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9" r:id="rId8"/>
  </p:sldMasterIdLst>
  <p:notesMasterIdLst>
    <p:notesMasterId r:id="rId56"/>
  </p:notesMasterIdLst>
  <p:sldIdLst>
    <p:sldId id="360" r:id="rId9"/>
    <p:sldId id="606" r:id="rId10"/>
    <p:sldId id="536" r:id="rId11"/>
    <p:sldId id="466" r:id="rId12"/>
    <p:sldId id="533" r:id="rId13"/>
    <p:sldId id="531" r:id="rId14"/>
    <p:sldId id="530" r:id="rId15"/>
    <p:sldId id="535" r:id="rId16"/>
    <p:sldId id="534" r:id="rId17"/>
    <p:sldId id="496" r:id="rId18"/>
    <p:sldId id="587" r:id="rId19"/>
    <p:sldId id="586" r:id="rId20"/>
    <p:sldId id="408" r:id="rId21"/>
    <p:sldId id="518" r:id="rId22"/>
    <p:sldId id="502" r:id="rId23"/>
    <p:sldId id="607" r:id="rId24"/>
    <p:sldId id="356" r:id="rId25"/>
    <p:sldId id="437" r:id="rId26"/>
    <p:sldId id="511" r:id="rId27"/>
    <p:sldId id="344" r:id="rId28"/>
    <p:sldId id="605" r:id="rId29"/>
    <p:sldId id="599" r:id="rId30"/>
    <p:sldId id="501" r:id="rId31"/>
    <p:sldId id="354" r:id="rId32"/>
    <p:sldId id="598" r:id="rId33"/>
    <p:sldId id="597" r:id="rId34"/>
    <p:sldId id="505" r:id="rId35"/>
    <p:sldId id="312" r:id="rId36"/>
    <p:sldId id="596" r:id="rId37"/>
    <p:sldId id="506" r:id="rId38"/>
    <p:sldId id="352" r:id="rId39"/>
    <p:sldId id="595" r:id="rId40"/>
    <p:sldId id="507" r:id="rId41"/>
    <p:sldId id="370" r:id="rId42"/>
    <p:sldId id="594" r:id="rId43"/>
    <p:sldId id="474" r:id="rId44"/>
    <p:sldId id="558" r:id="rId45"/>
    <p:sldId id="581" r:id="rId46"/>
    <p:sldId id="575" r:id="rId47"/>
    <p:sldId id="573" r:id="rId48"/>
    <p:sldId id="572" r:id="rId49"/>
    <p:sldId id="329" r:id="rId50"/>
    <p:sldId id="362" r:id="rId51"/>
    <p:sldId id="286" r:id="rId52"/>
    <p:sldId id="517" r:id="rId53"/>
    <p:sldId id="516" r:id="rId54"/>
    <p:sldId id="608" r:id="rId55"/>
  </p:sldIdLst>
  <p:sldSz cx="12188825" cy="6858000"/>
  <p:notesSz cx="7099300" cy="10234613"/>
  <p:custDataLst>
    <p:custData r:id="rId1"/>
    <p:custData r:id="rId4"/>
    <p:custData r:id="rId5"/>
    <p:custData r:id="rId6"/>
    <p:custData r:id="rId2"/>
    <p:custData r:id="rId7"/>
    <p:custData r:id="rId3"/>
  </p:custDataLst>
  <p:defaultTextStyle>
    <a:defPPr>
      <a:defRPr lang="en-US"/>
    </a:defPPr>
    <a:lvl1pPr marL="0" algn="l" defTabSz="1088054" rtl="0" eaLnBrk="1" latinLnBrk="0" hangingPunct="1">
      <a:defRPr sz="2100" kern="1200">
        <a:solidFill>
          <a:schemeClr val="tx1"/>
        </a:solidFill>
        <a:latin typeface="+mn-lt"/>
        <a:ea typeface="+mn-ea"/>
        <a:cs typeface="+mn-cs"/>
      </a:defRPr>
    </a:lvl1pPr>
    <a:lvl2pPr marL="544027" algn="l" defTabSz="1088054" rtl="0" eaLnBrk="1" latinLnBrk="0" hangingPunct="1">
      <a:defRPr sz="2100" kern="1200">
        <a:solidFill>
          <a:schemeClr val="tx1"/>
        </a:solidFill>
        <a:latin typeface="+mn-lt"/>
        <a:ea typeface="+mn-ea"/>
        <a:cs typeface="+mn-cs"/>
      </a:defRPr>
    </a:lvl2pPr>
    <a:lvl3pPr marL="1088054" algn="l" defTabSz="1088054" rtl="0" eaLnBrk="1" latinLnBrk="0" hangingPunct="1">
      <a:defRPr sz="2100" kern="1200">
        <a:solidFill>
          <a:schemeClr val="tx1"/>
        </a:solidFill>
        <a:latin typeface="+mn-lt"/>
        <a:ea typeface="+mn-ea"/>
        <a:cs typeface="+mn-cs"/>
      </a:defRPr>
    </a:lvl3pPr>
    <a:lvl4pPr marL="1632084" algn="l" defTabSz="1088054" rtl="0" eaLnBrk="1" latinLnBrk="0" hangingPunct="1">
      <a:defRPr sz="2100" kern="1200">
        <a:solidFill>
          <a:schemeClr val="tx1"/>
        </a:solidFill>
        <a:latin typeface="+mn-lt"/>
        <a:ea typeface="+mn-ea"/>
        <a:cs typeface="+mn-cs"/>
      </a:defRPr>
    </a:lvl4pPr>
    <a:lvl5pPr marL="2176108" algn="l" defTabSz="1088054" rtl="0" eaLnBrk="1" latinLnBrk="0" hangingPunct="1">
      <a:defRPr sz="2100" kern="1200">
        <a:solidFill>
          <a:schemeClr val="tx1"/>
        </a:solidFill>
        <a:latin typeface="+mn-lt"/>
        <a:ea typeface="+mn-ea"/>
        <a:cs typeface="+mn-cs"/>
      </a:defRPr>
    </a:lvl5pPr>
    <a:lvl6pPr marL="2720137" algn="l" defTabSz="1088054" rtl="0" eaLnBrk="1" latinLnBrk="0" hangingPunct="1">
      <a:defRPr sz="2100" kern="1200">
        <a:solidFill>
          <a:schemeClr val="tx1"/>
        </a:solidFill>
        <a:latin typeface="+mn-lt"/>
        <a:ea typeface="+mn-ea"/>
        <a:cs typeface="+mn-cs"/>
      </a:defRPr>
    </a:lvl6pPr>
    <a:lvl7pPr marL="3264163" algn="l" defTabSz="1088054" rtl="0" eaLnBrk="1" latinLnBrk="0" hangingPunct="1">
      <a:defRPr sz="2100" kern="1200">
        <a:solidFill>
          <a:schemeClr val="tx1"/>
        </a:solidFill>
        <a:latin typeface="+mn-lt"/>
        <a:ea typeface="+mn-ea"/>
        <a:cs typeface="+mn-cs"/>
      </a:defRPr>
    </a:lvl7pPr>
    <a:lvl8pPr marL="3808191" algn="l" defTabSz="1088054" rtl="0" eaLnBrk="1" latinLnBrk="0" hangingPunct="1">
      <a:defRPr sz="2100" kern="1200">
        <a:solidFill>
          <a:schemeClr val="tx1"/>
        </a:solidFill>
        <a:latin typeface="+mn-lt"/>
        <a:ea typeface="+mn-ea"/>
        <a:cs typeface="+mn-cs"/>
      </a:defRPr>
    </a:lvl8pPr>
    <a:lvl9pPr marL="4352220" algn="l" defTabSz="1088054" rtl="0" eaLnBrk="1" latinLnBrk="0" hangingPunct="1">
      <a:defRPr sz="2100" kern="1200">
        <a:solidFill>
          <a:schemeClr val="tx1"/>
        </a:solidFill>
        <a:latin typeface="+mn-lt"/>
        <a:ea typeface="+mn-ea"/>
        <a:cs typeface="+mn-cs"/>
      </a:defRPr>
    </a:lvl9pPr>
  </p:defaultTextStyle>
  <p:modifyVerifier cryptProviderType="rsaAES" cryptAlgorithmClass="hash" cryptAlgorithmType="typeAny" cryptAlgorithmSid="14" spinCount="100000" saltData="FRIsZy1f6sbK77YRyt9SbQ==" hashData="c4U9rsfQgKnoSCMnTSU8guY0kxUe+YboGH++h3lFsVeb5fZcBWigFGHJdNWrZ85XQlG9cZPt1DIB5NrvpOltyA=="/>
  <p:extLst>
    <p:ext uri="{EFAFB233-063F-42B5-8137-9DF3F51BA10A}">
      <p15:sldGuideLst xmlns:p15="http://schemas.microsoft.com/office/powerpoint/2012/main">
        <p15:guide id="1" orient="horz" pos="1800" userDrawn="1">
          <p15:clr>
            <a:srgbClr val="A4A3A4"/>
          </p15:clr>
        </p15:guide>
        <p15:guide id="2" orient="horz" pos="720" userDrawn="1">
          <p15:clr>
            <a:srgbClr val="A4A3A4"/>
          </p15:clr>
        </p15:guide>
        <p15:guide id="3" orient="horz" pos="1040" userDrawn="1">
          <p15:clr>
            <a:srgbClr val="A4A3A4"/>
          </p15:clr>
        </p15:guide>
        <p15:guide id="4" orient="horz" pos="3424" userDrawn="1">
          <p15:clr>
            <a:srgbClr val="A4A3A4"/>
          </p15:clr>
        </p15:guide>
        <p15:guide id="5" orient="horz" pos="3104" userDrawn="1">
          <p15:clr>
            <a:srgbClr val="A4A3A4"/>
          </p15:clr>
        </p15:guide>
        <p15:guide id="6" orient="horz" pos="677" userDrawn="1">
          <p15:clr>
            <a:srgbClr val="A4A3A4"/>
          </p15:clr>
        </p15:guide>
        <p15:guide id="7" pos="2400" userDrawn="1">
          <p15:clr>
            <a:srgbClr val="A4A3A4"/>
          </p15:clr>
        </p15:guide>
        <p15:guide id="8" pos="400" userDrawn="1">
          <p15:clr>
            <a:srgbClr val="A4A3A4"/>
          </p15:clr>
        </p15:guide>
        <p15:guide id="9" pos="4440" userDrawn="1">
          <p15:clr>
            <a:srgbClr val="A4A3A4"/>
          </p15:clr>
        </p15:guide>
        <p15:guide id="10" pos="520" userDrawn="1">
          <p15:clr>
            <a:srgbClr val="A4A3A4"/>
          </p15:clr>
        </p15:guide>
        <p15:guide id="11" userDrawn="1">
          <p15:clr>
            <a:srgbClr val="A4A3A4"/>
          </p15:clr>
        </p15:guide>
        <p15:guide id="12" orient="horz" pos="2160" userDrawn="1">
          <p15:clr>
            <a:srgbClr val="A4A3A4"/>
          </p15:clr>
        </p15:guide>
        <p15:guide id="13" orient="horz" pos="864" userDrawn="1">
          <p15:clr>
            <a:srgbClr val="A4A3A4"/>
          </p15:clr>
        </p15:guide>
        <p15:guide id="14" orient="horz" pos="1248" userDrawn="1">
          <p15:clr>
            <a:srgbClr val="A4A3A4"/>
          </p15:clr>
        </p15:guide>
        <p15:guide id="15" orient="horz" pos="4109" userDrawn="1">
          <p15:clr>
            <a:srgbClr val="A4A3A4"/>
          </p15:clr>
        </p15:guide>
        <p15:guide id="16" orient="horz" pos="3725" userDrawn="1">
          <p15:clr>
            <a:srgbClr val="A4A3A4"/>
          </p15:clr>
        </p15:guide>
        <p15:guide id="17" orient="horz" pos="812" userDrawn="1">
          <p15:clr>
            <a:srgbClr val="A4A3A4"/>
          </p15:clr>
        </p15:guide>
        <p15:guide id="18" pos="3840" userDrawn="1">
          <p15:clr>
            <a:srgbClr val="A4A3A4"/>
          </p15:clr>
        </p15:guide>
        <p15:guide id="19" pos="640" userDrawn="1">
          <p15:clr>
            <a:srgbClr val="A4A3A4"/>
          </p15:clr>
        </p15:guide>
        <p15:guide id="20" pos="7104" userDrawn="1">
          <p15:clr>
            <a:srgbClr val="A4A3A4"/>
          </p15:clr>
        </p15:guide>
        <p15:guide id="21" pos="832" userDrawn="1">
          <p15:clr>
            <a:srgbClr val="A4A3A4"/>
          </p15:clr>
        </p15:guide>
        <p15:guide id="22" orient="horz" pos="1423">
          <p15:clr>
            <a:srgbClr val="A4A3A4"/>
          </p15:clr>
        </p15:guide>
        <p15:guide id="23" orient="horz" pos="1201">
          <p15:clr>
            <a:srgbClr val="A4A3A4"/>
          </p15:clr>
        </p15:guide>
        <p15:guide id="24" orient="horz" pos="3469">
          <p15:clr>
            <a:srgbClr val="A4A3A4"/>
          </p15:clr>
        </p15:guide>
        <p15:guide id="25" orient="horz" pos="3203">
          <p15:clr>
            <a:srgbClr val="A4A3A4"/>
          </p15:clr>
        </p15:guide>
        <p15:guide id="26" orient="horz" pos="503">
          <p15:clr>
            <a:srgbClr val="A4A3A4"/>
          </p15:clr>
        </p15:guide>
        <p15:guide id="27" orient="horz" pos="1973">
          <p15:clr>
            <a:srgbClr val="A4A3A4"/>
          </p15:clr>
        </p15:guide>
        <p15:guide id="28" orient="horz" pos="1269">
          <p15:clr>
            <a:srgbClr val="A4A3A4"/>
          </p15:clr>
        </p15:guide>
        <p15:guide id="29" orient="horz" pos="3736">
          <p15:clr>
            <a:srgbClr val="A4A3A4"/>
          </p15:clr>
        </p15:guide>
        <p15:guide id="30" pos="1398">
          <p15:clr>
            <a:srgbClr val="A4A3A4"/>
          </p15:clr>
        </p15:guide>
        <p15:guide id="31" pos="842">
          <p15:clr>
            <a:srgbClr val="A4A3A4"/>
          </p15:clr>
        </p15:guide>
        <p15:guide id="32" pos="4439">
          <p15:clr>
            <a:srgbClr val="A4A3A4"/>
          </p15:clr>
        </p15:guide>
        <p15:guide id="33" pos="3852">
          <p15:clr>
            <a:srgbClr val="A4A3A4"/>
          </p15:clr>
        </p15:guide>
        <p15:guide id="34" pos="918">
          <p15:clr>
            <a:srgbClr val="A4A3A4"/>
          </p15:clr>
        </p15:guide>
        <p15:guide id="35" pos="7057">
          <p15:clr>
            <a:srgbClr val="A4A3A4"/>
          </p15:clr>
        </p15:guide>
        <p15:guide id="36" pos="609">
          <p15:clr>
            <a:srgbClr val="A4A3A4"/>
          </p15:clr>
        </p15:guide>
        <p15:guide id="37" orient="horz" pos="264">
          <p15:clr>
            <a:srgbClr val="A4A3A4"/>
          </p15:clr>
        </p15:guide>
        <p15:guide id="38" orient="horz" pos="2377">
          <p15:clr>
            <a:srgbClr val="A4A3A4"/>
          </p15:clr>
        </p15:guide>
        <p15:guide id="39" orient="horz" pos="651">
          <p15:clr>
            <a:srgbClr val="A4A3A4"/>
          </p15:clr>
        </p15:guide>
        <p15:guide id="40" orient="horz" pos="4319">
          <p15:clr>
            <a:srgbClr val="A4A3A4"/>
          </p15:clr>
        </p15:guide>
        <p15:guide id="41" orient="horz">
          <p15:clr>
            <a:srgbClr val="A4A3A4"/>
          </p15:clr>
        </p15:guide>
        <p15:guide id="42" orient="horz" pos="191">
          <p15:clr>
            <a:srgbClr val="A4A3A4"/>
          </p15:clr>
        </p15:guide>
        <p15:guide id="43" orient="horz" pos="3995">
          <p15:clr>
            <a:srgbClr val="A4A3A4"/>
          </p15:clr>
        </p15:guide>
        <p15:guide id="44" orient="horz" pos="1011">
          <p15:clr>
            <a:srgbClr val="A4A3A4"/>
          </p15:clr>
        </p15:guide>
        <p15:guide id="45" orient="horz" pos="3668">
          <p15:clr>
            <a:srgbClr val="A4A3A4"/>
          </p15:clr>
        </p15:guide>
        <p15:guide id="46" orient="horz" pos="3500">
          <p15:clr>
            <a:srgbClr val="A4A3A4"/>
          </p15:clr>
        </p15:guide>
        <p15:guide id="47" pos="473">
          <p15:clr>
            <a:srgbClr val="A4A3A4"/>
          </p15:clr>
        </p15:guide>
        <p15:guide id="48" pos="5524">
          <p15:clr>
            <a:srgbClr val="A4A3A4"/>
          </p15:clr>
        </p15:guide>
        <p15:guide id="49" pos="7677">
          <p15:clr>
            <a:srgbClr val="A4A3A4"/>
          </p15:clr>
        </p15:guide>
        <p15:guide id="50" pos="1817">
          <p15:clr>
            <a:srgbClr val="A4A3A4"/>
          </p15:clr>
        </p15:guide>
        <p15:guide id="51" pos="3994">
          <p15:clr>
            <a:srgbClr val="A4A3A4"/>
          </p15:clr>
        </p15:guide>
        <p15:guide id="52" pos="7364">
          <p15:clr>
            <a:srgbClr val="A4A3A4"/>
          </p15:clr>
        </p15:guide>
        <p15:guide id="53" pos="623">
          <p15:clr>
            <a:srgbClr val="A4A3A4"/>
          </p15:clr>
        </p15:guide>
        <p15:guide id="54" pos="6204">
          <p15:clr>
            <a:srgbClr val="A4A3A4"/>
          </p15:clr>
        </p15:guide>
        <p15:guide id="55" pos="3550">
          <p15:clr>
            <a:srgbClr val="A4A3A4"/>
          </p15:clr>
        </p15:guide>
        <p15:guide id="56" pos="1587">
          <p15:clr>
            <a:srgbClr val="A4A3A4"/>
          </p15:clr>
        </p15:guide>
        <p15:guide id="57" pos="7049">
          <p15:clr>
            <a:srgbClr val="A4A3A4"/>
          </p15:clr>
        </p15:guide>
      </p15:sldGuideLst>
    </p:ext>
    <p:ext uri="{2D200454-40CA-4A62-9FC3-DE9A4176ACB9}">
      <p15:notesGuideLst xmlns:p15="http://schemas.microsoft.com/office/powerpoint/2012/main">
        <p15:guide id="1" orient="horz" pos="3206" userDrawn="1">
          <p15:clr>
            <a:srgbClr val="A4A3A4"/>
          </p15:clr>
        </p15:guide>
        <p15:guide id="2" pos="2220" userDrawn="1">
          <p15:clr>
            <a:srgbClr val="A4A3A4"/>
          </p15:clr>
        </p15:guide>
        <p15:guide id="3" orient="horz" pos="3224" userDrawn="1">
          <p15:clr>
            <a:srgbClr val="A4A3A4"/>
          </p15:clr>
        </p15:guide>
        <p15:guide id="4"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8FB"/>
    <a:srgbClr val="054B70"/>
    <a:srgbClr val="002F48"/>
    <a:srgbClr val="82E1EF"/>
    <a:srgbClr val="CECECE"/>
    <a:srgbClr val="69120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0" autoAdjust="0"/>
    <p:restoredTop sz="83088" autoAdjust="0"/>
  </p:normalViewPr>
  <p:slideViewPr>
    <p:cSldViewPr>
      <p:cViewPr varScale="1">
        <p:scale>
          <a:sx n="91" d="100"/>
          <a:sy n="91" d="100"/>
        </p:scale>
        <p:origin x="224" y="208"/>
      </p:cViewPr>
      <p:guideLst>
        <p:guide orient="horz" pos="1800"/>
        <p:guide orient="horz" pos="720"/>
        <p:guide orient="horz" pos="1040"/>
        <p:guide orient="horz" pos="3424"/>
        <p:guide orient="horz" pos="3104"/>
        <p:guide orient="horz" pos="677"/>
        <p:guide pos="2400"/>
        <p:guide pos="400"/>
        <p:guide pos="4440"/>
        <p:guide pos="520"/>
        <p:guide/>
        <p:guide orient="horz" pos="2160"/>
        <p:guide orient="horz" pos="864"/>
        <p:guide orient="horz" pos="1248"/>
        <p:guide orient="horz" pos="4109"/>
        <p:guide orient="horz" pos="3725"/>
        <p:guide orient="horz" pos="812"/>
        <p:guide pos="3840"/>
        <p:guide pos="640"/>
        <p:guide pos="7104"/>
        <p:guide pos="832"/>
        <p:guide orient="horz" pos="1423"/>
        <p:guide orient="horz" pos="1201"/>
        <p:guide orient="horz" pos="3469"/>
        <p:guide orient="horz" pos="3203"/>
        <p:guide orient="horz" pos="503"/>
        <p:guide orient="horz" pos="1973"/>
        <p:guide orient="horz" pos="1269"/>
        <p:guide orient="horz" pos="3736"/>
        <p:guide pos="1398"/>
        <p:guide pos="842"/>
        <p:guide pos="4439"/>
        <p:guide pos="3852"/>
        <p:guide pos="918"/>
        <p:guide pos="7057"/>
        <p:guide pos="609"/>
        <p:guide orient="horz" pos="264"/>
        <p:guide orient="horz" pos="2377"/>
        <p:guide orient="horz" pos="651"/>
        <p:guide orient="horz" pos="4319"/>
        <p:guide orient="horz"/>
        <p:guide orient="horz" pos="191"/>
        <p:guide orient="horz" pos="3995"/>
        <p:guide orient="horz" pos="1011"/>
        <p:guide orient="horz" pos="3668"/>
        <p:guide orient="horz" pos="3500"/>
        <p:guide pos="473"/>
        <p:guide pos="5524"/>
        <p:guide pos="7677"/>
        <p:guide pos="1817"/>
        <p:guide pos="3994"/>
        <p:guide pos="7364"/>
        <p:guide pos="623"/>
        <p:guide pos="6204"/>
        <p:guide pos="3550"/>
        <p:guide pos="1587"/>
        <p:guide pos="7049"/>
      </p:guideLst>
    </p:cSldViewPr>
  </p:slideViewPr>
  <p:outlineViewPr>
    <p:cViewPr>
      <p:scale>
        <a:sx n="33" d="100"/>
        <a:sy n="33" d="100"/>
      </p:scale>
      <p:origin x="0" y="6464"/>
    </p:cViewPr>
  </p:outlineViewPr>
  <p:notesTextViewPr>
    <p:cViewPr>
      <p:scale>
        <a:sx n="1" d="1"/>
        <a:sy n="1" d="1"/>
      </p:scale>
      <p:origin x="0" y="0"/>
    </p:cViewPr>
  </p:notesTextViewPr>
  <p:sorterViewPr>
    <p:cViewPr>
      <p:scale>
        <a:sx n="100" d="100"/>
        <a:sy n="100" d="100"/>
      </p:scale>
      <p:origin x="0" y="4608"/>
    </p:cViewPr>
  </p:sorterViewPr>
  <p:notesViewPr>
    <p:cSldViewPr snapToGrid="0">
      <p:cViewPr>
        <p:scale>
          <a:sx n="120" d="100"/>
          <a:sy n="120" d="100"/>
        </p:scale>
        <p:origin x="3088" y="-2368"/>
      </p:cViewPr>
      <p:guideLst>
        <p:guide orient="horz" pos="3206"/>
        <p:guide pos="2220"/>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1.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commentAuthors" Target="commentAuthor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62831076303356E-4"/>
          <c:y val="0"/>
          <c:w val="0.99923837168923701"/>
          <c:h val="0.93485878123271282"/>
        </c:manualLayout>
      </c:layout>
      <c:barChart>
        <c:barDir val="bar"/>
        <c:grouping val="clustered"/>
        <c:varyColors val="0"/>
        <c:ser>
          <c:idx val="0"/>
          <c:order val="0"/>
          <c:tx>
            <c:strRef>
              <c:f>Sheet1!$B$1</c:f>
              <c:strCache>
                <c:ptCount val="1"/>
                <c:pt idx="0">
                  <c:v>50–59</c:v>
                </c:pt>
              </c:strCache>
            </c:strRef>
          </c:tx>
          <c:spPr>
            <a:solidFill>
              <a:schemeClr val="accent1"/>
            </a:solidFill>
            <a:ln w="12700">
              <a:solidFill>
                <a:schemeClr val="lt1"/>
              </a:solidFill>
            </a:ln>
            <a:effectLst/>
          </c:spPr>
          <c:invertIfNegative val="0"/>
          <c:dPt>
            <c:idx val="0"/>
            <c:invertIfNegative val="0"/>
            <c:bubble3D val="0"/>
            <c:explosion val="12"/>
            <c:extLst>
              <c:ext xmlns:c16="http://schemas.microsoft.com/office/drawing/2014/chart" uri="{C3380CC4-5D6E-409C-BE32-E72D297353CC}">
                <c16:uniqueId val="{00000001-F813-6C49-AC5A-190341F4607A}"/>
              </c:ext>
            </c:extLst>
          </c:dPt>
          <c:dPt>
            <c:idx val="1"/>
            <c:invertIfNegative val="0"/>
            <c:bubble3D val="0"/>
            <c:extLst>
              <c:ext xmlns:c16="http://schemas.microsoft.com/office/drawing/2014/chart" uri="{C3380CC4-5D6E-409C-BE32-E72D297353CC}">
                <c16:uniqueId val="{00000003-F813-6C49-AC5A-190341F4607A}"/>
              </c:ext>
            </c:extLst>
          </c:dPt>
          <c:dPt>
            <c:idx val="2"/>
            <c:invertIfNegative val="0"/>
            <c:bubble3D val="0"/>
            <c:extLst>
              <c:ext xmlns:c16="http://schemas.microsoft.com/office/drawing/2014/chart" uri="{C3380CC4-5D6E-409C-BE32-E72D297353CC}">
                <c16:uniqueId val="{00000005-F813-6C49-AC5A-190341F4607A}"/>
              </c:ext>
            </c:extLst>
          </c:dPt>
          <c:dPt>
            <c:idx val="3"/>
            <c:invertIfNegative val="0"/>
            <c:bubble3D val="0"/>
            <c:extLst>
              <c:ext xmlns:c16="http://schemas.microsoft.com/office/drawing/2014/chart" uri="{C3380CC4-5D6E-409C-BE32-E72D297353CC}">
                <c16:uniqueId val="{00000007-F813-6C49-AC5A-190341F4607A}"/>
              </c:ext>
            </c:extLst>
          </c:dPt>
          <c:dPt>
            <c:idx val="4"/>
            <c:invertIfNegative val="0"/>
            <c:bubble3D val="0"/>
            <c:spPr>
              <a:solidFill>
                <a:srgbClr val="054C70"/>
              </a:solidFill>
              <a:ln w="12700">
                <a:solidFill>
                  <a:schemeClr val="lt1"/>
                </a:solidFill>
              </a:ln>
              <a:effectLst/>
            </c:spPr>
            <c:extLst>
              <c:ext xmlns:c16="http://schemas.microsoft.com/office/drawing/2014/chart" uri="{C3380CC4-5D6E-409C-BE32-E72D297353CC}">
                <c16:uniqueId val="{00000009-F813-6C49-AC5A-190341F4607A}"/>
              </c:ext>
            </c:extLst>
          </c:dPt>
          <c:cat>
            <c:strRef>
              <c:f>Sheet1!$A$2:$A$6</c:f>
              <c:strCache>
                <c:ptCount val="5"/>
                <c:pt idx="0">
                  <c:v>Reaching a certain age</c:v>
                </c:pt>
                <c:pt idx="1">
                  <c:v>Wanting to stop working</c:v>
                </c:pt>
                <c:pt idx="2">
                  <c:v>Feeling personally ready to retire</c:v>
                </c:pt>
                <c:pt idx="3">
                  <c:v>Wanting to do other things</c:v>
                </c:pt>
                <c:pt idx="4">
                  <c:v>Reaching a certain asset level</c:v>
                </c:pt>
              </c:strCache>
            </c:strRef>
          </c:cat>
          <c:val>
            <c:numRef>
              <c:f>Sheet1!$B$2:$B$6</c:f>
              <c:numCache>
                <c:formatCode>0%</c:formatCode>
                <c:ptCount val="5"/>
                <c:pt idx="0">
                  <c:v>0.59</c:v>
                </c:pt>
                <c:pt idx="1">
                  <c:v>0.44</c:v>
                </c:pt>
                <c:pt idx="2">
                  <c:v>0.44</c:v>
                </c:pt>
                <c:pt idx="3">
                  <c:v>0.4</c:v>
                </c:pt>
                <c:pt idx="4">
                  <c:v>0.4</c:v>
                </c:pt>
              </c:numCache>
            </c:numRef>
          </c:val>
          <c:extLst>
            <c:ext xmlns:c16="http://schemas.microsoft.com/office/drawing/2014/chart" uri="{C3380CC4-5D6E-409C-BE32-E72D297353CC}">
              <c16:uniqueId val="{0000000A-F813-6C49-AC5A-190341F4607A}"/>
            </c:ext>
          </c:extLst>
        </c:ser>
        <c:dLbls>
          <c:showLegendKey val="0"/>
          <c:showVal val="0"/>
          <c:showCatName val="0"/>
          <c:showSerName val="0"/>
          <c:showPercent val="0"/>
          <c:showBubbleSize val="0"/>
        </c:dLbls>
        <c:gapWidth val="102"/>
        <c:axId val="103917056"/>
        <c:axId val="103918592"/>
      </c:barChart>
      <c:catAx>
        <c:axId val="103917056"/>
        <c:scaling>
          <c:orientation val="maxMin"/>
        </c:scaling>
        <c:delete val="0"/>
        <c:axPos val="l"/>
        <c:numFmt formatCode="General" sourceLinked="1"/>
        <c:majorTickMark val="none"/>
        <c:minorTickMark val="none"/>
        <c:tickLblPos val="none"/>
        <c:crossAx val="103918592"/>
        <c:crosses val="autoZero"/>
        <c:auto val="1"/>
        <c:lblAlgn val="ctr"/>
        <c:lblOffset val="100"/>
        <c:noMultiLvlLbl val="0"/>
      </c:catAx>
      <c:valAx>
        <c:axId val="103918592"/>
        <c:scaling>
          <c:orientation val="minMax"/>
        </c:scaling>
        <c:delete val="1"/>
        <c:axPos val="t"/>
        <c:numFmt formatCode="0%" sourceLinked="1"/>
        <c:majorTickMark val="out"/>
        <c:minorTickMark val="none"/>
        <c:tickLblPos val="nextTo"/>
        <c:crossAx val="10391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62831076303356E-4"/>
          <c:y val="0"/>
          <c:w val="0.99923837168923701"/>
          <c:h val="0.93485878123271282"/>
        </c:manualLayout>
      </c:layout>
      <c:barChart>
        <c:barDir val="bar"/>
        <c:grouping val="clustered"/>
        <c:varyColors val="0"/>
        <c:ser>
          <c:idx val="0"/>
          <c:order val="0"/>
          <c:tx>
            <c:strRef>
              <c:f>Sheet1!$B$1</c:f>
              <c:strCache>
                <c:ptCount val="1"/>
                <c:pt idx="0">
                  <c:v>50–59</c:v>
                </c:pt>
              </c:strCache>
            </c:strRef>
          </c:tx>
          <c:spPr>
            <a:solidFill>
              <a:schemeClr val="accent1"/>
            </a:solidFill>
            <a:ln w="12700">
              <a:solidFill>
                <a:schemeClr val="lt1"/>
              </a:solidFill>
            </a:ln>
            <a:effectLst/>
          </c:spPr>
          <c:invertIfNegative val="0"/>
          <c:dPt>
            <c:idx val="0"/>
            <c:invertIfNegative val="0"/>
            <c:bubble3D val="0"/>
            <c:explosion val="12"/>
            <c:spPr>
              <a:solidFill>
                <a:schemeClr val="accent2"/>
              </a:solidFill>
              <a:ln w="12700">
                <a:solidFill>
                  <a:schemeClr val="lt1"/>
                </a:solidFill>
              </a:ln>
              <a:effectLst/>
            </c:spPr>
            <c:extLst>
              <c:ext xmlns:c16="http://schemas.microsoft.com/office/drawing/2014/chart" uri="{C3380CC4-5D6E-409C-BE32-E72D297353CC}">
                <c16:uniqueId val="{00000000-7E8E-D146-B299-62F55BF7A49E}"/>
              </c:ext>
            </c:extLst>
          </c:dPt>
          <c:dPt>
            <c:idx val="1"/>
            <c:invertIfNegative val="0"/>
            <c:bubble3D val="0"/>
            <c:spPr>
              <a:solidFill>
                <a:schemeClr val="accent2"/>
              </a:solidFill>
              <a:ln w="12700">
                <a:solidFill>
                  <a:schemeClr val="lt1"/>
                </a:solidFill>
              </a:ln>
              <a:effectLst/>
            </c:spPr>
            <c:extLst>
              <c:ext xmlns:c16="http://schemas.microsoft.com/office/drawing/2014/chart" uri="{C3380CC4-5D6E-409C-BE32-E72D297353CC}">
                <c16:uniqueId val="{00000001-7E8E-D146-B299-62F55BF7A49E}"/>
              </c:ext>
            </c:extLst>
          </c:dPt>
          <c:dPt>
            <c:idx val="2"/>
            <c:invertIfNegative val="0"/>
            <c:bubble3D val="0"/>
            <c:spPr>
              <a:solidFill>
                <a:schemeClr val="accent2"/>
              </a:solidFill>
              <a:ln w="12700">
                <a:solidFill>
                  <a:schemeClr val="lt1"/>
                </a:solidFill>
              </a:ln>
              <a:effectLst/>
            </c:spPr>
            <c:extLst>
              <c:ext xmlns:c16="http://schemas.microsoft.com/office/drawing/2014/chart" uri="{C3380CC4-5D6E-409C-BE32-E72D297353CC}">
                <c16:uniqueId val="{00000002-7E8E-D146-B299-62F55BF7A49E}"/>
              </c:ext>
            </c:extLst>
          </c:dPt>
          <c:dPt>
            <c:idx val="3"/>
            <c:invertIfNegative val="0"/>
            <c:bubble3D val="0"/>
            <c:spPr>
              <a:solidFill>
                <a:schemeClr val="accent2"/>
              </a:solidFill>
              <a:ln w="12700">
                <a:solidFill>
                  <a:schemeClr val="lt1"/>
                </a:solidFill>
              </a:ln>
              <a:effectLst/>
            </c:spPr>
            <c:extLst>
              <c:ext xmlns:c16="http://schemas.microsoft.com/office/drawing/2014/chart" uri="{C3380CC4-5D6E-409C-BE32-E72D297353CC}">
                <c16:uniqueId val="{00000003-7E8E-D146-B299-62F55BF7A49E}"/>
              </c:ext>
            </c:extLst>
          </c:dPt>
          <c:dPt>
            <c:idx val="4"/>
            <c:invertIfNegative val="0"/>
            <c:bubble3D val="0"/>
            <c:spPr>
              <a:solidFill>
                <a:srgbClr val="054C70"/>
              </a:solidFill>
              <a:ln w="12700">
                <a:solidFill>
                  <a:schemeClr val="lt1"/>
                </a:solidFill>
              </a:ln>
              <a:effectLst/>
            </c:spPr>
            <c:extLst>
              <c:ext xmlns:c16="http://schemas.microsoft.com/office/drawing/2014/chart" uri="{C3380CC4-5D6E-409C-BE32-E72D297353CC}">
                <c16:uniqueId val="{00000005-7E8E-D146-B299-62F55BF7A49E}"/>
              </c:ext>
            </c:extLst>
          </c:dPt>
          <c:cat>
            <c:strRef>
              <c:f>Sheet1!$A$2:$A$6</c:f>
              <c:strCache>
                <c:ptCount val="5"/>
                <c:pt idx="0">
                  <c:v>Reaching a certain age</c:v>
                </c:pt>
                <c:pt idx="1">
                  <c:v>Wanting to stop working</c:v>
                </c:pt>
                <c:pt idx="2">
                  <c:v>Feeling personally ready to retire</c:v>
                </c:pt>
                <c:pt idx="3">
                  <c:v>Wanting to do other things</c:v>
                </c:pt>
                <c:pt idx="4">
                  <c:v>Reaching a certain asset level</c:v>
                </c:pt>
              </c:strCache>
            </c:strRef>
          </c:cat>
          <c:val>
            <c:numRef>
              <c:f>Sheet1!$B$2:$B$6</c:f>
              <c:numCache>
                <c:formatCode>0%</c:formatCode>
                <c:ptCount val="5"/>
                <c:pt idx="0">
                  <c:v>0.59</c:v>
                </c:pt>
                <c:pt idx="1">
                  <c:v>0.44</c:v>
                </c:pt>
                <c:pt idx="2">
                  <c:v>0.44</c:v>
                </c:pt>
                <c:pt idx="3">
                  <c:v>0.4</c:v>
                </c:pt>
                <c:pt idx="4">
                  <c:v>0.4</c:v>
                </c:pt>
              </c:numCache>
            </c:numRef>
          </c:val>
          <c:extLst>
            <c:ext xmlns:c16="http://schemas.microsoft.com/office/drawing/2014/chart" uri="{C3380CC4-5D6E-409C-BE32-E72D297353CC}">
              <c16:uniqueId val="{00000006-7E8E-D146-B299-62F55BF7A49E}"/>
            </c:ext>
          </c:extLst>
        </c:ser>
        <c:dLbls>
          <c:showLegendKey val="0"/>
          <c:showVal val="0"/>
          <c:showCatName val="0"/>
          <c:showSerName val="0"/>
          <c:showPercent val="0"/>
          <c:showBubbleSize val="0"/>
        </c:dLbls>
        <c:gapWidth val="102"/>
        <c:axId val="103917056"/>
        <c:axId val="103918592"/>
      </c:barChart>
      <c:catAx>
        <c:axId val="103917056"/>
        <c:scaling>
          <c:orientation val="maxMin"/>
        </c:scaling>
        <c:delete val="0"/>
        <c:axPos val="l"/>
        <c:numFmt formatCode="General" sourceLinked="1"/>
        <c:majorTickMark val="none"/>
        <c:minorTickMark val="none"/>
        <c:tickLblPos val="none"/>
        <c:crossAx val="103918592"/>
        <c:crosses val="autoZero"/>
        <c:auto val="1"/>
        <c:lblAlgn val="ctr"/>
        <c:lblOffset val="100"/>
        <c:noMultiLvlLbl val="0"/>
      </c:catAx>
      <c:valAx>
        <c:axId val="103918592"/>
        <c:scaling>
          <c:orientation val="minMax"/>
        </c:scaling>
        <c:delete val="1"/>
        <c:axPos val="t"/>
        <c:numFmt formatCode="0%" sourceLinked="1"/>
        <c:majorTickMark val="out"/>
        <c:minorTickMark val="none"/>
        <c:tickLblPos val="nextTo"/>
        <c:crossAx val="10391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683371676811494E-2"/>
          <c:y val="0"/>
          <c:w val="0.97263325664637701"/>
          <c:h val="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4"/>
                <c:pt idx="0">
                  <c:v>Category 1</c:v>
                </c:pt>
                <c:pt idx="1">
                  <c:v>Category 2</c:v>
                </c:pt>
                <c:pt idx="2">
                  <c:v>Category 3</c:v>
                </c:pt>
                <c:pt idx="3">
                  <c:v>Category 4</c:v>
                </c:pt>
              </c:strCache>
            </c:strRef>
          </c:cat>
          <c:val>
            <c:numRef>
              <c:f>Sheet1!$B$2:$B$7</c:f>
              <c:numCache>
                <c:formatCode>General</c:formatCode>
                <c:ptCount val="6"/>
                <c:pt idx="0">
                  <c:v>29</c:v>
                </c:pt>
                <c:pt idx="1">
                  <c:v>24</c:v>
                </c:pt>
                <c:pt idx="2">
                  <c:v>21</c:v>
                </c:pt>
                <c:pt idx="3">
                  <c:v>15</c:v>
                </c:pt>
                <c:pt idx="4">
                  <c:v>8</c:v>
                </c:pt>
                <c:pt idx="5">
                  <c:v>2</c:v>
                </c:pt>
              </c:numCache>
            </c:numRef>
          </c:val>
          <c:extLst>
            <c:ext xmlns:c16="http://schemas.microsoft.com/office/drawing/2014/chart" uri="{C3380CC4-5D6E-409C-BE32-E72D297353CC}">
              <c16:uniqueId val="{00000000-D24E-844E-8AB6-9EE8350B7FA7}"/>
            </c:ext>
          </c:extLst>
        </c:ser>
        <c:dLbls>
          <c:showLegendKey val="0"/>
          <c:showVal val="0"/>
          <c:showCatName val="0"/>
          <c:showSerName val="0"/>
          <c:showPercent val="0"/>
          <c:showBubbleSize val="0"/>
        </c:dLbls>
        <c:gapWidth val="95"/>
        <c:overlap val="100"/>
        <c:axId val="303252608"/>
        <c:axId val="303254528"/>
      </c:barChart>
      <c:catAx>
        <c:axId val="303252608"/>
        <c:scaling>
          <c:orientation val="minMax"/>
        </c:scaling>
        <c:delete val="1"/>
        <c:axPos val="b"/>
        <c:numFmt formatCode="General" sourceLinked="1"/>
        <c:majorTickMark val="none"/>
        <c:minorTickMark val="none"/>
        <c:tickLblPos val="nextTo"/>
        <c:crossAx val="303254528"/>
        <c:crosses val="autoZero"/>
        <c:auto val="1"/>
        <c:lblAlgn val="ctr"/>
        <c:lblOffset val="100"/>
        <c:noMultiLvlLbl val="0"/>
      </c:catAx>
      <c:valAx>
        <c:axId val="303254528"/>
        <c:scaling>
          <c:orientation val="minMax"/>
        </c:scaling>
        <c:delete val="1"/>
        <c:axPos val="l"/>
        <c:numFmt formatCode="General" sourceLinked="1"/>
        <c:majorTickMark val="none"/>
        <c:minorTickMark val="none"/>
        <c:tickLblPos val="nextTo"/>
        <c:crossAx val="303252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CECECE"/>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DE89-4ADA-9523-5BF8EC0A6F95}"/>
              </c:ext>
            </c:extLst>
          </c:dPt>
          <c:dPt>
            <c:idx val="1"/>
            <c:bubble3D val="0"/>
            <c:spPr>
              <a:solidFill>
                <a:srgbClr val="CECECE"/>
              </a:solidFill>
              <a:ln w="19050">
                <a:noFill/>
              </a:ln>
              <a:effectLst/>
            </c:spPr>
            <c:extLst>
              <c:ext xmlns:c16="http://schemas.microsoft.com/office/drawing/2014/chart" uri="{C3380CC4-5D6E-409C-BE32-E72D297353CC}">
                <c16:uniqueId val="{00000003-DE89-4ADA-9523-5BF8EC0A6F95}"/>
              </c:ext>
            </c:extLst>
          </c:dPt>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E89-4ADA-9523-5BF8EC0A6F95}"/>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89" cy="513842"/>
          </a:xfrm>
          <a:prstGeom prst="rect">
            <a:avLst/>
          </a:prstGeom>
        </p:spPr>
        <p:txBody>
          <a:bodyPr vert="horz" lIns="98024" tIns="49012" rIns="98024" bIns="49012" rtlCol="0"/>
          <a:lstStyle>
            <a:lvl1pPr algn="l">
              <a:defRPr sz="1300"/>
            </a:lvl1pPr>
          </a:lstStyle>
          <a:p>
            <a:endParaRPr lang="en-US"/>
          </a:p>
        </p:txBody>
      </p:sp>
      <p:sp>
        <p:nvSpPr>
          <p:cNvPr id="3" name="Date Placeholder 2"/>
          <p:cNvSpPr>
            <a:spLocks noGrp="1"/>
          </p:cNvSpPr>
          <p:nvPr>
            <p:ph type="dt" idx="1"/>
          </p:nvPr>
        </p:nvSpPr>
        <p:spPr>
          <a:xfrm>
            <a:off x="4020987" y="0"/>
            <a:ext cx="3076689" cy="513842"/>
          </a:xfrm>
          <a:prstGeom prst="rect">
            <a:avLst/>
          </a:prstGeom>
        </p:spPr>
        <p:txBody>
          <a:bodyPr vert="horz" lIns="98024" tIns="49012" rIns="98024" bIns="49012" rtlCol="0"/>
          <a:lstStyle>
            <a:lvl1pPr algn="r">
              <a:defRPr sz="1300"/>
            </a:lvl1pPr>
          </a:lstStyle>
          <a:p>
            <a:fld id="{07376681-1EC0-4B43-845A-FEE7389147CC}" type="datetimeFigureOut">
              <a:rPr lang="en-US" smtClean="0"/>
              <a:t>3/23/21</a:t>
            </a:fld>
            <a:endParaRPr lang="en-US"/>
          </a:p>
        </p:txBody>
      </p:sp>
      <p:sp>
        <p:nvSpPr>
          <p:cNvPr id="4" name="Slide Image Placeholder 3"/>
          <p:cNvSpPr>
            <a:spLocks noGrp="1" noRot="1" noChangeAspect="1"/>
          </p:cNvSpPr>
          <p:nvPr>
            <p:ph type="sldImg" idx="2"/>
          </p:nvPr>
        </p:nvSpPr>
        <p:spPr>
          <a:xfrm>
            <a:off x="481013" y="762000"/>
            <a:ext cx="6137275" cy="3454400"/>
          </a:xfrm>
          <a:prstGeom prst="rect">
            <a:avLst/>
          </a:prstGeom>
          <a:noFill/>
          <a:ln w="12700">
            <a:solidFill>
              <a:prstClr val="black"/>
            </a:solidFill>
          </a:ln>
        </p:spPr>
        <p:txBody>
          <a:bodyPr vert="horz" lIns="98024" tIns="49012" rIns="98024" bIns="49012" rtlCol="0" anchor="ctr"/>
          <a:lstStyle/>
          <a:p>
            <a:endParaRPr lang="en-US"/>
          </a:p>
        </p:txBody>
      </p:sp>
      <p:sp>
        <p:nvSpPr>
          <p:cNvPr id="5" name="Notes Placeholder 4"/>
          <p:cNvSpPr>
            <a:spLocks noGrp="1"/>
          </p:cNvSpPr>
          <p:nvPr>
            <p:ph type="body" sz="quarter" idx="3"/>
          </p:nvPr>
        </p:nvSpPr>
        <p:spPr>
          <a:xfrm>
            <a:off x="710256" y="4407466"/>
            <a:ext cx="5678790" cy="5656053"/>
          </a:xfrm>
          <a:prstGeom prst="rect">
            <a:avLst/>
          </a:prstGeom>
        </p:spPr>
        <p:txBody>
          <a:bodyPr vert="horz" lIns="98024" tIns="49012" rIns="98024" bIns="49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720771"/>
            <a:ext cx="3076689" cy="513842"/>
          </a:xfrm>
          <a:prstGeom prst="rect">
            <a:avLst/>
          </a:prstGeom>
        </p:spPr>
        <p:txBody>
          <a:bodyPr vert="horz" lIns="98024" tIns="49012" rIns="98024" bIns="49012" rtlCol="0" anchor="b"/>
          <a:lstStyle>
            <a:lvl1pPr algn="l">
              <a:defRPr sz="1300"/>
            </a:lvl1pPr>
          </a:lstStyle>
          <a:p>
            <a:endParaRPr lang="en-US"/>
          </a:p>
        </p:txBody>
      </p:sp>
      <p:sp>
        <p:nvSpPr>
          <p:cNvPr id="7" name="Slide Number Placeholder 6"/>
          <p:cNvSpPr>
            <a:spLocks noGrp="1"/>
          </p:cNvSpPr>
          <p:nvPr>
            <p:ph type="sldNum" sz="quarter" idx="5"/>
          </p:nvPr>
        </p:nvSpPr>
        <p:spPr>
          <a:xfrm>
            <a:off x="4020987" y="9720771"/>
            <a:ext cx="3076689" cy="513842"/>
          </a:xfrm>
          <a:prstGeom prst="rect">
            <a:avLst/>
          </a:prstGeom>
        </p:spPr>
        <p:txBody>
          <a:bodyPr vert="horz" lIns="98024" tIns="49012" rIns="98024" bIns="49012" rtlCol="0" anchor="b"/>
          <a:lstStyle>
            <a:lvl1pPr algn="r">
              <a:defRPr sz="1300"/>
            </a:lvl1pPr>
          </a:lstStyle>
          <a:p>
            <a:fld id="{CFA5BF29-3A85-45E8-9EC2-6FCFBE5E0498}" type="slidenum">
              <a:rPr lang="en-US" smtClean="0"/>
              <a:t>‹#›</a:t>
            </a:fld>
            <a:endParaRPr lang="en-US"/>
          </a:p>
        </p:txBody>
      </p:sp>
    </p:spTree>
    <p:extLst>
      <p:ext uri="{BB962C8B-B14F-4D97-AF65-F5344CB8AC3E}">
        <p14:creationId xmlns:p14="http://schemas.microsoft.com/office/powerpoint/2010/main" val="1556429729"/>
      </p:ext>
    </p:extLst>
  </p:cSld>
  <p:clrMap bg1="lt1" tx1="dk1" bg2="lt2" tx2="dk2" accent1="accent1" accent2="accent2" accent3="accent3" accent4="accent4" accent5="accent5" accent6="accent6" hlink="hlink" folHlink="folHlink"/>
  <p:notesStyle>
    <a:lvl1pPr marL="0" algn="l" defTabSz="1088054"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544027" algn="l" defTabSz="1088054"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1088054" algn="l" defTabSz="1088054"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632084" algn="l" defTabSz="1088054"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2176108" algn="l" defTabSz="1088054"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720137" algn="l" defTabSz="1088054" rtl="0" eaLnBrk="1" latinLnBrk="0" hangingPunct="1">
      <a:defRPr sz="1500" kern="1200">
        <a:solidFill>
          <a:schemeClr val="tx1"/>
        </a:solidFill>
        <a:latin typeface="+mn-lt"/>
        <a:ea typeface="+mn-ea"/>
        <a:cs typeface="+mn-cs"/>
      </a:defRPr>
    </a:lvl6pPr>
    <a:lvl7pPr marL="3264163" algn="l" defTabSz="1088054" rtl="0" eaLnBrk="1" latinLnBrk="0" hangingPunct="1">
      <a:defRPr sz="1500" kern="1200">
        <a:solidFill>
          <a:schemeClr val="tx1"/>
        </a:solidFill>
        <a:latin typeface="+mn-lt"/>
        <a:ea typeface="+mn-ea"/>
        <a:cs typeface="+mn-cs"/>
      </a:defRPr>
    </a:lvl7pPr>
    <a:lvl8pPr marL="3808191" algn="l" defTabSz="1088054" rtl="0" eaLnBrk="1" latinLnBrk="0" hangingPunct="1">
      <a:defRPr sz="1500" kern="1200">
        <a:solidFill>
          <a:schemeClr val="tx1"/>
        </a:solidFill>
        <a:latin typeface="+mn-lt"/>
        <a:ea typeface="+mn-ea"/>
        <a:cs typeface="+mn-cs"/>
      </a:defRPr>
    </a:lvl8pPr>
    <a:lvl9pPr marL="4352220" algn="l" defTabSz="108805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2000"/>
            <a:ext cx="6137275" cy="3454400"/>
          </a:xfrm>
        </p:spPr>
      </p:sp>
      <p:sp>
        <p:nvSpPr>
          <p:cNvPr id="3" name="Notes Placeholder 2"/>
          <p:cNvSpPr>
            <a:spLocks noGrp="1"/>
          </p:cNvSpPr>
          <p:nvPr>
            <p:ph type="body" idx="1"/>
          </p:nvPr>
        </p:nvSpPr>
        <p:spPr/>
        <p:txBody>
          <a:bodyPr/>
          <a:lstStyle/>
          <a:p>
            <a:pPr>
              <a:spcAft>
                <a:spcPts val="426"/>
              </a:spcAft>
            </a:pPr>
            <a:r>
              <a:rPr lang="en-US" sz="1200" b="1" dirty="0">
                <a:solidFill>
                  <a:schemeClr val="tx1"/>
                </a:solidFill>
              </a:rPr>
              <a:t>Generic Version </a:t>
            </a:r>
            <a:br>
              <a:rPr lang="en-US" sz="1200" b="1" dirty="0">
                <a:solidFill>
                  <a:schemeClr val="tx1"/>
                </a:solidFill>
              </a:rPr>
            </a:br>
            <a:r>
              <a:rPr lang="en-US" sz="1200" b="0" dirty="0">
                <a:solidFill>
                  <a:schemeClr val="tx1"/>
                </a:solidFill>
              </a:rPr>
              <a:t>[For cobranded version see slide 46 and instructions on slide 45.]</a:t>
            </a:r>
            <a:br>
              <a:rPr lang="en-US" sz="1200" b="0" dirty="0">
                <a:solidFill>
                  <a:schemeClr val="tx1"/>
                </a:solidFill>
              </a:rPr>
            </a:br>
            <a:endParaRPr lang="en-US" dirty="0"/>
          </a:p>
          <a:p>
            <a:pPr>
              <a:spcAft>
                <a:spcPts val="426"/>
              </a:spcAft>
            </a:pPr>
            <a:r>
              <a:rPr lang="en-US" sz="1200" dirty="0">
                <a:solidFill>
                  <a:schemeClr val="tx1"/>
                </a:solidFill>
              </a:rPr>
              <a:t>Welcome. </a:t>
            </a:r>
            <a:br>
              <a:rPr lang="en-US" sz="1200" dirty="0">
                <a:solidFill>
                  <a:schemeClr val="tx1"/>
                </a:solidFill>
              </a:rPr>
            </a:br>
            <a:br>
              <a:rPr lang="en-US" sz="1200" dirty="0">
                <a:solidFill>
                  <a:schemeClr val="tx1"/>
                </a:solidFill>
              </a:rPr>
            </a:br>
            <a:r>
              <a:rPr lang="en-US" sz="1200" dirty="0">
                <a:solidFill>
                  <a:schemeClr val="tx1"/>
                </a:solidFill>
              </a:rPr>
              <a:t>[Speaker gives introduction, including name, title, and experience in the industry].</a:t>
            </a:r>
          </a:p>
          <a:p>
            <a:pPr lvl="0"/>
            <a:r>
              <a:rPr lang="en-US" sz="1200" i="1" dirty="0">
                <a:solidFill>
                  <a:schemeClr val="tx1"/>
                </a:solidFill>
              </a:rPr>
              <a:t>[Note: this introductory section should take 5 minutes.]</a:t>
            </a:r>
            <a:endParaRPr lang="en-US" sz="1200" dirty="0">
              <a:solidFill>
                <a:schemeClr val="tx1"/>
              </a:solidFill>
            </a:endParaRPr>
          </a:p>
          <a:p>
            <a:endParaRPr lang="en-US" sz="1200" dirty="0">
              <a:solidFill>
                <a:schemeClr val="tx1"/>
              </a:solidFill>
            </a:endParaRPr>
          </a:p>
          <a:p>
            <a:r>
              <a:rPr lang="en-US" sz="1200" dirty="0">
                <a:solidFill>
                  <a:schemeClr val="tx1"/>
                </a:solidFill>
              </a:rPr>
              <a:t>Thank you all for attending today. I hope this session is different than any other retirement/educational session you’ve ever attended before. I know that’s setting a high bar…but hey, your retirement deserves it. Now, before we begin, I want you to do something for me. </a:t>
            </a:r>
          </a:p>
          <a:p>
            <a:pPr lvl="0"/>
            <a:endParaRPr lang="en-US" sz="1300" dirty="0"/>
          </a:p>
        </p:txBody>
      </p:sp>
      <p:sp>
        <p:nvSpPr>
          <p:cNvPr id="4" name="Slide Number Placeholder 3"/>
          <p:cNvSpPr>
            <a:spLocks noGrp="1"/>
          </p:cNvSpPr>
          <p:nvPr>
            <p:ph type="sldNum" sz="quarter" idx="10"/>
          </p:nvPr>
        </p:nvSpPr>
        <p:spPr/>
        <p:txBody>
          <a:bodyPr/>
          <a:lstStyle/>
          <a:p>
            <a:fld id="{CFA5BF29-3A85-45E8-9EC2-6FCFBE5E0498}" type="slidenum">
              <a:rPr lang="en-US" smtClean="0"/>
              <a:t>1</a:t>
            </a:fld>
            <a:endParaRPr lang="en-US"/>
          </a:p>
        </p:txBody>
      </p:sp>
    </p:spTree>
    <p:extLst>
      <p:ext uri="{BB962C8B-B14F-4D97-AF65-F5344CB8AC3E}">
        <p14:creationId xmlns:p14="http://schemas.microsoft.com/office/powerpoint/2010/main" val="90930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r>
              <a:rPr lang="en-US" sz="1200" dirty="0">
                <a:solidFill>
                  <a:schemeClr val="tx1"/>
                </a:solidFill>
                <a:latin typeface="Arial"/>
                <a:cs typeface="Arial"/>
              </a:rPr>
              <a:t>F. Scott Fitzgerald famously wrote: “The test of a first-rate intelligence is the ability to hold two opposing ideas in mind at the same time and still retain the ability to function."</a:t>
            </a:r>
          </a:p>
          <a:p>
            <a:endParaRPr lang="en-US" sz="1200" dirty="0">
              <a:solidFill>
                <a:schemeClr val="tx1"/>
              </a:solidFill>
              <a:latin typeface="Arial"/>
              <a:cs typeface="Arial"/>
            </a:endParaRPr>
          </a:p>
          <a:p>
            <a:r>
              <a:rPr lang="en-US" sz="1200" dirty="0">
                <a:solidFill>
                  <a:schemeClr val="tx1"/>
                </a:solidFill>
                <a:latin typeface="Arial"/>
                <a:cs typeface="Arial"/>
              </a:rPr>
              <a:t>Let's take a look at some of the 'opposing ideas' people currently hold when it comes to retirement.</a:t>
            </a:r>
          </a:p>
          <a:p>
            <a:endParaRPr lang="en-US" sz="1200" dirty="0">
              <a:solidFill>
                <a:schemeClr val="tx1"/>
              </a:solidFill>
              <a:latin typeface="Arial"/>
              <a:cs typeface="Arial"/>
            </a:endParaRPr>
          </a:p>
          <a:p>
            <a:r>
              <a:rPr lang="en-US" sz="1200" dirty="0">
                <a:solidFill>
                  <a:schemeClr val="tx1"/>
                </a:solidFill>
                <a:latin typeface="Arial"/>
                <a:cs typeface="Arial"/>
              </a:rPr>
              <a:t>First, almost 90% of people are looking forward to retirement—which isn't surprising. They're looking forward to all those visions they've imagined!</a:t>
            </a:r>
          </a:p>
          <a:p>
            <a:endParaRPr lang="en-US" sz="1200" dirty="0">
              <a:solidFill>
                <a:schemeClr val="tx1"/>
              </a:solidFill>
              <a:latin typeface="Arial"/>
              <a:cs typeface="Arial"/>
            </a:endParaRPr>
          </a:p>
          <a:p>
            <a:r>
              <a:rPr lang="en-US" sz="1200" dirty="0">
                <a:solidFill>
                  <a:schemeClr val="tx1"/>
                </a:solidFill>
                <a:latin typeface="Arial"/>
                <a:cs typeface="Arial"/>
              </a:rPr>
              <a:t>At the same time, over two-thirds are </a:t>
            </a:r>
            <a:r>
              <a:rPr lang="en-US" sz="1200" u="sng" dirty="0">
                <a:solidFill>
                  <a:schemeClr val="tx1"/>
                </a:solidFill>
                <a:latin typeface="Arial"/>
                <a:cs typeface="Arial"/>
              </a:rPr>
              <a:t>also </a:t>
            </a:r>
            <a:r>
              <a:rPr lang="en-US" sz="1200" dirty="0">
                <a:solidFill>
                  <a:schemeClr val="tx1"/>
                </a:solidFill>
                <a:latin typeface="Arial"/>
                <a:cs typeface="Arial"/>
              </a:rPr>
              <a:t>apprehensive about retirement. While this initially sounds like a contradiction, when we pause and think about it, this isn't too surprising. There are many times when we feel both excitement and anxiety about the same situation—and this is especially true of major life transitions. Going to college, starting a new job, getting married, buying a house, having kids—all of these often create feelings of both excitement and concern. Retirement is no different.</a:t>
            </a:r>
          </a:p>
        </p:txBody>
      </p:sp>
      <p:sp>
        <p:nvSpPr>
          <p:cNvPr id="4" name="Slide Number Placeholder 3"/>
          <p:cNvSpPr>
            <a:spLocks noGrp="1"/>
          </p:cNvSpPr>
          <p:nvPr>
            <p:ph type="sldNum" sz="quarter" idx="5"/>
          </p:nvPr>
        </p:nvSpPr>
        <p:spPr/>
        <p:txBody>
          <a:bodyPr/>
          <a:lstStyle/>
          <a:p>
            <a:fld id="{CFA5BF29-3A85-45E8-9EC2-6FCFBE5E0498}" type="slidenum">
              <a:rPr lang="en-US" smtClean="0"/>
              <a:t>10</a:t>
            </a:fld>
            <a:endParaRPr lang="en-US" dirty="0"/>
          </a:p>
        </p:txBody>
      </p:sp>
    </p:spTree>
    <p:extLst>
      <p:ext uri="{BB962C8B-B14F-4D97-AF65-F5344CB8AC3E}">
        <p14:creationId xmlns:p14="http://schemas.microsoft.com/office/powerpoint/2010/main" val="189140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pPr>
              <a:defRPr/>
            </a:pPr>
            <a:r>
              <a:rPr lang="en-US" sz="1200" dirty="0">
                <a:solidFill>
                  <a:schemeClr val="tx1"/>
                </a:solidFill>
                <a:latin typeface="Arial"/>
                <a:cs typeface="Arial"/>
              </a:rPr>
              <a:t>Here's another contradiction.</a:t>
            </a:r>
          </a:p>
          <a:p>
            <a:pPr>
              <a:defRPr/>
            </a:pPr>
            <a:endParaRPr lang="en-US" sz="1200" dirty="0">
              <a:solidFill>
                <a:schemeClr val="tx1"/>
              </a:solidFill>
              <a:latin typeface="Arial"/>
              <a:cs typeface="Arial"/>
            </a:endParaRPr>
          </a:p>
          <a:p>
            <a:pPr>
              <a:defRPr/>
            </a:pPr>
            <a:r>
              <a:rPr lang="en-US" sz="1200" baseline="0" dirty="0">
                <a:solidFill>
                  <a:schemeClr val="tx1"/>
                </a:solidFill>
                <a:latin typeface="Arial"/>
                <a:cs typeface="Arial"/>
              </a:rPr>
              <a:t>74% of 50–59 </a:t>
            </a:r>
            <a:r>
              <a:rPr lang="en-US" sz="1200" dirty="0">
                <a:solidFill>
                  <a:schemeClr val="tx1"/>
                </a:solidFill>
                <a:latin typeface="Arial"/>
                <a:cs typeface="Arial"/>
              </a:rPr>
              <a:t>year-olds</a:t>
            </a:r>
            <a:r>
              <a:rPr lang="en-US" sz="1200" baseline="0" dirty="0">
                <a:solidFill>
                  <a:schemeClr val="tx1"/>
                </a:solidFill>
                <a:latin typeface="Arial"/>
                <a:cs typeface="Arial"/>
              </a:rPr>
              <a:t> say that by that point in their lives, they have made a serious effort to prepare </a:t>
            </a:r>
            <a:r>
              <a:rPr lang="en-US" sz="1200" dirty="0">
                <a:solidFill>
                  <a:schemeClr val="tx1"/>
                </a:solidFill>
                <a:latin typeface="Arial"/>
                <a:cs typeface="Arial"/>
              </a:rPr>
              <a:t>financially for</a:t>
            </a:r>
            <a:r>
              <a:rPr lang="en-US" sz="1200" baseline="0" dirty="0">
                <a:solidFill>
                  <a:schemeClr val="tx1"/>
                </a:solidFill>
                <a:latin typeface="Arial"/>
                <a:cs typeface="Arial"/>
              </a:rPr>
              <a:t> retirement.</a:t>
            </a:r>
            <a:r>
              <a:rPr lang="en-US" sz="1200" dirty="0">
                <a:solidFill>
                  <a:schemeClr val="tx1"/>
                </a:solidFill>
                <a:latin typeface="Arial"/>
                <a:cs typeface="Arial"/>
              </a:rPr>
              <a:t> </a:t>
            </a:r>
            <a:endParaRPr lang="en-US" sz="1200" dirty="0">
              <a:solidFill>
                <a:schemeClr val="tx1"/>
              </a:solidFill>
            </a:endParaRPr>
          </a:p>
          <a:p>
            <a:endParaRPr lang="en-US" sz="1200" dirty="0">
              <a:solidFill>
                <a:schemeClr val="tx1"/>
              </a:solidFill>
            </a:endParaRPr>
          </a:p>
          <a:p>
            <a:r>
              <a:rPr lang="en-US" sz="1200" dirty="0">
                <a:solidFill>
                  <a:schemeClr val="tx1"/>
                </a:solidFill>
                <a:latin typeface="Arial"/>
                <a:cs typeface="Arial"/>
              </a:rPr>
              <a:t>That isn’t a huge surprise—after all, this group is getting closer to retirement and is starting to pick their heads up from a focus on the day-to-day and see that retirement is becoming a closer reality.</a:t>
            </a: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11</a:t>
            </a:fld>
            <a:endParaRPr lang="en-US" dirty="0"/>
          </a:p>
        </p:txBody>
      </p:sp>
    </p:spTree>
    <p:extLst>
      <p:ext uri="{BB962C8B-B14F-4D97-AF65-F5344CB8AC3E}">
        <p14:creationId xmlns:p14="http://schemas.microsoft.com/office/powerpoint/2010/main" val="313741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a:xfrm>
            <a:off x="584791" y="4507471"/>
            <a:ext cx="5980709" cy="5727142"/>
          </a:xfrm>
        </p:spPr>
        <p:txBody>
          <a:bodyPr/>
          <a:lstStyle/>
          <a:p>
            <a:pPr>
              <a:lnSpc>
                <a:spcPct val="95000"/>
              </a:lnSpc>
              <a:defRPr/>
            </a:pPr>
            <a:r>
              <a:rPr lang="en-US" sz="1200" baseline="0" dirty="0">
                <a:solidFill>
                  <a:schemeClr val="tx1"/>
                </a:solidFill>
                <a:latin typeface="Arial"/>
                <a:cs typeface="Arial"/>
              </a:rPr>
              <a:t>However, </a:t>
            </a:r>
            <a:r>
              <a:rPr lang="en-US" sz="1200" dirty="0">
                <a:solidFill>
                  <a:schemeClr val="tx1"/>
                </a:solidFill>
                <a:latin typeface="Arial"/>
                <a:cs typeface="Arial"/>
              </a:rPr>
              <a:t>what may be surprising,</a:t>
            </a:r>
            <a:r>
              <a:rPr lang="en-US" sz="1200" baseline="0" dirty="0">
                <a:solidFill>
                  <a:schemeClr val="tx1"/>
                </a:solidFill>
                <a:latin typeface="Arial"/>
                <a:cs typeface="Arial"/>
              </a:rPr>
              <a:t> </a:t>
            </a:r>
            <a:r>
              <a:rPr lang="en-US" sz="1200" dirty="0">
                <a:solidFill>
                  <a:schemeClr val="tx1"/>
                </a:solidFill>
                <a:latin typeface="Arial"/>
                <a:cs typeface="Arial"/>
              </a:rPr>
              <a:t>is that only about one out of three</a:t>
            </a:r>
            <a:r>
              <a:rPr lang="en-US" sz="1200" baseline="0" dirty="0">
                <a:solidFill>
                  <a:schemeClr val="tx1"/>
                </a:solidFill>
                <a:latin typeface="Arial"/>
                <a:cs typeface="Arial"/>
              </a:rPr>
              <a:t> of that same group</a:t>
            </a:r>
            <a:r>
              <a:rPr lang="en-US" sz="1200" dirty="0">
                <a:solidFill>
                  <a:schemeClr val="tx1"/>
                </a:solidFill>
                <a:latin typeface="Arial"/>
                <a:cs typeface="Arial"/>
              </a:rPr>
              <a:t> has</a:t>
            </a:r>
            <a:r>
              <a:rPr lang="en-US" sz="1200" baseline="0" dirty="0">
                <a:solidFill>
                  <a:schemeClr val="tx1"/>
                </a:solidFill>
                <a:latin typeface="Arial"/>
                <a:cs typeface="Arial"/>
              </a:rPr>
              <a:t> made a serious effort to prepare </a:t>
            </a:r>
            <a:r>
              <a:rPr lang="en-US" sz="1200" dirty="0">
                <a:solidFill>
                  <a:schemeClr val="tx1"/>
                </a:solidFill>
                <a:latin typeface="Arial"/>
                <a:cs typeface="Arial"/>
              </a:rPr>
              <a:t>emotionally</a:t>
            </a:r>
            <a:r>
              <a:rPr lang="en-US" sz="1200" baseline="0" dirty="0">
                <a:solidFill>
                  <a:schemeClr val="tx1"/>
                </a:solidFill>
                <a:latin typeface="Arial"/>
                <a:cs typeface="Arial"/>
              </a:rPr>
              <a:t> for retirement.</a:t>
            </a:r>
            <a:endParaRPr lang="en-US" sz="1200" dirty="0">
              <a:solidFill>
                <a:schemeClr val="tx1"/>
              </a:solidFill>
            </a:endParaRPr>
          </a:p>
          <a:p>
            <a:pPr>
              <a:lnSpc>
                <a:spcPct val="95000"/>
              </a:lnSpc>
              <a:defRPr/>
            </a:pPr>
            <a:endParaRPr lang="en-US" sz="1200" dirty="0">
              <a:solidFill>
                <a:schemeClr val="tx1"/>
              </a:solidFill>
              <a:latin typeface="Arial"/>
              <a:cs typeface="Arial"/>
            </a:endParaRPr>
          </a:p>
          <a:p>
            <a:pPr>
              <a:lnSpc>
                <a:spcPct val="95000"/>
              </a:lnSpc>
              <a:defRPr/>
            </a:pPr>
            <a:r>
              <a:rPr lang="en-US" sz="1200" dirty="0">
                <a:solidFill>
                  <a:schemeClr val="tx1"/>
                </a:solidFill>
                <a:latin typeface="Arial"/>
                <a:cs typeface="Arial"/>
              </a:rPr>
              <a:t>Many don't even know that this is an area they should focus on.</a:t>
            </a:r>
          </a:p>
          <a:p>
            <a:pPr>
              <a:lnSpc>
                <a:spcPct val="95000"/>
              </a:lnSpc>
              <a:defRPr/>
            </a:pPr>
            <a:endParaRPr lang="en-US" sz="1200" dirty="0">
              <a:solidFill>
                <a:schemeClr val="tx1"/>
              </a:solidFill>
              <a:latin typeface="Arial"/>
              <a:cs typeface="Arial"/>
            </a:endParaRPr>
          </a:p>
          <a:p>
            <a:pPr>
              <a:lnSpc>
                <a:spcPct val="95000"/>
              </a:lnSpc>
              <a:defRPr/>
            </a:pPr>
            <a:r>
              <a:rPr lang="en-US" sz="1200" dirty="0">
                <a:solidFill>
                  <a:schemeClr val="tx1"/>
                </a:solidFill>
                <a:latin typeface="Arial"/>
                <a:cs typeface="Arial"/>
              </a:rPr>
              <a:t>Let me tell you about a story we heard during our research to create this program—when a recent retiree used a word to describe retirement we had never heard anyone use before.</a:t>
            </a:r>
          </a:p>
          <a:p>
            <a:pPr>
              <a:lnSpc>
                <a:spcPct val="95000"/>
              </a:lnSpc>
              <a:defRPr/>
            </a:pPr>
            <a:endParaRPr lang="en-US" sz="1200" dirty="0">
              <a:solidFill>
                <a:schemeClr val="tx1"/>
              </a:solidFill>
              <a:latin typeface="Arial"/>
              <a:cs typeface="Arial"/>
            </a:endParaRPr>
          </a:p>
          <a:p>
            <a:pPr>
              <a:lnSpc>
                <a:spcPct val="95000"/>
              </a:lnSpc>
              <a:defRPr/>
            </a:pPr>
            <a:r>
              <a:rPr lang="en-US" sz="1200" dirty="0">
                <a:solidFill>
                  <a:schemeClr val="tx1"/>
                </a:solidFill>
                <a:latin typeface="Arial"/>
                <a:cs typeface="Arial"/>
              </a:rPr>
              <a:t>We do a lot of research to help us create programs like these, and that includes focus groups. During one of these sessions, we brought recent retirees into the room so we could learn about their experiences with the transition. During the very first introductory segment, one of the gentleman surprised us by how he described his experience. The moderator had asked everyone—as an initial ice-breaker—to simply give their name and a short description of their retirement experience. This gentleman told us who he was and then said, "I failed retirement." "Failed!" I didn’t know that was something you could do! The moderator prompted him to explain and this is what he told us:</a:t>
            </a:r>
            <a:endParaRPr lang="en-US" sz="1200" dirty="0">
              <a:solidFill>
                <a:schemeClr val="tx1"/>
              </a:solidFill>
            </a:endParaRPr>
          </a:p>
          <a:p>
            <a:pPr>
              <a:lnSpc>
                <a:spcPct val="95000"/>
              </a:lnSpc>
              <a:defRPr/>
            </a:pPr>
            <a:endParaRPr lang="en-US" sz="1200" dirty="0">
              <a:solidFill>
                <a:schemeClr val="tx1"/>
              </a:solidFill>
            </a:endParaRPr>
          </a:p>
          <a:p>
            <a:pPr>
              <a:lnSpc>
                <a:spcPct val="95000"/>
              </a:lnSpc>
              <a:defRPr/>
            </a:pPr>
            <a:r>
              <a:rPr lang="en-US" sz="1200" dirty="0">
                <a:solidFill>
                  <a:schemeClr val="tx1"/>
                </a:solidFill>
                <a:latin typeface="Arial"/>
                <a:cs typeface="Arial"/>
              </a:rPr>
              <a:t>I walked into my financial professional's office one time and he said, "Congratulations—you made it! We've looked at your expenses, projected your income, and you have enough money. You can retire!!" "So I did! I went into the office the next day and retired. And then I was home all the time. At first, it was pretty good. But rather quickly, I got bored. I started moping around the house. I began bickering with my wife all the time. I realized I was becoming miserable—I failed retirement!"</a:t>
            </a:r>
            <a:endParaRPr lang="en-US" sz="1200" dirty="0">
              <a:solidFill>
                <a:schemeClr val="tx1"/>
              </a:solidFill>
            </a:endParaRPr>
          </a:p>
          <a:p>
            <a:pPr>
              <a:lnSpc>
                <a:spcPct val="95000"/>
              </a:lnSpc>
              <a:defRPr/>
            </a:pPr>
            <a:endParaRPr lang="en-US" sz="1200" dirty="0">
              <a:solidFill>
                <a:schemeClr val="tx1"/>
              </a:solidFill>
            </a:endParaRPr>
          </a:p>
          <a:p>
            <a:pPr>
              <a:lnSpc>
                <a:spcPct val="95000"/>
              </a:lnSpc>
              <a:defRPr/>
            </a:pPr>
            <a:r>
              <a:rPr lang="en-US" sz="1200" dirty="0">
                <a:solidFill>
                  <a:schemeClr val="tx1"/>
                </a:solidFill>
                <a:latin typeface="Arial"/>
                <a:cs typeface="Arial"/>
              </a:rPr>
              <a:t>He felt like he had failed retirement, not because he hadn't paid attention to the financial side of the transition—that's where he was successful. He </a:t>
            </a:r>
            <a:r>
              <a:rPr lang="en-US" sz="1200" dirty="0">
                <a:solidFill>
                  <a:schemeClr val="tx1"/>
                </a:solidFill>
              </a:rPr>
              <a:t>felt like he </a:t>
            </a:r>
            <a:r>
              <a:rPr lang="en-US" sz="1200" dirty="0">
                <a:solidFill>
                  <a:schemeClr val="tx1"/>
                </a:solidFill>
                <a:latin typeface="Arial"/>
                <a:cs typeface="Arial"/>
              </a:rPr>
              <a:t>had failed retirement because he hadn't paid attention to the emotional aspect of retiring. As a matter of fact, he didn't even know that was something he was supposed to pay attention to.</a:t>
            </a: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12</a:t>
            </a:fld>
            <a:endParaRPr lang="en-US" dirty="0"/>
          </a:p>
        </p:txBody>
      </p:sp>
    </p:spTree>
    <p:extLst>
      <p:ext uri="{BB962C8B-B14F-4D97-AF65-F5344CB8AC3E}">
        <p14:creationId xmlns:p14="http://schemas.microsoft.com/office/powerpoint/2010/main" val="814099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r>
              <a:rPr lang="en-US" sz="1200" dirty="0">
                <a:solidFill>
                  <a:schemeClr val="tx1"/>
                </a:solidFill>
                <a:latin typeface="Arial"/>
                <a:cs typeface="Arial"/>
              </a:rPr>
              <a:t>Let's now look at what drives the retirement decision.</a:t>
            </a:r>
          </a:p>
          <a:p>
            <a:endParaRPr lang="en-US" sz="1200" dirty="0">
              <a:solidFill>
                <a:schemeClr val="tx1"/>
              </a:solidFill>
              <a:latin typeface="Arial"/>
              <a:cs typeface="Arial"/>
            </a:endParaRPr>
          </a:p>
          <a:p>
            <a:r>
              <a:rPr lang="en-US" sz="1200" dirty="0">
                <a:solidFill>
                  <a:schemeClr val="tx1"/>
                </a:solidFill>
                <a:latin typeface="Arial"/>
                <a:cs typeface="Arial"/>
              </a:rPr>
              <a:t>Take a look at these influencers [Read the responses.].</a:t>
            </a:r>
          </a:p>
          <a:p>
            <a:endParaRPr lang="en-US" sz="1200" dirty="0">
              <a:solidFill>
                <a:schemeClr val="tx1"/>
              </a:solidFill>
              <a:latin typeface="Arial"/>
              <a:cs typeface="Arial"/>
            </a:endParaRPr>
          </a:p>
          <a:p>
            <a:r>
              <a:rPr lang="en-US" sz="1200" dirty="0">
                <a:solidFill>
                  <a:schemeClr val="tx1"/>
                </a:solidFill>
                <a:latin typeface="Arial"/>
                <a:cs typeface="Arial"/>
              </a:rPr>
              <a:t>It's not until tied for </a:t>
            </a:r>
            <a:r>
              <a:rPr lang="en-US" sz="1200" u="sng" dirty="0">
                <a:solidFill>
                  <a:schemeClr val="tx1"/>
                </a:solidFill>
                <a:latin typeface="Arial"/>
                <a:cs typeface="Arial"/>
              </a:rPr>
              <a:t>fourth</a:t>
            </a:r>
            <a:r>
              <a:rPr lang="en-US" sz="1200" u="none" dirty="0">
                <a:solidFill>
                  <a:schemeClr val="tx1"/>
                </a:solidFill>
                <a:latin typeface="Arial"/>
                <a:cs typeface="Arial"/>
              </a:rPr>
              <a:t> </a:t>
            </a:r>
            <a:r>
              <a:rPr lang="en-US" sz="1200" dirty="0">
                <a:solidFill>
                  <a:schemeClr val="tx1"/>
                </a:solidFill>
                <a:latin typeface="Arial"/>
                <a:cs typeface="Arial"/>
              </a:rPr>
              <a:t>that money even enters the picture!</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13</a:t>
            </a:fld>
            <a:endParaRPr lang="en-US" dirty="0"/>
          </a:p>
        </p:txBody>
      </p:sp>
    </p:spTree>
    <p:extLst>
      <p:ext uri="{BB962C8B-B14F-4D97-AF65-F5344CB8AC3E}">
        <p14:creationId xmlns:p14="http://schemas.microsoft.com/office/powerpoint/2010/main" val="3678207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a:xfrm>
            <a:off x="710256" y="4407466"/>
            <a:ext cx="5805277" cy="4547822"/>
          </a:xfrm>
        </p:spPr>
        <p:txBody>
          <a:bodyPr/>
          <a:lstStyle/>
          <a:p>
            <a:r>
              <a:rPr lang="en-US" sz="1200" dirty="0">
                <a:solidFill>
                  <a:schemeClr val="tx1"/>
                </a:solidFill>
                <a:latin typeface="Arial"/>
                <a:cs typeface="Arial"/>
              </a:rPr>
              <a:t>Instead, it’s “age”—a nonfinancial consideration—and words like "Wanting" and "Feeling”—emotional words—that are at the top of the list.</a:t>
            </a:r>
          </a:p>
          <a:p>
            <a:endParaRPr lang="en-US" sz="1200" dirty="0">
              <a:solidFill>
                <a:schemeClr val="tx1"/>
              </a:solidFill>
            </a:endParaRPr>
          </a:p>
          <a:p>
            <a:r>
              <a:rPr lang="en-US" sz="1200" dirty="0">
                <a:solidFill>
                  <a:schemeClr val="tx1"/>
                </a:solidFill>
                <a:latin typeface="Arial"/>
                <a:cs typeface="Arial"/>
              </a:rPr>
              <a:t>Preretirees are more likely to think about personal or nonfinancial milestones rather than hitting a financial or career goal as a driver of their retirement decision.</a:t>
            </a:r>
          </a:p>
          <a:p>
            <a:endParaRPr lang="en-US" sz="1200" dirty="0">
              <a:solidFill>
                <a:schemeClr val="tx1"/>
              </a:solidFill>
              <a:latin typeface="Arial"/>
              <a:cs typeface="Arial"/>
            </a:endParaRPr>
          </a:p>
          <a:p>
            <a:pPr>
              <a:spcAft>
                <a:spcPts val="639"/>
              </a:spcAft>
            </a:pPr>
            <a:r>
              <a:rPr lang="en-US" sz="1200" dirty="0">
                <a:solidFill>
                  <a:schemeClr val="tx1"/>
                </a:solidFill>
                <a:latin typeface="Arial"/>
                <a:cs typeface="Arial"/>
              </a:rPr>
              <a:t>And by "</a:t>
            </a:r>
            <a:r>
              <a:rPr lang="en-US" sz="1200" dirty="0" err="1">
                <a:solidFill>
                  <a:schemeClr val="tx1"/>
                </a:solidFill>
                <a:latin typeface="Arial"/>
                <a:cs typeface="Arial"/>
              </a:rPr>
              <a:t>preretirees</a:t>
            </a:r>
            <a:r>
              <a:rPr lang="en-US" sz="1200" dirty="0">
                <a:solidFill>
                  <a:schemeClr val="tx1"/>
                </a:solidFill>
                <a:latin typeface="Arial"/>
                <a:cs typeface="Arial"/>
              </a:rPr>
              <a:t>," we mean people age 50+; the answers on the screen are from people age 50–59. A lot happens when someone turns age 50. AARP didn't just pick that age out of the air—they know it's a psychological milestone age.</a:t>
            </a:r>
          </a:p>
          <a:p>
            <a:pPr marL="304438" indent="-304438">
              <a:spcAft>
                <a:spcPts val="639"/>
              </a:spcAft>
              <a:buFont typeface="Arial,Sans-Serif"/>
              <a:buChar char="•"/>
            </a:pPr>
            <a:r>
              <a:rPr lang="en-US" sz="1200" dirty="0">
                <a:solidFill>
                  <a:schemeClr val="tx1"/>
                </a:solidFill>
                <a:latin typeface="Arial"/>
                <a:cs typeface="Arial"/>
              </a:rPr>
              <a:t>Kids are graduating/moving out/more independent from their parents. No more daily carpooling and less needed from a day-to-day household management standpoint. This comes with a change in focus from family/household needs, to personal future needs.</a:t>
            </a:r>
          </a:p>
          <a:p>
            <a:pPr marL="304438" indent="-304438">
              <a:spcAft>
                <a:spcPts val="639"/>
              </a:spcAft>
              <a:buFont typeface="Arial,Sans-Serif"/>
              <a:buChar char="•"/>
            </a:pPr>
            <a:r>
              <a:rPr lang="en-US" sz="1200" dirty="0">
                <a:solidFill>
                  <a:schemeClr val="tx1"/>
                </a:solidFill>
              </a:rPr>
              <a:t>Also, focus groups we conducted point to a fear of “regret”. People feel that they have a tremendous opportunity in front of them, and they don’t want to mess it up.</a:t>
            </a:r>
          </a:p>
        </p:txBody>
      </p:sp>
      <p:sp>
        <p:nvSpPr>
          <p:cNvPr id="4" name="Slide Number Placeholder 3"/>
          <p:cNvSpPr>
            <a:spLocks noGrp="1"/>
          </p:cNvSpPr>
          <p:nvPr>
            <p:ph type="sldNum" sz="quarter" idx="10"/>
          </p:nvPr>
        </p:nvSpPr>
        <p:spPr/>
        <p:txBody>
          <a:bodyPr/>
          <a:lstStyle/>
          <a:p>
            <a:fld id="{CFA5BF29-3A85-45E8-9EC2-6FCFBE5E0498}" type="slidenum">
              <a:rPr lang="en-US" smtClean="0"/>
              <a:t>14</a:t>
            </a:fld>
            <a:endParaRPr lang="en-US" dirty="0"/>
          </a:p>
        </p:txBody>
      </p:sp>
    </p:spTree>
    <p:extLst>
      <p:ext uri="{BB962C8B-B14F-4D97-AF65-F5344CB8AC3E}">
        <p14:creationId xmlns:p14="http://schemas.microsoft.com/office/powerpoint/2010/main" val="164584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r>
              <a:rPr lang="en-US" sz="1200" dirty="0">
                <a:solidFill>
                  <a:schemeClr val="tx1"/>
                </a:solidFill>
                <a:latin typeface="Arial"/>
                <a:cs typeface="Arial"/>
              </a:rPr>
              <a:t>Bringing in the nonfinancial side gives us a number of benefits:</a:t>
            </a:r>
          </a:p>
          <a:p>
            <a:endParaRPr lang="en-US" sz="1200" dirty="0">
              <a:solidFill>
                <a:schemeClr val="tx1"/>
              </a:solidFill>
              <a:latin typeface="Arial"/>
              <a:cs typeface="Arial"/>
            </a:endParaRPr>
          </a:p>
          <a:p>
            <a:pPr marL="182663" indent="-182663">
              <a:buFont typeface="Arial"/>
              <a:buChar char="•"/>
            </a:pPr>
            <a:r>
              <a:rPr lang="en-US" sz="1200" dirty="0">
                <a:solidFill>
                  <a:schemeClr val="tx1"/>
                </a:solidFill>
                <a:latin typeface="Arial"/>
                <a:cs typeface="Arial"/>
              </a:rPr>
              <a:t>It allows a more holistic understanding of who we are. Your financial and nonfinancial lives connect, complement, and feed into each other.</a:t>
            </a:r>
          </a:p>
          <a:p>
            <a:pPr marL="182663" indent="-182663">
              <a:buFont typeface="Arial"/>
              <a:buChar char="•"/>
            </a:pPr>
            <a:endParaRPr lang="en-US" sz="1200" dirty="0">
              <a:solidFill>
                <a:schemeClr val="tx1"/>
              </a:solidFill>
              <a:latin typeface="Arial"/>
              <a:cs typeface="Arial"/>
            </a:endParaRPr>
          </a:p>
          <a:p>
            <a:pPr marL="182663" indent="-182663">
              <a:buFont typeface="Arial"/>
              <a:buChar char="•"/>
            </a:pPr>
            <a:r>
              <a:rPr lang="en-US" sz="1200" dirty="0">
                <a:solidFill>
                  <a:schemeClr val="tx1"/>
                </a:solidFill>
                <a:latin typeface="Arial"/>
                <a:cs typeface="Arial"/>
              </a:rPr>
              <a:t>More importantly, it allows a connection from a solution back to your vision. This both improves the solutions as well as increases the likelihood you will follow through with it because you will better understand how it benefits your specific situation.</a:t>
            </a:r>
          </a:p>
          <a:p>
            <a:pPr marL="182663" indent="-182663">
              <a:buFont typeface="Arial"/>
              <a:buChar char="•"/>
            </a:pPr>
            <a:endParaRPr lang="en-US" sz="1200" dirty="0">
              <a:solidFill>
                <a:schemeClr val="tx1"/>
              </a:solidFill>
            </a:endParaRPr>
          </a:p>
          <a:p>
            <a:pPr marL="182663" indent="-182663">
              <a:buFont typeface="Arial"/>
              <a:buChar char="•"/>
            </a:pPr>
            <a:r>
              <a:rPr lang="en-US" sz="1200" dirty="0">
                <a:solidFill>
                  <a:schemeClr val="tx1"/>
                </a:solidFill>
                <a:latin typeface="Arial"/>
                <a:cs typeface="Arial"/>
              </a:rPr>
              <a:t>Industry research points to how creating a vision actually encourages people to save more. Think about it: would you rather save 15% of salary because it’s a rule of thumb some financial planner told you to follow? Or would you rather save 15% towards a future that you’re really looking forward to. More tangible goals are more motivating to save for.</a:t>
            </a:r>
          </a:p>
          <a:p>
            <a:endParaRPr lang="en-US" sz="1200" dirty="0">
              <a:solidFill>
                <a:schemeClr val="tx1"/>
              </a:solidFill>
            </a:endParaRPr>
          </a:p>
          <a:p>
            <a:endParaRPr lang="en-US" sz="1200" dirty="0">
              <a:solidFill>
                <a:schemeClr val="tx1"/>
              </a:solidFill>
            </a:endParaRPr>
          </a:p>
          <a:p>
            <a:endParaRPr lang="en-US" sz="1200" dirty="0">
              <a:solidFill>
                <a:schemeClr val="tx1"/>
              </a:solidFill>
              <a:latin typeface="Calibri"/>
              <a:cs typeface="Calibri"/>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15</a:t>
            </a:fld>
            <a:endParaRPr lang="en-US" dirty="0"/>
          </a:p>
        </p:txBody>
      </p:sp>
    </p:spTree>
    <p:extLst>
      <p:ext uri="{BB962C8B-B14F-4D97-AF65-F5344CB8AC3E}">
        <p14:creationId xmlns:p14="http://schemas.microsoft.com/office/powerpoint/2010/main" val="3699182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r>
              <a:rPr lang="en-US" dirty="0"/>
              <a:t>So how can we begin to incorporate the </a:t>
            </a:r>
            <a:r>
              <a:rPr lang="en-US" dirty="0" err="1"/>
              <a:t>nonfinancials</a:t>
            </a:r>
            <a:r>
              <a:rPr lang="en-US" dirty="0"/>
              <a:t> into our retirement planning …</a:t>
            </a:r>
          </a:p>
          <a:p>
            <a:endParaRPr lang="en-US" dirty="0"/>
          </a:p>
          <a:p>
            <a:r>
              <a:rPr lang="en-US" dirty="0"/>
              <a:t>Today we’ll be talking about the Visualize Retirement program and a three-step process to help you work toward making your vision a reality:</a:t>
            </a:r>
          </a:p>
          <a:p>
            <a:endParaRPr lang="en-US" dirty="0"/>
          </a:p>
          <a:p>
            <a:r>
              <a:rPr lang="en-US" dirty="0"/>
              <a:t>Step 1: Creating your vision for retirement</a:t>
            </a:r>
          </a:p>
          <a:p>
            <a:endParaRPr lang="en-US" dirty="0"/>
          </a:p>
          <a:p>
            <a:r>
              <a:rPr lang="en-US" dirty="0"/>
              <a:t>Step 2: Building a personalized action plan</a:t>
            </a:r>
          </a:p>
          <a:p>
            <a:endParaRPr lang="en-US" dirty="0"/>
          </a:p>
          <a:p>
            <a:r>
              <a:rPr lang="en-US" dirty="0"/>
              <a:t>Step 3: Assessing your retirement spending needs</a:t>
            </a:r>
          </a:p>
          <a:p>
            <a:endParaRPr lang="en-US" sz="1200" dirty="0">
              <a:solidFill>
                <a:schemeClr val="tx1"/>
              </a:solidFill>
              <a:latin typeface="Calibri"/>
              <a:cs typeface="Calibri"/>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16</a:t>
            </a:fld>
            <a:endParaRPr lang="en-US" dirty="0"/>
          </a:p>
        </p:txBody>
      </p:sp>
    </p:spTree>
    <p:extLst>
      <p:ext uri="{BB962C8B-B14F-4D97-AF65-F5344CB8AC3E}">
        <p14:creationId xmlns:p14="http://schemas.microsoft.com/office/powerpoint/2010/main" val="4129156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5175"/>
            <a:ext cx="6137275" cy="3454400"/>
          </a:xfrm>
        </p:spPr>
      </p:sp>
      <p:sp>
        <p:nvSpPr>
          <p:cNvPr id="3" name="Notes Placeholder 2"/>
          <p:cNvSpPr>
            <a:spLocks noGrp="1"/>
          </p:cNvSpPr>
          <p:nvPr>
            <p:ph type="body" idx="1"/>
          </p:nvPr>
        </p:nvSpPr>
        <p:spPr>
          <a:xfrm>
            <a:off x="710256" y="4411655"/>
            <a:ext cx="5775297" cy="5822959"/>
          </a:xfrm>
        </p:spPr>
        <p:txBody>
          <a:bodyPr/>
          <a:lstStyle/>
          <a:p>
            <a:r>
              <a:rPr lang="en-US" sz="1200" dirty="0">
                <a:solidFill>
                  <a:schemeClr val="tx1"/>
                </a:solidFill>
              </a:rPr>
              <a:t>Creating a vision can alleviate some of the anxiety you may feel about retirement; it can feel very nebulous.</a:t>
            </a:r>
            <a:br>
              <a:rPr lang="en-US" sz="1200" dirty="0">
                <a:solidFill>
                  <a:schemeClr val="tx1"/>
                </a:solidFill>
              </a:rPr>
            </a:br>
            <a:r>
              <a:rPr lang="en-US" sz="1200" dirty="0">
                <a:solidFill>
                  <a:schemeClr val="tx1"/>
                </a:solidFill>
              </a:rPr>
              <a:t> </a:t>
            </a:r>
          </a:p>
          <a:p>
            <a:r>
              <a:rPr lang="en-US" sz="1200" dirty="0">
                <a:solidFill>
                  <a:schemeClr val="tx1"/>
                </a:solidFill>
              </a:rPr>
              <a:t>Which is why, when you go through this exercise, don’t try to envision yourself 20 years from now….it’s not like you retire and then become a completely different person, with different tastes, preferences, habits, and behaviors! You’re still going to be you! So you’re going to start by analyzing what you like to do TODAY…how you spend your time TODAY…who you spend time with TODAY…and then we’re going to tweak that a little bit based on how your life is going to change by not doing what you’re doing today full time. </a:t>
            </a:r>
          </a:p>
          <a:p>
            <a:pPr marL="183795" indent="-183795">
              <a:buFont typeface="Arial"/>
              <a:buChar char="•"/>
            </a:pPr>
            <a:endParaRPr lang="en-US" sz="1200" dirty="0">
              <a:solidFill>
                <a:schemeClr val="tx1"/>
              </a:solidFill>
            </a:endParaRPr>
          </a:p>
          <a:p>
            <a:pPr>
              <a:spcAft>
                <a:spcPts val="639"/>
              </a:spcAft>
            </a:pPr>
            <a:r>
              <a:rPr lang="en-US" sz="1200" dirty="0">
                <a:solidFill>
                  <a:schemeClr val="tx1"/>
                </a:solidFill>
              </a:rPr>
              <a:t>And when you visualize your retirement, when you create this vision, you are actually helping to solve the TWO biggest parts of the retirement planning equation: </a:t>
            </a:r>
          </a:p>
          <a:p>
            <a:pPr marL="243550" indent="-243550">
              <a:spcAft>
                <a:spcPts val="639"/>
              </a:spcAft>
              <a:buFont typeface="Arial"/>
              <a:buAutoNum type="arabicPeriod"/>
            </a:pPr>
            <a:r>
              <a:rPr lang="en-US" sz="1200" dirty="0">
                <a:solidFill>
                  <a:schemeClr val="tx1"/>
                </a:solidFill>
              </a:rPr>
              <a:t>The strategy around WHAT am I going to do? </a:t>
            </a:r>
          </a:p>
          <a:p>
            <a:pPr marL="243550" indent="-243550">
              <a:buFont typeface="Arial"/>
              <a:buAutoNum type="arabicPeriod"/>
            </a:pPr>
            <a:r>
              <a:rPr lang="en-US" sz="1200" dirty="0">
                <a:solidFill>
                  <a:schemeClr val="tx1"/>
                </a:solidFill>
              </a:rPr>
              <a:t>And HOW much money do I need to execute on that strategy? -- This is the part that you can answer with help from your financial professional, or by using some of the financial resources available to you.</a:t>
            </a:r>
          </a:p>
          <a:p>
            <a:endParaRPr lang="en-US" sz="1200" dirty="0">
              <a:solidFill>
                <a:schemeClr val="tx1"/>
              </a:solidFill>
            </a:endParaRPr>
          </a:p>
          <a:p>
            <a:r>
              <a:rPr lang="en-US" sz="1200" dirty="0">
                <a:solidFill>
                  <a:schemeClr val="tx1"/>
                </a:solidFill>
              </a:rPr>
              <a:t>They say that “a problem well defined is a problem half solved.” When you define your retirement vision, you set parameters….you establish a framework, for how much money you’re going to need. You’re solved half of the retirement planning equation right there. How do you know how much to save, if you don’t know what you’re saving for? </a:t>
            </a:r>
          </a:p>
          <a:p>
            <a:endParaRPr lang="en-US" sz="1200" dirty="0">
              <a:solidFill>
                <a:schemeClr val="tx1"/>
              </a:solidFill>
            </a:endParaRPr>
          </a:p>
          <a:p>
            <a:r>
              <a:rPr lang="en-US" sz="1200" dirty="0">
                <a:solidFill>
                  <a:schemeClr val="tx1"/>
                </a:solidFill>
              </a:rPr>
              <a:t>So here is how we’re going to break it down.</a:t>
            </a:r>
          </a:p>
        </p:txBody>
      </p:sp>
      <p:sp>
        <p:nvSpPr>
          <p:cNvPr id="4" name="Slide Number Placeholder 3"/>
          <p:cNvSpPr>
            <a:spLocks noGrp="1"/>
          </p:cNvSpPr>
          <p:nvPr>
            <p:ph type="sldNum" sz="quarter" idx="10"/>
          </p:nvPr>
        </p:nvSpPr>
        <p:spPr/>
        <p:txBody>
          <a:bodyPr/>
          <a:lstStyle/>
          <a:p>
            <a:fld id="{CFA5BF29-3A85-45E8-9EC2-6FCFBE5E0498}" type="slidenum">
              <a:rPr lang="en-US" smtClean="0"/>
              <a:t>17</a:t>
            </a:fld>
            <a:endParaRPr lang="en-US"/>
          </a:p>
        </p:txBody>
      </p:sp>
    </p:spTree>
    <p:extLst>
      <p:ext uri="{BB962C8B-B14F-4D97-AF65-F5344CB8AC3E}">
        <p14:creationId xmlns:p14="http://schemas.microsoft.com/office/powerpoint/2010/main" val="2169099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754063"/>
            <a:ext cx="6208712" cy="3494087"/>
          </a:xfrm>
        </p:spPr>
      </p:sp>
      <p:sp>
        <p:nvSpPr>
          <p:cNvPr id="3" name="Notes Placeholder 2"/>
          <p:cNvSpPr>
            <a:spLocks noGrp="1"/>
          </p:cNvSpPr>
          <p:nvPr>
            <p:ph type="body" idx="1"/>
          </p:nvPr>
        </p:nvSpPr>
        <p:spPr>
          <a:xfrm>
            <a:off x="705090" y="4464269"/>
            <a:ext cx="5830430" cy="5529620"/>
          </a:xfrm>
        </p:spPr>
        <p:txBody>
          <a:bodyPr/>
          <a:lstStyle/>
          <a:p>
            <a:pPr>
              <a:lnSpc>
                <a:spcPct val="95000"/>
              </a:lnSpc>
              <a:defRPr/>
            </a:pPr>
            <a:r>
              <a:rPr lang="en-US" sz="1200" dirty="0">
                <a:solidFill>
                  <a:schemeClr val="tx1"/>
                </a:solidFill>
                <a:latin typeface="Arial"/>
                <a:cs typeface="Arial"/>
              </a:rPr>
              <a:t>The core of creating your retirement vision focuses on the 5 </a:t>
            </a:r>
            <a:r>
              <a:rPr lang="en-US" sz="1200" dirty="0" err="1">
                <a:solidFill>
                  <a:schemeClr val="tx1"/>
                </a:solidFill>
                <a:latin typeface="Arial"/>
                <a:cs typeface="Arial"/>
              </a:rPr>
              <a:t>Ws</a:t>
            </a:r>
            <a:r>
              <a:rPr lang="en-US" sz="1200" dirty="0">
                <a:solidFill>
                  <a:schemeClr val="tx1"/>
                </a:solidFill>
                <a:latin typeface="Arial"/>
                <a:cs typeface="Arial"/>
              </a:rPr>
              <a:t> of retirement—Who, What, Where, When, and Why. </a:t>
            </a:r>
            <a:endParaRPr lang="en-US" sz="1200" dirty="0">
              <a:solidFill>
                <a:schemeClr val="tx1"/>
              </a:solidFill>
            </a:endParaRPr>
          </a:p>
          <a:p>
            <a:pPr>
              <a:lnSpc>
                <a:spcPct val="95000"/>
              </a:lnSpc>
              <a:defRPr/>
            </a:pPr>
            <a:endParaRPr lang="en-US" sz="1200" dirty="0">
              <a:solidFill>
                <a:schemeClr val="tx1"/>
              </a:solidFill>
              <a:latin typeface="Arial"/>
              <a:cs typeface="Arial"/>
            </a:endParaRPr>
          </a:p>
          <a:p>
            <a:r>
              <a:rPr lang="en-US" sz="1200" dirty="0">
                <a:solidFill>
                  <a:schemeClr val="tx1"/>
                </a:solidFill>
              </a:rPr>
              <a:t>For you Journalism majors out there, this may look familiar. Let me briefly describe each of these and then take you through some specific questions within them.​</a:t>
            </a:r>
            <a:br>
              <a:rPr lang="en-US" sz="1200" dirty="0">
                <a:solidFill>
                  <a:schemeClr val="tx1"/>
                </a:solidFill>
              </a:rPr>
            </a:br>
            <a:endParaRPr lang="en-US" sz="1200" dirty="0">
              <a:solidFill>
                <a:schemeClr val="tx1"/>
              </a:solidFill>
            </a:endParaRPr>
          </a:p>
          <a:p>
            <a:r>
              <a:rPr lang="en-US" sz="1200" dirty="0">
                <a:solidFill>
                  <a:schemeClr val="tx1"/>
                </a:solidFill>
              </a:rPr>
              <a:t>​</a:t>
            </a:r>
            <a:r>
              <a:rPr lang="en-US" sz="1200" b="1" dirty="0">
                <a:solidFill>
                  <a:schemeClr val="tx1"/>
                </a:solidFill>
              </a:rPr>
              <a:t>Who</a:t>
            </a:r>
            <a:r>
              <a:rPr lang="en-US" sz="1200" dirty="0">
                <a:solidFill>
                  <a:schemeClr val="tx1"/>
                </a:solidFill>
              </a:rPr>
              <a:t> gets you thinking about the people you will interact with in retirement and how that is likely to differ from today.​</a:t>
            </a:r>
          </a:p>
          <a:p>
            <a:r>
              <a:rPr lang="en-US" sz="1200" dirty="0">
                <a:solidFill>
                  <a:schemeClr val="tx1"/>
                </a:solidFill>
              </a:rPr>
              <a:t>​</a:t>
            </a:r>
          </a:p>
          <a:p>
            <a:r>
              <a:rPr lang="en-US" sz="1200" b="1" dirty="0">
                <a:solidFill>
                  <a:schemeClr val="tx1"/>
                </a:solidFill>
              </a:rPr>
              <a:t>What </a:t>
            </a:r>
            <a:r>
              <a:rPr lang="en-US" sz="1200" dirty="0">
                <a:solidFill>
                  <a:schemeClr val="tx1"/>
                </a:solidFill>
              </a:rPr>
              <a:t>refers to the activities you'll want to engage in in retirement.​</a:t>
            </a:r>
          </a:p>
          <a:p>
            <a:r>
              <a:rPr lang="en-US" sz="1200" dirty="0">
                <a:solidFill>
                  <a:schemeClr val="tx1"/>
                </a:solidFill>
              </a:rPr>
              <a:t>​</a:t>
            </a:r>
          </a:p>
          <a:p>
            <a:r>
              <a:rPr lang="en-US" sz="1200" b="1" dirty="0">
                <a:solidFill>
                  <a:schemeClr val="tx1"/>
                </a:solidFill>
              </a:rPr>
              <a:t>Where </a:t>
            </a:r>
            <a:r>
              <a:rPr lang="en-US" sz="1200" dirty="0">
                <a:solidFill>
                  <a:schemeClr val="tx1"/>
                </a:solidFill>
              </a:rPr>
              <a:t>helps you think about your home—both the location and the amenities you'll want to have.​</a:t>
            </a:r>
            <a:br>
              <a:rPr lang="en-US" sz="1200" dirty="0">
                <a:solidFill>
                  <a:schemeClr val="tx1"/>
                </a:solidFill>
              </a:rPr>
            </a:br>
            <a:endParaRPr lang="en-US" sz="1200" dirty="0">
              <a:solidFill>
                <a:schemeClr val="tx1"/>
              </a:solidFill>
            </a:endParaRPr>
          </a:p>
          <a:p>
            <a:r>
              <a:rPr lang="en-US" sz="1200" dirty="0">
                <a:solidFill>
                  <a:schemeClr val="tx1"/>
                </a:solidFill>
              </a:rPr>
              <a:t>​</a:t>
            </a:r>
            <a:r>
              <a:rPr lang="en-US" sz="1200" b="1" dirty="0">
                <a:solidFill>
                  <a:schemeClr val="tx1"/>
                </a:solidFill>
              </a:rPr>
              <a:t>When </a:t>
            </a:r>
            <a:r>
              <a:rPr lang="en-US" sz="1200" dirty="0">
                <a:solidFill>
                  <a:schemeClr val="tx1"/>
                </a:solidFill>
              </a:rPr>
              <a:t>is the timing of your retirement.​</a:t>
            </a:r>
            <a:br>
              <a:rPr lang="en-US" sz="1200" dirty="0">
                <a:solidFill>
                  <a:schemeClr val="tx1"/>
                </a:solidFill>
              </a:rPr>
            </a:br>
            <a:endParaRPr lang="en-US" sz="1200" dirty="0">
              <a:solidFill>
                <a:schemeClr val="tx1"/>
              </a:solidFill>
            </a:endParaRPr>
          </a:p>
          <a:p>
            <a:r>
              <a:rPr lang="en-US" sz="1200" dirty="0">
                <a:solidFill>
                  <a:schemeClr val="tx1"/>
                </a:solidFill>
              </a:rPr>
              <a:t>​Lastly, </a:t>
            </a:r>
            <a:r>
              <a:rPr lang="en-US" sz="1200" b="1" dirty="0">
                <a:solidFill>
                  <a:schemeClr val="tx1"/>
                </a:solidFill>
              </a:rPr>
              <a:t>Why</a:t>
            </a:r>
            <a:r>
              <a:rPr lang="en-US" sz="1200" dirty="0">
                <a:solidFill>
                  <a:schemeClr val="tx1"/>
                </a:solidFill>
              </a:rPr>
              <a:t>. Why is the source of meaning in your life. Before retirement, that often stems from work and family. But our relationship with both of those areas will change when we retire. So thinking through, ahead of time, the new Why you will have in retirement helps the transition go much more smoothly.​</a:t>
            </a:r>
            <a:br>
              <a:rPr lang="en-US" sz="1200" dirty="0">
                <a:solidFill>
                  <a:schemeClr val="tx1"/>
                </a:solidFill>
              </a:rPr>
            </a:br>
            <a:endParaRPr lang="en-US" sz="1200" dirty="0">
              <a:solidFill>
                <a:schemeClr val="tx1"/>
              </a:solidFill>
            </a:endParaRPr>
          </a:p>
          <a:p>
            <a:r>
              <a:rPr lang="en-US" sz="1200" dirty="0">
                <a:solidFill>
                  <a:schemeClr val="tx1"/>
                </a:solidFill>
              </a:rPr>
              <a:t>​Two points I want to make that are applicable for the retirement vision exercise—which not only help make it more digestible, but also makes the output more effective:​</a:t>
            </a:r>
            <a:br>
              <a:rPr lang="en-US" sz="1200" dirty="0">
                <a:solidFill>
                  <a:schemeClr val="tx1"/>
                </a:solidFill>
              </a:rPr>
            </a:br>
            <a:endParaRPr lang="en-US" sz="1200" dirty="0">
              <a:solidFill>
                <a:schemeClr val="tx1"/>
              </a:solidFill>
            </a:endParaRPr>
          </a:p>
          <a:p>
            <a:r>
              <a:rPr lang="en-US" sz="1200" dirty="0">
                <a:solidFill>
                  <a:schemeClr val="tx1"/>
                </a:solidFill>
              </a:rPr>
              <a:t>​We don’t ask people to try and visualize their entire retirement. Retirement timeframes can last 30+ years. Trying to plan out that entire timeframe would be like asking a 25-year-old to visualize their entire working career. If you ask them, they’ll probably say, I can’t tell you where I’m going to be in 30 years, but I can probably give you the next 5–7. We are asking you to do the exact same thing: Just focus on the 5–7 years after this initial transition to retirement occurs. And as we’ll see later, anytime someone goes through a major life event (upsize, downsize, get a new job, get divorced, remarried, relocate, or, God forbid, go through a major health crisis), it’s a good opportunity to revisit the vision exercise and make sure that the strategy still aligns with where you are in life…now having gone through that major life event.​</a:t>
            </a:r>
            <a:br>
              <a:rPr lang="en-US" sz="1200" dirty="0">
                <a:solidFill>
                  <a:schemeClr val="tx1"/>
                </a:solidFill>
              </a:rPr>
            </a:br>
            <a:endParaRPr lang="en-US" sz="1200" dirty="0">
              <a:solidFill>
                <a:schemeClr val="tx1"/>
              </a:solidFill>
            </a:endParaRPr>
          </a:p>
          <a:p>
            <a:r>
              <a:rPr lang="en-US" sz="1200" dirty="0">
                <a:solidFill>
                  <a:schemeClr val="tx1"/>
                </a:solidFill>
              </a:rPr>
              <a:t>​Second, we incorporate adult learning theory in the way we structure the questions. Children learn best by being informed and digesting the information. They have no life experience yet from which to draw! They attend class, the teacher teaches, and they soak up the information. Adults, on the other hand, assimilate new information by comparing it to—and drawing on—what they already know. So we start the process by asking you about your life TODAY. Who you spend your time with; What you're doing each week and each day. And then, once you take stock/inventory of your life, it is much more natural for you to envision the not-too-distant future. Because you’re not going to wake up in retirement one day and be a completely different person (as Forrest Gump says about his future, “Aren’t I still going to be me?”). So for most people, it’s not going to be a night and day transition.​</a:t>
            </a:r>
            <a:br>
              <a:rPr lang="en-US" sz="1200" dirty="0">
                <a:solidFill>
                  <a:schemeClr val="tx1"/>
                </a:solidFill>
              </a:rPr>
            </a:br>
            <a:endParaRPr lang="en-US" sz="1200" dirty="0">
              <a:solidFill>
                <a:schemeClr val="tx1"/>
              </a:solidFill>
            </a:endParaRPr>
          </a:p>
          <a:p>
            <a:r>
              <a:rPr lang="en-US" sz="1200" dirty="0">
                <a:solidFill>
                  <a:schemeClr val="tx1"/>
                </a:solidFill>
              </a:rPr>
              <a:t>​This allows us to take the seemingly monumental task of visualizing the next 30 years and simplify it into very manageable predictions about what’s going to change—and what might stay the same.​</a:t>
            </a:r>
          </a:p>
        </p:txBody>
      </p:sp>
      <p:sp>
        <p:nvSpPr>
          <p:cNvPr id="4" name="Slide Number Placeholder 3"/>
          <p:cNvSpPr>
            <a:spLocks noGrp="1"/>
          </p:cNvSpPr>
          <p:nvPr>
            <p:ph type="sldNum" sz="quarter" idx="10"/>
          </p:nvPr>
        </p:nvSpPr>
        <p:spPr/>
        <p:txBody>
          <a:bodyPr/>
          <a:lstStyle/>
          <a:p>
            <a:fld id="{CFA5BF29-3A85-45E8-9EC2-6FCFBE5E0498}" type="slidenum">
              <a:rPr lang="en-US" smtClean="0"/>
              <a:t>18</a:t>
            </a:fld>
            <a:endParaRPr lang="en-US"/>
          </a:p>
        </p:txBody>
      </p:sp>
    </p:spTree>
    <p:extLst>
      <p:ext uri="{BB962C8B-B14F-4D97-AF65-F5344CB8AC3E}">
        <p14:creationId xmlns:p14="http://schemas.microsoft.com/office/powerpoint/2010/main" val="3192377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754063"/>
            <a:ext cx="6208712" cy="3494087"/>
          </a:xfrm>
        </p:spPr>
      </p:sp>
      <p:sp>
        <p:nvSpPr>
          <p:cNvPr id="3" name="Notes Placeholder 2"/>
          <p:cNvSpPr>
            <a:spLocks noGrp="1"/>
          </p:cNvSpPr>
          <p:nvPr>
            <p:ph type="body" idx="1"/>
          </p:nvPr>
        </p:nvSpPr>
        <p:spPr>
          <a:xfrm>
            <a:off x="705089" y="4599908"/>
            <a:ext cx="5850416" cy="5578702"/>
          </a:xfrm>
        </p:spPr>
        <p:txBody>
          <a:bodyPr/>
          <a:lstStyle/>
          <a:p>
            <a:pPr marL="182663" indent="-182663">
              <a:buFont typeface="Arial" panose="020B0604020202020204" pitchFamily="34" charset="0"/>
              <a:buChar char="•"/>
            </a:pPr>
            <a:r>
              <a:rPr lang="en-GB" sz="1200" dirty="0">
                <a:solidFill>
                  <a:schemeClr val="tx1"/>
                </a:solidFill>
              </a:rPr>
              <a:t>Let’s start with this question: Which people in your life are most important to you today? </a:t>
            </a:r>
          </a:p>
          <a:p>
            <a:pPr marL="182663" indent="-182663">
              <a:buFont typeface="Arial" panose="020B0604020202020204" pitchFamily="34" charset="0"/>
              <a:buChar char="•"/>
            </a:pPr>
            <a:endParaRPr lang="en-GB" sz="1200" dirty="0">
              <a:solidFill>
                <a:schemeClr val="tx1"/>
              </a:solidFill>
            </a:endParaRPr>
          </a:p>
          <a:p>
            <a:pPr marL="182663" indent="-182663">
              <a:buFont typeface="Arial" panose="020B0604020202020204" pitchFamily="34" charset="0"/>
              <a:buChar char="•"/>
            </a:pPr>
            <a:r>
              <a:rPr lang="en-GB" sz="1200" dirty="0">
                <a:solidFill>
                  <a:schemeClr val="tx1"/>
                </a:solidFill>
              </a:rPr>
              <a:t>Think about this broadly. It can be family, friends, work colleagues, or people like your barber, hair stylist or yoga teacher.</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19</a:t>
            </a:fld>
            <a:endParaRPr lang="en-US"/>
          </a:p>
        </p:txBody>
      </p:sp>
    </p:spTree>
    <p:extLst>
      <p:ext uri="{BB962C8B-B14F-4D97-AF65-F5344CB8AC3E}">
        <p14:creationId xmlns:p14="http://schemas.microsoft.com/office/powerpoint/2010/main" val="5123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a:xfrm>
            <a:off x="706316" y="4465708"/>
            <a:ext cx="5723003" cy="5102505"/>
          </a:xfrm>
        </p:spPr>
        <p:txBody>
          <a:bodyPr lIns="0" tIns="0" rIns="0" bIns="0"/>
          <a:lstStyle/>
          <a:p>
            <a:pPr>
              <a:lnSpc>
                <a:spcPct val="90000"/>
              </a:lnSpc>
              <a:defRPr/>
            </a:pPr>
            <a:r>
              <a:rPr lang="en-US" sz="1200" dirty="0">
                <a:solidFill>
                  <a:schemeClr val="tx1"/>
                </a:solidFill>
                <a:latin typeface="Arial"/>
                <a:cs typeface="Arial"/>
              </a:rPr>
              <a:t>Since we'll be talking about retirement visions, let's start with yours. I'm going to be quiet for 10 seconds or so. Close your eyes if you'd like to, and imagine your own retirement . . .</a:t>
            </a:r>
          </a:p>
          <a:p>
            <a:pPr>
              <a:lnSpc>
                <a:spcPct val="90000"/>
              </a:lnSpc>
              <a:defRPr/>
            </a:pPr>
            <a:endParaRPr lang="en-US" sz="1200" dirty="0">
              <a:solidFill>
                <a:schemeClr val="tx1"/>
              </a:solidFill>
              <a:latin typeface="Arial"/>
              <a:cs typeface="Arial"/>
            </a:endParaRPr>
          </a:p>
          <a:p>
            <a:pPr>
              <a:lnSpc>
                <a:spcPct val="90000"/>
              </a:lnSpc>
              <a:defRPr/>
            </a:pPr>
            <a:r>
              <a:rPr lang="en-US" sz="1200" dirty="0">
                <a:solidFill>
                  <a:schemeClr val="tx1"/>
                </a:solidFill>
                <a:latin typeface="Arial"/>
                <a:cs typeface="Arial"/>
              </a:rPr>
              <a:t>[Count to 10 silently in your head.]</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a:t>
            </a:fld>
            <a:endParaRPr lang="en-US" dirty="0"/>
          </a:p>
        </p:txBody>
      </p:sp>
    </p:spTree>
    <p:extLst>
      <p:ext uri="{BB962C8B-B14F-4D97-AF65-F5344CB8AC3E}">
        <p14:creationId xmlns:p14="http://schemas.microsoft.com/office/powerpoint/2010/main" val="1660300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2000"/>
            <a:ext cx="6137275" cy="3454400"/>
          </a:xfrm>
        </p:spPr>
      </p:sp>
      <p:sp>
        <p:nvSpPr>
          <p:cNvPr id="3" name="Notes Placeholder 2"/>
          <p:cNvSpPr>
            <a:spLocks noGrp="1"/>
          </p:cNvSpPr>
          <p:nvPr>
            <p:ph type="body" idx="1"/>
          </p:nvPr>
        </p:nvSpPr>
        <p:spPr/>
        <p:txBody>
          <a:bodyPr/>
          <a:lstStyle/>
          <a:p>
            <a:pPr marL="304438" indent="-304438">
              <a:buFont typeface="Arial" panose="020B0604020202020204" pitchFamily="34" charset="0"/>
              <a:buChar char="•"/>
            </a:pPr>
            <a:r>
              <a:rPr lang="en-US" sz="1200" b="0" dirty="0">
                <a:solidFill>
                  <a:schemeClr val="tx1"/>
                </a:solidFill>
              </a:rPr>
              <a:t>Believe it or not, people are actually good for you! Social interactions can significantly </a:t>
            </a:r>
            <a:r>
              <a:rPr lang="en-US" sz="1200" u="none" kern="1200" baseline="0" dirty="0">
                <a:solidFill>
                  <a:schemeClr val="tx1"/>
                </a:solidFill>
              </a:rPr>
              <a:t>enhance</a:t>
            </a:r>
            <a:r>
              <a:rPr lang="en-US" sz="1200" b="0" dirty="0">
                <a:solidFill>
                  <a:schemeClr val="tx1"/>
                </a:solidFill>
              </a:rPr>
              <a:t> your health in retirement. This is true for both your physical and mental health.</a:t>
            </a:r>
          </a:p>
          <a:p>
            <a:endParaRPr lang="en-US" sz="1200" dirty="0">
              <a:solidFill>
                <a:schemeClr val="tx1"/>
              </a:solidFill>
            </a:endParaRPr>
          </a:p>
          <a:p>
            <a:r>
              <a:rPr lang="en-US" sz="1200" dirty="0">
                <a:solidFill>
                  <a:schemeClr val="tx1"/>
                </a:solidFill>
              </a:rPr>
              <a:t>Social interactions are beneficial to your health. </a:t>
            </a:r>
          </a:p>
        </p:txBody>
      </p:sp>
      <p:sp>
        <p:nvSpPr>
          <p:cNvPr id="4" name="Slide Number Placeholder 3"/>
          <p:cNvSpPr>
            <a:spLocks noGrp="1"/>
          </p:cNvSpPr>
          <p:nvPr>
            <p:ph type="sldNum" sz="quarter" idx="10"/>
          </p:nvPr>
        </p:nvSpPr>
        <p:spPr/>
        <p:txBody>
          <a:bodyPr/>
          <a:lstStyle/>
          <a:p>
            <a:fld id="{CFA5BF29-3A85-45E8-9EC2-6FCFBE5E0498}" type="slidenum">
              <a:rPr lang="en-US" smtClean="0"/>
              <a:t>20</a:t>
            </a:fld>
            <a:endParaRPr lang="en-US"/>
          </a:p>
        </p:txBody>
      </p:sp>
    </p:spTree>
    <p:extLst>
      <p:ext uri="{BB962C8B-B14F-4D97-AF65-F5344CB8AC3E}">
        <p14:creationId xmlns:p14="http://schemas.microsoft.com/office/powerpoint/2010/main" val="3346867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6763"/>
            <a:ext cx="6205538" cy="3492500"/>
          </a:xfrm>
        </p:spPr>
      </p:sp>
      <p:sp>
        <p:nvSpPr>
          <p:cNvPr id="3" name="Notes Placeholder 2"/>
          <p:cNvSpPr>
            <a:spLocks noGrp="1"/>
          </p:cNvSpPr>
          <p:nvPr>
            <p:ph type="body" idx="1"/>
          </p:nvPr>
        </p:nvSpPr>
        <p:spPr>
          <a:xfrm>
            <a:off x="706316" y="4465708"/>
            <a:ext cx="5723003" cy="4822849"/>
          </a:xfrm>
        </p:spPr>
        <p:txBody>
          <a:bodyPr/>
          <a:lstStyle/>
          <a:p>
            <a:pPr marL="182663" indent="-182663">
              <a:buFont typeface="Arial" panose="020B0604020202020204" pitchFamily="34" charset="0"/>
              <a:buChar char="•"/>
            </a:pPr>
            <a:r>
              <a:rPr lang="en-GB" sz="1200" dirty="0">
                <a:solidFill>
                  <a:schemeClr val="tx1"/>
                </a:solidFill>
              </a:rPr>
              <a:t>Let’s start with this question: WHO do you spend the most time with today? Not the people that you SHOULD spend the most time with today (call your mother, please!)….but the people you ACTUALLY spend the most time with. Rank them numerically from the people you spend the most time with….down to the least time with. </a:t>
            </a:r>
          </a:p>
          <a:p>
            <a:pPr marL="182663" indent="-182663">
              <a:buFont typeface="Arial" panose="020B0604020202020204" pitchFamily="34" charset="0"/>
              <a:buChar char="•"/>
            </a:pPr>
            <a:endParaRPr lang="en-GB" sz="1200" dirty="0">
              <a:solidFill>
                <a:schemeClr val="tx1"/>
              </a:solidFill>
            </a:endParaRPr>
          </a:p>
          <a:p>
            <a:pPr marL="182663" indent="-182663">
              <a:buFont typeface="Arial" panose="020B0604020202020204" pitchFamily="34" charset="0"/>
              <a:buChar char="•"/>
            </a:pPr>
            <a:r>
              <a:rPr lang="en-GB" sz="1200" dirty="0">
                <a:solidFill>
                  <a:schemeClr val="tx1"/>
                </a:solidFill>
              </a:rPr>
              <a:t>[Personal stories and examples are the only thing that will make this questionnaire section dance.] </a:t>
            </a:r>
            <a:endParaRPr lang="en-US" sz="1200" dirty="0">
              <a:solidFill>
                <a:schemeClr val="tx1"/>
              </a:solidFill>
              <a:latin typeface="Arial"/>
              <a:cs typeface="Arial"/>
            </a:endParaRPr>
          </a:p>
          <a:p>
            <a:pPr>
              <a:lnSpc>
                <a:spcPct val="95000"/>
              </a:lnSpc>
              <a:defRPr/>
            </a:pPr>
            <a:endParaRPr lang="en-US" sz="1200" dirty="0">
              <a:solidFill>
                <a:schemeClr val="tx1"/>
              </a:solidFill>
              <a:latin typeface="Arial"/>
              <a:cs typeface="Arial"/>
            </a:endParaRPr>
          </a:p>
          <a:p>
            <a:pPr>
              <a:lnSpc>
                <a:spcPct val="95000"/>
              </a:lnSpc>
              <a:defRPr/>
            </a:pPr>
            <a:r>
              <a:rPr lang="en-US" sz="1200" dirty="0">
                <a:solidFill>
                  <a:schemeClr val="tx1"/>
                </a:solidFill>
                <a:latin typeface="Arial"/>
                <a:cs typeface="Arial"/>
              </a:rPr>
              <a:t>[Read question/answers. Give people a few moments to think about it.]</a:t>
            </a:r>
            <a:endParaRPr lang="en-US" sz="1200" dirty="0">
              <a:solidFill>
                <a:schemeClr val="tx1"/>
              </a:solidFill>
            </a:endParaRPr>
          </a:p>
          <a:p>
            <a:pPr>
              <a:lnSpc>
                <a:spcPct val="95000"/>
              </a:lnSpc>
              <a:defRPr/>
            </a:pPr>
            <a:endParaRPr lang="en-US" sz="1200" dirty="0">
              <a:solidFill>
                <a:schemeClr val="tx1"/>
              </a:solidFill>
              <a:latin typeface="Arial"/>
              <a:cs typeface="Arial"/>
            </a:endParaRPr>
          </a:p>
          <a:p>
            <a:pPr>
              <a:lnSpc>
                <a:spcPct val="95000"/>
              </a:lnSpc>
              <a:defRPr/>
            </a:pPr>
            <a:r>
              <a:rPr lang="en-US" sz="1200" dirty="0">
                <a:solidFill>
                  <a:schemeClr val="tx1"/>
                </a:solidFill>
                <a:latin typeface="Arial"/>
                <a:cs typeface="Arial"/>
              </a:rPr>
              <a:t>What's different about the numbers on the left compared to the ones on the right? What's the same? Which items moved a lot and which a little?</a:t>
            </a:r>
          </a:p>
          <a:p>
            <a:pPr>
              <a:lnSpc>
                <a:spcPct val="95000"/>
              </a:lnSpc>
              <a:defRPr/>
            </a:pPr>
            <a:endParaRPr lang="en-US" sz="1200" dirty="0">
              <a:solidFill>
                <a:schemeClr val="tx1"/>
              </a:solidFill>
              <a:latin typeface="Arial"/>
              <a:cs typeface="Arial"/>
            </a:endParaRPr>
          </a:p>
          <a:p>
            <a:pPr>
              <a:defRPr/>
            </a:pPr>
            <a:r>
              <a:rPr lang="en-US" sz="1200" dirty="0">
                <a:solidFill>
                  <a:schemeClr val="tx1"/>
                </a:solidFill>
                <a:latin typeface="Arial"/>
                <a:cs typeface="Arial"/>
              </a:rPr>
              <a:t>For example, how many of you had Family or Friends move up the list? Research shows that 57% of people plan to spend more time with family and friends. We didn’t survey those family members and friends, though, to see if they wanted to spend more time with the retiree!</a:t>
            </a:r>
          </a:p>
          <a:p>
            <a:pPr>
              <a:lnSpc>
                <a:spcPct val="95000"/>
              </a:lnSpc>
              <a:defRPr/>
            </a:pPr>
            <a:endParaRPr lang="en-US" sz="1200" dirty="0">
              <a:solidFill>
                <a:schemeClr val="tx1"/>
              </a:solidFill>
            </a:endParaRPr>
          </a:p>
          <a:p>
            <a:pPr>
              <a:lnSpc>
                <a:spcPct val="95000"/>
              </a:lnSpc>
              <a:defRPr/>
            </a:pPr>
            <a:r>
              <a:rPr lang="en-US" sz="1200" dirty="0">
                <a:solidFill>
                  <a:schemeClr val="tx1"/>
                </a:solidFill>
                <a:latin typeface="Arial"/>
                <a:cs typeface="Arial"/>
              </a:rPr>
              <a:t>[Feel free to make a comment about work colleagues potentially still being part of someone's social circle.]</a:t>
            </a:r>
          </a:p>
        </p:txBody>
      </p:sp>
      <p:sp>
        <p:nvSpPr>
          <p:cNvPr id="4" name="Slide Number Placeholder 3"/>
          <p:cNvSpPr>
            <a:spLocks noGrp="1"/>
          </p:cNvSpPr>
          <p:nvPr>
            <p:ph type="sldNum" sz="quarter" idx="10"/>
          </p:nvPr>
        </p:nvSpPr>
        <p:spPr/>
        <p:txBody>
          <a:bodyPr/>
          <a:lstStyle/>
          <a:p>
            <a:fld id="{CFA5BF29-3A85-45E8-9EC2-6FCFBE5E0498}" type="slidenum">
              <a:rPr lang="en-US" smtClean="0"/>
              <a:t>21</a:t>
            </a:fld>
            <a:endParaRPr lang="en-US"/>
          </a:p>
        </p:txBody>
      </p:sp>
    </p:spTree>
    <p:extLst>
      <p:ext uri="{BB962C8B-B14F-4D97-AF65-F5344CB8AC3E}">
        <p14:creationId xmlns:p14="http://schemas.microsoft.com/office/powerpoint/2010/main" val="1852582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66763"/>
            <a:ext cx="6205537" cy="3492500"/>
          </a:xfrm>
        </p:spPr>
      </p:sp>
      <p:sp>
        <p:nvSpPr>
          <p:cNvPr id="3" name="Notes Placeholder 2"/>
          <p:cNvSpPr>
            <a:spLocks noGrp="1"/>
          </p:cNvSpPr>
          <p:nvPr>
            <p:ph type="body" idx="1"/>
          </p:nvPr>
        </p:nvSpPr>
        <p:spPr>
          <a:xfrm>
            <a:off x="706316" y="4465708"/>
            <a:ext cx="5723003" cy="5578702"/>
          </a:xfrm>
        </p:spPr>
        <p:txBody>
          <a:bodyPr/>
          <a:lstStyle/>
          <a:p>
            <a:pPr>
              <a:lnSpc>
                <a:spcPct val="95000"/>
              </a:lnSpc>
              <a:defRPr/>
            </a:pPr>
            <a:r>
              <a:rPr lang="en-US" sz="1200" dirty="0">
                <a:solidFill>
                  <a:schemeClr val="tx1"/>
                </a:solidFill>
                <a:latin typeface="Arial"/>
                <a:cs typeface="Arial"/>
              </a:rPr>
              <a:t>Next </a:t>
            </a:r>
            <a:r>
              <a:rPr lang="en-GB" sz="1200" dirty="0">
                <a:solidFill>
                  <a:schemeClr val="tx1"/>
                </a:solidFill>
              </a:rPr>
              <a:t>is </a:t>
            </a:r>
            <a:r>
              <a:rPr lang="en-US" sz="1200" dirty="0">
                <a:solidFill>
                  <a:schemeClr val="tx1"/>
                </a:solidFill>
                <a:latin typeface="Arial"/>
                <a:cs typeface="Arial"/>
              </a:rPr>
              <a:t>something that's on most people's minds when it comes to retirement: health care. In this question, we ask you to consider who you might need to provide caregiving/health and wellness support for—and who might support you.</a:t>
            </a:r>
            <a:endParaRPr lang="en-US" sz="1200" dirty="0">
              <a:solidFill>
                <a:schemeClr val="tx1"/>
              </a:solidFill>
            </a:endParaRPr>
          </a:p>
          <a:p>
            <a:pPr>
              <a:lnSpc>
                <a:spcPct val="95000"/>
              </a:lnSpc>
              <a:defRPr/>
            </a:pPr>
            <a:endParaRPr lang="en-US" sz="1200" dirty="0">
              <a:solidFill>
                <a:schemeClr val="tx1"/>
              </a:solidFill>
            </a:endParaRPr>
          </a:p>
          <a:p>
            <a:pPr>
              <a:lnSpc>
                <a:spcPct val="95000"/>
              </a:lnSpc>
              <a:defRPr/>
            </a:pPr>
            <a:r>
              <a:rPr lang="en-US" sz="1200" dirty="0">
                <a:solidFill>
                  <a:schemeClr val="tx1"/>
                </a:solidFill>
                <a:latin typeface="Arial"/>
                <a:cs typeface="Arial"/>
              </a:rPr>
              <a:t>[Click and read question/answers. Give people a few moments to think about it.]</a:t>
            </a:r>
            <a:endParaRPr lang="en-US" sz="1200" dirty="0">
              <a:solidFill>
                <a:schemeClr val="tx1"/>
              </a:solidFill>
            </a:endParaRPr>
          </a:p>
          <a:p>
            <a:pPr>
              <a:lnSpc>
                <a:spcPct val="95000"/>
              </a:lnSpc>
              <a:defRPr/>
            </a:pPr>
            <a:endParaRPr lang="en-US" sz="1200" dirty="0">
              <a:solidFill>
                <a:schemeClr val="tx1"/>
              </a:solidFill>
              <a:latin typeface="Arial"/>
              <a:cs typeface="Arial"/>
            </a:endParaRPr>
          </a:p>
          <a:p>
            <a:pPr>
              <a:lnSpc>
                <a:spcPct val="95000"/>
              </a:lnSpc>
              <a:defRPr/>
            </a:pPr>
            <a:r>
              <a:rPr lang="en-US" sz="1200" dirty="0">
                <a:solidFill>
                  <a:schemeClr val="tx1"/>
                </a:solidFill>
                <a:latin typeface="Arial"/>
                <a:cs typeface="Arial"/>
              </a:rPr>
              <a:t>Many people are providing support to someone else—and it's important to recognize that not only is that likely to continue into retirement, but it actually may take up even more time. Without being prompted, many people forget this aspect of their retirement.</a:t>
            </a:r>
            <a:endParaRPr lang="en-US" sz="1200" dirty="0">
              <a:solidFill>
                <a:schemeClr val="tx1"/>
              </a:solidFill>
            </a:endParaRPr>
          </a:p>
          <a:p>
            <a:pPr>
              <a:lnSpc>
                <a:spcPct val="95000"/>
              </a:lnSpc>
              <a:defRPr/>
            </a:pPr>
            <a:endParaRPr lang="en-US" sz="1200" dirty="0">
              <a:solidFill>
                <a:schemeClr val="tx1"/>
              </a:solidFill>
            </a:endParaRPr>
          </a:p>
          <a:p>
            <a:pPr>
              <a:lnSpc>
                <a:spcPct val="95000"/>
              </a:lnSpc>
              <a:defRPr/>
            </a:pPr>
            <a:r>
              <a:rPr lang="en-US" sz="1200" dirty="0">
                <a:solidFill>
                  <a:schemeClr val="tx1"/>
                </a:solidFill>
                <a:latin typeface="Arial"/>
                <a:cs typeface="Arial"/>
              </a:rPr>
              <a:t>This question also gives you the opportunity to think about the different roles you play, or would want others to play for you—and what formal arrangements might need to be made. What family members should be consulted for what decisions? Who ultimately gets to decide—and is there a health care power of attorney in place?</a:t>
            </a:r>
            <a:endParaRPr lang="en-US" sz="1200" dirty="0">
              <a:solidFill>
                <a:schemeClr val="tx1"/>
              </a:solidFill>
            </a:endParaRPr>
          </a:p>
          <a:p>
            <a:pPr>
              <a:lnSpc>
                <a:spcPct val="95000"/>
              </a:lnSpc>
              <a:defRPr/>
            </a:pPr>
            <a:endParaRPr lang="en-US" sz="1200" dirty="0">
              <a:solidFill>
                <a:schemeClr val="tx1"/>
              </a:solidFill>
            </a:endParaRPr>
          </a:p>
          <a:p>
            <a:pPr>
              <a:lnSpc>
                <a:spcPct val="95000"/>
              </a:lnSpc>
              <a:defRPr/>
            </a:pPr>
            <a:endParaRPr lang="en-US" sz="1200" dirty="0">
              <a:solidFill>
                <a:schemeClr val="tx1"/>
              </a:solidFill>
            </a:endParaRPr>
          </a:p>
          <a:p>
            <a:pPr>
              <a:lnSpc>
                <a:spcPct val="95000"/>
              </a:lnSpc>
              <a:defRPr/>
            </a:pP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22</a:t>
            </a:fld>
            <a:endParaRPr lang="en-US"/>
          </a:p>
        </p:txBody>
      </p:sp>
    </p:spTree>
    <p:extLst>
      <p:ext uri="{BB962C8B-B14F-4D97-AF65-F5344CB8AC3E}">
        <p14:creationId xmlns:p14="http://schemas.microsoft.com/office/powerpoint/2010/main" val="1981170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754063"/>
            <a:ext cx="6208712" cy="3494087"/>
          </a:xfrm>
        </p:spPr>
      </p:sp>
      <p:sp>
        <p:nvSpPr>
          <p:cNvPr id="3" name="Notes Placeholder 2"/>
          <p:cNvSpPr>
            <a:spLocks noGrp="1"/>
          </p:cNvSpPr>
          <p:nvPr>
            <p:ph type="body" idx="1"/>
          </p:nvPr>
        </p:nvSpPr>
        <p:spPr>
          <a:xfrm>
            <a:off x="705090" y="4407466"/>
            <a:ext cx="5723003" cy="5578702"/>
          </a:xfrm>
        </p:spPr>
        <p:txBody>
          <a:bodyPr/>
          <a:lstStyle/>
          <a:p>
            <a:pPr>
              <a:lnSpc>
                <a:spcPct val="95000"/>
              </a:lnSpc>
              <a:defRPr/>
            </a:pPr>
            <a:r>
              <a:rPr lang="en-US" sz="1200" dirty="0">
                <a:solidFill>
                  <a:schemeClr val="tx1"/>
                </a:solidFill>
                <a:latin typeface="Arial"/>
                <a:cs typeface="Arial"/>
              </a:rPr>
              <a:t>The second W is What.</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23</a:t>
            </a:fld>
            <a:endParaRPr lang="en-US"/>
          </a:p>
        </p:txBody>
      </p:sp>
    </p:spTree>
    <p:extLst>
      <p:ext uri="{BB962C8B-B14F-4D97-AF65-F5344CB8AC3E}">
        <p14:creationId xmlns:p14="http://schemas.microsoft.com/office/powerpoint/2010/main" val="429257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2000"/>
            <a:ext cx="6137275" cy="3454400"/>
          </a:xfrm>
        </p:spPr>
      </p:sp>
      <p:sp>
        <p:nvSpPr>
          <p:cNvPr id="3" name="Notes Placeholder 2"/>
          <p:cNvSpPr>
            <a:spLocks noGrp="1"/>
          </p:cNvSpPr>
          <p:nvPr>
            <p:ph type="body" idx="1"/>
          </p:nvPr>
        </p:nvSpPr>
        <p:spPr/>
        <p:txBody>
          <a:bodyPr/>
          <a:lstStyle/>
          <a:p>
            <a:pPr marL="306326" indent="-306326">
              <a:buFont typeface="Arial" panose="020B0604020202020204" pitchFamily="34" charset="0"/>
              <a:buChar char="•"/>
            </a:pPr>
            <a:r>
              <a:rPr lang="en-US" sz="1200" dirty="0">
                <a:solidFill>
                  <a:schemeClr val="tx1"/>
                </a:solidFill>
              </a:rPr>
              <a:t>Busier retirees tend to be happier. In fact, those who engage in </a:t>
            </a:r>
            <a:r>
              <a:rPr lang="en-US" sz="1200" u="none" kern="1200" baseline="0" dirty="0">
                <a:solidFill>
                  <a:schemeClr val="tx1"/>
                </a:solidFill>
              </a:rPr>
              <a:t>3 or 4 activities </a:t>
            </a:r>
            <a:r>
              <a:rPr lang="en-US" sz="1200" dirty="0">
                <a:solidFill>
                  <a:schemeClr val="tx1"/>
                </a:solidFill>
              </a:rPr>
              <a:t>regularly are the happiest.*</a:t>
            </a:r>
          </a:p>
          <a:p>
            <a:pPr marL="306326" indent="-306326">
              <a:buFont typeface="Arial" panose="020B0604020202020204" pitchFamily="34" charset="0"/>
              <a:buChar char="•"/>
            </a:pPr>
            <a:endParaRPr lang="en-US" sz="1200" dirty="0">
              <a:solidFill>
                <a:schemeClr val="tx1"/>
              </a:solidFill>
            </a:endParaRPr>
          </a:p>
          <a:p>
            <a:r>
              <a:rPr lang="en-US" sz="1200" dirty="0">
                <a:solidFill>
                  <a:schemeClr val="tx1"/>
                </a:solidFill>
              </a:rPr>
              <a:t>But lifestyle plays a huge role when workers were asked to envision their retirements. WHAT they are going to do on a day-to-day, week-to-week basis. </a:t>
            </a:r>
          </a:p>
          <a:p>
            <a:pPr marL="306326" indent="-306326">
              <a:buFont typeface="Arial" panose="020B0604020202020204" pitchFamily="34" charset="0"/>
              <a:buChar char="•"/>
            </a:pPr>
            <a:endParaRPr lang="en-US" sz="1200" dirty="0">
              <a:solidFill>
                <a:schemeClr val="tx1"/>
              </a:solidFill>
            </a:endParaRPr>
          </a:p>
          <a:p>
            <a:r>
              <a:rPr lang="en-US" sz="1200" dirty="0">
                <a:solidFill>
                  <a:schemeClr val="tx1"/>
                </a:solidFill>
              </a:rPr>
              <a:t>*Source: “You Can Retire Sooner Than You Think: The 5 Money Secrets of the Happiest Retirees,” Wes Moss, </a:t>
            </a:r>
            <a:r>
              <a:rPr lang="en-US" sz="1200" b="0" i="0" kern="1200" dirty="0">
                <a:solidFill>
                  <a:schemeClr val="tx1"/>
                </a:solidFill>
                <a:effectLst/>
              </a:rPr>
              <a:t>McGraw-Hill Education, May 2014.</a:t>
            </a:r>
            <a:endParaRPr lang="en-US" sz="1200" dirty="0">
              <a:solidFill>
                <a:schemeClr val="tx1"/>
              </a:solidFill>
            </a:endParaRPr>
          </a:p>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24</a:t>
            </a:fld>
            <a:endParaRPr lang="en-US"/>
          </a:p>
        </p:txBody>
      </p:sp>
    </p:spTree>
    <p:extLst>
      <p:ext uri="{BB962C8B-B14F-4D97-AF65-F5344CB8AC3E}">
        <p14:creationId xmlns:p14="http://schemas.microsoft.com/office/powerpoint/2010/main" val="3706213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6763"/>
            <a:ext cx="6205538" cy="3492500"/>
          </a:xfrm>
        </p:spPr>
      </p:sp>
      <p:sp>
        <p:nvSpPr>
          <p:cNvPr id="3" name="Notes Placeholder 2"/>
          <p:cNvSpPr>
            <a:spLocks noGrp="1"/>
          </p:cNvSpPr>
          <p:nvPr>
            <p:ph type="body" idx="1"/>
          </p:nvPr>
        </p:nvSpPr>
        <p:spPr>
          <a:xfrm>
            <a:off x="706316" y="4465708"/>
            <a:ext cx="5723003" cy="3493210"/>
          </a:xfrm>
        </p:spPr>
        <p:txBody>
          <a:bodyPr/>
          <a:lstStyle/>
          <a:p>
            <a:pPr>
              <a:defRPr/>
            </a:pPr>
            <a:r>
              <a:rPr lang="en-US" sz="1200" dirty="0">
                <a:solidFill>
                  <a:schemeClr val="tx1"/>
                </a:solidFill>
                <a:latin typeface="Arial"/>
                <a:cs typeface="Arial"/>
              </a:rPr>
              <a:t>Let’s go through the same process with </a:t>
            </a:r>
            <a:r>
              <a:rPr lang="en-US" sz="1200" b="1" dirty="0">
                <a:solidFill>
                  <a:schemeClr val="tx1"/>
                </a:solidFill>
                <a:latin typeface="Arial"/>
                <a:cs typeface="Arial"/>
              </a:rPr>
              <a:t>What</a:t>
            </a:r>
            <a:r>
              <a:rPr lang="en-US" sz="1200" dirty="0">
                <a:solidFill>
                  <a:schemeClr val="tx1"/>
                </a:solidFill>
                <a:latin typeface="Arial"/>
                <a:cs typeface="Arial"/>
              </a:rPr>
              <a:t>. [Click and read question/answers.]</a:t>
            </a:r>
            <a:endParaRPr lang="en-US" sz="1200" dirty="0">
              <a:solidFill>
                <a:schemeClr val="tx1"/>
              </a:solidFill>
            </a:endParaRPr>
          </a:p>
          <a:p>
            <a:endParaRPr lang="en-US" sz="1200" dirty="0">
              <a:solidFill>
                <a:schemeClr val="tx1"/>
              </a:solidFill>
            </a:endParaRPr>
          </a:p>
          <a:p>
            <a:pPr>
              <a:lnSpc>
                <a:spcPct val="95000"/>
              </a:lnSpc>
            </a:pPr>
            <a:r>
              <a:rPr lang="en-US" sz="1200" dirty="0">
                <a:solidFill>
                  <a:schemeClr val="tx1"/>
                </a:solidFill>
                <a:latin typeface="Arial"/>
                <a:cs typeface="Arial"/>
              </a:rPr>
              <a:t>You'll likely see a pattern starting to develop where your relationship with family and work changes. For about a third of people, work is a part of their retirement vision, so it won't completely disappear for everyone. It may just have a different ranking.</a:t>
            </a:r>
            <a:endParaRPr lang="en-US" sz="1200" dirty="0">
              <a:solidFill>
                <a:schemeClr val="tx1"/>
              </a:solidFill>
            </a:endParaRPr>
          </a:p>
          <a:p>
            <a:pPr>
              <a:lnSpc>
                <a:spcPct val="95000"/>
              </a:lnSpc>
            </a:pPr>
            <a:endParaRPr lang="en-US" sz="1200" dirty="0">
              <a:solidFill>
                <a:schemeClr val="tx1"/>
              </a:solidFill>
              <a:latin typeface="Arial"/>
              <a:cs typeface="Aria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25</a:t>
            </a:fld>
            <a:endParaRPr lang="en-US"/>
          </a:p>
        </p:txBody>
      </p:sp>
    </p:spTree>
    <p:extLst>
      <p:ext uri="{BB962C8B-B14F-4D97-AF65-F5344CB8AC3E}">
        <p14:creationId xmlns:p14="http://schemas.microsoft.com/office/powerpoint/2010/main" val="2855538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66763"/>
            <a:ext cx="6205537" cy="3492500"/>
          </a:xfrm>
        </p:spPr>
      </p:sp>
      <p:sp>
        <p:nvSpPr>
          <p:cNvPr id="3" name="Notes Placeholder 2"/>
          <p:cNvSpPr>
            <a:spLocks noGrp="1"/>
          </p:cNvSpPr>
          <p:nvPr>
            <p:ph type="body" idx="1"/>
          </p:nvPr>
        </p:nvSpPr>
        <p:spPr>
          <a:xfrm>
            <a:off x="706316" y="4465708"/>
            <a:ext cx="5723003" cy="5201872"/>
          </a:xfrm>
        </p:spPr>
        <p:txBody>
          <a:bodyPr/>
          <a:lstStyle/>
          <a:p>
            <a:pPr>
              <a:defRPr/>
            </a:pPr>
            <a:r>
              <a:rPr lang="en-US" sz="1200" dirty="0">
                <a:solidFill>
                  <a:schemeClr val="tx1"/>
                </a:solidFill>
                <a:latin typeface="Arial"/>
                <a:cs typeface="Arial"/>
              </a:rPr>
              <a:t>We also want you to explore what you need to do in order to have a vibrant retirement.</a:t>
            </a:r>
          </a:p>
          <a:p>
            <a:pPr>
              <a:defRPr/>
            </a:pPr>
            <a:endParaRPr lang="en-US" sz="1200" dirty="0">
              <a:solidFill>
                <a:schemeClr val="tx1"/>
              </a:solidFill>
              <a:latin typeface="Arial"/>
              <a:cs typeface="Arial"/>
            </a:endParaRPr>
          </a:p>
          <a:p>
            <a:pPr>
              <a:defRPr/>
            </a:pPr>
            <a:r>
              <a:rPr lang="en-US" sz="1200" dirty="0">
                <a:solidFill>
                  <a:schemeClr val="tx1"/>
                </a:solidFill>
                <a:latin typeface="Arial"/>
                <a:cs typeface="Arial"/>
              </a:rPr>
              <a:t>[Read through question/answers.]</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26</a:t>
            </a:fld>
            <a:endParaRPr lang="en-US"/>
          </a:p>
        </p:txBody>
      </p:sp>
    </p:spTree>
    <p:extLst>
      <p:ext uri="{BB962C8B-B14F-4D97-AF65-F5344CB8AC3E}">
        <p14:creationId xmlns:p14="http://schemas.microsoft.com/office/powerpoint/2010/main" val="2349589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754063"/>
            <a:ext cx="6208712" cy="3494087"/>
          </a:xfrm>
        </p:spPr>
      </p:sp>
      <p:sp>
        <p:nvSpPr>
          <p:cNvPr id="3" name="Notes Placeholder 2"/>
          <p:cNvSpPr>
            <a:spLocks noGrp="1"/>
          </p:cNvSpPr>
          <p:nvPr>
            <p:ph type="body" idx="1"/>
          </p:nvPr>
        </p:nvSpPr>
        <p:spPr>
          <a:xfrm>
            <a:off x="705090" y="4407465"/>
            <a:ext cx="5723003" cy="5771145"/>
          </a:xfrm>
        </p:spPr>
        <p:txBody>
          <a:bodyPr/>
          <a:lstStyle/>
          <a:p>
            <a:pPr>
              <a:lnSpc>
                <a:spcPct val="95000"/>
              </a:lnSpc>
              <a:defRPr/>
            </a:pPr>
            <a:r>
              <a:rPr lang="en-US" sz="1200" dirty="0">
                <a:solidFill>
                  <a:schemeClr val="tx1"/>
                </a:solidFill>
                <a:latin typeface="Arial"/>
                <a:cs typeface="Arial"/>
              </a:rPr>
              <a:t>The next W is Where.</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27</a:t>
            </a:fld>
            <a:endParaRPr lang="en-US"/>
          </a:p>
        </p:txBody>
      </p:sp>
    </p:spTree>
    <p:extLst>
      <p:ext uri="{BB962C8B-B14F-4D97-AF65-F5344CB8AC3E}">
        <p14:creationId xmlns:p14="http://schemas.microsoft.com/office/powerpoint/2010/main" val="3910472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2000"/>
            <a:ext cx="6137275" cy="3454400"/>
          </a:xfrm>
        </p:spPr>
      </p:sp>
      <p:sp>
        <p:nvSpPr>
          <p:cNvPr id="3" name="Notes Placeholder 2"/>
          <p:cNvSpPr>
            <a:spLocks noGrp="1"/>
          </p:cNvSpPr>
          <p:nvPr>
            <p:ph type="body" idx="1"/>
          </p:nvPr>
        </p:nvSpPr>
        <p:spPr/>
        <p:txBody>
          <a:bodyPr/>
          <a:lstStyle/>
          <a:p>
            <a:pPr marL="241860" indent="-241860">
              <a:spcAft>
                <a:spcPts val="1065"/>
              </a:spcAft>
              <a:buClr>
                <a:schemeClr val="tx1"/>
              </a:buClr>
              <a:buFont typeface="Wingdings" panose="05000000000000000000" pitchFamily="2" charset="2"/>
              <a:buChar char="§"/>
            </a:pPr>
            <a:r>
              <a:rPr lang="en-US" sz="1200" dirty="0">
                <a:solidFill>
                  <a:schemeClr val="tx1"/>
                </a:solidFill>
              </a:rPr>
              <a:t>Despite the popularity and proliferation of best places to retire lists, most of us stay put in our homes for retirement. According to the </a:t>
            </a:r>
            <a:r>
              <a:rPr lang="en-US" sz="1200" u="none" kern="1200" baseline="0" dirty="0">
                <a:solidFill>
                  <a:schemeClr val="tx1"/>
                </a:solidFill>
              </a:rPr>
              <a:t>U.S. Census Bureau</a:t>
            </a:r>
            <a:r>
              <a:rPr lang="en-US" sz="1200" dirty="0">
                <a:solidFill>
                  <a:schemeClr val="tx1"/>
                </a:solidFill>
              </a:rPr>
              <a:t> Survey data, very few seniors moved between 2014–15:</a:t>
            </a:r>
          </a:p>
          <a:p>
            <a:pPr marL="821690" lvl="1" indent="-241860">
              <a:spcAft>
                <a:spcPts val="1065"/>
              </a:spcAft>
              <a:buClr>
                <a:schemeClr val="tx1"/>
              </a:buClr>
              <a:buFont typeface="Wingdings" panose="05000000000000000000" pitchFamily="2" charset="2"/>
              <a:buChar char="§"/>
            </a:pPr>
            <a:r>
              <a:rPr lang="en-US" sz="1200" u="none" kern="1200" baseline="0" dirty="0">
                <a:solidFill>
                  <a:schemeClr val="tx1"/>
                </a:solidFill>
              </a:rPr>
              <a:t>6% of 55- to 59-year-olds relocated</a:t>
            </a:r>
            <a:endParaRPr lang="en-US" sz="1200" baseline="0" dirty="0">
              <a:solidFill>
                <a:schemeClr val="tx1"/>
              </a:solidFill>
            </a:endParaRPr>
          </a:p>
          <a:p>
            <a:pPr marL="821690" lvl="1" indent="-241860">
              <a:buClr>
                <a:schemeClr val="tx1"/>
              </a:buClr>
              <a:buFont typeface="Wingdings" panose="05000000000000000000" pitchFamily="2" charset="2"/>
              <a:buChar char="§"/>
            </a:pPr>
            <a:r>
              <a:rPr lang="en-US" sz="1200" u="none" kern="1200" baseline="0" dirty="0">
                <a:solidFill>
                  <a:schemeClr val="tx1"/>
                </a:solidFill>
              </a:rPr>
              <a:t>4.5% of 65- to 69-year-olds relocated</a:t>
            </a:r>
          </a:p>
          <a:p>
            <a:pPr marL="224">
              <a:spcAft>
                <a:spcPts val="1065"/>
              </a:spcAft>
              <a:buClr>
                <a:schemeClr val="accent2"/>
              </a:buClr>
            </a:pPr>
            <a:endParaRPr lang="en-US" sz="1200" u="none" kern="1200" baseline="0" dirty="0">
              <a:solidFill>
                <a:schemeClr val="tx1"/>
              </a:solidFill>
            </a:endParaRPr>
          </a:p>
          <a:p>
            <a:pPr marL="224">
              <a:spcAft>
                <a:spcPts val="1065"/>
              </a:spcAft>
              <a:buClr>
                <a:schemeClr val="accent2"/>
              </a:buClr>
            </a:pPr>
            <a:r>
              <a:rPr lang="en-US" sz="1200" u="none" kern="1200" baseline="0" dirty="0">
                <a:solidFill>
                  <a:schemeClr val="tx1"/>
                </a:solidFill>
              </a:rPr>
              <a:t>Do you know what demographers call this much talked about phenomenon? The “senior migration rate.” And as we can see, people have many different responses to the Clash’s famous question: Should I stay or should I go now?</a:t>
            </a:r>
            <a:endParaRPr lang="en-US" sz="1200" baseline="0" dirty="0">
              <a:solidFill>
                <a:schemeClr val="tx1"/>
              </a:solidFill>
            </a:endParaRPr>
          </a:p>
          <a:p>
            <a:pPr marL="306326" indent="-306326">
              <a:buFont typeface="Arial" panose="020B0604020202020204" pitchFamily="34" charset="0"/>
              <a:buChar char="•"/>
            </a:pPr>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28</a:t>
            </a:fld>
            <a:endParaRPr lang="en-US"/>
          </a:p>
        </p:txBody>
      </p:sp>
    </p:spTree>
    <p:extLst>
      <p:ext uri="{BB962C8B-B14F-4D97-AF65-F5344CB8AC3E}">
        <p14:creationId xmlns:p14="http://schemas.microsoft.com/office/powerpoint/2010/main" val="1804529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66763"/>
            <a:ext cx="6205537" cy="3492500"/>
          </a:xfrm>
        </p:spPr>
      </p:sp>
      <p:sp>
        <p:nvSpPr>
          <p:cNvPr id="3" name="Notes Placeholder 2"/>
          <p:cNvSpPr>
            <a:spLocks noGrp="1"/>
          </p:cNvSpPr>
          <p:nvPr>
            <p:ph type="body" idx="1"/>
          </p:nvPr>
        </p:nvSpPr>
        <p:spPr>
          <a:xfrm>
            <a:off x="706316" y="4465708"/>
            <a:ext cx="5723003" cy="3785987"/>
          </a:xfrm>
        </p:spPr>
        <p:txBody>
          <a:bodyPr/>
          <a:lstStyle/>
          <a:p>
            <a:pPr>
              <a:defRPr/>
            </a:pPr>
            <a:r>
              <a:rPr lang="en-US" sz="1200" dirty="0">
                <a:solidFill>
                  <a:schemeClr val="tx1"/>
                </a:solidFill>
                <a:latin typeface="Arial"/>
                <a:cs typeface="Arial"/>
              </a:rPr>
              <a:t>When you made the decision about where you live today, there were likely a number of factors that you took into consideration. Proximity to the office, clients, transportation if you have to travel….and then things like school district, and family and friends probably come into the picture. When you take “proximity to work” out of the consideration set, (and by that time in your life, "school district” may not be a consideration either) all of a sudden the world becomes your oyster. You can reprioritize your criteria—climate, cost of living, crime, family, etc. </a:t>
            </a:r>
          </a:p>
          <a:p>
            <a:pPr>
              <a:defRPr/>
            </a:pPr>
            <a:endParaRPr lang="en-US" sz="1200" dirty="0">
              <a:solidFill>
                <a:schemeClr val="tx1"/>
              </a:solidFill>
              <a:latin typeface="Arial"/>
              <a:cs typeface="Arial"/>
            </a:endParaRPr>
          </a:p>
          <a:p>
            <a:pPr>
              <a:defRPr/>
            </a:pPr>
            <a:r>
              <a:rPr lang="en-US" sz="1200" dirty="0">
                <a:solidFill>
                  <a:schemeClr val="tx1"/>
                </a:solidFill>
                <a:latin typeface="Arial"/>
                <a:cs typeface="Arial"/>
              </a:rPr>
              <a:t>[Read through question/answers.]</a:t>
            </a:r>
          </a:p>
          <a:p>
            <a:pPr>
              <a:defRPr/>
            </a:pPr>
            <a:endParaRPr lang="en-US" sz="1200" dirty="0">
              <a:solidFill>
                <a:schemeClr val="tx1"/>
              </a:solidFill>
            </a:endParaRPr>
          </a:p>
          <a:p>
            <a:pPr>
              <a:defRPr/>
            </a:pPr>
            <a:endParaRPr lang="en-US" sz="1200" dirty="0">
              <a:solidFill>
                <a:schemeClr val="tx1"/>
              </a:solidFill>
              <a:latin typeface="Arial"/>
              <a:cs typeface="Aria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29</a:t>
            </a:fld>
            <a:endParaRPr lang="en-US"/>
          </a:p>
        </p:txBody>
      </p:sp>
    </p:spTree>
    <p:extLst>
      <p:ext uri="{BB962C8B-B14F-4D97-AF65-F5344CB8AC3E}">
        <p14:creationId xmlns:p14="http://schemas.microsoft.com/office/powerpoint/2010/main" val="159133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pPr>
              <a:lnSpc>
                <a:spcPct val="90000"/>
              </a:lnSpc>
            </a:pPr>
            <a:r>
              <a:rPr lang="en-US" sz="1200" dirty="0">
                <a:solidFill>
                  <a:schemeClr val="tx1"/>
                </a:solidFill>
                <a:latin typeface="Arial"/>
                <a:cs typeface="Arial"/>
              </a:rPr>
              <a:t>[If it's possible to get real-time responses from the audience—either verbally or in a chat box—ask people to share what they thought of when they imagined their own retirement and repeat those responses so everyone can hear them. Then skip to Slide 9.</a:t>
            </a:r>
          </a:p>
          <a:p>
            <a:pPr>
              <a:lnSpc>
                <a:spcPct val="90000"/>
              </a:lnSpc>
            </a:pPr>
            <a:endParaRPr lang="en-US" sz="1200" dirty="0">
              <a:solidFill>
                <a:schemeClr val="tx1"/>
              </a:solidFill>
            </a:endParaRPr>
          </a:p>
          <a:p>
            <a:pPr>
              <a:lnSpc>
                <a:spcPct val="90000"/>
              </a:lnSpc>
            </a:pPr>
            <a:r>
              <a:rPr lang="en-US" sz="1200" dirty="0">
                <a:solidFill>
                  <a:schemeClr val="tx1"/>
                </a:solidFill>
                <a:latin typeface="Arial"/>
                <a:cs typeface="Arial"/>
              </a:rPr>
              <a:t>If it's not possible to get real-time responses from the audience, continue with the next slide.]</a:t>
            </a:r>
          </a:p>
          <a:p>
            <a:pPr>
              <a:lnSpc>
                <a:spcPct val="90000"/>
              </a:lnSpc>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3</a:t>
            </a:fld>
            <a:endParaRPr lang="en-US" dirty="0"/>
          </a:p>
        </p:txBody>
      </p:sp>
    </p:spTree>
    <p:extLst>
      <p:ext uri="{BB962C8B-B14F-4D97-AF65-F5344CB8AC3E}">
        <p14:creationId xmlns:p14="http://schemas.microsoft.com/office/powerpoint/2010/main" val="161771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754063"/>
            <a:ext cx="6208712" cy="3494087"/>
          </a:xfrm>
        </p:spPr>
      </p:sp>
      <p:sp>
        <p:nvSpPr>
          <p:cNvPr id="3" name="Notes Placeholder 2"/>
          <p:cNvSpPr>
            <a:spLocks noGrp="1"/>
          </p:cNvSpPr>
          <p:nvPr>
            <p:ph type="body" idx="1"/>
          </p:nvPr>
        </p:nvSpPr>
        <p:spPr>
          <a:xfrm>
            <a:off x="705090" y="4407465"/>
            <a:ext cx="5723003" cy="5771145"/>
          </a:xfrm>
        </p:spPr>
        <p:txBody>
          <a:bodyPr/>
          <a:lstStyle/>
          <a:p>
            <a:pPr>
              <a:lnSpc>
                <a:spcPct val="95000"/>
              </a:lnSpc>
              <a:defRPr/>
            </a:pPr>
            <a:r>
              <a:rPr lang="en-US" sz="1200" dirty="0">
                <a:solidFill>
                  <a:schemeClr val="tx1"/>
                </a:solidFill>
                <a:latin typeface="Arial"/>
                <a:cs typeface="Arial"/>
              </a:rPr>
              <a:t>The fourth W is When.</a:t>
            </a:r>
          </a:p>
          <a:p>
            <a:pPr>
              <a:lnSpc>
                <a:spcPct val="95000"/>
              </a:lnSpc>
              <a:defRPr/>
            </a:pPr>
            <a:endParaRPr lang="en-US" sz="1200" dirty="0">
              <a:solidFill>
                <a:schemeClr val="tx1"/>
              </a:solidFill>
            </a:endParaRPr>
          </a:p>
          <a:p>
            <a:pPr>
              <a:lnSpc>
                <a:spcPct val="95000"/>
              </a:lnSpc>
              <a:defRPr/>
            </a:pPr>
            <a:r>
              <a:rPr lang="en-US" sz="1200" dirty="0">
                <a:solidFill>
                  <a:schemeClr val="tx1"/>
                </a:solidFill>
              </a:rPr>
              <a:t>One quick comment about When—it often doesn't get the respect it deserves. If we ask someone when they want to retire, we usually hear one of two numbers in reply—either an age or a dollar amount. Yet this W quickly gets much more complicated than people expect.​</a:t>
            </a:r>
            <a:br>
              <a:rPr lang="en-US" sz="1200" dirty="0">
                <a:solidFill>
                  <a:schemeClr val="tx1"/>
                </a:solidFill>
              </a:rPr>
            </a:br>
            <a:endParaRPr lang="en-US" sz="1200" dirty="0">
              <a:solidFill>
                <a:schemeClr val="tx1"/>
              </a:solidFill>
            </a:endParaRPr>
          </a:p>
          <a:p>
            <a:pPr>
              <a:lnSpc>
                <a:spcPct val="95000"/>
              </a:lnSpc>
              <a:defRPr/>
            </a:pPr>
            <a:r>
              <a:rPr lang="en-US" sz="1200" dirty="0">
                <a:solidFill>
                  <a:schemeClr val="tx1"/>
                </a:solidFill>
              </a:rPr>
              <a:t>​For example, one out of three people see work as part of their retirement, and still more return to work even if it wasn't initially part of their vision. So, if someone leaves their fulltime job for a few months, then goes back to work part-time, then leaves again and works a few hours a week "just for fun." When did they retire? And if there's a spouse or significant other and the two of them are trying to synchronize their When . . . well, as I said, things can get complicated. Thinking about all this ahead of time can bring clarity to this W.​</a:t>
            </a:r>
          </a:p>
        </p:txBody>
      </p:sp>
      <p:sp>
        <p:nvSpPr>
          <p:cNvPr id="4" name="Slide Number Placeholder 3"/>
          <p:cNvSpPr>
            <a:spLocks noGrp="1"/>
          </p:cNvSpPr>
          <p:nvPr>
            <p:ph type="sldNum" sz="quarter" idx="10"/>
          </p:nvPr>
        </p:nvSpPr>
        <p:spPr/>
        <p:txBody>
          <a:bodyPr/>
          <a:lstStyle/>
          <a:p>
            <a:fld id="{CFA5BF29-3A85-45E8-9EC2-6FCFBE5E0498}" type="slidenum">
              <a:rPr lang="en-US" smtClean="0"/>
              <a:t>30</a:t>
            </a:fld>
            <a:endParaRPr lang="en-US"/>
          </a:p>
        </p:txBody>
      </p:sp>
    </p:spTree>
    <p:extLst>
      <p:ext uri="{BB962C8B-B14F-4D97-AF65-F5344CB8AC3E}">
        <p14:creationId xmlns:p14="http://schemas.microsoft.com/office/powerpoint/2010/main" val="3393507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2000"/>
            <a:ext cx="6137275" cy="3454400"/>
          </a:xfrm>
        </p:spPr>
      </p:sp>
      <p:sp>
        <p:nvSpPr>
          <p:cNvPr id="3" name="Notes Placeholder 2"/>
          <p:cNvSpPr>
            <a:spLocks noGrp="1"/>
          </p:cNvSpPr>
          <p:nvPr>
            <p:ph type="body" idx="1"/>
          </p:nvPr>
        </p:nvSpPr>
        <p:spPr/>
        <p:txBody>
          <a:bodyPr/>
          <a:lstStyle/>
          <a:p>
            <a:pPr marL="304438" indent="-304438">
              <a:buFont typeface="Arial"/>
              <a:buChar char="•"/>
            </a:pPr>
            <a:r>
              <a:rPr lang="en-US" sz="1200" dirty="0">
                <a:solidFill>
                  <a:schemeClr val="tx1"/>
                </a:solidFill>
              </a:rPr>
              <a:t>29% </a:t>
            </a:r>
            <a:r>
              <a:rPr lang="en-US" sz="1200" dirty="0" err="1">
                <a:solidFill>
                  <a:schemeClr val="tx1"/>
                </a:solidFill>
              </a:rPr>
              <a:t>preretirees</a:t>
            </a:r>
            <a:r>
              <a:rPr lang="en-US" sz="1200" dirty="0">
                <a:solidFill>
                  <a:schemeClr val="tx1"/>
                </a:solidFill>
              </a:rPr>
              <a:t> expect to stop working as soon as they retire, </a:t>
            </a:r>
          </a:p>
          <a:p>
            <a:pPr marL="304438" indent="-304438">
              <a:buFont typeface="Arial"/>
              <a:buChar char="•"/>
            </a:pPr>
            <a:r>
              <a:rPr lang="en-US" sz="1200" dirty="0">
                <a:solidFill>
                  <a:schemeClr val="tx1"/>
                </a:solidFill>
              </a:rPr>
              <a:t>but 70% expect to continue working in some respect. </a:t>
            </a:r>
          </a:p>
          <a:p>
            <a:endParaRPr lang="en-US" sz="1200" dirty="0">
              <a:solidFill>
                <a:schemeClr val="tx1"/>
              </a:solidFill>
            </a:endParaRPr>
          </a:p>
          <a:p>
            <a:r>
              <a:rPr lang="en-US" sz="1200" dirty="0">
                <a:solidFill>
                  <a:schemeClr val="tx1"/>
                </a:solidFill>
              </a:rPr>
              <a:t>These statistics prove something I think we’ve known for several years now. The word “retirement” doesn’t mean what it used to….and even then it was somewhat of a fabricated and inappropriately-applied word to someone’s working life. </a:t>
            </a:r>
          </a:p>
          <a:p>
            <a:endParaRPr lang="en-US" sz="1200" dirty="0">
              <a:solidFill>
                <a:schemeClr val="tx1"/>
              </a:solidFill>
            </a:endParaRPr>
          </a:p>
          <a:p>
            <a:r>
              <a:rPr lang="en-US" sz="1200" dirty="0">
                <a:solidFill>
                  <a:schemeClr val="tx1"/>
                </a:solidFill>
              </a:rPr>
              <a:t>The etymology of the word stems from the 1530s, used as a way to describe withdrawing….an army retreating….or to leave someone’s company and go to bed. About a century later it was applied to work or someone’s occupation. </a:t>
            </a:r>
          </a:p>
          <a:p>
            <a:endParaRPr lang="en-US" sz="1200" dirty="0">
              <a:solidFill>
                <a:schemeClr val="tx1"/>
              </a:solidFill>
            </a:endParaRPr>
          </a:p>
          <a:p>
            <a:r>
              <a:rPr lang="en-US" sz="1200" dirty="0">
                <a:solidFill>
                  <a:schemeClr val="tx1"/>
                </a:solidFill>
              </a:rPr>
              <a:t>But now….”retirement” for many people simply means “doing something else,” or “doing something different than you’re doing today.” Many people are also not retiring FROM something as much as they are retiring TO something else. </a:t>
            </a:r>
          </a:p>
        </p:txBody>
      </p:sp>
      <p:sp>
        <p:nvSpPr>
          <p:cNvPr id="4" name="Slide Number Placeholder 3"/>
          <p:cNvSpPr>
            <a:spLocks noGrp="1"/>
          </p:cNvSpPr>
          <p:nvPr>
            <p:ph type="sldNum" sz="quarter" idx="10"/>
          </p:nvPr>
        </p:nvSpPr>
        <p:spPr/>
        <p:txBody>
          <a:bodyPr/>
          <a:lstStyle/>
          <a:p>
            <a:fld id="{CFA5BF29-3A85-45E8-9EC2-6FCFBE5E0498}" type="slidenum">
              <a:rPr lang="en-US" smtClean="0"/>
              <a:t>31</a:t>
            </a:fld>
            <a:endParaRPr lang="en-US"/>
          </a:p>
        </p:txBody>
      </p:sp>
    </p:spTree>
    <p:extLst>
      <p:ext uri="{BB962C8B-B14F-4D97-AF65-F5344CB8AC3E}">
        <p14:creationId xmlns:p14="http://schemas.microsoft.com/office/powerpoint/2010/main" val="3237937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6763"/>
            <a:ext cx="6205538" cy="3492500"/>
          </a:xfrm>
        </p:spPr>
      </p:sp>
      <p:sp>
        <p:nvSpPr>
          <p:cNvPr id="3" name="Notes Placeholder 2"/>
          <p:cNvSpPr>
            <a:spLocks noGrp="1"/>
          </p:cNvSpPr>
          <p:nvPr>
            <p:ph type="body" idx="1"/>
          </p:nvPr>
        </p:nvSpPr>
        <p:spPr>
          <a:xfrm>
            <a:off x="706316" y="4465708"/>
            <a:ext cx="5723003" cy="4946356"/>
          </a:xfrm>
        </p:spPr>
        <p:txBody>
          <a:bodyPr/>
          <a:lstStyle/>
          <a:p>
            <a:pPr>
              <a:defRPr/>
            </a:pPr>
            <a:r>
              <a:rPr lang="en-US" sz="1200" dirty="0">
                <a:solidFill>
                  <a:schemeClr val="tx1"/>
                </a:solidFill>
                <a:latin typeface="Arial"/>
                <a:cs typeface="Arial"/>
              </a:rPr>
              <a:t>[Question 6]</a:t>
            </a:r>
          </a:p>
          <a:p>
            <a:pPr>
              <a:defRPr/>
            </a:pPr>
            <a:r>
              <a:rPr lang="en-US" sz="1200" dirty="0">
                <a:solidFill>
                  <a:schemeClr val="tx1"/>
                </a:solidFill>
                <a:latin typeface="Arial"/>
                <a:cs typeface="Arial"/>
              </a:rPr>
              <a:t>What factors do you think about when considering when you might retire?</a:t>
            </a:r>
          </a:p>
          <a:p>
            <a:pPr>
              <a:defRPr/>
            </a:pPr>
            <a:endParaRPr lang="en-US" sz="1200" dirty="0">
              <a:solidFill>
                <a:schemeClr val="tx1"/>
              </a:solidFill>
            </a:endParaRPr>
          </a:p>
          <a:p>
            <a:pPr>
              <a:defRPr/>
            </a:pPr>
            <a:r>
              <a:rPr lang="en-US" sz="1200" dirty="0">
                <a:solidFill>
                  <a:schemeClr val="tx1"/>
                </a:solidFill>
                <a:latin typeface="Arial"/>
                <a:cs typeface="Arial"/>
              </a:rPr>
              <a:t>[Question 7]</a:t>
            </a:r>
          </a:p>
          <a:p>
            <a:pPr>
              <a:defRPr/>
            </a:pPr>
            <a:r>
              <a:rPr lang="en-US" sz="1200" dirty="0">
                <a:solidFill>
                  <a:schemeClr val="tx1"/>
                </a:solidFill>
                <a:latin typeface="Arial"/>
                <a:cs typeface="Arial"/>
              </a:rPr>
              <a:t>When do you plan to retire? Do you have a specific age or dollar amount in mind?</a:t>
            </a:r>
          </a:p>
          <a:p>
            <a:pPr>
              <a:defRPr/>
            </a:pPr>
            <a:endParaRPr lang="en-US" sz="1200" dirty="0">
              <a:solidFill>
                <a:schemeClr val="tx1"/>
              </a:solidFill>
            </a:endParaRPr>
          </a:p>
          <a:p>
            <a:pPr>
              <a:defRPr/>
            </a:pPr>
            <a:r>
              <a:rPr lang="en-US" sz="1200" dirty="0">
                <a:solidFill>
                  <a:schemeClr val="tx1"/>
                </a:solidFill>
                <a:latin typeface="Arial"/>
                <a:cs typeface="Arial"/>
              </a:rPr>
              <a:t>As I mentioned earlier, the answer to this W can get pretty gray pretty quickly.</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32</a:t>
            </a:fld>
            <a:endParaRPr lang="en-US"/>
          </a:p>
        </p:txBody>
      </p:sp>
    </p:spTree>
    <p:extLst>
      <p:ext uri="{BB962C8B-B14F-4D97-AF65-F5344CB8AC3E}">
        <p14:creationId xmlns:p14="http://schemas.microsoft.com/office/powerpoint/2010/main" val="1293733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754063"/>
            <a:ext cx="6208712" cy="3494087"/>
          </a:xfrm>
        </p:spPr>
      </p:sp>
      <p:sp>
        <p:nvSpPr>
          <p:cNvPr id="3" name="Notes Placeholder 2"/>
          <p:cNvSpPr>
            <a:spLocks noGrp="1"/>
          </p:cNvSpPr>
          <p:nvPr>
            <p:ph type="body" idx="1"/>
          </p:nvPr>
        </p:nvSpPr>
        <p:spPr>
          <a:xfrm>
            <a:off x="705090" y="4407465"/>
            <a:ext cx="5723003" cy="5771145"/>
          </a:xfrm>
        </p:spPr>
        <p:txBody>
          <a:bodyPr/>
          <a:lstStyle/>
          <a:p>
            <a:pPr>
              <a:lnSpc>
                <a:spcPct val="95000"/>
              </a:lnSpc>
              <a:defRPr/>
            </a:pPr>
            <a:r>
              <a:rPr lang="en-US" sz="1200" dirty="0">
                <a:solidFill>
                  <a:schemeClr val="tx1"/>
                </a:solidFill>
                <a:latin typeface="Arial"/>
                <a:cs typeface="Arial"/>
              </a:rPr>
              <a:t>The final W is Why.</a:t>
            </a:r>
          </a:p>
          <a:p>
            <a:pPr>
              <a:lnSpc>
                <a:spcPct val="95000"/>
              </a:lnSpc>
              <a:defRPr/>
            </a:pPr>
            <a:endParaRPr lang="en-US" sz="1200" dirty="0">
              <a:solidFill>
                <a:schemeClr val="tx1"/>
              </a:solidFill>
              <a:latin typeface="Arial"/>
              <a:cs typeface="Arial"/>
            </a:endParaRPr>
          </a:p>
          <a:p>
            <a:pPr>
              <a:lnSpc>
                <a:spcPct val="95000"/>
              </a:lnSpc>
              <a:defRPr/>
            </a:pPr>
            <a:r>
              <a:rPr lang="en-US" sz="1200" dirty="0">
                <a:solidFill>
                  <a:schemeClr val="tx1"/>
                </a:solidFill>
              </a:rPr>
              <a:t>​Before retirement, someone's Why often stems from work and family. But our relationship with both of those areas will change when we retire. So thinking through, ahead of time, the new Why will help the transition go much more smoothly.</a:t>
            </a:r>
          </a:p>
          <a:p>
            <a:pPr>
              <a:lnSpc>
                <a:spcPct val="95000"/>
              </a:lnSpc>
              <a:defRPr/>
            </a:pP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33</a:t>
            </a:fld>
            <a:endParaRPr lang="en-US"/>
          </a:p>
        </p:txBody>
      </p:sp>
    </p:spTree>
    <p:extLst>
      <p:ext uri="{BB962C8B-B14F-4D97-AF65-F5344CB8AC3E}">
        <p14:creationId xmlns:p14="http://schemas.microsoft.com/office/powerpoint/2010/main" val="610002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82638"/>
            <a:ext cx="6138862" cy="3454400"/>
          </a:xfrm>
        </p:spPr>
      </p:sp>
      <p:sp>
        <p:nvSpPr>
          <p:cNvPr id="3" name="Notes Placeholder 2"/>
          <p:cNvSpPr>
            <a:spLocks noGrp="1"/>
          </p:cNvSpPr>
          <p:nvPr>
            <p:ph type="body" idx="1"/>
          </p:nvPr>
        </p:nvSpPr>
        <p:spPr/>
        <p:txBody>
          <a:bodyPr/>
          <a:lstStyle/>
          <a:p>
            <a:r>
              <a:rPr lang="en-US" sz="1200" u="none" kern="1200" baseline="0" dirty="0">
                <a:solidFill>
                  <a:schemeClr val="tx1"/>
                </a:solidFill>
              </a:rPr>
              <a:t>I ask that because having purpose can be extremely beneficial to your health! </a:t>
            </a:r>
          </a:p>
          <a:p>
            <a:endParaRPr lang="en-US" sz="1200" u="none" kern="1200" baseline="0" dirty="0">
              <a:solidFill>
                <a:schemeClr val="tx1"/>
              </a:solidFill>
            </a:endParaRPr>
          </a:p>
          <a:p>
            <a:pPr marL="304438" indent="-304438">
              <a:buFont typeface="Arial" panose="020B0604020202020204" pitchFamily="34" charset="0"/>
              <a:buChar char="•"/>
            </a:pPr>
            <a:r>
              <a:rPr lang="en-US" sz="1200" u="none" kern="1200" baseline="0" dirty="0">
                <a:solidFill>
                  <a:schemeClr val="tx1"/>
                </a:solidFill>
              </a:rPr>
              <a:t>According to this study, greater purpose refers to deriving meaning from life's experiences and creating goals from that meaning</a:t>
            </a:r>
            <a:r>
              <a:rPr lang="en-US" sz="1200" baseline="0" dirty="0">
                <a:solidFill>
                  <a:schemeClr val="tx1"/>
                </a:solidFill>
              </a:rPr>
              <a:t>.</a:t>
            </a:r>
          </a:p>
          <a:p>
            <a:pPr marL="304438" indent="-304438">
              <a:buFont typeface="Arial" panose="020B0604020202020204" pitchFamily="34" charset="0"/>
              <a:buChar char="•"/>
            </a:pPr>
            <a:r>
              <a:rPr lang="en-US" sz="1200" dirty="0">
                <a:solidFill>
                  <a:schemeClr val="tx1"/>
                </a:solidFill>
              </a:rPr>
              <a:t>Following almost </a:t>
            </a:r>
            <a:r>
              <a:rPr lang="en-US" sz="1200" b="1" dirty="0">
                <a:solidFill>
                  <a:schemeClr val="tx1"/>
                </a:solidFill>
              </a:rPr>
              <a:t>1,000 people </a:t>
            </a:r>
            <a:r>
              <a:rPr lang="en-US" sz="1200" dirty="0">
                <a:solidFill>
                  <a:schemeClr val="tx1"/>
                </a:solidFill>
              </a:rPr>
              <a:t>(average age 80) for up to seven years, one study found that the ones with “high purpose” scores were 2.4 times more likely to remain free of Alzheimer’s. </a:t>
            </a:r>
          </a:p>
          <a:p>
            <a:pPr marL="304438" indent="-304438">
              <a:buFont typeface="Arial" panose="020B0604020202020204" pitchFamily="34" charset="0"/>
              <a:buChar char="•"/>
            </a:pPr>
            <a:r>
              <a:rPr lang="en-US" sz="1200" dirty="0">
                <a:solidFill>
                  <a:schemeClr val="tx1"/>
                </a:solidFill>
              </a:rPr>
              <a:t>They also were </a:t>
            </a:r>
            <a:r>
              <a:rPr lang="en-US" sz="1200" b="1" dirty="0">
                <a:solidFill>
                  <a:schemeClr val="tx1"/>
                </a:solidFill>
              </a:rPr>
              <a:t>less likely </a:t>
            </a:r>
            <a:r>
              <a:rPr lang="en-US" sz="1200" dirty="0">
                <a:solidFill>
                  <a:schemeClr val="tx1"/>
                </a:solidFill>
              </a:rPr>
              <a:t>to develop mild cognitive impairment. </a:t>
            </a:r>
          </a:p>
          <a:p>
            <a:pPr marL="304438" indent="-304438">
              <a:buFont typeface="Arial" panose="020B0604020202020204" pitchFamily="34" charset="0"/>
              <a:buChar char="•"/>
            </a:pPr>
            <a:r>
              <a:rPr lang="en-US" sz="1200" dirty="0">
                <a:solidFill>
                  <a:schemeClr val="tx1"/>
                </a:solidFill>
              </a:rPr>
              <a:t>They were </a:t>
            </a:r>
            <a:r>
              <a:rPr lang="en-US" sz="1200" b="1" dirty="0">
                <a:solidFill>
                  <a:schemeClr val="tx1"/>
                </a:solidFill>
              </a:rPr>
              <a:t>less likely </a:t>
            </a:r>
            <a:r>
              <a:rPr lang="en-US" sz="1200" dirty="0">
                <a:solidFill>
                  <a:schemeClr val="tx1"/>
                </a:solidFill>
              </a:rPr>
              <a:t>to develop disabilities or die young. </a:t>
            </a:r>
            <a:endParaRPr lang="en-US" sz="1200" baseline="30000" dirty="0">
              <a:solidFill>
                <a:schemeClr val="tx1"/>
              </a:solidFill>
            </a:endParaRP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34</a:t>
            </a:fld>
            <a:endParaRPr lang="en-US"/>
          </a:p>
        </p:txBody>
      </p:sp>
    </p:spTree>
    <p:extLst>
      <p:ext uri="{BB962C8B-B14F-4D97-AF65-F5344CB8AC3E}">
        <p14:creationId xmlns:p14="http://schemas.microsoft.com/office/powerpoint/2010/main" val="550246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66763"/>
            <a:ext cx="6205537" cy="3492500"/>
          </a:xfrm>
        </p:spPr>
      </p:sp>
      <p:sp>
        <p:nvSpPr>
          <p:cNvPr id="3" name="Notes Placeholder 2"/>
          <p:cNvSpPr>
            <a:spLocks noGrp="1"/>
          </p:cNvSpPr>
          <p:nvPr>
            <p:ph type="body" idx="1"/>
          </p:nvPr>
        </p:nvSpPr>
        <p:spPr>
          <a:xfrm>
            <a:off x="706316" y="4465708"/>
            <a:ext cx="5723003" cy="4794047"/>
          </a:xfrm>
        </p:spPr>
        <p:txBody>
          <a:bodyPr/>
          <a:lstStyle/>
          <a:p>
            <a:pPr>
              <a:defRPr/>
            </a:pPr>
            <a:r>
              <a:rPr lang="en-US" sz="1200" dirty="0">
                <a:solidFill>
                  <a:schemeClr val="tx1"/>
                </a:solidFill>
                <a:latin typeface="Arial"/>
                <a:cs typeface="Arial"/>
              </a:rPr>
              <a:t>The “Why” is your sense of purpose in retirement—what is going to get you out of bed every morning? According to the Center for Advanced Hindsight, people with a purposeful life tend to have lower risks for strokes, Alzheimer’s, and cardiovascular diseases, and also tend to live longer. And, as our friend who 'failed' retirement demonstrated, making the transition without a clear sense of Why can lead to, well, a sense of failure.</a:t>
            </a:r>
          </a:p>
          <a:p>
            <a:pPr>
              <a:defRPr/>
            </a:pPr>
            <a:endParaRPr lang="en-US" sz="1200" dirty="0">
              <a:solidFill>
                <a:schemeClr val="tx1"/>
              </a:solidFill>
              <a:latin typeface="Arial"/>
              <a:cs typeface="Arial"/>
            </a:endParaRPr>
          </a:p>
          <a:p>
            <a:pPr>
              <a:defRPr/>
            </a:pPr>
            <a:r>
              <a:rPr lang="en-US" sz="1200" dirty="0">
                <a:solidFill>
                  <a:schemeClr val="tx1"/>
                </a:solidFill>
                <a:latin typeface="Arial"/>
                <a:cs typeface="Arial"/>
              </a:rPr>
              <a:t>[Read through question/answers.]</a:t>
            </a:r>
            <a:endParaRPr lang="en-US" sz="1200" dirty="0">
              <a:solidFill>
                <a:schemeClr val="tx1"/>
              </a:solidFill>
            </a:endParaRPr>
          </a:p>
          <a:p>
            <a:endParaRPr lang="en-US" sz="1200" dirty="0">
              <a:solidFill>
                <a:schemeClr val="tx1"/>
              </a:solidFill>
            </a:endParaRPr>
          </a:p>
          <a:p>
            <a:r>
              <a:rPr lang="en-US" sz="1200" dirty="0">
                <a:solidFill>
                  <a:schemeClr val="tx1"/>
                </a:solidFill>
                <a:latin typeface="Arial"/>
                <a:cs typeface="Arial"/>
              </a:rPr>
              <a:t>Lastly, before I move on, let me bring up one additional, critically important idea. If there is someone else involved in your retirement—say, a spouse or significant other—like any other major decision, they might have a different vision of </a:t>
            </a:r>
            <a:r>
              <a:rPr lang="en-US" sz="1200" b="1" dirty="0">
                <a:solidFill>
                  <a:schemeClr val="tx1"/>
                </a:solidFill>
                <a:latin typeface="Arial"/>
                <a:cs typeface="Arial"/>
              </a:rPr>
              <a:t>Who</a:t>
            </a:r>
            <a:r>
              <a:rPr lang="en-US" b="1" dirty="0">
                <a:latin typeface="Arial"/>
                <a:cs typeface="Arial"/>
              </a:rPr>
              <a:t> </a:t>
            </a:r>
            <a:r>
              <a:rPr lang="en-US" sz="1200" dirty="0">
                <a:solidFill>
                  <a:schemeClr val="tx1"/>
                </a:solidFill>
                <a:latin typeface="Arial"/>
                <a:cs typeface="Arial"/>
              </a:rPr>
              <a:t>they want to spend time with (“I married you for better or worse, but not for lunch.”), </a:t>
            </a:r>
            <a:r>
              <a:rPr lang="en-US" sz="1200" b="1" dirty="0">
                <a:solidFill>
                  <a:schemeClr val="tx1"/>
                </a:solidFill>
                <a:latin typeface="Arial"/>
                <a:cs typeface="Arial"/>
              </a:rPr>
              <a:t>What</a:t>
            </a:r>
            <a:r>
              <a:rPr lang="en-US" sz="1200" dirty="0">
                <a:solidFill>
                  <a:schemeClr val="tx1"/>
                </a:solidFill>
                <a:latin typeface="Arial"/>
                <a:cs typeface="Arial"/>
              </a:rPr>
              <a:t> they want to do with their time, </a:t>
            </a:r>
            <a:r>
              <a:rPr lang="en-US" sz="1200" b="1" dirty="0">
                <a:solidFill>
                  <a:schemeClr val="tx1"/>
                </a:solidFill>
                <a:latin typeface="Arial"/>
                <a:cs typeface="Arial"/>
              </a:rPr>
              <a:t>Where</a:t>
            </a:r>
            <a:r>
              <a:rPr lang="en-US" sz="1200" dirty="0">
                <a:solidFill>
                  <a:schemeClr val="tx1"/>
                </a:solidFill>
                <a:latin typeface="Arial"/>
                <a:cs typeface="Arial"/>
              </a:rPr>
              <a:t> they want to live, </a:t>
            </a:r>
            <a:r>
              <a:rPr lang="en-US" sz="1200" b="1" dirty="0">
                <a:solidFill>
                  <a:schemeClr val="tx1"/>
                </a:solidFill>
                <a:latin typeface="Arial"/>
                <a:cs typeface="Arial"/>
              </a:rPr>
              <a:t>When</a:t>
            </a:r>
            <a:r>
              <a:rPr lang="en-US" b="1" dirty="0">
                <a:latin typeface="Arial"/>
                <a:cs typeface="Arial"/>
              </a:rPr>
              <a:t> </a:t>
            </a:r>
            <a:r>
              <a:rPr lang="en-US" sz="1200" dirty="0">
                <a:solidFill>
                  <a:schemeClr val="tx1"/>
                </a:solidFill>
                <a:latin typeface="Arial"/>
                <a:cs typeface="Arial"/>
              </a:rPr>
              <a:t>they want to retire, and </a:t>
            </a:r>
            <a:r>
              <a:rPr lang="en-US" sz="1200" b="1" dirty="0">
                <a:solidFill>
                  <a:schemeClr val="tx1"/>
                </a:solidFill>
                <a:latin typeface="Arial"/>
                <a:cs typeface="Arial"/>
              </a:rPr>
              <a:t>Why</a:t>
            </a:r>
            <a:r>
              <a:rPr lang="en-US" sz="1200" dirty="0">
                <a:solidFill>
                  <a:schemeClr val="tx1"/>
                </a:solidFill>
                <a:latin typeface="Arial"/>
                <a:cs typeface="Arial"/>
              </a:rPr>
              <a:t> they will be getting up in the morning. Obviously, their vision and yours need to be reconciled—and that starts with each of you using this exercise to gain a better understanding of what those visions actually are.</a:t>
            </a:r>
          </a:p>
          <a:p>
            <a:endParaRPr lang="en-US" sz="1200" dirty="0">
              <a:solidFill>
                <a:schemeClr val="tx1"/>
              </a:solidFill>
            </a:endParaRP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35</a:t>
            </a:fld>
            <a:endParaRPr lang="en-US"/>
          </a:p>
        </p:txBody>
      </p:sp>
    </p:spTree>
    <p:extLst>
      <p:ext uri="{BB962C8B-B14F-4D97-AF65-F5344CB8AC3E}">
        <p14:creationId xmlns:p14="http://schemas.microsoft.com/office/powerpoint/2010/main" val="16928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a:xfrm>
            <a:off x="705090" y="4493069"/>
            <a:ext cx="5830430" cy="5088924"/>
          </a:xfrm>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Now that you’ve created your retirement vision in Step 1, you can begin to lay the groundwork for making your vision a reality by identifying things you need to learn, practice and communicate to others—building your own Personalized Action Plan</a:t>
            </a:r>
            <a:r>
              <a:rPr lang="en-US" sz="1200" dirty="0">
                <a:solidFill>
                  <a:schemeClr val="tx1"/>
                </a:solidFill>
                <a:latin typeface="Arial"/>
                <a:cs typeface="Arial"/>
              </a:rPr>
              <a:t>.</a:t>
            </a:r>
          </a:p>
          <a:p>
            <a:endParaRPr lang="en-US" sz="1200" dirty="0">
              <a:solidFill>
                <a:schemeClr val="tx1"/>
              </a:solidFill>
              <a:latin typeface="Arial"/>
              <a:cs typeface="Arial"/>
            </a:endParaRPr>
          </a:p>
          <a:p>
            <a:r>
              <a:rPr lang="en-US" sz="1200" b="1" dirty="0">
                <a:solidFill>
                  <a:schemeClr val="tx1"/>
                </a:solidFill>
                <a:latin typeface="Arial"/>
                <a:cs typeface="Arial"/>
              </a:rPr>
              <a:t>Learn</a:t>
            </a:r>
            <a:r>
              <a:rPr lang="en-US" sz="1200" dirty="0">
                <a:solidFill>
                  <a:schemeClr val="tx1"/>
                </a:solidFill>
                <a:latin typeface="Arial"/>
                <a:cs typeface="Arial"/>
              </a:rPr>
              <a:t> </a:t>
            </a:r>
            <a:endParaRPr lang="en-US" sz="1200" dirty="0">
              <a:solidFill>
                <a:schemeClr val="tx1"/>
              </a:solidFill>
            </a:endParaRPr>
          </a:p>
          <a:p>
            <a:r>
              <a:rPr lang="en-US" sz="1200" dirty="0">
                <a:solidFill>
                  <a:schemeClr val="tx1"/>
                </a:solidFill>
                <a:latin typeface="Arial"/>
                <a:cs typeface="Arial"/>
              </a:rPr>
              <a:t>What are the things you need to learn more about in your vision to make it real? For example, if you’re thinking of </a:t>
            </a:r>
            <a:r>
              <a:rPr lang="en-GB" sz="1200" dirty="0">
                <a:solidFill>
                  <a:schemeClr val="tx1"/>
                </a:solidFill>
                <a:latin typeface="Arial"/>
                <a:cs typeface="Arial"/>
              </a:rPr>
              <a:t>traveling to foreign countries, you may want to take language classes</a:t>
            </a:r>
            <a:r>
              <a:rPr lang="en-US" sz="1200" dirty="0">
                <a:solidFill>
                  <a:schemeClr val="tx1"/>
                </a:solidFill>
                <a:latin typeface="Arial"/>
                <a:cs typeface="Arial"/>
              </a:rPr>
              <a:t>. Or perhaps you’re planning on volunteering or working part-time—you may want to start looking into charitable organizations or companies that are aligned to your interests or skills.</a:t>
            </a:r>
          </a:p>
          <a:p>
            <a:endParaRPr lang="en-US" sz="1200" b="1" dirty="0">
              <a:solidFill>
                <a:schemeClr val="tx1"/>
              </a:solidFill>
              <a:latin typeface="Arial"/>
              <a:cs typeface="Arial"/>
            </a:endParaRPr>
          </a:p>
          <a:p>
            <a:r>
              <a:rPr lang="en-US" sz="1200" b="1" dirty="0">
                <a:solidFill>
                  <a:schemeClr val="tx1"/>
                </a:solidFill>
                <a:latin typeface="Arial"/>
                <a:cs typeface="Arial"/>
              </a:rPr>
              <a:t>Practice</a:t>
            </a:r>
            <a:r>
              <a:rPr lang="en-US" sz="1200" dirty="0">
                <a:solidFill>
                  <a:schemeClr val="tx1"/>
                </a:solidFill>
                <a:latin typeface="Arial"/>
                <a:cs typeface="Arial"/>
              </a:rPr>
              <a:t> </a:t>
            </a:r>
            <a:endParaRPr lang="en-US" sz="1200" dirty="0">
              <a:solidFill>
                <a:schemeClr val="tx1"/>
              </a:solidFill>
            </a:endParaRPr>
          </a:p>
          <a:p>
            <a:r>
              <a:rPr lang="en-US" sz="1200" dirty="0">
                <a:solidFill>
                  <a:schemeClr val="tx1"/>
                </a:solidFill>
                <a:latin typeface="Arial"/>
                <a:cs typeface="Arial"/>
              </a:rPr>
              <a:t>What are the things you want to try or practice before you retire? For example, if you’re planning to move to a new location in retirement, you might want to consider spending an extended vacation there to try it out. If you’re planning to volunteer, you can take what you learned about potential charities and start working with an organization. Practicing some of the activities of your vision now will help ease your transition into retirement.</a:t>
            </a:r>
            <a:endParaRPr lang="en-US" sz="1200" dirty="0">
              <a:solidFill>
                <a:schemeClr val="tx1"/>
              </a:solidFill>
            </a:endParaRPr>
          </a:p>
          <a:p>
            <a:endParaRPr lang="en-US" sz="1200" dirty="0">
              <a:solidFill>
                <a:schemeClr val="tx1"/>
              </a:solidFill>
              <a:latin typeface="Arial"/>
              <a:cs typeface="Arial"/>
            </a:endParaRPr>
          </a:p>
          <a:p>
            <a:r>
              <a:rPr lang="en-US" sz="1200" b="1" dirty="0">
                <a:solidFill>
                  <a:schemeClr val="tx1"/>
                </a:solidFill>
                <a:latin typeface="Arial"/>
                <a:cs typeface="Arial"/>
              </a:rPr>
              <a:t>Communicate</a:t>
            </a:r>
            <a:r>
              <a:rPr lang="en-US" sz="1200" dirty="0">
                <a:solidFill>
                  <a:schemeClr val="tx1"/>
                </a:solidFill>
                <a:latin typeface="Arial"/>
                <a:cs typeface="Arial"/>
              </a:rPr>
              <a:t> </a:t>
            </a:r>
            <a:endParaRPr lang="en-US" sz="1200" dirty="0">
              <a:solidFill>
                <a:schemeClr val="tx1"/>
              </a:solidFill>
            </a:endParaRPr>
          </a:p>
          <a:p>
            <a:r>
              <a:rPr lang="en-US" sz="1200" dirty="0">
                <a:solidFill>
                  <a:schemeClr val="tx1"/>
                </a:solidFill>
                <a:latin typeface="Arial"/>
                <a:cs typeface="Arial"/>
              </a:rPr>
              <a:t>You want to make sure you’re communicating your vision with your spouse/partner and other family members (and hearing about your spouse's/partner's vision!). Do you have health issues that could impact family members? You should communicate your wishes in advance to keep your retirement vision on track. </a:t>
            </a:r>
          </a:p>
          <a:p>
            <a:endParaRPr lang="en-US" sz="1200" dirty="0">
              <a:solidFill>
                <a:schemeClr val="tx1"/>
              </a:solidFill>
            </a:endParaRPr>
          </a:p>
          <a:p>
            <a:r>
              <a:rPr lang="en-US" sz="1200" dirty="0">
                <a:solidFill>
                  <a:schemeClr val="tx1"/>
                </a:solidFill>
                <a:latin typeface="Arial"/>
                <a:cs typeface="Arial"/>
              </a:rPr>
              <a:t>[If needed, you can walk through an example of how this would work:</a:t>
            </a:r>
            <a:endParaRPr lang="en-US" sz="1200" dirty="0">
              <a:solidFill>
                <a:schemeClr val="tx1"/>
              </a:solidFill>
            </a:endParaRPr>
          </a:p>
          <a:p>
            <a:endParaRPr lang="en-US" sz="1200" dirty="0">
              <a:solidFill>
                <a:schemeClr val="tx1"/>
              </a:solidFill>
            </a:endParaRPr>
          </a:p>
          <a:p>
            <a:r>
              <a:rPr lang="en-US" sz="1200" dirty="0">
                <a:solidFill>
                  <a:schemeClr val="tx1"/>
                </a:solidFill>
                <a:latin typeface="Arial"/>
                <a:cs typeface="Arial"/>
              </a:rPr>
              <a:t>Meet Jane Investor. Jane has many interests she would like to pursue in retirement. Based on her vision, here’s what her personalized action plan could look like: </a:t>
            </a:r>
            <a:endParaRPr lang="en-US" sz="1200" dirty="0">
              <a:solidFill>
                <a:schemeClr val="tx1"/>
              </a:solidFill>
            </a:endParaRPr>
          </a:p>
          <a:p>
            <a:endParaRPr lang="en-US" sz="1200" dirty="0">
              <a:solidFill>
                <a:schemeClr val="tx1"/>
              </a:solidFill>
              <a:latin typeface="Arial"/>
              <a:cs typeface="Arial"/>
            </a:endParaRPr>
          </a:p>
          <a:p>
            <a:pPr marL="470188" lvl="1" indent="-182663">
              <a:spcAft>
                <a:spcPts val="639"/>
              </a:spcAft>
              <a:buFont typeface="Arial"/>
              <a:buChar char="•"/>
            </a:pPr>
            <a:r>
              <a:rPr lang="en-US" sz="1200" dirty="0">
                <a:solidFill>
                  <a:schemeClr val="tx1"/>
                </a:solidFill>
                <a:latin typeface="Arial"/>
                <a:cs typeface="Arial"/>
              </a:rPr>
              <a:t>Learn: Jane wants to move to Florida when she retires, so Jane does research online to find out more about potential cities/locations and activities in Florida.</a:t>
            </a:r>
          </a:p>
          <a:p>
            <a:pPr marL="470188" lvl="1" indent="-182663">
              <a:spcAft>
                <a:spcPts val="639"/>
              </a:spcAft>
              <a:buFont typeface="Arial"/>
              <a:buChar char="•"/>
            </a:pPr>
            <a:r>
              <a:rPr lang="en-US" sz="1200" dirty="0">
                <a:solidFill>
                  <a:schemeClr val="tx1"/>
                </a:solidFill>
                <a:latin typeface="Arial"/>
                <a:cs typeface="Arial"/>
              </a:rPr>
              <a:t>Practice: Jane plans an extended stay in Naples, Florida, a potential retirement residence to see if she and her husband like it; while she's there she takes sailing and painting classes.</a:t>
            </a:r>
          </a:p>
          <a:p>
            <a:pPr marL="470188" lvl="1" indent="-182663">
              <a:spcAft>
                <a:spcPts val="639"/>
              </a:spcAft>
              <a:buFont typeface="Arial"/>
              <a:buChar char="•"/>
            </a:pPr>
            <a:r>
              <a:rPr lang="en-US" sz="1200" dirty="0">
                <a:solidFill>
                  <a:schemeClr val="tx1"/>
                </a:solidFill>
                <a:latin typeface="Arial"/>
                <a:cs typeface="Arial"/>
              </a:rPr>
              <a:t>Communicate: Before planning the trip, Jane talks with her spouse about her retirement vision and desire to move to Florida. After they are in agreement, Jane talks with her children about taking care of their home and belongings while they go on their extended stay.] </a:t>
            </a:r>
            <a:endParaRPr lang="en-US" sz="1200" dirty="0">
              <a:solidFill>
                <a:schemeClr val="tx1"/>
              </a:solidFill>
            </a:endParaRP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36</a:t>
            </a:fld>
            <a:endParaRPr lang="en-US" dirty="0"/>
          </a:p>
        </p:txBody>
      </p:sp>
    </p:spTree>
    <p:extLst>
      <p:ext uri="{BB962C8B-B14F-4D97-AF65-F5344CB8AC3E}">
        <p14:creationId xmlns:p14="http://schemas.microsoft.com/office/powerpoint/2010/main" val="2613096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pPr defTabSz="1159659">
              <a:defRPr/>
            </a:pPr>
            <a:r>
              <a:rPr lang="en-US" sz="1200" dirty="0">
                <a:solidFill>
                  <a:schemeClr val="tx1"/>
                </a:solidFill>
                <a:latin typeface="Arial"/>
                <a:cs typeface="Arial"/>
              </a:rPr>
              <a:t>So, what can your vision tell you about your potential spending needs in retirement? </a:t>
            </a:r>
          </a:p>
          <a:p>
            <a:pPr defTabSz="1159659">
              <a:defRPr/>
            </a:pPr>
            <a:endParaRPr lang="en-US" sz="1200" dirty="0">
              <a:solidFill>
                <a:schemeClr val="tx1"/>
              </a:solidFill>
              <a:latin typeface="Arial"/>
              <a:cs typeface="Arial"/>
            </a:endParaRPr>
          </a:p>
          <a:p>
            <a:r>
              <a:rPr lang="en-US" sz="1200" dirty="0">
                <a:solidFill>
                  <a:schemeClr val="tx1"/>
                </a:solidFill>
                <a:latin typeface="Arial"/>
                <a:cs typeface="Arial"/>
              </a:rPr>
              <a:t>Here we're showing some commonly accepted guidelines—some Standard Rules of Thumb. These are reasonable choices for most people in most situations.</a:t>
            </a:r>
          </a:p>
          <a:p>
            <a:endParaRPr lang="en-US" sz="1200" dirty="0">
              <a:solidFill>
                <a:schemeClr val="tx1"/>
              </a:solidFill>
              <a:latin typeface="Arial"/>
              <a:cs typeface="Arial"/>
            </a:endParaRPr>
          </a:p>
          <a:p>
            <a:r>
              <a:rPr lang="en-US" sz="1200" dirty="0">
                <a:solidFill>
                  <a:schemeClr val="tx1"/>
                </a:solidFill>
                <a:latin typeface="Arial"/>
                <a:cs typeface="Arial"/>
              </a:rPr>
              <a:t>In retirement, it's replacing 75% of your preretirement income in order to maintain your current lifestyle.</a:t>
            </a:r>
          </a:p>
          <a:p>
            <a:endParaRPr lang="en-US" sz="1200" dirty="0">
              <a:solidFill>
                <a:schemeClr val="tx1"/>
              </a:solidFill>
              <a:latin typeface="Arial"/>
              <a:cs typeface="Arial"/>
            </a:endParaRPr>
          </a:p>
          <a:p>
            <a:r>
              <a:rPr lang="en-US" sz="1200" dirty="0">
                <a:solidFill>
                  <a:schemeClr val="tx1"/>
                </a:solidFill>
                <a:latin typeface="Arial"/>
                <a:cs typeface="Arial"/>
              </a:rPr>
              <a:t>Before retirement, to have enough money to replace that 75%, you’ll need to save 15% along the way to retire at age 65. [There are a number of other assumptions connected to these—like withdrawing 4% the first year and how much we assume someone gets from Social Security—but these are the three rules of thumb we want to focus on now.]</a:t>
            </a:r>
            <a:endParaRPr lang="en-US" sz="1200" dirty="0">
              <a:solidFill>
                <a:schemeClr val="tx1"/>
              </a:solidFill>
            </a:endParaRPr>
          </a:p>
          <a:p>
            <a:endParaRPr lang="en-US" sz="1200" dirty="0">
              <a:solidFill>
                <a:schemeClr val="tx1"/>
              </a:solidFill>
              <a:latin typeface="Arial"/>
              <a:cs typeface="Arial"/>
            </a:endParaRPr>
          </a:p>
          <a:p>
            <a:pPr defTabSz="1159659">
              <a:defRPr/>
            </a:pPr>
            <a:endParaRPr lang="en-US" sz="1200" dirty="0">
              <a:solidFill>
                <a:schemeClr val="tx1"/>
              </a:solidFill>
              <a:latin typeface="Arial"/>
              <a:cs typeface="Arial"/>
            </a:endParaRPr>
          </a:p>
          <a:p>
            <a:pPr defTabSz="1159659">
              <a:defRPr/>
            </a:pPr>
            <a:r>
              <a:rPr lang="en-US" sz="1200" dirty="0">
                <a:solidFill>
                  <a:schemeClr val="tx1"/>
                </a:solidFill>
                <a:latin typeface="Arial"/>
                <a:cs typeface="Arial"/>
              </a:rPr>
              <a:t> </a:t>
            </a:r>
            <a:endParaRPr lang="en-US" sz="1200" dirty="0">
              <a:solidFill>
                <a:schemeClr val="tx1"/>
              </a:solidFill>
            </a:endParaRP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37</a:t>
            </a:fld>
            <a:endParaRPr lang="en-US" dirty="0"/>
          </a:p>
        </p:txBody>
      </p:sp>
    </p:spTree>
    <p:extLst>
      <p:ext uri="{BB962C8B-B14F-4D97-AF65-F5344CB8AC3E}">
        <p14:creationId xmlns:p14="http://schemas.microsoft.com/office/powerpoint/2010/main" val="32150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a:xfrm>
            <a:off x="710256" y="4407466"/>
            <a:ext cx="5678790" cy="5827148"/>
          </a:xfrm>
        </p:spPr>
        <p:txBody>
          <a:bodyPr/>
          <a:lstStyle/>
          <a:p>
            <a:pPr defTabSz="1159659">
              <a:defRPr/>
            </a:pPr>
            <a:r>
              <a:rPr lang="en-US" sz="1200" dirty="0">
                <a:solidFill>
                  <a:schemeClr val="tx1"/>
                </a:solidFill>
              </a:rPr>
              <a:t>Let's talk about how you can personalize those standard rules of thumb based on your specific situation. </a:t>
            </a:r>
            <a:r>
              <a:rPr lang="en-US" sz="1200" dirty="0">
                <a:solidFill>
                  <a:schemeClr val="tx1"/>
                </a:solidFill>
                <a:latin typeface="Arial"/>
                <a:cs typeface="Arial"/>
              </a:rPr>
              <a:t>Based on the assumption that maintaining your current lifestyle means that you will need 75% of your preretirement income, any major changes in your lifestyle in retirement, based on your vision, may require adjustments to this 75% amount (and/or, potentially, any of the other standard rules of thumb, e.g., save 15% or retire at age 65). </a:t>
            </a:r>
          </a:p>
          <a:p>
            <a:pPr defTabSz="1159659">
              <a:defRPr/>
            </a:pPr>
            <a:endParaRPr lang="en-US" sz="1200" dirty="0">
              <a:solidFill>
                <a:schemeClr val="tx1"/>
              </a:solidFill>
              <a:latin typeface="Arial"/>
              <a:cs typeface="Arial"/>
            </a:endParaRPr>
          </a:p>
          <a:p>
            <a:pPr defTabSz="1159659">
              <a:defRPr/>
            </a:pPr>
            <a:r>
              <a:rPr lang="en-US" sz="1200" dirty="0">
                <a:solidFill>
                  <a:schemeClr val="tx1"/>
                </a:solidFill>
                <a:latin typeface="Arial"/>
                <a:cs typeface="Arial"/>
              </a:rPr>
              <a:t>So, you can begin to personalize these rules of thumb by focusing on the spending levels that will be needed to support you vision. </a:t>
            </a:r>
          </a:p>
          <a:p>
            <a:endParaRPr lang="en-US" sz="1200" dirty="0">
              <a:solidFill>
                <a:schemeClr val="tx1"/>
              </a:solidFill>
              <a:latin typeface="Arial"/>
              <a:cs typeface="Arial"/>
            </a:endParaRPr>
          </a:p>
          <a:p>
            <a:r>
              <a:rPr lang="en-US" sz="1200" spc="-11" dirty="0">
                <a:solidFill>
                  <a:schemeClr val="tx1"/>
                </a:solidFill>
                <a:latin typeface="Arial"/>
                <a:cs typeface="Arial"/>
              </a:rPr>
              <a:t>To help you determine that, it's useful to consider some of the top spending categories for retirees as determined by the Bureau of Labor Statistics' Consumer Expenditure Survey: Housing, Transportation, Health Care, and Food.</a:t>
            </a:r>
            <a:endParaRPr lang="en-US" sz="1200" spc="-11" dirty="0">
              <a:solidFill>
                <a:schemeClr val="tx1"/>
              </a:solidFill>
            </a:endParaRPr>
          </a:p>
          <a:p>
            <a:endParaRPr lang="en-US" sz="1200" dirty="0">
              <a:solidFill>
                <a:schemeClr val="tx1"/>
              </a:solidFill>
            </a:endParaRPr>
          </a:p>
          <a:p>
            <a:r>
              <a:rPr lang="en-US" sz="1200" dirty="0">
                <a:solidFill>
                  <a:schemeClr val="tx1"/>
                </a:solidFill>
                <a:latin typeface="Arial"/>
                <a:cs typeface="Arial"/>
              </a:rPr>
              <a:t>Let's look specifically at the Housing category for example. </a:t>
            </a:r>
          </a:p>
          <a:p>
            <a:endParaRPr lang="en-US" sz="1200" dirty="0">
              <a:solidFill>
                <a:schemeClr val="tx1"/>
              </a:solidFill>
              <a:latin typeface="Arial"/>
              <a:cs typeface="Arial"/>
            </a:endParaRPr>
          </a:p>
          <a:p>
            <a:r>
              <a:rPr lang="en-US" sz="1200" dirty="0">
                <a:solidFill>
                  <a:schemeClr val="tx1"/>
                </a:solidFill>
                <a:latin typeface="Arial"/>
                <a:cs typeface="Arial"/>
              </a:rPr>
              <a:t>According to the Center for Retirement Research at Boston College, about 17% of retirees move at retirement (and then stay in that new home for the rest of their lives). Whether that new home is more or less expensive than their current one affects one of retirees' biggest spending categories. </a:t>
            </a:r>
          </a:p>
          <a:p>
            <a:endParaRPr lang="en-US" sz="1200" dirty="0">
              <a:solidFill>
                <a:schemeClr val="tx1"/>
              </a:solidFill>
              <a:latin typeface="Arial"/>
              <a:cs typeface="Arial"/>
            </a:endParaRPr>
          </a:p>
          <a:p>
            <a:r>
              <a:rPr lang="en-US" sz="1200" dirty="0">
                <a:solidFill>
                  <a:schemeClr val="tx1"/>
                </a:solidFill>
                <a:latin typeface="Arial"/>
                <a:cs typeface="Arial"/>
              </a:rPr>
              <a:t>Other examples </a:t>
            </a:r>
            <a:r>
              <a:rPr lang="en-GB" sz="1200" dirty="0">
                <a:solidFill>
                  <a:schemeClr val="tx1"/>
                </a:solidFill>
                <a:latin typeface="Arial"/>
                <a:cs typeface="Arial"/>
              </a:rPr>
              <a:t>of how spending in these categories could change </a:t>
            </a:r>
            <a:r>
              <a:rPr lang="en-US" sz="1200" dirty="0">
                <a:solidFill>
                  <a:schemeClr val="tx1"/>
                </a:solidFill>
                <a:latin typeface="Arial"/>
                <a:cs typeface="Arial"/>
              </a:rPr>
              <a:t>might include a Foodie who is looking to eat out more, at better restaurants, in retirement. Or a couple who decides they don't need two cars anymore. </a:t>
            </a:r>
            <a:endParaRPr lang="en-US" sz="1200" dirty="0">
              <a:solidFill>
                <a:schemeClr val="tx1"/>
              </a:solidFill>
            </a:endParaRPr>
          </a:p>
          <a:p>
            <a:endParaRPr lang="en-US" sz="1200" dirty="0">
              <a:solidFill>
                <a:schemeClr val="tx1"/>
              </a:solidFill>
            </a:endParaRPr>
          </a:p>
          <a:p>
            <a:r>
              <a:rPr lang="en-US" sz="1200" dirty="0">
                <a:solidFill>
                  <a:schemeClr val="tx1"/>
                </a:solidFill>
                <a:latin typeface="Arial"/>
                <a:cs typeface="Arial"/>
              </a:rPr>
              <a:t>Therefore, connecting your vision to anticipated spending helps you get a more detailed understanding of what might happen to </a:t>
            </a:r>
            <a:r>
              <a:rPr lang="en-US" sz="1200" u="sng" dirty="0">
                <a:solidFill>
                  <a:schemeClr val="tx1"/>
                </a:solidFill>
                <a:latin typeface="Arial"/>
                <a:cs typeface="Arial"/>
              </a:rPr>
              <a:t>your</a:t>
            </a:r>
            <a:r>
              <a:rPr lang="en-US" sz="1200" u="none" dirty="0">
                <a:solidFill>
                  <a:schemeClr val="tx1"/>
                </a:solidFill>
                <a:latin typeface="Arial"/>
                <a:cs typeface="Arial"/>
              </a:rPr>
              <a:t> </a:t>
            </a:r>
            <a:r>
              <a:rPr lang="en-US" sz="1200" dirty="0">
                <a:solidFill>
                  <a:schemeClr val="tx1"/>
                </a:solidFill>
                <a:latin typeface="Arial"/>
                <a:cs typeface="Arial"/>
              </a:rPr>
              <a:t>spending—and how well that 75% replacement rate fits your situation.</a:t>
            </a: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38</a:t>
            </a:fld>
            <a:endParaRPr lang="en-US" dirty="0"/>
          </a:p>
        </p:txBody>
      </p:sp>
    </p:spTree>
    <p:extLst>
      <p:ext uri="{BB962C8B-B14F-4D97-AF65-F5344CB8AC3E}">
        <p14:creationId xmlns:p14="http://schemas.microsoft.com/office/powerpoint/2010/main" val="3934858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r>
              <a:rPr lang="en-US" sz="1200" dirty="0">
                <a:solidFill>
                  <a:schemeClr val="tx1"/>
                </a:solidFill>
                <a:latin typeface="Arial"/>
                <a:cs typeface="Arial"/>
              </a:rPr>
              <a:t>If you expect your retirement spending to be </a:t>
            </a:r>
            <a:r>
              <a:rPr lang="en-GB" sz="1200" dirty="0">
                <a:solidFill>
                  <a:schemeClr val="tx1"/>
                </a:solidFill>
              </a:rPr>
              <a:t>about </a:t>
            </a:r>
            <a:r>
              <a:rPr lang="en-US" sz="1200" dirty="0">
                <a:solidFill>
                  <a:schemeClr val="tx1"/>
                </a:solidFill>
                <a:latin typeface="Arial"/>
                <a:cs typeface="Arial"/>
              </a:rPr>
              <a:t>the same as your current spending, then you can affirm the 15% and age 65 rules of thumb.</a:t>
            </a: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39</a:t>
            </a:fld>
            <a:endParaRPr lang="en-US" dirty="0"/>
          </a:p>
        </p:txBody>
      </p:sp>
    </p:spTree>
    <p:extLst>
      <p:ext uri="{BB962C8B-B14F-4D97-AF65-F5344CB8AC3E}">
        <p14:creationId xmlns:p14="http://schemas.microsoft.com/office/powerpoint/2010/main" val="364212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pPr>
              <a:lnSpc>
                <a:spcPct val="90000"/>
              </a:lnSpc>
            </a:pPr>
            <a:r>
              <a:rPr lang="en-US" sz="1200" b="1" dirty="0">
                <a:solidFill>
                  <a:schemeClr val="tx1"/>
                </a:solidFill>
                <a:latin typeface="Arial"/>
                <a:cs typeface="Arial"/>
              </a:rPr>
              <a:t>[Optional]</a:t>
            </a:r>
          </a:p>
          <a:p>
            <a:pPr>
              <a:lnSpc>
                <a:spcPct val="90000"/>
              </a:lnSpc>
            </a:pPr>
            <a:endParaRPr lang="en-US" sz="1200" dirty="0">
              <a:solidFill>
                <a:schemeClr val="tx1"/>
              </a:solidFill>
              <a:latin typeface="Arial"/>
              <a:cs typeface="Arial"/>
            </a:endParaRPr>
          </a:p>
          <a:p>
            <a:pPr>
              <a:lnSpc>
                <a:spcPct val="90000"/>
              </a:lnSpc>
            </a:pPr>
            <a:r>
              <a:rPr lang="en-US" sz="1200" dirty="0">
                <a:solidFill>
                  <a:schemeClr val="tx1"/>
                </a:solidFill>
                <a:latin typeface="Arial"/>
                <a:cs typeface="Arial"/>
              </a:rPr>
              <a:t>Unfortunately, we don't have the opportunity to hear what people in this presentation thought of, but I can share what I usually hear when I do have the opportunity to get responses. I hear Travel.</a:t>
            </a:r>
          </a:p>
          <a:p>
            <a:pPr>
              <a:lnSpc>
                <a:spcPct val="90000"/>
              </a:lnSpc>
            </a:pPr>
            <a:endParaRPr lang="en-US" sz="1200" dirty="0">
              <a:solidFill>
                <a:schemeClr val="tx1"/>
              </a:solidFill>
              <a:latin typeface="Arial"/>
              <a:cs typeface="Aria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4</a:t>
            </a:fld>
            <a:endParaRPr lang="en-US" dirty="0"/>
          </a:p>
        </p:txBody>
      </p:sp>
    </p:spTree>
    <p:extLst>
      <p:ext uri="{BB962C8B-B14F-4D97-AF65-F5344CB8AC3E}">
        <p14:creationId xmlns:p14="http://schemas.microsoft.com/office/powerpoint/2010/main" val="3199970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r>
              <a:rPr lang="en-US" sz="1200" dirty="0">
                <a:solidFill>
                  <a:schemeClr val="tx1"/>
                </a:solidFill>
                <a:latin typeface="Arial"/>
                <a:cs typeface="Arial"/>
              </a:rPr>
              <a:t>If you expect to spend more, though, then that gives you important information on how you may have to alter your preretirement plans. You might need to save more than 15%, for example, and/or retire later than age 65. Of course, there are many other nuances you can consider, for example working in retirement, but what's important here is recognizing and understanding the implications of wanting to spend more in retirement than what you currently spend. It means you’ll need to personalize the other rules of thumb accordingly. </a:t>
            </a: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40</a:t>
            </a:fld>
            <a:endParaRPr lang="en-US" dirty="0"/>
          </a:p>
        </p:txBody>
      </p:sp>
    </p:spTree>
    <p:extLst>
      <p:ext uri="{BB962C8B-B14F-4D97-AF65-F5344CB8AC3E}">
        <p14:creationId xmlns:p14="http://schemas.microsoft.com/office/powerpoint/2010/main" val="115849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r>
              <a:rPr lang="en-US" sz="1200" dirty="0">
                <a:solidFill>
                  <a:schemeClr val="tx1"/>
                </a:solidFill>
                <a:latin typeface="Arial"/>
                <a:cs typeface="Arial"/>
              </a:rPr>
              <a:t>The same applies if you expect to spend </a:t>
            </a:r>
            <a:r>
              <a:rPr lang="en-US" sz="1200" u="sng" dirty="0">
                <a:solidFill>
                  <a:schemeClr val="tx1"/>
                </a:solidFill>
                <a:latin typeface="Arial"/>
                <a:cs typeface="Arial"/>
              </a:rPr>
              <a:t>less </a:t>
            </a:r>
            <a:r>
              <a:rPr lang="en-US" sz="1200" dirty="0">
                <a:solidFill>
                  <a:schemeClr val="tx1"/>
                </a:solidFill>
                <a:latin typeface="Arial"/>
                <a:cs typeface="Arial"/>
              </a:rPr>
              <a:t>than you currently spend. In that case, you could save less than 15% or retire earlier than age 65 . . . or be able to dedicate more money to charity or a legacy, or have more flexibility with your spending in the future (like taking one-time, fairly expensive trips).</a:t>
            </a:r>
          </a:p>
          <a:p>
            <a:br>
              <a:rPr lang="en-US" sz="1200" dirty="0">
                <a:solidFill>
                  <a:schemeClr val="tx1"/>
                </a:solidFill>
              </a:rPr>
            </a:br>
            <a:r>
              <a:rPr lang="en-US" sz="1200" dirty="0">
                <a:solidFill>
                  <a:schemeClr val="tx1"/>
                </a:solidFill>
              </a:rPr>
              <a:t>Again, the point is that knowing what your vision implies provides you with an opportunity to personalize the standard rules of thumb to better align with your specific situation.</a:t>
            </a: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41</a:t>
            </a:fld>
            <a:endParaRPr lang="en-US" dirty="0"/>
          </a:p>
        </p:txBody>
      </p:sp>
    </p:spTree>
    <p:extLst>
      <p:ext uri="{BB962C8B-B14F-4D97-AF65-F5344CB8AC3E}">
        <p14:creationId xmlns:p14="http://schemas.microsoft.com/office/powerpoint/2010/main" val="3645836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5175"/>
            <a:ext cx="6137275" cy="3454400"/>
          </a:xfrm>
        </p:spPr>
      </p:sp>
      <p:sp>
        <p:nvSpPr>
          <p:cNvPr id="3" name="Notes Placeholder 2"/>
          <p:cNvSpPr>
            <a:spLocks noGrp="1"/>
          </p:cNvSpPr>
          <p:nvPr>
            <p:ph type="body" idx="1"/>
          </p:nvPr>
        </p:nvSpPr>
        <p:spPr>
          <a:xfrm>
            <a:off x="710256" y="4411654"/>
            <a:ext cx="5785291" cy="5822959"/>
          </a:xfrm>
        </p:spPr>
        <p:txBody>
          <a:bodyPr/>
          <a:lstStyle/>
          <a:p>
            <a:pPr marL="194840" indent="-194840">
              <a:lnSpc>
                <a:spcPct val="95000"/>
              </a:lnSpc>
              <a:buClr>
                <a:schemeClr val="tx1"/>
              </a:buClr>
              <a:buFont typeface="Arial" panose="020B0604020202020204" pitchFamily="34" charset="0"/>
              <a:buChar char="•"/>
            </a:pPr>
            <a:r>
              <a:rPr lang="en-US" sz="1200" dirty="0">
                <a:solidFill>
                  <a:schemeClr val="tx1"/>
                </a:solidFill>
              </a:rPr>
              <a:t>Your vision of retirement is as important as your financial readiness. </a:t>
            </a:r>
          </a:p>
          <a:p>
            <a:pPr marL="487101" lvl="1" indent="-194840">
              <a:lnSpc>
                <a:spcPct val="95000"/>
              </a:lnSpc>
              <a:buClr>
                <a:schemeClr val="tx1"/>
              </a:buClr>
              <a:buFont typeface="Courier New" panose="02070309020205020404" pitchFamily="49" charset="0"/>
              <a:buChar char="o"/>
            </a:pPr>
            <a:r>
              <a:rPr lang="en-US" sz="1200" spc="-11" dirty="0">
                <a:solidFill>
                  <a:schemeClr val="tx1"/>
                </a:solidFill>
              </a:rPr>
              <a:t>The answers you gave today are your first impressions and may have been rushed decisions. Take the time to think about your choices and refine your vision.</a:t>
            </a:r>
          </a:p>
          <a:p>
            <a:pPr marL="487101" lvl="1" indent="-194840">
              <a:lnSpc>
                <a:spcPct val="95000"/>
              </a:lnSpc>
              <a:buClr>
                <a:schemeClr val="tx1"/>
              </a:buClr>
              <a:buFont typeface="Courier New" panose="02070309020205020404" pitchFamily="49" charset="0"/>
              <a:buChar char="o"/>
            </a:pPr>
            <a:r>
              <a:rPr lang="en-US" sz="1200" spc="-11" dirty="0">
                <a:solidFill>
                  <a:schemeClr val="tx1"/>
                </a:solidFill>
              </a:rPr>
              <a:t>As you experience ANY major life transition, it may be a good idea to revisit your vision. We’ve gone through it today in advance of a retirement transition….but it can be just as appropriate to revisit the vision and run through the exercise, if you:</a:t>
            </a:r>
          </a:p>
          <a:p>
            <a:pPr marL="730651" lvl="2" indent="-194840">
              <a:lnSpc>
                <a:spcPct val="95000"/>
              </a:lnSpc>
              <a:buClr>
                <a:schemeClr val="tx1"/>
              </a:buClr>
              <a:buFont typeface="System Font Regular"/>
              <a:buChar char="–"/>
            </a:pPr>
            <a:r>
              <a:rPr lang="en-US" sz="1200" dirty="0">
                <a:solidFill>
                  <a:schemeClr val="tx1"/>
                </a:solidFill>
              </a:rPr>
              <a:t>Downsize, </a:t>
            </a:r>
          </a:p>
          <a:p>
            <a:pPr marL="730651" lvl="2" indent="-194840">
              <a:lnSpc>
                <a:spcPct val="95000"/>
              </a:lnSpc>
              <a:buClr>
                <a:schemeClr val="tx1"/>
              </a:buClr>
              <a:buFont typeface="System Font Regular"/>
              <a:buChar char="–"/>
            </a:pPr>
            <a:r>
              <a:rPr lang="en-US" sz="1200" dirty="0">
                <a:solidFill>
                  <a:schemeClr val="tx1"/>
                </a:solidFill>
              </a:rPr>
              <a:t>Move</a:t>
            </a:r>
          </a:p>
          <a:p>
            <a:pPr marL="730651" lvl="2" indent="-194840">
              <a:lnSpc>
                <a:spcPct val="95000"/>
              </a:lnSpc>
              <a:buClr>
                <a:schemeClr val="tx1"/>
              </a:buClr>
              <a:buFont typeface="System Font Regular"/>
              <a:buChar char="–"/>
            </a:pPr>
            <a:r>
              <a:rPr lang="en-US" sz="1200" dirty="0">
                <a:solidFill>
                  <a:schemeClr val="tx1"/>
                </a:solidFill>
              </a:rPr>
              <a:t>Receive an inheritance</a:t>
            </a:r>
          </a:p>
          <a:p>
            <a:pPr marL="730651" lvl="2" indent="-194840">
              <a:lnSpc>
                <a:spcPct val="95000"/>
              </a:lnSpc>
              <a:buClr>
                <a:schemeClr val="tx1"/>
              </a:buClr>
              <a:buFont typeface="System Font Regular"/>
              <a:buChar char="–"/>
            </a:pPr>
            <a:r>
              <a:rPr lang="en-US" sz="1200" dirty="0">
                <a:solidFill>
                  <a:schemeClr val="tx1"/>
                </a:solidFill>
              </a:rPr>
              <a:t>Experience a divorce, death in the family, major accident or illness</a:t>
            </a:r>
          </a:p>
          <a:p>
            <a:pPr marL="730651" lvl="2" indent="-194840">
              <a:lnSpc>
                <a:spcPct val="95000"/>
              </a:lnSpc>
              <a:buClr>
                <a:schemeClr val="tx1"/>
              </a:buClr>
              <a:buFont typeface="System Font Regular"/>
              <a:buChar char="–"/>
            </a:pPr>
            <a:r>
              <a:rPr lang="en-US" sz="1200" dirty="0">
                <a:solidFill>
                  <a:schemeClr val="tx1"/>
                </a:solidFill>
              </a:rPr>
              <a:t>Go back to work</a:t>
            </a:r>
          </a:p>
          <a:p>
            <a:pPr marL="730651" lvl="2" indent="-194840">
              <a:lnSpc>
                <a:spcPct val="95000"/>
              </a:lnSpc>
              <a:buClr>
                <a:schemeClr val="tx1"/>
              </a:buClr>
              <a:buFont typeface="System Font Regular"/>
              <a:buChar char="–"/>
            </a:pPr>
            <a:r>
              <a:rPr lang="en-US" sz="1200" dirty="0">
                <a:solidFill>
                  <a:schemeClr val="tx1"/>
                </a:solidFill>
              </a:rPr>
              <a:t>Remarry</a:t>
            </a:r>
            <a:br>
              <a:rPr lang="en-US" sz="1200" dirty="0">
                <a:solidFill>
                  <a:schemeClr val="tx1"/>
                </a:solidFill>
              </a:rPr>
            </a:br>
            <a:endParaRPr lang="en-US" sz="1200" dirty="0">
              <a:solidFill>
                <a:schemeClr val="tx1"/>
              </a:solidFill>
            </a:endParaRPr>
          </a:p>
          <a:p>
            <a:pPr marL="194840" indent="-194840">
              <a:lnSpc>
                <a:spcPct val="95000"/>
              </a:lnSpc>
              <a:buClr>
                <a:schemeClr val="tx1"/>
              </a:buClr>
              <a:buFont typeface="Arial" panose="020B0604020202020204" pitchFamily="34" charset="0"/>
              <a:buChar char="•"/>
            </a:pPr>
            <a:r>
              <a:rPr lang="en-US" sz="1200" dirty="0">
                <a:solidFill>
                  <a:schemeClr val="tx1"/>
                </a:solidFill>
              </a:rPr>
              <a:t>You can define and evolve your retirement vision and personal action plan as you get closer to retirement.</a:t>
            </a:r>
          </a:p>
          <a:p>
            <a:pPr marL="487101" lvl="1" indent="-194840">
              <a:lnSpc>
                <a:spcPct val="95000"/>
              </a:lnSpc>
              <a:buFont typeface="Courier New"/>
              <a:buChar char="o"/>
            </a:pPr>
            <a:r>
              <a:rPr lang="en-US" sz="1200" dirty="0">
                <a:solidFill>
                  <a:schemeClr val="tx1"/>
                </a:solidFill>
              </a:rPr>
              <a:t>Compare your notes</a:t>
            </a:r>
            <a:r>
              <a:rPr lang="en-US" sz="1200" baseline="0" dirty="0">
                <a:solidFill>
                  <a:schemeClr val="tx1"/>
                </a:solidFill>
              </a:rPr>
              <a:t> and </a:t>
            </a:r>
            <a:r>
              <a:rPr lang="en-US" sz="1200" dirty="0">
                <a:solidFill>
                  <a:schemeClr val="tx1"/>
                </a:solidFill>
              </a:rPr>
              <a:t>visions of </a:t>
            </a:r>
            <a:r>
              <a:rPr lang="en-US" sz="1200" u="none" kern="1200" baseline="0" dirty="0">
                <a:solidFill>
                  <a:schemeClr val="tx1"/>
                </a:solidFill>
              </a:rPr>
              <a:t>the future with your spouse/partner</a:t>
            </a:r>
            <a:r>
              <a:rPr lang="en-US" sz="1200" dirty="0">
                <a:solidFill>
                  <a:schemeClr val="tx1"/>
                </a:solidFill>
              </a:rPr>
              <a:t>. You’ll need to make sure that any differences are discussed—or they may become points of contention.</a:t>
            </a:r>
          </a:p>
          <a:p>
            <a:pPr marL="487101" lvl="1" indent="-194840">
              <a:lnSpc>
                <a:spcPct val="95000"/>
              </a:lnSpc>
              <a:buFont typeface="Courier New"/>
              <a:buChar char="o"/>
            </a:pPr>
            <a:r>
              <a:rPr lang="en-US" sz="1200" dirty="0">
                <a:solidFill>
                  <a:schemeClr val="tx1"/>
                </a:solidFill>
              </a:rPr>
              <a:t>If you plan to stagger your retirements, you may need extra help navigating how your visions will coexist.</a:t>
            </a:r>
            <a:br>
              <a:rPr lang="en-US" sz="1200" dirty="0">
                <a:solidFill>
                  <a:schemeClr val="tx1"/>
                </a:solidFill>
              </a:rPr>
            </a:br>
            <a:endParaRPr lang="en-US" sz="1200" dirty="0">
              <a:solidFill>
                <a:schemeClr val="tx1"/>
              </a:solidFill>
            </a:endParaRPr>
          </a:p>
          <a:p>
            <a:pPr marL="194840" indent="-194840">
              <a:lnSpc>
                <a:spcPct val="95000"/>
              </a:lnSpc>
              <a:buFont typeface="Arial"/>
              <a:buChar char="•"/>
            </a:pPr>
            <a:r>
              <a:rPr lang="en-US" sz="1200" dirty="0">
                <a:solidFill>
                  <a:schemeClr val="tx1"/>
                </a:solidFill>
              </a:rPr>
              <a:t>Talking with your family, support teams, and financial professional will be essential to achieving your vision.</a:t>
            </a:r>
          </a:p>
          <a:p>
            <a:pPr marL="487101" lvl="1" indent="-194840">
              <a:lnSpc>
                <a:spcPct val="95000"/>
              </a:lnSpc>
              <a:buFont typeface="Courier New"/>
              <a:buChar char="o"/>
            </a:pPr>
            <a:r>
              <a:rPr lang="en-US" sz="1200" dirty="0">
                <a:solidFill>
                  <a:schemeClr val="tx1"/>
                </a:solidFill>
              </a:rPr>
              <a:t>Work with your support team and financial professional to assess if your financial reality matches your retirement vision.</a:t>
            </a:r>
          </a:p>
          <a:p>
            <a:pPr marL="487101" lvl="1" indent="-194840">
              <a:lnSpc>
                <a:spcPct val="95000"/>
              </a:lnSpc>
              <a:buFont typeface="Courier New"/>
              <a:buChar char="o"/>
            </a:pPr>
            <a:r>
              <a:rPr lang="en-US" sz="1200" dirty="0">
                <a:solidFill>
                  <a:schemeClr val="tx1"/>
                </a:solidFill>
              </a:rPr>
              <a:t>Decide what steps will be required to bring those two sides of the retirement readiness</a:t>
            </a:r>
            <a:r>
              <a:rPr lang="en-US" sz="1200" baseline="0" dirty="0">
                <a:solidFill>
                  <a:schemeClr val="tx1"/>
                </a:solidFill>
              </a:rPr>
              <a:t> </a:t>
            </a:r>
            <a:r>
              <a:rPr lang="en-US" sz="1200" u="none" kern="1200" baseline="0" dirty="0">
                <a:solidFill>
                  <a:schemeClr val="tx1"/>
                </a:solidFill>
              </a:rPr>
              <a:t>equation </a:t>
            </a:r>
            <a:r>
              <a:rPr lang="en-US" sz="1200" dirty="0">
                <a:solidFill>
                  <a:schemeClr val="tx1"/>
                </a:solidFill>
              </a:rPr>
              <a:t>into alignment.</a:t>
            </a:r>
            <a:r>
              <a:rPr lang="en-US" sz="1200" dirty="0">
                <a:solidFill>
                  <a:schemeClr val="tx1"/>
                </a:solidFill>
                <a:effectLst/>
              </a:rPr>
              <a:t> </a:t>
            </a:r>
          </a:p>
          <a:p>
            <a:pPr marL="487101" lvl="1" indent="-194840" defTabSz="1159213">
              <a:lnSpc>
                <a:spcPct val="95000"/>
              </a:lnSpc>
              <a:buFont typeface="Courier New"/>
              <a:buChar char="o"/>
              <a:defRPr/>
            </a:pPr>
            <a:r>
              <a:rPr lang="en-US" sz="1200" dirty="0">
                <a:solidFill>
                  <a:schemeClr val="tx1"/>
                </a:solidFill>
                <a:effectLst/>
              </a:rPr>
              <a:t>Consider what adjustments you can make to your savings rate to achieve your goals.</a:t>
            </a:r>
            <a:endParaRPr lang="en-US" sz="1200" b="1" i="1" u="sng" kern="1200" dirty="0">
              <a:solidFill>
                <a:schemeClr val="tx1"/>
              </a:solidFill>
              <a:effectLst/>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42</a:t>
            </a:fld>
            <a:endParaRPr lang="en-US"/>
          </a:p>
        </p:txBody>
      </p:sp>
    </p:spTree>
    <p:extLst>
      <p:ext uri="{BB962C8B-B14F-4D97-AF65-F5344CB8AC3E}">
        <p14:creationId xmlns:p14="http://schemas.microsoft.com/office/powerpoint/2010/main" val="2752373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2000"/>
            <a:ext cx="6137275" cy="3454400"/>
          </a:xfrm>
        </p:spPr>
      </p:sp>
      <p:sp>
        <p:nvSpPr>
          <p:cNvPr id="3" name="Notes Placeholder 2"/>
          <p:cNvSpPr>
            <a:spLocks noGrp="1"/>
          </p:cNvSpPr>
          <p:nvPr>
            <p:ph type="body" idx="1"/>
          </p:nvPr>
        </p:nvSpPr>
        <p:spPr>
          <a:xfrm>
            <a:off x="710256" y="4407465"/>
            <a:ext cx="5678790" cy="5458609"/>
          </a:xfrm>
        </p:spPr>
        <p:txBody>
          <a:bodyPr/>
          <a:lstStyle/>
          <a:p>
            <a:pPr>
              <a:spcAft>
                <a:spcPts val="639"/>
              </a:spcAft>
              <a:buClr>
                <a:schemeClr val="tx1"/>
              </a:buClr>
            </a:pPr>
            <a:r>
              <a:rPr lang="en-US" sz="1200" b="1" dirty="0">
                <a:solidFill>
                  <a:schemeClr val="tx1"/>
                </a:solidFill>
                <a:effectLst/>
              </a:rPr>
              <a:t>Generic Version</a:t>
            </a:r>
            <a:br>
              <a:rPr lang="en-US" sz="1200" b="1" dirty="0">
                <a:solidFill>
                  <a:schemeClr val="tx1"/>
                </a:solidFill>
                <a:effectLst/>
              </a:rPr>
            </a:br>
            <a:r>
              <a:rPr lang="en-US" sz="1200" b="0" dirty="0">
                <a:solidFill>
                  <a:schemeClr val="tx1"/>
                </a:solidFill>
                <a:effectLst/>
              </a:rPr>
              <a:t>[For cobranded version, see slide 47 and instructions on slide 45]</a:t>
            </a:r>
          </a:p>
        </p:txBody>
      </p:sp>
      <p:sp>
        <p:nvSpPr>
          <p:cNvPr id="4" name="Slide Number Placeholder 3"/>
          <p:cNvSpPr>
            <a:spLocks noGrp="1"/>
          </p:cNvSpPr>
          <p:nvPr>
            <p:ph type="sldNum" sz="quarter" idx="10"/>
          </p:nvPr>
        </p:nvSpPr>
        <p:spPr/>
        <p:txBody>
          <a:bodyPr/>
          <a:lstStyle/>
          <a:p>
            <a:fld id="{CFA5BF29-3A85-45E8-9EC2-6FCFBE5E0498}" type="slidenum">
              <a:rPr lang="en-US" smtClean="0"/>
              <a:t>43</a:t>
            </a:fld>
            <a:endParaRPr lang="en-US"/>
          </a:p>
        </p:txBody>
      </p:sp>
    </p:spTree>
    <p:extLst>
      <p:ext uri="{BB962C8B-B14F-4D97-AF65-F5344CB8AC3E}">
        <p14:creationId xmlns:p14="http://schemas.microsoft.com/office/powerpoint/2010/main" val="2752373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I hope you found this exercise helpful and that you've gained more clarity about your vision and what you can do now to achieve it.</a:t>
            </a:r>
          </a:p>
          <a:p>
            <a:endParaRPr lang="en-US" sz="1200" dirty="0">
              <a:solidFill>
                <a:schemeClr val="tx1"/>
              </a:solidFill>
            </a:endParaRPr>
          </a:p>
          <a:p>
            <a:r>
              <a:rPr lang="en-US" sz="1200" dirty="0">
                <a:solidFill>
                  <a:schemeClr val="tx1"/>
                </a:solidFill>
              </a:rPr>
              <a:t>Thank you for your time, and confidence, in T. Rowe Price.</a:t>
            </a:r>
          </a:p>
        </p:txBody>
      </p:sp>
      <p:sp>
        <p:nvSpPr>
          <p:cNvPr id="4" name="Slide Number Placeholder 3"/>
          <p:cNvSpPr>
            <a:spLocks noGrp="1"/>
          </p:cNvSpPr>
          <p:nvPr>
            <p:ph type="sldNum" sz="quarter" idx="5"/>
          </p:nvPr>
        </p:nvSpPr>
        <p:spPr/>
        <p:txBody>
          <a:bodyPr/>
          <a:lstStyle/>
          <a:p>
            <a:fld id="{CFA5BF29-3A85-45E8-9EC2-6FCFBE5E0498}" type="slidenum">
              <a:rPr lang="en-US" smtClean="0"/>
              <a:t>44</a:t>
            </a:fld>
            <a:endParaRPr lang="en-US" dirty="0"/>
          </a:p>
        </p:txBody>
      </p:sp>
    </p:spTree>
    <p:extLst>
      <p:ext uri="{BB962C8B-B14F-4D97-AF65-F5344CB8AC3E}">
        <p14:creationId xmlns:p14="http://schemas.microsoft.com/office/powerpoint/2010/main" val="1744142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r>
              <a:rPr lang="en-US" sz="1200" b="1" dirty="0">
                <a:solidFill>
                  <a:schemeClr val="tx1"/>
                </a:solidFill>
              </a:rPr>
              <a:t>Cobranding Instructions</a:t>
            </a:r>
            <a:endParaRPr lang="en-US" sz="1200" dirty="0">
              <a:solidFill>
                <a:schemeClr val="tx1"/>
              </a:solidFill>
            </a:endParaRP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45</a:t>
            </a:fld>
            <a:endParaRPr lang="en-US" dirty="0"/>
          </a:p>
        </p:txBody>
      </p:sp>
    </p:spTree>
    <p:extLst>
      <p:ext uri="{BB962C8B-B14F-4D97-AF65-F5344CB8AC3E}">
        <p14:creationId xmlns:p14="http://schemas.microsoft.com/office/powerpoint/2010/main" val="450546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62000"/>
            <a:ext cx="6202362" cy="3490913"/>
          </a:xfrm>
        </p:spPr>
      </p:sp>
      <p:sp>
        <p:nvSpPr>
          <p:cNvPr id="3" name="Notes Placeholder 2"/>
          <p:cNvSpPr>
            <a:spLocks noGrp="1"/>
          </p:cNvSpPr>
          <p:nvPr>
            <p:ph type="body" idx="1"/>
            <p:custDataLst>
              <p:tags r:id="rId1"/>
            </p:custDataLst>
          </p:nvPr>
        </p:nvSpPr>
        <p:spPr>
          <a:xfrm>
            <a:off x="706315" y="4465708"/>
            <a:ext cx="5810032" cy="5712902"/>
          </a:xfrm>
        </p:spPr>
        <p:txBody>
          <a:bodyPr/>
          <a:lstStyle/>
          <a:p>
            <a:pPr defTabSz="1159213">
              <a:defRPr/>
            </a:pPr>
            <a:r>
              <a:rPr lang="en-US" sz="1200" b="1" dirty="0">
                <a:solidFill>
                  <a:schemeClr val="tx1"/>
                </a:solidFill>
              </a:rPr>
              <a:t>Cobranded Version </a:t>
            </a:r>
          </a:p>
          <a:p>
            <a:pPr defTabSz="1159213">
              <a:defRPr/>
            </a:pPr>
            <a:r>
              <a:rPr lang="en-US" sz="1200" dirty="0">
                <a:solidFill>
                  <a:schemeClr val="tx1"/>
                </a:solidFill>
                <a:latin typeface="Arial"/>
                <a:cs typeface="Arial"/>
              </a:rPr>
              <a:t>[For co-branding instructions, see Slide 45.]</a:t>
            </a:r>
            <a:endParaRPr lang="en-US" sz="1200" dirty="0">
              <a:solidFill>
                <a:schemeClr val="tx1"/>
              </a:solidFill>
            </a:endParaRPr>
          </a:p>
          <a:p>
            <a:endParaRPr lang="en-US" sz="1200" dirty="0">
              <a:solidFill>
                <a:schemeClr val="tx1"/>
              </a:solidFill>
              <a:latin typeface="Arial"/>
              <a:cs typeface="Arial"/>
            </a:endParaRPr>
          </a:p>
          <a:p>
            <a:pPr marL="243550"/>
            <a:r>
              <a:rPr lang="en-US" sz="1200" b="1" dirty="0">
                <a:solidFill>
                  <a:schemeClr val="tx1"/>
                </a:solidFill>
                <a:latin typeface="Arial"/>
                <a:cs typeface="Arial"/>
              </a:rPr>
              <a:t>Note to Presenter:</a:t>
            </a:r>
          </a:p>
          <a:p>
            <a:pPr marL="243550"/>
            <a:r>
              <a:rPr lang="en-US" sz="1200" dirty="0">
                <a:solidFill>
                  <a:schemeClr val="tx1"/>
                </a:solidFill>
                <a:latin typeface="Arial"/>
                <a:cs typeface="Arial"/>
              </a:rPr>
              <a:t>Talking point copy in brackets are notes to you (as opposed to points to make about the content on the slide).</a:t>
            </a:r>
          </a:p>
          <a:p>
            <a:pPr marL="243550"/>
            <a:r>
              <a:rPr lang="en-US" sz="1200" dirty="0">
                <a:solidFill>
                  <a:schemeClr val="tx1"/>
                </a:solidFill>
                <a:latin typeface="Arial"/>
                <a:cs typeface="Arial"/>
              </a:rPr>
              <a:t> </a:t>
            </a:r>
          </a:p>
          <a:p>
            <a:pPr marL="243550"/>
            <a:r>
              <a:rPr lang="en-US" sz="1200" dirty="0">
                <a:solidFill>
                  <a:schemeClr val="tx1"/>
                </a:solidFill>
                <a:latin typeface="Arial"/>
                <a:cs typeface="Arial"/>
              </a:rPr>
              <a:t>You may adapt the presentation to your audience and the time you have available in two ways:</a:t>
            </a:r>
          </a:p>
          <a:p>
            <a:pPr marL="243550"/>
            <a:r>
              <a:rPr lang="en-US" sz="1200" dirty="0">
                <a:solidFill>
                  <a:schemeClr val="tx1"/>
                </a:solidFill>
                <a:latin typeface="Arial"/>
                <a:cs typeface="Arial"/>
              </a:rPr>
              <a:t> </a:t>
            </a:r>
          </a:p>
          <a:p>
            <a:pPr marL="243550"/>
            <a:r>
              <a:rPr lang="en-US" sz="1200" dirty="0">
                <a:solidFill>
                  <a:schemeClr val="tx1"/>
                </a:solidFill>
                <a:latin typeface="Arial"/>
                <a:cs typeface="Arial"/>
              </a:rPr>
              <a:t>1. </a:t>
            </a:r>
            <a:r>
              <a:rPr lang="en-US" sz="1200" b="1" dirty="0">
                <a:solidFill>
                  <a:schemeClr val="tx1"/>
                </a:solidFill>
                <a:latin typeface="Arial"/>
                <a:cs typeface="Arial"/>
              </a:rPr>
              <a:t>Talking points </a:t>
            </a:r>
            <a:r>
              <a:rPr lang="en-US" sz="1200" dirty="0">
                <a:solidFill>
                  <a:schemeClr val="tx1"/>
                </a:solidFill>
                <a:latin typeface="Arial"/>
                <a:cs typeface="Arial"/>
              </a:rPr>
              <a:t>specific to particular audience have </a:t>
            </a:r>
            <a:r>
              <a:rPr lang="en-US" sz="1200" b="1" dirty="0">
                <a:solidFill>
                  <a:schemeClr val="tx1"/>
                </a:solidFill>
                <a:latin typeface="Arial"/>
                <a:cs typeface="Arial"/>
              </a:rPr>
              <a:t>[For Audience Name]</a:t>
            </a:r>
            <a:r>
              <a:rPr lang="en-US" sz="1200" dirty="0">
                <a:solidFill>
                  <a:schemeClr val="tx1"/>
                </a:solidFill>
                <a:latin typeface="Arial"/>
                <a:cs typeface="Arial"/>
              </a:rPr>
              <a:t> as a header in the talking points.</a:t>
            </a:r>
          </a:p>
          <a:p>
            <a:pPr marL="243550"/>
            <a:endParaRPr lang="en-US" sz="1200" dirty="0">
              <a:solidFill>
                <a:schemeClr val="tx1"/>
              </a:solidFill>
            </a:endParaRPr>
          </a:p>
          <a:p>
            <a:pPr marL="243550">
              <a:spcAft>
                <a:spcPts val="639"/>
              </a:spcAft>
            </a:pPr>
            <a:r>
              <a:rPr lang="en-US" sz="1200" dirty="0">
                <a:solidFill>
                  <a:schemeClr val="tx1"/>
                </a:solidFill>
                <a:latin typeface="Arial"/>
                <a:cs typeface="Arial"/>
              </a:rPr>
              <a:t>2. </a:t>
            </a:r>
            <a:r>
              <a:rPr lang="en-US" sz="1200" b="1" dirty="0">
                <a:solidFill>
                  <a:schemeClr val="tx1"/>
                </a:solidFill>
                <a:latin typeface="Arial"/>
                <a:cs typeface="Arial"/>
              </a:rPr>
              <a:t>Slides that are optional </a:t>
            </a:r>
            <a:r>
              <a:rPr lang="en-US" sz="1200" dirty="0">
                <a:solidFill>
                  <a:schemeClr val="tx1"/>
                </a:solidFill>
                <a:latin typeface="Arial"/>
                <a:cs typeface="Arial"/>
              </a:rPr>
              <a:t>(based on audience or timing) have </a:t>
            </a:r>
            <a:r>
              <a:rPr lang="en-US" sz="1200" b="1" dirty="0">
                <a:solidFill>
                  <a:schemeClr val="tx1"/>
                </a:solidFill>
                <a:latin typeface="Arial"/>
                <a:cs typeface="Arial"/>
              </a:rPr>
              <a:t>[Optional]</a:t>
            </a:r>
            <a:r>
              <a:rPr lang="en-US" sz="1200" dirty="0">
                <a:solidFill>
                  <a:schemeClr val="tx1"/>
                </a:solidFill>
                <a:latin typeface="Arial"/>
                <a:cs typeface="Arial"/>
              </a:rPr>
              <a:t> at the top of the speaker notes. For timing, you might consider skipping the following slides (listed in the order that you might consider leaving them out):</a:t>
            </a:r>
          </a:p>
          <a:p>
            <a:pPr marL="584521" indent="-146130">
              <a:buFont typeface="Arial"/>
              <a:buChar char="•"/>
            </a:pPr>
            <a:r>
              <a:rPr lang="en-US" sz="1200" dirty="0">
                <a:solidFill>
                  <a:schemeClr val="tx1"/>
                </a:solidFill>
                <a:latin typeface="Arial"/>
                <a:cs typeface="Arial"/>
              </a:rPr>
              <a:t>TBD</a:t>
            </a:r>
            <a:endParaRPr lang="en-US" sz="1200" dirty="0">
              <a:solidFill>
                <a:schemeClr val="tx1"/>
              </a:solidFill>
            </a:endParaRPr>
          </a:p>
          <a:p>
            <a:endParaRPr lang="en-US" sz="1200" dirty="0">
              <a:solidFill>
                <a:schemeClr val="tx1"/>
              </a:solidFill>
              <a:latin typeface="Arial"/>
              <a:cs typeface="Arial"/>
            </a:endParaRPr>
          </a:p>
          <a:p>
            <a:r>
              <a:rPr lang="en-US" sz="1200" dirty="0">
                <a:solidFill>
                  <a:schemeClr val="tx1"/>
                </a:solidFill>
                <a:latin typeface="Arial"/>
                <a:cs typeface="Arial"/>
              </a:rPr>
              <a:t>-----------------------------------------</a:t>
            </a:r>
          </a:p>
          <a:p>
            <a:endParaRPr lang="en-US" sz="1200" dirty="0">
              <a:solidFill>
                <a:schemeClr val="tx1"/>
              </a:solidFill>
              <a:latin typeface="Arial"/>
              <a:cs typeface="Arial"/>
            </a:endParaRPr>
          </a:p>
          <a:p>
            <a:pPr>
              <a:spcAft>
                <a:spcPts val="426"/>
              </a:spcAft>
            </a:pPr>
            <a:r>
              <a:rPr lang="en-US" sz="1200" dirty="0">
                <a:solidFill>
                  <a:schemeClr val="tx1"/>
                </a:solidFill>
              </a:rPr>
              <a:t>Welcome [Speaker gives introduction, including name, title, and experience in the industry].</a:t>
            </a:r>
          </a:p>
          <a:p>
            <a:pPr lvl="0"/>
            <a:r>
              <a:rPr lang="en-US" sz="1200" i="1" dirty="0">
                <a:solidFill>
                  <a:schemeClr val="tx1"/>
                </a:solidFill>
              </a:rPr>
              <a:t>[Note: this introductory section should take 5 minutes.]</a:t>
            </a:r>
            <a:endParaRPr lang="en-US" sz="1200" dirty="0">
              <a:solidFill>
                <a:schemeClr val="tx1"/>
              </a:solidFill>
            </a:endParaRPr>
          </a:p>
          <a:p>
            <a:endParaRPr lang="en-US" sz="1200" dirty="0">
              <a:solidFill>
                <a:schemeClr val="tx1"/>
              </a:solidFill>
            </a:endParaRPr>
          </a:p>
          <a:p>
            <a:r>
              <a:rPr lang="en-US" sz="1200" dirty="0">
                <a:solidFill>
                  <a:schemeClr val="tx1"/>
                </a:solidFill>
              </a:rPr>
              <a:t>Thank you all for attending today. I hope this session is different than any other retirement/educational session you’ve ever attended before. I know that’s setting a high bar…but hey, your retirement deserves it. Now, before we begin, I want you to do something for me. </a:t>
            </a:r>
          </a:p>
        </p:txBody>
      </p:sp>
      <p:sp>
        <p:nvSpPr>
          <p:cNvPr id="5" name="Slide Number Placeholder 6">
            <a:extLst>
              <a:ext uri="{FF2B5EF4-FFF2-40B4-BE49-F238E27FC236}">
                <a16:creationId xmlns:a16="http://schemas.microsoft.com/office/drawing/2014/main" id="{1A70079E-087A-5C4B-9A59-1239B12C5969}"/>
              </a:ext>
            </a:extLst>
          </p:cNvPr>
          <p:cNvSpPr>
            <a:spLocks noGrp="1"/>
          </p:cNvSpPr>
          <p:nvPr>
            <p:ph type="sldNum" sz="quarter" idx="5"/>
          </p:nvPr>
        </p:nvSpPr>
        <p:spPr>
          <a:xfrm>
            <a:off x="4020988" y="9720770"/>
            <a:ext cx="3076689" cy="513842"/>
          </a:xfrm>
          <a:prstGeom prst="rect">
            <a:avLst/>
          </a:prstGeom>
        </p:spPr>
        <p:txBody>
          <a:bodyPr vert="horz" lIns="97420" tIns="48710" rIns="97420" bIns="48710" rtlCol="0" anchor="b" anchorCtr="0"/>
          <a:lstStyle>
            <a:lvl1pPr algn="ctr">
              <a:defRPr sz="1000" b="1" i="0">
                <a:solidFill>
                  <a:srgbClr val="054C70"/>
                </a:solidFill>
                <a:latin typeface="Arial Black" panose="020B0604020202020204" pitchFamily="34" charset="0"/>
                <a:cs typeface="Arial Black" panose="020B0604020202020204" pitchFamily="34" charset="0"/>
              </a:defRPr>
            </a:lvl1pPr>
          </a:lstStyle>
          <a:p>
            <a:pPr algn="r"/>
            <a:fld id="{CFA5BF29-3A85-45E8-9EC2-6FCFBE5E0498}" type="slidenum">
              <a:rPr lang="en-US" sz="1300" b="0" smtClean="0">
                <a:solidFill>
                  <a:schemeClr val="tx1"/>
                </a:solidFill>
                <a:latin typeface="+mn-lt"/>
                <a:cs typeface="+mn-cs"/>
              </a:rPr>
              <a:pPr algn="r"/>
              <a:t>46</a:t>
            </a:fld>
            <a:endParaRPr lang="en-US" sz="1300" b="0" dirty="0">
              <a:solidFill>
                <a:schemeClr val="tx1"/>
              </a:solidFill>
              <a:latin typeface="+mn-lt"/>
              <a:cs typeface="+mn-cs"/>
            </a:endParaRPr>
          </a:p>
        </p:txBody>
      </p:sp>
    </p:spTree>
    <p:extLst>
      <p:ext uri="{BB962C8B-B14F-4D97-AF65-F5344CB8AC3E}">
        <p14:creationId xmlns:p14="http://schemas.microsoft.com/office/powerpoint/2010/main" val="2738423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2000"/>
            <a:ext cx="6137275" cy="3454400"/>
          </a:xfrm>
        </p:spPr>
      </p:sp>
      <p:sp>
        <p:nvSpPr>
          <p:cNvPr id="3" name="Notes Placeholder 2"/>
          <p:cNvSpPr>
            <a:spLocks noGrp="1"/>
          </p:cNvSpPr>
          <p:nvPr>
            <p:ph type="body" idx="1"/>
          </p:nvPr>
        </p:nvSpPr>
        <p:spPr>
          <a:xfrm>
            <a:off x="710256" y="4407465"/>
            <a:ext cx="5678790" cy="5458609"/>
          </a:xfrm>
        </p:spPr>
        <p:txBody>
          <a:bodyPr/>
          <a:lstStyle/>
          <a:p>
            <a:pPr>
              <a:spcAft>
                <a:spcPts val="639"/>
              </a:spcAft>
              <a:buClr>
                <a:schemeClr val="tx1"/>
              </a:buClr>
            </a:pPr>
            <a:r>
              <a:rPr lang="en-US" sz="1200" b="1" dirty="0">
                <a:solidFill>
                  <a:schemeClr val="tx1"/>
                </a:solidFill>
              </a:rPr>
              <a:t>Cobranded Version </a:t>
            </a:r>
            <a:br>
              <a:rPr lang="en-US" b="1" dirty="0"/>
            </a:br>
            <a:r>
              <a:rPr lang="en-US" sz="1200" dirty="0">
                <a:solidFill>
                  <a:schemeClr val="tx1"/>
                </a:solidFill>
                <a:latin typeface="Arial"/>
                <a:cs typeface="Arial"/>
              </a:rPr>
              <a:t>[For co-branding instructions, see Slide 45.]</a:t>
            </a:r>
            <a:endParaRPr lang="en-US" sz="1200" dirty="0">
              <a:solidFill>
                <a:schemeClr val="tx1"/>
              </a:solidFill>
              <a:effectLst/>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47</a:t>
            </a:fld>
            <a:endParaRPr lang="en-US" dirty="0"/>
          </a:p>
        </p:txBody>
      </p:sp>
    </p:spTree>
    <p:extLst>
      <p:ext uri="{BB962C8B-B14F-4D97-AF65-F5344CB8AC3E}">
        <p14:creationId xmlns:p14="http://schemas.microsoft.com/office/powerpoint/2010/main" val="763935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pPr>
              <a:lnSpc>
                <a:spcPct val="90000"/>
              </a:lnSpc>
            </a:pPr>
            <a:r>
              <a:rPr lang="en-US" sz="1200" b="1" dirty="0">
                <a:solidFill>
                  <a:schemeClr val="tx1"/>
                </a:solidFill>
              </a:rPr>
              <a:t>[Optional]</a:t>
            </a:r>
            <a:endParaRPr lang="en-US" sz="1200" dirty="0">
              <a:solidFill>
                <a:schemeClr val="tx1"/>
              </a:solidFill>
            </a:endParaRPr>
          </a:p>
          <a:p>
            <a:pPr>
              <a:lnSpc>
                <a:spcPct val="90000"/>
              </a:lnSpc>
            </a:pPr>
            <a:endParaRPr lang="en-US" sz="1200" b="1" dirty="0">
              <a:solidFill>
                <a:schemeClr val="tx1"/>
              </a:solidFill>
              <a:latin typeface="Arial"/>
              <a:cs typeface="Arial"/>
            </a:endParaRPr>
          </a:p>
          <a:p>
            <a:pPr>
              <a:lnSpc>
                <a:spcPct val="90000"/>
              </a:lnSpc>
            </a:pPr>
            <a:r>
              <a:rPr lang="en-US" sz="1200" dirty="0">
                <a:solidFill>
                  <a:schemeClr val="tx1"/>
                </a:solidFill>
                <a:latin typeface="Arial"/>
                <a:cs typeface="Arial"/>
              </a:rPr>
              <a:t>Sleeping late.</a:t>
            </a:r>
          </a:p>
          <a:p>
            <a:pPr>
              <a:lnSpc>
                <a:spcPct val="90000"/>
              </a:lnSpc>
            </a:pPr>
            <a:endParaRPr lang="en-US" sz="1200" dirty="0">
              <a:solidFill>
                <a:schemeClr val="tx1"/>
              </a:solidFill>
              <a:latin typeface="Arial"/>
              <a:cs typeface="Aria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5</a:t>
            </a:fld>
            <a:endParaRPr lang="en-US" dirty="0"/>
          </a:p>
        </p:txBody>
      </p:sp>
    </p:spTree>
    <p:extLst>
      <p:ext uri="{BB962C8B-B14F-4D97-AF65-F5344CB8AC3E}">
        <p14:creationId xmlns:p14="http://schemas.microsoft.com/office/powerpoint/2010/main" val="396283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pPr>
              <a:lnSpc>
                <a:spcPct val="90000"/>
              </a:lnSpc>
            </a:pPr>
            <a:r>
              <a:rPr lang="en-US" sz="1200" b="1" dirty="0">
                <a:solidFill>
                  <a:schemeClr val="tx1"/>
                </a:solidFill>
              </a:rPr>
              <a:t>[Optional]</a:t>
            </a:r>
            <a:endParaRPr lang="en-US" sz="1200" dirty="0">
              <a:solidFill>
                <a:schemeClr val="tx1"/>
              </a:solidFill>
            </a:endParaRPr>
          </a:p>
          <a:p>
            <a:pPr>
              <a:lnSpc>
                <a:spcPct val="90000"/>
              </a:lnSpc>
            </a:pPr>
            <a:endParaRPr lang="en-US" sz="1200" dirty="0">
              <a:solidFill>
                <a:schemeClr val="tx1"/>
              </a:solidFill>
              <a:latin typeface="Arial"/>
              <a:cs typeface="Arial"/>
            </a:endParaRPr>
          </a:p>
          <a:p>
            <a:pPr>
              <a:lnSpc>
                <a:spcPct val="90000"/>
              </a:lnSpc>
            </a:pPr>
            <a:r>
              <a:rPr lang="en-US" sz="1200" dirty="0">
                <a:solidFill>
                  <a:schemeClr val="tx1"/>
                </a:solidFill>
              </a:rPr>
              <a:t>I hear the Big Gs—Golf and Grandkids</a:t>
            </a:r>
            <a:r>
              <a:rPr lang="en-US" sz="1200" dirty="0">
                <a:solidFill>
                  <a:schemeClr val="tx1"/>
                </a:solidFill>
                <a:latin typeface="Arial"/>
                <a:cs typeface="Arial"/>
              </a:rPr>
              <a:t>.</a:t>
            </a: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6</a:t>
            </a:fld>
            <a:endParaRPr lang="en-US" dirty="0"/>
          </a:p>
        </p:txBody>
      </p:sp>
    </p:spTree>
    <p:extLst>
      <p:ext uri="{BB962C8B-B14F-4D97-AF65-F5344CB8AC3E}">
        <p14:creationId xmlns:p14="http://schemas.microsoft.com/office/powerpoint/2010/main" val="78815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pPr>
              <a:lnSpc>
                <a:spcPct val="90000"/>
              </a:lnSpc>
            </a:pPr>
            <a:r>
              <a:rPr lang="en-US" sz="1200" b="1" dirty="0">
                <a:solidFill>
                  <a:schemeClr val="tx1"/>
                </a:solidFill>
              </a:rPr>
              <a:t>[Optional]</a:t>
            </a:r>
            <a:endParaRPr lang="en-US" sz="1200" dirty="0">
              <a:solidFill>
                <a:schemeClr val="tx1"/>
              </a:solidFill>
            </a:endParaRPr>
          </a:p>
          <a:p>
            <a:pPr>
              <a:lnSpc>
                <a:spcPct val="90000"/>
              </a:lnSpc>
            </a:pPr>
            <a:endParaRPr lang="en-US" sz="1200" dirty="0">
              <a:solidFill>
                <a:schemeClr val="tx1"/>
              </a:solidFill>
              <a:latin typeface="Arial"/>
              <a:cs typeface="Arial"/>
            </a:endParaRPr>
          </a:p>
          <a:p>
            <a:pPr>
              <a:lnSpc>
                <a:spcPct val="90000"/>
              </a:lnSpc>
            </a:pPr>
            <a:r>
              <a:rPr lang="en-US" sz="1200" dirty="0">
                <a:solidFill>
                  <a:schemeClr val="tx1"/>
                </a:solidFill>
                <a:latin typeface="Arial"/>
                <a:cs typeface="Arial"/>
              </a:rPr>
              <a:t>Volunteering.</a:t>
            </a:r>
          </a:p>
          <a:p>
            <a:pPr>
              <a:lnSpc>
                <a:spcPct val="90000"/>
              </a:lnSpc>
            </a:pPr>
            <a:endParaRPr lang="en-US" sz="1200" dirty="0">
              <a:solidFill>
                <a:schemeClr val="tx1"/>
              </a:solidFill>
              <a:latin typeface="Arial"/>
              <a:cs typeface="Aria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7</a:t>
            </a:fld>
            <a:endParaRPr lang="en-US" dirty="0"/>
          </a:p>
        </p:txBody>
      </p:sp>
    </p:spTree>
    <p:extLst>
      <p:ext uri="{BB962C8B-B14F-4D97-AF65-F5344CB8AC3E}">
        <p14:creationId xmlns:p14="http://schemas.microsoft.com/office/powerpoint/2010/main" val="2768126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p:txBody>
          <a:bodyPr/>
          <a:lstStyle/>
          <a:p>
            <a:pPr>
              <a:lnSpc>
                <a:spcPct val="90000"/>
              </a:lnSpc>
            </a:pPr>
            <a:r>
              <a:rPr lang="en-US" sz="1200" b="1" dirty="0">
                <a:solidFill>
                  <a:schemeClr val="tx1"/>
                </a:solidFill>
              </a:rPr>
              <a:t>[Optional]</a:t>
            </a:r>
            <a:endParaRPr lang="en-US" sz="1200" dirty="0">
              <a:solidFill>
                <a:schemeClr val="tx1"/>
              </a:solidFill>
            </a:endParaRPr>
          </a:p>
          <a:p>
            <a:pPr>
              <a:lnSpc>
                <a:spcPct val="90000"/>
              </a:lnSpc>
            </a:pPr>
            <a:endParaRPr lang="en-US" sz="1200" dirty="0">
              <a:solidFill>
                <a:schemeClr val="tx1"/>
              </a:solidFill>
              <a:latin typeface="Arial"/>
              <a:cs typeface="Arial"/>
            </a:endParaRPr>
          </a:p>
          <a:p>
            <a:pPr>
              <a:lnSpc>
                <a:spcPct val="90000"/>
              </a:lnSpc>
            </a:pPr>
            <a:r>
              <a:rPr lang="en-US" sz="1200" dirty="0">
                <a:solidFill>
                  <a:schemeClr val="tx1"/>
                </a:solidFill>
                <a:latin typeface="Arial"/>
                <a:cs typeface="Arial"/>
              </a:rPr>
              <a:t>Hobbies.</a:t>
            </a:r>
          </a:p>
          <a:p>
            <a:pPr>
              <a:lnSpc>
                <a:spcPct val="90000"/>
              </a:lnSpc>
            </a:pPr>
            <a:endParaRPr lang="en-US" sz="1200" dirty="0">
              <a:solidFill>
                <a:schemeClr val="tx1"/>
              </a:solidFill>
              <a:latin typeface="Arial"/>
              <a:cs typeface="Arial"/>
            </a:endParaRPr>
          </a:p>
          <a:p>
            <a:r>
              <a:rPr lang="en-US" sz="1200" dirty="0">
                <a:solidFill>
                  <a:schemeClr val="tx1"/>
                </a:solidFill>
                <a:latin typeface="Arial"/>
                <a:cs typeface="Arial"/>
              </a:rPr>
              <a:t>Many of you likely thought of those things as well.</a:t>
            </a:r>
          </a:p>
          <a:p>
            <a:pPr>
              <a:lnSpc>
                <a:spcPct val="90000"/>
              </a:lnSpc>
            </a:pPr>
            <a:endParaRPr lang="en-US" dirty="0">
              <a:latin typeface="Arial"/>
              <a:cs typeface="Arial"/>
            </a:endParaRPr>
          </a:p>
          <a:p>
            <a:pPr>
              <a:lnSpc>
                <a:spcPct val="90000"/>
              </a:lnSpc>
            </a:pPr>
            <a:endParaRPr lang="en-US" dirty="0">
              <a:latin typeface="Arial"/>
              <a:cs typeface="Aria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8</a:t>
            </a:fld>
            <a:endParaRPr lang="en-US" dirty="0"/>
          </a:p>
        </p:txBody>
      </p:sp>
    </p:spTree>
    <p:extLst>
      <p:ext uri="{BB962C8B-B14F-4D97-AF65-F5344CB8AC3E}">
        <p14:creationId xmlns:p14="http://schemas.microsoft.com/office/powerpoint/2010/main" val="2290673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62000"/>
            <a:ext cx="6205538" cy="3492500"/>
          </a:xfrm>
        </p:spPr>
      </p:sp>
      <p:sp>
        <p:nvSpPr>
          <p:cNvPr id="3" name="Notes Placeholder 2"/>
          <p:cNvSpPr>
            <a:spLocks noGrp="1"/>
          </p:cNvSpPr>
          <p:nvPr>
            <p:ph type="body" idx="1"/>
          </p:nvPr>
        </p:nvSpPr>
        <p:spPr>
          <a:xfrm>
            <a:off x="710256" y="4407467"/>
            <a:ext cx="5678790" cy="5417018"/>
          </a:xfrm>
        </p:spPr>
        <p:txBody>
          <a:bodyPr/>
          <a:lstStyle/>
          <a:p>
            <a:pPr>
              <a:lnSpc>
                <a:spcPct val="90000"/>
              </a:lnSpc>
            </a:pPr>
            <a:r>
              <a:rPr lang="en-US" sz="1200" b="1" dirty="0">
                <a:solidFill>
                  <a:schemeClr val="tx1"/>
                </a:solidFill>
                <a:latin typeface="Arial"/>
                <a:cs typeface="Arial"/>
              </a:rPr>
              <a:t>[Optional]</a:t>
            </a:r>
            <a:endParaRPr lang="en-US" sz="1200" dirty="0">
              <a:solidFill>
                <a:schemeClr val="tx1"/>
              </a:solidFill>
              <a:latin typeface="Arial"/>
              <a:cs typeface="Arial"/>
            </a:endParaRPr>
          </a:p>
          <a:p>
            <a:pPr>
              <a:lnSpc>
                <a:spcPct val="90000"/>
              </a:lnSpc>
            </a:pPr>
            <a:endParaRPr lang="en-US" sz="1200" dirty="0">
              <a:solidFill>
                <a:schemeClr val="tx1"/>
              </a:solidFill>
              <a:latin typeface="Arial"/>
              <a:cs typeface="Arial"/>
            </a:endParaRPr>
          </a:p>
          <a:p>
            <a:pPr>
              <a:lnSpc>
                <a:spcPct val="90000"/>
              </a:lnSpc>
            </a:pPr>
            <a:r>
              <a:rPr lang="en-US" sz="1200" dirty="0">
                <a:solidFill>
                  <a:schemeClr val="tx1"/>
                </a:solidFill>
                <a:latin typeface="Arial"/>
                <a:cs typeface="Arial"/>
              </a:rPr>
              <a:t>You know what I've never heard, though, no matter how many times I've asked this question, no matter who I ask it of, or how many of them there are? </a:t>
            </a:r>
          </a:p>
          <a:p>
            <a:pPr>
              <a:lnSpc>
                <a:spcPct val="90000"/>
              </a:lnSpc>
            </a:pPr>
            <a:endParaRPr lang="en-US" sz="1200" dirty="0">
              <a:solidFill>
                <a:schemeClr val="tx1"/>
              </a:solidFill>
            </a:endParaRPr>
          </a:p>
          <a:p>
            <a:pPr>
              <a:lnSpc>
                <a:spcPct val="90000"/>
              </a:lnSpc>
            </a:pPr>
            <a:r>
              <a:rPr lang="en-US" sz="1200" dirty="0">
                <a:solidFill>
                  <a:schemeClr val="tx1"/>
                </a:solidFill>
                <a:latin typeface="Arial"/>
                <a:cs typeface="Arial"/>
              </a:rPr>
              <a:t>I have never had someone lean back, close their eyes, and say, "When I imagine my own retirement, I think of the Social Security rules associated with earning above a certain dollar amount if I claim my benefit before my Full Retirement Age!" [delivered sarcastically/jokingly].</a:t>
            </a:r>
            <a:endParaRPr lang="en-US" sz="1200" dirty="0">
              <a:solidFill>
                <a:schemeClr val="tx1"/>
              </a:solidFill>
            </a:endParaRPr>
          </a:p>
          <a:p>
            <a:pPr>
              <a:lnSpc>
                <a:spcPct val="90000"/>
              </a:lnSpc>
            </a:pPr>
            <a:endParaRPr lang="en-US" sz="1200" dirty="0">
              <a:solidFill>
                <a:schemeClr val="tx1"/>
              </a:solidFill>
            </a:endParaRPr>
          </a:p>
          <a:p>
            <a:pPr>
              <a:lnSpc>
                <a:spcPct val="90000"/>
              </a:lnSpc>
            </a:pPr>
            <a:r>
              <a:rPr lang="en-US" sz="1200" dirty="0">
                <a:solidFill>
                  <a:schemeClr val="tx1"/>
                </a:solidFill>
                <a:latin typeface="Arial"/>
                <a:cs typeface="Arial"/>
              </a:rPr>
              <a:t>The reason this doesn't happen is because that's not where people start with their dreams for retirement. They don't start with the financial details like savings rates, replacement ratios, or initial withdrawal amounts. Don't get me wrong—those financial aspects are absolutely critical.</a:t>
            </a:r>
          </a:p>
          <a:p>
            <a:pPr>
              <a:lnSpc>
                <a:spcPct val="90000"/>
              </a:lnSpc>
            </a:pPr>
            <a:endParaRPr lang="en-US" sz="1200" dirty="0">
              <a:solidFill>
                <a:schemeClr val="tx1"/>
              </a:solidFill>
            </a:endParaRPr>
          </a:p>
          <a:p>
            <a:pPr>
              <a:lnSpc>
                <a:spcPct val="90000"/>
              </a:lnSpc>
            </a:pPr>
            <a:r>
              <a:rPr lang="en-US" sz="1200" dirty="0">
                <a:solidFill>
                  <a:schemeClr val="tx1"/>
                </a:solidFill>
                <a:latin typeface="Arial"/>
                <a:cs typeface="Arial"/>
              </a:rPr>
              <a:t>But where most people start is with the nonfinancial, more emotional elements. It starts with visualizing retirement.</a:t>
            </a:r>
          </a:p>
          <a:p>
            <a:pPr>
              <a:lnSpc>
                <a:spcPct val="90000"/>
              </a:lnSpc>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9</a:t>
            </a:fld>
            <a:endParaRPr lang="en-US" dirty="0"/>
          </a:p>
        </p:txBody>
      </p:sp>
    </p:spTree>
    <p:extLst>
      <p:ext uri="{BB962C8B-B14F-4D97-AF65-F5344CB8AC3E}">
        <p14:creationId xmlns:p14="http://schemas.microsoft.com/office/powerpoint/2010/main" val="1026659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5" y="0"/>
            <a:ext cx="12185778" cy="6858000"/>
          </a:xfrm>
          <a:prstGeom prst="rect">
            <a:avLst/>
          </a:prstGeom>
        </p:spPr>
      </p:pic>
      <p:sp>
        <p:nvSpPr>
          <p:cNvPr id="5" name="Text Placeholder 4"/>
          <p:cNvSpPr>
            <a:spLocks noGrp="1"/>
          </p:cNvSpPr>
          <p:nvPr>
            <p:ph type="body" sz="quarter" idx="12" hasCustomPrompt="1"/>
          </p:nvPr>
        </p:nvSpPr>
        <p:spPr>
          <a:xfrm>
            <a:off x="1018058" y="2111612"/>
            <a:ext cx="8773633" cy="1539240"/>
          </a:xfrm>
        </p:spPr>
        <p:txBody>
          <a:bodyPr anchor="b"/>
          <a:lstStyle>
            <a:lvl1pPr marL="0" marR="0" indent="0" algn="l" defTabSz="914048"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a:t>First Line Title</a:t>
            </a:r>
          </a:p>
        </p:txBody>
      </p:sp>
      <p:sp>
        <p:nvSpPr>
          <p:cNvPr id="12" name="Text Placeholder 11"/>
          <p:cNvSpPr>
            <a:spLocks noGrp="1"/>
          </p:cNvSpPr>
          <p:nvPr>
            <p:ph type="body" sz="quarter" idx="13" hasCustomPrompt="1"/>
          </p:nvPr>
        </p:nvSpPr>
        <p:spPr>
          <a:xfrm>
            <a:off x="1007901" y="3671921"/>
            <a:ext cx="8783791" cy="1233489"/>
          </a:xfrm>
        </p:spPr>
        <p:txBody>
          <a:bodyPr>
            <a:noAutofit/>
          </a:bodyPr>
          <a:lstStyle>
            <a:lvl1pPr marL="0" indent="0">
              <a:lnSpc>
                <a:spcPct val="94000"/>
              </a:lnSpc>
              <a:spcBef>
                <a:spcPts val="0"/>
              </a:spcBef>
              <a:buNone/>
              <a:defRPr sz="3600" cap="all" baseline="0">
                <a:solidFill>
                  <a:schemeClr val="accent1"/>
                </a:solidFill>
                <a:latin typeface="+mj-lt"/>
              </a:defRPr>
            </a:lvl1pPr>
            <a:lvl2pPr marL="457024" indent="0">
              <a:buNone/>
              <a:defRPr/>
            </a:lvl2pPr>
            <a:lvl3pPr marL="914048" indent="0">
              <a:buNone/>
              <a:defRPr/>
            </a:lvl3pPr>
            <a:lvl4pPr marL="1371072" indent="0">
              <a:buNone/>
              <a:defRPr/>
            </a:lvl4pPr>
            <a:lvl5pPr marL="1828096" indent="0">
              <a:buFont typeface="Arial" panose="020B0604020202020204" pitchFamily="34" charset="0"/>
              <a:buNone/>
              <a:defRPr/>
            </a:lvl5pPr>
          </a:lstStyle>
          <a:p>
            <a:r>
              <a:rPr lang="en-US" dirty="0"/>
              <a:t>Second Line Title</a:t>
            </a:r>
          </a:p>
        </p:txBody>
      </p:sp>
      <p:sp>
        <p:nvSpPr>
          <p:cNvPr id="14" name="Text Placeholder 13"/>
          <p:cNvSpPr>
            <a:spLocks noGrp="1"/>
          </p:cNvSpPr>
          <p:nvPr>
            <p:ph type="body" sz="quarter" idx="14" hasCustomPrompt="1"/>
          </p:nvPr>
        </p:nvSpPr>
        <p:spPr>
          <a:xfrm>
            <a:off x="1026743" y="4898481"/>
            <a:ext cx="8764950" cy="1465899"/>
          </a:xfrm>
        </p:spPr>
        <p:txBody>
          <a:bodyPr>
            <a:noAutofit/>
          </a:bodyPr>
          <a:lstStyle>
            <a:lvl1pPr marL="0" indent="0">
              <a:spcBef>
                <a:spcPts val="0"/>
              </a:spcBef>
              <a:buNone/>
              <a:defRPr sz="1600">
                <a:solidFill>
                  <a:schemeClr val="accent3"/>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spTree>
    <p:extLst>
      <p:ext uri="{BB962C8B-B14F-4D97-AF65-F5344CB8AC3E}">
        <p14:creationId xmlns:p14="http://schemas.microsoft.com/office/powerpoint/2010/main" val="38557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s with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918" y="1353671"/>
            <a:ext cx="4876079" cy="4559768"/>
          </a:xfrm>
          <a:ln>
            <a:noFill/>
          </a:ln>
        </p:spPr>
        <p:txBody>
          <a:bodyPr>
            <a:noAutofit/>
          </a:bodyPr>
          <a:lstStyle>
            <a:lvl1pPr marL="342768" indent="-342768">
              <a:lnSpc>
                <a:spcPct val="105000"/>
              </a:lnSpc>
              <a:buClr>
                <a:schemeClr val="accent2"/>
              </a:buClr>
              <a:defRPr sz="2000"/>
            </a:lvl1pPr>
            <a:lvl2pPr marL="682363" indent="-285641">
              <a:lnSpc>
                <a:spcPct val="105000"/>
              </a:lnSpc>
              <a:buClr>
                <a:schemeClr val="accent4"/>
              </a:buClr>
              <a:defRPr sz="1900"/>
            </a:lvl2pPr>
            <a:lvl3pPr marL="974349" indent="-228512">
              <a:lnSpc>
                <a:spcPct val="105000"/>
              </a:lnSpc>
              <a:buClr>
                <a:schemeClr val="accent4"/>
              </a:buClr>
              <a:defRPr sz="1500"/>
            </a:lvl3pPr>
            <a:lvl4pPr marL="1256816" indent="-228512">
              <a:lnSpc>
                <a:spcPct val="105000"/>
              </a:lnSpc>
              <a:buClr>
                <a:schemeClr val="accent4"/>
              </a:buClr>
              <a:defRPr sz="1500"/>
            </a:lvl4pPr>
            <a:lvl5pPr marL="1256816" indent="0">
              <a:lnSpc>
                <a:spcPct val="105000"/>
              </a:lnSpc>
              <a:buClr>
                <a:schemeClr val="accent4"/>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5"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6920" y="6053328"/>
            <a:ext cx="10201565"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4" name="Content Placeholder 10"/>
          <p:cNvSpPr>
            <a:spLocks noGrp="1" noChangeAspect="1"/>
          </p:cNvSpPr>
          <p:nvPr>
            <p:ph sz="quarter" idx="14" hasCustomPrompt="1"/>
          </p:nvPr>
        </p:nvSpPr>
        <p:spPr>
          <a:xfrm>
            <a:off x="6326789" y="1371600"/>
            <a:ext cx="4871695" cy="3566160"/>
          </a:xfrm>
          <a:ln>
            <a:noFill/>
          </a:ln>
        </p:spPr>
        <p:txBody>
          <a:bodyPr>
            <a:noAutofit/>
          </a:bodyPr>
          <a:lstStyle>
            <a:lvl1pPr marL="0" indent="0">
              <a:buNone/>
              <a:defRPr sz="2400" baseline="0"/>
            </a:lvl1pPr>
          </a:lstStyle>
          <a:p>
            <a:pPr lvl="0"/>
            <a:r>
              <a:rPr lang="en-US" dirty="0"/>
              <a:t>Click on photo icon below to add photo</a:t>
            </a:r>
          </a:p>
        </p:txBody>
      </p:sp>
      <p:sp>
        <p:nvSpPr>
          <p:cNvPr id="16" name="Title 1"/>
          <p:cNvSpPr>
            <a:spLocks noGrp="1"/>
          </p:cNvSpPr>
          <p:nvPr>
            <p:ph type="title" hasCustomPrompt="1"/>
          </p:nvPr>
        </p:nvSpPr>
        <p:spPr bwMode="auto">
          <a:xfrm>
            <a:off x="996920" y="326136"/>
            <a:ext cx="10201565" cy="740664"/>
          </a:xfrm>
        </p:spPr>
        <p:txBody>
          <a:bodyPr>
            <a:noAutofit/>
          </a:bodyPr>
          <a:lstStyle>
            <a:lvl1pPr>
              <a:defRPr sz="3200"/>
            </a:lvl1pPr>
          </a:lstStyle>
          <a:p>
            <a:r>
              <a:rPr lang="en-US" dirty="0"/>
              <a:t>Bullets with Photo</a:t>
            </a:r>
          </a:p>
        </p:txBody>
      </p:sp>
      <p:sp>
        <p:nvSpPr>
          <p:cNvPr id="9" name="Slide Number">
            <a:extLst>
              <a:ext uri="{FF2B5EF4-FFF2-40B4-BE49-F238E27FC236}">
                <a16:creationId xmlns:a16="http://schemas.microsoft.com/office/drawing/2014/main" id="{51E07918-4A70-2046-9106-EFF139519F98}"/>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330413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hort Quote">
    <p:spTree>
      <p:nvGrpSpPr>
        <p:cNvPr id="1" name=""/>
        <p:cNvGrpSpPr/>
        <p:nvPr/>
      </p:nvGrpSpPr>
      <p:grpSpPr>
        <a:xfrm>
          <a:off x="0" y="0"/>
          <a:ext cx="0" cy="0"/>
          <a:chOff x="0" y="0"/>
          <a:chExt cx="0" cy="0"/>
        </a:xfrm>
      </p:grpSpPr>
      <p:pic>
        <p:nvPicPr>
          <p:cNvPr id="15" name="Picture 14" descr="Graphical user interface&#10;&#10;Description automatically generated with low confidence">
            <a:extLst>
              <a:ext uri="{FF2B5EF4-FFF2-40B4-BE49-F238E27FC236}">
                <a16:creationId xmlns:a16="http://schemas.microsoft.com/office/drawing/2014/main" id="{85652907-C28C-C242-A48C-761F54D116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42"/>
            <a:ext cx="12188825" cy="6865151"/>
          </a:xfrm>
          <a:prstGeom prst="rect">
            <a:avLst/>
          </a:prstGeom>
        </p:spPr>
      </p:pic>
      <p:sp>
        <p:nvSpPr>
          <p:cNvPr id="13" name="Text Placeholder 7"/>
          <p:cNvSpPr>
            <a:spLocks noGrp="1"/>
          </p:cNvSpPr>
          <p:nvPr>
            <p:ph type="body" sz="quarter" idx="13" hasCustomPrompt="1"/>
          </p:nvPr>
        </p:nvSpPr>
        <p:spPr>
          <a:xfrm>
            <a:off x="998208" y="6053328"/>
            <a:ext cx="10200278"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9" name="Freeform 6"/>
          <p:cNvSpPr>
            <a:spLocks noChangeAspect="1" noEditPoints="1"/>
          </p:cNvSpPr>
          <p:nvPr userDrawn="1"/>
        </p:nvSpPr>
        <p:spPr bwMode="ltGray">
          <a:xfrm>
            <a:off x="1094749" y="1371603"/>
            <a:ext cx="2133919"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04" tIns="45704" rIns="91404" bIns="45704"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912367" y="1866900"/>
            <a:ext cx="8743096" cy="3429000"/>
          </a:xfrm>
        </p:spPr>
        <p:txBody>
          <a:bodyPr anchor="ctr">
            <a:noAutofit/>
          </a:bodyPr>
          <a:lstStyle>
            <a:lvl1pPr marL="0" indent="0">
              <a:lnSpc>
                <a:spcPct val="110000"/>
              </a:lnSpc>
              <a:buNone/>
              <a:defRPr sz="2800" cap="all" baseline="0">
                <a:solidFill>
                  <a:schemeClr val="accent1"/>
                </a:solidFill>
                <a:latin typeface="Arial Black" panose="020B0A04020102020204" pitchFamily="34" charset="0"/>
              </a:defRPr>
            </a:lvl1pPr>
            <a:lvl2pPr marL="285641" indent="-285641">
              <a:buClr>
                <a:schemeClr val="accent1"/>
              </a:buClr>
              <a:buFont typeface="Arial" panose="020B0604020202020204" pitchFamily="34" charset="0"/>
              <a:buChar char="—"/>
              <a:defRPr sz="1900">
                <a:solidFill>
                  <a:schemeClr val="tx2"/>
                </a:solidFill>
              </a:defRPr>
            </a:lvl2pPr>
          </a:lstStyle>
          <a:p>
            <a:pPr lvl="0"/>
            <a:r>
              <a:rPr lang="en-US" dirty="0"/>
              <a:t>Short quote</a:t>
            </a:r>
          </a:p>
          <a:p>
            <a:pPr lvl="1"/>
            <a:r>
              <a:rPr lang="en-US" dirty="0"/>
              <a:t>Second level</a:t>
            </a:r>
          </a:p>
        </p:txBody>
      </p:sp>
      <p:sp>
        <p:nvSpPr>
          <p:cNvPr id="14" name="Slide Number">
            <a:extLst>
              <a:ext uri="{FF2B5EF4-FFF2-40B4-BE49-F238E27FC236}">
                <a16:creationId xmlns:a16="http://schemas.microsoft.com/office/drawing/2014/main" id="{6C14BCF5-994D-224D-80DA-8F5E60E5F90A}"/>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68576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ong Quote">
    <p:spTree>
      <p:nvGrpSpPr>
        <p:cNvPr id="1" name=""/>
        <p:cNvGrpSpPr/>
        <p:nvPr/>
      </p:nvGrpSpPr>
      <p:grpSpPr>
        <a:xfrm>
          <a:off x="0" y="0"/>
          <a:ext cx="0" cy="0"/>
          <a:chOff x="0" y="0"/>
          <a:chExt cx="0" cy="0"/>
        </a:xfrm>
      </p:grpSpPr>
      <p:pic>
        <p:nvPicPr>
          <p:cNvPr id="9" name="Picture 8" descr="Graphical user interface&#10;&#10;Description automatically generated with low confidence">
            <a:extLst>
              <a:ext uri="{FF2B5EF4-FFF2-40B4-BE49-F238E27FC236}">
                <a16:creationId xmlns:a16="http://schemas.microsoft.com/office/drawing/2014/main" id="{2D5B627C-903B-964C-87AB-BC7E87A410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42"/>
            <a:ext cx="12188825" cy="6865151"/>
          </a:xfrm>
          <a:prstGeom prst="rect">
            <a:avLst/>
          </a:prstGeom>
        </p:spPr>
      </p:pic>
      <p:sp>
        <p:nvSpPr>
          <p:cNvPr id="13" name="Text Placeholder 7"/>
          <p:cNvSpPr>
            <a:spLocks noGrp="1"/>
          </p:cNvSpPr>
          <p:nvPr>
            <p:ph type="body" sz="quarter" idx="13" hasCustomPrompt="1"/>
          </p:nvPr>
        </p:nvSpPr>
        <p:spPr>
          <a:xfrm>
            <a:off x="998193" y="6053328"/>
            <a:ext cx="10200290"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0" name="Freeform 6"/>
          <p:cNvSpPr>
            <a:spLocks noChangeAspect="1" noEditPoints="1"/>
          </p:cNvSpPr>
          <p:nvPr userDrawn="1"/>
        </p:nvSpPr>
        <p:spPr bwMode="ltGray">
          <a:xfrm>
            <a:off x="1094738" y="1371603"/>
            <a:ext cx="2133921"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04" tIns="45704" rIns="91404" bIns="45704"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912359" y="1866900"/>
            <a:ext cx="8743105" cy="3429000"/>
          </a:xfrm>
        </p:spPr>
        <p:txBody>
          <a:bodyPr anchor="ctr">
            <a:noAutofit/>
          </a:bodyPr>
          <a:lstStyle>
            <a:lvl1pPr marL="0" indent="0">
              <a:lnSpc>
                <a:spcPct val="110000"/>
              </a:lnSpc>
              <a:buNone/>
              <a:defRPr sz="2400" cap="none" baseline="0">
                <a:solidFill>
                  <a:schemeClr val="accent1"/>
                </a:solidFill>
                <a:latin typeface="Arial Black" panose="020B0A04020102020204" pitchFamily="34" charset="0"/>
              </a:defRPr>
            </a:lvl1pPr>
            <a:lvl2pPr marL="285641" indent="-285641">
              <a:buClr>
                <a:schemeClr val="accent1"/>
              </a:buClr>
              <a:buFont typeface="Arial" panose="020B0604020202020204" pitchFamily="34" charset="0"/>
              <a:buChar char="—"/>
              <a:defRPr sz="1900">
                <a:solidFill>
                  <a:schemeClr val="tx2"/>
                </a:solidFill>
              </a:defRPr>
            </a:lvl2pPr>
          </a:lstStyle>
          <a:p>
            <a:pPr lvl="0"/>
            <a:r>
              <a:rPr lang="en-US" dirty="0"/>
              <a:t>Long quote</a:t>
            </a:r>
          </a:p>
          <a:p>
            <a:pPr lvl="1"/>
            <a:r>
              <a:rPr lang="en-US" dirty="0"/>
              <a:t>Second level</a:t>
            </a:r>
          </a:p>
        </p:txBody>
      </p:sp>
      <p:sp>
        <p:nvSpPr>
          <p:cNvPr id="14" name="Slide Number">
            <a:extLst>
              <a:ext uri="{FF2B5EF4-FFF2-40B4-BE49-F238E27FC236}">
                <a16:creationId xmlns:a16="http://schemas.microsoft.com/office/drawing/2014/main" id="{0760A0BA-2C96-C44E-A46F-32AD1FF8C8A6}"/>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14439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Blocks">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0" name="Text Placeholder 7"/>
          <p:cNvSpPr>
            <a:spLocks noGrp="1"/>
          </p:cNvSpPr>
          <p:nvPr>
            <p:ph type="body" sz="quarter" idx="13" hasCustomPrompt="1"/>
          </p:nvPr>
        </p:nvSpPr>
        <p:spPr>
          <a:xfrm>
            <a:off x="990343" y="6053328"/>
            <a:ext cx="10208141"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4" name="Title 1"/>
          <p:cNvSpPr>
            <a:spLocks noGrp="1"/>
          </p:cNvSpPr>
          <p:nvPr>
            <p:ph type="title" hasCustomPrompt="1"/>
          </p:nvPr>
        </p:nvSpPr>
        <p:spPr bwMode="auto">
          <a:xfrm>
            <a:off x="996920" y="326136"/>
            <a:ext cx="10201565" cy="740664"/>
          </a:xfrm>
        </p:spPr>
        <p:txBody>
          <a:bodyPr>
            <a:noAutofit/>
          </a:bodyPr>
          <a:lstStyle>
            <a:lvl1pPr>
              <a:defRPr sz="3200" baseline="0"/>
            </a:lvl1pPr>
          </a:lstStyle>
          <a:p>
            <a:r>
              <a:rPr lang="en-US" dirty="0"/>
              <a:t>Content Blocks</a:t>
            </a:r>
          </a:p>
        </p:txBody>
      </p:sp>
      <p:sp>
        <p:nvSpPr>
          <p:cNvPr id="8" name="Rectangle 7"/>
          <p:cNvSpPr>
            <a:spLocks noChangeAspect="1"/>
          </p:cNvSpPr>
          <p:nvPr/>
        </p:nvSpPr>
        <p:spPr bwMode="ltGray">
          <a:xfrm>
            <a:off x="3788876" y="1363855"/>
            <a:ext cx="2239697"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04" tIns="45704" rIns="91404" bIns="137107" rtlCol="0" anchor="t" anchorCtr="0"/>
          <a:lstStyle/>
          <a:p>
            <a:pPr algn="ctr"/>
            <a:endParaRPr lang="en-US" sz="1500" b="1">
              <a:latin typeface="Arial"/>
              <a:cs typeface="Arial"/>
            </a:endParaRPr>
          </a:p>
        </p:txBody>
      </p:sp>
      <p:sp>
        <p:nvSpPr>
          <p:cNvPr id="9" name="Rectangle 8"/>
          <p:cNvSpPr/>
          <p:nvPr/>
        </p:nvSpPr>
        <p:spPr bwMode="ltGray">
          <a:xfrm>
            <a:off x="6071869" y="1363855"/>
            <a:ext cx="2239697"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04" tIns="45704" rIns="91404" bIns="137107" rtlCol="0" anchor="t" anchorCtr="0"/>
          <a:lstStyle/>
          <a:p>
            <a:pPr algn="ctr"/>
            <a:endParaRPr lang="en-US" sz="1500" b="1">
              <a:latin typeface="Arial"/>
              <a:cs typeface="Arial"/>
            </a:endParaRPr>
          </a:p>
        </p:txBody>
      </p:sp>
      <p:sp>
        <p:nvSpPr>
          <p:cNvPr id="11" name="Rectangle 10"/>
          <p:cNvSpPr/>
          <p:nvPr/>
        </p:nvSpPr>
        <p:spPr bwMode="ltGray">
          <a:xfrm>
            <a:off x="3788876" y="3644838"/>
            <a:ext cx="2239697"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04" tIns="45704" rIns="91404" bIns="137107" rtlCol="0" anchor="t" anchorCtr="0"/>
          <a:lstStyle/>
          <a:p>
            <a:pPr algn="ctr"/>
            <a:endParaRPr lang="en-US" sz="1500" b="1">
              <a:latin typeface="Arial"/>
              <a:cs typeface="Arial"/>
            </a:endParaRPr>
          </a:p>
        </p:txBody>
      </p:sp>
      <p:sp>
        <p:nvSpPr>
          <p:cNvPr id="12" name="Rectangle 11"/>
          <p:cNvSpPr/>
          <p:nvPr/>
        </p:nvSpPr>
        <p:spPr bwMode="ltGray">
          <a:xfrm>
            <a:off x="6071869" y="3644838"/>
            <a:ext cx="2239697"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04" tIns="45704" rIns="91404" bIns="137107" rtlCol="0" anchor="t" anchorCtr="0"/>
          <a:lstStyle/>
          <a:p>
            <a:pPr algn="ctr"/>
            <a:endParaRPr lang="en-US" sz="1500" b="1">
              <a:latin typeface="Arial"/>
              <a:cs typeface="Arial"/>
            </a:endParaRPr>
          </a:p>
        </p:txBody>
      </p:sp>
      <p:sp>
        <p:nvSpPr>
          <p:cNvPr id="3" name="Text Placeholder 2"/>
          <p:cNvSpPr>
            <a:spLocks noGrp="1"/>
          </p:cNvSpPr>
          <p:nvPr>
            <p:ph type="body" sz="quarter" idx="16" hasCustomPrompt="1"/>
          </p:nvPr>
        </p:nvSpPr>
        <p:spPr>
          <a:xfrm>
            <a:off x="4025261" y="1363854"/>
            <a:ext cx="1799458" cy="1056583"/>
          </a:xfrm>
        </p:spPr>
        <p:txBody>
          <a:bodyPr anchor="b"/>
          <a:lstStyle>
            <a:lvl1pPr marL="0" indent="0">
              <a:lnSpc>
                <a:spcPts val="2000"/>
              </a:lnSpc>
              <a:spcBef>
                <a:spcPts val="0"/>
              </a:spcBef>
              <a:buNone/>
              <a:defRPr sz="1900" b="1" cap="all" baseline="0">
                <a:solidFill>
                  <a:srgbClr val="05C3DE"/>
                </a:solidFill>
              </a:defRPr>
            </a:lvl1pPr>
          </a:lstStyle>
          <a:p>
            <a:pPr lvl="0"/>
            <a:r>
              <a:rPr lang="en-US" dirty="0"/>
              <a:t>subhead 2 lines max</a:t>
            </a:r>
          </a:p>
        </p:txBody>
      </p:sp>
      <p:sp>
        <p:nvSpPr>
          <p:cNvPr id="5" name="Text Placeholder 4"/>
          <p:cNvSpPr>
            <a:spLocks noGrp="1"/>
          </p:cNvSpPr>
          <p:nvPr>
            <p:ph type="body" sz="quarter" idx="17" hasCustomPrompt="1"/>
          </p:nvPr>
        </p:nvSpPr>
        <p:spPr>
          <a:xfrm>
            <a:off x="4025261" y="2431197"/>
            <a:ext cx="1799458" cy="1167195"/>
          </a:xfrm>
        </p:spPr>
        <p:txBody>
          <a:bodyPr/>
          <a:lstStyle>
            <a:lvl1pPr marL="0" indent="0">
              <a:buNone/>
              <a:defRPr sz="1500" b="1" baseline="0">
                <a:solidFill>
                  <a:schemeClr val="bg1"/>
                </a:solidFill>
              </a:defRPr>
            </a:lvl1pPr>
          </a:lstStyle>
          <a:p>
            <a:pPr lvl="0"/>
            <a:r>
              <a:rPr lang="en-US" dirty="0"/>
              <a:t>Detailed information, four lines max. Adjust position as needed.</a:t>
            </a:r>
          </a:p>
        </p:txBody>
      </p:sp>
      <p:sp>
        <p:nvSpPr>
          <p:cNvPr id="19" name="Text Placeholder 18"/>
          <p:cNvSpPr>
            <a:spLocks noGrp="1"/>
          </p:cNvSpPr>
          <p:nvPr>
            <p:ph type="body" sz="quarter" idx="18" hasCustomPrompt="1"/>
          </p:nvPr>
        </p:nvSpPr>
        <p:spPr>
          <a:xfrm>
            <a:off x="6289993" y="1363854"/>
            <a:ext cx="1812512" cy="1056583"/>
          </a:xfrm>
        </p:spPr>
        <p:txBody>
          <a:bodyPr anchor="b"/>
          <a:lstStyle>
            <a:lvl1pPr marL="0" indent="0">
              <a:lnSpc>
                <a:spcPts val="2000"/>
              </a:lnSpc>
              <a:buNone/>
              <a:defRPr sz="1900" b="1" cap="all" baseline="0">
                <a:solidFill>
                  <a:srgbClr val="05C3DE"/>
                </a:solidFill>
              </a:defRPr>
            </a:lvl1pPr>
          </a:lstStyle>
          <a:p>
            <a:pPr lvl="0"/>
            <a:r>
              <a:rPr lang="en-US" dirty="0"/>
              <a:t>Subhead 2 lines max</a:t>
            </a:r>
          </a:p>
        </p:txBody>
      </p:sp>
      <p:sp>
        <p:nvSpPr>
          <p:cNvPr id="21" name="Text Placeholder 20"/>
          <p:cNvSpPr>
            <a:spLocks noGrp="1"/>
          </p:cNvSpPr>
          <p:nvPr>
            <p:ph type="body" sz="quarter" idx="19" hasCustomPrompt="1"/>
          </p:nvPr>
        </p:nvSpPr>
        <p:spPr>
          <a:xfrm>
            <a:off x="6289991" y="2435095"/>
            <a:ext cx="1812515" cy="1169435"/>
          </a:xfrm>
        </p:spPr>
        <p:txBody>
          <a:bodyPr vert="horz" lIns="0" tIns="0" rIns="0" bIns="0" rtlCol="0">
            <a:noAutofit/>
          </a:bodyPr>
          <a:lstStyle>
            <a:lvl1pPr marL="0" indent="0">
              <a:buNone/>
              <a:defRPr lang="en-US" sz="1500" b="1" baseline="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lvl="0"/>
            <a:r>
              <a:rPr lang="en-US" dirty="0"/>
              <a:t>Detailed information, four lines max. Adjust position as needed.</a:t>
            </a:r>
          </a:p>
        </p:txBody>
      </p:sp>
      <p:sp>
        <p:nvSpPr>
          <p:cNvPr id="23" name="Text Placeholder 22"/>
          <p:cNvSpPr>
            <a:spLocks noGrp="1"/>
          </p:cNvSpPr>
          <p:nvPr>
            <p:ph type="body" sz="quarter" idx="20" hasCustomPrompt="1"/>
          </p:nvPr>
        </p:nvSpPr>
        <p:spPr>
          <a:xfrm>
            <a:off x="4025261" y="3644837"/>
            <a:ext cx="1799458" cy="1068857"/>
          </a:xfrm>
        </p:spPr>
        <p:txBody>
          <a:bodyPr anchor="b"/>
          <a:lstStyle>
            <a:lvl1pPr marL="0" indent="0">
              <a:lnSpc>
                <a:spcPts val="2000"/>
              </a:lnSpc>
              <a:buNone/>
              <a:defRPr sz="1900" b="1" cap="all" baseline="0">
                <a:solidFill>
                  <a:srgbClr val="05C3DE"/>
                </a:solidFill>
              </a:defRPr>
            </a:lvl1pPr>
          </a:lstStyle>
          <a:p>
            <a:pPr lvl="0"/>
            <a:r>
              <a:rPr lang="en-US" dirty="0"/>
              <a:t>subhead 2 lines max</a:t>
            </a:r>
          </a:p>
        </p:txBody>
      </p:sp>
      <p:sp>
        <p:nvSpPr>
          <p:cNvPr id="25" name="Text Placeholder 24"/>
          <p:cNvSpPr>
            <a:spLocks noGrp="1"/>
          </p:cNvSpPr>
          <p:nvPr>
            <p:ph type="body" sz="quarter" idx="21" hasCustomPrompt="1"/>
          </p:nvPr>
        </p:nvSpPr>
        <p:spPr>
          <a:xfrm>
            <a:off x="6281211" y="3644835"/>
            <a:ext cx="1819109" cy="1079359"/>
          </a:xfrm>
        </p:spPr>
        <p:txBody>
          <a:bodyPr anchor="b"/>
          <a:lstStyle>
            <a:lvl1pPr marL="0" indent="0">
              <a:lnSpc>
                <a:spcPts val="2000"/>
              </a:lnSpc>
              <a:buNone/>
              <a:defRPr sz="1900" b="1" cap="all" baseline="0">
                <a:solidFill>
                  <a:srgbClr val="05C3DE"/>
                </a:solidFill>
              </a:defRPr>
            </a:lvl1pPr>
          </a:lstStyle>
          <a:p>
            <a:pPr lvl="0"/>
            <a:r>
              <a:rPr lang="en-US" dirty="0"/>
              <a:t>subhead 2 lines max</a:t>
            </a:r>
          </a:p>
        </p:txBody>
      </p:sp>
      <p:sp>
        <p:nvSpPr>
          <p:cNvPr id="27" name="Text Placeholder 26"/>
          <p:cNvSpPr>
            <a:spLocks noGrp="1"/>
          </p:cNvSpPr>
          <p:nvPr>
            <p:ph type="body" sz="quarter" idx="22" hasCustomPrompt="1"/>
          </p:nvPr>
        </p:nvSpPr>
        <p:spPr>
          <a:xfrm>
            <a:off x="4025261" y="4724192"/>
            <a:ext cx="1799458" cy="1161320"/>
          </a:xfrm>
        </p:spPr>
        <p:txBody>
          <a:bodyPr/>
          <a:lstStyle>
            <a:lvl1pPr marL="0" indent="0">
              <a:buNone/>
              <a:defRPr sz="1500" b="1" baseline="0">
                <a:solidFill>
                  <a:schemeClr val="bg1"/>
                </a:solidFill>
              </a:defRPr>
            </a:lvl1pPr>
          </a:lstStyle>
          <a:p>
            <a:pPr lvl="0"/>
            <a:r>
              <a:rPr lang="en-US" dirty="0"/>
              <a:t>Detailed information, four lines max. Adjust position as needed.</a:t>
            </a:r>
          </a:p>
        </p:txBody>
      </p:sp>
      <p:sp>
        <p:nvSpPr>
          <p:cNvPr id="29" name="Text Placeholder 28"/>
          <p:cNvSpPr>
            <a:spLocks noGrp="1"/>
          </p:cNvSpPr>
          <p:nvPr>
            <p:ph type="body" sz="quarter" idx="23" hasCustomPrompt="1"/>
          </p:nvPr>
        </p:nvSpPr>
        <p:spPr>
          <a:xfrm>
            <a:off x="6289994" y="4732646"/>
            <a:ext cx="1812513" cy="1152871"/>
          </a:xfrm>
        </p:spPr>
        <p:txBody>
          <a:bodyPr/>
          <a:lstStyle>
            <a:lvl1pPr marL="0" indent="0" algn="l">
              <a:buNone/>
              <a:defRPr sz="1500" b="1" baseline="0">
                <a:solidFill>
                  <a:schemeClr val="bg1"/>
                </a:solidFill>
              </a:defRPr>
            </a:lvl1pPr>
          </a:lstStyle>
          <a:p>
            <a:pPr lvl="0"/>
            <a:r>
              <a:rPr lang="en-US" dirty="0"/>
              <a:t>Detailed information, four lines max. Adjust position as needed.</a:t>
            </a:r>
          </a:p>
        </p:txBody>
      </p:sp>
      <p:sp>
        <p:nvSpPr>
          <p:cNvPr id="18" name="Slide Number">
            <a:extLst>
              <a:ext uri="{FF2B5EF4-FFF2-40B4-BE49-F238E27FC236}">
                <a16:creationId xmlns:a16="http://schemas.microsoft.com/office/drawing/2014/main" id="{D97CA73A-4470-F742-B01D-A65C38629D83}"/>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301956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arge Statistic">
    <p:spTree>
      <p:nvGrpSpPr>
        <p:cNvPr id="1" name=""/>
        <p:cNvGrpSpPr/>
        <p:nvPr/>
      </p:nvGrpSpPr>
      <p:grpSpPr>
        <a:xfrm>
          <a:off x="0" y="0"/>
          <a:ext cx="0" cy="0"/>
          <a:chOff x="0" y="0"/>
          <a:chExt cx="0" cy="0"/>
        </a:xfrm>
      </p:grpSpPr>
      <p:pic>
        <p:nvPicPr>
          <p:cNvPr id="16" name="Picture 15" descr="Graphical user interface&#10;&#10;Description automatically generated with low confidence">
            <a:extLst>
              <a:ext uri="{FF2B5EF4-FFF2-40B4-BE49-F238E27FC236}">
                <a16:creationId xmlns:a16="http://schemas.microsoft.com/office/drawing/2014/main" id="{330A5521-4D32-0842-99D8-63D7C80EEC0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42"/>
            <a:ext cx="12188825" cy="6865151"/>
          </a:xfrm>
          <a:prstGeom prst="rect">
            <a:avLst/>
          </a:prstGeom>
        </p:spPr>
      </p:pic>
      <p:sp>
        <p:nvSpPr>
          <p:cNvPr id="4" name="Text Placeholder 3"/>
          <p:cNvSpPr>
            <a:spLocks noGrp="1"/>
          </p:cNvSpPr>
          <p:nvPr>
            <p:ph type="body" sz="quarter" idx="14" hasCustomPrompt="1"/>
          </p:nvPr>
        </p:nvSpPr>
        <p:spPr>
          <a:xfrm>
            <a:off x="1989484" y="830358"/>
            <a:ext cx="6307005" cy="3607748"/>
          </a:xfrm>
        </p:spPr>
        <p:txBody>
          <a:bodyPr anchor="b"/>
          <a:lstStyle>
            <a:lvl1pPr marL="0" indent="0" algn="l">
              <a:buNone/>
              <a:defRPr sz="20800" b="1">
                <a:solidFill>
                  <a:schemeClr val="accent1"/>
                </a:solidFill>
              </a:defRPr>
            </a:lvl1pPr>
          </a:lstStyle>
          <a:p>
            <a:pPr lvl="0"/>
            <a:r>
              <a:rPr lang="en-US" dirty="0"/>
              <a:t>00</a:t>
            </a:r>
          </a:p>
        </p:txBody>
      </p:sp>
      <p:sp>
        <p:nvSpPr>
          <p:cNvPr id="8" name="Text Placeholder 7"/>
          <p:cNvSpPr>
            <a:spLocks noGrp="1"/>
          </p:cNvSpPr>
          <p:nvPr>
            <p:ph type="body" sz="quarter" idx="13" hasCustomPrompt="1"/>
          </p:nvPr>
        </p:nvSpPr>
        <p:spPr>
          <a:xfrm>
            <a:off x="1320456" y="6053328"/>
            <a:ext cx="9954207"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3" name="Text Placeholder 12"/>
          <p:cNvSpPr>
            <a:spLocks noGrp="1"/>
          </p:cNvSpPr>
          <p:nvPr>
            <p:ph type="body" sz="quarter" idx="16" hasCustomPrompt="1"/>
          </p:nvPr>
        </p:nvSpPr>
        <p:spPr>
          <a:xfrm>
            <a:off x="2159634" y="4000119"/>
            <a:ext cx="7823806" cy="1345597"/>
          </a:xfrm>
        </p:spPr>
        <p:txBody>
          <a:bodyPr/>
          <a:lstStyle>
            <a:lvl1pPr marL="0" indent="0">
              <a:buNone/>
              <a:defRPr sz="2800" baseline="0">
                <a:solidFill>
                  <a:schemeClr val="tx2"/>
                </a:solidFill>
              </a:defRPr>
            </a:lvl1pPr>
          </a:lstStyle>
          <a:p>
            <a:pPr lvl="0"/>
            <a:r>
              <a:rPr lang="en-US" dirty="0"/>
              <a:t>text about statistic. Move percentage sign above to the left or right as needed.</a:t>
            </a:r>
          </a:p>
        </p:txBody>
      </p:sp>
      <p:sp>
        <p:nvSpPr>
          <p:cNvPr id="14" name="TextBox 13"/>
          <p:cNvSpPr txBox="1"/>
          <p:nvPr/>
        </p:nvSpPr>
        <p:spPr>
          <a:xfrm>
            <a:off x="4888965" y="1740693"/>
            <a:ext cx="1696755" cy="1231107"/>
          </a:xfrm>
          <a:prstGeom prst="rect">
            <a:avLst/>
          </a:prstGeom>
          <a:noFill/>
        </p:spPr>
        <p:txBody>
          <a:bodyPr wrap="square" lIns="0" tIns="0" rIns="0" bIns="0" rtlCol="0">
            <a:spAutoFit/>
          </a:bodyPr>
          <a:lstStyle/>
          <a:p>
            <a:pPr marL="0" indent="0">
              <a:spcAft>
                <a:spcPts val="1000"/>
              </a:spcAft>
              <a:buClr>
                <a:schemeClr val="accent2"/>
              </a:buClr>
              <a:buFont typeface="Wingdings" panose="05000000000000000000" pitchFamily="2" charset="2"/>
              <a:buNone/>
            </a:pPr>
            <a:r>
              <a:rPr lang="en-US" sz="8000" dirty="0">
                <a:solidFill>
                  <a:schemeClr val="accent1"/>
                </a:solidFill>
              </a:rPr>
              <a:t>%</a:t>
            </a:r>
          </a:p>
        </p:txBody>
      </p:sp>
      <p:sp>
        <p:nvSpPr>
          <p:cNvPr id="17" name="Slide Number">
            <a:extLst>
              <a:ext uri="{FF2B5EF4-FFF2-40B4-BE49-F238E27FC236}">
                <a16:creationId xmlns:a16="http://schemas.microsoft.com/office/drawing/2014/main" id="{86D212B6-D249-334F-96A5-59B1319413EF}"/>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253005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0" name="Text Placeholder 7"/>
          <p:cNvSpPr>
            <a:spLocks noGrp="1"/>
          </p:cNvSpPr>
          <p:nvPr>
            <p:ph type="body" sz="quarter" idx="13" hasCustomPrompt="1"/>
          </p:nvPr>
        </p:nvSpPr>
        <p:spPr>
          <a:xfrm>
            <a:off x="996920" y="6053328"/>
            <a:ext cx="10201565"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4" name="Title 1"/>
          <p:cNvSpPr>
            <a:spLocks noGrp="1"/>
          </p:cNvSpPr>
          <p:nvPr>
            <p:ph type="title"/>
          </p:nvPr>
        </p:nvSpPr>
        <p:spPr bwMode="auto">
          <a:xfrm>
            <a:off x="996920" y="256032"/>
            <a:ext cx="10201565" cy="740664"/>
          </a:xfrm>
        </p:spPr>
        <p:txBody>
          <a:bodyPr>
            <a:noAutofit/>
          </a:bodyPr>
          <a:lstStyle>
            <a:lvl1pPr>
              <a:defRPr sz="2600"/>
            </a:lvl1pPr>
          </a:lstStyle>
          <a:p>
            <a:r>
              <a:rPr lang="en-US" dirty="0"/>
              <a:t>Click to edit Master title style</a:t>
            </a:r>
          </a:p>
        </p:txBody>
      </p:sp>
      <p:sp>
        <p:nvSpPr>
          <p:cNvPr id="8" name="Slide Number">
            <a:extLst>
              <a:ext uri="{FF2B5EF4-FFF2-40B4-BE49-F238E27FC236}">
                <a16:creationId xmlns:a16="http://schemas.microsoft.com/office/drawing/2014/main" id="{C3113A64-4662-4443-8961-1F618E2BDA50}"/>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391036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11" name="Picture 10" descr="Graphical user interface&#10;&#10;Description automatically generated with low confidence">
            <a:extLst>
              <a:ext uri="{FF2B5EF4-FFF2-40B4-BE49-F238E27FC236}">
                <a16:creationId xmlns:a16="http://schemas.microsoft.com/office/drawing/2014/main" id="{ACB8992F-6CFA-EA4F-9E21-4ECC9EA980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42"/>
            <a:ext cx="12188825" cy="6865151"/>
          </a:xfrm>
          <a:prstGeom prst="rect">
            <a:avLst/>
          </a:prstGeom>
        </p:spPr>
      </p:pic>
      <p:sp>
        <p:nvSpPr>
          <p:cNvPr id="8" name="Text Placeholder 7"/>
          <p:cNvSpPr>
            <a:spLocks noGrp="1"/>
          </p:cNvSpPr>
          <p:nvPr>
            <p:ph type="body" sz="quarter" idx="13" hasCustomPrompt="1"/>
          </p:nvPr>
        </p:nvSpPr>
        <p:spPr>
          <a:xfrm>
            <a:off x="990344" y="6053328"/>
            <a:ext cx="10208142"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2" name="Slide Number">
            <a:extLst>
              <a:ext uri="{FF2B5EF4-FFF2-40B4-BE49-F238E27FC236}">
                <a16:creationId xmlns:a16="http://schemas.microsoft.com/office/drawing/2014/main" id="{9F2556F2-A6AF-C44F-847C-472A3DBBFCA0}"/>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376266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5" y="0"/>
            <a:ext cx="12185778" cy="6858000"/>
          </a:xfrm>
          <a:prstGeom prst="rect">
            <a:avLst/>
          </a:prstGeom>
        </p:spPr>
      </p:pic>
      <p:sp>
        <p:nvSpPr>
          <p:cNvPr id="5" name="Title 12"/>
          <p:cNvSpPr txBox="1">
            <a:spLocks/>
          </p:cNvSpPr>
          <p:nvPr/>
        </p:nvSpPr>
        <p:spPr bwMode="auto">
          <a:xfrm>
            <a:off x="681424" y="3974413"/>
            <a:ext cx="10161248" cy="1064087"/>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2700" dirty="0"/>
              <a:t>THANK YOU</a:t>
            </a:r>
          </a:p>
        </p:txBody>
      </p:sp>
    </p:spTree>
    <p:extLst>
      <p:ext uri="{BB962C8B-B14F-4D97-AF65-F5344CB8AC3E}">
        <p14:creationId xmlns:p14="http://schemas.microsoft.com/office/powerpoint/2010/main" val="361345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996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se Layout">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5EB37CC6-5D72-B241-B0BE-1EDB6218D9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42"/>
            <a:ext cx="12188825" cy="6865151"/>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6791" y="252249"/>
            <a:ext cx="10512862" cy="740980"/>
          </a:xfrm>
          <a:prstGeom prst="rect">
            <a:avLst/>
          </a:prstGeom>
        </p:spPr>
        <p:txBody>
          <a:bodyPr lIns="91440" anchor="ctr"/>
          <a:lstStyle>
            <a:lvl1pPr>
              <a:lnSpc>
                <a:spcPct val="100000"/>
              </a:lnSpc>
              <a:defRPr sz="2599"/>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6791" y="5087134"/>
            <a:ext cx="10239715"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50190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5" y="0"/>
            <a:ext cx="12185778" cy="6858000"/>
          </a:xfrm>
          <a:prstGeom prst="rect">
            <a:avLst/>
          </a:prstGeom>
        </p:spPr>
      </p:pic>
      <p:sp>
        <p:nvSpPr>
          <p:cNvPr id="6" name="Title 1"/>
          <p:cNvSpPr>
            <a:spLocks noGrp="1"/>
          </p:cNvSpPr>
          <p:nvPr>
            <p:ph type="ctrTitle" hasCustomPrompt="1"/>
          </p:nvPr>
        </p:nvSpPr>
        <p:spPr>
          <a:xfrm>
            <a:off x="1007897" y="2976284"/>
            <a:ext cx="10266766"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dirty="0"/>
              <a:t>Divider slide Title </a:t>
            </a:r>
            <a:br>
              <a:rPr lang="en-US" dirty="0"/>
            </a:br>
            <a:r>
              <a:rPr lang="en-US" dirty="0"/>
              <a:t>two lines max</a:t>
            </a:r>
          </a:p>
        </p:txBody>
      </p:sp>
      <p:sp>
        <p:nvSpPr>
          <p:cNvPr id="3" name="Text Placeholder 2"/>
          <p:cNvSpPr>
            <a:spLocks noGrp="1"/>
          </p:cNvSpPr>
          <p:nvPr>
            <p:ph type="body" sz="quarter" idx="10" hasCustomPrompt="1"/>
          </p:nvPr>
        </p:nvSpPr>
        <p:spPr>
          <a:xfrm>
            <a:off x="7698431" y="4449763"/>
            <a:ext cx="3576235" cy="1655763"/>
          </a:xfrm>
        </p:spPr>
        <p:txBody>
          <a:bodyPr>
            <a:noAutofit/>
          </a:bodyPr>
          <a:lstStyle>
            <a:lvl1pPr>
              <a:spcBef>
                <a:spcPts val="1000"/>
              </a:spcBef>
              <a:defRPr sz="1600">
                <a:solidFill>
                  <a:schemeClr val="bg1"/>
                </a:solidFill>
              </a:defRPr>
            </a:lvl1pPr>
            <a:lvl2pPr>
              <a:defRPr sz="15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Optional Agenda Items</a:t>
            </a:r>
          </a:p>
          <a:p>
            <a:pPr lvl="0"/>
            <a:r>
              <a:rPr lang="en-US" dirty="0"/>
              <a:t>Optional Agenda Items</a:t>
            </a:r>
          </a:p>
        </p:txBody>
      </p:sp>
    </p:spTree>
    <p:extLst>
      <p:ext uri="{BB962C8B-B14F-4D97-AF65-F5344CB8AC3E}">
        <p14:creationId xmlns:p14="http://schemas.microsoft.com/office/powerpoint/2010/main" val="87941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2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3842"/>
            <a:ext cx="12188824" cy="6865150"/>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6791" y="252249"/>
            <a:ext cx="10512862" cy="740980"/>
          </a:xfrm>
          <a:prstGeom prst="rect">
            <a:avLst/>
          </a:prstGeom>
        </p:spPr>
        <p:txBody>
          <a:bodyPr lIns="91440" anchor="ctr"/>
          <a:lstStyle>
            <a:lvl1pPr>
              <a:lnSpc>
                <a:spcPct val="100000"/>
              </a:lnSpc>
              <a:defRPr sz="2599"/>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6791" y="5087134"/>
            <a:ext cx="10239715"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762969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tr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3842"/>
            <a:ext cx="12188822" cy="6865149"/>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6791" y="252249"/>
            <a:ext cx="10512862" cy="740980"/>
          </a:xfrm>
          <a:prstGeom prst="rect">
            <a:avLst/>
          </a:prstGeom>
        </p:spPr>
        <p:txBody>
          <a:bodyPr lIns="91440" anchor="ctr"/>
          <a:lstStyle>
            <a:lvl1pPr>
              <a:lnSpc>
                <a:spcPct val="100000"/>
              </a:lnSpc>
              <a:defRPr sz="2599"/>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6791" y="5087134"/>
            <a:ext cx="10239715"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1136789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CO-BRANDE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4900ABA-86CD-854C-A112-89272EB637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a:stretch/>
        </p:blipFill>
        <p:spPr>
          <a:xfrm>
            <a:off x="0" y="0"/>
            <a:ext cx="12188825" cy="6858000"/>
          </a:xfrm>
          <a:prstGeom prst="rect">
            <a:avLst/>
          </a:prstGeom>
        </p:spPr>
      </p:pic>
      <p:sp>
        <p:nvSpPr>
          <p:cNvPr id="14" name="Rectangle 13" descr="683297156.jpg">
            <a:extLst>
              <a:ext uri="{FF2B5EF4-FFF2-40B4-BE49-F238E27FC236}">
                <a16:creationId xmlns:a16="http://schemas.microsoft.com/office/drawing/2014/main" id="{30C83B56-A83B-5648-ACEB-3BDAD505D5AA}"/>
              </a:ext>
            </a:extLst>
          </p:cNvPr>
          <p:cNvSpPr/>
          <p:nvPr userDrawn="1"/>
        </p:nvSpPr>
        <p:spPr>
          <a:xfrm>
            <a:off x="0" y="6470"/>
            <a:ext cx="12188825" cy="685153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sz="1600" dirty="0">
              <a:ln w="0"/>
              <a:solidFill>
                <a:schemeClr val="accent1"/>
              </a:solidFill>
              <a:effectLst>
                <a:outerShdw blurRad="38100" dist="25400" dir="5400000" algn="ctr" rotWithShape="0">
                  <a:srgbClr val="6E747A">
                    <a:alpha val="43000"/>
                  </a:srgbClr>
                </a:outerShdw>
              </a:effectLst>
            </a:endParaRPr>
          </a:p>
        </p:txBody>
      </p:sp>
      <p:graphicFrame>
        <p:nvGraphicFramePr>
          <p:cNvPr id="15" name="Table 14">
            <a:extLst>
              <a:ext uri="{FF2B5EF4-FFF2-40B4-BE49-F238E27FC236}">
                <a16:creationId xmlns:a16="http://schemas.microsoft.com/office/drawing/2014/main" id="{6480CC47-9D63-8645-9CEA-457C44793AC9}"/>
              </a:ext>
            </a:extLst>
          </p:cNvPr>
          <p:cNvGraphicFramePr>
            <a:graphicFrameLocks noGrp="1"/>
          </p:cNvGraphicFramePr>
          <p:nvPr userDrawn="1">
            <p:extLst>
              <p:ext uri="{D42A27DB-BD31-4B8C-83A1-F6EECF244321}">
                <p14:modId xmlns:p14="http://schemas.microsoft.com/office/powerpoint/2010/main" val="2252581759"/>
              </p:ext>
            </p:extLst>
          </p:nvPr>
        </p:nvGraphicFramePr>
        <p:xfrm>
          <a:off x="0" y="1767019"/>
          <a:ext cx="4443984" cy="4466964"/>
        </p:xfrm>
        <a:graphic>
          <a:graphicData uri="http://schemas.openxmlformats.org/drawingml/2006/table">
            <a:tbl>
              <a:tblPr>
                <a:tableStyleId>{5C22544A-7EE6-4342-B048-85BDC9FD1C3A}</a:tableStyleId>
              </a:tblPr>
              <a:tblGrid>
                <a:gridCol w="740664">
                  <a:extLst>
                    <a:ext uri="{9D8B030D-6E8A-4147-A177-3AD203B41FA5}">
                      <a16:colId xmlns:a16="http://schemas.microsoft.com/office/drawing/2014/main" val="20000"/>
                    </a:ext>
                  </a:extLst>
                </a:gridCol>
                <a:gridCol w="740664">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740664">
                  <a:extLst>
                    <a:ext uri="{9D8B030D-6E8A-4147-A177-3AD203B41FA5}">
                      <a16:colId xmlns:a16="http://schemas.microsoft.com/office/drawing/2014/main" val="20003"/>
                    </a:ext>
                  </a:extLst>
                </a:gridCol>
                <a:gridCol w="740664">
                  <a:extLst>
                    <a:ext uri="{9D8B030D-6E8A-4147-A177-3AD203B41FA5}">
                      <a16:colId xmlns:a16="http://schemas.microsoft.com/office/drawing/2014/main" val="20004"/>
                    </a:ext>
                  </a:extLst>
                </a:gridCol>
                <a:gridCol w="740664">
                  <a:extLst>
                    <a:ext uri="{9D8B030D-6E8A-4147-A177-3AD203B41FA5}">
                      <a16:colId xmlns:a16="http://schemas.microsoft.com/office/drawing/2014/main" val="20005"/>
                    </a:ext>
                  </a:extLst>
                </a:gridCol>
              </a:tblGrid>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9525" cap="flat" cmpd="sng" algn="ctr">
                      <a:solidFill>
                        <a:srgbClr val="1F2048"/>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val="10000"/>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val="10001"/>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val="10002"/>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1600" b="1" cap="all" baseline="0" dirty="0">
                        <a:solidFill>
                          <a:schemeClr val="bg1"/>
                        </a:solidFill>
                      </a:endParaRPr>
                    </a:p>
                  </a:txBody>
                  <a:tcPr marL="147160" marR="147160" marT="55185" marB="55185" anchor="ctr">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20" normalizeH="0" baseline="0" noProof="0" dirty="0">
                          <a:ln>
                            <a:noFill/>
                          </a:ln>
                          <a:solidFill>
                            <a:srgbClr val="FFFFFF"/>
                          </a:solidFill>
                          <a:effectLst/>
                          <a:uLnTx/>
                          <a:uFillTx/>
                          <a:latin typeface="+mn-lt"/>
                          <a:ea typeface="+mn-ea"/>
                          <a:cs typeface="+mn-cs"/>
                        </a:rPr>
                      </a:br>
                      <a:br>
                        <a:rPr kumimoji="0" lang="en-US" sz="1600" b="1" i="0" u="none" strike="noStrike" kern="1200" cap="none" spc="20" normalizeH="0" baseline="0" noProof="0" dirty="0">
                          <a:ln>
                            <a:noFill/>
                          </a:ln>
                          <a:solidFill>
                            <a:srgbClr val="FFFFFF"/>
                          </a:solidFill>
                          <a:effectLst/>
                          <a:uLnTx/>
                          <a:uFillTx/>
                          <a:latin typeface="+mn-lt"/>
                          <a:ea typeface="+mn-ea"/>
                          <a:cs typeface="+mn-cs"/>
                        </a:rPr>
                      </a:br>
                      <a:r>
                        <a:rPr kumimoji="0" lang="en-US" sz="1600" b="1" i="0" u="none" strike="noStrike" kern="1200" cap="none" spc="20" normalizeH="0" baseline="0" noProof="0" dirty="0">
                          <a:ln>
                            <a:noFill/>
                          </a:ln>
                          <a:solidFill>
                            <a:srgbClr val="FFFFFF"/>
                          </a:solidFill>
                          <a:effectLst/>
                          <a:uLnTx/>
                          <a:uFillTx/>
                          <a:latin typeface="+mn-lt"/>
                          <a:ea typeface="+mn-ea"/>
                          <a:cs typeface="+mn-cs"/>
                        </a:rPr>
                        <a:t>Retirement</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20" normalizeH="0" baseline="0" noProof="0" dirty="0">
                          <a:ln>
                            <a:noFill/>
                          </a:ln>
                          <a:solidFill>
                            <a:srgbClr val="05C3DE"/>
                          </a:solidFill>
                          <a:effectLst/>
                          <a:uLnTx/>
                          <a:uFillTx/>
                          <a:latin typeface="+mn-lt"/>
                          <a:ea typeface="+mn-ea"/>
                          <a:cs typeface="+mn-cs"/>
                        </a:rPr>
                        <a:t>Wellness</a:t>
                      </a:r>
                    </a:p>
                  </a:txBody>
                  <a:tcPr marL="164592" marR="0" marT="55185" marB="55185" anchor="ctr">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val="10003"/>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1600" b="1" cap="all" baseline="0" dirty="0">
                        <a:solidFill>
                          <a:schemeClr val="bg1"/>
                        </a:solidFill>
                      </a:endParaRPr>
                    </a:p>
                  </a:txBody>
                  <a:tcPr marL="147160" marR="147160" marT="55185" marB="55185" anchor="ctr">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gridSpan="2" vMerge="1">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hMerge="1" v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val="10004"/>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1F204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val="10005"/>
                  </a:ext>
                </a:extLst>
              </a:tr>
            </a:tbl>
          </a:graphicData>
        </a:graphic>
      </p:graphicFrame>
      <p:sp>
        <p:nvSpPr>
          <p:cNvPr id="16" name="TextBox 15">
            <a:extLst>
              <a:ext uri="{FF2B5EF4-FFF2-40B4-BE49-F238E27FC236}">
                <a16:creationId xmlns:a16="http://schemas.microsoft.com/office/drawing/2014/main" id="{2E7D873E-4594-F348-AD5E-043949CAE921}"/>
              </a:ext>
            </a:extLst>
          </p:cNvPr>
          <p:cNvSpPr txBox="1"/>
          <p:nvPr userDrawn="1"/>
        </p:nvSpPr>
        <p:spPr>
          <a:xfrm>
            <a:off x="4636584" y="4547903"/>
            <a:ext cx="7401428" cy="899221"/>
          </a:xfrm>
          <a:prstGeom prst="rect">
            <a:avLst/>
          </a:prstGeom>
          <a:noFill/>
        </p:spPr>
        <p:txBody>
          <a:bodyPr wrap="square" lIns="0" tIns="0" rIns="0" bIns="0" rtlCol="0" anchor="b">
            <a:spAutoFit/>
          </a:bodyPr>
          <a:lstStyle/>
          <a:p>
            <a:pPr defTabSz="1088473">
              <a:lnSpc>
                <a:spcPct val="80000"/>
              </a:lnSpc>
              <a:spcAft>
                <a:spcPts val="400"/>
              </a:spcAft>
              <a:buClr>
                <a:schemeClr val="accent2"/>
              </a:buClr>
              <a:defRPr/>
            </a:pPr>
            <a:r>
              <a:rPr lang="en-US" sz="2000" dirty="0">
                <a:solidFill>
                  <a:schemeClr val="bg1"/>
                </a:solidFill>
                <a:effectLst>
                  <a:outerShdw blurRad="254000" dist="38100" dir="8100000" algn="tr" rotWithShape="0">
                    <a:prstClr val="black">
                      <a:alpha val="40000"/>
                    </a:prstClr>
                  </a:outerShdw>
                </a:effectLst>
              </a:rPr>
              <a:t>VISUALIZE RETIREMENT</a:t>
            </a:r>
            <a:endParaRPr lang="en-US" sz="4600" baseline="0" dirty="0">
              <a:solidFill>
                <a:schemeClr val="bg1"/>
              </a:solidFill>
              <a:effectLst>
                <a:outerShdw blurRad="254000" dist="38100" dir="8100000" algn="tr" rotWithShape="0">
                  <a:prstClr val="black">
                    <a:alpha val="40000"/>
                  </a:prstClr>
                </a:outerShdw>
              </a:effectLst>
            </a:endParaRPr>
          </a:p>
          <a:p>
            <a:pPr>
              <a:lnSpc>
                <a:spcPct val="85000"/>
              </a:lnSpc>
              <a:spcAft>
                <a:spcPts val="400"/>
              </a:spcAft>
              <a:buClr>
                <a:schemeClr val="accent2"/>
              </a:buClr>
            </a:pPr>
            <a:r>
              <a:rPr lang="en-US" sz="4500" b="1" dirty="0">
                <a:solidFill>
                  <a:schemeClr val="accent2">
                    <a:lumMod val="60000"/>
                    <a:lumOff val="40000"/>
                  </a:schemeClr>
                </a:solidFill>
                <a:effectLst>
                  <a:outerShdw blurRad="254000" dist="38100" dir="8100000" algn="tr" rotWithShape="0">
                    <a:prstClr val="black">
                      <a:alpha val="40000"/>
                    </a:prstClr>
                  </a:outerShdw>
                </a:effectLst>
              </a:rPr>
              <a:t>Make your vision a reality.</a:t>
            </a:r>
          </a:p>
        </p:txBody>
      </p:sp>
      <p:cxnSp>
        <p:nvCxnSpPr>
          <p:cNvPr id="17" name="Straight Connector 16">
            <a:extLst>
              <a:ext uri="{FF2B5EF4-FFF2-40B4-BE49-F238E27FC236}">
                <a16:creationId xmlns:a16="http://schemas.microsoft.com/office/drawing/2014/main" id="{18194805-C30A-AC41-AB37-E74E94DD1186}"/>
              </a:ext>
            </a:extLst>
          </p:cNvPr>
          <p:cNvCxnSpPr/>
          <p:nvPr userDrawn="1"/>
        </p:nvCxnSpPr>
        <p:spPr>
          <a:xfrm>
            <a:off x="4636584" y="5491043"/>
            <a:ext cx="7555416"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2" descr="\\psf\Home\Desktop\DesatchGears-3.jpg" hidden="1"/>
          <p:cNvPicPr>
            <a:picLocks noChangeAspect="1" noChangeArrowheads="1"/>
          </p:cNvPicPr>
          <p:nvPr userDrawn="1"/>
        </p:nvPicPr>
        <p:blipFill rotWithShape="1">
          <a:blip r:embed="rId3">
            <a:extLst>
              <a:ext uri="{28A0092B-C50C-407E-A947-70E740481C1C}">
                <a14:useLocalDpi xmlns:a14="http://schemas.microsoft.com/office/drawing/2010/main"/>
              </a:ext>
            </a:extLst>
          </a:blip>
          <a:srcRect l="20811" t="21382" r="13244" b="13483"/>
          <a:stretch/>
        </p:blipFill>
        <p:spPr bwMode="auto">
          <a:xfrm>
            <a:off x="1" y="1538418"/>
            <a:ext cx="6028527" cy="4466966"/>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Placeholder 9">
            <a:extLst>
              <a:ext uri="{FF2B5EF4-FFF2-40B4-BE49-F238E27FC236}">
                <a16:creationId xmlns:a16="http://schemas.microsoft.com/office/drawing/2014/main" id="{0A7F07E3-C6A3-AF40-BF97-C25C6D19DA2E}"/>
              </a:ext>
            </a:extLst>
          </p:cNvPr>
          <p:cNvSpPr>
            <a:spLocks noGrp="1"/>
          </p:cNvSpPr>
          <p:nvPr>
            <p:ph type="pic" sz="quarter" idx="10" hasCustomPrompt="1"/>
          </p:nvPr>
        </p:nvSpPr>
        <p:spPr>
          <a:xfrm>
            <a:off x="510221" y="480063"/>
            <a:ext cx="2061626" cy="685800"/>
          </a:xfrm>
          <a:prstGeom prst="rect">
            <a:avLst/>
          </a:prstGeom>
        </p:spPr>
        <p:txBody>
          <a:bodyPr anchor="ctr"/>
          <a:lstStyle>
            <a:lvl1pPr marL="0" indent="0" algn="ctr">
              <a:buNone/>
              <a:defRPr>
                <a:solidFill>
                  <a:srgbClr val="FF3399"/>
                </a:solidFill>
              </a:defRPr>
            </a:lvl1pPr>
          </a:lstStyle>
          <a:p>
            <a:r>
              <a:rPr lang="en-US" dirty="0"/>
              <a:t>Advisor Logo]</a:t>
            </a:r>
          </a:p>
        </p:txBody>
      </p:sp>
      <p:pic>
        <p:nvPicPr>
          <p:cNvPr id="3" name="Picture 2" descr="A picture containing drawing&#10;&#10;Description automatically generated">
            <a:extLst>
              <a:ext uri="{FF2B5EF4-FFF2-40B4-BE49-F238E27FC236}">
                <a16:creationId xmlns:a16="http://schemas.microsoft.com/office/drawing/2014/main" id="{7743CCE1-7D17-4540-A3E2-0A46AFF6BA4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86769" y="603504"/>
            <a:ext cx="2564020" cy="438912"/>
          </a:xfrm>
          <a:prstGeom prst="rect">
            <a:avLst/>
          </a:prstGeom>
        </p:spPr>
      </p:pic>
    </p:spTree>
    <p:extLst>
      <p:ext uri="{BB962C8B-B14F-4D97-AF65-F5344CB8AC3E}">
        <p14:creationId xmlns:p14="http://schemas.microsoft.com/office/powerpoint/2010/main" val="358425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5" y="0"/>
            <a:ext cx="12185778" cy="6858000"/>
          </a:xfrm>
          <a:prstGeom prst="rect">
            <a:avLst/>
          </a:prstGeom>
        </p:spPr>
      </p:pic>
      <p:sp>
        <p:nvSpPr>
          <p:cNvPr id="3" name="Text Placeholder 2"/>
          <p:cNvSpPr>
            <a:spLocks noGrp="1"/>
          </p:cNvSpPr>
          <p:nvPr>
            <p:ph type="body" sz="quarter" idx="11" hasCustomPrompt="1"/>
          </p:nvPr>
        </p:nvSpPr>
        <p:spPr>
          <a:xfrm>
            <a:off x="7709706" y="4455475"/>
            <a:ext cx="3605861" cy="1687512"/>
          </a:xfrm>
        </p:spPr>
        <p:txBody>
          <a:bodyPr>
            <a:noAutofit/>
          </a:bodyPr>
          <a:lstStyle>
            <a:lvl1pPr>
              <a:spcBef>
                <a:spcPts val="1000"/>
              </a:spcBef>
              <a:defRPr sz="1600">
                <a:solidFill>
                  <a:schemeClr val="tx2"/>
                </a:solidFill>
              </a:defRPr>
            </a:lvl1pPr>
          </a:lstStyle>
          <a:p>
            <a:pPr lvl="0"/>
            <a:r>
              <a:rPr lang="en-US" dirty="0"/>
              <a:t>Optional Agenda Items</a:t>
            </a:r>
          </a:p>
          <a:p>
            <a:pPr lvl="0"/>
            <a:r>
              <a:rPr lang="en-US" dirty="0"/>
              <a:t>Optional Agenda Items</a:t>
            </a:r>
          </a:p>
        </p:txBody>
      </p:sp>
      <p:sp>
        <p:nvSpPr>
          <p:cNvPr id="6" name="Title 1"/>
          <p:cNvSpPr>
            <a:spLocks noGrp="1"/>
          </p:cNvSpPr>
          <p:nvPr>
            <p:ph type="ctrTitle" hasCustomPrompt="1"/>
          </p:nvPr>
        </p:nvSpPr>
        <p:spPr>
          <a:xfrm>
            <a:off x="1011672" y="2976284"/>
            <a:ext cx="10262991" cy="1298448"/>
          </a:xfrm>
        </p:spPr>
        <p:txBody>
          <a:bodyPr anchor="ctr">
            <a:noAutofit/>
          </a:bodyPr>
          <a:lstStyle>
            <a:lvl1pPr>
              <a:lnSpc>
                <a:spcPct val="94000"/>
              </a:lnSpc>
              <a:defRPr sz="3600" cap="all" baseline="0">
                <a:solidFill>
                  <a:schemeClr val="accent1"/>
                </a:solidFill>
                <a:latin typeface="Arial Black" panose="020B0A04020102020204" pitchFamily="34" charset="0"/>
              </a:defRPr>
            </a:lvl1pPr>
          </a:lstStyle>
          <a:p>
            <a:r>
              <a:rPr lang="en-US" dirty="0"/>
              <a:t>Divider slide Title </a:t>
            </a:r>
            <a:br>
              <a:rPr lang="en-US" dirty="0"/>
            </a:br>
            <a:r>
              <a:rPr lang="en-US" dirty="0"/>
              <a:t>two lines max</a:t>
            </a:r>
          </a:p>
        </p:txBody>
      </p:sp>
    </p:spTree>
    <p:extLst>
      <p:ext uri="{BB962C8B-B14F-4D97-AF65-F5344CB8AC3E}">
        <p14:creationId xmlns:p14="http://schemas.microsoft.com/office/powerpoint/2010/main" val="11713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990343" y="256032"/>
            <a:ext cx="10208141" cy="740664"/>
          </a:xfrm>
        </p:spPr>
        <p:txBody>
          <a:bodyPr>
            <a:noAutofit/>
          </a:bodyPr>
          <a:lstStyle>
            <a:lvl1pPr>
              <a:defRPr sz="2600"/>
            </a:lvl1pPr>
          </a:lstStyle>
          <a:p>
            <a:r>
              <a:rPr lang="en-US" dirty="0"/>
              <a:t>Click to edit Master title style</a:t>
            </a:r>
          </a:p>
        </p:txBody>
      </p:sp>
      <p:sp>
        <p:nvSpPr>
          <p:cNvPr id="3" name="Content Placeholder 2"/>
          <p:cNvSpPr>
            <a:spLocks noGrp="1"/>
          </p:cNvSpPr>
          <p:nvPr>
            <p:ph idx="1"/>
          </p:nvPr>
        </p:nvSpPr>
        <p:spPr>
          <a:xfrm>
            <a:off x="990343" y="1371600"/>
            <a:ext cx="10208141" cy="4526280"/>
          </a:xfrm>
        </p:spPr>
        <p:txBody>
          <a:bodyPr>
            <a:noAutofit/>
          </a:bodyPr>
          <a:lstStyle>
            <a:lvl1pPr marL="342768" indent="-342768">
              <a:lnSpc>
                <a:spcPct val="110000"/>
              </a:lnSpc>
              <a:buClr>
                <a:schemeClr val="accent2"/>
              </a:buClr>
              <a:defRPr sz="2000"/>
            </a:lvl1pPr>
            <a:lvl2pPr marL="685537" indent="-288815">
              <a:lnSpc>
                <a:spcPct val="110000"/>
              </a:lnSpc>
              <a:buClr>
                <a:schemeClr val="accent4"/>
              </a:buClr>
              <a:defRPr sz="1900"/>
            </a:lvl2pPr>
            <a:lvl3pPr marL="974349" indent="-228512">
              <a:lnSpc>
                <a:spcPct val="110000"/>
              </a:lnSpc>
              <a:buClr>
                <a:schemeClr val="accent4"/>
              </a:buClr>
              <a:defRPr sz="1500"/>
            </a:lvl3pPr>
            <a:lvl4pPr marL="1256816" indent="-228512">
              <a:lnSpc>
                <a:spcPct val="110000"/>
              </a:lnSpc>
              <a:buClr>
                <a:schemeClr val="accent4"/>
              </a:buClr>
              <a:defRPr sz="1500"/>
            </a:lvl4pPr>
            <a:lvl5pPr marL="1256816" indent="0">
              <a:lnSpc>
                <a:spcPct val="110000"/>
              </a:lnSpc>
              <a:buClr>
                <a:schemeClr val="accent4"/>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990342" y="1051560"/>
            <a:ext cx="4494629"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6" name="Text Placeholder 7"/>
          <p:cNvSpPr>
            <a:spLocks noGrp="1"/>
          </p:cNvSpPr>
          <p:nvPr>
            <p:ph type="body" sz="quarter" idx="13" hasCustomPrompt="1"/>
          </p:nvPr>
        </p:nvSpPr>
        <p:spPr>
          <a:xfrm>
            <a:off x="990343" y="6053328"/>
            <a:ext cx="10208141"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8" name="Slide Number">
            <a:extLst>
              <a:ext uri="{FF2B5EF4-FFF2-40B4-BE49-F238E27FC236}">
                <a16:creationId xmlns:a16="http://schemas.microsoft.com/office/drawing/2014/main" id="{FCAC896A-7FCE-EC4E-81B7-5F9F58127DF2}"/>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40657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guide id="2" pos="5328">
          <p15:clr>
            <a:srgbClr val="FBAE40"/>
          </p15:clr>
        </p15:guide>
        <p15:guide id="3" pos="6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343" y="326136"/>
            <a:ext cx="10208141" cy="740664"/>
          </a:xfrm>
        </p:spPr>
        <p:txBody>
          <a:bodyPr>
            <a:noAutofit/>
          </a:bodyPr>
          <a:lstStyle>
            <a:lvl1pPr>
              <a:defRPr sz="3200" baseline="0"/>
            </a:lvl1pPr>
          </a:lstStyle>
          <a:p>
            <a:r>
              <a:rPr lang="en-US"/>
              <a:t>Content with Subhead</a:t>
            </a:r>
            <a:endParaRPr lang="en-US" dirty="0"/>
          </a:p>
        </p:txBody>
      </p:sp>
      <p:sp>
        <p:nvSpPr>
          <p:cNvPr id="3" name="Content Placeholder 2"/>
          <p:cNvSpPr>
            <a:spLocks noGrp="1"/>
          </p:cNvSpPr>
          <p:nvPr>
            <p:ph idx="1"/>
          </p:nvPr>
        </p:nvSpPr>
        <p:spPr>
          <a:xfrm>
            <a:off x="990343" y="1981200"/>
            <a:ext cx="10208141" cy="3916680"/>
          </a:xfrm>
        </p:spPr>
        <p:txBody>
          <a:bodyPr>
            <a:noAutofit/>
          </a:bodyPr>
          <a:lstStyle>
            <a:lvl1pPr marL="342768" indent="-342768">
              <a:lnSpc>
                <a:spcPct val="110000"/>
              </a:lnSpc>
              <a:buClr>
                <a:schemeClr val="accent2"/>
              </a:buClr>
              <a:defRPr sz="2000"/>
            </a:lvl1pPr>
            <a:lvl2pPr marL="685537" indent="-288815">
              <a:lnSpc>
                <a:spcPct val="110000"/>
              </a:lnSpc>
              <a:buClr>
                <a:schemeClr val="accent4"/>
              </a:buClr>
              <a:defRPr sz="1900"/>
            </a:lvl2pPr>
            <a:lvl3pPr marL="974349" indent="-228512">
              <a:lnSpc>
                <a:spcPct val="110000"/>
              </a:lnSpc>
              <a:buClr>
                <a:schemeClr val="accent4"/>
              </a:buClr>
              <a:defRPr sz="1500"/>
            </a:lvl3pPr>
            <a:lvl4pPr marL="1256816" indent="-228512">
              <a:lnSpc>
                <a:spcPct val="110000"/>
              </a:lnSpc>
              <a:buClr>
                <a:schemeClr val="accent4"/>
              </a:buClr>
              <a:defRPr sz="1500"/>
            </a:lvl4pPr>
            <a:lvl5pPr marL="1256816" indent="0">
              <a:lnSpc>
                <a:spcPct val="110000"/>
              </a:lnSpc>
              <a:buClr>
                <a:schemeClr val="accent4"/>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990343" y="6053328"/>
            <a:ext cx="10208141"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7" name="Text Placeholder 4"/>
          <p:cNvSpPr>
            <a:spLocks noGrp="1"/>
          </p:cNvSpPr>
          <p:nvPr>
            <p:ph type="body" sz="quarter" idx="14" hasCustomPrompt="1"/>
          </p:nvPr>
        </p:nvSpPr>
        <p:spPr>
          <a:xfrm>
            <a:off x="990343" y="1051560"/>
            <a:ext cx="4494629"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5" name="Text Placeholder 4"/>
          <p:cNvSpPr>
            <a:spLocks noGrp="1"/>
          </p:cNvSpPr>
          <p:nvPr>
            <p:ph type="body" sz="quarter" idx="15" hasCustomPrompt="1"/>
          </p:nvPr>
        </p:nvSpPr>
        <p:spPr>
          <a:xfrm>
            <a:off x="990343" y="1371603"/>
            <a:ext cx="10208141" cy="409575"/>
          </a:xfrm>
        </p:spPr>
        <p:txBody>
          <a:bodyPr>
            <a:noAutofit/>
          </a:bodyPr>
          <a:lstStyle>
            <a:lvl1pPr marL="0" indent="0">
              <a:buNone/>
              <a:defRPr sz="1600" b="0" cap="all" baseline="0">
                <a:solidFill>
                  <a:schemeClr val="tx2"/>
                </a:solidFill>
                <a:latin typeface="+mj-lt"/>
              </a:defRPr>
            </a:lvl1pPr>
          </a:lstStyle>
          <a:p>
            <a:pPr lvl="0"/>
            <a:r>
              <a:rPr lang="en-US" dirty="0"/>
              <a:t>subhead</a:t>
            </a:r>
          </a:p>
        </p:txBody>
      </p:sp>
      <p:sp>
        <p:nvSpPr>
          <p:cNvPr id="10" name="Slide Number">
            <a:extLst>
              <a:ext uri="{FF2B5EF4-FFF2-40B4-BE49-F238E27FC236}">
                <a16:creationId xmlns:a16="http://schemas.microsoft.com/office/drawing/2014/main" id="{7D5046AE-C3B5-434D-A6E1-629F39BAD555}"/>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207843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864">
          <p15:clr>
            <a:srgbClr val="FBAE40"/>
          </p15:clr>
        </p15:guide>
        <p15:guide id="4" orient="horz" pos="1128">
          <p15:clr>
            <a:srgbClr val="FBAE40"/>
          </p15:clr>
        </p15:guide>
        <p15:guide id="5" orient="horz" pos="1248">
          <p15:clr>
            <a:srgbClr val="FBAE40"/>
          </p15:clr>
        </p15:guide>
        <p15:guide id="6" orient="horz" pos="41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6920" y="326136"/>
            <a:ext cx="10201565" cy="740664"/>
          </a:xfrm>
        </p:spPr>
        <p:txBody>
          <a:bodyPr>
            <a:noAutofit/>
          </a:bodyPr>
          <a:lstStyle>
            <a:lvl1pPr>
              <a:defRPr sz="3200" baseline="0"/>
            </a:lvl1pPr>
          </a:lstStyle>
          <a:p>
            <a:r>
              <a:rPr lang="en-US" dirty="0"/>
              <a:t>Content with Subhead</a:t>
            </a:r>
          </a:p>
        </p:txBody>
      </p:sp>
      <p:sp>
        <p:nvSpPr>
          <p:cNvPr id="3" name="Content Placeholder 2"/>
          <p:cNvSpPr>
            <a:spLocks noGrp="1"/>
          </p:cNvSpPr>
          <p:nvPr>
            <p:ph idx="1"/>
          </p:nvPr>
        </p:nvSpPr>
        <p:spPr>
          <a:xfrm>
            <a:off x="996922" y="1981200"/>
            <a:ext cx="4876078" cy="3916680"/>
          </a:xfrm>
        </p:spPr>
        <p:txBody>
          <a:bodyPr>
            <a:noAutofit/>
          </a:bodyPr>
          <a:lstStyle>
            <a:lvl1pPr marL="342768" indent="-342768">
              <a:lnSpc>
                <a:spcPct val="110000"/>
              </a:lnSpc>
              <a:buClr>
                <a:schemeClr val="accent2"/>
              </a:buClr>
              <a:defRPr sz="2000"/>
            </a:lvl1pPr>
            <a:lvl2pPr marL="685537" indent="-288815">
              <a:lnSpc>
                <a:spcPct val="110000"/>
              </a:lnSpc>
              <a:buClr>
                <a:schemeClr val="accent4"/>
              </a:buClr>
              <a:defRPr sz="1900"/>
            </a:lvl2pPr>
            <a:lvl3pPr marL="974349" indent="-228512">
              <a:lnSpc>
                <a:spcPct val="110000"/>
              </a:lnSpc>
              <a:buClr>
                <a:schemeClr val="accent4"/>
              </a:buClr>
              <a:defRPr sz="1500"/>
            </a:lvl3pPr>
            <a:lvl4pPr marL="1256816" indent="-228512">
              <a:lnSpc>
                <a:spcPct val="110000"/>
              </a:lnSpc>
              <a:buClr>
                <a:schemeClr val="accent4"/>
              </a:buClr>
              <a:defRPr sz="1500"/>
            </a:lvl4pPr>
            <a:lvl5pPr marL="1256816" indent="0">
              <a:lnSpc>
                <a:spcPct val="110000"/>
              </a:lnSpc>
              <a:buClr>
                <a:schemeClr val="accent4"/>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996920" y="6053328"/>
            <a:ext cx="10201565"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7" name="Text Placeholder 4"/>
          <p:cNvSpPr>
            <a:spLocks noGrp="1"/>
          </p:cNvSpPr>
          <p:nvPr>
            <p:ph type="body" sz="quarter" idx="14"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5" name="Text Placeholder 4"/>
          <p:cNvSpPr>
            <a:spLocks noGrp="1"/>
          </p:cNvSpPr>
          <p:nvPr>
            <p:ph type="body" sz="quarter" idx="15" hasCustomPrompt="1"/>
          </p:nvPr>
        </p:nvSpPr>
        <p:spPr>
          <a:xfrm>
            <a:off x="996922" y="1371603"/>
            <a:ext cx="4876078" cy="409575"/>
          </a:xfrm>
        </p:spPr>
        <p:txBody>
          <a:bodyPr>
            <a:noAutofit/>
          </a:bodyPr>
          <a:lstStyle>
            <a:lvl1pPr marL="0" indent="0">
              <a:buNone/>
              <a:defRPr sz="1600" b="0" cap="all" baseline="0">
                <a:solidFill>
                  <a:schemeClr val="tx2"/>
                </a:solidFill>
                <a:latin typeface="+mj-lt"/>
              </a:defRPr>
            </a:lvl1pPr>
          </a:lstStyle>
          <a:p>
            <a:pPr lvl="0"/>
            <a:r>
              <a:rPr lang="en-US" dirty="0"/>
              <a:t>subhead</a:t>
            </a:r>
          </a:p>
        </p:txBody>
      </p:sp>
      <p:sp>
        <p:nvSpPr>
          <p:cNvPr id="6" name="Text Placeholder 5"/>
          <p:cNvSpPr>
            <a:spLocks noGrp="1"/>
          </p:cNvSpPr>
          <p:nvPr>
            <p:ph type="body" sz="quarter" idx="16" hasCustomPrompt="1"/>
          </p:nvPr>
        </p:nvSpPr>
        <p:spPr>
          <a:xfrm>
            <a:off x="6313428" y="1371602"/>
            <a:ext cx="4885062" cy="419100"/>
          </a:xfrm>
        </p:spPr>
        <p:txBody>
          <a:bodyPr>
            <a:noAutofit/>
          </a:bodyPr>
          <a:lstStyle>
            <a:lvl1pPr marL="0" indent="0">
              <a:buNone/>
              <a:defRPr sz="1600" cap="all" baseline="0">
                <a:solidFill>
                  <a:schemeClr val="tx2"/>
                </a:solidFill>
                <a:latin typeface="+mj-lt"/>
              </a:defRPr>
            </a:lvl1pPr>
            <a:lvl2pPr marL="457024" indent="0">
              <a:buNone/>
              <a:defRPr/>
            </a:lvl2pPr>
            <a:lvl3pPr marL="914048" indent="0">
              <a:buNone/>
              <a:defRPr/>
            </a:lvl3pPr>
            <a:lvl4pPr marL="1371072" indent="0">
              <a:buNone/>
              <a:defRPr/>
            </a:lvl4pPr>
            <a:lvl5pPr marL="1828096" indent="0">
              <a:buFont typeface="Arial" panose="020B0604020202020204" pitchFamily="34" charset="0"/>
              <a:buNone/>
              <a:defRPr/>
            </a:lvl5pPr>
          </a:lstStyle>
          <a:p>
            <a:pPr lvl="0"/>
            <a:r>
              <a:rPr lang="en-US" dirty="0"/>
              <a:t>subhead</a:t>
            </a:r>
          </a:p>
        </p:txBody>
      </p:sp>
      <p:sp>
        <p:nvSpPr>
          <p:cNvPr id="11" name="Text Placeholder 10"/>
          <p:cNvSpPr>
            <a:spLocks noGrp="1"/>
          </p:cNvSpPr>
          <p:nvPr>
            <p:ph type="body" sz="quarter" idx="17"/>
          </p:nvPr>
        </p:nvSpPr>
        <p:spPr>
          <a:xfrm>
            <a:off x="6313637" y="1981201"/>
            <a:ext cx="4884848" cy="39166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a:extLst>
              <a:ext uri="{FF2B5EF4-FFF2-40B4-BE49-F238E27FC236}">
                <a16:creationId xmlns:a16="http://schemas.microsoft.com/office/drawing/2014/main" id="{14A80DED-732F-F842-8EEA-D83A7C7026B6}"/>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166981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864">
          <p15:clr>
            <a:srgbClr val="FBAE40"/>
          </p15:clr>
        </p15:guide>
        <p15:guide id="4" orient="horz" pos="1128">
          <p15:clr>
            <a:srgbClr val="FBAE40"/>
          </p15:clr>
        </p15:guide>
        <p15:guide id="5" orient="horz" pos="12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919" y="1368911"/>
            <a:ext cx="4862925" cy="4544568"/>
          </a:xfrm>
          <a:ln>
            <a:noFill/>
          </a:ln>
        </p:spPr>
        <p:txBody>
          <a:bodyPr>
            <a:noAutofit/>
          </a:bodyPr>
          <a:lstStyle>
            <a:lvl1pPr marL="342768" indent="-342768">
              <a:lnSpc>
                <a:spcPct val="105000"/>
              </a:lnSpc>
              <a:buClr>
                <a:schemeClr val="accent2"/>
              </a:buClr>
              <a:defRPr sz="2000"/>
            </a:lvl1pPr>
            <a:lvl2pPr marL="682363" indent="-285641">
              <a:lnSpc>
                <a:spcPct val="105000"/>
              </a:lnSpc>
              <a:buClr>
                <a:schemeClr val="accent4"/>
              </a:buClr>
              <a:defRPr sz="1900"/>
            </a:lvl2pPr>
            <a:lvl3pPr marL="974349" indent="-228512">
              <a:lnSpc>
                <a:spcPct val="105000"/>
              </a:lnSpc>
              <a:buClr>
                <a:schemeClr val="accent4"/>
              </a:buClr>
              <a:defRPr sz="1500"/>
            </a:lvl3pPr>
            <a:lvl4pPr marL="1256816" indent="-228512">
              <a:lnSpc>
                <a:spcPct val="105000"/>
              </a:lnSpc>
              <a:buClr>
                <a:schemeClr val="accent4"/>
              </a:buClr>
              <a:defRPr sz="1500"/>
            </a:lvl4pPr>
            <a:lvl5pPr marL="1256816" indent="0">
              <a:lnSpc>
                <a:spcPct val="105000"/>
              </a:lnSpc>
              <a:buClr>
                <a:schemeClr val="accent4"/>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326791" y="1368916"/>
            <a:ext cx="4879185" cy="4542529"/>
          </a:xfrm>
          <a:ln>
            <a:noFill/>
          </a:ln>
        </p:spPr>
        <p:txBody>
          <a:bodyPr>
            <a:noAutofit/>
          </a:bodyPr>
          <a:lstStyle>
            <a:lvl1pPr>
              <a:buClr>
                <a:schemeClr val="accent2"/>
              </a:buClr>
              <a:defRPr sz="2000"/>
            </a:lvl1pPr>
            <a:lvl2pPr marL="682363" indent="-285641">
              <a:defRPr sz="1900"/>
            </a:lvl2pPr>
            <a:lvl3pPr marL="974349" indent="-228512">
              <a:defRPr sz="1500"/>
            </a:lvl3pPr>
            <a:lvl4pPr marL="1256816" indent="-228512">
              <a:defRPr sz="1500"/>
            </a:lvl4pPr>
            <a:lvl5pPr marL="1256816" indent="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5"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6920" y="6053328"/>
            <a:ext cx="10201565"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p:nvPr>
        </p:nvSpPr>
        <p:spPr bwMode="auto">
          <a:xfrm>
            <a:off x="996921" y="326136"/>
            <a:ext cx="10201565" cy="740664"/>
          </a:xfrm>
        </p:spPr>
        <p:txBody>
          <a:bodyPr>
            <a:noAutofit/>
          </a:bodyPr>
          <a:lstStyle>
            <a:lvl1pPr>
              <a:defRPr sz="32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435C4246-18E9-0345-8AE4-DE32475AD5FF}"/>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389735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920" y="1470660"/>
            <a:ext cx="10201565" cy="2133600"/>
          </a:xfrm>
          <a:ln>
            <a:noFill/>
          </a:ln>
        </p:spPr>
        <p:txBody>
          <a:bodyPr>
            <a:noAutofit/>
          </a:bodyPr>
          <a:lstStyle>
            <a:lvl1pPr marL="342768" indent="-342768">
              <a:lnSpc>
                <a:spcPct val="105000"/>
              </a:lnSpc>
              <a:buClr>
                <a:schemeClr val="accent2"/>
              </a:buClr>
              <a:defRPr/>
            </a:lvl1pPr>
            <a:lvl2pPr>
              <a:lnSpc>
                <a:spcPct val="105000"/>
              </a:lnSpc>
              <a:buClr>
                <a:schemeClr val="accent4"/>
              </a:buClr>
              <a:defRPr/>
            </a:lvl2pPr>
            <a:lvl3pPr>
              <a:lnSpc>
                <a:spcPct val="105000"/>
              </a:lnSpc>
              <a:buClr>
                <a:schemeClr val="accent4"/>
              </a:buClr>
              <a:defRPr/>
            </a:lvl3pPr>
            <a:lvl4pPr>
              <a:lnSpc>
                <a:spcPct val="105000"/>
              </a:lnSpc>
              <a:buClr>
                <a:schemeClr val="accent4"/>
              </a:buClr>
              <a:defRPr/>
            </a:lvl4pPr>
            <a:lvl5pPr>
              <a:lnSpc>
                <a:spcPct val="105000"/>
              </a:lnSpc>
              <a:buClr>
                <a:schemeClr val="accent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996920" y="3782504"/>
            <a:ext cx="10201565" cy="2130937"/>
          </a:xfrm>
          <a:ln>
            <a:noFill/>
          </a:ln>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p:cNvSpPr>
            <a:spLocks noGrp="1"/>
          </p:cNvSpPr>
          <p:nvPr>
            <p:ph type="body" sz="quarter" idx="15"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6920" y="6053328"/>
            <a:ext cx="10201565"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p:nvPr>
        </p:nvSpPr>
        <p:spPr bwMode="auto">
          <a:xfrm>
            <a:off x="996920" y="326136"/>
            <a:ext cx="10201565" cy="740664"/>
          </a:xfrm>
        </p:spPr>
        <p:txBody>
          <a:bodyPr>
            <a:noAutofit/>
          </a:bodyPr>
          <a:lstStyle>
            <a:lvl1pPr>
              <a:defRPr sz="32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706D8550-0D43-EF47-B6EF-4554084E0805}"/>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203368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20090" y="1600200"/>
            <a:ext cx="5478396" cy="2172019"/>
          </a:xfrm>
          <a:ln>
            <a:noFill/>
          </a:ln>
        </p:spPr>
        <p:txBody>
          <a:bodyPr>
            <a:noAutofit/>
          </a:bodyPr>
          <a:lstStyle>
            <a:lvl1pPr marL="0" indent="0">
              <a:lnSpc>
                <a:spcPct val="108000"/>
              </a:lnSpc>
              <a:spcBef>
                <a:spcPts val="1200"/>
              </a:spcBef>
              <a:buClr>
                <a:schemeClr val="accent2"/>
              </a:buClr>
              <a:buNone/>
              <a:defRPr sz="1500"/>
            </a:lvl1pPr>
            <a:lvl2pPr marL="457024" indent="0">
              <a:lnSpc>
                <a:spcPct val="105000"/>
              </a:lnSpc>
              <a:buClr>
                <a:schemeClr val="accent4"/>
              </a:buClr>
              <a:buNone/>
              <a:defRPr sz="1500"/>
            </a:lvl2pPr>
            <a:lvl3pPr marL="914048" indent="0">
              <a:lnSpc>
                <a:spcPct val="105000"/>
              </a:lnSpc>
              <a:buClr>
                <a:schemeClr val="accent4"/>
              </a:buClr>
              <a:buNone/>
              <a:defRPr sz="1500"/>
            </a:lvl3pPr>
            <a:lvl4pPr marL="1371072" indent="0">
              <a:lnSpc>
                <a:spcPct val="105000"/>
              </a:lnSpc>
              <a:buClr>
                <a:schemeClr val="accent4"/>
              </a:buClr>
              <a:buNone/>
              <a:defRPr sz="1500"/>
            </a:lvl4pPr>
            <a:lvl5pPr marL="1828096" indent="0">
              <a:lnSpc>
                <a:spcPct val="105000"/>
              </a:lnSpc>
              <a:buClr>
                <a:schemeClr val="accent4"/>
              </a:buClr>
              <a:buFont typeface="Arial" panose="020B0604020202020204" pitchFamily="34" charset="0"/>
              <a:buNone/>
              <a:defRPr sz="1500"/>
            </a:lvl5pPr>
          </a:lstStyle>
          <a:p>
            <a:pPr lvl="0"/>
            <a:r>
              <a:rPr lang="en-US"/>
              <a:t>Speaker bio</a:t>
            </a:r>
            <a:endParaRPr lang="en-US" dirty="0"/>
          </a:p>
        </p:txBody>
      </p:sp>
      <p:sp>
        <p:nvSpPr>
          <p:cNvPr id="11" name="Content Placeholder 10"/>
          <p:cNvSpPr>
            <a:spLocks noGrp="1"/>
          </p:cNvSpPr>
          <p:nvPr>
            <p:ph sz="quarter" idx="14" hasCustomPrompt="1"/>
          </p:nvPr>
        </p:nvSpPr>
        <p:spPr>
          <a:xfrm>
            <a:off x="5720088" y="3995928"/>
            <a:ext cx="5463811" cy="2172019"/>
          </a:xfrm>
          <a:ln>
            <a:noFill/>
          </a:ln>
        </p:spPr>
        <p:txBody>
          <a:bodyPr>
            <a:noAutofit/>
          </a:bodyPr>
          <a:lstStyle>
            <a:lvl1pPr marL="0" indent="0">
              <a:lnSpc>
                <a:spcPct val="108000"/>
              </a:lnSpc>
              <a:spcBef>
                <a:spcPts val="1200"/>
              </a:spcBef>
              <a:buNone/>
              <a:defRPr sz="1500"/>
            </a:lvl1pPr>
            <a:lvl2pPr marL="457024" indent="0">
              <a:buNone/>
              <a:defRPr sz="1500"/>
            </a:lvl2pPr>
            <a:lvl3pPr marL="914048" indent="0">
              <a:buNone/>
              <a:defRPr sz="1500"/>
            </a:lvl3pPr>
            <a:lvl4pPr marL="1371072" indent="0">
              <a:buNone/>
              <a:defRPr sz="1500"/>
            </a:lvl4pPr>
            <a:lvl5pPr marL="1828096" indent="0">
              <a:buFont typeface="Arial" panose="020B0604020202020204" pitchFamily="34" charset="0"/>
              <a:buNone/>
              <a:defRPr sz="1500"/>
            </a:lvl5pPr>
          </a:lstStyle>
          <a:p>
            <a:pPr lvl="0"/>
            <a:r>
              <a:rPr lang="en-US"/>
              <a:t>Speaker bio</a:t>
            </a:r>
            <a:endParaRPr lang="en-US" dirty="0"/>
          </a:p>
        </p:txBody>
      </p:sp>
      <p:sp>
        <p:nvSpPr>
          <p:cNvPr id="24" name="Text Placeholder 4"/>
          <p:cNvSpPr>
            <a:spLocks noGrp="1"/>
          </p:cNvSpPr>
          <p:nvPr>
            <p:ph type="body" sz="quarter" idx="15"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6919" y="6053328"/>
            <a:ext cx="10186981"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hasCustomPrompt="1"/>
          </p:nvPr>
        </p:nvSpPr>
        <p:spPr bwMode="auto">
          <a:xfrm>
            <a:off x="996920" y="326136"/>
            <a:ext cx="10201565" cy="740664"/>
          </a:xfrm>
        </p:spPr>
        <p:txBody>
          <a:bodyPr>
            <a:noAutofit/>
          </a:bodyPr>
          <a:lstStyle>
            <a:lvl1pPr>
              <a:defRPr sz="3200"/>
            </a:lvl1pPr>
          </a:lstStyle>
          <a:p>
            <a:r>
              <a:rPr lang="en-US"/>
              <a:t>Speaker Bios</a:t>
            </a:r>
            <a:endParaRPr lang="en-US" dirty="0"/>
          </a:p>
        </p:txBody>
      </p:sp>
      <p:sp>
        <p:nvSpPr>
          <p:cNvPr id="10" name="Picture Placeholder 4"/>
          <p:cNvSpPr>
            <a:spLocks noGrp="1"/>
          </p:cNvSpPr>
          <p:nvPr>
            <p:ph type="pic" sz="quarter" idx="16" hasCustomPrompt="1"/>
          </p:nvPr>
        </p:nvSpPr>
        <p:spPr>
          <a:xfrm>
            <a:off x="996921" y="1828800"/>
            <a:ext cx="1218883" cy="914400"/>
          </a:xfrm>
        </p:spPr>
        <p:txBody>
          <a:bodyPr>
            <a:noAutofit/>
          </a:bodyPr>
          <a:lstStyle>
            <a:lvl1pPr marL="0" indent="0">
              <a:buNone/>
              <a:defRPr sz="1100"/>
            </a:lvl1pPr>
          </a:lstStyle>
          <a:p>
            <a:r>
              <a:rPr lang="en-US"/>
              <a:t>Click on icon to add headshot</a:t>
            </a:r>
          </a:p>
        </p:txBody>
      </p:sp>
      <p:sp>
        <p:nvSpPr>
          <p:cNvPr id="16" name="Text Placeholder 7"/>
          <p:cNvSpPr>
            <a:spLocks noGrp="1"/>
          </p:cNvSpPr>
          <p:nvPr>
            <p:ph type="body" sz="quarter" idx="17" hasCustomPrompt="1"/>
          </p:nvPr>
        </p:nvSpPr>
        <p:spPr>
          <a:xfrm>
            <a:off x="2448576" y="1783082"/>
            <a:ext cx="2814434" cy="525780"/>
          </a:xfrm>
        </p:spPr>
        <p:txBody>
          <a:bodyPr lIns="0" tIns="0" rIns="0" bIns="0" anchor="b">
            <a:noAutofit/>
          </a:bodyPr>
          <a:lstStyle>
            <a:lvl1pPr marL="0" indent="0">
              <a:lnSpc>
                <a:spcPct val="100000"/>
              </a:lnSpc>
              <a:buNone/>
              <a:defRPr sz="1600" b="1" baseline="0">
                <a:solidFill>
                  <a:schemeClr val="accent2"/>
                </a:solidFill>
              </a:defRPr>
            </a:lvl1pPr>
            <a:lvl2pPr marL="457024" indent="0">
              <a:buNone/>
              <a:defRPr/>
            </a:lvl2pPr>
            <a:lvl3pPr marL="914048" indent="0">
              <a:buNone/>
              <a:defRPr/>
            </a:lvl3pPr>
            <a:lvl4pPr marL="1371072" indent="0">
              <a:buNone/>
              <a:defRPr/>
            </a:lvl4pPr>
            <a:lvl5pPr marL="1828096" indent="0">
              <a:buFont typeface="Arial" panose="020B0604020202020204" pitchFamily="34" charset="0"/>
              <a:buNone/>
              <a:defRPr/>
            </a:lvl5pPr>
          </a:lstStyle>
          <a:p>
            <a:pPr lvl="0"/>
            <a:r>
              <a:rPr lang="en-US"/>
              <a:t>Name LastName</a:t>
            </a:r>
          </a:p>
        </p:txBody>
      </p:sp>
      <p:sp>
        <p:nvSpPr>
          <p:cNvPr id="17" name="Text Placeholder 7"/>
          <p:cNvSpPr>
            <a:spLocks noGrp="1"/>
          </p:cNvSpPr>
          <p:nvPr>
            <p:ph type="body" sz="quarter" idx="18" hasCustomPrompt="1"/>
          </p:nvPr>
        </p:nvSpPr>
        <p:spPr>
          <a:xfrm>
            <a:off x="2448576" y="2368298"/>
            <a:ext cx="2814434" cy="377349"/>
          </a:xfrm>
        </p:spPr>
        <p:txBody>
          <a:bodyPr lIns="0" tIns="0" rIns="0" bIns="0" anchor="ctr">
            <a:noAutofit/>
          </a:bodyPr>
          <a:lstStyle>
            <a:lvl1pPr marL="0" indent="0">
              <a:lnSpc>
                <a:spcPct val="100000"/>
              </a:lnSpc>
              <a:buNone/>
              <a:defRPr sz="1100" b="0" i="1" baseline="0">
                <a:solidFill>
                  <a:schemeClr val="tx1"/>
                </a:solidFill>
              </a:defRPr>
            </a:lvl1pPr>
            <a:lvl2pPr marL="457024" indent="0">
              <a:buNone/>
              <a:defRPr/>
            </a:lvl2pPr>
            <a:lvl3pPr marL="914048" indent="0">
              <a:buNone/>
              <a:defRPr/>
            </a:lvl3pPr>
            <a:lvl4pPr marL="1371072" indent="0">
              <a:buNone/>
              <a:defRPr/>
            </a:lvl4pPr>
            <a:lvl5pPr marL="1828096" indent="0">
              <a:buFont typeface="Arial" panose="020B0604020202020204" pitchFamily="34" charset="0"/>
              <a:buNone/>
              <a:defRPr/>
            </a:lvl5pPr>
          </a:lstStyle>
          <a:p>
            <a:pPr lvl="0"/>
            <a:r>
              <a:rPr lang="en-US"/>
              <a:t>Title, Organization</a:t>
            </a:r>
          </a:p>
        </p:txBody>
      </p:sp>
      <p:sp>
        <p:nvSpPr>
          <p:cNvPr id="18" name="Picture Placeholder 4"/>
          <p:cNvSpPr>
            <a:spLocks noGrp="1"/>
          </p:cNvSpPr>
          <p:nvPr>
            <p:ph type="pic" sz="quarter" idx="19" hasCustomPrompt="1"/>
          </p:nvPr>
        </p:nvSpPr>
        <p:spPr>
          <a:xfrm>
            <a:off x="996921" y="4224528"/>
            <a:ext cx="1218883" cy="914400"/>
          </a:xfrm>
        </p:spPr>
        <p:txBody>
          <a:bodyPr>
            <a:noAutofit/>
          </a:bodyPr>
          <a:lstStyle>
            <a:lvl1pPr marL="0" marR="0" indent="0" algn="l" defTabSz="914048"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100"/>
            </a:lvl1pPr>
          </a:lstStyle>
          <a:p>
            <a:r>
              <a:rPr lang="en-US"/>
              <a:t>Click on icon to add headshot</a:t>
            </a:r>
          </a:p>
        </p:txBody>
      </p:sp>
      <p:sp>
        <p:nvSpPr>
          <p:cNvPr id="19" name="Text Placeholder 7"/>
          <p:cNvSpPr>
            <a:spLocks noGrp="1"/>
          </p:cNvSpPr>
          <p:nvPr>
            <p:ph type="body" sz="quarter" idx="20" hasCustomPrompt="1"/>
          </p:nvPr>
        </p:nvSpPr>
        <p:spPr>
          <a:xfrm>
            <a:off x="2448576" y="4178810"/>
            <a:ext cx="2814434" cy="525780"/>
          </a:xfrm>
        </p:spPr>
        <p:txBody>
          <a:bodyPr lIns="0" tIns="0" rIns="0" bIns="0" anchor="b">
            <a:noAutofit/>
          </a:bodyPr>
          <a:lstStyle>
            <a:lvl1pPr marL="0" indent="0">
              <a:lnSpc>
                <a:spcPct val="100000"/>
              </a:lnSpc>
              <a:buNone/>
              <a:defRPr sz="1600" b="1" baseline="0">
                <a:solidFill>
                  <a:schemeClr val="accent2"/>
                </a:solidFill>
              </a:defRPr>
            </a:lvl1pPr>
            <a:lvl2pPr marL="457024" indent="0">
              <a:buNone/>
              <a:defRPr/>
            </a:lvl2pPr>
            <a:lvl3pPr marL="914048" indent="0">
              <a:buNone/>
              <a:defRPr/>
            </a:lvl3pPr>
            <a:lvl4pPr marL="1371072" indent="0">
              <a:buNone/>
              <a:defRPr/>
            </a:lvl4pPr>
            <a:lvl5pPr marL="1828096" indent="0">
              <a:buFont typeface="Arial" panose="020B0604020202020204" pitchFamily="34" charset="0"/>
              <a:buNone/>
              <a:defRPr/>
            </a:lvl5pPr>
          </a:lstStyle>
          <a:p>
            <a:pPr lvl="0"/>
            <a:r>
              <a:rPr lang="en-US"/>
              <a:t>Name LastName</a:t>
            </a:r>
          </a:p>
        </p:txBody>
      </p:sp>
      <p:sp>
        <p:nvSpPr>
          <p:cNvPr id="20" name="Text Placeholder 7"/>
          <p:cNvSpPr>
            <a:spLocks noGrp="1"/>
          </p:cNvSpPr>
          <p:nvPr>
            <p:ph type="body" sz="quarter" idx="21" hasCustomPrompt="1"/>
          </p:nvPr>
        </p:nvSpPr>
        <p:spPr>
          <a:xfrm>
            <a:off x="2448576" y="4764026"/>
            <a:ext cx="2814434" cy="377349"/>
          </a:xfrm>
        </p:spPr>
        <p:txBody>
          <a:bodyPr lIns="0" tIns="0" rIns="0" bIns="0" anchor="ctr">
            <a:noAutofit/>
          </a:bodyPr>
          <a:lstStyle>
            <a:lvl1pPr marL="0" indent="0">
              <a:lnSpc>
                <a:spcPct val="100000"/>
              </a:lnSpc>
              <a:buNone/>
              <a:defRPr sz="1100" b="0" i="1" baseline="0">
                <a:solidFill>
                  <a:schemeClr val="tx1"/>
                </a:solidFill>
              </a:defRPr>
            </a:lvl1pPr>
            <a:lvl2pPr marL="457024" indent="0">
              <a:buNone/>
              <a:defRPr/>
            </a:lvl2pPr>
            <a:lvl3pPr marL="914048" indent="0">
              <a:buNone/>
              <a:defRPr/>
            </a:lvl3pPr>
            <a:lvl4pPr marL="1371072" indent="0">
              <a:buNone/>
              <a:defRPr/>
            </a:lvl4pPr>
            <a:lvl5pPr marL="1828096" indent="0">
              <a:buFont typeface="Arial" panose="020B0604020202020204" pitchFamily="34" charset="0"/>
              <a:buNone/>
              <a:defRPr/>
            </a:lvl5pPr>
          </a:lstStyle>
          <a:p>
            <a:pPr lvl="0"/>
            <a:r>
              <a:rPr lang="en-US"/>
              <a:t>Title, Organization</a:t>
            </a:r>
          </a:p>
        </p:txBody>
      </p:sp>
      <p:cxnSp>
        <p:nvCxnSpPr>
          <p:cNvPr id="21" name="Straight Connector 20"/>
          <p:cNvCxnSpPr/>
          <p:nvPr/>
        </p:nvCxnSpPr>
        <p:spPr>
          <a:xfrm>
            <a:off x="996919" y="1636640"/>
            <a:ext cx="4296561"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15D5C53F-3CC9-F74E-B340-DEE6740FE5C5}"/>
              </a:ext>
            </a:extLst>
          </p:cNvPr>
          <p:cNvSpPr txBox="1"/>
          <p:nvPr userDrawn="1"/>
        </p:nvSpPr>
        <p:spPr>
          <a:xfrm>
            <a:off x="11856390" y="6609563"/>
            <a:ext cx="30746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36046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B5C80886-9D21-8545-864E-3443AF5AAF69}"/>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0" y="-3842"/>
            <a:ext cx="12188825" cy="6865151"/>
          </a:xfrm>
          <a:prstGeom prst="rect">
            <a:avLst/>
          </a:prstGeom>
        </p:spPr>
      </p:pic>
      <p:sp>
        <p:nvSpPr>
          <p:cNvPr id="2" name="Title Placeholder 1"/>
          <p:cNvSpPr>
            <a:spLocks noGrp="1"/>
          </p:cNvSpPr>
          <p:nvPr>
            <p:ph type="title"/>
          </p:nvPr>
        </p:nvSpPr>
        <p:spPr>
          <a:xfrm>
            <a:off x="990343" y="256032"/>
            <a:ext cx="10208141" cy="741915"/>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990345" y="1371600"/>
            <a:ext cx="10208140" cy="4876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154088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53" r:id="rId18"/>
    <p:sldLayoutId id="2147483754" r:id="rId19"/>
    <p:sldLayoutId id="2147483755" r:id="rId20"/>
    <p:sldLayoutId id="2147483756" r:id="rId21"/>
    <p:sldLayoutId id="2147483759" r:id="rId22"/>
  </p:sldLayoutIdLst>
  <p:hf hdr="0" ftr="0" dt="0"/>
  <p:txStyles>
    <p:titleStyle>
      <a:lvl1pPr algn="l" defTabSz="914048" rtl="0" eaLnBrk="1" latinLnBrk="0" hangingPunct="1">
        <a:lnSpc>
          <a:spcPct val="100000"/>
        </a:lnSpc>
        <a:spcBef>
          <a:spcPct val="0"/>
        </a:spcBef>
        <a:buNone/>
        <a:defRPr sz="2600" kern="1200">
          <a:solidFill>
            <a:schemeClr val="accent1"/>
          </a:solidFill>
          <a:latin typeface="+mj-lt"/>
          <a:ea typeface="+mj-ea"/>
          <a:cs typeface="+mj-cs"/>
        </a:defRPr>
      </a:lvl1pPr>
    </p:titleStyle>
    <p:body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48" rtl="0" eaLnBrk="1" latinLnBrk="0" hangingPunct="1">
        <a:defRPr sz="1900" kern="1200">
          <a:solidFill>
            <a:schemeClr val="tx1"/>
          </a:solidFill>
          <a:latin typeface="+mn-lt"/>
          <a:ea typeface="+mn-ea"/>
          <a:cs typeface="+mn-cs"/>
        </a:defRPr>
      </a:lvl1pPr>
      <a:lvl2pPr marL="457024" algn="l" defTabSz="914048" rtl="0" eaLnBrk="1" latinLnBrk="0" hangingPunct="1">
        <a:defRPr sz="1900" kern="1200">
          <a:solidFill>
            <a:schemeClr val="tx1"/>
          </a:solidFill>
          <a:latin typeface="+mn-lt"/>
          <a:ea typeface="+mn-ea"/>
          <a:cs typeface="+mn-cs"/>
        </a:defRPr>
      </a:lvl2pPr>
      <a:lvl3pPr marL="914048" algn="l" defTabSz="914048" rtl="0" eaLnBrk="1" latinLnBrk="0" hangingPunct="1">
        <a:defRPr sz="1900" kern="1200">
          <a:solidFill>
            <a:schemeClr val="tx1"/>
          </a:solidFill>
          <a:latin typeface="+mn-lt"/>
          <a:ea typeface="+mn-ea"/>
          <a:cs typeface="+mn-cs"/>
        </a:defRPr>
      </a:lvl3pPr>
      <a:lvl4pPr marL="1371072" algn="l" defTabSz="914048" rtl="0" eaLnBrk="1" latinLnBrk="0" hangingPunct="1">
        <a:defRPr sz="1900" kern="1200">
          <a:solidFill>
            <a:schemeClr val="tx1"/>
          </a:solidFill>
          <a:latin typeface="+mn-lt"/>
          <a:ea typeface="+mn-ea"/>
          <a:cs typeface="+mn-cs"/>
        </a:defRPr>
      </a:lvl4pPr>
      <a:lvl5pPr marL="1828096" algn="l" defTabSz="914048" rtl="0" eaLnBrk="1" latinLnBrk="0" hangingPunct="1">
        <a:defRPr sz="1900" kern="1200">
          <a:solidFill>
            <a:schemeClr val="tx1"/>
          </a:solidFill>
          <a:latin typeface="+mn-lt"/>
          <a:ea typeface="+mn-ea"/>
          <a:cs typeface="+mn-cs"/>
        </a:defRPr>
      </a:lvl5pPr>
      <a:lvl6pPr marL="2285120" algn="l" defTabSz="914048" rtl="0" eaLnBrk="1" latinLnBrk="0" hangingPunct="1">
        <a:defRPr sz="1900" kern="1200">
          <a:solidFill>
            <a:schemeClr val="tx1"/>
          </a:solidFill>
          <a:latin typeface="+mn-lt"/>
          <a:ea typeface="+mn-ea"/>
          <a:cs typeface="+mn-cs"/>
        </a:defRPr>
      </a:lvl6pPr>
      <a:lvl7pPr marL="2742144" algn="l" defTabSz="914048" rtl="0" eaLnBrk="1" latinLnBrk="0" hangingPunct="1">
        <a:defRPr sz="1900" kern="1200">
          <a:solidFill>
            <a:schemeClr val="tx1"/>
          </a:solidFill>
          <a:latin typeface="+mn-lt"/>
          <a:ea typeface="+mn-ea"/>
          <a:cs typeface="+mn-cs"/>
        </a:defRPr>
      </a:lvl7pPr>
      <a:lvl8pPr marL="3199168" algn="l" defTabSz="914048" rtl="0" eaLnBrk="1" latinLnBrk="0" hangingPunct="1">
        <a:defRPr sz="1900" kern="1200">
          <a:solidFill>
            <a:schemeClr val="tx1"/>
          </a:solidFill>
          <a:latin typeface="+mn-lt"/>
          <a:ea typeface="+mn-ea"/>
          <a:cs typeface="+mn-cs"/>
        </a:defRPr>
      </a:lvl8pPr>
      <a:lvl9pPr marL="3656192" algn="l" defTabSz="914048"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24" userDrawn="1">
          <p15:clr>
            <a:srgbClr val="F26B43"/>
          </p15:clr>
        </p15:guide>
        <p15:guide id="4" pos="7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B30588-D136-8E47-8A4C-981D400021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
          <a:stretch/>
        </p:blipFill>
        <p:spPr>
          <a:xfrm>
            <a:off x="0" y="0"/>
            <a:ext cx="12188825" cy="6858000"/>
          </a:xfrm>
          <a:prstGeom prst="rect">
            <a:avLst/>
          </a:prstGeom>
        </p:spPr>
      </p:pic>
      <p:sp>
        <p:nvSpPr>
          <p:cNvPr id="36" name="Rectangle 35" descr="683297156.jpg"/>
          <p:cNvSpPr/>
          <p:nvPr/>
        </p:nvSpPr>
        <p:spPr>
          <a:xfrm>
            <a:off x="0" y="6470"/>
            <a:ext cx="12188825" cy="685153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sz="1600" dirty="0">
              <a:ln w="0"/>
              <a:solidFill>
                <a:schemeClr val="accent1"/>
              </a:solidFill>
              <a:effectLst>
                <a:outerShdw blurRad="38100" dist="25400" dir="5400000" algn="ctr" rotWithShape="0">
                  <a:srgbClr val="6E747A">
                    <a:alpha val="43000"/>
                  </a:srgbClr>
                </a:outerShdw>
              </a:effectLst>
            </a:endParaRPr>
          </a:p>
        </p:txBody>
      </p:sp>
      <p:pic>
        <p:nvPicPr>
          <p:cNvPr id="3" name="Picture 2" descr="TRP_SymbolBrightBlue_LightBG_R.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38256" y="40965"/>
            <a:ext cx="1650570" cy="1651000"/>
          </a:xfrm>
          <a:prstGeom prst="rect">
            <a:avLst/>
          </a:prstGeom>
        </p:spPr>
      </p:pic>
      <p:pic>
        <p:nvPicPr>
          <p:cNvPr id="4" name="Picture 3" descr="TRP_LogoWhite_R.eps"/>
          <p:cNvPicPr>
            <a:picLocks noChangeAspect="1"/>
          </p:cNvPicPr>
          <p:nvPr/>
        </p:nvPicPr>
        <p:blipFill>
          <a:blip r:embed="rId5">
            <a:grayscl/>
            <a:extLst>
              <a:ext uri="{28A0092B-C50C-407E-A947-70E740481C1C}">
                <a14:useLocalDpi xmlns:a14="http://schemas.microsoft.com/office/drawing/2010/main"/>
              </a:ext>
            </a:extLst>
          </a:blip>
          <a:stretch>
            <a:fillRect/>
          </a:stretch>
        </p:blipFill>
        <p:spPr>
          <a:xfrm>
            <a:off x="51303" y="230901"/>
            <a:ext cx="2722171" cy="1389225"/>
          </a:xfrm>
          <a:prstGeom prst="rect">
            <a:avLst/>
          </a:prstGeom>
        </p:spPr>
      </p:pic>
      <p:graphicFrame>
        <p:nvGraphicFramePr>
          <p:cNvPr id="38" name="Table 37"/>
          <p:cNvGraphicFramePr>
            <a:graphicFrameLocks noGrp="1"/>
          </p:cNvGraphicFramePr>
          <p:nvPr>
            <p:extLst>
              <p:ext uri="{D42A27DB-BD31-4B8C-83A1-F6EECF244321}">
                <p14:modId xmlns:p14="http://schemas.microsoft.com/office/powerpoint/2010/main" val="105549141"/>
              </p:ext>
            </p:extLst>
          </p:nvPr>
        </p:nvGraphicFramePr>
        <p:xfrm>
          <a:off x="0" y="1767019"/>
          <a:ext cx="4443984" cy="4466964"/>
        </p:xfrm>
        <a:graphic>
          <a:graphicData uri="http://schemas.openxmlformats.org/drawingml/2006/table">
            <a:tbl>
              <a:tblPr>
                <a:tableStyleId>{5C22544A-7EE6-4342-B048-85BDC9FD1C3A}</a:tableStyleId>
              </a:tblPr>
              <a:tblGrid>
                <a:gridCol w="740664">
                  <a:extLst>
                    <a:ext uri="{9D8B030D-6E8A-4147-A177-3AD203B41FA5}">
                      <a16:colId xmlns:a16="http://schemas.microsoft.com/office/drawing/2014/main" val="20000"/>
                    </a:ext>
                  </a:extLst>
                </a:gridCol>
                <a:gridCol w="740664">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740664">
                  <a:extLst>
                    <a:ext uri="{9D8B030D-6E8A-4147-A177-3AD203B41FA5}">
                      <a16:colId xmlns:a16="http://schemas.microsoft.com/office/drawing/2014/main" val="20003"/>
                    </a:ext>
                  </a:extLst>
                </a:gridCol>
                <a:gridCol w="740664">
                  <a:extLst>
                    <a:ext uri="{9D8B030D-6E8A-4147-A177-3AD203B41FA5}">
                      <a16:colId xmlns:a16="http://schemas.microsoft.com/office/drawing/2014/main" val="20004"/>
                    </a:ext>
                  </a:extLst>
                </a:gridCol>
                <a:gridCol w="740664">
                  <a:extLst>
                    <a:ext uri="{9D8B030D-6E8A-4147-A177-3AD203B41FA5}">
                      <a16:colId xmlns:a16="http://schemas.microsoft.com/office/drawing/2014/main" val="20005"/>
                    </a:ext>
                  </a:extLst>
                </a:gridCol>
              </a:tblGrid>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9525" cap="flat" cmpd="sng" algn="ctr">
                      <a:solidFill>
                        <a:srgbClr val="1F2048"/>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val="10000"/>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val="10001"/>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val="10002"/>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1600" b="1" cap="all" baseline="0" dirty="0">
                        <a:solidFill>
                          <a:schemeClr val="bg1"/>
                        </a:solidFill>
                      </a:endParaRPr>
                    </a:p>
                  </a:txBody>
                  <a:tcPr marL="147160" marR="147160" marT="55185" marB="55185" anchor="ctr">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20" normalizeH="0" baseline="0" noProof="0" dirty="0">
                          <a:ln>
                            <a:noFill/>
                          </a:ln>
                          <a:solidFill>
                            <a:srgbClr val="FFFFFF"/>
                          </a:solidFill>
                          <a:effectLst/>
                          <a:uLnTx/>
                          <a:uFillTx/>
                          <a:latin typeface="+mn-lt"/>
                          <a:ea typeface="+mn-ea"/>
                          <a:cs typeface="+mn-cs"/>
                        </a:rPr>
                      </a:br>
                      <a:br>
                        <a:rPr kumimoji="0" lang="en-US" sz="1600" b="1" i="0" u="none" strike="noStrike" kern="1200" cap="none" spc="20" normalizeH="0" baseline="0" noProof="0" dirty="0">
                          <a:ln>
                            <a:noFill/>
                          </a:ln>
                          <a:solidFill>
                            <a:srgbClr val="FFFFFF"/>
                          </a:solidFill>
                          <a:effectLst/>
                          <a:uLnTx/>
                          <a:uFillTx/>
                          <a:latin typeface="+mn-lt"/>
                          <a:ea typeface="+mn-ea"/>
                          <a:cs typeface="+mn-cs"/>
                        </a:rPr>
                      </a:br>
                      <a:r>
                        <a:rPr kumimoji="0" lang="en-US" sz="1600" b="1" i="0" u="none" strike="noStrike" kern="1200" cap="none" spc="20" normalizeH="0" baseline="0" noProof="0" dirty="0">
                          <a:ln>
                            <a:noFill/>
                          </a:ln>
                          <a:solidFill>
                            <a:srgbClr val="FFFFFF"/>
                          </a:solidFill>
                          <a:effectLst/>
                          <a:uLnTx/>
                          <a:uFillTx/>
                          <a:latin typeface="+mn-lt"/>
                          <a:ea typeface="+mn-ea"/>
                          <a:cs typeface="+mn-cs"/>
                        </a:rPr>
                        <a:t>Retirement</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20" normalizeH="0" baseline="0" noProof="0" dirty="0">
                          <a:ln>
                            <a:noFill/>
                          </a:ln>
                          <a:solidFill>
                            <a:srgbClr val="05C3DE"/>
                          </a:solidFill>
                          <a:effectLst/>
                          <a:uLnTx/>
                          <a:uFillTx/>
                          <a:latin typeface="+mn-lt"/>
                          <a:ea typeface="+mn-ea"/>
                          <a:cs typeface="+mn-cs"/>
                        </a:rPr>
                        <a:t>Wellness</a:t>
                      </a:r>
                    </a:p>
                  </a:txBody>
                  <a:tcPr marL="164592" marR="0" marT="55185" marB="55185" anchor="ctr">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val="10003"/>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1600" b="1" cap="all" baseline="0" dirty="0">
                        <a:solidFill>
                          <a:schemeClr val="bg1"/>
                        </a:solidFill>
                      </a:endParaRPr>
                    </a:p>
                  </a:txBody>
                  <a:tcPr marL="147160" marR="147160" marT="55185" marB="55185" anchor="ctr">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gridSpan="2" vMerge="1">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hMerge="1" v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1F2048"/>
                      </a:solidFill>
                      <a:prstDash val="solid"/>
                      <a:round/>
                      <a:headEnd type="none" w="med" len="med"/>
                      <a:tailEnd type="none" w="med" len="med"/>
                    </a:lnT>
                    <a:lnB w="9525" cap="flat" cmpd="sng" algn="ctr">
                      <a:solidFill>
                        <a:srgbClr val="1F2048"/>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val="10004"/>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9525" cap="flat" cmpd="sng" algn="ctr">
                      <a:solidFill>
                        <a:srgbClr val="1F2048"/>
                      </a:solidFill>
                      <a:prstDash val="solid"/>
                      <a:round/>
                      <a:headEnd type="none" w="med" len="med"/>
                      <a:tailEnd type="none" w="med" len="med"/>
                    </a:lnR>
                    <a:lnT w="9525" cap="flat" cmpd="sng" algn="ctr">
                      <a:solidFill>
                        <a:srgbClr val="1F204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endParaRPr lang="en-US" sz="2200" dirty="0"/>
                    </a:p>
                  </a:txBody>
                  <a:tcPr marL="147160" marR="147160" marT="55185" marB="55185">
                    <a:lnL w="9525" cap="flat" cmpd="sng" algn="ctr">
                      <a:solidFill>
                        <a:srgbClr val="1F2048"/>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1F204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val="10005"/>
                  </a:ext>
                </a:extLst>
              </a:tr>
            </a:tbl>
          </a:graphicData>
        </a:graphic>
      </p:graphicFrame>
      <p:sp>
        <p:nvSpPr>
          <p:cNvPr id="40" name="TextBox 39"/>
          <p:cNvSpPr txBox="1"/>
          <p:nvPr/>
        </p:nvSpPr>
        <p:spPr>
          <a:xfrm>
            <a:off x="4636584" y="4547903"/>
            <a:ext cx="7401428" cy="899221"/>
          </a:xfrm>
          <a:prstGeom prst="rect">
            <a:avLst/>
          </a:prstGeom>
          <a:noFill/>
        </p:spPr>
        <p:txBody>
          <a:bodyPr wrap="square" lIns="0" tIns="0" rIns="0" bIns="0" rtlCol="0" anchor="b">
            <a:spAutoFit/>
          </a:bodyPr>
          <a:lstStyle/>
          <a:p>
            <a:pPr defTabSz="1088473">
              <a:lnSpc>
                <a:spcPct val="80000"/>
              </a:lnSpc>
              <a:spcAft>
                <a:spcPts val="400"/>
              </a:spcAft>
              <a:buClr>
                <a:schemeClr val="accent2"/>
              </a:buClr>
              <a:defRPr/>
            </a:pPr>
            <a:r>
              <a:rPr lang="en-US" sz="2000" dirty="0">
                <a:solidFill>
                  <a:schemeClr val="bg1"/>
                </a:solidFill>
                <a:effectLst>
                  <a:outerShdw blurRad="254000" dist="38100" dir="8100000" algn="tr" rotWithShape="0">
                    <a:prstClr val="black">
                      <a:alpha val="40000"/>
                    </a:prstClr>
                  </a:outerShdw>
                </a:effectLst>
              </a:rPr>
              <a:t>VISUALIZE RETIREMENT</a:t>
            </a:r>
            <a:endParaRPr lang="en-US" sz="4600" baseline="0" dirty="0">
              <a:solidFill>
                <a:schemeClr val="bg1"/>
              </a:solidFill>
              <a:effectLst>
                <a:outerShdw blurRad="254000" dist="38100" dir="8100000" algn="tr" rotWithShape="0">
                  <a:prstClr val="black">
                    <a:alpha val="40000"/>
                  </a:prstClr>
                </a:outerShdw>
              </a:effectLst>
            </a:endParaRPr>
          </a:p>
          <a:p>
            <a:pPr>
              <a:lnSpc>
                <a:spcPct val="85000"/>
              </a:lnSpc>
              <a:spcAft>
                <a:spcPts val="400"/>
              </a:spcAft>
              <a:buClr>
                <a:schemeClr val="accent2"/>
              </a:buClr>
            </a:pPr>
            <a:r>
              <a:rPr lang="en-US" sz="4500" b="1" dirty="0">
                <a:solidFill>
                  <a:schemeClr val="accent2">
                    <a:lumMod val="60000"/>
                    <a:lumOff val="40000"/>
                  </a:schemeClr>
                </a:solidFill>
                <a:effectLst>
                  <a:outerShdw blurRad="254000" dist="38100" dir="8100000" algn="tr" rotWithShape="0">
                    <a:prstClr val="black">
                      <a:alpha val="40000"/>
                    </a:prstClr>
                  </a:outerShdw>
                </a:effectLst>
              </a:rPr>
              <a:t>Make your vision a reality.</a:t>
            </a:r>
          </a:p>
        </p:txBody>
      </p:sp>
      <p:cxnSp>
        <p:nvCxnSpPr>
          <p:cNvPr id="41" name="Straight Connector 40"/>
          <p:cNvCxnSpPr/>
          <p:nvPr/>
        </p:nvCxnSpPr>
        <p:spPr>
          <a:xfrm>
            <a:off x="4636584" y="5491043"/>
            <a:ext cx="7555416"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7986DAD7-E237-3A45-8E98-F4D519DB6D14}"/>
              </a:ext>
            </a:extLst>
          </p:cNvPr>
          <p:cNvSpPr>
            <a:spLocks noGrp="1"/>
          </p:cNvSpPr>
          <p:nvPr>
            <p:ph type="body" sz="quarter" idx="14"/>
          </p:nvPr>
        </p:nvSpPr>
        <p:spPr>
          <a:xfrm>
            <a:off x="4646612" y="5675245"/>
            <a:ext cx="7391400" cy="649355"/>
          </a:xfrm>
        </p:spPr>
        <p:txBody>
          <a:bodyPr/>
          <a:lstStyle/>
          <a:p>
            <a:r>
              <a:rPr lang="en-US" b="1" dirty="0" err="1">
                <a:solidFill>
                  <a:schemeClr val="bg1"/>
                </a:solidFill>
              </a:rPr>
              <a:t>PresenterName</a:t>
            </a:r>
            <a:r>
              <a:rPr lang="en-US" b="1" dirty="0">
                <a:solidFill>
                  <a:schemeClr val="bg1"/>
                </a:solidFill>
              </a:rPr>
              <a:t> Bold,</a:t>
            </a:r>
            <a:r>
              <a:rPr lang="en-US" dirty="0">
                <a:solidFill>
                  <a:schemeClr val="bg1"/>
                </a:solidFill>
              </a:rPr>
              <a:t> </a:t>
            </a:r>
            <a:r>
              <a:rPr lang="en-US" dirty="0" err="1">
                <a:solidFill>
                  <a:schemeClr val="bg1"/>
                </a:solidFill>
              </a:rPr>
              <a:t>PresenterTitle</a:t>
            </a:r>
            <a:r>
              <a:rPr lang="en-US" dirty="0">
                <a:solidFill>
                  <a:schemeClr val="bg1"/>
                </a:solidFill>
              </a:rPr>
              <a:t> </a:t>
            </a:r>
            <a:r>
              <a:rPr lang="en-US" dirty="0" err="1">
                <a:solidFill>
                  <a:schemeClr val="bg1"/>
                </a:solidFill>
              </a:rPr>
              <a:t>Unbold</a:t>
            </a:r>
            <a:endParaRPr lang="en-US" dirty="0">
              <a:solidFill>
                <a:schemeClr val="bg1"/>
              </a:solidFill>
            </a:endParaRPr>
          </a:p>
          <a:p>
            <a:r>
              <a:rPr lang="en-US" dirty="0">
                <a:solidFill>
                  <a:schemeClr val="bg1"/>
                </a:solidFill>
              </a:rPr>
              <a:t>Date</a:t>
            </a:r>
          </a:p>
        </p:txBody>
      </p:sp>
    </p:spTree>
    <p:extLst>
      <p:ext uri="{BB962C8B-B14F-4D97-AF65-F5344CB8AC3E}">
        <p14:creationId xmlns:p14="http://schemas.microsoft.com/office/powerpoint/2010/main" val="257469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DCA1E8-038F-064E-87E2-69AF8B3247E6}"/>
              </a:ext>
            </a:extLst>
          </p:cNvPr>
          <p:cNvSpPr txBox="1">
            <a:spLocks/>
          </p:cNvSpPr>
          <p:nvPr/>
        </p:nvSpPr>
        <p:spPr>
          <a:xfrm>
            <a:off x="916791" y="2499937"/>
            <a:ext cx="5643665" cy="1919404"/>
          </a:xfrm>
          <a:prstGeom prst="rect">
            <a:avLst/>
          </a:prstGeom>
        </p:spPr>
        <p:txBody>
          <a:bodyPr lIns="91416" tIns="45708" rIns="91416" bIns="45708" anchor="t"/>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ts val="4559"/>
              </a:lnSpc>
            </a:pPr>
            <a:r>
              <a:rPr lang="en-US" sz="3499" dirty="0">
                <a:solidFill>
                  <a:srgbClr val="4F4F4F"/>
                </a:solidFill>
                <a:latin typeface="+mn-lt"/>
              </a:rPr>
              <a:t>Nearly all are looking forward to retirement, but many also </a:t>
            </a:r>
            <a:r>
              <a:rPr lang="en-US" sz="3499" b="1" dirty="0">
                <a:solidFill>
                  <a:srgbClr val="054C70"/>
                </a:solidFill>
                <a:latin typeface="+mn-lt"/>
              </a:rPr>
              <a:t>have concerns.</a:t>
            </a:r>
          </a:p>
        </p:txBody>
      </p:sp>
      <p:pic>
        <p:nvPicPr>
          <p:cNvPr id="15" name="Graphic 14" descr="VR2.0_illustration_opposing ideas">
            <a:extLst>
              <a:ext uri="{FF2B5EF4-FFF2-40B4-BE49-F238E27FC236}">
                <a16:creationId xmlns:a16="http://schemas.microsoft.com/office/drawing/2014/main" id="{8A75CEE8-3172-0144-A251-CFD839F1ECE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851773" y="1650642"/>
            <a:ext cx="4205163" cy="3617995"/>
          </a:xfrm>
          <a:prstGeom prst="rect">
            <a:avLst/>
          </a:prstGeom>
        </p:spPr>
      </p:pic>
      <p:sp>
        <p:nvSpPr>
          <p:cNvPr id="2" name="Title 1">
            <a:extLst>
              <a:ext uri="{FF2B5EF4-FFF2-40B4-BE49-F238E27FC236}">
                <a16:creationId xmlns:a16="http://schemas.microsoft.com/office/drawing/2014/main" id="{8C8EB87F-F95F-6147-978F-6B2E2AEFFC38}"/>
              </a:ext>
            </a:extLst>
          </p:cNvPr>
          <p:cNvSpPr>
            <a:spLocks noGrp="1"/>
          </p:cNvSpPr>
          <p:nvPr>
            <p:ph type="title"/>
          </p:nvPr>
        </p:nvSpPr>
        <p:spPr/>
        <p:txBody>
          <a:bodyPr vert="horz" lIns="91416" tIns="45708" rIns="91416" bIns="45708" rtlCol="0" anchor="ctr">
            <a:noAutofit/>
          </a:bodyPr>
          <a:lstStyle/>
          <a:p>
            <a:r>
              <a:rPr lang="en-US" dirty="0"/>
              <a:t>Opposing Ideas</a:t>
            </a:r>
          </a:p>
        </p:txBody>
      </p:sp>
    </p:spTree>
    <p:extLst>
      <p:ext uri="{BB962C8B-B14F-4D97-AF65-F5344CB8AC3E}">
        <p14:creationId xmlns:p14="http://schemas.microsoft.com/office/powerpoint/2010/main" val="216480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8CE2-E530-0A4D-8EE0-2C8F78701454}"/>
              </a:ext>
            </a:extLst>
          </p:cNvPr>
          <p:cNvSpPr>
            <a:spLocks noGrp="1"/>
          </p:cNvSpPr>
          <p:nvPr>
            <p:ph type="title"/>
          </p:nvPr>
        </p:nvSpPr>
        <p:spPr/>
        <p:txBody>
          <a:bodyPr/>
          <a:lstStyle/>
          <a:p>
            <a:r>
              <a:rPr lang="en-US" dirty="0"/>
              <a:t>Few Focus Beyond the Numbers</a:t>
            </a:r>
          </a:p>
        </p:txBody>
      </p:sp>
      <p:sp>
        <p:nvSpPr>
          <p:cNvPr id="3" name="Text Placeholder 2">
            <a:extLst>
              <a:ext uri="{FF2B5EF4-FFF2-40B4-BE49-F238E27FC236}">
                <a16:creationId xmlns:a16="http://schemas.microsoft.com/office/drawing/2014/main" id="{46F3B1CD-9993-104A-9565-4AA1B8530ECF}"/>
              </a:ext>
            </a:extLst>
          </p:cNvPr>
          <p:cNvSpPr>
            <a:spLocks noGrp="1"/>
          </p:cNvSpPr>
          <p:nvPr>
            <p:ph type="body" sz="quarter" idx="10"/>
          </p:nvPr>
        </p:nvSpPr>
        <p:spPr/>
        <p:txBody>
          <a:bodyPr/>
          <a:lstStyle/>
          <a:p>
            <a:r>
              <a:rPr lang="en-US" dirty="0"/>
              <a:t>Source: Greenwald &amp; Associates/The Diversified Services Group Retiree Insights 2018 Survey of Consumers Ages 50–59, as of August 2018</a:t>
            </a:r>
          </a:p>
        </p:txBody>
      </p:sp>
      <p:sp>
        <p:nvSpPr>
          <p:cNvPr id="4" name="Content Placeholder 4">
            <a:extLst>
              <a:ext uri="{FF2B5EF4-FFF2-40B4-BE49-F238E27FC236}">
                <a16:creationId xmlns:a16="http://schemas.microsoft.com/office/drawing/2014/main" id="{C9039685-5D79-BF4A-B038-497BECBEF920}"/>
              </a:ext>
            </a:extLst>
          </p:cNvPr>
          <p:cNvSpPr txBox="1">
            <a:spLocks/>
          </p:cNvSpPr>
          <p:nvPr/>
        </p:nvSpPr>
        <p:spPr>
          <a:xfrm>
            <a:off x="1738227" y="1493665"/>
            <a:ext cx="3654838" cy="170566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5998"/>
              </a:spcBef>
              <a:buNone/>
            </a:pPr>
            <a:r>
              <a:rPr lang="en-US" sz="12996" b="1" spc="-300" dirty="0">
                <a:solidFill>
                  <a:srgbClr val="054C70"/>
                </a:solidFill>
                <a:latin typeface="+mn-lt"/>
              </a:rPr>
              <a:t>74</a:t>
            </a:r>
            <a:r>
              <a:rPr lang="en-US" sz="11996" b="1" baseline="30000" dirty="0">
                <a:solidFill>
                  <a:srgbClr val="054C70"/>
                </a:solidFill>
                <a:latin typeface="+mn-lt"/>
              </a:rPr>
              <a:t>%</a:t>
            </a:r>
          </a:p>
        </p:txBody>
      </p:sp>
      <p:sp>
        <p:nvSpPr>
          <p:cNvPr id="5" name="Content Placeholder 4">
            <a:extLst>
              <a:ext uri="{FF2B5EF4-FFF2-40B4-BE49-F238E27FC236}">
                <a16:creationId xmlns:a16="http://schemas.microsoft.com/office/drawing/2014/main" id="{36CFC1B9-754C-F644-80C7-4DF7FCF62350}"/>
              </a:ext>
            </a:extLst>
          </p:cNvPr>
          <p:cNvSpPr txBox="1">
            <a:spLocks/>
          </p:cNvSpPr>
          <p:nvPr/>
        </p:nvSpPr>
        <p:spPr>
          <a:xfrm>
            <a:off x="1738227" y="3342360"/>
            <a:ext cx="3566353" cy="1113842"/>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7998"/>
              </a:spcBef>
              <a:buNone/>
            </a:pPr>
            <a:r>
              <a:rPr lang="en-US" sz="2199" dirty="0">
                <a:solidFill>
                  <a:srgbClr val="4F4F4F"/>
                </a:solidFill>
                <a:latin typeface="+mn-lt"/>
              </a:rPr>
              <a:t>of people have made</a:t>
            </a:r>
            <a:br>
              <a:rPr lang="en-US" sz="2199" dirty="0">
                <a:solidFill>
                  <a:srgbClr val="4F4F4F"/>
                </a:solidFill>
                <a:latin typeface="+mn-lt"/>
              </a:rPr>
            </a:br>
            <a:r>
              <a:rPr lang="en-US" sz="2199" dirty="0">
                <a:solidFill>
                  <a:srgbClr val="4F4F4F"/>
                </a:solidFill>
                <a:latin typeface="+mn-lt"/>
              </a:rPr>
              <a:t>a serious effort to plan </a:t>
            </a:r>
            <a:r>
              <a:rPr lang="en-US" sz="2199" b="1" dirty="0">
                <a:solidFill>
                  <a:srgbClr val="054C70"/>
                </a:solidFill>
                <a:latin typeface="+mn-lt"/>
              </a:rPr>
              <a:t>financially</a:t>
            </a:r>
            <a:r>
              <a:rPr lang="en-US" sz="2199" dirty="0">
                <a:solidFill>
                  <a:srgbClr val="4F4F4F"/>
                </a:solidFill>
                <a:latin typeface="+mn-lt"/>
              </a:rPr>
              <a:t> for retirement</a:t>
            </a:r>
          </a:p>
        </p:txBody>
      </p:sp>
      <p:pic>
        <p:nvPicPr>
          <p:cNvPr id="6" name="Graphic 5">
            <a:extLst>
              <a:ext uri="{FF2B5EF4-FFF2-40B4-BE49-F238E27FC236}">
                <a16:creationId xmlns:a16="http://schemas.microsoft.com/office/drawing/2014/main" id="{A83F58A0-6785-134E-9414-8F5F38A4EE6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618139" y="4599233"/>
            <a:ext cx="1812192" cy="704740"/>
          </a:xfrm>
          <a:prstGeom prst="rect">
            <a:avLst/>
          </a:prstGeom>
        </p:spPr>
      </p:pic>
    </p:spTree>
    <p:extLst>
      <p:ext uri="{BB962C8B-B14F-4D97-AF65-F5344CB8AC3E}">
        <p14:creationId xmlns:p14="http://schemas.microsoft.com/office/powerpoint/2010/main" val="139372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8CE2-E530-0A4D-8EE0-2C8F78701454}"/>
              </a:ext>
            </a:extLst>
          </p:cNvPr>
          <p:cNvSpPr>
            <a:spLocks noGrp="1"/>
          </p:cNvSpPr>
          <p:nvPr>
            <p:ph type="title"/>
          </p:nvPr>
        </p:nvSpPr>
        <p:spPr/>
        <p:txBody>
          <a:bodyPr/>
          <a:lstStyle/>
          <a:p>
            <a:r>
              <a:rPr lang="en-US" dirty="0"/>
              <a:t>Few Focus Beyond the Numbers</a:t>
            </a:r>
          </a:p>
        </p:txBody>
      </p:sp>
      <p:sp>
        <p:nvSpPr>
          <p:cNvPr id="3" name="Text Placeholder 2">
            <a:extLst>
              <a:ext uri="{FF2B5EF4-FFF2-40B4-BE49-F238E27FC236}">
                <a16:creationId xmlns:a16="http://schemas.microsoft.com/office/drawing/2014/main" id="{46F3B1CD-9993-104A-9565-4AA1B8530ECF}"/>
              </a:ext>
            </a:extLst>
          </p:cNvPr>
          <p:cNvSpPr>
            <a:spLocks noGrp="1"/>
          </p:cNvSpPr>
          <p:nvPr>
            <p:ph type="body" sz="quarter" idx="10"/>
          </p:nvPr>
        </p:nvSpPr>
        <p:spPr/>
        <p:txBody>
          <a:bodyPr/>
          <a:lstStyle/>
          <a:p>
            <a:r>
              <a:rPr lang="en-US" dirty="0"/>
              <a:t>Source: Greenwald &amp; Associates/The Diversified Services Group Retiree Insights 2018 Survey of Consumers Ages 50–59, as of August 2018</a:t>
            </a:r>
          </a:p>
        </p:txBody>
      </p:sp>
      <p:sp>
        <p:nvSpPr>
          <p:cNvPr id="4" name="Content Placeholder 4">
            <a:extLst>
              <a:ext uri="{FF2B5EF4-FFF2-40B4-BE49-F238E27FC236}">
                <a16:creationId xmlns:a16="http://schemas.microsoft.com/office/drawing/2014/main" id="{C9039685-5D79-BF4A-B038-497BECBEF920}"/>
              </a:ext>
            </a:extLst>
          </p:cNvPr>
          <p:cNvSpPr txBox="1">
            <a:spLocks/>
          </p:cNvSpPr>
          <p:nvPr/>
        </p:nvSpPr>
        <p:spPr>
          <a:xfrm>
            <a:off x="1738227" y="1493665"/>
            <a:ext cx="3654838" cy="170566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5998"/>
              </a:spcBef>
              <a:buNone/>
            </a:pPr>
            <a:r>
              <a:rPr lang="en-US" sz="12996" b="1" spc="-300" dirty="0">
                <a:solidFill>
                  <a:srgbClr val="054C70"/>
                </a:solidFill>
                <a:latin typeface="+mn-lt"/>
              </a:rPr>
              <a:t>74</a:t>
            </a:r>
            <a:r>
              <a:rPr lang="en-US" sz="11996" b="1" baseline="30000" dirty="0">
                <a:solidFill>
                  <a:srgbClr val="054C70"/>
                </a:solidFill>
                <a:latin typeface="+mn-lt"/>
              </a:rPr>
              <a:t>%</a:t>
            </a:r>
          </a:p>
        </p:txBody>
      </p:sp>
      <p:sp>
        <p:nvSpPr>
          <p:cNvPr id="5" name="Content Placeholder 4">
            <a:extLst>
              <a:ext uri="{FF2B5EF4-FFF2-40B4-BE49-F238E27FC236}">
                <a16:creationId xmlns:a16="http://schemas.microsoft.com/office/drawing/2014/main" id="{36CFC1B9-754C-F644-80C7-4DF7FCF62350}"/>
              </a:ext>
            </a:extLst>
          </p:cNvPr>
          <p:cNvSpPr txBox="1">
            <a:spLocks/>
          </p:cNvSpPr>
          <p:nvPr/>
        </p:nvSpPr>
        <p:spPr>
          <a:xfrm>
            <a:off x="1738227" y="3342360"/>
            <a:ext cx="3566353" cy="1113842"/>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7998"/>
              </a:spcBef>
              <a:buNone/>
            </a:pPr>
            <a:r>
              <a:rPr lang="en-US" sz="2199" dirty="0">
                <a:solidFill>
                  <a:srgbClr val="4F4F4F"/>
                </a:solidFill>
                <a:latin typeface="+mn-lt"/>
              </a:rPr>
              <a:t>of people have made</a:t>
            </a:r>
            <a:br>
              <a:rPr lang="en-US" sz="2199" dirty="0">
                <a:solidFill>
                  <a:srgbClr val="4F4F4F"/>
                </a:solidFill>
                <a:latin typeface="+mn-lt"/>
              </a:rPr>
            </a:br>
            <a:r>
              <a:rPr lang="en-US" sz="2199" dirty="0">
                <a:solidFill>
                  <a:srgbClr val="4F4F4F"/>
                </a:solidFill>
                <a:latin typeface="+mn-lt"/>
              </a:rPr>
              <a:t>a serious effort to plan </a:t>
            </a:r>
            <a:r>
              <a:rPr lang="en-US" sz="2199" b="1" dirty="0">
                <a:solidFill>
                  <a:srgbClr val="4F4F4F"/>
                </a:solidFill>
                <a:latin typeface="+mn-lt"/>
              </a:rPr>
              <a:t>financially</a:t>
            </a:r>
            <a:r>
              <a:rPr lang="en-US" sz="2199" dirty="0">
                <a:solidFill>
                  <a:srgbClr val="4F4F4F"/>
                </a:solidFill>
                <a:latin typeface="+mn-lt"/>
              </a:rPr>
              <a:t> for retirement</a:t>
            </a:r>
          </a:p>
        </p:txBody>
      </p:sp>
      <p:pic>
        <p:nvPicPr>
          <p:cNvPr id="6" name="Graphic 5">
            <a:extLst>
              <a:ext uri="{FF2B5EF4-FFF2-40B4-BE49-F238E27FC236}">
                <a16:creationId xmlns:a16="http://schemas.microsoft.com/office/drawing/2014/main" id="{A83F58A0-6785-134E-9414-8F5F38A4EE6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618139" y="4599233"/>
            <a:ext cx="1812192" cy="704740"/>
          </a:xfrm>
          <a:prstGeom prst="rect">
            <a:avLst/>
          </a:prstGeom>
        </p:spPr>
      </p:pic>
      <p:sp>
        <p:nvSpPr>
          <p:cNvPr id="7" name="Content Placeholder 4">
            <a:extLst>
              <a:ext uri="{FF2B5EF4-FFF2-40B4-BE49-F238E27FC236}">
                <a16:creationId xmlns:a16="http://schemas.microsoft.com/office/drawing/2014/main" id="{284D5F0E-14FC-5B47-BC8B-4CEADD7481CE}"/>
              </a:ext>
            </a:extLst>
          </p:cNvPr>
          <p:cNvSpPr txBox="1">
            <a:spLocks/>
          </p:cNvSpPr>
          <p:nvPr/>
        </p:nvSpPr>
        <p:spPr>
          <a:xfrm>
            <a:off x="7239156" y="1493665"/>
            <a:ext cx="3654838" cy="170566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5998"/>
              </a:spcBef>
              <a:buNone/>
            </a:pPr>
            <a:r>
              <a:rPr lang="en-US" sz="12996" b="1" spc="-300" dirty="0">
                <a:solidFill>
                  <a:srgbClr val="054C70"/>
                </a:solidFill>
                <a:latin typeface="+mn-lt"/>
              </a:rPr>
              <a:t>35</a:t>
            </a:r>
            <a:r>
              <a:rPr lang="en-US" sz="11996" b="1" baseline="30000" dirty="0">
                <a:solidFill>
                  <a:srgbClr val="054C70"/>
                </a:solidFill>
                <a:latin typeface="+mn-lt"/>
              </a:rPr>
              <a:t>%</a:t>
            </a:r>
          </a:p>
        </p:txBody>
      </p:sp>
      <p:sp>
        <p:nvSpPr>
          <p:cNvPr id="8" name="Content Placeholder 4">
            <a:extLst>
              <a:ext uri="{FF2B5EF4-FFF2-40B4-BE49-F238E27FC236}">
                <a16:creationId xmlns:a16="http://schemas.microsoft.com/office/drawing/2014/main" id="{3AF72556-C442-A142-B0C9-D3AF377959CD}"/>
              </a:ext>
            </a:extLst>
          </p:cNvPr>
          <p:cNvSpPr txBox="1">
            <a:spLocks/>
          </p:cNvSpPr>
          <p:nvPr/>
        </p:nvSpPr>
        <p:spPr>
          <a:xfrm>
            <a:off x="7239156" y="3342360"/>
            <a:ext cx="3566353" cy="1113842"/>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7998"/>
              </a:spcBef>
              <a:buNone/>
            </a:pPr>
            <a:r>
              <a:rPr lang="en-US" sz="2199" dirty="0">
                <a:solidFill>
                  <a:srgbClr val="4F4F4F"/>
                </a:solidFill>
                <a:latin typeface="+mn-lt"/>
              </a:rPr>
              <a:t>of people have made</a:t>
            </a:r>
            <a:br>
              <a:rPr lang="en-US" sz="2199" dirty="0">
                <a:solidFill>
                  <a:srgbClr val="4F4F4F"/>
                </a:solidFill>
                <a:latin typeface="+mn-lt"/>
              </a:rPr>
            </a:br>
            <a:r>
              <a:rPr lang="en-US" sz="2199" dirty="0">
                <a:solidFill>
                  <a:srgbClr val="4F4F4F"/>
                </a:solidFill>
                <a:latin typeface="+mn-lt"/>
              </a:rPr>
              <a:t>a serious effort to plan </a:t>
            </a:r>
            <a:r>
              <a:rPr lang="en-US" sz="2199" b="1" dirty="0">
                <a:solidFill>
                  <a:srgbClr val="054C70"/>
                </a:solidFill>
                <a:latin typeface="+mn-lt"/>
              </a:rPr>
              <a:t>emotionally</a:t>
            </a:r>
            <a:r>
              <a:rPr lang="en-US" sz="2199" dirty="0">
                <a:solidFill>
                  <a:srgbClr val="4F4F4F"/>
                </a:solidFill>
                <a:latin typeface="+mn-lt"/>
              </a:rPr>
              <a:t> for retirement</a:t>
            </a:r>
          </a:p>
        </p:txBody>
      </p:sp>
      <p:pic>
        <p:nvPicPr>
          <p:cNvPr id="9" name="Graphic 8">
            <a:extLst>
              <a:ext uri="{FF2B5EF4-FFF2-40B4-BE49-F238E27FC236}">
                <a16:creationId xmlns:a16="http://schemas.microsoft.com/office/drawing/2014/main" id="{A6315C82-62F9-0F43-B7FB-E171F070C10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119068" y="4599233"/>
            <a:ext cx="1812192" cy="704740"/>
          </a:xfrm>
          <a:prstGeom prst="rect">
            <a:avLst/>
          </a:prstGeom>
        </p:spPr>
      </p:pic>
      <p:cxnSp>
        <p:nvCxnSpPr>
          <p:cNvPr id="10" name="Straight Connector 9">
            <a:extLst>
              <a:ext uri="{FF2B5EF4-FFF2-40B4-BE49-F238E27FC236}">
                <a16:creationId xmlns:a16="http://schemas.microsoft.com/office/drawing/2014/main" id="{124A8ADC-24E7-394C-8BE7-791E2E170E61}"/>
              </a:ext>
            </a:extLst>
          </p:cNvPr>
          <p:cNvCxnSpPr>
            <a:cxnSpLocks/>
          </p:cNvCxnSpPr>
          <p:nvPr/>
        </p:nvCxnSpPr>
        <p:spPr>
          <a:xfrm>
            <a:off x="6094412" y="1611077"/>
            <a:ext cx="0" cy="3635848"/>
          </a:xfrm>
          <a:prstGeom prst="line">
            <a:avLst/>
          </a:prstGeom>
          <a:ln w="101600" cap="flat">
            <a:solidFill>
              <a:srgbClr val="05C3DE">
                <a:alpha val="1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79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97DC170D-14F4-204E-A0E4-DD8E5F37DA6F}"/>
              </a:ext>
            </a:extLst>
          </p:cNvPr>
          <p:cNvGraphicFramePr/>
          <p:nvPr/>
        </p:nvGraphicFramePr>
        <p:xfrm>
          <a:off x="6272305" y="1395763"/>
          <a:ext cx="4648800" cy="476121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a:extLst>
              <a:ext uri="{FF2B5EF4-FFF2-40B4-BE49-F238E27FC236}">
                <a16:creationId xmlns:a16="http://schemas.microsoft.com/office/drawing/2014/main" id="{1B0E9CD2-FB8D-1145-B28C-73A02115FC39}"/>
              </a:ext>
            </a:extLst>
          </p:cNvPr>
          <p:cNvSpPr>
            <a:spLocks noGrp="1"/>
          </p:cNvSpPr>
          <p:nvPr>
            <p:ph type="title"/>
          </p:nvPr>
        </p:nvSpPr>
        <p:spPr/>
        <p:txBody>
          <a:bodyPr/>
          <a:lstStyle/>
          <a:p>
            <a:r>
              <a:rPr lang="en-US" dirty="0"/>
              <a:t>Nonfinancial Considerations Influence</a:t>
            </a:r>
            <a:br>
              <a:rPr lang="en-US" dirty="0"/>
            </a:br>
            <a:r>
              <a:rPr lang="en-US" dirty="0"/>
              <a:t>Retirement Decisions</a:t>
            </a:r>
          </a:p>
        </p:txBody>
      </p:sp>
      <p:sp>
        <p:nvSpPr>
          <p:cNvPr id="2" name="Text Placeholder 1">
            <a:extLst>
              <a:ext uri="{FF2B5EF4-FFF2-40B4-BE49-F238E27FC236}">
                <a16:creationId xmlns:a16="http://schemas.microsoft.com/office/drawing/2014/main" id="{998AA879-08C7-1C4D-ABE6-641E55617179}"/>
              </a:ext>
            </a:extLst>
          </p:cNvPr>
          <p:cNvSpPr>
            <a:spLocks noGrp="1"/>
          </p:cNvSpPr>
          <p:nvPr>
            <p:ph type="body" sz="quarter" idx="10"/>
          </p:nvPr>
        </p:nvSpPr>
        <p:spPr/>
        <p:txBody>
          <a:bodyPr/>
          <a:lstStyle/>
          <a:p>
            <a:r>
              <a:rPr lang="en-US" dirty="0"/>
              <a:t>Source: Greenwald &amp; Associates/The Diversified Services Group Retiree Insights 2018 Survey of Consumers Ages 50–59, as of August 2018</a:t>
            </a:r>
          </a:p>
        </p:txBody>
      </p:sp>
      <p:sp>
        <p:nvSpPr>
          <p:cNvPr id="3" name="TextBox 2">
            <a:extLst>
              <a:ext uri="{FF2B5EF4-FFF2-40B4-BE49-F238E27FC236}">
                <a16:creationId xmlns:a16="http://schemas.microsoft.com/office/drawing/2014/main" id="{A73A275B-9DC3-6740-82EE-FE0F8F7F0DBB}"/>
              </a:ext>
            </a:extLst>
          </p:cNvPr>
          <p:cNvSpPr txBox="1"/>
          <p:nvPr/>
        </p:nvSpPr>
        <p:spPr>
          <a:xfrm>
            <a:off x="2716862" y="1615180"/>
            <a:ext cx="3401323" cy="369236"/>
          </a:xfrm>
          <a:prstGeom prst="rect">
            <a:avLst/>
          </a:prstGeom>
          <a:noFill/>
        </p:spPr>
        <p:txBody>
          <a:bodyPr wrap="square" lIns="0" tIns="0" rIns="0" bIns="0" rtlCol="0">
            <a:spAutoFit/>
          </a:bodyPr>
          <a:lstStyle/>
          <a:p>
            <a:pPr algn="r">
              <a:spcAft>
                <a:spcPts val="1000"/>
              </a:spcAft>
              <a:buClr>
                <a:schemeClr val="accent2"/>
              </a:buClr>
            </a:pPr>
            <a:r>
              <a:rPr lang="en-US" sz="2399" dirty="0">
                <a:solidFill>
                  <a:srgbClr val="4F4F4F"/>
                </a:solidFill>
              </a:rPr>
              <a:t>Reaching a certain age</a:t>
            </a:r>
          </a:p>
        </p:txBody>
      </p:sp>
      <p:sp>
        <p:nvSpPr>
          <p:cNvPr id="83" name="TextBox 82">
            <a:extLst>
              <a:ext uri="{FF2B5EF4-FFF2-40B4-BE49-F238E27FC236}">
                <a16:creationId xmlns:a16="http://schemas.microsoft.com/office/drawing/2014/main" id="{AD9B6E82-54D2-D948-A6D7-6B0A0D1C8863}"/>
              </a:ext>
            </a:extLst>
          </p:cNvPr>
          <p:cNvSpPr txBox="1"/>
          <p:nvPr/>
        </p:nvSpPr>
        <p:spPr>
          <a:xfrm>
            <a:off x="2716862" y="2491292"/>
            <a:ext cx="3401323" cy="369236"/>
          </a:xfrm>
          <a:prstGeom prst="rect">
            <a:avLst/>
          </a:prstGeom>
          <a:noFill/>
        </p:spPr>
        <p:txBody>
          <a:bodyPr wrap="square" lIns="0" tIns="0" rIns="0" bIns="0" rtlCol="0">
            <a:spAutoFit/>
          </a:bodyPr>
          <a:lstStyle/>
          <a:p>
            <a:pPr algn="r">
              <a:spcAft>
                <a:spcPts val="1000"/>
              </a:spcAft>
              <a:buClr>
                <a:schemeClr val="accent2"/>
              </a:buClr>
            </a:pPr>
            <a:r>
              <a:rPr lang="en-US" sz="2399" dirty="0">
                <a:solidFill>
                  <a:srgbClr val="4F4F4F"/>
                </a:solidFill>
              </a:rPr>
              <a:t>Wanting to stop working</a:t>
            </a:r>
          </a:p>
        </p:txBody>
      </p:sp>
      <p:sp>
        <p:nvSpPr>
          <p:cNvPr id="84" name="TextBox 83">
            <a:extLst>
              <a:ext uri="{FF2B5EF4-FFF2-40B4-BE49-F238E27FC236}">
                <a16:creationId xmlns:a16="http://schemas.microsoft.com/office/drawing/2014/main" id="{25BF866C-3EF0-2841-92E5-889043487C12}"/>
              </a:ext>
            </a:extLst>
          </p:cNvPr>
          <p:cNvSpPr txBox="1"/>
          <p:nvPr/>
        </p:nvSpPr>
        <p:spPr>
          <a:xfrm>
            <a:off x="1287721" y="3410257"/>
            <a:ext cx="4830464" cy="369236"/>
          </a:xfrm>
          <a:prstGeom prst="rect">
            <a:avLst/>
          </a:prstGeom>
          <a:noFill/>
        </p:spPr>
        <p:txBody>
          <a:bodyPr wrap="square" lIns="0" tIns="0" rIns="0" bIns="0" rtlCol="0">
            <a:spAutoFit/>
          </a:bodyPr>
          <a:lstStyle/>
          <a:p>
            <a:pPr algn="r">
              <a:spcAft>
                <a:spcPts val="1000"/>
              </a:spcAft>
              <a:buClr>
                <a:schemeClr val="accent2"/>
              </a:buClr>
            </a:pPr>
            <a:r>
              <a:rPr lang="en-US" sz="2399" dirty="0">
                <a:solidFill>
                  <a:srgbClr val="4F4F4F"/>
                </a:solidFill>
              </a:rPr>
              <a:t>Feeling personally ready to retire</a:t>
            </a:r>
          </a:p>
        </p:txBody>
      </p:sp>
      <p:sp>
        <p:nvSpPr>
          <p:cNvPr id="85" name="TextBox 84">
            <a:extLst>
              <a:ext uri="{FF2B5EF4-FFF2-40B4-BE49-F238E27FC236}">
                <a16:creationId xmlns:a16="http://schemas.microsoft.com/office/drawing/2014/main" id="{1B498CAF-415E-9349-BDBB-B6C0D96523B7}"/>
              </a:ext>
            </a:extLst>
          </p:cNvPr>
          <p:cNvSpPr txBox="1"/>
          <p:nvPr/>
        </p:nvSpPr>
        <p:spPr>
          <a:xfrm>
            <a:off x="2539242" y="4314938"/>
            <a:ext cx="3578943" cy="369236"/>
          </a:xfrm>
          <a:prstGeom prst="rect">
            <a:avLst/>
          </a:prstGeom>
          <a:noFill/>
        </p:spPr>
        <p:txBody>
          <a:bodyPr wrap="square" lIns="0" tIns="0" rIns="0" bIns="0" rtlCol="0">
            <a:spAutoFit/>
          </a:bodyPr>
          <a:lstStyle/>
          <a:p>
            <a:pPr algn="r">
              <a:spcAft>
                <a:spcPts val="1000"/>
              </a:spcAft>
              <a:buClr>
                <a:schemeClr val="accent2"/>
              </a:buClr>
            </a:pPr>
            <a:r>
              <a:rPr lang="en-US" sz="2399" dirty="0">
                <a:solidFill>
                  <a:srgbClr val="4F4F4F"/>
                </a:solidFill>
              </a:rPr>
              <a:t>Wanting to do other things</a:t>
            </a:r>
          </a:p>
        </p:txBody>
      </p:sp>
      <p:sp>
        <p:nvSpPr>
          <p:cNvPr id="28" name="TextBox 27">
            <a:extLst>
              <a:ext uri="{FF2B5EF4-FFF2-40B4-BE49-F238E27FC236}">
                <a16:creationId xmlns:a16="http://schemas.microsoft.com/office/drawing/2014/main" id="{89F0BDC9-1CB2-3F4B-98C2-20561D9DDA20}"/>
              </a:ext>
            </a:extLst>
          </p:cNvPr>
          <p:cNvSpPr txBox="1"/>
          <p:nvPr/>
        </p:nvSpPr>
        <p:spPr>
          <a:xfrm>
            <a:off x="1759589" y="5223991"/>
            <a:ext cx="4358596" cy="369236"/>
          </a:xfrm>
          <a:prstGeom prst="rect">
            <a:avLst/>
          </a:prstGeom>
          <a:noFill/>
        </p:spPr>
        <p:txBody>
          <a:bodyPr wrap="square" lIns="0" tIns="0" rIns="0" bIns="0" rtlCol="0">
            <a:spAutoFit/>
          </a:bodyPr>
          <a:lstStyle/>
          <a:p>
            <a:pPr algn="r">
              <a:spcAft>
                <a:spcPts val="1000"/>
              </a:spcAft>
              <a:buClr>
                <a:schemeClr val="accent2"/>
              </a:buClr>
            </a:pPr>
            <a:r>
              <a:rPr lang="en-US" sz="2399" dirty="0">
                <a:solidFill>
                  <a:srgbClr val="4F4F4F"/>
                </a:solidFill>
              </a:rPr>
              <a:t>Reaching a certain asset level</a:t>
            </a:r>
          </a:p>
        </p:txBody>
      </p:sp>
      <p:sp>
        <p:nvSpPr>
          <p:cNvPr id="4" name="TextBox 3">
            <a:extLst>
              <a:ext uri="{FF2B5EF4-FFF2-40B4-BE49-F238E27FC236}">
                <a16:creationId xmlns:a16="http://schemas.microsoft.com/office/drawing/2014/main" id="{D0A1D40A-30F6-0C4D-82C9-595D15E32C6B}"/>
              </a:ext>
            </a:extLst>
          </p:cNvPr>
          <p:cNvSpPr txBox="1">
            <a:spLocks/>
          </p:cNvSpPr>
          <p:nvPr/>
        </p:nvSpPr>
        <p:spPr>
          <a:xfrm>
            <a:off x="8860899" y="1676160"/>
            <a:ext cx="1327369" cy="307697"/>
          </a:xfrm>
          <a:prstGeom prst="rect">
            <a:avLst/>
          </a:prstGeom>
          <a:noFill/>
        </p:spPr>
        <p:txBody>
          <a:bodyPr wrap="square" lIns="0" tIns="0" rIns="91416" bIns="0" rtlCol="0" anchor="ctr">
            <a:spAutoFit/>
          </a:bodyPr>
          <a:lstStyle/>
          <a:p>
            <a:pPr algn="r">
              <a:spcAft>
                <a:spcPts val="1000"/>
              </a:spcAft>
              <a:buClr>
                <a:schemeClr val="accent2"/>
              </a:buClr>
            </a:pPr>
            <a:r>
              <a:rPr lang="en-US" sz="1999" b="1" dirty="0">
                <a:solidFill>
                  <a:schemeClr val="bg1"/>
                </a:solidFill>
              </a:rPr>
              <a:t>59</a:t>
            </a:r>
            <a:r>
              <a:rPr lang="en-US" sz="1999" b="1" baseline="30000" dirty="0">
                <a:solidFill>
                  <a:schemeClr val="bg1"/>
                </a:solidFill>
              </a:rPr>
              <a:t>%</a:t>
            </a:r>
          </a:p>
        </p:txBody>
      </p:sp>
      <p:sp>
        <p:nvSpPr>
          <p:cNvPr id="11" name="TextBox 10">
            <a:extLst>
              <a:ext uri="{FF2B5EF4-FFF2-40B4-BE49-F238E27FC236}">
                <a16:creationId xmlns:a16="http://schemas.microsoft.com/office/drawing/2014/main" id="{5EE74455-BFB9-AF49-912E-354AD027A9C9}"/>
              </a:ext>
            </a:extLst>
          </p:cNvPr>
          <p:cNvSpPr txBox="1">
            <a:spLocks/>
          </p:cNvSpPr>
          <p:nvPr/>
        </p:nvSpPr>
        <p:spPr>
          <a:xfrm>
            <a:off x="7878850" y="2579917"/>
            <a:ext cx="1327369" cy="307697"/>
          </a:xfrm>
          <a:prstGeom prst="rect">
            <a:avLst/>
          </a:prstGeom>
          <a:noFill/>
        </p:spPr>
        <p:txBody>
          <a:bodyPr wrap="square" lIns="0" tIns="0" rIns="91416" bIns="0" rtlCol="0" anchor="ctr">
            <a:spAutoFit/>
          </a:bodyPr>
          <a:lstStyle/>
          <a:p>
            <a:pPr algn="r">
              <a:spcAft>
                <a:spcPts val="1000"/>
              </a:spcAft>
              <a:buClr>
                <a:schemeClr val="accent2"/>
              </a:buClr>
            </a:pPr>
            <a:r>
              <a:rPr lang="en-US" sz="1999" b="1" dirty="0">
                <a:solidFill>
                  <a:schemeClr val="bg1"/>
                </a:solidFill>
              </a:rPr>
              <a:t>44</a:t>
            </a:r>
            <a:r>
              <a:rPr lang="en-US" sz="1999" b="1" baseline="30000" dirty="0">
                <a:solidFill>
                  <a:schemeClr val="bg1"/>
                </a:solidFill>
              </a:rPr>
              <a:t>%</a:t>
            </a:r>
          </a:p>
        </p:txBody>
      </p:sp>
      <p:sp>
        <p:nvSpPr>
          <p:cNvPr id="12" name="TextBox 11">
            <a:extLst>
              <a:ext uri="{FF2B5EF4-FFF2-40B4-BE49-F238E27FC236}">
                <a16:creationId xmlns:a16="http://schemas.microsoft.com/office/drawing/2014/main" id="{64DEA4DD-0D93-AE4C-BC88-C72C63932147}"/>
              </a:ext>
            </a:extLst>
          </p:cNvPr>
          <p:cNvSpPr txBox="1">
            <a:spLocks/>
          </p:cNvSpPr>
          <p:nvPr/>
        </p:nvSpPr>
        <p:spPr>
          <a:xfrm>
            <a:off x="7868688" y="3465251"/>
            <a:ext cx="1327369" cy="307697"/>
          </a:xfrm>
          <a:prstGeom prst="rect">
            <a:avLst/>
          </a:prstGeom>
          <a:noFill/>
        </p:spPr>
        <p:txBody>
          <a:bodyPr wrap="square" lIns="0" tIns="0" rIns="91416" bIns="0" rtlCol="0" anchor="ctr">
            <a:spAutoFit/>
          </a:bodyPr>
          <a:lstStyle/>
          <a:p>
            <a:pPr algn="r">
              <a:spcAft>
                <a:spcPts val="1000"/>
              </a:spcAft>
              <a:buClr>
                <a:schemeClr val="accent2"/>
              </a:buClr>
            </a:pPr>
            <a:r>
              <a:rPr lang="en-US" sz="1999" b="1" dirty="0">
                <a:solidFill>
                  <a:schemeClr val="bg1"/>
                </a:solidFill>
              </a:rPr>
              <a:t>44</a:t>
            </a:r>
            <a:r>
              <a:rPr lang="en-US" sz="1999" b="1" baseline="30000" dirty="0">
                <a:solidFill>
                  <a:schemeClr val="bg1"/>
                </a:solidFill>
              </a:rPr>
              <a:t>%</a:t>
            </a:r>
          </a:p>
        </p:txBody>
      </p:sp>
      <p:sp>
        <p:nvSpPr>
          <p:cNvPr id="13" name="TextBox 12">
            <a:extLst>
              <a:ext uri="{FF2B5EF4-FFF2-40B4-BE49-F238E27FC236}">
                <a16:creationId xmlns:a16="http://schemas.microsoft.com/office/drawing/2014/main" id="{61615915-D6F7-8843-9440-B774C1C2EEB4}"/>
              </a:ext>
            </a:extLst>
          </p:cNvPr>
          <p:cNvSpPr txBox="1">
            <a:spLocks/>
          </p:cNvSpPr>
          <p:nvPr/>
        </p:nvSpPr>
        <p:spPr>
          <a:xfrm>
            <a:off x="7604928" y="4356563"/>
            <a:ext cx="1327369" cy="307697"/>
          </a:xfrm>
          <a:prstGeom prst="rect">
            <a:avLst/>
          </a:prstGeom>
          <a:noFill/>
        </p:spPr>
        <p:txBody>
          <a:bodyPr wrap="square" lIns="0" tIns="0" rIns="91416" bIns="0" rtlCol="0" anchor="ctr">
            <a:spAutoFit/>
          </a:bodyPr>
          <a:lstStyle/>
          <a:p>
            <a:pPr algn="r">
              <a:spcAft>
                <a:spcPts val="1000"/>
              </a:spcAft>
              <a:buClr>
                <a:schemeClr val="accent2"/>
              </a:buClr>
            </a:pPr>
            <a:r>
              <a:rPr lang="en-US" sz="1999" b="1" dirty="0">
                <a:solidFill>
                  <a:schemeClr val="bg1"/>
                </a:solidFill>
              </a:rPr>
              <a:t>40</a:t>
            </a:r>
            <a:r>
              <a:rPr lang="en-US" sz="1999" b="1" baseline="30000" dirty="0">
                <a:solidFill>
                  <a:schemeClr val="bg1"/>
                </a:solidFill>
              </a:rPr>
              <a:t>%</a:t>
            </a:r>
          </a:p>
        </p:txBody>
      </p:sp>
      <p:sp>
        <p:nvSpPr>
          <p:cNvPr id="15" name="TextBox 14">
            <a:extLst>
              <a:ext uri="{FF2B5EF4-FFF2-40B4-BE49-F238E27FC236}">
                <a16:creationId xmlns:a16="http://schemas.microsoft.com/office/drawing/2014/main" id="{045476A5-AF9D-AE4C-9058-3ABAB9CF1F89}"/>
              </a:ext>
            </a:extLst>
          </p:cNvPr>
          <p:cNvSpPr txBox="1">
            <a:spLocks/>
          </p:cNvSpPr>
          <p:nvPr/>
        </p:nvSpPr>
        <p:spPr>
          <a:xfrm>
            <a:off x="7604928" y="5247557"/>
            <a:ext cx="1327369" cy="307697"/>
          </a:xfrm>
          <a:prstGeom prst="rect">
            <a:avLst/>
          </a:prstGeom>
          <a:noFill/>
        </p:spPr>
        <p:txBody>
          <a:bodyPr wrap="square" lIns="0" tIns="0" rIns="91416" bIns="0" rtlCol="0" anchor="ctr">
            <a:spAutoFit/>
          </a:bodyPr>
          <a:lstStyle/>
          <a:p>
            <a:pPr algn="r">
              <a:spcAft>
                <a:spcPts val="1000"/>
              </a:spcAft>
              <a:buClr>
                <a:schemeClr val="accent2"/>
              </a:buClr>
            </a:pPr>
            <a:r>
              <a:rPr lang="en-US" sz="1999" b="1" dirty="0">
                <a:solidFill>
                  <a:schemeClr val="bg1"/>
                </a:solidFill>
              </a:rPr>
              <a:t>40</a:t>
            </a:r>
            <a:r>
              <a:rPr lang="en-US" sz="1999" b="1" baseline="30000" dirty="0">
                <a:solidFill>
                  <a:schemeClr val="bg1"/>
                </a:solidFill>
              </a:rPr>
              <a:t>%</a:t>
            </a:r>
          </a:p>
        </p:txBody>
      </p:sp>
    </p:spTree>
    <p:extLst>
      <p:ext uri="{BB962C8B-B14F-4D97-AF65-F5344CB8AC3E}">
        <p14:creationId xmlns:p14="http://schemas.microsoft.com/office/powerpoint/2010/main" val="219713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0E9CD2-FB8D-1145-B28C-73A02115FC39}"/>
              </a:ext>
            </a:extLst>
          </p:cNvPr>
          <p:cNvSpPr>
            <a:spLocks noGrp="1"/>
          </p:cNvSpPr>
          <p:nvPr>
            <p:ph type="title"/>
          </p:nvPr>
        </p:nvSpPr>
        <p:spPr/>
        <p:txBody>
          <a:bodyPr/>
          <a:lstStyle/>
          <a:p>
            <a:r>
              <a:rPr lang="en-US" dirty="0"/>
              <a:t>Nonfinancial Considerations Influence</a:t>
            </a:r>
            <a:br>
              <a:rPr lang="en-US" dirty="0"/>
            </a:br>
            <a:r>
              <a:rPr lang="en-US" dirty="0"/>
              <a:t>Retirement Decisions</a:t>
            </a:r>
          </a:p>
        </p:txBody>
      </p:sp>
      <p:sp>
        <p:nvSpPr>
          <p:cNvPr id="2" name="Text Placeholder 1">
            <a:extLst>
              <a:ext uri="{FF2B5EF4-FFF2-40B4-BE49-F238E27FC236}">
                <a16:creationId xmlns:a16="http://schemas.microsoft.com/office/drawing/2014/main" id="{998AA879-08C7-1C4D-ABE6-641E55617179}"/>
              </a:ext>
            </a:extLst>
          </p:cNvPr>
          <p:cNvSpPr>
            <a:spLocks noGrp="1"/>
          </p:cNvSpPr>
          <p:nvPr>
            <p:ph type="body" sz="quarter" idx="10"/>
          </p:nvPr>
        </p:nvSpPr>
        <p:spPr/>
        <p:txBody>
          <a:bodyPr/>
          <a:lstStyle/>
          <a:p>
            <a:r>
              <a:rPr lang="en-US" dirty="0"/>
              <a:t>Source: Greenwald &amp; Associates/The Diversified Services Group Retiree Insights 2018 Survey of Consumers Ages 50–59, as of August 2018</a:t>
            </a:r>
          </a:p>
        </p:txBody>
      </p:sp>
      <p:graphicFrame>
        <p:nvGraphicFramePr>
          <p:cNvPr id="14" name="Chart 13">
            <a:extLst>
              <a:ext uri="{FF2B5EF4-FFF2-40B4-BE49-F238E27FC236}">
                <a16:creationId xmlns:a16="http://schemas.microsoft.com/office/drawing/2014/main" id="{1C250C48-B548-044B-8F90-AA2D68D6F9ED}"/>
              </a:ext>
            </a:extLst>
          </p:cNvPr>
          <p:cNvGraphicFramePr/>
          <p:nvPr/>
        </p:nvGraphicFramePr>
        <p:xfrm>
          <a:off x="6272305" y="1395763"/>
          <a:ext cx="4648800" cy="476121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C8F91E43-2058-2F41-B2BC-00ADEEDDD80B}"/>
              </a:ext>
            </a:extLst>
          </p:cNvPr>
          <p:cNvSpPr txBox="1"/>
          <p:nvPr/>
        </p:nvSpPr>
        <p:spPr>
          <a:xfrm>
            <a:off x="2272479" y="1602786"/>
            <a:ext cx="3845706" cy="430775"/>
          </a:xfrm>
          <a:prstGeom prst="rect">
            <a:avLst/>
          </a:prstGeom>
          <a:noFill/>
        </p:spPr>
        <p:txBody>
          <a:bodyPr wrap="square" lIns="0" tIns="0" rIns="0" bIns="0" rtlCol="0" anchor="t">
            <a:spAutoFit/>
          </a:bodyPr>
          <a:lstStyle/>
          <a:p>
            <a:pPr algn="r">
              <a:spcAft>
                <a:spcPts val="1000"/>
              </a:spcAft>
              <a:buClr>
                <a:schemeClr val="accent2"/>
              </a:buClr>
            </a:pPr>
            <a:r>
              <a:rPr lang="en-US" sz="2399" dirty="0">
                <a:solidFill>
                  <a:srgbClr val="4F4F4F"/>
                </a:solidFill>
              </a:rPr>
              <a:t>Reaching a certain </a:t>
            </a:r>
            <a:r>
              <a:rPr lang="en-US" sz="2799" dirty="0">
                <a:solidFill>
                  <a:srgbClr val="4F4F4F"/>
                </a:solidFill>
                <a:latin typeface="+mj-lt"/>
              </a:rPr>
              <a:t>age</a:t>
            </a:r>
            <a:endParaRPr lang="en-US" sz="2399" dirty="0">
              <a:solidFill>
                <a:srgbClr val="4F4F4F"/>
              </a:solidFill>
              <a:latin typeface="+mj-lt"/>
            </a:endParaRPr>
          </a:p>
        </p:txBody>
      </p:sp>
      <p:sp>
        <p:nvSpPr>
          <p:cNvPr id="16" name="TextBox 15">
            <a:extLst>
              <a:ext uri="{FF2B5EF4-FFF2-40B4-BE49-F238E27FC236}">
                <a16:creationId xmlns:a16="http://schemas.microsoft.com/office/drawing/2014/main" id="{6159369D-8184-1E45-AD4A-3B95AD395509}"/>
              </a:ext>
            </a:extLst>
          </p:cNvPr>
          <p:cNvSpPr txBox="1"/>
          <p:nvPr/>
        </p:nvSpPr>
        <p:spPr>
          <a:xfrm>
            <a:off x="1759589" y="2468265"/>
            <a:ext cx="4358596" cy="430775"/>
          </a:xfrm>
          <a:prstGeom prst="rect">
            <a:avLst/>
          </a:prstGeom>
          <a:noFill/>
        </p:spPr>
        <p:txBody>
          <a:bodyPr wrap="square" lIns="0" tIns="0" rIns="0" bIns="0" rtlCol="0" anchor="t">
            <a:spAutoFit/>
          </a:bodyPr>
          <a:lstStyle/>
          <a:p>
            <a:pPr algn="r">
              <a:spcAft>
                <a:spcPts val="1000"/>
              </a:spcAft>
              <a:buClr>
                <a:schemeClr val="accent2"/>
              </a:buClr>
            </a:pPr>
            <a:r>
              <a:rPr lang="en-US" sz="2799" dirty="0">
                <a:solidFill>
                  <a:srgbClr val="4F4F4F"/>
                </a:solidFill>
                <a:latin typeface="+mj-lt"/>
              </a:rPr>
              <a:t>Wanting</a:t>
            </a:r>
            <a:r>
              <a:rPr lang="en-US" sz="2399" dirty="0">
                <a:solidFill>
                  <a:srgbClr val="4F4F4F"/>
                </a:solidFill>
              </a:rPr>
              <a:t> to stop working</a:t>
            </a:r>
          </a:p>
        </p:txBody>
      </p:sp>
      <p:sp>
        <p:nvSpPr>
          <p:cNvPr id="17" name="TextBox 16">
            <a:extLst>
              <a:ext uri="{FF2B5EF4-FFF2-40B4-BE49-F238E27FC236}">
                <a16:creationId xmlns:a16="http://schemas.microsoft.com/office/drawing/2014/main" id="{0684610B-08F0-C044-BD44-26E09CDE9AC7}"/>
              </a:ext>
            </a:extLst>
          </p:cNvPr>
          <p:cNvSpPr txBox="1"/>
          <p:nvPr/>
        </p:nvSpPr>
        <p:spPr>
          <a:xfrm>
            <a:off x="1026532" y="3372945"/>
            <a:ext cx="5091653" cy="430775"/>
          </a:xfrm>
          <a:prstGeom prst="rect">
            <a:avLst/>
          </a:prstGeom>
          <a:noFill/>
        </p:spPr>
        <p:txBody>
          <a:bodyPr wrap="square" lIns="0" tIns="0" rIns="0" bIns="0" rtlCol="0" anchor="t">
            <a:spAutoFit/>
          </a:bodyPr>
          <a:lstStyle/>
          <a:p>
            <a:pPr algn="r">
              <a:spcAft>
                <a:spcPts val="1000"/>
              </a:spcAft>
              <a:buClr>
                <a:schemeClr val="accent2"/>
              </a:buClr>
            </a:pPr>
            <a:r>
              <a:rPr lang="en-US" sz="2799" dirty="0">
                <a:solidFill>
                  <a:srgbClr val="4F4F4F"/>
                </a:solidFill>
                <a:latin typeface="+mj-lt"/>
              </a:rPr>
              <a:t>Feeling</a:t>
            </a:r>
            <a:r>
              <a:rPr lang="en-US" sz="2399" dirty="0">
                <a:solidFill>
                  <a:srgbClr val="4F4F4F"/>
                </a:solidFill>
              </a:rPr>
              <a:t> personally ready to retire</a:t>
            </a:r>
          </a:p>
        </p:txBody>
      </p:sp>
      <p:sp>
        <p:nvSpPr>
          <p:cNvPr id="21" name="TextBox 20">
            <a:extLst>
              <a:ext uri="{FF2B5EF4-FFF2-40B4-BE49-F238E27FC236}">
                <a16:creationId xmlns:a16="http://schemas.microsoft.com/office/drawing/2014/main" id="{11A41FEE-1854-734E-B8DF-D072BF95FD73}"/>
              </a:ext>
            </a:extLst>
          </p:cNvPr>
          <p:cNvSpPr txBox="1"/>
          <p:nvPr/>
        </p:nvSpPr>
        <p:spPr>
          <a:xfrm>
            <a:off x="1478162" y="4270346"/>
            <a:ext cx="4640023" cy="430775"/>
          </a:xfrm>
          <a:prstGeom prst="rect">
            <a:avLst/>
          </a:prstGeom>
          <a:noFill/>
        </p:spPr>
        <p:txBody>
          <a:bodyPr wrap="square" lIns="0" tIns="0" rIns="0" bIns="0" rtlCol="0" anchor="t">
            <a:spAutoFit/>
          </a:bodyPr>
          <a:lstStyle/>
          <a:p>
            <a:pPr algn="r">
              <a:spcAft>
                <a:spcPts val="1000"/>
              </a:spcAft>
              <a:buClr>
                <a:schemeClr val="accent2"/>
              </a:buClr>
            </a:pPr>
            <a:r>
              <a:rPr lang="en-US" sz="2799" dirty="0">
                <a:solidFill>
                  <a:srgbClr val="4F4F4F"/>
                </a:solidFill>
                <a:latin typeface="+mj-lt"/>
              </a:rPr>
              <a:t>Wanting</a:t>
            </a:r>
            <a:r>
              <a:rPr lang="en-US" sz="2399" dirty="0">
                <a:solidFill>
                  <a:srgbClr val="4F4F4F"/>
                </a:solidFill>
              </a:rPr>
              <a:t> to do other things</a:t>
            </a:r>
          </a:p>
        </p:txBody>
      </p:sp>
      <p:sp>
        <p:nvSpPr>
          <p:cNvPr id="22" name="TextBox 21">
            <a:extLst>
              <a:ext uri="{FF2B5EF4-FFF2-40B4-BE49-F238E27FC236}">
                <a16:creationId xmlns:a16="http://schemas.microsoft.com/office/drawing/2014/main" id="{DBBBF28B-6C34-C440-9865-194DD19E580C}"/>
              </a:ext>
            </a:extLst>
          </p:cNvPr>
          <p:cNvSpPr txBox="1"/>
          <p:nvPr/>
        </p:nvSpPr>
        <p:spPr>
          <a:xfrm>
            <a:off x="1321493" y="5144995"/>
            <a:ext cx="4796693" cy="492315"/>
          </a:xfrm>
          <a:prstGeom prst="rect">
            <a:avLst/>
          </a:prstGeom>
          <a:noFill/>
        </p:spPr>
        <p:txBody>
          <a:bodyPr wrap="square" lIns="0" tIns="0" rIns="0" bIns="0" rtlCol="0" anchor="t">
            <a:spAutoFit/>
          </a:bodyPr>
          <a:lstStyle/>
          <a:p>
            <a:pPr algn="r">
              <a:spcAft>
                <a:spcPts val="1000"/>
              </a:spcAft>
              <a:buClr>
                <a:schemeClr val="accent2"/>
              </a:buClr>
            </a:pPr>
            <a:r>
              <a:rPr lang="en-US" sz="2399" dirty="0">
                <a:solidFill>
                  <a:srgbClr val="4F4F4F"/>
                </a:solidFill>
              </a:rPr>
              <a:t>Reaching a certain </a:t>
            </a:r>
            <a:r>
              <a:rPr lang="en-US" sz="2799" dirty="0">
                <a:solidFill>
                  <a:srgbClr val="4F4F4F"/>
                </a:solidFill>
                <a:latin typeface="+mj-lt"/>
              </a:rPr>
              <a:t>asset</a:t>
            </a:r>
            <a:r>
              <a:rPr lang="en-US" sz="3199" dirty="0">
                <a:solidFill>
                  <a:srgbClr val="4F4F4F"/>
                </a:solidFill>
                <a:latin typeface="+mj-lt"/>
              </a:rPr>
              <a:t> </a:t>
            </a:r>
            <a:r>
              <a:rPr lang="en-US" sz="2399" dirty="0">
                <a:solidFill>
                  <a:srgbClr val="4F4F4F"/>
                </a:solidFill>
              </a:rPr>
              <a:t>level</a:t>
            </a:r>
          </a:p>
        </p:txBody>
      </p:sp>
      <p:sp>
        <p:nvSpPr>
          <p:cNvPr id="10" name="TextBox 9">
            <a:extLst>
              <a:ext uri="{FF2B5EF4-FFF2-40B4-BE49-F238E27FC236}">
                <a16:creationId xmlns:a16="http://schemas.microsoft.com/office/drawing/2014/main" id="{7EF1EC68-C965-3648-9BB6-BEF634719E75}"/>
              </a:ext>
            </a:extLst>
          </p:cNvPr>
          <p:cNvSpPr txBox="1">
            <a:spLocks/>
          </p:cNvSpPr>
          <p:nvPr/>
        </p:nvSpPr>
        <p:spPr>
          <a:xfrm>
            <a:off x="8860899" y="1676160"/>
            <a:ext cx="1327369" cy="307697"/>
          </a:xfrm>
          <a:prstGeom prst="rect">
            <a:avLst/>
          </a:prstGeom>
          <a:noFill/>
        </p:spPr>
        <p:txBody>
          <a:bodyPr wrap="square" lIns="0" tIns="0" rIns="91416" bIns="0" rtlCol="0" anchor="ctr">
            <a:spAutoFit/>
          </a:bodyPr>
          <a:lstStyle/>
          <a:p>
            <a:pPr algn="r">
              <a:spcAft>
                <a:spcPts val="1000"/>
              </a:spcAft>
              <a:buClr>
                <a:schemeClr val="accent2"/>
              </a:buClr>
            </a:pPr>
            <a:r>
              <a:rPr lang="en-US" sz="1999" b="1" dirty="0"/>
              <a:t>59</a:t>
            </a:r>
            <a:r>
              <a:rPr lang="en-US" sz="1999" b="1" baseline="30000" dirty="0"/>
              <a:t>%</a:t>
            </a:r>
          </a:p>
        </p:txBody>
      </p:sp>
      <p:sp>
        <p:nvSpPr>
          <p:cNvPr id="11" name="TextBox 10">
            <a:extLst>
              <a:ext uri="{FF2B5EF4-FFF2-40B4-BE49-F238E27FC236}">
                <a16:creationId xmlns:a16="http://schemas.microsoft.com/office/drawing/2014/main" id="{1F61DD43-DED8-7946-A398-EE1376C63B07}"/>
              </a:ext>
            </a:extLst>
          </p:cNvPr>
          <p:cNvSpPr txBox="1">
            <a:spLocks/>
          </p:cNvSpPr>
          <p:nvPr/>
        </p:nvSpPr>
        <p:spPr>
          <a:xfrm>
            <a:off x="7878850" y="2579917"/>
            <a:ext cx="1327369" cy="307697"/>
          </a:xfrm>
          <a:prstGeom prst="rect">
            <a:avLst/>
          </a:prstGeom>
          <a:noFill/>
        </p:spPr>
        <p:txBody>
          <a:bodyPr wrap="square" lIns="0" tIns="0" rIns="91416" bIns="0" rtlCol="0" anchor="ctr">
            <a:spAutoFit/>
          </a:bodyPr>
          <a:lstStyle/>
          <a:p>
            <a:pPr algn="r">
              <a:spcAft>
                <a:spcPts val="1000"/>
              </a:spcAft>
              <a:buClr>
                <a:schemeClr val="accent2"/>
              </a:buClr>
            </a:pPr>
            <a:r>
              <a:rPr lang="en-US" sz="1999" b="1" dirty="0"/>
              <a:t>44</a:t>
            </a:r>
            <a:r>
              <a:rPr lang="en-US" sz="1999" b="1" baseline="30000" dirty="0"/>
              <a:t>%</a:t>
            </a:r>
          </a:p>
        </p:txBody>
      </p:sp>
      <p:sp>
        <p:nvSpPr>
          <p:cNvPr id="12" name="TextBox 11">
            <a:extLst>
              <a:ext uri="{FF2B5EF4-FFF2-40B4-BE49-F238E27FC236}">
                <a16:creationId xmlns:a16="http://schemas.microsoft.com/office/drawing/2014/main" id="{263C47EA-39B7-AF4B-BE6A-B04D81989F44}"/>
              </a:ext>
            </a:extLst>
          </p:cNvPr>
          <p:cNvSpPr txBox="1">
            <a:spLocks/>
          </p:cNvSpPr>
          <p:nvPr/>
        </p:nvSpPr>
        <p:spPr>
          <a:xfrm>
            <a:off x="7868688" y="3465251"/>
            <a:ext cx="1327369" cy="307697"/>
          </a:xfrm>
          <a:prstGeom prst="rect">
            <a:avLst/>
          </a:prstGeom>
          <a:noFill/>
        </p:spPr>
        <p:txBody>
          <a:bodyPr wrap="square" lIns="0" tIns="0" rIns="91416" bIns="0" rtlCol="0" anchor="ctr">
            <a:spAutoFit/>
          </a:bodyPr>
          <a:lstStyle/>
          <a:p>
            <a:pPr algn="r">
              <a:spcAft>
                <a:spcPts val="1000"/>
              </a:spcAft>
              <a:buClr>
                <a:schemeClr val="accent2"/>
              </a:buClr>
            </a:pPr>
            <a:r>
              <a:rPr lang="en-US" sz="1999" b="1" dirty="0"/>
              <a:t>44</a:t>
            </a:r>
            <a:r>
              <a:rPr lang="en-US" sz="1999" b="1" baseline="30000" dirty="0"/>
              <a:t>%</a:t>
            </a:r>
          </a:p>
        </p:txBody>
      </p:sp>
      <p:sp>
        <p:nvSpPr>
          <p:cNvPr id="13" name="TextBox 12">
            <a:extLst>
              <a:ext uri="{FF2B5EF4-FFF2-40B4-BE49-F238E27FC236}">
                <a16:creationId xmlns:a16="http://schemas.microsoft.com/office/drawing/2014/main" id="{DFD1D61B-82A1-714A-9A85-C2579C412AD4}"/>
              </a:ext>
            </a:extLst>
          </p:cNvPr>
          <p:cNvSpPr txBox="1">
            <a:spLocks/>
          </p:cNvSpPr>
          <p:nvPr/>
        </p:nvSpPr>
        <p:spPr>
          <a:xfrm>
            <a:off x="7604928" y="4356563"/>
            <a:ext cx="1327369" cy="307697"/>
          </a:xfrm>
          <a:prstGeom prst="rect">
            <a:avLst/>
          </a:prstGeom>
          <a:noFill/>
        </p:spPr>
        <p:txBody>
          <a:bodyPr wrap="square" lIns="0" tIns="0" rIns="91416" bIns="0" rtlCol="0" anchor="ctr">
            <a:spAutoFit/>
          </a:bodyPr>
          <a:lstStyle/>
          <a:p>
            <a:pPr algn="r">
              <a:spcAft>
                <a:spcPts val="1000"/>
              </a:spcAft>
              <a:buClr>
                <a:schemeClr val="accent2"/>
              </a:buClr>
            </a:pPr>
            <a:r>
              <a:rPr lang="en-US" sz="1999" b="1" dirty="0"/>
              <a:t>40</a:t>
            </a:r>
            <a:r>
              <a:rPr lang="en-US" sz="1999" b="1" baseline="30000" dirty="0"/>
              <a:t>%</a:t>
            </a:r>
          </a:p>
        </p:txBody>
      </p:sp>
      <p:sp>
        <p:nvSpPr>
          <p:cNvPr id="18" name="TextBox 17">
            <a:extLst>
              <a:ext uri="{FF2B5EF4-FFF2-40B4-BE49-F238E27FC236}">
                <a16:creationId xmlns:a16="http://schemas.microsoft.com/office/drawing/2014/main" id="{7701CC44-255E-3049-A15E-DB552C0C5AEB}"/>
              </a:ext>
            </a:extLst>
          </p:cNvPr>
          <p:cNvSpPr txBox="1">
            <a:spLocks/>
          </p:cNvSpPr>
          <p:nvPr/>
        </p:nvSpPr>
        <p:spPr>
          <a:xfrm>
            <a:off x="7604928" y="5247557"/>
            <a:ext cx="1327369" cy="307697"/>
          </a:xfrm>
          <a:prstGeom prst="rect">
            <a:avLst/>
          </a:prstGeom>
          <a:noFill/>
        </p:spPr>
        <p:txBody>
          <a:bodyPr wrap="square" lIns="0" tIns="0" rIns="91416" bIns="0" rtlCol="0" anchor="ctr">
            <a:spAutoFit/>
          </a:bodyPr>
          <a:lstStyle/>
          <a:p>
            <a:pPr algn="r">
              <a:spcAft>
                <a:spcPts val="1000"/>
              </a:spcAft>
              <a:buClr>
                <a:schemeClr val="accent2"/>
              </a:buClr>
            </a:pPr>
            <a:r>
              <a:rPr lang="en-US" sz="1999" b="1" dirty="0">
                <a:solidFill>
                  <a:schemeClr val="bg1"/>
                </a:solidFill>
              </a:rPr>
              <a:t>40</a:t>
            </a:r>
            <a:r>
              <a:rPr lang="en-US" sz="1999" b="1" baseline="30000" dirty="0">
                <a:solidFill>
                  <a:schemeClr val="bg1"/>
                </a:solidFill>
              </a:rPr>
              <a:t>%</a:t>
            </a:r>
          </a:p>
        </p:txBody>
      </p:sp>
    </p:spTree>
    <p:extLst>
      <p:ext uri="{BB962C8B-B14F-4D97-AF65-F5344CB8AC3E}">
        <p14:creationId xmlns:p14="http://schemas.microsoft.com/office/powerpoint/2010/main" val="3726630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B83D-71DE-4909-90EF-CD7E5B63539A}"/>
              </a:ext>
            </a:extLst>
          </p:cNvPr>
          <p:cNvSpPr>
            <a:spLocks noGrp="1"/>
          </p:cNvSpPr>
          <p:nvPr>
            <p:ph type="title"/>
          </p:nvPr>
        </p:nvSpPr>
        <p:spPr/>
        <p:txBody>
          <a:bodyPr vert="horz" lIns="91416" tIns="45708" rIns="91416" bIns="45708" rtlCol="0" anchor="ctr">
            <a:noAutofit/>
          </a:bodyPr>
          <a:lstStyle/>
          <a:p>
            <a:r>
              <a:rPr lang="en-US" dirty="0"/>
              <a:t>Incorporating the </a:t>
            </a:r>
            <a:r>
              <a:rPr lang="en-US" dirty="0" err="1"/>
              <a:t>Nonfinancials</a:t>
            </a:r>
            <a:r>
              <a:rPr lang="en-US" dirty="0"/>
              <a:t>. . .</a:t>
            </a:r>
          </a:p>
        </p:txBody>
      </p:sp>
      <p:sp>
        <p:nvSpPr>
          <p:cNvPr id="4" name="Content Placeholder 2">
            <a:extLst>
              <a:ext uri="{FF2B5EF4-FFF2-40B4-BE49-F238E27FC236}">
                <a16:creationId xmlns:a16="http://schemas.microsoft.com/office/drawing/2014/main" id="{B101BB94-E59C-C641-8372-13114B7CC706}"/>
              </a:ext>
            </a:extLst>
          </p:cNvPr>
          <p:cNvSpPr txBox="1">
            <a:spLocks/>
          </p:cNvSpPr>
          <p:nvPr/>
        </p:nvSpPr>
        <p:spPr>
          <a:xfrm>
            <a:off x="916791" y="2340801"/>
            <a:ext cx="5382356" cy="2176398"/>
          </a:xfrm>
          <a:prstGeom prst="rect">
            <a:avLst/>
          </a:prstGeom>
        </p:spPr>
        <p:txBody>
          <a:bodyPr lIns="91416" tIns="45708" rIns="91416" bIns="45708" anchor="t"/>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1600"/>
              </a:spcBef>
            </a:pPr>
            <a:r>
              <a:rPr lang="en-US" sz="2999" dirty="0">
                <a:solidFill>
                  <a:srgbClr val="4F4F4F"/>
                </a:solidFill>
              </a:rPr>
              <a:t>Holistic view of the individual</a:t>
            </a:r>
            <a:endParaRPr lang="en-US" sz="2999" dirty="0">
              <a:solidFill>
                <a:srgbClr val="4F4F4F"/>
              </a:solidFill>
              <a:cs typeface="Arial"/>
            </a:endParaRPr>
          </a:p>
          <a:p>
            <a:pPr>
              <a:lnSpc>
                <a:spcPct val="100000"/>
              </a:lnSpc>
              <a:spcBef>
                <a:spcPts val="1600"/>
              </a:spcBef>
            </a:pPr>
            <a:r>
              <a:rPr lang="en-US" sz="2999" dirty="0">
                <a:solidFill>
                  <a:srgbClr val="4F4F4F"/>
                </a:solidFill>
              </a:rPr>
              <a:t>Connection between</a:t>
            </a:r>
            <a:br>
              <a:rPr lang="en-US" sz="2999" dirty="0">
                <a:solidFill>
                  <a:srgbClr val="4F4F4F"/>
                </a:solidFill>
              </a:rPr>
            </a:br>
            <a:r>
              <a:rPr lang="en-US" sz="2999" dirty="0">
                <a:solidFill>
                  <a:srgbClr val="4F4F4F"/>
                </a:solidFill>
              </a:rPr>
              <a:t>the goal and solution</a:t>
            </a:r>
            <a:endParaRPr lang="en-US" sz="2999" dirty="0">
              <a:solidFill>
                <a:srgbClr val="4F4F4F"/>
              </a:solidFill>
              <a:cs typeface="Arial"/>
            </a:endParaRPr>
          </a:p>
          <a:p>
            <a:pPr>
              <a:lnSpc>
                <a:spcPct val="100000"/>
              </a:lnSpc>
              <a:spcBef>
                <a:spcPts val="1600"/>
              </a:spcBef>
            </a:pPr>
            <a:r>
              <a:rPr lang="en-US" sz="2999" dirty="0">
                <a:solidFill>
                  <a:srgbClr val="4F4F4F"/>
                </a:solidFill>
              </a:rPr>
              <a:t>Helps people take action</a:t>
            </a:r>
            <a:endParaRPr lang="en-US" sz="2999" dirty="0">
              <a:solidFill>
                <a:srgbClr val="4F4F4F"/>
              </a:solidFill>
              <a:cs typeface="Arial"/>
            </a:endParaRPr>
          </a:p>
        </p:txBody>
      </p:sp>
      <p:pic>
        <p:nvPicPr>
          <p:cNvPr id="15" name="Graphic 14" descr="VR2.0_illustration_yoga">
            <a:extLst>
              <a:ext uri="{FF2B5EF4-FFF2-40B4-BE49-F238E27FC236}">
                <a16:creationId xmlns:a16="http://schemas.microsoft.com/office/drawing/2014/main" id="{8E0ACFF8-7430-0D47-8531-6A357B4D8B3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988694" y="1188035"/>
            <a:ext cx="5756261" cy="4952512"/>
          </a:xfrm>
          <a:prstGeom prst="rect">
            <a:avLst/>
          </a:prstGeom>
        </p:spPr>
      </p:pic>
    </p:spTree>
    <p:extLst>
      <p:ext uri="{BB962C8B-B14F-4D97-AF65-F5344CB8AC3E}">
        <p14:creationId xmlns:p14="http://schemas.microsoft.com/office/powerpoint/2010/main" val="269499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B83D-71DE-4909-90EF-CD7E5B63539A}"/>
              </a:ext>
            </a:extLst>
          </p:cNvPr>
          <p:cNvSpPr>
            <a:spLocks noGrp="1"/>
          </p:cNvSpPr>
          <p:nvPr>
            <p:ph type="title"/>
          </p:nvPr>
        </p:nvSpPr>
        <p:spPr/>
        <p:txBody>
          <a:bodyPr vert="horz" lIns="91416" tIns="45708" rIns="91416" bIns="45708" rtlCol="0" anchor="ctr">
            <a:noAutofit/>
          </a:bodyPr>
          <a:lstStyle/>
          <a:p>
            <a:r>
              <a:rPr lang="en-US" dirty="0"/>
              <a:t>Visualize Retirement</a:t>
            </a:r>
          </a:p>
        </p:txBody>
      </p:sp>
      <p:sp>
        <p:nvSpPr>
          <p:cNvPr id="5" name="Title 6">
            <a:extLst>
              <a:ext uri="{FF2B5EF4-FFF2-40B4-BE49-F238E27FC236}">
                <a16:creationId xmlns:a16="http://schemas.microsoft.com/office/drawing/2014/main" id="{ACA28B03-DF71-C544-8B6D-3B5E45EE4A4F}"/>
              </a:ext>
            </a:extLst>
          </p:cNvPr>
          <p:cNvSpPr txBox="1">
            <a:spLocks/>
          </p:cNvSpPr>
          <p:nvPr/>
        </p:nvSpPr>
        <p:spPr>
          <a:xfrm>
            <a:off x="916791" y="2794836"/>
            <a:ext cx="5330021" cy="1700964"/>
          </a:xfrm>
          <a:prstGeom prst="rect">
            <a:avLst/>
          </a:prstGeom>
        </p:spPr>
        <p:txBody>
          <a:bodyPr lIns="91416" tIns="45708" rIns="91416" bIns="45708" anchor="t"/>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ct val="110000"/>
              </a:lnSpc>
            </a:pPr>
            <a:r>
              <a:rPr lang="en-US" dirty="0">
                <a:solidFill>
                  <a:srgbClr val="4F4F4F"/>
                </a:solidFill>
                <a:latin typeface="+mn-lt"/>
              </a:rPr>
              <a:t>Three-step process </a:t>
            </a:r>
            <a:br>
              <a:rPr lang="en-US" dirty="0">
                <a:solidFill>
                  <a:srgbClr val="4F4F4F"/>
                </a:solidFill>
                <a:latin typeface="+mn-lt"/>
              </a:rPr>
            </a:br>
            <a:r>
              <a:rPr lang="en-US" dirty="0">
                <a:solidFill>
                  <a:srgbClr val="4F4F4F"/>
                </a:solidFill>
                <a:latin typeface="+mn-lt"/>
              </a:rPr>
              <a:t>to help you work toward making your vision a reality.</a:t>
            </a:r>
          </a:p>
        </p:txBody>
      </p:sp>
      <p:grpSp>
        <p:nvGrpSpPr>
          <p:cNvPr id="24" name="Group 23">
            <a:extLst>
              <a:ext uri="{FF2B5EF4-FFF2-40B4-BE49-F238E27FC236}">
                <a16:creationId xmlns:a16="http://schemas.microsoft.com/office/drawing/2014/main" id="{2C8E2B26-CEC2-0C47-AE86-7130DFB69C53}"/>
              </a:ext>
            </a:extLst>
          </p:cNvPr>
          <p:cNvGrpSpPr/>
          <p:nvPr/>
        </p:nvGrpSpPr>
        <p:grpSpPr>
          <a:xfrm>
            <a:off x="6704012" y="1717069"/>
            <a:ext cx="4343401" cy="949124"/>
            <a:chOff x="6399212" y="1717069"/>
            <a:chExt cx="4343401" cy="949124"/>
          </a:xfrm>
        </p:grpSpPr>
        <p:sp>
          <p:nvSpPr>
            <p:cNvPr id="7" name="Rectangle 6">
              <a:extLst>
                <a:ext uri="{FF2B5EF4-FFF2-40B4-BE49-F238E27FC236}">
                  <a16:creationId xmlns:a16="http://schemas.microsoft.com/office/drawing/2014/main" id="{D567195B-A7BB-904B-99D4-F6FBDEA66052}"/>
                </a:ext>
              </a:extLst>
            </p:cNvPr>
            <p:cNvSpPr>
              <a:spLocks noChangeAspect="1"/>
            </p:cNvSpPr>
            <p:nvPr/>
          </p:nvSpPr>
          <p:spPr>
            <a:xfrm>
              <a:off x="6399212" y="1751793"/>
              <a:ext cx="914162" cy="914400"/>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ctr">
              <a:noAutofit/>
            </a:bodyPr>
            <a:lstStyle/>
            <a:p>
              <a:pPr algn="ctr"/>
              <a:r>
                <a:rPr lang="en-US" sz="4000" b="1" dirty="0">
                  <a:solidFill>
                    <a:schemeClr val="accent1"/>
                  </a:solidFill>
                </a:rPr>
                <a:t>1</a:t>
              </a:r>
            </a:p>
          </p:txBody>
        </p:sp>
        <p:sp>
          <p:nvSpPr>
            <p:cNvPr id="17" name="Title 6">
              <a:extLst>
                <a:ext uri="{FF2B5EF4-FFF2-40B4-BE49-F238E27FC236}">
                  <a16:creationId xmlns:a16="http://schemas.microsoft.com/office/drawing/2014/main" id="{F40FC56B-7EBD-284A-AF5D-D48BFF971E11}"/>
                </a:ext>
              </a:extLst>
            </p:cNvPr>
            <p:cNvSpPr txBox="1">
              <a:spLocks/>
            </p:cNvSpPr>
            <p:nvPr/>
          </p:nvSpPr>
          <p:spPr>
            <a:xfrm>
              <a:off x="7669063" y="1717069"/>
              <a:ext cx="3073550" cy="949124"/>
            </a:xfrm>
            <a:prstGeom prst="rect">
              <a:avLst/>
            </a:prstGeom>
          </p:spPr>
          <p:txBody>
            <a:bodyPr lIns="0" tIns="0" rIns="0" bIns="0" anchor="ctr"/>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ct val="110000"/>
                </a:lnSpc>
              </a:pPr>
              <a:r>
                <a:rPr lang="en-US" sz="2400" dirty="0">
                  <a:solidFill>
                    <a:srgbClr val="4F4F4F"/>
                  </a:solidFill>
                  <a:latin typeface="+mn-lt"/>
                </a:rPr>
                <a:t>Create your vision for retirement.</a:t>
              </a:r>
            </a:p>
          </p:txBody>
        </p:sp>
      </p:grpSp>
      <p:grpSp>
        <p:nvGrpSpPr>
          <p:cNvPr id="25" name="Group 24">
            <a:extLst>
              <a:ext uri="{FF2B5EF4-FFF2-40B4-BE49-F238E27FC236}">
                <a16:creationId xmlns:a16="http://schemas.microsoft.com/office/drawing/2014/main" id="{36F7B87B-378F-9C4A-940E-9DA1ECB352DC}"/>
              </a:ext>
            </a:extLst>
          </p:cNvPr>
          <p:cNvGrpSpPr/>
          <p:nvPr/>
        </p:nvGrpSpPr>
        <p:grpSpPr>
          <a:xfrm>
            <a:off x="6704012" y="3167216"/>
            <a:ext cx="4648200" cy="949124"/>
            <a:chOff x="6399212" y="3167216"/>
            <a:chExt cx="4648200" cy="949124"/>
          </a:xfrm>
        </p:grpSpPr>
        <p:sp>
          <p:nvSpPr>
            <p:cNvPr id="19" name="Rectangle 18">
              <a:extLst>
                <a:ext uri="{FF2B5EF4-FFF2-40B4-BE49-F238E27FC236}">
                  <a16:creationId xmlns:a16="http://schemas.microsoft.com/office/drawing/2014/main" id="{11C56D3A-B5AE-7C47-B473-FE363FF9DB7B}"/>
                </a:ext>
              </a:extLst>
            </p:cNvPr>
            <p:cNvSpPr>
              <a:spLocks noChangeAspect="1"/>
            </p:cNvSpPr>
            <p:nvPr/>
          </p:nvSpPr>
          <p:spPr>
            <a:xfrm>
              <a:off x="6399212" y="3201940"/>
              <a:ext cx="914162" cy="914400"/>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ctr">
              <a:noAutofit/>
            </a:bodyPr>
            <a:lstStyle/>
            <a:p>
              <a:pPr algn="ctr"/>
              <a:r>
                <a:rPr lang="en-US" sz="4000" b="1" dirty="0">
                  <a:solidFill>
                    <a:schemeClr val="accent1"/>
                  </a:solidFill>
                </a:rPr>
                <a:t>2</a:t>
              </a:r>
            </a:p>
          </p:txBody>
        </p:sp>
        <p:sp>
          <p:nvSpPr>
            <p:cNvPr id="20" name="Title 6">
              <a:extLst>
                <a:ext uri="{FF2B5EF4-FFF2-40B4-BE49-F238E27FC236}">
                  <a16:creationId xmlns:a16="http://schemas.microsoft.com/office/drawing/2014/main" id="{C86B3060-F113-8849-B646-2E922927F9EC}"/>
                </a:ext>
              </a:extLst>
            </p:cNvPr>
            <p:cNvSpPr txBox="1">
              <a:spLocks/>
            </p:cNvSpPr>
            <p:nvPr/>
          </p:nvSpPr>
          <p:spPr>
            <a:xfrm>
              <a:off x="7669063" y="3167216"/>
              <a:ext cx="3378349" cy="949124"/>
            </a:xfrm>
            <a:prstGeom prst="rect">
              <a:avLst/>
            </a:prstGeom>
          </p:spPr>
          <p:txBody>
            <a:bodyPr lIns="0" tIns="0" rIns="0" bIns="0" anchor="ctr"/>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ct val="110000"/>
                </a:lnSpc>
              </a:pPr>
              <a:r>
                <a:rPr lang="en-US" sz="2400" dirty="0">
                  <a:solidFill>
                    <a:srgbClr val="4F4F4F"/>
                  </a:solidFill>
                  <a:latin typeface="+mn-lt"/>
                </a:rPr>
                <a:t>Build your personalized action plan.</a:t>
              </a:r>
            </a:p>
          </p:txBody>
        </p:sp>
      </p:grpSp>
      <p:grpSp>
        <p:nvGrpSpPr>
          <p:cNvPr id="26" name="Group 25">
            <a:extLst>
              <a:ext uri="{FF2B5EF4-FFF2-40B4-BE49-F238E27FC236}">
                <a16:creationId xmlns:a16="http://schemas.microsoft.com/office/drawing/2014/main" id="{88EAF8F1-65F1-F14D-8897-C0A566800E17}"/>
              </a:ext>
            </a:extLst>
          </p:cNvPr>
          <p:cNvGrpSpPr/>
          <p:nvPr/>
        </p:nvGrpSpPr>
        <p:grpSpPr>
          <a:xfrm>
            <a:off x="6704012" y="4617363"/>
            <a:ext cx="4876800" cy="949124"/>
            <a:chOff x="6399212" y="4617363"/>
            <a:chExt cx="4876800" cy="949124"/>
          </a:xfrm>
        </p:grpSpPr>
        <p:sp>
          <p:nvSpPr>
            <p:cNvPr id="22" name="Rectangle 21">
              <a:extLst>
                <a:ext uri="{FF2B5EF4-FFF2-40B4-BE49-F238E27FC236}">
                  <a16:creationId xmlns:a16="http://schemas.microsoft.com/office/drawing/2014/main" id="{C1050F31-E8C3-1D44-8FCA-A0C573C09AE7}"/>
                </a:ext>
              </a:extLst>
            </p:cNvPr>
            <p:cNvSpPr>
              <a:spLocks noChangeAspect="1"/>
            </p:cNvSpPr>
            <p:nvPr/>
          </p:nvSpPr>
          <p:spPr>
            <a:xfrm>
              <a:off x="6399212" y="4652087"/>
              <a:ext cx="914162" cy="914400"/>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ctr">
              <a:noAutofit/>
            </a:bodyPr>
            <a:lstStyle/>
            <a:p>
              <a:pPr algn="ctr"/>
              <a:r>
                <a:rPr lang="en-US" sz="4000" b="1" dirty="0">
                  <a:solidFill>
                    <a:schemeClr val="accent1"/>
                  </a:solidFill>
                </a:rPr>
                <a:t>3</a:t>
              </a:r>
            </a:p>
          </p:txBody>
        </p:sp>
        <p:sp>
          <p:nvSpPr>
            <p:cNvPr id="23" name="Title 6">
              <a:extLst>
                <a:ext uri="{FF2B5EF4-FFF2-40B4-BE49-F238E27FC236}">
                  <a16:creationId xmlns:a16="http://schemas.microsoft.com/office/drawing/2014/main" id="{7D96A995-7B2B-7045-9D43-677CF0AAF14C}"/>
                </a:ext>
              </a:extLst>
            </p:cNvPr>
            <p:cNvSpPr txBox="1">
              <a:spLocks/>
            </p:cNvSpPr>
            <p:nvPr/>
          </p:nvSpPr>
          <p:spPr>
            <a:xfrm>
              <a:off x="7669063" y="4617363"/>
              <a:ext cx="3606949" cy="949124"/>
            </a:xfrm>
            <a:prstGeom prst="rect">
              <a:avLst/>
            </a:prstGeom>
          </p:spPr>
          <p:txBody>
            <a:bodyPr lIns="0" tIns="0" rIns="0" bIns="0" anchor="ctr"/>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ct val="110000"/>
                </a:lnSpc>
              </a:pPr>
              <a:r>
                <a:rPr lang="en-US" sz="2400" dirty="0">
                  <a:solidFill>
                    <a:srgbClr val="4F4F4F"/>
                  </a:solidFill>
                  <a:latin typeface="+mn-lt"/>
                </a:rPr>
                <a:t>Assess your retirement spending needs.</a:t>
              </a:r>
            </a:p>
          </p:txBody>
        </p:sp>
      </p:grpSp>
    </p:spTree>
    <p:extLst>
      <p:ext uri="{BB962C8B-B14F-4D97-AF65-F5344CB8AC3E}">
        <p14:creationId xmlns:p14="http://schemas.microsoft.com/office/powerpoint/2010/main" val="1786018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86932129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19910" y="2743200"/>
            <a:ext cx="2522847" cy="2514600"/>
          </a:xfrm>
          <a:prstGeom prst="rect">
            <a:avLst/>
          </a:prstGeom>
        </p:spPr>
      </p:pic>
      <p:pic>
        <p:nvPicPr>
          <p:cNvPr id="4" name="Picture 3" descr="iStock-936359370.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53082" y="2743200"/>
            <a:ext cx="2515060" cy="2514600"/>
          </a:xfrm>
          <a:prstGeom prst="rect">
            <a:avLst/>
          </a:prstGeom>
        </p:spPr>
      </p:pic>
      <p:pic>
        <p:nvPicPr>
          <p:cNvPr id="3" name="Picture 2" descr="iStock-673933334.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89012" y="2743962"/>
            <a:ext cx="2512303" cy="2513076"/>
          </a:xfrm>
          <a:prstGeom prst="rect">
            <a:avLst/>
          </a:prstGeom>
        </p:spPr>
      </p:pic>
      <p:sp>
        <p:nvSpPr>
          <p:cNvPr id="7" name="Title 1"/>
          <p:cNvSpPr txBox="1">
            <a:spLocks/>
          </p:cNvSpPr>
          <p:nvPr/>
        </p:nvSpPr>
        <p:spPr>
          <a:xfrm>
            <a:off x="990343" y="256032"/>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pPr>
              <a:lnSpc>
                <a:spcPct val="100000"/>
              </a:lnSpc>
            </a:pPr>
            <a:r>
              <a:rPr lang="en-US" dirty="0">
                <a:solidFill>
                  <a:schemeClr val="accent1"/>
                </a:solidFill>
              </a:rPr>
              <a:t>Creating a vision can help you:</a:t>
            </a:r>
          </a:p>
        </p:txBody>
      </p:sp>
      <p:sp>
        <p:nvSpPr>
          <p:cNvPr id="11" name="Text Placeholder 3"/>
          <p:cNvSpPr>
            <a:spLocks noGrp="1"/>
          </p:cNvSpPr>
          <p:nvPr>
            <p:ph type="body" sz="quarter" idx="4294967295"/>
          </p:nvPr>
        </p:nvSpPr>
        <p:spPr>
          <a:xfrm>
            <a:off x="989013" y="2160516"/>
            <a:ext cx="2536338" cy="582684"/>
          </a:xfrm>
          <a:prstGeom prst="rect">
            <a:avLst/>
          </a:prstGeom>
        </p:spPr>
        <p:txBody>
          <a:bodyPr>
            <a:noAutofit/>
          </a:bodyPr>
          <a:lstStyle/>
          <a:p>
            <a:pPr marL="0" indent="0" algn="ctr">
              <a:buNone/>
            </a:pPr>
            <a:r>
              <a:rPr lang="en-US" sz="2400" dirty="0">
                <a:solidFill>
                  <a:schemeClr val="tx2"/>
                </a:solidFill>
              </a:rPr>
              <a:t>Create clarity.</a:t>
            </a:r>
          </a:p>
        </p:txBody>
      </p:sp>
      <p:sp>
        <p:nvSpPr>
          <p:cNvPr id="12" name="Text Placeholder 3"/>
          <p:cNvSpPr>
            <a:spLocks noGrp="1"/>
          </p:cNvSpPr>
          <p:nvPr>
            <p:ph type="body" sz="quarter" idx="4294967295"/>
          </p:nvPr>
        </p:nvSpPr>
        <p:spPr>
          <a:xfrm>
            <a:off x="4842513" y="1818115"/>
            <a:ext cx="2480732" cy="925085"/>
          </a:xfrm>
          <a:prstGeom prst="rect">
            <a:avLst/>
          </a:prstGeom>
        </p:spPr>
        <p:txBody>
          <a:bodyPr>
            <a:noAutofit/>
          </a:bodyPr>
          <a:lstStyle/>
          <a:p>
            <a:pPr marL="0" indent="0" algn="ctr">
              <a:buNone/>
            </a:pPr>
            <a:r>
              <a:rPr lang="en-US" sz="2400" dirty="0">
                <a:solidFill>
                  <a:schemeClr val="tx2"/>
                </a:solidFill>
              </a:rPr>
              <a:t>Establish a </a:t>
            </a:r>
            <a:br>
              <a:rPr lang="en-US" sz="2400" dirty="0">
                <a:solidFill>
                  <a:schemeClr val="tx2"/>
                </a:solidFill>
              </a:rPr>
            </a:br>
            <a:r>
              <a:rPr lang="en-US" sz="2400" dirty="0">
                <a:solidFill>
                  <a:schemeClr val="tx2"/>
                </a:solidFill>
              </a:rPr>
              <a:t>framework.</a:t>
            </a:r>
          </a:p>
        </p:txBody>
      </p:sp>
      <p:sp>
        <p:nvSpPr>
          <p:cNvPr id="13" name="Text Placeholder 3"/>
          <p:cNvSpPr>
            <a:spLocks noGrp="1"/>
          </p:cNvSpPr>
          <p:nvPr>
            <p:ph type="body" sz="quarter" idx="4294967295"/>
          </p:nvPr>
        </p:nvSpPr>
        <p:spPr>
          <a:xfrm>
            <a:off x="8567928" y="1828809"/>
            <a:ext cx="2819400" cy="914391"/>
          </a:xfrm>
          <a:prstGeom prst="rect">
            <a:avLst/>
          </a:prstGeom>
        </p:spPr>
        <p:txBody>
          <a:bodyPr>
            <a:noAutofit/>
          </a:bodyPr>
          <a:lstStyle/>
          <a:p>
            <a:pPr marL="0" indent="0" algn="ctr">
              <a:buNone/>
            </a:pPr>
            <a:r>
              <a:rPr lang="en-US" sz="2400" dirty="0">
                <a:solidFill>
                  <a:schemeClr val="tx2"/>
                </a:solidFill>
              </a:rPr>
              <a:t>Work with others toward your vision.</a:t>
            </a:r>
          </a:p>
        </p:txBody>
      </p:sp>
    </p:spTree>
    <p:extLst>
      <p:ext uri="{BB962C8B-B14F-4D97-AF65-F5344CB8AC3E}">
        <p14:creationId xmlns:p14="http://schemas.microsoft.com/office/powerpoint/2010/main" val="10398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AA97B-C154-5B43-9954-CCA731A24889}"/>
              </a:ext>
            </a:extLst>
          </p:cNvPr>
          <p:cNvSpPr>
            <a:spLocks noGrp="1"/>
          </p:cNvSpPr>
          <p:nvPr>
            <p:ph type="title"/>
          </p:nvPr>
        </p:nvSpPr>
        <p:spPr/>
        <p:txBody>
          <a:bodyPr vert="horz" lIns="91416" tIns="45708" rIns="91416" bIns="45708" rtlCol="0" anchor="ctr">
            <a:noAutofit/>
          </a:bodyPr>
          <a:lstStyle/>
          <a:p>
            <a:r>
              <a:rPr lang="en-US" dirty="0"/>
              <a:t>Create Your Vision for Retirement</a:t>
            </a:r>
          </a:p>
        </p:txBody>
      </p:sp>
      <p:grpSp>
        <p:nvGrpSpPr>
          <p:cNvPr id="2" name="Group 1">
            <a:extLst>
              <a:ext uri="{FF2B5EF4-FFF2-40B4-BE49-F238E27FC236}">
                <a16:creationId xmlns:a16="http://schemas.microsoft.com/office/drawing/2014/main" id="{5D9DD47A-5FEF-414A-AFF0-DDA19CFB430E}"/>
              </a:ext>
            </a:extLst>
          </p:cNvPr>
          <p:cNvGrpSpPr/>
          <p:nvPr/>
        </p:nvGrpSpPr>
        <p:grpSpPr>
          <a:xfrm>
            <a:off x="905012" y="2543819"/>
            <a:ext cx="1769901" cy="1770362"/>
            <a:chOff x="973967" y="2595785"/>
            <a:chExt cx="1770362" cy="1770823"/>
          </a:xfrm>
        </p:grpSpPr>
        <p:sp>
          <p:nvSpPr>
            <p:cNvPr id="12" name="Rectangle 11"/>
            <p:cNvSpPr/>
            <p:nvPr/>
          </p:nvSpPr>
          <p:spPr>
            <a:xfrm>
              <a:off x="973967"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17" name="Rectangle 16"/>
            <p:cNvSpPr/>
            <p:nvPr/>
          </p:nvSpPr>
          <p:spPr>
            <a:xfrm>
              <a:off x="973967"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WHO</a:t>
              </a:r>
            </a:p>
          </p:txBody>
        </p:sp>
        <p:grpSp>
          <p:nvGrpSpPr>
            <p:cNvPr id="3" name="Group 2">
              <a:extLst>
                <a:ext uri="{FF2B5EF4-FFF2-40B4-BE49-F238E27FC236}">
                  <a16:creationId xmlns:a16="http://schemas.microsoft.com/office/drawing/2014/main" id="{D0C29165-B762-FC4D-A115-7C6CD20515F5}"/>
                </a:ext>
              </a:extLst>
            </p:cNvPr>
            <p:cNvGrpSpPr/>
            <p:nvPr/>
          </p:nvGrpSpPr>
          <p:grpSpPr>
            <a:xfrm>
              <a:off x="1356863" y="2909599"/>
              <a:ext cx="1005334" cy="731520"/>
              <a:chOff x="1208009" y="3264636"/>
              <a:chExt cx="1005334" cy="731520"/>
            </a:xfrm>
          </p:grpSpPr>
          <p:grpSp>
            <p:nvGrpSpPr>
              <p:cNvPr id="53" name="Group 52">
                <a:extLst>
                  <a:ext uri="{FF2B5EF4-FFF2-40B4-BE49-F238E27FC236}">
                    <a16:creationId xmlns:a16="http://schemas.microsoft.com/office/drawing/2014/main" id="{6BF79ECC-A41A-BA4D-867C-8B39367699DB}"/>
                  </a:ext>
                </a:extLst>
              </p:cNvPr>
              <p:cNvGrpSpPr>
                <a:grpSpLocks noChangeAspect="1"/>
              </p:cNvGrpSpPr>
              <p:nvPr/>
            </p:nvGrpSpPr>
            <p:grpSpPr>
              <a:xfrm>
                <a:off x="1208009" y="3356072"/>
                <a:ext cx="602427" cy="640079"/>
                <a:chOff x="1035277" y="1475225"/>
                <a:chExt cx="304800" cy="323851"/>
              </a:xfrm>
            </p:grpSpPr>
            <p:sp>
              <p:nvSpPr>
                <p:cNvPr id="54" name="Freeform 49">
                  <a:extLst>
                    <a:ext uri="{FF2B5EF4-FFF2-40B4-BE49-F238E27FC236}">
                      <a16:creationId xmlns:a16="http://schemas.microsoft.com/office/drawing/2014/main" id="{814F8BC8-8853-7B4E-8D3E-B3B81E114EB8}"/>
                    </a:ext>
                  </a:extLst>
                </p:cNvPr>
                <p:cNvSpPr>
                  <a:spLocks/>
                </p:cNvSpPr>
                <p:nvPr/>
              </p:nvSpPr>
              <p:spPr bwMode="auto">
                <a:xfrm>
                  <a:off x="1035277" y="1651438"/>
                  <a:ext cx="304800" cy="147638"/>
                </a:xfrm>
                <a:custGeom>
                  <a:avLst/>
                  <a:gdLst>
                    <a:gd name="T0" fmla="*/ 24 w 64"/>
                    <a:gd name="T1" fmla="*/ 1 h 31"/>
                    <a:gd name="T2" fmla="*/ 24 w 64"/>
                    <a:gd name="T3" fmla="*/ 9 h 31"/>
                    <a:gd name="T4" fmla="*/ 6 w 64"/>
                    <a:gd name="T5" fmla="*/ 16 h 31"/>
                    <a:gd name="T6" fmla="*/ 0 w 64"/>
                    <a:gd name="T7" fmla="*/ 25 h 31"/>
                    <a:gd name="T8" fmla="*/ 0 w 64"/>
                    <a:gd name="T9" fmla="*/ 31 h 31"/>
                    <a:gd name="T10" fmla="*/ 64 w 64"/>
                    <a:gd name="T11" fmla="*/ 31 h 31"/>
                    <a:gd name="T12" fmla="*/ 64 w 64"/>
                    <a:gd name="T13" fmla="*/ 25 h 31"/>
                    <a:gd name="T14" fmla="*/ 57 w 64"/>
                    <a:gd name="T15" fmla="*/ 16 h 31"/>
                    <a:gd name="T16" fmla="*/ 40 w 64"/>
                    <a:gd name="T17" fmla="*/ 9 h 31"/>
                    <a:gd name="T18" fmla="*/ 40 w 6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1">
                      <a:moveTo>
                        <a:pt x="24" y="1"/>
                      </a:moveTo>
                      <a:cubicBezTo>
                        <a:pt x="24" y="9"/>
                        <a:pt x="24" y="9"/>
                        <a:pt x="24" y="9"/>
                      </a:cubicBezTo>
                      <a:cubicBezTo>
                        <a:pt x="6" y="16"/>
                        <a:pt x="6" y="16"/>
                        <a:pt x="6" y="16"/>
                      </a:cubicBezTo>
                      <a:cubicBezTo>
                        <a:pt x="2" y="17"/>
                        <a:pt x="0" y="21"/>
                        <a:pt x="0" y="25"/>
                      </a:cubicBezTo>
                      <a:cubicBezTo>
                        <a:pt x="0" y="31"/>
                        <a:pt x="0" y="31"/>
                        <a:pt x="0" y="31"/>
                      </a:cubicBezTo>
                      <a:cubicBezTo>
                        <a:pt x="64" y="31"/>
                        <a:pt x="64" y="31"/>
                        <a:pt x="64" y="31"/>
                      </a:cubicBezTo>
                      <a:cubicBezTo>
                        <a:pt x="64" y="25"/>
                        <a:pt x="64" y="25"/>
                        <a:pt x="64" y="25"/>
                      </a:cubicBezTo>
                      <a:cubicBezTo>
                        <a:pt x="64" y="21"/>
                        <a:pt x="61" y="17"/>
                        <a:pt x="57" y="16"/>
                      </a:cubicBezTo>
                      <a:cubicBezTo>
                        <a:pt x="40" y="9"/>
                        <a:pt x="40" y="9"/>
                        <a:pt x="40" y="9"/>
                      </a:cubicBezTo>
                      <a:cubicBezTo>
                        <a:pt x="40" y="0"/>
                        <a:pt x="40" y="0"/>
                        <a:pt x="40" y="0"/>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5" name="Oval 50">
                  <a:extLst>
                    <a:ext uri="{FF2B5EF4-FFF2-40B4-BE49-F238E27FC236}">
                      <a16:creationId xmlns:a16="http://schemas.microsoft.com/office/drawing/2014/main" id="{CEF95358-279C-9F40-B4A6-28E6FFFB1750}"/>
                    </a:ext>
                  </a:extLst>
                </p:cNvPr>
                <p:cNvSpPr>
                  <a:spLocks noChangeArrowheads="1"/>
                </p:cNvSpPr>
                <p:nvPr/>
              </p:nvSpPr>
              <p:spPr bwMode="auto">
                <a:xfrm>
                  <a:off x="1101952" y="1475225"/>
                  <a:ext cx="161925" cy="190500"/>
                </a:xfrm>
                <a:prstGeom prst="ellipse">
                  <a:avLst/>
                </a:pr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6" name="Freeform 51">
                  <a:extLst>
                    <a:ext uri="{FF2B5EF4-FFF2-40B4-BE49-F238E27FC236}">
                      <a16:creationId xmlns:a16="http://schemas.microsoft.com/office/drawing/2014/main" id="{A0FEA2C8-40F9-384A-B4C0-03126BAF0E9E}"/>
                    </a:ext>
                  </a:extLst>
                </p:cNvPr>
                <p:cNvSpPr>
                  <a:spLocks/>
                </p:cNvSpPr>
                <p:nvPr/>
              </p:nvSpPr>
              <p:spPr bwMode="auto">
                <a:xfrm>
                  <a:off x="1106715" y="1532375"/>
                  <a:ext cx="157163" cy="33338"/>
                </a:xfrm>
                <a:custGeom>
                  <a:avLst/>
                  <a:gdLst>
                    <a:gd name="T0" fmla="*/ 33 w 33"/>
                    <a:gd name="T1" fmla="*/ 6 h 7"/>
                    <a:gd name="T2" fmla="*/ 31 w 33"/>
                    <a:gd name="T3" fmla="*/ 6 h 7"/>
                    <a:gd name="T4" fmla="*/ 19 w 33"/>
                    <a:gd name="T5" fmla="*/ 0 h 7"/>
                    <a:gd name="T6" fmla="*/ 6 w 33"/>
                    <a:gd name="T7" fmla="*/ 6 h 7"/>
                    <a:gd name="T8" fmla="*/ 0 w 33"/>
                    <a:gd name="T9" fmla="*/ 4 h 7"/>
                  </a:gdLst>
                  <a:ahLst/>
                  <a:cxnLst>
                    <a:cxn ang="0">
                      <a:pos x="T0" y="T1"/>
                    </a:cxn>
                    <a:cxn ang="0">
                      <a:pos x="T2" y="T3"/>
                    </a:cxn>
                    <a:cxn ang="0">
                      <a:pos x="T4" y="T5"/>
                    </a:cxn>
                    <a:cxn ang="0">
                      <a:pos x="T6" y="T7"/>
                    </a:cxn>
                    <a:cxn ang="0">
                      <a:pos x="T8" y="T9"/>
                    </a:cxn>
                  </a:cxnLst>
                  <a:rect l="0" t="0" r="r" b="b"/>
                  <a:pathLst>
                    <a:path w="33" h="7">
                      <a:moveTo>
                        <a:pt x="33" y="6"/>
                      </a:moveTo>
                      <a:cubicBezTo>
                        <a:pt x="32" y="6"/>
                        <a:pt x="32" y="6"/>
                        <a:pt x="31" y="6"/>
                      </a:cubicBezTo>
                      <a:cubicBezTo>
                        <a:pt x="26" y="7"/>
                        <a:pt x="22" y="5"/>
                        <a:pt x="19" y="0"/>
                      </a:cubicBezTo>
                      <a:cubicBezTo>
                        <a:pt x="17" y="3"/>
                        <a:pt x="11" y="6"/>
                        <a:pt x="6" y="6"/>
                      </a:cubicBezTo>
                      <a:cubicBezTo>
                        <a:pt x="4" y="6"/>
                        <a:pt x="2" y="6"/>
                        <a:pt x="0" y="4"/>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57" name="Freeform 131">
                <a:extLst>
                  <a:ext uri="{FF2B5EF4-FFF2-40B4-BE49-F238E27FC236}">
                    <a16:creationId xmlns:a16="http://schemas.microsoft.com/office/drawing/2014/main" id="{2F286837-80CE-774C-B1EB-7C18C4B4E245}"/>
                  </a:ext>
                </a:extLst>
              </p:cNvPr>
              <p:cNvSpPr>
                <a:spLocks noChangeAspect="1"/>
              </p:cNvSpPr>
              <p:nvPr/>
            </p:nvSpPr>
            <p:spPr bwMode="auto">
              <a:xfrm flipH="1">
                <a:off x="1706904" y="3264636"/>
                <a:ext cx="506439" cy="731520"/>
              </a:xfrm>
              <a:custGeom>
                <a:avLst/>
                <a:gdLst>
                  <a:gd name="T0" fmla="*/ 45 w 45"/>
                  <a:gd name="T1" fmla="*/ 44 h 65"/>
                  <a:gd name="T2" fmla="*/ 37 w 45"/>
                  <a:gd name="T3" fmla="*/ 41 h 65"/>
                  <a:gd name="T4" fmla="*/ 37 w 45"/>
                  <a:gd name="T5" fmla="*/ 33 h 65"/>
                  <a:gd name="T6" fmla="*/ 42 w 45"/>
                  <a:gd name="T7" fmla="*/ 23 h 65"/>
                  <a:gd name="T8" fmla="*/ 42 w 45"/>
                  <a:gd name="T9" fmla="*/ 16 h 65"/>
                  <a:gd name="T10" fmla="*/ 44 w 45"/>
                  <a:gd name="T11" fmla="*/ 6 h 65"/>
                  <a:gd name="T12" fmla="*/ 22 w 45"/>
                  <a:gd name="T13" fmla="*/ 6 h 65"/>
                  <a:gd name="T14" fmla="*/ 18 w 45"/>
                  <a:gd name="T15" fmla="*/ 16 h 65"/>
                  <a:gd name="T16" fmla="*/ 18 w 45"/>
                  <a:gd name="T17" fmla="*/ 23 h 65"/>
                  <a:gd name="T18" fmla="*/ 24 w 45"/>
                  <a:gd name="T19" fmla="*/ 35 h 65"/>
                  <a:gd name="T20" fmla="*/ 24 w 45"/>
                  <a:gd name="T21" fmla="*/ 41 h 65"/>
                  <a:gd name="T22" fmla="*/ 1 w 45"/>
                  <a:gd name="T23" fmla="*/ 51 h 65"/>
                  <a:gd name="T24" fmla="*/ 0 w 45"/>
                  <a:gd name="T25" fmla="*/ 65 h 65"/>
                  <a:gd name="T26" fmla="*/ 34 w 45"/>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5">
                    <a:moveTo>
                      <a:pt x="45" y="44"/>
                    </a:moveTo>
                    <a:cubicBezTo>
                      <a:pt x="42" y="43"/>
                      <a:pt x="40" y="42"/>
                      <a:pt x="37" y="41"/>
                    </a:cubicBezTo>
                    <a:cubicBezTo>
                      <a:pt x="37" y="33"/>
                      <a:pt x="37" y="33"/>
                      <a:pt x="37" y="33"/>
                    </a:cubicBezTo>
                    <a:cubicBezTo>
                      <a:pt x="37" y="33"/>
                      <a:pt x="42" y="31"/>
                      <a:pt x="42" y="23"/>
                    </a:cubicBezTo>
                    <a:cubicBezTo>
                      <a:pt x="44" y="23"/>
                      <a:pt x="44" y="16"/>
                      <a:pt x="42" y="16"/>
                    </a:cubicBezTo>
                    <a:cubicBezTo>
                      <a:pt x="42" y="15"/>
                      <a:pt x="45" y="10"/>
                      <a:pt x="44" y="6"/>
                    </a:cubicBezTo>
                    <a:cubicBezTo>
                      <a:pt x="42" y="0"/>
                      <a:pt x="23" y="0"/>
                      <a:pt x="22" y="6"/>
                    </a:cubicBezTo>
                    <a:cubicBezTo>
                      <a:pt x="14" y="4"/>
                      <a:pt x="18" y="15"/>
                      <a:pt x="18" y="16"/>
                    </a:cubicBezTo>
                    <a:cubicBezTo>
                      <a:pt x="16" y="16"/>
                      <a:pt x="16" y="23"/>
                      <a:pt x="18" y="23"/>
                    </a:cubicBezTo>
                    <a:cubicBezTo>
                      <a:pt x="18" y="31"/>
                      <a:pt x="24" y="35"/>
                      <a:pt x="24" y="35"/>
                    </a:cubicBezTo>
                    <a:cubicBezTo>
                      <a:pt x="24" y="41"/>
                      <a:pt x="24" y="41"/>
                      <a:pt x="24" y="41"/>
                    </a:cubicBezTo>
                    <a:cubicBezTo>
                      <a:pt x="14" y="45"/>
                      <a:pt x="3" y="47"/>
                      <a:pt x="1" y="51"/>
                    </a:cubicBezTo>
                    <a:cubicBezTo>
                      <a:pt x="0" y="56"/>
                      <a:pt x="0" y="65"/>
                      <a:pt x="0" y="65"/>
                    </a:cubicBezTo>
                    <a:cubicBezTo>
                      <a:pt x="34" y="65"/>
                      <a:pt x="34" y="65"/>
                      <a:pt x="34" y="65"/>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grpSp>
        <p:nvGrpSpPr>
          <p:cNvPr id="4" name="Group 3">
            <a:extLst>
              <a:ext uri="{FF2B5EF4-FFF2-40B4-BE49-F238E27FC236}">
                <a16:creationId xmlns:a16="http://schemas.microsoft.com/office/drawing/2014/main" id="{85AC1140-B619-5043-B072-A9A67080097F}"/>
              </a:ext>
            </a:extLst>
          </p:cNvPr>
          <p:cNvGrpSpPr/>
          <p:nvPr/>
        </p:nvGrpSpPr>
        <p:grpSpPr>
          <a:xfrm>
            <a:off x="3057237" y="2543819"/>
            <a:ext cx="1769901" cy="1770362"/>
            <a:chOff x="3030025" y="2595785"/>
            <a:chExt cx="1770362" cy="1770823"/>
          </a:xfrm>
        </p:grpSpPr>
        <p:grpSp>
          <p:nvGrpSpPr>
            <p:cNvPr id="24" name="Group 23">
              <a:extLst>
                <a:ext uri="{FF2B5EF4-FFF2-40B4-BE49-F238E27FC236}">
                  <a16:creationId xmlns:a16="http://schemas.microsoft.com/office/drawing/2014/main" id="{3EC356C2-A57B-AD46-880D-DB2EF7BCF2C6}"/>
                </a:ext>
              </a:extLst>
            </p:cNvPr>
            <p:cNvGrpSpPr>
              <a:grpSpLocks noChangeAspect="1"/>
            </p:cNvGrpSpPr>
            <p:nvPr/>
          </p:nvGrpSpPr>
          <p:grpSpPr>
            <a:xfrm>
              <a:off x="3501274" y="2899836"/>
              <a:ext cx="803114" cy="731520"/>
              <a:chOff x="7082065" y="1619417"/>
              <a:chExt cx="409575" cy="373063"/>
            </a:xfrm>
          </p:grpSpPr>
          <p:sp>
            <p:nvSpPr>
              <p:cNvPr id="25" name="Freeform 116">
                <a:extLst>
                  <a:ext uri="{FF2B5EF4-FFF2-40B4-BE49-F238E27FC236}">
                    <a16:creationId xmlns:a16="http://schemas.microsoft.com/office/drawing/2014/main" id="{AAC8D814-CD89-424E-BA33-AE32EEA3D87F}"/>
                  </a:ext>
                </a:extLst>
              </p:cNvPr>
              <p:cNvSpPr>
                <a:spLocks/>
              </p:cNvSpPr>
              <p:nvPr/>
            </p:nvSpPr>
            <p:spPr bwMode="auto">
              <a:xfrm>
                <a:off x="7082065" y="1619417"/>
                <a:ext cx="409575" cy="373063"/>
              </a:xfrm>
              <a:custGeom>
                <a:avLst/>
                <a:gdLst>
                  <a:gd name="T0" fmla="*/ 16 w 86"/>
                  <a:gd name="T1" fmla="*/ 71 h 78"/>
                  <a:gd name="T2" fmla="*/ 15 w 86"/>
                  <a:gd name="T3" fmla="*/ 15 h 78"/>
                  <a:gd name="T4" fmla="*/ 69 w 86"/>
                  <a:gd name="T5" fmla="*/ 16 h 78"/>
                  <a:gd name="T6" fmla="*/ 71 w 86"/>
                  <a:gd name="T7" fmla="*/ 71 h 78"/>
                  <a:gd name="T8" fmla="*/ 44 w 86"/>
                  <a:gd name="T9" fmla="*/ 71 h 78"/>
                  <a:gd name="T10" fmla="*/ 29 w 86"/>
                  <a:gd name="T11" fmla="*/ 56 h 78"/>
                  <a:gd name="T12" fmla="*/ 24 w 86"/>
                  <a:gd name="T13" fmla="*/ 55 h 78"/>
                  <a:gd name="T14" fmla="*/ 25 w 86"/>
                  <a:gd name="T15" fmla="*/ 61 h 78"/>
                  <a:gd name="T16" fmla="*/ 25 w 86"/>
                  <a:gd name="T17" fmla="*/ 71 h 78"/>
                  <a:gd name="T18" fmla="*/ 16 w 86"/>
                  <a:gd name="T19"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78">
                    <a:moveTo>
                      <a:pt x="16" y="71"/>
                    </a:moveTo>
                    <a:cubicBezTo>
                      <a:pt x="1" y="56"/>
                      <a:pt x="0" y="30"/>
                      <a:pt x="15" y="15"/>
                    </a:cubicBezTo>
                    <a:cubicBezTo>
                      <a:pt x="30" y="0"/>
                      <a:pt x="54" y="1"/>
                      <a:pt x="69" y="16"/>
                    </a:cubicBezTo>
                    <a:cubicBezTo>
                      <a:pt x="85" y="31"/>
                      <a:pt x="86" y="56"/>
                      <a:pt x="71" y="71"/>
                    </a:cubicBezTo>
                    <a:cubicBezTo>
                      <a:pt x="64" y="78"/>
                      <a:pt x="51" y="78"/>
                      <a:pt x="44" y="71"/>
                    </a:cubicBezTo>
                    <a:cubicBezTo>
                      <a:pt x="29" y="56"/>
                      <a:pt x="29" y="56"/>
                      <a:pt x="29" y="56"/>
                    </a:cubicBezTo>
                    <a:cubicBezTo>
                      <a:pt x="27" y="53"/>
                      <a:pt x="25" y="53"/>
                      <a:pt x="24" y="55"/>
                    </a:cubicBezTo>
                    <a:cubicBezTo>
                      <a:pt x="23" y="56"/>
                      <a:pt x="23" y="59"/>
                      <a:pt x="25" y="61"/>
                    </a:cubicBezTo>
                    <a:cubicBezTo>
                      <a:pt x="28" y="64"/>
                      <a:pt x="28" y="68"/>
                      <a:pt x="25" y="71"/>
                    </a:cubicBezTo>
                    <a:cubicBezTo>
                      <a:pt x="23" y="73"/>
                      <a:pt x="19" y="73"/>
                      <a:pt x="16" y="71"/>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6" name="Freeform 117">
                <a:extLst>
                  <a:ext uri="{FF2B5EF4-FFF2-40B4-BE49-F238E27FC236}">
                    <a16:creationId xmlns:a16="http://schemas.microsoft.com/office/drawing/2014/main" id="{24478066-1D2A-BC47-A550-763455DFF54A}"/>
                  </a:ext>
                </a:extLst>
              </p:cNvPr>
              <p:cNvSpPr>
                <a:spLocks/>
              </p:cNvSpPr>
              <p:nvPr/>
            </p:nvSpPr>
            <p:spPr bwMode="auto">
              <a:xfrm>
                <a:off x="7324952" y="1714667"/>
                <a:ext cx="57150" cy="58738"/>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7" name="Freeform 118">
                <a:extLst>
                  <a:ext uri="{FF2B5EF4-FFF2-40B4-BE49-F238E27FC236}">
                    <a16:creationId xmlns:a16="http://schemas.microsoft.com/office/drawing/2014/main" id="{001CD7CC-174F-434E-8613-C7F9B9E34C0D}"/>
                  </a:ext>
                </a:extLst>
              </p:cNvPr>
              <p:cNvSpPr>
                <a:spLocks/>
              </p:cNvSpPr>
              <p:nvPr/>
            </p:nvSpPr>
            <p:spPr bwMode="auto">
              <a:xfrm>
                <a:off x="7377340" y="1801980"/>
                <a:ext cx="42863" cy="42863"/>
              </a:xfrm>
              <a:custGeom>
                <a:avLst/>
                <a:gdLst>
                  <a:gd name="T0" fmla="*/ 2 w 9"/>
                  <a:gd name="T1" fmla="*/ 7 h 9"/>
                  <a:gd name="T2" fmla="*/ 2 w 9"/>
                  <a:gd name="T3" fmla="*/ 2 h 9"/>
                  <a:gd name="T4" fmla="*/ 7 w 9"/>
                  <a:gd name="T5" fmla="*/ 2 h 9"/>
                  <a:gd name="T6" fmla="*/ 7 w 9"/>
                  <a:gd name="T7" fmla="*/ 7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0" y="6"/>
                      <a:pt x="0" y="3"/>
                      <a:pt x="2" y="2"/>
                    </a:cubicBezTo>
                    <a:cubicBezTo>
                      <a:pt x="3" y="0"/>
                      <a:pt x="6" y="0"/>
                      <a:pt x="7" y="2"/>
                    </a:cubicBezTo>
                    <a:cubicBezTo>
                      <a:pt x="9" y="3"/>
                      <a:pt x="9" y="6"/>
                      <a:pt x="7" y="7"/>
                    </a:cubicBezTo>
                    <a:cubicBezTo>
                      <a:pt x="6" y="9"/>
                      <a:pt x="3" y="9"/>
                      <a:pt x="2" y="7"/>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8" name="Freeform 119">
                <a:extLst>
                  <a:ext uri="{FF2B5EF4-FFF2-40B4-BE49-F238E27FC236}">
                    <a16:creationId xmlns:a16="http://schemas.microsoft.com/office/drawing/2014/main" id="{C65DFA4F-C823-384E-980F-E5AB0290C29D}"/>
                  </a:ext>
                </a:extLst>
              </p:cNvPr>
              <p:cNvSpPr>
                <a:spLocks/>
              </p:cNvSpPr>
              <p:nvPr/>
            </p:nvSpPr>
            <p:spPr bwMode="auto">
              <a:xfrm>
                <a:off x="7320190" y="1868655"/>
                <a:ext cx="66675" cy="71438"/>
              </a:xfrm>
              <a:custGeom>
                <a:avLst/>
                <a:gdLst>
                  <a:gd name="T0" fmla="*/ 2 w 14"/>
                  <a:gd name="T1" fmla="*/ 12 h 15"/>
                  <a:gd name="T2" fmla="*/ 2 w 14"/>
                  <a:gd name="T3" fmla="*/ 3 h 15"/>
                  <a:gd name="T4" fmla="*/ 12 w 14"/>
                  <a:gd name="T5" fmla="*/ 3 h 15"/>
                  <a:gd name="T6" fmla="*/ 12 w 14"/>
                  <a:gd name="T7" fmla="*/ 12 h 15"/>
                  <a:gd name="T8" fmla="*/ 2 w 14"/>
                  <a:gd name="T9" fmla="*/ 12 h 15"/>
                </a:gdLst>
                <a:ahLst/>
                <a:cxnLst>
                  <a:cxn ang="0">
                    <a:pos x="T0" y="T1"/>
                  </a:cxn>
                  <a:cxn ang="0">
                    <a:pos x="T2" y="T3"/>
                  </a:cxn>
                  <a:cxn ang="0">
                    <a:pos x="T4" y="T5"/>
                  </a:cxn>
                  <a:cxn ang="0">
                    <a:pos x="T6" y="T7"/>
                  </a:cxn>
                  <a:cxn ang="0">
                    <a:pos x="T8" y="T9"/>
                  </a:cxn>
                </a:cxnLst>
                <a:rect l="0" t="0" r="r" b="b"/>
                <a:pathLst>
                  <a:path w="14" h="15">
                    <a:moveTo>
                      <a:pt x="2" y="12"/>
                    </a:moveTo>
                    <a:cubicBezTo>
                      <a:pt x="0" y="9"/>
                      <a:pt x="0" y="5"/>
                      <a:pt x="2" y="3"/>
                    </a:cubicBezTo>
                    <a:cubicBezTo>
                      <a:pt x="5" y="0"/>
                      <a:pt x="9" y="0"/>
                      <a:pt x="12" y="3"/>
                    </a:cubicBezTo>
                    <a:cubicBezTo>
                      <a:pt x="14" y="5"/>
                      <a:pt x="14" y="9"/>
                      <a:pt x="12" y="12"/>
                    </a:cubicBezTo>
                    <a:cubicBezTo>
                      <a:pt x="9" y="15"/>
                      <a:pt x="5" y="15"/>
                      <a:pt x="2" y="1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9" name="Freeform 120">
                <a:extLst>
                  <a:ext uri="{FF2B5EF4-FFF2-40B4-BE49-F238E27FC236}">
                    <a16:creationId xmlns:a16="http://schemas.microsoft.com/office/drawing/2014/main" id="{EE300DF0-35A6-8640-B92C-3DE59C4E3E9B}"/>
                  </a:ext>
                </a:extLst>
              </p:cNvPr>
              <p:cNvSpPr>
                <a:spLocks/>
              </p:cNvSpPr>
              <p:nvPr/>
            </p:nvSpPr>
            <p:spPr bwMode="auto">
              <a:xfrm>
                <a:off x="7224940" y="1700380"/>
                <a:ext cx="57150" cy="53975"/>
              </a:xfrm>
              <a:custGeom>
                <a:avLst/>
                <a:gdLst>
                  <a:gd name="T0" fmla="*/ 10 w 12"/>
                  <a:gd name="T1" fmla="*/ 2 h 11"/>
                  <a:gd name="T2" fmla="*/ 10 w 12"/>
                  <a:gd name="T3" fmla="*/ 9 h 11"/>
                  <a:gd name="T4" fmla="*/ 2 w 12"/>
                  <a:gd name="T5" fmla="*/ 9 h 11"/>
                  <a:gd name="T6" fmla="*/ 2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4" y="11"/>
                      <a:pt x="2" y="9"/>
                    </a:cubicBezTo>
                    <a:cubicBezTo>
                      <a:pt x="0" y="7"/>
                      <a:pt x="0" y="4"/>
                      <a:pt x="2" y="2"/>
                    </a:cubicBezTo>
                    <a:cubicBezTo>
                      <a:pt x="4" y="0"/>
                      <a:pt x="8" y="0"/>
                      <a:pt x="10" y="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58" name="Rectangle 57">
              <a:extLst>
                <a:ext uri="{FF2B5EF4-FFF2-40B4-BE49-F238E27FC236}">
                  <a16:creationId xmlns:a16="http://schemas.microsoft.com/office/drawing/2014/main" id="{26C7F973-48AC-A94C-A612-675C4E862522}"/>
                </a:ext>
              </a:extLst>
            </p:cNvPr>
            <p:cNvSpPr/>
            <p:nvPr/>
          </p:nvSpPr>
          <p:spPr>
            <a:xfrm>
              <a:off x="303002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59" name="Rectangle 58">
              <a:extLst>
                <a:ext uri="{FF2B5EF4-FFF2-40B4-BE49-F238E27FC236}">
                  <a16:creationId xmlns:a16="http://schemas.microsoft.com/office/drawing/2014/main" id="{5F53F73E-BEA4-4041-8E57-B70E2115F6FE}"/>
                </a:ext>
              </a:extLst>
            </p:cNvPr>
            <p:cNvSpPr/>
            <p:nvPr/>
          </p:nvSpPr>
          <p:spPr>
            <a:xfrm>
              <a:off x="3030025"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WHAT</a:t>
              </a:r>
            </a:p>
          </p:txBody>
        </p:sp>
      </p:grpSp>
      <p:grpSp>
        <p:nvGrpSpPr>
          <p:cNvPr id="7" name="Group 6">
            <a:extLst>
              <a:ext uri="{FF2B5EF4-FFF2-40B4-BE49-F238E27FC236}">
                <a16:creationId xmlns:a16="http://schemas.microsoft.com/office/drawing/2014/main" id="{504E419B-DEAE-014B-B11B-72B4554B06FD}"/>
              </a:ext>
            </a:extLst>
          </p:cNvPr>
          <p:cNvGrpSpPr/>
          <p:nvPr/>
        </p:nvGrpSpPr>
        <p:grpSpPr>
          <a:xfrm>
            <a:off x="7361688" y="2543819"/>
            <a:ext cx="1769901" cy="1770362"/>
            <a:chOff x="7423745" y="2595785"/>
            <a:chExt cx="1770362" cy="1770823"/>
          </a:xfrm>
        </p:grpSpPr>
        <p:grpSp>
          <p:nvGrpSpPr>
            <p:cNvPr id="41" name="Group 40">
              <a:extLst>
                <a:ext uri="{FF2B5EF4-FFF2-40B4-BE49-F238E27FC236}">
                  <a16:creationId xmlns:a16="http://schemas.microsoft.com/office/drawing/2014/main" id="{059DB598-AAA5-4344-9F57-2B3D53D6B18B}"/>
                </a:ext>
              </a:extLst>
            </p:cNvPr>
            <p:cNvGrpSpPr>
              <a:grpSpLocks noChangeAspect="1"/>
            </p:cNvGrpSpPr>
            <p:nvPr/>
          </p:nvGrpSpPr>
          <p:grpSpPr>
            <a:xfrm>
              <a:off x="7983269" y="2968565"/>
              <a:ext cx="640080" cy="640080"/>
              <a:chOff x="997902" y="2238177"/>
              <a:chExt cx="366712" cy="366712"/>
            </a:xfrm>
          </p:grpSpPr>
          <p:sp>
            <p:nvSpPr>
              <p:cNvPr id="42" name="Freeform 84">
                <a:extLst>
                  <a:ext uri="{FF2B5EF4-FFF2-40B4-BE49-F238E27FC236}">
                    <a16:creationId xmlns:a16="http://schemas.microsoft.com/office/drawing/2014/main" id="{B616ADE6-D133-5A4A-ABF3-0C8FD7B3E23B}"/>
                  </a:ext>
                </a:extLst>
              </p:cNvPr>
              <p:cNvSpPr>
                <a:spLocks/>
              </p:cNvSpPr>
              <p:nvPr/>
            </p:nvSpPr>
            <p:spPr bwMode="auto">
              <a:xfrm>
                <a:off x="997902" y="2261989"/>
                <a:ext cx="366712" cy="342900"/>
              </a:xfrm>
              <a:custGeom>
                <a:avLst/>
                <a:gdLst>
                  <a:gd name="T0" fmla="*/ 39 w 231"/>
                  <a:gd name="T1" fmla="*/ 0 h 216"/>
                  <a:gd name="T2" fmla="*/ 0 w 231"/>
                  <a:gd name="T3" fmla="*/ 0 h 216"/>
                  <a:gd name="T4" fmla="*/ 0 w 231"/>
                  <a:gd name="T5" fmla="*/ 216 h 216"/>
                  <a:gd name="T6" fmla="*/ 231 w 231"/>
                  <a:gd name="T7" fmla="*/ 216 h 216"/>
                  <a:gd name="T8" fmla="*/ 231 w 231"/>
                  <a:gd name="T9" fmla="*/ 0 h 216"/>
                  <a:gd name="T10" fmla="*/ 192 w 231"/>
                  <a:gd name="T11" fmla="*/ 0 h 216"/>
                </a:gdLst>
                <a:ahLst/>
                <a:cxnLst>
                  <a:cxn ang="0">
                    <a:pos x="T0" y="T1"/>
                  </a:cxn>
                  <a:cxn ang="0">
                    <a:pos x="T2" y="T3"/>
                  </a:cxn>
                  <a:cxn ang="0">
                    <a:pos x="T4" y="T5"/>
                  </a:cxn>
                  <a:cxn ang="0">
                    <a:pos x="T6" y="T7"/>
                  </a:cxn>
                  <a:cxn ang="0">
                    <a:pos x="T8" y="T9"/>
                  </a:cxn>
                  <a:cxn ang="0">
                    <a:pos x="T10" y="T11"/>
                  </a:cxn>
                </a:cxnLst>
                <a:rect l="0" t="0" r="r" b="b"/>
                <a:pathLst>
                  <a:path w="231" h="216">
                    <a:moveTo>
                      <a:pt x="39" y="0"/>
                    </a:moveTo>
                    <a:lnTo>
                      <a:pt x="0" y="0"/>
                    </a:lnTo>
                    <a:lnTo>
                      <a:pt x="0" y="216"/>
                    </a:lnTo>
                    <a:lnTo>
                      <a:pt x="231" y="216"/>
                    </a:lnTo>
                    <a:lnTo>
                      <a:pt x="231" y="0"/>
                    </a:lnTo>
                    <a:lnTo>
                      <a:pt x="192" y="0"/>
                    </a:lnTo>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3" name="Rectangle 85">
                <a:extLst>
                  <a:ext uri="{FF2B5EF4-FFF2-40B4-BE49-F238E27FC236}">
                    <a16:creationId xmlns:a16="http://schemas.microsoft.com/office/drawing/2014/main" id="{2323164E-74DA-5F45-B8D1-0A3624A1C0F6}"/>
                  </a:ext>
                </a:extLst>
              </p:cNvPr>
              <p:cNvSpPr>
                <a:spLocks noChangeArrowheads="1"/>
              </p:cNvSpPr>
              <p:nvPr/>
            </p:nvSpPr>
            <p:spPr bwMode="auto">
              <a:xfrm>
                <a:off x="10598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4" name="Rectangle 86">
                <a:extLst>
                  <a:ext uri="{FF2B5EF4-FFF2-40B4-BE49-F238E27FC236}">
                    <a16:creationId xmlns:a16="http://schemas.microsoft.com/office/drawing/2014/main" id="{05E5763A-CD14-004E-80CD-54D00F7812D7}"/>
                  </a:ext>
                </a:extLst>
              </p:cNvPr>
              <p:cNvSpPr>
                <a:spLocks noChangeArrowheads="1"/>
              </p:cNvSpPr>
              <p:nvPr/>
            </p:nvSpPr>
            <p:spPr bwMode="auto">
              <a:xfrm>
                <a:off x="12503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5" name="Line 87">
                <a:extLst>
                  <a:ext uri="{FF2B5EF4-FFF2-40B4-BE49-F238E27FC236}">
                    <a16:creationId xmlns:a16="http://schemas.microsoft.com/office/drawing/2014/main" id="{EFBA9812-E8E5-BD4D-BB0D-DB8B3CBD81B9}"/>
                  </a:ext>
                </a:extLst>
              </p:cNvPr>
              <p:cNvSpPr>
                <a:spLocks noChangeShapeType="1"/>
              </p:cNvSpPr>
              <p:nvPr/>
            </p:nvSpPr>
            <p:spPr bwMode="auto">
              <a:xfrm>
                <a:off x="1112202" y="2261989"/>
                <a:ext cx="1381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6" name="Line 88">
                <a:extLst>
                  <a:ext uri="{FF2B5EF4-FFF2-40B4-BE49-F238E27FC236}">
                    <a16:creationId xmlns:a16="http://schemas.microsoft.com/office/drawing/2014/main" id="{E65F40EB-16F2-0946-A3EA-A517895FA18C}"/>
                  </a:ext>
                </a:extLst>
              </p:cNvPr>
              <p:cNvSpPr>
                <a:spLocks noChangeShapeType="1"/>
              </p:cNvSpPr>
              <p:nvPr/>
            </p:nvSpPr>
            <p:spPr bwMode="auto">
              <a:xfrm>
                <a:off x="997902" y="2352477"/>
                <a:ext cx="3667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7" name="Line 89">
                <a:extLst>
                  <a:ext uri="{FF2B5EF4-FFF2-40B4-BE49-F238E27FC236}">
                    <a16:creationId xmlns:a16="http://schemas.microsoft.com/office/drawing/2014/main" id="{FC935567-1C56-074B-91E1-449475DA3537}"/>
                  </a:ext>
                </a:extLst>
              </p:cNvPr>
              <p:cNvSpPr>
                <a:spLocks noChangeShapeType="1"/>
              </p:cNvSpPr>
              <p:nvPr/>
            </p:nvSpPr>
            <p:spPr bwMode="auto">
              <a:xfrm>
                <a:off x="1088389"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8" name="Line 90">
                <a:extLst>
                  <a:ext uri="{FF2B5EF4-FFF2-40B4-BE49-F238E27FC236}">
                    <a16:creationId xmlns:a16="http://schemas.microsoft.com/office/drawing/2014/main" id="{BEF8A81D-EAAF-8942-9C59-B1C0648151E8}"/>
                  </a:ext>
                </a:extLst>
              </p:cNvPr>
              <p:cNvSpPr>
                <a:spLocks noChangeShapeType="1"/>
              </p:cNvSpPr>
              <p:nvPr/>
            </p:nvSpPr>
            <p:spPr bwMode="auto">
              <a:xfrm>
                <a:off x="1174114"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9" name="Line 91">
                <a:extLst>
                  <a:ext uri="{FF2B5EF4-FFF2-40B4-BE49-F238E27FC236}">
                    <a16:creationId xmlns:a16="http://schemas.microsoft.com/office/drawing/2014/main" id="{F2DA36ED-1335-9649-8937-7B142D370EAB}"/>
                  </a:ext>
                </a:extLst>
              </p:cNvPr>
              <p:cNvSpPr>
                <a:spLocks noChangeShapeType="1"/>
              </p:cNvSpPr>
              <p:nvPr/>
            </p:nvSpPr>
            <p:spPr bwMode="auto">
              <a:xfrm>
                <a:off x="1264602"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0" name="Line 92">
                <a:extLst>
                  <a:ext uri="{FF2B5EF4-FFF2-40B4-BE49-F238E27FC236}">
                    <a16:creationId xmlns:a16="http://schemas.microsoft.com/office/drawing/2014/main" id="{41B01269-C269-C641-8B3C-2241D59C46CA}"/>
                  </a:ext>
                </a:extLst>
              </p:cNvPr>
              <p:cNvSpPr>
                <a:spLocks noChangeShapeType="1"/>
              </p:cNvSpPr>
              <p:nvPr/>
            </p:nvSpPr>
            <p:spPr bwMode="auto">
              <a:xfrm>
                <a:off x="1031239" y="2414389"/>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1" name="Line 93">
                <a:extLst>
                  <a:ext uri="{FF2B5EF4-FFF2-40B4-BE49-F238E27FC236}">
                    <a16:creationId xmlns:a16="http://schemas.microsoft.com/office/drawing/2014/main" id="{19FBC4FA-905E-4545-87C8-5087114B1735}"/>
                  </a:ext>
                </a:extLst>
              </p:cNvPr>
              <p:cNvSpPr>
                <a:spLocks noChangeShapeType="1"/>
              </p:cNvSpPr>
              <p:nvPr/>
            </p:nvSpPr>
            <p:spPr bwMode="auto">
              <a:xfrm>
                <a:off x="1031239" y="2476302"/>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2" name="Line 94">
                <a:extLst>
                  <a:ext uri="{FF2B5EF4-FFF2-40B4-BE49-F238E27FC236}">
                    <a16:creationId xmlns:a16="http://schemas.microsoft.com/office/drawing/2014/main" id="{18BBD819-3D97-8649-BA83-44EB865B3232}"/>
                  </a:ext>
                </a:extLst>
              </p:cNvPr>
              <p:cNvSpPr>
                <a:spLocks noChangeShapeType="1"/>
              </p:cNvSpPr>
              <p:nvPr/>
            </p:nvSpPr>
            <p:spPr bwMode="auto">
              <a:xfrm>
                <a:off x="1031239" y="2542977"/>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62" name="Rectangle 61">
              <a:extLst>
                <a:ext uri="{FF2B5EF4-FFF2-40B4-BE49-F238E27FC236}">
                  <a16:creationId xmlns:a16="http://schemas.microsoft.com/office/drawing/2014/main" id="{D07D53C7-C954-A64C-B932-52A0A8AA7EE2}"/>
                </a:ext>
              </a:extLst>
            </p:cNvPr>
            <p:cNvSpPr/>
            <p:nvPr/>
          </p:nvSpPr>
          <p:spPr>
            <a:xfrm>
              <a:off x="742374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3" name="Rectangle 62">
              <a:extLst>
                <a:ext uri="{FF2B5EF4-FFF2-40B4-BE49-F238E27FC236}">
                  <a16:creationId xmlns:a16="http://schemas.microsoft.com/office/drawing/2014/main" id="{05E60269-2047-024D-B68E-42E25CD6A289}"/>
                </a:ext>
              </a:extLst>
            </p:cNvPr>
            <p:cNvSpPr/>
            <p:nvPr/>
          </p:nvSpPr>
          <p:spPr>
            <a:xfrm>
              <a:off x="7423745"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WHEN</a:t>
              </a:r>
            </a:p>
          </p:txBody>
        </p:sp>
      </p:grpSp>
      <p:grpSp>
        <p:nvGrpSpPr>
          <p:cNvPr id="8" name="Group 7">
            <a:extLst>
              <a:ext uri="{FF2B5EF4-FFF2-40B4-BE49-F238E27FC236}">
                <a16:creationId xmlns:a16="http://schemas.microsoft.com/office/drawing/2014/main" id="{F021E77D-0E2C-AB48-923C-4A25CCBAA5E3}"/>
              </a:ext>
            </a:extLst>
          </p:cNvPr>
          <p:cNvGrpSpPr/>
          <p:nvPr/>
        </p:nvGrpSpPr>
        <p:grpSpPr>
          <a:xfrm>
            <a:off x="9513911" y="2543819"/>
            <a:ext cx="1769901" cy="1770362"/>
            <a:chOff x="9661309" y="2595785"/>
            <a:chExt cx="1770362" cy="1770823"/>
          </a:xfrm>
        </p:grpSpPr>
        <p:grpSp>
          <p:nvGrpSpPr>
            <p:cNvPr id="36" name="Group 35">
              <a:extLst>
                <a:ext uri="{FF2B5EF4-FFF2-40B4-BE49-F238E27FC236}">
                  <a16:creationId xmlns:a16="http://schemas.microsoft.com/office/drawing/2014/main" id="{EAB1FAC1-79CB-BB4A-8DCC-182BC4983CE2}"/>
                </a:ext>
              </a:extLst>
            </p:cNvPr>
            <p:cNvGrpSpPr>
              <a:grpSpLocks noChangeAspect="1"/>
            </p:cNvGrpSpPr>
            <p:nvPr/>
          </p:nvGrpSpPr>
          <p:grpSpPr>
            <a:xfrm>
              <a:off x="10206775" y="2974904"/>
              <a:ext cx="685801" cy="662937"/>
              <a:chOff x="4039688" y="2257196"/>
              <a:chExt cx="381001" cy="368300"/>
            </a:xfrm>
          </p:grpSpPr>
          <p:sp>
            <p:nvSpPr>
              <p:cNvPr id="37" name="Freeform 152">
                <a:extLst>
                  <a:ext uri="{FF2B5EF4-FFF2-40B4-BE49-F238E27FC236}">
                    <a16:creationId xmlns:a16="http://schemas.microsoft.com/office/drawing/2014/main" id="{F10E6342-2CE7-8648-92CE-0DF2D49E254A}"/>
                  </a:ext>
                </a:extLst>
              </p:cNvPr>
              <p:cNvSpPr>
                <a:spLocks/>
              </p:cNvSpPr>
              <p:nvPr/>
            </p:nvSpPr>
            <p:spPr bwMode="auto">
              <a:xfrm>
                <a:off x="4177801" y="2304821"/>
                <a:ext cx="100013" cy="90487"/>
              </a:xfrm>
              <a:custGeom>
                <a:avLst/>
                <a:gdLst>
                  <a:gd name="T0" fmla="*/ 33 w 63"/>
                  <a:gd name="T1" fmla="*/ 0 h 57"/>
                  <a:gd name="T2" fmla="*/ 39 w 63"/>
                  <a:gd name="T3" fmla="*/ 18 h 57"/>
                  <a:gd name="T4" fmla="*/ 63 w 63"/>
                  <a:gd name="T5" fmla="*/ 18 h 57"/>
                  <a:gd name="T6" fmla="*/ 45 w 63"/>
                  <a:gd name="T7" fmla="*/ 33 h 57"/>
                  <a:gd name="T8" fmla="*/ 51 w 63"/>
                  <a:gd name="T9" fmla="*/ 57 h 57"/>
                  <a:gd name="T10" fmla="*/ 33 w 63"/>
                  <a:gd name="T11" fmla="*/ 42 h 57"/>
                  <a:gd name="T12" fmla="*/ 12 w 63"/>
                  <a:gd name="T13" fmla="*/ 57 h 57"/>
                  <a:gd name="T14" fmla="*/ 21 w 63"/>
                  <a:gd name="T15" fmla="*/ 33 h 57"/>
                  <a:gd name="T16" fmla="*/ 0 w 63"/>
                  <a:gd name="T17" fmla="*/ 18 h 57"/>
                  <a:gd name="T18" fmla="*/ 24 w 63"/>
                  <a:gd name="T19" fmla="*/ 18 h 57"/>
                  <a:gd name="T20" fmla="*/ 33 w 63"/>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7">
                    <a:moveTo>
                      <a:pt x="33" y="0"/>
                    </a:moveTo>
                    <a:lnTo>
                      <a:pt x="39" y="18"/>
                    </a:lnTo>
                    <a:lnTo>
                      <a:pt x="63" y="18"/>
                    </a:lnTo>
                    <a:lnTo>
                      <a:pt x="45" y="33"/>
                    </a:lnTo>
                    <a:lnTo>
                      <a:pt x="51" y="57"/>
                    </a:lnTo>
                    <a:lnTo>
                      <a:pt x="33" y="42"/>
                    </a:lnTo>
                    <a:lnTo>
                      <a:pt x="12" y="57"/>
                    </a:lnTo>
                    <a:lnTo>
                      <a:pt x="21" y="33"/>
                    </a:lnTo>
                    <a:lnTo>
                      <a:pt x="0" y="18"/>
                    </a:lnTo>
                    <a:lnTo>
                      <a:pt x="24" y="18"/>
                    </a:lnTo>
                    <a:lnTo>
                      <a:pt x="33" y="0"/>
                    </a:lnTo>
                    <a:close/>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8" name="Freeform 153">
                <a:extLst>
                  <a:ext uri="{FF2B5EF4-FFF2-40B4-BE49-F238E27FC236}">
                    <a16:creationId xmlns:a16="http://schemas.microsoft.com/office/drawing/2014/main" id="{F1289D1E-DE54-D74D-B129-92062DE5DF00}"/>
                  </a:ext>
                </a:extLst>
              </p:cNvPr>
              <p:cNvSpPr>
                <a:spLocks/>
              </p:cNvSpPr>
              <p:nvPr/>
            </p:nvSpPr>
            <p:spPr bwMode="auto">
              <a:xfrm>
                <a:off x="4039688" y="2281008"/>
                <a:ext cx="76200" cy="133350"/>
              </a:xfrm>
              <a:custGeom>
                <a:avLst/>
                <a:gdLst>
                  <a:gd name="T0" fmla="*/ 16 w 16"/>
                  <a:gd name="T1" fmla="*/ 28 h 28"/>
                  <a:gd name="T2" fmla="*/ 1 w 16"/>
                  <a:gd name="T3" fmla="*/ 0 h 28"/>
                  <a:gd name="T4" fmla="*/ 10 w 16"/>
                  <a:gd name="T5" fmla="*/ 0 h 28"/>
                </a:gdLst>
                <a:ahLst/>
                <a:cxnLst>
                  <a:cxn ang="0">
                    <a:pos x="T0" y="T1"/>
                  </a:cxn>
                  <a:cxn ang="0">
                    <a:pos x="T2" y="T3"/>
                  </a:cxn>
                  <a:cxn ang="0">
                    <a:pos x="T4" y="T5"/>
                  </a:cxn>
                </a:cxnLst>
                <a:rect l="0" t="0" r="r" b="b"/>
                <a:pathLst>
                  <a:path w="16" h="28">
                    <a:moveTo>
                      <a:pt x="16" y="28"/>
                    </a:moveTo>
                    <a:cubicBezTo>
                      <a:pt x="0" y="28"/>
                      <a:pt x="1" y="7"/>
                      <a:pt x="1" y="0"/>
                    </a:cubicBezTo>
                    <a:cubicBezTo>
                      <a:pt x="10" y="0"/>
                      <a:pt x="10" y="0"/>
                      <a:pt x="10"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9" name="Freeform 154">
                <a:extLst>
                  <a:ext uri="{FF2B5EF4-FFF2-40B4-BE49-F238E27FC236}">
                    <a16:creationId xmlns:a16="http://schemas.microsoft.com/office/drawing/2014/main" id="{865CDED3-4E60-BC45-BC48-1DA4423D4D6C}"/>
                  </a:ext>
                </a:extLst>
              </p:cNvPr>
              <p:cNvSpPr>
                <a:spLocks/>
              </p:cNvSpPr>
              <p:nvPr/>
            </p:nvSpPr>
            <p:spPr bwMode="auto">
              <a:xfrm>
                <a:off x="4339726" y="2281008"/>
                <a:ext cx="80963" cy="133350"/>
              </a:xfrm>
              <a:custGeom>
                <a:avLst/>
                <a:gdLst>
                  <a:gd name="T0" fmla="*/ 0 w 17"/>
                  <a:gd name="T1" fmla="*/ 28 h 28"/>
                  <a:gd name="T2" fmla="*/ 15 w 17"/>
                  <a:gd name="T3" fmla="*/ 0 h 28"/>
                  <a:gd name="T4" fmla="*/ 7 w 17"/>
                  <a:gd name="T5" fmla="*/ 0 h 28"/>
                </a:gdLst>
                <a:ahLst/>
                <a:cxnLst>
                  <a:cxn ang="0">
                    <a:pos x="T0" y="T1"/>
                  </a:cxn>
                  <a:cxn ang="0">
                    <a:pos x="T2" y="T3"/>
                  </a:cxn>
                  <a:cxn ang="0">
                    <a:pos x="T4" y="T5"/>
                  </a:cxn>
                </a:cxnLst>
                <a:rect l="0" t="0" r="r" b="b"/>
                <a:pathLst>
                  <a:path w="17" h="28">
                    <a:moveTo>
                      <a:pt x="0" y="28"/>
                    </a:moveTo>
                    <a:cubicBezTo>
                      <a:pt x="17" y="28"/>
                      <a:pt x="15" y="5"/>
                      <a:pt x="15" y="0"/>
                    </a:cubicBezTo>
                    <a:cubicBezTo>
                      <a:pt x="7" y="0"/>
                      <a:pt x="7" y="0"/>
                      <a:pt x="7"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0" name="Freeform 155">
                <a:extLst>
                  <a:ext uri="{FF2B5EF4-FFF2-40B4-BE49-F238E27FC236}">
                    <a16:creationId xmlns:a16="http://schemas.microsoft.com/office/drawing/2014/main" id="{CCF965A3-1281-F54F-8A29-512ABB93B5FC}"/>
                  </a:ext>
                </a:extLst>
              </p:cNvPr>
              <p:cNvSpPr>
                <a:spLocks/>
              </p:cNvSpPr>
              <p:nvPr/>
            </p:nvSpPr>
            <p:spPr bwMode="auto">
              <a:xfrm>
                <a:off x="4082551" y="2257196"/>
                <a:ext cx="290513" cy="368300"/>
              </a:xfrm>
              <a:custGeom>
                <a:avLst/>
                <a:gdLst>
                  <a:gd name="T0" fmla="*/ 61 w 61"/>
                  <a:gd name="T1" fmla="*/ 0 h 77"/>
                  <a:gd name="T2" fmla="*/ 0 w 61"/>
                  <a:gd name="T3" fmla="*/ 0 h 77"/>
                  <a:gd name="T4" fmla="*/ 27 w 61"/>
                  <a:gd name="T5" fmla="*/ 56 h 77"/>
                  <a:gd name="T6" fmla="*/ 13 w 61"/>
                  <a:gd name="T7" fmla="*/ 71 h 77"/>
                  <a:gd name="T8" fmla="*/ 13 w 61"/>
                  <a:gd name="T9" fmla="*/ 77 h 77"/>
                  <a:gd name="T10" fmla="*/ 48 w 61"/>
                  <a:gd name="T11" fmla="*/ 77 h 77"/>
                  <a:gd name="T12" fmla="*/ 48 w 61"/>
                  <a:gd name="T13" fmla="*/ 71 h 77"/>
                  <a:gd name="T14" fmla="*/ 34 w 61"/>
                  <a:gd name="T15" fmla="*/ 56 h 77"/>
                  <a:gd name="T16" fmla="*/ 61 w 6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7">
                    <a:moveTo>
                      <a:pt x="61" y="0"/>
                    </a:moveTo>
                    <a:cubicBezTo>
                      <a:pt x="0" y="0"/>
                      <a:pt x="0" y="0"/>
                      <a:pt x="0" y="0"/>
                    </a:cubicBezTo>
                    <a:cubicBezTo>
                      <a:pt x="0" y="52"/>
                      <a:pt x="27" y="37"/>
                      <a:pt x="27" y="56"/>
                    </a:cubicBezTo>
                    <a:cubicBezTo>
                      <a:pt x="27" y="67"/>
                      <a:pt x="23" y="71"/>
                      <a:pt x="13" y="71"/>
                    </a:cubicBezTo>
                    <a:cubicBezTo>
                      <a:pt x="13" y="77"/>
                      <a:pt x="13" y="77"/>
                      <a:pt x="13" y="77"/>
                    </a:cubicBezTo>
                    <a:cubicBezTo>
                      <a:pt x="48" y="77"/>
                      <a:pt x="48" y="77"/>
                      <a:pt x="48" y="77"/>
                    </a:cubicBezTo>
                    <a:cubicBezTo>
                      <a:pt x="48" y="71"/>
                      <a:pt x="48" y="71"/>
                      <a:pt x="48" y="71"/>
                    </a:cubicBezTo>
                    <a:cubicBezTo>
                      <a:pt x="40" y="71"/>
                      <a:pt x="34" y="67"/>
                      <a:pt x="34" y="56"/>
                    </a:cubicBezTo>
                    <a:cubicBezTo>
                      <a:pt x="34" y="37"/>
                      <a:pt x="61" y="52"/>
                      <a:pt x="61" y="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64" name="Rectangle 63">
              <a:extLst>
                <a:ext uri="{FF2B5EF4-FFF2-40B4-BE49-F238E27FC236}">
                  <a16:creationId xmlns:a16="http://schemas.microsoft.com/office/drawing/2014/main" id="{ADAB0F8F-1332-BA42-ACAF-4071D78C4512}"/>
                </a:ext>
              </a:extLst>
            </p:cNvPr>
            <p:cNvSpPr/>
            <p:nvPr/>
          </p:nvSpPr>
          <p:spPr>
            <a:xfrm>
              <a:off x="9661309"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5" name="Rectangle 64">
              <a:extLst>
                <a:ext uri="{FF2B5EF4-FFF2-40B4-BE49-F238E27FC236}">
                  <a16:creationId xmlns:a16="http://schemas.microsoft.com/office/drawing/2014/main" id="{E4F3F266-8BD2-7A4A-9CB2-D608A582D511}"/>
                </a:ext>
              </a:extLst>
            </p:cNvPr>
            <p:cNvSpPr/>
            <p:nvPr/>
          </p:nvSpPr>
          <p:spPr>
            <a:xfrm>
              <a:off x="9661309"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WHY</a:t>
              </a:r>
            </a:p>
          </p:txBody>
        </p:sp>
      </p:grpSp>
      <p:grpSp>
        <p:nvGrpSpPr>
          <p:cNvPr id="74" name="Group 73">
            <a:extLst>
              <a:ext uri="{FF2B5EF4-FFF2-40B4-BE49-F238E27FC236}">
                <a16:creationId xmlns:a16="http://schemas.microsoft.com/office/drawing/2014/main" id="{B11A333C-1D79-6C4A-8099-63AF8FC12EB5}"/>
              </a:ext>
            </a:extLst>
          </p:cNvPr>
          <p:cNvGrpSpPr/>
          <p:nvPr/>
        </p:nvGrpSpPr>
        <p:grpSpPr>
          <a:xfrm>
            <a:off x="5209462" y="2543819"/>
            <a:ext cx="1769901" cy="1770362"/>
            <a:chOff x="5210820" y="2543588"/>
            <a:chExt cx="1770362" cy="1770823"/>
          </a:xfrm>
        </p:grpSpPr>
        <p:sp>
          <p:nvSpPr>
            <p:cNvPr id="75" name="Rectangle 74">
              <a:extLst>
                <a:ext uri="{FF2B5EF4-FFF2-40B4-BE49-F238E27FC236}">
                  <a16:creationId xmlns:a16="http://schemas.microsoft.com/office/drawing/2014/main" id="{033AD6CE-74AA-4944-86C0-974CD947514D}"/>
                </a:ext>
              </a:extLst>
            </p:cNvPr>
            <p:cNvSpPr/>
            <p:nvPr/>
          </p:nvSpPr>
          <p:spPr>
            <a:xfrm>
              <a:off x="5210820"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76" name="Rectangle 75">
              <a:extLst>
                <a:ext uri="{FF2B5EF4-FFF2-40B4-BE49-F238E27FC236}">
                  <a16:creationId xmlns:a16="http://schemas.microsoft.com/office/drawing/2014/main" id="{9D5008C5-FF7B-8E41-9523-65172DE12E11}"/>
                </a:ext>
              </a:extLst>
            </p:cNvPr>
            <p:cNvSpPr/>
            <p:nvPr/>
          </p:nvSpPr>
          <p:spPr>
            <a:xfrm>
              <a:off x="5210820" y="3647742"/>
              <a:ext cx="1770361" cy="369300"/>
            </a:xfrm>
            <a:prstGeom prst="rect">
              <a:avLst/>
            </a:prstGeom>
          </p:spPr>
          <p:txBody>
            <a:bodyPr wrap="square" lIns="91380" tIns="45692" rIns="91380" bIns="45692">
              <a:spAutoFit/>
            </a:bodyPr>
            <a:lstStyle/>
            <a:p>
              <a:pPr algn="ctr"/>
              <a:r>
                <a:rPr lang="en-US" sz="1799" b="1" dirty="0">
                  <a:solidFill>
                    <a:schemeClr val="accent1"/>
                  </a:solidFill>
                </a:rPr>
                <a:t>WHERE</a:t>
              </a:r>
            </a:p>
          </p:txBody>
        </p:sp>
        <p:grpSp>
          <p:nvGrpSpPr>
            <p:cNvPr id="77" name="Group 76">
              <a:extLst>
                <a:ext uri="{FF2B5EF4-FFF2-40B4-BE49-F238E27FC236}">
                  <a16:creationId xmlns:a16="http://schemas.microsoft.com/office/drawing/2014/main" id="{8B322F19-9FBF-7F42-BD4E-BC16DFFB9ECE}"/>
                </a:ext>
              </a:extLst>
            </p:cNvPr>
            <p:cNvGrpSpPr>
              <a:grpSpLocks noChangeAspect="1"/>
            </p:cNvGrpSpPr>
            <p:nvPr/>
          </p:nvGrpSpPr>
          <p:grpSpPr>
            <a:xfrm>
              <a:off x="5697405" y="2916368"/>
              <a:ext cx="790686" cy="640080"/>
              <a:chOff x="5584952" y="1554957"/>
              <a:chExt cx="366713" cy="296863"/>
            </a:xfrm>
          </p:grpSpPr>
          <p:sp>
            <p:nvSpPr>
              <p:cNvPr id="78" name="Line 112">
                <a:extLst>
                  <a:ext uri="{FF2B5EF4-FFF2-40B4-BE49-F238E27FC236}">
                    <a16:creationId xmlns:a16="http://schemas.microsoft.com/office/drawing/2014/main" id="{17A73B47-28E9-ED41-93D5-02CE4D61CB15}"/>
                  </a:ext>
                </a:extLst>
              </p:cNvPr>
              <p:cNvSpPr>
                <a:spLocks noChangeShapeType="1"/>
              </p:cNvSpPr>
              <p:nvPr/>
            </p:nvSpPr>
            <p:spPr bwMode="auto">
              <a:xfrm>
                <a:off x="5584952" y="1851820"/>
                <a:ext cx="366713" cy="0"/>
              </a:xfrm>
              <a:prstGeom prst="line">
                <a:avLst/>
              </a:prstGeom>
              <a:noFill/>
              <a:ln w="3175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9" name="Rectangle 113">
                <a:extLst>
                  <a:ext uri="{FF2B5EF4-FFF2-40B4-BE49-F238E27FC236}">
                    <a16:creationId xmlns:a16="http://schemas.microsoft.com/office/drawing/2014/main" id="{8A749B3B-C4E8-0343-A849-7F30C5EA817A}"/>
                  </a:ext>
                </a:extLst>
              </p:cNvPr>
              <p:cNvSpPr>
                <a:spLocks noChangeArrowheads="1"/>
              </p:cNvSpPr>
              <p:nvPr/>
            </p:nvSpPr>
            <p:spPr bwMode="auto">
              <a:xfrm>
                <a:off x="5623052" y="1697832"/>
                <a:ext cx="290513" cy="153988"/>
              </a:xfrm>
              <a:prstGeom prst="rect">
                <a:avLst/>
              </a:pr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80" name="Freeform 114">
                <a:extLst>
                  <a:ext uri="{FF2B5EF4-FFF2-40B4-BE49-F238E27FC236}">
                    <a16:creationId xmlns:a16="http://schemas.microsoft.com/office/drawing/2014/main" id="{76D20114-529C-1342-BEDC-8464CFE48E4B}"/>
                  </a:ext>
                </a:extLst>
              </p:cNvPr>
              <p:cNvSpPr>
                <a:spLocks/>
              </p:cNvSpPr>
              <p:nvPr/>
            </p:nvSpPr>
            <p:spPr bwMode="auto">
              <a:xfrm>
                <a:off x="5584952" y="1554957"/>
                <a:ext cx="366713" cy="142875"/>
              </a:xfrm>
              <a:custGeom>
                <a:avLst/>
                <a:gdLst>
                  <a:gd name="T0" fmla="*/ 114 w 231"/>
                  <a:gd name="T1" fmla="*/ 0 h 90"/>
                  <a:gd name="T2" fmla="*/ 0 w 231"/>
                  <a:gd name="T3" fmla="*/ 90 h 90"/>
                  <a:gd name="T4" fmla="*/ 231 w 231"/>
                  <a:gd name="T5" fmla="*/ 90 h 90"/>
                  <a:gd name="T6" fmla="*/ 114 w 231"/>
                  <a:gd name="T7" fmla="*/ 0 h 90"/>
                </a:gdLst>
                <a:ahLst/>
                <a:cxnLst>
                  <a:cxn ang="0">
                    <a:pos x="T0" y="T1"/>
                  </a:cxn>
                  <a:cxn ang="0">
                    <a:pos x="T2" y="T3"/>
                  </a:cxn>
                  <a:cxn ang="0">
                    <a:pos x="T4" y="T5"/>
                  </a:cxn>
                  <a:cxn ang="0">
                    <a:pos x="T6" y="T7"/>
                  </a:cxn>
                </a:cxnLst>
                <a:rect l="0" t="0" r="r" b="b"/>
                <a:pathLst>
                  <a:path w="231" h="90">
                    <a:moveTo>
                      <a:pt x="114" y="0"/>
                    </a:moveTo>
                    <a:lnTo>
                      <a:pt x="0" y="90"/>
                    </a:lnTo>
                    <a:lnTo>
                      <a:pt x="231" y="90"/>
                    </a:lnTo>
                    <a:lnTo>
                      <a:pt x="114" y="0"/>
                    </a:lnTo>
                    <a:close/>
                  </a:path>
                </a:pathLst>
              </a:cu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81" name="Freeform 115">
                <a:extLst>
                  <a:ext uri="{FF2B5EF4-FFF2-40B4-BE49-F238E27FC236}">
                    <a16:creationId xmlns:a16="http://schemas.microsoft.com/office/drawing/2014/main" id="{1C40690A-3878-CA4E-9952-4AE59FAF3FAD}"/>
                  </a:ext>
                </a:extLst>
              </p:cNvPr>
              <p:cNvSpPr>
                <a:spLocks/>
              </p:cNvSpPr>
              <p:nvPr/>
            </p:nvSpPr>
            <p:spPr bwMode="auto">
              <a:xfrm>
                <a:off x="5851652" y="1583532"/>
                <a:ext cx="47625" cy="76200"/>
              </a:xfrm>
              <a:custGeom>
                <a:avLst/>
                <a:gdLst>
                  <a:gd name="T0" fmla="*/ 30 w 30"/>
                  <a:gd name="T1" fmla="*/ 48 h 48"/>
                  <a:gd name="T2" fmla="*/ 30 w 30"/>
                  <a:gd name="T3" fmla="*/ 0 h 48"/>
                  <a:gd name="T4" fmla="*/ 0 w 30"/>
                  <a:gd name="T5" fmla="*/ 0 h 48"/>
                  <a:gd name="T6" fmla="*/ 0 w 30"/>
                  <a:gd name="T7" fmla="*/ 21 h 48"/>
                </a:gdLst>
                <a:ahLst/>
                <a:cxnLst>
                  <a:cxn ang="0">
                    <a:pos x="T0" y="T1"/>
                  </a:cxn>
                  <a:cxn ang="0">
                    <a:pos x="T2" y="T3"/>
                  </a:cxn>
                  <a:cxn ang="0">
                    <a:pos x="T4" y="T5"/>
                  </a:cxn>
                  <a:cxn ang="0">
                    <a:pos x="T6" y="T7"/>
                  </a:cxn>
                </a:cxnLst>
                <a:rect l="0" t="0" r="r" b="b"/>
                <a:pathLst>
                  <a:path w="30" h="48">
                    <a:moveTo>
                      <a:pt x="30" y="48"/>
                    </a:moveTo>
                    <a:lnTo>
                      <a:pt x="30" y="0"/>
                    </a:lnTo>
                    <a:lnTo>
                      <a:pt x="0" y="0"/>
                    </a:lnTo>
                    <a:lnTo>
                      <a:pt x="0" y="21"/>
                    </a:lnTo>
                  </a:path>
                </a:pathLst>
              </a:cu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82" name="Rectangle 116">
                <a:extLst>
                  <a:ext uri="{FF2B5EF4-FFF2-40B4-BE49-F238E27FC236}">
                    <a16:creationId xmlns:a16="http://schemas.microsoft.com/office/drawing/2014/main" id="{DFE6E768-5572-6346-A45B-2004C2EEBC04}"/>
                  </a:ext>
                </a:extLst>
              </p:cNvPr>
              <p:cNvSpPr>
                <a:spLocks noChangeArrowheads="1"/>
              </p:cNvSpPr>
              <p:nvPr/>
            </p:nvSpPr>
            <p:spPr bwMode="auto">
              <a:xfrm>
                <a:off x="5670677" y="1735932"/>
                <a:ext cx="52388" cy="873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83" name="Rectangle 117">
                <a:extLst>
                  <a:ext uri="{FF2B5EF4-FFF2-40B4-BE49-F238E27FC236}">
                    <a16:creationId xmlns:a16="http://schemas.microsoft.com/office/drawing/2014/main" id="{DEA110C3-2D54-A643-AC09-EB880FA50304}"/>
                  </a:ext>
                </a:extLst>
              </p:cNvPr>
              <p:cNvSpPr>
                <a:spLocks noChangeArrowheads="1"/>
              </p:cNvSpPr>
              <p:nvPr/>
            </p:nvSpPr>
            <p:spPr bwMode="auto">
              <a:xfrm>
                <a:off x="5775452" y="1735932"/>
                <a:ext cx="100013" cy="492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84" name="Rectangle 118">
                <a:extLst>
                  <a:ext uri="{FF2B5EF4-FFF2-40B4-BE49-F238E27FC236}">
                    <a16:creationId xmlns:a16="http://schemas.microsoft.com/office/drawing/2014/main" id="{B45206FF-D26A-F047-AB4C-BB4BA7A04E99}"/>
                  </a:ext>
                </a:extLst>
              </p:cNvPr>
              <p:cNvSpPr>
                <a:spLocks noChangeArrowheads="1"/>
              </p:cNvSpPr>
              <p:nvPr/>
            </p:nvSpPr>
            <p:spPr bwMode="auto">
              <a:xfrm>
                <a:off x="5661152" y="1823245"/>
                <a:ext cx="76200" cy="28575"/>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sp>
        <p:nvSpPr>
          <p:cNvPr id="60" name="Rectangle 59">
            <a:extLst>
              <a:ext uri="{FF2B5EF4-FFF2-40B4-BE49-F238E27FC236}">
                <a16:creationId xmlns:a16="http://schemas.microsoft.com/office/drawing/2014/main" id="{AE2542F5-8DD1-9646-A449-4D025BABEBF1}"/>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lang="en-US" sz="2400" dirty="0">
                <a:solidFill>
                  <a:srgbClr val="054B70"/>
                </a:solidFill>
                <a:latin typeface="Arial Black"/>
              </a:rPr>
              <a:t>1</a:t>
            </a:r>
            <a:endParaRPr kumimoji="0" lang="en-US" sz="2400" b="0" i="0" u="none" strike="noStrike" kern="1200" cap="none" spc="0" normalizeH="0" baseline="0" noProof="0" dirty="0">
              <a:ln>
                <a:noFill/>
              </a:ln>
              <a:solidFill>
                <a:srgbClr val="054B70"/>
              </a:solidFill>
              <a:effectLst/>
              <a:uLnTx/>
              <a:uFillTx/>
              <a:latin typeface="Arial Black"/>
              <a:ea typeface="+mn-ea"/>
              <a:cs typeface="+mn-cs"/>
            </a:endParaRPr>
          </a:p>
        </p:txBody>
      </p:sp>
    </p:spTree>
    <p:extLst>
      <p:ext uri="{BB962C8B-B14F-4D97-AF65-F5344CB8AC3E}">
        <p14:creationId xmlns:p14="http://schemas.microsoft.com/office/powerpoint/2010/main" val="1039270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AA97B-C154-5B43-9954-CCA731A24889}"/>
              </a:ext>
            </a:extLst>
          </p:cNvPr>
          <p:cNvSpPr>
            <a:spLocks noGrp="1"/>
          </p:cNvSpPr>
          <p:nvPr>
            <p:ph type="title"/>
          </p:nvPr>
        </p:nvSpPr>
        <p:spPr/>
        <p:txBody>
          <a:bodyPr/>
          <a:lstStyle/>
          <a:p>
            <a:r>
              <a:rPr lang="en-US" dirty="0"/>
              <a:t>Create Your Vision for Retirement</a:t>
            </a:r>
          </a:p>
        </p:txBody>
      </p:sp>
      <p:grpSp>
        <p:nvGrpSpPr>
          <p:cNvPr id="2" name="Group 1">
            <a:extLst>
              <a:ext uri="{FF2B5EF4-FFF2-40B4-BE49-F238E27FC236}">
                <a16:creationId xmlns:a16="http://schemas.microsoft.com/office/drawing/2014/main" id="{5D9DD47A-5FEF-414A-AFF0-DDA19CFB430E}"/>
              </a:ext>
            </a:extLst>
          </p:cNvPr>
          <p:cNvGrpSpPr/>
          <p:nvPr/>
        </p:nvGrpSpPr>
        <p:grpSpPr>
          <a:xfrm>
            <a:off x="905012" y="2543819"/>
            <a:ext cx="1769901" cy="1770362"/>
            <a:chOff x="973967" y="2595785"/>
            <a:chExt cx="1770362" cy="1770823"/>
          </a:xfrm>
        </p:grpSpPr>
        <p:sp>
          <p:nvSpPr>
            <p:cNvPr id="12" name="Rectangle 11"/>
            <p:cNvSpPr/>
            <p:nvPr/>
          </p:nvSpPr>
          <p:spPr>
            <a:xfrm>
              <a:off x="973967"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17" name="Rectangle 16"/>
            <p:cNvSpPr/>
            <p:nvPr/>
          </p:nvSpPr>
          <p:spPr>
            <a:xfrm>
              <a:off x="973967"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WHO</a:t>
              </a:r>
            </a:p>
          </p:txBody>
        </p:sp>
        <p:grpSp>
          <p:nvGrpSpPr>
            <p:cNvPr id="3" name="Group 2">
              <a:extLst>
                <a:ext uri="{FF2B5EF4-FFF2-40B4-BE49-F238E27FC236}">
                  <a16:creationId xmlns:a16="http://schemas.microsoft.com/office/drawing/2014/main" id="{D0C29165-B762-FC4D-A115-7C6CD20515F5}"/>
                </a:ext>
              </a:extLst>
            </p:cNvPr>
            <p:cNvGrpSpPr/>
            <p:nvPr/>
          </p:nvGrpSpPr>
          <p:grpSpPr>
            <a:xfrm>
              <a:off x="1356863" y="2909599"/>
              <a:ext cx="1005334" cy="731520"/>
              <a:chOff x="1208009" y="3264636"/>
              <a:chExt cx="1005334" cy="731520"/>
            </a:xfrm>
          </p:grpSpPr>
          <p:grpSp>
            <p:nvGrpSpPr>
              <p:cNvPr id="53" name="Group 52">
                <a:extLst>
                  <a:ext uri="{FF2B5EF4-FFF2-40B4-BE49-F238E27FC236}">
                    <a16:creationId xmlns:a16="http://schemas.microsoft.com/office/drawing/2014/main" id="{6BF79ECC-A41A-BA4D-867C-8B39367699DB}"/>
                  </a:ext>
                </a:extLst>
              </p:cNvPr>
              <p:cNvGrpSpPr>
                <a:grpSpLocks noChangeAspect="1"/>
              </p:cNvGrpSpPr>
              <p:nvPr/>
            </p:nvGrpSpPr>
            <p:grpSpPr>
              <a:xfrm>
                <a:off x="1208009" y="3356076"/>
                <a:ext cx="602427" cy="640080"/>
                <a:chOff x="1035277" y="1475225"/>
                <a:chExt cx="304800" cy="323851"/>
              </a:xfrm>
            </p:grpSpPr>
            <p:sp>
              <p:nvSpPr>
                <p:cNvPr id="54" name="Freeform 49">
                  <a:extLst>
                    <a:ext uri="{FF2B5EF4-FFF2-40B4-BE49-F238E27FC236}">
                      <a16:creationId xmlns:a16="http://schemas.microsoft.com/office/drawing/2014/main" id="{814F8BC8-8853-7B4E-8D3E-B3B81E114EB8}"/>
                    </a:ext>
                  </a:extLst>
                </p:cNvPr>
                <p:cNvSpPr>
                  <a:spLocks/>
                </p:cNvSpPr>
                <p:nvPr/>
              </p:nvSpPr>
              <p:spPr bwMode="auto">
                <a:xfrm>
                  <a:off x="1035277" y="1651438"/>
                  <a:ext cx="304800" cy="147638"/>
                </a:xfrm>
                <a:custGeom>
                  <a:avLst/>
                  <a:gdLst>
                    <a:gd name="T0" fmla="*/ 24 w 64"/>
                    <a:gd name="T1" fmla="*/ 1 h 31"/>
                    <a:gd name="T2" fmla="*/ 24 w 64"/>
                    <a:gd name="T3" fmla="*/ 9 h 31"/>
                    <a:gd name="T4" fmla="*/ 6 w 64"/>
                    <a:gd name="T5" fmla="*/ 16 h 31"/>
                    <a:gd name="T6" fmla="*/ 0 w 64"/>
                    <a:gd name="T7" fmla="*/ 25 h 31"/>
                    <a:gd name="T8" fmla="*/ 0 w 64"/>
                    <a:gd name="T9" fmla="*/ 31 h 31"/>
                    <a:gd name="T10" fmla="*/ 64 w 64"/>
                    <a:gd name="T11" fmla="*/ 31 h 31"/>
                    <a:gd name="T12" fmla="*/ 64 w 64"/>
                    <a:gd name="T13" fmla="*/ 25 h 31"/>
                    <a:gd name="T14" fmla="*/ 57 w 64"/>
                    <a:gd name="T15" fmla="*/ 16 h 31"/>
                    <a:gd name="T16" fmla="*/ 40 w 64"/>
                    <a:gd name="T17" fmla="*/ 9 h 31"/>
                    <a:gd name="T18" fmla="*/ 40 w 6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1">
                      <a:moveTo>
                        <a:pt x="24" y="1"/>
                      </a:moveTo>
                      <a:cubicBezTo>
                        <a:pt x="24" y="9"/>
                        <a:pt x="24" y="9"/>
                        <a:pt x="24" y="9"/>
                      </a:cubicBezTo>
                      <a:cubicBezTo>
                        <a:pt x="6" y="16"/>
                        <a:pt x="6" y="16"/>
                        <a:pt x="6" y="16"/>
                      </a:cubicBezTo>
                      <a:cubicBezTo>
                        <a:pt x="2" y="17"/>
                        <a:pt x="0" y="21"/>
                        <a:pt x="0" y="25"/>
                      </a:cubicBezTo>
                      <a:cubicBezTo>
                        <a:pt x="0" y="31"/>
                        <a:pt x="0" y="31"/>
                        <a:pt x="0" y="31"/>
                      </a:cubicBezTo>
                      <a:cubicBezTo>
                        <a:pt x="64" y="31"/>
                        <a:pt x="64" y="31"/>
                        <a:pt x="64" y="31"/>
                      </a:cubicBezTo>
                      <a:cubicBezTo>
                        <a:pt x="64" y="25"/>
                        <a:pt x="64" y="25"/>
                        <a:pt x="64" y="25"/>
                      </a:cubicBezTo>
                      <a:cubicBezTo>
                        <a:pt x="64" y="21"/>
                        <a:pt x="61" y="17"/>
                        <a:pt x="57" y="16"/>
                      </a:cubicBezTo>
                      <a:cubicBezTo>
                        <a:pt x="40" y="9"/>
                        <a:pt x="40" y="9"/>
                        <a:pt x="40" y="9"/>
                      </a:cubicBezTo>
                      <a:cubicBezTo>
                        <a:pt x="40" y="0"/>
                        <a:pt x="40" y="0"/>
                        <a:pt x="40" y="0"/>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5" name="Oval 50">
                  <a:extLst>
                    <a:ext uri="{FF2B5EF4-FFF2-40B4-BE49-F238E27FC236}">
                      <a16:creationId xmlns:a16="http://schemas.microsoft.com/office/drawing/2014/main" id="{CEF95358-279C-9F40-B4A6-28E6FFFB1750}"/>
                    </a:ext>
                  </a:extLst>
                </p:cNvPr>
                <p:cNvSpPr>
                  <a:spLocks noChangeArrowheads="1"/>
                </p:cNvSpPr>
                <p:nvPr/>
              </p:nvSpPr>
              <p:spPr bwMode="auto">
                <a:xfrm>
                  <a:off x="1101952" y="1475225"/>
                  <a:ext cx="161925" cy="190500"/>
                </a:xfrm>
                <a:prstGeom prst="ellipse">
                  <a:avLst/>
                </a:pr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6" name="Freeform 51">
                  <a:extLst>
                    <a:ext uri="{FF2B5EF4-FFF2-40B4-BE49-F238E27FC236}">
                      <a16:creationId xmlns:a16="http://schemas.microsoft.com/office/drawing/2014/main" id="{A0FEA2C8-40F9-384A-B4C0-03126BAF0E9E}"/>
                    </a:ext>
                  </a:extLst>
                </p:cNvPr>
                <p:cNvSpPr>
                  <a:spLocks/>
                </p:cNvSpPr>
                <p:nvPr/>
              </p:nvSpPr>
              <p:spPr bwMode="auto">
                <a:xfrm>
                  <a:off x="1106715" y="1532375"/>
                  <a:ext cx="157163" cy="33338"/>
                </a:xfrm>
                <a:custGeom>
                  <a:avLst/>
                  <a:gdLst>
                    <a:gd name="T0" fmla="*/ 33 w 33"/>
                    <a:gd name="T1" fmla="*/ 6 h 7"/>
                    <a:gd name="T2" fmla="*/ 31 w 33"/>
                    <a:gd name="T3" fmla="*/ 6 h 7"/>
                    <a:gd name="T4" fmla="*/ 19 w 33"/>
                    <a:gd name="T5" fmla="*/ 0 h 7"/>
                    <a:gd name="T6" fmla="*/ 6 w 33"/>
                    <a:gd name="T7" fmla="*/ 6 h 7"/>
                    <a:gd name="T8" fmla="*/ 0 w 33"/>
                    <a:gd name="T9" fmla="*/ 4 h 7"/>
                  </a:gdLst>
                  <a:ahLst/>
                  <a:cxnLst>
                    <a:cxn ang="0">
                      <a:pos x="T0" y="T1"/>
                    </a:cxn>
                    <a:cxn ang="0">
                      <a:pos x="T2" y="T3"/>
                    </a:cxn>
                    <a:cxn ang="0">
                      <a:pos x="T4" y="T5"/>
                    </a:cxn>
                    <a:cxn ang="0">
                      <a:pos x="T6" y="T7"/>
                    </a:cxn>
                    <a:cxn ang="0">
                      <a:pos x="T8" y="T9"/>
                    </a:cxn>
                  </a:cxnLst>
                  <a:rect l="0" t="0" r="r" b="b"/>
                  <a:pathLst>
                    <a:path w="33" h="7">
                      <a:moveTo>
                        <a:pt x="33" y="6"/>
                      </a:moveTo>
                      <a:cubicBezTo>
                        <a:pt x="32" y="6"/>
                        <a:pt x="32" y="6"/>
                        <a:pt x="31" y="6"/>
                      </a:cubicBezTo>
                      <a:cubicBezTo>
                        <a:pt x="26" y="7"/>
                        <a:pt x="22" y="5"/>
                        <a:pt x="19" y="0"/>
                      </a:cubicBezTo>
                      <a:cubicBezTo>
                        <a:pt x="17" y="3"/>
                        <a:pt x="11" y="6"/>
                        <a:pt x="6" y="6"/>
                      </a:cubicBezTo>
                      <a:cubicBezTo>
                        <a:pt x="4" y="6"/>
                        <a:pt x="2" y="6"/>
                        <a:pt x="0" y="4"/>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57" name="Freeform 131">
                <a:extLst>
                  <a:ext uri="{FF2B5EF4-FFF2-40B4-BE49-F238E27FC236}">
                    <a16:creationId xmlns:a16="http://schemas.microsoft.com/office/drawing/2014/main" id="{2F286837-80CE-774C-B1EB-7C18C4B4E245}"/>
                  </a:ext>
                </a:extLst>
              </p:cNvPr>
              <p:cNvSpPr>
                <a:spLocks noChangeAspect="1"/>
              </p:cNvSpPr>
              <p:nvPr/>
            </p:nvSpPr>
            <p:spPr bwMode="auto">
              <a:xfrm flipH="1">
                <a:off x="1706904" y="3264636"/>
                <a:ext cx="506439" cy="731520"/>
              </a:xfrm>
              <a:custGeom>
                <a:avLst/>
                <a:gdLst>
                  <a:gd name="T0" fmla="*/ 45 w 45"/>
                  <a:gd name="T1" fmla="*/ 44 h 65"/>
                  <a:gd name="T2" fmla="*/ 37 w 45"/>
                  <a:gd name="T3" fmla="*/ 41 h 65"/>
                  <a:gd name="T4" fmla="*/ 37 w 45"/>
                  <a:gd name="T5" fmla="*/ 33 h 65"/>
                  <a:gd name="T6" fmla="*/ 42 w 45"/>
                  <a:gd name="T7" fmla="*/ 23 h 65"/>
                  <a:gd name="T8" fmla="*/ 42 w 45"/>
                  <a:gd name="T9" fmla="*/ 16 h 65"/>
                  <a:gd name="T10" fmla="*/ 44 w 45"/>
                  <a:gd name="T11" fmla="*/ 6 h 65"/>
                  <a:gd name="T12" fmla="*/ 22 w 45"/>
                  <a:gd name="T13" fmla="*/ 6 h 65"/>
                  <a:gd name="T14" fmla="*/ 18 w 45"/>
                  <a:gd name="T15" fmla="*/ 16 h 65"/>
                  <a:gd name="T16" fmla="*/ 18 w 45"/>
                  <a:gd name="T17" fmla="*/ 23 h 65"/>
                  <a:gd name="T18" fmla="*/ 24 w 45"/>
                  <a:gd name="T19" fmla="*/ 35 h 65"/>
                  <a:gd name="T20" fmla="*/ 24 w 45"/>
                  <a:gd name="T21" fmla="*/ 41 h 65"/>
                  <a:gd name="T22" fmla="*/ 1 w 45"/>
                  <a:gd name="T23" fmla="*/ 51 h 65"/>
                  <a:gd name="T24" fmla="*/ 0 w 45"/>
                  <a:gd name="T25" fmla="*/ 65 h 65"/>
                  <a:gd name="T26" fmla="*/ 34 w 45"/>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5">
                    <a:moveTo>
                      <a:pt x="45" y="44"/>
                    </a:moveTo>
                    <a:cubicBezTo>
                      <a:pt x="42" y="43"/>
                      <a:pt x="40" y="42"/>
                      <a:pt x="37" y="41"/>
                    </a:cubicBezTo>
                    <a:cubicBezTo>
                      <a:pt x="37" y="33"/>
                      <a:pt x="37" y="33"/>
                      <a:pt x="37" y="33"/>
                    </a:cubicBezTo>
                    <a:cubicBezTo>
                      <a:pt x="37" y="33"/>
                      <a:pt x="42" y="31"/>
                      <a:pt x="42" y="23"/>
                    </a:cubicBezTo>
                    <a:cubicBezTo>
                      <a:pt x="44" y="23"/>
                      <a:pt x="44" y="16"/>
                      <a:pt x="42" y="16"/>
                    </a:cubicBezTo>
                    <a:cubicBezTo>
                      <a:pt x="42" y="15"/>
                      <a:pt x="45" y="10"/>
                      <a:pt x="44" y="6"/>
                    </a:cubicBezTo>
                    <a:cubicBezTo>
                      <a:pt x="42" y="0"/>
                      <a:pt x="23" y="0"/>
                      <a:pt x="22" y="6"/>
                    </a:cubicBezTo>
                    <a:cubicBezTo>
                      <a:pt x="14" y="4"/>
                      <a:pt x="18" y="15"/>
                      <a:pt x="18" y="16"/>
                    </a:cubicBezTo>
                    <a:cubicBezTo>
                      <a:pt x="16" y="16"/>
                      <a:pt x="16" y="23"/>
                      <a:pt x="18" y="23"/>
                    </a:cubicBezTo>
                    <a:cubicBezTo>
                      <a:pt x="18" y="31"/>
                      <a:pt x="24" y="35"/>
                      <a:pt x="24" y="35"/>
                    </a:cubicBezTo>
                    <a:cubicBezTo>
                      <a:pt x="24" y="41"/>
                      <a:pt x="24" y="41"/>
                      <a:pt x="24" y="41"/>
                    </a:cubicBezTo>
                    <a:cubicBezTo>
                      <a:pt x="14" y="45"/>
                      <a:pt x="3" y="47"/>
                      <a:pt x="1" y="51"/>
                    </a:cubicBezTo>
                    <a:cubicBezTo>
                      <a:pt x="0" y="56"/>
                      <a:pt x="0" y="65"/>
                      <a:pt x="0" y="65"/>
                    </a:cubicBezTo>
                    <a:cubicBezTo>
                      <a:pt x="34" y="65"/>
                      <a:pt x="34" y="65"/>
                      <a:pt x="34" y="65"/>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grpSp>
        <p:nvGrpSpPr>
          <p:cNvPr id="4" name="Group 3">
            <a:extLst>
              <a:ext uri="{FF2B5EF4-FFF2-40B4-BE49-F238E27FC236}">
                <a16:creationId xmlns:a16="http://schemas.microsoft.com/office/drawing/2014/main" id="{85AC1140-B619-5043-B072-A9A67080097F}"/>
              </a:ext>
            </a:extLst>
          </p:cNvPr>
          <p:cNvGrpSpPr/>
          <p:nvPr/>
        </p:nvGrpSpPr>
        <p:grpSpPr>
          <a:xfrm>
            <a:off x="3057237" y="2543819"/>
            <a:ext cx="1769901" cy="1770362"/>
            <a:chOff x="3030025" y="2595785"/>
            <a:chExt cx="1770362" cy="1770823"/>
          </a:xfrm>
        </p:grpSpPr>
        <p:grpSp>
          <p:nvGrpSpPr>
            <p:cNvPr id="24" name="Group 23">
              <a:extLst>
                <a:ext uri="{FF2B5EF4-FFF2-40B4-BE49-F238E27FC236}">
                  <a16:creationId xmlns:a16="http://schemas.microsoft.com/office/drawing/2014/main" id="{3EC356C2-A57B-AD46-880D-DB2EF7BCF2C6}"/>
                </a:ext>
              </a:extLst>
            </p:cNvPr>
            <p:cNvGrpSpPr>
              <a:grpSpLocks noChangeAspect="1"/>
            </p:cNvGrpSpPr>
            <p:nvPr/>
          </p:nvGrpSpPr>
          <p:grpSpPr>
            <a:xfrm>
              <a:off x="3501274" y="2899836"/>
              <a:ext cx="803114" cy="731520"/>
              <a:chOff x="7082065" y="1619417"/>
              <a:chExt cx="409575" cy="373063"/>
            </a:xfrm>
          </p:grpSpPr>
          <p:sp>
            <p:nvSpPr>
              <p:cNvPr id="25" name="Freeform 116">
                <a:extLst>
                  <a:ext uri="{FF2B5EF4-FFF2-40B4-BE49-F238E27FC236}">
                    <a16:creationId xmlns:a16="http://schemas.microsoft.com/office/drawing/2014/main" id="{AAC8D814-CD89-424E-BA33-AE32EEA3D87F}"/>
                  </a:ext>
                </a:extLst>
              </p:cNvPr>
              <p:cNvSpPr>
                <a:spLocks/>
              </p:cNvSpPr>
              <p:nvPr/>
            </p:nvSpPr>
            <p:spPr bwMode="auto">
              <a:xfrm>
                <a:off x="7082065" y="1619417"/>
                <a:ext cx="409575" cy="373063"/>
              </a:xfrm>
              <a:custGeom>
                <a:avLst/>
                <a:gdLst>
                  <a:gd name="T0" fmla="*/ 16 w 86"/>
                  <a:gd name="T1" fmla="*/ 71 h 78"/>
                  <a:gd name="T2" fmla="*/ 15 w 86"/>
                  <a:gd name="T3" fmla="*/ 15 h 78"/>
                  <a:gd name="T4" fmla="*/ 69 w 86"/>
                  <a:gd name="T5" fmla="*/ 16 h 78"/>
                  <a:gd name="T6" fmla="*/ 71 w 86"/>
                  <a:gd name="T7" fmla="*/ 71 h 78"/>
                  <a:gd name="T8" fmla="*/ 44 w 86"/>
                  <a:gd name="T9" fmla="*/ 71 h 78"/>
                  <a:gd name="T10" fmla="*/ 29 w 86"/>
                  <a:gd name="T11" fmla="*/ 56 h 78"/>
                  <a:gd name="T12" fmla="*/ 24 w 86"/>
                  <a:gd name="T13" fmla="*/ 55 h 78"/>
                  <a:gd name="T14" fmla="*/ 25 w 86"/>
                  <a:gd name="T15" fmla="*/ 61 h 78"/>
                  <a:gd name="T16" fmla="*/ 25 w 86"/>
                  <a:gd name="T17" fmla="*/ 71 h 78"/>
                  <a:gd name="T18" fmla="*/ 16 w 86"/>
                  <a:gd name="T19"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78">
                    <a:moveTo>
                      <a:pt x="16" y="71"/>
                    </a:moveTo>
                    <a:cubicBezTo>
                      <a:pt x="1" y="56"/>
                      <a:pt x="0" y="30"/>
                      <a:pt x="15" y="15"/>
                    </a:cubicBezTo>
                    <a:cubicBezTo>
                      <a:pt x="30" y="0"/>
                      <a:pt x="54" y="1"/>
                      <a:pt x="69" y="16"/>
                    </a:cubicBezTo>
                    <a:cubicBezTo>
                      <a:pt x="85" y="31"/>
                      <a:pt x="86" y="56"/>
                      <a:pt x="71" y="71"/>
                    </a:cubicBezTo>
                    <a:cubicBezTo>
                      <a:pt x="64" y="78"/>
                      <a:pt x="51" y="78"/>
                      <a:pt x="44" y="71"/>
                    </a:cubicBezTo>
                    <a:cubicBezTo>
                      <a:pt x="29" y="56"/>
                      <a:pt x="29" y="56"/>
                      <a:pt x="29" y="56"/>
                    </a:cubicBezTo>
                    <a:cubicBezTo>
                      <a:pt x="27" y="53"/>
                      <a:pt x="25" y="53"/>
                      <a:pt x="24" y="55"/>
                    </a:cubicBezTo>
                    <a:cubicBezTo>
                      <a:pt x="23" y="56"/>
                      <a:pt x="23" y="59"/>
                      <a:pt x="25" y="61"/>
                    </a:cubicBezTo>
                    <a:cubicBezTo>
                      <a:pt x="28" y="64"/>
                      <a:pt x="28" y="68"/>
                      <a:pt x="25" y="71"/>
                    </a:cubicBezTo>
                    <a:cubicBezTo>
                      <a:pt x="23" y="73"/>
                      <a:pt x="19" y="73"/>
                      <a:pt x="16" y="71"/>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6" name="Freeform 117">
                <a:extLst>
                  <a:ext uri="{FF2B5EF4-FFF2-40B4-BE49-F238E27FC236}">
                    <a16:creationId xmlns:a16="http://schemas.microsoft.com/office/drawing/2014/main" id="{24478066-1D2A-BC47-A550-763455DFF54A}"/>
                  </a:ext>
                </a:extLst>
              </p:cNvPr>
              <p:cNvSpPr>
                <a:spLocks/>
              </p:cNvSpPr>
              <p:nvPr/>
            </p:nvSpPr>
            <p:spPr bwMode="auto">
              <a:xfrm>
                <a:off x="7324952" y="1714667"/>
                <a:ext cx="57150" cy="58738"/>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7" name="Freeform 118">
                <a:extLst>
                  <a:ext uri="{FF2B5EF4-FFF2-40B4-BE49-F238E27FC236}">
                    <a16:creationId xmlns:a16="http://schemas.microsoft.com/office/drawing/2014/main" id="{001CD7CC-174F-434E-8613-C7F9B9E34C0D}"/>
                  </a:ext>
                </a:extLst>
              </p:cNvPr>
              <p:cNvSpPr>
                <a:spLocks/>
              </p:cNvSpPr>
              <p:nvPr/>
            </p:nvSpPr>
            <p:spPr bwMode="auto">
              <a:xfrm>
                <a:off x="7377340" y="1801980"/>
                <a:ext cx="42863" cy="42863"/>
              </a:xfrm>
              <a:custGeom>
                <a:avLst/>
                <a:gdLst>
                  <a:gd name="T0" fmla="*/ 2 w 9"/>
                  <a:gd name="T1" fmla="*/ 7 h 9"/>
                  <a:gd name="T2" fmla="*/ 2 w 9"/>
                  <a:gd name="T3" fmla="*/ 2 h 9"/>
                  <a:gd name="T4" fmla="*/ 7 w 9"/>
                  <a:gd name="T5" fmla="*/ 2 h 9"/>
                  <a:gd name="T6" fmla="*/ 7 w 9"/>
                  <a:gd name="T7" fmla="*/ 7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0" y="6"/>
                      <a:pt x="0" y="3"/>
                      <a:pt x="2" y="2"/>
                    </a:cubicBezTo>
                    <a:cubicBezTo>
                      <a:pt x="3" y="0"/>
                      <a:pt x="6" y="0"/>
                      <a:pt x="7" y="2"/>
                    </a:cubicBezTo>
                    <a:cubicBezTo>
                      <a:pt x="9" y="3"/>
                      <a:pt x="9" y="6"/>
                      <a:pt x="7" y="7"/>
                    </a:cubicBezTo>
                    <a:cubicBezTo>
                      <a:pt x="6" y="9"/>
                      <a:pt x="3" y="9"/>
                      <a:pt x="2" y="7"/>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8" name="Freeform 119">
                <a:extLst>
                  <a:ext uri="{FF2B5EF4-FFF2-40B4-BE49-F238E27FC236}">
                    <a16:creationId xmlns:a16="http://schemas.microsoft.com/office/drawing/2014/main" id="{C65DFA4F-C823-384E-980F-E5AB0290C29D}"/>
                  </a:ext>
                </a:extLst>
              </p:cNvPr>
              <p:cNvSpPr>
                <a:spLocks/>
              </p:cNvSpPr>
              <p:nvPr/>
            </p:nvSpPr>
            <p:spPr bwMode="auto">
              <a:xfrm>
                <a:off x="7320190" y="1868655"/>
                <a:ext cx="66675" cy="71438"/>
              </a:xfrm>
              <a:custGeom>
                <a:avLst/>
                <a:gdLst>
                  <a:gd name="T0" fmla="*/ 2 w 14"/>
                  <a:gd name="T1" fmla="*/ 12 h 15"/>
                  <a:gd name="T2" fmla="*/ 2 w 14"/>
                  <a:gd name="T3" fmla="*/ 3 h 15"/>
                  <a:gd name="T4" fmla="*/ 12 w 14"/>
                  <a:gd name="T5" fmla="*/ 3 h 15"/>
                  <a:gd name="T6" fmla="*/ 12 w 14"/>
                  <a:gd name="T7" fmla="*/ 12 h 15"/>
                  <a:gd name="T8" fmla="*/ 2 w 14"/>
                  <a:gd name="T9" fmla="*/ 12 h 15"/>
                </a:gdLst>
                <a:ahLst/>
                <a:cxnLst>
                  <a:cxn ang="0">
                    <a:pos x="T0" y="T1"/>
                  </a:cxn>
                  <a:cxn ang="0">
                    <a:pos x="T2" y="T3"/>
                  </a:cxn>
                  <a:cxn ang="0">
                    <a:pos x="T4" y="T5"/>
                  </a:cxn>
                  <a:cxn ang="0">
                    <a:pos x="T6" y="T7"/>
                  </a:cxn>
                  <a:cxn ang="0">
                    <a:pos x="T8" y="T9"/>
                  </a:cxn>
                </a:cxnLst>
                <a:rect l="0" t="0" r="r" b="b"/>
                <a:pathLst>
                  <a:path w="14" h="15">
                    <a:moveTo>
                      <a:pt x="2" y="12"/>
                    </a:moveTo>
                    <a:cubicBezTo>
                      <a:pt x="0" y="9"/>
                      <a:pt x="0" y="5"/>
                      <a:pt x="2" y="3"/>
                    </a:cubicBezTo>
                    <a:cubicBezTo>
                      <a:pt x="5" y="0"/>
                      <a:pt x="9" y="0"/>
                      <a:pt x="12" y="3"/>
                    </a:cubicBezTo>
                    <a:cubicBezTo>
                      <a:pt x="14" y="5"/>
                      <a:pt x="14" y="9"/>
                      <a:pt x="12" y="12"/>
                    </a:cubicBezTo>
                    <a:cubicBezTo>
                      <a:pt x="9" y="15"/>
                      <a:pt x="5" y="15"/>
                      <a:pt x="2" y="1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9" name="Freeform 120">
                <a:extLst>
                  <a:ext uri="{FF2B5EF4-FFF2-40B4-BE49-F238E27FC236}">
                    <a16:creationId xmlns:a16="http://schemas.microsoft.com/office/drawing/2014/main" id="{EE300DF0-35A6-8640-B92C-3DE59C4E3E9B}"/>
                  </a:ext>
                </a:extLst>
              </p:cNvPr>
              <p:cNvSpPr>
                <a:spLocks/>
              </p:cNvSpPr>
              <p:nvPr/>
            </p:nvSpPr>
            <p:spPr bwMode="auto">
              <a:xfrm>
                <a:off x="7224940" y="1700380"/>
                <a:ext cx="57150" cy="53975"/>
              </a:xfrm>
              <a:custGeom>
                <a:avLst/>
                <a:gdLst>
                  <a:gd name="T0" fmla="*/ 10 w 12"/>
                  <a:gd name="T1" fmla="*/ 2 h 11"/>
                  <a:gd name="T2" fmla="*/ 10 w 12"/>
                  <a:gd name="T3" fmla="*/ 9 h 11"/>
                  <a:gd name="T4" fmla="*/ 2 w 12"/>
                  <a:gd name="T5" fmla="*/ 9 h 11"/>
                  <a:gd name="T6" fmla="*/ 2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4" y="11"/>
                      <a:pt x="2" y="9"/>
                    </a:cubicBezTo>
                    <a:cubicBezTo>
                      <a:pt x="0" y="7"/>
                      <a:pt x="0" y="4"/>
                      <a:pt x="2" y="2"/>
                    </a:cubicBezTo>
                    <a:cubicBezTo>
                      <a:pt x="4" y="0"/>
                      <a:pt x="8" y="0"/>
                      <a:pt x="10" y="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58" name="Rectangle 57">
              <a:extLst>
                <a:ext uri="{FF2B5EF4-FFF2-40B4-BE49-F238E27FC236}">
                  <a16:creationId xmlns:a16="http://schemas.microsoft.com/office/drawing/2014/main" id="{26C7F973-48AC-A94C-A612-675C4E862522}"/>
                </a:ext>
              </a:extLst>
            </p:cNvPr>
            <p:cNvSpPr/>
            <p:nvPr/>
          </p:nvSpPr>
          <p:spPr>
            <a:xfrm>
              <a:off x="303002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59" name="Rectangle 58">
              <a:extLst>
                <a:ext uri="{FF2B5EF4-FFF2-40B4-BE49-F238E27FC236}">
                  <a16:creationId xmlns:a16="http://schemas.microsoft.com/office/drawing/2014/main" id="{5F53F73E-BEA4-4041-8E57-B70E2115F6FE}"/>
                </a:ext>
              </a:extLst>
            </p:cNvPr>
            <p:cNvSpPr/>
            <p:nvPr/>
          </p:nvSpPr>
          <p:spPr>
            <a:xfrm>
              <a:off x="3030025"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WHAT</a:t>
              </a:r>
            </a:p>
          </p:txBody>
        </p:sp>
      </p:grpSp>
      <p:grpSp>
        <p:nvGrpSpPr>
          <p:cNvPr id="7" name="Group 6">
            <a:extLst>
              <a:ext uri="{FF2B5EF4-FFF2-40B4-BE49-F238E27FC236}">
                <a16:creationId xmlns:a16="http://schemas.microsoft.com/office/drawing/2014/main" id="{504E419B-DEAE-014B-B11B-72B4554B06FD}"/>
              </a:ext>
            </a:extLst>
          </p:cNvPr>
          <p:cNvGrpSpPr/>
          <p:nvPr/>
        </p:nvGrpSpPr>
        <p:grpSpPr>
          <a:xfrm>
            <a:off x="7361688" y="2543819"/>
            <a:ext cx="1769901" cy="1770362"/>
            <a:chOff x="7423745" y="2595785"/>
            <a:chExt cx="1770362" cy="1770823"/>
          </a:xfrm>
        </p:grpSpPr>
        <p:grpSp>
          <p:nvGrpSpPr>
            <p:cNvPr id="41" name="Group 40">
              <a:extLst>
                <a:ext uri="{FF2B5EF4-FFF2-40B4-BE49-F238E27FC236}">
                  <a16:creationId xmlns:a16="http://schemas.microsoft.com/office/drawing/2014/main" id="{059DB598-AAA5-4344-9F57-2B3D53D6B18B}"/>
                </a:ext>
              </a:extLst>
            </p:cNvPr>
            <p:cNvGrpSpPr>
              <a:grpSpLocks noChangeAspect="1"/>
            </p:cNvGrpSpPr>
            <p:nvPr/>
          </p:nvGrpSpPr>
          <p:grpSpPr>
            <a:xfrm>
              <a:off x="7983269" y="2968565"/>
              <a:ext cx="640080" cy="640080"/>
              <a:chOff x="997902" y="2238177"/>
              <a:chExt cx="366712" cy="366712"/>
            </a:xfrm>
          </p:grpSpPr>
          <p:sp>
            <p:nvSpPr>
              <p:cNvPr id="42" name="Freeform 84">
                <a:extLst>
                  <a:ext uri="{FF2B5EF4-FFF2-40B4-BE49-F238E27FC236}">
                    <a16:creationId xmlns:a16="http://schemas.microsoft.com/office/drawing/2014/main" id="{B616ADE6-D133-5A4A-ABF3-0C8FD7B3E23B}"/>
                  </a:ext>
                </a:extLst>
              </p:cNvPr>
              <p:cNvSpPr>
                <a:spLocks/>
              </p:cNvSpPr>
              <p:nvPr/>
            </p:nvSpPr>
            <p:spPr bwMode="auto">
              <a:xfrm>
                <a:off x="997902" y="2261989"/>
                <a:ext cx="366712" cy="342900"/>
              </a:xfrm>
              <a:custGeom>
                <a:avLst/>
                <a:gdLst>
                  <a:gd name="T0" fmla="*/ 39 w 231"/>
                  <a:gd name="T1" fmla="*/ 0 h 216"/>
                  <a:gd name="T2" fmla="*/ 0 w 231"/>
                  <a:gd name="T3" fmla="*/ 0 h 216"/>
                  <a:gd name="T4" fmla="*/ 0 w 231"/>
                  <a:gd name="T5" fmla="*/ 216 h 216"/>
                  <a:gd name="T6" fmla="*/ 231 w 231"/>
                  <a:gd name="T7" fmla="*/ 216 h 216"/>
                  <a:gd name="T8" fmla="*/ 231 w 231"/>
                  <a:gd name="T9" fmla="*/ 0 h 216"/>
                  <a:gd name="T10" fmla="*/ 192 w 231"/>
                  <a:gd name="T11" fmla="*/ 0 h 216"/>
                </a:gdLst>
                <a:ahLst/>
                <a:cxnLst>
                  <a:cxn ang="0">
                    <a:pos x="T0" y="T1"/>
                  </a:cxn>
                  <a:cxn ang="0">
                    <a:pos x="T2" y="T3"/>
                  </a:cxn>
                  <a:cxn ang="0">
                    <a:pos x="T4" y="T5"/>
                  </a:cxn>
                  <a:cxn ang="0">
                    <a:pos x="T6" y="T7"/>
                  </a:cxn>
                  <a:cxn ang="0">
                    <a:pos x="T8" y="T9"/>
                  </a:cxn>
                  <a:cxn ang="0">
                    <a:pos x="T10" y="T11"/>
                  </a:cxn>
                </a:cxnLst>
                <a:rect l="0" t="0" r="r" b="b"/>
                <a:pathLst>
                  <a:path w="231" h="216">
                    <a:moveTo>
                      <a:pt x="39" y="0"/>
                    </a:moveTo>
                    <a:lnTo>
                      <a:pt x="0" y="0"/>
                    </a:lnTo>
                    <a:lnTo>
                      <a:pt x="0" y="216"/>
                    </a:lnTo>
                    <a:lnTo>
                      <a:pt x="231" y="216"/>
                    </a:lnTo>
                    <a:lnTo>
                      <a:pt x="231" y="0"/>
                    </a:lnTo>
                    <a:lnTo>
                      <a:pt x="192" y="0"/>
                    </a:lnTo>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3" name="Rectangle 85">
                <a:extLst>
                  <a:ext uri="{FF2B5EF4-FFF2-40B4-BE49-F238E27FC236}">
                    <a16:creationId xmlns:a16="http://schemas.microsoft.com/office/drawing/2014/main" id="{2323164E-74DA-5F45-B8D1-0A3624A1C0F6}"/>
                  </a:ext>
                </a:extLst>
              </p:cNvPr>
              <p:cNvSpPr>
                <a:spLocks noChangeArrowheads="1"/>
              </p:cNvSpPr>
              <p:nvPr/>
            </p:nvSpPr>
            <p:spPr bwMode="auto">
              <a:xfrm>
                <a:off x="10598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4" name="Rectangle 86">
                <a:extLst>
                  <a:ext uri="{FF2B5EF4-FFF2-40B4-BE49-F238E27FC236}">
                    <a16:creationId xmlns:a16="http://schemas.microsoft.com/office/drawing/2014/main" id="{05E5763A-CD14-004E-80CD-54D00F7812D7}"/>
                  </a:ext>
                </a:extLst>
              </p:cNvPr>
              <p:cNvSpPr>
                <a:spLocks noChangeArrowheads="1"/>
              </p:cNvSpPr>
              <p:nvPr/>
            </p:nvSpPr>
            <p:spPr bwMode="auto">
              <a:xfrm>
                <a:off x="12503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5" name="Line 87">
                <a:extLst>
                  <a:ext uri="{FF2B5EF4-FFF2-40B4-BE49-F238E27FC236}">
                    <a16:creationId xmlns:a16="http://schemas.microsoft.com/office/drawing/2014/main" id="{EFBA9812-E8E5-BD4D-BB0D-DB8B3CBD81B9}"/>
                  </a:ext>
                </a:extLst>
              </p:cNvPr>
              <p:cNvSpPr>
                <a:spLocks noChangeShapeType="1"/>
              </p:cNvSpPr>
              <p:nvPr/>
            </p:nvSpPr>
            <p:spPr bwMode="auto">
              <a:xfrm>
                <a:off x="1112202" y="2261989"/>
                <a:ext cx="1381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6" name="Line 88">
                <a:extLst>
                  <a:ext uri="{FF2B5EF4-FFF2-40B4-BE49-F238E27FC236}">
                    <a16:creationId xmlns:a16="http://schemas.microsoft.com/office/drawing/2014/main" id="{E65F40EB-16F2-0946-A3EA-A517895FA18C}"/>
                  </a:ext>
                </a:extLst>
              </p:cNvPr>
              <p:cNvSpPr>
                <a:spLocks noChangeShapeType="1"/>
              </p:cNvSpPr>
              <p:nvPr/>
            </p:nvSpPr>
            <p:spPr bwMode="auto">
              <a:xfrm>
                <a:off x="997902" y="2352477"/>
                <a:ext cx="3667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7" name="Line 89">
                <a:extLst>
                  <a:ext uri="{FF2B5EF4-FFF2-40B4-BE49-F238E27FC236}">
                    <a16:creationId xmlns:a16="http://schemas.microsoft.com/office/drawing/2014/main" id="{FC935567-1C56-074B-91E1-449475DA3537}"/>
                  </a:ext>
                </a:extLst>
              </p:cNvPr>
              <p:cNvSpPr>
                <a:spLocks noChangeShapeType="1"/>
              </p:cNvSpPr>
              <p:nvPr/>
            </p:nvSpPr>
            <p:spPr bwMode="auto">
              <a:xfrm>
                <a:off x="1088389"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8" name="Line 90">
                <a:extLst>
                  <a:ext uri="{FF2B5EF4-FFF2-40B4-BE49-F238E27FC236}">
                    <a16:creationId xmlns:a16="http://schemas.microsoft.com/office/drawing/2014/main" id="{BEF8A81D-EAAF-8942-9C59-B1C0648151E8}"/>
                  </a:ext>
                </a:extLst>
              </p:cNvPr>
              <p:cNvSpPr>
                <a:spLocks noChangeShapeType="1"/>
              </p:cNvSpPr>
              <p:nvPr/>
            </p:nvSpPr>
            <p:spPr bwMode="auto">
              <a:xfrm>
                <a:off x="1174114"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9" name="Line 91">
                <a:extLst>
                  <a:ext uri="{FF2B5EF4-FFF2-40B4-BE49-F238E27FC236}">
                    <a16:creationId xmlns:a16="http://schemas.microsoft.com/office/drawing/2014/main" id="{F2DA36ED-1335-9649-8937-7B142D370EAB}"/>
                  </a:ext>
                </a:extLst>
              </p:cNvPr>
              <p:cNvSpPr>
                <a:spLocks noChangeShapeType="1"/>
              </p:cNvSpPr>
              <p:nvPr/>
            </p:nvSpPr>
            <p:spPr bwMode="auto">
              <a:xfrm>
                <a:off x="1264602"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0" name="Line 92">
                <a:extLst>
                  <a:ext uri="{FF2B5EF4-FFF2-40B4-BE49-F238E27FC236}">
                    <a16:creationId xmlns:a16="http://schemas.microsoft.com/office/drawing/2014/main" id="{41B01269-C269-C641-8B3C-2241D59C46CA}"/>
                  </a:ext>
                </a:extLst>
              </p:cNvPr>
              <p:cNvSpPr>
                <a:spLocks noChangeShapeType="1"/>
              </p:cNvSpPr>
              <p:nvPr/>
            </p:nvSpPr>
            <p:spPr bwMode="auto">
              <a:xfrm>
                <a:off x="1031239" y="2414389"/>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1" name="Line 93">
                <a:extLst>
                  <a:ext uri="{FF2B5EF4-FFF2-40B4-BE49-F238E27FC236}">
                    <a16:creationId xmlns:a16="http://schemas.microsoft.com/office/drawing/2014/main" id="{19FBC4FA-905E-4545-87C8-5087114B1735}"/>
                  </a:ext>
                </a:extLst>
              </p:cNvPr>
              <p:cNvSpPr>
                <a:spLocks noChangeShapeType="1"/>
              </p:cNvSpPr>
              <p:nvPr/>
            </p:nvSpPr>
            <p:spPr bwMode="auto">
              <a:xfrm>
                <a:off x="1031239" y="2476302"/>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2" name="Line 94">
                <a:extLst>
                  <a:ext uri="{FF2B5EF4-FFF2-40B4-BE49-F238E27FC236}">
                    <a16:creationId xmlns:a16="http://schemas.microsoft.com/office/drawing/2014/main" id="{18BBD819-3D97-8649-BA83-44EB865B3232}"/>
                  </a:ext>
                </a:extLst>
              </p:cNvPr>
              <p:cNvSpPr>
                <a:spLocks noChangeShapeType="1"/>
              </p:cNvSpPr>
              <p:nvPr/>
            </p:nvSpPr>
            <p:spPr bwMode="auto">
              <a:xfrm>
                <a:off x="1031239" y="2542977"/>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62" name="Rectangle 61">
              <a:extLst>
                <a:ext uri="{FF2B5EF4-FFF2-40B4-BE49-F238E27FC236}">
                  <a16:creationId xmlns:a16="http://schemas.microsoft.com/office/drawing/2014/main" id="{D07D53C7-C954-A64C-B932-52A0A8AA7EE2}"/>
                </a:ext>
              </a:extLst>
            </p:cNvPr>
            <p:cNvSpPr/>
            <p:nvPr/>
          </p:nvSpPr>
          <p:spPr>
            <a:xfrm>
              <a:off x="742374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3" name="Rectangle 62">
              <a:extLst>
                <a:ext uri="{FF2B5EF4-FFF2-40B4-BE49-F238E27FC236}">
                  <a16:creationId xmlns:a16="http://schemas.microsoft.com/office/drawing/2014/main" id="{05E60269-2047-024D-B68E-42E25CD6A289}"/>
                </a:ext>
              </a:extLst>
            </p:cNvPr>
            <p:cNvSpPr/>
            <p:nvPr/>
          </p:nvSpPr>
          <p:spPr>
            <a:xfrm>
              <a:off x="7423745"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WHEN</a:t>
              </a:r>
            </a:p>
          </p:txBody>
        </p:sp>
      </p:grpSp>
      <p:grpSp>
        <p:nvGrpSpPr>
          <p:cNvPr id="8" name="Group 7">
            <a:extLst>
              <a:ext uri="{FF2B5EF4-FFF2-40B4-BE49-F238E27FC236}">
                <a16:creationId xmlns:a16="http://schemas.microsoft.com/office/drawing/2014/main" id="{F021E77D-0E2C-AB48-923C-4A25CCBAA5E3}"/>
              </a:ext>
            </a:extLst>
          </p:cNvPr>
          <p:cNvGrpSpPr/>
          <p:nvPr/>
        </p:nvGrpSpPr>
        <p:grpSpPr>
          <a:xfrm>
            <a:off x="9513911" y="2543819"/>
            <a:ext cx="1769901" cy="1770362"/>
            <a:chOff x="9661309" y="2595785"/>
            <a:chExt cx="1770362" cy="1770823"/>
          </a:xfrm>
        </p:grpSpPr>
        <p:grpSp>
          <p:nvGrpSpPr>
            <p:cNvPr id="36" name="Group 35">
              <a:extLst>
                <a:ext uri="{FF2B5EF4-FFF2-40B4-BE49-F238E27FC236}">
                  <a16:creationId xmlns:a16="http://schemas.microsoft.com/office/drawing/2014/main" id="{EAB1FAC1-79CB-BB4A-8DCC-182BC4983CE2}"/>
                </a:ext>
              </a:extLst>
            </p:cNvPr>
            <p:cNvGrpSpPr>
              <a:grpSpLocks noChangeAspect="1"/>
            </p:cNvGrpSpPr>
            <p:nvPr/>
          </p:nvGrpSpPr>
          <p:grpSpPr>
            <a:xfrm>
              <a:off x="10206764" y="2974916"/>
              <a:ext cx="685800" cy="662939"/>
              <a:chOff x="4039688" y="2257196"/>
              <a:chExt cx="381001" cy="368300"/>
            </a:xfrm>
          </p:grpSpPr>
          <p:sp>
            <p:nvSpPr>
              <p:cNvPr id="37" name="Freeform 152">
                <a:extLst>
                  <a:ext uri="{FF2B5EF4-FFF2-40B4-BE49-F238E27FC236}">
                    <a16:creationId xmlns:a16="http://schemas.microsoft.com/office/drawing/2014/main" id="{F10E6342-2CE7-8648-92CE-0DF2D49E254A}"/>
                  </a:ext>
                </a:extLst>
              </p:cNvPr>
              <p:cNvSpPr>
                <a:spLocks/>
              </p:cNvSpPr>
              <p:nvPr/>
            </p:nvSpPr>
            <p:spPr bwMode="auto">
              <a:xfrm>
                <a:off x="4177801" y="2304821"/>
                <a:ext cx="100013" cy="90487"/>
              </a:xfrm>
              <a:custGeom>
                <a:avLst/>
                <a:gdLst>
                  <a:gd name="T0" fmla="*/ 33 w 63"/>
                  <a:gd name="T1" fmla="*/ 0 h 57"/>
                  <a:gd name="T2" fmla="*/ 39 w 63"/>
                  <a:gd name="T3" fmla="*/ 18 h 57"/>
                  <a:gd name="T4" fmla="*/ 63 w 63"/>
                  <a:gd name="T5" fmla="*/ 18 h 57"/>
                  <a:gd name="T6" fmla="*/ 45 w 63"/>
                  <a:gd name="T7" fmla="*/ 33 h 57"/>
                  <a:gd name="T8" fmla="*/ 51 w 63"/>
                  <a:gd name="T9" fmla="*/ 57 h 57"/>
                  <a:gd name="T10" fmla="*/ 33 w 63"/>
                  <a:gd name="T11" fmla="*/ 42 h 57"/>
                  <a:gd name="T12" fmla="*/ 12 w 63"/>
                  <a:gd name="T13" fmla="*/ 57 h 57"/>
                  <a:gd name="T14" fmla="*/ 21 w 63"/>
                  <a:gd name="T15" fmla="*/ 33 h 57"/>
                  <a:gd name="T16" fmla="*/ 0 w 63"/>
                  <a:gd name="T17" fmla="*/ 18 h 57"/>
                  <a:gd name="T18" fmla="*/ 24 w 63"/>
                  <a:gd name="T19" fmla="*/ 18 h 57"/>
                  <a:gd name="T20" fmla="*/ 33 w 63"/>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7">
                    <a:moveTo>
                      <a:pt x="33" y="0"/>
                    </a:moveTo>
                    <a:lnTo>
                      <a:pt x="39" y="18"/>
                    </a:lnTo>
                    <a:lnTo>
                      <a:pt x="63" y="18"/>
                    </a:lnTo>
                    <a:lnTo>
                      <a:pt x="45" y="33"/>
                    </a:lnTo>
                    <a:lnTo>
                      <a:pt x="51" y="57"/>
                    </a:lnTo>
                    <a:lnTo>
                      <a:pt x="33" y="42"/>
                    </a:lnTo>
                    <a:lnTo>
                      <a:pt x="12" y="57"/>
                    </a:lnTo>
                    <a:lnTo>
                      <a:pt x="21" y="33"/>
                    </a:lnTo>
                    <a:lnTo>
                      <a:pt x="0" y="18"/>
                    </a:lnTo>
                    <a:lnTo>
                      <a:pt x="24" y="18"/>
                    </a:lnTo>
                    <a:lnTo>
                      <a:pt x="33" y="0"/>
                    </a:lnTo>
                    <a:close/>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8" name="Freeform 153">
                <a:extLst>
                  <a:ext uri="{FF2B5EF4-FFF2-40B4-BE49-F238E27FC236}">
                    <a16:creationId xmlns:a16="http://schemas.microsoft.com/office/drawing/2014/main" id="{F1289D1E-DE54-D74D-B129-92062DE5DF00}"/>
                  </a:ext>
                </a:extLst>
              </p:cNvPr>
              <p:cNvSpPr>
                <a:spLocks/>
              </p:cNvSpPr>
              <p:nvPr/>
            </p:nvSpPr>
            <p:spPr bwMode="auto">
              <a:xfrm>
                <a:off x="4039688" y="2281008"/>
                <a:ext cx="76200" cy="133350"/>
              </a:xfrm>
              <a:custGeom>
                <a:avLst/>
                <a:gdLst>
                  <a:gd name="T0" fmla="*/ 16 w 16"/>
                  <a:gd name="T1" fmla="*/ 28 h 28"/>
                  <a:gd name="T2" fmla="*/ 1 w 16"/>
                  <a:gd name="T3" fmla="*/ 0 h 28"/>
                  <a:gd name="T4" fmla="*/ 10 w 16"/>
                  <a:gd name="T5" fmla="*/ 0 h 28"/>
                </a:gdLst>
                <a:ahLst/>
                <a:cxnLst>
                  <a:cxn ang="0">
                    <a:pos x="T0" y="T1"/>
                  </a:cxn>
                  <a:cxn ang="0">
                    <a:pos x="T2" y="T3"/>
                  </a:cxn>
                  <a:cxn ang="0">
                    <a:pos x="T4" y="T5"/>
                  </a:cxn>
                </a:cxnLst>
                <a:rect l="0" t="0" r="r" b="b"/>
                <a:pathLst>
                  <a:path w="16" h="28">
                    <a:moveTo>
                      <a:pt x="16" y="28"/>
                    </a:moveTo>
                    <a:cubicBezTo>
                      <a:pt x="0" y="28"/>
                      <a:pt x="1" y="7"/>
                      <a:pt x="1" y="0"/>
                    </a:cubicBezTo>
                    <a:cubicBezTo>
                      <a:pt x="10" y="0"/>
                      <a:pt x="10" y="0"/>
                      <a:pt x="10"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9" name="Freeform 154">
                <a:extLst>
                  <a:ext uri="{FF2B5EF4-FFF2-40B4-BE49-F238E27FC236}">
                    <a16:creationId xmlns:a16="http://schemas.microsoft.com/office/drawing/2014/main" id="{865CDED3-4E60-BC45-BC48-1DA4423D4D6C}"/>
                  </a:ext>
                </a:extLst>
              </p:cNvPr>
              <p:cNvSpPr>
                <a:spLocks/>
              </p:cNvSpPr>
              <p:nvPr/>
            </p:nvSpPr>
            <p:spPr bwMode="auto">
              <a:xfrm>
                <a:off x="4339726" y="2281008"/>
                <a:ext cx="80963" cy="133350"/>
              </a:xfrm>
              <a:custGeom>
                <a:avLst/>
                <a:gdLst>
                  <a:gd name="T0" fmla="*/ 0 w 17"/>
                  <a:gd name="T1" fmla="*/ 28 h 28"/>
                  <a:gd name="T2" fmla="*/ 15 w 17"/>
                  <a:gd name="T3" fmla="*/ 0 h 28"/>
                  <a:gd name="T4" fmla="*/ 7 w 17"/>
                  <a:gd name="T5" fmla="*/ 0 h 28"/>
                </a:gdLst>
                <a:ahLst/>
                <a:cxnLst>
                  <a:cxn ang="0">
                    <a:pos x="T0" y="T1"/>
                  </a:cxn>
                  <a:cxn ang="0">
                    <a:pos x="T2" y="T3"/>
                  </a:cxn>
                  <a:cxn ang="0">
                    <a:pos x="T4" y="T5"/>
                  </a:cxn>
                </a:cxnLst>
                <a:rect l="0" t="0" r="r" b="b"/>
                <a:pathLst>
                  <a:path w="17" h="28">
                    <a:moveTo>
                      <a:pt x="0" y="28"/>
                    </a:moveTo>
                    <a:cubicBezTo>
                      <a:pt x="17" y="28"/>
                      <a:pt x="15" y="5"/>
                      <a:pt x="15" y="0"/>
                    </a:cubicBezTo>
                    <a:cubicBezTo>
                      <a:pt x="7" y="0"/>
                      <a:pt x="7" y="0"/>
                      <a:pt x="7"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0" name="Freeform 155">
                <a:extLst>
                  <a:ext uri="{FF2B5EF4-FFF2-40B4-BE49-F238E27FC236}">
                    <a16:creationId xmlns:a16="http://schemas.microsoft.com/office/drawing/2014/main" id="{CCF965A3-1281-F54F-8A29-512ABB93B5FC}"/>
                  </a:ext>
                </a:extLst>
              </p:cNvPr>
              <p:cNvSpPr>
                <a:spLocks/>
              </p:cNvSpPr>
              <p:nvPr/>
            </p:nvSpPr>
            <p:spPr bwMode="auto">
              <a:xfrm>
                <a:off x="4082551" y="2257196"/>
                <a:ext cx="290513" cy="368300"/>
              </a:xfrm>
              <a:custGeom>
                <a:avLst/>
                <a:gdLst>
                  <a:gd name="T0" fmla="*/ 61 w 61"/>
                  <a:gd name="T1" fmla="*/ 0 h 77"/>
                  <a:gd name="T2" fmla="*/ 0 w 61"/>
                  <a:gd name="T3" fmla="*/ 0 h 77"/>
                  <a:gd name="T4" fmla="*/ 27 w 61"/>
                  <a:gd name="T5" fmla="*/ 56 h 77"/>
                  <a:gd name="T6" fmla="*/ 13 w 61"/>
                  <a:gd name="T7" fmla="*/ 71 h 77"/>
                  <a:gd name="T8" fmla="*/ 13 w 61"/>
                  <a:gd name="T9" fmla="*/ 77 h 77"/>
                  <a:gd name="T10" fmla="*/ 48 w 61"/>
                  <a:gd name="T11" fmla="*/ 77 h 77"/>
                  <a:gd name="T12" fmla="*/ 48 w 61"/>
                  <a:gd name="T13" fmla="*/ 71 h 77"/>
                  <a:gd name="T14" fmla="*/ 34 w 61"/>
                  <a:gd name="T15" fmla="*/ 56 h 77"/>
                  <a:gd name="T16" fmla="*/ 61 w 6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7">
                    <a:moveTo>
                      <a:pt x="61" y="0"/>
                    </a:moveTo>
                    <a:cubicBezTo>
                      <a:pt x="0" y="0"/>
                      <a:pt x="0" y="0"/>
                      <a:pt x="0" y="0"/>
                    </a:cubicBezTo>
                    <a:cubicBezTo>
                      <a:pt x="0" y="52"/>
                      <a:pt x="27" y="37"/>
                      <a:pt x="27" y="56"/>
                    </a:cubicBezTo>
                    <a:cubicBezTo>
                      <a:pt x="27" y="67"/>
                      <a:pt x="23" y="71"/>
                      <a:pt x="13" y="71"/>
                    </a:cubicBezTo>
                    <a:cubicBezTo>
                      <a:pt x="13" y="77"/>
                      <a:pt x="13" y="77"/>
                      <a:pt x="13" y="77"/>
                    </a:cubicBezTo>
                    <a:cubicBezTo>
                      <a:pt x="48" y="77"/>
                      <a:pt x="48" y="77"/>
                      <a:pt x="48" y="77"/>
                    </a:cubicBezTo>
                    <a:cubicBezTo>
                      <a:pt x="48" y="71"/>
                      <a:pt x="48" y="71"/>
                      <a:pt x="48" y="71"/>
                    </a:cubicBezTo>
                    <a:cubicBezTo>
                      <a:pt x="40" y="71"/>
                      <a:pt x="34" y="67"/>
                      <a:pt x="34" y="56"/>
                    </a:cubicBezTo>
                    <a:cubicBezTo>
                      <a:pt x="34" y="37"/>
                      <a:pt x="61" y="52"/>
                      <a:pt x="61" y="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64" name="Rectangle 63">
              <a:extLst>
                <a:ext uri="{FF2B5EF4-FFF2-40B4-BE49-F238E27FC236}">
                  <a16:creationId xmlns:a16="http://schemas.microsoft.com/office/drawing/2014/main" id="{ADAB0F8F-1332-BA42-ACAF-4071D78C4512}"/>
                </a:ext>
              </a:extLst>
            </p:cNvPr>
            <p:cNvSpPr/>
            <p:nvPr/>
          </p:nvSpPr>
          <p:spPr>
            <a:xfrm>
              <a:off x="9661309"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5" name="Rectangle 64">
              <a:extLst>
                <a:ext uri="{FF2B5EF4-FFF2-40B4-BE49-F238E27FC236}">
                  <a16:creationId xmlns:a16="http://schemas.microsoft.com/office/drawing/2014/main" id="{E4F3F266-8BD2-7A4A-9CB2-D608A582D511}"/>
                </a:ext>
              </a:extLst>
            </p:cNvPr>
            <p:cNvSpPr/>
            <p:nvPr/>
          </p:nvSpPr>
          <p:spPr>
            <a:xfrm>
              <a:off x="9661309"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WHY</a:t>
              </a:r>
            </a:p>
          </p:txBody>
        </p:sp>
      </p:grpSp>
      <p:grpSp>
        <p:nvGrpSpPr>
          <p:cNvPr id="10" name="Group 9">
            <a:extLst>
              <a:ext uri="{FF2B5EF4-FFF2-40B4-BE49-F238E27FC236}">
                <a16:creationId xmlns:a16="http://schemas.microsoft.com/office/drawing/2014/main" id="{AD665549-7BF7-D84F-9458-89ABF17D1237}"/>
              </a:ext>
            </a:extLst>
          </p:cNvPr>
          <p:cNvGrpSpPr/>
          <p:nvPr/>
        </p:nvGrpSpPr>
        <p:grpSpPr>
          <a:xfrm>
            <a:off x="5209462" y="2543819"/>
            <a:ext cx="1769901" cy="1770362"/>
            <a:chOff x="5210820" y="2543588"/>
            <a:chExt cx="1770362" cy="1770823"/>
          </a:xfrm>
        </p:grpSpPr>
        <p:sp>
          <p:nvSpPr>
            <p:cNvPr id="60" name="Rectangle 59">
              <a:extLst>
                <a:ext uri="{FF2B5EF4-FFF2-40B4-BE49-F238E27FC236}">
                  <a16:creationId xmlns:a16="http://schemas.microsoft.com/office/drawing/2014/main" id="{9DFAC162-93E2-9843-86B4-9A2072D3DFB8}"/>
                </a:ext>
              </a:extLst>
            </p:cNvPr>
            <p:cNvSpPr/>
            <p:nvPr/>
          </p:nvSpPr>
          <p:spPr>
            <a:xfrm>
              <a:off x="5210820"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1" name="Rectangle 60">
              <a:extLst>
                <a:ext uri="{FF2B5EF4-FFF2-40B4-BE49-F238E27FC236}">
                  <a16:creationId xmlns:a16="http://schemas.microsoft.com/office/drawing/2014/main" id="{11F2C86C-0286-4445-B674-B0A8AF35FD17}"/>
                </a:ext>
              </a:extLst>
            </p:cNvPr>
            <p:cNvSpPr/>
            <p:nvPr/>
          </p:nvSpPr>
          <p:spPr>
            <a:xfrm>
              <a:off x="5210820" y="3647742"/>
              <a:ext cx="1770361" cy="369300"/>
            </a:xfrm>
            <a:prstGeom prst="rect">
              <a:avLst/>
            </a:prstGeom>
          </p:spPr>
          <p:txBody>
            <a:bodyPr wrap="square" lIns="91380" tIns="45692" rIns="91380" bIns="45692">
              <a:spAutoFit/>
            </a:bodyPr>
            <a:lstStyle/>
            <a:p>
              <a:pPr algn="ctr"/>
              <a:r>
                <a:rPr lang="en-US" sz="1799" b="1" dirty="0">
                  <a:solidFill>
                    <a:schemeClr val="accent1"/>
                  </a:solidFill>
                </a:rPr>
                <a:t>WHERE</a:t>
              </a:r>
            </a:p>
          </p:txBody>
        </p:sp>
        <p:grpSp>
          <p:nvGrpSpPr>
            <p:cNvPr id="66" name="Group 65">
              <a:extLst>
                <a:ext uri="{FF2B5EF4-FFF2-40B4-BE49-F238E27FC236}">
                  <a16:creationId xmlns:a16="http://schemas.microsoft.com/office/drawing/2014/main" id="{5DCF7683-46D8-C445-93FB-A8DC560E3D20}"/>
                </a:ext>
              </a:extLst>
            </p:cNvPr>
            <p:cNvGrpSpPr>
              <a:grpSpLocks noChangeAspect="1"/>
            </p:cNvGrpSpPr>
            <p:nvPr/>
          </p:nvGrpSpPr>
          <p:grpSpPr>
            <a:xfrm>
              <a:off x="5697405" y="2916368"/>
              <a:ext cx="790686" cy="640080"/>
              <a:chOff x="5584952" y="1554957"/>
              <a:chExt cx="366713" cy="296863"/>
            </a:xfrm>
          </p:grpSpPr>
          <p:sp>
            <p:nvSpPr>
              <p:cNvPr id="67" name="Line 112">
                <a:extLst>
                  <a:ext uri="{FF2B5EF4-FFF2-40B4-BE49-F238E27FC236}">
                    <a16:creationId xmlns:a16="http://schemas.microsoft.com/office/drawing/2014/main" id="{F368E7FA-EBC6-824D-8A6D-2A102E6E1222}"/>
                  </a:ext>
                </a:extLst>
              </p:cNvPr>
              <p:cNvSpPr>
                <a:spLocks noChangeShapeType="1"/>
              </p:cNvSpPr>
              <p:nvPr/>
            </p:nvSpPr>
            <p:spPr bwMode="auto">
              <a:xfrm>
                <a:off x="5584952" y="1851820"/>
                <a:ext cx="366713" cy="0"/>
              </a:xfrm>
              <a:prstGeom prst="line">
                <a:avLst/>
              </a:prstGeom>
              <a:noFill/>
              <a:ln w="3175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8" name="Rectangle 113">
                <a:extLst>
                  <a:ext uri="{FF2B5EF4-FFF2-40B4-BE49-F238E27FC236}">
                    <a16:creationId xmlns:a16="http://schemas.microsoft.com/office/drawing/2014/main" id="{544E5F56-F835-2C4D-9F42-C55CADFCA8F7}"/>
                  </a:ext>
                </a:extLst>
              </p:cNvPr>
              <p:cNvSpPr>
                <a:spLocks noChangeArrowheads="1"/>
              </p:cNvSpPr>
              <p:nvPr/>
            </p:nvSpPr>
            <p:spPr bwMode="auto">
              <a:xfrm>
                <a:off x="5623052" y="1697832"/>
                <a:ext cx="290513" cy="153988"/>
              </a:xfrm>
              <a:prstGeom prst="rect">
                <a:avLst/>
              </a:pr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9" name="Freeform 114">
                <a:extLst>
                  <a:ext uri="{FF2B5EF4-FFF2-40B4-BE49-F238E27FC236}">
                    <a16:creationId xmlns:a16="http://schemas.microsoft.com/office/drawing/2014/main" id="{316F9CE0-0AD7-2448-A2B7-A064227B361A}"/>
                  </a:ext>
                </a:extLst>
              </p:cNvPr>
              <p:cNvSpPr>
                <a:spLocks/>
              </p:cNvSpPr>
              <p:nvPr/>
            </p:nvSpPr>
            <p:spPr bwMode="auto">
              <a:xfrm>
                <a:off x="5584952" y="1554957"/>
                <a:ext cx="366713" cy="142875"/>
              </a:xfrm>
              <a:custGeom>
                <a:avLst/>
                <a:gdLst>
                  <a:gd name="T0" fmla="*/ 114 w 231"/>
                  <a:gd name="T1" fmla="*/ 0 h 90"/>
                  <a:gd name="T2" fmla="*/ 0 w 231"/>
                  <a:gd name="T3" fmla="*/ 90 h 90"/>
                  <a:gd name="T4" fmla="*/ 231 w 231"/>
                  <a:gd name="T5" fmla="*/ 90 h 90"/>
                  <a:gd name="T6" fmla="*/ 114 w 231"/>
                  <a:gd name="T7" fmla="*/ 0 h 90"/>
                </a:gdLst>
                <a:ahLst/>
                <a:cxnLst>
                  <a:cxn ang="0">
                    <a:pos x="T0" y="T1"/>
                  </a:cxn>
                  <a:cxn ang="0">
                    <a:pos x="T2" y="T3"/>
                  </a:cxn>
                  <a:cxn ang="0">
                    <a:pos x="T4" y="T5"/>
                  </a:cxn>
                  <a:cxn ang="0">
                    <a:pos x="T6" y="T7"/>
                  </a:cxn>
                </a:cxnLst>
                <a:rect l="0" t="0" r="r" b="b"/>
                <a:pathLst>
                  <a:path w="231" h="90">
                    <a:moveTo>
                      <a:pt x="114" y="0"/>
                    </a:moveTo>
                    <a:lnTo>
                      <a:pt x="0" y="90"/>
                    </a:lnTo>
                    <a:lnTo>
                      <a:pt x="231" y="90"/>
                    </a:lnTo>
                    <a:lnTo>
                      <a:pt x="114" y="0"/>
                    </a:lnTo>
                    <a:close/>
                  </a:path>
                </a:pathLst>
              </a:cu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0" name="Freeform 115">
                <a:extLst>
                  <a:ext uri="{FF2B5EF4-FFF2-40B4-BE49-F238E27FC236}">
                    <a16:creationId xmlns:a16="http://schemas.microsoft.com/office/drawing/2014/main" id="{1E952469-ABCF-DC45-80F3-EE760DBA0A41}"/>
                  </a:ext>
                </a:extLst>
              </p:cNvPr>
              <p:cNvSpPr>
                <a:spLocks/>
              </p:cNvSpPr>
              <p:nvPr/>
            </p:nvSpPr>
            <p:spPr bwMode="auto">
              <a:xfrm>
                <a:off x="5851652" y="1583532"/>
                <a:ext cx="47625" cy="76200"/>
              </a:xfrm>
              <a:custGeom>
                <a:avLst/>
                <a:gdLst>
                  <a:gd name="T0" fmla="*/ 30 w 30"/>
                  <a:gd name="T1" fmla="*/ 48 h 48"/>
                  <a:gd name="T2" fmla="*/ 30 w 30"/>
                  <a:gd name="T3" fmla="*/ 0 h 48"/>
                  <a:gd name="T4" fmla="*/ 0 w 30"/>
                  <a:gd name="T5" fmla="*/ 0 h 48"/>
                  <a:gd name="T6" fmla="*/ 0 w 30"/>
                  <a:gd name="T7" fmla="*/ 21 h 48"/>
                </a:gdLst>
                <a:ahLst/>
                <a:cxnLst>
                  <a:cxn ang="0">
                    <a:pos x="T0" y="T1"/>
                  </a:cxn>
                  <a:cxn ang="0">
                    <a:pos x="T2" y="T3"/>
                  </a:cxn>
                  <a:cxn ang="0">
                    <a:pos x="T4" y="T5"/>
                  </a:cxn>
                  <a:cxn ang="0">
                    <a:pos x="T6" y="T7"/>
                  </a:cxn>
                </a:cxnLst>
                <a:rect l="0" t="0" r="r" b="b"/>
                <a:pathLst>
                  <a:path w="30" h="48">
                    <a:moveTo>
                      <a:pt x="30" y="48"/>
                    </a:moveTo>
                    <a:lnTo>
                      <a:pt x="30" y="0"/>
                    </a:lnTo>
                    <a:lnTo>
                      <a:pt x="0" y="0"/>
                    </a:lnTo>
                    <a:lnTo>
                      <a:pt x="0" y="21"/>
                    </a:lnTo>
                  </a:path>
                </a:pathLst>
              </a:cu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1" name="Rectangle 116">
                <a:extLst>
                  <a:ext uri="{FF2B5EF4-FFF2-40B4-BE49-F238E27FC236}">
                    <a16:creationId xmlns:a16="http://schemas.microsoft.com/office/drawing/2014/main" id="{2CF1A766-3ADC-D64D-9D4C-96D3D40A2A44}"/>
                  </a:ext>
                </a:extLst>
              </p:cNvPr>
              <p:cNvSpPr>
                <a:spLocks noChangeArrowheads="1"/>
              </p:cNvSpPr>
              <p:nvPr/>
            </p:nvSpPr>
            <p:spPr bwMode="auto">
              <a:xfrm>
                <a:off x="5670677" y="1735932"/>
                <a:ext cx="52388" cy="873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2" name="Rectangle 117">
                <a:extLst>
                  <a:ext uri="{FF2B5EF4-FFF2-40B4-BE49-F238E27FC236}">
                    <a16:creationId xmlns:a16="http://schemas.microsoft.com/office/drawing/2014/main" id="{917160A5-9B21-0046-9E8F-04B43FDAF3AB}"/>
                  </a:ext>
                </a:extLst>
              </p:cNvPr>
              <p:cNvSpPr>
                <a:spLocks noChangeArrowheads="1"/>
              </p:cNvSpPr>
              <p:nvPr/>
            </p:nvSpPr>
            <p:spPr bwMode="auto">
              <a:xfrm>
                <a:off x="5775452" y="1735932"/>
                <a:ext cx="100013" cy="492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3" name="Rectangle 118">
                <a:extLst>
                  <a:ext uri="{FF2B5EF4-FFF2-40B4-BE49-F238E27FC236}">
                    <a16:creationId xmlns:a16="http://schemas.microsoft.com/office/drawing/2014/main" id="{B3EA3D69-8768-3348-92CC-17E1DE5947E6}"/>
                  </a:ext>
                </a:extLst>
              </p:cNvPr>
              <p:cNvSpPr>
                <a:spLocks noChangeArrowheads="1"/>
              </p:cNvSpPr>
              <p:nvPr/>
            </p:nvSpPr>
            <p:spPr bwMode="auto">
              <a:xfrm>
                <a:off x="5661152" y="1823245"/>
                <a:ext cx="76200" cy="28575"/>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sp>
        <p:nvSpPr>
          <p:cNvPr id="6" name="Rectangle 5">
            <a:extLst>
              <a:ext uri="{FF2B5EF4-FFF2-40B4-BE49-F238E27FC236}">
                <a16:creationId xmlns:a16="http://schemas.microsoft.com/office/drawing/2014/main" id="{89BC8927-F223-4151-89C0-3C5E445CBABC}"/>
              </a:ext>
            </a:extLst>
          </p:cNvPr>
          <p:cNvSpPr/>
          <p:nvPr/>
        </p:nvSpPr>
        <p:spPr>
          <a:xfrm>
            <a:off x="909819" y="2538069"/>
            <a:ext cx="1769901" cy="1770362"/>
          </a:xfrm>
          <a:prstGeom prst="rect">
            <a:avLst/>
          </a:prstGeom>
          <a:noFill/>
          <a:ln w="1016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74" name="Rectangle 73">
            <a:extLst>
              <a:ext uri="{FF2B5EF4-FFF2-40B4-BE49-F238E27FC236}">
                <a16:creationId xmlns:a16="http://schemas.microsoft.com/office/drawing/2014/main" id="{9BAE37CE-7FA4-404D-925C-93449B743F29}"/>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192898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BCB540-9219-8C4B-9C1A-8D0CDC95FD06}"/>
              </a:ext>
            </a:extLst>
          </p:cNvPr>
          <p:cNvSpPr>
            <a:spLocks noGrp="1"/>
          </p:cNvSpPr>
          <p:nvPr>
            <p:ph type="title" idx="4294967295"/>
          </p:nvPr>
        </p:nvSpPr>
        <p:spPr>
          <a:xfrm>
            <a:off x="-1" y="3062384"/>
            <a:ext cx="12188825" cy="733234"/>
          </a:xfrm>
          <a:prstGeom prst="rect">
            <a:avLst/>
          </a:prstGeom>
        </p:spPr>
        <p:txBody>
          <a:bodyPr vert="horz" lIns="91416" tIns="45708" rIns="91416" bIns="45708" rtlCol="0" anchor="t">
            <a:noAutofit/>
          </a:bodyPr>
          <a:lstStyle/>
          <a:p>
            <a:pPr algn="ctr"/>
            <a:r>
              <a:rPr lang="en-US" sz="3799" dirty="0">
                <a:solidFill>
                  <a:srgbClr val="4F4F4F"/>
                </a:solidFill>
                <a:latin typeface="+mn-lt"/>
              </a:rPr>
              <a:t>Imagine your own </a:t>
            </a:r>
            <a:r>
              <a:rPr lang="en-US" sz="3799" b="1" dirty="0">
                <a:solidFill>
                  <a:srgbClr val="054C70"/>
                </a:solidFill>
                <a:latin typeface="+mn-lt"/>
              </a:rPr>
              <a:t>retirement</a:t>
            </a:r>
            <a:r>
              <a:rPr lang="en-US" sz="3799" dirty="0">
                <a:solidFill>
                  <a:srgbClr val="4F4F4F"/>
                </a:solidFill>
                <a:latin typeface="+mn-lt"/>
              </a:rPr>
              <a:t>. . .</a:t>
            </a:r>
          </a:p>
        </p:txBody>
      </p:sp>
    </p:spTree>
    <p:extLst>
      <p:ext uri="{BB962C8B-B14F-4D97-AF65-F5344CB8AC3E}">
        <p14:creationId xmlns:p14="http://schemas.microsoft.com/office/powerpoint/2010/main" val="3969978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4294967295"/>
          </p:nvPr>
        </p:nvSpPr>
        <p:spPr>
          <a:xfrm>
            <a:off x="971302" y="1271016"/>
            <a:ext cx="9966905" cy="421869"/>
          </a:xfrm>
          <a:prstGeom prst="rect">
            <a:avLst/>
          </a:prstGeom>
        </p:spPr>
        <p:txBody>
          <a:bodyPr>
            <a:noAutofit/>
          </a:bodyPr>
          <a:lstStyle/>
          <a:p>
            <a:pPr marL="0" indent="0">
              <a:spcAft>
                <a:spcPts val="600"/>
              </a:spcAft>
              <a:buNone/>
            </a:pPr>
            <a:r>
              <a:rPr lang="en-US" sz="2400" dirty="0">
                <a:solidFill>
                  <a:schemeClr val="tx2"/>
                </a:solidFill>
              </a:rPr>
              <a:t>Interactions Help Your Health</a:t>
            </a:r>
          </a:p>
        </p:txBody>
      </p:sp>
      <p:sp>
        <p:nvSpPr>
          <p:cNvPr id="17" name="Text Placeholder 13"/>
          <p:cNvSpPr>
            <a:spLocks noGrp="1"/>
          </p:cNvSpPr>
          <p:nvPr>
            <p:ph type="body" sz="quarter" idx="13"/>
          </p:nvPr>
        </p:nvSpPr>
        <p:spPr>
          <a:xfrm>
            <a:off x="990343" y="6277429"/>
            <a:ext cx="7287902" cy="233099"/>
          </a:xfrm>
        </p:spPr>
        <p:txBody>
          <a:bodyPr/>
          <a:lstStyle/>
          <a:p>
            <a:pPr>
              <a:spcBef>
                <a:spcPts val="500"/>
              </a:spcBef>
            </a:pPr>
            <a:r>
              <a:rPr lang="en-US" baseline="30000" dirty="0"/>
              <a:t>1</a:t>
            </a:r>
            <a:r>
              <a:rPr lang="en-US" dirty="0"/>
              <a:t> Global Council on Brain Health (2017). “The Brain and Social Connectedness: GCBH Recommendations on Social Engagement and Brain Health.”</a:t>
            </a:r>
            <a:br>
              <a:rPr lang="en-US" dirty="0"/>
            </a:br>
            <a:r>
              <a:rPr lang="en-US" baseline="30000" dirty="0"/>
              <a:t>2</a:t>
            </a:r>
            <a:r>
              <a:rPr lang="en-US" dirty="0"/>
              <a:t> Source U.S. Department of Health &amp; Human Services, National Institute on Aging </a:t>
            </a:r>
          </a:p>
        </p:txBody>
      </p:sp>
      <p:sp>
        <p:nvSpPr>
          <p:cNvPr id="24" name="Title 1"/>
          <p:cNvSpPr txBox="1">
            <a:spLocks/>
          </p:cNvSpPr>
          <p:nvPr/>
        </p:nvSpPr>
        <p:spPr>
          <a:xfrm>
            <a:off x="990343" y="256032"/>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pPr>
              <a:lnSpc>
                <a:spcPct val="100000"/>
              </a:lnSpc>
            </a:pPr>
            <a:r>
              <a:rPr lang="en-US" dirty="0">
                <a:solidFill>
                  <a:schemeClr val="accent1"/>
                </a:solidFill>
              </a:rPr>
              <a:t>Who </a:t>
            </a:r>
          </a:p>
        </p:txBody>
      </p:sp>
      <p:sp>
        <p:nvSpPr>
          <p:cNvPr id="30" name="Text Placeholder 3"/>
          <p:cNvSpPr txBox="1">
            <a:spLocks/>
          </p:cNvSpPr>
          <p:nvPr/>
        </p:nvSpPr>
        <p:spPr>
          <a:xfrm>
            <a:off x="1508560" y="4147826"/>
            <a:ext cx="4343400" cy="1327939"/>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dirty="0">
                <a:solidFill>
                  <a:schemeClr val="accent3"/>
                </a:solidFill>
              </a:rPr>
              <a:t>People who are socially engaged </a:t>
            </a:r>
            <a:br>
              <a:rPr lang="en-US" dirty="0">
                <a:solidFill>
                  <a:schemeClr val="accent3"/>
                </a:solidFill>
              </a:rPr>
            </a:br>
            <a:r>
              <a:rPr lang="en-US" dirty="0">
                <a:solidFill>
                  <a:schemeClr val="accent3"/>
                </a:solidFill>
              </a:rPr>
              <a:t>have a lower risk of cognitive decline </a:t>
            </a:r>
            <a:br>
              <a:rPr lang="en-US" dirty="0">
                <a:solidFill>
                  <a:schemeClr val="accent3"/>
                </a:solidFill>
              </a:rPr>
            </a:br>
            <a:r>
              <a:rPr lang="en-US" dirty="0">
                <a:solidFill>
                  <a:schemeClr val="accent3"/>
                </a:solidFill>
              </a:rPr>
              <a:t>and dementia.</a:t>
            </a:r>
            <a:r>
              <a:rPr lang="en-US" baseline="30000" dirty="0">
                <a:solidFill>
                  <a:schemeClr val="accent3"/>
                </a:solidFill>
              </a:rPr>
              <a:t>1</a:t>
            </a:r>
            <a:endParaRPr lang="en-US" dirty="0">
              <a:solidFill>
                <a:schemeClr val="accent3"/>
              </a:solidFill>
            </a:endParaRPr>
          </a:p>
        </p:txBody>
      </p:sp>
      <p:sp>
        <p:nvSpPr>
          <p:cNvPr id="31" name="Text Placeholder 3"/>
          <p:cNvSpPr txBox="1">
            <a:spLocks/>
          </p:cNvSpPr>
          <p:nvPr/>
        </p:nvSpPr>
        <p:spPr>
          <a:xfrm>
            <a:off x="6558475" y="4147826"/>
            <a:ext cx="4793737" cy="1236684"/>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dirty="0">
                <a:solidFill>
                  <a:schemeClr val="accent3"/>
                </a:solidFill>
              </a:rPr>
              <a:t>Studies show a strong correlation between social interaction and health and suggest that social isolation may have significant adverse effects for older adults.</a:t>
            </a:r>
            <a:r>
              <a:rPr lang="en-US" baseline="30000" dirty="0">
                <a:solidFill>
                  <a:schemeClr val="accent3"/>
                </a:solidFill>
              </a:rPr>
              <a:t>2 </a:t>
            </a:r>
          </a:p>
        </p:txBody>
      </p:sp>
      <p:sp>
        <p:nvSpPr>
          <p:cNvPr id="13" name="Rectangle 6"/>
          <p:cNvSpPr>
            <a:spLocks noChangeArrowheads="1"/>
          </p:cNvSpPr>
          <p:nvPr/>
        </p:nvSpPr>
        <p:spPr bwMode="auto">
          <a:xfrm>
            <a:off x="1460182" y="3316101"/>
            <a:ext cx="14229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sz="5400" spc="-151" dirty="0">
                <a:solidFill>
                  <a:schemeClr val="accent1"/>
                </a:solidFill>
              </a:rPr>
              <a:t>Mind</a:t>
            </a:r>
          </a:p>
        </p:txBody>
      </p:sp>
      <p:sp>
        <p:nvSpPr>
          <p:cNvPr id="14" name="Rectangle 6"/>
          <p:cNvSpPr>
            <a:spLocks noChangeArrowheads="1"/>
          </p:cNvSpPr>
          <p:nvPr/>
        </p:nvSpPr>
        <p:spPr bwMode="auto">
          <a:xfrm>
            <a:off x="6558475" y="3316101"/>
            <a:ext cx="14998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sz="5400" spc="-151" dirty="0">
                <a:solidFill>
                  <a:schemeClr val="accent1"/>
                </a:solidFill>
              </a:rPr>
              <a:t>Body</a:t>
            </a:r>
          </a:p>
        </p:txBody>
      </p:sp>
      <p:pic>
        <p:nvPicPr>
          <p:cNvPr id="16" name="Picture 15" descr="lightbulb-30px.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370012" y="2061229"/>
            <a:ext cx="1300589" cy="1291073"/>
          </a:xfrm>
          <a:prstGeom prst="rect">
            <a:avLst/>
          </a:prstGeom>
        </p:spPr>
      </p:pic>
      <p:pic>
        <p:nvPicPr>
          <p:cNvPr id="18" name="Picture 17" descr="Sneakers-30px.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flipH="1">
            <a:off x="6387161" y="2122178"/>
            <a:ext cx="1300589" cy="1171034"/>
          </a:xfrm>
          <a:prstGeom prst="rect">
            <a:avLst/>
          </a:prstGeom>
        </p:spPr>
      </p:pic>
      <p:sp>
        <p:nvSpPr>
          <p:cNvPr id="11" name="Rectangle 10">
            <a:extLst>
              <a:ext uri="{FF2B5EF4-FFF2-40B4-BE49-F238E27FC236}">
                <a16:creationId xmlns:a16="http://schemas.microsoft.com/office/drawing/2014/main" id="{189413DD-2C76-264D-95C1-7D5B266DF206}"/>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371039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4904A-7583-764C-90A4-E01B16A7F601}"/>
              </a:ext>
            </a:extLst>
          </p:cNvPr>
          <p:cNvSpPr>
            <a:spLocks noGrp="1"/>
          </p:cNvSpPr>
          <p:nvPr>
            <p:ph type="title"/>
          </p:nvPr>
        </p:nvSpPr>
        <p:spPr/>
        <p:txBody>
          <a:bodyPr/>
          <a:lstStyle/>
          <a:p>
            <a:r>
              <a:rPr lang="en-US" dirty="0"/>
              <a:t>Who</a:t>
            </a:r>
          </a:p>
        </p:txBody>
      </p:sp>
      <p:grpSp>
        <p:nvGrpSpPr>
          <p:cNvPr id="10" name="Group 9">
            <a:extLst>
              <a:ext uri="{FF2B5EF4-FFF2-40B4-BE49-F238E27FC236}">
                <a16:creationId xmlns:a16="http://schemas.microsoft.com/office/drawing/2014/main" id="{5E52F2B3-8026-8248-9C86-5B7074A6CB6E}"/>
              </a:ext>
            </a:extLst>
          </p:cNvPr>
          <p:cNvGrpSpPr/>
          <p:nvPr/>
        </p:nvGrpSpPr>
        <p:grpSpPr>
          <a:xfrm>
            <a:off x="1059029" y="1270518"/>
            <a:ext cx="9791023" cy="1230785"/>
            <a:chOff x="1059305" y="1334124"/>
            <a:chExt cx="9793573" cy="1231106"/>
          </a:xfrm>
        </p:grpSpPr>
        <p:sp>
          <p:nvSpPr>
            <p:cNvPr id="6" name="TextBox 5">
              <a:extLst>
                <a:ext uri="{FF2B5EF4-FFF2-40B4-BE49-F238E27FC236}">
                  <a16:creationId xmlns:a16="http://schemas.microsoft.com/office/drawing/2014/main" id="{93CAE2A8-A7A3-8E41-890F-1310AA661CE3}"/>
                </a:ext>
              </a:extLst>
            </p:cNvPr>
            <p:cNvSpPr txBox="1"/>
            <p:nvPr/>
          </p:nvSpPr>
          <p:spPr>
            <a:xfrm>
              <a:off x="1434061" y="1334124"/>
              <a:ext cx="9418817" cy="1231106"/>
            </a:xfrm>
            <a:prstGeom prst="rect">
              <a:avLst/>
            </a:prstGeom>
            <a:noFill/>
          </p:spPr>
          <p:txBody>
            <a:bodyPr wrap="square" lIns="0" tIns="0" rIns="0" bIns="0" rtlCol="0" anchor="t">
              <a:spAutoFit/>
            </a:bodyPr>
            <a:lstStyle/>
            <a:p>
              <a:pPr>
                <a:spcAft>
                  <a:spcPts val="1000"/>
                </a:spcAft>
                <a:buClr>
                  <a:schemeClr val="accent2"/>
                </a:buClr>
              </a:pPr>
              <a:r>
                <a:rPr lang="en-US" sz="1999" dirty="0">
                  <a:solidFill>
                    <a:srgbClr val="4F4F4F"/>
                  </a:solidFill>
                </a:rPr>
                <a:t>First let’s look at your social network. Think about the people you spend the most time with today and how that may change when you retire. Rank the list below by entering </a:t>
              </a:r>
              <a:r>
                <a:rPr lang="en-US" sz="1999">
                  <a:solidFill>
                    <a:srgbClr val="4F4F4F"/>
                  </a:solidFill>
                </a:rPr>
                <a:t>a number between 1 and 6 in each column, where 1 = the people with whom </a:t>
              </a:r>
              <a:r>
                <a:rPr lang="en-US" sz="1999" dirty="0">
                  <a:solidFill>
                    <a:srgbClr val="4F4F4F"/>
                  </a:solidFill>
                </a:rPr>
                <a:t>you spend the most time.</a:t>
              </a:r>
            </a:p>
          </p:txBody>
        </p:sp>
        <p:sp>
          <p:nvSpPr>
            <p:cNvPr id="15" name="TextBox 14">
              <a:extLst>
                <a:ext uri="{FF2B5EF4-FFF2-40B4-BE49-F238E27FC236}">
                  <a16:creationId xmlns:a16="http://schemas.microsoft.com/office/drawing/2014/main" id="{09A732C7-2DF8-CC4A-97EB-C22B7DEC09DE}"/>
                </a:ext>
              </a:extLst>
            </p:cNvPr>
            <p:cNvSpPr txBox="1"/>
            <p:nvPr/>
          </p:nvSpPr>
          <p:spPr>
            <a:xfrm>
              <a:off x="1059305" y="1334124"/>
              <a:ext cx="364761" cy="307777"/>
            </a:xfrm>
            <a:prstGeom prst="rect">
              <a:avLst/>
            </a:prstGeom>
            <a:noFill/>
          </p:spPr>
          <p:txBody>
            <a:bodyPr wrap="square" lIns="0" tIns="0" rIns="0" bIns="0" rtlCol="0">
              <a:spAutoFit/>
            </a:bodyPr>
            <a:lstStyle/>
            <a:p>
              <a:pPr>
                <a:spcAft>
                  <a:spcPts val="1000"/>
                </a:spcAft>
                <a:buClr>
                  <a:schemeClr val="accent2"/>
                </a:buClr>
              </a:pPr>
              <a:r>
                <a:rPr lang="en-US" sz="1999" b="1" dirty="0">
                  <a:solidFill>
                    <a:srgbClr val="05C3DE"/>
                  </a:solidFill>
                  <a:latin typeface="+mj-lt"/>
                </a:rPr>
                <a:t>1</a:t>
              </a:r>
            </a:p>
          </p:txBody>
        </p:sp>
      </p:grpSp>
      <p:graphicFrame>
        <p:nvGraphicFramePr>
          <p:cNvPr id="2" name="Table 2">
            <a:extLst>
              <a:ext uri="{FF2B5EF4-FFF2-40B4-BE49-F238E27FC236}">
                <a16:creationId xmlns:a16="http://schemas.microsoft.com/office/drawing/2014/main" id="{A95D5DDA-7B05-804F-BCFC-CC15D8C5E6B2}"/>
              </a:ext>
            </a:extLst>
          </p:cNvPr>
          <p:cNvGraphicFramePr>
            <a:graphicFrameLocks noGrp="1"/>
          </p:cNvGraphicFramePr>
          <p:nvPr>
            <p:extLst>
              <p:ext uri="{D42A27DB-BD31-4B8C-83A1-F6EECF244321}">
                <p14:modId xmlns:p14="http://schemas.microsoft.com/office/powerpoint/2010/main" val="1829260188"/>
              </p:ext>
            </p:extLst>
          </p:nvPr>
        </p:nvGraphicFramePr>
        <p:xfrm>
          <a:off x="1423694" y="2777959"/>
          <a:ext cx="9142952" cy="2879611"/>
        </p:xfrm>
        <a:graphic>
          <a:graphicData uri="http://schemas.openxmlformats.org/drawingml/2006/table">
            <a:tbl>
              <a:tblPr firstRow="1" bandRow="1">
                <a:tableStyleId>{2D5ABB26-0587-4C30-8999-92F81FD0307C}</a:tableStyleId>
              </a:tblPr>
              <a:tblGrid>
                <a:gridCol w="5120640">
                  <a:extLst>
                    <a:ext uri="{9D8B030D-6E8A-4147-A177-3AD203B41FA5}">
                      <a16:colId xmlns:a16="http://schemas.microsoft.com/office/drawing/2014/main" val="719265039"/>
                    </a:ext>
                  </a:extLst>
                </a:gridCol>
                <a:gridCol w="2011156">
                  <a:extLst>
                    <a:ext uri="{9D8B030D-6E8A-4147-A177-3AD203B41FA5}">
                      <a16:colId xmlns:a16="http://schemas.microsoft.com/office/drawing/2014/main" val="3139214377"/>
                    </a:ext>
                  </a:extLst>
                </a:gridCol>
                <a:gridCol w="2011156">
                  <a:extLst>
                    <a:ext uri="{9D8B030D-6E8A-4147-A177-3AD203B41FA5}">
                      <a16:colId xmlns:a16="http://schemas.microsoft.com/office/drawing/2014/main" val="1259523226"/>
                    </a:ext>
                  </a:extLst>
                </a:gridCol>
              </a:tblGrid>
              <a:tr h="411373">
                <a:tc>
                  <a:txBody>
                    <a:bodyPr/>
                    <a:lstStyle/>
                    <a:p>
                      <a:endParaRPr lang="en-US" sz="1600" dirty="0">
                        <a:solidFill>
                          <a:srgbClr val="4F4F4F"/>
                        </a:solidFill>
                      </a:endParaRPr>
                    </a:p>
                  </a:txBody>
                  <a:tcPr marL="91416" marR="91416" marT="45708" marB="45708" anchor="ctr"/>
                </a:tc>
                <a:tc>
                  <a:txBody>
                    <a:bodyPr/>
                    <a:lstStyle/>
                    <a:p>
                      <a:pPr algn="ctr"/>
                      <a:r>
                        <a:rPr lang="en-US" sz="1600" b="1" dirty="0">
                          <a:solidFill>
                            <a:srgbClr val="054C70"/>
                          </a:solidFill>
                        </a:rPr>
                        <a:t>Today</a:t>
                      </a:r>
                    </a:p>
                  </a:txBody>
                  <a:tcPr marL="91416" marR="91416" marT="45708" marB="45708" anchor="ctr"/>
                </a:tc>
                <a:tc>
                  <a:txBody>
                    <a:bodyPr/>
                    <a:lstStyle/>
                    <a:p>
                      <a:pPr algn="ctr"/>
                      <a:r>
                        <a:rPr lang="en-US" sz="1600" b="1" dirty="0">
                          <a:solidFill>
                            <a:srgbClr val="054C70"/>
                          </a:solidFill>
                        </a:rPr>
                        <a:t>In Retirement</a:t>
                      </a:r>
                    </a:p>
                  </a:txBody>
                  <a:tcPr marL="91416" marR="91416" marT="45708" marB="45708" anchor="ctr"/>
                </a:tc>
                <a:extLst>
                  <a:ext uri="{0D108BD9-81ED-4DB2-BD59-A6C34878D82A}">
                    <a16:rowId xmlns:a16="http://schemas.microsoft.com/office/drawing/2014/main" val="4381391"/>
                  </a:ext>
                </a:extLst>
              </a:tr>
              <a:tr h="411373">
                <a:tc>
                  <a:txBody>
                    <a:bodyPr/>
                    <a:lstStyle/>
                    <a:p>
                      <a:r>
                        <a:rPr lang="en-US" sz="1600" dirty="0">
                          <a:solidFill>
                            <a:srgbClr val="4F4F4F"/>
                          </a:solidFill>
                        </a:rPr>
                        <a:t>Family/household</a:t>
                      </a:r>
                    </a:p>
                  </a:txBody>
                  <a:tcPr marL="91416" marR="91416" marT="45708" marB="45708" anchor="ctr">
                    <a:solidFill>
                      <a:srgbClr val="F4F6F8"/>
                    </a:solidFill>
                  </a:tcPr>
                </a:tc>
                <a:tc>
                  <a:txBody>
                    <a:bodyPr/>
                    <a:lstStyle/>
                    <a:p>
                      <a:pPr algn="ctr"/>
                      <a:r>
                        <a:rPr lang="en-US" sz="1600" dirty="0">
                          <a:solidFill>
                            <a:srgbClr val="4F4F4F"/>
                          </a:solidFill>
                        </a:rPr>
                        <a:t>________</a:t>
                      </a:r>
                    </a:p>
                  </a:txBody>
                  <a:tcPr marL="91416" marR="91416" marT="45708" marB="45708" anchor="ctr">
                    <a:solidFill>
                      <a:srgbClr val="F4F6F8"/>
                    </a:solidFill>
                  </a:tcPr>
                </a:tc>
                <a:tc>
                  <a:txBody>
                    <a:bodyPr/>
                    <a:lstStyle/>
                    <a:p>
                      <a:pPr algn="ctr"/>
                      <a:r>
                        <a:rPr lang="en-US" sz="1600" dirty="0">
                          <a:solidFill>
                            <a:srgbClr val="4F4F4F"/>
                          </a:solidFill>
                        </a:rPr>
                        <a:t>________</a:t>
                      </a:r>
                    </a:p>
                  </a:txBody>
                  <a:tcPr marL="91416" marR="91416" marT="45708" marB="45708" anchor="ctr">
                    <a:solidFill>
                      <a:srgbClr val="F4F6F8"/>
                    </a:solidFill>
                  </a:tcPr>
                </a:tc>
                <a:extLst>
                  <a:ext uri="{0D108BD9-81ED-4DB2-BD59-A6C34878D82A}">
                    <a16:rowId xmlns:a16="http://schemas.microsoft.com/office/drawing/2014/main" val="1025985072"/>
                  </a:ext>
                </a:extLst>
              </a:tr>
              <a:tr h="411373">
                <a:tc>
                  <a:txBody>
                    <a:bodyPr/>
                    <a:lstStyle/>
                    <a:p>
                      <a:r>
                        <a:rPr lang="en-US" sz="1600" dirty="0">
                          <a:solidFill>
                            <a:srgbClr val="4F4F4F"/>
                          </a:solidFill>
                        </a:rPr>
                        <a:t>Friends</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extLst>
                  <a:ext uri="{0D108BD9-81ED-4DB2-BD59-A6C34878D82A}">
                    <a16:rowId xmlns:a16="http://schemas.microsoft.com/office/drawing/2014/main" val="2658820207"/>
                  </a:ext>
                </a:extLst>
              </a:tr>
              <a:tr h="411373">
                <a:tc>
                  <a:txBody>
                    <a:bodyPr/>
                    <a:lstStyle/>
                    <a:p>
                      <a:r>
                        <a:rPr lang="en-US" sz="1600" dirty="0">
                          <a:solidFill>
                            <a:srgbClr val="4F4F4F"/>
                          </a:solidFill>
                        </a:rPr>
                        <a:t>Work/former colleagues</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extLst>
                  <a:ext uri="{0D108BD9-81ED-4DB2-BD59-A6C34878D82A}">
                    <a16:rowId xmlns:a16="http://schemas.microsoft.com/office/drawing/2014/main" val="2914576756"/>
                  </a:ext>
                </a:extLst>
              </a:tr>
              <a:tr h="411373">
                <a:tc>
                  <a:txBody>
                    <a:bodyPr/>
                    <a:lstStyle/>
                    <a:p>
                      <a:r>
                        <a:rPr lang="en-US" sz="1600" dirty="0">
                          <a:solidFill>
                            <a:srgbClr val="4F4F4F"/>
                          </a:solidFill>
                        </a:rPr>
                        <a:t>Social groups (clubs, sports, worship)</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extLst>
                  <a:ext uri="{0D108BD9-81ED-4DB2-BD59-A6C34878D82A}">
                    <a16:rowId xmlns:a16="http://schemas.microsoft.com/office/drawing/2014/main" val="1232223327"/>
                  </a:ext>
                </a:extLst>
              </a:tr>
              <a:tr h="411373">
                <a:tc>
                  <a:txBody>
                    <a:bodyPr/>
                    <a:lstStyle/>
                    <a:p>
                      <a:r>
                        <a:rPr lang="en-US" sz="1600" dirty="0">
                          <a:solidFill>
                            <a:srgbClr val="4F4F4F"/>
                          </a:solidFill>
                        </a:rPr>
                        <a:t>Neighbors/community/volunteer work</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extLst>
                  <a:ext uri="{0D108BD9-81ED-4DB2-BD59-A6C34878D82A}">
                    <a16:rowId xmlns:a16="http://schemas.microsoft.com/office/drawing/2014/main" val="275418773"/>
                  </a:ext>
                </a:extLst>
              </a:tr>
              <a:tr h="411373">
                <a:tc>
                  <a:txBody>
                    <a:bodyPr/>
                    <a:lstStyle/>
                    <a:p>
                      <a:r>
                        <a:rPr lang="en-US" sz="1600" dirty="0">
                          <a:solidFill>
                            <a:srgbClr val="4F4F4F"/>
                          </a:solidFill>
                        </a:rPr>
                        <a:t>Other: ___________________________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extLst>
                  <a:ext uri="{0D108BD9-81ED-4DB2-BD59-A6C34878D82A}">
                    <a16:rowId xmlns:a16="http://schemas.microsoft.com/office/drawing/2014/main" val="4149609109"/>
                  </a:ext>
                </a:extLst>
              </a:tr>
            </a:tbl>
          </a:graphicData>
        </a:graphic>
      </p:graphicFrame>
      <p:sp>
        <p:nvSpPr>
          <p:cNvPr id="11" name="Rectangle 10">
            <a:extLst>
              <a:ext uri="{FF2B5EF4-FFF2-40B4-BE49-F238E27FC236}">
                <a16:creationId xmlns:a16="http://schemas.microsoft.com/office/drawing/2014/main" id="{AAF00E8D-5F3B-B74B-96BD-CF05381EBA5C}"/>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284594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4904A-7583-764C-90A4-E01B16A7F601}"/>
              </a:ext>
            </a:extLst>
          </p:cNvPr>
          <p:cNvSpPr>
            <a:spLocks noGrp="1"/>
          </p:cNvSpPr>
          <p:nvPr>
            <p:ph type="title"/>
          </p:nvPr>
        </p:nvSpPr>
        <p:spPr/>
        <p:txBody>
          <a:bodyPr/>
          <a:lstStyle/>
          <a:p>
            <a:r>
              <a:rPr lang="en-US" dirty="0"/>
              <a:t>Who</a:t>
            </a:r>
          </a:p>
        </p:txBody>
      </p:sp>
      <p:grpSp>
        <p:nvGrpSpPr>
          <p:cNvPr id="5" name="Group 4">
            <a:extLst>
              <a:ext uri="{FF2B5EF4-FFF2-40B4-BE49-F238E27FC236}">
                <a16:creationId xmlns:a16="http://schemas.microsoft.com/office/drawing/2014/main" id="{2DDF91BB-BCE4-3744-8BE4-7819D391A400}"/>
              </a:ext>
            </a:extLst>
          </p:cNvPr>
          <p:cNvGrpSpPr/>
          <p:nvPr/>
        </p:nvGrpSpPr>
        <p:grpSpPr>
          <a:xfrm>
            <a:off x="1059029" y="1270518"/>
            <a:ext cx="9791023" cy="923090"/>
            <a:chOff x="1059305" y="1334124"/>
            <a:chExt cx="9793573" cy="923330"/>
          </a:xfrm>
        </p:grpSpPr>
        <p:sp>
          <p:nvSpPr>
            <p:cNvPr id="8" name="TextBox 7">
              <a:extLst>
                <a:ext uri="{FF2B5EF4-FFF2-40B4-BE49-F238E27FC236}">
                  <a16:creationId xmlns:a16="http://schemas.microsoft.com/office/drawing/2014/main" id="{BD5C7877-2515-9946-9C18-030BC1AB8442}"/>
                </a:ext>
              </a:extLst>
            </p:cNvPr>
            <p:cNvSpPr txBox="1"/>
            <p:nvPr/>
          </p:nvSpPr>
          <p:spPr>
            <a:xfrm>
              <a:off x="1434061" y="1334124"/>
              <a:ext cx="9418817" cy="923330"/>
            </a:xfrm>
            <a:prstGeom prst="rect">
              <a:avLst/>
            </a:prstGeom>
            <a:noFill/>
          </p:spPr>
          <p:txBody>
            <a:bodyPr wrap="square" lIns="0" tIns="0" rIns="0" bIns="0" rtlCol="0" anchor="t">
              <a:spAutoFit/>
            </a:bodyPr>
            <a:lstStyle/>
            <a:p>
              <a:pPr>
                <a:spcAft>
                  <a:spcPts val="1000"/>
                </a:spcAft>
                <a:buClr>
                  <a:schemeClr val="accent2"/>
                </a:buClr>
              </a:pPr>
              <a:r>
                <a:rPr lang="en-US" sz="1999" dirty="0">
                  <a:solidFill>
                    <a:srgbClr val="4F4F4F"/>
                  </a:solidFill>
                </a:rPr>
                <a:t>Now let’s look at your caregiving support network. Think about whose health and wellness support team you may be on and who will be on your health and wellness support team in retirement. Select all that apply.</a:t>
              </a:r>
            </a:p>
          </p:txBody>
        </p:sp>
        <p:sp>
          <p:nvSpPr>
            <p:cNvPr id="14" name="TextBox 13">
              <a:extLst>
                <a:ext uri="{FF2B5EF4-FFF2-40B4-BE49-F238E27FC236}">
                  <a16:creationId xmlns:a16="http://schemas.microsoft.com/office/drawing/2014/main" id="{FF47D166-FBDB-0040-91ED-C5B129A95C20}"/>
                </a:ext>
              </a:extLst>
            </p:cNvPr>
            <p:cNvSpPr txBox="1"/>
            <p:nvPr/>
          </p:nvSpPr>
          <p:spPr>
            <a:xfrm>
              <a:off x="1059305" y="1334124"/>
              <a:ext cx="364761" cy="307777"/>
            </a:xfrm>
            <a:prstGeom prst="rect">
              <a:avLst/>
            </a:prstGeom>
            <a:noFill/>
          </p:spPr>
          <p:txBody>
            <a:bodyPr wrap="square" lIns="0" tIns="0" rIns="0" bIns="0" rtlCol="0">
              <a:spAutoFit/>
            </a:bodyPr>
            <a:lstStyle/>
            <a:p>
              <a:pPr>
                <a:spcAft>
                  <a:spcPts val="1000"/>
                </a:spcAft>
                <a:buClr>
                  <a:schemeClr val="accent2"/>
                </a:buClr>
              </a:pPr>
              <a:r>
                <a:rPr lang="en-US" sz="1999" b="1" dirty="0">
                  <a:solidFill>
                    <a:srgbClr val="05C3DE"/>
                  </a:solidFill>
                  <a:latin typeface="+mj-lt"/>
                </a:rPr>
                <a:t>2</a:t>
              </a:r>
            </a:p>
          </p:txBody>
        </p:sp>
      </p:grpSp>
      <p:graphicFrame>
        <p:nvGraphicFramePr>
          <p:cNvPr id="11" name="Table 2">
            <a:extLst>
              <a:ext uri="{FF2B5EF4-FFF2-40B4-BE49-F238E27FC236}">
                <a16:creationId xmlns:a16="http://schemas.microsoft.com/office/drawing/2014/main" id="{4EBF7C0A-2004-9748-A0C8-D6522FC1A5CF}"/>
              </a:ext>
            </a:extLst>
          </p:cNvPr>
          <p:cNvGraphicFramePr>
            <a:graphicFrameLocks noGrp="1"/>
          </p:cNvGraphicFramePr>
          <p:nvPr>
            <p:extLst>
              <p:ext uri="{D42A27DB-BD31-4B8C-83A1-F6EECF244321}">
                <p14:modId xmlns:p14="http://schemas.microsoft.com/office/powerpoint/2010/main" val="3724485616"/>
              </p:ext>
            </p:extLst>
          </p:nvPr>
        </p:nvGraphicFramePr>
        <p:xfrm>
          <a:off x="1423694" y="2470263"/>
          <a:ext cx="9144000" cy="3458707"/>
        </p:xfrm>
        <a:graphic>
          <a:graphicData uri="http://schemas.openxmlformats.org/drawingml/2006/table">
            <a:tbl>
              <a:tblPr firstRow="1" bandRow="1">
                <a:tableStyleId>{2D5ABB26-0587-4C30-8999-92F81FD0307C}</a:tableStyleId>
              </a:tblPr>
              <a:tblGrid>
                <a:gridCol w="4572000">
                  <a:extLst>
                    <a:ext uri="{9D8B030D-6E8A-4147-A177-3AD203B41FA5}">
                      <a16:colId xmlns:a16="http://schemas.microsoft.com/office/drawing/2014/main" val="719265039"/>
                    </a:ext>
                  </a:extLst>
                </a:gridCol>
                <a:gridCol w="2286000">
                  <a:extLst>
                    <a:ext uri="{9D8B030D-6E8A-4147-A177-3AD203B41FA5}">
                      <a16:colId xmlns:a16="http://schemas.microsoft.com/office/drawing/2014/main" val="3139214377"/>
                    </a:ext>
                  </a:extLst>
                </a:gridCol>
                <a:gridCol w="2286000">
                  <a:extLst>
                    <a:ext uri="{9D8B030D-6E8A-4147-A177-3AD203B41FA5}">
                      <a16:colId xmlns:a16="http://schemas.microsoft.com/office/drawing/2014/main" val="1259523226"/>
                    </a:ext>
                  </a:extLst>
                </a:gridCol>
              </a:tblGrid>
              <a:tr h="411373">
                <a:tc>
                  <a:txBody>
                    <a:bodyPr/>
                    <a:lstStyle/>
                    <a:p>
                      <a:endParaRPr lang="en-US" sz="1600" dirty="0">
                        <a:solidFill>
                          <a:srgbClr val="4F4F4F"/>
                        </a:solidFill>
                      </a:endParaRP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baseline="0" dirty="0">
                          <a:solidFill>
                            <a:srgbClr val="054C70"/>
                          </a:solidFill>
                        </a:rPr>
                        <a:t>You will be on </a:t>
                      </a:r>
                      <a:br>
                        <a:rPr lang="en-US" sz="1600" b="1" baseline="0" dirty="0">
                          <a:solidFill>
                            <a:srgbClr val="054C70"/>
                          </a:solidFill>
                        </a:rPr>
                      </a:br>
                      <a:r>
                        <a:rPr lang="en-US" sz="1600" b="1" baseline="0" dirty="0">
                          <a:solidFill>
                            <a:srgbClr val="054C70"/>
                          </a:solidFill>
                        </a:rPr>
                        <a:t>their support team</a:t>
                      </a:r>
                    </a:p>
                  </a:txBody>
                  <a:tcPr marL="91416" marR="91416" marT="45708" marB="45708" anchor="ctr"/>
                </a:tc>
                <a:tc>
                  <a:txBody>
                    <a:bodyPr/>
                    <a:lstStyle/>
                    <a:p>
                      <a:pPr algn="ctr"/>
                      <a:r>
                        <a:rPr lang="en-US" sz="1600" b="1" baseline="0" dirty="0">
                          <a:solidFill>
                            <a:srgbClr val="054C70"/>
                          </a:solidFill>
                        </a:rPr>
                        <a:t>They will be on </a:t>
                      </a:r>
                      <a:br>
                        <a:rPr lang="en-US" sz="1600" b="1" baseline="0" dirty="0">
                          <a:solidFill>
                            <a:srgbClr val="054C70"/>
                          </a:solidFill>
                        </a:rPr>
                      </a:br>
                      <a:r>
                        <a:rPr lang="en-US" sz="1600" b="1" baseline="0" dirty="0">
                          <a:solidFill>
                            <a:srgbClr val="054C70"/>
                          </a:solidFill>
                        </a:rPr>
                        <a:t>your support team</a:t>
                      </a:r>
                    </a:p>
                  </a:txBody>
                  <a:tcPr marL="91416" marR="91416" marT="45708" marB="45708" anchor="ctr"/>
                </a:tc>
                <a:extLst>
                  <a:ext uri="{0D108BD9-81ED-4DB2-BD59-A6C34878D82A}">
                    <a16:rowId xmlns:a16="http://schemas.microsoft.com/office/drawing/2014/main" val="4381391"/>
                  </a:ext>
                </a:extLst>
              </a:tr>
              <a:tr h="411373">
                <a:tc>
                  <a:txBody>
                    <a:bodyPr/>
                    <a:lstStyle/>
                    <a:p>
                      <a:r>
                        <a:rPr lang="en-US" sz="1600" dirty="0">
                          <a:solidFill>
                            <a:srgbClr val="4F4F4F"/>
                          </a:solidFill>
                        </a:rPr>
                        <a:t>Spouse/partner</a:t>
                      </a:r>
                    </a:p>
                  </a:txBody>
                  <a:tcPr marL="91416" marR="91416" marT="45708" marB="45708" anchor="ctr">
                    <a:solidFill>
                      <a:srgbClr val="F4F6F8"/>
                    </a:solidFill>
                  </a:tcPr>
                </a:tc>
                <a:tc>
                  <a:txBody>
                    <a:bodyPr/>
                    <a:lstStyle/>
                    <a:p>
                      <a:pPr algn="ctr"/>
                      <a:r>
                        <a:rPr lang="en-US" sz="1600" b="1" dirty="0">
                          <a:solidFill>
                            <a:srgbClr val="4F4F4F"/>
                          </a:solidFill>
                        </a:rPr>
                        <a:t>◻︎</a:t>
                      </a:r>
                      <a:endParaRPr lang="en-US" sz="1600" dirty="0">
                        <a:solidFill>
                          <a:srgbClr val="4F4F4F"/>
                        </a:solidFill>
                      </a:endParaRPr>
                    </a:p>
                  </a:txBody>
                  <a:tcPr marL="91416" marR="91416" marT="45708" marB="45708" anchor="ctr">
                    <a:solidFill>
                      <a:srgbClr val="F4F6F8"/>
                    </a:solidFill>
                  </a:tcPr>
                </a:tc>
                <a:tc>
                  <a:txBody>
                    <a:bodyPr/>
                    <a:lstStyle/>
                    <a:p>
                      <a:pPr algn="ctr"/>
                      <a:r>
                        <a:rPr lang="en-US" sz="1600" b="1" dirty="0">
                          <a:solidFill>
                            <a:srgbClr val="4F4F4F"/>
                          </a:solidFill>
                        </a:rPr>
                        <a:t>◻︎</a:t>
                      </a:r>
                      <a:endParaRPr lang="en-US" sz="1600" dirty="0">
                        <a:solidFill>
                          <a:srgbClr val="4F4F4F"/>
                        </a:solidFill>
                      </a:endParaRPr>
                    </a:p>
                  </a:txBody>
                  <a:tcPr marL="91416" marR="91416" marT="45708" marB="45708" anchor="ctr">
                    <a:solidFill>
                      <a:srgbClr val="F4F6F8"/>
                    </a:solidFill>
                  </a:tcPr>
                </a:tc>
                <a:extLst>
                  <a:ext uri="{0D108BD9-81ED-4DB2-BD59-A6C34878D82A}">
                    <a16:rowId xmlns:a16="http://schemas.microsoft.com/office/drawing/2014/main" val="1025985072"/>
                  </a:ext>
                </a:extLst>
              </a:tr>
              <a:tr h="411373">
                <a:tc>
                  <a:txBody>
                    <a:bodyPr/>
                    <a:lstStyle/>
                    <a:p>
                      <a:r>
                        <a:rPr lang="en-US" sz="1600" dirty="0">
                          <a:solidFill>
                            <a:srgbClr val="4F4F4F"/>
                          </a:solidFill>
                        </a:rPr>
                        <a:t>Siblings</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marL="91416" marR="91416" marT="45708" marB="45708" anchor="ctr"/>
                </a:tc>
                <a:extLst>
                  <a:ext uri="{0D108BD9-81ED-4DB2-BD59-A6C34878D82A}">
                    <a16:rowId xmlns:a16="http://schemas.microsoft.com/office/drawing/2014/main" val="2658820207"/>
                  </a:ext>
                </a:extLst>
              </a:tr>
              <a:tr h="411373">
                <a:tc>
                  <a:txBody>
                    <a:bodyPr/>
                    <a:lstStyle/>
                    <a:p>
                      <a:r>
                        <a:rPr lang="en-US" sz="1600" dirty="0">
                          <a:solidFill>
                            <a:srgbClr val="4F4F4F"/>
                          </a:solidFill>
                        </a:rPr>
                        <a:t>Children</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marL="91416" marR="91416" marT="45708" marB="45708" anchor="ctr">
                    <a:solidFill>
                      <a:srgbClr val="F4F6F8"/>
                    </a:solidFill>
                  </a:tcPr>
                </a:tc>
                <a:extLst>
                  <a:ext uri="{0D108BD9-81ED-4DB2-BD59-A6C34878D82A}">
                    <a16:rowId xmlns:a16="http://schemas.microsoft.com/office/drawing/2014/main" val="2914576756"/>
                  </a:ext>
                </a:extLst>
              </a:tr>
              <a:tr h="411373">
                <a:tc>
                  <a:txBody>
                    <a:bodyPr/>
                    <a:lstStyle/>
                    <a:p>
                      <a:r>
                        <a:rPr lang="en-US" sz="1600" dirty="0">
                          <a:solidFill>
                            <a:srgbClr val="4F4F4F"/>
                          </a:solidFill>
                        </a:rPr>
                        <a:t>Parents/in-laws</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marL="91416" marR="91416" marT="45708" marB="45708" anchor="ctr"/>
                </a:tc>
                <a:extLst>
                  <a:ext uri="{0D108BD9-81ED-4DB2-BD59-A6C34878D82A}">
                    <a16:rowId xmlns:a16="http://schemas.microsoft.com/office/drawing/2014/main" val="1232223327"/>
                  </a:ext>
                </a:extLst>
              </a:tr>
              <a:tr h="411373">
                <a:tc>
                  <a:txBody>
                    <a:bodyPr/>
                    <a:lstStyle/>
                    <a:p>
                      <a:r>
                        <a:rPr lang="en-US" sz="1600" dirty="0">
                          <a:solidFill>
                            <a:srgbClr val="4F4F4F"/>
                          </a:solidFill>
                        </a:rPr>
                        <a:t>Other family members</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marL="91416" marR="91416" marT="45708" marB="45708" anchor="ctr">
                    <a:solidFill>
                      <a:srgbClr val="F4F6F8"/>
                    </a:solidFill>
                  </a:tcPr>
                </a:tc>
                <a:extLst>
                  <a:ext uri="{0D108BD9-81ED-4DB2-BD59-A6C34878D82A}">
                    <a16:rowId xmlns:a16="http://schemas.microsoft.com/office/drawing/2014/main" val="275418773"/>
                  </a:ext>
                </a:extLst>
              </a:tr>
              <a:tr h="411373">
                <a:tc>
                  <a:txBody>
                    <a:bodyPr/>
                    <a:lstStyle/>
                    <a:p>
                      <a:r>
                        <a:rPr lang="en-US" sz="1600" dirty="0">
                          <a:solidFill>
                            <a:srgbClr val="4F4F4F"/>
                          </a:solidFill>
                        </a:rPr>
                        <a:t>Friends</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marL="91416" marR="91416" marT="45708" marB="45708" anchor="ctr"/>
                </a:tc>
                <a:extLst>
                  <a:ext uri="{0D108BD9-81ED-4DB2-BD59-A6C34878D82A}">
                    <a16:rowId xmlns:a16="http://schemas.microsoft.com/office/drawing/2014/main" val="4149609109"/>
                  </a:ext>
                </a:extLst>
              </a:tr>
              <a:tr h="411373">
                <a:tc>
                  <a:txBody>
                    <a:bodyPr/>
                    <a:lstStyle/>
                    <a:p>
                      <a:pPr marL="0" marR="0" lvl="0" indent="0" algn="l"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Other: ___________________________</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marL="91416" marR="91416" marT="45708" marB="45708" anchor="ctr">
                    <a:solidFill>
                      <a:srgbClr val="F4F6F8"/>
                    </a:solidFill>
                  </a:tcPr>
                </a:tc>
                <a:extLst>
                  <a:ext uri="{0D108BD9-81ED-4DB2-BD59-A6C34878D82A}">
                    <a16:rowId xmlns:a16="http://schemas.microsoft.com/office/drawing/2014/main" val="2166762776"/>
                  </a:ext>
                </a:extLst>
              </a:tr>
            </a:tbl>
          </a:graphicData>
        </a:graphic>
      </p:graphicFrame>
      <p:sp>
        <p:nvSpPr>
          <p:cNvPr id="9" name="Rectangle 8">
            <a:extLst>
              <a:ext uri="{FF2B5EF4-FFF2-40B4-BE49-F238E27FC236}">
                <a16:creationId xmlns:a16="http://schemas.microsoft.com/office/drawing/2014/main" id="{6669B729-D58E-B84F-8595-CAB9F463084E}"/>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175877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AA97B-C154-5B43-9954-CCA731A24889}"/>
              </a:ext>
            </a:extLst>
          </p:cNvPr>
          <p:cNvSpPr>
            <a:spLocks noGrp="1"/>
          </p:cNvSpPr>
          <p:nvPr>
            <p:ph type="title"/>
          </p:nvPr>
        </p:nvSpPr>
        <p:spPr/>
        <p:txBody>
          <a:bodyPr/>
          <a:lstStyle/>
          <a:p>
            <a:r>
              <a:rPr lang="en-US" dirty="0"/>
              <a:t>Create Your Vision for Retirement</a:t>
            </a:r>
          </a:p>
        </p:txBody>
      </p:sp>
      <p:grpSp>
        <p:nvGrpSpPr>
          <p:cNvPr id="13" name="Group 12">
            <a:extLst>
              <a:ext uri="{FF2B5EF4-FFF2-40B4-BE49-F238E27FC236}">
                <a16:creationId xmlns:a16="http://schemas.microsoft.com/office/drawing/2014/main" id="{A69F1A12-872A-114C-AB41-EFC3B8A136D0}"/>
              </a:ext>
            </a:extLst>
          </p:cNvPr>
          <p:cNvGrpSpPr/>
          <p:nvPr/>
        </p:nvGrpSpPr>
        <p:grpSpPr>
          <a:xfrm>
            <a:off x="905012" y="2543819"/>
            <a:ext cx="10378800" cy="1770362"/>
            <a:chOff x="905248" y="2543588"/>
            <a:chExt cx="10381504" cy="1770823"/>
          </a:xfrm>
        </p:grpSpPr>
        <p:grpSp>
          <p:nvGrpSpPr>
            <p:cNvPr id="2" name="Group 1">
              <a:extLst>
                <a:ext uri="{FF2B5EF4-FFF2-40B4-BE49-F238E27FC236}">
                  <a16:creationId xmlns:a16="http://schemas.microsoft.com/office/drawing/2014/main" id="{5D9DD47A-5FEF-414A-AFF0-DDA19CFB430E}"/>
                </a:ext>
              </a:extLst>
            </p:cNvPr>
            <p:cNvGrpSpPr/>
            <p:nvPr/>
          </p:nvGrpSpPr>
          <p:grpSpPr>
            <a:xfrm>
              <a:off x="905248" y="2543588"/>
              <a:ext cx="1770362" cy="1770823"/>
              <a:chOff x="973967" y="2595785"/>
              <a:chExt cx="1770362" cy="1770823"/>
            </a:xfrm>
          </p:grpSpPr>
          <p:sp>
            <p:nvSpPr>
              <p:cNvPr id="12" name="Rectangle 11"/>
              <p:cNvSpPr/>
              <p:nvPr/>
            </p:nvSpPr>
            <p:spPr>
              <a:xfrm>
                <a:off x="973967"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17" name="Rectangle 16"/>
              <p:cNvSpPr/>
              <p:nvPr/>
            </p:nvSpPr>
            <p:spPr>
              <a:xfrm>
                <a:off x="973967"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WHO</a:t>
                </a:r>
              </a:p>
            </p:txBody>
          </p:sp>
          <p:grpSp>
            <p:nvGrpSpPr>
              <p:cNvPr id="3" name="Group 2">
                <a:extLst>
                  <a:ext uri="{FF2B5EF4-FFF2-40B4-BE49-F238E27FC236}">
                    <a16:creationId xmlns:a16="http://schemas.microsoft.com/office/drawing/2014/main" id="{D0C29165-B762-FC4D-A115-7C6CD20515F5}"/>
                  </a:ext>
                </a:extLst>
              </p:cNvPr>
              <p:cNvGrpSpPr/>
              <p:nvPr/>
            </p:nvGrpSpPr>
            <p:grpSpPr>
              <a:xfrm>
                <a:off x="1356863" y="2909599"/>
                <a:ext cx="1005334" cy="731520"/>
                <a:chOff x="1208009" y="3264636"/>
                <a:chExt cx="1005334" cy="731520"/>
              </a:xfrm>
            </p:grpSpPr>
            <p:grpSp>
              <p:nvGrpSpPr>
                <p:cNvPr id="53" name="Group 52">
                  <a:extLst>
                    <a:ext uri="{FF2B5EF4-FFF2-40B4-BE49-F238E27FC236}">
                      <a16:creationId xmlns:a16="http://schemas.microsoft.com/office/drawing/2014/main" id="{6BF79ECC-A41A-BA4D-867C-8B39367699DB}"/>
                    </a:ext>
                  </a:extLst>
                </p:cNvPr>
                <p:cNvGrpSpPr>
                  <a:grpSpLocks noChangeAspect="1"/>
                </p:cNvGrpSpPr>
                <p:nvPr/>
              </p:nvGrpSpPr>
              <p:grpSpPr>
                <a:xfrm>
                  <a:off x="1208009" y="3356076"/>
                  <a:ext cx="602427" cy="640080"/>
                  <a:chOff x="1035277" y="1475225"/>
                  <a:chExt cx="304800" cy="323851"/>
                </a:xfrm>
              </p:grpSpPr>
              <p:sp>
                <p:nvSpPr>
                  <p:cNvPr id="54" name="Freeform 49">
                    <a:extLst>
                      <a:ext uri="{FF2B5EF4-FFF2-40B4-BE49-F238E27FC236}">
                        <a16:creationId xmlns:a16="http://schemas.microsoft.com/office/drawing/2014/main" id="{814F8BC8-8853-7B4E-8D3E-B3B81E114EB8}"/>
                      </a:ext>
                    </a:extLst>
                  </p:cNvPr>
                  <p:cNvSpPr>
                    <a:spLocks/>
                  </p:cNvSpPr>
                  <p:nvPr/>
                </p:nvSpPr>
                <p:spPr bwMode="auto">
                  <a:xfrm>
                    <a:off x="1035277" y="1651438"/>
                    <a:ext cx="304800" cy="147638"/>
                  </a:xfrm>
                  <a:custGeom>
                    <a:avLst/>
                    <a:gdLst>
                      <a:gd name="T0" fmla="*/ 24 w 64"/>
                      <a:gd name="T1" fmla="*/ 1 h 31"/>
                      <a:gd name="T2" fmla="*/ 24 w 64"/>
                      <a:gd name="T3" fmla="*/ 9 h 31"/>
                      <a:gd name="T4" fmla="*/ 6 w 64"/>
                      <a:gd name="T5" fmla="*/ 16 h 31"/>
                      <a:gd name="T6" fmla="*/ 0 w 64"/>
                      <a:gd name="T7" fmla="*/ 25 h 31"/>
                      <a:gd name="T8" fmla="*/ 0 w 64"/>
                      <a:gd name="T9" fmla="*/ 31 h 31"/>
                      <a:gd name="T10" fmla="*/ 64 w 64"/>
                      <a:gd name="T11" fmla="*/ 31 h 31"/>
                      <a:gd name="T12" fmla="*/ 64 w 64"/>
                      <a:gd name="T13" fmla="*/ 25 h 31"/>
                      <a:gd name="T14" fmla="*/ 57 w 64"/>
                      <a:gd name="T15" fmla="*/ 16 h 31"/>
                      <a:gd name="T16" fmla="*/ 40 w 64"/>
                      <a:gd name="T17" fmla="*/ 9 h 31"/>
                      <a:gd name="T18" fmla="*/ 40 w 6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1">
                        <a:moveTo>
                          <a:pt x="24" y="1"/>
                        </a:moveTo>
                        <a:cubicBezTo>
                          <a:pt x="24" y="9"/>
                          <a:pt x="24" y="9"/>
                          <a:pt x="24" y="9"/>
                        </a:cubicBezTo>
                        <a:cubicBezTo>
                          <a:pt x="6" y="16"/>
                          <a:pt x="6" y="16"/>
                          <a:pt x="6" y="16"/>
                        </a:cubicBezTo>
                        <a:cubicBezTo>
                          <a:pt x="2" y="17"/>
                          <a:pt x="0" y="21"/>
                          <a:pt x="0" y="25"/>
                        </a:cubicBezTo>
                        <a:cubicBezTo>
                          <a:pt x="0" y="31"/>
                          <a:pt x="0" y="31"/>
                          <a:pt x="0" y="31"/>
                        </a:cubicBezTo>
                        <a:cubicBezTo>
                          <a:pt x="64" y="31"/>
                          <a:pt x="64" y="31"/>
                          <a:pt x="64" y="31"/>
                        </a:cubicBezTo>
                        <a:cubicBezTo>
                          <a:pt x="64" y="25"/>
                          <a:pt x="64" y="25"/>
                          <a:pt x="64" y="25"/>
                        </a:cubicBezTo>
                        <a:cubicBezTo>
                          <a:pt x="64" y="21"/>
                          <a:pt x="61" y="17"/>
                          <a:pt x="57" y="16"/>
                        </a:cubicBezTo>
                        <a:cubicBezTo>
                          <a:pt x="40" y="9"/>
                          <a:pt x="40" y="9"/>
                          <a:pt x="40" y="9"/>
                        </a:cubicBezTo>
                        <a:cubicBezTo>
                          <a:pt x="40" y="0"/>
                          <a:pt x="40" y="0"/>
                          <a:pt x="40" y="0"/>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5" name="Oval 50">
                    <a:extLst>
                      <a:ext uri="{FF2B5EF4-FFF2-40B4-BE49-F238E27FC236}">
                        <a16:creationId xmlns:a16="http://schemas.microsoft.com/office/drawing/2014/main" id="{CEF95358-279C-9F40-B4A6-28E6FFFB1750}"/>
                      </a:ext>
                    </a:extLst>
                  </p:cNvPr>
                  <p:cNvSpPr>
                    <a:spLocks noChangeArrowheads="1"/>
                  </p:cNvSpPr>
                  <p:nvPr/>
                </p:nvSpPr>
                <p:spPr bwMode="auto">
                  <a:xfrm>
                    <a:off x="1101952" y="1475225"/>
                    <a:ext cx="161925" cy="190500"/>
                  </a:xfrm>
                  <a:prstGeom prst="ellipse">
                    <a:avLst/>
                  </a:pr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6" name="Freeform 51">
                    <a:extLst>
                      <a:ext uri="{FF2B5EF4-FFF2-40B4-BE49-F238E27FC236}">
                        <a16:creationId xmlns:a16="http://schemas.microsoft.com/office/drawing/2014/main" id="{A0FEA2C8-40F9-384A-B4C0-03126BAF0E9E}"/>
                      </a:ext>
                    </a:extLst>
                  </p:cNvPr>
                  <p:cNvSpPr>
                    <a:spLocks/>
                  </p:cNvSpPr>
                  <p:nvPr/>
                </p:nvSpPr>
                <p:spPr bwMode="auto">
                  <a:xfrm>
                    <a:off x="1106715" y="1532375"/>
                    <a:ext cx="157163" cy="33338"/>
                  </a:xfrm>
                  <a:custGeom>
                    <a:avLst/>
                    <a:gdLst>
                      <a:gd name="T0" fmla="*/ 33 w 33"/>
                      <a:gd name="T1" fmla="*/ 6 h 7"/>
                      <a:gd name="T2" fmla="*/ 31 w 33"/>
                      <a:gd name="T3" fmla="*/ 6 h 7"/>
                      <a:gd name="T4" fmla="*/ 19 w 33"/>
                      <a:gd name="T5" fmla="*/ 0 h 7"/>
                      <a:gd name="T6" fmla="*/ 6 w 33"/>
                      <a:gd name="T7" fmla="*/ 6 h 7"/>
                      <a:gd name="T8" fmla="*/ 0 w 33"/>
                      <a:gd name="T9" fmla="*/ 4 h 7"/>
                    </a:gdLst>
                    <a:ahLst/>
                    <a:cxnLst>
                      <a:cxn ang="0">
                        <a:pos x="T0" y="T1"/>
                      </a:cxn>
                      <a:cxn ang="0">
                        <a:pos x="T2" y="T3"/>
                      </a:cxn>
                      <a:cxn ang="0">
                        <a:pos x="T4" y="T5"/>
                      </a:cxn>
                      <a:cxn ang="0">
                        <a:pos x="T6" y="T7"/>
                      </a:cxn>
                      <a:cxn ang="0">
                        <a:pos x="T8" y="T9"/>
                      </a:cxn>
                    </a:cxnLst>
                    <a:rect l="0" t="0" r="r" b="b"/>
                    <a:pathLst>
                      <a:path w="33" h="7">
                        <a:moveTo>
                          <a:pt x="33" y="6"/>
                        </a:moveTo>
                        <a:cubicBezTo>
                          <a:pt x="32" y="6"/>
                          <a:pt x="32" y="6"/>
                          <a:pt x="31" y="6"/>
                        </a:cubicBezTo>
                        <a:cubicBezTo>
                          <a:pt x="26" y="7"/>
                          <a:pt x="22" y="5"/>
                          <a:pt x="19" y="0"/>
                        </a:cubicBezTo>
                        <a:cubicBezTo>
                          <a:pt x="17" y="3"/>
                          <a:pt x="11" y="6"/>
                          <a:pt x="6" y="6"/>
                        </a:cubicBezTo>
                        <a:cubicBezTo>
                          <a:pt x="4" y="6"/>
                          <a:pt x="2" y="6"/>
                          <a:pt x="0" y="4"/>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57" name="Freeform 131">
                  <a:extLst>
                    <a:ext uri="{FF2B5EF4-FFF2-40B4-BE49-F238E27FC236}">
                      <a16:creationId xmlns:a16="http://schemas.microsoft.com/office/drawing/2014/main" id="{2F286837-80CE-774C-B1EB-7C18C4B4E245}"/>
                    </a:ext>
                  </a:extLst>
                </p:cNvPr>
                <p:cNvSpPr>
                  <a:spLocks noChangeAspect="1"/>
                </p:cNvSpPr>
                <p:nvPr/>
              </p:nvSpPr>
              <p:spPr bwMode="auto">
                <a:xfrm flipH="1">
                  <a:off x="1706904" y="3264636"/>
                  <a:ext cx="506439" cy="731520"/>
                </a:xfrm>
                <a:custGeom>
                  <a:avLst/>
                  <a:gdLst>
                    <a:gd name="T0" fmla="*/ 45 w 45"/>
                    <a:gd name="T1" fmla="*/ 44 h 65"/>
                    <a:gd name="T2" fmla="*/ 37 w 45"/>
                    <a:gd name="T3" fmla="*/ 41 h 65"/>
                    <a:gd name="T4" fmla="*/ 37 w 45"/>
                    <a:gd name="T5" fmla="*/ 33 h 65"/>
                    <a:gd name="T6" fmla="*/ 42 w 45"/>
                    <a:gd name="T7" fmla="*/ 23 h 65"/>
                    <a:gd name="T8" fmla="*/ 42 w 45"/>
                    <a:gd name="T9" fmla="*/ 16 h 65"/>
                    <a:gd name="T10" fmla="*/ 44 w 45"/>
                    <a:gd name="T11" fmla="*/ 6 h 65"/>
                    <a:gd name="T12" fmla="*/ 22 w 45"/>
                    <a:gd name="T13" fmla="*/ 6 h 65"/>
                    <a:gd name="T14" fmla="*/ 18 w 45"/>
                    <a:gd name="T15" fmla="*/ 16 h 65"/>
                    <a:gd name="T16" fmla="*/ 18 w 45"/>
                    <a:gd name="T17" fmla="*/ 23 h 65"/>
                    <a:gd name="T18" fmla="*/ 24 w 45"/>
                    <a:gd name="T19" fmla="*/ 35 h 65"/>
                    <a:gd name="T20" fmla="*/ 24 w 45"/>
                    <a:gd name="T21" fmla="*/ 41 h 65"/>
                    <a:gd name="T22" fmla="*/ 1 w 45"/>
                    <a:gd name="T23" fmla="*/ 51 h 65"/>
                    <a:gd name="T24" fmla="*/ 0 w 45"/>
                    <a:gd name="T25" fmla="*/ 65 h 65"/>
                    <a:gd name="T26" fmla="*/ 34 w 45"/>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5">
                      <a:moveTo>
                        <a:pt x="45" y="44"/>
                      </a:moveTo>
                      <a:cubicBezTo>
                        <a:pt x="42" y="43"/>
                        <a:pt x="40" y="42"/>
                        <a:pt x="37" y="41"/>
                      </a:cubicBezTo>
                      <a:cubicBezTo>
                        <a:pt x="37" y="33"/>
                        <a:pt x="37" y="33"/>
                        <a:pt x="37" y="33"/>
                      </a:cubicBezTo>
                      <a:cubicBezTo>
                        <a:pt x="37" y="33"/>
                        <a:pt x="42" y="31"/>
                        <a:pt x="42" y="23"/>
                      </a:cubicBezTo>
                      <a:cubicBezTo>
                        <a:pt x="44" y="23"/>
                        <a:pt x="44" y="16"/>
                        <a:pt x="42" y="16"/>
                      </a:cubicBezTo>
                      <a:cubicBezTo>
                        <a:pt x="42" y="15"/>
                        <a:pt x="45" y="10"/>
                        <a:pt x="44" y="6"/>
                      </a:cubicBezTo>
                      <a:cubicBezTo>
                        <a:pt x="42" y="0"/>
                        <a:pt x="23" y="0"/>
                        <a:pt x="22" y="6"/>
                      </a:cubicBezTo>
                      <a:cubicBezTo>
                        <a:pt x="14" y="4"/>
                        <a:pt x="18" y="15"/>
                        <a:pt x="18" y="16"/>
                      </a:cubicBezTo>
                      <a:cubicBezTo>
                        <a:pt x="16" y="16"/>
                        <a:pt x="16" y="23"/>
                        <a:pt x="18" y="23"/>
                      </a:cubicBezTo>
                      <a:cubicBezTo>
                        <a:pt x="18" y="31"/>
                        <a:pt x="24" y="35"/>
                        <a:pt x="24" y="35"/>
                      </a:cubicBezTo>
                      <a:cubicBezTo>
                        <a:pt x="24" y="41"/>
                        <a:pt x="24" y="41"/>
                        <a:pt x="24" y="41"/>
                      </a:cubicBezTo>
                      <a:cubicBezTo>
                        <a:pt x="14" y="45"/>
                        <a:pt x="3" y="47"/>
                        <a:pt x="1" y="51"/>
                      </a:cubicBezTo>
                      <a:cubicBezTo>
                        <a:pt x="0" y="56"/>
                        <a:pt x="0" y="65"/>
                        <a:pt x="0" y="65"/>
                      </a:cubicBezTo>
                      <a:cubicBezTo>
                        <a:pt x="34" y="65"/>
                        <a:pt x="34" y="65"/>
                        <a:pt x="34" y="65"/>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grpSp>
          <p:nvGrpSpPr>
            <p:cNvPr id="9" name="Group 8">
              <a:extLst>
                <a:ext uri="{FF2B5EF4-FFF2-40B4-BE49-F238E27FC236}">
                  <a16:creationId xmlns:a16="http://schemas.microsoft.com/office/drawing/2014/main" id="{C8215389-CDBA-AC4B-A7E4-45341E7AEE2F}"/>
                </a:ext>
              </a:extLst>
            </p:cNvPr>
            <p:cNvGrpSpPr/>
            <p:nvPr/>
          </p:nvGrpSpPr>
          <p:grpSpPr>
            <a:xfrm>
              <a:off x="3058034" y="2543588"/>
              <a:ext cx="1770362" cy="1770823"/>
              <a:chOff x="3058034" y="2543588"/>
              <a:chExt cx="1770362" cy="1770823"/>
            </a:xfrm>
          </p:grpSpPr>
          <p:grpSp>
            <p:nvGrpSpPr>
              <p:cNvPr id="24" name="Group 23">
                <a:extLst>
                  <a:ext uri="{FF2B5EF4-FFF2-40B4-BE49-F238E27FC236}">
                    <a16:creationId xmlns:a16="http://schemas.microsoft.com/office/drawing/2014/main" id="{3EC356C2-A57B-AD46-880D-DB2EF7BCF2C6}"/>
                  </a:ext>
                </a:extLst>
              </p:cNvPr>
              <p:cNvGrpSpPr>
                <a:grpSpLocks noChangeAspect="1"/>
              </p:cNvGrpSpPr>
              <p:nvPr/>
            </p:nvGrpSpPr>
            <p:grpSpPr>
              <a:xfrm>
                <a:off x="3529283" y="2847639"/>
                <a:ext cx="803114" cy="731520"/>
                <a:chOff x="7082065" y="1619417"/>
                <a:chExt cx="409575" cy="373063"/>
              </a:xfrm>
            </p:grpSpPr>
            <p:sp>
              <p:nvSpPr>
                <p:cNvPr id="25" name="Freeform 116">
                  <a:extLst>
                    <a:ext uri="{FF2B5EF4-FFF2-40B4-BE49-F238E27FC236}">
                      <a16:creationId xmlns:a16="http://schemas.microsoft.com/office/drawing/2014/main" id="{AAC8D814-CD89-424E-BA33-AE32EEA3D87F}"/>
                    </a:ext>
                  </a:extLst>
                </p:cNvPr>
                <p:cNvSpPr>
                  <a:spLocks/>
                </p:cNvSpPr>
                <p:nvPr/>
              </p:nvSpPr>
              <p:spPr bwMode="auto">
                <a:xfrm>
                  <a:off x="7082065" y="1619417"/>
                  <a:ext cx="409575" cy="373063"/>
                </a:xfrm>
                <a:custGeom>
                  <a:avLst/>
                  <a:gdLst>
                    <a:gd name="T0" fmla="*/ 16 w 86"/>
                    <a:gd name="T1" fmla="*/ 71 h 78"/>
                    <a:gd name="T2" fmla="*/ 15 w 86"/>
                    <a:gd name="T3" fmla="*/ 15 h 78"/>
                    <a:gd name="T4" fmla="*/ 69 w 86"/>
                    <a:gd name="T5" fmla="*/ 16 h 78"/>
                    <a:gd name="T6" fmla="*/ 71 w 86"/>
                    <a:gd name="T7" fmla="*/ 71 h 78"/>
                    <a:gd name="T8" fmla="*/ 44 w 86"/>
                    <a:gd name="T9" fmla="*/ 71 h 78"/>
                    <a:gd name="T10" fmla="*/ 29 w 86"/>
                    <a:gd name="T11" fmla="*/ 56 h 78"/>
                    <a:gd name="T12" fmla="*/ 24 w 86"/>
                    <a:gd name="T13" fmla="*/ 55 h 78"/>
                    <a:gd name="T14" fmla="*/ 25 w 86"/>
                    <a:gd name="T15" fmla="*/ 61 h 78"/>
                    <a:gd name="T16" fmla="*/ 25 w 86"/>
                    <a:gd name="T17" fmla="*/ 71 h 78"/>
                    <a:gd name="T18" fmla="*/ 16 w 86"/>
                    <a:gd name="T19"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78">
                      <a:moveTo>
                        <a:pt x="16" y="71"/>
                      </a:moveTo>
                      <a:cubicBezTo>
                        <a:pt x="1" y="56"/>
                        <a:pt x="0" y="30"/>
                        <a:pt x="15" y="15"/>
                      </a:cubicBezTo>
                      <a:cubicBezTo>
                        <a:pt x="30" y="0"/>
                        <a:pt x="54" y="1"/>
                        <a:pt x="69" y="16"/>
                      </a:cubicBezTo>
                      <a:cubicBezTo>
                        <a:pt x="85" y="31"/>
                        <a:pt x="86" y="56"/>
                        <a:pt x="71" y="71"/>
                      </a:cubicBezTo>
                      <a:cubicBezTo>
                        <a:pt x="64" y="78"/>
                        <a:pt x="51" y="78"/>
                        <a:pt x="44" y="71"/>
                      </a:cubicBezTo>
                      <a:cubicBezTo>
                        <a:pt x="29" y="56"/>
                        <a:pt x="29" y="56"/>
                        <a:pt x="29" y="56"/>
                      </a:cubicBezTo>
                      <a:cubicBezTo>
                        <a:pt x="27" y="53"/>
                        <a:pt x="25" y="53"/>
                        <a:pt x="24" y="55"/>
                      </a:cubicBezTo>
                      <a:cubicBezTo>
                        <a:pt x="23" y="56"/>
                        <a:pt x="23" y="59"/>
                        <a:pt x="25" y="61"/>
                      </a:cubicBezTo>
                      <a:cubicBezTo>
                        <a:pt x="28" y="64"/>
                        <a:pt x="28" y="68"/>
                        <a:pt x="25" y="71"/>
                      </a:cubicBezTo>
                      <a:cubicBezTo>
                        <a:pt x="23" y="73"/>
                        <a:pt x="19" y="73"/>
                        <a:pt x="16" y="71"/>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6" name="Freeform 117">
                  <a:extLst>
                    <a:ext uri="{FF2B5EF4-FFF2-40B4-BE49-F238E27FC236}">
                      <a16:creationId xmlns:a16="http://schemas.microsoft.com/office/drawing/2014/main" id="{24478066-1D2A-BC47-A550-763455DFF54A}"/>
                    </a:ext>
                  </a:extLst>
                </p:cNvPr>
                <p:cNvSpPr>
                  <a:spLocks/>
                </p:cNvSpPr>
                <p:nvPr/>
              </p:nvSpPr>
              <p:spPr bwMode="auto">
                <a:xfrm>
                  <a:off x="7324952" y="1714667"/>
                  <a:ext cx="57150" cy="58738"/>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7" name="Freeform 118">
                  <a:extLst>
                    <a:ext uri="{FF2B5EF4-FFF2-40B4-BE49-F238E27FC236}">
                      <a16:creationId xmlns:a16="http://schemas.microsoft.com/office/drawing/2014/main" id="{001CD7CC-174F-434E-8613-C7F9B9E34C0D}"/>
                    </a:ext>
                  </a:extLst>
                </p:cNvPr>
                <p:cNvSpPr>
                  <a:spLocks/>
                </p:cNvSpPr>
                <p:nvPr/>
              </p:nvSpPr>
              <p:spPr bwMode="auto">
                <a:xfrm>
                  <a:off x="7377340" y="1801980"/>
                  <a:ext cx="42863" cy="42863"/>
                </a:xfrm>
                <a:custGeom>
                  <a:avLst/>
                  <a:gdLst>
                    <a:gd name="T0" fmla="*/ 2 w 9"/>
                    <a:gd name="T1" fmla="*/ 7 h 9"/>
                    <a:gd name="T2" fmla="*/ 2 w 9"/>
                    <a:gd name="T3" fmla="*/ 2 h 9"/>
                    <a:gd name="T4" fmla="*/ 7 w 9"/>
                    <a:gd name="T5" fmla="*/ 2 h 9"/>
                    <a:gd name="T6" fmla="*/ 7 w 9"/>
                    <a:gd name="T7" fmla="*/ 7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0" y="6"/>
                        <a:pt x="0" y="3"/>
                        <a:pt x="2" y="2"/>
                      </a:cubicBezTo>
                      <a:cubicBezTo>
                        <a:pt x="3" y="0"/>
                        <a:pt x="6" y="0"/>
                        <a:pt x="7" y="2"/>
                      </a:cubicBezTo>
                      <a:cubicBezTo>
                        <a:pt x="9" y="3"/>
                        <a:pt x="9" y="6"/>
                        <a:pt x="7" y="7"/>
                      </a:cubicBezTo>
                      <a:cubicBezTo>
                        <a:pt x="6" y="9"/>
                        <a:pt x="3" y="9"/>
                        <a:pt x="2" y="7"/>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8" name="Freeform 119">
                  <a:extLst>
                    <a:ext uri="{FF2B5EF4-FFF2-40B4-BE49-F238E27FC236}">
                      <a16:creationId xmlns:a16="http://schemas.microsoft.com/office/drawing/2014/main" id="{C65DFA4F-C823-384E-980F-E5AB0290C29D}"/>
                    </a:ext>
                  </a:extLst>
                </p:cNvPr>
                <p:cNvSpPr>
                  <a:spLocks/>
                </p:cNvSpPr>
                <p:nvPr/>
              </p:nvSpPr>
              <p:spPr bwMode="auto">
                <a:xfrm>
                  <a:off x="7320190" y="1868655"/>
                  <a:ext cx="66675" cy="71438"/>
                </a:xfrm>
                <a:custGeom>
                  <a:avLst/>
                  <a:gdLst>
                    <a:gd name="T0" fmla="*/ 2 w 14"/>
                    <a:gd name="T1" fmla="*/ 12 h 15"/>
                    <a:gd name="T2" fmla="*/ 2 w 14"/>
                    <a:gd name="T3" fmla="*/ 3 h 15"/>
                    <a:gd name="T4" fmla="*/ 12 w 14"/>
                    <a:gd name="T5" fmla="*/ 3 h 15"/>
                    <a:gd name="T6" fmla="*/ 12 w 14"/>
                    <a:gd name="T7" fmla="*/ 12 h 15"/>
                    <a:gd name="T8" fmla="*/ 2 w 14"/>
                    <a:gd name="T9" fmla="*/ 12 h 15"/>
                  </a:gdLst>
                  <a:ahLst/>
                  <a:cxnLst>
                    <a:cxn ang="0">
                      <a:pos x="T0" y="T1"/>
                    </a:cxn>
                    <a:cxn ang="0">
                      <a:pos x="T2" y="T3"/>
                    </a:cxn>
                    <a:cxn ang="0">
                      <a:pos x="T4" y="T5"/>
                    </a:cxn>
                    <a:cxn ang="0">
                      <a:pos x="T6" y="T7"/>
                    </a:cxn>
                    <a:cxn ang="0">
                      <a:pos x="T8" y="T9"/>
                    </a:cxn>
                  </a:cxnLst>
                  <a:rect l="0" t="0" r="r" b="b"/>
                  <a:pathLst>
                    <a:path w="14" h="15">
                      <a:moveTo>
                        <a:pt x="2" y="12"/>
                      </a:moveTo>
                      <a:cubicBezTo>
                        <a:pt x="0" y="9"/>
                        <a:pt x="0" y="5"/>
                        <a:pt x="2" y="3"/>
                      </a:cubicBezTo>
                      <a:cubicBezTo>
                        <a:pt x="5" y="0"/>
                        <a:pt x="9" y="0"/>
                        <a:pt x="12" y="3"/>
                      </a:cubicBezTo>
                      <a:cubicBezTo>
                        <a:pt x="14" y="5"/>
                        <a:pt x="14" y="9"/>
                        <a:pt x="12" y="12"/>
                      </a:cubicBezTo>
                      <a:cubicBezTo>
                        <a:pt x="9" y="15"/>
                        <a:pt x="5" y="15"/>
                        <a:pt x="2" y="1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9" name="Freeform 120">
                  <a:extLst>
                    <a:ext uri="{FF2B5EF4-FFF2-40B4-BE49-F238E27FC236}">
                      <a16:creationId xmlns:a16="http://schemas.microsoft.com/office/drawing/2014/main" id="{EE300DF0-35A6-8640-B92C-3DE59C4E3E9B}"/>
                    </a:ext>
                  </a:extLst>
                </p:cNvPr>
                <p:cNvSpPr>
                  <a:spLocks/>
                </p:cNvSpPr>
                <p:nvPr/>
              </p:nvSpPr>
              <p:spPr bwMode="auto">
                <a:xfrm>
                  <a:off x="7224940" y="1700380"/>
                  <a:ext cx="57150" cy="53975"/>
                </a:xfrm>
                <a:custGeom>
                  <a:avLst/>
                  <a:gdLst>
                    <a:gd name="T0" fmla="*/ 10 w 12"/>
                    <a:gd name="T1" fmla="*/ 2 h 11"/>
                    <a:gd name="T2" fmla="*/ 10 w 12"/>
                    <a:gd name="T3" fmla="*/ 9 h 11"/>
                    <a:gd name="T4" fmla="*/ 2 w 12"/>
                    <a:gd name="T5" fmla="*/ 9 h 11"/>
                    <a:gd name="T6" fmla="*/ 2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4" y="11"/>
                        <a:pt x="2" y="9"/>
                      </a:cubicBezTo>
                      <a:cubicBezTo>
                        <a:pt x="0" y="7"/>
                        <a:pt x="0" y="4"/>
                        <a:pt x="2" y="2"/>
                      </a:cubicBezTo>
                      <a:cubicBezTo>
                        <a:pt x="4" y="0"/>
                        <a:pt x="8" y="0"/>
                        <a:pt x="10" y="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58" name="Rectangle 57">
                <a:extLst>
                  <a:ext uri="{FF2B5EF4-FFF2-40B4-BE49-F238E27FC236}">
                    <a16:creationId xmlns:a16="http://schemas.microsoft.com/office/drawing/2014/main" id="{26C7F973-48AC-A94C-A612-675C4E862522}"/>
                  </a:ext>
                </a:extLst>
              </p:cNvPr>
              <p:cNvSpPr/>
              <p:nvPr/>
            </p:nvSpPr>
            <p:spPr>
              <a:xfrm>
                <a:off x="3058034" y="2543588"/>
                <a:ext cx="1770362" cy="1770823"/>
              </a:xfrm>
              <a:prstGeom prst="rect">
                <a:avLst/>
              </a:prstGeom>
              <a:noFill/>
              <a:ln w="1016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59" name="Rectangle 58">
                <a:extLst>
                  <a:ext uri="{FF2B5EF4-FFF2-40B4-BE49-F238E27FC236}">
                    <a16:creationId xmlns:a16="http://schemas.microsoft.com/office/drawing/2014/main" id="{5F53F73E-BEA4-4041-8E57-B70E2115F6FE}"/>
                  </a:ext>
                </a:extLst>
              </p:cNvPr>
              <p:cNvSpPr/>
              <p:nvPr/>
            </p:nvSpPr>
            <p:spPr>
              <a:xfrm>
                <a:off x="3058034" y="3647742"/>
                <a:ext cx="1770361" cy="369300"/>
              </a:xfrm>
              <a:prstGeom prst="rect">
                <a:avLst/>
              </a:prstGeom>
            </p:spPr>
            <p:txBody>
              <a:bodyPr wrap="square" lIns="91380" tIns="45692" rIns="91380" bIns="45692">
                <a:spAutoFit/>
              </a:bodyPr>
              <a:lstStyle/>
              <a:p>
                <a:pPr algn="ctr"/>
                <a:r>
                  <a:rPr lang="en-US" sz="1799" b="1" dirty="0">
                    <a:solidFill>
                      <a:schemeClr val="accent1"/>
                    </a:solidFill>
                  </a:rPr>
                  <a:t>WHAT</a:t>
                </a:r>
              </a:p>
            </p:txBody>
          </p:sp>
        </p:grpSp>
        <p:grpSp>
          <p:nvGrpSpPr>
            <p:cNvPr id="7" name="Group 6">
              <a:extLst>
                <a:ext uri="{FF2B5EF4-FFF2-40B4-BE49-F238E27FC236}">
                  <a16:creationId xmlns:a16="http://schemas.microsoft.com/office/drawing/2014/main" id="{504E419B-DEAE-014B-B11B-72B4554B06FD}"/>
                </a:ext>
              </a:extLst>
            </p:cNvPr>
            <p:cNvGrpSpPr/>
            <p:nvPr/>
          </p:nvGrpSpPr>
          <p:grpSpPr>
            <a:xfrm>
              <a:off x="7363606" y="2543588"/>
              <a:ext cx="1770362" cy="1770823"/>
              <a:chOff x="7423745" y="2595785"/>
              <a:chExt cx="1770362" cy="1770823"/>
            </a:xfrm>
          </p:grpSpPr>
          <p:grpSp>
            <p:nvGrpSpPr>
              <p:cNvPr id="41" name="Group 40">
                <a:extLst>
                  <a:ext uri="{FF2B5EF4-FFF2-40B4-BE49-F238E27FC236}">
                    <a16:creationId xmlns:a16="http://schemas.microsoft.com/office/drawing/2014/main" id="{059DB598-AAA5-4344-9F57-2B3D53D6B18B}"/>
                  </a:ext>
                </a:extLst>
              </p:cNvPr>
              <p:cNvGrpSpPr>
                <a:grpSpLocks noChangeAspect="1"/>
              </p:cNvGrpSpPr>
              <p:nvPr/>
            </p:nvGrpSpPr>
            <p:grpSpPr>
              <a:xfrm>
                <a:off x="7983269" y="2968565"/>
                <a:ext cx="640080" cy="640080"/>
                <a:chOff x="997902" y="2238177"/>
                <a:chExt cx="366712" cy="366712"/>
              </a:xfrm>
            </p:grpSpPr>
            <p:sp>
              <p:nvSpPr>
                <p:cNvPr id="42" name="Freeform 84">
                  <a:extLst>
                    <a:ext uri="{FF2B5EF4-FFF2-40B4-BE49-F238E27FC236}">
                      <a16:creationId xmlns:a16="http://schemas.microsoft.com/office/drawing/2014/main" id="{B616ADE6-D133-5A4A-ABF3-0C8FD7B3E23B}"/>
                    </a:ext>
                  </a:extLst>
                </p:cNvPr>
                <p:cNvSpPr>
                  <a:spLocks/>
                </p:cNvSpPr>
                <p:nvPr/>
              </p:nvSpPr>
              <p:spPr bwMode="auto">
                <a:xfrm>
                  <a:off x="997902" y="2261989"/>
                  <a:ext cx="366712" cy="342900"/>
                </a:xfrm>
                <a:custGeom>
                  <a:avLst/>
                  <a:gdLst>
                    <a:gd name="T0" fmla="*/ 39 w 231"/>
                    <a:gd name="T1" fmla="*/ 0 h 216"/>
                    <a:gd name="T2" fmla="*/ 0 w 231"/>
                    <a:gd name="T3" fmla="*/ 0 h 216"/>
                    <a:gd name="T4" fmla="*/ 0 w 231"/>
                    <a:gd name="T5" fmla="*/ 216 h 216"/>
                    <a:gd name="T6" fmla="*/ 231 w 231"/>
                    <a:gd name="T7" fmla="*/ 216 h 216"/>
                    <a:gd name="T8" fmla="*/ 231 w 231"/>
                    <a:gd name="T9" fmla="*/ 0 h 216"/>
                    <a:gd name="T10" fmla="*/ 192 w 231"/>
                    <a:gd name="T11" fmla="*/ 0 h 216"/>
                  </a:gdLst>
                  <a:ahLst/>
                  <a:cxnLst>
                    <a:cxn ang="0">
                      <a:pos x="T0" y="T1"/>
                    </a:cxn>
                    <a:cxn ang="0">
                      <a:pos x="T2" y="T3"/>
                    </a:cxn>
                    <a:cxn ang="0">
                      <a:pos x="T4" y="T5"/>
                    </a:cxn>
                    <a:cxn ang="0">
                      <a:pos x="T6" y="T7"/>
                    </a:cxn>
                    <a:cxn ang="0">
                      <a:pos x="T8" y="T9"/>
                    </a:cxn>
                    <a:cxn ang="0">
                      <a:pos x="T10" y="T11"/>
                    </a:cxn>
                  </a:cxnLst>
                  <a:rect l="0" t="0" r="r" b="b"/>
                  <a:pathLst>
                    <a:path w="231" h="216">
                      <a:moveTo>
                        <a:pt x="39" y="0"/>
                      </a:moveTo>
                      <a:lnTo>
                        <a:pt x="0" y="0"/>
                      </a:lnTo>
                      <a:lnTo>
                        <a:pt x="0" y="216"/>
                      </a:lnTo>
                      <a:lnTo>
                        <a:pt x="231" y="216"/>
                      </a:lnTo>
                      <a:lnTo>
                        <a:pt x="231" y="0"/>
                      </a:lnTo>
                      <a:lnTo>
                        <a:pt x="192" y="0"/>
                      </a:lnTo>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3" name="Rectangle 85">
                  <a:extLst>
                    <a:ext uri="{FF2B5EF4-FFF2-40B4-BE49-F238E27FC236}">
                      <a16:creationId xmlns:a16="http://schemas.microsoft.com/office/drawing/2014/main" id="{2323164E-74DA-5F45-B8D1-0A3624A1C0F6}"/>
                    </a:ext>
                  </a:extLst>
                </p:cNvPr>
                <p:cNvSpPr>
                  <a:spLocks noChangeArrowheads="1"/>
                </p:cNvSpPr>
                <p:nvPr/>
              </p:nvSpPr>
              <p:spPr bwMode="auto">
                <a:xfrm>
                  <a:off x="10598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4" name="Rectangle 86">
                  <a:extLst>
                    <a:ext uri="{FF2B5EF4-FFF2-40B4-BE49-F238E27FC236}">
                      <a16:creationId xmlns:a16="http://schemas.microsoft.com/office/drawing/2014/main" id="{05E5763A-CD14-004E-80CD-54D00F7812D7}"/>
                    </a:ext>
                  </a:extLst>
                </p:cNvPr>
                <p:cNvSpPr>
                  <a:spLocks noChangeArrowheads="1"/>
                </p:cNvSpPr>
                <p:nvPr/>
              </p:nvSpPr>
              <p:spPr bwMode="auto">
                <a:xfrm>
                  <a:off x="12503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5" name="Line 87">
                  <a:extLst>
                    <a:ext uri="{FF2B5EF4-FFF2-40B4-BE49-F238E27FC236}">
                      <a16:creationId xmlns:a16="http://schemas.microsoft.com/office/drawing/2014/main" id="{EFBA9812-E8E5-BD4D-BB0D-DB8B3CBD81B9}"/>
                    </a:ext>
                  </a:extLst>
                </p:cNvPr>
                <p:cNvSpPr>
                  <a:spLocks noChangeShapeType="1"/>
                </p:cNvSpPr>
                <p:nvPr/>
              </p:nvSpPr>
              <p:spPr bwMode="auto">
                <a:xfrm>
                  <a:off x="1112202" y="2261989"/>
                  <a:ext cx="1381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6" name="Line 88">
                  <a:extLst>
                    <a:ext uri="{FF2B5EF4-FFF2-40B4-BE49-F238E27FC236}">
                      <a16:creationId xmlns:a16="http://schemas.microsoft.com/office/drawing/2014/main" id="{E65F40EB-16F2-0946-A3EA-A517895FA18C}"/>
                    </a:ext>
                  </a:extLst>
                </p:cNvPr>
                <p:cNvSpPr>
                  <a:spLocks noChangeShapeType="1"/>
                </p:cNvSpPr>
                <p:nvPr/>
              </p:nvSpPr>
              <p:spPr bwMode="auto">
                <a:xfrm>
                  <a:off x="997902" y="2352477"/>
                  <a:ext cx="3667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7" name="Line 89">
                  <a:extLst>
                    <a:ext uri="{FF2B5EF4-FFF2-40B4-BE49-F238E27FC236}">
                      <a16:creationId xmlns:a16="http://schemas.microsoft.com/office/drawing/2014/main" id="{FC935567-1C56-074B-91E1-449475DA3537}"/>
                    </a:ext>
                  </a:extLst>
                </p:cNvPr>
                <p:cNvSpPr>
                  <a:spLocks noChangeShapeType="1"/>
                </p:cNvSpPr>
                <p:nvPr/>
              </p:nvSpPr>
              <p:spPr bwMode="auto">
                <a:xfrm>
                  <a:off x="1088389"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8" name="Line 90">
                  <a:extLst>
                    <a:ext uri="{FF2B5EF4-FFF2-40B4-BE49-F238E27FC236}">
                      <a16:creationId xmlns:a16="http://schemas.microsoft.com/office/drawing/2014/main" id="{BEF8A81D-EAAF-8942-9C59-B1C0648151E8}"/>
                    </a:ext>
                  </a:extLst>
                </p:cNvPr>
                <p:cNvSpPr>
                  <a:spLocks noChangeShapeType="1"/>
                </p:cNvSpPr>
                <p:nvPr/>
              </p:nvSpPr>
              <p:spPr bwMode="auto">
                <a:xfrm>
                  <a:off x="1174114"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9" name="Line 91">
                  <a:extLst>
                    <a:ext uri="{FF2B5EF4-FFF2-40B4-BE49-F238E27FC236}">
                      <a16:creationId xmlns:a16="http://schemas.microsoft.com/office/drawing/2014/main" id="{F2DA36ED-1335-9649-8937-7B142D370EAB}"/>
                    </a:ext>
                  </a:extLst>
                </p:cNvPr>
                <p:cNvSpPr>
                  <a:spLocks noChangeShapeType="1"/>
                </p:cNvSpPr>
                <p:nvPr/>
              </p:nvSpPr>
              <p:spPr bwMode="auto">
                <a:xfrm>
                  <a:off x="1264602"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0" name="Line 92">
                  <a:extLst>
                    <a:ext uri="{FF2B5EF4-FFF2-40B4-BE49-F238E27FC236}">
                      <a16:creationId xmlns:a16="http://schemas.microsoft.com/office/drawing/2014/main" id="{41B01269-C269-C641-8B3C-2241D59C46CA}"/>
                    </a:ext>
                  </a:extLst>
                </p:cNvPr>
                <p:cNvSpPr>
                  <a:spLocks noChangeShapeType="1"/>
                </p:cNvSpPr>
                <p:nvPr/>
              </p:nvSpPr>
              <p:spPr bwMode="auto">
                <a:xfrm>
                  <a:off x="1031239" y="2414389"/>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1" name="Line 93">
                  <a:extLst>
                    <a:ext uri="{FF2B5EF4-FFF2-40B4-BE49-F238E27FC236}">
                      <a16:creationId xmlns:a16="http://schemas.microsoft.com/office/drawing/2014/main" id="{19FBC4FA-905E-4545-87C8-5087114B1735}"/>
                    </a:ext>
                  </a:extLst>
                </p:cNvPr>
                <p:cNvSpPr>
                  <a:spLocks noChangeShapeType="1"/>
                </p:cNvSpPr>
                <p:nvPr/>
              </p:nvSpPr>
              <p:spPr bwMode="auto">
                <a:xfrm>
                  <a:off x="1031239" y="2476302"/>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2" name="Line 94">
                  <a:extLst>
                    <a:ext uri="{FF2B5EF4-FFF2-40B4-BE49-F238E27FC236}">
                      <a16:creationId xmlns:a16="http://schemas.microsoft.com/office/drawing/2014/main" id="{18BBD819-3D97-8649-BA83-44EB865B3232}"/>
                    </a:ext>
                  </a:extLst>
                </p:cNvPr>
                <p:cNvSpPr>
                  <a:spLocks noChangeShapeType="1"/>
                </p:cNvSpPr>
                <p:nvPr/>
              </p:nvSpPr>
              <p:spPr bwMode="auto">
                <a:xfrm>
                  <a:off x="1031239" y="2542977"/>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62" name="Rectangle 61">
                <a:extLst>
                  <a:ext uri="{FF2B5EF4-FFF2-40B4-BE49-F238E27FC236}">
                    <a16:creationId xmlns:a16="http://schemas.microsoft.com/office/drawing/2014/main" id="{D07D53C7-C954-A64C-B932-52A0A8AA7EE2}"/>
                  </a:ext>
                </a:extLst>
              </p:cNvPr>
              <p:cNvSpPr/>
              <p:nvPr/>
            </p:nvSpPr>
            <p:spPr>
              <a:xfrm>
                <a:off x="742374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3" name="Rectangle 62">
                <a:extLst>
                  <a:ext uri="{FF2B5EF4-FFF2-40B4-BE49-F238E27FC236}">
                    <a16:creationId xmlns:a16="http://schemas.microsoft.com/office/drawing/2014/main" id="{05E60269-2047-024D-B68E-42E25CD6A289}"/>
                  </a:ext>
                </a:extLst>
              </p:cNvPr>
              <p:cNvSpPr/>
              <p:nvPr/>
            </p:nvSpPr>
            <p:spPr>
              <a:xfrm>
                <a:off x="7423745"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WHEN</a:t>
                </a:r>
              </a:p>
            </p:txBody>
          </p:sp>
        </p:grpSp>
        <p:grpSp>
          <p:nvGrpSpPr>
            <p:cNvPr id="8" name="Group 7">
              <a:extLst>
                <a:ext uri="{FF2B5EF4-FFF2-40B4-BE49-F238E27FC236}">
                  <a16:creationId xmlns:a16="http://schemas.microsoft.com/office/drawing/2014/main" id="{F021E77D-0E2C-AB48-923C-4A25CCBAA5E3}"/>
                </a:ext>
              </a:extLst>
            </p:cNvPr>
            <p:cNvGrpSpPr/>
            <p:nvPr/>
          </p:nvGrpSpPr>
          <p:grpSpPr>
            <a:xfrm>
              <a:off x="9516390" y="2543588"/>
              <a:ext cx="1770362" cy="1770823"/>
              <a:chOff x="9661309" y="2595785"/>
              <a:chExt cx="1770362" cy="1770823"/>
            </a:xfrm>
          </p:grpSpPr>
          <p:grpSp>
            <p:nvGrpSpPr>
              <p:cNvPr id="36" name="Group 35">
                <a:extLst>
                  <a:ext uri="{FF2B5EF4-FFF2-40B4-BE49-F238E27FC236}">
                    <a16:creationId xmlns:a16="http://schemas.microsoft.com/office/drawing/2014/main" id="{EAB1FAC1-79CB-BB4A-8DCC-182BC4983CE2}"/>
                  </a:ext>
                </a:extLst>
              </p:cNvPr>
              <p:cNvGrpSpPr>
                <a:grpSpLocks noChangeAspect="1"/>
              </p:cNvGrpSpPr>
              <p:nvPr/>
            </p:nvGrpSpPr>
            <p:grpSpPr>
              <a:xfrm>
                <a:off x="10206764" y="2974916"/>
                <a:ext cx="685800" cy="662939"/>
                <a:chOff x="4039688" y="2257196"/>
                <a:chExt cx="381001" cy="368300"/>
              </a:xfrm>
            </p:grpSpPr>
            <p:sp>
              <p:nvSpPr>
                <p:cNvPr id="37" name="Freeform 152">
                  <a:extLst>
                    <a:ext uri="{FF2B5EF4-FFF2-40B4-BE49-F238E27FC236}">
                      <a16:creationId xmlns:a16="http://schemas.microsoft.com/office/drawing/2014/main" id="{F10E6342-2CE7-8648-92CE-0DF2D49E254A}"/>
                    </a:ext>
                  </a:extLst>
                </p:cNvPr>
                <p:cNvSpPr>
                  <a:spLocks/>
                </p:cNvSpPr>
                <p:nvPr/>
              </p:nvSpPr>
              <p:spPr bwMode="auto">
                <a:xfrm>
                  <a:off x="4177801" y="2304821"/>
                  <a:ext cx="100013" cy="90487"/>
                </a:xfrm>
                <a:custGeom>
                  <a:avLst/>
                  <a:gdLst>
                    <a:gd name="T0" fmla="*/ 33 w 63"/>
                    <a:gd name="T1" fmla="*/ 0 h 57"/>
                    <a:gd name="T2" fmla="*/ 39 w 63"/>
                    <a:gd name="T3" fmla="*/ 18 h 57"/>
                    <a:gd name="T4" fmla="*/ 63 w 63"/>
                    <a:gd name="T5" fmla="*/ 18 h 57"/>
                    <a:gd name="T6" fmla="*/ 45 w 63"/>
                    <a:gd name="T7" fmla="*/ 33 h 57"/>
                    <a:gd name="T8" fmla="*/ 51 w 63"/>
                    <a:gd name="T9" fmla="*/ 57 h 57"/>
                    <a:gd name="T10" fmla="*/ 33 w 63"/>
                    <a:gd name="T11" fmla="*/ 42 h 57"/>
                    <a:gd name="T12" fmla="*/ 12 w 63"/>
                    <a:gd name="T13" fmla="*/ 57 h 57"/>
                    <a:gd name="T14" fmla="*/ 21 w 63"/>
                    <a:gd name="T15" fmla="*/ 33 h 57"/>
                    <a:gd name="T16" fmla="*/ 0 w 63"/>
                    <a:gd name="T17" fmla="*/ 18 h 57"/>
                    <a:gd name="T18" fmla="*/ 24 w 63"/>
                    <a:gd name="T19" fmla="*/ 18 h 57"/>
                    <a:gd name="T20" fmla="*/ 33 w 63"/>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7">
                      <a:moveTo>
                        <a:pt x="33" y="0"/>
                      </a:moveTo>
                      <a:lnTo>
                        <a:pt x="39" y="18"/>
                      </a:lnTo>
                      <a:lnTo>
                        <a:pt x="63" y="18"/>
                      </a:lnTo>
                      <a:lnTo>
                        <a:pt x="45" y="33"/>
                      </a:lnTo>
                      <a:lnTo>
                        <a:pt x="51" y="57"/>
                      </a:lnTo>
                      <a:lnTo>
                        <a:pt x="33" y="42"/>
                      </a:lnTo>
                      <a:lnTo>
                        <a:pt x="12" y="57"/>
                      </a:lnTo>
                      <a:lnTo>
                        <a:pt x="21" y="33"/>
                      </a:lnTo>
                      <a:lnTo>
                        <a:pt x="0" y="18"/>
                      </a:lnTo>
                      <a:lnTo>
                        <a:pt x="24" y="18"/>
                      </a:lnTo>
                      <a:lnTo>
                        <a:pt x="33" y="0"/>
                      </a:lnTo>
                      <a:close/>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8" name="Freeform 153">
                  <a:extLst>
                    <a:ext uri="{FF2B5EF4-FFF2-40B4-BE49-F238E27FC236}">
                      <a16:creationId xmlns:a16="http://schemas.microsoft.com/office/drawing/2014/main" id="{F1289D1E-DE54-D74D-B129-92062DE5DF00}"/>
                    </a:ext>
                  </a:extLst>
                </p:cNvPr>
                <p:cNvSpPr>
                  <a:spLocks/>
                </p:cNvSpPr>
                <p:nvPr/>
              </p:nvSpPr>
              <p:spPr bwMode="auto">
                <a:xfrm>
                  <a:off x="4039688" y="2281008"/>
                  <a:ext cx="76200" cy="133350"/>
                </a:xfrm>
                <a:custGeom>
                  <a:avLst/>
                  <a:gdLst>
                    <a:gd name="T0" fmla="*/ 16 w 16"/>
                    <a:gd name="T1" fmla="*/ 28 h 28"/>
                    <a:gd name="T2" fmla="*/ 1 w 16"/>
                    <a:gd name="T3" fmla="*/ 0 h 28"/>
                    <a:gd name="T4" fmla="*/ 10 w 16"/>
                    <a:gd name="T5" fmla="*/ 0 h 28"/>
                  </a:gdLst>
                  <a:ahLst/>
                  <a:cxnLst>
                    <a:cxn ang="0">
                      <a:pos x="T0" y="T1"/>
                    </a:cxn>
                    <a:cxn ang="0">
                      <a:pos x="T2" y="T3"/>
                    </a:cxn>
                    <a:cxn ang="0">
                      <a:pos x="T4" y="T5"/>
                    </a:cxn>
                  </a:cxnLst>
                  <a:rect l="0" t="0" r="r" b="b"/>
                  <a:pathLst>
                    <a:path w="16" h="28">
                      <a:moveTo>
                        <a:pt x="16" y="28"/>
                      </a:moveTo>
                      <a:cubicBezTo>
                        <a:pt x="0" y="28"/>
                        <a:pt x="1" y="7"/>
                        <a:pt x="1" y="0"/>
                      </a:cubicBezTo>
                      <a:cubicBezTo>
                        <a:pt x="10" y="0"/>
                        <a:pt x="10" y="0"/>
                        <a:pt x="10"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9" name="Freeform 154">
                  <a:extLst>
                    <a:ext uri="{FF2B5EF4-FFF2-40B4-BE49-F238E27FC236}">
                      <a16:creationId xmlns:a16="http://schemas.microsoft.com/office/drawing/2014/main" id="{865CDED3-4E60-BC45-BC48-1DA4423D4D6C}"/>
                    </a:ext>
                  </a:extLst>
                </p:cNvPr>
                <p:cNvSpPr>
                  <a:spLocks/>
                </p:cNvSpPr>
                <p:nvPr/>
              </p:nvSpPr>
              <p:spPr bwMode="auto">
                <a:xfrm>
                  <a:off x="4339726" y="2281008"/>
                  <a:ext cx="80963" cy="133350"/>
                </a:xfrm>
                <a:custGeom>
                  <a:avLst/>
                  <a:gdLst>
                    <a:gd name="T0" fmla="*/ 0 w 17"/>
                    <a:gd name="T1" fmla="*/ 28 h 28"/>
                    <a:gd name="T2" fmla="*/ 15 w 17"/>
                    <a:gd name="T3" fmla="*/ 0 h 28"/>
                    <a:gd name="T4" fmla="*/ 7 w 17"/>
                    <a:gd name="T5" fmla="*/ 0 h 28"/>
                  </a:gdLst>
                  <a:ahLst/>
                  <a:cxnLst>
                    <a:cxn ang="0">
                      <a:pos x="T0" y="T1"/>
                    </a:cxn>
                    <a:cxn ang="0">
                      <a:pos x="T2" y="T3"/>
                    </a:cxn>
                    <a:cxn ang="0">
                      <a:pos x="T4" y="T5"/>
                    </a:cxn>
                  </a:cxnLst>
                  <a:rect l="0" t="0" r="r" b="b"/>
                  <a:pathLst>
                    <a:path w="17" h="28">
                      <a:moveTo>
                        <a:pt x="0" y="28"/>
                      </a:moveTo>
                      <a:cubicBezTo>
                        <a:pt x="17" y="28"/>
                        <a:pt x="15" y="5"/>
                        <a:pt x="15" y="0"/>
                      </a:cubicBezTo>
                      <a:cubicBezTo>
                        <a:pt x="7" y="0"/>
                        <a:pt x="7" y="0"/>
                        <a:pt x="7"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0" name="Freeform 155">
                  <a:extLst>
                    <a:ext uri="{FF2B5EF4-FFF2-40B4-BE49-F238E27FC236}">
                      <a16:creationId xmlns:a16="http://schemas.microsoft.com/office/drawing/2014/main" id="{CCF965A3-1281-F54F-8A29-512ABB93B5FC}"/>
                    </a:ext>
                  </a:extLst>
                </p:cNvPr>
                <p:cNvSpPr>
                  <a:spLocks/>
                </p:cNvSpPr>
                <p:nvPr/>
              </p:nvSpPr>
              <p:spPr bwMode="auto">
                <a:xfrm>
                  <a:off x="4082551" y="2257196"/>
                  <a:ext cx="290513" cy="368300"/>
                </a:xfrm>
                <a:custGeom>
                  <a:avLst/>
                  <a:gdLst>
                    <a:gd name="T0" fmla="*/ 61 w 61"/>
                    <a:gd name="T1" fmla="*/ 0 h 77"/>
                    <a:gd name="T2" fmla="*/ 0 w 61"/>
                    <a:gd name="T3" fmla="*/ 0 h 77"/>
                    <a:gd name="T4" fmla="*/ 27 w 61"/>
                    <a:gd name="T5" fmla="*/ 56 h 77"/>
                    <a:gd name="T6" fmla="*/ 13 w 61"/>
                    <a:gd name="T7" fmla="*/ 71 h 77"/>
                    <a:gd name="T8" fmla="*/ 13 w 61"/>
                    <a:gd name="T9" fmla="*/ 77 h 77"/>
                    <a:gd name="T10" fmla="*/ 48 w 61"/>
                    <a:gd name="T11" fmla="*/ 77 h 77"/>
                    <a:gd name="T12" fmla="*/ 48 w 61"/>
                    <a:gd name="T13" fmla="*/ 71 h 77"/>
                    <a:gd name="T14" fmla="*/ 34 w 61"/>
                    <a:gd name="T15" fmla="*/ 56 h 77"/>
                    <a:gd name="T16" fmla="*/ 61 w 6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7">
                      <a:moveTo>
                        <a:pt x="61" y="0"/>
                      </a:moveTo>
                      <a:cubicBezTo>
                        <a:pt x="0" y="0"/>
                        <a:pt x="0" y="0"/>
                        <a:pt x="0" y="0"/>
                      </a:cubicBezTo>
                      <a:cubicBezTo>
                        <a:pt x="0" y="52"/>
                        <a:pt x="27" y="37"/>
                        <a:pt x="27" y="56"/>
                      </a:cubicBezTo>
                      <a:cubicBezTo>
                        <a:pt x="27" y="67"/>
                        <a:pt x="23" y="71"/>
                        <a:pt x="13" y="71"/>
                      </a:cubicBezTo>
                      <a:cubicBezTo>
                        <a:pt x="13" y="77"/>
                        <a:pt x="13" y="77"/>
                        <a:pt x="13" y="77"/>
                      </a:cubicBezTo>
                      <a:cubicBezTo>
                        <a:pt x="48" y="77"/>
                        <a:pt x="48" y="77"/>
                        <a:pt x="48" y="77"/>
                      </a:cubicBezTo>
                      <a:cubicBezTo>
                        <a:pt x="48" y="71"/>
                        <a:pt x="48" y="71"/>
                        <a:pt x="48" y="71"/>
                      </a:cubicBezTo>
                      <a:cubicBezTo>
                        <a:pt x="40" y="71"/>
                        <a:pt x="34" y="67"/>
                        <a:pt x="34" y="56"/>
                      </a:cubicBezTo>
                      <a:cubicBezTo>
                        <a:pt x="34" y="37"/>
                        <a:pt x="61" y="52"/>
                        <a:pt x="61" y="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64" name="Rectangle 63">
                <a:extLst>
                  <a:ext uri="{FF2B5EF4-FFF2-40B4-BE49-F238E27FC236}">
                    <a16:creationId xmlns:a16="http://schemas.microsoft.com/office/drawing/2014/main" id="{ADAB0F8F-1332-BA42-ACAF-4071D78C4512}"/>
                  </a:ext>
                </a:extLst>
              </p:cNvPr>
              <p:cNvSpPr/>
              <p:nvPr/>
            </p:nvSpPr>
            <p:spPr>
              <a:xfrm>
                <a:off x="9661309"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5" name="Rectangle 64">
                <a:extLst>
                  <a:ext uri="{FF2B5EF4-FFF2-40B4-BE49-F238E27FC236}">
                    <a16:creationId xmlns:a16="http://schemas.microsoft.com/office/drawing/2014/main" id="{E4F3F266-8BD2-7A4A-9CB2-D608A582D511}"/>
                  </a:ext>
                </a:extLst>
              </p:cNvPr>
              <p:cNvSpPr/>
              <p:nvPr/>
            </p:nvSpPr>
            <p:spPr>
              <a:xfrm>
                <a:off x="9661309"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WHY</a:t>
                </a:r>
              </a:p>
            </p:txBody>
          </p:sp>
        </p:grpSp>
        <p:grpSp>
          <p:nvGrpSpPr>
            <p:cNvPr id="10" name="Group 9">
              <a:extLst>
                <a:ext uri="{FF2B5EF4-FFF2-40B4-BE49-F238E27FC236}">
                  <a16:creationId xmlns:a16="http://schemas.microsoft.com/office/drawing/2014/main" id="{AD665549-7BF7-D84F-9458-89ABF17D1237}"/>
                </a:ext>
              </a:extLst>
            </p:cNvPr>
            <p:cNvGrpSpPr/>
            <p:nvPr/>
          </p:nvGrpSpPr>
          <p:grpSpPr>
            <a:xfrm>
              <a:off x="5210820" y="2543588"/>
              <a:ext cx="1770362" cy="1770823"/>
              <a:chOff x="5210820" y="2543588"/>
              <a:chExt cx="1770362" cy="1770823"/>
            </a:xfrm>
          </p:grpSpPr>
          <p:sp>
            <p:nvSpPr>
              <p:cNvPr id="60" name="Rectangle 59">
                <a:extLst>
                  <a:ext uri="{FF2B5EF4-FFF2-40B4-BE49-F238E27FC236}">
                    <a16:creationId xmlns:a16="http://schemas.microsoft.com/office/drawing/2014/main" id="{9DFAC162-93E2-9843-86B4-9A2072D3DFB8}"/>
                  </a:ext>
                </a:extLst>
              </p:cNvPr>
              <p:cNvSpPr/>
              <p:nvPr/>
            </p:nvSpPr>
            <p:spPr>
              <a:xfrm>
                <a:off x="5210820"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1" name="Rectangle 60">
                <a:extLst>
                  <a:ext uri="{FF2B5EF4-FFF2-40B4-BE49-F238E27FC236}">
                    <a16:creationId xmlns:a16="http://schemas.microsoft.com/office/drawing/2014/main" id="{11F2C86C-0286-4445-B674-B0A8AF35FD17}"/>
                  </a:ext>
                </a:extLst>
              </p:cNvPr>
              <p:cNvSpPr/>
              <p:nvPr/>
            </p:nvSpPr>
            <p:spPr>
              <a:xfrm>
                <a:off x="5210820" y="3647742"/>
                <a:ext cx="1770361" cy="369300"/>
              </a:xfrm>
              <a:prstGeom prst="rect">
                <a:avLst/>
              </a:prstGeom>
            </p:spPr>
            <p:txBody>
              <a:bodyPr wrap="square" lIns="91380" tIns="45692" rIns="91380" bIns="45692">
                <a:spAutoFit/>
              </a:bodyPr>
              <a:lstStyle/>
              <a:p>
                <a:pPr algn="ctr"/>
                <a:r>
                  <a:rPr lang="en-US" sz="1799" b="1" dirty="0">
                    <a:solidFill>
                      <a:schemeClr val="accent1"/>
                    </a:solidFill>
                  </a:rPr>
                  <a:t>WHERE</a:t>
                </a:r>
              </a:p>
            </p:txBody>
          </p:sp>
          <p:grpSp>
            <p:nvGrpSpPr>
              <p:cNvPr id="66" name="Group 65">
                <a:extLst>
                  <a:ext uri="{FF2B5EF4-FFF2-40B4-BE49-F238E27FC236}">
                    <a16:creationId xmlns:a16="http://schemas.microsoft.com/office/drawing/2014/main" id="{5DCF7683-46D8-C445-93FB-A8DC560E3D20}"/>
                  </a:ext>
                </a:extLst>
              </p:cNvPr>
              <p:cNvGrpSpPr>
                <a:grpSpLocks noChangeAspect="1"/>
              </p:cNvGrpSpPr>
              <p:nvPr/>
            </p:nvGrpSpPr>
            <p:grpSpPr>
              <a:xfrm>
                <a:off x="5697405" y="2916368"/>
                <a:ext cx="790686" cy="640080"/>
                <a:chOff x="5584952" y="1554957"/>
                <a:chExt cx="366713" cy="296863"/>
              </a:xfrm>
            </p:grpSpPr>
            <p:sp>
              <p:nvSpPr>
                <p:cNvPr id="67" name="Line 112">
                  <a:extLst>
                    <a:ext uri="{FF2B5EF4-FFF2-40B4-BE49-F238E27FC236}">
                      <a16:creationId xmlns:a16="http://schemas.microsoft.com/office/drawing/2014/main" id="{F368E7FA-EBC6-824D-8A6D-2A102E6E1222}"/>
                    </a:ext>
                  </a:extLst>
                </p:cNvPr>
                <p:cNvSpPr>
                  <a:spLocks noChangeShapeType="1"/>
                </p:cNvSpPr>
                <p:nvPr/>
              </p:nvSpPr>
              <p:spPr bwMode="auto">
                <a:xfrm>
                  <a:off x="5584952" y="1851820"/>
                  <a:ext cx="366713" cy="0"/>
                </a:xfrm>
                <a:prstGeom prst="line">
                  <a:avLst/>
                </a:prstGeom>
                <a:noFill/>
                <a:ln w="3175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8" name="Rectangle 113">
                  <a:extLst>
                    <a:ext uri="{FF2B5EF4-FFF2-40B4-BE49-F238E27FC236}">
                      <a16:creationId xmlns:a16="http://schemas.microsoft.com/office/drawing/2014/main" id="{544E5F56-F835-2C4D-9F42-C55CADFCA8F7}"/>
                    </a:ext>
                  </a:extLst>
                </p:cNvPr>
                <p:cNvSpPr>
                  <a:spLocks noChangeArrowheads="1"/>
                </p:cNvSpPr>
                <p:nvPr/>
              </p:nvSpPr>
              <p:spPr bwMode="auto">
                <a:xfrm>
                  <a:off x="5623052" y="1697832"/>
                  <a:ext cx="290513" cy="153988"/>
                </a:xfrm>
                <a:prstGeom prst="rect">
                  <a:avLst/>
                </a:pr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9" name="Freeform 114">
                  <a:extLst>
                    <a:ext uri="{FF2B5EF4-FFF2-40B4-BE49-F238E27FC236}">
                      <a16:creationId xmlns:a16="http://schemas.microsoft.com/office/drawing/2014/main" id="{316F9CE0-0AD7-2448-A2B7-A064227B361A}"/>
                    </a:ext>
                  </a:extLst>
                </p:cNvPr>
                <p:cNvSpPr>
                  <a:spLocks/>
                </p:cNvSpPr>
                <p:nvPr/>
              </p:nvSpPr>
              <p:spPr bwMode="auto">
                <a:xfrm>
                  <a:off x="5584952" y="1554957"/>
                  <a:ext cx="366713" cy="142875"/>
                </a:xfrm>
                <a:custGeom>
                  <a:avLst/>
                  <a:gdLst>
                    <a:gd name="T0" fmla="*/ 114 w 231"/>
                    <a:gd name="T1" fmla="*/ 0 h 90"/>
                    <a:gd name="T2" fmla="*/ 0 w 231"/>
                    <a:gd name="T3" fmla="*/ 90 h 90"/>
                    <a:gd name="T4" fmla="*/ 231 w 231"/>
                    <a:gd name="T5" fmla="*/ 90 h 90"/>
                    <a:gd name="T6" fmla="*/ 114 w 231"/>
                    <a:gd name="T7" fmla="*/ 0 h 90"/>
                  </a:gdLst>
                  <a:ahLst/>
                  <a:cxnLst>
                    <a:cxn ang="0">
                      <a:pos x="T0" y="T1"/>
                    </a:cxn>
                    <a:cxn ang="0">
                      <a:pos x="T2" y="T3"/>
                    </a:cxn>
                    <a:cxn ang="0">
                      <a:pos x="T4" y="T5"/>
                    </a:cxn>
                    <a:cxn ang="0">
                      <a:pos x="T6" y="T7"/>
                    </a:cxn>
                  </a:cxnLst>
                  <a:rect l="0" t="0" r="r" b="b"/>
                  <a:pathLst>
                    <a:path w="231" h="90">
                      <a:moveTo>
                        <a:pt x="114" y="0"/>
                      </a:moveTo>
                      <a:lnTo>
                        <a:pt x="0" y="90"/>
                      </a:lnTo>
                      <a:lnTo>
                        <a:pt x="231" y="90"/>
                      </a:lnTo>
                      <a:lnTo>
                        <a:pt x="114" y="0"/>
                      </a:lnTo>
                      <a:close/>
                    </a:path>
                  </a:pathLst>
                </a:cu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0" name="Freeform 115">
                  <a:extLst>
                    <a:ext uri="{FF2B5EF4-FFF2-40B4-BE49-F238E27FC236}">
                      <a16:creationId xmlns:a16="http://schemas.microsoft.com/office/drawing/2014/main" id="{1E952469-ABCF-DC45-80F3-EE760DBA0A41}"/>
                    </a:ext>
                  </a:extLst>
                </p:cNvPr>
                <p:cNvSpPr>
                  <a:spLocks/>
                </p:cNvSpPr>
                <p:nvPr/>
              </p:nvSpPr>
              <p:spPr bwMode="auto">
                <a:xfrm>
                  <a:off x="5851652" y="1583532"/>
                  <a:ext cx="47625" cy="76200"/>
                </a:xfrm>
                <a:custGeom>
                  <a:avLst/>
                  <a:gdLst>
                    <a:gd name="T0" fmla="*/ 30 w 30"/>
                    <a:gd name="T1" fmla="*/ 48 h 48"/>
                    <a:gd name="T2" fmla="*/ 30 w 30"/>
                    <a:gd name="T3" fmla="*/ 0 h 48"/>
                    <a:gd name="T4" fmla="*/ 0 w 30"/>
                    <a:gd name="T5" fmla="*/ 0 h 48"/>
                    <a:gd name="T6" fmla="*/ 0 w 30"/>
                    <a:gd name="T7" fmla="*/ 21 h 48"/>
                  </a:gdLst>
                  <a:ahLst/>
                  <a:cxnLst>
                    <a:cxn ang="0">
                      <a:pos x="T0" y="T1"/>
                    </a:cxn>
                    <a:cxn ang="0">
                      <a:pos x="T2" y="T3"/>
                    </a:cxn>
                    <a:cxn ang="0">
                      <a:pos x="T4" y="T5"/>
                    </a:cxn>
                    <a:cxn ang="0">
                      <a:pos x="T6" y="T7"/>
                    </a:cxn>
                  </a:cxnLst>
                  <a:rect l="0" t="0" r="r" b="b"/>
                  <a:pathLst>
                    <a:path w="30" h="48">
                      <a:moveTo>
                        <a:pt x="30" y="48"/>
                      </a:moveTo>
                      <a:lnTo>
                        <a:pt x="30" y="0"/>
                      </a:lnTo>
                      <a:lnTo>
                        <a:pt x="0" y="0"/>
                      </a:lnTo>
                      <a:lnTo>
                        <a:pt x="0" y="21"/>
                      </a:lnTo>
                    </a:path>
                  </a:pathLst>
                </a:cu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1" name="Rectangle 116">
                  <a:extLst>
                    <a:ext uri="{FF2B5EF4-FFF2-40B4-BE49-F238E27FC236}">
                      <a16:creationId xmlns:a16="http://schemas.microsoft.com/office/drawing/2014/main" id="{2CF1A766-3ADC-D64D-9D4C-96D3D40A2A44}"/>
                    </a:ext>
                  </a:extLst>
                </p:cNvPr>
                <p:cNvSpPr>
                  <a:spLocks noChangeArrowheads="1"/>
                </p:cNvSpPr>
                <p:nvPr/>
              </p:nvSpPr>
              <p:spPr bwMode="auto">
                <a:xfrm>
                  <a:off x="5670677" y="1735932"/>
                  <a:ext cx="52388" cy="873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2" name="Rectangle 117">
                  <a:extLst>
                    <a:ext uri="{FF2B5EF4-FFF2-40B4-BE49-F238E27FC236}">
                      <a16:creationId xmlns:a16="http://schemas.microsoft.com/office/drawing/2014/main" id="{917160A5-9B21-0046-9E8F-04B43FDAF3AB}"/>
                    </a:ext>
                  </a:extLst>
                </p:cNvPr>
                <p:cNvSpPr>
                  <a:spLocks noChangeArrowheads="1"/>
                </p:cNvSpPr>
                <p:nvPr/>
              </p:nvSpPr>
              <p:spPr bwMode="auto">
                <a:xfrm>
                  <a:off x="5775452" y="1735932"/>
                  <a:ext cx="100013" cy="492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3" name="Rectangle 118">
                  <a:extLst>
                    <a:ext uri="{FF2B5EF4-FFF2-40B4-BE49-F238E27FC236}">
                      <a16:creationId xmlns:a16="http://schemas.microsoft.com/office/drawing/2014/main" id="{B3EA3D69-8768-3348-92CC-17E1DE5947E6}"/>
                    </a:ext>
                  </a:extLst>
                </p:cNvPr>
                <p:cNvSpPr>
                  <a:spLocks noChangeArrowheads="1"/>
                </p:cNvSpPr>
                <p:nvPr/>
              </p:nvSpPr>
              <p:spPr bwMode="auto">
                <a:xfrm>
                  <a:off x="5661152" y="1823245"/>
                  <a:ext cx="76200" cy="28575"/>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grpSp>
      <p:sp>
        <p:nvSpPr>
          <p:cNvPr id="74" name="Rectangle 73">
            <a:extLst>
              <a:ext uri="{FF2B5EF4-FFF2-40B4-BE49-F238E27FC236}">
                <a16:creationId xmlns:a16="http://schemas.microsoft.com/office/drawing/2014/main" id="{78BAE8E7-CF56-1C46-B308-CD394309C103}"/>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2859389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4294967295"/>
          </p:nvPr>
        </p:nvSpPr>
        <p:spPr>
          <a:xfrm>
            <a:off x="977279" y="1271016"/>
            <a:ext cx="9966905" cy="285749"/>
          </a:xfrm>
          <a:prstGeom prst="rect">
            <a:avLst/>
          </a:prstGeom>
        </p:spPr>
        <p:txBody>
          <a:bodyPr>
            <a:noAutofit/>
          </a:bodyPr>
          <a:lstStyle/>
          <a:p>
            <a:pPr marL="0" indent="0">
              <a:buNone/>
            </a:pPr>
            <a:r>
              <a:rPr lang="en-US" dirty="0">
                <a:solidFill>
                  <a:schemeClr val="tx2"/>
                </a:solidFill>
              </a:rPr>
              <a:t>Workers’ visions for retirement:</a:t>
            </a:r>
            <a:endParaRPr lang="en-US" baseline="30000" dirty="0">
              <a:solidFill>
                <a:schemeClr val="tx2"/>
              </a:solidFill>
            </a:endParaRPr>
          </a:p>
        </p:txBody>
      </p:sp>
      <p:sp>
        <p:nvSpPr>
          <p:cNvPr id="8" name="Text Placeholder 13"/>
          <p:cNvSpPr>
            <a:spLocks noGrp="1"/>
          </p:cNvSpPr>
          <p:nvPr>
            <p:ph type="body" sz="quarter" idx="13"/>
          </p:nvPr>
        </p:nvSpPr>
        <p:spPr>
          <a:xfrm>
            <a:off x="990345" y="6053328"/>
            <a:ext cx="7141171" cy="457200"/>
          </a:xfrm>
        </p:spPr>
        <p:txBody>
          <a:bodyPr/>
          <a:lstStyle/>
          <a:p>
            <a:r>
              <a:rPr lang="en-US" dirty="0"/>
              <a:t>Source: 18th Annual Transamerica Retirement Survey of Workers, Nonprofit Transamerica Center for Retirement Studies</a:t>
            </a:r>
            <a:r>
              <a:rPr lang="en-US" baseline="30000" dirty="0"/>
              <a:t>®</a:t>
            </a:r>
            <a:r>
              <a:rPr lang="en-US" dirty="0"/>
              <a:t>, June 2018.</a:t>
            </a:r>
          </a:p>
        </p:txBody>
      </p:sp>
      <p:sp>
        <p:nvSpPr>
          <p:cNvPr id="19" name="Text Placeholder 3"/>
          <p:cNvSpPr txBox="1">
            <a:spLocks/>
          </p:cNvSpPr>
          <p:nvPr/>
        </p:nvSpPr>
        <p:spPr>
          <a:xfrm>
            <a:off x="1334043" y="4366405"/>
            <a:ext cx="1878055" cy="402748"/>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dirty="0">
                <a:solidFill>
                  <a:schemeClr val="accent3"/>
                </a:solidFill>
              </a:rPr>
              <a:t>want to travel.</a:t>
            </a:r>
          </a:p>
        </p:txBody>
      </p:sp>
      <p:pic>
        <p:nvPicPr>
          <p:cNvPr id="3" name="Picture 2" descr="plane-30px.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25220" y="2208482"/>
            <a:ext cx="1349132" cy="1231402"/>
          </a:xfrm>
          <a:prstGeom prst="rect">
            <a:avLst/>
          </a:prstGeom>
        </p:spPr>
      </p:pic>
      <p:sp>
        <p:nvSpPr>
          <p:cNvPr id="60" name="Rectangle 6"/>
          <p:cNvSpPr>
            <a:spLocks noChangeArrowheads="1"/>
          </p:cNvSpPr>
          <p:nvPr/>
        </p:nvSpPr>
        <p:spPr bwMode="auto">
          <a:xfrm>
            <a:off x="1334043" y="3297989"/>
            <a:ext cx="15988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r>
              <a:rPr lang="en-US" altLang="en-US" sz="7200" spc="-151" dirty="0">
                <a:solidFill>
                  <a:schemeClr val="accent1"/>
                </a:solidFill>
                <a:cs typeface="Arial Narrow"/>
              </a:rPr>
              <a:t>70</a:t>
            </a:r>
            <a:r>
              <a:rPr lang="en-US" altLang="en-US" sz="6600" spc="-151" baseline="30000" dirty="0">
                <a:solidFill>
                  <a:schemeClr val="accent1"/>
                </a:solidFill>
                <a:cs typeface="Arial Narrow"/>
              </a:rPr>
              <a:t>%</a:t>
            </a:r>
          </a:p>
        </p:txBody>
      </p:sp>
      <p:sp>
        <p:nvSpPr>
          <p:cNvPr id="16" name="Text Placeholder 3"/>
          <p:cNvSpPr txBox="1">
            <a:spLocks/>
          </p:cNvSpPr>
          <p:nvPr/>
        </p:nvSpPr>
        <p:spPr>
          <a:xfrm>
            <a:off x="3852726" y="4349751"/>
            <a:ext cx="2178772" cy="984249"/>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dirty="0">
                <a:solidFill>
                  <a:schemeClr val="accent3"/>
                </a:solidFill>
              </a:rPr>
              <a:t>want to spend more time with family and friends.</a:t>
            </a:r>
          </a:p>
        </p:txBody>
      </p:sp>
      <p:pic>
        <p:nvPicPr>
          <p:cNvPr id="2" name="Picture 1" descr="clock-30px.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62281" y="2198345"/>
            <a:ext cx="1291079" cy="1298922"/>
          </a:xfrm>
          <a:prstGeom prst="rect">
            <a:avLst/>
          </a:prstGeom>
        </p:spPr>
      </p:pic>
      <p:sp>
        <p:nvSpPr>
          <p:cNvPr id="61" name="Rectangle 6"/>
          <p:cNvSpPr>
            <a:spLocks noChangeArrowheads="1"/>
          </p:cNvSpPr>
          <p:nvPr/>
        </p:nvSpPr>
        <p:spPr bwMode="auto">
          <a:xfrm>
            <a:off x="3852726" y="3310091"/>
            <a:ext cx="17977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r>
              <a:rPr lang="en-US" altLang="en-US" sz="7200" spc="-151" dirty="0">
                <a:solidFill>
                  <a:schemeClr val="accent1"/>
                </a:solidFill>
                <a:cs typeface="Arial Narrow"/>
              </a:rPr>
              <a:t>57</a:t>
            </a:r>
            <a:r>
              <a:rPr lang="en-US" altLang="en-US" sz="6600" spc="-151" baseline="30000" dirty="0">
                <a:solidFill>
                  <a:schemeClr val="accent1"/>
                </a:solidFill>
                <a:cs typeface="Arial Narrow"/>
              </a:rPr>
              <a:t>%</a:t>
            </a:r>
          </a:p>
        </p:txBody>
      </p:sp>
      <p:sp>
        <p:nvSpPr>
          <p:cNvPr id="20" name="Text Placeholder 3"/>
          <p:cNvSpPr txBox="1">
            <a:spLocks/>
          </p:cNvSpPr>
          <p:nvPr/>
        </p:nvSpPr>
        <p:spPr>
          <a:xfrm>
            <a:off x="6594863" y="4381502"/>
            <a:ext cx="1925668" cy="952498"/>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dirty="0">
                <a:solidFill>
                  <a:schemeClr val="accent3"/>
                </a:solidFill>
              </a:rPr>
              <a:t>want to pursue hobbies.</a:t>
            </a:r>
            <a:endParaRPr lang="en-US" dirty="0">
              <a:solidFill>
                <a:srgbClr val="4F4F4F"/>
              </a:solidFill>
            </a:endParaRPr>
          </a:p>
        </p:txBody>
      </p:sp>
      <p:pic>
        <p:nvPicPr>
          <p:cNvPr id="7" name="Picture 6" descr="sailboat-30px.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505802" y="1987551"/>
            <a:ext cx="1219838" cy="1467855"/>
          </a:xfrm>
          <a:prstGeom prst="rect">
            <a:avLst/>
          </a:prstGeom>
        </p:spPr>
      </p:pic>
      <p:sp>
        <p:nvSpPr>
          <p:cNvPr id="62" name="Rectangle 6"/>
          <p:cNvSpPr>
            <a:spLocks noChangeArrowheads="1"/>
          </p:cNvSpPr>
          <p:nvPr/>
        </p:nvSpPr>
        <p:spPr bwMode="auto">
          <a:xfrm>
            <a:off x="6594863" y="3310091"/>
            <a:ext cx="150650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en-US" altLang="en-US" sz="7200" spc="-151" dirty="0">
                <a:solidFill>
                  <a:schemeClr val="accent1"/>
                </a:solidFill>
                <a:cs typeface="Arial Narrow"/>
              </a:rPr>
              <a:t>50</a:t>
            </a:r>
            <a:r>
              <a:rPr lang="en-US" altLang="en-US" sz="6600" spc="-151" baseline="30000" dirty="0">
                <a:solidFill>
                  <a:schemeClr val="accent1"/>
                </a:solidFill>
                <a:cs typeface="Arial Narrow"/>
              </a:rPr>
              <a:t>%</a:t>
            </a:r>
          </a:p>
        </p:txBody>
      </p:sp>
      <p:sp>
        <p:nvSpPr>
          <p:cNvPr id="21" name="Text Placeholder 3"/>
          <p:cNvSpPr txBox="1">
            <a:spLocks/>
          </p:cNvSpPr>
          <p:nvPr/>
        </p:nvSpPr>
        <p:spPr>
          <a:xfrm>
            <a:off x="9248712" y="4365627"/>
            <a:ext cx="1798700" cy="650874"/>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accent3"/>
                </a:solidFill>
              </a:rPr>
              <a:t>want to work.</a:t>
            </a:r>
          </a:p>
        </p:txBody>
      </p:sp>
      <p:pic>
        <p:nvPicPr>
          <p:cNvPr id="4" name="Picture 3" descr="work-30px.png"/>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9145831" y="1993344"/>
            <a:ext cx="1506503" cy="1533178"/>
          </a:xfrm>
          <a:prstGeom prst="rect">
            <a:avLst/>
          </a:prstGeom>
        </p:spPr>
      </p:pic>
      <p:sp>
        <p:nvSpPr>
          <p:cNvPr id="63" name="Rectangle 6"/>
          <p:cNvSpPr>
            <a:spLocks noChangeArrowheads="1"/>
          </p:cNvSpPr>
          <p:nvPr/>
        </p:nvSpPr>
        <p:spPr bwMode="auto">
          <a:xfrm>
            <a:off x="9248712" y="3310093"/>
            <a:ext cx="150650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en-US" altLang="en-US" sz="7200" spc="-151" dirty="0">
                <a:solidFill>
                  <a:schemeClr val="accent1"/>
                </a:solidFill>
                <a:cs typeface="Arial Narrow"/>
              </a:rPr>
              <a:t>30</a:t>
            </a:r>
            <a:r>
              <a:rPr lang="en-US" altLang="en-US" sz="6600" spc="-151" baseline="30000" dirty="0">
                <a:solidFill>
                  <a:schemeClr val="accent1"/>
                </a:solidFill>
                <a:cs typeface="Arial Narrow"/>
              </a:rPr>
              <a:t>%</a:t>
            </a:r>
          </a:p>
        </p:txBody>
      </p:sp>
      <p:sp>
        <p:nvSpPr>
          <p:cNvPr id="17" name="Title 2">
            <a:extLst>
              <a:ext uri="{FF2B5EF4-FFF2-40B4-BE49-F238E27FC236}">
                <a16:creationId xmlns:a16="http://schemas.microsoft.com/office/drawing/2014/main" id="{81EFE2BE-9B4C-5840-8397-C2CF0CFD5613}"/>
              </a:ext>
            </a:extLst>
          </p:cNvPr>
          <p:cNvSpPr txBox="1">
            <a:spLocks/>
          </p:cNvSpPr>
          <p:nvPr/>
        </p:nvSpPr>
        <p:spPr>
          <a:xfrm>
            <a:off x="916791" y="252249"/>
            <a:ext cx="10512862" cy="740980"/>
          </a:xfrm>
          <a:prstGeom prst="rect">
            <a:avLst/>
          </a:prstGeom>
        </p:spPr>
        <p:txBody>
          <a:bodyPr anchor="ctr"/>
          <a:lstStyle>
            <a:lvl1pPr algn="l" defTabSz="914048" rtl="0" eaLnBrk="1" latinLnBrk="0" hangingPunct="1">
              <a:lnSpc>
                <a:spcPct val="100000"/>
              </a:lnSpc>
              <a:spcBef>
                <a:spcPct val="0"/>
              </a:spcBef>
              <a:buNone/>
              <a:defRPr sz="2600" kern="1200">
                <a:solidFill>
                  <a:schemeClr val="accent1"/>
                </a:solidFill>
                <a:latin typeface="+mj-lt"/>
                <a:ea typeface="+mj-ea"/>
                <a:cs typeface="+mj-cs"/>
              </a:defRPr>
            </a:lvl1pPr>
          </a:lstStyle>
          <a:p>
            <a:r>
              <a:rPr lang="en-US"/>
              <a:t>What</a:t>
            </a:r>
            <a:endParaRPr lang="en-US" dirty="0"/>
          </a:p>
        </p:txBody>
      </p:sp>
      <p:sp>
        <p:nvSpPr>
          <p:cNvPr id="18" name="Rectangle 17">
            <a:extLst>
              <a:ext uri="{FF2B5EF4-FFF2-40B4-BE49-F238E27FC236}">
                <a16:creationId xmlns:a16="http://schemas.microsoft.com/office/drawing/2014/main" id="{3F915B3C-C056-2447-B4A6-C6E057475CAC}"/>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381273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CF21C-C962-0346-A32F-92BD4B3EC539}"/>
              </a:ext>
            </a:extLst>
          </p:cNvPr>
          <p:cNvSpPr>
            <a:spLocks noGrp="1"/>
          </p:cNvSpPr>
          <p:nvPr>
            <p:ph type="title"/>
          </p:nvPr>
        </p:nvSpPr>
        <p:spPr/>
        <p:txBody>
          <a:bodyPr/>
          <a:lstStyle/>
          <a:p>
            <a:r>
              <a:rPr lang="en-US" dirty="0"/>
              <a:t>What</a:t>
            </a:r>
          </a:p>
        </p:txBody>
      </p:sp>
      <p:grpSp>
        <p:nvGrpSpPr>
          <p:cNvPr id="13" name="Group 12">
            <a:extLst>
              <a:ext uri="{FF2B5EF4-FFF2-40B4-BE49-F238E27FC236}">
                <a16:creationId xmlns:a16="http://schemas.microsoft.com/office/drawing/2014/main" id="{FE5ED180-473B-AD40-9CE8-6F55ADC49286}"/>
              </a:ext>
            </a:extLst>
          </p:cNvPr>
          <p:cNvGrpSpPr/>
          <p:nvPr/>
        </p:nvGrpSpPr>
        <p:grpSpPr>
          <a:xfrm>
            <a:off x="1059029" y="1270518"/>
            <a:ext cx="9791023" cy="923090"/>
            <a:chOff x="1059305" y="1334124"/>
            <a:chExt cx="9793573" cy="923330"/>
          </a:xfrm>
        </p:grpSpPr>
        <p:sp>
          <p:nvSpPr>
            <p:cNvPr id="6" name="TextBox 5">
              <a:extLst>
                <a:ext uri="{FF2B5EF4-FFF2-40B4-BE49-F238E27FC236}">
                  <a16:creationId xmlns:a16="http://schemas.microsoft.com/office/drawing/2014/main" id="{7E8C9F1D-DFB3-1246-8679-57B4EFA829B3}"/>
                </a:ext>
              </a:extLst>
            </p:cNvPr>
            <p:cNvSpPr txBox="1"/>
            <p:nvPr/>
          </p:nvSpPr>
          <p:spPr>
            <a:xfrm>
              <a:off x="1434061" y="1334124"/>
              <a:ext cx="9418817" cy="923330"/>
            </a:xfrm>
            <a:prstGeom prst="rect">
              <a:avLst/>
            </a:prstGeom>
            <a:noFill/>
          </p:spPr>
          <p:txBody>
            <a:bodyPr wrap="square" lIns="0" tIns="0" rIns="0" bIns="0" rtlCol="0" anchor="t">
              <a:spAutoFit/>
            </a:bodyPr>
            <a:lstStyle/>
            <a:p>
              <a:pPr>
                <a:spcAft>
                  <a:spcPts val="1000"/>
                </a:spcAft>
                <a:buClr>
                  <a:schemeClr val="accent2"/>
                </a:buClr>
              </a:pPr>
              <a:r>
                <a:rPr lang="en-US" sz="1999" dirty="0">
                  <a:solidFill>
                    <a:srgbClr val="4F4F4F"/>
                  </a:solidFill>
                </a:rPr>
                <a:t>Think about how you spend your time today and how that may change when you retire. Rank the list below by entering a number between 1 and 10 in each column, where 1 = the activities in which you spend the most time.</a:t>
              </a:r>
            </a:p>
          </p:txBody>
        </p:sp>
        <p:sp>
          <p:nvSpPr>
            <p:cNvPr id="7" name="TextBox 6">
              <a:extLst>
                <a:ext uri="{FF2B5EF4-FFF2-40B4-BE49-F238E27FC236}">
                  <a16:creationId xmlns:a16="http://schemas.microsoft.com/office/drawing/2014/main" id="{E9DF06F2-11F4-6748-89C8-50B00458BE1D}"/>
                </a:ext>
              </a:extLst>
            </p:cNvPr>
            <p:cNvSpPr txBox="1"/>
            <p:nvPr/>
          </p:nvSpPr>
          <p:spPr>
            <a:xfrm>
              <a:off x="1059305" y="1334124"/>
              <a:ext cx="364761" cy="307777"/>
            </a:xfrm>
            <a:prstGeom prst="rect">
              <a:avLst/>
            </a:prstGeom>
            <a:noFill/>
          </p:spPr>
          <p:txBody>
            <a:bodyPr wrap="square" lIns="0" tIns="0" rIns="0" bIns="0" rtlCol="0">
              <a:spAutoFit/>
            </a:bodyPr>
            <a:lstStyle/>
            <a:p>
              <a:pPr>
                <a:spcAft>
                  <a:spcPts val="1000"/>
                </a:spcAft>
                <a:buClr>
                  <a:schemeClr val="accent2"/>
                </a:buClr>
              </a:pPr>
              <a:r>
                <a:rPr lang="en-US" sz="1999" b="1" dirty="0">
                  <a:solidFill>
                    <a:srgbClr val="05C3DE"/>
                  </a:solidFill>
                  <a:latin typeface="+mj-lt"/>
                </a:rPr>
                <a:t>3</a:t>
              </a:r>
            </a:p>
          </p:txBody>
        </p:sp>
      </p:grpSp>
      <p:graphicFrame>
        <p:nvGraphicFramePr>
          <p:cNvPr id="14" name="Table 2">
            <a:extLst>
              <a:ext uri="{FF2B5EF4-FFF2-40B4-BE49-F238E27FC236}">
                <a16:creationId xmlns:a16="http://schemas.microsoft.com/office/drawing/2014/main" id="{ED221BFF-C539-4544-BE82-02A57DB704D7}"/>
              </a:ext>
            </a:extLst>
          </p:cNvPr>
          <p:cNvGraphicFramePr>
            <a:graphicFrameLocks noGrp="1"/>
          </p:cNvGraphicFramePr>
          <p:nvPr/>
        </p:nvGraphicFramePr>
        <p:xfrm>
          <a:off x="1433687" y="2401269"/>
          <a:ext cx="9050202" cy="3821202"/>
        </p:xfrm>
        <a:graphic>
          <a:graphicData uri="http://schemas.openxmlformats.org/drawingml/2006/table">
            <a:tbl>
              <a:tblPr firstRow="1" bandRow="1">
                <a:tableStyleId>{2D5ABB26-0587-4C30-8999-92F81FD0307C}</a:tableStyleId>
              </a:tblPr>
              <a:tblGrid>
                <a:gridCol w="5027890">
                  <a:extLst>
                    <a:ext uri="{9D8B030D-6E8A-4147-A177-3AD203B41FA5}">
                      <a16:colId xmlns:a16="http://schemas.microsoft.com/office/drawing/2014/main" val="719265039"/>
                    </a:ext>
                  </a:extLst>
                </a:gridCol>
                <a:gridCol w="2011156">
                  <a:extLst>
                    <a:ext uri="{9D8B030D-6E8A-4147-A177-3AD203B41FA5}">
                      <a16:colId xmlns:a16="http://schemas.microsoft.com/office/drawing/2014/main" val="3139214377"/>
                    </a:ext>
                  </a:extLst>
                </a:gridCol>
                <a:gridCol w="2011156">
                  <a:extLst>
                    <a:ext uri="{9D8B030D-6E8A-4147-A177-3AD203B41FA5}">
                      <a16:colId xmlns:a16="http://schemas.microsoft.com/office/drawing/2014/main" val="1259523226"/>
                    </a:ext>
                  </a:extLst>
                </a:gridCol>
              </a:tblGrid>
              <a:tr h="347382">
                <a:tc>
                  <a:txBody>
                    <a:bodyPr/>
                    <a:lstStyle/>
                    <a:p>
                      <a:endParaRPr lang="en-US" sz="1600" dirty="0">
                        <a:solidFill>
                          <a:srgbClr val="4F4F4F"/>
                        </a:solidFill>
                      </a:endParaRPr>
                    </a:p>
                  </a:txBody>
                  <a:tcPr marL="91416" marR="91416" marT="45708" marB="45708" anchor="ctr"/>
                </a:tc>
                <a:tc>
                  <a:txBody>
                    <a:bodyPr/>
                    <a:lstStyle/>
                    <a:p>
                      <a:pPr algn="ctr"/>
                      <a:r>
                        <a:rPr lang="en-US" sz="1600" b="1" dirty="0">
                          <a:solidFill>
                            <a:srgbClr val="054C70"/>
                          </a:solidFill>
                        </a:rPr>
                        <a:t>Today</a:t>
                      </a:r>
                    </a:p>
                  </a:txBody>
                  <a:tcPr marL="91416" marR="91416" marT="45708" marB="45708" anchor="ctr"/>
                </a:tc>
                <a:tc>
                  <a:txBody>
                    <a:bodyPr/>
                    <a:lstStyle/>
                    <a:p>
                      <a:pPr algn="ctr"/>
                      <a:r>
                        <a:rPr lang="en-US" sz="1600" b="1" dirty="0">
                          <a:solidFill>
                            <a:srgbClr val="054C70"/>
                          </a:solidFill>
                        </a:rPr>
                        <a:t>In Retirement</a:t>
                      </a:r>
                    </a:p>
                  </a:txBody>
                  <a:tcPr marL="91416" marR="91416" marT="45708" marB="45708" anchor="ctr"/>
                </a:tc>
                <a:extLst>
                  <a:ext uri="{0D108BD9-81ED-4DB2-BD59-A6C34878D82A}">
                    <a16:rowId xmlns:a16="http://schemas.microsoft.com/office/drawing/2014/main" val="4381391"/>
                  </a:ext>
                </a:extLst>
              </a:tr>
              <a:tr h="347382">
                <a:tc>
                  <a:txBody>
                    <a:bodyPr/>
                    <a:lstStyle/>
                    <a:p>
                      <a:r>
                        <a:rPr lang="en-US" sz="1600" dirty="0">
                          <a:solidFill>
                            <a:srgbClr val="4F4F4F"/>
                          </a:solidFill>
                        </a:rPr>
                        <a:t>Working</a:t>
                      </a:r>
                    </a:p>
                  </a:txBody>
                  <a:tcPr marL="91416" marR="91416" marT="45708" marB="45708" anchor="ctr">
                    <a:solidFill>
                      <a:srgbClr val="F4F6F8"/>
                    </a:solidFill>
                  </a:tcPr>
                </a:tc>
                <a:tc>
                  <a:txBody>
                    <a:bodyPr/>
                    <a:lstStyle/>
                    <a:p>
                      <a:pPr algn="ctr"/>
                      <a:r>
                        <a:rPr lang="en-US" sz="1600" dirty="0">
                          <a:solidFill>
                            <a:srgbClr val="4F4F4F"/>
                          </a:solidFill>
                        </a:rPr>
                        <a:t>________</a:t>
                      </a:r>
                    </a:p>
                  </a:txBody>
                  <a:tcPr marL="91416" marR="91416" marT="45708" marB="45708" anchor="ctr">
                    <a:solidFill>
                      <a:srgbClr val="F4F6F8"/>
                    </a:solidFill>
                  </a:tcPr>
                </a:tc>
                <a:tc>
                  <a:txBody>
                    <a:bodyPr/>
                    <a:lstStyle/>
                    <a:p>
                      <a:pPr algn="ctr"/>
                      <a:r>
                        <a:rPr lang="en-US" sz="1600" dirty="0">
                          <a:solidFill>
                            <a:srgbClr val="4F4F4F"/>
                          </a:solidFill>
                        </a:rPr>
                        <a:t>________</a:t>
                      </a:r>
                    </a:p>
                  </a:txBody>
                  <a:tcPr marL="91416" marR="91416" marT="45708" marB="45708" anchor="ctr">
                    <a:solidFill>
                      <a:srgbClr val="F4F6F8"/>
                    </a:solidFill>
                  </a:tcPr>
                </a:tc>
                <a:extLst>
                  <a:ext uri="{0D108BD9-81ED-4DB2-BD59-A6C34878D82A}">
                    <a16:rowId xmlns:a16="http://schemas.microsoft.com/office/drawing/2014/main" val="1025985072"/>
                  </a:ext>
                </a:extLst>
              </a:tr>
              <a:tr h="347382">
                <a:tc>
                  <a:txBody>
                    <a:bodyPr/>
                    <a:lstStyle/>
                    <a:p>
                      <a:r>
                        <a:rPr lang="en-US" sz="1600" dirty="0">
                          <a:solidFill>
                            <a:srgbClr val="4F4F4F"/>
                          </a:solidFill>
                        </a:rPr>
                        <a:t>Relaxing/pursuing leisure activities</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extLst>
                  <a:ext uri="{0D108BD9-81ED-4DB2-BD59-A6C34878D82A}">
                    <a16:rowId xmlns:a16="http://schemas.microsoft.com/office/drawing/2014/main" val="2658820207"/>
                  </a:ext>
                </a:extLst>
              </a:tr>
              <a:tr h="347382">
                <a:tc>
                  <a:txBody>
                    <a:bodyPr/>
                    <a:lstStyle/>
                    <a:p>
                      <a:r>
                        <a:rPr lang="en-US" sz="1600" dirty="0">
                          <a:solidFill>
                            <a:srgbClr val="4F4F4F"/>
                          </a:solidFill>
                        </a:rPr>
                        <a:t>Exercising/being active</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extLst>
                  <a:ext uri="{0D108BD9-81ED-4DB2-BD59-A6C34878D82A}">
                    <a16:rowId xmlns:a16="http://schemas.microsoft.com/office/drawing/2014/main" val="2914576756"/>
                  </a:ext>
                </a:extLst>
              </a:tr>
              <a:tr h="347382">
                <a:tc>
                  <a:txBody>
                    <a:bodyPr/>
                    <a:lstStyle/>
                    <a:p>
                      <a:r>
                        <a:rPr lang="en-US" sz="1600" dirty="0">
                          <a:solidFill>
                            <a:srgbClr val="4F4F4F"/>
                          </a:solidFill>
                        </a:rPr>
                        <a:t>Spending time with family</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extLst>
                  <a:ext uri="{0D108BD9-81ED-4DB2-BD59-A6C34878D82A}">
                    <a16:rowId xmlns:a16="http://schemas.microsoft.com/office/drawing/2014/main" val="1232223327"/>
                  </a:ext>
                </a:extLst>
              </a:tr>
              <a:tr h="347382">
                <a:tc>
                  <a:txBody>
                    <a:bodyPr/>
                    <a:lstStyle/>
                    <a:p>
                      <a:r>
                        <a:rPr lang="en-US" sz="1600" dirty="0">
                          <a:solidFill>
                            <a:srgbClr val="4F4F4F"/>
                          </a:solidFill>
                        </a:rPr>
                        <a:t>Caring for pets</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extLst>
                  <a:ext uri="{0D108BD9-81ED-4DB2-BD59-A6C34878D82A}">
                    <a16:rowId xmlns:a16="http://schemas.microsoft.com/office/drawing/2014/main" val="275418773"/>
                  </a:ext>
                </a:extLst>
              </a:tr>
              <a:tr h="347382">
                <a:tc>
                  <a:txBody>
                    <a:bodyPr/>
                    <a:lstStyle/>
                    <a:p>
                      <a:r>
                        <a:rPr lang="en-US" sz="1600" dirty="0">
                          <a:solidFill>
                            <a:srgbClr val="4F4F4F"/>
                          </a:solidFill>
                        </a:rPr>
                        <a:t>Engaging in fun/social activities</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extLst>
                  <a:ext uri="{0D108BD9-81ED-4DB2-BD59-A6C34878D82A}">
                    <a16:rowId xmlns:a16="http://schemas.microsoft.com/office/drawing/2014/main" val="495443180"/>
                  </a:ext>
                </a:extLst>
              </a:tr>
              <a:tr h="347382">
                <a:tc>
                  <a:txBody>
                    <a:bodyPr/>
                    <a:lstStyle/>
                    <a:p>
                      <a:r>
                        <a:rPr lang="en-US" sz="1600" dirty="0">
                          <a:solidFill>
                            <a:srgbClr val="4F4F4F"/>
                          </a:solidFill>
                        </a:rPr>
                        <a:t>Learning/pursuing education</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extLst>
                  <a:ext uri="{0D108BD9-81ED-4DB2-BD59-A6C34878D82A}">
                    <a16:rowId xmlns:a16="http://schemas.microsoft.com/office/drawing/2014/main" val="3222152030"/>
                  </a:ext>
                </a:extLst>
              </a:tr>
              <a:tr h="347382">
                <a:tc>
                  <a:txBody>
                    <a:bodyPr/>
                    <a:lstStyle/>
                    <a:p>
                      <a:r>
                        <a:rPr lang="en-US" sz="1600" dirty="0">
                          <a:solidFill>
                            <a:srgbClr val="4F4F4F"/>
                          </a:solidFill>
                        </a:rPr>
                        <a:t>Participating in religious/spiritual activities</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extLst>
                  <a:ext uri="{0D108BD9-81ED-4DB2-BD59-A6C34878D82A}">
                    <a16:rowId xmlns:a16="http://schemas.microsoft.com/office/drawing/2014/main" val="46712438"/>
                  </a:ext>
                </a:extLst>
              </a:tr>
              <a:tr h="347382">
                <a:tc>
                  <a:txBody>
                    <a:bodyPr/>
                    <a:lstStyle/>
                    <a:p>
                      <a:r>
                        <a:rPr lang="en-US" sz="1600" dirty="0">
                          <a:solidFill>
                            <a:srgbClr val="4F4F4F"/>
                          </a:solidFill>
                        </a:rPr>
                        <a:t>Traveling</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extLst>
                  <a:ext uri="{0D108BD9-81ED-4DB2-BD59-A6C34878D82A}">
                    <a16:rowId xmlns:a16="http://schemas.microsoft.com/office/drawing/2014/main" val="4280131929"/>
                  </a:ext>
                </a:extLst>
              </a:tr>
              <a:tr h="347382">
                <a:tc>
                  <a:txBody>
                    <a:bodyPr/>
                    <a:lstStyle/>
                    <a:p>
                      <a:r>
                        <a:rPr lang="en-US" sz="1600" dirty="0">
                          <a:solidFill>
                            <a:srgbClr val="4F4F4F"/>
                          </a:solidFill>
                        </a:rPr>
                        <a:t>Other: ___________________________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extLst>
                  <a:ext uri="{0D108BD9-81ED-4DB2-BD59-A6C34878D82A}">
                    <a16:rowId xmlns:a16="http://schemas.microsoft.com/office/drawing/2014/main" val="4149609109"/>
                  </a:ext>
                </a:extLst>
              </a:tr>
            </a:tbl>
          </a:graphicData>
        </a:graphic>
      </p:graphicFrame>
      <p:sp>
        <p:nvSpPr>
          <p:cNvPr id="9" name="Rectangle 8">
            <a:extLst>
              <a:ext uri="{FF2B5EF4-FFF2-40B4-BE49-F238E27FC236}">
                <a16:creationId xmlns:a16="http://schemas.microsoft.com/office/drawing/2014/main" id="{9FF4551A-5080-B344-9225-804117AC9585}"/>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384087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CF21C-C962-0346-A32F-92BD4B3EC539}"/>
              </a:ext>
            </a:extLst>
          </p:cNvPr>
          <p:cNvSpPr>
            <a:spLocks noGrp="1"/>
          </p:cNvSpPr>
          <p:nvPr>
            <p:ph type="title"/>
          </p:nvPr>
        </p:nvSpPr>
        <p:spPr/>
        <p:txBody>
          <a:bodyPr/>
          <a:lstStyle/>
          <a:p>
            <a:r>
              <a:rPr lang="en-US" dirty="0"/>
              <a:t>What</a:t>
            </a:r>
          </a:p>
        </p:txBody>
      </p:sp>
      <p:sp>
        <p:nvSpPr>
          <p:cNvPr id="6" name="TextBox 5">
            <a:extLst>
              <a:ext uri="{FF2B5EF4-FFF2-40B4-BE49-F238E27FC236}">
                <a16:creationId xmlns:a16="http://schemas.microsoft.com/office/drawing/2014/main" id="{7E8C9F1D-DFB3-1246-8679-57B4EFA829B3}"/>
              </a:ext>
            </a:extLst>
          </p:cNvPr>
          <p:cNvSpPr txBox="1"/>
          <p:nvPr/>
        </p:nvSpPr>
        <p:spPr>
          <a:xfrm>
            <a:off x="1433688" y="1270519"/>
            <a:ext cx="9416364" cy="615393"/>
          </a:xfrm>
          <a:prstGeom prst="rect">
            <a:avLst/>
          </a:prstGeom>
          <a:noFill/>
        </p:spPr>
        <p:txBody>
          <a:bodyPr wrap="square" lIns="0" tIns="0" rIns="0" bIns="0" rtlCol="0" anchor="t">
            <a:spAutoFit/>
          </a:bodyPr>
          <a:lstStyle/>
          <a:p>
            <a:pPr>
              <a:spcAft>
                <a:spcPts val="1000"/>
              </a:spcAft>
              <a:buClr>
                <a:schemeClr val="accent2"/>
              </a:buClr>
            </a:pPr>
            <a:r>
              <a:rPr lang="en-US" sz="1999" dirty="0">
                <a:solidFill>
                  <a:srgbClr val="4F4F4F"/>
                </a:solidFill>
              </a:rPr>
              <a:t>What are the primary things you plan to do to help you live a healthy and vibrant retirement? Select up to five. </a:t>
            </a:r>
          </a:p>
        </p:txBody>
      </p:sp>
      <p:sp>
        <p:nvSpPr>
          <p:cNvPr id="7" name="TextBox 6">
            <a:extLst>
              <a:ext uri="{FF2B5EF4-FFF2-40B4-BE49-F238E27FC236}">
                <a16:creationId xmlns:a16="http://schemas.microsoft.com/office/drawing/2014/main" id="{E9DF06F2-11F4-6748-89C8-50B00458BE1D}"/>
              </a:ext>
            </a:extLst>
          </p:cNvPr>
          <p:cNvSpPr txBox="1"/>
          <p:nvPr/>
        </p:nvSpPr>
        <p:spPr>
          <a:xfrm>
            <a:off x="1059029" y="1270519"/>
            <a:ext cx="364666" cy="307697"/>
          </a:xfrm>
          <a:prstGeom prst="rect">
            <a:avLst/>
          </a:prstGeom>
          <a:noFill/>
        </p:spPr>
        <p:txBody>
          <a:bodyPr wrap="square" lIns="0" tIns="0" rIns="0" bIns="0" rtlCol="0">
            <a:spAutoFit/>
          </a:bodyPr>
          <a:lstStyle/>
          <a:p>
            <a:pPr>
              <a:spcAft>
                <a:spcPts val="1000"/>
              </a:spcAft>
              <a:buClr>
                <a:schemeClr val="accent2"/>
              </a:buClr>
            </a:pPr>
            <a:r>
              <a:rPr lang="en-US" sz="1999" b="1" dirty="0">
                <a:solidFill>
                  <a:srgbClr val="05C3DE"/>
                </a:solidFill>
                <a:latin typeface="+mj-lt"/>
              </a:rPr>
              <a:t>4</a:t>
            </a:r>
          </a:p>
        </p:txBody>
      </p:sp>
      <p:sp>
        <p:nvSpPr>
          <p:cNvPr id="13" name="TextBox 12">
            <a:extLst>
              <a:ext uri="{FF2B5EF4-FFF2-40B4-BE49-F238E27FC236}">
                <a16:creationId xmlns:a16="http://schemas.microsoft.com/office/drawing/2014/main" id="{97C3E233-5913-AD4F-9930-4AC7B1E3F518}"/>
              </a:ext>
            </a:extLst>
          </p:cNvPr>
          <p:cNvSpPr txBox="1"/>
          <p:nvPr/>
        </p:nvSpPr>
        <p:spPr>
          <a:xfrm>
            <a:off x="1433688" y="2204771"/>
            <a:ext cx="4660724" cy="1825665"/>
          </a:xfrm>
          <a:prstGeom prst="rect">
            <a:avLst/>
          </a:prstGeom>
          <a:noFill/>
        </p:spPr>
        <p:txBody>
          <a:bodyPr wrap="square" lIns="0" tIns="0" rIns="0" bIns="0" rtlCol="0" anchor="t">
            <a:spAutoFit/>
          </a:bodyPr>
          <a:lstStyle/>
          <a:p>
            <a:pPr defTabSz="274320">
              <a:spcAft>
                <a:spcPts val="500"/>
              </a:spcAft>
              <a:buClr>
                <a:schemeClr val="accent2"/>
              </a:buClr>
            </a:pPr>
            <a:r>
              <a:rPr lang="en-US" sz="1699" b="1" dirty="0">
                <a:solidFill>
                  <a:srgbClr val="4F4F4F"/>
                </a:solidFill>
              </a:rPr>
              <a:t>◻︎ </a:t>
            </a:r>
            <a:r>
              <a:rPr lang="en-US" sz="1699" dirty="0">
                <a:solidFill>
                  <a:srgbClr val="4F4F4F"/>
                </a:solidFill>
              </a:rPr>
              <a:t>Exercise regularly</a:t>
            </a:r>
          </a:p>
          <a:p>
            <a:pPr defTabSz="274320">
              <a:spcAft>
                <a:spcPts val="500"/>
              </a:spcAft>
              <a:buClr>
                <a:schemeClr val="accent2"/>
              </a:buClr>
            </a:pPr>
            <a:r>
              <a:rPr lang="en-US" sz="1699" b="1" dirty="0">
                <a:solidFill>
                  <a:srgbClr val="4F4F4F"/>
                </a:solidFill>
              </a:rPr>
              <a:t>◻︎ </a:t>
            </a:r>
            <a:r>
              <a:rPr lang="en-US" sz="1699" dirty="0">
                <a:solidFill>
                  <a:srgbClr val="4F4F4F"/>
                </a:solidFill>
              </a:rPr>
              <a:t>Eat well</a:t>
            </a:r>
          </a:p>
          <a:p>
            <a:pPr defTabSz="274320">
              <a:spcAft>
                <a:spcPts val="500"/>
              </a:spcAft>
              <a:buClr>
                <a:schemeClr val="accent2"/>
              </a:buClr>
            </a:pPr>
            <a:r>
              <a:rPr lang="en-US" sz="1699" b="1" dirty="0">
                <a:solidFill>
                  <a:srgbClr val="4F4F4F"/>
                </a:solidFill>
              </a:rPr>
              <a:t>◻︎ </a:t>
            </a:r>
            <a:r>
              <a:rPr lang="en-US" sz="1699" dirty="0">
                <a:solidFill>
                  <a:srgbClr val="4F4F4F"/>
                </a:solidFill>
              </a:rPr>
              <a:t>Manage your weight</a:t>
            </a:r>
            <a:endParaRPr lang="en-US" sz="1699" dirty="0">
              <a:solidFill>
                <a:srgbClr val="4F4F4F"/>
              </a:solidFill>
              <a:cs typeface="Arial"/>
            </a:endParaRPr>
          </a:p>
          <a:p>
            <a:pPr defTabSz="274320">
              <a:spcAft>
                <a:spcPts val="500"/>
              </a:spcAft>
              <a:buClr>
                <a:schemeClr val="accent2"/>
              </a:buClr>
            </a:pPr>
            <a:r>
              <a:rPr lang="en-US" sz="1699" b="1" dirty="0">
                <a:solidFill>
                  <a:srgbClr val="4F4F4F"/>
                </a:solidFill>
              </a:rPr>
              <a:t>◻︎ </a:t>
            </a:r>
            <a:r>
              <a:rPr lang="en-US" sz="1699" dirty="0">
                <a:solidFill>
                  <a:srgbClr val="4F4F4F"/>
                </a:solidFill>
              </a:rPr>
              <a:t>Be proactive about preventive care</a:t>
            </a:r>
            <a:br>
              <a:rPr lang="en-US" sz="1699" dirty="0">
                <a:solidFill>
                  <a:srgbClr val="4F4F4F"/>
                </a:solidFill>
              </a:rPr>
            </a:br>
            <a:r>
              <a:rPr lang="en-US" sz="1699" dirty="0">
                <a:solidFill>
                  <a:srgbClr val="4F4F4F"/>
                </a:solidFill>
              </a:rPr>
              <a:t>	with doctors</a:t>
            </a:r>
          </a:p>
          <a:p>
            <a:pPr defTabSz="274320">
              <a:spcAft>
                <a:spcPts val="500"/>
              </a:spcAft>
              <a:buClr>
                <a:schemeClr val="accent2"/>
              </a:buClr>
            </a:pPr>
            <a:r>
              <a:rPr lang="en-US" sz="1699" b="1" dirty="0">
                <a:solidFill>
                  <a:srgbClr val="4F4F4F"/>
                </a:solidFill>
              </a:rPr>
              <a:t>◻︎ </a:t>
            </a:r>
            <a:r>
              <a:rPr lang="en-US" sz="1699" dirty="0">
                <a:solidFill>
                  <a:srgbClr val="4F4F4F"/>
                </a:solidFill>
              </a:rPr>
              <a:t>Adopt a positive mindset</a:t>
            </a:r>
          </a:p>
        </p:txBody>
      </p:sp>
      <p:sp>
        <p:nvSpPr>
          <p:cNvPr id="14" name="TextBox 13">
            <a:extLst>
              <a:ext uri="{FF2B5EF4-FFF2-40B4-BE49-F238E27FC236}">
                <a16:creationId xmlns:a16="http://schemas.microsoft.com/office/drawing/2014/main" id="{08BDDC69-A7BD-6945-94EC-765B007AA6DC}"/>
              </a:ext>
            </a:extLst>
          </p:cNvPr>
          <p:cNvSpPr txBox="1"/>
          <p:nvPr/>
        </p:nvSpPr>
        <p:spPr>
          <a:xfrm>
            <a:off x="6173221" y="2204770"/>
            <a:ext cx="4660724" cy="1564124"/>
          </a:xfrm>
          <a:prstGeom prst="rect">
            <a:avLst/>
          </a:prstGeom>
          <a:noFill/>
        </p:spPr>
        <p:txBody>
          <a:bodyPr wrap="square" lIns="0" tIns="0" rIns="0" bIns="0" rtlCol="0">
            <a:spAutoFit/>
          </a:bodyPr>
          <a:lstStyle/>
          <a:p>
            <a:pPr>
              <a:spcAft>
                <a:spcPts val="500"/>
              </a:spcAft>
              <a:buClr>
                <a:schemeClr val="accent2"/>
              </a:buClr>
            </a:pPr>
            <a:r>
              <a:rPr lang="en-US" sz="1699" b="1" dirty="0">
                <a:solidFill>
                  <a:srgbClr val="4F4F4F"/>
                </a:solidFill>
              </a:rPr>
              <a:t>◻︎ </a:t>
            </a:r>
            <a:r>
              <a:rPr lang="en-US" sz="1699" dirty="0">
                <a:solidFill>
                  <a:srgbClr val="4F4F4F"/>
                </a:solidFill>
              </a:rPr>
              <a:t>Learn new things to keep your mind sharp</a:t>
            </a:r>
          </a:p>
          <a:p>
            <a:pPr>
              <a:spcAft>
                <a:spcPts val="500"/>
              </a:spcAft>
              <a:buClr>
                <a:schemeClr val="accent2"/>
              </a:buClr>
            </a:pPr>
            <a:r>
              <a:rPr lang="en-US" sz="1699" b="1" dirty="0">
                <a:solidFill>
                  <a:srgbClr val="4F4F4F"/>
                </a:solidFill>
              </a:rPr>
              <a:t>◻︎ </a:t>
            </a:r>
            <a:r>
              <a:rPr lang="en-US" sz="1699" dirty="0">
                <a:solidFill>
                  <a:srgbClr val="4F4F4F"/>
                </a:solidFill>
              </a:rPr>
              <a:t>Do mental exercises</a:t>
            </a:r>
          </a:p>
          <a:p>
            <a:pPr>
              <a:spcAft>
                <a:spcPts val="500"/>
              </a:spcAft>
              <a:buClr>
                <a:schemeClr val="accent2"/>
              </a:buClr>
            </a:pPr>
            <a:r>
              <a:rPr lang="en-US" sz="1699" b="1" dirty="0">
                <a:solidFill>
                  <a:srgbClr val="4F4F4F"/>
                </a:solidFill>
              </a:rPr>
              <a:t>◻︎ </a:t>
            </a:r>
            <a:r>
              <a:rPr lang="en-US" sz="1699" dirty="0">
                <a:solidFill>
                  <a:srgbClr val="4F4F4F"/>
                </a:solidFill>
              </a:rPr>
              <a:t>Spend time with family and friends</a:t>
            </a:r>
          </a:p>
          <a:p>
            <a:pPr>
              <a:spcAft>
                <a:spcPts val="500"/>
              </a:spcAft>
              <a:buClr>
                <a:schemeClr val="accent2"/>
              </a:buClr>
            </a:pPr>
            <a:r>
              <a:rPr lang="en-US" sz="1699" b="1" dirty="0">
                <a:solidFill>
                  <a:srgbClr val="4F4F4F"/>
                </a:solidFill>
              </a:rPr>
              <a:t>◻︎ </a:t>
            </a:r>
            <a:r>
              <a:rPr lang="en-US" sz="1699" dirty="0">
                <a:solidFill>
                  <a:srgbClr val="4F4F4F"/>
                </a:solidFill>
              </a:rPr>
              <a:t>Do nice things for yourself (pampering)</a:t>
            </a:r>
          </a:p>
          <a:p>
            <a:pPr>
              <a:spcAft>
                <a:spcPts val="500"/>
              </a:spcAft>
              <a:buClr>
                <a:schemeClr val="accent2"/>
              </a:buClr>
            </a:pPr>
            <a:r>
              <a:rPr lang="en-US" sz="1699" b="1" dirty="0">
                <a:solidFill>
                  <a:srgbClr val="4F4F4F"/>
                </a:solidFill>
              </a:rPr>
              <a:t>◻︎ </a:t>
            </a:r>
            <a:r>
              <a:rPr lang="en-US" sz="1699" dirty="0">
                <a:solidFill>
                  <a:srgbClr val="4F4F4F"/>
                </a:solidFill>
              </a:rPr>
              <a:t>Other: ______________________</a:t>
            </a:r>
          </a:p>
        </p:txBody>
      </p:sp>
      <p:sp>
        <p:nvSpPr>
          <p:cNvPr id="9" name="Rectangle 8">
            <a:extLst>
              <a:ext uri="{FF2B5EF4-FFF2-40B4-BE49-F238E27FC236}">
                <a16:creationId xmlns:a16="http://schemas.microsoft.com/office/drawing/2014/main" id="{EA28F00E-546A-8841-A4FC-88B330455116}"/>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245309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AA97B-C154-5B43-9954-CCA731A24889}"/>
              </a:ext>
            </a:extLst>
          </p:cNvPr>
          <p:cNvSpPr>
            <a:spLocks noGrp="1"/>
          </p:cNvSpPr>
          <p:nvPr>
            <p:ph type="title"/>
          </p:nvPr>
        </p:nvSpPr>
        <p:spPr/>
        <p:txBody>
          <a:bodyPr/>
          <a:lstStyle/>
          <a:p>
            <a:r>
              <a:rPr lang="en-US" dirty="0"/>
              <a:t>Create Your Vision for Retirement</a:t>
            </a:r>
          </a:p>
        </p:txBody>
      </p:sp>
      <p:grpSp>
        <p:nvGrpSpPr>
          <p:cNvPr id="13" name="Group 12">
            <a:extLst>
              <a:ext uri="{FF2B5EF4-FFF2-40B4-BE49-F238E27FC236}">
                <a16:creationId xmlns:a16="http://schemas.microsoft.com/office/drawing/2014/main" id="{A69F1A12-872A-114C-AB41-EFC3B8A136D0}"/>
              </a:ext>
            </a:extLst>
          </p:cNvPr>
          <p:cNvGrpSpPr/>
          <p:nvPr/>
        </p:nvGrpSpPr>
        <p:grpSpPr>
          <a:xfrm>
            <a:off x="905012" y="2543819"/>
            <a:ext cx="10378800" cy="1770362"/>
            <a:chOff x="905248" y="2543588"/>
            <a:chExt cx="10381504" cy="1770823"/>
          </a:xfrm>
        </p:grpSpPr>
        <p:grpSp>
          <p:nvGrpSpPr>
            <p:cNvPr id="2" name="Group 1">
              <a:extLst>
                <a:ext uri="{FF2B5EF4-FFF2-40B4-BE49-F238E27FC236}">
                  <a16:creationId xmlns:a16="http://schemas.microsoft.com/office/drawing/2014/main" id="{5D9DD47A-5FEF-414A-AFF0-DDA19CFB430E}"/>
                </a:ext>
              </a:extLst>
            </p:cNvPr>
            <p:cNvGrpSpPr/>
            <p:nvPr/>
          </p:nvGrpSpPr>
          <p:grpSpPr>
            <a:xfrm>
              <a:off x="905248" y="2543588"/>
              <a:ext cx="1770362" cy="1770823"/>
              <a:chOff x="973967" y="2595785"/>
              <a:chExt cx="1770362" cy="1770823"/>
            </a:xfrm>
          </p:grpSpPr>
          <p:sp>
            <p:nvSpPr>
              <p:cNvPr id="12" name="Rectangle 11"/>
              <p:cNvSpPr/>
              <p:nvPr/>
            </p:nvSpPr>
            <p:spPr>
              <a:xfrm>
                <a:off x="973967"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17" name="Rectangle 16"/>
              <p:cNvSpPr/>
              <p:nvPr/>
            </p:nvSpPr>
            <p:spPr>
              <a:xfrm>
                <a:off x="973967"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WHO</a:t>
                </a:r>
              </a:p>
            </p:txBody>
          </p:sp>
          <p:grpSp>
            <p:nvGrpSpPr>
              <p:cNvPr id="3" name="Group 2">
                <a:extLst>
                  <a:ext uri="{FF2B5EF4-FFF2-40B4-BE49-F238E27FC236}">
                    <a16:creationId xmlns:a16="http://schemas.microsoft.com/office/drawing/2014/main" id="{D0C29165-B762-FC4D-A115-7C6CD20515F5}"/>
                  </a:ext>
                </a:extLst>
              </p:cNvPr>
              <p:cNvGrpSpPr/>
              <p:nvPr/>
            </p:nvGrpSpPr>
            <p:grpSpPr>
              <a:xfrm>
                <a:off x="1356863" y="2909599"/>
                <a:ext cx="1005334" cy="731520"/>
                <a:chOff x="1208009" y="3264636"/>
                <a:chExt cx="1005334" cy="731520"/>
              </a:xfrm>
            </p:grpSpPr>
            <p:grpSp>
              <p:nvGrpSpPr>
                <p:cNvPr id="53" name="Group 52">
                  <a:extLst>
                    <a:ext uri="{FF2B5EF4-FFF2-40B4-BE49-F238E27FC236}">
                      <a16:creationId xmlns:a16="http://schemas.microsoft.com/office/drawing/2014/main" id="{6BF79ECC-A41A-BA4D-867C-8B39367699DB}"/>
                    </a:ext>
                  </a:extLst>
                </p:cNvPr>
                <p:cNvGrpSpPr>
                  <a:grpSpLocks noChangeAspect="1"/>
                </p:cNvGrpSpPr>
                <p:nvPr/>
              </p:nvGrpSpPr>
              <p:grpSpPr>
                <a:xfrm>
                  <a:off x="1208009" y="3356076"/>
                  <a:ext cx="602427" cy="640080"/>
                  <a:chOff x="1035277" y="1475225"/>
                  <a:chExt cx="304800" cy="323851"/>
                </a:xfrm>
              </p:grpSpPr>
              <p:sp>
                <p:nvSpPr>
                  <p:cNvPr id="54" name="Freeform 49">
                    <a:extLst>
                      <a:ext uri="{FF2B5EF4-FFF2-40B4-BE49-F238E27FC236}">
                        <a16:creationId xmlns:a16="http://schemas.microsoft.com/office/drawing/2014/main" id="{814F8BC8-8853-7B4E-8D3E-B3B81E114EB8}"/>
                      </a:ext>
                    </a:extLst>
                  </p:cNvPr>
                  <p:cNvSpPr>
                    <a:spLocks/>
                  </p:cNvSpPr>
                  <p:nvPr/>
                </p:nvSpPr>
                <p:spPr bwMode="auto">
                  <a:xfrm>
                    <a:off x="1035277" y="1651438"/>
                    <a:ext cx="304800" cy="147638"/>
                  </a:xfrm>
                  <a:custGeom>
                    <a:avLst/>
                    <a:gdLst>
                      <a:gd name="T0" fmla="*/ 24 w 64"/>
                      <a:gd name="T1" fmla="*/ 1 h 31"/>
                      <a:gd name="T2" fmla="*/ 24 w 64"/>
                      <a:gd name="T3" fmla="*/ 9 h 31"/>
                      <a:gd name="T4" fmla="*/ 6 w 64"/>
                      <a:gd name="T5" fmla="*/ 16 h 31"/>
                      <a:gd name="T6" fmla="*/ 0 w 64"/>
                      <a:gd name="T7" fmla="*/ 25 h 31"/>
                      <a:gd name="T8" fmla="*/ 0 w 64"/>
                      <a:gd name="T9" fmla="*/ 31 h 31"/>
                      <a:gd name="T10" fmla="*/ 64 w 64"/>
                      <a:gd name="T11" fmla="*/ 31 h 31"/>
                      <a:gd name="T12" fmla="*/ 64 w 64"/>
                      <a:gd name="T13" fmla="*/ 25 h 31"/>
                      <a:gd name="T14" fmla="*/ 57 w 64"/>
                      <a:gd name="T15" fmla="*/ 16 h 31"/>
                      <a:gd name="T16" fmla="*/ 40 w 64"/>
                      <a:gd name="T17" fmla="*/ 9 h 31"/>
                      <a:gd name="T18" fmla="*/ 40 w 6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1">
                        <a:moveTo>
                          <a:pt x="24" y="1"/>
                        </a:moveTo>
                        <a:cubicBezTo>
                          <a:pt x="24" y="9"/>
                          <a:pt x="24" y="9"/>
                          <a:pt x="24" y="9"/>
                        </a:cubicBezTo>
                        <a:cubicBezTo>
                          <a:pt x="6" y="16"/>
                          <a:pt x="6" y="16"/>
                          <a:pt x="6" y="16"/>
                        </a:cubicBezTo>
                        <a:cubicBezTo>
                          <a:pt x="2" y="17"/>
                          <a:pt x="0" y="21"/>
                          <a:pt x="0" y="25"/>
                        </a:cubicBezTo>
                        <a:cubicBezTo>
                          <a:pt x="0" y="31"/>
                          <a:pt x="0" y="31"/>
                          <a:pt x="0" y="31"/>
                        </a:cubicBezTo>
                        <a:cubicBezTo>
                          <a:pt x="64" y="31"/>
                          <a:pt x="64" y="31"/>
                          <a:pt x="64" y="31"/>
                        </a:cubicBezTo>
                        <a:cubicBezTo>
                          <a:pt x="64" y="25"/>
                          <a:pt x="64" y="25"/>
                          <a:pt x="64" y="25"/>
                        </a:cubicBezTo>
                        <a:cubicBezTo>
                          <a:pt x="64" y="21"/>
                          <a:pt x="61" y="17"/>
                          <a:pt x="57" y="16"/>
                        </a:cubicBezTo>
                        <a:cubicBezTo>
                          <a:pt x="40" y="9"/>
                          <a:pt x="40" y="9"/>
                          <a:pt x="40" y="9"/>
                        </a:cubicBezTo>
                        <a:cubicBezTo>
                          <a:pt x="40" y="0"/>
                          <a:pt x="40" y="0"/>
                          <a:pt x="40" y="0"/>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5" name="Oval 50">
                    <a:extLst>
                      <a:ext uri="{FF2B5EF4-FFF2-40B4-BE49-F238E27FC236}">
                        <a16:creationId xmlns:a16="http://schemas.microsoft.com/office/drawing/2014/main" id="{CEF95358-279C-9F40-B4A6-28E6FFFB1750}"/>
                      </a:ext>
                    </a:extLst>
                  </p:cNvPr>
                  <p:cNvSpPr>
                    <a:spLocks noChangeArrowheads="1"/>
                  </p:cNvSpPr>
                  <p:nvPr/>
                </p:nvSpPr>
                <p:spPr bwMode="auto">
                  <a:xfrm>
                    <a:off x="1101952" y="1475225"/>
                    <a:ext cx="161925" cy="190500"/>
                  </a:xfrm>
                  <a:prstGeom prst="ellipse">
                    <a:avLst/>
                  </a:pr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6" name="Freeform 51">
                    <a:extLst>
                      <a:ext uri="{FF2B5EF4-FFF2-40B4-BE49-F238E27FC236}">
                        <a16:creationId xmlns:a16="http://schemas.microsoft.com/office/drawing/2014/main" id="{A0FEA2C8-40F9-384A-B4C0-03126BAF0E9E}"/>
                      </a:ext>
                    </a:extLst>
                  </p:cNvPr>
                  <p:cNvSpPr>
                    <a:spLocks/>
                  </p:cNvSpPr>
                  <p:nvPr/>
                </p:nvSpPr>
                <p:spPr bwMode="auto">
                  <a:xfrm>
                    <a:off x="1106715" y="1532375"/>
                    <a:ext cx="157163" cy="33338"/>
                  </a:xfrm>
                  <a:custGeom>
                    <a:avLst/>
                    <a:gdLst>
                      <a:gd name="T0" fmla="*/ 33 w 33"/>
                      <a:gd name="T1" fmla="*/ 6 h 7"/>
                      <a:gd name="T2" fmla="*/ 31 w 33"/>
                      <a:gd name="T3" fmla="*/ 6 h 7"/>
                      <a:gd name="T4" fmla="*/ 19 w 33"/>
                      <a:gd name="T5" fmla="*/ 0 h 7"/>
                      <a:gd name="T6" fmla="*/ 6 w 33"/>
                      <a:gd name="T7" fmla="*/ 6 h 7"/>
                      <a:gd name="T8" fmla="*/ 0 w 33"/>
                      <a:gd name="T9" fmla="*/ 4 h 7"/>
                    </a:gdLst>
                    <a:ahLst/>
                    <a:cxnLst>
                      <a:cxn ang="0">
                        <a:pos x="T0" y="T1"/>
                      </a:cxn>
                      <a:cxn ang="0">
                        <a:pos x="T2" y="T3"/>
                      </a:cxn>
                      <a:cxn ang="0">
                        <a:pos x="T4" y="T5"/>
                      </a:cxn>
                      <a:cxn ang="0">
                        <a:pos x="T6" y="T7"/>
                      </a:cxn>
                      <a:cxn ang="0">
                        <a:pos x="T8" y="T9"/>
                      </a:cxn>
                    </a:cxnLst>
                    <a:rect l="0" t="0" r="r" b="b"/>
                    <a:pathLst>
                      <a:path w="33" h="7">
                        <a:moveTo>
                          <a:pt x="33" y="6"/>
                        </a:moveTo>
                        <a:cubicBezTo>
                          <a:pt x="32" y="6"/>
                          <a:pt x="32" y="6"/>
                          <a:pt x="31" y="6"/>
                        </a:cubicBezTo>
                        <a:cubicBezTo>
                          <a:pt x="26" y="7"/>
                          <a:pt x="22" y="5"/>
                          <a:pt x="19" y="0"/>
                        </a:cubicBezTo>
                        <a:cubicBezTo>
                          <a:pt x="17" y="3"/>
                          <a:pt x="11" y="6"/>
                          <a:pt x="6" y="6"/>
                        </a:cubicBezTo>
                        <a:cubicBezTo>
                          <a:pt x="4" y="6"/>
                          <a:pt x="2" y="6"/>
                          <a:pt x="0" y="4"/>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57" name="Freeform 131">
                  <a:extLst>
                    <a:ext uri="{FF2B5EF4-FFF2-40B4-BE49-F238E27FC236}">
                      <a16:creationId xmlns:a16="http://schemas.microsoft.com/office/drawing/2014/main" id="{2F286837-80CE-774C-B1EB-7C18C4B4E245}"/>
                    </a:ext>
                  </a:extLst>
                </p:cNvPr>
                <p:cNvSpPr>
                  <a:spLocks noChangeAspect="1"/>
                </p:cNvSpPr>
                <p:nvPr/>
              </p:nvSpPr>
              <p:spPr bwMode="auto">
                <a:xfrm flipH="1">
                  <a:off x="1706904" y="3264636"/>
                  <a:ext cx="506439" cy="731520"/>
                </a:xfrm>
                <a:custGeom>
                  <a:avLst/>
                  <a:gdLst>
                    <a:gd name="T0" fmla="*/ 45 w 45"/>
                    <a:gd name="T1" fmla="*/ 44 h 65"/>
                    <a:gd name="T2" fmla="*/ 37 w 45"/>
                    <a:gd name="T3" fmla="*/ 41 h 65"/>
                    <a:gd name="T4" fmla="*/ 37 w 45"/>
                    <a:gd name="T5" fmla="*/ 33 h 65"/>
                    <a:gd name="T6" fmla="*/ 42 w 45"/>
                    <a:gd name="T7" fmla="*/ 23 h 65"/>
                    <a:gd name="T8" fmla="*/ 42 w 45"/>
                    <a:gd name="T9" fmla="*/ 16 h 65"/>
                    <a:gd name="T10" fmla="*/ 44 w 45"/>
                    <a:gd name="T11" fmla="*/ 6 h 65"/>
                    <a:gd name="T12" fmla="*/ 22 w 45"/>
                    <a:gd name="T13" fmla="*/ 6 h 65"/>
                    <a:gd name="T14" fmla="*/ 18 w 45"/>
                    <a:gd name="T15" fmla="*/ 16 h 65"/>
                    <a:gd name="T16" fmla="*/ 18 w 45"/>
                    <a:gd name="T17" fmla="*/ 23 h 65"/>
                    <a:gd name="T18" fmla="*/ 24 w 45"/>
                    <a:gd name="T19" fmla="*/ 35 h 65"/>
                    <a:gd name="T20" fmla="*/ 24 w 45"/>
                    <a:gd name="T21" fmla="*/ 41 h 65"/>
                    <a:gd name="T22" fmla="*/ 1 w 45"/>
                    <a:gd name="T23" fmla="*/ 51 h 65"/>
                    <a:gd name="T24" fmla="*/ 0 w 45"/>
                    <a:gd name="T25" fmla="*/ 65 h 65"/>
                    <a:gd name="T26" fmla="*/ 34 w 45"/>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5">
                      <a:moveTo>
                        <a:pt x="45" y="44"/>
                      </a:moveTo>
                      <a:cubicBezTo>
                        <a:pt x="42" y="43"/>
                        <a:pt x="40" y="42"/>
                        <a:pt x="37" y="41"/>
                      </a:cubicBezTo>
                      <a:cubicBezTo>
                        <a:pt x="37" y="33"/>
                        <a:pt x="37" y="33"/>
                        <a:pt x="37" y="33"/>
                      </a:cubicBezTo>
                      <a:cubicBezTo>
                        <a:pt x="37" y="33"/>
                        <a:pt x="42" y="31"/>
                        <a:pt x="42" y="23"/>
                      </a:cubicBezTo>
                      <a:cubicBezTo>
                        <a:pt x="44" y="23"/>
                        <a:pt x="44" y="16"/>
                        <a:pt x="42" y="16"/>
                      </a:cubicBezTo>
                      <a:cubicBezTo>
                        <a:pt x="42" y="15"/>
                        <a:pt x="45" y="10"/>
                        <a:pt x="44" y="6"/>
                      </a:cubicBezTo>
                      <a:cubicBezTo>
                        <a:pt x="42" y="0"/>
                        <a:pt x="23" y="0"/>
                        <a:pt x="22" y="6"/>
                      </a:cubicBezTo>
                      <a:cubicBezTo>
                        <a:pt x="14" y="4"/>
                        <a:pt x="18" y="15"/>
                        <a:pt x="18" y="16"/>
                      </a:cubicBezTo>
                      <a:cubicBezTo>
                        <a:pt x="16" y="16"/>
                        <a:pt x="16" y="23"/>
                        <a:pt x="18" y="23"/>
                      </a:cubicBezTo>
                      <a:cubicBezTo>
                        <a:pt x="18" y="31"/>
                        <a:pt x="24" y="35"/>
                        <a:pt x="24" y="35"/>
                      </a:cubicBezTo>
                      <a:cubicBezTo>
                        <a:pt x="24" y="41"/>
                        <a:pt x="24" y="41"/>
                        <a:pt x="24" y="41"/>
                      </a:cubicBezTo>
                      <a:cubicBezTo>
                        <a:pt x="14" y="45"/>
                        <a:pt x="3" y="47"/>
                        <a:pt x="1" y="51"/>
                      </a:cubicBezTo>
                      <a:cubicBezTo>
                        <a:pt x="0" y="56"/>
                        <a:pt x="0" y="65"/>
                        <a:pt x="0" y="65"/>
                      </a:cubicBezTo>
                      <a:cubicBezTo>
                        <a:pt x="34" y="65"/>
                        <a:pt x="34" y="65"/>
                        <a:pt x="34" y="65"/>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grpSp>
          <p:nvGrpSpPr>
            <p:cNvPr id="9" name="Group 8">
              <a:extLst>
                <a:ext uri="{FF2B5EF4-FFF2-40B4-BE49-F238E27FC236}">
                  <a16:creationId xmlns:a16="http://schemas.microsoft.com/office/drawing/2014/main" id="{C8215389-CDBA-AC4B-A7E4-45341E7AEE2F}"/>
                </a:ext>
              </a:extLst>
            </p:cNvPr>
            <p:cNvGrpSpPr/>
            <p:nvPr/>
          </p:nvGrpSpPr>
          <p:grpSpPr>
            <a:xfrm>
              <a:off x="3058034" y="2543588"/>
              <a:ext cx="3926966" cy="1770823"/>
              <a:chOff x="3058034" y="2543588"/>
              <a:chExt cx="3926966" cy="1770823"/>
            </a:xfrm>
          </p:grpSpPr>
          <p:grpSp>
            <p:nvGrpSpPr>
              <p:cNvPr id="24" name="Group 23">
                <a:extLst>
                  <a:ext uri="{FF2B5EF4-FFF2-40B4-BE49-F238E27FC236}">
                    <a16:creationId xmlns:a16="http://schemas.microsoft.com/office/drawing/2014/main" id="{3EC356C2-A57B-AD46-880D-DB2EF7BCF2C6}"/>
                  </a:ext>
                </a:extLst>
              </p:cNvPr>
              <p:cNvGrpSpPr>
                <a:grpSpLocks noChangeAspect="1"/>
              </p:cNvGrpSpPr>
              <p:nvPr/>
            </p:nvGrpSpPr>
            <p:grpSpPr>
              <a:xfrm>
                <a:off x="3529283" y="2847639"/>
                <a:ext cx="803114" cy="731520"/>
                <a:chOff x="7082065" y="1619417"/>
                <a:chExt cx="409575" cy="373063"/>
              </a:xfrm>
            </p:grpSpPr>
            <p:sp>
              <p:nvSpPr>
                <p:cNvPr id="25" name="Freeform 116">
                  <a:extLst>
                    <a:ext uri="{FF2B5EF4-FFF2-40B4-BE49-F238E27FC236}">
                      <a16:creationId xmlns:a16="http://schemas.microsoft.com/office/drawing/2014/main" id="{AAC8D814-CD89-424E-BA33-AE32EEA3D87F}"/>
                    </a:ext>
                  </a:extLst>
                </p:cNvPr>
                <p:cNvSpPr>
                  <a:spLocks/>
                </p:cNvSpPr>
                <p:nvPr/>
              </p:nvSpPr>
              <p:spPr bwMode="auto">
                <a:xfrm>
                  <a:off x="7082065" y="1619417"/>
                  <a:ext cx="409575" cy="373063"/>
                </a:xfrm>
                <a:custGeom>
                  <a:avLst/>
                  <a:gdLst>
                    <a:gd name="T0" fmla="*/ 16 w 86"/>
                    <a:gd name="T1" fmla="*/ 71 h 78"/>
                    <a:gd name="T2" fmla="*/ 15 w 86"/>
                    <a:gd name="T3" fmla="*/ 15 h 78"/>
                    <a:gd name="T4" fmla="*/ 69 w 86"/>
                    <a:gd name="T5" fmla="*/ 16 h 78"/>
                    <a:gd name="T6" fmla="*/ 71 w 86"/>
                    <a:gd name="T7" fmla="*/ 71 h 78"/>
                    <a:gd name="T8" fmla="*/ 44 w 86"/>
                    <a:gd name="T9" fmla="*/ 71 h 78"/>
                    <a:gd name="T10" fmla="*/ 29 w 86"/>
                    <a:gd name="T11" fmla="*/ 56 h 78"/>
                    <a:gd name="T12" fmla="*/ 24 w 86"/>
                    <a:gd name="T13" fmla="*/ 55 h 78"/>
                    <a:gd name="T14" fmla="*/ 25 w 86"/>
                    <a:gd name="T15" fmla="*/ 61 h 78"/>
                    <a:gd name="T16" fmla="*/ 25 w 86"/>
                    <a:gd name="T17" fmla="*/ 71 h 78"/>
                    <a:gd name="T18" fmla="*/ 16 w 86"/>
                    <a:gd name="T19"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78">
                      <a:moveTo>
                        <a:pt x="16" y="71"/>
                      </a:moveTo>
                      <a:cubicBezTo>
                        <a:pt x="1" y="56"/>
                        <a:pt x="0" y="30"/>
                        <a:pt x="15" y="15"/>
                      </a:cubicBezTo>
                      <a:cubicBezTo>
                        <a:pt x="30" y="0"/>
                        <a:pt x="54" y="1"/>
                        <a:pt x="69" y="16"/>
                      </a:cubicBezTo>
                      <a:cubicBezTo>
                        <a:pt x="85" y="31"/>
                        <a:pt x="86" y="56"/>
                        <a:pt x="71" y="71"/>
                      </a:cubicBezTo>
                      <a:cubicBezTo>
                        <a:pt x="64" y="78"/>
                        <a:pt x="51" y="78"/>
                        <a:pt x="44" y="71"/>
                      </a:cubicBezTo>
                      <a:cubicBezTo>
                        <a:pt x="29" y="56"/>
                        <a:pt x="29" y="56"/>
                        <a:pt x="29" y="56"/>
                      </a:cubicBezTo>
                      <a:cubicBezTo>
                        <a:pt x="27" y="53"/>
                        <a:pt x="25" y="53"/>
                        <a:pt x="24" y="55"/>
                      </a:cubicBezTo>
                      <a:cubicBezTo>
                        <a:pt x="23" y="56"/>
                        <a:pt x="23" y="59"/>
                        <a:pt x="25" y="61"/>
                      </a:cubicBezTo>
                      <a:cubicBezTo>
                        <a:pt x="28" y="64"/>
                        <a:pt x="28" y="68"/>
                        <a:pt x="25" y="71"/>
                      </a:cubicBezTo>
                      <a:cubicBezTo>
                        <a:pt x="23" y="73"/>
                        <a:pt x="19" y="73"/>
                        <a:pt x="16" y="71"/>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6" name="Freeform 117">
                  <a:extLst>
                    <a:ext uri="{FF2B5EF4-FFF2-40B4-BE49-F238E27FC236}">
                      <a16:creationId xmlns:a16="http://schemas.microsoft.com/office/drawing/2014/main" id="{24478066-1D2A-BC47-A550-763455DFF54A}"/>
                    </a:ext>
                  </a:extLst>
                </p:cNvPr>
                <p:cNvSpPr>
                  <a:spLocks/>
                </p:cNvSpPr>
                <p:nvPr/>
              </p:nvSpPr>
              <p:spPr bwMode="auto">
                <a:xfrm>
                  <a:off x="7324952" y="1714667"/>
                  <a:ext cx="57150" cy="58738"/>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7" name="Freeform 118">
                  <a:extLst>
                    <a:ext uri="{FF2B5EF4-FFF2-40B4-BE49-F238E27FC236}">
                      <a16:creationId xmlns:a16="http://schemas.microsoft.com/office/drawing/2014/main" id="{001CD7CC-174F-434E-8613-C7F9B9E34C0D}"/>
                    </a:ext>
                  </a:extLst>
                </p:cNvPr>
                <p:cNvSpPr>
                  <a:spLocks/>
                </p:cNvSpPr>
                <p:nvPr/>
              </p:nvSpPr>
              <p:spPr bwMode="auto">
                <a:xfrm>
                  <a:off x="7377340" y="1801980"/>
                  <a:ext cx="42863" cy="42863"/>
                </a:xfrm>
                <a:custGeom>
                  <a:avLst/>
                  <a:gdLst>
                    <a:gd name="T0" fmla="*/ 2 w 9"/>
                    <a:gd name="T1" fmla="*/ 7 h 9"/>
                    <a:gd name="T2" fmla="*/ 2 w 9"/>
                    <a:gd name="T3" fmla="*/ 2 h 9"/>
                    <a:gd name="T4" fmla="*/ 7 w 9"/>
                    <a:gd name="T5" fmla="*/ 2 h 9"/>
                    <a:gd name="T6" fmla="*/ 7 w 9"/>
                    <a:gd name="T7" fmla="*/ 7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0" y="6"/>
                        <a:pt x="0" y="3"/>
                        <a:pt x="2" y="2"/>
                      </a:cubicBezTo>
                      <a:cubicBezTo>
                        <a:pt x="3" y="0"/>
                        <a:pt x="6" y="0"/>
                        <a:pt x="7" y="2"/>
                      </a:cubicBezTo>
                      <a:cubicBezTo>
                        <a:pt x="9" y="3"/>
                        <a:pt x="9" y="6"/>
                        <a:pt x="7" y="7"/>
                      </a:cubicBezTo>
                      <a:cubicBezTo>
                        <a:pt x="6" y="9"/>
                        <a:pt x="3" y="9"/>
                        <a:pt x="2" y="7"/>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8" name="Freeform 119">
                  <a:extLst>
                    <a:ext uri="{FF2B5EF4-FFF2-40B4-BE49-F238E27FC236}">
                      <a16:creationId xmlns:a16="http://schemas.microsoft.com/office/drawing/2014/main" id="{C65DFA4F-C823-384E-980F-E5AB0290C29D}"/>
                    </a:ext>
                  </a:extLst>
                </p:cNvPr>
                <p:cNvSpPr>
                  <a:spLocks/>
                </p:cNvSpPr>
                <p:nvPr/>
              </p:nvSpPr>
              <p:spPr bwMode="auto">
                <a:xfrm>
                  <a:off x="7320190" y="1868655"/>
                  <a:ext cx="66675" cy="71438"/>
                </a:xfrm>
                <a:custGeom>
                  <a:avLst/>
                  <a:gdLst>
                    <a:gd name="T0" fmla="*/ 2 w 14"/>
                    <a:gd name="T1" fmla="*/ 12 h 15"/>
                    <a:gd name="T2" fmla="*/ 2 w 14"/>
                    <a:gd name="T3" fmla="*/ 3 h 15"/>
                    <a:gd name="T4" fmla="*/ 12 w 14"/>
                    <a:gd name="T5" fmla="*/ 3 h 15"/>
                    <a:gd name="T6" fmla="*/ 12 w 14"/>
                    <a:gd name="T7" fmla="*/ 12 h 15"/>
                    <a:gd name="T8" fmla="*/ 2 w 14"/>
                    <a:gd name="T9" fmla="*/ 12 h 15"/>
                  </a:gdLst>
                  <a:ahLst/>
                  <a:cxnLst>
                    <a:cxn ang="0">
                      <a:pos x="T0" y="T1"/>
                    </a:cxn>
                    <a:cxn ang="0">
                      <a:pos x="T2" y="T3"/>
                    </a:cxn>
                    <a:cxn ang="0">
                      <a:pos x="T4" y="T5"/>
                    </a:cxn>
                    <a:cxn ang="0">
                      <a:pos x="T6" y="T7"/>
                    </a:cxn>
                    <a:cxn ang="0">
                      <a:pos x="T8" y="T9"/>
                    </a:cxn>
                  </a:cxnLst>
                  <a:rect l="0" t="0" r="r" b="b"/>
                  <a:pathLst>
                    <a:path w="14" h="15">
                      <a:moveTo>
                        <a:pt x="2" y="12"/>
                      </a:moveTo>
                      <a:cubicBezTo>
                        <a:pt x="0" y="9"/>
                        <a:pt x="0" y="5"/>
                        <a:pt x="2" y="3"/>
                      </a:cubicBezTo>
                      <a:cubicBezTo>
                        <a:pt x="5" y="0"/>
                        <a:pt x="9" y="0"/>
                        <a:pt x="12" y="3"/>
                      </a:cubicBezTo>
                      <a:cubicBezTo>
                        <a:pt x="14" y="5"/>
                        <a:pt x="14" y="9"/>
                        <a:pt x="12" y="12"/>
                      </a:cubicBezTo>
                      <a:cubicBezTo>
                        <a:pt x="9" y="15"/>
                        <a:pt x="5" y="15"/>
                        <a:pt x="2" y="1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9" name="Freeform 120">
                  <a:extLst>
                    <a:ext uri="{FF2B5EF4-FFF2-40B4-BE49-F238E27FC236}">
                      <a16:creationId xmlns:a16="http://schemas.microsoft.com/office/drawing/2014/main" id="{EE300DF0-35A6-8640-B92C-3DE59C4E3E9B}"/>
                    </a:ext>
                  </a:extLst>
                </p:cNvPr>
                <p:cNvSpPr>
                  <a:spLocks/>
                </p:cNvSpPr>
                <p:nvPr/>
              </p:nvSpPr>
              <p:spPr bwMode="auto">
                <a:xfrm>
                  <a:off x="7224940" y="1700380"/>
                  <a:ext cx="57150" cy="53975"/>
                </a:xfrm>
                <a:custGeom>
                  <a:avLst/>
                  <a:gdLst>
                    <a:gd name="T0" fmla="*/ 10 w 12"/>
                    <a:gd name="T1" fmla="*/ 2 h 11"/>
                    <a:gd name="T2" fmla="*/ 10 w 12"/>
                    <a:gd name="T3" fmla="*/ 9 h 11"/>
                    <a:gd name="T4" fmla="*/ 2 w 12"/>
                    <a:gd name="T5" fmla="*/ 9 h 11"/>
                    <a:gd name="T6" fmla="*/ 2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4" y="11"/>
                        <a:pt x="2" y="9"/>
                      </a:cubicBezTo>
                      <a:cubicBezTo>
                        <a:pt x="0" y="7"/>
                        <a:pt x="0" y="4"/>
                        <a:pt x="2" y="2"/>
                      </a:cubicBezTo>
                      <a:cubicBezTo>
                        <a:pt x="4" y="0"/>
                        <a:pt x="8" y="0"/>
                        <a:pt x="10" y="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58" name="Rectangle 57">
                <a:extLst>
                  <a:ext uri="{FF2B5EF4-FFF2-40B4-BE49-F238E27FC236}">
                    <a16:creationId xmlns:a16="http://schemas.microsoft.com/office/drawing/2014/main" id="{26C7F973-48AC-A94C-A612-675C4E862522}"/>
                  </a:ext>
                </a:extLst>
              </p:cNvPr>
              <p:cNvSpPr/>
              <p:nvPr/>
            </p:nvSpPr>
            <p:spPr>
              <a:xfrm>
                <a:off x="5214638" y="2543588"/>
                <a:ext cx="1770362" cy="1770823"/>
              </a:xfrm>
              <a:prstGeom prst="rect">
                <a:avLst/>
              </a:prstGeom>
              <a:noFill/>
              <a:ln w="1016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59" name="Rectangle 58">
                <a:extLst>
                  <a:ext uri="{FF2B5EF4-FFF2-40B4-BE49-F238E27FC236}">
                    <a16:creationId xmlns:a16="http://schemas.microsoft.com/office/drawing/2014/main" id="{5F53F73E-BEA4-4041-8E57-B70E2115F6FE}"/>
                  </a:ext>
                </a:extLst>
              </p:cNvPr>
              <p:cNvSpPr/>
              <p:nvPr/>
            </p:nvSpPr>
            <p:spPr>
              <a:xfrm>
                <a:off x="3058034" y="3647742"/>
                <a:ext cx="1770361" cy="369300"/>
              </a:xfrm>
              <a:prstGeom prst="rect">
                <a:avLst/>
              </a:prstGeom>
            </p:spPr>
            <p:txBody>
              <a:bodyPr wrap="square" lIns="91380" tIns="45692" rIns="91380" bIns="45692">
                <a:spAutoFit/>
              </a:bodyPr>
              <a:lstStyle/>
              <a:p>
                <a:pPr algn="ctr"/>
                <a:r>
                  <a:rPr lang="en-US" sz="1799" b="1" dirty="0">
                    <a:solidFill>
                      <a:schemeClr val="accent1"/>
                    </a:solidFill>
                  </a:rPr>
                  <a:t>WHAT</a:t>
                </a:r>
              </a:p>
            </p:txBody>
          </p:sp>
        </p:grpSp>
        <p:grpSp>
          <p:nvGrpSpPr>
            <p:cNvPr id="7" name="Group 6">
              <a:extLst>
                <a:ext uri="{FF2B5EF4-FFF2-40B4-BE49-F238E27FC236}">
                  <a16:creationId xmlns:a16="http://schemas.microsoft.com/office/drawing/2014/main" id="{504E419B-DEAE-014B-B11B-72B4554B06FD}"/>
                </a:ext>
              </a:extLst>
            </p:cNvPr>
            <p:cNvGrpSpPr/>
            <p:nvPr/>
          </p:nvGrpSpPr>
          <p:grpSpPr>
            <a:xfrm>
              <a:off x="7363606" y="2543588"/>
              <a:ext cx="1770362" cy="1770823"/>
              <a:chOff x="7423745" y="2595785"/>
              <a:chExt cx="1770362" cy="1770823"/>
            </a:xfrm>
          </p:grpSpPr>
          <p:grpSp>
            <p:nvGrpSpPr>
              <p:cNvPr id="41" name="Group 40">
                <a:extLst>
                  <a:ext uri="{FF2B5EF4-FFF2-40B4-BE49-F238E27FC236}">
                    <a16:creationId xmlns:a16="http://schemas.microsoft.com/office/drawing/2014/main" id="{059DB598-AAA5-4344-9F57-2B3D53D6B18B}"/>
                  </a:ext>
                </a:extLst>
              </p:cNvPr>
              <p:cNvGrpSpPr>
                <a:grpSpLocks noChangeAspect="1"/>
              </p:cNvGrpSpPr>
              <p:nvPr/>
            </p:nvGrpSpPr>
            <p:grpSpPr>
              <a:xfrm>
                <a:off x="7983269" y="2968565"/>
                <a:ext cx="640080" cy="640080"/>
                <a:chOff x="997902" y="2238177"/>
                <a:chExt cx="366712" cy="366712"/>
              </a:xfrm>
            </p:grpSpPr>
            <p:sp>
              <p:nvSpPr>
                <p:cNvPr id="42" name="Freeform 84">
                  <a:extLst>
                    <a:ext uri="{FF2B5EF4-FFF2-40B4-BE49-F238E27FC236}">
                      <a16:creationId xmlns:a16="http://schemas.microsoft.com/office/drawing/2014/main" id="{B616ADE6-D133-5A4A-ABF3-0C8FD7B3E23B}"/>
                    </a:ext>
                  </a:extLst>
                </p:cNvPr>
                <p:cNvSpPr>
                  <a:spLocks/>
                </p:cNvSpPr>
                <p:nvPr/>
              </p:nvSpPr>
              <p:spPr bwMode="auto">
                <a:xfrm>
                  <a:off x="997902" y="2261989"/>
                  <a:ext cx="366712" cy="342900"/>
                </a:xfrm>
                <a:custGeom>
                  <a:avLst/>
                  <a:gdLst>
                    <a:gd name="T0" fmla="*/ 39 w 231"/>
                    <a:gd name="T1" fmla="*/ 0 h 216"/>
                    <a:gd name="T2" fmla="*/ 0 w 231"/>
                    <a:gd name="T3" fmla="*/ 0 h 216"/>
                    <a:gd name="T4" fmla="*/ 0 w 231"/>
                    <a:gd name="T5" fmla="*/ 216 h 216"/>
                    <a:gd name="T6" fmla="*/ 231 w 231"/>
                    <a:gd name="T7" fmla="*/ 216 h 216"/>
                    <a:gd name="T8" fmla="*/ 231 w 231"/>
                    <a:gd name="T9" fmla="*/ 0 h 216"/>
                    <a:gd name="T10" fmla="*/ 192 w 231"/>
                    <a:gd name="T11" fmla="*/ 0 h 216"/>
                  </a:gdLst>
                  <a:ahLst/>
                  <a:cxnLst>
                    <a:cxn ang="0">
                      <a:pos x="T0" y="T1"/>
                    </a:cxn>
                    <a:cxn ang="0">
                      <a:pos x="T2" y="T3"/>
                    </a:cxn>
                    <a:cxn ang="0">
                      <a:pos x="T4" y="T5"/>
                    </a:cxn>
                    <a:cxn ang="0">
                      <a:pos x="T6" y="T7"/>
                    </a:cxn>
                    <a:cxn ang="0">
                      <a:pos x="T8" y="T9"/>
                    </a:cxn>
                    <a:cxn ang="0">
                      <a:pos x="T10" y="T11"/>
                    </a:cxn>
                  </a:cxnLst>
                  <a:rect l="0" t="0" r="r" b="b"/>
                  <a:pathLst>
                    <a:path w="231" h="216">
                      <a:moveTo>
                        <a:pt x="39" y="0"/>
                      </a:moveTo>
                      <a:lnTo>
                        <a:pt x="0" y="0"/>
                      </a:lnTo>
                      <a:lnTo>
                        <a:pt x="0" y="216"/>
                      </a:lnTo>
                      <a:lnTo>
                        <a:pt x="231" y="216"/>
                      </a:lnTo>
                      <a:lnTo>
                        <a:pt x="231" y="0"/>
                      </a:lnTo>
                      <a:lnTo>
                        <a:pt x="192" y="0"/>
                      </a:lnTo>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3" name="Rectangle 85">
                  <a:extLst>
                    <a:ext uri="{FF2B5EF4-FFF2-40B4-BE49-F238E27FC236}">
                      <a16:creationId xmlns:a16="http://schemas.microsoft.com/office/drawing/2014/main" id="{2323164E-74DA-5F45-B8D1-0A3624A1C0F6}"/>
                    </a:ext>
                  </a:extLst>
                </p:cNvPr>
                <p:cNvSpPr>
                  <a:spLocks noChangeArrowheads="1"/>
                </p:cNvSpPr>
                <p:nvPr/>
              </p:nvSpPr>
              <p:spPr bwMode="auto">
                <a:xfrm>
                  <a:off x="10598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4" name="Rectangle 86">
                  <a:extLst>
                    <a:ext uri="{FF2B5EF4-FFF2-40B4-BE49-F238E27FC236}">
                      <a16:creationId xmlns:a16="http://schemas.microsoft.com/office/drawing/2014/main" id="{05E5763A-CD14-004E-80CD-54D00F7812D7}"/>
                    </a:ext>
                  </a:extLst>
                </p:cNvPr>
                <p:cNvSpPr>
                  <a:spLocks noChangeArrowheads="1"/>
                </p:cNvSpPr>
                <p:nvPr/>
              </p:nvSpPr>
              <p:spPr bwMode="auto">
                <a:xfrm>
                  <a:off x="12503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5" name="Line 87">
                  <a:extLst>
                    <a:ext uri="{FF2B5EF4-FFF2-40B4-BE49-F238E27FC236}">
                      <a16:creationId xmlns:a16="http://schemas.microsoft.com/office/drawing/2014/main" id="{EFBA9812-E8E5-BD4D-BB0D-DB8B3CBD81B9}"/>
                    </a:ext>
                  </a:extLst>
                </p:cNvPr>
                <p:cNvSpPr>
                  <a:spLocks noChangeShapeType="1"/>
                </p:cNvSpPr>
                <p:nvPr/>
              </p:nvSpPr>
              <p:spPr bwMode="auto">
                <a:xfrm>
                  <a:off x="1112202" y="2261989"/>
                  <a:ext cx="1381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6" name="Line 88">
                  <a:extLst>
                    <a:ext uri="{FF2B5EF4-FFF2-40B4-BE49-F238E27FC236}">
                      <a16:creationId xmlns:a16="http://schemas.microsoft.com/office/drawing/2014/main" id="{E65F40EB-16F2-0946-A3EA-A517895FA18C}"/>
                    </a:ext>
                  </a:extLst>
                </p:cNvPr>
                <p:cNvSpPr>
                  <a:spLocks noChangeShapeType="1"/>
                </p:cNvSpPr>
                <p:nvPr/>
              </p:nvSpPr>
              <p:spPr bwMode="auto">
                <a:xfrm>
                  <a:off x="997902" y="2352477"/>
                  <a:ext cx="3667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7" name="Line 89">
                  <a:extLst>
                    <a:ext uri="{FF2B5EF4-FFF2-40B4-BE49-F238E27FC236}">
                      <a16:creationId xmlns:a16="http://schemas.microsoft.com/office/drawing/2014/main" id="{FC935567-1C56-074B-91E1-449475DA3537}"/>
                    </a:ext>
                  </a:extLst>
                </p:cNvPr>
                <p:cNvSpPr>
                  <a:spLocks noChangeShapeType="1"/>
                </p:cNvSpPr>
                <p:nvPr/>
              </p:nvSpPr>
              <p:spPr bwMode="auto">
                <a:xfrm>
                  <a:off x="1088389"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8" name="Line 90">
                  <a:extLst>
                    <a:ext uri="{FF2B5EF4-FFF2-40B4-BE49-F238E27FC236}">
                      <a16:creationId xmlns:a16="http://schemas.microsoft.com/office/drawing/2014/main" id="{BEF8A81D-EAAF-8942-9C59-B1C0648151E8}"/>
                    </a:ext>
                  </a:extLst>
                </p:cNvPr>
                <p:cNvSpPr>
                  <a:spLocks noChangeShapeType="1"/>
                </p:cNvSpPr>
                <p:nvPr/>
              </p:nvSpPr>
              <p:spPr bwMode="auto">
                <a:xfrm>
                  <a:off x="1174114"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9" name="Line 91">
                  <a:extLst>
                    <a:ext uri="{FF2B5EF4-FFF2-40B4-BE49-F238E27FC236}">
                      <a16:creationId xmlns:a16="http://schemas.microsoft.com/office/drawing/2014/main" id="{F2DA36ED-1335-9649-8937-7B142D370EAB}"/>
                    </a:ext>
                  </a:extLst>
                </p:cNvPr>
                <p:cNvSpPr>
                  <a:spLocks noChangeShapeType="1"/>
                </p:cNvSpPr>
                <p:nvPr/>
              </p:nvSpPr>
              <p:spPr bwMode="auto">
                <a:xfrm>
                  <a:off x="1264602"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0" name="Line 92">
                  <a:extLst>
                    <a:ext uri="{FF2B5EF4-FFF2-40B4-BE49-F238E27FC236}">
                      <a16:creationId xmlns:a16="http://schemas.microsoft.com/office/drawing/2014/main" id="{41B01269-C269-C641-8B3C-2241D59C46CA}"/>
                    </a:ext>
                  </a:extLst>
                </p:cNvPr>
                <p:cNvSpPr>
                  <a:spLocks noChangeShapeType="1"/>
                </p:cNvSpPr>
                <p:nvPr/>
              </p:nvSpPr>
              <p:spPr bwMode="auto">
                <a:xfrm>
                  <a:off x="1031239" y="2414389"/>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1" name="Line 93">
                  <a:extLst>
                    <a:ext uri="{FF2B5EF4-FFF2-40B4-BE49-F238E27FC236}">
                      <a16:creationId xmlns:a16="http://schemas.microsoft.com/office/drawing/2014/main" id="{19FBC4FA-905E-4545-87C8-5087114B1735}"/>
                    </a:ext>
                  </a:extLst>
                </p:cNvPr>
                <p:cNvSpPr>
                  <a:spLocks noChangeShapeType="1"/>
                </p:cNvSpPr>
                <p:nvPr/>
              </p:nvSpPr>
              <p:spPr bwMode="auto">
                <a:xfrm>
                  <a:off x="1031239" y="2476302"/>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2" name="Line 94">
                  <a:extLst>
                    <a:ext uri="{FF2B5EF4-FFF2-40B4-BE49-F238E27FC236}">
                      <a16:creationId xmlns:a16="http://schemas.microsoft.com/office/drawing/2014/main" id="{18BBD819-3D97-8649-BA83-44EB865B3232}"/>
                    </a:ext>
                  </a:extLst>
                </p:cNvPr>
                <p:cNvSpPr>
                  <a:spLocks noChangeShapeType="1"/>
                </p:cNvSpPr>
                <p:nvPr/>
              </p:nvSpPr>
              <p:spPr bwMode="auto">
                <a:xfrm>
                  <a:off x="1031239" y="2542977"/>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62" name="Rectangle 61">
                <a:extLst>
                  <a:ext uri="{FF2B5EF4-FFF2-40B4-BE49-F238E27FC236}">
                    <a16:creationId xmlns:a16="http://schemas.microsoft.com/office/drawing/2014/main" id="{D07D53C7-C954-A64C-B932-52A0A8AA7EE2}"/>
                  </a:ext>
                </a:extLst>
              </p:cNvPr>
              <p:cNvSpPr/>
              <p:nvPr/>
            </p:nvSpPr>
            <p:spPr>
              <a:xfrm>
                <a:off x="742374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3" name="Rectangle 62">
                <a:extLst>
                  <a:ext uri="{FF2B5EF4-FFF2-40B4-BE49-F238E27FC236}">
                    <a16:creationId xmlns:a16="http://schemas.microsoft.com/office/drawing/2014/main" id="{05E60269-2047-024D-B68E-42E25CD6A289}"/>
                  </a:ext>
                </a:extLst>
              </p:cNvPr>
              <p:cNvSpPr/>
              <p:nvPr/>
            </p:nvSpPr>
            <p:spPr>
              <a:xfrm>
                <a:off x="7423745"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WHEN</a:t>
                </a:r>
              </a:p>
            </p:txBody>
          </p:sp>
        </p:grpSp>
        <p:grpSp>
          <p:nvGrpSpPr>
            <p:cNvPr id="8" name="Group 7">
              <a:extLst>
                <a:ext uri="{FF2B5EF4-FFF2-40B4-BE49-F238E27FC236}">
                  <a16:creationId xmlns:a16="http://schemas.microsoft.com/office/drawing/2014/main" id="{F021E77D-0E2C-AB48-923C-4A25CCBAA5E3}"/>
                </a:ext>
              </a:extLst>
            </p:cNvPr>
            <p:cNvGrpSpPr/>
            <p:nvPr/>
          </p:nvGrpSpPr>
          <p:grpSpPr>
            <a:xfrm>
              <a:off x="9516390" y="2543588"/>
              <a:ext cx="1770362" cy="1770823"/>
              <a:chOff x="9661309" y="2595785"/>
              <a:chExt cx="1770362" cy="1770823"/>
            </a:xfrm>
          </p:grpSpPr>
          <p:grpSp>
            <p:nvGrpSpPr>
              <p:cNvPr id="36" name="Group 35">
                <a:extLst>
                  <a:ext uri="{FF2B5EF4-FFF2-40B4-BE49-F238E27FC236}">
                    <a16:creationId xmlns:a16="http://schemas.microsoft.com/office/drawing/2014/main" id="{EAB1FAC1-79CB-BB4A-8DCC-182BC4983CE2}"/>
                  </a:ext>
                </a:extLst>
              </p:cNvPr>
              <p:cNvGrpSpPr>
                <a:grpSpLocks noChangeAspect="1"/>
              </p:cNvGrpSpPr>
              <p:nvPr/>
            </p:nvGrpSpPr>
            <p:grpSpPr>
              <a:xfrm>
                <a:off x="10206764" y="2974916"/>
                <a:ext cx="685800" cy="662939"/>
                <a:chOff x="4039688" y="2257196"/>
                <a:chExt cx="381001" cy="368300"/>
              </a:xfrm>
            </p:grpSpPr>
            <p:sp>
              <p:nvSpPr>
                <p:cNvPr id="37" name="Freeform 152">
                  <a:extLst>
                    <a:ext uri="{FF2B5EF4-FFF2-40B4-BE49-F238E27FC236}">
                      <a16:creationId xmlns:a16="http://schemas.microsoft.com/office/drawing/2014/main" id="{F10E6342-2CE7-8648-92CE-0DF2D49E254A}"/>
                    </a:ext>
                  </a:extLst>
                </p:cNvPr>
                <p:cNvSpPr>
                  <a:spLocks/>
                </p:cNvSpPr>
                <p:nvPr/>
              </p:nvSpPr>
              <p:spPr bwMode="auto">
                <a:xfrm>
                  <a:off x="4177801" y="2304821"/>
                  <a:ext cx="100013" cy="90487"/>
                </a:xfrm>
                <a:custGeom>
                  <a:avLst/>
                  <a:gdLst>
                    <a:gd name="T0" fmla="*/ 33 w 63"/>
                    <a:gd name="T1" fmla="*/ 0 h 57"/>
                    <a:gd name="T2" fmla="*/ 39 w 63"/>
                    <a:gd name="T3" fmla="*/ 18 h 57"/>
                    <a:gd name="T4" fmla="*/ 63 w 63"/>
                    <a:gd name="T5" fmla="*/ 18 h 57"/>
                    <a:gd name="T6" fmla="*/ 45 w 63"/>
                    <a:gd name="T7" fmla="*/ 33 h 57"/>
                    <a:gd name="T8" fmla="*/ 51 w 63"/>
                    <a:gd name="T9" fmla="*/ 57 h 57"/>
                    <a:gd name="T10" fmla="*/ 33 w 63"/>
                    <a:gd name="T11" fmla="*/ 42 h 57"/>
                    <a:gd name="T12" fmla="*/ 12 w 63"/>
                    <a:gd name="T13" fmla="*/ 57 h 57"/>
                    <a:gd name="T14" fmla="*/ 21 w 63"/>
                    <a:gd name="T15" fmla="*/ 33 h 57"/>
                    <a:gd name="T16" fmla="*/ 0 w 63"/>
                    <a:gd name="T17" fmla="*/ 18 h 57"/>
                    <a:gd name="T18" fmla="*/ 24 w 63"/>
                    <a:gd name="T19" fmla="*/ 18 h 57"/>
                    <a:gd name="T20" fmla="*/ 33 w 63"/>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7">
                      <a:moveTo>
                        <a:pt x="33" y="0"/>
                      </a:moveTo>
                      <a:lnTo>
                        <a:pt x="39" y="18"/>
                      </a:lnTo>
                      <a:lnTo>
                        <a:pt x="63" y="18"/>
                      </a:lnTo>
                      <a:lnTo>
                        <a:pt x="45" y="33"/>
                      </a:lnTo>
                      <a:lnTo>
                        <a:pt x="51" y="57"/>
                      </a:lnTo>
                      <a:lnTo>
                        <a:pt x="33" y="42"/>
                      </a:lnTo>
                      <a:lnTo>
                        <a:pt x="12" y="57"/>
                      </a:lnTo>
                      <a:lnTo>
                        <a:pt x="21" y="33"/>
                      </a:lnTo>
                      <a:lnTo>
                        <a:pt x="0" y="18"/>
                      </a:lnTo>
                      <a:lnTo>
                        <a:pt x="24" y="18"/>
                      </a:lnTo>
                      <a:lnTo>
                        <a:pt x="33" y="0"/>
                      </a:lnTo>
                      <a:close/>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8" name="Freeform 153">
                  <a:extLst>
                    <a:ext uri="{FF2B5EF4-FFF2-40B4-BE49-F238E27FC236}">
                      <a16:creationId xmlns:a16="http://schemas.microsoft.com/office/drawing/2014/main" id="{F1289D1E-DE54-D74D-B129-92062DE5DF00}"/>
                    </a:ext>
                  </a:extLst>
                </p:cNvPr>
                <p:cNvSpPr>
                  <a:spLocks/>
                </p:cNvSpPr>
                <p:nvPr/>
              </p:nvSpPr>
              <p:spPr bwMode="auto">
                <a:xfrm>
                  <a:off x="4039688" y="2281008"/>
                  <a:ext cx="76200" cy="133350"/>
                </a:xfrm>
                <a:custGeom>
                  <a:avLst/>
                  <a:gdLst>
                    <a:gd name="T0" fmla="*/ 16 w 16"/>
                    <a:gd name="T1" fmla="*/ 28 h 28"/>
                    <a:gd name="T2" fmla="*/ 1 w 16"/>
                    <a:gd name="T3" fmla="*/ 0 h 28"/>
                    <a:gd name="T4" fmla="*/ 10 w 16"/>
                    <a:gd name="T5" fmla="*/ 0 h 28"/>
                  </a:gdLst>
                  <a:ahLst/>
                  <a:cxnLst>
                    <a:cxn ang="0">
                      <a:pos x="T0" y="T1"/>
                    </a:cxn>
                    <a:cxn ang="0">
                      <a:pos x="T2" y="T3"/>
                    </a:cxn>
                    <a:cxn ang="0">
                      <a:pos x="T4" y="T5"/>
                    </a:cxn>
                  </a:cxnLst>
                  <a:rect l="0" t="0" r="r" b="b"/>
                  <a:pathLst>
                    <a:path w="16" h="28">
                      <a:moveTo>
                        <a:pt x="16" y="28"/>
                      </a:moveTo>
                      <a:cubicBezTo>
                        <a:pt x="0" y="28"/>
                        <a:pt x="1" y="7"/>
                        <a:pt x="1" y="0"/>
                      </a:cubicBezTo>
                      <a:cubicBezTo>
                        <a:pt x="10" y="0"/>
                        <a:pt x="10" y="0"/>
                        <a:pt x="10"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9" name="Freeform 154">
                  <a:extLst>
                    <a:ext uri="{FF2B5EF4-FFF2-40B4-BE49-F238E27FC236}">
                      <a16:creationId xmlns:a16="http://schemas.microsoft.com/office/drawing/2014/main" id="{865CDED3-4E60-BC45-BC48-1DA4423D4D6C}"/>
                    </a:ext>
                  </a:extLst>
                </p:cNvPr>
                <p:cNvSpPr>
                  <a:spLocks/>
                </p:cNvSpPr>
                <p:nvPr/>
              </p:nvSpPr>
              <p:spPr bwMode="auto">
                <a:xfrm>
                  <a:off x="4339726" y="2281008"/>
                  <a:ext cx="80963" cy="133350"/>
                </a:xfrm>
                <a:custGeom>
                  <a:avLst/>
                  <a:gdLst>
                    <a:gd name="T0" fmla="*/ 0 w 17"/>
                    <a:gd name="T1" fmla="*/ 28 h 28"/>
                    <a:gd name="T2" fmla="*/ 15 w 17"/>
                    <a:gd name="T3" fmla="*/ 0 h 28"/>
                    <a:gd name="T4" fmla="*/ 7 w 17"/>
                    <a:gd name="T5" fmla="*/ 0 h 28"/>
                  </a:gdLst>
                  <a:ahLst/>
                  <a:cxnLst>
                    <a:cxn ang="0">
                      <a:pos x="T0" y="T1"/>
                    </a:cxn>
                    <a:cxn ang="0">
                      <a:pos x="T2" y="T3"/>
                    </a:cxn>
                    <a:cxn ang="0">
                      <a:pos x="T4" y="T5"/>
                    </a:cxn>
                  </a:cxnLst>
                  <a:rect l="0" t="0" r="r" b="b"/>
                  <a:pathLst>
                    <a:path w="17" h="28">
                      <a:moveTo>
                        <a:pt x="0" y="28"/>
                      </a:moveTo>
                      <a:cubicBezTo>
                        <a:pt x="17" y="28"/>
                        <a:pt x="15" y="5"/>
                        <a:pt x="15" y="0"/>
                      </a:cubicBezTo>
                      <a:cubicBezTo>
                        <a:pt x="7" y="0"/>
                        <a:pt x="7" y="0"/>
                        <a:pt x="7"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0" name="Freeform 155">
                  <a:extLst>
                    <a:ext uri="{FF2B5EF4-FFF2-40B4-BE49-F238E27FC236}">
                      <a16:creationId xmlns:a16="http://schemas.microsoft.com/office/drawing/2014/main" id="{CCF965A3-1281-F54F-8A29-512ABB93B5FC}"/>
                    </a:ext>
                  </a:extLst>
                </p:cNvPr>
                <p:cNvSpPr>
                  <a:spLocks/>
                </p:cNvSpPr>
                <p:nvPr/>
              </p:nvSpPr>
              <p:spPr bwMode="auto">
                <a:xfrm>
                  <a:off x="4082551" y="2257196"/>
                  <a:ext cx="290513" cy="368300"/>
                </a:xfrm>
                <a:custGeom>
                  <a:avLst/>
                  <a:gdLst>
                    <a:gd name="T0" fmla="*/ 61 w 61"/>
                    <a:gd name="T1" fmla="*/ 0 h 77"/>
                    <a:gd name="T2" fmla="*/ 0 w 61"/>
                    <a:gd name="T3" fmla="*/ 0 h 77"/>
                    <a:gd name="T4" fmla="*/ 27 w 61"/>
                    <a:gd name="T5" fmla="*/ 56 h 77"/>
                    <a:gd name="T6" fmla="*/ 13 w 61"/>
                    <a:gd name="T7" fmla="*/ 71 h 77"/>
                    <a:gd name="T8" fmla="*/ 13 w 61"/>
                    <a:gd name="T9" fmla="*/ 77 h 77"/>
                    <a:gd name="T10" fmla="*/ 48 w 61"/>
                    <a:gd name="T11" fmla="*/ 77 h 77"/>
                    <a:gd name="T12" fmla="*/ 48 w 61"/>
                    <a:gd name="T13" fmla="*/ 71 h 77"/>
                    <a:gd name="T14" fmla="*/ 34 w 61"/>
                    <a:gd name="T15" fmla="*/ 56 h 77"/>
                    <a:gd name="T16" fmla="*/ 61 w 6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7">
                      <a:moveTo>
                        <a:pt x="61" y="0"/>
                      </a:moveTo>
                      <a:cubicBezTo>
                        <a:pt x="0" y="0"/>
                        <a:pt x="0" y="0"/>
                        <a:pt x="0" y="0"/>
                      </a:cubicBezTo>
                      <a:cubicBezTo>
                        <a:pt x="0" y="52"/>
                        <a:pt x="27" y="37"/>
                        <a:pt x="27" y="56"/>
                      </a:cubicBezTo>
                      <a:cubicBezTo>
                        <a:pt x="27" y="67"/>
                        <a:pt x="23" y="71"/>
                        <a:pt x="13" y="71"/>
                      </a:cubicBezTo>
                      <a:cubicBezTo>
                        <a:pt x="13" y="77"/>
                        <a:pt x="13" y="77"/>
                        <a:pt x="13" y="77"/>
                      </a:cubicBezTo>
                      <a:cubicBezTo>
                        <a:pt x="48" y="77"/>
                        <a:pt x="48" y="77"/>
                        <a:pt x="48" y="77"/>
                      </a:cubicBezTo>
                      <a:cubicBezTo>
                        <a:pt x="48" y="71"/>
                        <a:pt x="48" y="71"/>
                        <a:pt x="48" y="71"/>
                      </a:cubicBezTo>
                      <a:cubicBezTo>
                        <a:pt x="40" y="71"/>
                        <a:pt x="34" y="67"/>
                        <a:pt x="34" y="56"/>
                      </a:cubicBezTo>
                      <a:cubicBezTo>
                        <a:pt x="34" y="37"/>
                        <a:pt x="61" y="52"/>
                        <a:pt x="61" y="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64" name="Rectangle 63">
                <a:extLst>
                  <a:ext uri="{FF2B5EF4-FFF2-40B4-BE49-F238E27FC236}">
                    <a16:creationId xmlns:a16="http://schemas.microsoft.com/office/drawing/2014/main" id="{ADAB0F8F-1332-BA42-ACAF-4071D78C4512}"/>
                  </a:ext>
                </a:extLst>
              </p:cNvPr>
              <p:cNvSpPr/>
              <p:nvPr/>
            </p:nvSpPr>
            <p:spPr>
              <a:xfrm>
                <a:off x="9661309"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5" name="Rectangle 64">
                <a:extLst>
                  <a:ext uri="{FF2B5EF4-FFF2-40B4-BE49-F238E27FC236}">
                    <a16:creationId xmlns:a16="http://schemas.microsoft.com/office/drawing/2014/main" id="{E4F3F266-8BD2-7A4A-9CB2-D608A582D511}"/>
                  </a:ext>
                </a:extLst>
              </p:cNvPr>
              <p:cNvSpPr/>
              <p:nvPr/>
            </p:nvSpPr>
            <p:spPr>
              <a:xfrm>
                <a:off x="9661309"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WHY</a:t>
                </a:r>
              </a:p>
            </p:txBody>
          </p:sp>
        </p:grpSp>
        <p:grpSp>
          <p:nvGrpSpPr>
            <p:cNvPr id="10" name="Group 9">
              <a:extLst>
                <a:ext uri="{FF2B5EF4-FFF2-40B4-BE49-F238E27FC236}">
                  <a16:creationId xmlns:a16="http://schemas.microsoft.com/office/drawing/2014/main" id="{AD665549-7BF7-D84F-9458-89ABF17D1237}"/>
                </a:ext>
              </a:extLst>
            </p:cNvPr>
            <p:cNvGrpSpPr/>
            <p:nvPr/>
          </p:nvGrpSpPr>
          <p:grpSpPr>
            <a:xfrm>
              <a:off x="5210820" y="2543588"/>
              <a:ext cx="1770362" cy="1770823"/>
              <a:chOff x="5210820" y="2543588"/>
              <a:chExt cx="1770362" cy="1770823"/>
            </a:xfrm>
          </p:grpSpPr>
          <p:sp>
            <p:nvSpPr>
              <p:cNvPr id="60" name="Rectangle 59">
                <a:extLst>
                  <a:ext uri="{FF2B5EF4-FFF2-40B4-BE49-F238E27FC236}">
                    <a16:creationId xmlns:a16="http://schemas.microsoft.com/office/drawing/2014/main" id="{9DFAC162-93E2-9843-86B4-9A2072D3DFB8}"/>
                  </a:ext>
                </a:extLst>
              </p:cNvPr>
              <p:cNvSpPr/>
              <p:nvPr/>
            </p:nvSpPr>
            <p:spPr>
              <a:xfrm>
                <a:off x="5210820"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1" name="Rectangle 60">
                <a:extLst>
                  <a:ext uri="{FF2B5EF4-FFF2-40B4-BE49-F238E27FC236}">
                    <a16:creationId xmlns:a16="http://schemas.microsoft.com/office/drawing/2014/main" id="{11F2C86C-0286-4445-B674-B0A8AF35FD17}"/>
                  </a:ext>
                </a:extLst>
              </p:cNvPr>
              <p:cNvSpPr/>
              <p:nvPr/>
            </p:nvSpPr>
            <p:spPr>
              <a:xfrm>
                <a:off x="5210820" y="3647742"/>
                <a:ext cx="1770361" cy="369300"/>
              </a:xfrm>
              <a:prstGeom prst="rect">
                <a:avLst/>
              </a:prstGeom>
            </p:spPr>
            <p:txBody>
              <a:bodyPr wrap="square" lIns="91380" tIns="45692" rIns="91380" bIns="45692">
                <a:spAutoFit/>
              </a:bodyPr>
              <a:lstStyle/>
              <a:p>
                <a:pPr algn="ctr"/>
                <a:r>
                  <a:rPr lang="en-US" sz="1799" b="1" dirty="0">
                    <a:solidFill>
                      <a:schemeClr val="accent1"/>
                    </a:solidFill>
                  </a:rPr>
                  <a:t>WHERE</a:t>
                </a:r>
              </a:p>
            </p:txBody>
          </p:sp>
          <p:grpSp>
            <p:nvGrpSpPr>
              <p:cNvPr id="66" name="Group 65">
                <a:extLst>
                  <a:ext uri="{FF2B5EF4-FFF2-40B4-BE49-F238E27FC236}">
                    <a16:creationId xmlns:a16="http://schemas.microsoft.com/office/drawing/2014/main" id="{5DCF7683-46D8-C445-93FB-A8DC560E3D20}"/>
                  </a:ext>
                </a:extLst>
              </p:cNvPr>
              <p:cNvGrpSpPr>
                <a:grpSpLocks noChangeAspect="1"/>
              </p:cNvGrpSpPr>
              <p:nvPr/>
            </p:nvGrpSpPr>
            <p:grpSpPr>
              <a:xfrm>
                <a:off x="5697405" y="2916368"/>
                <a:ext cx="790686" cy="640080"/>
                <a:chOff x="5584952" y="1554957"/>
                <a:chExt cx="366713" cy="296863"/>
              </a:xfrm>
            </p:grpSpPr>
            <p:sp>
              <p:nvSpPr>
                <p:cNvPr id="67" name="Line 112">
                  <a:extLst>
                    <a:ext uri="{FF2B5EF4-FFF2-40B4-BE49-F238E27FC236}">
                      <a16:creationId xmlns:a16="http://schemas.microsoft.com/office/drawing/2014/main" id="{F368E7FA-EBC6-824D-8A6D-2A102E6E1222}"/>
                    </a:ext>
                  </a:extLst>
                </p:cNvPr>
                <p:cNvSpPr>
                  <a:spLocks noChangeShapeType="1"/>
                </p:cNvSpPr>
                <p:nvPr/>
              </p:nvSpPr>
              <p:spPr bwMode="auto">
                <a:xfrm>
                  <a:off x="5584952" y="1851820"/>
                  <a:ext cx="366713" cy="0"/>
                </a:xfrm>
                <a:prstGeom prst="line">
                  <a:avLst/>
                </a:prstGeom>
                <a:noFill/>
                <a:ln w="3175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8" name="Rectangle 113">
                  <a:extLst>
                    <a:ext uri="{FF2B5EF4-FFF2-40B4-BE49-F238E27FC236}">
                      <a16:creationId xmlns:a16="http://schemas.microsoft.com/office/drawing/2014/main" id="{544E5F56-F835-2C4D-9F42-C55CADFCA8F7}"/>
                    </a:ext>
                  </a:extLst>
                </p:cNvPr>
                <p:cNvSpPr>
                  <a:spLocks noChangeArrowheads="1"/>
                </p:cNvSpPr>
                <p:nvPr/>
              </p:nvSpPr>
              <p:spPr bwMode="auto">
                <a:xfrm>
                  <a:off x="5623052" y="1697832"/>
                  <a:ext cx="290513" cy="153988"/>
                </a:xfrm>
                <a:prstGeom prst="rect">
                  <a:avLst/>
                </a:pr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9" name="Freeform 114">
                  <a:extLst>
                    <a:ext uri="{FF2B5EF4-FFF2-40B4-BE49-F238E27FC236}">
                      <a16:creationId xmlns:a16="http://schemas.microsoft.com/office/drawing/2014/main" id="{316F9CE0-0AD7-2448-A2B7-A064227B361A}"/>
                    </a:ext>
                  </a:extLst>
                </p:cNvPr>
                <p:cNvSpPr>
                  <a:spLocks/>
                </p:cNvSpPr>
                <p:nvPr/>
              </p:nvSpPr>
              <p:spPr bwMode="auto">
                <a:xfrm>
                  <a:off x="5584952" y="1554957"/>
                  <a:ext cx="366713" cy="142875"/>
                </a:xfrm>
                <a:custGeom>
                  <a:avLst/>
                  <a:gdLst>
                    <a:gd name="T0" fmla="*/ 114 w 231"/>
                    <a:gd name="T1" fmla="*/ 0 h 90"/>
                    <a:gd name="T2" fmla="*/ 0 w 231"/>
                    <a:gd name="T3" fmla="*/ 90 h 90"/>
                    <a:gd name="T4" fmla="*/ 231 w 231"/>
                    <a:gd name="T5" fmla="*/ 90 h 90"/>
                    <a:gd name="T6" fmla="*/ 114 w 231"/>
                    <a:gd name="T7" fmla="*/ 0 h 90"/>
                  </a:gdLst>
                  <a:ahLst/>
                  <a:cxnLst>
                    <a:cxn ang="0">
                      <a:pos x="T0" y="T1"/>
                    </a:cxn>
                    <a:cxn ang="0">
                      <a:pos x="T2" y="T3"/>
                    </a:cxn>
                    <a:cxn ang="0">
                      <a:pos x="T4" y="T5"/>
                    </a:cxn>
                    <a:cxn ang="0">
                      <a:pos x="T6" y="T7"/>
                    </a:cxn>
                  </a:cxnLst>
                  <a:rect l="0" t="0" r="r" b="b"/>
                  <a:pathLst>
                    <a:path w="231" h="90">
                      <a:moveTo>
                        <a:pt x="114" y="0"/>
                      </a:moveTo>
                      <a:lnTo>
                        <a:pt x="0" y="90"/>
                      </a:lnTo>
                      <a:lnTo>
                        <a:pt x="231" y="90"/>
                      </a:lnTo>
                      <a:lnTo>
                        <a:pt x="114" y="0"/>
                      </a:lnTo>
                      <a:close/>
                    </a:path>
                  </a:pathLst>
                </a:cu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0" name="Freeform 115">
                  <a:extLst>
                    <a:ext uri="{FF2B5EF4-FFF2-40B4-BE49-F238E27FC236}">
                      <a16:creationId xmlns:a16="http://schemas.microsoft.com/office/drawing/2014/main" id="{1E952469-ABCF-DC45-80F3-EE760DBA0A41}"/>
                    </a:ext>
                  </a:extLst>
                </p:cNvPr>
                <p:cNvSpPr>
                  <a:spLocks/>
                </p:cNvSpPr>
                <p:nvPr/>
              </p:nvSpPr>
              <p:spPr bwMode="auto">
                <a:xfrm>
                  <a:off x="5851652" y="1583532"/>
                  <a:ext cx="47625" cy="76200"/>
                </a:xfrm>
                <a:custGeom>
                  <a:avLst/>
                  <a:gdLst>
                    <a:gd name="T0" fmla="*/ 30 w 30"/>
                    <a:gd name="T1" fmla="*/ 48 h 48"/>
                    <a:gd name="T2" fmla="*/ 30 w 30"/>
                    <a:gd name="T3" fmla="*/ 0 h 48"/>
                    <a:gd name="T4" fmla="*/ 0 w 30"/>
                    <a:gd name="T5" fmla="*/ 0 h 48"/>
                    <a:gd name="T6" fmla="*/ 0 w 30"/>
                    <a:gd name="T7" fmla="*/ 21 h 48"/>
                  </a:gdLst>
                  <a:ahLst/>
                  <a:cxnLst>
                    <a:cxn ang="0">
                      <a:pos x="T0" y="T1"/>
                    </a:cxn>
                    <a:cxn ang="0">
                      <a:pos x="T2" y="T3"/>
                    </a:cxn>
                    <a:cxn ang="0">
                      <a:pos x="T4" y="T5"/>
                    </a:cxn>
                    <a:cxn ang="0">
                      <a:pos x="T6" y="T7"/>
                    </a:cxn>
                  </a:cxnLst>
                  <a:rect l="0" t="0" r="r" b="b"/>
                  <a:pathLst>
                    <a:path w="30" h="48">
                      <a:moveTo>
                        <a:pt x="30" y="48"/>
                      </a:moveTo>
                      <a:lnTo>
                        <a:pt x="30" y="0"/>
                      </a:lnTo>
                      <a:lnTo>
                        <a:pt x="0" y="0"/>
                      </a:lnTo>
                      <a:lnTo>
                        <a:pt x="0" y="21"/>
                      </a:lnTo>
                    </a:path>
                  </a:pathLst>
                </a:cu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1" name="Rectangle 116">
                  <a:extLst>
                    <a:ext uri="{FF2B5EF4-FFF2-40B4-BE49-F238E27FC236}">
                      <a16:creationId xmlns:a16="http://schemas.microsoft.com/office/drawing/2014/main" id="{2CF1A766-3ADC-D64D-9D4C-96D3D40A2A44}"/>
                    </a:ext>
                  </a:extLst>
                </p:cNvPr>
                <p:cNvSpPr>
                  <a:spLocks noChangeArrowheads="1"/>
                </p:cNvSpPr>
                <p:nvPr/>
              </p:nvSpPr>
              <p:spPr bwMode="auto">
                <a:xfrm>
                  <a:off x="5670677" y="1735932"/>
                  <a:ext cx="52388" cy="873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2" name="Rectangle 117">
                  <a:extLst>
                    <a:ext uri="{FF2B5EF4-FFF2-40B4-BE49-F238E27FC236}">
                      <a16:creationId xmlns:a16="http://schemas.microsoft.com/office/drawing/2014/main" id="{917160A5-9B21-0046-9E8F-04B43FDAF3AB}"/>
                    </a:ext>
                  </a:extLst>
                </p:cNvPr>
                <p:cNvSpPr>
                  <a:spLocks noChangeArrowheads="1"/>
                </p:cNvSpPr>
                <p:nvPr/>
              </p:nvSpPr>
              <p:spPr bwMode="auto">
                <a:xfrm>
                  <a:off x="5775452" y="1735932"/>
                  <a:ext cx="100013" cy="492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3" name="Rectangle 118">
                  <a:extLst>
                    <a:ext uri="{FF2B5EF4-FFF2-40B4-BE49-F238E27FC236}">
                      <a16:creationId xmlns:a16="http://schemas.microsoft.com/office/drawing/2014/main" id="{B3EA3D69-8768-3348-92CC-17E1DE5947E6}"/>
                    </a:ext>
                  </a:extLst>
                </p:cNvPr>
                <p:cNvSpPr>
                  <a:spLocks noChangeArrowheads="1"/>
                </p:cNvSpPr>
                <p:nvPr/>
              </p:nvSpPr>
              <p:spPr bwMode="auto">
                <a:xfrm>
                  <a:off x="5661152" y="1823245"/>
                  <a:ext cx="76200" cy="28575"/>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grpSp>
      <p:sp>
        <p:nvSpPr>
          <p:cNvPr id="4" name="Rectangle 3">
            <a:extLst>
              <a:ext uri="{FF2B5EF4-FFF2-40B4-BE49-F238E27FC236}">
                <a16:creationId xmlns:a16="http://schemas.microsoft.com/office/drawing/2014/main" id="{A2931318-2133-4FA5-9388-7FD2B02BB006}"/>
              </a:ext>
            </a:extLst>
          </p:cNvPr>
          <p:cNvSpPr/>
          <p:nvPr/>
        </p:nvSpPr>
        <p:spPr>
          <a:xfrm>
            <a:off x="3057237" y="2543819"/>
            <a:ext cx="1769901" cy="1770362"/>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74" name="Rectangle 73">
            <a:extLst>
              <a:ext uri="{FF2B5EF4-FFF2-40B4-BE49-F238E27FC236}">
                <a16:creationId xmlns:a16="http://schemas.microsoft.com/office/drawing/2014/main" id="{B523851A-A7E4-8D4E-8886-DF97C1509250}"/>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1161755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4294967295"/>
          </p:nvPr>
        </p:nvSpPr>
        <p:spPr>
          <a:xfrm>
            <a:off x="983380" y="1335024"/>
            <a:ext cx="10521231" cy="634999"/>
          </a:xfrm>
          <a:prstGeom prst="rect">
            <a:avLst/>
          </a:prstGeom>
        </p:spPr>
        <p:txBody>
          <a:bodyPr>
            <a:noAutofit/>
          </a:bodyPr>
          <a:lstStyle/>
          <a:p>
            <a:pPr marL="0" indent="0">
              <a:buNone/>
            </a:pPr>
            <a:r>
              <a:rPr lang="en-US" dirty="0">
                <a:solidFill>
                  <a:schemeClr val="tx2"/>
                </a:solidFill>
              </a:rPr>
              <a:t>Workers cite these as their top criteria when deciding where to live in retirement:</a:t>
            </a:r>
            <a:endParaRPr lang="en-US" baseline="30000" dirty="0">
              <a:solidFill>
                <a:schemeClr val="tx2"/>
              </a:solidFill>
            </a:endParaRPr>
          </a:p>
        </p:txBody>
      </p:sp>
      <p:sp>
        <p:nvSpPr>
          <p:cNvPr id="8" name="Text Placeholder 13"/>
          <p:cNvSpPr>
            <a:spLocks noGrp="1"/>
          </p:cNvSpPr>
          <p:nvPr>
            <p:ph type="body" sz="quarter" idx="13"/>
          </p:nvPr>
        </p:nvSpPr>
        <p:spPr>
          <a:xfrm>
            <a:off x="990343" y="6053328"/>
            <a:ext cx="10208141" cy="457200"/>
          </a:xfrm>
        </p:spPr>
        <p:txBody>
          <a:bodyPr/>
          <a:lstStyle/>
          <a:p>
            <a:r>
              <a:rPr lang="en-US" dirty="0"/>
              <a:t>Source: 18th Annual Transamerica Retirement Survey of Workers, Nonprofit Transamerica Center for Retirement Studies</a:t>
            </a:r>
            <a:r>
              <a:rPr lang="en-US" baseline="30000" dirty="0"/>
              <a:t>®</a:t>
            </a:r>
            <a:r>
              <a:rPr lang="en-US" dirty="0"/>
              <a:t>, June 2018.</a:t>
            </a:r>
          </a:p>
        </p:txBody>
      </p:sp>
      <p:sp>
        <p:nvSpPr>
          <p:cNvPr id="13" name="Rectangle 6"/>
          <p:cNvSpPr>
            <a:spLocks noChangeArrowheads="1"/>
          </p:cNvSpPr>
          <p:nvPr/>
        </p:nvSpPr>
        <p:spPr bwMode="auto">
          <a:xfrm>
            <a:off x="1812134" y="3548611"/>
            <a:ext cx="144263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en-US" altLang="en-US" sz="7200" spc="-400" dirty="0">
                <a:solidFill>
                  <a:schemeClr val="accent1"/>
                </a:solidFill>
                <a:cs typeface="Arial Narrow"/>
              </a:rPr>
              <a:t>71</a:t>
            </a:r>
            <a:r>
              <a:rPr lang="en-US" altLang="en-US" sz="6600" spc="-151" baseline="30000" dirty="0">
                <a:solidFill>
                  <a:schemeClr val="accent1"/>
                </a:solidFill>
                <a:cs typeface="Arial Narrow"/>
              </a:rPr>
              <a:t>%</a:t>
            </a:r>
          </a:p>
        </p:txBody>
      </p:sp>
      <p:sp>
        <p:nvSpPr>
          <p:cNvPr id="20" name="Text Placeholder 3"/>
          <p:cNvSpPr txBox="1">
            <a:spLocks/>
          </p:cNvSpPr>
          <p:nvPr/>
        </p:nvSpPr>
        <p:spPr>
          <a:xfrm>
            <a:off x="1827212" y="4648200"/>
            <a:ext cx="1828800" cy="571498"/>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dirty="0">
                <a:solidFill>
                  <a:schemeClr val="accent3"/>
                </a:solidFill>
              </a:rPr>
              <a:t>affordable cost </a:t>
            </a:r>
            <a:br>
              <a:rPr lang="en-US" dirty="0">
                <a:solidFill>
                  <a:schemeClr val="accent3"/>
                </a:solidFill>
              </a:rPr>
            </a:br>
            <a:r>
              <a:rPr lang="en-US" dirty="0">
                <a:solidFill>
                  <a:schemeClr val="accent3"/>
                </a:solidFill>
              </a:rPr>
              <a:t>of living.</a:t>
            </a:r>
          </a:p>
        </p:txBody>
      </p:sp>
      <p:pic>
        <p:nvPicPr>
          <p:cNvPr id="6" name="Picture 5" descr="housing.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674812" y="2423088"/>
            <a:ext cx="1403195" cy="1285840"/>
          </a:xfrm>
          <a:prstGeom prst="rect">
            <a:avLst/>
          </a:prstGeom>
        </p:spPr>
      </p:pic>
      <p:sp>
        <p:nvSpPr>
          <p:cNvPr id="10" name="Rectangle 6"/>
          <p:cNvSpPr>
            <a:spLocks noChangeArrowheads="1"/>
          </p:cNvSpPr>
          <p:nvPr/>
        </p:nvSpPr>
        <p:spPr bwMode="auto">
          <a:xfrm>
            <a:off x="5256216" y="3612109"/>
            <a:ext cx="150650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en-US" altLang="en-US" sz="7200" spc="-151" dirty="0">
                <a:solidFill>
                  <a:schemeClr val="accent1"/>
                </a:solidFill>
                <a:cs typeface="Arial Narrow"/>
              </a:rPr>
              <a:t>49</a:t>
            </a:r>
            <a:r>
              <a:rPr lang="en-US" altLang="en-US" sz="6600" spc="-151" baseline="30000" dirty="0">
                <a:solidFill>
                  <a:schemeClr val="accent1"/>
                </a:solidFill>
                <a:cs typeface="Arial Narrow"/>
              </a:rPr>
              <a:t>%</a:t>
            </a:r>
          </a:p>
        </p:txBody>
      </p:sp>
      <p:sp>
        <p:nvSpPr>
          <p:cNvPr id="19" name="Text Placeholder 3"/>
          <p:cNvSpPr txBox="1">
            <a:spLocks/>
          </p:cNvSpPr>
          <p:nvPr/>
        </p:nvSpPr>
        <p:spPr>
          <a:xfrm>
            <a:off x="5256215" y="4672011"/>
            <a:ext cx="1828797" cy="523873"/>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dirty="0">
                <a:solidFill>
                  <a:schemeClr val="accent3"/>
                </a:solidFill>
              </a:rPr>
              <a:t>good weather.</a:t>
            </a:r>
          </a:p>
        </p:txBody>
      </p:sp>
      <p:pic>
        <p:nvPicPr>
          <p:cNvPr id="7" name="Picture 6" descr="sunandclouds.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201669" y="2365752"/>
            <a:ext cx="1348388" cy="1382988"/>
          </a:xfrm>
          <a:prstGeom prst="rect">
            <a:avLst/>
          </a:prstGeom>
        </p:spPr>
      </p:pic>
      <p:sp>
        <p:nvSpPr>
          <p:cNvPr id="12" name="Rectangle 6"/>
          <p:cNvSpPr>
            <a:spLocks noChangeArrowheads="1"/>
          </p:cNvSpPr>
          <p:nvPr/>
        </p:nvSpPr>
        <p:spPr bwMode="auto">
          <a:xfrm>
            <a:off x="8609012" y="3590944"/>
            <a:ext cx="150650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en-US" altLang="en-US" sz="7200" spc="-151" dirty="0">
                <a:solidFill>
                  <a:schemeClr val="accent1"/>
                </a:solidFill>
                <a:cs typeface="Arial Narrow"/>
              </a:rPr>
              <a:t>54</a:t>
            </a:r>
            <a:r>
              <a:rPr lang="en-US" altLang="en-US" sz="6600" spc="-151" baseline="30000" dirty="0">
                <a:solidFill>
                  <a:schemeClr val="accent1"/>
                </a:solidFill>
                <a:cs typeface="Arial Narrow"/>
              </a:rPr>
              <a:t>%</a:t>
            </a:r>
          </a:p>
        </p:txBody>
      </p:sp>
      <p:sp>
        <p:nvSpPr>
          <p:cNvPr id="16" name="Text Placeholder 3"/>
          <p:cNvSpPr txBox="1">
            <a:spLocks/>
          </p:cNvSpPr>
          <p:nvPr/>
        </p:nvSpPr>
        <p:spPr>
          <a:xfrm>
            <a:off x="8665795" y="4664074"/>
            <a:ext cx="1695817" cy="539749"/>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dirty="0">
                <a:solidFill>
                  <a:schemeClr val="accent3"/>
                </a:solidFill>
              </a:rPr>
              <a:t>nearby family and friends.</a:t>
            </a:r>
          </a:p>
        </p:txBody>
      </p:sp>
      <p:grpSp>
        <p:nvGrpSpPr>
          <p:cNvPr id="33" name="Group 32"/>
          <p:cNvGrpSpPr/>
          <p:nvPr/>
        </p:nvGrpSpPr>
        <p:grpSpPr>
          <a:xfrm>
            <a:off x="8659237" y="2503014"/>
            <a:ext cx="1321376" cy="1120483"/>
            <a:chOff x="8659236" y="2363514"/>
            <a:chExt cx="1397575" cy="1185097"/>
          </a:xfrm>
        </p:grpSpPr>
        <p:sp>
          <p:nvSpPr>
            <p:cNvPr id="26" name="Freeform 390"/>
            <p:cNvSpPr>
              <a:spLocks/>
            </p:cNvSpPr>
            <p:nvPr/>
          </p:nvSpPr>
          <p:spPr bwMode="auto">
            <a:xfrm>
              <a:off x="9141057" y="2794458"/>
              <a:ext cx="430944" cy="754153"/>
            </a:xfrm>
            <a:custGeom>
              <a:avLst/>
              <a:gdLst>
                <a:gd name="T0" fmla="*/ 0 w 24"/>
                <a:gd name="T1" fmla="*/ 0 h 42"/>
                <a:gd name="T2" fmla="*/ 24 w 24"/>
                <a:gd name="T3" fmla="*/ 0 h 42"/>
                <a:gd name="T4" fmla="*/ 24 w 24"/>
                <a:gd name="T5" fmla="*/ 17 h 42"/>
                <a:gd name="T6" fmla="*/ 19 w 24"/>
                <a:gd name="T7" fmla="*/ 24 h 42"/>
                <a:gd name="T8" fmla="*/ 19 w 24"/>
                <a:gd name="T9" fmla="*/ 42 h 42"/>
                <a:gd name="T10" fmla="*/ 6 w 24"/>
                <a:gd name="T11" fmla="*/ 42 h 42"/>
                <a:gd name="T12" fmla="*/ 6 w 24"/>
                <a:gd name="T13" fmla="*/ 24 h 42"/>
                <a:gd name="T14" fmla="*/ 0 w 24"/>
                <a:gd name="T15" fmla="*/ 17 h 42"/>
                <a:gd name="T16" fmla="*/ 0 w 24"/>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2">
                  <a:moveTo>
                    <a:pt x="0" y="0"/>
                  </a:moveTo>
                  <a:cubicBezTo>
                    <a:pt x="24" y="0"/>
                    <a:pt x="24" y="0"/>
                    <a:pt x="24" y="0"/>
                  </a:cubicBezTo>
                  <a:cubicBezTo>
                    <a:pt x="24" y="17"/>
                    <a:pt x="24" y="17"/>
                    <a:pt x="24" y="17"/>
                  </a:cubicBezTo>
                  <a:cubicBezTo>
                    <a:pt x="24" y="21"/>
                    <a:pt x="23" y="24"/>
                    <a:pt x="19" y="24"/>
                  </a:cubicBezTo>
                  <a:cubicBezTo>
                    <a:pt x="19" y="42"/>
                    <a:pt x="19" y="42"/>
                    <a:pt x="19" y="42"/>
                  </a:cubicBezTo>
                  <a:cubicBezTo>
                    <a:pt x="6" y="42"/>
                    <a:pt x="6" y="42"/>
                    <a:pt x="6" y="42"/>
                  </a:cubicBezTo>
                  <a:cubicBezTo>
                    <a:pt x="6" y="24"/>
                    <a:pt x="6" y="24"/>
                    <a:pt x="6" y="24"/>
                  </a:cubicBezTo>
                  <a:cubicBezTo>
                    <a:pt x="2" y="24"/>
                    <a:pt x="0" y="21"/>
                    <a:pt x="0" y="17"/>
                  </a:cubicBezTo>
                  <a:lnTo>
                    <a:pt x="0" y="0"/>
                  </a:lnTo>
                  <a:close/>
                </a:path>
              </a:pathLst>
            </a:custGeom>
            <a:noFill/>
            <a:ln w="444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9769515" y="2507162"/>
              <a:ext cx="287296" cy="808022"/>
              <a:chOff x="9769515" y="2507162"/>
              <a:chExt cx="287296" cy="808022"/>
            </a:xfrm>
          </p:grpSpPr>
          <p:sp>
            <p:nvSpPr>
              <p:cNvPr id="25" name="Freeform 389"/>
              <p:cNvSpPr>
                <a:spLocks/>
              </p:cNvSpPr>
              <p:nvPr/>
            </p:nvSpPr>
            <p:spPr bwMode="auto">
              <a:xfrm>
                <a:off x="9769515" y="2794458"/>
                <a:ext cx="287296" cy="520726"/>
              </a:xfrm>
              <a:custGeom>
                <a:avLst/>
                <a:gdLst>
                  <a:gd name="T0" fmla="*/ 0 w 16"/>
                  <a:gd name="T1" fmla="*/ 0 h 29"/>
                  <a:gd name="T2" fmla="*/ 0 w 16"/>
                  <a:gd name="T3" fmla="*/ 9 h 29"/>
                  <a:gd name="T4" fmla="*/ 3 w 16"/>
                  <a:gd name="T5" fmla="*/ 14 h 29"/>
                  <a:gd name="T6" fmla="*/ 3 w 16"/>
                  <a:gd name="T7" fmla="*/ 29 h 29"/>
                  <a:gd name="T8" fmla="*/ 13 w 16"/>
                  <a:gd name="T9" fmla="*/ 29 h 29"/>
                  <a:gd name="T10" fmla="*/ 13 w 16"/>
                  <a:gd name="T11" fmla="*/ 14 h 29"/>
                  <a:gd name="T12" fmla="*/ 16 w 16"/>
                  <a:gd name="T13" fmla="*/ 9 h 29"/>
                  <a:gd name="T14" fmla="*/ 16 w 16"/>
                  <a:gd name="T15" fmla="*/ 0 h 29"/>
                  <a:gd name="T16" fmla="*/ 0 w 1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9">
                    <a:moveTo>
                      <a:pt x="0" y="0"/>
                    </a:moveTo>
                    <a:cubicBezTo>
                      <a:pt x="0" y="9"/>
                      <a:pt x="0" y="9"/>
                      <a:pt x="0" y="9"/>
                    </a:cubicBezTo>
                    <a:cubicBezTo>
                      <a:pt x="0" y="12"/>
                      <a:pt x="1" y="14"/>
                      <a:pt x="3" y="14"/>
                    </a:cubicBezTo>
                    <a:cubicBezTo>
                      <a:pt x="3" y="29"/>
                      <a:pt x="3" y="29"/>
                      <a:pt x="3" y="29"/>
                    </a:cubicBezTo>
                    <a:cubicBezTo>
                      <a:pt x="13" y="29"/>
                      <a:pt x="13" y="29"/>
                      <a:pt x="13" y="29"/>
                    </a:cubicBezTo>
                    <a:cubicBezTo>
                      <a:pt x="13" y="14"/>
                      <a:pt x="13" y="14"/>
                      <a:pt x="13" y="14"/>
                    </a:cubicBezTo>
                    <a:cubicBezTo>
                      <a:pt x="15" y="14"/>
                      <a:pt x="16" y="12"/>
                      <a:pt x="16" y="9"/>
                    </a:cubicBezTo>
                    <a:cubicBezTo>
                      <a:pt x="16" y="0"/>
                      <a:pt x="16" y="0"/>
                      <a:pt x="16" y="0"/>
                    </a:cubicBezTo>
                    <a:lnTo>
                      <a:pt x="0" y="0"/>
                    </a:lnTo>
                    <a:close/>
                  </a:path>
                </a:pathLst>
              </a:custGeom>
              <a:noFill/>
              <a:ln w="444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Oval 391"/>
              <p:cNvSpPr>
                <a:spLocks noChangeArrowheads="1"/>
              </p:cNvSpPr>
              <p:nvPr/>
            </p:nvSpPr>
            <p:spPr bwMode="auto">
              <a:xfrm>
                <a:off x="9823385" y="2507162"/>
                <a:ext cx="179560" cy="179560"/>
              </a:xfrm>
              <a:prstGeom prst="ellipse">
                <a:avLst/>
              </a:prstGeom>
              <a:noFill/>
              <a:ln w="444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Oval 393"/>
            <p:cNvSpPr>
              <a:spLocks noChangeArrowheads="1"/>
            </p:cNvSpPr>
            <p:nvPr/>
          </p:nvSpPr>
          <p:spPr bwMode="auto">
            <a:xfrm>
              <a:off x="9194923" y="2363514"/>
              <a:ext cx="341166" cy="323208"/>
            </a:xfrm>
            <a:prstGeom prst="ellipse">
              <a:avLst/>
            </a:prstGeom>
            <a:noFill/>
            <a:ln w="444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8659236" y="2507162"/>
              <a:ext cx="287296" cy="808022"/>
              <a:chOff x="9769515" y="2507162"/>
              <a:chExt cx="287296" cy="808022"/>
            </a:xfrm>
          </p:grpSpPr>
          <p:sp>
            <p:nvSpPr>
              <p:cNvPr id="31" name="Freeform 389"/>
              <p:cNvSpPr>
                <a:spLocks/>
              </p:cNvSpPr>
              <p:nvPr/>
            </p:nvSpPr>
            <p:spPr bwMode="auto">
              <a:xfrm>
                <a:off x="9769515" y="2794458"/>
                <a:ext cx="287296" cy="520726"/>
              </a:xfrm>
              <a:custGeom>
                <a:avLst/>
                <a:gdLst>
                  <a:gd name="T0" fmla="*/ 0 w 16"/>
                  <a:gd name="T1" fmla="*/ 0 h 29"/>
                  <a:gd name="T2" fmla="*/ 0 w 16"/>
                  <a:gd name="T3" fmla="*/ 9 h 29"/>
                  <a:gd name="T4" fmla="*/ 3 w 16"/>
                  <a:gd name="T5" fmla="*/ 14 h 29"/>
                  <a:gd name="T6" fmla="*/ 3 w 16"/>
                  <a:gd name="T7" fmla="*/ 29 h 29"/>
                  <a:gd name="T8" fmla="*/ 13 w 16"/>
                  <a:gd name="T9" fmla="*/ 29 h 29"/>
                  <a:gd name="T10" fmla="*/ 13 w 16"/>
                  <a:gd name="T11" fmla="*/ 14 h 29"/>
                  <a:gd name="T12" fmla="*/ 16 w 16"/>
                  <a:gd name="T13" fmla="*/ 9 h 29"/>
                  <a:gd name="T14" fmla="*/ 16 w 16"/>
                  <a:gd name="T15" fmla="*/ 0 h 29"/>
                  <a:gd name="T16" fmla="*/ 0 w 1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9">
                    <a:moveTo>
                      <a:pt x="0" y="0"/>
                    </a:moveTo>
                    <a:cubicBezTo>
                      <a:pt x="0" y="9"/>
                      <a:pt x="0" y="9"/>
                      <a:pt x="0" y="9"/>
                    </a:cubicBezTo>
                    <a:cubicBezTo>
                      <a:pt x="0" y="12"/>
                      <a:pt x="1" y="14"/>
                      <a:pt x="3" y="14"/>
                    </a:cubicBezTo>
                    <a:cubicBezTo>
                      <a:pt x="3" y="29"/>
                      <a:pt x="3" y="29"/>
                      <a:pt x="3" y="29"/>
                    </a:cubicBezTo>
                    <a:cubicBezTo>
                      <a:pt x="13" y="29"/>
                      <a:pt x="13" y="29"/>
                      <a:pt x="13" y="29"/>
                    </a:cubicBezTo>
                    <a:cubicBezTo>
                      <a:pt x="13" y="14"/>
                      <a:pt x="13" y="14"/>
                      <a:pt x="13" y="14"/>
                    </a:cubicBezTo>
                    <a:cubicBezTo>
                      <a:pt x="15" y="14"/>
                      <a:pt x="16" y="12"/>
                      <a:pt x="16" y="9"/>
                    </a:cubicBezTo>
                    <a:cubicBezTo>
                      <a:pt x="16" y="0"/>
                      <a:pt x="16" y="0"/>
                      <a:pt x="16" y="0"/>
                    </a:cubicBezTo>
                    <a:lnTo>
                      <a:pt x="0" y="0"/>
                    </a:lnTo>
                    <a:close/>
                  </a:path>
                </a:pathLst>
              </a:custGeom>
              <a:noFill/>
              <a:ln w="444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Oval 391"/>
              <p:cNvSpPr>
                <a:spLocks noChangeArrowheads="1"/>
              </p:cNvSpPr>
              <p:nvPr/>
            </p:nvSpPr>
            <p:spPr bwMode="auto">
              <a:xfrm>
                <a:off x="9823385" y="2507162"/>
                <a:ext cx="179560" cy="179560"/>
              </a:xfrm>
              <a:prstGeom prst="ellipse">
                <a:avLst/>
              </a:prstGeom>
              <a:noFill/>
              <a:ln w="444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22" name="Title 2">
            <a:extLst>
              <a:ext uri="{FF2B5EF4-FFF2-40B4-BE49-F238E27FC236}">
                <a16:creationId xmlns:a16="http://schemas.microsoft.com/office/drawing/2014/main" id="{CA7B41B6-C03A-264E-A784-2BE5C4EA1A1E}"/>
              </a:ext>
            </a:extLst>
          </p:cNvPr>
          <p:cNvSpPr txBox="1">
            <a:spLocks/>
          </p:cNvSpPr>
          <p:nvPr/>
        </p:nvSpPr>
        <p:spPr>
          <a:xfrm>
            <a:off x="996696" y="252249"/>
            <a:ext cx="10512862" cy="740980"/>
          </a:xfrm>
          <a:prstGeom prst="rect">
            <a:avLst/>
          </a:prstGeom>
        </p:spPr>
        <p:txBody>
          <a:bodyPr vert="horz" lIns="0" tIns="45708" rIns="91416" bIns="45708" rtlCol="0" anchor="ctr">
            <a:noAutofit/>
          </a:bodyPr>
          <a:lstStyle>
            <a:lvl1pPr algn="l" defTabSz="914048" rtl="0" eaLnBrk="1" latinLnBrk="0" hangingPunct="1">
              <a:lnSpc>
                <a:spcPct val="100000"/>
              </a:lnSpc>
              <a:spcBef>
                <a:spcPct val="0"/>
              </a:spcBef>
              <a:buNone/>
              <a:defRPr sz="2600" kern="1200">
                <a:solidFill>
                  <a:schemeClr val="accent1"/>
                </a:solidFill>
                <a:latin typeface="+mj-lt"/>
                <a:ea typeface="+mj-ea"/>
                <a:cs typeface="+mj-cs"/>
              </a:defRPr>
            </a:lvl1pPr>
          </a:lstStyle>
          <a:p>
            <a:r>
              <a:rPr lang="en-US" dirty="0"/>
              <a:t>Where</a:t>
            </a:r>
          </a:p>
        </p:txBody>
      </p:sp>
      <p:sp>
        <p:nvSpPr>
          <p:cNvPr id="23" name="Rectangle 22">
            <a:extLst>
              <a:ext uri="{FF2B5EF4-FFF2-40B4-BE49-F238E27FC236}">
                <a16:creationId xmlns:a16="http://schemas.microsoft.com/office/drawing/2014/main" id="{79607678-0087-9649-AF39-7435FA95AA83}"/>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372654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CF21C-C962-0346-A32F-92BD4B3EC539}"/>
              </a:ext>
            </a:extLst>
          </p:cNvPr>
          <p:cNvSpPr>
            <a:spLocks noGrp="1"/>
          </p:cNvSpPr>
          <p:nvPr>
            <p:ph type="title"/>
          </p:nvPr>
        </p:nvSpPr>
        <p:spPr/>
        <p:txBody>
          <a:bodyPr vert="horz" lIns="0" tIns="45708" rIns="91416" bIns="45708" rtlCol="0" anchor="ctr">
            <a:noAutofit/>
          </a:bodyPr>
          <a:lstStyle/>
          <a:p>
            <a:r>
              <a:rPr lang="en-US" dirty="0"/>
              <a:t>Where</a:t>
            </a:r>
          </a:p>
        </p:txBody>
      </p:sp>
      <p:sp>
        <p:nvSpPr>
          <p:cNvPr id="11" name="TextBox 10">
            <a:extLst>
              <a:ext uri="{FF2B5EF4-FFF2-40B4-BE49-F238E27FC236}">
                <a16:creationId xmlns:a16="http://schemas.microsoft.com/office/drawing/2014/main" id="{79D5B3DF-8F51-9845-B13C-585EC14B3639}"/>
              </a:ext>
            </a:extLst>
          </p:cNvPr>
          <p:cNvSpPr txBox="1"/>
          <p:nvPr/>
        </p:nvSpPr>
        <p:spPr>
          <a:xfrm>
            <a:off x="1433688" y="1201525"/>
            <a:ext cx="9416364" cy="615393"/>
          </a:xfrm>
          <a:prstGeom prst="rect">
            <a:avLst/>
          </a:prstGeom>
          <a:noFill/>
        </p:spPr>
        <p:txBody>
          <a:bodyPr wrap="square" lIns="0" tIns="0" rIns="0" bIns="0" rtlCol="0" anchor="t">
            <a:spAutoFit/>
          </a:bodyPr>
          <a:lstStyle/>
          <a:p>
            <a:pPr>
              <a:spcAft>
                <a:spcPts val="1000"/>
              </a:spcAft>
              <a:buClr>
                <a:schemeClr val="accent2"/>
              </a:buClr>
            </a:pPr>
            <a:r>
              <a:rPr lang="en-US" sz="1999" dirty="0">
                <a:solidFill>
                  <a:srgbClr val="4F4F4F"/>
                </a:solidFill>
              </a:rPr>
              <a:t>What are the main factors that influenced your decision for where you live today and what factors will influence where you live in retirement? Select all that apply.</a:t>
            </a:r>
          </a:p>
        </p:txBody>
      </p:sp>
      <p:sp>
        <p:nvSpPr>
          <p:cNvPr id="12" name="TextBox 11">
            <a:extLst>
              <a:ext uri="{FF2B5EF4-FFF2-40B4-BE49-F238E27FC236}">
                <a16:creationId xmlns:a16="http://schemas.microsoft.com/office/drawing/2014/main" id="{BD92C2AB-E3AA-FC4E-A250-3FE787BBEAF6}"/>
              </a:ext>
            </a:extLst>
          </p:cNvPr>
          <p:cNvSpPr txBox="1"/>
          <p:nvPr/>
        </p:nvSpPr>
        <p:spPr>
          <a:xfrm>
            <a:off x="1059029" y="1201525"/>
            <a:ext cx="364666" cy="307697"/>
          </a:xfrm>
          <a:prstGeom prst="rect">
            <a:avLst/>
          </a:prstGeom>
          <a:noFill/>
        </p:spPr>
        <p:txBody>
          <a:bodyPr wrap="square" lIns="0" tIns="0" rIns="0" bIns="0" rtlCol="0">
            <a:spAutoFit/>
          </a:bodyPr>
          <a:lstStyle/>
          <a:p>
            <a:pPr>
              <a:spcAft>
                <a:spcPts val="1000"/>
              </a:spcAft>
              <a:buClr>
                <a:schemeClr val="accent2"/>
              </a:buClr>
            </a:pPr>
            <a:r>
              <a:rPr lang="en-US" sz="1999" b="1" dirty="0">
                <a:solidFill>
                  <a:srgbClr val="05C3DE"/>
                </a:solidFill>
                <a:latin typeface="+mj-lt"/>
              </a:rPr>
              <a:t>5</a:t>
            </a:r>
          </a:p>
        </p:txBody>
      </p:sp>
      <p:graphicFrame>
        <p:nvGraphicFramePr>
          <p:cNvPr id="13" name="Table 2">
            <a:extLst>
              <a:ext uri="{FF2B5EF4-FFF2-40B4-BE49-F238E27FC236}">
                <a16:creationId xmlns:a16="http://schemas.microsoft.com/office/drawing/2014/main" id="{0EF95ACF-6688-BF47-A05D-888A8D8F69F5}"/>
              </a:ext>
            </a:extLst>
          </p:cNvPr>
          <p:cNvGraphicFramePr>
            <a:graphicFrameLocks noGrp="1"/>
          </p:cNvGraphicFramePr>
          <p:nvPr/>
        </p:nvGraphicFramePr>
        <p:xfrm>
          <a:off x="1433687" y="2007329"/>
          <a:ext cx="9050202" cy="4266864"/>
        </p:xfrm>
        <a:graphic>
          <a:graphicData uri="http://schemas.openxmlformats.org/drawingml/2006/table">
            <a:tbl>
              <a:tblPr firstRow="1" bandRow="1">
                <a:tableStyleId>{2D5ABB26-0587-4C30-8999-92F81FD0307C}</a:tableStyleId>
              </a:tblPr>
              <a:tblGrid>
                <a:gridCol w="5027890">
                  <a:extLst>
                    <a:ext uri="{9D8B030D-6E8A-4147-A177-3AD203B41FA5}">
                      <a16:colId xmlns:a16="http://schemas.microsoft.com/office/drawing/2014/main" val="719265039"/>
                    </a:ext>
                  </a:extLst>
                </a:gridCol>
                <a:gridCol w="2011156">
                  <a:extLst>
                    <a:ext uri="{9D8B030D-6E8A-4147-A177-3AD203B41FA5}">
                      <a16:colId xmlns:a16="http://schemas.microsoft.com/office/drawing/2014/main" val="3139214377"/>
                    </a:ext>
                  </a:extLst>
                </a:gridCol>
                <a:gridCol w="2011156">
                  <a:extLst>
                    <a:ext uri="{9D8B030D-6E8A-4147-A177-3AD203B41FA5}">
                      <a16:colId xmlns:a16="http://schemas.microsoft.com/office/drawing/2014/main" val="1259523226"/>
                    </a:ext>
                  </a:extLst>
                </a:gridCol>
              </a:tblGrid>
              <a:tr h="304721">
                <a:tc>
                  <a:txBody>
                    <a:bodyPr/>
                    <a:lstStyle/>
                    <a:p>
                      <a:endParaRPr lang="en-US" sz="1400" dirty="0">
                        <a:solidFill>
                          <a:srgbClr val="4F4F4F"/>
                        </a:solidFill>
                      </a:endParaRPr>
                    </a:p>
                  </a:txBody>
                  <a:tcPr marL="91416" marR="91416" marT="45708" marB="45708" anchor="ctr"/>
                </a:tc>
                <a:tc>
                  <a:txBody>
                    <a:bodyPr/>
                    <a:lstStyle/>
                    <a:p>
                      <a:pPr algn="ctr"/>
                      <a:r>
                        <a:rPr lang="en-US" sz="1400" b="1" dirty="0">
                          <a:solidFill>
                            <a:srgbClr val="054C70"/>
                          </a:solidFill>
                        </a:rPr>
                        <a:t>Today</a:t>
                      </a:r>
                    </a:p>
                  </a:txBody>
                  <a:tcPr marL="91416" marR="91416" marT="45708" marB="45708" anchor="ctr"/>
                </a:tc>
                <a:tc>
                  <a:txBody>
                    <a:bodyPr/>
                    <a:lstStyle/>
                    <a:p>
                      <a:pPr algn="ctr"/>
                      <a:r>
                        <a:rPr lang="en-US" sz="1400" b="1" dirty="0">
                          <a:solidFill>
                            <a:srgbClr val="054C70"/>
                          </a:solidFill>
                        </a:rPr>
                        <a:t>In Retirement</a:t>
                      </a:r>
                    </a:p>
                  </a:txBody>
                  <a:tcPr marL="91416" marR="91416" marT="45708" marB="45708" anchor="ctr"/>
                </a:tc>
                <a:extLst>
                  <a:ext uri="{0D108BD9-81ED-4DB2-BD59-A6C34878D82A}">
                    <a16:rowId xmlns:a16="http://schemas.microsoft.com/office/drawing/2014/main" val="4381391"/>
                  </a:ext>
                </a:extLst>
              </a:tr>
              <a:tr h="304721">
                <a:tc>
                  <a:txBody>
                    <a:bodyPr/>
                    <a:lstStyle/>
                    <a:p>
                      <a:r>
                        <a:rPr lang="en-US" sz="1400" dirty="0">
                          <a:solidFill>
                            <a:srgbClr val="4F4F4F"/>
                          </a:solidFill>
                        </a:rPr>
                        <a:t>Closeness to family</a:t>
                      </a:r>
                    </a:p>
                  </a:txBody>
                  <a:tcPr marL="91416" marR="91416" marT="45708" marB="45708"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extLst>
                  <a:ext uri="{0D108BD9-81ED-4DB2-BD59-A6C34878D82A}">
                    <a16:rowId xmlns:a16="http://schemas.microsoft.com/office/drawing/2014/main" val="1025985072"/>
                  </a:ext>
                </a:extLst>
              </a:tr>
              <a:tr h="304721">
                <a:tc>
                  <a:txBody>
                    <a:bodyPr/>
                    <a:lstStyle/>
                    <a:p>
                      <a:r>
                        <a:rPr lang="en-US" sz="1400" dirty="0">
                          <a:solidFill>
                            <a:srgbClr val="4F4F4F"/>
                          </a:solidFill>
                        </a:rPr>
                        <a:t>Climate</a:t>
                      </a:r>
                    </a:p>
                  </a:txBody>
                  <a:tcPr marL="91416" marR="91416" marT="45708" marB="45708" anchor="ct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tc>
                <a:extLst>
                  <a:ext uri="{0D108BD9-81ED-4DB2-BD59-A6C34878D82A}">
                    <a16:rowId xmlns:a16="http://schemas.microsoft.com/office/drawing/2014/main" val="2658820207"/>
                  </a:ext>
                </a:extLst>
              </a:tr>
              <a:tr h="304721">
                <a:tc>
                  <a:txBody>
                    <a:bodyPr/>
                    <a:lstStyle/>
                    <a:p>
                      <a:r>
                        <a:rPr lang="en-US" sz="1400" dirty="0">
                          <a:solidFill>
                            <a:srgbClr val="4F4F4F"/>
                          </a:solidFill>
                        </a:rPr>
                        <a:t>Quality of schools</a:t>
                      </a:r>
                    </a:p>
                  </a:txBody>
                  <a:tcPr marL="91416" marR="91416" marT="45708" marB="45708"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extLst>
                  <a:ext uri="{0D108BD9-81ED-4DB2-BD59-A6C34878D82A}">
                    <a16:rowId xmlns:a16="http://schemas.microsoft.com/office/drawing/2014/main" val="2914576756"/>
                  </a:ext>
                </a:extLst>
              </a:tr>
              <a:tr h="304721">
                <a:tc>
                  <a:txBody>
                    <a:bodyPr/>
                    <a:lstStyle/>
                    <a:p>
                      <a:r>
                        <a:rPr lang="en-US" sz="1400" dirty="0">
                          <a:solidFill>
                            <a:srgbClr val="4F4F4F"/>
                          </a:solidFill>
                        </a:rPr>
                        <a:t>Peaceful/beautiful location</a:t>
                      </a:r>
                    </a:p>
                  </a:txBody>
                  <a:tcPr marL="91416" marR="91416" marT="45708" marB="45708" anchor="ct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tc>
                <a:extLst>
                  <a:ext uri="{0D108BD9-81ED-4DB2-BD59-A6C34878D82A}">
                    <a16:rowId xmlns:a16="http://schemas.microsoft.com/office/drawing/2014/main" val="1232223327"/>
                  </a:ext>
                </a:extLst>
              </a:tr>
              <a:tr h="304721">
                <a:tc>
                  <a:txBody>
                    <a:bodyPr/>
                    <a:lstStyle/>
                    <a:p>
                      <a:r>
                        <a:rPr lang="en-US" sz="1400" dirty="0">
                          <a:solidFill>
                            <a:srgbClr val="4F4F4F"/>
                          </a:solidFill>
                        </a:rPr>
                        <a:t>Access to social, cultural, recreational, and spiritual activities</a:t>
                      </a:r>
                    </a:p>
                  </a:txBody>
                  <a:tcPr marL="91416" marR="91416" marT="45708" marB="45708"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extLst>
                  <a:ext uri="{0D108BD9-81ED-4DB2-BD59-A6C34878D82A}">
                    <a16:rowId xmlns:a16="http://schemas.microsoft.com/office/drawing/2014/main" val="275418773"/>
                  </a:ext>
                </a:extLst>
              </a:tr>
              <a:tr h="304721">
                <a:tc>
                  <a:txBody>
                    <a:bodyPr/>
                    <a:lstStyle/>
                    <a:p>
                      <a:r>
                        <a:rPr lang="en-US" sz="1400" dirty="0">
                          <a:solidFill>
                            <a:srgbClr val="4F4F4F"/>
                          </a:solidFill>
                        </a:rPr>
                        <a:t>Cost of living</a:t>
                      </a:r>
                    </a:p>
                  </a:txBody>
                  <a:tcPr marL="91416" marR="91416" marT="45708" marB="45708" anchor="ct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tc>
                <a:extLst>
                  <a:ext uri="{0D108BD9-81ED-4DB2-BD59-A6C34878D82A}">
                    <a16:rowId xmlns:a16="http://schemas.microsoft.com/office/drawing/2014/main" val="495443180"/>
                  </a:ext>
                </a:extLst>
              </a:tr>
              <a:tr h="304721">
                <a:tc>
                  <a:txBody>
                    <a:bodyPr/>
                    <a:lstStyle/>
                    <a:p>
                      <a:r>
                        <a:rPr lang="en-US" sz="1400" dirty="0">
                          <a:solidFill>
                            <a:srgbClr val="4F4F4F"/>
                          </a:solidFill>
                        </a:rPr>
                        <a:t>Low crime</a:t>
                      </a:r>
                    </a:p>
                  </a:txBody>
                  <a:tcPr marL="91416" marR="91416" marT="45708" marB="45708"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extLst>
                  <a:ext uri="{0D108BD9-81ED-4DB2-BD59-A6C34878D82A}">
                    <a16:rowId xmlns:a16="http://schemas.microsoft.com/office/drawing/2014/main" val="3222152030"/>
                  </a:ext>
                </a:extLst>
              </a:tr>
              <a:tr h="304721">
                <a:tc>
                  <a:txBody>
                    <a:bodyPr/>
                    <a:lstStyle/>
                    <a:p>
                      <a:r>
                        <a:rPr lang="en-US" sz="1400" dirty="0">
                          <a:solidFill>
                            <a:srgbClr val="4F4F4F"/>
                          </a:solidFill>
                        </a:rPr>
                        <a:t>Access to good health care</a:t>
                      </a:r>
                    </a:p>
                  </a:txBody>
                  <a:tcPr marL="91416" marR="91416" marT="45708" marB="45708" anchor="ct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tc>
                <a:extLst>
                  <a:ext uri="{0D108BD9-81ED-4DB2-BD59-A6C34878D82A}">
                    <a16:rowId xmlns:a16="http://schemas.microsoft.com/office/drawing/2014/main" val="46712438"/>
                  </a:ext>
                </a:extLst>
              </a:tr>
              <a:tr h="304721">
                <a:tc>
                  <a:txBody>
                    <a:bodyPr/>
                    <a:lstStyle/>
                    <a:p>
                      <a:r>
                        <a:rPr lang="en-US" sz="1400" dirty="0">
                          <a:solidFill>
                            <a:srgbClr val="4F4F4F"/>
                          </a:solidFill>
                        </a:rPr>
                        <a:t>Proximity to work</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extLst>
                  <a:ext uri="{0D108BD9-81ED-4DB2-BD59-A6C34878D82A}">
                    <a16:rowId xmlns:a16="http://schemas.microsoft.com/office/drawing/2014/main" val="1130450915"/>
                  </a:ext>
                </a:extLst>
              </a:tr>
              <a:tr h="304721">
                <a:tc>
                  <a:txBody>
                    <a:bodyPr/>
                    <a:lstStyle/>
                    <a:p>
                      <a:r>
                        <a:rPr lang="en-US" sz="1400" dirty="0">
                          <a:solidFill>
                            <a:srgbClr val="4F4F4F"/>
                          </a:solidFill>
                        </a:rPr>
                        <a:t>Access to public transportation</a:t>
                      </a:r>
                    </a:p>
                  </a:txBody>
                  <a:tcPr marL="91416" marR="91416" marT="45708" marB="45708" anchor="ctr">
                    <a:no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400" b="1" dirty="0">
                          <a:solidFill>
                            <a:srgbClr val="4F4F4F"/>
                          </a:solidFill>
                        </a:rPr>
                        <a:t>◻︎</a:t>
                      </a:r>
                      <a:endParaRPr lang="en-US" sz="1400" dirty="0">
                        <a:solidFill>
                          <a:srgbClr val="4F4F4F"/>
                        </a:solidFill>
                      </a:endParaRPr>
                    </a:p>
                  </a:txBody>
                  <a:tcPr marL="91416" marR="91416" marT="45708" marB="45708" anchor="ctr">
                    <a:no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400" b="1" dirty="0">
                          <a:solidFill>
                            <a:srgbClr val="4F4F4F"/>
                          </a:solidFill>
                        </a:rPr>
                        <a:t>◻︎</a:t>
                      </a:r>
                      <a:endParaRPr lang="en-US" sz="1400" dirty="0">
                        <a:solidFill>
                          <a:srgbClr val="4F4F4F"/>
                        </a:solidFill>
                      </a:endParaRPr>
                    </a:p>
                  </a:txBody>
                  <a:tcPr marL="91416" marR="91416" marT="45708" marB="45708" anchor="ctr">
                    <a:noFill/>
                  </a:tcPr>
                </a:tc>
                <a:extLst>
                  <a:ext uri="{0D108BD9-81ED-4DB2-BD59-A6C34878D82A}">
                    <a16:rowId xmlns:a16="http://schemas.microsoft.com/office/drawing/2014/main" val="3671452991"/>
                  </a:ext>
                </a:extLst>
              </a:tr>
              <a:tr h="304721">
                <a:tc>
                  <a:txBody>
                    <a:bodyPr/>
                    <a:lstStyle/>
                    <a:p>
                      <a:r>
                        <a:rPr lang="en-US" sz="1400" dirty="0">
                          <a:solidFill>
                            <a:srgbClr val="4F4F4F"/>
                          </a:solidFill>
                        </a:rPr>
                        <a:t>Low maintenance</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extLst>
                  <a:ext uri="{0D108BD9-81ED-4DB2-BD59-A6C34878D82A}">
                    <a16:rowId xmlns:a16="http://schemas.microsoft.com/office/drawing/2014/main" val="2031277071"/>
                  </a:ext>
                </a:extLst>
              </a:tr>
              <a:tr h="304721">
                <a:tc>
                  <a:txBody>
                    <a:bodyPr/>
                    <a:lstStyle/>
                    <a:p>
                      <a:r>
                        <a:rPr lang="en-US" sz="1400" dirty="0">
                          <a:solidFill>
                            <a:srgbClr val="4F4F4F"/>
                          </a:solidFill>
                        </a:rPr>
                        <a:t>Low taxes</a:t>
                      </a:r>
                    </a:p>
                  </a:txBody>
                  <a:tcPr marL="91416" marR="91416" marT="45708" marB="45708" anchor="ctr">
                    <a:noFill/>
                  </a:tcP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noFill/>
                  </a:tcP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noFill/>
                  </a:tcPr>
                </a:tc>
                <a:extLst>
                  <a:ext uri="{0D108BD9-81ED-4DB2-BD59-A6C34878D82A}">
                    <a16:rowId xmlns:a16="http://schemas.microsoft.com/office/drawing/2014/main" val="4280131929"/>
                  </a:ext>
                </a:extLst>
              </a:tr>
              <a:tr h="304721">
                <a:tc>
                  <a:txBody>
                    <a:bodyPr/>
                    <a:lstStyle/>
                    <a:p>
                      <a:r>
                        <a:rPr lang="en-US" sz="1400" dirty="0">
                          <a:solidFill>
                            <a:srgbClr val="4F4F4F"/>
                          </a:solidFill>
                        </a:rPr>
                        <a:t>Other: ___________________________</a:t>
                      </a:r>
                    </a:p>
                  </a:txBody>
                  <a:tcPr marL="91416" marR="91416" marT="45708" marB="45708"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marL="91416" marR="91416" marT="45708" marB="45708" anchor="ctr">
                    <a:solidFill>
                      <a:srgbClr val="F4F6F8"/>
                    </a:solidFill>
                  </a:tcPr>
                </a:tc>
                <a:extLst>
                  <a:ext uri="{0D108BD9-81ED-4DB2-BD59-A6C34878D82A}">
                    <a16:rowId xmlns:a16="http://schemas.microsoft.com/office/drawing/2014/main" val="4149609109"/>
                  </a:ext>
                </a:extLst>
              </a:tr>
            </a:tbl>
          </a:graphicData>
        </a:graphic>
      </p:graphicFrame>
      <p:sp>
        <p:nvSpPr>
          <p:cNvPr id="8" name="Rectangle 7">
            <a:extLst>
              <a:ext uri="{FF2B5EF4-FFF2-40B4-BE49-F238E27FC236}">
                <a16:creationId xmlns:a16="http://schemas.microsoft.com/office/drawing/2014/main" id="{926003BE-6450-2A41-92FF-620B07062996}"/>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218029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spTree>
    <p:extLst>
      <p:ext uri="{BB962C8B-B14F-4D97-AF65-F5344CB8AC3E}">
        <p14:creationId xmlns:p14="http://schemas.microsoft.com/office/powerpoint/2010/main" val="267589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AA97B-C154-5B43-9954-CCA731A24889}"/>
              </a:ext>
            </a:extLst>
          </p:cNvPr>
          <p:cNvSpPr>
            <a:spLocks noGrp="1"/>
          </p:cNvSpPr>
          <p:nvPr>
            <p:ph type="title"/>
          </p:nvPr>
        </p:nvSpPr>
        <p:spPr/>
        <p:txBody>
          <a:bodyPr/>
          <a:lstStyle/>
          <a:p>
            <a:r>
              <a:rPr lang="en-US" dirty="0"/>
              <a:t>Create Your Vision for Retirement</a:t>
            </a:r>
          </a:p>
        </p:txBody>
      </p:sp>
      <p:grpSp>
        <p:nvGrpSpPr>
          <p:cNvPr id="13" name="Group 12">
            <a:extLst>
              <a:ext uri="{FF2B5EF4-FFF2-40B4-BE49-F238E27FC236}">
                <a16:creationId xmlns:a16="http://schemas.microsoft.com/office/drawing/2014/main" id="{A69F1A12-872A-114C-AB41-EFC3B8A136D0}"/>
              </a:ext>
            </a:extLst>
          </p:cNvPr>
          <p:cNvGrpSpPr/>
          <p:nvPr/>
        </p:nvGrpSpPr>
        <p:grpSpPr>
          <a:xfrm>
            <a:off x="905012" y="2543819"/>
            <a:ext cx="10378800" cy="1770362"/>
            <a:chOff x="905248" y="2543588"/>
            <a:chExt cx="10381504" cy="1770823"/>
          </a:xfrm>
        </p:grpSpPr>
        <p:grpSp>
          <p:nvGrpSpPr>
            <p:cNvPr id="2" name="Group 1">
              <a:extLst>
                <a:ext uri="{FF2B5EF4-FFF2-40B4-BE49-F238E27FC236}">
                  <a16:creationId xmlns:a16="http://schemas.microsoft.com/office/drawing/2014/main" id="{5D9DD47A-5FEF-414A-AFF0-DDA19CFB430E}"/>
                </a:ext>
              </a:extLst>
            </p:cNvPr>
            <p:cNvGrpSpPr/>
            <p:nvPr/>
          </p:nvGrpSpPr>
          <p:grpSpPr>
            <a:xfrm>
              <a:off x="905248" y="2543588"/>
              <a:ext cx="1770362" cy="1770823"/>
              <a:chOff x="973967" y="2595785"/>
              <a:chExt cx="1770362" cy="1770823"/>
            </a:xfrm>
          </p:grpSpPr>
          <p:sp>
            <p:nvSpPr>
              <p:cNvPr id="12" name="Rectangle 11"/>
              <p:cNvSpPr/>
              <p:nvPr/>
            </p:nvSpPr>
            <p:spPr>
              <a:xfrm>
                <a:off x="973967"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17" name="Rectangle 16"/>
              <p:cNvSpPr/>
              <p:nvPr/>
            </p:nvSpPr>
            <p:spPr>
              <a:xfrm>
                <a:off x="973967"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WHO</a:t>
                </a:r>
              </a:p>
            </p:txBody>
          </p:sp>
          <p:grpSp>
            <p:nvGrpSpPr>
              <p:cNvPr id="3" name="Group 2">
                <a:extLst>
                  <a:ext uri="{FF2B5EF4-FFF2-40B4-BE49-F238E27FC236}">
                    <a16:creationId xmlns:a16="http://schemas.microsoft.com/office/drawing/2014/main" id="{D0C29165-B762-FC4D-A115-7C6CD20515F5}"/>
                  </a:ext>
                </a:extLst>
              </p:cNvPr>
              <p:cNvGrpSpPr/>
              <p:nvPr/>
            </p:nvGrpSpPr>
            <p:grpSpPr>
              <a:xfrm>
                <a:off x="1356863" y="2909599"/>
                <a:ext cx="1005334" cy="731520"/>
                <a:chOff x="1208009" y="3264636"/>
                <a:chExt cx="1005334" cy="731520"/>
              </a:xfrm>
            </p:grpSpPr>
            <p:grpSp>
              <p:nvGrpSpPr>
                <p:cNvPr id="53" name="Group 52">
                  <a:extLst>
                    <a:ext uri="{FF2B5EF4-FFF2-40B4-BE49-F238E27FC236}">
                      <a16:creationId xmlns:a16="http://schemas.microsoft.com/office/drawing/2014/main" id="{6BF79ECC-A41A-BA4D-867C-8B39367699DB}"/>
                    </a:ext>
                  </a:extLst>
                </p:cNvPr>
                <p:cNvGrpSpPr>
                  <a:grpSpLocks noChangeAspect="1"/>
                </p:cNvGrpSpPr>
                <p:nvPr/>
              </p:nvGrpSpPr>
              <p:grpSpPr>
                <a:xfrm>
                  <a:off x="1208009" y="3356076"/>
                  <a:ext cx="602427" cy="640080"/>
                  <a:chOff x="1035277" y="1475225"/>
                  <a:chExt cx="304800" cy="323851"/>
                </a:xfrm>
              </p:grpSpPr>
              <p:sp>
                <p:nvSpPr>
                  <p:cNvPr id="54" name="Freeform 49">
                    <a:extLst>
                      <a:ext uri="{FF2B5EF4-FFF2-40B4-BE49-F238E27FC236}">
                        <a16:creationId xmlns:a16="http://schemas.microsoft.com/office/drawing/2014/main" id="{814F8BC8-8853-7B4E-8D3E-B3B81E114EB8}"/>
                      </a:ext>
                    </a:extLst>
                  </p:cNvPr>
                  <p:cNvSpPr>
                    <a:spLocks/>
                  </p:cNvSpPr>
                  <p:nvPr/>
                </p:nvSpPr>
                <p:spPr bwMode="auto">
                  <a:xfrm>
                    <a:off x="1035277" y="1651438"/>
                    <a:ext cx="304800" cy="147638"/>
                  </a:xfrm>
                  <a:custGeom>
                    <a:avLst/>
                    <a:gdLst>
                      <a:gd name="T0" fmla="*/ 24 w 64"/>
                      <a:gd name="T1" fmla="*/ 1 h 31"/>
                      <a:gd name="T2" fmla="*/ 24 w 64"/>
                      <a:gd name="T3" fmla="*/ 9 h 31"/>
                      <a:gd name="T4" fmla="*/ 6 w 64"/>
                      <a:gd name="T5" fmla="*/ 16 h 31"/>
                      <a:gd name="T6" fmla="*/ 0 w 64"/>
                      <a:gd name="T7" fmla="*/ 25 h 31"/>
                      <a:gd name="T8" fmla="*/ 0 w 64"/>
                      <a:gd name="T9" fmla="*/ 31 h 31"/>
                      <a:gd name="T10" fmla="*/ 64 w 64"/>
                      <a:gd name="T11" fmla="*/ 31 h 31"/>
                      <a:gd name="T12" fmla="*/ 64 w 64"/>
                      <a:gd name="T13" fmla="*/ 25 h 31"/>
                      <a:gd name="T14" fmla="*/ 57 w 64"/>
                      <a:gd name="T15" fmla="*/ 16 h 31"/>
                      <a:gd name="T16" fmla="*/ 40 w 64"/>
                      <a:gd name="T17" fmla="*/ 9 h 31"/>
                      <a:gd name="T18" fmla="*/ 40 w 6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1">
                        <a:moveTo>
                          <a:pt x="24" y="1"/>
                        </a:moveTo>
                        <a:cubicBezTo>
                          <a:pt x="24" y="9"/>
                          <a:pt x="24" y="9"/>
                          <a:pt x="24" y="9"/>
                        </a:cubicBezTo>
                        <a:cubicBezTo>
                          <a:pt x="6" y="16"/>
                          <a:pt x="6" y="16"/>
                          <a:pt x="6" y="16"/>
                        </a:cubicBezTo>
                        <a:cubicBezTo>
                          <a:pt x="2" y="17"/>
                          <a:pt x="0" y="21"/>
                          <a:pt x="0" y="25"/>
                        </a:cubicBezTo>
                        <a:cubicBezTo>
                          <a:pt x="0" y="31"/>
                          <a:pt x="0" y="31"/>
                          <a:pt x="0" y="31"/>
                        </a:cubicBezTo>
                        <a:cubicBezTo>
                          <a:pt x="64" y="31"/>
                          <a:pt x="64" y="31"/>
                          <a:pt x="64" y="31"/>
                        </a:cubicBezTo>
                        <a:cubicBezTo>
                          <a:pt x="64" y="25"/>
                          <a:pt x="64" y="25"/>
                          <a:pt x="64" y="25"/>
                        </a:cubicBezTo>
                        <a:cubicBezTo>
                          <a:pt x="64" y="21"/>
                          <a:pt x="61" y="17"/>
                          <a:pt x="57" y="16"/>
                        </a:cubicBezTo>
                        <a:cubicBezTo>
                          <a:pt x="40" y="9"/>
                          <a:pt x="40" y="9"/>
                          <a:pt x="40" y="9"/>
                        </a:cubicBezTo>
                        <a:cubicBezTo>
                          <a:pt x="40" y="0"/>
                          <a:pt x="40" y="0"/>
                          <a:pt x="40" y="0"/>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5" name="Oval 50">
                    <a:extLst>
                      <a:ext uri="{FF2B5EF4-FFF2-40B4-BE49-F238E27FC236}">
                        <a16:creationId xmlns:a16="http://schemas.microsoft.com/office/drawing/2014/main" id="{CEF95358-279C-9F40-B4A6-28E6FFFB1750}"/>
                      </a:ext>
                    </a:extLst>
                  </p:cNvPr>
                  <p:cNvSpPr>
                    <a:spLocks noChangeArrowheads="1"/>
                  </p:cNvSpPr>
                  <p:nvPr/>
                </p:nvSpPr>
                <p:spPr bwMode="auto">
                  <a:xfrm>
                    <a:off x="1101952" y="1475225"/>
                    <a:ext cx="161925" cy="190500"/>
                  </a:xfrm>
                  <a:prstGeom prst="ellipse">
                    <a:avLst/>
                  </a:pr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6" name="Freeform 51">
                    <a:extLst>
                      <a:ext uri="{FF2B5EF4-FFF2-40B4-BE49-F238E27FC236}">
                        <a16:creationId xmlns:a16="http://schemas.microsoft.com/office/drawing/2014/main" id="{A0FEA2C8-40F9-384A-B4C0-03126BAF0E9E}"/>
                      </a:ext>
                    </a:extLst>
                  </p:cNvPr>
                  <p:cNvSpPr>
                    <a:spLocks/>
                  </p:cNvSpPr>
                  <p:nvPr/>
                </p:nvSpPr>
                <p:spPr bwMode="auto">
                  <a:xfrm>
                    <a:off x="1106715" y="1532375"/>
                    <a:ext cx="157163" cy="33338"/>
                  </a:xfrm>
                  <a:custGeom>
                    <a:avLst/>
                    <a:gdLst>
                      <a:gd name="T0" fmla="*/ 33 w 33"/>
                      <a:gd name="T1" fmla="*/ 6 h 7"/>
                      <a:gd name="T2" fmla="*/ 31 w 33"/>
                      <a:gd name="T3" fmla="*/ 6 h 7"/>
                      <a:gd name="T4" fmla="*/ 19 w 33"/>
                      <a:gd name="T5" fmla="*/ 0 h 7"/>
                      <a:gd name="T6" fmla="*/ 6 w 33"/>
                      <a:gd name="T7" fmla="*/ 6 h 7"/>
                      <a:gd name="T8" fmla="*/ 0 w 33"/>
                      <a:gd name="T9" fmla="*/ 4 h 7"/>
                    </a:gdLst>
                    <a:ahLst/>
                    <a:cxnLst>
                      <a:cxn ang="0">
                        <a:pos x="T0" y="T1"/>
                      </a:cxn>
                      <a:cxn ang="0">
                        <a:pos x="T2" y="T3"/>
                      </a:cxn>
                      <a:cxn ang="0">
                        <a:pos x="T4" y="T5"/>
                      </a:cxn>
                      <a:cxn ang="0">
                        <a:pos x="T6" y="T7"/>
                      </a:cxn>
                      <a:cxn ang="0">
                        <a:pos x="T8" y="T9"/>
                      </a:cxn>
                    </a:cxnLst>
                    <a:rect l="0" t="0" r="r" b="b"/>
                    <a:pathLst>
                      <a:path w="33" h="7">
                        <a:moveTo>
                          <a:pt x="33" y="6"/>
                        </a:moveTo>
                        <a:cubicBezTo>
                          <a:pt x="32" y="6"/>
                          <a:pt x="32" y="6"/>
                          <a:pt x="31" y="6"/>
                        </a:cubicBezTo>
                        <a:cubicBezTo>
                          <a:pt x="26" y="7"/>
                          <a:pt x="22" y="5"/>
                          <a:pt x="19" y="0"/>
                        </a:cubicBezTo>
                        <a:cubicBezTo>
                          <a:pt x="17" y="3"/>
                          <a:pt x="11" y="6"/>
                          <a:pt x="6" y="6"/>
                        </a:cubicBezTo>
                        <a:cubicBezTo>
                          <a:pt x="4" y="6"/>
                          <a:pt x="2" y="6"/>
                          <a:pt x="0" y="4"/>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57" name="Freeform 131">
                  <a:extLst>
                    <a:ext uri="{FF2B5EF4-FFF2-40B4-BE49-F238E27FC236}">
                      <a16:creationId xmlns:a16="http://schemas.microsoft.com/office/drawing/2014/main" id="{2F286837-80CE-774C-B1EB-7C18C4B4E245}"/>
                    </a:ext>
                  </a:extLst>
                </p:cNvPr>
                <p:cNvSpPr>
                  <a:spLocks noChangeAspect="1"/>
                </p:cNvSpPr>
                <p:nvPr/>
              </p:nvSpPr>
              <p:spPr bwMode="auto">
                <a:xfrm flipH="1">
                  <a:off x="1706904" y="3264636"/>
                  <a:ext cx="506439" cy="731520"/>
                </a:xfrm>
                <a:custGeom>
                  <a:avLst/>
                  <a:gdLst>
                    <a:gd name="T0" fmla="*/ 45 w 45"/>
                    <a:gd name="T1" fmla="*/ 44 h 65"/>
                    <a:gd name="T2" fmla="*/ 37 w 45"/>
                    <a:gd name="T3" fmla="*/ 41 h 65"/>
                    <a:gd name="T4" fmla="*/ 37 w 45"/>
                    <a:gd name="T5" fmla="*/ 33 h 65"/>
                    <a:gd name="T6" fmla="*/ 42 w 45"/>
                    <a:gd name="T7" fmla="*/ 23 h 65"/>
                    <a:gd name="T8" fmla="*/ 42 w 45"/>
                    <a:gd name="T9" fmla="*/ 16 h 65"/>
                    <a:gd name="T10" fmla="*/ 44 w 45"/>
                    <a:gd name="T11" fmla="*/ 6 h 65"/>
                    <a:gd name="T12" fmla="*/ 22 w 45"/>
                    <a:gd name="T13" fmla="*/ 6 h 65"/>
                    <a:gd name="T14" fmla="*/ 18 w 45"/>
                    <a:gd name="T15" fmla="*/ 16 h 65"/>
                    <a:gd name="T16" fmla="*/ 18 w 45"/>
                    <a:gd name="T17" fmla="*/ 23 h 65"/>
                    <a:gd name="T18" fmla="*/ 24 w 45"/>
                    <a:gd name="T19" fmla="*/ 35 h 65"/>
                    <a:gd name="T20" fmla="*/ 24 w 45"/>
                    <a:gd name="T21" fmla="*/ 41 h 65"/>
                    <a:gd name="T22" fmla="*/ 1 w 45"/>
                    <a:gd name="T23" fmla="*/ 51 h 65"/>
                    <a:gd name="T24" fmla="*/ 0 w 45"/>
                    <a:gd name="T25" fmla="*/ 65 h 65"/>
                    <a:gd name="T26" fmla="*/ 34 w 45"/>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5">
                      <a:moveTo>
                        <a:pt x="45" y="44"/>
                      </a:moveTo>
                      <a:cubicBezTo>
                        <a:pt x="42" y="43"/>
                        <a:pt x="40" y="42"/>
                        <a:pt x="37" y="41"/>
                      </a:cubicBezTo>
                      <a:cubicBezTo>
                        <a:pt x="37" y="33"/>
                        <a:pt x="37" y="33"/>
                        <a:pt x="37" y="33"/>
                      </a:cubicBezTo>
                      <a:cubicBezTo>
                        <a:pt x="37" y="33"/>
                        <a:pt x="42" y="31"/>
                        <a:pt x="42" y="23"/>
                      </a:cubicBezTo>
                      <a:cubicBezTo>
                        <a:pt x="44" y="23"/>
                        <a:pt x="44" y="16"/>
                        <a:pt x="42" y="16"/>
                      </a:cubicBezTo>
                      <a:cubicBezTo>
                        <a:pt x="42" y="15"/>
                        <a:pt x="45" y="10"/>
                        <a:pt x="44" y="6"/>
                      </a:cubicBezTo>
                      <a:cubicBezTo>
                        <a:pt x="42" y="0"/>
                        <a:pt x="23" y="0"/>
                        <a:pt x="22" y="6"/>
                      </a:cubicBezTo>
                      <a:cubicBezTo>
                        <a:pt x="14" y="4"/>
                        <a:pt x="18" y="15"/>
                        <a:pt x="18" y="16"/>
                      </a:cubicBezTo>
                      <a:cubicBezTo>
                        <a:pt x="16" y="16"/>
                        <a:pt x="16" y="23"/>
                        <a:pt x="18" y="23"/>
                      </a:cubicBezTo>
                      <a:cubicBezTo>
                        <a:pt x="18" y="31"/>
                        <a:pt x="24" y="35"/>
                        <a:pt x="24" y="35"/>
                      </a:cubicBezTo>
                      <a:cubicBezTo>
                        <a:pt x="24" y="41"/>
                        <a:pt x="24" y="41"/>
                        <a:pt x="24" y="41"/>
                      </a:cubicBezTo>
                      <a:cubicBezTo>
                        <a:pt x="14" y="45"/>
                        <a:pt x="3" y="47"/>
                        <a:pt x="1" y="51"/>
                      </a:cubicBezTo>
                      <a:cubicBezTo>
                        <a:pt x="0" y="56"/>
                        <a:pt x="0" y="65"/>
                        <a:pt x="0" y="65"/>
                      </a:cubicBezTo>
                      <a:cubicBezTo>
                        <a:pt x="34" y="65"/>
                        <a:pt x="34" y="65"/>
                        <a:pt x="34" y="65"/>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grpSp>
          <p:nvGrpSpPr>
            <p:cNvPr id="9" name="Group 8">
              <a:extLst>
                <a:ext uri="{FF2B5EF4-FFF2-40B4-BE49-F238E27FC236}">
                  <a16:creationId xmlns:a16="http://schemas.microsoft.com/office/drawing/2014/main" id="{C8215389-CDBA-AC4B-A7E4-45341E7AEE2F}"/>
                </a:ext>
              </a:extLst>
            </p:cNvPr>
            <p:cNvGrpSpPr/>
            <p:nvPr/>
          </p:nvGrpSpPr>
          <p:grpSpPr>
            <a:xfrm>
              <a:off x="3058034" y="2543588"/>
              <a:ext cx="6069192" cy="1770823"/>
              <a:chOff x="3058034" y="2543588"/>
              <a:chExt cx="6069192" cy="1770823"/>
            </a:xfrm>
          </p:grpSpPr>
          <p:grpSp>
            <p:nvGrpSpPr>
              <p:cNvPr id="24" name="Group 23">
                <a:extLst>
                  <a:ext uri="{FF2B5EF4-FFF2-40B4-BE49-F238E27FC236}">
                    <a16:creationId xmlns:a16="http://schemas.microsoft.com/office/drawing/2014/main" id="{3EC356C2-A57B-AD46-880D-DB2EF7BCF2C6}"/>
                  </a:ext>
                </a:extLst>
              </p:cNvPr>
              <p:cNvGrpSpPr>
                <a:grpSpLocks noChangeAspect="1"/>
              </p:cNvGrpSpPr>
              <p:nvPr/>
            </p:nvGrpSpPr>
            <p:grpSpPr>
              <a:xfrm>
                <a:off x="3529283" y="2847639"/>
                <a:ext cx="803114" cy="731520"/>
                <a:chOff x="7082065" y="1619417"/>
                <a:chExt cx="409575" cy="373063"/>
              </a:xfrm>
            </p:grpSpPr>
            <p:sp>
              <p:nvSpPr>
                <p:cNvPr id="25" name="Freeform 116">
                  <a:extLst>
                    <a:ext uri="{FF2B5EF4-FFF2-40B4-BE49-F238E27FC236}">
                      <a16:creationId xmlns:a16="http://schemas.microsoft.com/office/drawing/2014/main" id="{AAC8D814-CD89-424E-BA33-AE32EEA3D87F}"/>
                    </a:ext>
                  </a:extLst>
                </p:cNvPr>
                <p:cNvSpPr>
                  <a:spLocks/>
                </p:cNvSpPr>
                <p:nvPr/>
              </p:nvSpPr>
              <p:spPr bwMode="auto">
                <a:xfrm>
                  <a:off x="7082065" y="1619417"/>
                  <a:ext cx="409575" cy="373063"/>
                </a:xfrm>
                <a:custGeom>
                  <a:avLst/>
                  <a:gdLst>
                    <a:gd name="T0" fmla="*/ 16 w 86"/>
                    <a:gd name="T1" fmla="*/ 71 h 78"/>
                    <a:gd name="T2" fmla="*/ 15 w 86"/>
                    <a:gd name="T3" fmla="*/ 15 h 78"/>
                    <a:gd name="T4" fmla="*/ 69 w 86"/>
                    <a:gd name="T5" fmla="*/ 16 h 78"/>
                    <a:gd name="T6" fmla="*/ 71 w 86"/>
                    <a:gd name="T7" fmla="*/ 71 h 78"/>
                    <a:gd name="T8" fmla="*/ 44 w 86"/>
                    <a:gd name="T9" fmla="*/ 71 h 78"/>
                    <a:gd name="T10" fmla="*/ 29 w 86"/>
                    <a:gd name="T11" fmla="*/ 56 h 78"/>
                    <a:gd name="T12" fmla="*/ 24 w 86"/>
                    <a:gd name="T13" fmla="*/ 55 h 78"/>
                    <a:gd name="T14" fmla="*/ 25 w 86"/>
                    <a:gd name="T15" fmla="*/ 61 h 78"/>
                    <a:gd name="T16" fmla="*/ 25 w 86"/>
                    <a:gd name="T17" fmla="*/ 71 h 78"/>
                    <a:gd name="T18" fmla="*/ 16 w 86"/>
                    <a:gd name="T19"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78">
                      <a:moveTo>
                        <a:pt x="16" y="71"/>
                      </a:moveTo>
                      <a:cubicBezTo>
                        <a:pt x="1" y="56"/>
                        <a:pt x="0" y="30"/>
                        <a:pt x="15" y="15"/>
                      </a:cubicBezTo>
                      <a:cubicBezTo>
                        <a:pt x="30" y="0"/>
                        <a:pt x="54" y="1"/>
                        <a:pt x="69" y="16"/>
                      </a:cubicBezTo>
                      <a:cubicBezTo>
                        <a:pt x="85" y="31"/>
                        <a:pt x="86" y="56"/>
                        <a:pt x="71" y="71"/>
                      </a:cubicBezTo>
                      <a:cubicBezTo>
                        <a:pt x="64" y="78"/>
                        <a:pt x="51" y="78"/>
                        <a:pt x="44" y="71"/>
                      </a:cubicBezTo>
                      <a:cubicBezTo>
                        <a:pt x="29" y="56"/>
                        <a:pt x="29" y="56"/>
                        <a:pt x="29" y="56"/>
                      </a:cubicBezTo>
                      <a:cubicBezTo>
                        <a:pt x="27" y="53"/>
                        <a:pt x="25" y="53"/>
                        <a:pt x="24" y="55"/>
                      </a:cubicBezTo>
                      <a:cubicBezTo>
                        <a:pt x="23" y="56"/>
                        <a:pt x="23" y="59"/>
                        <a:pt x="25" y="61"/>
                      </a:cubicBezTo>
                      <a:cubicBezTo>
                        <a:pt x="28" y="64"/>
                        <a:pt x="28" y="68"/>
                        <a:pt x="25" y="71"/>
                      </a:cubicBezTo>
                      <a:cubicBezTo>
                        <a:pt x="23" y="73"/>
                        <a:pt x="19" y="73"/>
                        <a:pt x="16" y="71"/>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6" name="Freeform 117">
                  <a:extLst>
                    <a:ext uri="{FF2B5EF4-FFF2-40B4-BE49-F238E27FC236}">
                      <a16:creationId xmlns:a16="http://schemas.microsoft.com/office/drawing/2014/main" id="{24478066-1D2A-BC47-A550-763455DFF54A}"/>
                    </a:ext>
                  </a:extLst>
                </p:cNvPr>
                <p:cNvSpPr>
                  <a:spLocks/>
                </p:cNvSpPr>
                <p:nvPr/>
              </p:nvSpPr>
              <p:spPr bwMode="auto">
                <a:xfrm>
                  <a:off x="7324952" y="1714667"/>
                  <a:ext cx="57150" cy="58738"/>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7" name="Freeform 118">
                  <a:extLst>
                    <a:ext uri="{FF2B5EF4-FFF2-40B4-BE49-F238E27FC236}">
                      <a16:creationId xmlns:a16="http://schemas.microsoft.com/office/drawing/2014/main" id="{001CD7CC-174F-434E-8613-C7F9B9E34C0D}"/>
                    </a:ext>
                  </a:extLst>
                </p:cNvPr>
                <p:cNvSpPr>
                  <a:spLocks/>
                </p:cNvSpPr>
                <p:nvPr/>
              </p:nvSpPr>
              <p:spPr bwMode="auto">
                <a:xfrm>
                  <a:off x="7377340" y="1801980"/>
                  <a:ext cx="42863" cy="42863"/>
                </a:xfrm>
                <a:custGeom>
                  <a:avLst/>
                  <a:gdLst>
                    <a:gd name="T0" fmla="*/ 2 w 9"/>
                    <a:gd name="T1" fmla="*/ 7 h 9"/>
                    <a:gd name="T2" fmla="*/ 2 w 9"/>
                    <a:gd name="T3" fmla="*/ 2 h 9"/>
                    <a:gd name="T4" fmla="*/ 7 w 9"/>
                    <a:gd name="T5" fmla="*/ 2 h 9"/>
                    <a:gd name="T6" fmla="*/ 7 w 9"/>
                    <a:gd name="T7" fmla="*/ 7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0" y="6"/>
                        <a:pt x="0" y="3"/>
                        <a:pt x="2" y="2"/>
                      </a:cubicBezTo>
                      <a:cubicBezTo>
                        <a:pt x="3" y="0"/>
                        <a:pt x="6" y="0"/>
                        <a:pt x="7" y="2"/>
                      </a:cubicBezTo>
                      <a:cubicBezTo>
                        <a:pt x="9" y="3"/>
                        <a:pt x="9" y="6"/>
                        <a:pt x="7" y="7"/>
                      </a:cubicBezTo>
                      <a:cubicBezTo>
                        <a:pt x="6" y="9"/>
                        <a:pt x="3" y="9"/>
                        <a:pt x="2" y="7"/>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8" name="Freeform 119">
                  <a:extLst>
                    <a:ext uri="{FF2B5EF4-FFF2-40B4-BE49-F238E27FC236}">
                      <a16:creationId xmlns:a16="http://schemas.microsoft.com/office/drawing/2014/main" id="{C65DFA4F-C823-384E-980F-E5AB0290C29D}"/>
                    </a:ext>
                  </a:extLst>
                </p:cNvPr>
                <p:cNvSpPr>
                  <a:spLocks/>
                </p:cNvSpPr>
                <p:nvPr/>
              </p:nvSpPr>
              <p:spPr bwMode="auto">
                <a:xfrm>
                  <a:off x="7320190" y="1868655"/>
                  <a:ext cx="66675" cy="71438"/>
                </a:xfrm>
                <a:custGeom>
                  <a:avLst/>
                  <a:gdLst>
                    <a:gd name="T0" fmla="*/ 2 w 14"/>
                    <a:gd name="T1" fmla="*/ 12 h 15"/>
                    <a:gd name="T2" fmla="*/ 2 w 14"/>
                    <a:gd name="T3" fmla="*/ 3 h 15"/>
                    <a:gd name="T4" fmla="*/ 12 w 14"/>
                    <a:gd name="T5" fmla="*/ 3 h 15"/>
                    <a:gd name="T6" fmla="*/ 12 w 14"/>
                    <a:gd name="T7" fmla="*/ 12 h 15"/>
                    <a:gd name="T8" fmla="*/ 2 w 14"/>
                    <a:gd name="T9" fmla="*/ 12 h 15"/>
                  </a:gdLst>
                  <a:ahLst/>
                  <a:cxnLst>
                    <a:cxn ang="0">
                      <a:pos x="T0" y="T1"/>
                    </a:cxn>
                    <a:cxn ang="0">
                      <a:pos x="T2" y="T3"/>
                    </a:cxn>
                    <a:cxn ang="0">
                      <a:pos x="T4" y="T5"/>
                    </a:cxn>
                    <a:cxn ang="0">
                      <a:pos x="T6" y="T7"/>
                    </a:cxn>
                    <a:cxn ang="0">
                      <a:pos x="T8" y="T9"/>
                    </a:cxn>
                  </a:cxnLst>
                  <a:rect l="0" t="0" r="r" b="b"/>
                  <a:pathLst>
                    <a:path w="14" h="15">
                      <a:moveTo>
                        <a:pt x="2" y="12"/>
                      </a:moveTo>
                      <a:cubicBezTo>
                        <a:pt x="0" y="9"/>
                        <a:pt x="0" y="5"/>
                        <a:pt x="2" y="3"/>
                      </a:cubicBezTo>
                      <a:cubicBezTo>
                        <a:pt x="5" y="0"/>
                        <a:pt x="9" y="0"/>
                        <a:pt x="12" y="3"/>
                      </a:cubicBezTo>
                      <a:cubicBezTo>
                        <a:pt x="14" y="5"/>
                        <a:pt x="14" y="9"/>
                        <a:pt x="12" y="12"/>
                      </a:cubicBezTo>
                      <a:cubicBezTo>
                        <a:pt x="9" y="15"/>
                        <a:pt x="5" y="15"/>
                        <a:pt x="2" y="1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9" name="Freeform 120">
                  <a:extLst>
                    <a:ext uri="{FF2B5EF4-FFF2-40B4-BE49-F238E27FC236}">
                      <a16:creationId xmlns:a16="http://schemas.microsoft.com/office/drawing/2014/main" id="{EE300DF0-35A6-8640-B92C-3DE59C4E3E9B}"/>
                    </a:ext>
                  </a:extLst>
                </p:cNvPr>
                <p:cNvSpPr>
                  <a:spLocks/>
                </p:cNvSpPr>
                <p:nvPr/>
              </p:nvSpPr>
              <p:spPr bwMode="auto">
                <a:xfrm>
                  <a:off x="7224940" y="1700380"/>
                  <a:ext cx="57150" cy="53975"/>
                </a:xfrm>
                <a:custGeom>
                  <a:avLst/>
                  <a:gdLst>
                    <a:gd name="T0" fmla="*/ 10 w 12"/>
                    <a:gd name="T1" fmla="*/ 2 h 11"/>
                    <a:gd name="T2" fmla="*/ 10 w 12"/>
                    <a:gd name="T3" fmla="*/ 9 h 11"/>
                    <a:gd name="T4" fmla="*/ 2 w 12"/>
                    <a:gd name="T5" fmla="*/ 9 h 11"/>
                    <a:gd name="T6" fmla="*/ 2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4" y="11"/>
                        <a:pt x="2" y="9"/>
                      </a:cubicBezTo>
                      <a:cubicBezTo>
                        <a:pt x="0" y="7"/>
                        <a:pt x="0" y="4"/>
                        <a:pt x="2" y="2"/>
                      </a:cubicBezTo>
                      <a:cubicBezTo>
                        <a:pt x="4" y="0"/>
                        <a:pt x="8" y="0"/>
                        <a:pt x="10" y="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58" name="Rectangle 57">
                <a:extLst>
                  <a:ext uri="{FF2B5EF4-FFF2-40B4-BE49-F238E27FC236}">
                    <a16:creationId xmlns:a16="http://schemas.microsoft.com/office/drawing/2014/main" id="{26C7F973-48AC-A94C-A612-675C4E862522}"/>
                  </a:ext>
                </a:extLst>
              </p:cNvPr>
              <p:cNvSpPr/>
              <p:nvPr/>
            </p:nvSpPr>
            <p:spPr>
              <a:xfrm>
                <a:off x="7356864" y="2543588"/>
                <a:ext cx="1770362" cy="1770823"/>
              </a:xfrm>
              <a:prstGeom prst="rect">
                <a:avLst/>
              </a:prstGeom>
              <a:noFill/>
              <a:ln w="1016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59" name="Rectangle 58">
                <a:extLst>
                  <a:ext uri="{FF2B5EF4-FFF2-40B4-BE49-F238E27FC236}">
                    <a16:creationId xmlns:a16="http://schemas.microsoft.com/office/drawing/2014/main" id="{5F53F73E-BEA4-4041-8E57-B70E2115F6FE}"/>
                  </a:ext>
                </a:extLst>
              </p:cNvPr>
              <p:cNvSpPr/>
              <p:nvPr/>
            </p:nvSpPr>
            <p:spPr>
              <a:xfrm>
                <a:off x="3058034" y="3647742"/>
                <a:ext cx="1770361" cy="369300"/>
              </a:xfrm>
              <a:prstGeom prst="rect">
                <a:avLst/>
              </a:prstGeom>
            </p:spPr>
            <p:txBody>
              <a:bodyPr wrap="square" lIns="91380" tIns="45692" rIns="91380" bIns="45692">
                <a:spAutoFit/>
              </a:bodyPr>
              <a:lstStyle/>
              <a:p>
                <a:pPr algn="ctr"/>
                <a:r>
                  <a:rPr lang="en-US" sz="1799" b="1" dirty="0">
                    <a:solidFill>
                      <a:schemeClr val="accent1"/>
                    </a:solidFill>
                  </a:rPr>
                  <a:t>WHAT</a:t>
                </a:r>
              </a:p>
            </p:txBody>
          </p:sp>
        </p:grpSp>
        <p:grpSp>
          <p:nvGrpSpPr>
            <p:cNvPr id="7" name="Group 6">
              <a:extLst>
                <a:ext uri="{FF2B5EF4-FFF2-40B4-BE49-F238E27FC236}">
                  <a16:creationId xmlns:a16="http://schemas.microsoft.com/office/drawing/2014/main" id="{504E419B-DEAE-014B-B11B-72B4554B06FD}"/>
                </a:ext>
              </a:extLst>
            </p:cNvPr>
            <p:cNvGrpSpPr/>
            <p:nvPr/>
          </p:nvGrpSpPr>
          <p:grpSpPr>
            <a:xfrm>
              <a:off x="7363606" y="2543588"/>
              <a:ext cx="1770362" cy="1770823"/>
              <a:chOff x="7423745" y="2595785"/>
              <a:chExt cx="1770362" cy="1770823"/>
            </a:xfrm>
          </p:grpSpPr>
          <p:grpSp>
            <p:nvGrpSpPr>
              <p:cNvPr id="41" name="Group 40">
                <a:extLst>
                  <a:ext uri="{FF2B5EF4-FFF2-40B4-BE49-F238E27FC236}">
                    <a16:creationId xmlns:a16="http://schemas.microsoft.com/office/drawing/2014/main" id="{059DB598-AAA5-4344-9F57-2B3D53D6B18B}"/>
                  </a:ext>
                </a:extLst>
              </p:cNvPr>
              <p:cNvGrpSpPr>
                <a:grpSpLocks noChangeAspect="1"/>
              </p:cNvGrpSpPr>
              <p:nvPr/>
            </p:nvGrpSpPr>
            <p:grpSpPr>
              <a:xfrm>
                <a:off x="7983269" y="2968565"/>
                <a:ext cx="640080" cy="640080"/>
                <a:chOff x="997902" y="2238177"/>
                <a:chExt cx="366712" cy="366712"/>
              </a:xfrm>
            </p:grpSpPr>
            <p:sp>
              <p:nvSpPr>
                <p:cNvPr id="42" name="Freeform 84">
                  <a:extLst>
                    <a:ext uri="{FF2B5EF4-FFF2-40B4-BE49-F238E27FC236}">
                      <a16:creationId xmlns:a16="http://schemas.microsoft.com/office/drawing/2014/main" id="{B616ADE6-D133-5A4A-ABF3-0C8FD7B3E23B}"/>
                    </a:ext>
                  </a:extLst>
                </p:cNvPr>
                <p:cNvSpPr>
                  <a:spLocks/>
                </p:cNvSpPr>
                <p:nvPr/>
              </p:nvSpPr>
              <p:spPr bwMode="auto">
                <a:xfrm>
                  <a:off x="997902" y="2261989"/>
                  <a:ext cx="366712" cy="342900"/>
                </a:xfrm>
                <a:custGeom>
                  <a:avLst/>
                  <a:gdLst>
                    <a:gd name="T0" fmla="*/ 39 w 231"/>
                    <a:gd name="T1" fmla="*/ 0 h 216"/>
                    <a:gd name="T2" fmla="*/ 0 w 231"/>
                    <a:gd name="T3" fmla="*/ 0 h 216"/>
                    <a:gd name="T4" fmla="*/ 0 w 231"/>
                    <a:gd name="T5" fmla="*/ 216 h 216"/>
                    <a:gd name="T6" fmla="*/ 231 w 231"/>
                    <a:gd name="T7" fmla="*/ 216 h 216"/>
                    <a:gd name="T8" fmla="*/ 231 w 231"/>
                    <a:gd name="T9" fmla="*/ 0 h 216"/>
                    <a:gd name="T10" fmla="*/ 192 w 231"/>
                    <a:gd name="T11" fmla="*/ 0 h 216"/>
                  </a:gdLst>
                  <a:ahLst/>
                  <a:cxnLst>
                    <a:cxn ang="0">
                      <a:pos x="T0" y="T1"/>
                    </a:cxn>
                    <a:cxn ang="0">
                      <a:pos x="T2" y="T3"/>
                    </a:cxn>
                    <a:cxn ang="0">
                      <a:pos x="T4" y="T5"/>
                    </a:cxn>
                    <a:cxn ang="0">
                      <a:pos x="T6" y="T7"/>
                    </a:cxn>
                    <a:cxn ang="0">
                      <a:pos x="T8" y="T9"/>
                    </a:cxn>
                    <a:cxn ang="0">
                      <a:pos x="T10" y="T11"/>
                    </a:cxn>
                  </a:cxnLst>
                  <a:rect l="0" t="0" r="r" b="b"/>
                  <a:pathLst>
                    <a:path w="231" h="216">
                      <a:moveTo>
                        <a:pt x="39" y="0"/>
                      </a:moveTo>
                      <a:lnTo>
                        <a:pt x="0" y="0"/>
                      </a:lnTo>
                      <a:lnTo>
                        <a:pt x="0" y="216"/>
                      </a:lnTo>
                      <a:lnTo>
                        <a:pt x="231" y="216"/>
                      </a:lnTo>
                      <a:lnTo>
                        <a:pt x="231" y="0"/>
                      </a:lnTo>
                      <a:lnTo>
                        <a:pt x="192" y="0"/>
                      </a:lnTo>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3" name="Rectangle 85">
                  <a:extLst>
                    <a:ext uri="{FF2B5EF4-FFF2-40B4-BE49-F238E27FC236}">
                      <a16:creationId xmlns:a16="http://schemas.microsoft.com/office/drawing/2014/main" id="{2323164E-74DA-5F45-B8D1-0A3624A1C0F6}"/>
                    </a:ext>
                  </a:extLst>
                </p:cNvPr>
                <p:cNvSpPr>
                  <a:spLocks noChangeArrowheads="1"/>
                </p:cNvSpPr>
                <p:nvPr/>
              </p:nvSpPr>
              <p:spPr bwMode="auto">
                <a:xfrm>
                  <a:off x="10598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4" name="Rectangle 86">
                  <a:extLst>
                    <a:ext uri="{FF2B5EF4-FFF2-40B4-BE49-F238E27FC236}">
                      <a16:creationId xmlns:a16="http://schemas.microsoft.com/office/drawing/2014/main" id="{05E5763A-CD14-004E-80CD-54D00F7812D7}"/>
                    </a:ext>
                  </a:extLst>
                </p:cNvPr>
                <p:cNvSpPr>
                  <a:spLocks noChangeArrowheads="1"/>
                </p:cNvSpPr>
                <p:nvPr/>
              </p:nvSpPr>
              <p:spPr bwMode="auto">
                <a:xfrm>
                  <a:off x="12503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5" name="Line 87">
                  <a:extLst>
                    <a:ext uri="{FF2B5EF4-FFF2-40B4-BE49-F238E27FC236}">
                      <a16:creationId xmlns:a16="http://schemas.microsoft.com/office/drawing/2014/main" id="{EFBA9812-E8E5-BD4D-BB0D-DB8B3CBD81B9}"/>
                    </a:ext>
                  </a:extLst>
                </p:cNvPr>
                <p:cNvSpPr>
                  <a:spLocks noChangeShapeType="1"/>
                </p:cNvSpPr>
                <p:nvPr/>
              </p:nvSpPr>
              <p:spPr bwMode="auto">
                <a:xfrm>
                  <a:off x="1112202" y="2261989"/>
                  <a:ext cx="1381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6" name="Line 88">
                  <a:extLst>
                    <a:ext uri="{FF2B5EF4-FFF2-40B4-BE49-F238E27FC236}">
                      <a16:creationId xmlns:a16="http://schemas.microsoft.com/office/drawing/2014/main" id="{E65F40EB-16F2-0946-A3EA-A517895FA18C}"/>
                    </a:ext>
                  </a:extLst>
                </p:cNvPr>
                <p:cNvSpPr>
                  <a:spLocks noChangeShapeType="1"/>
                </p:cNvSpPr>
                <p:nvPr/>
              </p:nvSpPr>
              <p:spPr bwMode="auto">
                <a:xfrm>
                  <a:off x="997902" y="2352477"/>
                  <a:ext cx="3667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7" name="Line 89">
                  <a:extLst>
                    <a:ext uri="{FF2B5EF4-FFF2-40B4-BE49-F238E27FC236}">
                      <a16:creationId xmlns:a16="http://schemas.microsoft.com/office/drawing/2014/main" id="{FC935567-1C56-074B-91E1-449475DA3537}"/>
                    </a:ext>
                  </a:extLst>
                </p:cNvPr>
                <p:cNvSpPr>
                  <a:spLocks noChangeShapeType="1"/>
                </p:cNvSpPr>
                <p:nvPr/>
              </p:nvSpPr>
              <p:spPr bwMode="auto">
                <a:xfrm>
                  <a:off x="1088389"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8" name="Line 90">
                  <a:extLst>
                    <a:ext uri="{FF2B5EF4-FFF2-40B4-BE49-F238E27FC236}">
                      <a16:creationId xmlns:a16="http://schemas.microsoft.com/office/drawing/2014/main" id="{BEF8A81D-EAAF-8942-9C59-B1C0648151E8}"/>
                    </a:ext>
                  </a:extLst>
                </p:cNvPr>
                <p:cNvSpPr>
                  <a:spLocks noChangeShapeType="1"/>
                </p:cNvSpPr>
                <p:nvPr/>
              </p:nvSpPr>
              <p:spPr bwMode="auto">
                <a:xfrm>
                  <a:off x="1174114"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9" name="Line 91">
                  <a:extLst>
                    <a:ext uri="{FF2B5EF4-FFF2-40B4-BE49-F238E27FC236}">
                      <a16:creationId xmlns:a16="http://schemas.microsoft.com/office/drawing/2014/main" id="{F2DA36ED-1335-9649-8937-7B142D370EAB}"/>
                    </a:ext>
                  </a:extLst>
                </p:cNvPr>
                <p:cNvSpPr>
                  <a:spLocks noChangeShapeType="1"/>
                </p:cNvSpPr>
                <p:nvPr/>
              </p:nvSpPr>
              <p:spPr bwMode="auto">
                <a:xfrm>
                  <a:off x="1264602"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0" name="Line 92">
                  <a:extLst>
                    <a:ext uri="{FF2B5EF4-FFF2-40B4-BE49-F238E27FC236}">
                      <a16:creationId xmlns:a16="http://schemas.microsoft.com/office/drawing/2014/main" id="{41B01269-C269-C641-8B3C-2241D59C46CA}"/>
                    </a:ext>
                  </a:extLst>
                </p:cNvPr>
                <p:cNvSpPr>
                  <a:spLocks noChangeShapeType="1"/>
                </p:cNvSpPr>
                <p:nvPr/>
              </p:nvSpPr>
              <p:spPr bwMode="auto">
                <a:xfrm>
                  <a:off x="1031239" y="2414389"/>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1" name="Line 93">
                  <a:extLst>
                    <a:ext uri="{FF2B5EF4-FFF2-40B4-BE49-F238E27FC236}">
                      <a16:creationId xmlns:a16="http://schemas.microsoft.com/office/drawing/2014/main" id="{19FBC4FA-905E-4545-87C8-5087114B1735}"/>
                    </a:ext>
                  </a:extLst>
                </p:cNvPr>
                <p:cNvSpPr>
                  <a:spLocks noChangeShapeType="1"/>
                </p:cNvSpPr>
                <p:nvPr/>
              </p:nvSpPr>
              <p:spPr bwMode="auto">
                <a:xfrm>
                  <a:off x="1031239" y="2476302"/>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2" name="Line 94">
                  <a:extLst>
                    <a:ext uri="{FF2B5EF4-FFF2-40B4-BE49-F238E27FC236}">
                      <a16:creationId xmlns:a16="http://schemas.microsoft.com/office/drawing/2014/main" id="{18BBD819-3D97-8649-BA83-44EB865B3232}"/>
                    </a:ext>
                  </a:extLst>
                </p:cNvPr>
                <p:cNvSpPr>
                  <a:spLocks noChangeShapeType="1"/>
                </p:cNvSpPr>
                <p:nvPr/>
              </p:nvSpPr>
              <p:spPr bwMode="auto">
                <a:xfrm>
                  <a:off x="1031239" y="2542977"/>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62" name="Rectangle 61">
                <a:extLst>
                  <a:ext uri="{FF2B5EF4-FFF2-40B4-BE49-F238E27FC236}">
                    <a16:creationId xmlns:a16="http://schemas.microsoft.com/office/drawing/2014/main" id="{D07D53C7-C954-A64C-B932-52A0A8AA7EE2}"/>
                  </a:ext>
                </a:extLst>
              </p:cNvPr>
              <p:cNvSpPr/>
              <p:nvPr/>
            </p:nvSpPr>
            <p:spPr>
              <a:xfrm>
                <a:off x="742374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3" name="Rectangle 62">
                <a:extLst>
                  <a:ext uri="{FF2B5EF4-FFF2-40B4-BE49-F238E27FC236}">
                    <a16:creationId xmlns:a16="http://schemas.microsoft.com/office/drawing/2014/main" id="{05E60269-2047-024D-B68E-42E25CD6A289}"/>
                  </a:ext>
                </a:extLst>
              </p:cNvPr>
              <p:cNvSpPr/>
              <p:nvPr/>
            </p:nvSpPr>
            <p:spPr>
              <a:xfrm>
                <a:off x="7423745"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WHEN</a:t>
                </a:r>
              </a:p>
            </p:txBody>
          </p:sp>
        </p:grpSp>
        <p:grpSp>
          <p:nvGrpSpPr>
            <p:cNvPr id="8" name="Group 7">
              <a:extLst>
                <a:ext uri="{FF2B5EF4-FFF2-40B4-BE49-F238E27FC236}">
                  <a16:creationId xmlns:a16="http://schemas.microsoft.com/office/drawing/2014/main" id="{F021E77D-0E2C-AB48-923C-4A25CCBAA5E3}"/>
                </a:ext>
              </a:extLst>
            </p:cNvPr>
            <p:cNvGrpSpPr/>
            <p:nvPr/>
          </p:nvGrpSpPr>
          <p:grpSpPr>
            <a:xfrm>
              <a:off x="9516390" y="2543588"/>
              <a:ext cx="1770362" cy="1770823"/>
              <a:chOff x="9661309" y="2595785"/>
              <a:chExt cx="1770362" cy="1770823"/>
            </a:xfrm>
          </p:grpSpPr>
          <p:grpSp>
            <p:nvGrpSpPr>
              <p:cNvPr id="36" name="Group 35">
                <a:extLst>
                  <a:ext uri="{FF2B5EF4-FFF2-40B4-BE49-F238E27FC236}">
                    <a16:creationId xmlns:a16="http://schemas.microsoft.com/office/drawing/2014/main" id="{EAB1FAC1-79CB-BB4A-8DCC-182BC4983CE2}"/>
                  </a:ext>
                </a:extLst>
              </p:cNvPr>
              <p:cNvGrpSpPr>
                <a:grpSpLocks noChangeAspect="1"/>
              </p:cNvGrpSpPr>
              <p:nvPr/>
            </p:nvGrpSpPr>
            <p:grpSpPr>
              <a:xfrm>
                <a:off x="10206764" y="2974916"/>
                <a:ext cx="685800" cy="662939"/>
                <a:chOff x="4039688" y="2257196"/>
                <a:chExt cx="381001" cy="368300"/>
              </a:xfrm>
            </p:grpSpPr>
            <p:sp>
              <p:nvSpPr>
                <p:cNvPr id="37" name="Freeform 152">
                  <a:extLst>
                    <a:ext uri="{FF2B5EF4-FFF2-40B4-BE49-F238E27FC236}">
                      <a16:creationId xmlns:a16="http://schemas.microsoft.com/office/drawing/2014/main" id="{F10E6342-2CE7-8648-92CE-0DF2D49E254A}"/>
                    </a:ext>
                  </a:extLst>
                </p:cNvPr>
                <p:cNvSpPr>
                  <a:spLocks/>
                </p:cNvSpPr>
                <p:nvPr/>
              </p:nvSpPr>
              <p:spPr bwMode="auto">
                <a:xfrm>
                  <a:off x="4177801" y="2304821"/>
                  <a:ext cx="100013" cy="90487"/>
                </a:xfrm>
                <a:custGeom>
                  <a:avLst/>
                  <a:gdLst>
                    <a:gd name="T0" fmla="*/ 33 w 63"/>
                    <a:gd name="T1" fmla="*/ 0 h 57"/>
                    <a:gd name="T2" fmla="*/ 39 w 63"/>
                    <a:gd name="T3" fmla="*/ 18 h 57"/>
                    <a:gd name="T4" fmla="*/ 63 w 63"/>
                    <a:gd name="T5" fmla="*/ 18 h 57"/>
                    <a:gd name="T6" fmla="*/ 45 w 63"/>
                    <a:gd name="T7" fmla="*/ 33 h 57"/>
                    <a:gd name="T8" fmla="*/ 51 w 63"/>
                    <a:gd name="T9" fmla="*/ 57 h 57"/>
                    <a:gd name="T10" fmla="*/ 33 w 63"/>
                    <a:gd name="T11" fmla="*/ 42 h 57"/>
                    <a:gd name="T12" fmla="*/ 12 w 63"/>
                    <a:gd name="T13" fmla="*/ 57 h 57"/>
                    <a:gd name="T14" fmla="*/ 21 w 63"/>
                    <a:gd name="T15" fmla="*/ 33 h 57"/>
                    <a:gd name="T16" fmla="*/ 0 w 63"/>
                    <a:gd name="T17" fmla="*/ 18 h 57"/>
                    <a:gd name="T18" fmla="*/ 24 w 63"/>
                    <a:gd name="T19" fmla="*/ 18 h 57"/>
                    <a:gd name="T20" fmla="*/ 33 w 63"/>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7">
                      <a:moveTo>
                        <a:pt x="33" y="0"/>
                      </a:moveTo>
                      <a:lnTo>
                        <a:pt x="39" y="18"/>
                      </a:lnTo>
                      <a:lnTo>
                        <a:pt x="63" y="18"/>
                      </a:lnTo>
                      <a:lnTo>
                        <a:pt x="45" y="33"/>
                      </a:lnTo>
                      <a:lnTo>
                        <a:pt x="51" y="57"/>
                      </a:lnTo>
                      <a:lnTo>
                        <a:pt x="33" y="42"/>
                      </a:lnTo>
                      <a:lnTo>
                        <a:pt x="12" y="57"/>
                      </a:lnTo>
                      <a:lnTo>
                        <a:pt x="21" y="33"/>
                      </a:lnTo>
                      <a:lnTo>
                        <a:pt x="0" y="18"/>
                      </a:lnTo>
                      <a:lnTo>
                        <a:pt x="24" y="18"/>
                      </a:lnTo>
                      <a:lnTo>
                        <a:pt x="33" y="0"/>
                      </a:lnTo>
                      <a:close/>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8" name="Freeform 153">
                  <a:extLst>
                    <a:ext uri="{FF2B5EF4-FFF2-40B4-BE49-F238E27FC236}">
                      <a16:creationId xmlns:a16="http://schemas.microsoft.com/office/drawing/2014/main" id="{F1289D1E-DE54-D74D-B129-92062DE5DF00}"/>
                    </a:ext>
                  </a:extLst>
                </p:cNvPr>
                <p:cNvSpPr>
                  <a:spLocks/>
                </p:cNvSpPr>
                <p:nvPr/>
              </p:nvSpPr>
              <p:spPr bwMode="auto">
                <a:xfrm>
                  <a:off x="4039688" y="2281008"/>
                  <a:ext cx="76200" cy="133350"/>
                </a:xfrm>
                <a:custGeom>
                  <a:avLst/>
                  <a:gdLst>
                    <a:gd name="T0" fmla="*/ 16 w 16"/>
                    <a:gd name="T1" fmla="*/ 28 h 28"/>
                    <a:gd name="T2" fmla="*/ 1 w 16"/>
                    <a:gd name="T3" fmla="*/ 0 h 28"/>
                    <a:gd name="T4" fmla="*/ 10 w 16"/>
                    <a:gd name="T5" fmla="*/ 0 h 28"/>
                  </a:gdLst>
                  <a:ahLst/>
                  <a:cxnLst>
                    <a:cxn ang="0">
                      <a:pos x="T0" y="T1"/>
                    </a:cxn>
                    <a:cxn ang="0">
                      <a:pos x="T2" y="T3"/>
                    </a:cxn>
                    <a:cxn ang="0">
                      <a:pos x="T4" y="T5"/>
                    </a:cxn>
                  </a:cxnLst>
                  <a:rect l="0" t="0" r="r" b="b"/>
                  <a:pathLst>
                    <a:path w="16" h="28">
                      <a:moveTo>
                        <a:pt x="16" y="28"/>
                      </a:moveTo>
                      <a:cubicBezTo>
                        <a:pt x="0" y="28"/>
                        <a:pt x="1" y="7"/>
                        <a:pt x="1" y="0"/>
                      </a:cubicBezTo>
                      <a:cubicBezTo>
                        <a:pt x="10" y="0"/>
                        <a:pt x="10" y="0"/>
                        <a:pt x="10"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9" name="Freeform 154">
                  <a:extLst>
                    <a:ext uri="{FF2B5EF4-FFF2-40B4-BE49-F238E27FC236}">
                      <a16:creationId xmlns:a16="http://schemas.microsoft.com/office/drawing/2014/main" id="{865CDED3-4E60-BC45-BC48-1DA4423D4D6C}"/>
                    </a:ext>
                  </a:extLst>
                </p:cNvPr>
                <p:cNvSpPr>
                  <a:spLocks/>
                </p:cNvSpPr>
                <p:nvPr/>
              </p:nvSpPr>
              <p:spPr bwMode="auto">
                <a:xfrm>
                  <a:off x="4339726" y="2281008"/>
                  <a:ext cx="80963" cy="133350"/>
                </a:xfrm>
                <a:custGeom>
                  <a:avLst/>
                  <a:gdLst>
                    <a:gd name="T0" fmla="*/ 0 w 17"/>
                    <a:gd name="T1" fmla="*/ 28 h 28"/>
                    <a:gd name="T2" fmla="*/ 15 w 17"/>
                    <a:gd name="T3" fmla="*/ 0 h 28"/>
                    <a:gd name="T4" fmla="*/ 7 w 17"/>
                    <a:gd name="T5" fmla="*/ 0 h 28"/>
                  </a:gdLst>
                  <a:ahLst/>
                  <a:cxnLst>
                    <a:cxn ang="0">
                      <a:pos x="T0" y="T1"/>
                    </a:cxn>
                    <a:cxn ang="0">
                      <a:pos x="T2" y="T3"/>
                    </a:cxn>
                    <a:cxn ang="0">
                      <a:pos x="T4" y="T5"/>
                    </a:cxn>
                  </a:cxnLst>
                  <a:rect l="0" t="0" r="r" b="b"/>
                  <a:pathLst>
                    <a:path w="17" h="28">
                      <a:moveTo>
                        <a:pt x="0" y="28"/>
                      </a:moveTo>
                      <a:cubicBezTo>
                        <a:pt x="17" y="28"/>
                        <a:pt x="15" y="5"/>
                        <a:pt x="15" y="0"/>
                      </a:cubicBezTo>
                      <a:cubicBezTo>
                        <a:pt x="7" y="0"/>
                        <a:pt x="7" y="0"/>
                        <a:pt x="7"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0" name="Freeform 155">
                  <a:extLst>
                    <a:ext uri="{FF2B5EF4-FFF2-40B4-BE49-F238E27FC236}">
                      <a16:creationId xmlns:a16="http://schemas.microsoft.com/office/drawing/2014/main" id="{CCF965A3-1281-F54F-8A29-512ABB93B5FC}"/>
                    </a:ext>
                  </a:extLst>
                </p:cNvPr>
                <p:cNvSpPr>
                  <a:spLocks/>
                </p:cNvSpPr>
                <p:nvPr/>
              </p:nvSpPr>
              <p:spPr bwMode="auto">
                <a:xfrm>
                  <a:off x="4082551" y="2257196"/>
                  <a:ext cx="290513" cy="368300"/>
                </a:xfrm>
                <a:custGeom>
                  <a:avLst/>
                  <a:gdLst>
                    <a:gd name="T0" fmla="*/ 61 w 61"/>
                    <a:gd name="T1" fmla="*/ 0 h 77"/>
                    <a:gd name="T2" fmla="*/ 0 w 61"/>
                    <a:gd name="T3" fmla="*/ 0 h 77"/>
                    <a:gd name="T4" fmla="*/ 27 w 61"/>
                    <a:gd name="T5" fmla="*/ 56 h 77"/>
                    <a:gd name="T6" fmla="*/ 13 w 61"/>
                    <a:gd name="T7" fmla="*/ 71 h 77"/>
                    <a:gd name="T8" fmla="*/ 13 w 61"/>
                    <a:gd name="T9" fmla="*/ 77 h 77"/>
                    <a:gd name="T10" fmla="*/ 48 w 61"/>
                    <a:gd name="T11" fmla="*/ 77 h 77"/>
                    <a:gd name="T12" fmla="*/ 48 w 61"/>
                    <a:gd name="T13" fmla="*/ 71 h 77"/>
                    <a:gd name="T14" fmla="*/ 34 w 61"/>
                    <a:gd name="T15" fmla="*/ 56 h 77"/>
                    <a:gd name="T16" fmla="*/ 61 w 6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7">
                      <a:moveTo>
                        <a:pt x="61" y="0"/>
                      </a:moveTo>
                      <a:cubicBezTo>
                        <a:pt x="0" y="0"/>
                        <a:pt x="0" y="0"/>
                        <a:pt x="0" y="0"/>
                      </a:cubicBezTo>
                      <a:cubicBezTo>
                        <a:pt x="0" y="52"/>
                        <a:pt x="27" y="37"/>
                        <a:pt x="27" y="56"/>
                      </a:cubicBezTo>
                      <a:cubicBezTo>
                        <a:pt x="27" y="67"/>
                        <a:pt x="23" y="71"/>
                        <a:pt x="13" y="71"/>
                      </a:cubicBezTo>
                      <a:cubicBezTo>
                        <a:pt x="13" y="77"/>
                        <a:pt x="13" y="77"/>
                        <a:pt x="13" y="77"/>
                      </a:cubicBezTo>
                      <a:cubicBezTo>
                        <a:pt x="48" y="77"/>
                        <a:pt x="48" y="77"/>
                        <a:pt x="48" y="77"/>
                      </a:cubicBezTo>
                      <a:cubicBezTo>
                        <a:pt x="48" y="71"/>
                        <a:pt x="48" y="71"/>
                        <a:pt x="48" y="71"/>
                      </a:cubicBezTo>
                      <a:cubicBezTo>
                        <a:pt x="40" y="71"/>
                        <a:pt x="34" y="67"/>
                        <a:pt x="34" y="56"/>
                      </a:cubicBezTo>
                      <a:cubicBezTo>
                        <a:pt x="34" y="37"/>
                        <a:pt x="61" y="52"/>
                        <a:pt x="61" y="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64" name="Rectangle 63">
                <a:extLst>
                  <a:ext uri="{FF2B5EF4-FFF2-40B4-BE49-F238E27FC236}">
                    <a16:creationId xmlns:a16="http://schemas.microsoft.com/office/drawing/2014/main" id="{ADAB0F8F-1332-BA42-ACAF-4071D78C4512}"/>
                  </a:ext>
                </a:extLst>
              </p:cNvPr>
              <p:cNvSpPr/>
              <p:nvPr/>
            </p:nvSpPr>
            <p:spPr>
              <a:xfrm>
                <a:off x="9661309"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5" name="Rectangle 64">
                <a:extLst>
                  <a:ext uri="{FF2B5EF4-FFF2-40B4-BE49-F238E27FC236}">
                    <a16:creationId xmlns:a16="http://schemas.microsoft.com/office/drawing/2014/main" id="{E4F3F266-8BD2-7A4A-9CB2-D608A582D511}"/>
                  </a:ext>
                </a:extLst>
              </p:cNvPr>
              <p:cNvSpPr/>
              <p:nvPr/>
            </p:nvSpPr>
            <p:spPr>
              <a:xfrm>
                <a:off x="9661309"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WHY</a:t>
                </a:r>
              </a:p>
            </p:txBody>
          </p:sp>
        </p:grpSp>
        <p:grpSp>
          <p:nvGrpSpPr>
            <p:cNvPr id="10" name="Group 9">
              <a:extLst>
                <a:ext uri="{FF2B5EF4-FFF2-40B4-BE49-F238E27FC236}">
                  <a16:creationId xmlns:a16="http://schemas.microsoft.com/office/drawing/2014/main" id="{AD665549-7BF7-D84F-9458-89ABF17D1237}"/>
                </a:ext>
              </a:extLst>
            </p:cNvPr>
            <p:cNvGrpSpPr/>
            <p:nvPr/>
          </p:nvGrpSpPr>
          <p:grpSpPr>
            <a:xfrm>
              <a:off x="5210820" y="2543588"/>
              <a:ext cx="1770362" cy="1770823"/>
              <a:chOff x="5210820" y="2543588"/>
              <a:chExt cx="1770362" cy="1770823"/>
            </a:xfrm>
          </p:grpSpPr>
          <p:sp>
            <p:nvSpPr>
              <p:cNvPr id="60" name="Rectangle 59">
                <a:extLst>
                  <a:ext uri="{FF2B5EF4-FFF2-40B4-BE49-F238E27FC236}">
                    <a16:creationId xmlns:a16="http://schemas.microsoft.com/office/drawing/2014/main" id="{9DFAC162-93E2-9843-86B4-9A2072D3DFB8}"/>
                  </a:ext>
                </a:extLst>
              </p:cNvPr>
              <p:cNvSpPr/>
              <p:nvPr/>
            </p:nvSpPr>
            <p:spPr>
              <a:xfrm>
                <a:off x="5210820"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1" name="Rectangle 60">
                <a:extLst>
                  <a:ext uri="{FF2B5EF4-FFF2-40B4-BE49-F238E27FC236}">
                    <a16:creationId xmlns:a16="http://schemas.microsoft.com/office/drawing/2014/main" id="{11F2C86C-0286-4445-B674-B0A8AF35FD17}"/>
                  </a:ext>
                </a:extLst>
              </p:cNvPr>
              <p:cNvSpPr/>
              <p:nvPr/>
            </p:nvSpPr>
            <p:spPr>
              <a:xfrm>
                <a:off x="5210820" y="3647742"/>
                <a:ext cx="1770361" cy="369300"/>
              </a:xfrm>
              <a:prstGeom prst="rect">
                <a:avLst/>
              </a:prstGeom>
            </p:spPr>
            <p:txBody>
              <a:bodyPr wrap="square" lIns="91380" tIns="45692" rIns="91380" bIns="45692">
                <a:spAutoFit/>
              </a:bodyPr>
              <a:lstStyle/>
              <a:p>
                <a:pPr algn="ctr"/>
                <a:r>
                  <a:rPr lang="en-US" sz="1799" b="1" dirty="0">
                    <a:solidFill>
                      <a:schemeClr val="accent1"/>
                    </a:solidFill>
                  </a:rPr>
                  <a:t>WHERE</a:t>
                </a:r>
              </a:p>
            </p:txBody>
          </p:sp>
          <p:grpSp>
            <p:nvGrpSpPr>
              <p:cNvPr id="66" name="Group 65">
                <a:extLst>
                  <a:ext uri="{FF2B5EF4-FFF2-40B4-BE49-F238E27FC236}">
                    <a16:creationId xmlns:a16="http://schemas.microsoft.com/office/drawing/2014/main" id="{5DCF7683-46D8-C445-93FB-A8DC560E3D20}"/>
                  </a:ext>
                </a:extLst>
              </p:cNvPr>
              <p:cNvGrpSpPr>
                <a:grpSpLocks noChangeAspect="1"/>
              </p:cNvGrpSpPr>
              <p:nvPr/>
            </p:nvGrpSpPr>
            <p:grpSpPr>
              <a:xfrm>
                <a:off x="5697405" y="2916368"/>
                <a:ext cx="790686" cy="640080"/>
                <a:chOff x="5584952" y="1554957"/>
                <a:chExt cx="366713" cy="296863"/>
              </a:xfrm>
            </p:grpSpPr>
            <p:sp>
              <p:nvSpPr>
                <p:cNvPr id="67" name="Line 112">
                  <a:extLst>
                    <a:ext uri="{FF2B5EF4-FFF2-40B4-BE49-F238E27FC236}">
                      <a16:creationId xmlns:a16="http://schemas.microsoft.com/office/drawing/2014/main" id="{F368E7FA-EBC6-824D-8A6D-2A102E6E1222}"/>
                    </a:ext>
                  </a:extLst>
                </p:cNvPr>
                <p:cNvSpPr>
                  <a:spLocks noChangeShapeType="1"/>
                </p:cNvSpPr>
                <p:nvPr/>
              </p:nvSpPr>
              <p:spPr bwMode="auto">
                <a:xfrm>
                  <a:off x="5584952" y="1851820"/>
                  <a:ext cx="366713" cy="0"/>
                </a:xfrm>
                <a:prstGeom prst="line">
                  <a:avLst/>
                </a:prstGeom>
                <a:noFill/>
                <a:ln w="3175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8" name="Rectangle 113">
                  <a:extLst>
                    <a:ext uri="{FF2B5EF4-FFF2-40B4-BE49-F238E27FC236}">
                      <a16:creationId xmlns:a16="http://schemas.microsoft.com/office/drawing/2014/main" id="{544E5F56-F835-2C4D-9F42-C55CADFCA8F7}"/>
                    </a:ext>
                  </a:extLst>
                </p:cNvPr>
                <p:cNvSpPr>
                  <a:spLocks noChangeArrowheads="1"/>
                </p:cNvSpPr>
                <p:nvPr/>
              </p:nvSpPr>
              <p:spPr bwMode="auto">
                <a:xfrm>
                  <a:off x="5623052" y="1697832"/>
                  <a:ext cx="290513" cy="153988"/>
                </a:xfrm>
                <a:prstGeom prst="rect">
                  <a:avLst/>
                </a:pr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9" name="Freeform 114">
                  <a:extLst>
                    <a:ext uri="{FF2B5EF4-FFF2-40B4-BE49-F238E27FC236}">
                      <a16:creationId xmlns:a16="http://schemas.microsoft.com/office/drawing/2014/main" id="{316F9CE0-0AD7-2448-A2B7-A064227B361A}"/>
                    </a:ext>
                  </a:extLst>
                </p:cNvPr>
                <p:cNvSpPr>
                  <a:spLocks/>
                </p:cNvSpPr>
                <p:nvPr/>
              </p:nvSpPr>
              <p:spPr bwMode="auto">
                <a:xfrm>
                  <a:off x="5584952" y="1554957"/>
                  <a:ext cx="366713" cy="142875"/>
                </a:xfrm>
                <a:custGeom>
                  <a:avLst/>
                  <a:gdLst>
                    <a:gd name="T0" fmla="*/ 114 w 231"/>
                    <a:gd name="T1" fmla="*/ 0 h 90"/>
                    <a:gd name="T2" fmla="*/ 0 w 231"/>
                    <a:gd name="T3" fmla="*/ 90 h 90"/>
                    <a:gd name="T4" fmla="*/ 231 w 231"/>
                    <a:gd name="T5" fmla="*/ 90 h 90"/>
                    <a:gd name="T6" fmla="*/ 114 w 231"/>
                    <a:gd name="T7" fmla="*/ 0 h 90"/>
                  </a:gdLst>
                  <a:ahLst/>
                  <a:cxnLst>
                    <a:cxn ang="0">
                      <a:pos x="T0" y="T1"/>
                    </a:cxn>
                    <a:cxn ang="0">
                      <a:pos x="T2" y="T3"/>
                    </a:cxn>
                    <a:cxn ang="0">
                      <a:pos x="T4" y="T5"/>
                    </a:cxn>
                    <a:cxn ang="0">
                      <a:pos x="T6" y="T7"/>
                    </a:cxn>
                  </a:cxnLst>
                  <a:rect l="0" t="0" r="r" b="b"/>
                  <a:pathLst>
                    <a:path w="231" h="90">
                      <a:moveTo>
                        <a:pt x="114" y="0"/>
                      </a:moveTo>
                      <a:lnTo>
                        <a:pt x="0" y="90"/>
                      </a:lnTo>
                      <a:lnTo>
                        <a:pt x="231" y="90"/>
                      </a:lnTo>
                      <a:lnTo>
                        <a:pt x="114" y="0"/>
                      </a:lnTo>
                      <a:close/>
                    </a:path>
                  </a:pathLst>
                </a:cu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0" name="Freeform 115">
                  <a:extLst>
                    <a:ext uri="{FF2B5EF4-FFF2-40B4-BE49-F238E27FC236}">
                      <a16:creationId xmlns:a16="http://schemas.microsoft.com/office/drawing/2014/main" id="{1E952469-ABCF-DC45-80F3-EE760DBA0A41}"/>
                    </a:ext>
                  </a:extLst>
                </p:cNvPr>
                <p:cNvSpPr>
                  <a:spLocks/>
                </p:cNvSpPr>
                <p:nvPr/>
              </p:nvSpPr>
              <p:spPr bwMode="auto">
                <a:xfrm>
                  <a:off x="5851652" y="1583532"/>
                  <a:ext cx="47625" cy="76200"/>
                </a:xfrm>
                <a:custGeom>
                  <a:avLst/>
                  <a:gdLst>
                    <a:gd name="T0" fmla="*/ 30 w 30"/>
                    <a:gd name="T1" fmla="*/ 48 h 48"/>
                    <a:gd name="T2" fmla="*/ 30 w 30"/>
                    <a:gd name="T3" fmla="*/ 0 h 48"/>
                    <a:gd name="T4" fmla="*/ 0 w 30"/>
                    <a:gd name="T5" fmla="*/ 0 h 48"/>
                    <a:gd name="T6" fmla="*/ 0 w 30"/>
                    <a:gd name="T7" fmla="*/ 21 h 48"/>
                  </a:gdLst>
                  <a:ahLst/>
                  <a:cxnLst>
                    <a:cxn ang="0">
                      <a:pos x="T0" y="T1"/>
                    </a:cxn>
                    <a:cxn ang="0">
                      <a:pos x="T2" y="T3"/>
                    </a:cxn>
                    <a:cxn ang="0">
                      <a:pos x="T4" y="T5"/>
                    </a:cxn>
                    <a:cxn ang="0">
                      <a:pos x="T6" y="T7"/>
                    </a:cxn>
                  </a:cxnLst>
                  <a:rect l="0" t="0" r="r" b="b"/>
                  <a:pathLst>
                    <a:path w="30" h="48">
                      <a:moveTo>
                        <a:pt x="30" y="48"/>
                      </a:moveTo>
                      <a:lnTo>
                        <a:pt x="30" y="0"/>
                      </a:lnTo>
                      <a:lnTo>
                        <a:pt x="0" y="0"/>
                      </a:lnTo>
                      <a:lnTo>
                        <a:pt x="0" y="21"/>
                      </a:lnTo>
                    </a:path>
                  </a:pathLst>
                </a:cu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1" name="Rectangle 116">
                  <a:extLst>
                    <a:ext uri="{FF2B5EF4-FFF2-40B4-BE49-F238E27FC236}">
                      <a16:creationId xmlns:a16="http://schemas.microsoft.com/office/drawing/2014/main" id="{2CF1A766-3ADC-D64D-9D4C-96D3D40A2A44}"/>
                    </a:ext>
                  </a:extLst>
                </p:cNvPr>
                <p:cNvSpPr>
                  <a:spLocks noChangeArrowheads="1"/>
                </p:cNvSpPr>
                <p:nvPr/>
              </p:nvSpPr>
              <p:spPr bwMode="auto">
                <a:xfrm>
                  <a:off x="5670677" y="1735932"/>
                  <a:ext cx="52388" cy="873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2" name="Rectangle 117">
                  <a:extLst>
                    <a:ext uri="{FF2B5EF4-FFF2-40B4-BE49-F238E27FC236}">
                      <a16:creationId xmlns:a16="http://schemas.microsoft.com/office/drawing/2014/main" id="{917160A5-9B21-0046-9E8F-04B43FDAF3AB}"/>
                    </a:ext>
                  </a:extLst>
                </p:cNvPr>
                <p:cNvSpPr>
                  <a:spLocks noChangeArrowheads="1"/>
                </p:cNvSpPr>
                <p:nvPr/>
              </p:nvSpPr>
              <p:spPr bwMode="auto">
                <a:xfrm>
                  <a:off x="5775452" y="1735932"/>
                  <a:ext cx="100013" cy="492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3" name="Rectangle 118">
                  <a:extLst>
                    <a:ext uri="{FF2B5EF4-FFF2-40B4-BE49-F238E27FC236}">
                      <a16:creationId xmlns:a16="http://schemas.microsoft.com/office/drawing/2014/main" id="{B3EA3D69-8768-3348-92CC-17E1DE5947E6}"/>
                    </a:ext>
                  </a:extLst>
                </p:cNvPr>
                <p:cNvSpPr>
                  <a:spLocks noChangeArrowheads="1"/>
                </p:cNvSpPr>
                <p:nvPr/>
              </p:nvSpPr>
              <p:spPr bwMode="auto">
                <a:xfrm>
                  <a:off x="5661152" y="1823245"/>
                  <a:ext cx="76200" cy="28575"/>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grpSp>
      <p:sp>
        <p:nvSpPr>
          <p:cNvPr id="4" name="Rectangle 3">
            <a:extLst>
              <a:ext uri="{FF2B5EF4-FFF2-40B4-BE49-F238E27FC236}">
                <a16:creationId xmlns:a16="http://schemas.microsoft.com/office/drawing/2014/main" id="{D26697FB-E615-46FB-82BE-E334F3374C70}"/>
              </a:ext>
            </a:extLst>
          </p:cNvPr>
          <p:cNvSpPr/>
          <p:nvPr/>
        </p:nvSpPr>
        <p:spPr>
          <a:xfrm>
            <a:off x="3057237" y="2543819"/>
            <a:ext cx="1769901" cy="1770362"/>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74" name="Rectangle 73">
            <a:extLst>
              <a:ext uri="{FF2B5EF4-FFF2-40B4-BE49-F238E27FC236}">
                <a16:creationId xmlns:a16="http://schemas.microsoft.com/office/drawing/2014/main" id="{C306C62C-2D84-D246-B605-AE8A03F79C39}"/>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4024049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3"/>
          <p:cNvSpPr>
            <a:spLocks noGrp="1"/>
          </p:cNvSpPr>
          <p:nvPr>
            <p:ph type="body" sz="quarter" idx="13"/>
          </p:nvPr>
        </p:nvSpPr>
        <p:spPr/>
        <p:txBody>
          <a:bodyPr/>
          <a:lstStyle/>
          <a:p>
            <a:pPr>
              <a:spcBef>
                <a:spcPts val="500"/>
              </a:spcBef>
            </a:pPr>
            <a:r>
              <a:rPr lang="en-US" dirty="0"/>
              <a:t>Source: Retiree Insights 2018 Survey of Consumers Ages 50-59, Greenwald &amp; Associates/The Diversified Services Group</a:t>
            </a:r>
          </a:p>
        </p:txBody>
      </p:sp>
      <p:sp>
        <p:nvSpPr>
          <p:cNvPr id="3" name="Title 2"/>
          <p:cNvSpPr>
            <a:spLocks noGrp="1"/>
          </p:cNvSpPr>
          <p:nvPr>
            <p:ph type="title"/>
          </p:nvPr>
        </p:nvSpPr>
        <p:spPr/>
        <p:txBody>
          <a:bodyPr/>
          <a:lstStyle/>
          <a:p>
            <a:r>
              <a:rPr lang="en-US" dirty="0"/>
              <a:t>When</a:t>
            </a:r>
          </a:p>
        </p:txBody>
      </p:sp>
      <p:sp>
        <p:nvSpPr>
          <p:cNvPr id="12" name="Text Placeholder 3"/>
          <p:cNvSpPr txBox="1">
            <a:spLocks/>
          </p:cNvSpPr>
          <p:nvPr/>
        </p:nvSpPr>
        <p:spPr>
          <a:xfrm>
            <a:off x="989013" y="1335024"/>
            <a:ext cx="10271642" cy="459828"/>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dirty="0">
                <a:solidFill>
                  <a:schemeClr val="tx2"/>
                </a:solidFill>
              </a:rPr>
              <a:t>Likely Transitions into Retirement</a:t>
            </a:r>
          </a:p>
        </p:txBody>
      </p:sp>
      <p:graphicFrame>
        <p:nvGraphicFramePr>
          <p:cNvPr id="4" name="Chart 3">
            <a:extLst>
              <a:ext uri="{FF2B5EF4-FFF2-40B4-BE49-F238E27FC236}">
                <a16:creationId xmlns:a16="http://schemas.microsoft.com/office/drawing/2014/main" id="{0EDC9A66-DB03-584C-AA25-553F94DF07A2}"/>
              </a:ext>
            </a:extLst>
          </p:cNvPr>
          <p:cNvGraphicFramePr/>
          <p:nvPr>
            <p:extLst>
              <p:ext uri="{D42A27DB-BD31-4B8C-83A1-F6EECF244321}">
                <p14:modId xmlns:p14="http://schemas.microsoft.com/office/powerpoint/2010/main" val="4189920090"/>
              </p:ext>
            </p:extLst>
          </p:nvPr>
        </p:nvGraphicFramePr>
        <p:xfrm>
          <a:off x="634123" y="2209800"/>
          <a:ext cx="107442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732EA2D-875C-A243-B99B-6A756CC8717E}"/>
              </a:ext>
            </a:extLst>
          </p:cNvPr>
          <p:cNvSpPr txBox="1"/>
          <p:nvPr/>
        </p:nvSpPr>
        <p:spPr>
          <a:xfrm>
            <a:off x="1370012" y="1986958"/>
            <a:ext cx="914400" cy="553998"/>
          </a:xfrm>
          <a:prstGeom prst="rect">
            <a:avLst/>
          </a:prstGeom>
          <a:noFill/>
        </p:spPr>
        <p:txBody>
          <a:bodyPr wrap="square" lIns="0" tIns="0" rIns="0" bIns="0" rtlCol="0">
            <a:spAutoFit/>
          </a:bodyPr>
          <a:lstStyle/>
          <a:p>
            <a:pPr>
              <a:spcAft>
                <a:spcPts val="1000"/>
              </a:spcAft>
              <a:buClr>
                <a:schemeClr val="accent2"/>
              </a:buClr>
            </a:pPr>
            <a:r>
              <a:rPr lang="en-US" sz="3600" b="1" dirty="0">
                <a:solidFill>
                  <a:schemeClr val="accent1"/>
                </a:solidFill>
              </a:rPr>
              <a:t>29</a:t>
            </a:r>
            <a:r>
              <a:rPr lang="en-US" sz="3200" b="1" baseline="30000" dirty="0">
                <a:solidFill>
                  <a:schemeClr val="accent1"/>
                </a:solidFill>
              </a:rPr>
              <a:t>%</a:t>
            </a:r>
          </a:p>
        </p:txBody>
      </p:sp>
      <p:sp>
        <p:nvSpPr>
          <p:cNvPr id="10" name="TextBox 9">
            <a:extLst>
              <a:ext uri="{FF2B5EF4-FFF2-40B4-BE49-F238E27FC236}">
                <a16:creationId xmlns:a16="http://schemas.microsoft.com/office/drawing/2014/main" id="{1EBA4FFA-6502-804D-BD5F-43FA082C8637}"/>
              </a:ext>
            </a:extLst>
          </p:cNvPr>
          <p:cNvSpPr txBox="1"/>
          <p:nvPr/>
        </p:nvSpPr>
        <p:spPr>
          <a:xfrm>
            <a:off x="3079069" y="2324415"/>
            <a:ext cx="914400" cy="553998"/>
          </a:xfrm>
          <a:prstGeom prst="rect">
            <a:avLst/>
          </a:prstGeom>
          <a:noFill/>
        </p:spPr>
        <p:txBody>
          <a:bodyPr wrap="square" lIns="0" tIns="0" rIns="0" bIns="0" rtlCol="0">
            <a:spAutoFit/>
          </a:bodyPr>
          <a:lstStyle/>
          <a:p>
            <a:pPr>
              <a:spcAft>
                <a:spcPts val="1000"/>
              </a:spcAft>
              <a:buClr>
                <a:schemeClr val="accent2"/>
              </a:buClr>
            </a:pPr>
            <a:r>
              <a:rPr lang="en-US" sz="3600" b="1" dirty="0">
                <a:solidFill>
                  <a:schemeClr val="accent1"/>
                </a:solidFill>
              </a:rPr>
              <a:t>24</a:t>
            </a:r>
            <a:r>
              <a:rPr lang="en-US" sz="3200" b="1" baseline="30000" dirty="0">
                <a:solidFill>
                  <a:schemeClr val="accent1"/>
                </a:solidFill>
              </a:rPr>
              <a:t>%</a:t>
            </a:r>
          </a:p>
        </p:txBody>
      </p:sp>
      <p:sp>
        <p:nvSpPr>
          <p:cNvPr id="11" name="TextBox 10">
            <a:extLst>
              <a:ext uri="{FF2B5EF4-FFF2-40B4-BE49-F238E27FC236}">
                <a16:creationId xmlns:a16="http://schemas.microsoft.com/office/drawing/2014/main" id="{138057AD-A429-194A-87F1-BF7818F5E45D}"/>
              </a:ext>
            </a:extLst>
          </p:cNvPr>
          <p:cNvSpPr txBox="1"/>
          <p:nvPr/>
        </p:nvSpPr>
        <p:spPr>
          <a:xfrm>
            <a:off x="4820783" y="2520358"/>
            <a:ext cx="914400" cy="553998"/>
          </a:xfrm>
          <a:prstGeom prst="rect">
            <a:avLst/>
          </a:prstGeom>
          <a:noFill/>
        </p:spPr>
        <p:txBody>
          <a:bodyPr wrap="square" lIns="0" tIns="0" rIns="0" bIns="0" rtlCol="0">
            <a:spAutoFit/>
          </a:bodyPr>
          <a:lstStyle/>
          <a:p>
            <a:pPr>
              <a:spcAft>
                <a:spcPts val="1000"/>
              </a:spcAft>
              <a:buClr>
                <a:schemeClr val="accent2"/>
              </a:buClr>
            </a:pPr>
            <a:r>
              <a:rPr lang="en-US" sz="3600" b="1" dirty="0">
                <a:solidFill>
                  <a:schemeClr val="accent1"/>
                </a:solidFill>
              </a:rPr>
              <a:t>21</a:t>
            </a:r>
            <a:r>
              <a:rPr lang="en-US" sz="3200" b="1" baseline="30000" dirty="0">
                <a:solidFill>
                  <a:schemeClr val="accent1"/>
                </a:solidFill>
              </a:rPr>
              <a:t>%</a:t>
            </a:r>
          </a:p>
        </p:txBody>
      </p:sp>
      <p:sp>
        <p:nvSpPr>
          <p:cNvPr id="13" name="TextBox 12">
            <a:extLst>
              <a:ext uri="{FF2B5EF4-FFF2-40B4-BE49-F238E27FC236}">
                <a16:creationId xmlns:a16="http://schemas.microsoft.com/office/drawing/2014/main" id="{E74DF5CD-8611-F840-AC82-7D8D9561C463}"/>
              </a:ext>
            </a:extLst>
          </p:cNvPr>
          <p:cNvSpPr txBox="1"/>
          <p:nvPr/>
        </p:nvSpPr>
        <p:spPr>
          <a:xfrm>
            <a:off x="6551612" y="2934016"/>
            <a:ext cx="914400" cy="553998"/>
          </a:xfrm>
          <a:prstGeom prst="rect">
            <a:avLst/>
          </a:prstGeom>
          <a:noFill/>
        </p:spPr>
        <p:txBody>
          <a:bodyPr wrap="square" lIns="0" tIns="0" rIns="0" bIns="0" rtlCol="0">
            <a:spAutoFit/>
          </a:bodyPr>
          <a:lstStyle/>
          <a:p>
            <a:pPr>
              <a:spcAft>
                <a:spcPts val="1000"/>
              </a:spcAft>
              <a:buClr>
                <a:schemeClr val="accent2"/>
              </a:buClr>
            </a:pPr>
            <a:r>
              <a:rPr lang="en-US" sz="3600" b="1" dirty="0">
                <a:solidFill>
                  <a:schemeClr val="accent1"/>
                </a:solidFill>
              </a:rPr>
              <a:t>15</a:t>
            </a:r>
            <a:r>
              <a:rPr lang="en-US" sz="3200" b="1" baseline="30000" dirty="0">
                <a:solidFill>
                  <a:schemeClr val="accent1"/>
                </a:solidFill>
              </a:rPr>
              <a:t>%</a:t>
            </a:r>
          </a:p>
        </p:txBody>
      </p:sp>
      <p:sp>
        <p:nvSpPr>
          <p:cNvPr id="14" name="TextBox 13">
            <a:extLst>
              <a:ext uri="{FF2B5EF4-FFF2-40B4-BE49-F238E27FC236}">
                <a16:creationId xmlns:a16="http://schemas.microsoft.com/office/drawing/2014/main" id="{F0D54927-E37B-9D4C-9C0A-CA9BD7823CA1}"/>
              </a:ext>
            </a:extLst>
          </p:cNvPr>
          <p:cNvSpPr txBox="1"/>
          <p:nvPr/>
        </p:nvSpPr>
        <p:spPr>
          <a:xfrm>
            <a:off x="8386725" y="3418363"/>
            <a:ext cx="653142" cy="553998"/>
          </a:xfrm>
          <a:prstGeom prst="rect">
            <a:avLst/>
          </a:prstGeom>
          <a:noFill/>
        </p:spPr>
        <p:txBody>
          <a:bodyPr wrap="square" lIns="0" tIns="0" rIns="0" bIns="0" rtlCol="0">
            <a:spAutoFit/>
          </a:bodyPr>
          <a:lstStyle/>
          <a:p>
            <a:pPr>
              <a:spcAft>
                <a:spcPts val="1000"/>
              </a:spcAft>
              <a:buClr>
                <a:schemeClr val="accent2"/>
              </a:buClr>
            </a:pPr>
            <a:r>
              <a:rPr lang="en-US" sz="3600" b="1" dirty="0">
                <a:solidFill>
                  <a:schemeClr val="accent1"/>
                </a:solidFill>
              </a:rPr>
              <a:t>8</a:t>
            </a:r>
            <a:r>
              <a:rPr lang="en-US" sz="3200" b="1" baseline="30000" dirty="0">
                <a:solidFill>
                  <a:schemeClr val="accent1"/>
                </a:solidFill>
              </a:rPr>
              <a:t>%</a:t>
            </a:r>
          </a:p>
        </p:txBody>
      </p:sp>
      <p:sp>
        <p:nvSpPr>
          <p:cNvPr id="15" name="TextBox 14">
            <a:extLst>
              <a:ext uri="{FF2B5EF4-FFF2-40B4-BE49-F238E27FC236}">
                <a16:creationId xmlns:a16="http://schemas.microsoft.com/office/drawing/2014/main" id="{8C9DAC02-B84D-2C4C-85B8-777CEA2F4220}"/>
              </a:ext>
            </a:extLst>
          </p:cNvPr>
          <p:cNvSpPr txBox="1"/>
          <p:nvPr/>
        </p:nvSpPr>
        <p:spPr>
          <a:xfrm>
            <a:off x="10161096" y="3832020"/>
            <a:ext cx="653142" cy="553998"/>
          </a:xfrm>
          <a:prstGeom prst="rect">
            <a:avLst/>
          </a:prstGeom>
          <a:noFill/>
        </p:spPr>
        <p:txBody>
          <a:bodyPr wrap="square" lIns="0" tIns="0" rIns="0" bIns="0" rtlCol="0">
            <a:spAutoFit/>
          </a:bodyPr>
          <a:lstStyle/>
          <a:p>
            <a:pPr>
              <a:spcAft>
                <a:spcPts val="1000"/>
              </a:spcAft>
              <a:buClr>
                <a:schemeClr val="accent2"/>
              </a:buClr>
            </a:pPr>
            <a:r>
              <a:rPr lang="en-US" sz="3600" b="1" dirty="0">
                <a:solidFill>
                  <a:schemeClr val="accent1"/>
                </a:solidFill>
              </a:rPr>
              <a:t>2</a:t>
            </a:r>
            <a:r>
              <a:rPr lang="en-US" sz="3200" b="1" baseline="30000" dirty="0">
                <a:solidFill>
                  <a:schemeClr val="accent1"/>
                </a:solidFill>
              </a:rPr>
              <a:t>%</a:t>
            </a:r>
          </a:p>
        </p:txBody>
      </p:sp>
      <p:cxnSp>
        <p:nvCxnSpPr>
          <p:cNvPr id="16" name="Straight Connector 15">
            <a:extLst>
              <a:ext uri="{FF2B5EF4-FFF2-40B4-BE49-F238E27FC236}">
                <a16:creationId xmlns:a16="http://schemas.microsoft.com/office/drawing/2014/main" id="{3B4F1EB2-9A67-424E-8D82-9158A35E1B79}"/>
              </a:ext>
            </a:extLst>
          </p:cNvPr>
          <p:cNvCxnSpPr/>
          <p:nvPr/>
        </p:nvCxnSpPr>
        <p:spPr>
          <a:xfrm>
            <a:off x="989012" y="4480560"/>
            <a:ext cx="10058400" cy="0"/>
          </a:xfrm>
          <a:prstGeom prst="line">
            <a:avLst/>
          </a:prstGeom>
          <a:ln w="952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9E3C18E-001E-1B4B-A9F9-82D6F00F4B4F}"/>
              </a:ext>
            </a:extLst>
          </p:cNvPr>
          <p:cNvSpPr txBox="1"/>
          <p:nvPr/>
        </p:nvSpPr>
        <p:spPr>
          <a:xfrm>
            <a:off x="1217612" y="4572000"/>
            <a:ext cx="1219200" cy="430887"/>
          </a:xfrm>
          <a:prstGeom prst="rect">
            <a:avLst/>
          </a:prstGeom>
          <a:noFill/>
        </p:spPr>
        <p:txBody>
          <a:bodyPr wrap="square" lIns="0" tIns="0" rIns="0" bIns="0" rtlCol="0">
            <a:spAutoFit/>
          </a:bodyPr>
          <a:lstStyle/>
          <a:p>
            <a:pPr>
              <a:buClr>
                <a:schemeClr val="accent2"/>
              </a:buClr>
            </a:pPr>
            <a:r>
              <a:rPr lang="en-US" sz="1400" dirty="0">
                <a:solidFill>
                  <a:schemeClr val="tx2"/>
                </a:solidFill>
              </a:rPr>
              <a:t>Stop working all at once.</a:t>
            </a:r>
          </a:p>
        </p:txBody>
      </p:sp>
      <p:sp>
        <p:nvSpPr>
          <p:cNvPr id="18" name="TextBox 17">
            <a:extLst>
              <a:ext uri="{FF2B5EF4-FFF2-40B4-BE49-F238E27FC236}">
                <a16:creationId xmlns:a16="http://schemas.microsoft.com/office/drawing/2014/main" id="{B7CD4DC6-4BD0-7240-A6DE-89B256D1F782}"/>
              </a:ext>
            </a:extLst>
          </p:cNvPr>
          <p:cNvSpPr txBox="1"/>
          <p:nvPr/>
        </p:nvSpPr>
        <p:spPr>
          <a:xfrm>
            <a:off x="2962656" y="4572000"/>
            <a:ext cx="1343608" cy="1077218"/>
          </a:xfrm>
          <a:prstGeom prst="rect">
            <a:avLst/>
          </a:prstGeom>
          <a:noFill/>
        </p:spPr>
        <p:txBody>
          <a:bodyPr wrap="square" lIns="0" tIns="0" rIns="0" bIns="0" rtlCol="0">
            <a:spAutoFit/>
          </a:bodyPr>
          <a:lstStyle/>
          <a:p>
            <a:pPr>
              <a:buClr>
                <a:schemeClr val="accent2"/>
              </a:buClr>
            </a:pPr>
            <a:r>
              <a:rPr lang="en-US" sz="1400" dirty="0">
                <a:solidFill>
                  <a:schemeClr val="tx2"/>
                </a:solidFill>
              </a:rPr>
              <a:t>Continue to work part-time but in job outside of your primary occupation.</a:t>
            </a:r>
          </a:p>
        </p:txBody>
      </p:sp>
      <p:sp>
        <p:nvSpPr>
          <p:cNvPr id="19" name="TextBox 18">
            <a:extLst>
              <a:ext uri="{FF2B5EF4-FFF2-40B4-BE49-F238E27FC236}">
                <a16:creationId xmlns:a16="http://schemas.microsoft.com/office/drawing/2014/main" id="{BBEFA33A-960F-A045-835C-182ECCBD4498}"/>
              </a:ext>
            </a:extLst>
          </p:cNvPr>
          <p:cNvSpPr txBox="1"/>
          <p:nvPr/>
        </p:nvSpPr>
        <p:spPr>
          <a:xfrm>
            <a:off x="4690872" y="4572000"/>
            <a:ext cx="1156995" cy="861774"/>
          </a:xfrm>
          <a:prstGeom prst="rect">
            <a:avLst/>
          </a:prstGeom>
          <a:noFill/>
        </p:spPr>
        <p:txBody>
          <a:bodyPr wrap="square" lIns="0" tIns="0" rIns="0" bIns="0" rtlCol="0">
            <a:spAutoFit/>
          </a:bodyPr>
          <a:lstStyle/>
          <a:p>
            <a:pPr>
              <a:buClr>
                <a:schemeClr val="accent2"/>
              </a:buClr>
            </a:pPr>
            <a:r>
              <a:rPr lang="en-US" sz="1400" dirty="0">
                <a:solidFill>
                  <a:schemeClr val="tx2"/>
                </a:solidFill>
              </a:rPr>
              <a:t>Gradually reduce hours until no longer working.</a:t>
            </a:r>
          </a:p>
        </p:txBody>
      </p:sp>
      <p:sp>
        <p:nvSpPr>
          <p:cNvPr id="20" name="TextBox 19">
            <a:extLst>
              <a:ext uri="{FF2B5EF4-FFF2-40B4-BE49-F238E27FC236}">
                <a16:creationId xmlns:a16="http://schemas.microsoft.com/office/drawing/2014/main" id="{6E550128-F7B8-354F-9ECD-08B7E075F4F6}"/>
              </a:ext>
            </a:extLst>
          </p:cNvPr>
          <p:cNvSpPr txBox="1"/>
          <p:nvPr/>
        </p:nvSpPr>
        <p:spPr>
          <a:xfrm>
            <a:off x="6446519" y="4572000"/>
            <a:ext cx="1436043" cy="861774"/>
          </a:xfrm>
          <a:prstGeom prst="rect">
            <a:avLst/>
          </a:prstGeom>
          <a:noFill/>
        </p:spPr>
        <p:txBody>
          <a:bodyPr wrap="square" lIns="0" tIns="0" rIns="0" bIns="0" rtlCol="0">
            <a:spAutoFit/>
          </a:bodyPr>
          <a:lstStyle/>
          <a:p>
            <a:pPr>
              <a:buClr>
                <a:schemeClr val="accent2"/>
              </a:buClr>
            </a:pPr>
            <a:r>
              <a:rPr lang="en-US" sz="1400" dirty="0">
                <a:solidFill>
                  <a:schemeClr val="tx2"/>
                </a:solidFill>
              </a:rPr>
              <a:t>Continue to work part-time in the same primary occupation.</a:t>
            </a:r>
          </a:p>
        </p:txBody>
      </p:sp>
      <p:sp>
        <p:nvSpPr>
          <p:cNvPr id="21" name="TextBox 20">
            <a:extLst>
              <a:ext uri="{FF2B5EF4-FFF2-40B4-BE49-F238E27FC236}">
                <a16:creationId xmlns:a16="http://schemas.microsoft.com/office/drawing/2014/main" id="{400D55D2-EAF9-E34B-9779-A8FCA5B2DF3F}"/>
              </a:ext>
            </a:extLst>
          </p:cNvPr>
          <p:cNvSpPr txBox="1"/>
          <p:nvPr/>
        </p:nvSpPr>
        <p:spPr>
          <a:xfrm>
            <a:off x="8183879" y="4572000"/>
            <a:ext cx="1642187" cy="1292662"/>
          </a:xfrm>
          <a:prstGeom prst="rect">
            <a:avLst/>
          </a:prstGeom>
          <a:noFill/>
        </p:spPr>
        <p:txBody>
          <a:bodyPr wrap="square" lIns="0" tIns="0" rIns="0" bIns="0" rtlCol="0">
            <a:spAutoFit/>
          </a:bodyPr>
          <a:lstStyle/>
          <a:p>
            <a:pPr>
              <a:buClr>
                <a:schemeClr val="accent2"/>
              </a:buClr>
            </a:pPr>
            <a:r>
              <a:rPr lang="en-US" sz="1400" dirty="0">
                <a:solidFill>
                  <a:schemeClr val="tx2"/>
                </a:solidFill>
              </a:rPr>
              <a:t>Cycle between periods of working and not working </a:t>
            </a:r>
            <a:br>
              <a:rPr lang="en-US" sz="1400" dirty="0">
                <a:solidFill>
                  <a:schemeClr val="tx2"/>
                </a:solidFill>
              </a:rPr>
            </a:br>
            <a:r>
              <a:rPr lang="en-US" sz="1400" dirty="0">
                <a:solidFill>
                  <a:schemeClr val="tx2"/>
                </a:solidFill>
              </a:rPr>
              <a:t>until you are ready to permanently retire.</a:t>
            </a:r>
          </a:p>
        </p:txBody>
      </p:sp>
      <p:sp>
        <p:nvSpPr>
          <p:cNvPr id="22" name="TextBox 21">
            <a:extLst>
              <a:ext uri="{FF2B5EF4-FFF2-40B4-BE49-F238E27FC236}">
                <a16:creationId xmlns:a16="http://schemas.microsoft.com/office/drawing/2014/main" id="{CF5E159A-5693-A04D-B27F-6EEC03992964}"/>
              </a:ext>
            </a:extLst>
          </p:cNvPr>
          <p:cNvSpPr txBox="1"/>
          <p:nvPr/>
        </p:nvSpPr>
        <p:spPr>
          <a:xfrm>
            <a:off x="9920525" y="4572000"/>
            <a:ext cx="1549127" cy="861774"/>
          </a:xfrm>
          <a:prstGeom prst="rect">
            <a:avLst/>
          </a:prstGeom>
          <a:noFill/>
        </p:spPr>
        <p:txBody>
          <a:bodyPr wrap="square" lIns="0" tIns="0" rIns="0" bIns="0" rtlCol="0">
            <a:spAutoFit/>
          </a:bodyPr>
          <a:lstStyle/>
          <a:p>
            <a:pPr>
              <a:buClr>
                <a:schemeClr val="accent2"/>
              </a:buClr>
            </a:pPr>
            <a:r>
              <a:rPr lang="en-US" sz="1400" dirty="0">
                <a:solidFill>
                  <a:schemeClr val="tx2"/>
                </a:solidFill>
              </a:rPr>
              <a:t>Continue to work full-time but in a job outside of your primary occupation.</a:t>
            </a:r>
          </a:p>
        </p:txBody>
      </p:sp>
      <p:sp>
        <p:nvSpPr>
          <p:cNvPr id="23" name="Rectangle 22">
            <a:extLst>
              <a:ext uri="{FF2B5EF4-FFF2-40B4-BE49-F238E27FC236}">
                <a16:creationId xmlns:a16="http://schemas.microsoft.com/office/drawing/2014/main" id="{3F772F17-5F81-9649-9FA8-2E9D5E4C5FB2}"/>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425579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CF21C-C962-0346-A32F-92BD4B3EC539}"/>
              </a:ext>
            </a:extLst>
          </p:cNvPr>
          <p:cNvSpPr>
            <a:spLocks noGrp="1"/>
          </p:cNvSpPr>
          <p:nvPr>
            <p:ph type="title"/>
          </p:nvPr>
        </p:nvSpPr>
        <p:spPr>
          <a:xfrm>
            <a:off x="987552" y="256032"/>
            <a:ext cx="10201565" cy="740664"/>
          </a:xfrm>
        </p:spPr>
        <p:txBody>
          <a:bodyPr vert="horz" lIns="0" tIns="45708" rIns="91416" bIns="45708" rtlCol="0" anchor="ctr">
            <a:noAutofit/>
          </a:bodyPr>
          <a:lstStyle/>
          <a:p>
            <a:r>
              <a:rPr lang="en-US" dirty="0"/>
              <a:t>When</a:t>
            </a:r>
          </a:p>
        </p:txBody>
      </p:sp>
      <p:sp>
        <p:nvSpPr>
          <p:cNvPr id="6" name="TextBox 5">
            <a:extLst>
              <a:ext uri="{FF2B5EF4-FFF2-40B4-BE49-F238E27FC236}">
                <a16:creationId xmlns:a16="http://schemas.microsoft.com/office/drawing/2014/main" id="{32C39BBB-D58C-624D-BE88-ADC1C8F6FF8B}"/>
              </a:ext>
            </a:extLst>
          </p:cNvPr>
          <p:cNvSpPr txBox="1"/>
          <p:nvPr/>
        </p:nvSpPr>
        <p:spPr>
          <a:xfrm>
            <a:off x="1433688" y="2537629"/>
            <a:ext cx="4660724" cy="3128247"/>
          </a:xfrm>
          <a:prstGeom prst="rect">
            <a:avLst/>
          </a:prstGeom>
          <a:noFill/>
        </p:spPr>
        <p:txBody>
          <a:bodyPr wrap="square" lIns="0" tIns="0" rIns="0" bIns="0" rtlCol="0" anchor="t">
            <a:spAutoFit/>
          </a:bodyPr>
          <a:lstStyle/>
          <a:p>
            <a:pPr defTabSz="274320">
              <a:spcAft>
                <a:spcPts val="500"/>
              </a:spcAft>
              <a:buClr>
                <a:schemeClr val="accent2"/>
              </a:buClr>
            </a:pPr>
            <a:r>
              <a:rPr lang="en-US" sz="1699" b="1" dirty="0">
                <a:solidFill>
                  <a:srgbClr val="4F4F4F"/>
                </a:solidFill>
              </a:rPr>
              <a:t>◻︎ </a:t>
            </a:r>
            <a:r>
              <a:rPr lang="en-US" sz="1699" dirty="0">
                <a:solidFill>
                  <a:srgbClr val="4F4F4F"/>
                </a:solidFill>
              </a:rPr>
              <a:t>Financial readiness</a:t>
            </a:r>
          </a:p>
          <a:p>
            <a:pPr defTabSz="274320">
              <a:spcAft>
                <a:spcPts val="500"/>
              </a:spcAft>
              <a:buClr>
                <a:schemeClr val="accent2"/>
              </a:buClr>
            </a:pPr>
            <a:r>
              <a:rPr lang="en-US" sz="1699" b="1" dirty="0">
                <a:solidFill>
                  <a:srgbClr val="4F4F4F"/>
                </a:solidFill>
              </a:rPr>
              <a:t>◻︎ </a:t>
            </a:r>
            <a:r>
              <a:rPr lang="en-US" sz="1699" dirty="0">
                <a:solidFill>
                  <a:srgbClr val="4F4F4F"/>
                </a:solidFill>
              </a:rPr>
              <a:t>Satisfaction with my job</a:t>
            </a:r>
          </a:p>
          <a:p>
            <a:pPr defTabSz="274320">
              <a:spcAft>
                <a:spcPts val="500"/>
              </a:spcAft>
              <a:buClr>
                <a:schemeClr val="accent2"/>
              </a:buClr>
            </a:pPr>
            <a:r>
              <a:rPr lang="en-US" sz="1699" b="1" dirty="0">
                <a:solidFill>
                  <a:srgbClr val="4F4F4F"/>
                </a:solidFill>
              </a:rPr>
              <a:t>◻︎ </a:t>
            </a:r>
            <a:r>
              <a:rPr lang="en-US" sz="1699" dirty="0">
                <a:solidFill>
                  <a:srgbClr val="4F4F4F"/>
                </a:solidFill>
              </a:rPr>
              <a:t>Reaching my intended retirement age</a:t>
            </a:r>
          </a:p>
          <a:p>
            <a:pPr defTabSz="274320">
              <a:spcAft>
                <a:spcPts val="500"/>
              </a:spcAft>
              <a:buClr>
                <a:schemeClr val="accent2"/>
              </a:buClr>
            </a:pPr>
            <a:r>
              <a:rPr lang="en-US" sz="1699" b="1" dirty="0">
                <a:solidFill>
                  <a:srgbClr val="4F4F4F"/>
                </a:solidFill>
              </a:rPr>
              <a:t>◻︎ </a:t>
            </a:r>
            <a:r>
              <a:rPr lang="en-US" sz="1699" dirty="0">
                <a:solidFill>
                  <a:srgbClr val="4F4F4F"/>
                </a:solidFill>
              </a:rPr>
              <a:t>Starting a new chapter/doing other things</a:t>
            </a:r>
          </a:p>
          <a:p>
            <a:pPr defTabSz="274320">
              <a:spcAft>
                <a:spcPts val="500"/>
              </a:spcAft>
              <a:buClr>
                <a:schemeClr val="accent2"/>
              </a:buClr>
            </a:pPr>
            <a:r>
              <a:rPr lang="en-US" sz="1699" b="1" dirty="0">
                <a:solidFill>
                  <a:srgbClr val="4F4F4F"/>
                </a:solidFill>
              </a:rPr>
              <a:t>◻︎ </a:t>
            </a:r>
            <a:r>
              <a:rPr lang="en-US" sz="1699" dirty="0">
                <a:solidFill>
                  <a:srgbClr val="4F4F4F"/>
                </a:solidFill>
              </a:rPr>
              <a:t>Health-related issues (mine or others) </a:t>
            </a:r>
          </a:p>
          <a:p>
            <a:pPr defTabSz="274320">
              <a:spcAft>
                <a:spcPts val="500"/>
              </a:spcAft>
              <a:buClr>
                <a:schemeClr val="accent2"/>
              </a:buClr>
            </a:pPr>
            <a:r>
              <a:rPr lang="en-US" sz="1699" b="1" dirty="0">
                <a:solidFill>
                  <a:srgbClr val="4F4F4F"/>
                </a:solidFill>
              </a:rPr>
              <a:t>◻︎ </a:t>
            </a:r>
            <a:r>
              <a:rPr lang="en-US" sz="1699" dirty="0">
                <a:solidFill>
                  <a:srgbClr val="4F4F4F"/>
                </a:solidFill>
              </a:rPr>
              <a:t>Feeling personally/emotionally ready</a:t>
            </a:r>
          </a:p>
          <a:p>
            <a:pPr defTabSz="274320">
              <a:spcAft>
                <a:spcPts val="500"/>
              </a:spcAft>
              <a:buClr>
                <a:schemeClr val="accent2"/>
              </a:buClr>
            </a:pPr>
            <a:r>
              <a:rPr lang="en-US" sz="1699" b="1" dirty="0">
                <a:solidFill>
                  <a:srgbClr val="4F4F4F"/>
                </a:solidFill>
              </a:rPr>
              <a:t>◻︎ </a:t>
            </a:r>
            <a:r>
              <a:rPr lang="en-US" sz="1699" dirty="0">
                <a:solidFill>
                  <a:srgbClr val="4F4F4F"/>
                </a:solidFill>
              </a:rPr>
              <a:t>Becoming eligible for government benefits</a:t>
            </a:r>
            <a:br>
              <a:rPr lang="en-US" sz="1699" dirty="0">
                <a:solidFill>
                  <a:srgbClr val="4F4F4F"/>
                </a:solidFill>
              </a:rPr>
            </a:br>
            <a:r>
              <a:rPr lang="en-US" sz="1699" dirty="0">
                <a:solidFill>
                  <a:srgbClr val="4F4F4F"/>
                </a:solidFill>
              </a:rPr>
              <a:t>	(Social Security, Medicare)</a:t>
            </a:r>
          </a:p>
          <a:p>
            <a:pPr defTabSz="274320">
              <a:spcAft>
                <a:spcPts val="500"/>
              </a:spcAft>
              <a:buClr>
                <a:schemeClr val="accent2"/>
              </a:buClr>
            </a:pPr>
            <a:r>
              <a:rPr lang="en-US" sz="1699" b="1" dirty="0">
                <a:solidFill>
                  <a:srgbClr val="4F4F4F"/>
                </a:solidFill>
              </a:rPr>
              <a:t>◻︎ </a:t>
            </a:r>
            <a:r>
              <a:rPr lang="en-US" sz="1699" dirty="0">
                <a:solidFill>
                  <a:srgbClr val="4F4F4F"/>
                </a:solidFill>
              </a:rPr>
              <a:t>Spouse’s/partner’s timing</a:t>
            </a:r>
            <a:endParaRPr lang="en-US" sz="1699" dirty="0">
              <a:solidFill>
                <a:srgbClr val="4F4F4F"/>
              </a:solidFill>
              <a:cs typeface="Arial"/>
            </a:endParaRPr>
          </a:p>
          <a:p>
            <a:pPr defTabSz="274320">
              <a:spcAft>
                <a:spcPts val="500"/>
              </a:spcAft>
              <a:buClr>
                <a:schemeClr val="accent2"/>
              </a:buClr>
            </a:pPr>
            <a:r>
              <a:rPr lang="en-US" sz="1699" b="1" dirty="0">
                <a:solidFill>
                  <a:srgbClr val="4F4F4F"/>
                </a:solidFill>
              </a:rPr>
              <a:t>◻︎ </a:t>
            </a:r>
            <a:r>
              <a:rPr lang="en-US" sz="1699" dirty="0">
                <a:solidFill>
                  <a:srgbClr val="4F4F4F"/>
                </a:solidFill>
              </a:rPr>
              <a:t>Other: __________________________</a:t>
            </a:r>
          </a:p>
        </p:txBody>
      </p:sp>
      <p:sp>
        <p:nvSpPr>
          <p:cNvPr id="7" name="TextBox 6">
            <a:extLst>
              <a:ext uri="{FF2B5EF4-FFF2-40B4-BE49-F238E27FC236}">
                <a16:creationId xmlns:a16="http://schemas.microsoft.com/office/drawing/2014/main" id="{14A45361-D023-5E43-83EB-59A30F99FECE}"/>
              </a:ext>
            </a:extLst>
          </p:cNvPr>
          <p:cNvSpPr txBox="1"/>
          <p:nvPr/>
        </p:nvSpPr>
        <p:spPr>
          <a:xfrm>
            <a:off x="1433689" y="1334669"/>
            <a:ext cx="4275511" cy="923090"/>
          </a:xfrm>
          <a:prstGeom prst="rect">
            <a:avLst/>
          </a:prstGeom>
          <a:noFill/>
        </p:spPr>
        <p:txBody>
          <a:bodyPr wrap="square" lIns="0" tIns="0" rIns="0" bIns="0" rtlCol="0" anchor="t">
            <a:spAutoFit/>
          </a:bodyPr>
          <a:lstStyle/>
          <a:p>
            <a:pPr>
              <a:spcAft>
                <a:spcPts val="1000"/>
              </a:spcAft>
              <a:buClr>
                <a:schemeClr val="accent2"/>
              </a:buClr>
            </a:pPr>
            <a:r>
              <a:rPr lang="en-US" sz="1999" dirty="0">
                <a:solidFill>
                  <a:srgbClr val="4F4F4F"/>
                </a:solidFill>
              </a:rPr>
              <a:t>What are the main factors influencing the timing of your retirement? </a:t>
            </a:r>
            <a:br>
              <a:rPr lang="en-US" sz="1999" dirty="0">
                <a:solidFill>
                  <a:srgbClr val="4F4F4F"/>
                </a:solidFill>
              </a:rPr>
            </a:br>
            <a:r>
              <a:rPr lang="en-US" sz="1999">
                <a:solidFill>
                  <a:srgbClr val="4F4F4F"/>
                </a:solidFill>
              </a:rPr>
              <a:t>Select all that apply.</a:t>
            </a:r>
          </a:p>
        </p:txBody>
      </p:sp>
      <p:sp>
        <p:nvSpPr>
          <p:cNvPr id="8" name="TextBox 7">
            <a:extLst>
              <a:ext uri="{FF2B5EF4-FFF2-40B4-BE49-F238E27FC236}">
                <a16:creationId xmlns:a16="http://schemas.microsoft.com/office/drawing/2014/main" id="{56AC5ACB-68B2-FC43-BE07-8AC0BE706DE9}"/>
              </a:ext>
            </a:extLst>
          </p:cNvPr>
          <p:cNvSpPr txBox="1"/>
          <p:nvPr/>
        </p:nvSpPr>
        <p:spPr>
          <a:xfrm>
            <a:off x="1059029" y="1334670"/>
            <a:ext cx="364666" cy="307697"/>
          </a:xfrm>
          <a:prstGeom prst="rect">
            <a:avLst/>
          </a:prstGeom>
          <a:noFill/>
        </p:spPr>
        <p:txBody>
          <a:bodyPr wrap="square" lIns="0" tIns="0" rIns="0" bIns="0" rtlCol="0">
            <a:spAutoFit/>
          </a:bodyPr>
          <a:lstStyle/>
          <a:p>
            <a:pPr>
              <a:spcAft>
                <a:spcPts val="1000"/>
              </a:spcAft>
              <a:buClr>
                <a:schemeClr val="accent2"/>
              </a:buClr>
            </a:pPr>
            <a:r>
              <a:rPr lang="en-US" sz="1999" b="1" dirty="0">
                <a:solidFill>
                  <a:srgbClr val="05C3DE"/>
                </a:solidFill>
                <a:latin typeface="+mj-lt"/>
              </a:rPr>
              <a:t>6</a:t>
            </a:r>
          </a:p>
        </p:txBody>
      </p:sp>
      <p:sp>
        <p:nvSpPr>
          <p:cNvPr id="9" name="TextBox 8">
            <a:extLst>
              <a:ext uri="{FF2B5EF4-FFF2-40B4-BE49-F238E27FC236}">
                <a16:creationId xmlns:a16="http://schemas.microsoft.com/office/drawing/2014/main" id="{70E74E86-806A-9C40-9A9A-32EFF4C6DFB7}"/>
              </a:ext>
            </a:extLst>
          </p:cNvPr>
          <p:cNvSpPr txBox="1"/>
          <p:nvPr/>
        </p:nvSpPr>
        <p:spPr>
          <a:xfrm>
            <a:off x="6768928" y="2537630"/>
            <a:ext cx="4660724" cy="1238478"/>
          </a:xfrm>
          <a:prstGeom prst="rect">
            <a:avLst/>
          </a:prstGeom>
          <a:noFill/>
        </p:spPr>
        <p:txBody>
          <a:bodyPr wrap="square" lIns="0" tIns="0" rIns="0" bIns="0" rtlCol="0" anchor="t">
            <a:spAutoFit/>
          </a:bodyPr>
          <a:lstStyle/>
          <a:p>
            <a:pPr>
              <a:spcAft>
                <a:spcPts val="500"/>
              </a:spcAft>
              <a:buClr>
                <a:schemeClr val="accent2"/>
              </a:buClr>
            </a:pPr>
            <a:r>
              <a:rPr lang="en-US" sz="1699" b="1" dirty="0">
                <a:solidFill>
                  <a:srgbClr val="4F4F4F"/>
                </a:solidFill>
              </a:rPr>
              <a:t>◻︎ </a:t>
            </a:r>
            <a:r>
              <a:rPr lang="en-US" sz="1699" dirty="0">
                <a:solidFill>
                  <a:srgbClr val="4F4F4F"/>
                </a:solidFill>
              </a:rPr>
              <a:t>At age: _______</a:t>
            </a:r>
          </a:p>
          <a:p>
            <a:pPr>
              <a:spcAft>
                <a:spcPts val="500"/>
              </a:spcAft>
              <a:buClr>
                <a:schemeClr val="accent2"/>
              </a:buClr>
            </a:pPr>
            <a:r>
              <a:rPr lang="en-US" sz="1699" b="1" dirty="0">
                <a:solidFill>
                  <a:srgbClr val="4F4F4F"/>
                </a:solidFill>
              </a:rPr>
              <a:t>◻︎ </a:t>
            </a:r>
            <a:r>
              <a:rPr lang="en-US" sz="1699" dirty="0">
                <a:solidFill>
                  <a:srgbClr val="4F4F4F"/>
                </a:solidFill>
              </a:rPr>
              <a:t>When I have</a:t>
            </a:r>
            <a:r>
              <a:rPr lang="en-US" sz="1699">
                <a:solidFill>
                  <a:srgbClr val="4F4F4F"/>
                </a:solidFill>
              </a:rPr>
              <a:t> saved $__________</a:t>
            </a:r>
            <a:endParaRPr lang="en-US" sz="1699">
              <a:solidFill>
                <a:srgbClr val="4F4F4F"/>
              </a:solidFill>
              <a:cs typeface="Arial"/>
            </a:endParaRPr>
          </a:p>
          <a:p>
            <a:pPr>
              <a:spcAft>
                <a:spcPts val="500"/>
              </a:spcAft>
              <a:buClr>
                <a:schemeClr val="accent2"/>
              </a:buClr>
            </a:pPr>
            <a:r>
              <a:rPr lang="en-US" sz="1699" b="1" dirty="0">
                <a:solidFill>
                  <a:srgbClr val="4F4F4F"/>
                </a:solidFill>
              </a:rPr>
              <a:t>◻︎ </a:t>
            </a:r>
            <a:r>
              <a:rPr lang="en-US" sz="1699" dirty="0">
                <a:solidFill>
                  <a:srgbClr val="4F4F4F"/>
                </a:solidFill>
              </a:rPr>
              <a:t>Never</a:t>
            </a:r>
          </a:p>
          <a:p>
            <a:pPr>
              <a:spcAft>
                <a:spcPts val="500"/>
              </a:spcAft>
              <a:buClr>
                <a:schemeClr val="accent2"/>
              </a:buClr>
            </a:pPr>
            <a:r>
              <a:rPr lang="en-US" sz="1699" b="1" dirty="0">
                <a:solidFill>
                  <a:srgbClr val="4F4F4F"/>
                </a:solidFill>
              </a:rPr>
              <a:t>◻︎ </a:t>
            </a:r>
            <a:r>
              <a:rPr lang="en-US" sz="1699" dirty="0">
                <a:solidFill>
                  <a:srgbClr val="4F4F4F"/>
                </a:solidFill>
              </a:rPr>
              <a:t>I don’t know</a:t>
            </a:r>
          </a:p>
        </p:txBody>
      </p:sp>
      <p:sp>
        <p:nvSpPr>
          <p:cNvPr id="10" name="TextBox 9">
            <a:extLst>
              <a:ext uri="{FF2B5EF4-FFF2-40B4-BE49-F238E27FC236}">
                <a16:creationId xmlns:a16="http://schemas.microsoft.com/office/drawing/2014/main" id="{82D2942B-D08B-A44F-958A-FBBE33CC0085}"/>
              </a:ext>
            </a:extLst>
          </p:cNvPr>
          <p:cNvSpPr txBox="1"/>
          <p:nvPr/>
        </p:nvSpPr>
        <p:spPr>
          <a:xfrm>
            <a:off x="6768929" y="1334670"/>
            <a:ext cx="4275511" cy="615393"/>
          </a:xfrm>
          <a:prstGeom prst="rect">
            <a:avLst/>
          </a:prstGeom>
          <a:noFill/>
        </p:spPr>
        <p:txBody>
          <a:bodyPr wrap="square" lIns="0" tIns="0" rIns="0" bIns="0" rtlCol="0">
            <a:spAutoFit/>
          </a:bodyPr>
          <a:lstStyle/>
          <a:p>
            <a:pPr>
              <a:spcAft>
                <a:spcPts val="1000"/>
              </a:spcAft>
              <a:buClr>
                <a:schemeClr val="accent2"/>
              </a:buClr>
            </a:pPr>
            <a:r>
              <a:rPr lang="en-US" sz="1999" dirty="0">
                <a:solidFill>
                  <a:srgbClr val="4F4F4F"/>
                </a:solidFill>
              </a:rPr>
              <a:t>When do you plan to retire based on your personal definition of retirement?</a:t>
            </a:r>
          </a:p>
        </p:txBody>
      </p:sp>
      <p:sp>
        <p:nvSpPr>
          <p:cNvPr id="11" name="TextBox 10">
            <a:extLst>
              <a:ext uri="{FF2B5EF4-FFF2-40B4-BE49-F238E27FC236}">
                <a16:creationId xmlns:a16="http://schemas.microsoft.com/office/drawing/2014/main" id="{B92F3C44-91B0-8845-8C71-5F9376D1BA85}"/>
              </a:ext>
            </a:extLst>
          </p:cNvPr>
          <p:cNvSpPr txBox="1"/>
          <p:nvPr/>
        </p:nvSpPr>
        <p:spPr>
          <a:xfrm>
            <a:off x="6394269" y="1334670"/>
            <a:ext cx="364666" cy="307697"/>
          </a:xfrm>
          <a:prstGeom prst="rect">
            <a:avLst/>
          </a:prstGeom>
          <a:noFill/>
        </p:spPr>
        <p:txBody>
          <a:bodyPr wrap="square" lIns="0" tIns="0" rIns="0" bIns="0" rtlCol="0">
            <a:spAutoFit/>
          </a:bodyPr>
          <a:lstStyle/>
          <a:p>
            <a:pPr>
              <a:spcAft>
                <a:spcPts val="1000"/>
              </a:spcAft>
              <a:buClr>
                <a:schemeClr val="accent2"/>
              </a:buClr>
            </a:pPr>
            <a:r>
              <a:rPr lang="en-US" sz="1999" b="1" dirty="0">
                <a:solidFill>
                  <a:srgbClr val="05C3DE"/>
                </a:solidFill>
                <a:latin typeface="+mj-lt"/>
              </a:rPr>
              <a:t>7</a:t>
            </a:r>
          </a:p>
        </p:txBody>
      </p:sp>
      <p:sp>
        <p:nvSpPr>
          <p:cNvPr id="12" name="Rectangle 11">
            <a:extLst>
              <a:ext uri="{FF2B5EF4-FFF2-40B4-BE49-F238E27FC236}">
                <a16:creationId xmlns:a16="http://schemas.microsoft.com/office/drawing/2014/main" id="{39F0B635-0205-AD42-8755-F4B423B142F5}"/>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252974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AA97B-C154-5B43-9954-CCA731A24889}"/>
              </a:ext>
            </a:extLst>
          </p:cNvPr>
          <p:cNvSpPr>
            <a:spLocks noGrp="1"/>
          </p:cNvSpPr>
          <p:nvPr>
            <p:ph type="title"/>
          </p:nvPr>
        </p:nvSpPr>
        <p:spPr/>
        <p:txBody>
          <a:bodyPr/>
          <a:lstStyle/>
          <a:p>
            <a:r>
              <a:rPr lang="en-US" dirty="0"/>
              <a:t>Create Your Vision for Retirement</a:t>
            </a:r>
          </a:p>
        </p:txBody>
      </p:sp>
      <p:grpSp>
        <p:nvGrpSpPr>
          <p:cNvPr id="13" name="Group 12">
            <a:extLst>
              <a:ext uri="{FF2B5EF4-FFF2-40B4-BE49-F238E27FC236}">
                <a16:creationId xmlns:a16="http://schemas.microsoft.com/office/drawing/2014/main" id="{A69F1A12-872A-114C-AB41-EFC3B8A136D0}"/>
              </a:ext>
            </a:extLst>
          </p:cNvPr>
          <p:cNvGrpSpPr/>
          <p:nvPr/>
        </p:nvGrpSpPr>
        <p:grpSpPr>
          <a:xfrm>
            <a:off x="905012" y="2543819"/>
            <a:ext cx="10378800" cy="1770362"/>
            <a:chOff x="905248" y="2543588"/>
            <a:chExt cx="10381504" cy="1770823"/>
          </a:xfrm>
        </p:grpSpPr>
        <p:grpSp>
          <p:nvGrpSpPr>
            <p:cNvPr id="2" name="Group 1">
              <a:extLst>
                <a:ext uri="{FF2B5EF4-FFF2-40B4-BE49-F238E27FC236}">
                  <a16:creationId xmlns:a16="http://schemas.microsoft.com/office/drawing/2014/main" id="{5D9DD47A-5FEF-414A-AFF0-DDA19CFB430E}"/>
                </a:ext>
              </a:extLst>
            </p:cNvPr>
            <p:cNvGrpSpPr/>
            <p:nvPr/>
          </p:nvGrpSpPr>
          <p:grpSpPr>
            <a:xfrm>
              <a:off x="905248" y="2543588"/>
              <a:ext cx="1770362" cy="1770823"/>
              <a:chOff x="973967" y="2595785"/>
              <a:chExt cx="1770362" cy="1770823"/>
            </a:xfrm>
          </p:grpSpPr>
          <p:sp>
            <p:nvSpPr>
              <p:cNvPr id="12" name="Rectangle 11"/>
              <p:cNvSpPr/>
              <p:nvPr/>
            </p:nvSpPr>
            <p:spPr>
              <a:xfrm>
                <a:off x="973967"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17" name="Rectangle 16"/>
              <p:cNvSpPr/>
              <p:nvPr/>
            </p:nvSpPr>
            <p:spPr>
              <a:xfrm>
                <a:off x="973967"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WHO</a:t>
                </a:r>
              </a:p>
            </p:txBody>
          </p:sp>
          <p:grpSp>
            <p:nvGrpSpPr>
              <p:cNvPr id="3" name="Group 2">
                <a:extLst>
                  <a:ext uri="{FF2B5EF4-FFF2-40B4-BE49-F238E27FC236}">
                    <a16:creationId xmlns:a16="http://schemas.microsoft.com/office/drawing/2014/main" id="{D0C29165-B762-FC4D-A115-7C6CD20515F5}"/>
                  </a:ext>
                </a:extLst>
              </p:cNvPr>
              <p:cNvGrpSpPr/>
              <p:nvPr/>
            </p:nvGrpSpPr>
            <p:grpSpPr>
              <a:xfrm>
                <a:off x="1356863" y="2909599"/>
                <a:ext cx="1005334" cy="731520"/>
                <a:chOff x="1208009" y="3264636"/>
                <a:chExt cx="1005334" cy="731520"/>
              </a:xfrm>
            </p:grpSpPr>
            <p:grpSp>
              <p:nvGrpSpPr>
                <p:cNvPr id="53" name="Group 52">
                  <a:extLst>
                    <a:ext uri="{FF2B5EF4-FFF2-40B4-BE49-F238E27FC236}">
                      <a16:creationId xmlns:a16="http://schemas.microsoft.com/office/drawing/2014/main" id="{6BF79ECC-A41A-BA4D-867C-8B39367699DB}"/>
                    </a:ext>
                  </a:extLst>
                </p:cNvPr>
                <p:cNvGrpSpPr>
                  <a:grpSpLocks noChangeAspect="1"/>
                </p:cNvGrpSpPr>
                <p:nvPr/>
              </p:nvGrpSpPr>
              <p:grpSpPr>
                <a:xfrm>
                  <a:off x="1208009" y="3356076"/>
                  <a:ext cx="602427" cy="640080"/>
                  <a:chOff x="1035277" y="1475225"/>
                  <a:chExt cx="304800" cy="323851"/>
                </a:xfrm>
              </p:grpSpPr>
              <p:sp>
                <p:nvSpPr>
                  <p:cNvPr id="54" name="Freeform 49">
                    <a:extLst>
                      <a:ext uri="{FF2B5EF4-FFF2-40B4-BE49-F238E27FC236}">
                        <a16:creationId xmlns:a16="http://schemas.microsoft.com/office/drawing/2014/main" id="{814F8BC8-8853-7B4E-8D3E-B3B81E114EB8}"/>
                      </a:ext>
                    </a:extLst>
                  </p:cNvPr>
                  <p:cNvSpPr>
                    <a:spLocks/>
                  </p:cNvSpPr>
                  <p:nvPr/>
                </p:nvSpPr>
                <p:spPr bwMode="auto">
                  <a:xfrm>
                    <a:off x="1035277" y="1651438"/>
                    <a:ext cx="304800" cy="147638"/>
                  </a:xfrm>
                  <a:custGeom>
                    <a:avLst/>
                    <a:gdLst>
                      <a:gd name="T0" fmla="*/ 24 w 64"/>
                      <a:gd name="T1" fmla="*/ 1 h 31"/>
                      <a:gd name="T2" fmla="*/ 24 w 64"/>
                      <a:gd name="T3" fmla="*/ 9 h 31"/>
                      <a:gd name="T4" fmla="*/ 6 w 64"/>
                      <a:gd name="T5" fmla="*/ 16 h 31"/>
                      <a:gd name="T6" fmla="*/ 0 w 64"/>
                      <a:gd name="T7" fmla="*/ 25 h 31"/>
                      <a:gd name="T8" fmla="*/ 0 w 64"/>
                      <a:gd name="T9" fmla="*/ 31 h 31"/>
                      <a:gd name="T10" fmla="*/ 64 w 64"/>
                      <a:gd name="T11" fmla="*/ 31 h 31"/>
                      <a:gd name="T12" fmla="*/ 64 w 64"/>
                      <a:gd name="T13" fmla="*/ 25 h 31"/>
                      <a:gd name="T14" fmla="*/ 57 w 64"/>
                      <a:gd name="T15" fmla="*/ 16 h 31"/>
                      <a:gd name="T16" fmla="*/ 40 w 64"/>
                      <a:gd name="T17" fmla="*/ 9 h 31"/>
                      <a:gd name="T18" fmla="*/ 40 w 6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1">
                        <a:moveTo>
                          <a:pt x="24" y="1"/>
                        </a:moveTo>
                        <a:cubicBezTo>
                          <a:pt x="24" y="9"/>
                          <a:pt x="24" y="9"/>
                          <a:pt x="24" y="9"/>
                        </a:cubicBezTo>
                        <a:cubicBezTo>
                          <a:pt x="6" y="16"/>
                          <a:pt x="6" y="16"/>
                          <a:pt x="6" y="16"/>
                        </a:cubicBezTo>
                        <a:cubicBezTo>
                          <a:pt x="2" y="17"/>
                          <a:pt x="0" y="21"/>
                          <a:pt x="0" y="25"/>
                        </a:cubicBezTo>
                        <a:cubicBezTo>
                          <a:pt x="0" y="31"/>
                          <a:pt x="0" y="31"/>
                          <a:pt x="0" y="31"/>
                        </a:cubicBezTo>
                        <a:cubicBezTo>
                          <a:pt x="64" y="31"/>
                          <a:pt x="64" y="31"/>
                          <a:pt x="64" y="31"/>
                        </a:cubicBezTo>
                        <a:cubicBezTo>
                          <a:pt x="64" y="25"/>
                          <a:pt x="64" y="25"/>
                          <a:pt x="64" y="25"/>
                        </a:cubicBezTo>
                        <a:cubicBezTo>
                          <a:pt x="64" y="21"/>
                          <a:pt x="61" y="17"/>
                          <a:pt x="57" y="16"/>
                        </a:cubicBezTo>
                        <a:cubicBezTo>
                          <a:pt x="40" y="9"/>
                          <a:pt x="40" y="9"/>
                          <a:pt x="40" y="9"/>
                        </a:cubicBezTo>
                        <a:cubicBezTo>
                          <a:pt x="40" y="0"/>
                          <a:pt x="40" y="0"/>
                          <a:pt x="40" y="0"/>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5" name="Oval 50">
                    <a:extLst>
                      <a:ext uri="{FF2B5EF4-FFF2-40B4-BE49-F238E27FC236}">
                        <a16:creationId xmlns:a16="http://schemas.microsoft.com/office/drawing/2014/main" id="{CEF95358-279C-9F40-B4A6-28E6FFFB1750}"/>
                      </a:ext>
                    </a:extLst>
                  </p:cNvPr>
                  <p:cNvSpPr>
                    <a:spLocks noChangeArrowheads="1"/>
                  </p:cNvSpPr>
                  <p:nvPr/>
                </p:nvSpPr>
                <p:spPr bwMode="auto">
                  <a:xfrm>
                    <a:off x="1101952" y="1475225"/>
                    <a:ext cx="161925" cy="190500"/>
                  </a:xfrm>
                  <a:prstGeom prst="ellipse">
                    <a:avLst/>
                  </a:pr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6" name="Freeform 51">
                    <a:extLst>
                      <a:ext uri="{FF2B5EF4-FFF2-40B4-BE49-F238E27FC236}">
                        <a16:creationId xmlns:a16="http://schemas.microsoft.com/office/drawing/2014/main" id="{A0FEA2C8-40F9-384A-B4C0-03126BAF0E9E}"/>
                      </a:ext>
                    </a:extLst>
                  </p:cNvPr>
                  <p:cNvSpPr>
                    <a:spLocks/>
                  </p:cNvSpPr>
                  <p:nvPr/>
                </p:nvSpPr>
                <p:spPr bwMode="auto">
                  <a:xfrm>
                    <a:off x="1106715" y="1532375"/>
                    <a:ext cx="157163" cy="33338"/>
                  </a:xfrm>
                  <a:custGeom>
                    <a:avLst/>
                    <a:gdLst>
                      <a:gd name="T0" fmla="*/ 33 w 33"/>
                      <a:gd name="T1" fmla="*/ 6 h 7"/>
                      <a:gd name="T2" fmla="*/ 31 w 33"/>
                      <a:gd name="T3" fmla="*/ 6 h 7"/>
                      <a:gd name="T4" fmla="*/ 19 w 33"/>
                      <a:gd name="T5" fmla="*/ 0 h 7"/>
                      <a:gd name="T6" fmla="*/ 6 w 33"/>
                      <a:gd name="T7" fmla="*/ 6 h 7"/>
                      <a:gd name="T8" fmla="*/ 0 w 33"/>
                      <a:gd name="T9" fmla="*/ 4 h 7"/>
                    </a:gdLst>
                    <a:ahLst/>
                    <a:cxnLst>
                      <a:cxn ang="0">
                        <a:pos x="T0" y="T1"/>
                      </a:cxn>
                      <a:cxn ang="0">
                        <a:pos x="T2" y="T3"/>
                      </a:cxn>
                      <a:cxn ang="0">
                        <a:pos x="T4" y="T5"/>
                      </a:cxn>
                      <a:cxn ang="0">
                        <a:pos x="T6" y="T7"/>
                      </a:cxn>
                      <a:cxn ang="0">
                        <a:pos x="T8" y="T9"/>
                      </a:cxn>
                    </a:cxnLst>
                    <a:rect l="0" t="0" r="r" b="b"/>
                    <a:pathLst>
                      <a:path w="33" h="7">
                        <a:moveTo>
                          <a:pt x="33" y="6"/>
                        </a:moveTo>
                        <a:cubicBezTo>
                          <a:pt x="32" y="6"/>
                          <a:pt x="32" y="6"/>
                          <a:pt x="31" y="6"/>
                        </a:cubicBezTo>
                        <a:cubicBezTo>
                          <a:pt x="26" y="7"/>
                          <a:pt x="22" y="5"/>
                          <a:pt x="19" y="0"/>
                        </a:cubicBezTo>
                        <a:cubicBezTo>
                          <a:pt x="17" y="3"/>
                          <a:pt x="11" y="6"/>
                          <a:pt x="6" y="6"/>
                        </a:cubicBezTo>
                        <a:cubicBezTo>
                          <a:pt x="4" y="6"/>
                          <a:pt x="2" y="6"/>
                          <a:pt x="0" y="4"/>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57" name="Freeform 131">
                  <a:extLst>
                    <a:ext uri="{FF2B5EF4-FFF2-40B4-BE49-F238E27FC236}">
                      <a16:creationId xmlns:a16="http://schemas.microsoft.com/office/drawing/2014/main" id="{2F286837-80CE-774C-B1EB-7C18C4B4E245}"/>
                    </a:ext>
                  </a:extLst>
                </p:cNvPr>
                <p:cNvSpPr>
                  <a:spLocks noChangeAspect="1"/>
                </p:cNvSpPr>
                <p:nvPr/>
              </p:nvSpPr>
              <p:spPr bwMode="auto">
                <a:xfrm flipH="1">
                  <a:off x="1706904" y="3264636"/>
                  <a:ext cx="506439" cy="731520"/>
                </a:xfrm>
                <a:custGeom>
                  <a:avLst/>
                  <a:gdLst>
                    <a:gd name="T0" fmla="*/ 45 w 45"/>
                    <a:gd name="T1" fmla="*/ 44 h 65"/>
                    <a:gd name="T2" fmla="*/ 37 w 45"/>
                    <a:gd name="T3" fmla="*/ 41 h 65"/>
                    <a:gd name="T4" fmla="*/ 37 w 45"/>
                    <a:gd name="T5" fmla="*/ 33 h 65"/>
                    <a:gd name="T6" fmla="*/ 42 w 45"/>
                    <a:gd name="T7" fmla="*/ 23 h 65"/>
                    <a:gd name="T8" fmla="*/ 42 w 45"/>
                    <a:gd name="T9" fmla="*/ 16 h 65"/>
                    <a:gd name="T10" fmla="*/ 44 w 45"/>
                    <a:gd name="T11" fmla="*/ 6 h 65"/>
                    <a:gd name="T12" fmla="*/ 22 w 45"/>
                    <a:gd name="T13" fmla="*/ 6 h 65"/>
                    <a:gd name="T14" fmla="*/ 18 w 45"/>
                    <a:gd name="T15" fmla="*/ 16 h 65"/>
                    <a:gd name="T16" fmla="*/ 18 w 45"/>
                    <a:gd name="T17" fmla="*/ 23 h 65"/>
                    <a:gd name="T18" fmla="*/ 24 w 45"/>
                    <a:gd name="T19" fmla="*/ 35 h 65"/>
                    <a:gd name="T20" fmla="*/ 24 w 45"/>
                    <a:gd name="T21" fmla="*/ 41 h 65"/>
                    <a:gd name="T22" fmla="*/ 1 w 45"/>
                    <a:gd name="T23" fmla="*/ 51 h 65"/>
                    <a:gd name="T24" fmla="*/ 0 w 45"/>
                    <a:gd name="T25" fmla="*/ 65 h 65"/>
                    <a:gd name="T26" fmla="*/ 34 w 45"/>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5">
                      <a:moveTo>
                        <a:pt x="45" y="44"/>
                      </a:moveTo>
                      <a:cubicBezTo>
                        <a:pt x="42" y="43"/>
                        <a:pt x="40" y="42"/>
                        <a:pt x="37" y="41"/>
                      </a:cubicBezTo>
                      <a:cubicBezTo>
                        <a:pt x="37" y="33"/>
                        <a:pt x="37" y="33"/>
                        <a:pt x="37" y="33"/>
                      </a:cubicBezTo>
                      <a:cubicBezTo>
                        <a:pt x="37" y="33"/>
                        <a:pt x="42" y="31"/>
                        <a:pt x="42" y="23"/>
                      </a:cubicBezTo>
                      <a:cubicBezTo>
                        <a:pt x="44" y="23"/>
                        <a:pt x="44" y="16"/>
                        <a:pt x="42" y="16"/>
                      </a:cubicBezTo>
                      <a:cubicBezTo>
                        <a:pt x="42" y="15"/>
                        <a:pt x="45" y="10"/>
                        <a:pt x="44" y="6"/>
                      </a:cubicBezTo>
                      <a:cubicBezTo>
                        <a:pt x="42" y="0"/>
                        <a:pt x="23" y="0"/>
                        <a:pt x="22" y="6"/>
                      </a:cubicBezTo>
                      <a:cubicBezTo>
                        <a:pt x="14" y="4"/>
                        <a:pt x="18" y="15"/>
                        <a:pt x="18" y="16"/>
                      </a:cubicBezTo>
                      <a:cubicBezTo>
                        <a:pt x="16" y="16"/>
                        <a:pt x="16" y="23"/>
                        <a:pt x="18" y="23"/>
                      </a:cubicBezTo>
                      <a:cubicBezTo>
                        <a:pt x="18" y="31"/>
                        <a:pt x="24" y="35"/>
                        <a:pt x="24" y="35"/>
                      </a:cubicBezTo>
                      <a:cubicBezTo>
                        <a:pt x="24" y="41"/>
                        <a:pt x="24" y="41"/>
                        <a:pt x="24" y="41"/>
                      </a:cubicBezTo>
                      <a:cubicBezTo>
                        <a:pt x="14" y="45"/>
                        <a:pt x="3" y="47"/>
                        <a:pt x="1" y="51"/>
                      </a:cubicBezTo>
                      <a:cubicBezTo>
                        <a:pt x="0" y="56"/>
                        <a:pt x="0" y="65"/>
                        <a:pt x="0" y="65"/>
                      </a:cubicBezTo>
                      <a:cubicBezTo>
                        <a:pt x="34" y="65"/>
                        <a:pt x="34" y="65"/>
                        <a:pt x="34" y="65"/>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grpSp>
          <p:nvGrpSpPr>
            <p:cNvPr id="9" name="Group 8">
              <a:extLst>
                <a:ext uri="{FF2B5EF4-FFF2-40B4-BE49-F238E27FC236}">
                  <a16:creationId xmlns:a16="http://schemas.microsoft.com/office/drawing/2014/main" id="{C8215389-CDBA-AC4B-A7E4-45341E7AEE2F}"/>
                </a:ext>
              </a:extLst>
            </p:cNvPr>
            <p:cNvGrpSpPr/>
            <p:nvPr/>
          </p:nvGrpSpPr>
          <p:grpSpPr>
            <a:xfrm>
              <a:off x="3058034" y="2543588"/>
              <a:ext cx="8225796" cy="1770823"/>
              <a:chOff x="3058034" y="2543588"/>
              <a:chExt cx="8225796" cy="1770823"/>
            </a:xfrm>
          </p:grpSpPr>
          <p:grpSp>
            <p:nvGrpSpPr>
              <p:cNvPr id="24" name="Group 23">
                <a:extLst>
                  <a:ext uri="{FF2B5EF4-FFF2-40B4-BE49-F238E27FC236}">
                    <a16:creationId xmlns:a16="http://schemas.microsoft.com/office/drawing/2014/main" id="{3EC356C2-A57B-AD46-880D-DB2EF7BCF2C6}"/>
                  </a:ext>
                </a:extLst>
              </p:cNvPr>
              <p:cNvGrpSpPr>
                <a:grpSpLocks noChangeAspect="1"/>
              </p:cNvGrpSpPr>
              <p:nvPr/>
            </p:nvGrpSpPr>
            <p:grpSpPr>
              <a:xfrm>
                <a:off x="3529283" y="2847639"/>
                <a:ext cx="803114" cy="731520"/>
                <a:chOff x="7082065" y="1619417"/>
                <a:chExt cx="409575" cy="373063"/>
              </a:xfrm>
            </p:grpSpPr>
            <p:sp>
              <p:nvSpPr>
                <p:cNvPr id="25" name="Freeform 116">
                  <a:extLst>
                    <a:ext uri="{FF2B5EF4-FFF2-40B4-BE49-F238E27FC236}">
                      <a16:creationId xmlns:a16="http://schemas.microsoft.com/office/drawing/2014/main" id="{AAC8D814-CD89-424E-BA33-AE32EEA3D87F}"/>
                    </a:ext>
                  </a:extLst>
                </p:cNvPr>
                <p:cNvSpPr>
                  <a:spLocks/>
                </p:cNvSpPr>
                <p:nvPr/>
              </p:nvSpPr>
              <p:spPr bwMode="auto">
                <a:xfrm>
                  <a:off x="7082065" y="1619417"/>
                  <a:ext cx="409575" cy="373063"/>
                </a:xfrm>
                <a:custGeom>
                  <a:avLst/>
                  <a:gdLst>
                    <a:gd name="T0" fmla="*/ 16 w 86"/>
                    <a:gd name="T1" fmla="*/ 71 h 78"/>
                    <a:gd name="T2" fmla="*/ 15 w 86"/>
                    <a:gd name="T3" fmla="*/ 15 h 78"/>
                    <a:gd name="T4" fmla="*/ 69 w 86"/>
                    <a:gd name="T5" fmla="*/ 16 h 78"/>
                    <a:gd name="T6" fmla="*/ 71 w 86"/>
                    <a:gd name="T7" fmla="*/ 71 h 78"/>
                    <a:gd name="T8" fmla="*/ 44 w 86"/>
                    <a:gd name="T9" fmla="*/ 71 h 78"/>
                    <a:gd name="T10" fmla="*/ 29 w 86"/>
                    <a:gd name="T11" fmla="*/ 56 h 78"/>
                    <a:gd name="T12" fmla="*/ 24 w 86"/>
                    <a:gd name="T13" fmla="*/ 55 h 78"/>
                    <a:gd name="T14" fmla="*/ 25 w 86"/>
                    <a:gd name="T15" fmla="*/ 61 h 78"/>
                    <a:gd name="T16" fmla="*/ 25 w 86"/>
                    <a:gd name="T17" fmla="*/ 71 h 78"/>
                    <a:gd name="T18" fmla="*/ 16 w 86"/>
                    <a:gd name="T19"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78">
                      <a:moveTo>
                        <a:pt x="16" y="71"/>
                      </a:moveTo>
                      <a:cubicBezTo>
                        <a:pt x="1" y="56"/>
                        <a:pt x="0" y="30"/>
                        <a:pt x="15" y="15"/>
                      </a:cubicBezTo>
                      <a:cubicBezTo>
                        <a:pt x="30" y="0"/>
                        <a:pt x="54" y="1"/>
                        <a:pt x="69" y="16"/>
                      </a:cubicBezTo>
                      <a:cubicBezTo>
                        <a:pt x="85" y="31"/>
                        <a:pt x="86" y="56"/>
                        <a:pt x="71" y="71"/>
                      </a:cubicBezTo>
                      <a:cubicBezTo>
                        <a:pt x="64" y="78"/>
                        <a:pt x="51" y="78"/>
                        <a:pt x="44" y="71"/>
                      </a:cubicBezTo>
                      <a:cubicBezTo>
                        <a:pt x="29" y="56"/>
                        <a:pt x="29" y="56"/>
                        <a:pt x="29" y="56"/>
                      </a:cubicBezTo>
                      <a:cubicBezTo>
                        <a:pt x="27" y="53"/>
                        <a:pt x="25" y="53"/>
                        <a:pt x="24" y="55"/>
                      </a:cubicBezTo>
                      <a:cubicBezTo>
                        <a:pt x="23" y="56"/>
                        <a:pt x="23" y="59"/>
                        <a:pt x="25" y="61"/>
                      </a:cubicBezTo>
                      <a:cubicBezTo>
                        <a:pt x="28" y="64"/>
                        <a:pt x="28" y="68"/>
                        <a:pt x="25" y="71"/>
                      </a:cubicBezTo>
                      <a:cubicBezTo>
                        <a:pt x="23" y="73"/>
                        <a:pt x="19" y="73"/>
                        <a:pt x="16" y="71"/>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6" name="Freeform 117">
                  <a:extLst>
                    <a:ext uri="{FF2B5EF4-FFF2-40B4-BE49-F238E27FC236}">
                      <a16:creationId xmlns:a16="http://schemas.microsoft.com/office/drawing/2014/main" id="{24478066-1D2A-BC47-A550-763455DFF54A}"/>
                    </a:ext>
                  </a:extLst>
                </p:cNvPr>
                <p:cNvSpPr>
                  <a:spLocks/>
                </p:cNvSpPr>
                <p:nvPr/>
              </p:nvSpPr>
              <p:spPr bwMode="auto">
                <a:xfrm>
                  <a:off x="7324952" y="1714667"/>
                  <a:ext cx="57150" cy="58738"/>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7" name="Freeform 118">
                  <a:extLst>
                    <a:ext uri="{FF2B5EF4-FFF2-40B4-BE49-F238E27FC236}">
                      <a16:creationId xmlns:a16="http://schemas.microsoft.com/office/drawing/2014/main" id="{001CD7CC-174F-434E-8613-C7F9B9E34C0D}"/>
                    </a:ext>
                  </a:extLst>
                </p:cNvPr>
                <p:cNvSpPr>
                  <a:spLocks/>
                </p:cNvSpPr>
                <p:nvPr/>
              </p:nvSpPr>
              <p:spPr bwMode="auto">
                <a:xfrm>
                  <a:off x="7377340" y="1801980"/>
                  <a:ext cx="42863" cy="42863"/>
                </a:xfrm>
                <a:custGeom>
                  <a:avLst/>
                  <a:gdLst>
                    <a:gd name="T0" fmla="*/ 2 w 9"/>
                    <a:gd name="T1" fmla="*/ 7 h 9"/>
                    <a:gd name="T2" fmla="*/ 2 w 9"/>
                    <a:gd name="T3" fmla="*/ 2 h 9"/>
                    <a:gd name="T4" fmla="*/ 7 w 9"/>
                    <a:gd name="T5" fmla="*/ 2 h 9"/>
                    <a:gd name="T6" fmla="*/ 7 w 9"/>
                    <a:gd name="T7" fmla="*/ 7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0" y="6"/>
                        <a:pt x="0" y="3"/>
                        <a:pt x="2" y="2"/>
                      </a:cubicBezTo>
                      <a:cubicBezTo>
                        <a:pt x="3" y="0"/>
                        <a:pt x="6" y="0"/>
                        <a:pt x="7" y="2"/>
                      </a:cubicBezTo>
                      <a:cubicBezTo>
                        <a:pt x="9" y="3"/>
                        <a:pt x="9" y="6"/>
                        <a:pt x="7" y="7"/>
                      </a:cubicBezTo>
                      <a:cubicBezTo>
                        <a:pt x="6" y="9"/>
                        <a:pt x="3" y="9"/>
                        <a:pt x="2" y="7"/>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8" name="Freeform 119">
                  <a:extLst>
                    <a:ext uri="{FF2B5EF4-FFF2-40B4-BE49-F238E27FC236}">
                      <a16:creationId xmlns:a16="http://schemas.microsoft.com/office/drawing/2014/main" id="{C65DFA4F-C823-384E-980F-E5AB0290C29D}"/>
                    </a:ext>
                  </a:extLst>
                </p:cNvPr>
                <p:cNvSpPr>
                  <a:spLocks/>
                </p:cNvSpPr>
                <p:nvPr/>
              </p:nvSpPr>
              <p:spPr bwMode="auto">
                <a:xfrm>
                  <a:off x="7320190" y="1868655"/>
                  <a:ext cx="66675" cy="71438"/>
                </a:xfrm>
                <a:custGeom>
                  <a:avLst/>
                  <a:gdLst>
                    <a:gd name="T0" fmla="*/ 2 w 14"/>
                    <a:gd name="T1" fmla="*/ 12 h 15"/>
                    <a:gd name="T2" fmla="*/ 2 w 14"/>
                    <a:gd name="T3" fmla="*/ 3 h 15"/>
                    <a:gd name="T4" fmla="*/ 12 w 14"/>
                    <a:gd name="T5" fmla="*/ 3 h 15"/>
                    <a:gd name="T6" fmla="*/ 12 w 14"/>
                    <a:gd name="T7" fmla="*/ 12 h 15"/>
                    <a:gd name="T8" fmla="*/ 2 w 14"/>
                    <a:gd name="T9" fmla="*/ 12 h 15"/>
                  </a:gdLst>
                  <a:ahLst/>
                  <a:cxnLst>
                    <a:cxn ang="0">
                      <a:pos x="T0" y="T1"/>
                    </a:cxn>
                    <a:cxn ang="0">
                      <a:pos x="T2" y="T3"/>
                    </a:cxn>
                    <a:cxn ang="0">
                      <a:pos x="T4" y="T5"/>
                    </a:cxn>
                    <a:cxn ang="0">
                      <a:pos x="T6" y="T7"/>
                    </a:cxn>
                    <a:cxn ang="0">
                      <a:pos x="T8" y="T9"/>
                    </a:cxn>
                  </a:cxnLst>
                  <a:rect l="0" t="0" r="r" b="b"/>
                  <a:pathLst>
                    <a:path w="14" h="15">
                      <a:moveTo>
                        <a:pt x="2" y="12"/>
                      </a:moveTo>
                      <a:cubicBezTo>
                        <a:pt x="0" y="9"/>
                        <a:pt x="0" y="5"/>
                        <a:pt x="2" y="3"/>
                      </a:cubicBezTo>
                      <a:cubicBezTo>
                        <a:pt x="5" y="0"/>
                        <a:pt x="9" y="0"/>
                        <a:pt x="12" y="3"/>
                      </a:cubicBezTo>
                      <a:cubicBezTo>
                        <a:pt x="14" y="5"/>
                        <a:pt x="14" y="9"/>
                        <a:pt x="12" y="12"/>
                      </a:cubicBezTo>
                      <a:cubicBezTo>
                        <a:pt x="9" y="15"/>
                        <a:pt x="5" y="15"/>
                        <a:pt x="2" y="1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9" name="Freeform 120">
                  <a:extLst>
                    <a:ext uri="{FF2B5EF4-FFF2-40B4-BE49-F238E27FC236}">
                      <a16:creationId xmlns:a16="http://schemas.microsoft.com/office/drawing/2014/main" id="{EE300DF0-35A6-8640-B92C-3DE59C4E3E9B}"/>
                    </a:ext>
                  </a:extLst>
                </p:cNvPr>
                <p:cNvSpPr>
                  <a:spLocks/>
                </p:cNvSpPr>
                <p:nvPr/>
              </p:nvSpPr>
              <p:spPr bwMode="auto">
                <a:xfrm>
                  <a:off x="7224940" y="1700380"/>
                  <a:ext cx="57150" cy="53975"/>
                </a:xfrm>
                <a:custGeom>
                  <a:avLst/>
                  <a:gdLst>
                    <a:gd name="T0" fmla="*/ 10 w 12"/>
                    <a:gd name="T1" fmla="*/ 2 h 11"/>
                    <a:gd name="T2" fmla="*/ 10 w 12"/>
                    <a:gd name="T3" fmla="*/ 9 h 11"/>
                    <a:gd name="T4" fmla="*/ 2 w 12"/>
                    <a:gd name="T5" fmla="*/ 9 h 11"/>
                    <a:gd name="T6" fmla="*/ 2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4" y="11"/>
                        <a:pt x="2" y="9"/>
                      </a:cubicBezTo>
                      <a:cubicBezTo>
                        <a:pt x="0" y="7"/>
                        <a:pt x="0" y="4"/>
                        <a:pt x="2" y="2"/>
                      </a:cubicBezTo>
                      <a:cubicBezTo>
                        <a:pt x="4" y="0"/>
                        <a:pt x="8" y="0"/>
                        <a:pt x="10" y="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58" name="Rectangle 57">
                <a:extLst>
                  <a:ext uri="{FF2B5EF4-FFF2-40B4-BE49-F238E27FC236}">
                    <a16:creationId xmlns:a16="http://schemas.microsoft.com/office/drawing/2014/main" id="{26C7F973-48AC-A94C-A612-675C4E862522}"/>
                  </a:ext>
                </a:extLst>
              </p:cNvPr>
              <p:cNvSpPr/>
              <p:nvPr/>
            </p:nvSpPr>
            <p:spPr>
              <a:xfrm>
                <a:off x="9513468" y="2543588"/>
                <a:ext cx="1770362" cy="1770823"/>
              </a:xfrm>
              <a:prstGeom prst="rect">
                <a:avLst/>
              </a:prstGeom>
              <a:noFill/>
              <a:ln w="1016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59" name="Rectangle 58">
                <a:extLst>
                  <a:ext uri="{FF2B5EF4-FFF2-40B4-BE49-F238E27FC236}">
                    <a16:creationId xmlns:a16="http://schemas.microsoft.com/office/drawing/2014/main" id="{5F53F73E-BEA4-4041-8E57-B70E2115F6FE}"/>
                  </a:ext>
                </a:extLst>
              </p:cNvPr>
              <p:cNvSpPr/>
              <p:nvPr/>
            </p:nvSpPr>
            <p:spPr>
              <a:xfrm>
                <a:off x="3058034" y="3647742"/>
                <a:ext cx="1770361" cy="369300"/>
              </a:xfrm>
              <a:prstGeom prst="rect">
                <a:avLst/>
              </a:prstGeom>
            </p:spPr>
            <p:txBody>
              <a:bodyPr wrap="square" lIns="91380" tIns="45692" rIns="91380" bIns="45692">
                <a:spAutoFit/>
              </a:bodyPr>
              <a:lstStyle/>
              <a:p>
                <a:pPr algn="ctr"/>
                <a:r>
                  <a:rPr lang="en-US" sz="1799" b="1" dirty="0">
                    <a:solidFill>
                      <a:schemeClr val="accent1"/>
                    </a:solidFill>
                  </a:rPr>
                  <a:t>WHAT</a:t>
                </a:r>
              </a:p>
            </p:txBody>
          </p:sp>
        </p:grpSp>
        <p:grpSp>
          <p:nvGrpSpPr>
            <p:cNvPr id="7" name="Group 6">
              <a:extLst>
                <a:ext uri="{FF2B5EF4-FFF2-40B4-BE49-F238E27FC236}">
                  <a16:creationId xmlns:a16="http://schemas.microsoft.com/office/drawing/2014/main" id="{504E419B-DEAE-014B-B11B-72B4554B06FD}"/>
                </a:ext>
              </a:extLst>
            </p:cNvPr>
            <p:cNvGrpSpPr/>
            <p:nvPr/>
          </p:nvGrpSpPr>
          <p:grpSpPr>
            <a:xfrm>
              <a:off x="7363606" y="2543588"/>
              <a:ext cx="1770362" cy="1770823"/>
              <a:chOff x="7423745" y="2595785"/>
              <a:chExt cx="1770362" cy="1770823"/>
            </a:xfrm>
          </p:grpSpPr>
          <p:grpSp>
            <p:nvGrpSpPr>
              <p:cNvPr id="41" name="Group 40">
                <a:extLst>
                  <a:ext uri="{FF2B5EF4-FFF2-40B4-BE49-F238E27FC236}">
                    <a16:creationId xmlns:a16="http://schemas.microsoft.com/office/drawing/2014/main" id="{059DB598-AAA5-4344-9F57-2B3D53D6B18B}"/>
                  </a:ext>
                </a:extLst>
              </p:cNvPr>
              <p:cNvGrpSpPr>
                <a:grpSpLocks noChangeAspect="1"/>
              </p:cNvGrpSpPr>
              <p:nvPr/>
            </p:nvGrpSpPr>
            <p:grpSpPr>
              <a:xfrm>
                <a:off x="7983269" y="2968565"/>
                <a:ext cx="640080" cy="640080"/>
                <a:chOff x="997902" y="2238177"/>
                <a:chExt cx="366712" cy="366712"/>
              </a:xfrm>
            </p:grpSpPr>
            <p:sp>
              <p:nvSpPr>
                <p:cNvPr id="42" name="Freeform 84">
                  <a:extLst>
                    <a:ext uri="{FF2B5EF4-FFF2-40B4-BE49-F238E27FC236}">
                      <a16:creationId xmlns:a16="http://schemas.microsoft.com/office/drawing/2014/main" id="{B616ADE6-D133-5A4A-ABF3-0C8FD7B3E23B}"/>
                    </a:ext>
                  </a:extLst>
                </p:cNvPr>
                <p:cNvSpPr>
                  <a:spLocks/>
                </p:cNvSpPr>
                <p:nvPr/>
              </p:nvSpPr>
              <p:spPr bwMode="auto">
                <a:xfrm>
                  <a:off x="997902" y="2261989"/>
                  <a:ext cx="366712" cy="342900"/>
                </a:xfrm>
                <a:custGeom>
                  <a:avLst/>
                  <a:gdLst>
                    <a:gd name="T0" fmla="*/ 39 w 231"/>
                    <a:gd name="T1" fmla="*/ 0 h 216"/>
                    <a:gd name="T2" fmla="*/ 0 w 231"/>
                    <a:gd name="T3" fmla="*/ 0 h 216"/>
                    <a:gd name="T4" fmla="*/ 0 w 231"/>
                    <a:gd name="T5" fmla="*/ 216 h 216"/>
                    <a:gd name="T6" fmla="*/ 231 w 231"/>
                    <a:gd name="T7" fmla="*/ 216 h 216"/>
                    <a:gd name="T8" fmla="*/ 231 w 231"/>
                    <a:gd name="T9" fmla="*/ 0 h 216"/>
                    <a:gd name="T10" fmla="*/ 192 w 231"/>
                    <a:gd name="T11" fmla="*/ 0 h 216"/>
                  </a:gdLst>
                  <a:ahLst/>
                  <a:cxnLst>
                    <a:cxn ang="0">
                      <a:pos x="T0" y="T1"/>
                    </a:cxn>
                    <a:cxn ang="0">
                      <a:pos x="T2" y="T3"/>
                    </a:cxn>
                    <a:cxn ang="0">
                      <a:pos x="T4" y="T5"/>
                    </a:cxn>
                    <a:cxn ang="0">
                      <a:pos x="T6" y="T7"/>
                    </a:cxn>
                    <a:cxn ang="0">
                      <a:pos x="T8" y="T9"/>
                    </a:cxn>
                    <a:cxn ang="0">
                      <a:pos x="T10" y="T11"/>
                    </a:cxn>
                  </a:cxnLst>
                  <a:rect l="0" t="0" r="r" b="b"/>
                  <a:pathLst>
                    <a:path w="231" h="216">
                      <a:moveTo>
                        <a:pt x="39" y="0"/>
                      </a:moveTo>
                      <a:lnTo>
                        <a:pt x="0" y="0"/>
                      </a:lnTo>
                      <a:lnTo>
                        <a:pt x="0" y="216"/>
                      </a:lnTo>
                      <a:lnTo>
                        <a:pt x="231" y="216"/>
                      </a:lnTo>
                      <a:lnTo>
                        <a:pt x="231" y="0"/>
                      </a:lnTo>
                      <a:lnTo>
                        <a:pt x="192" y="0"/>
                      </a:lnTo>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3" name="Rectangle 85">
                  <a:extLst>
                    <a:ext uri="{FF2B5EF4-FFF2-40B4-BE49-F238E27FC236}">
                      <a16:creationId xmlns:a16="http://schemas.microsoft.com/office/drawing/2014/main" id="{2323164E-74DA-5F45-B8D1-0A3624A1C0F6}"/>
                    </a:ext>
                  </a:extLst>
                </p:cNvPr>
                <p:cNvSpPr>
                  <a:spLocks noChangeArrowheads="1"/>
                </p:cNvSpPr>
                <p:nvPr/>
              </p:nvSpPr>
              <p:spPr bwMode="auto">
                <a:xfrm>
                  <a:off x="10598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4" name="Rectangle 86">
                  <a:extLst>
                    <a:ext uri="{FF2B5EF4-FFF2-40B4-BE49-F238E27FC236}">
                      <a16:creationId xmlns:a16="http://schemas.microsoft.com/office/drawing/2014/main" id="{05E5763A-CD14-004E-80CD-54D00F7812D7}"/>
                    </a:ext>
                  </a:extLst>
                </p:cNvPr>
                <p:cNvSpPr>
                  <a:spLocks noChangeArrowheads="1"/>
                </p:cNvSpPr>
                <p:nvPr/>
              </p:nvSpPr>
              <p:spPr bwMode="auto">
                <a:xfrm>
                  <a:off x="12503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5" name="Line 87">
                  <a:extLst>
                    <a:ext uri="{FF2B5EF4-FFF2-40B4-BE49-F238E27FC236}">
                      <a16:creationId xmlns:a16="http://schemas.microsoft.com/office/drawing/2014/main" id="{EFBA9812-E8E5-BD4D-BB0D-DB8B3CBD81B9}"/>
                    </a:ext>
                  </a:extLst>
                </p:cNvPr>
                <p:cNvSpPr>
                  <a:spLocks noChangeShapeType="1"/>
                </p:cNvSpPr>
                <p:nvPr/>
              </p:nvSpPr>
              <p:spPr bwMode="auto">
                <a:xfrm>
                  <a:off x="1112202" y="2261989"/>
                  <a:ext cx="1381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6" name="Line 88">
                  <a:extLst>
                    <a:ext uri="{FF2B5EF4-FFF2-40B4-BE49-F238E27FC236}">
                      <a16:creationId xmlns:a16="http://schemas.microsoft.com/office/drawing/2014/main" id="{E65F40EB-16F2-0946-A3EA-A517895FA18C}"/>
                    </a:ext>
                  </a:extLst>
                </p:cNvPr>
                <p:cNvSpPr>
                  <a:spLocks noChangeShapeType="1"/>
                </p:cNvSpPr>
                <p:nvPr/>
              </p:nvSpPr>
              <p:spPr bwMode="auto">
                <a:xfrm>
                  <a:off x="997902" y="2352477"/>
                  <a:ext cx="3667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7" name="Line 89">
                  <a:extLst>
                    <a:ext uri="{FF2B5EF4-FFF2-40B4-BE49-F238E27FC236}">
                      <a16:creationId xmlns:a16="http://schemas.microsoft.com/office/drawing/2014/main" id="{FC935567-1C56-074B-91E1-449475DA3537}"/>
                    </a:ext>
                  </a:extLst>
                </p:cNvPr>
                <p:cNvSpPr>
                  <a:spLocks noChangeShapeType="1"/>
                </p:cNvSpPr>
                <p:nvPr/>
              </p:nvSpPr>
              <p:spPr bwMode="auto">
                <a:xfrm>
                  <a:off x="1088389"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8" name="Line 90">
                  <a:extLst>
                    <a:ext uri="{FF2B5EF4-FFF2-40B4-BE49-F238E27FC236}">
                      <a16:creationId xmlns:a16="http://schemas.microsoft.com/office/drawing/2014/main" id="{BEF8A81D-EAAF-8942-9C59-B1C0648151E8}"/>
                    </a:ext>
                  </a:extLst>
                </p:cNvPr>
                <p:cNvSpPr>
                  <a:spLocks noChangeShapeType="1"/>
                </p:cNvSpPr>
                <p:nvPr/>
              </p:nvSpPr>
              <p:spPr bwMode="auto">
                <a:xfrm>
                  <a:off x="1174114"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9" name="Line 91">
                  <a:extLst>
                    <a:ext uri="{FF2B5EF4-FFF2-40B4-BE49-F238E27FC236}">
                      <a16:creationId xmlns:a16="http://schemas.microsoft.com/office/drawing/2014/main" id="{F2DA36ED-1335-9649-8937-7B142D370EAB}"/>
                    </a:ext>
                  </a:extLst>
                </p:cNvPr>
                <p:cNvSpPr>
                  <a:spLocks noChangeShapeType="1"/>
                </p:cNvSpPr>
                <p:nvPr/>
              </p:nvSpPr>
              <p:spPr bwMode="auto">
                <a:xfrm>
                  <a:off x="1264602"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0" name="Line 92">
                  <a:extLst>
                    <a:ext uri="{FF2B5EF4-FFF2-40B4-BE49-F238E27FC236}">
                      <a16:creationId xmlns:a16="http://schemas.microsoft.com/office/drawing/2014/main" id="{41B01269-C269-C641-8B3C-2241D59C46CA}"/>
                    </a:ext>
                  </a:extLst>
                </p:cNvPr>
                <p:cNvSpPr>
                  <a:spLocks noChangeShapeType="1"/>
                </p:cNvSpPr>
                <p:nvPr/>
              </p:nvSpPr>
              <p:spPr bwMode="auto">
                <a:xfrm>
                  <a:off x="1031239" y="2414389"/>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1" name="Line 93">
                  <a:extLst>
                    <a:ext uri="{FF2B5EF4-FFF2-40B4-BE49-F238E27FC236}">
                      <a16:creationId xmlns:a16="http://schemas.microsoft.com/office/drawing/2014/main" id="{19FBC4FA-905E-4545-87C8-5087114B1735}"/>
                    </a:ext>
                  </a:extLst>
                </p:cNvPr>
                <p:cNvSpPr>
                  <a:spLocks noChangeShapeType="1"/>
                </p:cNvSpPr>
                <p:nvPr/>
              </p:nvSpPr>
              <p:spPr bwMode="auto">
                <a:xfrm>
                  <a:off x="1031239" y="2476302"/>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2" name="Line 94">
                  <a:extLst>
                    <a:ext uri="{FF2B5EF4-FFF2-40B4-BE49-F238E27FC236}">
                      <a16:creationId xmlns:a16="http://schemas.microsoft.com/office/drawing/2014/main" id="{18BBD819-3D97-8649-BA83-44EB865B3232}"/>
                    </a:ext>
                  </a:extLst>
                </p:cNvPr>
                <p:cNvSpPr>
                  <a:spLocks noChangeShapeType="1"/>
                </p:cNvSpPr>
                <p:nvPr/>
              </p:nvSpPr>
              <p:spPr bwMode="auto">
                <a:xfrm>
                  <a:off x="1031239" y="2542977"/>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62" name="Rectangle 61">
                <a:extLst>
                  <a:ext uri="{FF2B5EF4-FFF2-40B4-BE49-F238E27FC236}">
                    <a16:creationId xmlns:a16="http://schemas.microsoft.com/office/drawing/2014/main" id="{D07D53C7-C954-A64C-B932-52A0A8AA7EE2}"/>
                  </a:ext>
                </a:extLst>
              </p:cNvPr>
              <p:cNvSpPr/>
              <p:nvPr/>
            </p:nvSpPr>
            <p:spPr>
              <a:xfrm>
                <a:off x="742374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3" name="Rectangle 62">
                <a:extLst>
                  <a:ext uri="{FF2B5EF4-FFF2-40B4-BE49-F238E27FC236}">
                    <a16:creationId xmlns:a16="http://schemas.microsoft.com/office/drawing/2014/main" id="{05E60269-2047-024D-B68E-42E25CD6A289}"/>
                  </a:ext>
                </a:extLst>
              </p:cNvPr>
              <p:cNvSpPr/>
              <p:nvPr/>
            </p:nvSpPr>
            <p:spPr>
              <a:xfrm>
                <a:off x="7423745"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WHEN</a:t>
                </a:r>
              </a:p>
            </p:txBody>
          </p:sp>
        </p:grpSp>
        <p:grpSp>
          <p:nvGrpSpPr>
            <p:cNvPr id="8" name="Group 7">
              <a:extLst>
                <a:ext uri="{FF2B5EF4-FFF2-40B4-BE49-F238E27FC236}">
                  <a16:creationId xmlns:a16="http://schemas.microsoft.com/office/drawing/2014/main" id="{F021E77D-0E2C-AB48-923C-4A25CCBAA5E3}"/>
                </a:ext>
              </a:extLst>
            </p:cNvPr>
            <p:cNvGrpSpPr/>
            <p:nvPr/>
          </p:nvGrpSpPr>
          <p:grpSpPr>
            <a:xfrm>
              <a:off x="9516390" y="2543588"/>
              <a:ext cx="1770362" cy="1770823"/>
              <a:chOff x="9661309" y="2595785"/>
              <a:chExt cx="1770362" cy="1770823"/>
            </a:xfrm>
          </p:grpSpPr>
          <p:grpSp>
            <p:nvGrpSpPr>
              <p:cNvPr id="36" name="Group 35">
                <a:extLst>
                  <a:ext uri="{FF2B5EF4-FFF2-40B4-BE49-F238E27FC236}">
                    <a16:creationId xmlns:a16="http://schemas.microsoft.com/office/drawing/2014/main" id="{EAB1FAC1-79CB-BB4A-8DCC-182BC4983CE2}"/>
                  </a:ext>
                </a:extLst>
              </p:cNvPr>
              <p:cNvGrpSpPr>
                <a:grpSpLocks noChangeAspect="1"/>
              </p:cNvGrpSpPr>
              <p:nvPr/>
            </p:nvGrpSpPr>
            <p:grpSpPr>
              <a:xfrm>
                <a:off x="10206764" y="2974916"/>
                <a:ext cx="685800" cy="662939"/>
                <a:chOff x="4039688" y="2257196"/>
                <a:chExt cx="381001" cy="368300"/>
              </a:xfrm>
            </p:grpSpPr>
            <p:sp>
              <p:nvSpPr>
                <p:cNvPr id="37" name="Freeform 152">
                  <a:extLst>
                    <a:ext uri="{FF2B5EF4-FFF2-40B4-BE49-F238E27FC236}">
                      <a16:creationId xmlns:a16="http://schemas.microsoft.com/office/drawing/2014/main" id="{F10E6342-2CE7-8648-92CE-0DF2D49E254A}"/>
                    </a:ext>
                  </a:extLst>
                </p:cNvPr>
                <p:cNvSpPr>
                  <a:spLocks/>
                </p:cNvSpPr>
                <p:nvPr/>
              </p:nvSpPr>
              <p:spPr bwMode="auto">
                <a:xfrm>
                  <a:off x="4177801" y="2304821"/>
                  <a:ext cx="100013" cy="90487"/>
                </a:xfrm>
                <a:custGeom>
                  <a:avLst/>
                  <a:gdLst>
                    <a:gd name="T0" fmla="*/ 33 w 63"/>
                    <a:gd name="T1" fmla="*/ 0 h 57"/>
                    <a:gd name="T2" fmla="*/ 39 w 63"/>
                    <a:gd name="T3" fmla="*/ 18 h 57"/>
                    <a:gd name="T4" fmla="*/ 63 w 63"/>
                    <a:gd name="T5" fmla="*/ 18 h 57"/>
                    <a:gd name="T6" fmla="*/ 45 w 63"/>
                    <a:gd name="T7" fmla="*/ 33 h 57"/>
                    <a:gd name="T8" fmla="*/ 51 w 63"/>
                    <a:gd name="T9" fmla="*/ 57 h 57"/>
                    <a:gd name="T10" fmla="*/ 33 w 63"/>
                    <a:gd name="T11" fmla="*/ 42 h 57"/>
                    <a:gd name="T12" fmla="*/ 12 w 63"/>
                    <a:gd name="T13" fmla="*/ 57 h 57"/>
                    <a:gd name="T14" fmla="*/ 21 w 63"/>
                    <a:gd name="T15" fmla="*/ 33 h 57"/>
                    <a:gd name="T16" fmla="*/ 0 w 63"/>
                    <a:gd name="T17" fmla="*/ 18 h 57"/>
                    <a:gd name="T18" fmla="*/ 24 w 63"/>
                    <a:gd name="T19" fmla="*/ 18 h 57"/>
                    <a:gd name="T20" fmla="*/ 33 w 63"/>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7">
                      <a:moveTo>
                        <a:pt x="33" y="0"/>
                      </a:moveTo>
                      <a:lnTo>
                        <a:pt x="39" y="18"/>
                      </a:lnTo>
                      <a:lnTo>
                        <a:pt x="63" y="18"/>
                      </a:lnTo>
                      <a:lnTo>
                        <a:pt x="45" y="33"/>
                      </a:lnTo>
                      <a:lnTo>
                        <a:pt x="51" y="57"/>
                      </a:lnTo>
                      <a:lnTo>
                        <a:pt x="33" y="42"/>
                      </a:lnTo>
                      <a:lnTo>
                        <a:pt x="12" y="57"/>
                      </a:lnTo>
                      <a:lnTo>
                        <a:pt x="21" y="33"/>
                      </a:lnTo>
                      <a:lnTo>
                        <a:pt x="0" y="18"/>
                      </a:lnTo>
                      <a:lnTo>
                        <a:pt x="24" y="18"/>
                      </a:lnTo>
                      <a:lnTo>
                        <a:pt x="33" y="0"/>
                      </a:lnTo>
                      <a:close/>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8" name="Freeform 153">
                  <a:extLst>
                    <a:ext uri="{FF2B5EF4-FFF2-40B4-BE49-F238E27FC236}">
                      <a16:creationId xmlns:a16="http://schemas.microsoft.com/office/drawing/2014/main" id="{F1289D1E-DE54-D74D-B129-92062DE5DF00}"/>
                    </a:ext>
                  </a:extLst>
                </p:cNvPr>
                <p:cNvSpPr>
                  <a:spLocks/>
                </p:cNvSpPr>
                <p:nvPr/>
              </p:nvSpPr>
              <p:spPr bwMode="auto">
                <a:xfrm>
                  <a:off x="4039688" y="2281008"/>
                  <a:ext cx="76200" cy="133350"/>
                </a:xfrm>
                <a:custGeom>
                  <a:avLst/>
                  <a:gdLst>
                    <a:gd name="T0" fmla="*/ 16 w 16"/>
                    <a:gd name="T1" fmla="*/ 28 h 28"/>
                    <a:gd name="T2" fmla="*/ 1 w 16"/>
                    <a:gd name="T3" fmla="*/ 0 h 28"/>
                    <a:gd name="T4" fmla="*/ 10 w 16"/>
                    <a:gd name="T5" fmla="*/ 0 h 28"/>
                  </a:gdLst>
                  <a:ahLst/>
                  <a:cxnLst>
                    <a:cxn ang="0">
                      <a:pos x="T0" y="T1"/>
                    </a:cxn>
                    <a:cxn ang="0">
                      <a:pos x="T2" y="T3"/>
                    </a:cxn>
                    <a:cxn ang="0">
                      <a:pos x="T4" y="T5"/>
                    </a:cxn>
                  </a:cxnLst>
                  <a:rect l="0" t="0" r="r" b="b"/>
                  <a:pathLst>
                    <a:path w="16" h="28">
                      <a:moveTo>
                        <a:pt x="16" y="28"/>
                      </a:moveTo>
                      <a:cubicBezTo>
                        <a:pt x="0" y="28"/>
                        <a:pt x="1" y="7"/>
                        <a:pt x="1" y="0"/>
                      </a:cubicBezTo>
                      <a:cubicBezTo>
                        <a:pt x="10" y="0"/>
                        <a:pt x="10" y="0"/>
                        <a:pt x="10"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9" name="Freeform 154">
                  <a:extLst>
                    <a:ext uri="{FF2B5EF4-FFF2-40B4-BE49-F238E27FC236}">
                      <a16:creationId xmlns:a16="http://schemas.microsoft.com/office/drawing/2014/main" id="{865CDED3-4E60-BC45-BC48-1DA4423D4D6C}"/>
                    </a:ext>
                  </a:extLst>
                </p:cNvPr>
                <p:cNvSpPr>
                  <a:spLocks/>
                </p:cNvSpPr>
                <p:nvPr/>
              </p:nvSpPr>
              <p:spPr bwMode="auto">
                <a:xfrm>
                  <a:off x="4339726" y="2281008"/>
                  <a:ext cx="80963" cy="133350"/>
                </a:xfrm>
                <a:custGeom>
                  <a:avLst/>
                  <a:gdLst>
                    <a:gd name="T0" fmla="*/ 0 w 17"/>
                    <a:gd name="T1" fmla="*/ 28 h 28"/>
                    <a:gd name="T2" fmla="*/ 15 w 17"/>
                    <a:gd name="T3" fmla="*/ 0 h 28"/>
                    <a:gd name="T4" fmla="*/ 7 w 17"/>
                    <a:gd name="T5" fmla="*/ 0 h 28"/>
                  </a:gdLst>
                  <a:ahLst/>
                  <a:cxnLst>
                    <a:cxn ang="0">
                      <a:pos x="T0" y="T1"/>
                    </a:cxn>
                    <a:cxn ang="0">
                      <a:pos x="T2" y="T3"/>
                    </a:cxn>
                    <a:cxn ang="0">
                      <a:pos x="T4" y="T5"/>
                    </a:cxn>
                  </a:cxnLst>
                  <a:rect l="0" t="0" r="r" b="b"/>
                  <a:pathLst>
                    <a:path w="17" h="28">
                      <a:moveTo>
                        <a:pt x="0" y="28"/>
                      </a:moveTo>
                      <a:cubicBezTo>
                        <a:pt x="17" y="28"/>
                        <a:pt x="15" y="5"/>
                        <a:pt x="15" y="0"/>
                      </a:cubicBezTo>
                      <a:cubicBezTo>
                        <a:pt x="7" y="0"/>
                        <a:pt x="7" y="0"/>
                        <a:pt x="7"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0" name="Freeform 155">
                  <a:extLst>
                    <a:ext uri="{FF2B5EF4-FFF2-40B4-BE49-F238E27FC236}">
                      <a16:creationId xmlns:a16="http://schemas.microsoft.com/office/drawing/2014/main" id="{CCF965A3-1281-F54F-8A29-512ABB93B5FC}"/>
                    </a:ext>
                  </a:extLst>
                </p:cNvPr>
                <p:cNvSpPr>
                  <a:spLocks/>
                </p:cNvSpPr>
                <p:nvPr/>
              </p:nvSpPr>
              <p:spPr bwMode="auto">
                <a:xfrm>
                  <a:off x="4082551" y="2257196"/>
                  <a:ext cx="290513" cy="368300"/>
                </a:xfrm>
                <a:custGeom>
                  <a:avLst/>
                  <a:gdLst>
                    <a:gd name="T0" fmla="*/ 61 w 61"/>
                    <a:gd name="T1" fmla="*/ 0 h 77"/>
                    <a:gd name="T2" fmla="*/ 0 w 61"/>
                    <a:gd name="T3" fmla="*/ 0 h 77"/>
                    <a:gd name="T4" fmla="*/ 27 w 61"/>
                    <a:gd name="T5" fmla="*/ 56 h 77"/>
                    <a:gd name="T6" fmla="*/ 13 w 61"/>
                    <a:gd name="T7" fmla="*/ 71 h 77"/>
                    <a:gd name="T8" fmla="*/ 13 w 61"/>
                    <a:gd name="T9" fmla="*/ 77 h 77"/>
                    <a:gd name="T10" fmla="*/ 48 w 61"/>
                    <a:gd name="T11" fmla="*/ 77 h 77"/>
                    <a:gd name="T12" fmla="*/ 48 w 61"/>
                    <a:gd name="T13" fmla="*/ 71 h 77"/>
                    <a:gd name="T14" fmla="*/ 34 w 61"/>
                    <a:gd name="T15" fmla="*/ 56 h 77"/>
                    <a:gd name="T16" fmla="*/ 61 w 6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7">
                      <a:moveTo>
                        <a:pt x="61" y="0"/>
                      </a:moveTo>
                      <a:cubicBezTo>
                        <a:pt x="0" y="0"/>
                        <a:pt x="0" y="0"/>
                        <a:pt x="0" y="0"/>
                      </a:cubicBezTo>
                      <a:cubicBezTo>
                        <a:pt x="0" y="52"/>
                        <a:pt x="27" y="37"/>
                        <a:pt x="27" y="56"/>
                      </a:cubicBezTo>
                      <a:cubicBezTo>
                        <a:pt x="27" y="67"/>
                        <a:pt x="23" y="71"/>
                        <a:pt x="13" y="71"/>
                      </a:cubicBezTo>
                      <a:cubicBezTo>
                        <a:pt x="13" y="77"/>
                        <a:pt x="13" y="77"/>
                        <a:pt x="13" y="77"/>
                      </a:cubicBezTo>
                      <a:cubicBezTo>
                        <a:pt x="48" y="77"/>
                        <a:pt x="48" y="77"/>
                        <a:pt x="48" y="77"/>
                      </a:cubicBezTo>
                      <a:cubicBezTo>
                        <a:pt x="48" y="71"/>
                        <a:pt x="48" y="71"/>
                        <a:pt x="48" y="71"/>
                      </a:cubicBezTo>
                      <a:cubicBezTo>
                        <a:pt x="40" y="71"/>
                        <a:pt x="34" y="67"/>
                        <a:pt x="34" y="56"/>
                      </a:cubicBezTo>
                      <a:cubicBezTo>
                        <a:pt x="34" y="37"/>
                        <a:pt x="61" y="52"/>
                        <a:pt x="61" y="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64" name="Rectangle 63">
                <a:extLst>
                  <a:ext uri="{FF2B5EF4-FFF2-40B4-BE49-F238E27FC236}">
                    <a16:creationId xmlns:a16="http://schemas.microsoft.com/office/drawing/2014/main" id="{ADAB0F8F-1332-BA42-ACAF-4071D78C4512}"/>
                  </a:ext>
                </a:extLst>
              </p:cNvPr>
              <p:cNvSpPr/>
              <p:nvPr/>
            </p:nvSpPr>
            <p:spPr>
              <a:xfrm>
                <a:off x="9661309"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5" name="Rectangle 64">
                <a:extLst>
                  <a:ext uri="{FF2B5EF4-FFF2-40B4-BE49-F238E27FC236}">
                    <a16:creationId xmlns:a16="http://schemas.microsoft.com/office/drawing/2014/main" id="{E4F3F266-8BD2-7A4A-9CB2-D608A582D511}"/>
                  </a:ext>
                </a:extLst>
              </p:cNvPr>
              <p:cNvSpPr/>
              <p:nvPr/>
            </p:nvSpPr>
            <p:spPr>
              <a:xfrm>
                <a:off x="9661309" y="3699939"/>
                <a:ext cx="1770361" cy="369300"/>
              </a:xfrm>
              <a:prstGeom prst="rect">
                <a:avLst/>
              </a:prstGeom>
            </p:spPr>
            <p:txBody>
              <a:bodyPr wrap="square" lIns="91380" tIns="45692" rIns="91380" bIns="45692">
                <a:spAutoFit/>
              </a:bodyPr>
              <a:lstStyle/>
              <a:p>
                <a:pPr algn="ctr"/>
                <a:r>
                  <a:rPr lang="en-US" sz="1799" b="1" dirty="0">
                    <a:solidFill>
                      <a:schemeClr val="accent1"/>
                    </a:solidFill>
                  </a:rPr>
                  <a:t>WHY</a:t>
                </a:r>
              </a:p>
            </p:txBody>
          </p:sp>
        </p:grpSp>
        <p:grpSp>
          <p:nvGrpSpPr>
            <p:cNvPr id="10" name="Group 9">
              <a:extLst>
                <a:ext uri="{FF2B5EF4-FFF2-40B4-BE49-F238E27FC236}">
                  <a16:creationId xmlns:a16="http://schemas.microsoft.com/office/drawing/2014/main" id="{AD665549-7BF7-D84F-9458-89ABF17D1237}"/>
                </a:ext>
              </a:extLst>
            </p:cNvPr>
            <p:cNvGrpSpPr/>
            <p:nvPr/>
          </p:nvGrpSpPr>
          <p:grpSpPr>
            <a:xfrm>
              <a:off x="5210820" y="2543588"/>
              <a:ext cx="1770362" cy="1770823"/>
              <a:chOff x="5210820" y="2543588"/>
              <a:chExt cx="1770362" cy="1770823"/>
            </a:xfrm>
          </p:grpSpPr>
          <p:sp>
            <p:nvSpPr>
              <p:cNvPr id="60" name="Rectangle 59">
                <a:extLst>
                  <a:ext uri="{FF2B5EF4-FFF2-40B4-BE49-F238E27FC236}">
                    <a16:creationId xmlns:a16="http://schemas.microsoft.com/office/drawing/2014/main" id="{9DFAC162-93E2-9843-86B4-9A2072D3DFB8}"/>
                  </a:ext>
                </a:extLst>
              </p:cNvPr>
              <p:cNvSpPr/>
              <p:nvPr/>
            </p:nvSpPr>
            <p:spPr>
              <a:xfrm>
                <a:off x="5210820"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1" name="Rectangle 60">
                <a:extLst>
                  <a:ext uri="{FF2B5EF4-FFF2-40B4-BE49-F238E27FC236}">
                    <a16:creationId xmlns:a16="http://schemas.microsoft.com/office/drawing/2014/main" id="{11F2C86C-0286-4445-B674-B0A8AF35FD17}"/>
                  </a:ext>
                </a:extLst>
              </p:cNvPr>
              <p:cNvSpPr/>
              <p:nvPr/>
            </p:nvSpPr>
            <p:spPr>
              <a:xfrm>
                <a:off x="5210820" y="3647742"/>
                <a:ext cx="1770361" cy="369300"/>
              </a:xfrm>
              <a:prstGeom prst="rect">
                <a:avLst/>
              </a:prstGeom>
            </p:spPr>
            <p:txBody>
              <a:bodyPr wrap="square" lIns="91380" tIns="45692" rIns="91380" bIns="45692">
                <a:spAutoFit/>
              </a:bodyPr>
              <a:lstStyle/>
              <a:p>
                <a:pPr algn="ctr"/>
                <a:r>
                  <a:rPr lang="en-US" sz="1799" b="1" dirty="0">
                    <a:solidFill>
                      <a:schemeClr val="accent1"/>
                    </a:solidFill>
                  </a:rPr>
                  <a:t>WHERE</a:t>
                </a:r>
              </a:p>
            </p:txBody>
          </p:sp>
          <p:grpSp>
            <p:nvGrpSpPr>
              <p:cNvPr id="66" name="Group 65">
                <a:extLst>
                  <a:ext uri="{FF2B5EF4-FFF2-40B4-BE49-F238E27FC236}">
                    <a16:creationId xmlns:a16="http://schemas.microsoft.com/office/drawing/2014/main" id="{5DCF7683-46D8-C445-93FB-A8DC560E3D20}"/>
                  </a:ext>
                </a:extLst>
              </p:cNvPr>
              <p:cNvGrpSpPr>
                <a:grpSpLocks noChangeAspect="1"/>
              </p:cNvGrpSpPr>
              <p:nvPr/>
            </p:nvGrpSpPr>
            <p:grpSpPr>
              <a:xfrm>
                <a:off x="5697405" y="2916368"/>
                <a:ext cx="790686" cy="640080"/>
                <a:chOff x="5584952" y="1554957"/>
                <a:chExt cx="366713" cy="296863"/>
              </a:xfrm>
            </p:grpSpPr>
            <p:sp>
              <p:nvSpPr>
                <p:cNvPr id="67" name="Line 112">
                  <a:extLst>
                    <a:ext uri="{FF2B5EF4-FFF2-40B4-BE49-F238E27FC236}">
                      <a16:creationId xmlns:a16="http://schemas.microsoft.com/office/drawing/2014/main" id="{F368E7FA-EBC6-824D-8A6D-2A102E6E1222}"/>
                    </a:ext>
                  </a:extLst>
                </p:cNvPr>
                <p:cNvSpPr>
                  <a:spLocks noChangeShapeType="1"/>
                </p:cNvSpPr>
                <p:nvPr/>
              </p:nvSpPr>
              <p:spPr bwMode="auto">
                <a:xfrm>
                  <a:off x="5584952" y="1851820"/>
                  <a:ext cx="366713" cy="0"/>
                </a:xfrm>
                <a:prstGeom prst="line">
                  <a:avLst/>
                </a:prstGeom>
                <a:noFill/>
                <a:ln w="3175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8" name="Rectangle 113">
                  <a:extLst>
                    <a:ext uri="{FF2B5EF4-FFF2-40B4-BE49-F238E27FC236}">
                      <a16:creationId xmlns:a16="http://schemas.microsoft.com/office/drawing/2014/main" id="{544E5F56-F835-2C4D-9F42-C55CADFCA8F7}"/>
                    </a:ext>
                  </a:extLst>
                </p:cNvPr>
                <p:cNvSpPr>
                  <a:spLocks noChangeArrowheads="1"/>
                </p:cNvSpPr>
                <p:nvPr/>
              </p:nvSpPr>
              <p:spPr bwMode="auto">
                <a:xfrm>
                  <a:off x="5623052" y="1697832"/>
                  <a:ext cx="290513" cy="153988"/>
                </a:xfrm>
                <a:prstGeom prst="rect">
                  <a:avLst/>
                </a:pr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9" name="Freeform 114">
                  <a:extLst>
                    <a:ext uri="{FF2B5EF4-FFF2-40B4-BE49-F238E27FC236}">
                      <a16:creationId xmlns:a16="http://schemas.microsoft.com/office/drawing/2014/main" id="{316F9CE0-0AD7-2448-A2B7-A064227B361A}"/>
                    </a:ext>
                  </a:extLst>
                </p:cNvPr>
                <p:cNvSpPr>
                  <a:spLocks/>
                </p:cNvSpPr>
                <p:nvPr/>
              </p:nvSpPr>
              <p:spPr bwMode="auto">
                <a:xfrm>
                  <a:off x="5584952" y="1554957"/>
                  <a:ext cx="366713" cy="142875"/>
                </a:xfrm>
                <a:custGeom>
                  <a:avLst/>
                  <a:gdLst>
                    <a:gd name="T0" fmla="*/ 114 w 231"/>
                    <a:gd name="T1" fmla="*/ 0 h 90"/>
                    <a:gd name="T2" fmla="*/ 0 w 231"/>
                    <a:gd name="T3" fmla="*/ 90 h 90"/>
                    <a:gd name="T4" fmla="*/ 231 w 231"/>
                    <a:gd name="T5" fmla="*/ 90 h 90"/>
                    <a:gd name="T6" fmla="*/ 114 w 231"/>
                    <a:gd name="T7" fmla="*/ 0 h 90"/>
                  </a:gdLst>
                  <a:ahLst/>
                  <a:cxnLst>
                    <a:cxn ang="0">
                      <a:pos x="T0" y="T1"/>
                    </a:cxn>
                    <a:cxn ang="0">
                      <a:pos x="T2" y="T3"/>
                    </a:cxn>
                    <a:cxn ang="0">
                      <a:pos x="T4" y="T5"/>
                    </a:cxn>
                    <a:cxn ang="0">
                      <a:pos x="T6" y="T7"/>
                    </a:cxn>
                  </a:cxnLst>
                  <a:rect l="0" t="0" r="r" b="b"/>
                  <a:pathLst>
                    <a:path w="231" h="90">
                      <a:moveTo>
                        <a:pt x="114" y="0"/>
                      </a:moveTo>
                      <a:lnTo>
                        <a:pt x="0" y="90"/>
                      </a:lnTo>
                      <a:lnTo>
                        <a:pt x="231" y="90"/>
                      </a:lnTo>
                      <a:lnTo>
                        <a:pt x="114" y="0"/>
                      </a:lnTo>
                      <a:close/>
                    </a:path>
                  </a:pathLst>
                </a:cu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0" name="Freeform 115">
                  <a:extLst>
                    <a:ext uri="{FF2B5EF4-FFF2-40B4-BE49-F238E27FC236}">
                      <a16:creationId xmlns:a16="http://schemas.microsoft.com/office/drawing/2014/main" id="{1E952469-ABCF-DC45-80F3-EE760DBA0A41}"/>
                    </a:ext>
                  </a:extLst>
                </p:cNvPr>
                <p:cNvSpPr>
                  <a:spLocks/>
                </p:cNvSpPr>
                <p:nvPr/>
              </p:nvSpPr>
              <p:spPr bwMode="auto">
                <a:xfrm>
                  <a:off x="5851652" y="1583532"/>
                  <a:ext cx="47625" cy="76200"/>
                </a:xfrm>
                <a:custGeom>
                  <a:avLst/>
                  <a:gdLst>
                    <a:gd name="T0" fmla="*/ 30 w 30"/>
                    <a:gd name="T1" fmla="*/ 48 h 48"/>
                    <a:gd name="T2" fmla="*/ 30 w 30"/>
                    <a:gd name="T3" fmla="*/ 0 h 48"/>
                    <a:gd name="T4" fmla="*/ 0 w 30"/>
                    <a:gd name="T5" fmla="*/ 0 h 48"/>
                    <a:gd name="T6" fmla="*/ 0 w 30"/>
                    <a:gd name="T7" fmla="*/ 21 h 48"/>
                  </a:gdLst>
                  <a:ahLst/>
                  <a:cxnLst>
                    <a:cxn ang="0">
                      <a:pos x="T0" y="T1"/>
                    </a:cxn>
                    <a:cxn ang="0">
                      <a:pos x="T2" y="T3"/>
                    </a:cxn>
                    <a:cxn ang="0">
                      <a:pos x="T4" y="T5"/>
                    </a:cxn>
                    <a:cxn ang="0">
                      <a:pos x="T6" y="T7"/>
                    </a:cxn>
                  </a:cxnLst>
                  <a:rect l="0" t="0" r="r" b="b"/>
                  <a:pathLst>
                    <a:path w="30" h="48">
                      <a:moveTo>
                        <a:pt x="30" y="48"/>
                      </a:moveTo>
                      <a:lnTo>
                        <a:pt x="30" y="0"/>
                      </a:lnTo>
                      <a:lnTo>
                        <a:pt x="0" y="0"/>
                      </a:lnTo>
                      <a:lnTo>
                        <a:pt x="0" y="21"/>
                      </a:lnTo>
                    </a:path>
                  </a:pathLst>
                </a:cu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1" name="Rectangle 116">
                  <a:extLst>
                    <a:ext uri="{FF2B5EF4-FFF2-40B4-BE49-F238E27FC236}">
                      <a16:creationId xmlns:a16="http://schemas.microsoft.com/office/drawing/2014/main" id="{2CF1A766-3ADC-D64D-9D4C-96D3D40A2A44}"/>
                    </a:ext>
                  </a:extLst>
                </p:cNvPr>
                <p:cNvSpPr>
                  <a:spLocks noChangeArrowheads="1"/>
                </p:cNvSpPr>
                <p:nvPr/>
              </p:nvSpPr>
              <p:spPr bwMode="auto">
                <a:xfrm>
                  <a:off x="5670677" y="1735932"/>
                  <a:ext cx="52388" cy="873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2" name="Rectangle 117">
                  <a:extLst>
                    <a:ext uri="{FF2B5EF4-FFF2-40B4-BE49-F238E27FC236}">
                      <a16:creationId xmlns:a16="http://schemas.microsoft.com/office/drawing/2014/main" id="{917160A5-9B21-0046-9E8F-04B43FDAF3AB}"/>
                    </a:ext>
                  </a:extLst>
                </p:cNvPr>
                <p:cNvSpPr>
                  <a:spLocks noChangeArrowheads="1"/>
                </p:cNvSpPr>
                <p:nvPr/>
              </p:nvSpPr>
              <p:spPr bwMode="auto">
                <a:xfrm>
                  <a:off x="5775452" y="1735932"/>
                  <a:ext cx="100013" cy="492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73" name="Rectangle 118">
                  <a:extLst>
                    <a:ext uri="{FF2B5EF4-FFF2-40B4-BE49-F238E27FC236}">
                      <a16:creationId xmlns:a16="http://schemas.microsoft.com/office/drawing/2014/main" id="{B3EA3D69-8768-3348-92CC-17E1DE5947E6}"/>
                    </a:ext>
                  </a:extLst>
                </p:cNvPr>
                <p:cNvSpPr>
                  <a:spLocks noChangeArrowheads="1"/>
                </p:cNvSpPr>
                <p:nvPr/>
              </p:nvSpPr>
              <p:spPr bwMode="auto">
                <a:xfrm>
                  <a:off x="5661152" y="1823245"/>
                  <a:ext cx="76200" cy="28575"/>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grpSp>
      <p:sp>
        <p:nvSpPr>
          <p:cNvPr id="4" name="Rectangle 3">
            <a:extLst>
              <a:ext uri="{FF2B5EF4-FFF2-40B4-BE49-F238E27FC236}">
                <a16:creationId xmlns:a16="http://schemas.microsoft.com/office/drawing/2014/main" id="{21D87155-EF0C-43B2-9F3A-DD0FCD77BBD1}"/>
              </a:ext>
            </a:extLst>
          </p:cNvPr>
          <p:cNvSpPr/>
          <p:nvPr/>
        </p:nvSpPr>
        <p:spPr>
          <a:xfrm>
            <a:off x="3057237" y="2543819"/>
            <a:ext cx="1769901" cy="1770362"/>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74" name="Rectangle 73">
            <a:extLst>
              <a:ext uri="{FF2B5EF4-FFF2-40B4-BE49-F238E27FC236}">
                <a16:creationId xmlns:a16="http://schemas.microsoft.com/office/drawing/2014/main" id="{6DBA0B4D-D85F-624F-84D9-16442F925D5C}"/>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3012653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4294967295"/>
          </p:nvPr>
        </p:nvSpPr>
        <p:spPr>
          <a:xfrm>
            <a:off x="975510" y="1271016"/>
            <a:ext cx="9843302" cy="736595"/>
          </a:xfrm>
          <a:prstGeom prst="rect">
            <a:avLst/>
          </a:prstGeom>
        </p:spPr>
        <p:txBody>
          <a:bodyPr>
            <a:noAutofit/>
          </a:bodyPr>
          <a:lstStyle/>
          <a:p>
            <a:pPr marL="0" indent="0">
              <a:buNone/>
            </a:pPr>
            <a:r>
              <a:rPr lang="en-US" dirty="0">
                <a:solidFill>
                  <a:schemeClr val="tx2"/>
                </a:solidFill>
              </a:rPr>
              <a:t>Following almost </a:t>
            </a:r>
            <a:r>
              <a:rPr lang="en-US" dirty="0">
                <a:solidFill>
                  <a:schemeClr val="accent1"/>
                </a:solidFill>
                <a:latin typeface="+mj-lt"/>
              </a:rPr>
              <a:t>1,000 people,</a:t>
            </a:r>
            <a:r>
              <a:rPr lang="en-US" dirty="0">
                <a:solidFill>
                  <a:schemeClr val="tx2"/>
                </a:solidFill>
              </a:rPr>
              <a:t> a study found that people </a:t>
            </a:r>
            <a:br>
              <a:rPr lang="en-US" dirty="0">
                <a:solidFill>
                  <a:schemeClr val="tx2"/>
                </a:solidFill>
              </a:rPr>
            </a:br>
            <a:r>
              <a:rPr lang="en-US" dirty="0">
                <a:solidFill>
                  <a:schemeClr val="tx2"/>
                </a:solidFill>
              </a:rPr>
              <a:t>with "greater purpose," per the study cited:</a:t>
            </a:r>
            <a:endParaRPr lang="en-US" baseline="30000" dirty="0">
              <a:solidFill>
                <a:schemeClr val="tx2"/>
              </a:solidFill>
            </a:endParaRPr>
          </a:p>
        </p:txBody>
      </p:sp>
      <p:sp>
        <p:nvSpPr>
          <p:cNvPr id="25" name="Title 1"/>
          <p:cNvSpPr txBox="1">
            <a:spLocks/>
          </p:cNvSpPr>
          <p:nvPr/>
        </p:nvSpPr>
        <p:spPr>
          <a:xfrm>
            <a:off x="990343" y="256032"/>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pPr>
              <a:lnSpc>
                <a:spcPct val="100000"/>
              </a:lnSpc>
            </a:pPr>
            <a:r>
              <a:rPr lang="en-US" dirty="0">
                <a:solidFill>
                  <a:schemeClr val="accent1"/>
                </a:solidFill>
              </a:rPr>
              <a:t>Why</a:t>
            </a:r>
          </a:p>
        </p:txBody>
      </p:sp>
      <p:sp>
        <p:nvSpPr>
          <p:cNvPr id="15" name="Rectangle 14"/>
          <p:cNvSpPr/>
          <p:nvPr/>
        </p:nvSpPr>
        <p:spPr>
          <a:xfrm>
            <a:off x="1487708" y="4794646"/>
            <a:ext cx="2503879" cy="615553"/>
          </a:xfrm>
          <a:prstGeom prst="rect">
            <a:avLst/>
          </a:prstGeom>
        </p:spPr>
        <p:txBody>
          <a:bodyPr wrap="square" lIns="0" tIns="0" rIns="0" bIns="0">
            <a:spAutoFit/>
          </a:bodyPr>
          <a:lstStyle/>
          <a:p>
            <a:r>
              <a:rPr lang="en-US" sz="2000" dirty="0">
                <a:solidFill>
                  <a:schemeClr val="tx2"/>
                </a:solidFill>
              </a:rPr>
              <a:t>to remain free of Alzheimer’s. </a:t>
            </a:r>
          </a:p>
        </p:txBody>
      </p:sp>
      <p:sp>
        <p:nvSpPr>
          <p:cNvPr id="22" name="Rectangle 21"/>
          <p:cNvSpPr>
            <a:spLocks noChangeArrowheads="1"/>
          </p:cNvSpPr>
          <p:nvPr/>
        </p:nvSpPr>
        <p:spPr bwMode="auto">
          <a:xfrm>
            <a:off x="1468511" y="3738027"/>
            <a:ext cx="272090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a:lnSpc>
                <a:spcPct val="85000"/>
              </a:lnSpc>
            </a:pPr>
            <a:r>
              <a:rPr lang="en-US" altLang="en-US" sz="4000" spc="-151" dirty="0">
                <a:solidFill>
                  <a:schemeClr val="accent1"/>
                </a:solidFill>
              </a:rPr>
              <a:t>2.4x More Likely</a:t>
            </a:r>
          </a:p>
        </p:txBody>
      </p:sp>
      <p:pic>
        <p:nvPicPr>
          <p:cNvPr id="7" name="Picture 6" descr="lightbulb-30px.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11508" y="2249709"/>
            <a:ext cx="1418267" cy="1407889"/>
          </a:xfrm>
          <a:prstGeom prst="rect">
            <a:avLst/>
          </a:prstGeom>
        </p:spPr>
      </p:pic>
      <p:pic>
        <p:nvPicPr>
          <p:cNvPr id="2" name="Picture 1" descr="gears.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321977" y="2404188"/>
            <a:ext cx="1279559" cy="1253412"/>
          </a:xfrm>
          <a:prstGeom prst="rect">
            <a:avLst/>
          </a:prstGeom>
        </p:spPr>
      </p:pic>
      <p:sp>
        <p:nvSpPr>
          <p:cNvPr id="16" name="Rectangle 15">
            <a:extLst>
              <a:ext uri="{FF2B5EF4-FFF2-40B4-BE49-F238E27FC236}">
                <a16:creationId xmlns:a16="http://schemas.microsoft.com/office/drawing/2014/main" id="{CA4A6487-C1A0-244C-BF22-3E86B5DE1F90}"/>
              </a:ext>
            </a:extLst>
          </p:cNvPr>
          <p:cNvSpPr/>
          <p:nvPr/>
        </p:nvSpPr>
        <p:spPr>
          <a:xfrm>
            <a:off x="8399935" y="4794646"/>
            <a:ext cx="2418877" cy="615553"/>
          </a:xfrm>
          <a:prstGeom prst="rect">
            <a:avLst/>
          </a:prstGeom>
        </p:spPr>
        <p:txBody>
          <a:bodyPr wrap="square" lIns="0" tIns="0" rIns="0" bIns="0">
            <a:spAutoFit/>
          </a:bodyPr>
          <a:lstStyle/>
          <a:p>
            <a:r>
              <a:rPr lang="en-US" sz="2000" dirty="0">
                <a:solidFill>
                  <a:schemeClr val="tx2"/>
                </a:solidFill>
              </a:rPr>
              <a:t>to develop mild cognitive impairment. </a:t>
            </a:r>
          </a:p>
        </p:txBody>
      </p:sp>
      <p:sp>
        <p:nvSpPr>
          <p:cNvPr id="23" name="Rectangle 22"/>
          <p:cNvSpPr>
            <a:spLocks noChangeArrowheads="1"/>
          </p:cNvSpPr>
          <p:nvPr/>
        </p:nvSpPr>
        <p:spPr bwMode="auto">
          <a:xfrm>
            <a:off x="8331149" y="3738027"/>
            <a:ext cx="2323619"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a:lnSpc>
                <a:spcPct val="85000"/>
              </a:lnSpc>
            </a:pPr>
            <a:r>
              <a:rPr lang="en-US" altLang="en-US" sz="4000" spc="-151" dirty="0">
                <a:solidFill>
                  <a:schemeClr val="accent1"/>
                </a:solidFill>
              </a:rPr>
              <a:t>Less </a:t>
            </a:r>
            <a:br>
              <a:rPr lang="en-US" altLang="en-US" sz="4000" spc="-151" dirty="0">
                <a:solidFill>
                  <a:schemeClr val="accent1"/>
                </a:solidFill>
              </a:rPr>
            </a:br>
            <a:r>
              <a:rPr lang="en-US" altLang="en-US" sz="4000" spc="-151" dirty="0">
                <a:solidFill>
                  <a:schemeClr val="accent1"/>
                </a:solidFill>
              </a:rPr>
              <a:t>Likely</a:t>
            </a:r>
          </a:p>
        </p:txBody>
      </p:sp>
      <p:sp>
        <p:nvSpPr>
          <p:cNvPr id="21" name="Rectangle 20"/>
          <p:cNvSpPr>
            <a:spLocks noChangeArrowheads="1"/>
          </p:cNvSpPr>
          <p:nvPr/>
        </p:nvSpPr>
        <p:spPr bwMode="auto">
          <a:xfrm>
            <a:off x="4928955" y="3738027"/>
            <a:ext cx="263885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a:lnSpc>
                <a:spcPct val="85000"/>
              </a:lnSpc>
            </a:pPr>
            <a:r>
              <a:rPr lang="en-US" altLang="en-US" sz="4000" spc="-151" dirty="0">
                <a:solidFill>
                  <a:schemeClr val="accent1"/>
                </a:solidFill>
              </a:rPr>
              <a:t>Less </a:t>
            </a:r>
            <a:br>
              <a:rPr lang="en-US" altLang="en-US" sz="4000" spc="-151" dirty="0">
                <a:solidFill>
                  <a:schemeClr val="accent1"/>
                </a:solidFill>
              </a:rPr>
            </a:br>
            <a:r>
              <a:rPr lang="en-US" altLang="en-US" sz="4000" spc="-151" dirty="0">
                <a:solidFill>
                  <a:schemeClr val="accent1"/>
                </a:solidFill>
              </a:rPr>
              <a:t>Likely</a:t>
            </a:r>
          </a:p>
        </p:txBody>
      </p:sp>
      <p:sp>
        <p:nvSpPr>
          <p:cNvPr id="17" name="Rectangle 16">
            <a:extLst>
              <a:ext uri="{FF2B5EF4-FFF2-40B4-BE49-F238E27FC236}">
                <a16:creationId xmlns:a16="http://schemas.microsoft.com/office/drawing/2014/main" id="{CC981B53-7FED-E34C-8E3F-84090AD8AE38}"/>
              </a:ext>
            </a:extLst>
          </p:cNvPr>
          <p:cNvSpPr/>
          <p:nvPr/>
        </p:nvSpPr>
        <p:spPr>
          <a:xfrm>
            <a:off x="4928955" y="4794646"/>
            <a:ext cx="2450530" cy="615554"/>
          </a:xfrm>
          <a:prstGeom prst="rect">
            <a:avLst/>
          </a:prstGeom>
        </p:spPr>
        <p:txBody>
          <a:bodyPr wrap="square" lIns="0" tIns="0" rIns="0" bIns="0">
            <a:spAutoFit/>
          </a:bodyPr>
          <a:lstStyle/>
          <a:p>
            <a:r>
              <a:rPr lang="en-US" sz="2000" dirty="0">
                <a:solidFill>
                  <a:schemeClr val="tx2"/>
                </a:solidFill>
              </a:rPr>
              <a:t>to develop disabilities or die young. </a:t>
            </a:r>
            <a:endParaRPr lang="en-US" sz="2000" baseline="30000" dirty="0">
              <a:solidFill>
                <a:schemeClr val="tx2"/>
              </a:solidFill>
            </a:endParaRPr>
          </a:p>
        </p:txBody>
      </p:sp>
      <p:pic>
        <p:nvPicPr>
          <p:cNvPr id="14" name="Picture 13" descr="lifesupport.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823959" y="2465388"/>
            <a:ext cx="1117679" cy="1117970"/>
          </a:xfrm>
          <a:prstGeom prst="rect">
            <a:avLst/>
          </a:prstGeom>
        </p:spPr>
      </p:pic>
      <p:sp>
        <p:nvSpPr>
          <p:cNvPr id="18" name="Text Placeholder 13"/>
          <p:cNvSpPr>
            <a:spLocks noGrp="1"/>
          </p:cNvSpPr>
          <p:nvPr>
            <p:ph type="body" sz="quarter" idx="13"/>
          </p:nvPr>
        </p:nvSpPr>
        <p:spPr>
          <a:xfrm>
            <a:off x="990600" y="6053328"/>
            <a:ext cx="10210800" cy="457200"/>
          </a:xfrm>
        </p:spPr>
        <p:txBody>
          <a:bodyPr/>
          <a:lstStyle/>
          <a:p>
            <a:r>
              <a:rPr lang="en-US" dirty="0"/>
              <a:t>Source: “Effect of a Purpose in Life on Risk of Incident Alzheimer Disease and Mild Cognitive Impairment in Community-Dwelling Older Persons,” Boyle, Buchman, Barnes, et. al, </a:t>
            </a:r>
            <a:r>
              <a:rPr lang="en-US" i="1" dirty="0"/>
              <a:t>Arch Gen Psychiatry, </a:t>
            </a:r>
            <a:r>
              <a:rPr lang="en-US" dirty="0"/>
              <a:t>March 2010.</a:t>
            </a:r>
          </a:p>
        </p:txBody>
      </p:sp>
      <p:sp>
        <p:nvSpPr>
          <p:cNvPr id="19" name="Rectangle 18">
            <a:extLst>
              <a:ext uri="{FF2B5EF4-FFF2-40B4-BE49-F238E27FC236}">
                <a16:creationId xmlns:a16="http://schemas.microsoft.com/office/drawing/2014/main" id="{8284EC92-8367-3D41-A8DF-F8069536DED6}"/>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48769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CF21C-C962-0346-A32F-92BD4B3EC539}"/>
              </a:ext>
            </a:extLst>
          </p:cNvPr>
          <p:cNvSpPr>
            <a:spLocks noGrp="1"/>
          </p:cNvSpPr>
          <p:nvPr>
            <p:ph type="title"/>
          </p:nvPr>
        </p:nvSpPr>
        <p:spPr/>
        <p:txBody>
          <a:bodyPr vert="horz" lIns="0" tIns="45708" rIns="91416" bIns="45708" rtlCol="0" anchor="ctr">
            <a:noAutofit/>
          </a:bodyPr>
          <a:lstStyle/>
          <a:p>
            <a:r>
              <a:rPr lang="en-US" dirty="0"/>
              <a:t>Why</a:t>
            </a:r>
          </a:p>
        </p:txBody>
      </p:sp>
      <p:sp>
        <p:nvSpPr>
          <p:cNvPr id="11" name="TextBox 10">
            <a:extLst>
              <a:ext uri="{FF2B5EF4-FFF2-40B4-BE49-F238E27FC236}">
                <a16:creationId xmlns:a16="http://schemas.microsoft.com/office/drawing/2014/main" id="{47C72415-C9A5-FD48-8A91-68CFD9BA1CEB}"/>
              </a:ext>
            </a:extLst>
          </p:cNvPr>
          <p:cNvSpPr txBox="1"/>
          <p:nvPr/>
        </p:nvSpPr>
        <p:spPr>
          <a:xfrm>
            <a:off x="1420083" y="1270518"/>
            <a:ext cx="9702039" cy="923090"/>
          </a:xfrm>
          <a:prstGeom prst="rect">
            <a:avLst/>
          </a:prstGeom>
          <a:noFill/>
        </p:spPr>
        <p:txBody>
          <a:bodyPr wrap="square" lIns="0" tIns="0" rIns="0" bIns="0" rtlCol="0" anchor="t">
            <a:spAutoFit/>
          </a:bodyPr>
          <a:lstStyle/>
          <a:p>
            <a:pPr>
              <a:spcAft>
                <a:spcPts val="1000"/>
              </a:spcAft>
              <a:buClr>
                <a:schemeClr val="accent2"/>
              </a:buClr>
            </a:pPr>
            <a:r>
              <a:rPr lang="en-US" sz="1999">
                <a:solidFill>
                  <a:srgbClr val="4F4F4F"/>
                </a:solidFill>
                <a:ea typeface="+mn-lt"/>
                <a:cs typeface="+mn-lt"/>
              </a:rPr>
              <a:t>Think</a:t>
            </a:r>
            <a:r>
              <a:rPr lang="en-US" sz="1999" dirty="0">
                <a:solidFill>
                  <a:srgbClr val="4F4F4F"/>
                </a:solidFill>
              </a:rPr>
              <a:t> about what provides you with the most fulfillment and meaning in your life today and how that may change when you retire. Rank the list below by entering a number between 1 and 9 in each column, where 1 = what provides you the most fulfillment.</a:t>
            </a:r>
            <a:endParaRPr lang="en-US" sz="2099" dirty="0"/>
          </a:p>
        </p:txBody>
      </p:sp>
      <p:sp>
        <p:nvSpPr>
          <p:cNvPr id="12" name="TextBox 11">
            <a:extLst>
              <a:ext uri="{FF2B5EF4-FFF2-40B4-BE49-F238E27FC236}">
                <a16:creationId xmlns:a16="http://schemas.microsoft.com/office/drawing/2014/main" id="{4066FBAA-0BCD-4F4C-9077-25791DB6B87F}"/>
              </a:ext>
            </a:extLst>
          </p:cNvPr>
          <p:cNvSpPr txBox="1"/>
          <p:nvPr/>
        </p:nvSpPr>
        <p:spPr>
          <a:xfrm>
            <a:off x="1059029" y="1270519"/>
            <a:ext cx="364666" cy="307697"/>
          </a:xfrm>
          <a:prstGeom prst="rect">
            <a:avLst/>
          </a:prstGeom>
          <a:noFill/>
        </p:spPr>
        <p:txBody>
          <a:bodyPr wrap="square" lIns="0" tIns="0" rIns="0" bIns="0" rtlCol="0">
            <a:spAutoFit/>
          </a:bodyPr>
          <a:lstStyle/>
          <a:p>
            <a:pPr>
              <a:spcAft>
                <a:spcPts val="1000"/>
              </a:spcAft>
              <a:buClr>
                <a:schemeClr val="accent2"/>
              </a:buClr>
            </a:pPr>
            <a:r>
              <a:rPr lang="en-US" sz="1999" b="1" dirty="0">
                <a:solidFill>
                  <a:srgbClr val="05C3DE"/>
                </a:solidFill>
                <a:latin typeface="+mj-lt"/>
              </a:rPr>
              <a:t>8</a:t>
            </a:r>
          </a:p>
        </p:txBody>
      </p:sp>
      <p:graphicFrame>
        <p:nvGraphicFramePr>
          <p:cNvPr id="13" name="Table 2">
            <a:extLst>
              <a:ext uri="{FF2B5EF4-FFF2-40B4-BE49-F238E27FC236}">
                <a16:creationId xmlns:a16="http://schemas.microsoft.com/office/drawing/2014/main" id="{3CB0929D-9C8A-314F-A7D1-3EF3EFAF1737}"/>
              </a:ext>
            </a:extLst>
          </p:cNvPr>
          <p:cNvGraphicFramePr>
            <a:graphicFrameLocks noGrp="1"/>
          </p:cNvGraphicFramePr>
          <p:nvPr/>
        </p:nvGraphicFramePr>
        <p:xfrm>
          <a:off x="1433687" y="2556505"/>
          <a:ext cx="9050202" cy="3473820"/>
        </p:xfrm>
        <a:graphic>
          <a:graphicData uri="http://schemas.openxmlformats.org/drawingml/2006/table">
            <a:tbl>
              <a:tblPr firstRow="1" bandRow="1">
                <a:tableStyleId>{2D5ABB26-0587-4C30-8999-92F81FD0307C}</a:tableStyleId>
              </a:tblPr>
              <a:tblGrid>
                <a:gridCol w="5027890">
                  <a:extLst>
                    <a:ext uri="{9D8B030D-6E8A-4147-A177-3AD203B41FA5}">
                      <a16:colId xmlns:a16="http://schemas.microsoft.com/office/drawing/2014/main" val="719265039"/>
                    </a:ext>
                  </a:extLst>
                </a:gridCol>
                <a:gridCol w="2011156">
                  <a:extLst>
                    <a:ext uri="{9D8B030D-6E8A-4147-A177-3AD203B41FA5}">
                      <a16:colId xmlns:a16="http://schemas.microsoft.com/office/drawing/2014/main" val="3139214377"/>
                    </a:ext>
                  </a:extLst>
                </a:gridCol>
                <a:gridCol w="2011156">
                  <a:extLst>
                    <a:ext uri="{9D8B030D-6E8A-4147-A177-3AD203B41FA5}">
                      <a16:colId xmlns:a16="http://schemas.microsoft.com/office/drawing/2014/main" val="1259523226"/>
                    </a:ext>
                  </a:extLst>
                </a:gridCol>
              </a:tblGrid>
              <a:tr h="347382">
                <a:tc>
                  <a:txBody>
                    <a:bodyPr/>
                    <a:lstStyle/>
                    <a:p>
                      <a:endParaRPr lang="en-US" sz="1600" dirty="0">
                        <a:solidFill>
                          <a:srgbClr val="4F4F4F"/>
                        </a:solidFill>
                      </a:endParaRPr>
                    </a:p>
                  </a:txBody>
                  <a:tcPr marL="91416" marR="91416" marT="45708" marB="45708" anchor="ctr"/>
                </a:tc>
                <a:tc>
                  <a:txBody>
                    <a:bodyPr/>
                    <a:lstStyle/>
                    <a:p>
                      <a:pPr algn="ctr"/>
                      <a:r>
                        <a:rPr lang="en-US" sz="1600" b="1" dirty="0">
                          <a:solidFill>
                            <a:srgbClr val="054C70"/>
                          </a:solidFill>
                        </a:rPr>
                        <a:t>Today</a:t>
                      </a:r>
                    </a:p>
                  </a:txBody>
                  <a:tcPr marL="91416" marR="91416" marT="45708" marB="45708" anchor="ctr"/>
                </a:tc>
                <a:tc>
                  <a:txBody>
                    <a:bodyPr/>
                    <a:lstStyle/>
                    <a:p>
                      <a:pPr algn="ctr"/>
                      <a:r>
                        <a:rPr lang="en-US" sz="1600" b="1" dirty="0">
                          <a:solidFill>
                            <a:srgbClr val="054C70"/>
                          </a:solidFill>
                        </a:rPr>
                        <a:t>In Retirement</a:t>
                      </a:r>
                    </a:p>
                  </a:txBody>
                  <a:tcPr marL="91416" marR="91416" marT="45708" marB="45708" anchor="ctr"/>
                </a:tc>
                <a:extLst>
                  <a:ext uri="{0D108BD9-81ED-4DB2-BD59-A6C34878D82A}">
                    <a16:rowId xmlns:a16="http://schemas.microsoft.com/office/drawing/2014/main" val="4381391"/>
                  </a:ext>
                </a:extLst>
              </a:tr>
              <a:tr h="347382">
                <a:tc>
                  <a:txBody>
                    <a:bodyPr/>
                    <a:lstStyle/>
                    <a:p>
                      <a:r>
                        <a:rPr lang="en-US" sz="1600" dirty="0">
                          <a:solidFill>
                            <a:srgbClr val="4F4F4F"/>
                          </a:solidFill>
                        </a:rPr>
                        <a:t>Success in my job</a:t>
                      </a:r>
                    </a:p>
                  </a:txBody>
                  <a:tcPr marL="91416" marR="91416" marT="45708" marB="45708" anchor="ctr">
                    <a:solidFill>
                      <a:srgbClr val="F4F6F8"/>
                    </a:solidFill>
                  </a:tcPr>
                </a:tc>
                <a:tc>
                  <a:txBody>
                    <a:bodyPr/>
                    <a:lstStyle/>
                    <a:p>
                      <a:pPr algn="ctr"/>
                      <a:r>
                        <a:rPr lang="en-US" sz="1600" dirty="0">
                          <a:solidFill>
                            <a:srgbClr val="4F4F4F"/>
                          </a:solidFill>
                        </a:rPr>
                        <a:t>________</a:t>
                      </a:r>
                    </a:p>
                  </a:txBody>
                  <a:tcPr marL="91416" marR="91416" marT="45708" marB="45708" anchor="ctr">
                    <a:solidFill>
                      <a:srgbClr val="F4F6F8"/>
                    </a:solidFill>
                  </a:tcPr>
                </a:tc>
                <a:tc>
                  <a:txBody>
                    <a:bodyPr/>
                    <a:lstStyle/>
                    <a:p>
                      <a:pPr algn="ctr"/>
                      <a:r>
                        <a:rPr lang="en-US" sz="1600" dirty="0">
                          <a:solidFill>
                            <a:srgbClr val="4F4F4F"/>
                          </a:solidFill>
                        </a:rPr>
                        <a:t>________</a:t>
                      </a:r>
                    </a:p>
                  </a:txBody>
                  <a:tcPr marL="91416" marR="91416" marT="45708" marB="45708" anchor="ctr">
                    <a:solidFill>
                      <a:srgbClr val="F4F6F8"/>
                    </a:solidFill>
                  </a:tcPr>
                </a:tc>
                <a:extLst>
                  <a:ext uri="{0D108BD9-81ED-4DB2-BD59-A6C34878D82A}">
                    <a16:rowId xmlns:a16="http://schemas.microsoft.com/office/drawing/2014/main" val="1025985072"/>
                  </a:ext>
                </a:extLst>
              </a:tr>
              <a:tr h="347382">
                <a:tc>
                  <a:txBody>
                    <a:bodyPr/>
                    <a:lstStyle/>
                    <a:p>
                      <a:r>
                        <a:rPr lang="en-US" sz="1600" dirty="0">
                          <a:solidFill>
                            <a:srgbClr val="4F4F4F"/>
                          </a:solidFill>
                        </a:rPr>
                        <a:t>Family time</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extLst>
                  <a:ext uri="{0D108BD9-81ED-4DB2-BD59-A6C34878D82A}">
                    <a16:rowId xmlns:a16="http://schemas.microsoft.com/office/drawing/2014/main" val="2658820207"/>
                  </a:ext>
                </a:extLst>
              </a:tr>
              <a:tr h="347382">
                <a:tc>
                  <a:txBody>
                    <a:bodyPr/>
                    <a:lstStyle/>
                    <a:p>
                      <a:r>
                        <a:rPr lang="en-US" sz="1600" dirty="0">
                          <a:solidFill>
                            <a:srgbClr val="4F4F4F"/>
                          </a:solidFill>
                        </a:rPr>
                        <a:t>Staying healthy and energized</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extLst>
                  <a:ext uri="{0D108BD9-81ED-4DB2-BD59-A6C34878D82A}">
                    <a16:rowId xmlns:a16="http://schemas.microsoft.com/office/drawing/2014/main" val="2914576756"/>
                  </a:ext>
                </a:extLst>
              </a:tr>
              <a:tr h="347382">
                <a:tc>
                  <a:txBody>
                    <a:bodyPr/>
                    <a:lstStyle/>
                    <a:p>
                      <a:r>
                        <a:rPr lang="en-US" sz="1600" dirty="0">
                          <a:solidFill>
                            <a:srgbClr val="4F4F4F"/>
                          </a:solidFill>
                        </a:rPr>
                        <a:t>Continuous learning/education</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extLst>
                  <a:ext uri="{0D108BD9-81ED-4DB2-BD59-A6C34878D82A}">
                    <a16:rowId xmlns:a16="http://schemas.microsoft.com/office/drawing/2014/main" val="1232223327"/>
                  </a:ext>
                </a:extLst>
              </a:tr>
              <a:tr h="347382">
                <a:tc>
                  <a:txBody>
                    <a:bodyPr/>
                    <a:lstStyle/>
                    <a:p>
                      <a:r>
                        <a:rPr lang="en-US" sz="1600" dirty="0">
                          <a:solidFill>
                            <a:srgbClr val="4F4F4F"/>
                          </a:solidFill>
                        </a:rPr>
                        <a:t>Traveling to new locations</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extLst>
                  <a:ext uri="{0D108BD9-81ED-4DB2-BD59-A6C34878D82A}">
                    <a16:rowId xmlns:a16="http://schemas.microsoft.com/office/drawing/2014/main" val="275418773"/>
                  </a:ext>
                </a:extLst>
              </a:tr>
              <a:tr h="347382">
                <a:tc>
                  <a:txBody>
                    <a:bodyPr/>
                    <a:lstStyle/>
                    <a:p>
                      <a:r>
                        <a:rPr lang="en-US" sz="1600" dirty="0">
                          <a:solidFill>
                            <a:srgbClr val="4F4F4F"/>
                          </a:solidFill>
                        </a:rPr>
                        <a:t>Non-work-related hobbies</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extLst>
                  <a:ext uri="{0D108BD9-81ED-4DB2-BD59-A6C34878D82A}">
                    <a16:rowId xmlns:a16="http://schemas.microsoft.com/office/drawing/2014/main" val="495443180"/>
                  </a:ext>
                </a:extLst>
              </a:tr>
              <a:tr h="347382">
                <a:tc>
                  <a:txBody>
                    <a:bodyPr/>
                    <a:lstStyle/>
                    <a:p>
                      <a:r>
                        <a:rPr lang="en-US" sz="1600" dirty="0">
                          <a:solidFill>
                            <a:srgbClr val="4F4F4F"/>
                          </a:solidFill>
                        </a:rPr>
                        <a:t>Religious/spiritual activities</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extLst>
                  <a:ext uri="{0D108BD9-81ED-4DB2-BD59-A6C34878D82A}">
                    <a16:rowId xmlns:a16="http://schemas.microsoft.com/office/drawing/2014/main" val="3222152030"/>
                  </a:ext>
                </a:extLst>
              </a:tr>
              <a:tr h="347382">
                <a:tc>
                  <a:txBody>
                    <a:bodyPr/>
                    <a:lstStyle/>
                    <a:p>
                      <a:r>
                        <a:rPr lang="en-US" sz="1600" dirty="0">
                          <a:solidFill>
                            <a:srgbClr val="4F4F4F"/>
                          </a:solidFill>
                        </a:rPr>
                        <a:t>Neighborhood/community involvement</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tc>
                <a:extLst>
                  <a:ext uri="{0D108BD9-81ED-4DB2-BD59-A6C34878D82A}">
                    <a16:rowId xmlns:a16="http://schemas.microsoft.com/office/drawing/2014/main" val="46712438"/>
                  </a:ext>
                </a:extLst>
              </a:tr>
              <a:tr h="347382">
                <a:tc>
                  <a:txBody>
                    <a:bodyPr/>
                    <a:lstStyle/>
                    <a:p>
                      <a:r>
                        <a:rPr lang="en-US" sz="1600" dirty="0">
                          <a:solidFill>
                            <a:srgbClr val="4F4F4F"/>
                          </a:solidFill>
                        </a:rPr>
                        <a:t>Other: ___________________________</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marL="91416" marR="91416" marT="45708" marB="45708" anchor="ctr">
                    <a:solidFill>
                      <a:srgbClr val="F4F6F8"/>
                    </a:solidFill>
                  </a:tcPr>
                </a:tc>
                <a:extLst>
                  <a:ext uri="{0D108BD9-81ED-4DB2-BD59-A6C34878D82A}">
                    <a16:rowId xmlns:a16="http://schemas.microsoft.com/office/drawing/2014/main" val="4149609109"/>
                  </a:ext>
                </a:extLst>
              </a:tr>
            </a:tbl>
          </a:graphicData>
        </a:graphic>
      </p:graphicFrame>
      <p:sp>
        <p:nvSpPr>
          <p:cNvPr id="8" name="Rectangle 7">
            <a:extLst>
              <a:ext uri="{FF2B5EF4-FFF2-40B4-BE49-F238E27FC236}">
                <a16:creationId xmlns:a16="http://schemas.microsoft.com/office/drawing/2014/main" id="{7F13DB9C-15D7-094D-B251-D6E25EC7ED29}"/>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54B70"/>
                </a:solidFill>
                <a:effectLst/>
                <a:uLnTx/>
                <a:uFillTx/>
                <a:latin typeface="Arial Black"/>
                <a:ea typeface="+mn-ea"/>
                <a:cs typeface="+mn-cs"/>
              </a:rPr>
              <a:t>1</a:t>
            </a:r>
          </a:p>
        </p:txBody>
      </p:sp>
    </p:spTree>
    <p:extLst>
      <p:ext uri="{BB962C8B-B14F-4D97-AF65-F5344CB8AC3E}">
        <p14:creationId xmlns:p14="http://schemas.microsoft.com/office/powerpoint/2010/main" val="269738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64B53D-B3AC-224C-8783-A3C339B83F9A}"/>
              </a:ext>
            </a:extLst>
          </p:cNvPr>
          <p:cNvSpPr>
            <a:spLocks noGrp="1"/>
          </p:cNvSpPr>
          <p:nvPr>
            <p:ph type="title"/>
          </p:nvPr>
        </p:nvSpPr>
        <p:spPr>
          <a:prstGeom prst="rect">
            <a:avLst/>
          </a:prstGeom>
        </p:spPr>
        <p:txBody>
          <a:bodyPr vert="horz" lIns="91416" tIns="45708" rIns="91416" bIns="45708" rtlCol="0" anchor="ctr">
            <a:noAutofit/>
          </a:bodyPr>
          <a:lstStyle/>
          <a:p>
            <a:r>
              <a:rPr lang="en-US" dirty="0"/>
              <a:t>Build Your Personalized Action Plan</a:t>
            </a:r>
          </a:p>
        </p:txBody>
      </p:sp>
      <p:grpSp>
        <p:nvGrpSpPr>
          <p:cNvPr id="4" name="Group 3">
            <a:extLst>
              <a:ext uri="{FF2B5EF4-FFF2-40B4-BE49-F238E27FC236}">
                <a16:creationId xmlns:a16="http://schemas.microsoft.com/office/drawing/2014/main" id="{D08A33D3-4B25-8A43-9988-758D22927EAF}"/>
              </a:ext>
            </a:extLst>
          </p:cNvPr>
          <p:cNvGrpSpPr/>
          <p:nvPr/>
        </p:nvGrpSpPr>
        <p:grpSpPr>
          <a:xfrm>
            <a:off x="7791336" y="2336764"/>
            <a:ext cx="2426477" cy="2427109"/>
            <a:chOff x="7760117" y="2785366"/>
            <a:chExt cx="2427109" cy="2427741"/>
          </a:xfrm>
        </p:grpSpPr>
        <p:sp>
          <p:nvSpPr>
            <p:cNvPr id="64" name="Rectangle 63">
              <a:extLst>
                <a:ext uri="{FF2B5EF4-FFF2-40B4-BE49-F238E27FC236}">
                  <a16:creationId xmlns:a16="http://schemas.microsoft.com/office/drawing/2014/main" id="{7819919B-05A2-3C4E-AB43-E6E725E1B43B}"/>
                </a:ext>
              </a:extLst>
            </p:cNvPr>
            <p:cNvSpPr/>
            <p:nvPr/>
          </p:nvSpPr>
          <p:spPr>
            <a:xfrm>
              <a:off x="7760117" y="2785366"/>
              <a:ext cx="2427109" cy="2427741"/>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5" name="Rectangle 64">
              <a:extLst>
                <a:ext uri="{FF2B5EF4-FFF2-40B4-BE49-F238E27FC236}">
                  <a16:creationId xmlns:a16="http://schemas.microsoft.com/office/drawing/2014/main" id="{2D1927E2-5D91-A543-ACD9-BDD7F038D0A2}"/>
                </a:ext>
              </a:extLst>
            </p:cNvPr>
            <p:cNvSpPr/>
            <p:nvPr/>
          </p:nvSpPr>
          <p:spPr>
            <a:xfrm>
              <a:off x="7760118" y="4337757"/>
              <a:ext cx="2427108" cy="400077"/>
            </a:xfrm>
            <a:prstGeom prst="rect">
              <a:avLst/>
            </a:prstGeom>
          </p:spPr>
          <p:txBody>
            <a:bodyPr wrap="square" lIns="91380" tIns="45692" rIns="91380" bIns="45692">
              <a:spAutoFit/>
            </a:bodyPr>
            <a:lstStyle/>
            <a:p>
              <a:pPr algn="ctr"/>
              <a:r>
                <a:rPr lang="en-US" sz="1999" b="1" dirty="0">
                  <a:solidFill>
                    <a:schemeClr val="accent1"/>
                  </a:solidFill>
                </a:rPr>
                <a:t>COMMUNICATE</a:t>
              </a:r>
            </a:p>
          </p:txBody>
        </p:sp>
        <p:grpSp>
          <p:nvGrpSpPr>
            <p:cNvPr id="84" name="Group 83">
              <a:extLst>
                <a:ext uri="{FF2B5EF4-FFF2-40B4-BE49-F238E27FC236}">
                  <a16:creationId xmlns:a16="http://schemas.microsoft.com/office/drawing/2014/main" id="{246A6C36-E2E0-E840-AF97-5EC32E7EB5CC}"/>
                </a:ext>
              </a:extLst>
            </p:cNvPr>
            <p:cNvGrpSpPr>
              <a:grpSpLocks noChangeAspect="1"/>
            </p:cNvGrpSpPr>
            <p:nvPr/>
          </p:nvGrpSpPr>
          <p:grpSpPr>
            <a:xfrm>
              <a:off x="8409741" y="3240623"/>
              <a:ext cx="1071439" cy="960120"/>
              <a:chOff x="1813738" y="2985473"/>
              <a:chExt cx="366712" cy="328613"/>
            </a:xfrm>
          </p:grpSpPr>
          <p:sp>
            <p:nvSpPr>
              <p:cNvPr id="85" name="Freeform 56">
                <a:extLst>
                  <a:ext uri="{FF2B5EF4-FFF2-40B4-BE49-F238E27FC236}">
                    <a16:creationId xmlns:a16="http://schemas.microsoft.com/office/drawing/2014/main" id="{F569C893-5A87-7941-863E-54AB758001D0}"/>
                  </a:ext>
                </a:extLst>
              </p:cNvPr>
              <p:cNvSpPr>
                <a:spLocks/>
              </p:cNvSpPr>
              <p:nvPr/>
            </p:nvSpPr>
            <p:spPr bwMode="auto">
              <a:xfrm>
                <a:off x="1813738" y="2985473"/>
                <a:ext cx="290513" cy="247650"/>
              </a:xfrm>
              <a:custGeom>
                <a:avLst/>
                <a:gdLst>
                  <a:gd name="T0" fmla="*/ 47 w 61"/>
                  <a:gd name="T1" fmla="*/ 0 h 52"/>
                  <a:gd name="T2" fmla="*/ 13 w 61"/>
                  <a:gd name="T3" fmla="*/ 0 h 52"/>
                  <a:gd name="T4" fmla="*/ 0 w 61"/>
                  <a:gd name="T5" fmla="*/ 13 h 52"/>
                  <a:gd name="T6" fmla="*/ 0 w 61"/>
                  <a:gd name="T7" fmla="*/ 25 h 52"/>
                  <a:gd name="T8" fmla="*/ 13 w 61"/>
                  <a:gd name="T9" fmla="*/ 37 h 52"/>
                  <a:gd name="T10" fmla="*/ 19 w 61"/>
                  <a:gd name="T11" fmla="*/ 37 h 52"/>
                  <a:gd name="T12" fmla="*/ 19 w 61"/>
                  <a:gd name="T13" fmla="*/ 52 h 52"/>
                  <a:gd name="T14" fmla="*/ 32 w 61"/>
                  <a:gd name="T15" fmla="*/ 37 h 52"/>
                  <a:gd name="T16" fmla="*/ 47 w 61"/>
                  <a:gd name="T17" fmla="*/ 37 h 52"/>
                  <a:gd name="T18" fmla="*/ 61 w 61"/>
                  <a:gd name="T19" fmla="*/ 24 h 52"/>
                  <a:gd name="T20" fmla="*/ 61 w 61"/>
                  <a:gd name="T21" fmla="*/ 13 h 52"/>
                  <a:gd name="T22" fmla="*/ 47 w 61"/>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52">
                    <a:moveTo>
                      <a:pt x="47" y="0"/>
                    </a:moveTo>
                    <a:cubicBezTo>
                      <a:pt x="13" y="0"/>
                      <a:pt x="13" y="0"/>
                      <a:pt x="13" y="0"/>
                    </a:cubicBezTo>
                    <a:cubicBezTo>
                      <a:pt x="6" y="0"/>
                      <a:pt x="0" y="6"/>
                      <a:pt x="0" y="13"/>
                    </a:cubicBezTo>
                    <a:cubicBezTo>
                      <a:pt x="0" y="25"/>
                      <a:pt x="0" y="25"/>
                      <a:pt x="0" y="25"/>
                    </a:cubicBezTo>
                    <a:cubicBezTo>
                      <a:pt x="0" y="32"/>
                      <a:pt x="6" y="37"/>
                      <a:pt x="13" y="37"/>
                    </a:cubicBezTo>
                    <a:cubicBezTo>
                      <a:pt x="19" y="37"/>
                      <a:pt x="19" y="37"/>
                      <a:pt x="19" y="37"/>
                    </a:cubicBezTo>
                    <a:cubicBezTo>
                      <a:pt x="19" y="52"/>
                      <a:pt x="19" y="52"/>
                      <a:pt x="19" y="52"/>
                    </a:cubicBezTo>
                    <a:cubicBezTo>
                      <a:pt x="32" y="37"/>
                      <a:pt x="32" y="37"/>
                      <a:pt x="32" y="37"/>
                    </a:cubicBezTo>
                    <a:cubicBezTo>
                      <a:pt x="47" y="37"/>
                      <a:pt x="47" y="37"/>
                      <a:pt x="47" y="37"/>
                    </a:cubicBezTo>
                    <a:cubicBezTo>
                      <a:pt x="54" y="37"/>
                      <a:pt x="61" y="31"/>
                      <a:pt x="61" y="24"/>
                    </a:cubicBezTo>
                    <a:cubicBezTo>
                      <a:pt x="61" y="13"/>
                      <a:pt x="61" y="13"/>
                      <a:pt x="61" y="13"/>
                    </a:cubicBezTo>
                    <a:cubicBezTo>
                      <a:pt x="61" y="6"/>
                      <a:pt x="54" y="0"/>
                      <a:pt x="47" y="0"/>
                    </a:cubicBezTo>
                    <a:close/>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86" name="Freeform 57">
                <a:extLst>
                  <a:ext uri="{FF2B5EF4-FFF2-40B4-BE49-F238E27FC236}">
                    <a16:creationId xmlns:a16="http://schemas.microsoft.com/office/drawing/2014/main" id="{A1AE61A4-1648-ED4D-986E-F8E43D21DDAD}"/>
                  </a:ext>
                </a:extLst>
              </p:cNvPr>
              <p:cNvSpPr>
                <a:spLocks/>
              </p:cNvSpPr>
              <p:nvPr/>
            </p:nvSpPr>
            <p:spPr bwMode="auto">
              <a:xfrm>
                <a:off x="1989950" y="3156923"/>
                <a:ext cx="190500" cy="157163"/>
              </a:xfrm>
              <a:custGeom>
                <a:avLst/>
                <a:gdLst>
                  <a:gd name="T0" fmla="*/ 0 w 40"/>
                  <a:gd name="T1" fmla="*/ 14 h 33"/>
                  <a:gd name="T2" fmla="*/ 8 w 40"/>
                  <a:gd name="T3" fmla="*/ 22 h 33"/>
                  <a:gd name="T4" fmla="*/ 16 w 40"/>
                  <a:gd name="T5" fmla="*/ 22 h 33"/>
                  <a:gd name="T6" fmla="*/ 27 w 40"/>
                  <a:gd name="T7" fmla="*/ 33 h 33"/>
                  <a:gd name="T8" fmla="*/ 27 w 40"/>
                  <a:gd name="T9" fmla="*/ 22 h 33"/>
                  <a:gd name="T10" fmla="*/ 32 w 40"/>
                  <a:gd name="T11" fmla="*/ 22 h 33"/>
                  <a:gd name="T12" fmla="*/ 40 w 40"/>
                  <a:gd name="T13" fmla="*/ 14 h 33"/>
                  <a:gd name="T14" fmla="*/ 40 w 40"/>
                  <a:gd name="T15" fmla="*/ 8 h 33"/>
                  <a:gd name="T16" fmla="*/ 32 w 40"/>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0" y="14"/>
                    </a:moveTo>
                    <a:cubicBezTo>
                      <a:pt x="0" y="19"/>
                      <a:pt x="4" y="22"/>
                      <a:pt x="8" y="22"/>
                    </a:cubicBezTo>
                    <a:cubicBezTo>
                      <a:pt x="16" y="22"/>
                      <a:pt x="16" y="22"/>
                      <a:pt x="16" y="22"/>
                    </a:cubicBezTo>
                    <a:cubicBezTo>
                      <a:pt x="27" y="33"/>
                      <a:pt x="27" y="33"/>
                      <a:pt x="27" y="33"/>
                    </a:cubicBezTo>
                    <a:cubicBezTo>
                      <a:pt x="27" y="22"/>
                      <a:pt x="27" y="22"/>
                      <a:pt x="27" y="22"/>
                    </a:cubicBezTo>
                    <a:cubicBezTo>
                      <a:pt x="32" y="22"/>
                      <a:pt x="32" y="22"/>
                      <a:pt x="32" y="22"/>
                    </a:cubicBezTo>
                    <a:cubicBezTo>
                      <a:pt x="37" y="22"/>
                      <a:pt x="40" y="19"/>
                      <a:pt x="40" y="14"/>
                    </a:cubicBezTo>
                    <a:cubicBezTo>
                      <a:pt x="40" y="8"/>
                      <a:pt x="40" y="8"/>
                      <a:pt x="40" y="8"/>
                    </a:cubicBezTo>
                    <a:cubicBezTo>
                      <a:pt x="40" y="3"/>
                      <a:pt x="37" y="0"/>
                      <a:pt x="32"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sp>
        <p:nvSpPr>
          <p:cNvPr id="14" name="Rectangle 13">
            <a:extLst>
              <a:ext uri="{FF2B5EF4-FFF2-40B4-BE49-F238E27FC236}">
                <a16:creationId xmlns:a16="http://schemas.microsoft.com/office/drawing/2014/main" id="{9A7FF79A-6A98-1248-9848-98C1A8286DF0}"/>
              </a:ext>
            </a:extLst>
          </p:cNvPr>
          <p:cNvSpPr/>
          <p:nvPr/>
        </p:nvSpPr>
        <p:spPr>
          <a:xfrm>
            <a:off x="4756518" y="2336764"/>
            <a:ext cx="2426477" cy="2427109"/>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15" name="Rectangle 14">
            <a:extLst>
              <a:ext uri="{FF2B5EF4-FFF2-40B4-BE49-F238E27FC236}">
                <a16:creationId xmlns:a16="http://schemas.microsoft.com/office/drawing/2014/main" id="{A87585B6-E570-894F-9B9B-9105CA0496C2}"/>
              </a:ext>
            </a:extLst>
          </p:cNvPr>
          <p:cNvSpPr/>
          <p:nvPr/>
        </p:nvSpPr>
        <p:spPr>
          <a:xfrm>
            <a:off x="4756517" y="3888751"/>
            <a:ext cx="2426476" cy="399973"/>
          </a:xfrm>
          <a:prstGeom prst="rect">
            <a:avLst/>
          </a:prstGeom>
        </p:spPr>
        <p:txBody>
          <a:bodyPr wrap="square" lIns="91380" tIns="45692" rIns="91380" bIns="45692">
            <a:spAutoFit/>
          </a:bodyPr>
          <a:lstStyle/>
          <a:p>
            <a:pPr algn="ctr"/>
            <a:r>
              <a:rPr lang="en-US" sz="1999" b="1" dirty="0">
                <a:solidFill>
                  <a:schemeClr val="accent1"/>
                </a:solidFill>
              </a:rPr>
              <a:t>PRACTICE</a:t>
            </a:r>
          </a:p>
        </p:txBody>
      </p:sp>
      <p:grpSp>
        <p:nvGrpSpPr>
          <p:cNvPr id="2" name="Group 1">
            <a:extLst>
              <a:ext uri="{FF2B5EF4-FFF2-40B4-BE49-F238E27FC236}">
                <a16:creationId xmlns:a16="http://schemas.microsoft.com/office/drawing/2014/main" id="{2D39E804-7CD3-F242-825A-6537BB24CA8E}"/>
              </a:ext>
            </a:extLst>
          </p:cNvPr>
          <p:cNvGrpSpPr/>
          <p:nvPr/>
        </p:nvGrpSpPr>
        <p:grpSpPr>
          <a:xfrm>
            <a:off x="1721700" y="2336764"/>
            <a:ext cx="2426477" cy="2427109"/>
            <a:chOff x="2004775" y="2785366"/>
            <a:chExt cx="2427109" cy="2427741"/>
          </a:xfrm>
        </p:grpSpPr>
        <p:sp>
          <p:nvSpPr>
            <p:cNvPr id="74" name="Rectangle 73">
              <a:extLst>
                <a:ext uri="{FF2B5EF4-FFF2-40B4-BE49-F238E27FC236}">
                  <a16:creationId xmlns:a16="http://schemas.microsoft.com/office/drawing/2014/main" id="{8E4A885E-B8B4-744F-91CB-74FD8CD85D37}"/>
                </a:ext>
              </a:extLst>
            </p:cNvPr>
            <p:cNvSpPr/>
            <p:nvPr/>
          </p:nvSpPr>
          <p:spPr>
            <a:xfrm>
              <a:off x="2004775" y="2785366"/>
              <a:ext cx="2427109" cy="2427741"/>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75" name="Rectangle 74">
              <a:extLst>
                <a:ext uri="{FF2B5EF4-FFF2-40B4-BE49-F238E27FC236}">
                  <a16:creationId xmlns:a16="http://schemas.microsoft.com/office/drawing/2014/main" id="{9476BBC4-FA6C-9043-AD2B-CEACB30507D5}"/>
                </a:ext>
              </a:extLst>
            </p:cNvPr>
            <p:cNvSpPr/>
            <p:nvPr/>
          </p:nvSpPr>
          <p:spPr>
            <a:xfrm>
              <a:off x="2004776" y="4337757"/>
              <a:ext cx="2427108" cy="400077"/>
            </a:xfrm>
            <a:prstGeom prst="rect">
              <a:avLst/>
            </a:prstGeom>
          </p:spPr>
          <p:txBody>
            <a:bodyPr wrap="square" lIns="91380" tIns="45692" rIns="91380" bIns="45692">
              <a:spAutoFit/>
            </a:bodyPr>
            <a:lstStyle/>
            <a:p>
              <a:pPr algn="ctr"/>
              <a:r>
                <a:rPr lang="en-US" sz="1999" b="1" dirty="0">
                  <a:solidFill>
                    <a:schemeClr val="accent1"/>
                  </a:solidFill>
                </a:rPr>
                <a:t>LEARN</a:t>
              </a:r>
            </a:p>
          </p:txBody>
        </p:sp>
        <p:grpSp>
          <p:nvGrpSpPr>
            <p:cNvPr id="113" name="Group 112">
              <a:extLst>
                <a:ext uri="{FF2B5EF4-FFF2-40B4-BE49-F238E27FC236}">
                  <a16:creationId xmlns:a16="http://schemas.microsoft.com/office/drawing/2014/main" id="{B79E1A1D-F885-B941-870E-13E7A4F15EA2}"/>
                </a:ext>
              </a:extLst>
            </p:cNvPr>
            <p:cNvGrpSpPr>
              <a:grpSpLocks noChangeAspect="1"/>
            </p:cNvGrpSpPr>
            <p:nvPr/>
          </p:nvGrpSpPr>
          <p:grpSpPr>
            <a:xfrm>
              <a:off x="2913685" y="3236930"/>
              <a:ext cx="617221" cy="960120"/>
              <a:chOff x="1073377" y="1586332"/>
              <a:chExt cx="242887" cy="377825"/>
            </a:xfrm>
          </p:grpSpPr>
          <p:sp>
            <p:nvSpPr>
              <p:cNvPr id="114" name="Freeform 124">
                <a:extLst>
                  <a:ext uri="{FF2B5EF4-FFF2-40B4-BE49-F238E27FC236}">
                    <a16:creationId xmlns:a16="http://schemas.microsoft.com/office/drawing/2014/main" id="{52AA27C1-C962-3F48-8C22-1BFC54D878A2}"/>
                  </a:ext>
                </a:extLst>
              </p:cNvPr>
              <p:cNvSpPr>
                <a:spLocks/>
              </p:cNvSpPr>
              <p:nvPr/>
            </p:nvSpPr>
            <p:spPr bwMode="auto">
              <a:xfrm>
                <a:off x="1073377" y="1586332"/>
                <a:ext cx="242887" cy="377825"/>
              </a:xfrm>
              <a:custGeom>
                <a:avLst/>
                <a:gdLst>
                  <a:gd name="T0" fmla="*/ 0 w 51"/>
                  <a:gd name="T1" fmla="*/ 26 h 79"/>
                  <a:gd name="T2" fmla="*/ 0 w 51"/>
                  <a:gd name="T3" fmla="*/ 67 h 79"/>
                  <a:gd name="T4" fmla="*/ 11 w 51"/>
                  <a:gd name="T5" fmla="*/ 78 h 79"/>
                  <a:gd name="T6" fmla="*/ 51 w 51"/>
                  <a:gd name="T7" fmla="*/ 72 h 79"/>
                  <a:gd name="T8" fmla="*/ 51 w 51"/>
                  <a:gd name="T9" fmla="*/ 14 h 79"/>
                  <a:gd name="T10" fmla="*/ 7 w 51"/>
                  <a:gd name="T11" fmla="*/ 19 h 79"/>
                  <a:gd name="T12" fmla="*/ 0 w 51"/>
                  <a:gd name="T13" fmla="*/ 12 h 79"/>
                  <a:gd name="T14" fmla="*/ 44 w 51"/>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9">
                    <a:moveTo>
                      <a:pt x="0" y="26"/>
                    </a:moveTo>
                    <a:cubicBezTo>
                      <a:pt x="0" y="67"/>
                      <a:pt x="0" y="67"/>
                      <a:pt x="0" y="67"/>
                    </a:cubicBezTo>
                    <a:cubicBezTo>
                      <a:pt x="0" y="79"/>
                      <a:pt x="11" y="78"/>
                      <a:pt x="11" y="78"/>
                    </a:cubicBezTo>
                    <a:cubicBezTo>
                      <a:pt x="51" y="72"/>
                      <a:pt x="51" y="72"/>
                      <a:pt x="51" y="72"/>
                    </a:cubicBezTo>
                    <a:cubicBezTo>
                      <a:pt x="51" y="14"/>
                      <a:pt x="51" y="14"/>
                      <a:pt x="51" y="14"/>
                    </a:cubicBezTo>
                    <a:cubicBezTo>
                      <a:pt x="7" y="19"/>
                      <a:pt x="7" y="19"/>
                      <a:pt x="7" y="19"/>
                    </a:cubicBezTo>
                    <a:cubicBezTo>
                      <a:pt x="3" y="19"/>
                      <a:pt x="0" y="16"/>
                      <a:pt x="0" y="12"/>
                    </a:cubicBezTo>
                    <a:cubicBezTo>
                      <a:pt x="0" y="5"/>
                      <a:pt x="5" y="7"/>
                      <a:pt x="44"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115" name="Line 125">
                <a:extLst>
                  <a:ext uri="{FF2B5EF4-FFF2-40B4-BE49-F238E27FC236}">
                    <a16:creationId xmlns:a16="http://schemas.microsoft.com/office/drawing/2014/main" id="{5B9A4AC4-61E2-9C42-970F-0CFE6EA9BE3F}"/>
                  </a:ext>
                </a:extLst>
              </p:cNvPr>
              <p:cNvSpPr>
                <a:spLocks noChangeShapeType="1"/>
              </p:cNvSpPr>
              <p:nvPr/>
            </p:nvSpPr>
            <p:spPr bwMode="auto">
              <a:xfrm flipV="1">
                <a:off x="1111477" y="1619669"/>
                <a:ext cx="185737" cy="23813"/>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grpSp>
        <p:nvGrpSpPr>
          <p:cNvPr id="23" name="Group 28">
            <a:extLst>
              <a:ext uri="{FF2B5EF4-FFF2-40B4-BE49-F238E27FC236}">
                <a16:creationId xmlns:a16="http://schemas.microsoft.com/office/drawing/2014/main" id="{ED1B3B10-8073-074B-8B9D-C078C44528FF}"/>
              </a:ext>
            </a:extLst>
          </p:cNvPr>
          <p:cNvGrpSpPr>
            <a:grpSpLocks noChangeAspect="1"/>
          </p:cNvGrpSpPr>
          <p:nvPr/>
        </p:nvGrpSpPr>
        <p:grpSpPr bwMode="auto">
          <a:xfrm>
            <a:off x="5473669" y="2782897"/>
            <a:ext cx="978153" cy="955921"/>
            <a:chOff x="2005" y="770"/>
            <a:chExt cx="220" cy="215"/>
          </a:xfrm>
        </p:grpSpPr>
        <p:sp>
          <p:nvSpPr>
            <p:cNvPr id="24" name="Freeform 29">
              <a:extLst>
                <a:ext uri="{FF2B5EF4-FFF2-40B4-BE49-F238E27FC236}">
                  <a16:creationId xmlns:a16="http://schemas.microsoft.com/office/drawing/2014/main" id="{F872E8F3-FAFB-0B4D-B63E-153EE1680B25}"/>
                </a:ext>
              </a:extLst>
            </p:cNvPr>
            <p:cNvSpPr>
              <a:spLocks/>
            </p:cNvSpPr>
            <p:nvPr/>
          </p:nvSpPr>
          <p:spPr bwMode="auto">
            <a:xfrm>
              <a:off x="2005" y="961"/>
              <a:ext cx="220" cy="24"/>
            </a:xfrm>
            <a:custGeom>
              <a:avLst/>
              <a:gdLst>
                <a:gd name="T0" fmla="*/ 306 w 306"/>
                <a:gd name="T1" fmla="*/ 27 h 34"/>
                <a:gd name="T2" fmla="*/ 252 w 306"/>
                <a:gd name="T3" fmla="*/ 0 h 34"/>
                <a:gd name="T4" fmla="*/ 252 w 306"/>
                <a:gd name="T5" fmla="*/ 0 h 34"/>
                <a:gd name="T6" fmla="*/ 204 w 306"/>
                <a:gd name="T7" fmla="*/ 28 h 34"/>
                <a:gd name="T8" fmla="*/ 156 w 306"/>
                <a:gd name="T9" fmla="*/ 0 h 34"/>
                <a:gd name="T10" fmla="*/ 156 w 306"/>
                <a:gd name="T11" fmla="*/ 0 h 34"/>
                <a:gd name="T12" fmla="*/ 108 w 306"/>
                <a:gd name="T13" fmla="*/ 28 h 34"/>
                <a:gd name="T14" fmla="*/ 59 w 306"/>
                <a:gd name="T15" fmla="*/ 0 h 34"/>
                <a:gd name="T16" fmla="*/ 59 w 306"/>
                <a:gd name="T17" fmla="*/ 0 h 34"/>
                <a:gd name="T18" fmla="*/ 0 w 306"/>
                <a:gd name="T19"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4">
                  <a:moveTo>
                    <a:pt x="306" y="27"/>
                  </a:moveTo>
                  <a:cubicBezTo>
                    <a:pt x="273" y="33"/>
                    <a:pt x="252" y="0"/>
                    <a:pt x="252" y="0"/>
                  </a:cubicBezTo>
                  <a:cubicBezTo>
                    <a:pt x="252" y="0"/>
                    <a:pt x="252" y="0"/>
                    <a:pt x="252" y="0"/>
                  </a:cubicBezTo>
                  <a:cubicBezTo>
                    <a:pt x="242" y="17"/>
                    <a:pt x="224" y="27"/>
                    <a:pt x="204" y="28"/>
                  </a:cubicBezTo>
                  <a:cubicBezTo>
                    <a:pt x="185" y="27"/>
                    <a:pt x="167" y="16"/>
                    <a:pt x="156" y="0"/>
                  </a:cubicBezTo>
                  <a:cubicBezTo>
                    <a:pt x="156" y="0"/>
                    <a:pt x="156" y="0"/>
                    <a:pt x="156" y="0"/>
                  </a:cubicBezTo>
                  <a:cubicBezTo>
                    <a:pt x="145" y="17"/>
                    <a:pt x="127" y="27"/>
                    <a:pt x="108" y="28"/>
                  </a:cubicBezTo>
                  <a:cubicBezTo>
                    <a:pt x="88" y="27"/>
                    <a:pt x="70" y="16"/>
                    <a:pt x="59" y="0"/>
                  </a:cubicBezTo>
                  <a:cubicBezTo>
                    <a:pt x="59" y="0"/>
                    <a:pt x="59" y="0"/>
                    <a:pt x="59" y="0"/>
                  </a:cubicBezTo>
                  <a:cubicBezTo>
                    <a:pt x="59" y="0"/>
                    <a:pt x="33" y="34"/>
                    <a:pt x="0" y="27"/>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5" name="Freeform 30">
              <a:extLst>
                <a:ext uri="{FF2B5EF4-FFF2-40B4-BE49-F238E27FC236}">
                  <a16:creationId xmlns:a16="http://schemas.microsoft.com/office/drawing/2014/main" id="{992247EA-482D-1743-B48B-F20888D2EB2C}"/>
                </a:ext>
              </a:extLst>
            </p:cNvPr>
            <p:cNvSpPr>
              <a:spLocks/>
            </p:cNvSpPr>
            <p:nvPr/>
          </p:nvSpPr>
          <p:spPr bwMode="auto">
            <a:xfrm>
              <a:off x="2026" y="770"/>
              <a:ext cx="95" cy="163"/>
            </a:xfrm>
            <a:custGeom>
              <a:avLst/>
              <a:gdLst>
                <a:gd name="T0" fmla="*/ 131 w 132"/>
                <a:gd name="T1" fmla="*/ 227 h 227"/>
                <a:gd name="T2" fmla="*/ 86 w 132"/>
                <a:gd name="T3" fmla="*/ 4 h 227"/>
                <a:gd name="T4" fmla="*/ 79 w 132"/>
                <a:gd name="T5" fmla="*/ 0 h 227"/>
                <a:gd name="T6" fmla="*/ 74 w 132"/>
                <a:gd name="T7" fmla="*/ 5 h 227"/>
                <a:gd name="T8" fmla="*/ 72 w 132"/>
                <a:gd name="T9" fmla="*/ 11 h 227"/>
                <a:gd name="T10" fmla="*/ 2 w 132"/>
                <a:gd name="T11" fmla="*/ 163 h 227"/>
                <a:gd name="T12" fmla="*/ 1 w 132"/>
                <a:gd name="T13" fmla="*/ 170 h 227"/>
                <a:gd name="T14" fmla="*/ 7 w 132"/>
                <a:gd name="T15" fmla="*/ 174 h 227"/>
                <a:gd name="T16" fmla="*/ 129 w 132"/>
                <a:gd name="T17" fmla="*/ 17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27">
                  <a:moveTo>
                    <a:pt x="131" y="227"/>
                  </a:moveTo>
                  <a:cubicBezTo>
                    <a:pt x="132" y="150"/>
                    <a:pt x="117" y="74"/>
                    <a:pt x="86" y="4"/>
                  </a:cubicBezTo>
                  <a:cubicBezTo>
                    <a:pt x="85" y="1"/>
                    <a:pt x="82" y="0"/>
                    <a:pt x="79" y="0"/>
                  </a:cubicBezTo>
                  <a:cubicBezTo>
                    <a:pt x="76" y="0"/>
                    <a:pt x="74" y="2"/>
                    <a:pt x="74" y="5"/>
                  </a:cubicBezTo>
                  <a:cubicBezTo>
                    <a:pt x="72" y="11"/>
                    <a:pt x="72" y="11"/>
                    <a:pt x="72" y="11"/>
                  </a:cubicBezTo>
                  <a:cubicBezTo>
                    <a:pt x="59" y="68"/>
                    <a:pt x="42" y="121"/>
                    <a:pt x="2" y="163"/>
                  </a:cubicBezTo>
                  <a:cubicBezTo>
                    <a:pt x="0" y="165"/>
                    <a:pt x="0" y="168"/>
                    <a:pt x="1" y="170"/>
                  </a:cubicBezTo>
                  <a:cubicBezTo>
                    <a:pt x="2" y="172"/>
                    <a:pt x="4" y="174"/>
                    <a:pt x="7" y="174"/>
                  </a:cubicBezTo>
                  <a:cubicBezTo>
                    <a:pt x="129" y="174"/>
                    <a:pt x="129" y="174"/>
                    <a:pt x="129" y="174"/>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6" name="Freeform 31">
              <a:extLst>
                <a:ext uri="{FF2B5EF4-FFF2-40B4-BE49-F238E27FC236}">
                  <a16:creationId xmlns:a16="http://schemas.microsoft.com/office/drawing/2014/main" id="{63A17F42-2D2B-7544-877F-DF7292016A4E}"/>
                </a:ext>
              </a:extLst>
            </p:cNvPr>
            <p:cNvSpPr>
              <a:spLocks/>
            </p:cNvSpPr>
            <p:nvPr/>
          </p:nvSpPr>
          <p:spPr bwMode="auto">
            <a:xfrm>
              <a:off x="2019" y="933"/>
              <a:ext cx="194" cy="19"/>
            </a:xfrm>
            <a:custGeom>
              <a:avLst/>
              <a:gdLst>
                <a:gd name="T0" fmla="*/ 261 w 270"/>
                <a:gd name="T1" fmla="*/ 27 h 27"/>
                <a:gd name="T2" fmla="*/ 269 w 270"/>
                <a:gd name="T3" fmla="*/ 10 h 27"/>
                <a:gd name="T4" fmla="*/ 269 w 270"/>
                <a:gd name="T5" fmla="*/ 4 h 27"/>
                <a:gd name="T6" fmla="*/ 263 w 270"/>
                <a:gd name="T7" fmla="*/ 0 h 27"/>
                <a:gd name="T8" fmla="*/ 7 w 270"/>
                <a:gd name="T9" fmla="*/ 0 h 27"/>
                <a:gd name="T10" fmla="*/ 1 w 270"/>
                <a:gd name="T11" fmla="*/ 4 h 27"/>
                <a:gd name="T12" fmla="*/ 1 w 270"/>
                <a:gd name="T13" fmla="*/ 11 h 27"/>
                <a:gd name="T14" fmla="*/ 7 w 270"/>
                <a:gd name="T15" fmla="*/ 2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27">
                  <a:moveTo>
                    <a:pt x="261" y="27"/>
                  </a:moveTo>
                  <a:cubicBezTo>
                    <a:pt x="269" y="10"/>
                    <a:pt x="269" y="10"/>
                    <a:pt x="269" y="10"/>
                  </a:cubicBezTo>
                  <a:cubicBezTo>
                    <a:pt x="270" y="8"/>
                    <a:pt x="270" y="5"/>
                    <a:pt x="269" y="4"/>
                  </a:cubicBezTo>
                  <a:cubicBezTo>
                    <a:pt x="268" y="2"/>
                    <a:pt x="266" y="0"/>
                    <a:pt x="263" y="0"/>
                  </a:cubicBezTo>
                  <a:cubicBezTo>
                    <a:pt x="7" y="0"/>
                    <a:pt x="7" y="0"/>
                    <a:pt x="7" y="0"/>
                  </a:cubicBezTo>
                  <a:cubicBezTo>
                    <a:pt x="4" y="0"/>
                    <a:pt x="2" y="2"/>
                    <a:pt x="1" y="4"/>
                  </a:cubicBezTo>
                  <a:cubicBezTo>
                    <a:pt x="0" y="6"/>
                    <a:pt x="0" y="9"/>
                    <a:pt x="1" y="11"/>
                  </a:cubicBezTo>
                  <a:cubicBezTo>
                    <a:pt x="7" y="20"/>
                    <a:pt x="7" y="20"/>
                    <a:pt x="7" y="20"/>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7" name="Freeform 32">
              <a:extLst>
                <a:ext uri="{FF2B5EF4-FFF2-40B4-BE49-F238E27FC236}">
                  <a16:creationId xmlns:a16="http://schemas.microsoft.com/office/drawing/2014/main" id="{5CFE7EB9-D1E7-9746-A06D-99B681E53DE0}"/>
                </a:ext>
              </a:extLst>
            </p:cNvPr>
            <p:cNvSpPr>
              <a:spLocks/>
            </p:cNvSpPr>
            <p:nvPr/>
          </p:nvSpPr>
          <p:spPr bwMode="auto">
            <a:xfrm>
              <a:off x="2102" y="810"/>
              <a:ext cx="83" cy="94"/>
            </a:xfrm>
            <a:custGeom>
              <a:avLst/>
              <a:gdLst>
                <a:gd name="T0" fmla="*/ 0 w 116"/>
                <a:gd name="T1" fmla="*/ 0 h 132"/>
                <a:gd name="T2" fmla="*/ 115 w 116"/>
                <a:gd name="T3" fmla="*/ 124 h 132"/>
                <a:gd name="T4" fmla="*/ 114 w 116"/>
                <a:gd name="T5" fmla="*/ 130 h 132"/>
                <a:gd name="T6" fmla="*/ 109 w 116"/>
                <a:gd name="T7" fmla="*/ 132 h 132"/>
                <a:gd name="T8" fmla="*/ 24 w 116"/>
                <a:gd name="T9" fmla="*/ 132 h 132"/>
              </a:gdLst>
              <a:ahLst/>
              <a:cxnLst>
                <a:cxn ang="0">
                  <a:pos x="T0" y="T1"/>
                </a:cxn>
                <a:cxn ang="0">
                  <a:pos x="T2" y="T3"/>
                </a:cxn>
                <a:cxn ang="0">
                  <a:pos x="T4" y="T5"/>
                </a:cxn>
                <a:cxn ang="0">
                  <a:pos x="T6" y="T7"/>
                </a:cxn>
                <a:cxn ang="0">
                  <a:pos x="T8" y="T9"/>
                </a:cxn>
              </a:cxnLst>
              <a:rect l="0" t="0" r="r" b="b"/>
              <a:pathLst>
                <a:path w="116" h="132">
                  <a:moveTo>
                    <a:pt x="0" y="0"/>
                  </a:moveTo>
                  <a:cubicBezTo>
                    <a:pt x="0" y="0"/>
                    <a:pt x="86" y="37"/>
                    <a:pt x="115" y="124"/>
                  </a:cubicBezTo>
                  <a:cubicBezTo>
                    <a:pt x="116" y="126"/>
                    <a:pt x="116" y="128"/>
                    <a:pt x="114" y="130"/>
                  </a:cubicBezTo>
                  <a:cubicBezTo>
                    <a:pt x="113" y="131"/>
                    <a:pt x="111" y="132"/>
                    <a:pt x="109" y="132"/>
                  </a:cubicBezTo>
                  <a:cubicBezTo>
                    <a:pt x="24" y="132"/>
                    <a:pt x="24" y="132"/>
                    <a:pt x="24" y="132"/>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22" name="Rectangle 21">
            <a:extLst>
              <a:ext uri="{FF2B5EF4-FFF2-40B4-BE49-F238E27FC236}">
                <a16:creationId xmlns:a16="http://schemas.microsoft.com/office/drawing/2014/main" id="{2D68A3B5-8949-6B45-9780-7E2565F4C051}"/>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lang="en-US" sz="2400" dirty="0">
                <a:solidFill>
                  <a:srgbClr val="054B70"/>
                </a:solidFill>
                <a:latin typeface="Arial Black"/>
              </a:rPr>
              <a:t>2</a:t>
            </a:r>
            <a:endParaRPr kumimoji="0" lang="en-US" sz="2400" b="0" i="0" u="none" strike="noStrike" kern="1200" cap="none" spc="0" normalizeH="0" baseline="0" noProof="0" dirty="0">
              <a:ln>
                <a:noFill/>
              </a:ln>
              <a:solidFill>
                <a:srgbClr val="054B70"/>
              </a:solidFill>
              <a:effectLst/>
              <a:uLnTx/>
              <a:uFillTx/>
              <a:latin typeface="Arial Black"/>
              <a:ea typeface="+mn-ea"/>
              <a:cs typeface="+mn-cs"/>
            </a:endParaRPr>
          </a:p>
        </p:txBody>
      </p:sp>
    </p:spTree>
    <p:extLst>
      <p:ext uri="{BB962C8B-B14F-4D97-AF65-F5344CB8AC3E}">
        <p14:creationId xmlns:p14="http://schemas.microsoft.com/office/powerpoint/2010/main" val="4261328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vert="horz" lIns="91416" tIns="45708" rIns="91416" bIns="45708" rtlCol="0" anchor="ctr">
            <a:noAutofit/>
          </a:bodyPr>
          <a:lstStyle/>
          <a:p>
            <a:r>
              <a:rPr lang="en-US" dirty="0"/>
              <a:t>Assess Your Retirement Spending Needs</a:t>
            </a:r>
          </a:p>
        </p:txBody>
      </p:sp>
      <p:grpSp>
        <p:nvGrpSpPr>
          <p:cNvPr id="5" name="Group 4">
            <a:extLst>
              <a:ext uri="{FF2B5EF4-FFF2-40B4-BE49-F238E27FC236}">
                <a16:creationId xmlns:a16="http://schemas.microsoft.com/office/drawing/2014/main" id="{6375FBF9-5E6C-4510-8346-DC0B17857F3E}"/>
              </a:ext>
            </a:extLst>
          </p:cNvPr>
          <p:cNvGrpSpPr/>
          <p:nvPr/>
        </p:nvGrpSpPr>
        <p:grpSpPr>
          <a:xfrm>
            <a:off x="2360612" y="1935319"/>
            <a:ext cx="7477256" cy="3966717"/>
            <a:chOff x="1306047" y="1501727"/>
            <a:chExt cx="9192460" cy="4388308"/>
          </a:xfrm>
        </p:grpSpPr>
        <p:cxnSp>
          <p:nvCxnSpPr>
            <p:cNvPr id="13" name="Elbow Connector 40">
              <a:extLst>
                <a:ext uri="{FF2B5EF4-FFF2-40B4-BE49-F238E27FC236}">
                  <a16:creationId xmlns:a16="http://schemas.microsoft.com/office/drawing/2014/main" id="{69BECA7D-49CC-4F59-952F-111BE6D08D12}"/>
                </a:ext>
              </a:extLst>
            </p:cNvPr>
            <p:cNvCxnSpPr>
              <a:cxnSpLocks/>
            </p:cNvCxnSpPr>
            <p:nvPr/>
          </p:nvCxnSpPr>
          <p:spPr>
            <a:xfrm flipV="1">
              <a:off x="4430343" y="3692906"/>
              <a:ext cx="1251090" cy="1149900"/>
            </a:xfrm>
            <a:prstGeom prst="bentConnector3">
              <a:avLst/>
            </a:prstGeom>
            <a:ln w="38100" cap="rnd">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A7EA548-A817-47AB-9138-94105BEE10A0}"/>
                </a:ext>
              </a:extLst>
            </p:cNvPr>
            <p:cNvGrpSpPr/>
            <p:nvPr/>
          </p:nvGrpSpPr>
          <p:grpSpPr>
            <a:xfrm>
              <a:off x="1306047" y="1501727"/>
              <a:ext cx="9192460" cy="4388308"/>
              <a:chOff x="1306047" y="1501727"/>
              <a:chExt cx="9192460" cy="4388308"/>
            </a:xfrm>
          </p:grpSpPr>
          <p:sp>
            <p:nvSpPr>
              <p:cNvPr id="6" name="Rectangle 5">
                <a:extLst>
                  <a:ext uri="{FF2B5EF4-FFF2-40B4-BE49-F238E27FC236}">
                    <a16:creationId xmlns:a16="http://schemas.microsoft.com/office/drawing/2014/main" id="{5185D188-0AE3-4851-B220-4DD358BD2FAC}"/>
                  </a:ext>
                </a:extLst>
              </p:cNvPr>
              <p:cNvSpPr/>
              <p:nvPr/>
            </p:nvSpPr>
            <p:spPr>
              <a:xfrm>
                <a:off x="1306047" y="3798551"/>
                <a:ext cx="3117983" cy="20855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p>
            </p:txBody>
          </p:sp>
          <p:sp>
            <p:nvSpPr>
              <p:cNvPr id="7" name="Rectangle 6">
                <a:extLst>
                  <a:ext uri="{FF2B5EF4-FFF2-40B4-BE49-F238E27FC236}">
                    <a16:creationId xmlns:a16="http://schemas.microsoft.com/office/drawing/2014/main" id="{050802EC-22A0-41C7-B5DC-A77AE9094872}"/>
                  </a:ext>
                </a:extLst>
              </p:cNvPr>
              <p:cNvSpPr/>
              <p:nvPr/>
            </p:nvSpPr>
            <p:spPr>
              <a:xfrm>
                <a:off x="1306048" y="1501727"/>
                <a:ext cx="3117983" cy="20855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p>
            </p:txBody>
          </p:sp>
          <p:sp>
            <p:nvSpPr>
              <p:cNvPr id="8" name="TextBox 7">
                <a:extLst>
                  <a:ext uri="{FF2B5EF4-FFF2-40B4-BE49-F238E27FC236}">
                    <a16:creationId xmlns:a16="http://schemas.microsoft.com/office/drawing/2014/main" id="{5A909EDB-C9D8-4C0F-A113-2BF9205E8E4E}"/>
                  </a:ext>
                </a:extLst>
              </p:cNvPr>
              <p:cNvSpPr txBox="1"/>
              <p:nvPr/>
            </p:nvSpPr>
            <p:spPr>
              <a:xfrm>
                <a:off x="1875395" y="1720840"/>
                <a:ext cx="2296865" cy="1846524"/>
              </a:xfrm>
              <a:prstGeom prst="rect">
                <a:avLst/>
              </a:prstGeom>
              <a:noFill/>
            </p:spPr>
            <p:txBody>
              <a:bodyPr wrap="square" lIns="0" tIns="0" rIns="0" bIns="0" rtlCol="0" anchor="t">
                <a:spAutoFit/>
              </a:bodyPr>
              <a:lstStyle/>
              <a:p>
                <a:pPr defTabSz="1087728"/>
                <a:r>
                  <a:rPr lang="en-US" sz="3599" dirty="0">
                    <a:solidFill>
                      <a:srgbClr val="4F4F4F"/>
                    </a:solidFill>
                  </a:rPr>
                  <a:t>Save</a:t>
                </a:r>
              </a:p>
              <a:p>
                <a:pPr defTabSz="1087728">
                  <a:lnSpc>
                    <a:spcPts val="8697"/>
                  </a:lnSpc>
                </a:pPr>
                <a:r>
                  <a:rPr lang="en-US" sz="7998" b="1" dirty="0">
                    <a:solidFill>
                      <a:srgbClr val="4F4F4F"/>
                    </a:solidFill>
                  </a:rPr>
                  <a:t>15</a:t>
                </a:r>
                <a:r>
                  <a:rPr lang="en-US" sz="7998" b="1" baseline="30000" dirty="0">
                    <a:solidFill>
                      <a:srgbClr val="4F4F4F"/>
                    </a:solidFill>
                  </a:rPr>
                  <a:t>%</a:t>
                </a:r>
              </a:p>
            </p:txBody>
          </p:sp>
          <p:sp>
            <p:nvSpPr>
              <p:cNvPr id="9" name="TextBox 8">
                <a:extLst>
                  <a:ext uri="{FF2B5EF4-FFF2-40B4-BE49-F238E27FC236}">
                    <a16:creationId xmlns:a16="http://schemas.microsoft.com/office/drawing/2014/main" id="{2C8DAE58-6260-4B92-88B4-A8627D2E8C41}"/>
                  </a:ext>
                </a:extLst>
              </p:cNvPr>
              <p:cNvSpPr txBox="1"/>
              <p:nvPr/>
            </p:nvSpPr>
            <p:spPr>
              <a:xfrm>
                <a:off x="1875397" y="4043511"/>
                <a:ext cx="2296865" cy="1846524"/>
              </a:xfrm>
              <a:prstGeom prst="rect">
                <a:avLst/>
              </a:prstGeom>
              <a:noFill/>
            </p:spPr>
            <p:txBody>
              <a:bodyPr wrap="square" lIns="0" tIns="0" rIns="0" bIns="0" rtlCol="0" anchor="t">
                <a:spAutoFit/>
              </a:bodyPr>
              <a:lstStyle/>
              <a:p>
                <a:pPr defTabSz="1087728"/>
                <a:r>
                  <a:rPr lang="en-US" sz="3599" dirty="0">
                    <a:solidFill>
                      <a:srgbClr val="4F4F4F"/>
                    </a:solidFill>
                  </a:rPr>
                  <a:t>Retire at</a:t>
                </a:r>
              </a:p>
              <a:p>
                <a:pPr defTabSz="1087728">
                  <a:lnSpc>
                    <a:spcPts val="8697"/>
                  </a:lnSpc>
                </a:pPr>
                <a:r>
                  <a:rPr lang="en-US" sz="7998" b="1" dirty="0">
                    <a:solidFill>
                      <a:srgbClr val="4F4F4F"/>
                    </a:solidFill>
                  </a:rPr>
                  <a:t>65</a:t>
                </a:r>
              </a:p>
            </p:txBody>
          </p:sp>
          <p:cxnSp>
            <p:nvCxnSpPr>
              <p:cNvPr id="12" name="Elbow Connector 35">
                <a:extLst>
                  <a:ext uri="{FF2B5EF4-FFF2-40B4-BE49-F238E27FC236}">
                    <a16:creationId xmlns:a16="http://schemas.microsoft.com/office/drawing/2014/main" id="{2781EB05-5379-407A-A712-CD23BEE90162}"/>
                  </a:ext>
                </a:extLst>
              </p:cNvPr>
              <p:cNvCxnSpPr>
                <a:cxnSpLocks/>
              </p:cNvCxnSpPr>
              <p:nvPr/>
            </p:nvCxnSpPr>
            <p:spPr>
              <a:xfrm>
                <a:off x="4430343" y="2544494"/>
                <a:ext cx="1251090" cy="1149900"/>
              </a:xfrm>
              <a:prstGeom prst="bentConnector3">
                <a:avLst/>
              </a:prstGeom>
              <a:ln w="38100" cap="rnd">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EDD34EA-F4F5-40D3-A2E0-12EE75FFB38F}"/>
                  </a:ext>
                </a:extLst>
              </p:cNvPr>
              <p:cNvGrpSpPr/>
              <p:nvPr/>
            </p:nvGrpSpPr>
            <p:grpSpPr>
              <a:xfrm>
                <a:off x="6121174" y="1506753"/>
                <a:ext cx="4377333" cy="4377333"/>
                <a:chOff x="6493636" y="1506753"/>
                <a:chExt cx="4377333" cy="4377333"/>
              </a:xfrm>
            </p:grpSpPr>
            <p:graphicFrame>
              <p:nvGraphicFramePr>
                <p:cNvPr id="15" name="Chart 14">
                  <a:extLst>
                    <a:ext uri="{FF2B5EF4-FFF2-40B4-BE49-F238E27FC236}">
                      <a16:creationId xmlns:a16="http://schemas.microsoft.com/office/drawing/2014/main" id="{38D6B208-7D46-4501-ACBB-EE57704556EB}"/>
                    </a:ext>
                  </a:extLst>
                </p:cNvPr>
                <p:cNvGraphicFramePr/>
                <p:nvPr/>
              </p:nvGraphicFramePr>
              <p:xfrm>
                <a:off x="6493636" y="1506753"/>
                <a:ext cx="4377333" cy="437733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34E70230-E314-46FB-944D-4977D7EC5400}"/>
                    </a:ext>
                  </a:extLst>
                </p:cNvPr>
                <p:cNvSpPr txBox="1"/>
                <p:nvPr/>
              </p:nvSpPr>
              <p:spPr>
                <a:xfrm>
                  <a:off x="7807144" y="2956325"/>
                  <a:ext cx="2296865" cy="1846523"/>
                </a:xfrm>
                <a:prstGeom prst="rect">
                  <a:avLst/>
                </a:prstGeom>
                <a:noFill/>
              </p:spPr>
              <p:txBody>
                <a:bodyPr wrap="square" lIns="0" tIns="0" rIns="0" bIns="0" rtlCol="0" anchor="t">
                  <a:spAutoFit/>
                </a:bodyPr>
                <a:lstStyle/>
                <a:p>
                  <a:pPr defTabSz="1087728"/>
                  <a:r>
                    <a:rPr lang="en-US" sz="3599" dirty="0">
                      <a:solidFill>
                        <a:srgbClr val="4F4F4F"/>
                      </a:solidFill>
                    </a:rPr>
                    <a:t>Replace</a:t>
                  </a:r>
                </a:p>
                <a:p>
                  <a:pPr defTabSz="1087728">
                    <a:lnSpc>
                      <a:spcPts val="8697"/>
                    </a:lnSpc>
                  </a:pPr>
                  <a:r>
                    <a:rPr lang="en-US" sz="7998" b="1" dirty="0">
                      <a:solidFill>
                        <a:srgbClr val="054C70"/>
                      </a:solidFill>
                    </a:rPr>
                    <a:t>75</a:t>
                  </a:r>
                  <a:r>
                    <a:rPr lang="en-US" sz="7998" b="1" baseline="30000" dirty="0">
                      <a:solidFill>
                        <a:srgbClr val="054C70"/>
                      </a:solidFill>
                    </a:rPr>
                    <a:t>%</a:t>
                  </a:r>
                </a:p>
              </p:txBody>
            </p:sp>
          </p:grpSp>
        </p:grpSp>
      </p:grpSp>
      <p:sp>
        <p:nvSpPr>
          <p:cNvPr id="17" name="TextBox 16">
            <a:extLst>
              <a:ext uri="{FF2B5EF4-FFF2-40B4-BE49-F238E27FC236}">
                <a16:creationId xmlns:a16="http://schemas.microsoft.com/office/drawing/2014/main" id="{11F2B393-F412-4843-AA85-6A0F11D3ECA8}"/>
              </a:ext>
            </a:extLst>
          </p:cNvPr>
          <p:cNvSpPr txBox="1"/>
          <p:nvPr/>
        </p:nvSpPr>
        <p:spPr>
          <a:xfrm>
            <a:off x="1037942" y="1360988"/>
            <a:ext cx="9072100" cy="307697"/>
          </a:xfrm>
          <a:prstGeom prst="rect">
            <a:avLst/>
          </a:prstGeom>
          <a:noFill/>
        </p:spPr>
        <p:txBody>
          <a:bodyPr wrap="square" lIns="0" tIns="0" rIns="0" bIns="0" rtlCol="0">
            <a:spAutoFit/>
          </a:bodyPr>
          <a:lstStyle/>
          <a:p>
            <a:pPr>
              <a:spcAft>
                <a:spcPts val="1000"/>
              </a:spcAft>
              <a:buClr>
                <a:schemeClr val="accent2"/>
              </a:buClr>
            </a:pPr>
            <a:r>
              <a:rPr lang="en-US" sz="1999" b="1" cap="all" dirty="0">
                <a:solidFill>
                  <a:schemeClr val="tx2"/>
                </a:solidFill>
              </a:rPr>
              <a:t>Standard Rules of Thumb</a:t>
            </a:r>
          </a:p>
        </p:txBody>
      </p:sp>
      <p:sp>
        <p:nvSpPr>
          <p:cNvPr id="19" name="Rectangle 18">
            <a:extLst>
              <a:ext uri="{FF2B5EF4-FFF2-40B4-BE49-F238E27FC236}">
                <a16:creationId xmlns:a16="http://schemas.microsoft.com/office/drawing/2014/main" id="{4B328B52-FA5F-514C-AEA5-D3E57AF30E6A}"/>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lang="en-US" sz="2400" dirty="0">
                <a:solidFill>
                  <a:srgbClr val="054B70"/>
                </a:solidFill>
                <a:latin typeface="Arial Black"/>
              </a:rPr>
              <a:t>3</a:t>
            </a:r>
            <a:endParaRPr kumimoji="0" lang="en-US" sz="2400" b="0" i="0" u="none" strike="noStrike" kern="1200" cap="none" spc="0" normalizeH="0" baseline="0" noProof="0" dirty="0">
              <a:ln>
                <a:noFill/>
              </a:ln>
              <a:solidFill>
                <a:srgbClr val="054B70"/>
              </a:solidFill>
              <a:effectLst/>
              <a:uLnTx/>
              <a:uFillTx/>
              <a:latin typeface="Arial Black"/>
              <a:ea typeface="+mn-ea"/>
              <a:cs typeface="+mn-cs"/>
            </a:endParaRPr>
          </a:p>
        </p:txBody>
      </p:sp>
    </p:spTree>
    <p:extLst>
      <p:ext uri="{BB962C8B-B14F-4D97-AF65-F5344CB8AC3E}">
        <p14:creationId xmlns:p14="http://schemas.microsoft.com/office/powerpoint/2010/main" val="2927503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BD0A-9B74-4798-91BF-8E6923A0C292}"/>
              </a:ext>
            </a:extLst>
          </p:cNvPr>
          <p:cNvSpPr>
            <a:spLocks noGrp="1"/>
          </p:cNvSpPr>
          <p:nvPr>
            <p:ph type="title"/>
          </p:nvPr>
        </p:nvSpPr>
        <p:spPr/>
        <p:txBody>
          <a:bodyPr vert="horz" lIns="91416" tIns="45708" rIns="91416" bIns="45708" rtlCol="0" anchor="ctr">
            <a:noAutofit/>
          </a:bodyPr>
          <a:lstStyle/>
          <a:p>
            <a:r>
              <a:rPr lang="en-US" dirty="0"/>
              <a:t>Top Retiree Spending Categories</a:t>
            </a:r>
          </a:p>
        </p:txBody>
      </p:sp>
      <p:sp>
        <p:nvSpPr>
          <p:cNvPr id="5" name="Text Placeholder 4">
            <a:extLst>
              <a:ext uri="{FF2B5EF4-FFF2-40B4-BE49-F238E27FC236}">
                <a16:creationId xmlns:a16="http://schemas.microsoft.com/office/drawing/2014/main" id="{C7F04A1B-24DC-6646-AA89-E08B44154F3A}"/>
              </a:ext>
            </a:extLst>
          </p:cNvPr>
          <p:cNvSpPr>
            <a:spLocks noGrp="1"/>
          </p:cNvSpPr>
          <p:nvPr>
            <p:ph type="body" sz="quarter" idx="10"/>
          </p:nvPr>
        </p:nvSpPr>
        <p:spPr/>
        <p:txBody>
          <a:bodyPr/>
          <a:lstStyle/>
          <a:p>
            <a:r>
              <a:rPr lang="en-US" dirty="0">
                <a:ea typeface="+mn-lt"/>
                <a:cs typeface="+mn-lt"/>
              </a:rPr>
              <a:t>Source: U.S. Bureau of Labor Statistics, Consumer Expenditure Survey, 2018, Table 1300. Age of reference person: Average annual expenditures and characteristics.</a:t>
            </a:r>
            <a:endParaRPr lang="en-US" dirty="0">
              <a:cs typeface="Arial"/>
            </a:endParaRPr>
          </a:p>
        </p:txBody>
      </p:sp>
      <p:grpSp>
        <p:nvGrpSpPr>
          <p:cNvPr id="15" name="Group 74">
            <a:extLst>
              <a:ext uri="{FF2B5EF4-FFF2-40B4-BE49-F238E27FC236}">
                <a16:creationId xmlns:a16="http://schemas.microsoft.com/office/drawing/2014/main" id="{CF3C8F78-7E27-0D43-8E09-B080C5D1E453}"/>
              </a:ext>
            </a:extLst>
          </p:cNvPr>
          <p:cNvGrpSpPr>
            <a:grpSpLocks noChangeAspect="1"/>
          </p:cNvGrpSpPr>
          <p:nvPr/>
        </p:nvGrpSpPr>
        <p:grpSpPr bwMode="auto">
          <a:xfrm>
            <a:off x="1718091" y="2682258"/>
            <a:ext cx="983719" cy="822746"/>
            <a:chOff x="5452" y="787"/>
            <a:chExt cx="220" cy="184"/>
          </a:xfrm>
        </p:grpSpPr>
        <p:sp>
          <p:nvSpPr>
            <p:cNvPr id="16" name="Line 75">
              <a:extLst>
                <a:ext uri="{FF2B5EF4-FFF2-40B4-BE49-F238E27FC236}">
                  <a16:creationId xmlns:a16="http://schemas.microsoft.com/office/drawing/2014/main" id="{2F477806-9E14-5F4D-9B25-93E7A5C2D369}"/>
                </a:ext>
              </a:extLst>
            </p:cNvPr>
            <p:cNvSpPr>
              <a:spLocks noChangeShapeType="1"/>
            </p:cNvSpPr>
            <p:nvPr/>
          </p:nvSpPr>
          <p:spPr bwMode="auto">
            <a:xfrm>
              <a:off x="5452" y="971"/>
              <a:ext cx="220" cy="0"/>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17" name="Line 76">
              <a:extLst>
                <a:ext uri="{FF2B5EF4-FFF2-40B4-BE49-F238E27FC236}">
                  <a16:creationId xmlns:a16="http://schemas.microsoft.com/office/drawing/2014/main" id="{03F57553-BA11-7B43-9792-407AF0054961}"/>
                </a:ext>
              </a:extLst>
            </p:cNvPr>
            <p:cNvSpPr>
              <a:spLocks noChangeShapeType="1"/>
            </p:cNvSpPr>
            <p:nvPr/>
          </p:nvSpPr>
          <p:spPr bwMode="auto">
            <a:xfrm flipV="1">
              <a:off x="5452" y="855"/>
              <a:ext cx="96" cy="38"/>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18" name="Line 77">
              <a:extLst>
                <a:ext uri="{FF2B5EF4-FFF2-40B4-BE49-F238E27FC236}">
                  <a16:creationId xmlns:a16="http://schemas.microsoft.com/office/drawing/2014/main" id="{97F98F5D-934A-024E-81DA-47591BE88823}"/>
                </a:ext>
              </a:extLst>
            </p:cNvPr>
            <p:cNvSpPr>
              <a:spLocks noChangeShapeType="1"/>
            </p:cNvSpPr>
            <p:nvPr/>
          </p:nvSpPr>
          <p:spPr bwMode="auto">
            <a:xfrm>
              <a:off x="5471" y="886"/>
              <a:ext cx="0" cy="85"/>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19" name="Line 78">
              <a:extLst>
                <a:ext uri="{FF2B5EF4-FFF2-40B4-BE49-F238E27FC236}">
                  <a16:creationId xmlns:a16="http://schemas.microsoft.com/office/drawing/2014/main" id="{154E17C7-631E-E643-BAC1-A9CD4CA1D205}"/>
                </a:ext>
              </a:extLst>
            </p:cNvPr>
            <p:cNvSpPr>
              <a:spLocks noChangeShapeType="1"/>
            </p:cNvSpPr>
            <p:nvPr/>
          </p:nvSpPr>
          <p:spPr bwMode="auto">
            <a:xfrm>
              <a:off x="5533" y="787"/>
              <a:ext cx="139" cy="87"/>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0" name="Line 79">
              <a:extLst>
                <a:ext uri="{FF2B5EF4-FFF2-40B4-BE49-F238E27FC236}">
                  <a16:creationId xmlns:a16="http://schemas.microsoft.com/office/drawing/2014/main" id="{B5FF9C21-6036-8D44-9CC0-640A9DFB7245}"/>
                </a:ext>
              </a:extLst>
            </p:cNvPr>
            <p:cNvSpPr>
              <a:spLocks noChangeShapeType="1"/>
            </p:cNvSpPr>
            <p:nvPr/>
          </p:nvSpPr>
          <p:spPr bwMode="auto">
            <a:xfrm>
              <a:off x="5653" y="862"/>
              <a:ext cx="0" cy="109"/>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1" name="Freeform 80">
              <a:extLst>
                <a:ext uri="{FF2B5EF4-FFF2-40B4-BE49-F238E27FC236}">
                  <a16:creationId xmlns:a16="http://schemas.microsoft.com/office/drawing/2014/main" id="{5A4F7A65-84B8-0A4D-A0FD-1FA5E3634EB6}"/>
                </a:ext>
              </a:extLst>
            </p:cNvPr>
            <p:cNvSpPr>
              <a:spLocks/>
            </p:cNvSpPr>
            <p:nvPr/>
          </p:nvSpPr>
          <p:spPr bwMode="auto">
            <a:xfrm>
              <a:off x="5625" y="807"/>
              <a:ext cx="18" cy="50"/>
            </a:xfrm>
            <a:custGeom>
              <a:avLst/>
              <a:gdLst>
                <a:gd name="T0" fmla="*/ 0 w 26"/>
                <a:gd name="T1" fmla="*/ 52 h 69"/>
                <a:gd name="T2" fmla="*/ 0 w 26"/>
                <a:gd name="T3" fmla="*/ 7 h 69"/>
                <a:gd name="T4" fmla="*/ 6 w 26"/>
                <a:gd name="T5" fmla="*/ 0 h 69"/>
                <a:gd name="T6" fmla="*/ 20 w 26"/>
                <a:gd name="T7" fmla="*/ 0 h 69"/>
                <a:gd name="T8" fmla="*/ 26 w 26"/>
                <a:gd name="T9" fmla="*/ 7 h 69"/>
                <a:gd name="T10" fmla="*/ 26 w 26"/>
                <a:gd name="T11" fmla="*/ 69 h 69"/>
              </a:gdLst>
              <a:ahLst/>
              <a:cxnLst>
                <a:cxn ang="0">
                  <a:pos x="T0" y="T1"/>
                </a:cxn>
                <a:cxn ang="0">
                  <a:pos x="T2" y="T3"/>
                </a:cxn>
                <a:cxn ang="0">
                  <a:pos x="T4" y="T5"/>
                </a:cxn>
                <a:cxn ang="0">
                  <a:pos x="T6" y="T7"/>
                </a:cxn>
                <a:cxn ang="0">
                  <a:pos x="T8" y="T9"/>
                </a:cxn>
                <a:cxn ang="0">
                  <a:pos x="T10" y="T11"/>
                </a:cxn>
              </a:cxnLst>
              <a:rect l="0" t="0" r="r" b="b"/>
              <a:pathLst>
                <a:path w="26" h="69">
                  <a:moveTo>
                    <a:pt x="0" y="52"/>
                  </a:moveTo>
                  <a:cubicBezTo>
                    <a:pt x="0" y="7"/>
                    <a:pt x="0" y="7"/>
                    <a:pt x="0" y="7"/>
                  </a:cubicBezTo>
                  <a:cubicBezTo>
                    <a:pt x="0" y="3"/>
                    <a:pt x="3" y="0"/>
                    <a:pt x="6" y="0"/>
                  </a:cubicBezTo>
                  <a:cubicBezTo>
                    <a:pt x="20" y="0"/>
                    <a:pt x="20" y="0"/>
                    <a:pt x="20" y="0"/>
                  </a:cubicBezTo>
                  <a:cubicBezTo>
                    <a:pt x="23" y="0"/>
                    <a:pt x="26" y="3"/>
                    <a:pt x="26" y="7"/>
                  </a:cubicBezTo>
                  <a:cubicBezTo>
                    <a:pt x="26" y="69"/>
                    <a:pt x="26" y="69"/>
                    <a:pt x="26" y="69"/>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2" name="Freeform 81">
              <a:extLst>
                <a:ext uri="{FF2B5EF4-FFF2-40B4-BE49-F238E27FC236}">
                  <a16:creationId xmlns:a16="http://schemas.microsoft.com/office/drawing/2014/main" id="{61C7E3C4-3C23-4E43-BA67-E86933E0FB88}"/>
                </a:ext>
              </a:extLst>
            </p:cNvPr>
            <p:cNvSpPr>
              <a:spLocks/>
            </p:cNvSpPr>
            <p:nvPr/>
          </p:nvSpPr>
          <p:spPr bwMode="auto">
            <a:xfrm>
              <a:off x="5567" y="932"/>
              <a:ext cx="67" cy="39"/>
            </a:xfrm>
            <a:custGeom>
              <a:avLst/>
              <a:gdLst>
                <a:gd name="T0" fmla="*/ 86 w 93"/>
                <a:gd name="T1" fmla="*/ 54 h 54"/>
                <a:gd name="T2" fmla="*/ 93 w 93"/>
                <a:gd name="T3" fmla="*/ 47 h 54"/>
                <a:gd name="T4" fmla="*/ 93 w 93"/>
                <a:gd name="T5" fmla="*/ 7 h 54"/>
                <a:gd name="T6" fmla="*/ 86 w 93"/>
                <a:gd name="T7" fmla="*/ 0 h 54"/>
                <a:gd name="T8" fmla="*/ 6 w 93"/>
                <a:gd name="T9" fmla="*/ 0 h 54"/>
                <a:gd name="T10" fmla="*/ 0 w 93"/>
                <a:gd name="T11" fmla="*/ 7 h 54"/>
                <a:gd name="T12" fmla="*/ 0 w 93"/>
                <a:gd name="T13" fmla="*/ 47 h 54"/>
                <a:gd name="T14" fmla="*/ 6 w 93"/>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54">
                  <a:moveTo>
                    <a:pt x="86" y="54"/>
                  </a:moveTo>
                  <a:cubicBezTo>
                    <a:pt x="90" y="54"/>
                    <a:pt x="93" y="51"/>
                    <a:pt x="93" y="47"/>
                  </a:cubicBezTo>
                  <a:cubicBezTo>
                    <a:pt x="93" y="7"/>
                    <a:pt x="93" y="7"/>
                    <a:pt x="93" y="7"/>
                  </a:cubicBezTo>
                  <a:cubicBezTo>
                    <a:pt x="93" y="3"/>
                    <a:pt x="90" y="0"/>
                    <a:pt x="86" y="0"/>
                  </a:cubicBezTo>
                  <a:cubicBezTo>
                    <a:pt x="6" y="0"/>
                    <a:pt x="6" y="0"/>
                    <a:pt x="6" y="0"/>
                  </a:cubicBezTo>
                  <a:cubicBezTo>
                    <a:pt x="3" y="0"/>
                    <a:pt x="0" y="3"/>
                    <a:pt x="0" y="7"/>
                  </a:cubicBezTo>
                  <a:cubicBezTo>
                    <a:pt x="0" y="47"/>
                    <a:pt x="0" y="47"/>
                    <a:pt x="0" y="47"/>
                  </a:cubicBezTo>
                  <a:cubicBezTo>
                    <a:pt x="0" y="51"/>
                    <a:pt x="3" y="54"/>
                    <a:pt x="6" y="54"/>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3" name="Line 82">
              <a:extLst>
                <a:ext uri="{FF2B5EF4-FFF2-40B4-BE49-F238E27FC236}">
                  <a16:creationId xmlns:a16="http://schemas.microsoft.com/office/drawing/2014/main" id="{88572CA6-2436-C349-A782-AC39FD845F16}"/>
                </a:ext>
              </a:extLst>
            </p:cNvPr>
            <p:cNvSpPr>
              <a:spLocks noChangeShapeType="1"/>
            </p:cNvSpPr>
            <p:nvPr/>
          </p:nvSpPr>
          <p:spPr bwMode="auto">
            <a:xfrm>
              <a:off x="5605" y="932"/>
              <a:ext cx="0" cy="39"/>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4" name="Oval 83">
              <a:extLst>
                <a:ext uri="{FF2B5EF4-FFF2-40B4-BE49-F238E27FC236}">
                  <a16:creationId xmlns:a16="http://schemas.microsoft.com/office/drawing/2014/main" id="{8C2E5599-E5B5-134F-A503-DA9B2C63861A}"/>
                </a:ext>
              </a:extLst>
            </p:cNvPr>
            <p:cNvSpPr>
              <a:spLocks noChangeArrowheads="1"/>
            </p:cNvSpPr>
            <p:nvPr/>
          </p:nvSpPr>
          <p:spPr bwMode="auto">
            <a:xfrm>
              <a:off x="5576" y="860"/>
              <a:ext cx="29" cy="28"/>
            </a:xfrm>
            <a:prstGeom prst="ellipse">
              <a:avLst/>
            </a:pr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5" name="Freeform 84">
              <a:extLst>
                <a:ext uri="{FF2B5EF4-FFF2-40B4-BE49-F238E27FC236}">
                  <a16:creationId xmlns:a16="http://schemas.microsoft.com/office/drawing/2014/main" id="{A9216AC5-92DC-4B43-8989-C2AC1BA189F3}"/>
                </a:ext>
              </a:extLst>
            </p:cNvPr>
            <p:cNvSpPr>
              <a:spLocks/>
            </p:cNvSpPr>
            <p:nvPr/>
          </p:nvSpPr>
          <p:spPr bwMode="auto">
            <a:xfrm>
              <a:off x="5490" y="922"/>
              <a:ext cx="38" cy="49"/>
            </a:xfrm>
            <a:custGeom>
              <a:avLst/>
              <a:gdLst>
                <a:gd name="T0" fmla="*/ 47 w 53"/>
                <a:gd name="T1" fmla="*/ 67 h 67"/>
                <a:gd name="T2" fmla="*/ 53 w 53"/>
                <a:gd name="T3" fmla="*/ 60 h 67"/>
                <a:gd name="T4" fmla="*/ 53 w 53"/>
                <a:gd name="T5" fmla="*/ 7 h 67"/>
                <a:gd name="T6" fmla="*/ 47 w 53"/>
                <a:gd name="T7" fmla="*/ 0 h 67"/>
                <a:gd name="T8" fmla="*/ 7 w 53"/>
                <a:gd name="T9" fmla="*/ 0 h 67"/>
                <a:gd name="T10" fmla="*/ 0 w 53"/>
                <a:gd name="T11" fmla="*/ 7 h 67"/>
                <a:gd name="T12" fmla="*/ 0 w 53"/>
                <a:gd name="T13" fmla="*/ 60 h 67"/>
                <a:gd name="T14" fmla="*/ 7 w 53"/>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67">
                  <a:moveTo>
                    <a:pt x="47" y="67"/>
                  </a:moveTo>
                  <a:cubicBezTo>
                    <a:pt x="50" y="67"/>
                    <a:pt x="53" y="64"/>
                    <a:pt x="53" y="60"/>
                  </a:cubicBezTo>
                  <a:cubicBezTo>
                    <a:pt x="53" y="7"/>
                    <a:pt x="53" y="7"/>
                    <a:pt x="53" y="7"/>
                  </a:cubicBezTo>
                  <a:cubicBezTo>
                    <a:pt x="53" y="3"/>
                    <a:pt x="50" y="0"/>
                    <a:pt x="47" y="0"/>
                  </a:cubicBezTo>
                  <a:cubicBezTo>
                    <a:pt x="7" y="0"/>
                    <a:pt x="7" y="0"/>
                    <a:pt x="7" y="0"/>
                  </a:cubicBezTo>
                  <a:cubicBezTo>
                    <a:pt x="3" y="0"/>
                    <a:pt x="0" y="3"/>
                    <a:pt x="0" y="7"/>
                  </a:cubicBezTo>
                  <a:cubicBezTo>
                    <a:pt x="0" y="60"/>
                    <a:pt x="0" y="60"/>
                    <a:pt x="0" y="60"/>
                  </a:cubicBezTo>
                  <a:cubicBezTo>
                    <a:pt x="0" y="64"/>
                    <a:pt x="3" y="67"/>
                    <a:pt x="7" y="67"/>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26" name="Line 85">
              <a:extLst>
                <a:ext uri="{FF2B5EF4-FFF2-40B4-BE49-F238E27FC236}">
                  <a16:creationId xmlns:a16="http://schemas.microsoft.com/office/drawing/2014/main" id="{0A73DDE9-CD6E-F940-A7E4-22CE68F250EF}"/>
                </a:ext>
              </a:extLst>
            </p:cNvPr>
            <p:cNvSpPr>
              <a:spLocks noChangeShapeType="1"/>
            </p:cNvSpPr>
            <p:nvPr/>
          </p:nvSpPr>
          <p:spPr bwMode="auto">
            <a:xfrm>
              <a:off x="5548" y="797"/>
              <a:ext cx="0" cy="174"/>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nvGrpSpPr>
          <p:cNvPr id="34" name="Group 74">
            <a:extLst>
              <a:ext uri="{FF2B5EF4-FFF2-40B4-BE49-F238E27FC236}">
                <a16:creationId xmlns:a16="http://schemas.microsoft.com/office/drawing/2014/main" id="{1E0F5087-2900-B940-9A9E-91CC3BCCA483}"/>
              </a:ext>
            </a:extLst>
          </p:cNvPr>
          <p:cNvGrpSpPr>
            <a:grpSpLocks noChangeAspect="1"/>
          </p:cNvGrpSpPr>
          <p:nvPr/>
        </p:nvGrpSpPr>
        <p:grpSpPr bwMode="auto">
          <a:xfrm>
            <a:off x="7061792" y="2734025"/>
            <a:ext cx="741878" cy="777038"/>
            <a:chOff x="5461" y="764"/>
            <a:chExt cx="211" cy="221"/>
          </a:xfrm>
        </p:grpSpPr>
        <p:sp>
          <p:nvSpPr>
            <p:cNvPr id="35" name="Line 75">
              <a:extLst>
                <a:ext uri="{FF2B5EF4-FFF2-40B4-BE49-F238E27FC236}">
                  <a16:creationId xmlns:a16="http://schemas.microsoft.com/office/drawing/2014/main" id="{010754F9-F00B-AB46-BFA5-AD624E3EC848}"/>
                </a:ext>
              </a:extLst>
            </p:cNvPr>
            <p:cNvSpPr>
              <a:spLocks noChangeShapeType="1"/>
            </p:cNvSpPr>
            <p:nvPr/>
          </p:nvSpPr>
          <p:spPr bwMode="auto">
            <a:xfrm flipH="1" flipV="1">
              <a:off x="5629" y="789"/>
              <a:ext cx="35" cy="13"/>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6" name="Line 76">
              <a:extLst>
                <a:ext uri="{FF2B5EF4-FFF2-40B4-BE49-F238E27FC236}">
                  <a16:creationId xmlns:a16="http://schemas.microsoft.com/office/drawing/2014/main" id="{1EA7A15F-652B-6844-81D7-A386C86192E4}"/>
                </a:ext>
              </a:extLst>
            </p:cNvPr>
            <p:cNvSpPr>
              <a:spLocks noChangeShapeType="1"/>
            </p:cNvSpPr>
            <p:nvPr/>
          </p:nvSpPr>
          <p:spPr bwMode="auto">
            <a:xfrm flipH="1" flipV="1">
              <a:off x="5616" y="810"/>
              <a:ext cx="28" cy="26"/>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7" name="Line 77">
              <a:extLst>
                <a:ext uri="{FF2B5EF4-FFF2-40B4-BE49-F238E27FC236}">
                  <a16:creationId xmlns:a16="http://schemas.microsoft.com/office/drawing/2014/main" id="{293A3F4B-977C-0B4C-BA85-053CA5DE6C6D}"/>
                </a:ext>
              </a:extLst>
            </p:cNvPr>
            <p:cNvSpPr>
              <a:spLocks noChangeShapeType="1"/>
            </p:cNvSpPr>
            <p:nvPr/>
          </p:nvSpPr>
          <p:spPr bwMode="auto">
            <a:xfrm flipV="1">
              <a:off x="5468" y="789"/>
              <a:ext cx="35" cy="13"/>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8" name="Line 78">
              <a:extLst>
                <a:ext uri="{FF2B5EF4-FFF2-40B4-BE49-F238E27FC236}">
                  <a16:creationId xmlns:a16="http://schemas.microsoft.com/office/drawing/2014/main" id="{FE462AD4-3232-0F49-B9BF-14CC6EC72E5C}"/>
                </a:ext>
              </a:extLst>
            </p:cNvPr>
            <p:cNvSpPr>
              <a:spLocks noChangeShapeType="1"/>
            </p:cNvSpPr>
            <p:nvPr/>
          </p:nvSpPr>
          <p:spPr bwMode="auto">
            <a:xfrm flipV="1">
              <a:off x="5488" y="810"/>
              <a:ext cx="28" cy="26"/>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39" name="Freeform 79">
              <a:extLst>
                <a:ext uri="{FF2B5EF4-FFF2-40B4-BE49-F238E27FC236}">
                  <a16:creationId xmlns:a16="http://schemas.microsoft.com/office/drawing/2014/main" id="{54114F3B-3E7E-C949-BFB9-BB30BB281E3D}"/>
                </a:ext>
              </a:extLst>
            </p:cNvPr>
            <p:cNvSpPr>
              <a:spLocks/>
            </p:cNvSpPr>
            <p:nvPr/>
          </p:nvSpPr>
          <p:spPr bwMode="auto">
            <a:xfrm>
              <a:off x="5534" y="866"/>
              <a:ext cx="20" cy="3"/>
            </a:xfrm>
            <a:custGeom>
              <a:avLst/>
              <a:gdLst>
                <a:gd name="T0" fmla="*/ 0 w 27"/>
                <a:gd name="T1" fmla="*/ 0 h 5"/>
                <a:gd name="T2" fmla="*/ 27 w 27"/>
                <a:gd name="T3" fmla="*/ 5 h 5"/>
              </a:gdLst>
              <a:ahLst/>
              <a:cxnLst>
                <a:cxn ang="0">
                  <a:pos x="T0" y="T1"/>
                </a:cxn>
                <a:cxn ang="0">
                  <a:pos x="T2" y="T3"/>
                </a:cxn>
              </a:cxnLst>
              <a:rect l="0" t="0" r="r" b="b"/>
              <a:pathLst>
                <a:path w="27" h="5">
                  <a:moveTo>
                    <a:pt x="0" y="0"/>
                  </a:moveTo>
                  <a:cubicBezTo>
                    <a:pt x="9" y="2"/>
                    <a:pt x="18" y="4"/>
                    <a:pt x="27" y="5"/>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0" name="Freeform 80">
              <a:extLst>
                <a:ext uri="{FF2B5EF4-FFF2-40B4-BE49-F238E27FC236}">
                  <a16:creationId xmlns:a16="http://schemas.microsoft.com/office/drawing/2014/main" id="{D329328D-E366-4446-91C9-F39CAAE4E9F2}"/>
                </a:ext>
              </a:extLst>
            </p:cNvPr>
            <p:cNvSpPr>
              <a:spLocks/>
            </p:cNvSpPr>
            <p:nvPr/>
          </p:nvSpPr>
          <p:spPr bwMode="auto">
            <a:xfrm>
              <a:off x="5595" y="866"/>
              <a:ext cx="3" cy="0"/>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2" y="0"/>
                    <a:pt x="3" y="0"/>
                    <a:pt x="4"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1" name="Freeform 81">
              <a:extLst>
                <a:ext uri="{FF2B5EF4-FFF2-40B4-BE49-F238E27FC236}">
                  <a16:creationId xmlns:a16="http://schemas.microsoft.com/office/drawing/2014/main" id="{3BD5DA58-5671-8B43-AC67-469197366AA4}"/>
                </a:ext>
              </a:extLst>
            </p:cNvPr>
            <p:cNvSpPr>
              <a:spLocks/>
            </p:cNvSpPr>
            <p:nvPr/>
          </p:nvSpPr>
          <p:spPr bwMode="auto">
            <a:xfrm>
              <a:off x="5578" y="866"/>
              <a:ext cx="17" cy="3"/>
            </a:xfrm>
            <a:custGeom>
              <a:avLst/>
              <a:gdLst>
                <a:gd name="T0" fmla="*/ 0 w 23"/>
                <a:gd name="T1" fmla="*/ 4 h 4"/>
                <a:gd name="T2" fmla="*/ 23 w 23"/>
                <a:gd name="T3" fmla="*/ 0 h 4"/>
              </a:gdLst>
              <a:ahLst/>
              <a:cxnLst>
                <a:cxn ang="0">
                  <a:pos x="T0" y="T1"/>
                </a:cxn>
                <a:cxn ang="0">
                  <a:pos x="T2" y="T3"/>
                </a:cxn>
              </a:cxnLst>
              <a:rect l="0" t="0" r="r" b="b"/>
              <a:pathLst>
                <a:path w="23" h="4">
                  <a:moveTo>
                    <a:pt x="0" y="4"/>
                  </a:moveTo>
                  <a:cubicBezTo>
                    <a:pt x="8" y="3"/>
                    <a:pt x="16" y="2"/>
                    <a:pt x="23"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2" name="Freeform 82">
              <a:extLst>
                <a:ext uri="{FF2B5EF4-FFF2-40B4-BE49-F238E27FC236}">
                  <a16:creationId xmlns:a16="http://schemas.microsoft.com/office/drawing/2014/main" id="{287462A0-C02E-4445-AD56-739892945097}"/>
                </a:ext>
              </a:extLst>
            </p:cNvPr>
            <p:cNvSpPr>
              <a:spLocks/>
            </p:cNvSpPr>
            <p:nvPr/>
          </p:nvSpPr>
          <p:spPr bwMode="auto">
            <a:xfrm>
              <a:off x="5583" y="765"/>
              <a:ext cx="89" cy="76"/>
            </a:xfrm>
            <a:custGeom>
              <a:avLst/>
              <a:gdLst>
                <a:gd name="T0" fmla="*/ 78 w 124"/>
                <a:gd name="T1" fmla="*/ 106 h 106"/>
                <a:gd name="T2" fmla="*/ 124 w 124"/>
                <a:gd name="T3" fmla="*/ 7 h 106"/>
                <a:gd name="T4" fmla="*/ 122 w 124"/>
                <a:gd name="T5" fmla="*/ 2 h 106"/>
                <a:gd name="T6" fmla="*/ 117 w 124"/>
                <a:gd name="T7" fmla="*/ 0 h 106"/>
                <a:gd name="T8" fmla="*/ 63 w 124"/>
                <a:gd name="T9" fmla="*/ 0 h 106"/>
                <a:gd name="T10" fmla="*/ 39 w 124"/>
                <a:gd name="T11" fmla="*/ 13 h 106"/>
                <a:gd name="T12" fmla="*/ 0 w 124"/>
                <a:gd name="T13" fmla="*/ 55 h 106"/>
              </a:gdLst>
              <a:ahLst/>
              <a:cxnLst>
                <a:cxn ang="0">
                  <a:pos x="T0" y="T1"/>
                </a:cxn>
                <a:cxn ang="0">
                  <a:pos x="T2" y="T3"/>
                </a:cxn>
                <a:cxn ang="0">
                  <a:pos x="T4" y="T5"/>
                </a:cxn>
                <a:cxn ang="0">
                  <a:pos x="T6" y="T7"/>
                </a:cxn>
                <a:cxn ang="0">
                  <a:pos x="T8" y="T9"/>
                </a:cxn>
                <a:cxn ang="0">
                  <a:pos x="T10" y="T11"/>
                </a:cxn>
                <a:cxn ang="0">
                  <a:pos x="T12" y="T13"/>
                </a:cxn>
              </a:cxnLst>
              <a:rect l="0" t="0" r="r" b="b"/>
              <a:pathLst>
                <a:path w="124" h="106">
                  <a:moveTo>
                    <a:pt x="78" y="106"/>
                  </a:moveTo>
                  <a:cubicBezTo>
                    <a:pt x="105" y="80"/>
                    <a:pt x="122" y="45"/>
                    <a:pt x="124" y="7"/>
                  </a:cubicBezTo>
                  <a:cubicBezTo>
                    <a:pt x="124" y="5"/>
                    <a:pt x="123" y="3"/>
                    <a:pt x="122" y="2"/>
                  </a:cubicBezTo>
                  <a:cubicBezTo>
                    <a:pt x="121" y="0"/>
                    <a:pt x="119" y="0"/>
                    <a:pt x="117" y="0"/>
                  </a:cubicBezTo>
                  <a:cubicBezTo>
                    <a:pt x="63" y="0"/>
                    <a:pt x="63" y="0"/>
                    <a:pt x="63" y="0"/>
                  </a:cubicBezTo>
                  <a:cubicBezTo>
                    <a:pt x="53" y="0"/>
                    <a:pt x="44" y="5"/>
                    <a:pt x="39" y="13"/>
                  </a:cubicBezTo>
                  <a:cubicBezTo>
                    <a:pt x="29" y="29"/>
                    <a:pt x="15" y="43"/>
                    <a:pt x="0" y="55"/>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3" name="Freeform 83">
              <a:extLst>
                <a:ext uri="{FF2B5EF4-FFF2-40B4-BE49-F238E27FC236}">
                  <a16:creationId xmlns:a16="http://schemas.microsoft.com/office/drawing/2014/main" id="{16F67775-A86A-6D47-9CF7-79BDCC33BFEC}"/>
                </a:ext>
              </a:extLst>
            </p:cNvPr>
            <p:cNvSpPr>
              <a:spLocks/>
            </p:cNvSpPr>
            <p:nvPr/>
          </p:nvSpPr>
          <p:spPr bwMode="auto">
            <a:xfrm>
              <a:off x="5461" y="765"/>
              <a:ext cx="88" cy="76"/>
            </a:xfrm>
            <a:custGeom>
              <a:avLst/>
              <a:gdLst>
                <a:gd name="T0" fmla="*/ 45 w 123"/>
                <a:gd name="T1" fmla="*/ 105 h 105"/>
                <a:gd name="T2" fmla="*/ 0 w 123"/>
                <a:gd name="T3" fmla="*/ 7 h 105"/>
                <a:gd name="T4" fmla="*/ 2 w 123"/>
                <a:gd name="T5" fmla="*/ 2 h 105"/>
                <a:gd name="T6" fmla="*/ 6 w 123"/>
                <a:gd name="T7" fmla="*/ 0 h 105"/>
                <a:gd name="T8" fmla="*/ 61 w 123"/>
                <a:gd name="T9" fmla="*/ 0 h 105"/>
                <a:gd name="T10" fmla="*/ 84 w 123"/>
                <a:gd name="T11" fmla="*/ 13 h 105"/>
                <a:gd name="T12" fmla="*/ 123 w 123"/>
                <a:gd name="T13" fmla="*/ 55 h 105"/>
              </a:gdLst>
              <a:ahLst/>
              <a:cxnLst>
                <a:cxn ang="0">
                  <a:pos x="T0" y="T1"/>
                </a:cxn>
                <a:cxn ang="0">
                  <a:pos x="T2" y="T3"/>
                </a:cxn>
                <a:cxn ang="0">
                  <a:pos x="T4" y="T5"/>
                </a:cxn>
                <a:cxn ang="0">
                  <a:pos x="T6" y="T7"/>
                </a:cxn>
                <a:cxn ang="0">
                  <a:pos x="T8" y="T9"/>
                </a:cxn>
                <a:cxn ang="0">
                  <a:pos x="T10" y="T11"/>
                </a:cxn>
                <a:cxn ang="0">
                  <a:pos x="T12" y="T13"/>
                </a:cxn>
              </a:cxnLst>
              <a:rect l="0" t="0" r="r" b="b"/>
              <a:pathLst>
                <a:path w="123" h="105">
                  <a:moveTo>
                    <a:pt x="45" y="105"/>
                  </a:moveTo>
                  <a:cubicBezTo>
                    <a:pt x="17" y="79"/>
                    <a:pt x="1" y="44"/>
                    <a:pt x="0" y="7"/>
                  </a:cubicBezTo>
                  <a:cubicBezTo>
                    <a:pt x="0" y="5"/>
                    <a:pt x="0" y="3"/>
                    <a:pt x="2" y="2"/>
                  </a:cubicBezTo>
                  <a:cubicBezTo>
                    <a:pt x="3" y="0"/>
                    <a:pt x="5" y="0"/>
                    <a:pt x="6" y="0"/>
                  </a:cubicBezTo>
                  <a:cubicBezTo>
                    <a:pt x="61" y="0"/>
                    <a:pt x="61" y="0"/>
                    <a:pt x="61" y="0"/>
                  </a:cubicBezTo>
                  <a:cubicBezTo>
                    <a:pt x="70" y="0"/>
                    <a:pt x="79" y="5"/>
                    <a:pt x="84" y="13"/>
                  </a:cubicBezTo>
                  <a:cubicBezTo>
                    <a:pt x="95" y="29"/>
                    <a:pt x="108" y="43"/>
                    <a:pt x="123" y="55"/>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4" name="Line 84">
              <a:extLst>
                <a:ext uri="{FF2B5EF4-FFF2-40B4-BE49-F238E27FC236}">
                  <a16:creationId xmlns:a16="http://schemas.microsoft.com/office/drawing/2014/main" id="{1FDD1C60-619B-E643-9EE9-24ED4C2D5354}"/>
                </a:ext>
              </a:extLst>
            </p:cNvPr>
            <p:cNvSpPr>
              <a:spLocks noChangeShapeType="1"/>
            </p:cNvSpPr>
            <p:nvPr/>
          </p:nvSpPr>
          <p:spPr bwMode="auto">
            <a:xfrm flipH="1" flipV="1">
              <a:off x="5557" y="917"/>
              <a:ext cx="1" cy="14"/>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5" name="Line 85">
              <a:extLst>
                <a:ext uri="{FF2B5EF4-FFF2-40B4-BE49-F238E27FC236}">
                  <a16:creationId xmlns:a16="http://schemas.microsoft.com/office/drawing/2014/main" id="{B16C3096-D9F1-5846-909F-D1E96C63EE4C}"/>
                </a:ext>
              </a:extLst>
            </p:cNvPr>
            <p:cNvSpPr>
              <a:spLocks noChangeShapeType="1"/>
            </p:cNvSpPr>
            <p:nvPr/>
          </p:nvSpPr>
          <p:spPr bwMode="auto">
            <a:xfrm>
              <a:off x="5575" y="920"/>
              <a:ext cx="0" cy="8"/>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6" name="Freeform 86">
              <a:extLst>
                <a:ext uri="{FF2B5EF4-FFF2-40B4-BE49-F238E27FC236}">
                  <a16:creationId xmlns:a16="http://schemas.microsoft.com/office/drawing/2014/main" id="{3688F765-89D1-664B-8FB2-AF4B7E3BFC87}"/>
                </a:ext>
              </a:extLst>
            </p:cNvPr>
            <p:cNvSpPr>
              <a:spLocks/>
            </p:cNvSpPr>
            <p:nvPr/>
          </p:nvSpPr>
          <p:spPr bwMode="auto">
            <a:xfrm>
              <a:off x="5548" y="764"/>
              <a:ext cx="37" cy="118"/>
            </a:xfrm>
            <a:custGeom>
              <a:avLst/>
              <a:gdLst>
                <a:gd name="T0" fmla="*/ 9 w 51"/>
                <a:gd name="T1" fmla="*/ 160 h 164"/>
                <a:gd name="T2" fmla="*/ 0 w 51"/>
                <a:gd name="T3" fmla="*/ 27 h 164"/>
                <a:gd name="T4" fmla="*/ 12 w 51"/>
                <a:gd name="T5" fmla="*/ 4 h 164"/>
                <a:gd name="T6" fmla="*/ 38 w 51"/>
                <a:gd name="T7" fmla="*/ 4 h 164"/>
                <a:gd name="T8" fmla="*/ 50 w 51"/>
                <a:gd name="T9" fmla="*/ 27 h 164"/>
                <a:gd name="T10" fmla="*/ 41 w 51"/>
                <a:gd name="T11" fmla="*/ 164 h 164"/>
              </a:gdLst>
              <a:ahLst/>
              <a:cxnLst>
                <a:cxn ang="0">
                  <a:pos x="T0" y="T1"/>
                </a:cxn>
                <a:cxn ang="0">
                  <a:pos x="T2" y="T3"/>
                </a:cxn>
                <a:cxn ang="0">
                  <a:pos x="T4" y="T5"/>
                </a:cxn>
                <a:cxn ang="0">
                  <a:pos x="T6" y="T7"/>
                </a:cxn>
                <a:cxn ang="0">
                  <a:pos x="T8" y="T9"/>
                </a:cxn>
                <a:cxn ang="0">
                  <a:pos x="T10" y="T11"/>
                </a:cxn>
              </a:cxnLst>
              <a:rect l="0" t="0" r="r" b="b"/>
              <a:pathLst>
                <a:path w="51" h="164">
                  <a:moveTo>
                    <a:pt x="9" y="160"/>
                  </a:moveTo>
                  <a:cubicBezTo>
                    <a:pt x="0" y="27"/>
                    <a:pt x="0" y="27"/>
                    <a:pt x="0" y="27"/>
                  </a:cubicBezTo>
                  <a:cubicBezTo>
                    <a:pt x="0" y="18"/>
                    <a:pt x="4" y="9"/>
                    <a:pt x="12" y="4"/>
                  </a:cubicBezTo>
                  <a:cubicBezTo>
                    <a:pt x="20" y="0"/>
                    <a:pt x="30" y="0"/>
                    <a:pt x="38" y="4"/>
                  </a:cubicBezTo>
                  <a:cubicBezTo>
                    <a:pt x="46" y="9"/>
                    <a:pt x="51" y="18"/>
                    <a:pt x="50" y="27"/>
                  </a:cubicBezTo>
                  <a:cubicBezTo>
                    <a:pt x="41" y="164"/>
                    <a:pt x="41" y="164"/>
                    <a:pt x="41" y="164"/>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7" name="Freeform 87">
              <a:extLst>
                <a:ext uri="{FF2B5EF4-FFF2-40B4-BE49-F238E27FC236}">
                  <a16:creationId xmlns:a16="http://schemas.microsoft.com/office/drawing/2014/main" id="{FE73BB6F-76A7-F04F-BF30-EC3B7632BE38}"/>
                </a:ext>
              </a:extLst>
            </p:cNvPr>
            <p:cNvSpPr>
              <a:spLocks/>
            </p:cNvSpPr>
            <p:nvPr/>
          </p:nvSpPr>
          <p:spPr bwMode="auto">
            <a:xfrm>
              <a:off x="5528" y="947"/>
              <a:ext cx="75" cy="38"/>
            </a:xfrm>
            <a:custGeom>
              <a:avLst/>
              <a:gdLst>
                <a:gd name="T0" fmla="*/ 104 w 104"/>
                <a:gd name="T1" fmla="*/ 35 h 53"/>
                <a:gd name="T2" fmla="*/ 53 w 104"/>
                <a:gd name="T3" fmla="*/ 53 h 53"/>
                <a:gd name="T4" fmla="*/ 0 w 104"/>
                <a:gd name="T5" fmla="*/ 27 h 53"/>
                <a:gd name="T6" fmla="*/ 53 w 104"/>
                <a:gd name="T7" fmla="*/ 0 h 53"/>
              </a:gdLst>
              <a:ahLst/>
              <a:cxnLst>
                <a:cxn ang="0">
                  <a:pos x="T0" y="T1"/>
                </a:cxn>
                <a:cxn ang="0">
                  <a:pos x="T2" y="T3"/>
                </a:cxn>
                <a:cxn ang="0">
                  <a:pos x="T4" y="T5"/>
                </a:cxn>
                <a:cxn ang="0">
                  <a:pos x="T6" y="T7"/>
                </a:cxn>
              </a:cxnLst>
              <a:rect l="0" t="0" r="r" b="b"/>
              <a:pathLst>
                <a:path w="104" h="53">
                  <a:moveTo>
                    <a:pt x="104" y="35"/>
                  </a:moveTo>
                  <a:cubicBezTo>
                    <a:pt x="97" y="46"/>
                    <a:pt x="77" y="53"/>
                    <a:pt x="53" y="53"/>
                  </a:cubicBezTo>
                  <a:cubicBezTo>
                    <a:pt x="24" y="53"/>
                    <a:pt x="0" y="41"/>
                    <a:pt x="0" y="27"/>
                  </a:cubicBezTo>
                  <a:cubicBezTo>
                    <a:pt x="0" y="12"/>
                    <a:pt x="24" y="0"/>
                    <a:pt x="53"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8" name="Freeform 88">
              <a:extLst>
                <a:ext uri="{FF2B5EF4-FFF2-40B4-BE49-F238E27FC236}">
                  <a16:creationId xmlns:a16="http://schemas.microsoft.com/office/drawing/2014/main" id="{6F419427-FB09-2945-BA7C-7DAFF567294F}"/>
                </a:ext>
              </a:extLst>
            </p:cNvPr>
            <p:cNvSpPr>
              <a:spLocks/>
            </p:cNvSpPr>
            <p:nvPr/>
          </p:nvSpPr>
          <p:spPr bwMode="auto">
            <a:xfrm>
              <a:off x="5519" y="911"/>
              <a:ext cx="11" cy="27"/>
            </a:xfrm>
            <a:custGeom>
              <a:avLst/>
              <a:gdLst>
                <a:gd name="T0" fmla="*/ 16 w 16"/>
                <a:gd name="T1" fmla="*/ 38 h 38"/>
                <a:gd name="T2" fmla="*/ 0 w 16"/>
                <a:gd name="T3" fmla="*/ 17 h 38"/>
                <a:gd name="T4" fmla="*/ 9 w 16"/>
                <a:gd name="T5" fmla="*/ 0 h 38"/>
              </a:gdLst>
              <a:ahLst/>
              <a:cxnLst>
                <a:cxn ang="0">
                  <a:pos x="T0" y="T1"/>
                </a:cxn>
                <a:cxn ang="0">
                  <a:pos x="T2" y="T3"/>
                </a:cxn>
                <a:cxn ang="0">
                  <a:pos x="T4" y="T5"/>
                </a:cxn>
              </a:cxnLst>
              <a:rect l="0" t="0" r="r" b="b"/>
              <a:pathLst>
                <a:path w="16" h="38">
                  <a:moveTo>
                    <a:pt x="16" y="38"/>
                  </a:moveTo>
                  <a:cubicBezTo>
                    <a:pt x="7" y="35"/>
                    <a:pt x="1" y="26"/>
                    <a:pt x="0" y="17"/>
                  </a:cubicBezTo>
                  <a:cubicBezTo>
                    <a:pt x="0" y="10"/>
                    <a:pt x="3" y="4"/>
                    <a:pt x="9"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49" name="Freeform 89">
              <a:extLst>
                <a:ext uri="{FF2B5EF4-FFF2-40B4-BE49-F238E27FC236}">
                  <a16:creationId xmlns:a16="http://schemas.microsoft.com/office/drawing/2014/main" id="{AA0E3686-497C-6E4E-9728-92A6398CACB2}"/>
                </a:ext>
              </a:extLst>
            </p:cNvPr>
            <p:cNvSpPr>
              <a:spLocks/>
            </p:cNvSpPr>
            <p:nvPr/>
          </p:nvSpPr>
          <p:spPr bwMode="auto">
            <a:xfrm>
              <a:off x="5566" y="899"/>
              <a:ext cx="48" cy="48"/>
            </a:xfrm>
            <a:custGeom>
              <a:avLst/>
              <a:gdLst>
                <a:gd name="T0" fmla="*/ 0 w 67"/>
                <a:gd name="T1" fmla="*/ 0 h 67"/>
                <a:gd name="T2" fmla="*/ 67 w 67"/>
                <a:gd name="T3" fmla="*/ 34 h 67"/>
                <a:gd name="T4" fmla="*/ 43 w 67"/>
                <a:gd name="T5" fmla="*/ 59 h 67"/>
                <a:gd name="T6" fmla="*/ 0 w 67"/>
                <a:gd name="T7" fmla="*/ 67 h 67"/>
              </a:gdLst>
              <a:ahLst/>
              <a:cxnLst>
                <a:cxn ang="0">
                  <a:pos x="T0" y="T1"/>
                </a:cxn>
                <a:cxn ang="0">
                  <a:pos x="T2" y="T3"/>
                </a:cxn>
                <a:cxn ang="0">
                  <a:pos x="T4" y="T5"/>
                </a:cxn>
                <a:cxn ang="0">
                  <a:pos x="T6" y="T7"/>
                </a:cxn>
              </a:cxnLst>
              <a:rect l="0" t="0" r="r" b="b"/>
              <a:pathLst>
                <a:path w="67" h="67">
                  <a:moveTo>
                    <a:pt x="0" y="0"/>
                  </a:moveTo>
                  <a:cubicBezTo>
                    <a:pt x="37" y="0"/>
                    <a:pt x="67" y="15"/>
                    <a:pt x="67" y="34"/>
                  </a:cubicBezTo>
                  <a:cubicBezTo>
                    <a:pt x="67" y="44"/>
                    <a:pt x="57" y="53"/>
                    <a:pt x="43" y="59"/>
                  </a:cubicBezTo>
                  <a:cubicBezTo>
                    <a:pt x="29" y="65"/>
                    <a:pt x="15" y="67"/>
                    <a:pt x="0" y="67"/>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0" name="Freeform 90">
              <a:extLst>
                <a:ext uri="{FF2B5EF4-FFF2-40B4-BE49-F238E27FC236}">
                  <a16:creationId xmlns:a16="http://schemas.microsoft.com/office/drawing/2014/main" id="{2A2AA880-D066-8F4D-B68C-4FB117C8C4A8}"/>
                </a:ext>
              </a:extLst>
            </p:cNvPr>
            <p:cNvSpPr>
              <a:spLocks/>
            </p:cNvSpPr>
            <p:nvPr/>
          </p:nvSpPr>
          <p:spPr bwMode="auto">
            <a:xfrm>
              <a:off x="5605" y="837"/>
              <a:ext cx="29" cy="57"/>
            </a:xfrm>
            <a:custGeom>
              <a:avLst/>
              <a:gdLst>
                <a:gd name="T0" fmla="*/ 0 w 40"/>
                <a:gd name="T1" fmla="*/ 79 h 79"/>
                <a:gd name="T2" fmla="*/ 40 w 40"/>
                <a:gd name="T3" fmla="*/ 46 h 79"/>
                <a:gd name="T4" fmla="*/ 23 w 40"/>
                <a:gd name="T5" fmla="*/ 15 h 79"/>
                <a:gd name="T6" fmla="*/ 0 w 40"/>
                <a:gd name="T7" fmla="*/ 0 h 79"/>
              </a:gdLst>
              <a:ahLst/>
              <a:cxnLst>
                <a:cxn ang="0">
                  <a:pos x="T0" y="T1"/>
                </a:cxn>
                <a:cxn ang="0">
                  <a:pos x="T2" y="T3"/>
                </a:cxn>
                <a:cxn ang="0">
                  <a:pos x="T4" y="T5"/>
                </a:cxn>
                <a:cxn ang="0">
                  <a:pos x="T6" y="T7"/>
                </a:cxn>
              </a:cxnLst>
              <a:rect l="0" t="0" r="r" b="b"/>
              <a:pathLst>
                <a:path w="40" h="79">
                  <a:moveTo>
                    <a:pt x="0" y="79"/>
                  </a:moveTo>
                  <a:cubicBezTo>
                    <a:pt x="24" y="72"/>
                    <a:pt x="40" y="60"/>
                    <a:pt x="40" y="46"/>
                  </a:cubicBezTo>
                  <a:cubicBezTo>
                    <a:pt x="40" y="34"/>
                    <a:pt x="33" y="22"/>
                    <a:pt x="23" y="15"/>
                  </a:cubicBezTo>
                  <a:cubicBezTo>
                    <a:pt x="0" y="0"/>
                    <a:pt x="0" y="0"/>
                    <a:pt x="0"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1" name="Freeform 91">
              <a:extLst>
                <a:ext uri="{FF2B5EF4-FFF2-40B4-BE49-F238E27FC236}">
                  <a16:creationId xmlns:a16="http://schemas.microsoft.com/office/drawing/2014/main" id="{38F5CE33-C83B-964A-9F6F-25DE25403C02}"/>
                </a:ext>
              </a:extLst>
            </p:cNvPr>
            <p:cNvSpPr>
              <a:spLocks/>
            </p:cNvSpPr>
            <p:nvPr/>
          </p:nvSpPr>
          <p:spPr bwMode="auto">
            <a:xfrm>
              <a:off x="5499" y="837"/>
              <a:ext cx="67" cy="62"/>
            </a:xfrm>
            <a:custGeom>
              <a:avLst/>
              <a:gdLst>
                <a:gd name="T0" fmla="*/ 40 w 93"/>
                <a:gd name="T1" fmla="*/ 0 h 86"/>
                <a:gd name="T2" fmla="*/ 16 w 93"/>
                <a:gd name="T3" fmla="*/ 15 h 86"/>
                <a:gd name="T4" fmla="*/ 0 w 93"/>
                <a:gd name="T5" fmla="*/ 46 h 86"/>
                <a:gd name="T6" fmla="*/ 93 w 93"/>
                <a:gd name="T7" fmla="*/ 86 h 86"/>
              </a:gdLst>
              <a:ahLst/>
              <a:cxnLst>
                <a:cxn ang="0">
                  <a:pos x="T0" y="T1"/>
                </a:cxn>
                <a:cxn ang="0">
                  <a:pos x="T2" y="T3"/>
                </a:cxn>
                <a:cxn ang="0">
                  <a:pos x="T4" y="T5"/>
                </a:cxn>
                <a:cxn ang="0">
                  <a:pos x="T6" y="T7"/>
                </a:cxn>
              </a:cxnLst>
              <a:rect l="0" t="0" r="r" b="b"/>
              <a:pathLst>
                <a:path w="93" h="86">
                  <a:moveTo>
                    <a:pt x="40" y="0"/>
                  </a:moveTo>
                  <a:cubicBezTo>
                    <a:pt x="16" y="15"/>
                    <a:pt x="16" y="15"/>
                    <a:pt x="16" y="15"/>
                  </a:cubicBezTo>
                  <a:cubicBezTo>
                    <a:pt x="6" y="22"/>
                    <a:pt x="0" y="34"/>
                    <a:pt x="0" y="46"/>
                  </a:cubicBezTo>
                  <a:cubicBezTo>
                    <a:pt x="0" y="68"/>
                    <a:pt x="42" y="86"/>
                    <a:pt x="93" y="86"/>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grpSp>
        <p:nvGrpSpPr>
          <p:cNvPr id="52" name="Group 325">
            <a:extLst>
              <a:ext uri="{FF2B5EF4-FFF2-40B4-BE49-F238E27FC236}">
                <a16:creationId xmlns:a16="http://schemas.microsoft.com/office/drawing/2014/main" id="{42E2EEFA-ABD2-1840-ABA9-6268329E2C39}"/>
              </a:ext>
            </a:extLst>
          </p:cNvPr>
          <p:cNvGrpSpPr>
            <a:grpSpLocks noChangeAspect="1"/>
          </p:cNvGrpSpPr>
          <p:nvPr/>
        </p:nvGrpSpPr>
        <p:grpSpPr bwMode="auto">
          <a:xfrm>
            <a:off x="9649405" y="2745355"/>
            <a:ext cx="784137" cy="777038"/>
            <a:chOff x="5448" y="1890"/>
            <a:chExt cx="221" cy="219"/>
          </a:xfrm>
        </p:grpSpPr>
        <p:sp>
          <p:nvSpPr>
            <p:cNvPr id="53" name="Freeform 326">
              <a:extLst>
                <a:ext uri="{FF2B5EF4-FFF2-40B4-BE49-F238E27FC236}">
                  <a16:creationId xmlns:a16="http://schemas.microsoft.com/office/drawing/2014/main" id="{967EBF26-6F16-AB40-91BF-519191D27F2F}"/>
                </a:ext>
              </a:extLst>
            </p:cNvPr>
            <p:cNvSpPr>
              <a:spLocks/>
            </p:cNvSpPr>
            <p:nvPr/>
          </p:nvSpPr>
          <p:spPr bwMode="auto">
            <a:xfrm>
              <a:off x="5640" y="1890"/>
              <a:ext cx="29" cy="219"/>
            </a:xfrm>
            <a:custGeom>
              <a:avLst/>
              <a:gdLst>
                <a:gd name="T0" fmla="*/ 0 w 40"/>
                <a:gd name="T1" fmla="*/ 200 h 306"/>
                <a:gd name="T2" fmla="*/ 33 w 40"/>
                <a:gd name="T3" fmla="*/ 200 h 306"/>
                <a:gd name="T4" fmla="*/ 40 w 40"/>
                <a:gd name="T5" fmla="*/ 193 h 306"/>
                <a:gd name="T6" fmla="*/ 0 w 40"/>
                <a:gd name="T7" fmla="*/ 0 h 306"/>
                <a:gd name="T8" fmla="*/ 0 w 40"/>
                <a:gd name="T9" fmla="*/ 306 h 306"/>
              </a:gdLst>
              <a:ahLst/>
              <a:cxnLst>
                <a:cxn ang="0">
                  <a:pos x="T0" y="T1"/>
                </a:cxn>
                <a:cxn ang="0">
                  <a:pos x="T2" y="T3"/>
                </a:cxn>
                <a:cxn ang="0">
                  <a:pos x="T4" y="T5"/>
                </a:cxn>
                <a:cxn ang="0">
                  <a:pos x="T6" y="T7"/>
                </a:cxn>
                <a:cxn ang="0">
                  <a:pos x="T8" y="T9"/>
                </a:cxn>
              </a:cxnLst>
              <a:rect l="0" t="0" r="r" b="b"/>
              <a:pathLst>
                <a:path w="40" h="306">
                  <a:moveTo>
                    <a:pt x="0" y="200"/>
                  </a:moveTo>
                  <a:cubicBezTo>
                    <a:pt x="33" y="200"/>
                    <a:pt x="33" y="200"/>
                    <a:pt x="33" y="200"/>
                  </a:cubicBezTo>
                  <a:cubicBezTo>
                    <a:pt x="37" y="200"/>
                    <a:pt x="40" y="197"/>
                    <a:pt x="40" y="193"/>
                  </a:cubicBezTo>
                  <a:cubicBezTo>
                    <a:pt x="39" y="89"/>
                    <a:pt x="18" y="0"/>
                    <a:pt x="0" y="0"/>
                  </a:cubicBezTo>
                  <a:cubicBezTo>
                    <a:pt x="0" y="306"/>
                    <a:pt x="0" y="306"/>
                    <a:pt x="0" y="306"/>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4" name="Freeform 327">
              <a:extLst>
                <a:ext uri="{FF2B5EF4-FFF2-40B4-BE49-F238E27FC236}">
                  <a16:creationId xmlns:a16="http://schemas.microsoft.com/office/drawing/2014/main" id="{88A6CFBF-9E16-A041-B46C-2929D278D35C}"/>
                </a:ext>
              </a:extLst>
            </p:cNvPr>
            <p:cNvSpPr>
              <a:spLocks/>
            </p:cNvSpPr>
            <p:nvPr/>
          </p:nvSpPr>
          <p:spPr bwMode="auto">
            <a:xfrm>
              <a:off x="5448" y="1890"/>
              <a:ext cx="58" cy="76"/>
            </a:xfrm>
            <a:custGeom>
              <a:avLst/>
              <a:gdLst>
                <a:gd name="T0" fmla="*/ 0 w 80"/>
                <a:gd name="T1" fmla="*/ 0 h 106"/>
                <a:gd name="T2" fmla="*/ 0 w 80"/>
                <a:gd name="T3" fmla="*/ 66 h 106"/>
                <a:gd name="T4" fmla="*/ 40 w 80"/>
                <a:gd name="T5" fmla="*/ 106 h 106"/>
                <a:gd name="T6" fmla="*/ 80 w 80"/>
                <a:gd name="T7" fmla="*/ 66 h 106"/>
                <a:gd name="T8" fmla="*/ 80 w 80"/>
                <a:gd name="T9" fmla="*/ 0 h 106"/>
              </a:gdLst>
              <a:ahLst/>
              <a:cxnLst>
                <a:cxn ang="0">
                  <a:pos x="T0" y="T1"/>
                </a:cxn>
                <a:cxn ang="0">
                  <a:pos x="T2" y="T3"/>
                </a:cxn>
                <a:cxn ang="0">
                  <a:pos x="T4" y="T5"/>
                </a:cxn>
                <a:cxn ang="0">
                  <a:pos x="T6" y="T7"/>
                </a:cxn>
                <a:cxn ang="0">
                  <a:pos x="T8" y="T9"/>
                </a:cxn>
              </a:cxnLst>
              <a:rect l="0" t="0" r="r" b="b"/>
              <a:pathLst>
                <a:path w="80" h="106">
                  <a:moveTo>
                    <a:pt x="0" y="0"/>
                  </a:moveTo>
                  <a:cubicBezTo>
                    <a:pt x="0" y="66"/>
                    <a:pt x="0" y="66"/>
                    <a:pt x="0" y="66"/>
                  </a:cubicBezTo>
                  <a:cubicBezTo>
                    <a:pt x="0" y="88"/>
                    <a:pt x="18" y="106"/>
                    <a:pt x="40" y="106"/>
                  </a:cubicBezTo>
                  <a:cubicBezTo>
                    <a:pt x="62" y="106"/>
                    <a:pt x="80" y="88"/>
                    <a:pt x="80" y="66"/>
                  </a:cubicBezTo>
                  <a:cubicBezTo>
                    <a:pt x="80" y="0"/>
                    <a:pt x="80" y="0"/>
                    <a:pt x="80"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5" name="Line 328">
              <a:extLst>
                <a:ext uri="{FF2B5EF4-FFF2-40B4-BE49-F238E27FC236}">
                  <a16:creationId xmlns:a16="http://schemas.microsoft.com/office/drawing/2014/main" id="{F3BDE909-E917-F44B-BCF5-C057C5D1E327}"/>
                </a:ext>
              </a:extLst>
            </p:cNvPr>
            <p:cNvSpPr>
              <a:spLocks noChangeShapeType="1"/>
            </p:cNvSpPr>
            <p:nvPr/>
          </p:nvSpPr>
          <p:spPr bwMode="auto">
            <a:xfrm>
              <a:off x="5477" y="1890"/>
              <a:ext cx="0" cy="219"/>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6" name="Oval 329">
              <a:extLst>
                <a:ext uri="{FF2B5EF4-FFF2-40B4-BE49-F238E27FC236}">
                  <a16:creationId xmlns:a16="http://schemas.microsoft.com/office/drawing/2014/main" id="{C04C5125-9A77-644B-BA03-2CC4A3E20B29}"/>
                </a:ext>
              </a:extLst>
            </p:cNvPr>
            <p:cNvSpPr>
              <a:spLocks noChangeArrowheads="1"/>
            </p:cNvSpPr>
            <p:nvPr/>
          </p:nvSpPr>
          <p:spPr bwMode="auto">
            <a:xfrm>
              <a:off x="5496" y="1976"/>
              <a:ext cx="125" cy="124"/>
            </a:xfrm>
            <a:prstGeom prst="ellipse">
              <a:avLst/>
            </a:pr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65" name="Rectangle 64">
            <a:extLst>
              <a:ext uri="{FF2B5EF4-FFF2-40B4-BE49-F238E27FC236}">
                <a16:creationId xmlns:a16="http://schemas.microsoft.com/office/drawing/2014/main" id="{0EE1A036-1E4C-6047-B9EA-2B65D35C7496}"/>
              </a:ext>
            </a:extLst>
          </p:cNvPr>
          <p:cNvSpPr/>
          <p:nvPr/>
        </p:nvSpPr>
        <p:spPr>
          <a:xfrm>
            <a:off x="1100717" y="2206429"/>
            <a:ext cx="2218469" cy="2219047"/>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66" name="Rectangle 65">
            <a:extLst>
              <a:ext uri="{FF2B5EF4-FFF2-40B4-BE49-F238E27FC236}">
                <a16:creationId xmlns:a16="http://schemas.microsoft.com/office/drawing/2014/main" id="{2BF6BD22-3081-B642-832A-3EC1877E56A8}"/>
              </a:ext>
            </a:extLst>
          </p:cNvPr>
          <p:cNvSpPr/>
          <p:nvPr/>
        </p:nvSpPr>
        <p:spPr>
          <a:xfrm>
            <a:off x="1100718" y="3625373"/>
            <a:ext cx="2218468" cy="338434"/>
          </a:xfrm>
          <a:prstGeom prst="rect">
            <a:avLst/>
          </a:prstGeom>
        </p:spPr>
        <p:txBody>
          <a:bodyPr wrap="square" lIns="91380" tIns="45692" rIns="91380" bIns="45692">
            <a:spAutoFit/>
          </a:bodyPr>
          <a:lstStyle/>
          <a:p>
            <a:pPr algn="ctr"/>
            <a:r>
              <a:rPr lang="en-US" sz="1600" b="1" dirty="0">
                <a:solidFill>
                  <a:schemeClr val="accent1"/>
                </a:solidFill>
              </a:rPr>
              <a:t>HOUSING</a:t>
            </a:r>
          </a:p>
        </p:txBody>
      </p:sp>
      <p:sp>
        <p:nvSpPr>
          <p:cNvPr id="71" name="Rectangle 70">
            <a:extLst>
              <a:ext uri="{FF2B5EF4-FFF2-40B4-BE49-F238E27FC236}">
                <a16:creationId xmlns:a16="http://schemas.microsoft.com/office/drawing/2014/main" id="{0C3B1CC2-2564-B34C-A516-C31D4558B030}"/>
              </a:ext>
            </a:extLst>
          </p:cNvPr>
          <p:cNvSpPr/>
          <p:nvPr/>
        </p:nvSpPr>
        <p:spPr>
          <a:xfrm>
            <a:off x="3713157" y="2206429"/>
            <a:ext cx="2218469" cy="2219047"/>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72" name="Rectangle 71">
            <a:extLst>
              <a:ext uri="{FF2B5EF4-FFF2-40B4-BE49-F238E27FC236}">
                <a16:creationId xmlns:a16="http://schemas.microsoft.com/office/drawing/2014/main" id="{F016DCF6-036A-CE45-88BD-69C3AEA81CEA}"/>
              </a:ext>
            </a:extLst>
          </p:cNvPr>
          <p:cNvSpPr/>
          <p:nvPr/>
        </p:nvSpPr>
        <p:spPr>
          <a:xfrm>
            <a:off x="3713157" y="3625373"/>
            <a:ext cx="2218468" cy="338434"/>
          </a:xfrm>
          <a:prstGeom prst="rect">
            <a:avLst/>
          </a:prstGeom>
        </p:spPr>
        <p:txBody>
          <a:bodyPr wrap="square" lIns="91380" tIns="45692" rIns="91380" bIns="45692">
            <a:spAutoFit/>
          </a:bodyPr>
          <a:lstStyle/>
          <a:p>
            <a:pPr algn="ctr"/>
            <a:r>
              <a:rPr lang="en-US" sz="1600" b="1" dirty="0">
                <a:solidFill>
                  <a:schemeClr val="accent1"/>
                </a:solidFill>
              </a:rPr>
              <a:t>TRANSPORTATION</a:t>
            </a:r>
          </a:p>
        </p:txBody>
      </p:sp>
      <p:sp>
        <p:nvSpPr>
          <p:cNvPr id="78" name="Rectangle 77">
            <a:extLst>
              <a:ext uri="{FF2B5EF4-FFF2-40B4-BE49-F238E27FC236}">
                <a16:creationId xmlns:a16="http://schemas.microsoft.com/office/drawing/2014/main" id="{555AE75E-CEA1-D046-A2BD-0FEEE6FB039D}"/>
              </a:ext>
            </a:extLst>
          </p:cNvPr>
          <p:cNvSpPr/>
          <p:nvPr/>
        </p:nvSpPr>
        <p:spPr>
          <a:xfrm>
            <a:off x="6325596" y="2206429"/>
            <a:ext cx="2218469" cy="2219047"/>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79" name="Rectangle 78">
            <a:extLst>
              <a:ext uri="{FF2B5EF4-FFF2-40B4-BE49-F238E27FC236}">
                <a16:creationId xmlns:a16="http://schemas.microsoft.com/office/drawing/2014/main" id="{577E65E4-B578-344E-82CA-5DBCE612A091}"/>
              </a:ext>
            </a:extLst>
          </p:cNvPr>
          <p:cNvSpPr/>
          <p:nvPr/>
        </p:nvSpPr>
        <p:spPr>
          <a:xfrm>
            <a:off x="6325597" y="3625373"/>
            <a:ext cx="2218468" cy="338434"/>
          </a:xfrm>
          <a:prstGeom prst="rect">
            <a:avLst/>
          </a:prstGeom>
        </p:spPr>
        <p:txBody>
          <a:bodyPr wrap="square" lIns="91380" tIns="45692" rIns="91380" bIns="45692">
            <a:spAutoFit/>
          </a:bodyPr>
          <a:lstStyle/>
          <a:p>
            <a:pPr algn="ctr"/>
            <a:r>
              <a:rPr lang="en-US" sz="1600" b="1" dirty="0">
                <a:solidFill>
                  <a:schemeClr val="accent1"/>
                </a:solidFill>
              </a:rPr>
              <a:t>HEALTH CARE</a:t>
            </a:r>
          </a:p>
        </p:txBody>
      </p:sp>
      <p:sp>
        <p:nvSpPr>
          <p:cNvPr id="84" name="Rectangle 83">
            <a:extLst>
              <a:ext uri="{FF2B5EF4-FFF2-40B4-BE49-F238E27FC236}">
                <a16:creationId xmlns:a16="http://schemas.microsoft.com/office/drawing/2014/main" id="{8D570D1E-AF62-3643-9283-F4EA72FB89E7}"/>
              </a:ext>
            </a:extLst>
          </p:cNvPr>
          <p:cNvSpPr/>
          <p:nvPr/>
        </p:nvSpPr>
        <p:spPr>
          <a:xfrm>
            <a:off x="8938037" y="2224397"/>
            <a:ext cx="2218469" cy="2219047"/>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t">
            <a:noAutofit/>
          </a:bodyPr>
          <a:lstStyle/>
          <a:p>
            <a:pPr algn="ctr"/>
            <a:endParaRPr lang="en-US" sz="2099" dirty="0"/>
          </a:p>
        </p:txBody>
      </p:sp>
      <p:sp>
        <p:nvSpPr>
          <p:cNvPr id="85" name="Rectangle 84">
            <a:extLst>
              <a:ext uri="{FF2B5EF4-FFF2-40B4-BE49-F238E27FC236}">
                <a16:creationId xmlns:a16="http://schemas.microsoft.com/office/drawing/2014/main" id="{4FC515D9-3314-1245-8EDC-EC1AC10E1128}"/>
              </a:ext>
            </a:extLst>
          </p:cNvPr>
          <p:cNvSpPr/>
          <p:nvPr/>
        </p:nvSpPr>
        <p:spPr>
          <a:xfrm>
            <a:off x="8938037" y="3643341"/>
            <a:ext cx="2218468" cy="338434"/>
          </a:xfrm>
          <a:prstGeom prst="rect">
            <a:avLst/>
          </a:prstGeom>
        </p:spPr>
        <p:txBody>
          <a:bodyPr wrap="square" lIns="91380" tIns="45692" rIns="91380" bIns="45692">
            <a:spAutoFit/>
          </a:bodyPr>
          <a:lstStyle/>
          <a:p>
            <a:pPr algn="ctr"/>
            <a:r>
              <a:rPr lang="en-US" sz="1600" b="1" dirty="0">
                <a:solidFill>
                  <a:schemeClr val="accent1"/>
                </a:solidFill>
              </a:rPr>
              <a:t>FOOD</a:t>
            </a:r>
          </a:p>
        </p:txBody>
      </p:sp>
      <p:grpSp>
        <p:nvGrpSpPr>
          <p:cNvPr id="57" name="Group 56">
            <a:extLst>
              <a:ext uri="{FF2B5EF4-FFF2-40B4-BE49-F238E27FC236}">
                <a16:creationId xmlns:a16="http://schemas.microsoft.com/office/drawing/2014/main" id="{DA3F94CA-D665-BD42-AF6F-67D94770B5BD}"/>
              </a:ext>
            </a:extLst>
          </p:cNvPr>
          <p:cNvGrpSpPr>
            <a:grpSpLocks noChangeAspect="1"/>
          </p:cNvGrpSpPr>
          <p:nvPr/>
        </p:nvGrpSpPr>
        <p:grpSpPr>
          <a:xfrm>
            <a:off x="4343748" y="2776043"/>
            <a:ext cx="957284" cy="685621"/>
            <a:chOff x="971876" y="4035413"/>
            <a:chExt cx="352425" cy="252412"/>
          </a:xfrm>
        </p:grpSpPr>
        <p:sp>
          <p:nvSpPr>
            <p:cNvPr id="58" name="Rectangle 146">
              <a:extLst>
                <a:ext uri="{FF2B5EF4-FFF2-40B4-BE49-F238E27FC236}">
                  <a16:creationId xmlns:a16="http://schemas.microsoft.com/office/drawing/2014/main" id="{535EEED7-0F9E-194A-8B76-F7598D642B67}"/>
                </a:ext>
              </a:extLst>
            </p:cNvPr>
            <p:cNvSpPr>
              <a:spLocks noChangeArrowheads="1"/>
            </p:cNvSpPr>
            <p:nvPr/>
          </p:nvSpPr>
          <p:spPr bwMode="auto">
            <a:xfrm>
              <a:off x="981401" y="4249725"/>
              <a:ext cx="52388" cy="38100"/>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59" name="Rectangle 147">
              <a:extLst>
                <a:ext uri="{FF2B5EF4-FFF2-40B4-BE49-F238E27FC236}">
                  <a16:creationId xmlns:a16="http://schemas.microsoft.com/office/drawing/2014/main" id="{20A4C3E5-649E-9B4B-8289-CDADFB42DD0A}"/>
                </a:ext>
              </a:extLst>
            </p:cNvPr>
            <p:cNvSpPr>
              <a:spLocks noChangeArrowheads="1"/>
            </p:cNvSpPr>
            <p:nvPr/>
          </p:nvSpPr>
          <p:spPr bwMode="auto">
            <a:xfrm>
              <a:off x="1262388" y="4249725"/>
              <a:ext cx="52388" cy="38100"/>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0" name="Rectangle 148">
              <a:extLst>
                <a:ext uri="{FF2B5EF4-FFF2-40B4-BE49-F238E27FC236}">
                  <a16:creationId xmlns:a16="http://schemas.microsoft.com/office/drawing/2014/main" id="{BDF399BF-AB7B-244A-81C1-649E59E851FF}"/>
                </a:ext>
              </a:extLst>
            </p:cNvPr>
            <p:cNvSpPr>
              <a:spLocks noChangeArrowheads="1"/>
            </p:cNvSpPr>
            <p:nvPr/>
          </p:nvSpPr>
          <p:spPr bwMode="auto">
            <a:xfrm>
              <a:off x="1095701" y="4211625"/>
              <a:ext cx="104775" cy="52388"/>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1" name="Freeform 149">
              <a:extLst>
                <a:ext uri="{FF2B5EF4-FFF2-40B4-BE49-F238E27FC236}">
                  <a16:creationId xmlns:a16="http://schemas.microsoft.com/office/drawing/2014/main" id="{53C9AF8A-E162-E54B-BDD6-F7628950E745}"/>
                </a:ext>
              </a:extLst>
            </p:cNvPr>
            <p:cNvSpPr>
              <a:spLocks/>
            </p:cNvSpPr>
            <p:nvPr/>
          </p:nvSpPr>
          <p:spPr bwMode="auto">
            <a:xfrm>
              <a:off x="971876" y="4135425"/>
              <a:ext cx="352425" cy="114300"/>
            </a:xfrm>
            <a:custGeom>
              <a:avLst/>
              <a:gdLst>
                <a:gd name="T0" fmla="*/ 144 w 222"/>
                <a:gd name="T1" fmla="*/ 72 h 72"/>
                <a:gd name="T2" fmla="*/ 222 w 222"/>
                <a:gd name="T3" fmla="*/ 72 h 72"/>
                <a:gd name="T4" fmla="*/ 222 w 222"/>
                <a:gd name="T5" fmla="*/ 33 h 72"/>
                <a:gd name="T6" fmla="*/ 192 w 222"/>
                <a:gd name="T7" fmla="*/ 0 h 72"/>
                <a:gd name="T8" fmla="*/ 30 w 222"/>
                <a:gd name="T9" fmla="*/ 0 h 72"/>
                <a:gd name="T10" fmla="*/ 0 w 222"/>
                <a:gd name="T11" fmla="*/ 33 h 72"/>
                <a:gd name="T12" fmla="*/ 0 w 222"/>
                <a:gd name="T13" fmla="*/ 72 h 72"/>
                <a:gd name="T14" fmla="*/ 78 w 222"/>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72">
                  <a:moveTo>
                    <a:pt x="144" y="72"/>
                  </a:moveTo>
                  <a:lnTo>
                    <a:pt x="222" y="72"/>
                  </a:lnTo>
                  <a:lnTo>
                    <a:pt x="222" y="33"/>
                  </a:lnTo>
                  <a:lnTo>
                    <a:pt x="192" y="0"/>
                  </a:lnTo>
                  <a:lnTo>
                    <a:pt x="30" y="0"/>
                  </a:lnTo>
                  <a:lnTo>
                    <a:pt x="0" y="33"/>
                  </a:lnTo>
                  <a:lnTo>
                    <a:pt x="0" y="72"/>
                  </a:lnTo>
                  <a:lnTo>
                    <a:pt x="78" y="72"/>
                  </a:ln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2" name="Freeform 150">
              <a:extLst>
                <a:ext uri="{FF2B5EF4-FFF2-40B4-BE49-F238E27FC236}">
                  <a16:creationId xmlns:a16="http://schemas.microsoft.com/office/drawing/2014/main" id="{39A46B6A-656B-7A4E-B841-8C96A8E2769E}"/>
                </a:ext>
              </a:extLst>
            </p:cNvPr>
            <p:cNvSpPr>
              <a:spLocks/>
            </p:cNvSpPr>
            <p:nvPr/>
          </p:nvSpPr>
          <p:spPr bwMode="auto">
            <a:xfrm>
              <a:off x="1019501" y="4035413"/>
              <a:ext cx="257175" cy="100013"/>
            </a:xfrm>
            <a:custGeom>
              <a:avLst/>
              <a:gdLst>
                <a:gd name="T0" fmla="*/ 141 w 162"/>
                <a:gd name="T1" fmla="*/ 0 h 63"/>
                <a:gd name="T2" fmla="*/ 21 w 162"/>
                <a:gd name="T3" fmla="*/ 0 h 63"/>
                <a:gd name="T4" fmla="*/ 0 w 162"/>
                <a:gd name="T5" fmla="*/ 63 h 63"/>
                <a:gd name="T6" fmla="*/ 162 w 162"/>
                <a:gd name="T7" fmla="*/ 63 h 63"/>
                <a:gd name="T8" fmla="*/ 141 w 162"/>
                <a:gd name="T9" fmla="*/ 0 h 63"/>
              </a:gdLst>
              <a:ahLst/>
              <a:cxnLst>
                <a:cxn ang="0">
                  <a:pos x="T0" y="T1"/>
                </a:cxn>
                <a:cxn ang="0">
                  <a:pos x="T2" y="T3"/>
                </a:cxn>
                <a:cxn ang="0">
                  <a:pos x="T4" y="T5"/>
                </a:cxn>
                <a:cxn ang="0">
                  <a:pos x="T6" y="T7"/>
                </a:cxn>
                <a:cxn ang="0">
                  <a:pos x="T8" y="T9"/>
                </a:cxn>
              </a:cxnLst>
              <a:rect l="0" t="0" r="r" b="b"/>
              <a:pathLst>
                <a:path w="162" h="63">
                  <a:moveTo>
                    <a:pt x="141" y="0"/>
                  </a:moveTo>
                  <a:lnTo>
                    <a:pt x="21" y="0"/>
                  </a:lnTo>
                  <a:lnTo>
                    <a:pt x="0" y="63"/>
                  </a:lnTo>
                  <a:lnTo>
                    <a:pt x="162" y="63"/>
                  </a:lnTo>
                  <a:lnTo>
                    <a:pt x="141" y="0"/>
                  </a:lnTo>
                  <a:close/>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3" name="Rectangle 151">
              <a:extLst>
                <a:ext uri="{FF2B5EF4-FFF2-40B4-BE49-F238E27FC236}">
                  <a16:creationId xmlns:a16="http://schemas.microsoft.com/office/drawing/2014/main" id="{CDD4A61F-9630-494D-8233-6B43AD736EDF}"/>
                </a:ext>
              </a:extLst>
            </p:cNvPr>
            <p:cNvSpPr>
              <a:spLocks noChangeArrowheads="1"/>
            </p:cNvSpPr>
            <p:nvPr/>
          </p:nvSpPr>
          <p:spPr bwMode="auto">
            <a:xfrm>
              <a:off x="971876" y="4111613"/>
              <a:ext cx="47625" cy="23813"/>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4" name="Rectangle 152">
              <a:extLst>
                <a:ext uri="{FF2B5EF4-FFF2-40B4-BE49-F238E27FC236}">
                  <a16:creationId xmlns:a16="http://schemas.microsoft.com/office/drawing/2014/main" id="{84C247E1-1BD7-B44B-BBE2-AF407DBAE501}"/>
                </a:ext>
              </a:extLst>
            </p:cNvPr>
            <p:cNvSpPr>
              <a:spLocks noChangeArrowheads="1"/>
            </p:cNvSpPr>
            <p:nvPr/>
          </p:nvSpPr>
          <p:spPr bwMode="auto">
            <a:xfrm>
              <a:off x="1276676" y="4111613"/>
              <a:ext cx="47625" cy="23813"/>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7" name="Rectangle 153">
              <a:extLst>
                <a:ext uri="{FF2B5EF4-FFF2-40B4-BE49-F238E27FC236}">
                  <a16:creationId xmlns:a16="http://schemas.microsoft.com/office/drawing/2014/main" id="{532B66EE-08C7-3248-9B5D-37102BB1EA83}"/>
                </a:ext>
              </a:extLst>
            </p:cNvPr>
            <p:cNvSpPr>
              <a:spLocks noChangeArrowheads="1"/>
            </p:cNvSpPr>
            <p:nvPr/>
          </p:nvSpPr>
          <p:spPr bwMode="auto">
            <a:xfrm>
              <a:off x="971876" y="4187813"/>
              <a:ext cx="61913" cy="38100"/>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8" name="Rectangle 154">
              <a:extLst>
                <a:ext uri="{FF2B5EF4-FFF2-40B4-BE49-F238E27FC236}">
                  <a16:creationId xmlns:a16="http://schemas.microsoft.com/office/drawing/2014/main" id="{BA1EE0C3-1AE0-0246-92B9-8E19B7C8D6DB}"/>
                </a:ext>
              </a:extLst>
            </p:cNvPr>
            <p:cNvSpPr>
              <a:spLocks noChangeArrowheads="1"/>
            </p:cNvSpPr>
            <p:nvPr/>
          </p:nvSpPr>
          <p:spPr bwMode="auto">
            <a:xfrm>
              <a:off x="1262388" y="4187813"/>
              <a:ext cx="61913" cy="38100"/>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099"/>
            </a:p>
          </p:txBody>
        </p:sp>
        <p:sp>
          <p:nvSpPr>
            <p:cNvPr id="69" name="Line 155">
              <a:extLst>
                <a:ext uri="{FF2B5EF4-FFF2-40B4-BE49-F238E27FC236}">
                  <a16:creationId xmlns:a16="http://schemas.microsoft.com/office/drawing/2014/main" id="{3A0CA9A9-5853-4C4D-95C4-790D48758A41}"/>
                </a:ext>
              </a:extLst>
            </p:cNvPr>
            <p:cNvSpPr>
              <a:spLocks noChangeShapeType="1"/>
            </p:cNvSpPr>
            <p:nvPr/>
          </p:nvSpPr>
          <p:spPr bwMode="auto">
            <a:xfrm flipV="1">
              <a:off x="1148088" y="4173525"/>
              <a:ext cx="0" cy="14288"/>
            </a:xfrm>
            <a:prstGeom prst="line">
              <a:avLst/>
            </a:prstGeom>
            <a:noFill/>
            <a:ln w="381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2099"/>
            </a:p>
          </p:txBody>
        </p:sp>
      </p:grpSp>
      <p:sp>
        <p:nvSpPr>
          <p:cNvPr id="70" name="Rectangle 69">
            <a:extLst>
              <a:ext uri="{FF2B5EF4-FFF2-40B4-BE49-F238E27FC236}">
                <a16:creationId xmlns:a16="http://schemas.microsoft.com/office/drawing/2014/main" id="{CEC39195-378F-A14C-BF18-0DF190168C4E}"/>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lang="en-US" sz="2400" dirty="0">
                <a:solidFill>
                  <a:srgbClr val="054B70"/>
                </a:solidFill>
                <a:latin typeface="Arial Black"/>
              </a:rPr>
              <a:t>3</a:t>
            </a:r>
            <a:endParaRPr kumimoji="0" lang="en-US" sz="2400" b="0" i="0" u="none" strike="noStrike" kern="1200" cap="none" spc="0" normalizeH="0" baseline="0" noProof="0" dirty="0">
              <a:ln>
                <a:noFill/>
              </a:ln>
              <a:solidFill>
                <a:srgbClr val="054B70"/>
              </a:solidFill>
              <a:effectLst/>
              <a:uLnTx/>
              <a:uFillTx/>
              <a:latin typeface="Arial Black"/>
              <a:ea typeface="+mn-ea"/>
              <a:cs typeface="+mn-cs"/>
            </a:endParaRPr>
          </a:p>
        </p:txBody>
      </p:sp>
    </p:spTree>
    <p:extLst>
      <p:ext uri="{BB962C8B-B14F-4D97-AF65-F5344CB8AC3E}">
        <p14:creationId xmlns:p14="http://schemas.microsoft.com/office/powerpoint/2010/main" val="1494134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5247599-4DEC-B14A-8CFF-4C6811F7DCD4}"/>
              </a:ext>
            </a:extLst>
          </p:cNvPr>
          <p:cNvSpPr txBox="1">
            <a:spLocks/>
          </p:cNvSpPr>
          <p:nvPr/>
        </p:nvSpPr>
        <p:spPr>
          <a:xfrm>
            <a:off x="7512026" y="1467727"/>
            <a:ext cx="2936607" cy="1215369"/>
          </a:xfrm>
          <a:prstGeom prst="rect">
            <a:avLst/>
          </a:prstGeom>
        </p:spPr>
        <p:txBody>
          <a:bodyPr lIns="91416" tIns="45708" rIns="91416" bIns="45708" anchor="ctr"/>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400"/>
              </a:spcBef>
            </a:pPr>
            <a:r>
              <a:rPr lang="en-US" sz="2599" dirty="0">
                <a:solidFill>
                  <a:srgbClr val="4F4F4F"/>
                </a:solidFill>
              </a:rPr>
              <a:t>Save 15%</a:t>
            </a:r>
            <a:endParaRPr lang="en-US" sz="2599" dirty="0">
              <a:solidFill>
                <a:srgbClr val="4F4F4F"/>
              </a:solidFill>
              <a:cs typeface="Arial"/>
            </a:endParaRPr>
          </a:p>
          <a:p>
            <a:pPr>
              <a:lnSpc>
                <a:spcPct val="100000"/>
              </a:lnSpc>
              <a:spcBef>
                <a:spcPts val="400"/>
              </a:spcBef>
            </a:pPr>
            <a:r>
              <a:rPr lang="en-US" sz="2599" dirty="0">
                <a:solidFill>
                  <a:srgbClr val="4F4F4F"/>
                </a:solidFill>
              </a:rPr>
              <a:t>Retire at age 65</a:t>
            </a:r>
            <a:endParaRPr lang="en-US" sz="2599" dirty="0">
              <a:solidFill>
                <a:srgbClr val="4F4F4F"/>
              </a:solidFill>
              <a:cs typeface="Arial"/>
            </a:endParaRPr>
          </a:p>
        </p:txBody>
      </p:sp>
      <p:grpSp>
        <p:nvGrpSpPr>
          <p:cNvPr id="12" name="Group 11">
            <a:extLst>
              <a:ext uri="{FF2B5EF4-FFF2-40B4-BE49-F238E27FC236}">
                <a16:creationId xmlns:a16="http://schemas.microsoft.com/office/drawing/2014/main" id="{793E5DE8-6731-394D-ACB4-0432202A622D}"/>
              </a:ext>
            </a:extLst>
          </p:cNvPr>
          <p:cNvGrpSpPr/>
          <p:nvPr/>
        </p:nvGrpSpPr>
        <p:grpSpPr>
          <a:xfrm>
            <a:off x="6121613" y="1467727"/>
            <a:ext cx="1215054" cy="4121274"/>
            <a:chOff x="1045175" y="1513681"/>
            <a:chExt cx="1215371" cy="4122348"/>
          </a:xfrm>
        </p:grpSpPr>
        <p:sp>
          <p:nvSpPr>
            <p:cNvPr id="13" name="Rectangle 12">
              <a:extLst>
                <a:ext uri="{FF2B5EF4-FFF2-40B4-BE49-F238E27FC236}">
                  <a16:creationId xmlns:a16="http://schemas.microsoft.com/office/drawing/2014/main" id="{132C6F4D-B06D-DB4B-80DC-4A9BA620E068}"/>
                </a:ext>
              </a:extLst>
            </p:cNvPr>
            <p:cNvSpPr/>
            <p:nvPr/>
          </p:nvSpPr>
          <p:spPr>
            <a:xfrm>
              <a:off x="1045175" y="1513681"/>
              <a:ext cx="1215371" cy="1215686"/>
            </a:xfrm>
            <a:prstGeom prst="rect">
              <a:avLst/>
            </a:prstGeom>
            <a:noFill/>
            <a:ln w="76200" cmpd="sng">
              <a:solidFill>
                <a:srgbClr val="05C3D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ctr">
              <a:noAutofit/>
            </a:bodyPr>
            <a:lstStyle/>
            <a:p>
              <a:pPr algn="ctr"/>
              <a:r>
                <a:rPr lang="en-US" sz="1999" b="1">
                  <a:solidFill>
                    <a:srgbClr val="054C70"/>
                  </a:solidFill>
                </a:rPr>
                <a:t>Same</a:t>
              </a:r>
              <a:endParaRPr lang="en-US" sz="1999" b="1" dirty="0">
                <a:solidFill>
                  <a:srgbClr val="054C70"/>
                </a:solidFill>
              </a:endParaRPr>
            </a:p>
          </p:txBody>
        </p:sp>
        <p:sp>
          <p:nvSpPr>
            <p:cNvPr id="14" name="Rectangle 13">
              <a:extLst>
                <a:ext uri="{FF2B5EF4-FFF2-40B4-BE49-F238E27FC236}">
                  <a16:creationId xmlns:a16="http://schemas.microsoft.com/office/drawing/2014/main" id="{411B2E44-6304-8E4B-BAD2-3BF8340984D6}"/>
                </a:ext>
              </a:extLst>
            </p:cNvPr>
            <p:cNvSpPr/>
            <p:nvPr/>
          </p:nvSpPr>
          <p:spPr>
            <a:xfrm>
              <a:off x="1045175" y="2967012"/>
              <a:ext cx="1215371" cy="1215686"/>
            </a:xfrm>
            <a:prstGeom prst="rect">
              <a:avLst/>
            </a:prstGeom>
            <a:noFill/>
            <a:ln w="76200" cmpd="sng">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ctr">
              <a:noAutofit/>
            </a:bodyPr>
            <a:lstStyle/>
            <a:p>
              <a:pPr algn="ctr"/>
              <a:r>
                <a:rPr lang="en-US" sz="1999" b="1" dirty="0">
                  <a:solidFill>
                    <a:schemeClr val="bg1">
                      <a:lumMod val="85000"/>
                    </a:schemeClr>
                  </a:solidFill>
                </a:rPr>
                <a:t>More</a:t>
              </a:r>
            </a:p>
          </p:txBody>
        </p:sp>
        <p:sp>
          <p:nvSpPr>
            <p:cNvPr id="15" name="Rectangle 14">
              <a:extLst>
                <a:ext uri="{FF2B5EF4-FFF2-40B4-BE49-F238E27FC236}">
                  <a16:creationId xmlns:a16="http://schemas.microsoft.com/office/drawing/2014/main" id="{C080C669-A74C-7541-9F34-E2B6E44E160E}"/>
                </a:ext>
              </a:extLst>
            </p:cNvPr>
            <p:cNvSpPr/>
            <p:nvPr/>
          </p:nvSpPr>
          <p:spPr>
            <a:xfrm>
              <a:off x="1045175" y="4420343"/>
              <a:ext cx="1215371" cy="1215686"/>
            </a:xfrm>
            <a:prstGeom prst="rect">
              <a:avLst/>
            </a:prstGeom>
            <a:noFill/>
            <a:ln w="76200" cmpd="sng">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ctr">
              <a:noAutofit/>
            </a:bodyPr>
            <a:lstStyle/>
            <a:p>
              <a:pPr algn="ctr"/>
              <a:r>
                <a:rPr lang="en-US" sz="1999" b="1" dirty="0">
                  <a:solidFill>
                    <a:schemeClr val="bg1">
                      <a:lumMod val="85000"/>
                    </a:schemeClr>
                  </a:solidFill>
                </a:rPr>
                <a:t>Less</a:t>
              </a:r>
            </a:p>
          </p:txBody>
        </p:sp>
      </p:grpSp>
      <p:sp>
        <p:nvSpPr>
          <p:cNvPr id="24" name="Title 23">
            <a:extLst>
              <a:ext uri="{FF2B5EF4-FFF2-40B4-BE49-F238E27FC236}">
                <a16:creationId xmlns:a16="http://schemas.microsoft.com/office/drawing/2014/main" id="{9CB0A3B4-E1C5-8949-BBF3-B0ED1BDD21C1}"/>
              </a:ext>
            </a:extLst>
          </p:cNvPr>
          <p:cNvSpPr>
            <a:spLocks noGrp="1"/>
          </p:cNvSpPr>
          <p:nvPr>
            <p:ph type="title"/>
          </p:nvPr>
        </p:nvSpPr>
        <p:spPr/>
        <p:txBody>
          <a:bodyPr vert="horz" lIns="91416" tIns="45708" rIns="91416" bIns="45708" rtlCol="0" anchor="ctr">
            <a:noAutofit/>
          </a:bodyPr>
          <a:lstStyle/>
          <a:p>
            <a:r>
              <a:rPr lang="en-US"/>
              <a:t>Same</a:t>
            </a:r>
            <a:endParaRPr lang="en-US" dirty="0"/>
          </a:p>
        </p:txBody>
      </p:sp>
      <p:pic>
        <p:nvPicPr>
          <p:cNvPr id="9" name="Picture 8" descr="VR2.0_illustration_house">
            <a:extLst>
              <a:ext uri="{FF2B5EF4-FFF2-40B4-BE49-F238E27FC236}">
                <a16:creationId xmlns:a16="http://schemas.microsoft.com/office/drawing/2014/main" id="{808C0C93-80E3-4648-8C92-A75C2A4D5F6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16792" y="2012049"/>
            <a:ext cx="4619424" cy="2833902"/>
          </a:xfrm>
          <a:prstGeom prst="rect">
            <a:avLst/>
          </a:prstGeom>
        </p:spPr>
      </p:pic>
      <p:sp>
        <p:nvSpPr>
          <p:cNvPr id="11" name="Rectangle 10">
            <a:extLst>
              <a:ext uri="{FF2B5EF4-FFF2-40B4-BE49-F238E27FC236}">
                <a16:creationId xmlns:a16="http://schemas.microsoft.com/office/drawing/2014/main" id="{ED3338A1-83EA-1449-BF4D-1E64BDB73FC5}"/>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lang="en-US" sz="2400" dirty="0">
                <a:solidFill>
                  <a:srgbClr val="054B70"/>
                </a:solidFill>
                <a:latin typeface="Arial Black"/>
              </a:rPr>
              <a:t>3</a:t>
            </a:r>
            <a:endParaRPr kumimoji="0" lang="en-US" sz="2400" b="0" i="0" u="none" strike="noStrike" kern="1200" cap="none" spc="0" normalizeH="0" baseline="0" noProof="0" dirty="0">
              <a:ln>
                <a:noFill/>
              </a:ln>
              <a:solidFill>
                <a:srgbClr val="054B70"/>
              </a:solidFill>
              <a:effectLst/>
              <a:uLnTx/>
              <a:uFillTx/>
              <a:latin typeface="Arial Black"/>
              <a:ea typeface="+mn-ea"/>
              <a:cs typeface="+mn-cs"/>
            </a:endParaRPr>
          </a:p>
        </p:txBody>
      </p:sp>
    </p:spTree>
    <p:extLst>
      <p:ext uri="{BB962C8B-B14F-4D97-AF65-F5344CB8AC3E}">
        <p14:creationId xmlns:p14="http://schemas.microsoft.com/office/powerpoint/2010/main" val="290958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grpSp>
        <p:nvGrpSpPr>
          <p:cNvPr id="141" name="Group 140">
            <a:extLst>
              <a:ext uri="{FF2B5EF4-FFF2-40B4-BE49-F238E27FC236}">
                <a16:creationId xmlns:a16="http://schemas.microsoft.com/office/drawing/2014/main" id="{49C0047C-E8A5-6941-A3CB-712F7C99DDF7}"/>
              </a:ext>
            </a:extLst>
          </p:cNvPr>
          <p:cNvGrpSpPr/>
          <p:nvPr/>
        </p:nvGrpSpPr>
        <p:grpSpPr>
          <a:xfrm>
            <a:off x="1067260" y="1541998"/>
            <a:ext cx="2480595" cy="1294955"/>
            <a:chOff x="2001859" y="1909380"/>
            <a:chExt cx="2481241" cy="1295292"/>
          </a:xfrm>
          <a:effectLst>
            <a:outerShdw dist="101600" dir="8580000" algn="tr" rotWithShape="0">
              <a:prstClr val="black">
                <a:alpha val="10000"/>
              </a:prstClr>
            </a:outerShdw>
          </a:effectLst>
        </p:grpSpPr>
        <p:sp>
          <p:nvSpPr>
            <p:cNvPr id="142" name="Rectangle 141">
              <a:extLst>
                <a:ext uri="{FF2B5EF4-FFF2-40B4-BE49-F238E27FC236}">
                  <a16:creationId xmlns:a16="http://schemas.microsoft.com/office/drawing/2014/main" id="{C67BE9F4-3A49-594C-853A-64EDDB71894F}"/>
                </a:ext>
              </a:extLst>
            </p:cNvPr>
            <p:cNvSpPr/>
            <p:nvPr/>
          </p:nvSpPr>
          <p:spPr>
            <a:xfrm>
              <a:off x="2001859" y="1909380"/>
              <a:ext cx="2481241" cy="1037020"/>
            </a:xfrm>
            <a:prstGeom prst="rect">
              <a:avLst/>
            </a:prstGeom>
            <a:solidFill>
              <a:srgbClr val="054C7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t>Travel</a:t>
              </a:r>
            </a:p>
          </p:txBody>
        </p:sp>
        <p:sp>
          <p:nvSpPr>
            <p:cNvPr id="143" name="Triangle 142">
              <a:extLst>
                <a:ext uri="{FF2B5EF4-FFF2-40B4-BE49-F238E27FC236}">
                  <a16:creationId xmlns:a16="http://schemas.microsoft.com/office/drawing/2014/main" id="{E891B944-2A2B-3A4D-83EC-058FCE418CD3}"/>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spTree>
    <p:extLst>
      <p:ext uri="{BB962C8B-B14F-4D97-AF65-F5344CB8AC3E}">
        <p14:creationId xmlns:p14="http://schemas.microsoft.com/office/powerpoint/2010/main" val="57971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D7D749-06C4-0C40-A5CD-911A331FD368}"/>
              </a:ext>
            </a:extLst>
          </p:cNvPr>
          <p:cNvSpPr>
            <a:spLocks noGrp="1"/>
          </p:cNvSpPr>
          <p:nvPr>
            <p:ph type="title"/>
          </p:nvPr>
        </p:nvSpPr>
        <p:spPr/>
        <p:txBody>
          <a:bodyPr vert="horz" lIns="91416" tIns="45708" rIns="91416" bIns="45708" rtlCol="0" anchor="ctr">
            <a:noAutofit/>
          </a:bodyPr>
          <a:lstStyle/>
          <a:p>
            <a:r>
              <a:rPr lang="en-US"/>
              <a:t>Spend More</a:t>
            </a:r>
            <a:endParaRPr lang="en-US" dirty="0"/>
          </a:p>
        </p:txBody>
      </p:sp>
      <p:grpSp>
        <p:nvGrpSpPr>
          <p:cNvPr id="5" name="Group 4">
            <a:extLst>
              <a:ext uri="{FF2B5EF4-FFF2-40B4-BE49-F238E27FC236}">
                <a16:creationId xmlns:a16="http://schemas.microsoft.com/office/drawing/2014/main" id="{0D9437D1-49A6-CC4C-8C34-C45AE3D5BA10}"/>
              </a:ext>
            </a:extLst>
          </p:cNvPr>
          <p:cNvGrpSpPr/>
          <p:nvPr/>
        </p:nvGrpSpPr>
        <p:grpSpPr>
          <a:xfrm>
            <a:off x="6121613" y="1471500"/>
            <a:ext cx="1215054" cy="4121274"/>
            <a:chOff x="1045175" y="1513681"/>
            <a:chExt cx="1215371" cy="4122348"/>
          </a:xfrm>
        </p:grpSpPr>
        <p:sp>
          <p:nvSpPr>
            <p:cNvPr id="6" name="Rectangle 5">
              <a:extLst>
                <a:ext uri="{FF2B5EF4-FFF2-40B4-BE49-F238E27FC236}">
                  <a16:creationId xmlns:a16="http://schemas.microsoft.com/office/drawing/2014/main" id="{19D44E0B-79E1-2640-B7D1-0B118C1EDF68}"/>
                </a:ext>
              </a:extLst>
            </p:cNvPr>
            <p:cNvSpPr/>
            <p:nvPr/>
          </p:nvSpPr>
          <p:spPr>
            <a:xfrm>
              <a:off x="1045175" y="1513681"/>
              <a:ext cx="1215371" cy="1215686"/>
            </a:xfrm>
            <a:prstGeom prst="rect">
              <a:avLst/>
            </a:prstGeom>
            <a:noFill/>
            <a:ln w="76200" cmpd="sng">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ctr">
              <a:noAutofit/>
            </a:bodyPr>
            <a:lstStyle/>
            <a:p>
              <a:pPr algn="ctr"/>
              <a:r>
                <a:rPr lang="en-US" sz="1999" b="1">
                  <a:solidFill>
                    <a:schemeClr val="bg1">
                      <a:lumMod val="85000"/>
                    </a:schemeClr>
                  </a:solidFill>
                </a:rPr>
                <a:t>Same</a:t>
              </a:r>
              <a:endParaRPr lang="en-US" sz="1999" b="1" dirty="0">
                <a:solidFill>
                  <a:schemeClr val="bg1">
                    <a:lumMod val="85000"/>
                  </a:schemeClr>
                </a:solidFill>
              </a:endParaRPr>
            </a:p>
          </p:txBody>
        </p:sp>
        <p:sp>
          <p:nvSpPr>
            <p:cNvPr id="7" name="Rectangle 6">
              <a:extLst>
                <a:ext uri="{FF2B5EF4-FFF2-40B4-BE49-F238E27FC236}">
                  <a16:creationId xmlns:a16="http://schemas.microsoft.com/office/drawing/2014/main" id="{4B69F3CA-8E22-9D45-8F3A-F577338F8A1A}"/>
                </a:ext>
              </a:extLst>
            </p:cNvPr>
            <p:cNvSpPr/>
            <p:nvPr/>
          </p:nvSpPr>
          <p:spPr>
            <a:xfrm>
              <a:off x="1045175" y="2967012"/>
              <a:ext cx="1215371" cy="1215686"/>
            </a:xfrm>
            <a:prstGeom prst="rect">
              <a:avLst/>
            </a:prstGeom>
            <a:noFill/>
            <a:ln w="76200" cmpd="sng">
              <a:solidFill>
                <a:srgbClr val="05C3D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ctr">
              <a:noAutofit/>
            </a:bodyPr>
            <a:lstStyle/>
            <a:p>
              <a:pPr algn="ctr"/>
              <a:r>
                <a:rPr lang="en-US" sz="1999" b="1" dirty="0">
                  <a:solidFill>
                    <a:srgbClr val="054C70"/>
                  </a:solidFill>
                </a:rPr>
                <a:t>More</a:t>
              </a:r>
            </a:p>
          </p:txBody>
        </p:sp>
        <p:sp>
          <p:nvSpPr>
            <p:cNvPr id="9" name="Rectangle 8">
              <a:extLst>
                <a:ext uri="{FF2B5EF4-FFF2-40B4-BE49-F238E27FC236}">
                  <a16:creationId xmlns:a16="http://schemas.microsoft.com/office/drawing/2014/main" id="{5532C9B2-E98C-0643-BCC9-3CD185072460}"/>
                </a:ext>
              </a:extLst>
            </p:cNvPr>
            <p:cNvSpPr/>
            <p:nvPr/>
          </p:nvSpPr>
          <p:spPr>
            <a:xfrm>
              <a:off x="1045175" y="4420343"/>
              <a:ext cx="1215371" cy="1215686"/>
            </a:xfrm>
            <a:prstGeom prst="rect">
              <a:avLst/>
            </a:prstGeom>
            <a:noFill/>
            <a:ln w="76200" cmpd="sng">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ctr">
              <a:noAutofit/>
            </a:bodyPr>
            <a:lstStyle/>
            <a:p>
              <a:pPr algn="ctr"/>
              <a:r>
                <a:rPr lang="en-US" sz="1999" b="1" dirty="0">
                  <a:solidFill>
                    <a:schemeClr val="bg1">
                      <a:lumMod val="85000"/>
                    </a:schemeClr>
                  </a:solidFill>
                </a:rPr>
                <a:t>Less</a:t>
              </a:r>
            </a:p>
          </p:txBody>
        </p:sp>
      </p:grpSp>
      <p:sp>
        <p:nvSpPr>
          <p:cNvPr id="11" name="Content Placeholder 2">
            <a:extLst>
              <a:ext uri="{FF2B5EF4-FFF2-40B4-BE49-F238E27FC236}">
                <a16:creationId xmlns:a16="http://schemas.microsoft.com/office/drawing/2014/main" id="{8497B175-C217-F446-BCA7-B6F0BF04AF66}"/>
              </a:ext>
            </a:extLst>
          </p:cNvPr>
          <p:cNvSpPr txBox="1">
            <a:spLocks/>
          </p:cNvSpPr>
          <p:nvPr/>
        </p:nvSpPr>
        <p:spPr>
          <a:xfrm>
            <a:off x="7512026" y="2924453"/>
            <a:ext cx="4090206" cy="1215369"/>
          </a:xfrm>
          <a:prstGeom prst="rect">
            <a:avLst/>
          </a:prstGeom>
        </p:spPr>
        <p:txBody>
          <a:bodyPr lIns="91416" tIns="45708" rIns="91416" bIns="45708" anchor="ctr"/>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162" indent="-342162">
              <a:lnSpc>
                <a:spcPct val="100000"/>
              </a:lnSpc>
              <a:spcBef>
                <a:spcPts val="400"/>
              </a:spcBef>
            </a:pPr>
            <a:r>
              <a:rPr lang="en-US" sz="2599" dirty="0">
                <a:solidFill>
                  <a:srgbClr val="4F4F4F"/>
                </a:solidFill>
              </a:rPr>
              <a:t>Save more than 15%</a:t>
            </a:r>
            <a:endParaRPr lang="en-US" sz="2599" dirty="0">
              <a:solidFill>
                <a:srgbClr val="4F4F4F"/>
              </a:solidFill>
              <a:cs typeface="Arial"/>
            </a:endParaRPr>
          </a:p>
          <a:p>
            <a:pPr marL="342162" indent="-342162">
              <a:lnSpc>
                <a:spcPct val="100000"/>
              </a:lnSpc>
              <a:spcBef>
                <a:spcPts val="400"/>
              </a:spcBef>
            </a:pPr>
            <a:r>
              <a:rPr lang="en-US" sz="2599" dirty="0">
                <a:solidFill>
                  <a:srgbClr val="4F4F4F"/>
                </a:solidFill>
              </a:rPr>
              <a:t>Retire later than age 65</a:t>
            </a:r>
            <a:endParaRPr lang="en-US" sz="2599" dirty="0">
              <a:solidFill>
                <a:srgbClr val="4F4F4F"/>
              </a:solidFill>
              <a:cs typeface="Arial"/>
            </a:endParaRPr>
          </a:p>
        </p:txBody>
      </p:sp>
      <p:pic>
        <p:nvPicPr>
          <p:cNvPr id="10" name="Picture 9" descr="VR2.0_illustration_mansion">
            <a:extLst>
              <a:ext uri="{FF2B5EF4-FFF2-40B4-BE49-F238E27FC236}">
                <a16:creationId xmlns:a16="http://schemas.microsoft.com/office/drawing/2014/main" id="{EC7C39B7-8415-5644-AD4B-60490781A93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97" y="2105914"/>
            <a:ext cx="4313414" cy="2646172"/>
          </a:xfrm>
          <a:prstGeom prst="rect">
            <a:avLst/>
          </a:prstGeom>
        </p:spPr>
      </p:pic>
      <p:sp>
        <p:nvSpPr>
          <p:cNvPr id="12" name="Rectangle 11">
            <a:extLst>
              <a:ext uri="{FF2B5EF4-FFF2-40B4-BE49-F238E27FC236}">
                <a16:creationId xmlns:a16="http://schemas.microsoft.com/office/drawing/2014/main" id="{58EE2D5A-809F-8848-9FB9-47C0CA7DABF9}"/>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lang="en-US" sz="2400" dirty="0">
                <a:solidFill>
                  <a:srgbClr val="054B70"/>
                </a:solidFill>
                <a:latin typeface="Arial Black"/>
              </a:rPr>
              <a:t>3</a:t>
            </a:r>
            <a:endParaRPr kumimoji="0" lang="en-US" sz="2400" b="0" i="0" u="none" strike="noStrike" kern="1200" cap="none" spc="0" normalizeH="0" baseline="0" noProof="0" dirty="0">
              <a:ln>
                <a:noFill/>
              </a:ln>
              <a:solidFill>
                <a:srgbClr val="054B70"/>
              </a:solidFill>
              <a:effectLst/>
              <a:uLnTx/>
              <a:uFillTx/>
              <a:latin typeface="Arial Black"/>
              <a:ea typeface="+mn-ea"/>
              <a:cs typeface="+mn-cs"/>
            </a:endParaRPr>
          </a:p>
        </p:txBody>
      </p:sp>
    </p:spTree>
    <p:extLst>
      <p:ext uri="{BB962C8B-B14F-4D97-AF65-F5344CB8AC3E}">
        <p14:creationId xmlns:p14="http://schemas.microsoft.com/office/powerpoint/2010/main" val="2388750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B767AC-A56F-014D-9C5E-CF1ECB499436}"/>
              </a:ext>
            </a:extLst>
          </p:cNvPr>
          <p:cNvSpPr>
            <a:spLocks noGrp="1"/>
          </p:cNvSpPr>
          <p:nvPr>
            <p:ph type="title"/>
          </p:nvPr>
        </p:nvSpPr>
        <p:spPr/>
        <p:txBody>
          <a:bodyPr vert="horz" lIns="91416" tIns="45708" rIns="91416" bIns="45708" rtlCol="0" anchor="ctr">
            <a:noAutofit/>
          </a:bodyPr>
          <a:lstStyle/>
          <a:p>
            <a:r>
              <a:rPr lang="en-US"/>
              <a:t>Spend Less</a:t>
            </a:r>
            <a:endParaRPr lang="en-US" dirty="0"/>
          </a:p>
        </p:txBody>
      </p:sp>
      <p:grpSp>
        <p:nvGrpSpPr>
          <p:cNvPr id="5" name="Group 4">
            <a:extLst>
              <a:ext uri="{FF2B5EF4-FFF2-40B4-BE49-F238E27FC236}">
                <a16:creationId xmlns:a16="http://schemas.microsoft.com/office/drawing/2014/main" id="{2867D1BD-890C-9847-ADD0-3D8B81779FAC}"/>
              </a:ext>
            </a:extLst>
          </p:cNvPr>
          <p:cNvGrpSpPr/>
          <p:nvPr/>
        </p:nvGrpSpPr>
        <p:grpSpPr>
          <a:xfrm>
            <a:off x="6121613" y="1471500"/>
            <a:ext cx="1215054" cy="4121274"/>
            <a:chOff x="1045175" y="1513681"/>
            <a:chExt cx="1215371" cy="4122348"/>
          </a:xfrm>
        </p:grpSpPr>
        <p:sp>
          <p:nvSpPr>
            <p:cNvPr id="6" name="Rectangle 5">
              <a:extLst>
                <a:ext uri="{FF2B5EF4-FFF2-40B4-BE49-F238E27FC236}">
                  <a16:creationId xmlns:a16="http://schemas.microsoft.com/office/drawing/2014/main" id="{C008C984-BF7F-004C-AC04-D6923CE23FC2}"/>
                </a:ext>
              </a:extLst>
            </p:cNvPr>
            <p:cNvSpPr/>
            <p:nvPr/>
          </p:nvSpPr>
          <p:spPr>
            <a:xfrm>
              <a:off x="1045175" y="1513681"/>
              <a:ext cx="1215371" cy="1215686"/>
            </a:xfrm>
            <a:prstGeom prst="rect">
              <a:avLst/>
            </a:prstGeom>
            <a:noFill/>
            <a:ln w="76200" cmpd="sng">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ctr">
              <a:noAutofit/>
            </a:bodyPr>
            <a:lstStyle/>
            <a:p>
              <a:pPr algn="ctr"/>
              <a:r>
                <a:rPr lang="en-US" sz="1999" b="1">
                  <a:solidFill>
                    <a:schemeClr val="bg1">
                      <a:lumMod val="85000"/>
                    </a:schemeClr>
                  </a:solidFill>
                </a:rPr>
                <a:t>Same</a:t>
              </a:r>
              <a:endParaRPr lang="en-US" sz="1999" b="1" dirty="0">
                <a:solidFill>
                  <a:schemeClr val="bg1">
                    <a:lumMod val="85000"/>
                  </a:schemeClr>
                </a:solidFill>
              </a:endParaRPr>
            </a:p>
          </p:txBody>
        </p:sp>
        <p:sp>
          <p:nvSpPr>
            <p:cNvPr id="7" name="Rectangle 6">
              <a:extLst>
                <a:ext uri="{FF2B5EF4-FFF2-40B4-BE49-F238E27FC236}">
                  <a16:creationId xmlns:a16="http://schemas.microsoft.com/office/drawing/2014/main" id="{983AB44E-A608-E041-B17C-0739B31E5C3A}"/>
                </a:ext>
              </a:extLst>
            </p:cNvPr>
            <p:cNvSpPr/>
            <p:nvPr/>
          </p:nvSpPr>
          <p:spPr>
            <a:xfrm>
              <a:off x="1045175" y="2967012"/>
              <a:ext cx="1215371" cy="1215686"/>
            </a:xfrm>
            <a:prstGeom prst="rect">
              <a:avLst/>
            </a:prstGeom>
            <a:noFill/>
            <a:ln w="76200" cmpd="sng">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ctr">
              <a:noAutofit/>
            </a:bodyPr>
            <a:lstStyle/>
            <a:p>
              <a:pPr algn="ctr"/>
              <a:r>
                <a:rPr lang="en-US" sz="1999" b="1" dirty="0">
                  <a:solidFill>
                    <a:schemeClr val="bg1">
                      <a:lumMod val="85000"/>
                    </a:schemeClr>
                  </a:solidFill>
                </a:rPr>
                <a:t>More</a:t>
              </a:r>
            </a:p>
          </p:txBody>
        </p:sp>
        <p:sp>
          <p:nvSpPr>
            <p:cNvPr id="9" name="Rectangle 8">
              <a:extLst>
                <a:ext uri="{FF2B5EF4-FFF2-40B4-BE49-F238E27FC236}">
                  <a16:creationId xmlns:a16="http://schemas.microsoft.com/office/drawing/2014/main" id="{D57ADEB5-05CC-AA46-861E-4C4147542D92}"/>
                </a:ext>
              </a:extLst>
            </p:cNvPr>
            <p:cNvSpPr/>
            <p:nvPr/>
          </p:nvSpPr>
          <p:spPr>
            <a:xfrm>
              <a:off x="1045175" y="4420343"/>
              <a:ext cx="1215371" cy="1215686"/>
            </a:xfrm>
            <a:prstGeom prst="rect">
              <a:avLst/>
            </a:prstGeom>
            <a:noFill/>
            <a:ln w="76200" cmpd="sng">
              <a:solidFill>
                <a:srgbClr val="05C3D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80" tIns="91380" rIns="91380" bIns="91380" rtlCol="0" anchor="ctr">
              <a:noAutofit/>
            </a:bodyPr>
            <a:lstStyle/>
            <a:p>
              <a:pPr algn="ctr"/>
              <a:r>
                <a:rPr lang="en-US" sz="1999" b="1" dirty="0">
                  <a:solidFill>
                    <a:srgbClr val="054C70"/>
                  </a:solidFill>
                </a:rPr>
                <a:t>Less</a:t>
              </a:r>
            </a:p>
          </p:txBody>
        </p:sp>
      </p:grpSp>
      <p:sp>
        <p:nvSpPr>
          <p:cNvPr id="11" name="Content Placeholder 2">
            <a:extLst>
              <a:ext uri="{FF2B5EF4-FFF2-40B4-BE49-F238E27FC236}">
                <a16:creationId xmlns:a16="http://schemas.microsoft.com/office/drawing/2014/main" id="{F3CD5875-12E8-4140-A4C5-5EE9D35EB80B}"/>
              </a:ext>
            </a:extLst>
          </p:cNvPr>
          <p:cNvSpPr txBox="1">
            <a:spLocks/>
          </p:cNvSpPr>
          <p:nvPr/>
        </p:nvSpPr>
        <p:spPr>
          <a:xfrm>
            <a:off x="7512025" y="4377405"/>
            <a:ext cx="4351395" cy="1246091"/>
          </a:xfrm>
          <a:prstGeom prst="rect">
            <a:avLst/>
          </a:prstGeom>
        </p:spPr>
        <p:txBody>
          <a:bodyPr lIns="91416" tIns="45708" rIns="91416" bIns="45708" anchor="ctr"/>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162" indent="-342162">
              <a:lnSpc>
                <a:spcPct val="100000"/>
              </a:lnSpc>
              <a:spcBef>
                <a:spcPts val="400"/>
              </a:spcBef>
            </a:pPr>
            <a:r>
              <a:rPr lang="en-US" sz="2599" dirty="0">
                <a:solidFill>
                  <a:srgbClr val="4F4F4F"/>
                </a:solidFill>
              </a:rPr>
              <a:t>Save less than 15%</a:t>
            </a:r>
            <a:endParaRPr lang="en-US" sz="2599" dirty="0">
              <a:solidFill>
                <a:srgbClr val="4F4F4F"/>
              </a:solidFill>
              <a:cs typeface="Arial"/>
            </a:endParaRPr>
          </a:p>
          <a:p>
            <a:pPr marL="342162" indent="-342162">
              <a:lnSpc>
                <a:spcPct val="100000"/>
              </a:lnSpc>
              <a:spcBef>
                <a:spcPts val="400"/>
              </a:spcBef>
            </a:pPr>
            <a:r>
              <a:rPr lang="en-US" sz="2599" dirty="0">
                <a:solidFill>
                  <a:srgbClr val="4F4F4F"/>
                </a:solidFill>
              </a:rPr>
              <a:t>Retire earlier than age 65</a:t>
            </a:r>
            <a:endParaRPr lang="en-US" sz="2599" dirty="0">
              <a:solidFill>
                <a:srgbClr val="4F4F4F"/>
              </a:solidFill>
              <a:cs typeface="Arial"/>
            </a:endParaRPr>
          </a:p>
        </p:txBody>
      </p:sp>
      <p:pic>
        <p:nvPicPr>
          <p:cNvPr id="13" name="Picture 12" descr="VR2.0_illustration_apartment">
            <a:extLst>
              <a:ext uri="{FF2B5EF4-FFF2-40B4-BE49-F238E27FC236}">
                <a16:creationId xmlns:a16="http://schemas.microsoft.com/office/drawing/2014/main" id="{FCE0A38B-B73C-FE4C-A8A3-4B638EF028C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16792" y="2012049"/>
            <a:ext cx="4619424" cy="2833902"/>
          </a:xfrm>
          <a:prstGeom prst="rect">
            <a:avLst/>
          </a:prstGeom>
        </p:spPr>
      </p:pic>
      <p:sp>
        <p:nvSpPr>
          <p:cNvPr id="10" name="Rectangle 9">
            <a:extLst>
              <a:ext uri="{FF2B5EF4-FFF2-40B4-BE49-F238E27FC236}">
                <a16:creationId xmlns:a16="http://schemas.microsoft.com/office/drawing/2014/main" id="{58F421E6-B856-E64D-80E9-D23CD872F20F}"/>
              </a:ext>
            </a:extLst>
          </p:cNvPr>
          <p:cNvSpPr>
            <a:spLocks noChangeAspect="1"/>
          </p:cNvSpPr>
          <p:nvPr/>
        </p:nvSpPr>
        <p:spPr>
          <a:xfrm>
            <a:off x="27432" y="265176"/>
            <a:ext cx="704088" cy="704088"/>
          </a:xfrm>
          <a:prstGeom prst="rect">
            <a:avLst/>
          </a:prstGeom>
          <a:solidFill>
            <a:schemeClr val="bg1"/>
          </a:solidFill>
          <a:ln w="63500">
            <a:solidFill>
              <a:srgbClr val="E1F8F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noAutofit/>
          </a:bodyPr>
          <a:lstStyle/>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54B70"/>
                </a:solidFill>
                <a:effectLst/>
                <a:uLnTx/>
                <a:uFillTx/>
                <a:latin typeface="+mn-lt"/>
                <a:ea typeface="+mn-ea"/>
                <a:cs typeface="+mn-cs"/>
              </a:rPr>
              <a:t>Step</a:t>
            </a:r>
          </a:p>
          <a:p>
            <a:pPr marL="0" marR="0" lvl="0" indent="0" algn="ctr" defTabSz="1088054" rtl="0" eaLnBrk="1" fontAlgn="auto" latinLnBrk="0" hangingPunct="1">
              <a:lnSpc>
                <a:spcPct val="90000"/>
              </a:lnSpc>
              <a:spcBef>
                <a:spcPts val="0"/>
              </a:spcBef>
              <a:spcAft>
                <a:spcPts val="0"/>
              </a:spcAft>
              <a:buClr>
                <a:srgbClr val="05C3DE"/>
              </a:buClr>
              <a:buSzTx/>
              <a:buFont typeface="Wingdings" panose="05000000000000000000" pitchFamily="2" charset="2"/>
              <a:buNone/>
              <a:tabLst/>
              <a:defRPr/>
            </a:pPr>
            <a:r>
              <a:rPr lang="en-US" sz="2400" dirty="0">
                <a:solidFill>
                  <a:srgbClr val="054B70"/>
                </a:solidFill>
                <a:latin typeface="Arial Black"/>
              </a:rPr>
              <a:t>3</a:t>
            </a:r>
            <a:endParaRPr kumimoji="0" lang="en-US" sz="2400" b="0" i="0" u="none" strike="noStrike" kern="1200" cap="none" spc="0" normalizeH="0" baseline="0" noProof="0" dirty="0">
              <a:ln>
                <a:noFill/>
              </a:ln>
              <a:solidFill>
                <a:srgbClr val="054B70"/>
              </a:solidFill>
              <a:effectLst/>
              <a:uLnTx/>
              <a:uFillTx/>
              <a:latin typeface="Arial Black"/>
              <a:ea typeface="+mn-ea"/>
              <a:cs typeface="+mn-cs"/>
            </a:endParaRPr>
          </a:p>
        </p:txBody>
      </p:sp>
    </p:spTree>
    <p:extLst>
      <p:ext uri="{BB962C8B-B14F-4D97-AF65-F5344CB8AC3E}">
        <p14:creationId xmlns:p14="http://schemas.microsoft.com/office/powerpoint/2010/main" val="4022251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963569" y="1992486"/>
            <a:ext cx="494039" cy="494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400" dirty="0">
                <a:solidFill>
                  <a:srgbClr val="002F48"/>
                </a:solidFill>
                <a:latin typeface="+mj-lt"/>
              </a:rPr>
              <a:t>1</a:t>
            </a:r>
          </a:p>
        </p:txBody>
      </p:sp>
      <p:sp>
        <p:nvSpPr>
          <p:cNvPr id="25" name="TextBox 24"/>
          <p:cNvSpPr txBox="1"/>
          <p:nvPr/>
        </p:nvSpPr>
        <p:spPr>
          <a:xfrm>
            <a:off x="963569" y="2602086"/>
            <a:ext cx="2692443" cy="738664"/>
          </a:xfrm>
          <a:prstGeom prst="rect">
            <a:avLst/>
          </a:prstGeom>
          <a:noFill/>
        </p:spPr>
        <p:txBody>
          <a:bodyPr wrap="square" lIns="0" tIns="0" rIns="0" bIns="0" rtlCol="0">
            <a:spAutoFit/>
          </a:bodyPr>
          <a:lstStyle/>
          <a:p>
            <a:pPr lvl="0"/>
            <a:r>
              <a:rPr lang="en-US" sz="2400" dirty="0">
                <a:solidFill>
                  <a:schemeClr val="tx2"/>
                </a:solidFill>
              </a:rPr>
              <a:t>Continue to refine your vision</a:t>
            </a:r>
          </a:p>
        </p:txBody>
      </p:sp>
      <p:pic>
        <p:nvPicPr>
          <p:cNvPr id="20" name="Picture 19" descr="binoculars-30px.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63569" y="3429000"/>
            <a:ext cx="1677264" cy="1625599"/>
          </a:xfrm>
          <a:prstGeom prst="rect">
            <a:avLst/>
          </a:prstGeom>
        </p:spPr>
      </p:pic>
      <p:sp>
        <p:nvSpPr>
          <p:cNvPr id="23" name="Rectangle 22"/>
          <p:cNvSpPr/>
          <p:nvPr/>
        </p:nvSpPr>
        <p:spPr>
          <a:xfrm>
            <a:off x="5119822" y="1992487"/>
            <a:ext cx="494039" cy="494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400" dirty="0">
                <a:solidFill>
                  <a:srgbClr val="002F48"/>
                </a:solidFill>
                <a:latin typeface="+mj-lt"/>
              </a:rPr>
              <a:t>2</a:t>
            </a:r>
          </a:p>
        </p:txBody>
      </p:sp>
      <p:sp>
        <p:nvSpPr>
          <p:cNvPr id="26" name="TextBox 25"/>
          <p:cNvSpPr txBox="1"/>
          <p:nvPr/>
        </p:nvSpPr>
        <p:spPr>
          <a:xfrm>
            <a:off x="5119822" y="2602087"/>
            <a:ext cx="2040850" cy="738664"/>
          </a:xfrm>
          <a:prstGeom prst="rect">
            <a:avLst/>
          </a:prstGeom>
          <a:noFill/>
        </p:spPr>
        <p:txBody>
          <a:bodyPr wrap="square" lIns="0" tIns="0" rIns="0" bIns="0" rtlCol="0">
            <a:spAutoFit/>
          </a:bodyPr>
          <a:lstStyle/>
          <a:p>
            <a:r>
              <a:rPr lang="en-US" sz="2400" dirty="0">
                <a:solidFill>
                  <a:schemeClr val="tx2"/>
                </a:solidFill>
              </a:rPr>
              <a:t>Talk with your spouse/family</a:t>
            </a:r>
          </a:p>
        </p:txBody>
      </p:sp>
      <p:pic>
        <p:nvPicPr>
          <p:cNvPr id="2" name="Picture 1" descr="Talkbubbles-30px.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119822" y="3293138"/>
            <a:ext cx="1711773" cy="1964662"/>
          </a:xfrm>
          <a:prstGeom prst="rect">
            <a:avLst/>
          </a:prstGeom>
        </p:spPr>
      </p:pic>
      <p:sp>
        <p:nvSpPr>
          <p:cNvPr id="24" name="Rectangle 23"/>
          <p:cNvSpPr/>
          <p:nvPr/>
        </p:nvSpPr>
        <p:spPr>
          <a:xfrm>
            <a:off x="9030747" y="2003068"/>
            <a:ext cx="494039" cy="494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400" dirty="0">
                <a:solidFill>
                  <a:srgbClr val="002F48"/>
                </a:solidFill>
                <a:latin typeface="+mj-lt"/>
              </a:rPr>
              <a:t>3</a:t>
            </a:r>
          </a:p>
        </p:txBody>
      </p:sp>
      <p:sp>
        <p:nvSpPr>
          <p:cNvPr id="27" name="TextBox 26"/>
          <p:cNvSpPr txBox="1"/>
          <p:nvPr/>
        </p:nvSpPr>
        <p:spPr>
          <a:xfrm>
            <a:off x="9030747" y="2608141"/>
            <a:ext cx="2018718" cy="738664"/>
          </a:xfrm>
          <a:prstGeom prst="rect">
            <a:avLst/>
          </a:prstGeom>
          <a:noFill/>
        </p:spPr>
        <p:txBody>
          <a:bodyPr wrap="square" lIns="0" tIns="0" rIns="0" bIns="0" rtlCol="0">
            <a:spAutoFit/>
          </a:bodyPr>
          <a:lstStyle/>
          <a:p>
            <a:r>
              <a:rPr lang="en-US" sz="2400" dirty="0">
                <a:solidFill>
                  <a:schemeClr val="accent3"/>
                </a:solidFill>
              </a:rPr>
              <a:t>Work with your support team</a:t>
            </a:r>
          </a:p>
        </p:txBody>
      </p:sp>
      <p:pic>
        <p:nvPicPr>
          <p:cNvPr id="3" name="Picture 2" descr="people_Icons-30px-06-06.png"/>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030747" y="2951902"/>
            <a:ext cx="1992546" cy="1981200"/>
          </a:xfrm>
          <a:prstGeom prst="rect">
            <a:avLst/>
          </a:prstGeom>
        </p:spPr>
      </p:pic>
      <p:sp>
        <p:nvSpPr>
          <p:cNvPr id="10" name="Title 9"/>
          <p:cNvSpPr>
            <a:spLocks noGrp="1"/>
          </p:cNvSpPr>
          <p:nvPr>
            <p:ph type="title"/>
          </p:nvPr>
        </p:nvSpPr>
        <p:spPr>
          <a:xfrm>
            <a:off x="996920" y="256032"/>
            <a:ext cx="10201565" cy="740664"/>
          </a:xfrm>
        </p:spPr>
        <p:txBody>
          <a:bodyPr/>
          <a:lstStyle/>
          <a:p>
            <a:pPr>
              <a:lnSpc>
                <a:spcPct val="100000"/>
              </a:lnSpc>
            </a:pPr>
            <a:r>
              <a:rPr lang="en-US" sz="2600" dirty="0"/>
              <a:t>Actions for you to consider</a:t>
            </a:r>
          </a:p>
        </p:txBody>
      </p:sp>
    </p:spTree>
    <p:extLst>
      <p:ext uri="{BB962C8B-B14F-4D97-AF65-F5344CB8AC3E}">
        <p14:creationId xmlns:p14="http://schemas.microsoft.com/office/powerpoint/2010/main" val="362477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90343" y="256032"/>
            <a:ext cx="10208141" cy="740664"/>
          </a:xfrm>
        </p:spPr>
        <p:txBody>
          <a:bodyPr/>
          <a:lstStyle/>
          <a:p>
            <a:pPr>
              <a:lnSpc>
                <a:spcPct val="100000"/>
              </a:lnSpc>
            </a:pPr>
            <a:r>
              <a:rPr lang="en-US" sz="2600" dirty="0"/>
              <a:t>Important Information</a:t>
            </a:r>
          </a:p>
        </p:txBody>
      </p:sp>
      <p:sp>
        <p:nvSpPr>
          <p:cNvPr id="4" name="Content Placeholder 3">
            <a:extLst>
              <a:ext uri="{FF2B5EF4-FFF2-40B4-BE49-F238E27FC236}">
                <a16:creationId xmlns:a16="http://schemas.microsoft.com/office/drawing/2014/main" id="{D3DDD202-EFFE-914F-81DA-C29F38DE4AA6}"/>
              </a:ext>
            </a:extLst>
          </p:cNvPr>
          <p:cNvSpPr>
            <a:spLocks noGrp="1"/>
          </p:cNvSpPr>
          <p:nvPr>
            <p:ph idx="1"/>
          </p:nvPr>
        </p:nvSpPr>
        <p:spPr/>
        <p:txBody>
          <a:bodyPr/>
          <a:lstStyle/>
          <a:p>
            <a:pPr marL="0" marR="102839" indent="0">
              <a:lnSpc>
                <a:spcPct val="105000"/>
              </a:lnSpc>
              <a:spcBef>
                <a:spcPts val="0"/>
              </a:spcBef>
              <a:spcAft>
                <a:spcPts val="1000"/>
              </a:spcAft>
              <a:buNone/>
            </a:pPr>
            <a:r>
              <a:rPr lang="en-US" sz="1050" dirty="0">
                <a:cs typeface="Arial"/>
              </a:rPr>
              <a:t>This material is provided for general and educational purposes only, and not intended to provide legal, tax or investment advice. This material does not provide recommendations concerning investments, investment strategies or account types; and not intended to suggest any particular investment action is appropriate for you. Please consider your own circumstances before making an investment decision.</a:t>
            </a:r>
          </a:p>
          <a:p>
            <a:pPr marL="0" marR="129500" indent="0">
              <a:lnSpc>
                <a:spcPct val="105000"/>
              </a:lnSpc>
              <a:spcBef>
                <a:spcPts val="0"/>
              </a:spcBef>
              <a:spcAft>
                <a:spcPts val="1000"/>
              </a:spcAft>
              <a:buNone/>
            </a:pPr>
            <a:r>
              <a:rPr lang="en-US" sz="1050" dirty="0">
                <a:cs typeface="Arial"/>
              </a:rPr>
              <a:t>The material does not constitute a distribution, an offer, an </a:t>
            </a:r>
            <a:r>
              <a:rPr lang="en-US" sz="1050" spc="-5" dirty="0">
                <a:cs typeface="Arial"/>
              </a:rPr>
              <a:t>invitation, </a:t>
            </a:r>
            <a:r>
              <a:rPr lang="en-US" sz="1050" dirty="0">
                <a:cs typeface="Arial"/>
              </a:rPr>
              <a:t>a personal or general recommendation or solicitation </a:t>
            </a:r>
            <a:r>
              <a:rPr lang="en-US" sz="1050" spc="-5" dirty="0">
                <a:cs typeface="Arial"/>
              </a:rPr>
              <a:t>to </a:t>
            </a:r>
            <a:r>
              <a:rPr lang="en-US" sz="1050" dirty="0">
                <a:cs typeface="Arial"/>
              </a:rPr>
              <a:t>sell or buy any securities in any jurisdiction or </a:t>
            </a:r>
            <a:r>
              <a:rPr lang="en-US" sz="1050" spc="-5" dirty="0">
                <a:cs typeface="Arial"/>
              </a:rPr>
              <a:t>to </a:t>
            </a:r>
            <a:r>
              <a:rPr lang="en-US" sz="1050" dirty="0">
                <a:cs typeface="Arial"/>
              </a:rPr>
              <a:t>conduct any particular investment </a:t>
            </a:r>
            <a:r>
              <a:rPr lang="en-US" sz="1050" spc="-5" dirty="0">
                <a:cs typeface="Arial"/>
              </a:rPr>
              <a:t>activity. </a:t>
            </a:r>
            <a:endParaRPr lang="en-US" sz="1050" dirty="0">
              <a:cs typeface="Arial"/>
            </a:endParaRPr>
          </a:p>
          <a:p>
            <a:pPr marL="0" marR="5078" indent="0">
              <a:lnSpc>
                <a:spcPct val="105000"/>
              </a:lnSpc>
              <a:spcBef>
                <a:spcPts val="0"/>
              </a:spcBef>
              <a:spcAft>
                <a:spcPts val="1000"/>
              </a:spcAft>
              <a:buNone/>
            </a:pPr>
            <a:r>
              <a:rPr lang="en-US" sz="1050" dirty="0">
                <a:cs typeface="Arial"/>
              </a:rPr>
              <a:t>Information and opinions presented </a:t>
            </a:r>
            <a:r>
              <a:rPr lang="en-US" sz="1050" spc="-5" dirty="0">
                <a:cs typeface="Arial"/>
              </a:rPr>
              <a:t>have </a:t>
            </a:r>
            <a:r>
              <a:rPr lang="en-US" sz="1050" dirty="0">
                <a:cs typeface="Arial"/>
              </a:rPr>
              <a:t>been obtained or derived from sources believed </a:t>
            </a:r>
            <a:r>
              <a:rPr lang="en-US" sz="1050" spc="-5" dirty="0">
                <a:cs typeface="Arial"/>
              </a:rPr>
              <a:t>to </a:t>
            </a:r>
            <a:r>
              <a:rPr lang="en-US" sz="1050" dirty="0">
                <a:cs typeface="Arial"/>
              </a:rPr>
              <a:t>be reliable and current; however, </a:t>
            </a:r>
            <a:r>
              <a:rPr lang="en-US" sz="1050" spc="5" dirty="0">
                <a:cs typeface="Arial"/>
              </a:rPr>
              <a:t>we </a:t>
            </a:r>
            <a:r>
              <a:rPr lang="en-US" sz="1050" spc="-5" dirty="0">
                <a:cs typeface="Arial"/>
              </a:rPr>
              <a:t>cannot guarantee the </a:t>
            </a:r>
            <a:r>
              <a:rPr lang="en-US" sz="1050" dirty="0">
                <a:cs typeface="Arial"/>
              </a:rPr>
              <a:t>sources’ </a:t>
            </a:r>
            <a:r>
              <a:rPr lang="en-US" sz="1050" spc="-5" dirty="0">
                <a:cs typeface="Arial"/>
              </a:rPr>
              <a:t>accuracy or </a:t>
            </a:r>
            <a:r>
              <a:rPr lang="en-US" sz="1050" dirty="0">
                <a:cs typeface="Arial"/>
              </a:rPr>
              <a:t>completeness. There is no guarantee that any forecasts made </a:t>
            </a:r>
            <a:r>
              <a:rPr lang="en-US" sz="1050" spc="-5" dirty="0">
                <a:cs typeface="Arial"/>
              </a:rPr>
              <a:t>will </a:t>
            </a:r>
            <a:r>
              <a:rPr lang="en-US" sz="1050" dirty="0">
                <a:cs typeface="Arial"/>
              </a:rPr>
              <a:t>come </a:t>
            </a:r>
            <a:r>
              <a:rPr lang="en-US" sz="1050" spc="-5" dirty="0">
                <a:cs typeface="Arial"/>
              </a:rPr>
              <a:t>to </a:t>
            </a:r>
            <a:r>
              <a:rPr lang="en-US" sz="1050" dirty="0">
                <a:cs typeface="Arial"/>
              </a:rPr>
              <a:t>pass. The </a:t>
            </a:r>
            <a:r>
              <a:rPr lang="en-US" sz="1050" spc="-5" dirty="0">
                <a:cs typeface="Arial"/>
              </a:rPr>
              <a:t>views </a:t>
            </a:r>
            <a:r>
              <a:rPr lang="en-US" sz="1050" dirty="0">
                <a:cs typeface="Arial"/>
              </a:rPr>
              <a:t>contained herein are as of </a:t>
            </a:r>
            <a:r>
              <a:rPr lang="en-US" sz="1050" spc="-5" dirty="0">
                <a:cs typeface="Arial"/>
              </a:rPr>
              <a:t>the </a:t>
            </a:r>
            <a:r>
              <a:rPr lang="en-US" sz="1050" dirty="0">
                <a:cs typeface="Arial"/>
              </a:rPr>
              <a:t>date noted on </a:t>
            </a:r>
            <a:r>
              <a:rPr lang="en-US" sz="1050" spc="-5" dirty="0">
                <a:cs typeface="Arial"/>
              </a:rPr>
              <a:t>the </a:t>
            </a:r>
            <a:r>
              <a:rPr lang="en-US" sz="1050" dirty="0">
                <a:cs typeface="Arial"/>
              </a:rPr>
              <a:t>material and </a:t>
            </a:r>
            <a:r>
              <a:rPr lang="en-US" sz="1050" spc="-5" dirty="0">
                <a:cs typeface="Arial"/>
              </a:rPr>
              <a:t>are </a:t>
            </a:r>
            <a:r>
              <a:rPr lang="en-US" sz="1050" dirty="0">
                <a:cs typeface="Arial"/>
              </a:rPr>
              <a:t>subject </a:t>
            </a:r>
            <a:r>
              <a:rPr lang="en-US" sz="1050" spc="-5" dirty="0">
                <a:cs typeface="Arial"/>
              </a:rPr>
              <a:t>to </a:t>
            </a:r>
            <a:r>
              <a:rPr lang="en-US" sz="1050" dirty="0">
                <a:cs typeface="Arial"/>
              </a:rPr>
              <a:t>change without notice; these </a:t>
            </a:r>
            <a:r>
              <a:rPr lang="en-US" sz="1050" spc="-5" dirty="0">
                <a:cs typeface="Arial"/>
              </a:rPr>
              <a:t>views </a:t>
            </a:r>
            <a:r>
              <a:rPr lang="en-US" sz="1050" dirty="0">
                <a:cs typeface="Arial"/>
              </a:rPr>
              <a:t>may differ from those of other T. Rowe Price group companies and/or associates. Under no circumstances should the material, in whole or in part, be copied or redistributed </a:t>
            </a:r>
            <a:r>
              <a:rPr lang="en-US" sz="1050" spc="-5" dirty="0">
                <a:cs typeface="Arial"/>
              </a:rPr>
              <a:t>without </a:t>
            </a:r>
            <a:r>
              <a:rPr lang="en-US" sz="1050" dirty="0">
                <a:cs typeface="Arial"/>
              </a:rPr>
              <a:t>consent from T. Rowe</a:t>
            </a:r>
            <a:r>
              <a:rPr lang="en-US" sz="1050" spc="-130" dirty="0">
                <a:cs typeface="Arial"/>
              </a:rPr>
              <a:t> </a:t>
            </a:r>
            <a:r>
              <a:rPr lang="en-US" sz="1050" dirty="0">
                <a:cs typeface="Arial"/>
              </a:rPr>
              <a:t>Price.</a:t>
            </a:r>
          </a:p>
          <a:p>
            <a:pPr marL="0" marR="469759" indent="0">
              <a:lnSpc>
                <a:spcPct val="105000"/>
              </a:lnSpc>
              <a:spcBef>
                <a:spcPts val="0"/>
              </a:spcBef>
              <a:spcAft>
                <a:spcPts val="1000"/>
              </a:spcAft>
              <a:buNone/>
            </a:pPr>
            <a:r>
              <a:rPr lang="en-US" sz="1050" dirty="0">
                <a:cs typeface="Arial"/>
              </a:rPr>
              <a:t>Unless indicated otherwise </a:t>
            </a:r>
            <a:r>
              <a:rPr lang="en-US" sz="1050" spc="-5" dirty="0">
                <a:cs typeface="Arial"/>
              </a:rPr>
              <a:t>the </a:t>
            </a:r>
            <a:r>
              <a:rPr lang="en-US" sz="1050" dirty="0">
                <a:cs typeface="Arial"/>
              </a:rPr>
              <a:t>source of all market data is T. Rowe</a:t>
            </a:r>
            <a:r>
              <a:rPr lang="en-US" sz="1050" spc="-180" dirty="0">
                <a:cs typeface="Arial"/>
              </a:rPr>
              <a:t> </a:t>
            </a:r>
            <a:r>
              <a:rPr lang="en-US" sz="1050" dirty="0">
                <a:cs typeface="Arial"/>
              </a:rPr>
              <a:t>Price.</a:t>
            </a:r>
          </a:p>
          <a:p>
            <a:pPr marL="0" indent="0">
              <a:lnSpc>
                <a:spcPct val="105000"/>
              </a:lnSpc>
              <a:spcBef>
                <a:spcPts val="0"/>
              </a:spcBef>
              <a:spcAft>
                <a:spcPts val="1000"/>
              </a:spcAft>
              <a:buNone/>
            </a:pPr>
            <a:r>
              <a:rPr lang="en-US" sz="1050" dirty="0">
                <a:cs typeface="Arial"/>
              </a:rPr>
              <a:t>T. Rowe Price </a:t>
            </a:r>
            <a:r>
              <a:rPr lang="en-US" sz="1050" spc="-5" dirty="0">
                <a:cs typeface="Arial"/>
              </a:rPr>
              <a:t>Investment </a:t>
            </a:r>
            <a:r>
              <a:rPr lang="en-US" sz="1050" dirty="0">
                <a:cs typeface="Arial"/>
              </a:rPr>
              <a:t>Services,</a:t>
            </a:r>
            <a:r>
              <a:rPr lang="en-US" sz="1050" spc="-90" dirty="0">
                <a:cs typeface="Arial"/>
              </a:rPr>
              <a:t> </a:t>
            </a:r>
            <a:r>
              <a:rPr lang="en-US" sz="1050" spc="-5" dirty="0">
                <a:cs typeface="Arial"/>
              </a:rPr>
              <a:t>Inc.</a:t>
            </a:r>
            <a:endParaRPr lang="en-US" sz="1050" dirty="0">
              <a:cs typeface="Arial"/>
            </a:endParaRPr>
          </a:p>
          <a:p>
            <a:pPr marL="0" indent="0">
              <a:lnSpc>
                <a:spcPct val="105000"/>
              </a:lnSpc>
              <a:spcBef>
                <a:spcPts val="0"/>
              </a:spcBef>
              <a:spcAft>
                <a:spcPts val="1000"/>
              </a:spcAft>
              <a:buNone/>
            </a:pPr>
            <a:r>
              <a:rPr lang="en-US" sz="1050" dirty="0">
                <a:cs typeface="Arial"/>
              </a:rPr>
              <a:t>© 2021 T. Rowe Price. All Rights Reserved. T. ROWE PRICE, INVEST WITH CONFIDENCE, and the bighorn sheep design are, collectively and/or apart, trademarks of T. Rowe Price Group, Inc.</a:t>
            </a:r>
          </a:p>
        </p:txBody>
      </p:sp>
    </p:spTree>
    <p:extLst>
      <p:ext uri="{BB962C8B-B14F-4D97-AF65-F5344CB8AC3E}">
        <p14:creationId xmlns:p14="http://schemas.microsoft.com/office/powerpoint/2010/main" val="67907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003BF-EC9F-7E41-8C48-14CBB221470B}"/>
              </a:ext>
            </a:extLst>
          </p:cNvPr>
          <p:cNvSpPr txBox="1"/>
          <p:nvPr/>
        </p:nvSpPr>
        <p:spPr>
          <a:xfrm>
            <a:off x="280584" y="6499590"/>
            <a:ext cx="841753" cy="153888"/>
          </a:xfrm>
          <a:prstGeom prst="rect">
            <a:avLst/>
          </a:prstGeom>
          <a:noFill/>
        </p:spPr>
        <p:txBody>
          <a:bodyPr wrap="square" lIns="0" tIns="0" rIns="0" bIns="0" rtlCol="0">
            <a:spAutoFit/>
          </a:bodyPr>
          <a:lstStyle/>
          <a:p>
            <a:pPr>
              <a:spcAft>
                <a:spcPts val="1000"/>
              </a:spcAft>
              <a:buClr>
                <a:schemeClr val="accent2"/>
              </a:buClr>
            </a:pPr>
            <a:r>
              <a:rPr lang="en-US" sz="500" dirty="0">
                <a:solidFill>
                  <a:schemeClr val="bg1"/>
                </a:solidFill>
              </a:rPr>
              <a:t>CCON0077832</a:t>
            </a:r>
            <a:br>
              <a:rPr lang="en-US" sz="500" dirty="0">
                <a:solidFill>
                  <a:schemeClr val="bg1"/>
                </a:solidFill>
              </a:rPr>
            </a:br>
            <a:r>
              <a:rPr lang="en-US" sz="500" dirty="0">
                <a:solidFill>
                  <a:schemeClr val="bg1"/>
                </a:solidFill>
              </a:rPr>
              <a:t>202102-1523673</a:t>
            </a:r>
          </a:p>
        </p:txBody>
      </p:sp>
      <p:sp>
        <p:nvSpPr>
          <p:cNvPr id="4" name="TextBox 3">
            <a:extLst>
              <a:ext uri="{FF2B5EF4-FFF2-40B4-BE49-F238E27FC236}">
                <a16:creationId xmlns:a16="http://schemas.microsoft.com/office/drawing/2014/main" id="{FE37093E-2CC9-F240-9C3F-C32854B2CC9A}"/>
              </a:ext>
            </a:extLst>
          </p:cNvPr>
          <p:cNvSpPr txBox="1"/>
          <p:nvPr/>
        </p:nvSpPr>
        <p:spPr>
          <a:xfrm>
            <a:off x="11040837" y="6499590"/>
            <a:ext cx="841753" cy="107694"/>
          </a:xfrm>
          <a:prstGeom prst="rect">
            <a:avLst/>
          </a:prstGeom>
          <a:noFill/>
        </p:spPr>
        <p:txBody>
          <a:bodyPr wrap="square" lIns="0" tIns="0" rIns="0" bIns="0" rtlCol="0">
            <a:spAutoFit/>
          </a:bodyPr>
          <a:lstStyle/>
          <a:p>
            <a:pPr algn="r">
              <a:spcAft>
                <a:spcPts val="1000"/>
              </a:spcAft>
              <a:buClr>
                <a:schemeClr val="accent2"/>
              </a:buClr>
            </a:pPr>
            <a:r>
              <a:rPr lang="en-US" sz="700" dirty="0">
                <a:solidFill>
                  <a:schemeClr val="bg1"/>
                </a:solidFill>
              </a:rPr>
              <a:t>3/21</a:t>
            </a:r>
          </a:p>
        </p:txBody>
      </p:sp>
    </p:spTree>
    <p:extLst>
      <p:ext uri="{BB962C8B-B14F-4D97-AF65-F5344CB8AC3E}">
        <p14:creationId xmlns:p14="http://schemas.microsoft.com/office/powerpoint/2010/main" val="225472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A648EB-EB0F-6542-9B21-B51B66DF3871}"/>
              </a:ext>
            </a:extLst>
          </p:cNvPr>
          <p:cNvSpPr>
            <a:spLocks noGrp="1"/>
          </p:cNvSpPr>
          <p:nvPr>
            <p:ph type="title"/>
          </p:nvPr>
        </p:nvSpPr>
        <p:spPr/>
        <p:txBody>
          <a:bodyPr/>
          <a:lstStyle/>
          <a:p>
            <a:r>
              <a:rPr lang="en-US" dirty="0"/>
              <a:t>Cobranding Instructions</a:t>
            </a:r>
          </a:p>
        </p:txBody>
      </p:sp>
      <p:sp>
        <p:nvSpPr>
          <p:cNvPr id="3" name="Content Placeholder 2">
            <a:extLst>
              <a:ext uri="{FF2B5EF4-FFF2-40B4-BE49-F238E27FC236}">
                <a16:creationId xmlns:a16="http://schemas.microsoft.com/office/drawing/2014/main" id="{944A19B2-9220-614D-B4FD-34A11E439844}"/>
              </a:ext>
            </a:extLst>
          </p:cNvPr>
          <p:cNvSpPr>
            <a:spLocks noGrp="1"/>
          </p:cNvSpPr>
          <p:nvPr>
            <p:ph idx="4294967295"/>
          </p:nvPr>
        </p:nvSpPr>
        <p:spPr>
          <a:xfrm>
            <a:off x="916791" y="1217080"/>
            <a:ext cx="10208141" cy="4875530"/>
          </a:xfrm>
          <a:prstGeom prst="rect">
            <a:avLst/>
          </a:prstGeom>
        </p:spPr>
        <p:txBody>
          <a:bodyPr vert="horz" lIns="91416" tIns="45708" rIns="91416" bIns="45708" rtlCol="0" anchor="t">
            <a:noAutofit/>
          </a:bodyPr>
          <a:lstStyle/>
          <a:p>
            <a:pPr marL="0" indent="0">
              <a:spcBef>
                <a:spcPts val="600"/>
              </a:spcBef>
              <a:buNone/>
            </a:pPr>
            <a:r>
              <a:rPr lang="en-US" sz="1600" dirty="0"/>
              <a:t>There are two alternate slides (46, 47) that need to be used in order to make this a cobranded presentation.</a:t>
            </a:r>
          </a:p>
          <a:p>
            <a:pPr marL="0" indent="0">
              <a:spcBef>
                <a:spcPts val="600"/>
              </a:spcBef>
              <a:buNone/>
            </a:pPr>
            <a:endParaRPr lang="en-US" sz="1600" dirty="0"/>
          </a:p>
          <a:p>
            <a:pPr marL="0" indent="0">
              <a:spcBef>
                <a:spcPts val="600"/>
              </a:spcBef>
              <a:buNone/>
            </a:pPr>
            <a:r>
              <a:rPr lang="en-US" sz="1600" b="1" dirty="0"/>
              <a:t>Title slide (slide 46)</a:t>
            </a:r>
            <a:endParaRPr lang="en-US" sz="1600" b="1" dirty="0">
              <a:cs typeface="Arial"/>
            </a:endParaRPr>
          </a:p>
          <a:p>
            <a:pPr marL="228531" indent="-228531">
              <a:spcBef>
                <a:spcPts val="600"/>
              </a:spcBef>
              <a:buClr>
                <a:srgbClr val="054C70"/>
              </a:buClr>
              <a:buAutoNum type="arabicPeriod"/>
            </a:pPr>
            <a:r>
              <a:rPr lang="en-US" sz="1600" dirty="0"/>
              <a:t>Right click on slide 46 and uncheck “Hide Slide”</a:t>
            </a:r>
            <a:endParaRPr lang="en-US" sz="1600" dirty="0">
              <a:cs typeface="Arial"/>
            </a:endParaRPr>
          </a:p>
          <a:p>
            <a:pPr marL="228531" indent="-228531">
              <a:spcBef>
                <a:spcPts val="600"/>
              </a:spcBef>
              <a:buClr>
                <a:srgbClr val="054C70"/>
              </a:buClr>
              <a:buAutoNum type="arabicPeriod"/>
            </a:pPr>
            <a:r>
              <a:rPr lang="en-US" sz="1600" dirty="0"/>
              <a:t>On slide 46, click the “Advisor Logo” space. A pop-up window will appear where you can select your logo file. Add your Name and Date in the space provided. </a:t>
            </a:r>
            <a:endParaRPr lang="en-US" sz="1600" dirty="0">
              <a:cs typeface="Arial"/>
            </a:endParaRPr>
          </a:p>
          <a:p>
            <a:pPr marL="228531" indent="-228531">
              <a:spcBef>
                <a:spcPts val="600"/>
              </a:spcBef>
              <a:buClr>
                <a:srgbClr val="054C70"/>
              </a:buClr>
              <a:buAutoNum type="arabicPeriod"/>
            </a:pPr>
            <a:r>
              <a:rPr lang="en-US" sz="1600" dirty="0"/>
              <a:t>Move slide 46 from the back of the presentation to slide position #1.</a:t>
            </a:r>
            <a:endParaRPr lang="en-US" sz="1600" dirty="0">
              <a:cs typeface="Arial"/>
            </a:endParaRPr>
          </a:p>
          <a:p>
            <a:pPr marL="228531" indent="-228531">
              <a:spcBef>
                <a:spcPts val="600"/>
              </a:spcBef>
              <a:buClr>
                <a:srgbClr val="054C70"/>
              </a:buClr>
              <a:buAutoNum type="arabicPeriod"/>
            </a:pPr>
            <a:r>
              <a:rPr lang="en-US" sz="1600" dirty="0"/>
              <a:t>Delete the non-cobranded title slide (current slide 1).</a:t>
            </a:r>
            <a:endParaRPr lang="en-US" sz="1600" dirty="0">
              <a:cs typeface="Arial"/>
            </a:endParaRPr>
          </a:p>
          <a:p>
            <a:pPr marL="228531" indent="-228531">
              <a:spcBef>
                <a:spcPts val="600"/>
              </a:spcBef>
              <a:buAutoNum type="arabicPeriod"/>
            </a:pPr>
            <a:endParaRPr lang="en-US" sz="1600" dirty="0"/>
          </a:p>
          <a:p>
            <a:pPr marL="0" indent="0">
              <a:spcBef>
                <a:spcPts val="600"/>
              </a:spcBef>
              <a:buNone/>
            </a:pPr>
            <a:r>
              <a:rPr lang="en-US" sz="1600" b="1" dirty="0"/>
              <a:t>Important Information slide (slide 47)</a:t>
            </a:r>
            <a:endParaRPr lang="en-US" sz="1600" b="1" dirty="0">
              <a:cs typeface="Arial"/>
            </a:endParaRPr>
          </a:p>
          <a:p>
            <a:pPr marL="228531" indent="-228531">
              <a:spcBef>
                <a:spcPts val="600"/>
              </a:spcBef>
              <a:buClr>
                <a:srgbClr val="054C70"/>
              </a:buClr>
              <a:buAutoNum type="arabicPeriod"/>
            </a:pPr>
            <a:r>
              <a:rPr lang="en-US" sz="1600" dirty="0"/>
              <a:t>Right click on slide 47 and uncheck “Hide Slide”</a:t>
            </a:r>
            <a:endParaRPr lang="en-US" sz="1600" dirty="0">
              <a:cs typeface="Arial"/>
            </a:endParaRPr>
          </a:p>
          <a:p>
            <a:pPr marL="228531" indent="-228531">
              <a:spcBef>
                <a:spcPts val="600"/>
              </a:spcBef>
              <a:buClr>
                <a:srgbClr val="054C70"/>
              </a:buClr>
              <a:buAutoNum type="arabicPeriod"/>
            </a:pPr>
            <a:r>
              <a:rPr lang="en-US" sz="1600" dirty="0"/>
              <a:t>On slide 47, replace “</a:t>
            </a:r>
            <a:r>
              <a:rPr lang="en-US" sz="1600" dirty="0">
                <a:solidFill>
                  <a:srgbClr val="FF40FF"/>
                </a:solidFill>
              </a:rPr>
              <a:t>[XXXXXX]</a:t>
            </a:r>
            <a:r>
              <a:rPr lang="en-US" sz="1600" dirty="0"/>
              <a:t>” with your Company Name. </a:t>
            </a:r>
            <a:endParaRPr lang="en-US" sz="1600" dirty="0">
              <a:cs typeface="Arial"/>
            </a:endParaRPr>
          </a:p>
          <a:p>
            <a:pPr marL="228531" indent="-228531">
              <a:spcBef>
                <a:spcPts val="600"/>
              </a:spcBef>
              <a:buClr>
                <a:srgbClr val="054C70"/>
              </a:buClr>
              <a:buAutoNum type="arabicPeriod"/>
            </a:pPr>
            <a:r>
              <a:rPr lang="en-US" sz="1600" dirty="0"/>
              <a:t>Move slide 47 from the back of the presentation to the slide position before the “Thank You” slide (slide 44).</a:t>
            </a:r>
            <a:endParaRPr lang="en-US" sz="1600" dirty="0">
              <a:cs typeface="Arial"/>
            </a:endParaRPr>
          </a:p>
          <a:p>
            <a:pPr marL="228531" indent="-228531">
              <a:spcBef>
                <a:spcPts val="600"/>
              </a:spcBef>
              <a:buClr>
                <a:srgbClr val="054C70"/>
              </a:buClr>
              <a:buAutoNum type="arabicPeriod"/>
            </a:pPr>
            <a:r>
              <a:rPr lang="en-US" sz="1600" dirty="0"/>
              <a:t>Delete the non-cobranded Important Information slide (current slide 43).</a:t>
            </a:r>
            <a:endParaRPr lang="en-US" sz="1600" dirty="0">
              <a:cs typeface="Arial"/>
            </a:endParaRPr>
          </a:p>
        </p:txBody>
      </p:sp>
      <p:sp>
        <p:nvSpPr>
          <p:cNvPr id="4" name="Rectangle 3"/>
          <p:cNvSpPr/>
          <p:nvPr/>
        </p:nvSpPr>
        <p:spPr>
          <a:xfrm>
            <a:off x="11744182" y="6316072"/>
            <a:ext cx="444643" cy="270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dirty="0"/>
          </a:p>
        </p:txBody>
      </p:sp>
    </p:spTree>
    <p:extLst>
      <p:ext uri="{BB962C8B-B14F-4D97-AF65-F5344CB8AC3E}">
        <p14:creationId xmlns:p14="http://schemas.microsoft.com/office/powerpoint/2010/main" val="1889034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9E64BA24-4B4F-2149-87C1-7E5C800C8D25}"/>
              </a:ext>
            </a:extLst>
          </p:cNvPr>
          <p:cNvSpPr txBox="1">
            <a:spLocks/>
          </p:cNvSpPr>
          <p:nvPr/>
        </p:nvSpPr>
        <p:spPr>
          <a:xfrm>
            <a:off x="4663440" y="5596128"/>
            <a:ext cx="7222172" cy="696393"/>
          </a:xfrm>
          <a:prstGeom prst="rect">
            <a:avLst/>
          </a:prstGeom>
        </p:spPr>
        <p:txBody>
          <a:bodyPr lIns="0" tIns="45692" rIns="91380" bIns="45692" anchor="t"/>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914048">
              <a:spcBef>
                <a:spcPts val="0"/>
              </a:spcBef>
              <a:buClr>
                <a:srgbClr val="05C3DE"/>
              </a:buClr>
              <a:buNone/>
            </a:pPr>
            <a:r>
              <a:rPr lang="en-US" sz="1600" b="1" dirty="0" err="1">
                <a:solidFill>
                  <a:srgbClr val="FFFFFF"/>
                </a:solidFill>
              </a:rPr>
              <a:t>PresenterName</a:t>
            </a:r>
            <a:r>
              <a:rPr lang="en-US" sz="1600" b="1" dirty="0">
                <a:solidFill>
                  <a:srgbClr val="FFFFFF"/>
                </a:solidFill>
              </a:rPr>
              <a:t> Bold,</a:t>
            </a:r>
            <a:r>
              <a:rPr lang="en-US" sz="1600" dirty="0">
                <a:solidFill>
                  <a:srgbClr val="FFFFFF"/>
                </a:solidFill>
              </a:rPr>
              <a:t> </a:t>
            </a:r>
            <a:r>
              <a:rPr lang="en-US" sz="1600" dirty="0" err="1">
                <a:solidFill>
                  <a:srgbClr val="FFFFFF"/>
                </a:solidFill>
              </a:rPr>
              <a:t>PresenterTitle</a:t>
            </a:r>
            <a:r>
              <a:rPr lang="en-US" sz="1600" dirty="0">
                <a:solidFill>
                  <a:srgbClr val="FFFFFF"/>
                </a:solidFill>
              </a:rPr>
              <a:t> </a:t>
            </a:r>
            <a:r>
              <a:rPr lang="en-US" sz="1600" dirty="0" err="1">
                <a:solidFill>
                  <a:srgbClr val="FFFFFF"/>
                </a:solidFill>
              </a:rPr>
              <a:t>Unbold</a:t>
            </a:r>
            <a:endParaRPr lang="en-US" sz="1600" dirty="0">
              <a:solidFill>
                <a:srgbClr val="FFFFFF"/>
              </a:solidFill>
            </a:endParaRPr>
          </a:p>
          <a:p>
            <a:pPr marL="0" lvl="0" indent="0" defTabSz="914048">
              <a:spcBef>
                <a:spcPts val="0"/>
              </a:spcBef>
              <a:buClr>
                <a:srgbClr val="05C3DE"/>
              </a:buClr>
              <a:buNone/>
            </a:pPr>
            <a:r>
              <a:rPr lang="en-US" sz="1600" dirty="0">
                <a:solidFill>
                  <a:srgbClr val="FFFFFF"/>
                </a:solidFill>
              </a:rPr>
              <a:t>Date</a:t>
            </a:r>
          </a:p>
        </p:txBody>
      </p:sp>
      <p:sp>
        <p:nvSpPr>
          <p:cNvPr id="4" name="Picture Placeholder 3">
            <a:extLst>
              <a:ext uri="{FF2B5EF4-FFF2-40B4-BE49-F238E27FC236}">
                <a16:creationId xmlns:a16="http://schemas.microsoft.com/office/drawing/2014/main" id="{E5BC2C8A-55C2-B44E-88CD-26A74CDE95DE}"/>
              </a:ext>
            </a:extLst>
          </p:cNvPr>
          <p:cNvSpPr>
            <a:spLocks noGrp="1"/>
          </p:cNvSpPr>
          <p:nvPr>
            <p:ph type="pic" sz="quarter" idx="10"/>
          </p:nvPr>
        </p:nvSpPr>
        <p:spPr/>
      </p:sp>
      <p:sp>
        <p:nvSpPr>
          <p:cNvPr id="5" name="TextBox 4">
            <a:extLst>
              <a:ext uri="{FF2B5EF4-FFF2-40B4-BE49-F238E27FC236}">
                <a16:creationId xmlns:a16="http://schemas.microsoft.com/office/drawing/2014/main" id="{B7205B58-87A0-5444-8F31-D821D804BDCE}"/>
              </a:ext>
            </a:extLst>
          </p:cNvPr>
          <p:cNvSpPr txBox="1"/>
          <p:nvPr/>
        </p:nvSpPr>
        <p:spPr>
          <a:xfrm>
            <a:off x="-2516188" y="609585"/>
            <a:ext cx="2186576" cy="426755"/>
          </a:xfrm>
          <a:prstGeom prst="rect">
            <a:avLst/>
          </a:prstGeom>
          <a:solidFill>
            <a:schemeClr val="bg1"/>
          </a:solidFill>
        </p:spPr>
        <p:txBody>
          <a:bodyPr wrap="none" lIns="0" tIns="0" rIns="0" bIns="0" rtlCol="0" anchor="ctr">
            <a:noAutofit/>
          </a:bodyPr>
          <a:lstStyle/>
          <a:p>
            <a:pPr algn="ctr">
              <a:spcAft>
                <a:spcPts val="1000"/>
              </a:spcAft>
              <a:buClr>
                <a:schemeClr val="accent2"/>
              </a:buClr>
            </a:pPr>
            <a:r>
              <a:rPr lang="en-US" sz="1400" dirty="0">
                <a:solidFill>
                  <a:srgbClr val="FF3399"/>
                </a:solidFill>
              </a:rPr>
              <a:t>Place Advisor Logo Here</a:t>
            </a:r>
          </a:p>
        </p:txBody>
      </p:sp>
    </p:spTree>
    <p:extLst>
      <p:ext uri="{BB962C8B-B14F-4D97-AF65-F5344CB8AC3E}">
        <p14:creationId xmlns:p14="http://schemas.microsoft.com/office/powerpoint/2010/main" val="102986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90343" y="256032"/>
            <a:ext cx="10208141" cy="740664"/>
          </a:xfrm>
        </p:spPr>
        <p:txBody>
          <a:bodyPr/>
          <a:lstStyle/>
          <a:p>
            <a:pPr>
              <a:lnSpc>
                <a:spcPct val="100000"/>
              </a:lnSpc>
            </a:pPr>
            <a:r>
              <a:rPr lang="en-US" sz="2600" dirty="0"/>
              <a:t>Important Information</a:t>
            </a:r>
          </a:p>
        </p:txBody>
      </p:sp>
      <p:sp>
        <p:nvSpPr>
          <p:cNvPr id="4" name="Content Placeholder 3">
            <a:extLst>
              <a:ext uri="{FF2B5EF4-FFF2-40B4-BE49-F238E27FC236}">
                <a16:creationId xmlns:a16="http://schemas.microsoft.com/office/drawing/2014/main" id="{D3DDD202-EFFE-914F-81DA-C29F38DE4AA6}"/>
              </a:ext>
            </a:extLst>
          </p:cNvPr>
          <p:cNvSpPr>
            <a:spLocks noGrp="1"/>
          </p:cNvSpPr>
          <p:nvPr>
            <p:ph idx="1"/>
          </p:nvPr>
        </p:nvSpPr>
        <p:spPr/>
        <p:txBody>
          <a:bodyPr/>
          <a:lstStyle/>
          <a:p>
            <a:pPr marL="0" marR="102839" indent="0">
              <a:lnSpc>
                <a:spcPct val="105000"/>
              </a:lnSpc>
              <a:spcBef>
                <a:spcPts val="0"/>
              </a:spcBef>
              <a:spcAft>
                <a:spcPts val="1000"/>
              </a:spcAft>
              <a:buNone/>
            </a:pPr>
            <a:r>
              <a:rPr lang="en-US" sz="1050" dirty="0"/>
              <a:t>T. Rowe Price Investment Services, Inc. and </a:t>
            </a:r>
            <a:r>
              <a:rPr lang="en-US" sz="1050" dirty="0">
                <a:solidFill>
                  <a:srgbClr val="FF40FF"/>
                </a:solidFill>
              </a:rPr>
              <a:t>[</a:t>
            </a:r>
            <a:r>
              <a:rPr lang="en-US" sz="1050" dirty="0" err="1">
                <a:solidFill>
                  <a:srgbClr val="FF40FF"/>
                </a:solidFill>
              </a:rPr>
              <a:t>XXXXXX</a:t>
            </a:r>
            <a:r>
              <a:rPr lang="en-US" sz="1050" dirty="0">
                <a:solidFill>
                  <a:srgbClr val="FF40FF"/>
                </a:solidFill>
              </a:rPr>
              <a:t>] </a:t>
            </a:r>
            <a:r>
              <a:rPr lang="en-US" sz="1050" dirty="0"/>
              <a:t>are not affiliated.</a:t>
            </a:r>
          </a:p>
          <a:p>
            <a:pPr marL="0" marR="102839" indent="0">
              <a:lnSpc>
                <a:spcPct val="105000"/>
              </a:lnSpc>
              <a:spcBef>
                <a:spcPts val="0"/>
              </a:spcBef>
              <a:spcAft>
                <a:spcPts val="1000"/>
              </a:spcAft>
              <a:buNone/>
            </a:pPr>
            <a:r>
              <a:rPr lang="en-US" sz="1050" dirty="0">
                <a:cs typeface="Arial"/>
              </a:rPr>
              <a:t>This material is provided for general and educational purposes only, and not intended to provide legal, tax or investment advice. This material does not provide recommendations concerning investments, investment strategies or account types; and not intended to suggest any particular investment action is appropriate for you. Please consider your own circumstances before making an investment decision.</a:t>
            </a:r>
          </a:p>
          <a:p>
            <a:pPr marL="0" marR="129500" indent="0">
              <a:lnSpc>
                <a:spcPct val="105000"/>
              </a:lnSpc>
              <a:spcBef>
                <a:spcPts val="0"/>
              </a:spcBef>
              <a:spcAft>
                <a:spcPts val="1000"/>
              </a:spcAft>
              <a:buNone/>
            </a:pPr>
            <a:r>
              <a:rPr lang="en-US" sz="1050" dirty="0">
                <a:cs typeface="Arial"/>
              </a:rPr>
              <a:t>The material does not constitute a distribution, an offer, an </a:t>
            </a:r>
            <a:r>
              <a:rPr lang="en-US" sz="1050" spc="-5" dirty="0">
                <a:cs typeface="Arial"/>
              </a:rPr>
              <a:t>invitation, </a:t>
            </a:r>
            <a:r>
              <a:rPr lang="en-US" sz="1050" dirty="0">
                <a:cs typeface="Arial"/>
              </a:rPr>
              <a:t>a personal or general recommendation or solicitation </a:t>
            </a:r>
            <a:r>
              <a:rPr lang="en-US" sz="1050" spc="-5" dirty="0">
                <a:cs typeface="Arial"/>
              </a:rPr>
              <a:t>to </a:t>
            </a:r>
            <a:r>
              <a:rPr lang="en-US" sz="1050" dirty="0">
                <a:cs typeface="Arial"/>
              </a:rPr>
              <a:t>sell or buy any securities in any jurisdiction or </a:t>
            </a:r>
            <a:r>
              <a:rPr lang="en-US" sz="1050" spc="-5" dirty="0">
                <a:cs typeface="Arial"/>
              </a:rPr>
              <a:t>to </a:t>
            </a:r>
            <a:r>
              <a:rPr lang="en-US" sz="1050" dirty="0">
                <a:cs typeface="Arial"/>
              </a:rPr>
              <a:t>conduct any particular investment </a:t>
            </a:r>
            <a:r>
              <a:rPr lang="en-US" sz="1050" spc="-5" dirty="0">
                <a:cs typeface="Arial"/>
              </a:rPr>
              <a:t>activity. </a:t>
            </a:r>
            <a:endParaRPr lang="en-US" sz="1050" dirty="0">
              <a:cs typeface="Arial"/>
            </a:endParaRPr>
          </a:p>
          <a:p>
            <a:pPr marL="0" marR="5078" indent="0">
              <a:lnSpc>
                <a:spcPct val="105000"/>
              </a:lnSpc>
              <a:spcBef>
                <a:spcPts val="0"/>
              </a:spcBef>
              <a:spcAft>
                <a:spcPts val="1000"/>
              </a:spcAft>
              <a:buNone/>
            </a:pPr>
            <a:r>
              <a:rPr lang="en-US" sz="1050" dirty="0">
                <a:cs typeface="Arial"/>
              </a:rPr>
              <a:t>Information and opinions presented </a:t>
            </a:r>
            <a:r>
              <a:rPr lang="en-US" sz="1050" spc="-5" dirty="0">
                <a:cs typeface="Arial"/>
              </a:rPr>
              <a:t>have </a:t>
            </a:r>
            <a:r>
              <a:rPr lang="en-US" sz="1050" dirty="0">
                <a:cs typeface="Arial"/>
              </a:rPr>
              <a:t>been obtained or derived from sources believed </a:t>
            </a:r>
            <a:r>
              <a:rPr lang="en-US" sz="1050" spc="-5" dirty="0">
                <a:cs typeface="Arial"/>
              </a:rPr>
              <a:t>to </a:t>
            </a:r>
            <a:r>
              <a:rPr lang="en-US" sz="1050" dirty="0">
                <a:cs typeface="Arial"/>
              </a:rPr>
              <a:t>be reliable and current; however, </a:t>
            </a:r>
            <a:r>
              <a:rPr lang="en-US" sz="1050" spc="5" dirty="0">
                <a:cs typeface="Arial"/>
              </a:rPr>
              <a:t>we </a:t>
            </a:r>
            <a:r>
              <a:rPr lang="en-US" sz="1050" spc="-5" dirty="0">
                <a:cs typeface="Arial"/>
              </a:rPr>
              <a:t>cannot guarantee the </a:t>
            </a:r>
            <a:r>
              <a:rPr lang="en-US" sz="1050" dirty="0">
                <a:cs typeface="Arial"/>
              </a:rPr>
              <a:t>sources’ </a:t>
            </a:r>
            <a:r>
              <a:rPr lang="en-US" sz="1050" spc="-5" dirty="0">
                <a:cs typeface="Arial"/>
              </a:rPr>
              <a:t>accuracy or </a:t>
            </a:r>
            <a:r>
              <a:rPr lang="en-US" sz="1050" dirty="0">
                <a:cs typeface="Arial"/>
              </a:rPr>
              <a:t>completeness. There is no guarantee that any forecasts made </a:t>
            </a:r>
            <a:r>
              <a:rPr lang="en-US" sz="1050" spc="-5" dirty="0">
                <a:cs typeface="Arial"/>
              </a:rPr>
              <a:t>will </a:t>
            </a:r>
            <a:r>
              <a:rPr lang="en-US" sz="1050" dirty="0">
                <a:cs typeface="Arial"/>
              </a:rPr>
              <a:t>come </a:t>
            </a:r>
            <a:r>
              <a:rPr lang="en-US" sz="1050" spc="-5" dirty="0">
                <a:cs typeface="Arial"/>
              </a:rPr>
              <a:t>to </a:t>
            </a:r>
            <a:r>
              <a:rPr lang="en-US" sz="1050" dirty="0">
                <a:cs typeface="Arial"/>
              </a:rPr>
              <a:t>pass. The </a:t>
            </a:r>
            <a:r>
              <a:rPr lang="en-US" sz="1050" spc="-5" dirty="0">
                <a:cs typeface="Arial"/>
              </a:rPr>
              <a:t>views </a:t>
            </a:r>
            <a:r>
              <a:rPr lang="en-US" sz="1050" dirty="0">
                <a:cs typeface="Arial"/>
              </a:rPr>
              <a:t>contained herein are as of </a:t>
            </a:r>
            <a:r>
              <a:rPr lang="en-US" sz="1050" spc="-5" dirty="0">
                <a:cs typeface="Arial"/>
              </a:rPr>
              <a:t>the </a:t>
            </a:r>
            <a:r>
              <a:rPr lang="en-US" sz="1050" dirty="0">
                <a:cs typeface="Arial"/>
              </a:rPr>
              <a:t>date noted on </a:t>
            </a:r>
            <a:r>
              <a:rPr lang="en-US" sz="1050" spc="-5" dirty="0">
                <a:cs typeface="Arial"/>
              </a:rPr>
              <a:t>the </a:t>
            </a:r>
            <a:r>
              <a:rPr lang="en-US" sz="1050" dirty="0">
                <a:cs typeface="Arial"/>
              </a:rPr>
              <a:t>material and </a:t>
            </a:r>
            <a:r>
              <a:rPr lang="en-US" sz="1050" spc="-5" dirty="0">
                <a:cs typeface="Arial"/>
              </a:rPr>
              <a:t>are </a:t>
            </a:r>
            <a:r>
              <a:rPr lang="en-US" sz="1050" dirty="0">
                <a:cs typeface="Arial"/>
              </a:rPr>
              <a:t>subject </a:t>
            </a:r>
            <a:r>
              <a:rPr lang="en-US" sz="1050" spc="-5" dirty="0">
                <a:cs typeface="Arial"/>
              </a:rPr>
              <a:t>to </a:t>
            </a:r>
            <a:r>
              <a:rPr lang="en-US" sz="1050" dirty="0">
                <a:cs typeface="Arial"/>
              </a:rPr>
              <a:t>change without notice; these </a:t>
            </a:r>
            <a:r>
              <a:rPr lang="en-US" sz="1050" spc="-5" dirty="0">
                <a:cs typeface="Arial"/>
              </a:rPr>
              <a:t>views </a:t>
            </a:r>
            <a:r>
              <a:rPr lang="en-US" sz="1050" dirty="0">
                <a:cs typeface="Arial"/>
              </a:rPr>
              <a:t>may differ from those of other T. Rowe Price group companies and/or associates. Under no circumstances should the material, in whole or in part, be copied or redistributed </a:t>
            </a:r>
            <a:r>
              <a:rPr lang="en-US" sz="1050" spc="-5" dirty="0">
                <a:cs typeface="Arial"/>
              </a:rPr>
              <a:t>without </a:t>
            </a:r>
            <a:r>
              <a:rPr lang="en-US" sz="1050" dirty="0">
                <a:cs typeface="Arial"/>
              </a:rPr>
              <a:t>consent from T. Rowe</a:t>
            </a:r>
            <a:r>
              <a:rPr lang="en-US" sz="1050" spc="-130" dirty="0">
                <a:cs typeface="Arial"/>
              </a:rPr>
              <a:t> </a:t>
            </a:r>
            <a:r>
              <a:rPr lang="en-US" sz="1050" dirty="0">
                <a:cs typeface="Arial"/>
              </a:rPr>
              <a:t>Price.</a:t>
            </a:r>
          </a:p>
          <a:p>
            <a:pPr marL="0" marR="469759" indent="0">
              <a:lnSpc>
                <a:spcPct val="105000"/>
              </a:lnSpc>
              <a:spcBef>
                <a:spcPts val="0"/>
              </a:spcBef>
              <a:spcAft>
                <a:spcPts val="1000"/>
              </a:spcAft>
              <a:buNone/>
            </a:pPr>
            <a:r>
              <a:rPr lang="en-US" sz="1050" dirty="0">
                <a:cs typeface="Arial"/>
              </a:rPr>
              <a:t>Unless indicated otherwise </a:t>
            </a:r>
            <a:r>
              <a:rPr lang="en-US" sz="1050" spc="-5" dirty="0">
                <a:cs typeface="Arial"/>
              </a:rPr>
              <a:t>the </a:t>
            </a:r>
            <a:r>
              <a:rPr lang="en-US" sz="1050" dirty="0">
                <a:cs typeface="Arial"/>
              </a:rPr>
              <a:t>source of all market data is T. Rowe</a:t>
            </a:r>
            <a:r>
              <a:rPr lang="en-US" sz="1050" spc="-180" dirty="0">
                <a:cs typeface="Arial"/>
              </a:rPr>
              <a:t> </a:t>
            </a:r>
            <a:r>
              <a:rPr lang="en-US" sz="1050" dirty="0">
                <a:cs typeface="Arial"/>
              </a:rPr>
              <a:t>Price.</a:t>
            </a:r>
          </a:p>
          <a:p>
            <a:pPr marL="0" indent="0">
              <a:lnSpc>
                <a:spcPct val="105000"/>
              </a:lnSpc>
              <a:spcBef>
                <a:spcPts val="0"/>
              </a:spcBef>
              <a:spcAft>
                <a:spcPts val="1000"/>
              </a:spcAft>
              <a:buNone/>
            </a:pPr>
            <a:r>
              <a:rPr lang="en-US" sz="1050" dirty="0">
                <a:cs typeface="Arial"/>
              </a:rPr>
              <a:t>T. Rowe Price </a:t>
            </a:r>
            <a:r>
              <a:rPr lang="en-US" sz="1050" spc="-5" dirty="0">
                <a:cs typeface="Arial"/>
              </a:rPr>
              <a:t>Investment </a:t>
            </a:r>
            <a:r>
              <a:rPr lang="en-US" sz="1050" dirty="0">
                <a:cs typeface="Arial"/>
              </a:rPr>
              <a:t>Services,</a:t>
            </a:r>
            <a:r>
              <a:rPr lang="en-US" sz="1050" spc="-90" dirty="0">
                <a:cs typeface="Arial"/>
              </a:rPr>
              <a:t> </a:t>
            </a:r>
            <a:r>
              <a:rPr lang="en-US" sz="1050" spc="-5" dirty="0">
                <a:cs typeface="Arial"/>
              </a:rPr>
              <a:t>Inc.</a:t>
            </a:r>
            <a:endParaRPr lang="en-US" sz="1050" dirty="0">
              <a:cs typeface="Arial"/>
            </a:endParaRPr>
          </a:p>
          <a:p>
            <a:pPr marL="0" indent="0">
              <a:lnSpc>
                <a:spcPct val="105000"/>
              </a:lnSpc>
              <a:spcBef>
                <a:spcPts val="0"/>
              </a:spcBef>
              <a:spcAft>
                <a:spcPts val="1000"/>
              </a:spcAft>
              <a:buNone/>
            </a:pPr>
            <a:r>
              <a:rPr lang="en-US" sz="1050" dirty="0">
                <a:cs typeface="Arial"/>
              </a:rPr>
              <a:t>© 2021 T. Rowe Price. All Rights Reserved. T. ROWE PRICE, INVEST WITH CONFIDENCE, and the bighorn sheep design are, collectively and/or apart, trademarks of T. Rowe Price Group, Inc.</a:t>
            </a:r>
          </a:p>
        </p:txBody>
      </p:sp>
    </p:spTree>
    <p:extLst>
      <p:ext uri="{BB962C8B-B14F-4D97-AF65-F5344CB8AC3E}">
        <p14:creationId xmlns:p14="http://schemas.microsoft.com/office/powerpoint/2010/main" val="13471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grpSp>
        <p:nvGrpSpPr>
          <p:cNvPr id="117" name="Group 116">
            <a:extLst>
              <a:ext uri="{FF2B5EF4-FFF2-40B4-BE49-F238E27FC236}">
                <a16:creationId xmlns:a16="http://schemas.microsoft.com/office/drawing/2014/main" id="{E945154D-7CE4-8943-9615-28FD97221D71}"/>
              </a:ext>
            </a:extLst>
          </p:cNvPr>
          <p:cNvGrpSpPr/>
          <p:nvPr/>
        </p:nvGrpSpPr>
        <p:grpSpPr>
          <a:xfrm>
            <a:off x="1067260" y="3066939"/>
            <a:ext cx="4828205" cy="1294955"/>
            <a:chOff x="-346363" y="1909380"/>
            <a:chExt cx="4829463" cy="1295292"/>
          </a:xfrm>
          <a:effectLst>
            <a:outerShdw dist="101600" dir="8580000" algn="tr" rotWithShape="0">
              <a:prstClr val="black">
                <a:alpha val="10000"/>
              </a:prstClr>
            </a:outerShdw>
          </a:effectLst>
        </p:grpSpPr>
        <p:sp>
          <p:nvSpPr>
            <p:cNvPr id="118" name="Rectangle 117">
              <a:extLst>
                <a:ext uri="{FF2B5EF4-FFF2-40B4-BE49-F238E27FC236}">
                  <a16:creationId xmlns:a16="http://schemas.microsoft.com/office/drawing/2014/main" id="{2A863082-05D8-BF4D-9A8E-A1232DEBAC83}"/>
                </a:ext>
              </a:extLst>
            </p:cNvPr>
            <p:cNvSpPr/>
            <p:nvPr/>
          </p:nvSpPr>
          <p:spPr>
            <a:xfrm>
              <a:off x="-346363" y="1909380"/>
              <a:ext cx="482946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solidFill>
                    <a:schemeClr val="bg1"/>
                  </a:solidFill>
                </a:rPr>
                <a:t>Sleeping late</a:t>
              </a:r>
            </a:p>
          </p:txBody>
        </p:sp>
        <p:sp>
          <p:nvSpPr>
            <p:cNvPr id="119" name="Triangle 118">
              <a:extLst>
                <a:ext uri="{FF2B5EF4-FFF2-40B4-BE49-F238E27FC236}">
                  <a16:creationId xmlns:a16="http://schemas.microsoft.com/office/drawing/2014/main" id="{E73395F8-F335-5646-BE71-CA4817D71074}"/>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41" name="Group 140">
            <a:extLst>
              <a:ext uri="{FF2B5EF4-FFF2-40B4-BE49-F238E27FC236}">
                <a16:creationId xmlns:a16="http://schemas.microsoft.com/office/drawing/2014/main" id="{49C0047C-E8A5-6941-A3CB-712F7C99DDF7}"/>
              </a:ext>
            </a:extLst>
          </p:cNvPr>
          <p:cNvGrpSpPr/>
          <p:nvPr/>
        </p:nvGrpSpPr>
        <p:grpSpPr>
          <a:xfrm>
            <a:off x="1067260" y="1541998"/>
            <a:ext cx="2480595" cy="1294955"/>
            <a:chOff x="2001859" y="1909380"/>
            <a:chExt cx="2481241" cy="1295292"/>
          </a:xfrm>
          <a:effectLst>
            <a:outerShdw dist="101600" dir="8580000" algn="tr" rotWithShape="0">
              <a:prstClr val="black">
                <a:alpha val="10000"/>
              </a:prstClr>
            </a:outerShdw>
          </a:effectLst>
        </p:grpSpPr>
        <p:sp>
          <p:nvSpPr>
            <p:cNvPr id="142" name="Rectangle 141">
              <a:extLst>
                <a:ext uri="{FF2B5EF4-FFF2-40B4-BE49-F238E27FC236}">
                  <a16:creationId xmlns:a16="http://schemas.microsoft.com/office/drawing/2014/main" id="{C67BE9F4-3A49-594C-853A-64EDDB71894F}"/>
                </a:ext>
              </a:extLst>
            </p:cNvPr>
            <p:cNvSpPr/>
            <p:nvPr/>
          </p:nvSpPr>
          <p:spPr>
            <a:xfrm>
              <a:off x="2001859" y="1909380"/>
              <a:ext cx="2481241"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t>Travel</a:t>
              </a:r>
            </a:p>
          </p:txBody>
        </p:sp>
        <p:sp>
          <p:nvSpPr>
            <p:cNvPr id="143" name="Triangle 142">
              <a:extLst>
                <a:ext uri="{FF2B5EF4-FFF2-40B4-BE49-F238E27FC236}">
                  <a16:creationId xmlns:a16="http://schemas.microsoft.com/office/drawing/2014/main" id="{E891B944-2A2B-3A4D-83EC-058FCE418CD3}"/>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spTree>
    <p:extLst>
      <p:ext uri="{BB962C8B-B14F-4D97-AF65-F5344CB8AC3E}">
        <p14:creationId xmlns:p14="http://schemas.microsoft.com/office/powerpoint/2010/main" val="267549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grpSp>
        <p:nvGrpSpPr>
          <p:cNvPr id="117" name="Group 116">
            <a:extLst>
              <a:ext uri="{FF2B5EF4-FFF2-40B4-BE49-F238E27FC236}">
                <a16:creationId xmlns:a16="http://schemas.microsoft.com/office/drawing/2014/main" id="{E945154D-7CE4-8943-9615-28FD97221D71}"/>
              </a:ext>
            </a:extLst>
          </p:cNvPr>
          <p:cNvGrpSpPr/>
          <p:nvPr/>
        </p:nvGrpSpPr>
        <p:grpSpPr>
          <a:xfrm>
            <a:off x="1067260" y="3066939"/>
            <a:ext cx="4828205" cy="1294955"/>
            <a:chOff x="-346363" y="1909380"/>
            <a:chExt cx="4829463" cy="1295292"/>
          </a:xfrm>
          <a:effectLst>
            <a:outerShdw dist="101600" dir="8580000" algn="tr" rotWithShape="0">
              <a:prstClr val="black">
                <a:alpha val="10000"/>
              </a:prstClr>
            </a:outerShdw>
          </a:effectLst>
        </p:grpSpPr>
        <p:sp>
          <p:nvSpPr>
            <p:cNvPr id="118" name="Rectangle 117">
              <a:extLst>
                <a:ext uri="{FF2B5EF4-FFF2-40B4-BE49-F238E27FC236}">
                  <a16:creationId xmlns:a16="http://schemas.microsoft.com/office/drawing/2014/main" id="{2A863082-05D8-BF4D-9A8E-A1232DEBAC83}"/>
                </a:ext>
              </a:extLst>
            </p:cNvPr>
            <p:cNvSpPr/>
            <p:nvPr/>
          </p:nvSpPr>
          <p:spPr>
            <a:xfrm>
              <a:off x="-346363" y="1909380"/>
              <a:ext cx="482946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solidFill>
                    <a:schemeClr val="bg1"/>
                  </a:solidFill>
                </a:rPr>
                <a:t>Sleeping late</a:t>
              </a:r>
            </a:p>
          </p:txBody>
        </p:sp>
        <p:sp>
          <p:nvSpPr>
            <p:cNvPr id="119" name="Triangle 118">
              <a:extLst>
                <a:ext uri="{FF2B5EF4-FFF2-40B4-BE49-F238E27FC236}">
                  <a16:creationId xmlns:a16="http://schemas.microsoft.com/office/drawing/2014/main" id="{E73395F8-F335-5646-BE71-CA4817D71074}"/>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20" name="Group 119">
            <a:extLst>
              <a:ext uri="{FF2B5EF4-FFF2-40B4-BE49-F238E27FC236}">
                <a16:creationId xmlns:a16="http://schemas.microsoft.com/office/drawing/2014/main" id="{F052D65B-A0B8-6B40-B3E3-E8715671369B}"/>
              </a:ext>
            </a:extLst>
          </p:cNvPr>
          <p:cNvGrpSpPr/>
          <p:nvPr/>
        </p:nvGrpSpPr>
        <p:grpSpPr>
          <a:xfrm>
            <a:off x="8476389" y="1541998"/>
            <a:ext cx="2356609" cy="1294955"/>
            <a:chOff x="2125877" y="1909380"/>
            <a:chExt cx="2357223" cy="1295292"/>
          </a:xfrm>
          <a:effectLst>
            <a:outerShdw dist="101600" dir="8580000" algn="tr" rotWithShape="0">
              <a:prstClr val="black">
                <a:alpha val="10000"/>
              </a:prstClr>
            </a:outerShdw>
          </a:effectLst>
        </p:grpSpPr>
        <p:sp>
          <p:nvSpPr>
            <p:cNvPr id="121" name="Rectangle 120">
              <a:extLst>
                <a:ext uri="{FF2B5EF4-FFF2-40B4-BE49-F238E27FC236}">
                  <a16:creationId xmlns:a16="http://schemas.microsoft.com/office/drawing/2014/main" id="{E3B13950-974F-224D-B8A1-91125D9A9F34}"/>
                </a:ext>
              </a:extLst>
            </p:cNvPr>
            <p:cNvSpPr/>
            <p:nvPr/>
          </p:nvSpPr>
          <p:spPr>
            <a:xfrm>
              <a:off x="2125877" y="1909380"/>
              <a:ext cx="235722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t>Golf</a:t>
              </a:r>
            </a:p>
          </p:txBody>
        </p:sp>
        <p:sp>
          <p:nvSpPr>
            <p:cNvPr id="122" name="Triangle 121">
              <a:extLst>
                <a:ext uri="{FF2B5EF4-FFF2-40B4-BE49-F238E27FC236}">
                  <a16:creationId xmlns:a16="http://schemas.microsoft.com/office/drawing/2014/main" id="{0549F579-5A7D-344E-B8C7-862FA7117C2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24" name="Group 123">
            <a:extLst>
              <a:ext uri="{FF2B5EF4-FFF2-40B4-BE49-F238E27FC236}">
                <a16:creationId xmlns:a16="http://schemas.microsoft.com/office/drawing/2014/main" id="{6C413B47-73D0-3747-99A0-1929990499E5}"/>
              </a:ext>
            </a:extLst>
          </p:cNvPr>
          <p:cNvGrpSpPr/>
          <p:nvPr/>
        </p:nvGrpSpPr>
        <p:grpSpPr>
          <a:xfrm>
            <a:off x="4014013" y="1541998"/>
            <a:ext cx="3996216" cy="1294955"/>
            <a:chOff x="485842" y="1909380"/>
            <a:chExt cx="3997257" cy="1295292"/>
          </a:xfrm>
          <a:effectLst>
            <a:outerShdw dist="101600" dir="8580000" algn="tr" rotWithShape="0">
              <a:prstClr val="black">
                <a:alpha val="10000"/>
              </a:prstClr>
            </a:outerShdw>
          </a:effectLst>
        </p:grpSpPr>
        <p:sp>
          <p:nvSpPr>
            <p:cNvPr id="125" name="Rectangle 124">
              <a:extLst>
                <a:ext uri="{FF2B5EF4-FFF2-40B4-BE49-F238E27FC236}">
                  <a16:creationId xmlns:a16="http://schemas.microsoft.com/office/drawing/2014/main" id="{510147DB-65BE-C348-9A2A-474A5C605B9F}"/>
                </a:ext>
              </a:extLst>
            </p:cNvPr>
            <p:cNvSpPr/>
            <p:nvPr/>
          </p:nvSpPr>
          <p:spPr>
            <a:xfrm>
              <a:off x="485842" y="1909380"/>
              <a:ext cx="3997257"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solidFill>
                    <a:schemeClr val="bg1"/>
                  </a:solidFill>
                </a:rPr>
                <a:t>Grandkids</a:t>
              </a:r>
            </a:p>
          </p:txBody>
        </p:sp>
        <p:sp>
          <p:nvSpPr>
            <p:cNvPr id="126" name="Triangle 125">
              <a:extLst>
                <a:ext uri="{FF2B5EF4-FFF2-40B4-BE49-F238E27FC236}">
                  <a16:creationId xmlns:a16="http://schemas.microsoft.com/office/drawing/2014/main" id="{8C8DA367-74C4-B544-9D5C-0A299F753765}"/>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41" name="Group 140">
            <a:extLst>
              <a:ext uri="{FF2B5EF4-FFF2-40B4-BE49-F238E27FC236}">
                <a16:creationId xmlns:a16="http://schemas.microsoft.com/office/drawing/2014/main" id="{49C0047C-E8A5-6941-A3CB-712F7C99DDF7}"/>
              </a:ext>
            </a:extLst>
          </p:cNvPr>
          <p:cNvGrpSpPr/>
          <p:nvPr/>
        </p:nvGrpSpPr>
        <p:grpSpPr>
          <a:xfrm>
            <a:off x="1067260" y="1541998"/>
            <a:ext cx="2480595" cy="1294955"/>
            <a:chOff x="2001859" y="1909380"/>
            <a:chExt cx="2481241" cy="1295292"/>
          </a:xfrm>
          <a:effectLst>
            <a:outerShdw dist="101600" dir="8580000" algn="tr" rotWithShape="0">
              <a:prstClr val="black">
                <a:alpha val="10000"/>
              </a:prstClr>
            </a:outerShdw>
          </a:effectLst>
        </p:grpSpPr>
        <p:sp>
          <p:nvSpPr>
            <p:cNvPr id="142" name="Rectangle 141">
              <a:extLst>
                <a:ext uri="{FF2B5EF4-FFF2-40B4-BE49-F238E27FC236}">
                  <a16:creationId xmlns:a16="http://schemas.microsoft.com/office/drawing/2014/main" id="{C67BE9F4-3A49-594C-853A-64EDDB71894F}"/>
                </a:ext>
              </a:extLst>
            </p:cNvPr>
            <p:cNvSpPr/>
            <p:nvPr/>
          </p:nvSpPr>
          <p:spPr>
            <a:xfrm>
              <a:off x="2001859" y="1909380"/>
              <a:ext cx="2481241"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t>Travel</a:t>
              </a:r>
            </a:p>
          </p:txBody>
        </p:sp>
        <p:sp>
          <p:nvSpPr>
            <p:cNvPr id="143" name="Triangle 142">
              <a:extLst>
                <a:ext uri="{FF2B5EF4-FFF2-40B4-BE49-F238E27FC236}">
                  <a16:creationId xmlns:a16="http://schemas.microsoft.com/office/drawing/2014/main" id="{E891B944-2A2B-3A4D-83EC-058FCE418CD3}"/>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spTree>
    <p:extLst>
      <p:ext uri="{BB962C8B-B14F-4D97-AF65-F5344CB8AC3E}">
        <p14:creationId xmlns:p14="http://schemas.microsoft.com/office/powerpoint/2010/main" val="257633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grpSp>
        <p:nvGrpSpPr>
          <p:cNvPr id="117" name="Group 116">
            <a:extLst>
              <a:ext uri="{FF2B5EF4-FFF2-40B4-BE49-F238E27FC236}">
                <a16:creationId xmlns:a16="http://schemas.microsoft.com/office/drawing/2014/main" id="{E945154D-7CE4-8943-9615-28FD97221D71}"/>
              </a:ext>
            </a:extLst>
          </p:cNvPr>
          <p:cNvGrpSpPr/>
          <p:nvPr/>
        </p:nvGrpSpPr>
        <p:grpSpPr>
          <a:xfrm>
            <a:off x="1067260" y="3066939"/>
            <a:ext cx="4828205" cy="1294955"/>
            <a:chOff x="-346363" y="1909380"/>
            <a:chExt cx="4829463" cy="1295292"/>
          </a:xfrm>
          <a:effectLst>
            <a:outerShdw dist="101600" dir="8580000" algn="tr" rotWithShape="0">
              <a:prstClr val="black">
                <a:alpha val="10000"/>
              </a:prstClr>
            </a:outerShdw>
          </a:effectLst>
        </p:grpSpPr>
        <p:sp>
          <p:nvSpPr>
            <p:cNvPr id="118" name="Rectangle 117">
              <a:extLst>
                <a:ext uri="{FF2B5EF4-FFF2-40B4-BE49-F238E27FC236}">
                  <a16:creationId xmlns:a16="http://schemas.microsoft.com/office/drawing/2014/main" id="{2A863082-05D8-BF4D-9A8E-A1232DEBAC83}"/>
                </a:ext>
              </a:extLst>
            </p:cNvPr>
            <p:cNvSpPr/>
            <p:nvPr/>
          </p:nvSpPr>
          <p:spPr>
            <a:xfrm>
              <a:off x="-346363" y="1909380"/>
              <a:ext cx="482946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solidFill>
                    <a:schemeClr val="bg1"/>
                  </a:solidFill>
                </a:rPr>
                <a:t>Sleeping late</a:t>
              </a:r>
            </a:p>
          </p:txBody>
        </p:sp>
        <p:sp>
          <p:nvSpPr>
            <p:cNvPr id="119" name="Triangle 118">
              <a:extLst>
                <a:ext uri="{FF2B5EF4-FFF2-40B4-BE49-F238E27FC236}">
                  <a16:creationId xmlns:a16="http://schemas.microsoft.com/office/drawing/2014/main" id="{E73395F8-F335-5646-BE71-CA4817D71074}"/>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20" name="Group 119">
            <a:extLst>
              <a:ext uri="{FF2B5EF4-FFF2-40B4-BE49-F238E27FC236}">
                <a16:creationId xmlns:a16="http://schemas.microsoft.com/office/drawing/2014/main" id="{F052D65B-A0B8-6B40-B3E3-E8715671369B}"/>
              </a:ext>
            </a:extLst>
          </p:cNvPr>
          <p:cNvGrpSpPr/>
          <p:nvPr/>
        </p:nvGrpSpPr>
        <p:grpSpPr>
          <a:xfrm>
            <a:off x="8476389" y="1541998"/>
            <a:ext cx="2356609" cy="1294955"/>
            <a:chOff x="2125877" y="1909380"/>
            <a:chExt cx="2357223" cy="1295292"/>
          </a:xfrm>
          <a:effectLst>
            <a:outerShdw dist="101600" dir="8580000" algn="tr" rotWithShape="0">
              <a:prstClr val="black">
                <a:alpha val="10000"/>
              </a:prstClr>
            </a:outerShdw>
          </a:effectLst>
        </p:grpSpPr>
        <p:sp>
          <p:nvSpPr>
            <p:cNvPr id="121" name="Rectangle 120">
              <a:extLst>
                <a:ext uri="{FF2B5EF4-FFF2-40B4-BE49-F238E27FC236}">
                  <a16:creationId xmlns:a16="http://schemas.microsoft.com/office/drawing/2014/main" id="{E3B13950-974F-224D-B8A1-91125D9A9F34}"/>
                </a:ext>
              </a:extLst>
            </p:cNvPr>
            <p:cNvSpPr/>
            <p:nvPr/>
          </p:nvSpPr>
          <p:spPr>
            <a:xfrm>
              <a:off x="2125877" y="1909380"/>
              <a:ext cx="235722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t>Golf</a:t>
              </a:r>
            </a:p>
          </p:txBody>
        </p:sp>
        <p:sp>
          <p:nvSpPr>
            <p:cNvPr id="122" name="Triangle 121">
              <a:extLst>
                <a:ext uri="{FF2B5EF4-FFF2-40B4-BE49-F238E27FC236}">
                  <a16:creationId xmlns:a16="http://schemas.microsoft.com/office/drawing/2014/main" id="{0549F579-5A7D-344E-B8C7-862FA7117C2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24" name="Group 123">
            <a:extLst>
              <a:ext uri="{FF2B5EF4-FFF2-40B4-BE49-F238E27FC236}">
                <a16:creationId xmlns:a16="http://schemas.microsoft.com/office/drawing/2014/main" id="{6C413B47-73D0-3747-99A0-1929990499E5}"/>
              </a:ext>
            </a:extLst>
          </p:cNvPr>
          <p:cNvGrpSpPr/>
          <p:nvPr/>
        </p:nvGrpSpPr>
        <p:grpSpPr>
          <a:xfrm>
            <a:off x="4014013" y="1541998"/>
            <a:ext cx="3996216" cy="1294955"/>
            <a:chOff x="485842" y="1909380"/>
            <a:chExt cx="3997257" cy="1295292"/>
          </a:xfrm>
          <a:effectLst>
            <a:outerShdw dist="101600" dir="8580000" algn="tr" rotWithShape="0">
              <a:prstClr val="black">
                <a:alpha val="10000"/>
              </a:prstClr>
            </a:outerShdw>
          </a:effectLst>
        </p:grpSpPr>
        <p:sp>
          <p:nvSpPr>
            <p:cNvPr id="125" name="Rectangle 124">
              <a:extLst>
                <a:ext uri="{FF2B5EF4-FFF2-40B4-BE49-F238E27FC236}">
                  <a16:creationId xmlns:a16="http://schemas.microsoft.com/office/drawing/2014/main" id="{510147DB-65BE-C348-9A2A-474A5C605B9F}"/>
                </a:ext>
              </a:extLst>
            </p:cNvPr>
            <p:cNvSpPr/>
            <p:nvPr/>
          </p:nvSpPr>
          <p:spPr>
            <a:xfrm>
              <a:off x="485842" y="1909380"/>
              <a:ext cx="3997257"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solidFill>
                    <a:schemeClr val="bg1"/>
                  </a:solidFill>
                </a:rPr>
                <a:t>Grandkids</a:t>
              </a:r>
            </a:p>
          </p:txBody>
        </p:sp>
        <p:sp>
          <p:nvSpPr>
            <p:cNvPr id="126" name="Triangle 125">
              <a:extLst>
                <a:ext uri="{FF2B5EF4-FFF2-40B4-BE49-F238E27FC236}">
                  <a16:creationId xmlns:a16="http://schemas.microsoft.com/office/drawing/2014/main" id="{8C8DA367-74C4-B544-9D5C-0A299F753765}"/>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27" name="Group 126">
            <a:extLst>
              <a:ext uri="{FF2B5EF4-FFF2-40B4-BE49-F238E27FC236}">
                <a16:creationId xmlns:a16="http://schemas.microsoft.com/office/drawing/2014/main" id="{7909EC9D-9D75-6E4C-9AF1-47DEC528E22E}"/>
              </a:ext>
            </a:extLst>
          </p:cNvPr>
          <p:cNvGrpSpPr/>
          <p:nvPr/>
        </p:nvGrpSpPr>
        <p:grpSpPr>
          <a:xfrm>
            <a:off x="6353309" y="3071329"/>
            <a:ext cx="4479689" cy="1294955"/>
            <a:chOff x="2244" y="1909380"/>
            <a:chExt cx="4480856" cy="1295292"/>
          </a:xfrm>
          <a:effectLst>
            <a:outerShdw dist="101600" dir="8580000" algn="tr" rotWithShape="0">
              <a:prstClr val="black">
                <a:alpha val="10000"/>
              </a:prstClr>
            </a:outerShdw>
          </a:effectLst>
        </p:grpSpPr>
        <p:sp>
          <p:nvSpPr>
            <p:cNvPr id="128" name="Rectangle 127">
              <a:extLst>
                <a:ext uri="{FF2B5EF4-FFF2-40B4-BE49-F238E27FC236}">
                  <a16:creationId xmlns:a16="http://schemas.microsoft.com/office/drawing/2014/main" id="{08FBDEB2-92F6-5346-A24E-13E83FC25002}"/>
                </a:ext>
              </a:extLst>
            </p:cNvPr>
            <p:cNvSpPr/>
            <p:nvPr/>
          </p:nvSpPr>
          <p:spPr>
            <a:xfrm>
              <a:off x="2244" y="1909380"/>
              <a:ext cx="4480856"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t>Volunteering</a:t>
              </a:r>
            </a:p>
          </p:txBody>
        </p:sp>
        <p:sp>
          <p:nvSpPr>
            <p:cNvPr id="129" name="Triangle 128">
              <a:extLst>
                <a:ext uri="{FF2B5EF4-FFF2-40B4-BE49-F238E27FC236}">
                  <a16:creationId xmlns:a16="http://schemas.microsoft.com/office/drawing/2014/main" id="{C8461595-3AC5-2247-BA72-DAF9A08941F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41" name="Group 140">
            <a:extLst>
              <a:ext uri="{FF2B5EF4-FFF2-40B4-BE49-F238E27FC236}">
                <a16:creationId xmlns:a16="http://schemas.microsoft.com/office/drawing/2014/main" id="{49C0047C-E8A5-6941-A3CB-712F7C99DDF7}"/>
              </a:ext>
            </a:extLst>
          </p:cNvPr>
          <p:cNvGrpSpPr/>
          <p:nvPr/>
        </p:nvGrpSpPr>
        <p:grpSpPr>
          <a:xfrm>
            <a:off x="1067260" y="1541998"/>
            <a:ext cx="2480595" cy="1294955"/>
            <a:chOff x="2001859" y="1909380"/>
            <a:chExt cx="2481241" cy="1295292"/>
          </a:xfrm>
          <a:effectLst>
            <a:outerShdw dist="101600" dir="8580000" algn="tr" rotWithShape="0">
              <a:prstClr val="black">
                <a:alpha val="10000"/>
              </a:prstClr>
            </a:outerShdw>
          </a:effectLst>
        </p:grpSpPr>
        <p:sp>
          <p:nvSpPr>
            <p:cNvPr id="142" name="Rectangle 141">
              <a:extLst>
                <a:ext uri="{FF2B5EF4-FFF2-40B4-BE49-F238E27FC236}">
                  <a16:creationId xmlns:a16="http://schemas.microsoft.com/office/drawing/2014/main" id="{C67BE9F4-3A49-594C-853A-64EDDB71894F}"/>
                </a:ext>
              </a:extLst>
            </p:cNvPr>
            <p:cNvSpPr/>
            <p:nvPr/>
          </p:nvSpPr>
          <p:spPr>
            <a:xfrm>
              <a:off x="2001859" y="1909380"/>
              <a:ext cx="2481241"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t>Travel</a:t>
              </a:r>
            </a:p>
          </p:txBody>
        </p:sp>
        <p:sp>
          <p:nvSpPr>
            <p:cNvPr id="143" name="Triangle 142">
              <a:extLst>
                <a:ext uri="{FF2B5EF4-FFF2-40B4-BE49-F238E27FC236}">
                  <a16:creationId xmlns:a16="http://schemas.microsoft.com/office/drawing/2014/main" id="{E891B944-2A2B-3A4D-83EC-058FCE418CD3}"/>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spTree>
    <p:extLst>
      <p:ext uri="{BB962C8B-B14F-4D97-AF65-F5344CB8AC3E}">
        <p14:creationId xmlns:p14="http://schemas.microsoft.com/office/powerpoint/2010/main" val="170863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grpSp>
        <p:nvGrpSpPr>
          <p:cNvPr id="117" name="Group 116">
            <a:extLst>
              <a:ext uri="{FF2B5EF4-FFF2-40B4-BE49-F238E27FC236}">
                <a16:creationId xmlns:a16="http://schemas.microsoft.com/office/drawing/2014/main" id="{E945154D-7CE4-8943-9615-28FD97221D71}"/>
              </a:ext>
            </a:extLst>
          </p:cNvPr>
          <p:cNvGrpSpPr/>
          <p:nvPr/>
        </p:nvGrpSpPr>
        <p:grpSpPr>
          <a:xfrm>
            <a:off x="1067260" y="3066939"/>
            <a:ext cx="4828205" cy="1294955"/>
            <a:chOff x="-346363" y="1909380"/>
            <a:chExt cx="4829463" cy="1295292"/>
          </a:xfrm>
          <a:effectLst>
            <a:outerShdw dist="101600" dir="8580000" algn="tr" rotWithShape="0">
              <a:prstClr val="black">
                <a:alpha val="10000"/>
              </a:prstClr>
            </a:outerShdw>
          </a:effectLst>
        </p:grpSpPr>
        <p:sp>
          <p:nvSpPr>
            <p:cNvPr id="118" name="Rectangle 117">
              <a:extLst>
                <a:ext uri="{FF2B5EF4-FFF2-40B4-BE49-F238E27FC236}">
                  <a16:creationId xmlns:a16="http://schemas.microsoft.com/office/drawing/2014/main" id="{2A863082-05D8-BF4D-9A8E-A1232DEBAC83}"/>
                </a:ext>
              </a:extLst>
            </p:cNvPr>
            <p:cNvSpPr/>
            <p:nvPr/>
          </p:nvSpPr>
          <p:spPr>
            <a:xfrm>
              <a:off x="-346363" y="1909380"/>
              <a:ext cx="482946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solidFill>
                    <a:schemeClr val="bg1"/>
                  </a:solidFill>
                </a:rPr>
                <a:t>Sleeping late</a:t>
              </a:r>
            </a:p>
          </p:txBody>
        </p:sp>
        <p:sp>
          <p:nvSpPr>
            <p:cNvPr id="119" name="Triangle 118">
              <a:extLst>
                <a:ext uri="{FF2B5EF4-FFF2-40B4-BE49-F238E27FC236}">
                  <a16:creationId xmlns:a16="http://schemas.microsoft.com/office/drawing/2014/main" id="{E73395F8-F335-5646-BE71-CA4817D71074}"/>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20" name="Group 119">
            <a:extLst>
              <a:ext uri="{FF2B5EF4-FFF2-40B4-BE49-F238E27FC236}">
                <a16:creationId xmlns:a16="http://schemas.microsoft.com/office/drawing/2014/main" id="{F052D65B-A0B8-6B40-B3E3-E8715671369B}"/>
              </a:ext>
            </a:extLst>
          </p:cNvPr>
          <p:cNvGrpSpPr/>
          <p:nvPr/>
        </p:nvGrpSpPr>
        <p:grpSpPr>
          <a:xfrm>
            <a:off x="8476389" y="1541998"/>
            <a:ext cx="2356609" cy="1294955"/>
            <a:chOff x="2125877" y="1909380"/>
            <a:chExt cx="2357223" cy="1295292"/>
          </a:xfrm>
          <a:effectLst>
            <a:outerShdw dist="101600" dir="8580000" algn="tr" rotWithShape="0">
              <a:prstClr val="black">
                <a:alpha val="10000"/>
              </a:prstClr>
            </a:outerShdw>
          </a:effectLst>
        </p:grpSpPr>
        <p:sp>
          <p:nvSpPr>
            <p:cNvPr id="121" name="Rectangle 120">
              <a:extLst>
                <a:ext uri="{FF2B5EF4-FFF2-40B4-BE49-F238E27FC236}">
                  <a16:creationId xmlns:a16="http://schemas.microsoft.com/office/drawing/2014/main" id="{E3B13950-974F-224D-B8A1-91125D9A9F34}"/>
                </a:ext>
              </a:extLst>
            </p:cNvPr>
            <p:cNvSpPr/>
            <p:nvPr/>
          </p:nvSpPr>
          <p:spPr>
            <a:xfrm>
              <a:off x="2125877" y="1909380"/>
              <a:ext cx="235722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t>Golf</a:t>
              </a:r>
            </a:p>
          </p:txBody>
        </p:sp>
        <p:sp>
          <p:nvSpPr>
            <p:cNvPr id="122" name="Triangle 121">
              <a:extLst>
                <a:ext uri="{FF2B5EF4-FFF2-40B4-BE49-F238E27FC236}">
                  <a16:creationId xmlns:a16="http://schemas.microsoft.com/office/drawing/2014/main" id="{0549F579-5A7D-344E-B8C7-862FA7117C2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24" name="Group 123">
            <a:extLst>
              <a:ext uri="{FF2B5EF4-FFF2-40B4-BE49-F238E27FC236}">
                <a16:creationId xmlns:a16="http://schemas.microsoft.com/office/drawing/2014/main" id="{6C413B47-73D0-3747-99A0-1929990499E5}"/>
              </a:ext>
            </a:extLst>
          </p:cNvPr>
          <p:cNvGrpSpPr/>
          <p:nvPr/>
        </p:nvGrpSpPr>
        <p:grpSpPr>
          <a:xfrm>
            <a:off x="4014013" y="1541998"/>
            <a:ext cx="3996216" cy="1294955"/>
            <a:chOff x="485842" y="1909380"/>
            <a:chExt cx="3997257" cy="1295292"/>
          </a:xfrm>
          <a:effectLst>
            <a:outerShdw dist="101600" dir="8580000" algn="tr" rotWithShape="0">
              <a:prstClr val="black">
                <a:alpha val="10000"/>
              </a:prstClr>
            </a:outerShdw>
          </a:effectLst>
        </p:grpSpPr>
        <p:sp>
          <p:nvSpPr>
            <p:cNvPr id="125" name="Rectangle 124">
              <a:extLst>
                <a:ext uri="{FF2B5EF4-FFF2-40B4-BE49-F238E27FC236}">
                  <a16:creationId xmlns:a16="http://schemas.microsoft.com/office/drawing/2014/main" id="{510147DB-65BE-C348-9A2A-474A5C605B9F}"/>
                </a:ext>
              </a:extLst>
            </p:cNvPr>
            <p:cNvSpPr/>
            <p:nvPr/>
          </p:nvSpPr>
          <p:spPr>
            <a:xfrm>
              <a:off x="485842" y="1909380"/>
              <a:ext cx="3997257"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solidFill>
                    <a:schemeClr val="bg1"/>
                  </a:solidFill>
                </a:rPr>
                <a:t>Grandkids</a:t>
              </a:r>
            </a:p>
          </p:txBody>
        </p:sp>
        <p:sp>
          <p:nvSpPr>
            <p:cNvPr id="126" name="Triangle 125">
              <a:extLst>
                <a:ext uri="{FF2B5EF4-FFF2-40B4-BE49-F238E27FC236}">
                  <a16:creationId xmlns:a16="http://schemas.microsoft.com/office/drawing/2014/main" id="{8C8DA367-74C4-B544-9D5C-0A299F753765}"/>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27" name="Group 126">
            <a:extLst>
              <a:ext uri="{FF2B5EF4-FFF2-40B4-BE49-F238E27FC236}">
                <a16:creationId xmlns:a16="http://schemas.microsoft.com/office/drawing/2014/main" id="{7909EC9D-9D75-6E4C-9AF1-47DEC528E22E}"/>
              </a:ext>
            </a:extLst>
          </p:cNvPr>
          <p:cNvGrpSpPr/>
          <p:nvPr/>
        </p:nvGrpSpPr>
        <p:grpSpPr>
          <a:xfrm>
            <a:off x="6353309" y="3071329"/>
            <a:ext cx="4479689" cy="1294955"/>
            <a:chOff x="2244" y="1909380"/>
            <a:chExt cx="4480856" cy="1295292"/>
          </a:xfrm>
          <a:effectLst>
            <a:outerShdw dist="101600" dir="8580000" algn="tr" rotWithShape="0">
              <a:prstClr val="black">
                <a:alpha val="10000"/>
              </a:prstClr>
            </a:outerShdw>
          </a:effectLst>
        </p:grpSpPr>
        <p:sp>
          <p:nvSpPr>
            <p:cNvPr id="128" name="Rectangle 127">
              <a:extLst>
                <a:ext uri="{FF2B5EF4-FFF2-40B4-BE49-F238E27FC236}">
                  <a16:creationId xmlns:a16="http://schemas.microsoft.com/office/drawing/2014/main" id="{08FBDEB2-92F6-5346-A24E-13E83FC25002}"/>
                </a:ext>
              </a:extLst>
            </p:cNvPr>
            <p:cNvSpPr/>
            <p:nvPr/>
          </p:nvSpPr>
          <p:spPr>
            <a:xfrm>
              <a:off x="2244" y="1909380"/>
              <a:ext cx="4480856"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t>Volunteering</a:t>
              </a:r>
            </a:p>
          </p:txBody>
        </p:sp>
        <p:sp>
          <p:nvSpPr>
            <p:cNvPr id="129" name="Triangle 128">
              <a:extLst>
                <a:ext uri="{FF2B5EF4-FFF2-40B4-BE49-F238E27FC236}">
                  <a16:creationId xmlns:a16="http://schemas.microsoft.com/office/drawing/2014/main" id="{C8461595-3AC5-2247-BA72-DAF9A08941F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30" name="Group 129">
            <a:extLst>
              <a:ext uri="{FF2B5EF4-FFF2-40B4-BE49-F238E27FC236}">
                <a16:creationId xmlns:a16="http://schemas.microsoft.com/office/drawing/2014/main" id="{E1C5AACE-92D7-D14A-977A-C1B07BB2E4A2}"/>
              </a:ext>
            </a:extLst>
          </p:cNvPr>
          <p:cNvGrpSpPr/>
          <p:nvPr/>
        </p:nvGrpSpPr>
        <p:grpSpPr>
          <a:xfrm>
            <a:off x="1067261" y="4597947"/>
            <a:ext cx="3269060" cy="1294955"/>
            <a:chOff x="1213188" y="1909380"/>
            <a:chExt cx="3269912" cy="1295292"/>
          </a:xfrm>
          <a:effectLst>
            <a:outerShdw dist="101600" dir="8580000" algn="tr" rotWithShape="0">
              <a:prstClr val="black">
                <a:alpha val="10000"/>
              </a:prstClr>
            </a:outerShdw>
          </a:effectLst>
        </p:grpSpPr>
        <p:sp>
          <p:nvSpPr>
            <p:cNvPr id="131" name="Rectangle 130">
              <a:extLst>
                <a:ext uri="{FF2B5EF4-FFF2-40B4-BE49-F238E27FC236}">
                  <a16:creationId xmlns:a16="http://schemas.microsoft.com/office/drawing/2014/main" id="{4D068C2B-7435-F74E-B0AE-F96BF6D83173}"/>
                </a:ext>
              </a:extLst>
            </p:cNvPr>
            <p:cNvSpPr/>
            <p:nvPr/>
          </p:nvSpPr>
          <p:spPr>
            <a:xfrm>
              <a:off x="1213188" y="1909380"/>
              <a:ext cx="3269912"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solidFill>
                    <a:schemeClr val="bg1"/>
                  </a:solidFill>
                </a:rPr>
                <a:t>Hobbies</a:t>
              </a:r>
            </a:p>
          </p:txBody>
        </p:sp>
        <p:sp>
          <p:nvSpPr>
            <p:cNvPr id="132" name="Triangle 131">
              <a:extLst>
                <a:ext uri="{FF2B5EF4-FFF2-40B4-BE49-F238E27FC236}">
                  <a16:creationId xmlns:a16="http://schemas.microsoft.com/office/drawing/2014/main" id="{139780CE-63AE-5E4E-9D10-F5278E51FFB7}"/>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41" name="Group 140">
            <a:extLst>
              <a:ext uri="{FF2B5EF4-FFF2-40B4-BE49-F238E27FC236}">
                <a16:creationId xmlns:a16="http://schemas.microsoft.com/office/drawing/2014/main" id="{49C0047C-E8A5-6941-A3CB-712F7C99DDF7}"/>
              </a:ext>
            </a:extLst>
          </p:cNvPr>
          <p:cNvGrpSpPr/>
          <p:nvPr/>
        </p:nvGrpSpPr>
        <p:grpSpPr>
          <a:xfrm>
            <a:off x="1067260" y="1541998"/>
            <a:ext cx="2480595" cy="1294955"/>
            <a:chOff x="2001859" y="1909380"/>
            <a:chExt cx="2481241" cy="1295292"/>
          </a:xfrm>
          <a:effectLst>
            <a:outerShdw dist="101600" dir="8580000" algn="tr" rotWithShape="0">
              <a:prstClr val="black">
                <a:alpha val="10000"/>
              </a:prstClr>
            </a:outerShdw>
          </a:effectLst>
        </p:grpSpPr>
        <p:sp>
          <p:nvSpPr>
            <p:cNvPr id="142" name="Rectangle 141">
              <a:extLst>
                <a:ext uri="{FF2B5EF4-FFF2-40B4-BE49-F238E27FC236}">
                  <a16:creationId xmlns:a16="http://schemas.microsoft.com/office/drawing/2014/main" id="{C67BE9F4-3A49-594C-853A-64EDDB71894F}"/>
                </a:ext>
              </a:extLst>
            </p:cNvPr>
            <p:cNvSpPr/>
            <p:nvPr/>
          </p:nvSpPr>
          <p:spPr>
            <a:xfrm>
              <a:off x="2001859" y="1909380"/>
              <a:ext cx="2481241"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t>Travel</a:t>
              </a:r>
            </a:p>
          </p:txBody>
        </p:sp>
        <p:sp>
          <p:nvSpPr>
            <p:cNvPr id="143" name="Triangle 142">
              <a:extLst>
                <a:ext uri="{FF2B5EF4-FFF2-40B4-BE49-F238E27FC236}">
                  <a16:creationId xmlns:a16="http://schemas.microsoft.com/office/drawing/2014/main" id="{E891B944-2A2B-3A4D-83EC-058FCE418CD3}"/>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spTree>
    <p:extLst>
      <p:ext uri="{BB962C8B-B14F-4D97-AF65-F5344CB8AC3E}">
        <p14:creationId xmlns:p14="http://schemas.microsoft.com/office/powerpoint/2010/main" val="33063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grpSp>
        <p:nvGrpSpPr>
          <p:cNvPr id="117" name="Group 116">
            <a:extLst>
              <a:ext uri="{FF2B5EF4-FFF2-40B4-BE49-F238E27FC236}">
                <a16:creationId xmlns:a16="http://schemas.microsoft.com/office/drawing/2014/main" id="{E945154D-7CE4-8943-9615-28FD97221D71}"/>
              </a:ext>
            </a:extLst>
          </p:cNvPr>
          <p:cNvGrpSpPr/>
          <p:nvPr/>
        </p:nvGrpSpPr>
        <p:grpSpPr>
          <a:xfrm>
            <a:off x="1067260" y="3066939"/>
            <a:ext cx="4828205" cy="1294955"/>
            <a:chOff x="-346363" y="1909380"/>
            <a:chExt cx="4829463" cy="1295292"/>
          </a:xfrm>
          <a:effectLst>
            <a:outerShdw dist="101600" dir="8580000" algn="tr" rotWithShape="0">
              <a:prstClr val="black">
                <a:alpha val="10000"/>
              </a:prstClr>
            </a:outerShdw>
          </a:effectLst>
        </p:grpSpPr>
        <p:sp>
          <p:nvSpPr>
            <p:cNvPr id="118" name="Rectangle 117">
              <a:extLst>
                <a:ext uri="{FF2B5EF4-FFF2-40B4-BE49-F238E27FC236}">
                  <a16:creationId xmlns:a16="http://schemas.microsoft.com/office/drawing/2014/main" id="{2A863082-05D8-BF4D-9A8E-A1232DEBAC83}"/>
                </a:ext>
              </a:extLst>
            </p:cNvPr>
            <p:cNvSpPr/>
            <p:nvPr/>
          </p:nvSpPr>
          <p:spPr>
            <a:xfrm>
              <a:off x="-346363" y="1909380"/>
              <a:ext cx="482946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solidFill>
                    <a:schemeClr val="bg1"/>
                  </a:solidFill>
                </a:rPr>
                <a:t>Sleeping late</a:t>
              </a:r>
            </a:p>
          </p:txBody>
        </p:sp>
        <p:sp>
          <p:nvSpPr>
            <p:cNvPr id="119" name="Triangle 118">
              <a:extLst>
                <a:ext uri="{FF2B5EF4-FFF2-40B4-BE49-F238E27FC236}">
                  <a16:creationId xmlns:a16="http://schemas.microsoft.com/office/drawing/2014/main" id="{E73395F8-F335-5646-BE71-CA4817D71074}"/>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20" name="Group 119">
            <a:extLst>
              <a:ext uri="{FF2B5EF4-FFF2-40B4-BE49-F238E27FC236}">
                <a16:creationId xmlns:a16="http://schemas.microsoft.com/office/drawing/2014/main" id="{F052D65B-A0B8-6B40-B3E3-E8715671369B}"/>
              </a:ext>
            </a:extLst>
          </p:cNvPr>
          <p:cNvGrpSpPr/>
          <p:nvPr/>
        </p:nvGrpSpPr>
        <p:grpSpPr>
          <a:xfrm>
            <a:off x="8476389" y="1541998"/>
            <a:ext cx="2356609" cy="1294955"/>
            <a:chOff x="2125877" y="1909380"/>
            <a:chExt cx="2357223" cy="1295292"/>
          </a:xfrm>
          <a:effectLst>
            <a:outerShdw dist="101600" dir="8580000" algn="tr" rotWithShape="0">
              <a:prstClr val="black">
                <a:alpha val="10000"/>
              </a:prstClr>
            </a:outerShdw>
          </a:effectLst>
        </p:grpSpPr>
        <p:sp>
          <p:nvSpPr>
            <p:cNvPr id="121" name="Rectangle 120">
              <a:extLst>
                <a:ext uri="{FF2B5EF4-FFF2-40B4-BE49-F238E27FC236}">
                  <a16:creationId xmlns:a16="http://schemas.microsoft.com/office/drawing/2014/main" id="{E3B13950-974F-224D-B8A1-91125D9A9F34}"/>
                </a:ext>
              </a:extLst>
            </p:cNvPr>
            <p:cNvSpPr/>
            <p:nvPr/>
          </p:nvSpPr>
          <p:spPr>
            <a:xfrm>
              <a:off x="2125877" y="1909380"/>
              <a:ext cx="235722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t>Golf</a:t>
              </a:r>
            </a:p>
          </p:txBody>
        </p:sp>
        <p:sp>
          <p:nvSpPr>
            <p:cNvPr id="122" name="Triangle 121">
              <a:extLst>
                <a:ext uri="{FF2B5EF4-FFF2-40B4-BE49-F238E27FC236}">
                  <a16:creationId xmlns:a16="http://schemas.microsoft.com/office/drawing/2014/main" id="{0549F579-5A7D-344E-B8C7-862FA7117C2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24" name="Group 123">
            <a:extLst>
              <a:ext uri="{FF2B5EF4-FFF2-40B4-BE49-F238E27FC236}">
                <a16:creationId xmlns:a16="http://schemas.microsoft.com/office/drawing/2014/main" id="{6C413B47-73D0-3747-99A0-1929990499E5}"/>
              </a:ext>
            </a:extLst>
          </p:cNvPr>
          <p:cNvGrpSpPr/>
          <p:nvPr/>
        </p:nvGrpSpPr>
        <p:grpSpPr>
          <a:xfrm>
            <a:off x="4014013" y="1541998"/>
            <a:ext cx="3996216" cy="1294955"/>
            <a:chOff x="485842" y="1909380"/>
            <a:chExt cx="3997257" cy="1295292"/>
          </a:xfrm>
          <a:effectLst>
            <a:outerShdw dist="101600" dir="8580000" algn="tr" rotWithShape="0">
              <a:prstClr val="black">
                <a:alpha val="10000"/>
              </a:prstClr>
            </a:outerShdw>
          </a:effectLst>
        </p:grpSpPr>
        <p:sp>
          <p:nvSpPr>
            <p:cNvPr id="125" name="Rectangle 124">
              <a:extLst>
                <a:ext uri="{FF2B5EF4-FFF2-40B4-BE49-F238E27FC236}">
                  <a16:creationId xmlns:a16="http://schemas.microsoft.com/office/drawing/2014/main" id="{510147DB-65BE-C348-9A2A-474A5C605B9F}"/>
                </a:ext>
              </a:extLst>
            </p:cNvPr>
            <p:cNvSpPr/>
            <p:nvPr/>
          </p:nvSpPr>
          <p:spPr>
            <a:xfrm>
              <a:off x="485842" y="1909380"/>
              <a:ext cx="3997257"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solidFill>
                    <a:schemeClr val="bg1"/>
                  </a:solidFill>
                </a:rPr>
                <a:t>Grandkids</a:t>
              </a:r>
            </a:p>
          </p:txBody>
        </p:sp>
        <p:sp>
          <p:nvSpPr>
            <p:cNvPr id="126" name="Triangle 125">
              <a:extLst>
                <a:ext uri="{FF2B5EF4-FFF2-40B4-BE49-F238E27FC236}">
                  <a16:creationId xmlns:a16="http://schemas.microsoft.com/office/drawing/2014/main" id="{8C8DA367-74C4-B544-9D5C-0A299F753765}"/>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27" name="Group 126">
            <a:extLst>
              <a:ext uri="{FF2B5EF4-FFF2-40B4-BE49-F238E27FC236}">
                <a16:creationId xmlns:a16="http://schemas.microsoft.com/office/drawing/2014/main" id="{7909EC9D-9D75-6E4C-9AF1-47DEC528E22E}"/>
              </a:ext>
            </a:extLst>
          </p:cNvPr>
          <p:cNvGrpSpPr/>
          <p:nvPr/>
        </p:nvGrpSpPr>
        <p:grpSpPr>
          <a:xfrm>
            <a:off x="6353309" y="3071329"/>
            <a:ext cx="4479689" cy="1294955"/>
            <a:chOff x="2244" y="1909380"/>
            <a:chExt cx="4480856" cy="1295292"/>
          </a:xfrm>
          <a:effectLst>
            <a:outerShdw dist="101600" dir="8580000" algn="tr" rotWithShape="0">
              <a:prstClr val="black">
                <a:alpha val="10000"/>
              </a:prstClr>
            </a:outerShdw>
          </a:effectLst>
        </p:grpSpPr>
        <p:sp>
          <p:nvSpPr>
            <p:cNvPr id="128" name="Rectangle 127">
              <a:extLst>
                <a:ext uri="{FF2B5EF4-FFF2-40B4-BE49-F238E27FC236}">
                  <a16:creationId xmlns:a16="http://schemas.microsoft.com/office/drawing/2014/main" id="{08FBDEB2-92F6-5346-A24E-13E83FC25002}"/>
                </a:ext>
              </a:extLst>
            </p:cNvPr>
            <p:cNvSpPr/>
            <p:nvPr/>
          </p:nvSpPr>
          <p:spPr>
            <a:xfrm>
              <a:off x="2244" y="1909380"/>
              <a:ext cx="4480856"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t>Volunteering</a:t>
              </a:r>
            </a:p>
          </p:txBody>
        </p:sp>
        <p:sp>
          <p:nvSpPr>
            <p:cNvPr id="129" name="Triangle 128">
              <a:extLst>
                <a:ext uri="{FF2B5EF4-FFF2-40B4-BE49-F238E27FC236}">
                  <a16:creationId xmlns:a16="http://schemas.microsoft.com/office/drawing/2014/main" id="{C8461595-3AC5-2247-BA72-DAF9A08941F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30" name="Group 129">
            <a:extLst>
              <a:ext uri="{FF2B5EF4-FFF2-40B4-BE49-F238E27FC236}">
                <a16:creationId xmlns:a16="http://schemas.microsoft.com/office/drawing/2014/main" id="{E1C5AACE-92D7-D14A-977A-C1B07BB2E4A2}"/>
              </a:ext>
            </a:extLst>
          </p:cNvPr>
          <p:cNvGrpSpPr/>
          <p:nvPr/>
        </p:nvGrpSpPr>
        <p:grpSpPr>
          <a:xfrm>
            <a:off x="1067261" y="4597947"/>
            <a:ext cx="3269060" cy="1294955"/>
            <a:chOff x="1213188" y="1909380"/>
            <a:chExt cx="3269912" cy="1295292"/>
          </a:xfrm>
          <a:effectLst>
            <a:outerShdw dist="101600" dir="8580000" algn="tr" rotWithShape="0">
              <a:prstClr val="black">
                <a:alpha val="10000"/>
              </a:prstClr>
            </a:outerShdw>
          </a:effectLst>
        </p:grpSpPr>
        <p:sp>
          <p:nvSpPr>
            <p:cNvPr id="131" name="Rectangle 130">
              <a:extLst>
                <a:ext uri="{FF2B5EF4-FFF2-40B4-BE49-F238E27FC236}">
                  <a16:creationId xmlns:a16="http://schemas.microsoft.com/office/drawing/2014/main" id="{4D068C2B-7435-F74E-B0AE-F96BF6D83173}"/>
                </a:ext>
              </a:extLst>
            </p:cNvPr>
            <p:cNvSpPr/>
            <p:nvPr/>
          </p:nvSpPr>
          <p:spPr>
            <a:xfrm>
              <a:off x="1213188" y="1909380"/>
              <a:ext cx="3269912"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solidFill>
                    <a:schemeClr val="bg1"/>
                  </a:solidFill>
                </a:rPr>
                <a:t>Hobbies</a:t>
              </a:r>
            </a:p>
          </p:txBody>
        </p:sp>
        <p:sp>
          <p:nvSpPr>
            <p:cNvPr id="132" name="Triangle 131">
              <a:extLst>
                <a:ext uri="{FF2B5EF4-FFF2-40B4-BE49-F238E27FC236}">
                  <a16:creationId xmlns:a16="http://schemas.microsoft.com/office/drawing/2014/main" id="{139780CE-63AE-5E4E-9D10-F5278E51FFB7}"/>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41" name="Group 140">
            <a:extLst>
              <a:ext uri="{FF2B5EF4-FFF2-40B4-BE49-F238E27FC236}">
                <a16:creationId xmlns:a16="http://schemas.microsoft.com/office/drawing/2014/main" id="{49C0047C-E8A5-6941-A3CB-712F7C99DDF7}"/>
              </a:ext>
            </a:extLst>
          </p:cNvPr>
          <p:cNvGrpSpPr/>
          <p:nvPr/>
        </p:nvGrpSpPr>
        <p:grpSpPr>
          <a:xfrm>
            <a:off x="1067260" y="1541998"/>
            <a:ext cx="2480595" cy="1294955"/>
            <a:chOff x="2001859" y="1909380"/>
            <a:chExt cx="2481241" cy="1295292"/>
          </a:xfrm>
          <a:effectLst>
            <a:outerShdw dist="101600" dir="8580000" algn="tr" rotWithShape="0">
              <a:prstClr val="black">
                <a:alpha val="10000"/>
              </a:prstClr>
            </a:outerShdw>
          </a:effectLst>
        </p:grpSpPr>
        <p:sp>
          <p:nvSpPr>
            <p:cNvPr id="142" name="Rectangle 141">
              <a:extLst>
                <a:ext uri="{FF2B5EF4-FFF2-40B4-BE49-F238E27FC236}">
                  <a16:creationId xmlns:a16="http://schemas.microsoft.com/office/drawing/2014/main" id="{C67BE9F4-3A49-594C-853A-64EDDB71894F}"/>
                </a:ext>
              </a:extLst>
            </p:cNvPr>
            <p:cNvSpPr/>
            <p:nvPr/>
          </p:nvSpPr>
          <p:spPr>
            <a:xfrm>
              <a:off x="2001859" y="1909380"/>
              <a:ext cx="2481241"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t>Travel</a:t>
              </a:r>
            </a:p>
          </p:txBody>
        </p:sp>
        <p:sp>
          <p:nvSpPr>
            <p:cNvPr id="143" name="Triangle 142">
              <a:extLst>
                <a:ext uri="{FF2B5EF4-FFF2-40B4-BE49-F238E27FC236}">
                  <a16:creationId xmlns:a16="http://schemas.microsoft.com/office/drawing/2014/main" id="{E891B944-2A2B-3A4D-83EC-058FCE418CD3}"/>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a:ln>
                  <a:solidFill>
                    <a:srgbClr val="054C70"/>
                  </a:solidFill>
                </a:ln>
              </a:endParaRPr>
            </a:p>
          </p:txBody>
        </p:sp>
      </p:grpSp>
      <p:grpSp>
        <p:nvGrpSpPr>
          <p:cNvPr id="144" name="Group 143">
            <a:extLst>
              <a:ext uri="{FF2B5EF4-FFF2-40B4-BE49-F238E27FC236}">
                <a16:creationId xmlns:a16="http://schemas.microsoft.com/office/drawing/2014/main" id="{8F1A76BC-256E-954E-8AE2-F584779CCC75}"/>
              </a:ext>
            </a:extLst>
          </p:cNvPr>
          <p:cNvGrpSpPr/>
          <p:nvPr/>
        </p:nvGrpSpPr>
        <p:grpSpPr>
          <a:xfrm>
            <a:off x="4795604" y="4597947"/>
            <a:ext cx="6037393" cy="1294955"/>
            <a:chOff x="-1555865" y="1909380"/>
            <a:chExt cx="6038966" cy="1295292"/>
          </a:xfrm>
          <a:effectLst>
            <a:outerShdw dist="101600" dir="8580000" algn="tr" rotWithShape="0">
              <a:prstClr val="black">
                <a:alpha val="10000"/>
              </a:prstClr>
            </a:outerShdw>
          </a:effectLst>
        </p:grpSpPr>
        <p:sp>
          <p:nvSpPr>
            <p:cNvPr id="145" name="Rectangle 144">
              <a:extLst>
                <a:ext uri="{FF2B5EF4-FFF2-40B4-BE49-F238E27FC236}">
                  <a16:creationId xmlns:a16="http://schemas.microsoft.com/office/drawing/2014/main" id="{BCA1A97A-287D-164D-9AFD-35EBDBB050CB}"/>
                </a:ext>
              </a:extLst>
            </p:cNvPr>
            <p:cNvSpPr/>
            <p:nvPr/>
          </p:nvSpPr>
          <p:spPr>
            <a:xfrm>
              <a:off x="-1555865" y="1909380"/>
              <a:ext cx="6038966" cy="1037020"/>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noAutofit/>
            </a:bodyPr>
            <a:lstStyle/>
            <a:p>
              <a:pPr algn="ctr"/>
              <a:r>
                <a:rPr lang="en-US" sz="3599" b="1" dirty="0">
                  <a:solidFill>
                    <a:schemeClr val="tx1"/>
                  </a:solidFill>
                  <a:cs typeface="Arial"/>
                </a:rPr>
                <a:t>Social Security rules</a:t>
              </a:r>
              <a:endParaRPr lang="en-US" sz="3599" b="1" dirty="0">
                <a:solidFill>
                  <a:schemeClr val="tx1"/>
                </a:solidFill>
              </a:endParaRPr>
            </a:p>
          </p:txBody>
        </p:sp>
        <p:sp>
          <p:nvSpPr>
            <p:cNvPr id="146" name="Triangle 145">
              <a:extLst>
                <a:ext uri="{FF2B5EF4-FFF2-40B4-BE49-F238E27FC236}">
                  <a16:creationId xmlns:a16="http://schemas.microsoft.com/office/drawing/2014/main" id="{D42D3D7B-29D0-4D4E-AA8D-6825FD5DE292}"/>
                </a:ext>
              </a:extLst>
            </p:cNvPr>
            <p:cNvSpPr/>
            <p:nvPr/>
          </p:nvSpPr>
          <p:spPr>
            <a:xfrm flipV="1">
              <a:off x="4018703" y="2946399"/>
              <a:ext cx="245649" cy="258273"/>
            </a:xfrm>
            <a:prstGeom prst="triangle">
              <a:avLst>
                <a:gd name="adj" fmla="val 0"/>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t">
              <a:noAutofit/>
            </a:bodyPr>
            <a:lstStyle/>
            <a:p>
              <a:pPr algn="ctr"/>
              <a:endParaRPr lang="en-US" sz="2099" dirty="0">
                <a:ln>
                  <a:solidFill>
                    <a:srgbClr val="054C70"/>
                  </a:solidFill>
                </a:ln>
              </a:endParaRPr>
            </a:p>
          </p:txBody>
        </p:sp>
      </p:grpSp>
    </p:spTree>
    <p:extLst>
      <p:ext uri="{BB962C8B-B14F-4D97-AF65-F5344CB8AC3E}">
        <p14:creationId xmlns:p14="http://schemas.microsoft.com/office/powerpoint/2010/main" val="279580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RP_Template_16-9">
  <a:themeElements>
    <a:clrScheme name="TRowePrice_Colors_2015">
      <a:dk1>
        <a:srgbClr val="000000"/>
      </a:dk1>
      <a:lt1>
        <a:srgbClr val="FFFFFF"/>
      </a:lt1>
      <a:dk2>
        <a:srgbClr val="4F4F4F"/>
      </a:dk2>
      <a:lt2>
        <a:srgbClr val="FFFFFF"/>
      </a:lt2>
      <a:accent1>
        <a:srgbClr val="054C70"/>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4F4F4F"/>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name="TRP_Template_16-9.potx" id="{A1B790EE-B4BE-4CFA-99DF-BD9840715E1B}" vid="{4FC7267D-D309-499B-9F6D-38B7EAD4A1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System" displayName="System" id="955745ff-2380-4ecf-8a66-861fb52a65f8" isdomainofvalue="False" dataSourceId="7a01375f-ce8e-41a5-a01e-b173229e89e3"/>
</file>

<file path=customXml/item2.xml><?xml version="1.0" encoding="utf-8"?>
<VariableList UniqueId="955745ff-2380-4ecf-8a66-861fb52a65f8" Name="System" ContentType="XML" MajorVersion="0" MinorVersion="1" isLocalCopy="False" IsBaseObject="False" DataSourceId="7a01375f-ce8e-41a5-a01e-b173229e89e3" DataSourceMajorVersion="0" DataSourceMinorVersion="1"/>
</file>

<file path=customXml/item3.xml><?xml version="1.0" encoding="utf-8"?>
<VariableList UniqueId="eb6470aa-2f19-45f2-95dd-6a6914940889" Name="AD_HOC" ContentType="XML" MajorVersion="0" MinorVersion="1" isLocalCopy="False" IsBaseObject="False" DataSourceId="65f99d71-c976-4086-a142-473cc56b5976" DataSourceMajorVersion="0" DataSourceMinorVersion="1"/>
</file>

<file path=customXml/item4.xml><?xml version="1.0" encoding="utf-8"?>
<VariableList UniqueId="a98bfd7a-82fc-4cdb-af59-07358838c706" Name="Computed" ContentType="XML" MajorVersion="0" MinorVersion="1" isLocalCopy="False" IsBaseObject="False" DataSourceId="3b7fc46e-192c-4bee-b267-269cc8f1702d" DataSourceMajorVersion="0" DataSourceMinorVersion="1"/>
</file>

<file path=customXml/item5.xml><?xml version="1.0" encoding="utf-8"?>
<VariableListDefinition name="Computed" displayName="Computed" id="a98bfd7a-82fc-4cdb-af59-07358838c706" isdomainofvalue="False" dataSourceId="3b7fc46e-192c-4bee-b267-269cc8f1702d"/>
</file>

<file path=customXml/item6.xml><?xml version="1.0" encoding="utf-8"?>
<AllExternalAdhocVariableMappings/>
</file>

<file path=customXml/item7.xml><?xml version="1.0" encoding="utf-8"?>
<VariableListDefinition name="AD_HOC" displayName="AD_HOC" id="eb6470aa-2f19-45f2-95dd-6a6914940889" isdomainofvalue="False" dataSourceId="65f99d71-c976-4086-a142-473cc56b5976"/>
</file>

<file path=customXml/itemProps1.xml><?xml version="1.0" encoding="utf-8"?>
<ds:datastoreItem xmlns:ds="http://schemas.openxmlformats.org/officeDocument/2006/customXml" ds:itemID="{F344EBFF-10B0-43D2-AEDC-CB33A253B2F2}">
  <ds:schemaRefs/>
</ds:datastoreItem>
</file>

<file path=customXml/itemProps2.xml><?xml version="1.0" encoding="utf-8"?>
<ds:datastoreItem xmlns:ds="http://schemas.openxmlformats.org/officeDocument/2006/customXml" ds:itemID="{EDE71EEE-6439-42CC-AE15-81DBA576C153}">
  <ds:schemaRefs/>
</ds:datastoreItem>
</file>

<file path=customXml/itemProps3.xml><?xml version="1.0" encoding="utf-8"?>
<ds:datastoreItem xmlns:ds="http://schemas.openxmlformats.org/officeDocument/2006/customXml" ds:itemID="{EF9A6A0F-0687-4630-9508-34861E75276C}">
  <ds:schemaRefs/>
</ds:datastoreItem>
</file>

<file path=customXml/itemProps4.xml><?xml version="1.0" encoding="utf-8"?>
<ds:datastoreItem xmlns:ds="http://schemas.openxmlformats.org/officeDocument/2006/customXml" ds:itemID="{3D101DB1-A6A7-493E-BFCA-15F98CE72B58}">
  <ds:schemaRefs/>
</ds:datastoreItem>
</file>

<file path=customXml/itemProps5.xml><?xml version="1.0" encoding="utf-8"?>
<ds:datastoreItem xmlns:ds="http://schemas.openxmlformats.org/officeDocument/2006/customXml" ds:itemID="{C1EEFCD2-B84C-4DCD-A3D6-4A0A6179E527}">
  <ds:schemaRefs/>
</ds:datastoreItem>
</file>

<file path=customXml/itemProps6.xml><?xml version="1.0" encoding="utf-8"?>
<ds:datastoreItem xmlns:ds="http://schemas.openxmlformats.org/officeDocument/2006/customXml" ds:itemID="{74ACB049-FFC6-4055-AE5C-905A5F7DEFBB}">
  <ds:schemaRefs/>
</ds:datastoreItem>
</file>

<file path=customXml/itemProps7.xml><?xml version="1.0" encoding="utf-8"?>
<ds:datastoreItem xmlns:ds="http://schemas.openxmlformats.org/officeDocument/2006/customXml" ds:itemID="{7FD08158-0BC8-436D-86F2-F756F8737A18}">
  <ds:schemaRefs/>
</ds:datastoreItem>
</file>

<file path=docProps/app.xml><?xml version="1.0" encoding="utf-8"?>
<Properties xmlns="http://schemas.openxmlformats.org/officeDocument/2006/extended-properties" xmlns:vt="http://schemas.openxmlformats.org/officeDocument/2006/docPropsVTypes">
  <Template>TRP_Template_16-9.potx</Template>
  <TotalTime>0</TotalTime>
  <Words>8282</Words>
  <Application>Microsoft Macintosh PowerPoint</Application>
  <PresentationFormat>Custom</PresentationFormat>
  <Paragraphs>819</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Black</vt:lpstr>
      <vt:lpstr>Arial,Sans-Serif</vt:lpstr>
      <vt:lpstr>Calibri</vt:lpstr>
      <vt:lpstr>Courier New</vt:lpstr>
      <vt:lpstr>System Font Regular</vt:lpstr>
      <vt:lpstr>Wingdings</vt:lpstr>
      <vt:lpstr>TRP_Template_16-9</vt:lpstr>
      <vt:lpstr>PowerPoint Presentation</vt:lpstr>
      <vt:lpstr>Imagine your own retirement. . .</vt:lpstr>
      <vt:lpstr>What Did You Imagine?</vt:lpstr>
      <vt:lpstr>What Did You Imagine?</vt:lpstr>
      <vt:lpstr>What Did You Imagine?</vt:lpstr>
      <vt:lpstr>What Did You Imagine?</vt:lpstr>
      <vt:lpstr>What Did You Imagine?</vt:lpstr>
      <vt:lpstr>What Did You Imagine?</vt:lpstr>
      <vt:lpstr>What Did You Imagine?</vt:lpstr>
      <vt:lpstr>Opposing Ideas</vt:lpstr>
      <vt:lpstr>Few Focus Beyond the Numbers</vt:lpstr>
      <vt:lpstr>Few Focus Beyond the Numbers</vt:lpstr>
      <vt:lpstr>Nonfinancial Considerations Influence Retirement Decisions</vt:lpstr>
      <vt:lpstr>Nonfinancial Considerations Influence Retirement Decisions</vt:lpstr>
      <vt:lpstr>Incorporating the Nonfinancials. . .</vt:lpstr>
      <vt:lpstr>Visualize Retirement</vt:lpstr>
      <vt:lpstr>PowerPoint Presentation</vt:lpstr>
      <vt:lpstr>Create Your Vision for Retirement</vt:lpstr>
      <vt:lpstr>Create Your Vision for Retirement</vt:lpstr>
      <vt:lpstr>PowerPoint Presentation</vt:lpstr>
      <vt:lpstr>Who</vt:lpstr>
      <vt:lpstr>Who</vt:lpstr>
      <vt:lpstr>Create Your Vision for Retirement</vt:lpstr>
      <vt:lpstr>PowerPoint Presentation</vt:lpstr>
      <vt:lpstr>What</vt:lpstr>
      <vt:lpstr>What</vt:lpstr>
      <vt:lpstr>Create Your Vision for Retirement</vt:lpstr>
      <vt:lpstr>PowerPoint Presentation</vt:lpstr>
      <vt:lpstr>Where</vt:lpstr>
      <vt:lpstr>Create Your Vision for Retirement</vt:lpstr>
      <vt:lpstr>When</vt:lpstr>
      <vt:lpstr>When</vt:lpstr>
      <vt:lpstr>Create Your Vision for Retirement</vt:lpstr>
      <vt:lpstr>PowerPoint Presentation</vt:lpstr>
      <vt:lpstr>Why</vt:lpstr>
      <vt:lpstr>Build Your Personalized Action Plan</vt:lpstr>
      <vt:lpstr>Assess Your Retirement Spending Needs</vt:lpstr>
      <vt:lpstr>Top Retiree Spending Categories</vt:lpstr>
      <vt:lpstr>Same</vt:lpstr>
      <vt:lpstr>Spend More</vt:lpstr>
      <vt:lpstr>Spend Less</vt:lpstr>
      <vt:lpstr>Actions for you to consider</vt:lpstr>
      <vt:lpstr>Important Information</vt:lpstr>
      <vt:lpstr>PowerPoint Presentation</vt:lpstr>
      <vt:lpstr>Cobranding Instructions</vt:lpstr>
      <vt:lpstr>PowerPoint Presentation</vt:lpstr>
      <vt:lpstr>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2021-02-26T17:33:06Z</cp:lastPrinted>
  <dcterms:created xsi:type="dcterms:W3CDTF">2016-03-08T14:10:38Z</dcterms:created>
  <dcterms:modified xsi:type="dcterms:W3CDTF">2021-03-23T16:06:22Z</dcterms:modified>
</cp:coreProperties>
</file>