
<file path=[Content_Types].xml><?xml version="1.0" encoding="utf-8"?>
<Types xmlns="http://schemas.openxmlformats.org/package/2006/content-types">
  <Default Extension="bin" ContentType="image/svg+xml"/>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 id="2147483662" r:id="rId3"/>
  </p:sldMasterIdLst>
  <p:notesMasterIdLst>
    <p:notesMasterId r:id="rId28"/>
  </p:notesMasterIdLst>
  <p:handoutMasterIdLst>
    <p:handoutMasterId r:id="rId29"/>
  </p:handoutMasterIdLst>
  <p:sldIdLst>
    <p:sldId id="1702" r:id="rId4"/>
    <p:sldId id="409" r:id="rId5"/>
    <p:sldId id="517" r:id="rId6"/>
    <p:sldId id="1290" r:id="rId7"/>
    <p:sldId id="644" r:id="rId8"/>
    <p:sldId id="1564" r:id="rId9"/>
    <p:sldId id="258" r:id="rId10"/>
    <p:sldId id="1031" r:id="rId11"/>
    <p:sldId id="1693" r:id="rId12"/>
    <p:sldId id="1695" r:id="rId13"/>
    <p:sldId id="1036" r:id="rId14"/>
    <p:sldId id="397" r:id="rId15"/>
    <p:sldId id="260" r:id="rId16"/>
    <p:sldId id="1696" r:id="rId17"/>
    <p:sldId id="1684" r:id="rId18"/>
    <p:sldId id="1701" r:id="rId19"/>
    <p:sldId id="272" r:id="rId20"/>
    <p:sldId id="1697" r:id="rId21"/>
    <p:sldId id="1698" r:id="rId22"/>
    <p:sldId id="1686" r:id="rId23"/>
    <p:sldId id="277" r:id="rId24"/>
    <p:sldId id="1060" r:id="rId25"/>
    <p:sldId id="946" r:id="rId26"/>
    <p:sldId id="996" r:id="rId27"/>
  </p:sldIdLst>
  <p:sldSz cx="12192000" cy="6858000"/>
  <p:notesSz cx="7315200" cy="9601200"/>
  <p:custDataLst>
    <p:tags r:id="rId30"/>
  </p:custDataLst>
  <p:defaultTextStyle>
    <a:defPPr>
      <a:defRPr lang="en-US"/>
    </a:defPPr>
    <a:lvl1pPr marL="0" algn="l" defTabSz="1088473" rtl="0" eaLnBrk="1" latinLnBrk="0" hangingPunct="1">
      <a:defRPr sz="2167" kern="1200">
        <a:solidFill>
          <a:schemeClr val="tx1"/>
        </a:solidFill>
        <a:latin typeface="+mn-lt"/>
        <a:ea typeface="+mn-ea"/>
        <a:cs typeface="+mn-cs"/>
      </a:defRPr>
    </a:lvl1pPr>
    <a:lvl2pPr marL="544237" algn="l" defTabSz="1088473" rtl="0" eaLnBrk="1" latinLnBrk="0" hangingPunct="1">
      <a:defRPr sz="2167" kern="1200">
        <a:solidFill>
          <a:schemeClr val="tx1"/>
        </a:solidFill>
        <a:latin typeface="+mn-lt"/>
        <a:ea typeface="+mn-ea"/>
        <a:cs typeface="+mn-cs"/>
      </a:defRPr>
    </a:lvl2pPr>
    <a:lvl3pPr marL="1088473" algn="l" defTabSz="1088473" rtl="0" eaLnBrk="1" latinLnBrk="0" hangingPunct="1">
      <a:defRPr sz="2167" kern="1200">
        <a:solidFill>
          <a:schemeClr val="tx1"/>
        </a:solidFill>
        <a:latin typeface="+mn-lt"/>
        <a:ea typeface="+mn-ea"/>
        <a:cs typeface="+mn-cs"/>
      </a:defRPr>
    </a:lvl3pPr>
    <a:lvl4pPr marL="1632711" algn="l" defTabSz="1088473" rtl="0" eaLnBrk="1" latinLnBrk="0" hangingPunct="1">
      <a:defRPr sz="2167" kern="1200">
        <a:solidFill>
          <a:schemeClr val="tx1"/>
        </a:solidFill>
        <a:latin typeface="+mn-lt"/>
        <a:ea typeface="+mn-ea"/>
        <a:cs typeface="+mn-cs"/>
      </a:defRPr>
    </a:lvl4pPr>
    <a:lvl5pPr marL="2176947" algn="l" defTabSz="1088473" rtl="0" eaLnBrk="1" latinLnBrk="0" hangingPunct="1">
      <a:defRPr sz="2167" kern="1200">
        <a:solidFill>
          <a:schemeClr val="tx1"/>
        </a:solidFill>
        <a:latin typeface="+mn-lt"/>
        <a:ea typeface="+mn-ea"/>
        <a:cs typeface="+mn-cs"/>
      </a:defRPr>
    </a:lvl5pPr>
    <a:lvl6pPr marL="2721184" algn="l" defTabSz="1088473" rtl="0" eaLnBrk="1" latinLnBrk="0" hangingPunct="1">
      <a:defRPr sz="2167" kern="1200">
        <a:solidFill>
          <a:schemeClr val="tx1"/>
        </a:solidFill>
        <a:latin typeface="+mn-lt"/>
        <a:ea typeface="+mn-ea"/>
        <a:cs typeface="+mn-cs"/>
      </a:defRPr>
    </a:lvl6pPr>
    <a:lvl7pPr marL="3265420" algn="l" defTabSz="1088473" rtl="0" eaLnBrk="1" latinLnBrk="0" hangingPunct="1">
      <a:defRPr sz="2167" kern="1200">
        <a:solidFill>
          <a:schemeClr val="tx1"/>
        </a:solidFill>
        <a:latin typeface="+mn-lt"/>
        <a:ea typeface="+mn-ea"/>
        <a:cs typeface="+mn-cs"/>
      </a:defRPr>
    </a:lvl7pPr>
    <a:lvl8pPr marL="3809657" algn="l" defTabSz="1088473" rtl="0" eaLnBrk="1" latinLnBrk="0" hangingPunct="1">
      <a:defRPr sz="2167" kern="1200">
        <a:solidFill>
          <a:schemeClr val="tx1"/>
        </a:solidFill>
        <a:latin typeface="+mn-lt"/>
        <a:ea typeface="+mn-ea"/>
        <a:cs typeface="+mn-cs"/>
      </a:defRPr>
    </a:lvl8pPr>
    <a:lvl9pPr marL="4353894" algn="l" defTabSz="1088473" rtl="0" eaLnBrk="1" latinLnBrk="0" hangingPunct="1">
      <a:defRPr sz="2167"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92" userDrawn="1">
          <p15:clr>
            <a:srgbClr val="A4A3A4"/>
          </p15:clr>
        </p15:guide>
        <p15:guide id="11" pos="264"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D3D7DA"/>
    <a:srgbClr val="BE7E1E"/>
    <a:srgbClr val="AE3260"/>
    <a:srgbClr val="E9EBED"/>
    <a:srgbClr val="7749BC"/>
    <a:srgbClr val="65737D"/>
    <a:srgbClr val="D4D7DB"/>
    <a:srgbClr val="002F48"/>
    <a:srgbClr val="BEC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43" autoAdjust="0"/>
    <p:restoredTop sz="93242" autoAdjust="0"/>
  </p:normalViewPr>
  <p:slideViewPr>
    <p:cSldViewPr snapToGrid="0">
      <p:cViewPr varScale="1">
        <p:scale>
          <a:sx n="118" d="100"/>
          <a:sy n="118" d="100"/>
        </p:scale>
        <p:origin x="126" y="402"/>
      </p:cViewPr>
      <p:guideLst>
        <p:guide orient="horz" pos="192"/>
        <p:guide pos="264"/>
      </p:guideLst>
    </p:cSldViewPr>
  </p:slideViewPr>
  <p:outlineViewPr>
    <p:cViewPr>
      <p:scale>
        <a:sx n="33" d="100"/>
        <a:sy n="33" d="100"/>
      </p:scale>
      <p:origin x="0" y="-23868"/>
    </p:cViewPr>
  </p:outlineViewPr>
  <p:notesTextViewPr>
    <p:cViewPr>
      <p:scale>
        <a:sx n="125" d="100"/>
        <a:sy n="125" d="100"/>
      </p:scale>
      <p:origin x="0" y="0"/>
    </p:cViewPr>
  </p:notesTextViewPr>
  <p:sorterViewPr>
    <p:cViewPr>
      <p:scale>
        <a:sx n="40" d="100"/>
        <a:sy n="40" d="100"/>
      </p:scale>
      <p:origin x="0" y="-3948"/>
    </p:cViewPr>
  </p:sorterViewPr>
  <p:notesViewPr>
    <p:cSldViewPr snapToGrid="0">
      <p:cViewPr>
        <p:scale>
          <a:sx n="70" d="100"/>
          <a:sy n="70" d="100"/>
        </p:scale>
        <p:origin x="3592" y="86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359591236004331"/>
          <c:h val="0.9848180698005804"/>
        </c:manualLayout>
      </c:layout>
      <c:barChart>
        <c:barDir val="col"/>
        <c:grouping val="clustered"/>
        <c:varyColors val="0"/>
        <c:ser>
          <c:idx val="0"/>
          <c:order val="0"/>
          <c:tx>
            <c:strRef>
              <c:f>Sheet1!$B$1</c:f>
              <c:strCache>
                <c:ptCount val="1"/>
                <c:pt idx="0">
                  <c:v>Series 1</c:v>
                </c:pt>
              </c:strCache>
            </c:strRef>
          </c:tx>
          <c:spPr>
            <a:ln>
              <a:solidFill>
                <a:schemeClr val="bg1"/>
              </a:solidFill>
            </a:ln>
          </c:spPr>
          <c:invertIfNegative val="0"/>
          <c:dPt>
            <c:idx val="0"/>
            <c:invertIfNegative val="0"/>
            <c:bubble3D val="0"/>
            <c:spPr>
              <a:solidFill>
                <a:srgbClr val="054C70"/>
              </a:solidFill>
              <a:ln>
                <a:solidFill>
                  <a:srgbClr val="054C70"/>
                </a:solidFill>
              </a:ln>
            </c:spPr>
            <c:extLst>
              <c:ext xmlns:c16="http://schemas.microsoft.com/office/drawing/2014/chart" uri="{C3380CC4-5D6E-409C-BE32-E72D297353CC}">
                <c16:uniqueId val="{00000001-566D-BE43-8283-290978F2D64F}"/>
              </c:ext>
            </c:extLst>
          </c:dPt>
          <c:dPt>
            <c:idx val="1"/>
            <c:invertIfNegative val="0"/>
            <c:bubble3D val="0"/>
            <c:spPr>
              <a:solidFill>
                <a:srgbClr val="05C3DE"/>
              </a:solidFill>
              <a:ln>
                <a:solidFill>
                  <a:srgbClr val="05C3DE"/>
                </a:solidFill>
              </a:ln>
            </c:spPr>
            <c:extLst>
              <c:ext xmlns:c16="http://schemas.microsoft.com/office/drawing/2014/chart" uri="{C3380CC4-5D6E-409C-BE32-E72D297353CC}">
                <c16:uniqueId val="{00000003-566D-BE43-8283-290978F2D64F}"/>
              </c:ext>
            </c:extLst>
          </c:dPt>
          <c:dPt>
            <c:idx val="2"/>
            <c:invertIfNegative val="0"/>
            <c:bubble3D val="0"/>
            <c:spPr>
              <a:solidFill>
                <a:srgbClr val="253746"/>
              </a:solidFill>
              <a:ln>
                <a:solidFill>
                  <a:srgbClr val="253746"/>
                </a:solidFill>
              </a:ln>
            </c:spPr>
            <c:extLst>
              <c:ext xmlns:c16="http://schemas.microsoft.com/office/drawing/2014/chart" uri="{C3380CC4-5D6E-409C-BE32-E72D297353CC}">
                <c16:uniqueId val="{00000005-566D-BE43-8283-290978F2D64F}"/>
              </c:ext>
            </c:extLst>
          </c:dPt>
          <c:dPt>
            <c:idx val="3"/>
            <c:invertIfNegative val="0"/>
            <c:bubble3D val="0"/>
            <c:spPr>
              <a:solidFill>
                <a:srgbClr val="E47F00"/>
              </a:solidFill>
              <a:ln>
                <a:solidFill>
                  <a:schemeClr val="bg1"/>
                </a:solidFill>
              </a:ln>
            </c:spPr>
            <c:extLst>
              <c:ext xmlns:c16="http://schemas.microsoft.com/office/drawing/2014/chart" uri="{C3380CC4-5D6E-409C-BE32-E72D297353CC}">
                <c16:uniqueId val="{00000007-566D-BE43-8283-290978F2D64F}"/>
              </c:ext>
            </c:extLst>
          </c:dPt>
          <c:dPt>
            <c:idx val="4"/>
            <c:invertIfNegative val="0"/>
            <c:bubble3D val="0"/>
            <c:spPr>
              <a:solidFill>
                <a:srgbClr val="7D9845"/>
              </a:solidFill>
              <a:ln>
                <a:solidFill>
                  <a:schemeClr val="bg1"/>
                </a:solidFill>
              </a:ln>
            </c:spPr>
            <c:extLst>
              <c:ext xmlns:c16="http://schemas.microsoft.com/office/drawing/2014/chart" uri="{C3380CC4-5D6E-409C-BE32-E72D297353CC}">
                <c16:uniqueId val="{00000009-566D-BE43-8283-290978F2D64F}"/>
              </c:ext>
            </c:extLst>
          </c:dPt>
          <c:dPt>
            <c:idx val="5"/>
            <c:invertIfNegative val="0"/>
            <c:bubble3D val="0"/>
            <c:spPr>
              <a:solidFill>
                <a:srgbClr val="614B79"/>
              </a:solidFill>
              <a:ln>
                <a:solidFill>
                  <a:schemeClr val="bg1"/>
                </a:solidFill>
              </a:ln>
            </c:spPr>
            <c:extLst>
              <c:ext xmlns:c16="http://schemas.microsoft.com/office/drawing/2014/chart" uri="{C3380CC4-5D6E-409C-BE32-E72D297353CC}">
                <c16:uniqueId val="{0000000B-566D-BE43-8283-290978F2D64F}"/>
              </c:ext>
            </c:extLst>
          </c:dPt>
          <c:dPt>
            <c:idx val="6"/>
            <c:invertIfNegative val="0"/>
            <c:bubble3D val="0"/>
            <c:spPr>
              <a:solidFill>
                <a:srgbClr val="38939B"/>
              </a:solidFill>
              <a:ln>
                <a:solidFill>
                  <a:schemeClr val="bg1"/>
                </a:solidFill>
              </a:ln>
            </c:spPr>
            <c:extLst>
              <c:ext xmlns:c16="http://schemas.microsoft.com/office/drawing/2014/chart" uri="{C3380CC4-5D6E-409C-BE32-E72D297353CC}">
                <c16:uniqueId val="{0000000D-566D-BE43-8283-290978F2D64F}"/>
              </c:ext>
            </c:extLst>
          </c:dPt>
          <c:dPt>
            <c:idx val="7"/>
            <c:invertIfNegative val="0"/>
            <c:bubble3D val="0"/>
            <c:spPr>
              <a:solidFill>
                <a:srgbClr val="FFDD00"/>
              </a:solidFill>
              <a:ln>
                <a:solidFill>
                  <a:schemeClr val="bg1"/>
                </a:solidFill>
              </a:ln>
            </c:spPr>
            <c:extLst>
              <c:ext xmlns:c16="http://schemas.microsoft.com/office/drawing/2014/chart" uri="{C3380CC4-5D6E-409C-BE32-E72D297353CC}">
                <c16:uniqueId val="{0000000F-566D-BE43-8283-290978F2D64F}"/>
              </c:ext>
            </c:extLst>
          </c:dPt>
          <c:dPt>
            <c:idx val="8"/>
            <c:invertIfNegative val="0"/>
            <c:bubble3D val="0"/>
            <c:spPr>
              <a:solidFill>
                <a:schemeClr val="tx2"/>
              </a:solidFill>
              <a:ln>
                <a:solidFill>
                  <a:schemeClr val="bg1"/>
                </a:solidFill>
              </a:ln>
            </c:spPr>
            <c:extLst>
              <c:ext xmlns:c16="http://schemas.microsoft.com/office/drawing/2014/chart" uri="{C3380CC4-5D6E-409C-BE32-E72D297353CC}">
                <c16:uniqueId val="{00000011-566D-BE43-8283-290978F2D64F}"/>
              </c:ext>
            </c:extLst>
          </c:dPt>
          <c:dPt>
            <c:idx val="9"/>
            <c:invertIfNegative val="0"/>
            <c:bubble3D val="0"/>
            <c:spPr>
              <a:solidFill>
                <a:schemeClr val="accent5"/>
              </a:solidFill>
              <a:ln>
                <a:solidFill>
                  <a:schemeClr val="bg1"/>
                </a:solidFill>
              </a:ln>
            </c:spPr>
            <c:extLst>
              <c:ext xmlns:c16="http://schemas.microsoft.com/office/drawing/2014/chart" uri="{C3380CC4-5D6E-409C-BE32-E72D297353CC}">
                <c16:uniqueId val="{00000013-566D-BE43-8283-290978F2D64F}"/>
              </c:ext>
            </c:extLst>
          </c:dPt>
          <c:cat>
            <c:strRef>
              <c:f>Sheet1!$A$2:$A$4</c:f>
              <c:strCache>
                <c:ptCount val="3"/>
                <c:pt idx="0">
                  <c:v>Stocks</c:v>
                </c:pt>
                <c:pt idx="1">
                  <c:v>Bonds</c:v>
                </c:pt>
                <c:pt idx="2">
                  <c:v>Money Market/ Stable Value</c:v>
                </c:pt>
              </c:strCache>
            </c:strRef>
          </c:cat>
          <c:val>
            <c:numRef>
              <c:f>Sheet1!$B$2:$B$4</c:f>
              <c:numCache>
                <c:formatCode>General</c:formatCode>
                <c:ptCount val="3"/>
                <c:pt idx="0">
                  <c:v>33</c:v>
                </c:pt>
                <c:pt idx="1">
                  <c:v>33</c:v>
                </c:pt>
                <c:pt idx="2">
                  <c:v>33</c:v>
                </c:pt>
              </c:numCache>
            </c:numRef>
          </c:val>
          <c:extLst>
            <c:ext xmlns:c16="http://schemas.microsoft.com/office/drawing/2014/chart" uri="{C3380CC4-5D6E-409C-BE32-E72D297353CC}">
              <c16:uniqueId val="{00000014-566D-BE43-8283-290978F2D64F}"/>
            </c:ext>
          </c:extLst>
        </c:ser>
        <c:dLbls>
          <c:showLegendKey val="0"/>
          <c:showVal val="0"/>
          <c:showCatName val="0"/>
          <c:showSerName val="0"/>
          <c:showPercent val="0"/>
          <c:showBubbleSize val="0"/>
        </c:dLbls>
        <c:gapWidth val="13"/>
        <c:axId val="885615408"/>
        <c:axId val="885612736"/>
      </c:barChart>
      <c:valAx>
        <c:axId val="885612736"/>
        <c:scaling>
          <c:orientation val="minMax"/>
        </c:scaling>
        <c:delete val="1"/>
        <c:axPos val="l"/>
        <c:majorGridlines>
          <c:spPr>
            <a:ln>
              <a:noFill/>
            </a:ln>
          </c:spPr>
        </c:majorGridlines>
        <c:numFmt formatCode="General" sourceLinked="1"/>
        <c:majorTickMark val="out"/>
        <c:minorTickMark val="none"/>
        <c:tickLblPos val="nextTo"/>
        <c:crossAx val="885615408"/>
        <c:crosses val="autoZero"/>
        <c:crossBetween val="between"/>
      </c:valAx>
      <c:catAx>
        <c:axId val="885615408"/>
        <c:scaling>
          <c:orientation val="minMax"/>
        </c:scaling>
        <c:delete val="1"/>
        <c:axPos val="b"/>
        <c:numFmt formatCode="General" sourceLinked="1"/>
        <c:majorTickMark val="out"/>
        <c:minorTickMark val="none"/>
        <c:tickLblPos val="nextTo"/>
        <c:crossAx val="885612736"/>
        <c:crosses val="autoZero"/>
        <c:auto val="1"/>
        <c:lblAlgn val="ctr"/>
        <c:lblOffset val="100"/>
        <c:noMultiLvlLbl val="0"/>
      </c:catAx>
      <c:spPr>
        <a:noFill/>
        <a:ln>
          <a:noFill/>
        </a:ln>
      </c:spPr>
    </c:plotArea>
    <c:plotVisOnly val="1"/>
    <c:dispBlanksAs val="gap"/>
    <c:showDLblsOverMax val="0"/>
  </c:chart>
  <c:spPr>
    <a:ln>
      <a:noFill/>
    </a:ln>
  </c:spPr>
  <c:txPr>
    <a:bodyPr/>
    <a:lstStyle/>
    <a:p>
      <a:pPr>
        <a:defRPr sz="1100">
          <a:solidFill>
            <a:schemeClr val="tx2"/>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92645253875637E-2"/>
          <c:y val="6.1890108105573084E-2"/>
          <c:w val="0.94313538783890694"/>
          <c:h val="0.82018398456521291"/>
        </c:manualLayout>
      </c:layout>
      <c:barChart>
        <c:barDir val="col"/>
        <c:grouping val="clustered"/>
        <c:varyColors val="0"/>
        <c:ser>
          <c:idx val="0"/>
          <c:order val="0"/>
          <c:tx>
            <c:strRef>
              <c:f>Sheet1!$B$1</c:f>
              <c:strCache>
                <c:ptCount val="1"/>
                <c:pt idx="0">
                  <c:v> 1-Year Return</c:v>
                </c:pt>
              </c:strCache>
            </c:strRef>
          </c:tx>
          <c:spPr>
            <a:solidFill>
              <a:srgbClr val="00608A"/>
            </a:solidFill>
            <a:ln>
              <a:noFill/>
            </a:ln>
            <a:effectLst/>
          </c:spPr>
          <c:invertIfNegative val="0"/>
          <c:cat>
            <c:strRef>
              <c:f>Sheet1!$A$2:$A$54</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Sheet1!$B$2:$B$54</c:f>
              <c:numCache>
                <c:formatCode>0.00</c:formatCode>
                <c:ptCount val="53"/>
                <c:pt idx="0">
                  <c:v>3.8600000000000003</c:v>
                </c:pt>
                <c:pt idx="1">
                  <c:v>14.299999999999999</c:v>
                </c:pt>
                <c:pt idx="2">
                  <c:v>18.990000000000002</c:v>
                </c:pt>
                <c:pt idx="3">
                  <c:v>-14.69</c:v>
                </c:pt>
                <c:pt idx="4">
                  <c:v>-26.47</c:v>
                </c:pt>
                <c:pt idx="5">
                  <c:v>37.230000000000004</c:v>
                </c:pt>
                <c:pt idx="6">
                  <c:v>23.93</c:v>
                </c:pt>
                <c:pt idx="7">
                  <c:v>-7.16</c:v>
                </c:pt>
                <c:pt idx="8">
                  <c:v>6.5699999999999994</c:v>
                </c:pt>
                <c:pt idx="9">
                  <c:v>18.61</c:v>
                </c:pt>
                <c:pt idx="10">
                  <c:v>32.5</c:v>
                </c:pt>
                <c:pt idx="11">
                  <c:v>-4.92</c:v>
                </c:pt>
                <c:pt idx="12">
                  <c:v>21.55</c:v>
                </c:pt>
                <c:pt idx="13">
                  <c:v>22.56</c:v>
                </c:pt>
                <c:pt idx="14">
                  <c:v>6.2700000000000005</c:v>
                </c:pt>
                <c:pt idx="15">
                  <c:v>31.730000000000004</c:v>
                </c:pt>
                <c:pt idx="16">
                  <c:v>18.670000000000002</c:v>
                </c:pt>
                <c:pt idx="17">
                  <c:v>5.25</c:v>
                </c:pt>
                <c:pt idx="18">
                  <c:v>16.61</c:v>
                </c:pt>
                <c:pt idx="19">
                  <c:v>31.69</c:v>
                </c:pt>
                <c:pt idx="20">
                  <c:v>-3.1</c:v>
                </c:pt>
                <c:pt idx="21">
                  <c:v>30.470000000000002</c:v>
                </c:pt>
                <c:pt idx="22">
                  <c:v>7.62</c:v>
                </c:pt>
                <c:pt idx="23">
                  <c:v>10.08</c:v>
                </c:pt>
                <c:pt idx="24">
                  <c:v>1.32</c:v>
                </c:pt>
                <c:pt idx="25">
                  <c:v>37.580000000000005</c:v>
                </c:pt>
                <c:pt idx="26">
                  <c:v>22.96</c:v>
                </c:pt>
                <c:pt idx="27">
                  <c:v>33.36</c:v>
                </c:pt>
                <c:pt idx="28">
                  <c:v>28.58</c:v>
                </c:pt>
                <c:pt idx="29">
                  <c:v>21.04</c:v>
                </c:pt>
                <c:pt idx="30">
                  <c:v>-9.1</c:v>
                </c:pt>
                <c:pt idx="31">
                  <c:v>-11.89</c:v>
                </c:pt>
                <c:pt idx="32">
                  <c:v>-22.1</c:v>
                </c:pt>
                <c:pt idx="33">
                  <c:v>28.68</c:v>
                </c:pt>
                <c:pt idx="34">
                  <c:v>10.879999999999999</c:v>
                </c:pt>
                <c:pt idx="35">
                  <c:v>4.91</c:v>
                </c:pt>
                <c:pt idx="36">
                  <c:v>15.790000000000001</c:v>
                </c:pt>
                <c:pt idx="37">
                  <c:v>5.4899999999999993</c:v>
                </c:pt>
                <c:pt idx="38">
                  <c:v>-37</c:v>
                </c:pt>
                <c:pt idx="39">
                  <c:v>26.46</c:v>
                </c:pt>
                <c:pt idx="40">
                  <c:v>15.06</c:v>
                </c:pt>
                <c:pt idx="41">
                  <c:v>2.11</c:v>
                </c:pt>
                <c:pt idx="42">
                  <c:v>16</c:v>
                </c:pt>
                <c:pt idx="43">
                  <c:v>32.39</c:v>
                </c:pt>
                <c:pt idx="44">
                  <c:v>13.69</c:v>
                </c:pt>
                <c:pt idx="45">
                  <c:v>1.38</c:v>
                </c:pt>
                <c:pt idx="46">
                  <c:v>11.960999999999999</c:v>
                </c:pt>
                <c:pt idx="47">
                  <c:v>21.831564497301702</c:v>
                </c:pt>
                <c:pt idx="48">
                  <c:v>-4.38</c:v>
                </c:pt>
                <c:pt idx="49">
                  <c:v>31.49</c:v>
                </c:pt>
                <c:pt idx="50">
                  <c:v>18.399999999999999</c:v>
                </c:pt>
                <c:pt idx="51">
                  <c:v>28.71</c:v>
                </c:pt>
                <c:pt idx="52">
                  <c:v>-18.11</c:v>
                </c:pt>
              </c:numCache>
            </c:numRef>
          </c:val>
          <c:extLst>
            <c:ext xmlns:c16="http://schemas.microsoft.com/office/drawing/2014/chart" uri="{C3380CC4-5D6E-409C-BE32-E72D297353CC}">
              <c16:uniqueId val="{00000000-23A7-F946-B702-AD59C8468473}"/>
            </c:ext>
          </c:extLst>
        </c:ser>
        <c:dLbls>
          <c:showLegendKey val="0"/>
          <c:showVal val="0"/>
          <c:showCatName val="0"/>
          <c:showSerName val="0"/>
          <c:showPercent val="0"/>
          <c:showBubbleSize val="0"/>
        </c:dLbls>
        <c:gapWidth val="34"/>
        <c:axId val="1368037439"/>
        <c:axId val="1367486847"/>
      </c:barChart>
      <c:lineChart>
        <c:grouping val="standard"/>
        <c:varyColors val="0"/>
        <c:ser>
          <c:idx val="2"/>
          <c:order val="1"/>
          <c:tx>
            <c:strRef>
              <c:f>Sheet1!$D$1</c:f>
              <c:strCache>
                <c:ptCount val="1"/>
                <c:pt idx="0">
                  <c:v> Rolling 15-Year Return</c:v>
                </c:pt>
              </c:strCache>
            </c:strRef>
          </c:tx>
          <c:spPr>
            <a:ln w="50800" cap="rnd">
              <a:solidFill>
                <a:srgbClr val="BE7E1E"/>
              </a:solidFill>
              <a:round/>
            </a:ln>
            <a:effectLst>
              <a:outerShdw dist="12700" dir="6000000" algn="tl" rotWithShape="0">
                <a:schemeClr val="bg1"/>
              </a:outerShdw>
            </a:effectLst>
          </c:spPr>
          <c:marker>
            <c:symbol val="none"/>
          </c:marker>
          <c:cat>
            <c:strRef>
              <c:f>Sheet1!$A$2:$A$54</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Sheet1!$D$2:$D$54</c:f>
              <c:numCache>
                <c:formatCode>0.00</c:formatCode>
                <c:ptCount val="53"/>
                <c:pt idx="0">
                  <c:v>8.4113830992452279</c:v>
                </c:pt>
                <c:pt idx="1">
                  <c:v>8.9197258011260985</c:v>
                </c:pt>
                <c:pt idx="2">
                  <c:v>11.023543680568082</c:v>
                </c:pt>
                <c:pt idx="3">
                  <c:v>7.2597791700760306</c:v>
                </c:pt>
                <c:pt idx="4">
                  <c:v>4.310692594885901</c:v>
                </c:pt>
                <c:pt idx="5">
                  <c:v>6.4982213051179682</c:v>
                </c:pt>
                <c:pt idx="6">
                  <c:v>6.3245075575532939</c:v>
                </c:pt>
                <c:pt idx="7">
                  <c:v>6.438268081914722</c:v>
                </c:pt>
                <c:pt idx="8">
                  <c:v>5.4359872530295394</c:v>
                </c:pt>
                <c:pt idx="9">
                  <c:v>5.5567265978022196</c:v>
                </c:pt>
                <c:pt idx="10">
                  <c:v>6.7140813761384699</c:v>
                </c:pt>
                <c:pt idx="11">
                  <c:v>7.1102302652682692</c:v>
                </c:pt>
                <c:pt idx="12">
                  <c:v>6.9715518299659607</c:v>
                </c:pt>
                <c:pt idx="13">
                  <c:v>7.6718464834504063</c:v>
                </c:pt>
                <c:pt idx="14">
                  <c:v>8.740302477120343</c:v>
                </c:pt>
                <c:pt idx="15">
                  <c:v>10.470009422572568</c:v>
                </c:pt>
                <c:pt idx="16">
                  <c:v>10.748230512570611</c:v>
                </c:pt>
                <c:pt idx="17">
                  <c:v>9.8430450134078704</c:v>
                </c:pt>
                <c:pt idx="18">
                  <c:v>12.153702695527336</c:v>
                </c:pt>
                <c:pt idx="19">
                  <c:v>16.579430108422443</c:v>
                </c:pt>
                <c:pt idx="20">
                  <c:v>13.910679474466336</c:v>
                </c:pt>
                <c:pt idx="21">
                  <c:v>14.309070333600694</c:v>
                </c:pt>
                <c:pt idx="22">
                  <c:v>15.442583682721821</c:v>
                </c:pt>
                <c:pt idx="23">
                  <c:v>15.695672355085243</c:v>
                </c:pt>
                <c:pt idx="24">
                  <c:v>14.497249946627665</c:v>
                </c:pt>
                <c:pt idx="25">
                  <c:v>14.787789366086002</c:v>
                </c:pt>
                <c:pt idx="26">
                  <c:v>16.769288138530271</c:v>
                </c:pt>
                <c:pt idx="27">
                  <c:v>17.496588594436503</c:v>
                </c:pt>
                <c:pt idx="28">
                  <c:v>17.879212546534063</c:v>
                </c:pt>
                <c:pt idx="29">
                  <c:v>18.910232680938122</c:v>
                </c:pt>
                <c:pt idx="30">
                  <c:v>16.010012834360388</c:v>
                </c:pt>
                <c:pt idx="31">
                  <c:v>13.733636255387371</c:v>
                </c:pt>
                <c:pt idx="32">
                  <c:v>11.479722497515809</c:v>
                </c:pt>
                <c:pt idx="33">
                  <c:v>12.214500965338981</c:v>
                </c:pt>
                <c:pt idx="34">
                  <c:v>10.935457778681169</c:v>
                </c:pt>
                <c:pt idx="35">
                  <c:v>11.524870748187354</c:v>
                </c:pt>
                <c:pt idx="36">
                  <c:v>10.641421759832003</c:v>
                </c:pt>
                <c:pt idx="37">
                  <c:v>10.494392853042921</c:v>
                </c:pt>
                <c:pt idx="38">
                  <c:v>6.4593267188887138</c:v>
                </c:pt>
                <c:pt idx="39">
                  <c:v>8.0442888651615085</c:v>
                </c:pt>
                <c:pt idx="40">
                  <c:v>6.7647126684346137</c:v>
                </c:pt>
                <c:pt idx="41">
                  <c:v>5.4504597983192404</c:v>
                </c:pt>
                <c:pt idx="42">
                  <c:v>4.4746149178210626</c:v>
                </c:pt>
                <c:pt idx="43">
                  <c:v>4.6781767239294059</c:v>
                </c:pt>
                <c:pt idx="44">
                  <c:v>4.2417345108372473</c:v>
                </c:pt>
                <c:pt idx="45">
                  <c:v>5.003395632952401</c:v>
                </c:pt>
                <c:pt idx="46">
                  <c:v>6.6934591955539746</c:v>
                </c:pt>
                <c:pt idx="47">
                  <c:v>9.9223857645447833</c:v>
                </c:pt>
                <c:pt idx="48">
                  <c:v>7.7671317525631167</c:v>
                </c:pt>
                <c:pt idx="49">
                  <c:v>8.9986116522561499</c:v>
                </c:pt>
                <c:pt idx="50">
                  <c:v>9.8800000000000008</c:v>
                </c:pt>
                <c:pt idx="51">
                  <c:v>10.66</c:v>
                </c:pt>
                <c:pt idx="52">
                  <c:v>8.81</c:v>
                </c:pt>
              </c:numCache>
            </c:numRef>
          </c:val>
          <c:smooth val="0"/>
          <c:extLst>
            <c:ext xmlns:c16="http://schemas.microsoft.com/office/drawing/2014/chart" uri="{C3380CC4-5D6E-409C-BE32-E72D297353CC}">
              <c16:uniqueId val="{00000001-23A7-F946-B702-AD59C8468473}"/>
            </c:ext>
          </c:extLst>
        </c:ser>
        <c:dLbls>
          <c:showLegendKey val="0"/>
          <c:showVal val="0"/>
          <c:showCatName val="0"/>
          <c:showSerName val="0"/>
          <c:showPercent val="0"/>
          <c:showBubbleSize val="0"/>
        </c:dLbls>
        <c:marker val="1"/>
        <c:smooth val="0"/>
        <c:axId val="1368037439"/>
        <c:axId val="1367486847"/>
      </c:lineChart>
      <c:dateAx>
        <c:axId val="1368037439"/>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67486847"/>
        <c:crosses val="autoZero"/>
        <c:auto val="0"/>
        <c:lblOffset val="100"/>
        <c:baseTimeUnit val="days"/>
        <c:majorUnit val="3"/>
      </c:dateAx>
      <c:valAx>
        <c:axId val="136748684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68037439"/>
        <c:crossesAt val="1"/>
        <c:crossBetween val="between"/>
      </c:valAx>
      <c:spPr>
        <a:noFill/>
        <a:ln w="25400">
          <a:noFill/>
        </a:ln>
        <a:effectLst/>
      </c:spPr>
    </c:plotArea>
    <c:legend>
      <c:legendPos val="b"/>
      <c:layout>
        <c:manualLayout>
          <c:xMode val="edge"/>
          <c:yMode val="edge"/>
          <c:x val="0.58049425555971712"/>
          <c:y val="8.3912037037037035E-2"/>
          <c:w val="0.3996327405575294"/>
          <c:h val="6.3648058553961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0BAF15-9A5E-4C51-8B89-60232A5BDA3C}"/>
              </a:ext>
            </a:extLst>
          </p:cNvPr>
          <p:cNvSpPr>
            <a:spLocks noGrp="1"/>
          </p:cNvSpPr>
          <p:nvPr>
            <p:ph type="hdr" sz="quarter"/>
          </p:nvPr>
        </p:nvSpPr>
        <p:spPr>
          <a:xfrm>
            <a:off x="0" y="0"/>
            <a:ext cx="3170255" cy="482041"/>
          </a:xfrm>
          <a:prstGeom prst="rect">
            <a:avLst/>
          </a:prstGeom>
        </p:spPr>
        <p:txBody>
          <a:bodyPr vert="horz" lIns="95674" tIns="47837" rIns="95674" bIns="47837" rtlCol="0"/>
          <a:lstStyle>
            <a:lvl1pPr algn="l">
              <a:defRPr sz="1300"/>
            </a:lvl1pPr>
          </a:lstStyle>
          <a:p>
            <a:endParaRPr lang="en-US" dirty="0"/>
          </a:p>
        </p:txBody>
      </p:sp>
      <p:sp>
        <p:nvSpPr>
          <p:cNvPr id="3" name="Date Placeholder 2">
            <a:extLst>
              <a:ext uri="{FF2B5EF4-FFF2-40B4-BE49-F238E27FC236}">
                <a16:creationId xmlns:a16="http://schemas.microsoft.com/office/drawing/2014/main" id="{3AF21DEE-BF21-487D-A450-FFF6EFE3229B}"/>
              </a:ext>
            </a:extLst>
          </p:cNvPr>
          <p:cNvSpPr>
            <a:spLocks noGrp="1"/>
          </p:cNvSpPr>
          <p:nvPr>
            <p:ph type="dt" sz="quarter" idx="1"/>
          </p:nvPr>
        </p:nvSpPr>
        <p:spPr>
          <a:xfrm>
            <a:off x="4143271" y="0"/>
            <a:ext cx="3170255" cy="482041"/>
          </a:xfrm>
          <a:prstGeom prst="rect">
            <a:avLst/>
          </a:prstGeom>
        </p:spPr>
        <p:txBody>
          <a:bodyPr vert="horz" lIns="95674" tIns="47837" rIns="95674" bIns="47837" rtlCol="0"/>
          <a:lstStyle>
            <a:lvl1pPr algn="r">
              <a:defRPr sz="1300"/>
            </a:lvl1pPr>
          </a:lstStyle>
          <a:p>
            <a:fld id="{7CB21309-5326-44C6-A140-CF8CC1729AAE}" type="datetimeFigureOut">
              <a:rPr lang="en-US" smtClean="0"/>
              <a:t>05/10/2023</a:t>
            </a:fld>
            <a:endParaRPr lang="en-US" dirty="0"/>
          </a:p>
        </p:txBody>
      </p:sp>
      <p:sp>
        <p:nvSpPr>
          <p:cNvPr id="4" name="Footer Placeholder 3">
            <a:extLst>
              <a:ext uri="{FF2B5EF4-FFF2-40B4-BE49-F238E27FC236}">
                <a16:creationId xmlns:a16="http://schemas.microsoft.com/office/drawing/2014/main" id="{748CB3F3-83F9-4A21-91BC-F3C92AA90868}"/>
              </a:ext>
            </a:extLst>
          </p:cNvPr>
          <p:cNvSpPr>
            <a:spLocks noGrp="1"/>
          </p:cNvSpPr>
          <p:nvPr>
            <p:ph type="ftr" sz="quarter" idx="2"/>
          </p:nvPr>
        </p:nvSpPr>
        <p:spPr>
          <a:xfrm>
            <a:off x="0" y="9119159"/>
            <a:ext cx="3170255" cy="482041"/>
          </a:xfrm>
          <a:prstGeom prst="rect">
            <a:avLst/>
          </a:prstGeom>
        </p:spPr>
        <p:txBody>
          <a:bodyPr vert="horz" lIns="95674" tIns="47837" rIns="95674" bIns="47837"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0A421CBC-333D-4BDB-9F41-7F2208E564B0}"/>
              </a:ext>
            </a:extLst>
          </p:cNvPr>
          <p:cNvSpPr>
            <a:spLocks noGrp="1"/>
          </p:cNvSpPr>
          <p:nvPr>
            <p:ph type="sldNum" sz="quarter" idx="3"/>
          </p:nvPr>
        </p:nvSpPr>
        <p:spPr>
          <a:xfrm>
            <a:off x="4143271" y="9119159"/>
            <a:ext cx="3170255" cy="482041"/>
          </a:xfrm>
          <a:prstGeom prst="rect">
            <a:avLst/>
          </a:prstGeom>
        </p:spPr>
        <p:txBody>
          <a:bodyPr vert="horz" lIns="95674" tIns="47837" rIns="95674" bIns="47837" rtlCol="0" anchor="b"/>
          <a:lstStyle>
            <a:lvl1pPr algn="r">
              <a:defRPr sz="1300"/>
            </a:lvl1pPr>
          </a:lstStyle>
          <a:p>
            <a:fld id="{75C24113-2710-4130-8BC6-F7CF879AC554}" type="slidenum">
              <a:rPr lang="en-US" smtClean="0"/>
              <a:t>‹#›</a:t>
            </a:fld>
            <a:endParaRPr lang="en-US" dirty="0"/>
          </a:p>
        </p:txBody>
      </p:sp>
    </p:spTree>
    <p:extLst>
      <p:ext uri="{BB962C8B-B14F-4D97-AF65-F5344CB8AC3E}">
        <p14:creationId xmlns:p14="http://schemas.microsoft.com/office/powerpoint/2010/main" val="3576930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E066F8-C899-4300-B34D-577E8AF4E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199" cy="9601199"/>
          </a:xfrm>
          <a:prstGeom prst="rect">
            <a:avLst/>
          </a:prstGeom>
        </p:spPr>
      </p:pic>
      <p:sp>
        <p:nvSpPr>
          <p:cNvPr id="4" name="Slide Image Placeholder 3"/>
          <p:cNvSpPr>
            <a:spLocks noGrp="1" noRot="1" noChangeAspect="1"/>
          </p:cNvSpPr>
          <p:nvPr>
            <p:ph type="sldImg" idx="2"/>
          </p:nvPr>
        </p:nvSpPr>
        <p:spPr>
          <a:xfrm>
            <a:off x="777875" y="771525"/>
            <a:ext cx="5759450" cy="3240088"/>
          </a:xfrm>
          <a:prstGeom prst="rect">
            <a:avLst/>
          </a:prstGeom>
          <a:noFill/>
          <a:ln w="12700">
            <a:solidFill>
              <a:prstClr val="black"/>
            </a:solidFill>
          </a:ln>
        </p:spPr>
        <p:txBody>
          <a:bodyPr vert="horz" lIns="95674" tIns="47837" rIns="95674" bIns="47837" rtlCol="0" anchor="ctr"/>
          <a:lstStyle/>
          <a:p>
            <a:endParaRPr lang="en-US" dirty="0"/>
          </a:p>
        </p:txBody>
      </p:sp>
      <p:sp>
        <p:nvSpPr>
          <p:cNvPr id="5" name="Notes Placeholder 4"/>
          <p:cNvSpPr>
            <a:spLocks noGrp="1"/>
          </p:cNvSpPr>
          <p:nvPr>
            <p:ph type="body" sz="quarter" idx="3"/>
          </p:nvPr>
        </p:nvSpPr>
        <p:spPr>
          <a:xfrm>
            <a:off x="777874" y="4192036"/>
            <a:ext cx="5759451" cy="45720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239435" y="9263528"/>
            <a:ext cx="388472" cy="208017"/>
          </a:xfrm>
          <a:prstGeom prst="rect">
            <a:avLst/>
          </a:prstGeom>
        </p:spPr>
        <p:txBody>
          <a:bodyPr vert="horz" lIns="0" tIns="0" rIns="0" bIns="0" rtlCol="0" anchor="ctr"/>
          <a:lstStyle>
            <a:lvl1pPr algn="ctr">
              <a:defRPr sz="900">
                <a:solidFill>
                  <a:srgbClr val="054C70"/>
                </a:solidFill>
                <a:latin typeface="+mj-lt"/>
              </a:defRPr>
            </a:lvl1pPr>
          </a:lstStyle>
          <a:p>
            <a:fld id="{CFA5BF29-3A85-45E8-9EC2-6FCFBE5E0498}" type="slidenum">
              <a:rPr lang="en-US" smtClean="0"/>
              <a:pPr/>
              <a:t>‹#›</a:t>
            </a:fld>
            <a:endParaRPr lang="en-US" dirty="0"/>
          </a:p>
        </p:txBody>
      </p:sp>
    </p:spTree>
    <p:extLst>
      <p:ext uri="{BB962C8B-B14F-4D97-AF65-F5344CB8AC3E}">
        <p14:creationId xmlns:p14="http://schemas.microsoft.com/office/powerpoint/2010/main" val="1556429729"/>
      </p:ext>
    </p:extLst>
  </p:cSld>
  <p:clrMap bg1="lt1" tx1="dk1" bg2="lt2" tx2="dk2" accent1="accent1" accent2="accent2" accent3="accent3" accent4="accent4" accent5="accent5" accent6="accent6" hlink="hlink" folHlink="folHlink"/>
  <p:notesStyle>
    <a:lvl1pPr marL="0" algn="l" defTabSz="1088473" rtl="0" eaLnBrk="1" latinLnBrk="0" hangingPunct="1">
      <a:defRPr sz="1000" kern="1200">
        <a:solidFill>
          <a:schemeClr val="tx1"/>
        </a:solidFill>
        <a:latin typeface="+mn-lt"/>
        <a:ea typeface="+mn-ea"/>
        <a:cs typeface="+mn-cs"/>
      </a:defRPr>
    </a:lvl1pPr>
    <a:lvl2pPr marL="544237" algn="l" defTabSz="1088473" rtl="0" eaLnBrk="1" latinLnBrk="0" hangingPunct="1">
      <a:defRPr sz="1000" kern="1200">
        <a:solidFill>
          <a:schemeClr val="tx1"/>
        </a:solidFill>
        <a:latin typeface="+mn-lt"/>
        <a:ea typeface="+mn-ea"/>
        <a:cs typeface="+mn-cs"/>
      </a:defRPr>
    </a:lvl2pPr>
    <a:lvl3pPr marL="1088473" algn="l" defTabSz="1088473" rtl="0" eaLnBrk="1" latinLnBrk="0" hangingPunct="1">
      <a:defRPr sz="1000" kern="1200">
        <a:solidFill>
          <a:schemeClr val="tx1"/>
        </a:solidFill>
        <a:latin typeface="+mn-lt"/>
        <a:ea typeface="+mn-ea"/>
        <a:cs typeface="+mn-cs"/>
      </a:defRPr>
    </a:lvl3pPr>
    <a:lvl4pPr marL="1632711" algn="l" defTabSz="1088473" rtl="0" eaLnBrk="1" latinLnBrk="0" hangingPunct="1">
      <a:defRPr sz="1000" kern="1200">
        <a:solidFill>
          <a:schemeClr val="tx1"/>
        </a:solidFill>
        <a:latin typeface="+mn-lt"/>
        <a:ea typeface="+mn-ea"/>
        <a:cs typeface="+mn-cs"/>
      </a:defRPr>
    </a:lvl4pPr>
    <a:lvl5pPr marL="2176947" algn="l" defTabSz="1088473" rtl="0" eaLnBrk="1" latinLnBrk="0" hangingPunct="1">
      <a:defRPr sz="1000" kern="1200">
        <a:solidFill>
          <a:schemeClr val="tx1"/>
        </a:solidFill>
        <a:latin typeface="+mn-lt"/>
        <a:ea typeface="+mn-ea"/>
        <a:cs typeface="+mn-cs"/>
      </a:defRPr>
    </a:lvl5pPr>
    <a:lvl6pPr marL="2721184" algn="l" defTabSz="1088473" rtl="0" eaLnBrk="1" latinLnBrk="0" hangingPunct="1">
      <a:defRPr sz="1417" kern="1200">
        <a:solidFill>
          <a:schemeClr val="tx1"/>
        </a:solidFill>
        <a:latin typeface="+mn-lt"/>
        <a:ea typeface="+mn-ea"/>
        <a:cs typeface="+mn-cs"/>
      </a:defRPr>
    </a:lvl6pPr>
    <a:lvl7pPr marL="3265420" algn="l" defTabSz="1088473" rtl="0" eaLnBrk="1" latinLnBrk="0" hangingPunct="1">
      <a:defRPr sz="1417" kern="1200">
        <a:solidFill>
          <a:schemeClr val="tx1"/>
        </a:solidFill>
        <a:latin typeface="+mn-lt"/>
        <a:ea typeface="+mn-ea"/>
        <a:cs typeface="+mn-cs"/>
      </a:defRPr>
    </a:lvl7pPr>
    <a:lvl8pPr marL="3809657" algn="l" defTabSz="1088473" rtl="0" eaLnBrk="1" latinLnBrk="0" hangingPunct="1">
      <a:defRPr sz="1417" kern="1200">
        <a:solidFill>
          <a:schemeClr val="tx1"/>
        </a:solidFill>
        <a:latin typeface="+mn-lt"/>
        <a:ea typeface="+mn-ea"/>
        <a:cs typeface="+mn-cs"/>
      </a:defRPr>
    </a:lvl8pPr>
    <a:lvl9pPr marL="4353894" algn="l" defTabSz="1088473" rtl="0" eaLnBrk="1" latinLnBrk="0" hangingPunct="1">
      <a:defRPr sz="141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7062"/>
          </a:xfrm>
        </p:spPr>
      </p:sp>
      <p:sp>
        <p:nvSpPr>
          <p:cNvPr id="3" name="Notes Placeholder 2"/>
          <p:cNvSpPr>
            <a:spLocks noGrp="1"/>
          </p:cNvSpPr>
          <p:nvPr>
            <p:ph type="body" idx="1"/>
            <p:custDataLst>
              <p:tags r:id="rId1"/>
            </p:custDataLst>
          </p:nvPr>
        </p:nvSpPr>
        <p:spPr>
          <a:xfrm>
            <a:off x="694944" y="4050792"/>
            <a:ext cx="5630862" cy="3904353"/>
          </a:xfrm>
        </p:spPr>
        <p:txBody>
          <a:bodyPr/>
          <a:lstStyle/>
          <a:p>
            <a:endParaRPr lang="en-US" dirty="0">
              <a:latin typeface="Arial" panose="020B0604020202020204" pitchFamily="34" charset="0"/>
              <a:cs typeface="Arial" panose="020B0604020202020204" pitchFamily="34" charset="0"/>
            </a:endParaRPr>
          </a:p>
        </p:txBody>
      </p:sp>
      <p:sp>
        <p:nvSpPr>
          <p:cNvPr id="5" name="Slide Number Placeholder 6">
            <a:extLst>
              <a:ext uri="{FF2B5EF4-FFF2-40B4-BE49-F238E27FC236}">
                <a16:creationId xmlns:a16="http://schemas.microsoft.com/office/drawing/2014/main" id="{1A70079E-087A-5C4B-9A59-1239B12C5969}"/>
              </a:ext>
            </a:extLst>
          </p:cNvPr>
          <p:cNvSpPr>
            <a:spLocks noGrp="1"/>
          </p:cNvSpPr>
          <p:nvPr>
            <p:ph type="sldNum" sz="quarter" idx="5"/>
          </p:nvPr>
        </p:nvSpPr>
        <p:spPr>
          <a:xfrm>
            <a:off x="5953259" y="8929981"/>
            <a:ext cx="347730" cy="202842"/>
          </a:xfrm>
          <a:prstGeom prst="rect">
            <a:avLst/>
          </a:prstGeom>
        </p:spPr>
        <p:txBody>
          <a:bodyPr vert="horz" lIns="91440" tIns="45720" rIns="91440" bIns="45720" rtlCol="0" anchor="ctr"/>
          <a:lstStyle>
            <a:lvl1pPr algn="ctr">
              <a:defRPr sz="900" b="1" i="0">
                <a:solidFill>
                  <a:srgbClr val="054C70"/>
                </a:solidFill>
                <a:latin typeface="Arial Black" panose="020B0604020202020204" pitchFamily="34" charset="0"/>
                <a:cs typeface="Arial Black" panose="020B0604020202020204" pitchFamily="34" charset="0"/>
              </a:defRPr>
            </a:lvl1pPr>
          </a:lstStyle>
          <a:p>
            <a:pPr marL="0" marR="0" lvl="0" indent="0" algn="ctr" defTabSz="1088473" rtl="0" eaLnBrk="1" fontAlgn="auto" latinLnBrk="0" hangingPunct="1">
              <a:lnSpc>
                <a:spcPct val="100000"/>
              </a:lnSpc>
              <a:spcBef>
                <a:spcPts val="0"/>
              </a:spcBef>
              <a:spcAft>
                <a:spcPts val="0"/>
              </a:spcAft>
              <a:buClrTx/>
              <a:buSzTx/>
              <a:buFontTx/>
              <a:buNone/>
              <a:tabLst/>
              <a:defRPr/>
            </a:pPr>
            <a:fld id="{CFA5BF29-3A85-45E8-9EC2-6FCFBE5E0498}" type="slidenum">
              <a:rPr kumimoji="0" lang="en-US" sz="900" b="1" i="0" u="none" strike="noStrike" kern="1200" cap="none" spc="0" normalizeH="0" baseline="0" noProof="0" smtClean="0">
                <a:ln>
                  <a:noFill/>
                </a:ln>
                <a:solidFill>
                  <a:srgbClr val="054C70"/>
                </a:solidFill>
                <a:effectLst/>
                <a:uLnTx/>
                <a:uFillTx/>
                <a:latin typeface="Arial Black" panose="020B0604020202020204" pitchFamily="34" charset="0"/>
                <a:ea typeface="+mn-ea"/>
              </a:rPr>
              <a:pPr marL="0" marR="0" lvl="0" indent="0" algn="ctr" defTabSz="1088473" rtl="0" eaLnBrk="1" fontAlgn="auto" latinLnBrk="0" hangingPunct="1">
                <a:lnSpc>
                  <a:spcPct val="100000"/>
                </a:lnSpc>
                <a:spcBef>
                  <a:spcPts val="0"/>
                </a:spcBef>
                <a:spcAft>
                  <a:spcPts val="0"/>
                </a:spcAft>
                <a:buClrTx/>
                <a:buSzTx/>
                <a:buFontTx/>
                <a:buNone/>
                <a:tabLst/>
                <a:defRPr/>
              </a:pPr>
              <a:t>1</a:t>
            </a:fld>
            <a:endParaRPr kumimoji="0" lang="en-US" sz="900" b="1" i="0" u="none" strike="noStrike" kern="1200" cap="none" spc="0" normalizeH="0" baseline="0" noProof="0" dirty="0">
              <a:ln>
                <a:noFill/>
              </a:ln>
              <a:solidFill>
                <a:srgbClr val="054C70"/>
              </a:solidFill>
              <a:effectLst/>
              <a:uLnTx/>
              <a:uFillTx/>
              <a:latin typeface="Arial Black" panose="020B0604020202020204" pitchFamily="34" charset="0"/>
              <a:ea typeface="+mn-ea"/>
            </a:endParaRPr>
          </a:p>
        </p:txBody>
      </p:sp>
    </p:spTree>
    <p:extLst>
      <p:ext uri="{BB962C8B-B14F-4D97-AF65-F5344CB8AC3E}">
        <p14:creationId xmlns:p14="http://schemas.microsoft.com/office/powerpoint/2010/main" val="3971664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Another way to diversify is by the size of the company– spreading monies between small, medium, and/or large companies. </a:t>
            </a:r>
          </a:p>
          <a:p>
            <a:r>
              <a:rPr lang="en-US" sz="1800" b="0" i="0" u="none" strike="noStrike" baseline="0" dirty="0">
                <a:solidFill>
                  <a:srgbClr val="000000"/>
                </a:solidFill>
                <a:latin typeface="Calibri" panose="020F0502020204030204" pitchFamily="34" charset="0"/>
              </a:rPr>
              <a:t>Generally, the smaller the company, the higher the risk and the higher the growth potential. Small companies may struggle to stay afloat during market downturns, but they also have the potential to grow much larger over time. </a:t>
            </a:r>
          </a:p>
          <a:p>
            <a:r>
              <a:rPr lang="en-US" sz="1800" b="0" i="0" u="none" strike="noStrike" baseline="0" dirty="0">
                <a:solidFill>
                  <a:srgbClr val="000000"/>
                </a:solidFill>
                <a:latin typeface="Calibri" panose="020F0502020204030204" pitchFamily="34" charset="0"/>
              </a:rPr>
              <a:t>Conversely, generally, the bigger the company, the lower the risk and the lower the growth potential. Larger companies typically have the stability and capital needed to ride out downturns in the market cycle, but they also may be past the growing stage of their business cycle that could have led to higher returns. 	</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10</a:t>
            </a:fld>
            <a:endParaRPr lang="en-US" dirty="0"/>
          </a:p>
        </p:txBody>
      </p:sp>
    </p:spTree>
    <p:extLst>
      <p:ext uri="{BB962C8B-B14F-4D97-AF65-F5344CB8AC3E}">
        <p14:creationId xmlns:p14="http://schemas.microsoft.com/office/powerpoint/2010/main" val="3954747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Now, let’s look at an example. Here’s how an investor might diversify the stock portion of a portfolio. </a:t>
            </a:r>
          </a:p>
          <a:p>
            <a:r>
              <a:rPr lang="en-US" sz="1800" b="0" i="0" u="none" strike="noStrike" baseline="0" dirty="0">
                <a:solidFill>
                  <a:srgbClr val="000000"/>
                </a:solidFill>
                <a:latin typeface="Calibri" panose="020F0502020204030204" pitchFamily="34" charset="0"/>
              </a:rPr>
              <a:t>The graph you see here is not designed to be a model allocation, but rather an example to demonstrate how a stock portfolio can be diversified. 	</a:t>
            </a:r>
          </a:p>
          <a:p>
            <a:r>
              <a:rPr lang="en-US" dirty="0"/>
              <a:t>In general, younger investors can focus on growth and consider investing a significant portion of their savings into stocks.</a:t>
            </a:r>
          </a:p>
          <a:p>
            <a:r>
              <a:rPr lang="en-US" dirty="0"/>
              <a:t>As investors grow older, they generally reduce exposure to volatility and gradually increase investments in bonds and short-term investments, such as money market or stable value investments.</a:t>
            </a:r>
          </a:p>
          <a:p>
            <a:r>
              <a:rPr lang="en-US" dirty="0"/>
              <a:t>This slide provides guidance on asset allocation strategies for consideration based on an investor’s age.</a:t>
            </a:r>
          </a:p>
          <a:p>
            <a:r>
              <a:rPr lang="en-US" dirty="0"/>
              <a:t>Retirement savers should consider their financial situation, time horizon, and risk tolerance before making an investment decision. Diversification can help insulate a portfolio from sharp declines in any one segment, but it cannot assure a profit or protect against loss in a declining market. </a:t>
            </a:r>
          </a:p>
          <a:p>
            <a:r>
              <a:rPr lang="en-US" dirty="0"/>
              <a:t>Just remember—throughout your journey to retirement, it’s important to review your investment mix periodically. You’ll want to determine if you’re still on course with your investment goals.</a:t>
            </a:r>
          </a:p>
        </p:txBody>
      </p:sp>
      <p:sp>
        <p:nvSpPr>
          <p:cNvPr id="4" name="Slide Number Placeholder 3"/>
          <p:cNvSpPr>
            <a:spLocks noGrp="1"/>
          </p:cNvSpPr>
          <p:nvPr>
            <p:ph type="sldNum" sz="quarter" idx="10"/>
          </p:nvPr>
        </p:nvSpPr>
        <p:spPr/>
        <p:txBody>
          <a:bodyPr/>
          <a:lstStyle/>
          <a:p>
            <a:fld id="{CFA5BF29-3A85-45E8-9EC2-6FCFBE5E0498}" type="slidenum">
              <a:rPr lang="en-US" smtClean="0"/>
              <a:t>11</a:t>
            </a:fld>
            <a:endParaRPr lang="en-US" dirty="0"/>
          </a:p>
        </p:txBody>
      </p:sp>
    </p:spTree>
    <p:extLst>
      <p:ext uri="{BB962C8B-B14F-4D97-AF65-F5344CB8AC3E}">
        <p14:creationId xmlns:p14="http://schemas.microsoft.com/office/powerpoint/2010/main" val="637819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5BF29-3A85-45E8-9EC2-6FCFBE5E049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10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When making investment decisions for retirement savings, one thing to consider is active versus passively managed investments. </a:t>
            </a:r>
          </a:p>
          <a:p>
            <a:r>
              <a:rPr lang="en-US" sz="1800" b="0" i="0" u="none" strike="noStrike" baseline="0" dirty="0">
                <a:solidFill>
                  <a:srgbClr val="000000"/>
                </a:solidFill>
                <a:latin typeface="Calibri" panose="020F0502020204030204" pitchFamily="34" charset="0"/>
              </a:rPr>
              <a:t>Actively managed investments are managed by an investment manager who makes daily deliberate decisions about what to buy, sell, and hold in order to meet specific investment objectives—generally, seeking to outperform a market index or strategy. Typically, because these investments are actively managed, they have higher management fees. </a:t>
            </a:r>
          </a:p>
          <a:p>
            <a:r>
              <a:rPr lang="en-US" sz="1800" b="0" i="0" u="none" strike="noStrike" baseline="0" dirty="0">
                <a:solidFill>
                  <a:srgbClr val="000000"/>
                </a:solidFill>
                <a:latin typeface="Calibri" panose="020F0502020204030204" pitchFamily="34" charset="0"/>
              </a:rPr>
              <a:t>Passively managed investments, on the other hand, are built to mirror holdings and returns of a market index. They focus on matching the performance of a market index, not to outperform. Because these investments are passively managed, they typically feature lower management fees. </a:t>
            </a:r>
          </a:p>
          <a:p>
            <a:r>
              <a:rPr lang="en-US" sz="1800" b="0" i="0" u="none" strike="noStrike" baseline="0" dirty="0">
                <a:solidFill>
                  <a:srgbClr val="000000"/>
                </a:solidFill>
                <a:latin typeface="Calibri" panose="020F0502020204030204" pitchFamily="34" charset="0"/>
              </a:rPr>
              <a:t>Both management styles can help investors achieve their retirement savings goals, but the decision comes down to which style an investor may prefer. 	</a:t>
            </a:r>
          </a:p>
          <a:p>
            <a:endParaRPr lang="en-US" dirty="0"/>
          </a:p>
        </p:txBody>
      </p:sp>
    </p:spTree>
    <p:extLst>
      <p:ext uri="{BB962C8B-B14F-4D97-AF65-F5344CB8AC3E}">
        <p14:creationId xmlns:p14="http://schemas.microsoft.com/office/powerpoint/2010/main" val="411556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We believe that adjustments should not be made in reaction to market fluctuations, believing that it’s important to stay level-headed and stick to a strategy. Emotional decisions based on short-term fluctuations may affect the long-term growth of an account. </a:t>
            </a:r>
          </a:p>
          <a:p>
            <a:r>
              <a:rPr lang="en-US" sz="1800" b="0" i="0" u="none" strike="noStrike" baseline="0" dirty="0">
                <a:solidFill>
                  <a:srgbClr val="000000"/>
                </a:solidFill>
                <a:latin typeface="Calibri" panose="020F0502020204030204" pitchFamily="34" charset="0"/>
              </a:rPr>
              <a:t>An investor may wish to revisit his or her account after a major life event. Getting married; having children; or receiving windfalls, such as bonuses or an inheritance, may affect financial goals. At these times an investor may need to adjust his or her savings strategy, shifting it to match their new circumstances.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Finally, an investor may need to adjust their portfolio over time is if their time horizons change, for example, getting closer to retirement. Generally, the closer an investor gets to needing retirement money, the more conservative he or she may want to be with investments.	</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14</a:t>
            </a:fld>
            <a:endParaRPr lang="en-US" dirty="0"/>
          </a:p>
        </p:txBody>
      </p:sp>
    </p:spTree>
    <p:extLst>
      <p:ext uri="{BB962C8B-B14F-4D97-AF65-F5344CB8AC3E}">
        <p14:creationId xmlns:p14="http://schemas.microsoft.com/office/powerpoint/2010/main" val="3908903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Let’s talk a little bit about market volatility, meaning rapid, dramatic changes in the day-to-day markets. </a:t>
            </a:r>
          </a:p>
          <a:p>
            <a:r>
              <a:rPr lang="en-US" sz="1800" b="0" i="0" u="none" strike="noStrike" baseline="0" dirty="0">
                <a:solidFill>
                  <a:srgbClr val="000000"/>
                </a:solidFill>
                <a:latin typeface="Calibri" panose="020F0502020204030204" pitchFamily="34" charset="0"/>
              </a:rPr>
              <a:t>Many things can trigger financial market shifts - As these different events create a ripple effect onto others, affecting the daily value of your investments. Remember Market volatility is normal and understanding why it happens can help you manage your risk.	</a:t>
            </a:r>
          </a:p>
          <a:p>
            <a:r>
              <a:rPr lang="en-US" sz="1800" b="0" i="0" u="none" strike="noStrike" baseline="0" dirty="0">
                <a:solidFill>
                  <a:srgbClr val="000000"/>
                </a:solidFill>
                <a:latin typeface="Calibri" panose="020F0502020204030204" pitchFamily="34" charset="0"/>
              </a:rPr>
              <a:t>What causes market volatility? There are </a:t>
            </a:r>
            <a:r>
              <a:rPr lang="en-US" sz="1800" b="0" i="1" u="none" strike="noStrike" baseline="0" dirty="0">
                <a:solidFill>
                  <a:srgbClr val="000000"/>
                </a:solidFill>
                <a:latin typeface="Calibri" panose="020F0502020204030204" pitchFamily="34" charset="0"/>
              </a:rPr>
              <a:t>many </a:t>
            </a:r>
            <a:r>
              <a:rPr lang="en-US" sz="1800" b="0" i="0" u="none" strike="noStrike" baseline="0" dirty="0">
                <a:solidFill>
                  <a:srgbClr val="000000"/>
                </a:solidFill>
                <a:latin typeface="Calibri" panose="020F0502020204030204" pitchFamily="34" charset="0"/>
              </a:rPr>
              <a:t>factors, but here we’ve listed a few: </a:t>
            </a:r>
          </a:p>
          <a:p>
            <a:r>
              <a:rPr lang="en-US" sz="1800" b="1" i="0" u="none" strike="noStrike" baseline="0" dirty="0">
                <a:solidFill>
                  <a:srgbClr val="000000"/>
                </a:solidFill>
                <a:latin typeface="Calibri" panose="020F0502020204030204" pitchFamily="34" charset="0"/>
              </a:rPr>
              <a:t>Innovation: </a:t>
            </a:r>
            <a:r>
              <a:rPr lang="en-US" sz="1800" b="0" i="0" u="none" strike="noStrike" baseline="0" dirty="0">
                <a:solidFill>
                  <a:srgbClr val="000000"/>
                </a:solidFill>
                <a:latin typeface="Calibri" panose="020F0502020204030204" pitchFamily="34" charset="0"/>
              </a:rPr>
              <a:t>When a new product or service enters a market, it can cause disruption, which can impact existing businesses. </a:t>
            </a:r>
          </a:p>
          <a:p>
            <a:r>
              <a:rPr lang="en-US" sz="1800" b="1" i="0" u="none" strike="noStrike" baseline="0" dirty="0">
                <a:solidFill>
                  <a:srgbClr val="000000"/>
                </a:solidFill>
                <a:latin typeface="Calibri" panose="020F0502020204030204" pitchFamily="34" charset="0"/>
              </a:rPr>
              <a:t>Global Growth Rate: </a:t>
            </a:r>
            <a:r>
              <a:rPr lang="en-US" sz="1800" b="0" i="0" u="none" strike="noStrike" baseline="0" dirty="0">
                <a:solidFill>
                  <a:srgbClr val="000000"/>
                </a:solidFill>
                <a:latin typeface="Calibri" panose="020F0502020204030204" pitchFamily="34" charset="0"/>
              </a:rPr>
              <a:t>This is the pace in which different countries grow. Shifts in growth rate within countries can cause a shift in their economies. </a:t>
            </a:r>
          </a:p>
          <a:p>
            <a:r>
              <a:rPr lang="en-US" sz="1800" b="1" i="0" u="none" strike="noStrike" baseline="0" dirty="0">
                <a:solidFill>
                  <a:srgbClr val="000000"/>
                </a:solidFill>
                <a:latin typeface="Calibri" panose="020F0502020204030204" pitchFamily="34" charset="0"/>
              </a:rPr>
              <a:t>Geopolitical Events: </a:t>
            </a:r>
            <a:r>
              <a:rPr lang="en-US" sz="1800" b="0" i="0" u="none" strike="noStrike" baseline="0" dirty="0">
                <a:solidFill>
                  <a:srgbClr val="000000"/>
                </a:solidFill>
                <a:latin typeface="Calibri" panose="020F0502020204030204" pitchFamily="34" charset="0"/>
              </a:rPr>
              <a:t>Environmental change can impact national policy implementations, which can also impact economies. </a:t>
            </a:r>
          </a:p>
          <a:p>
            <a:r>
              <a:rPr lang="en-US" sz="1800" b="1" i="0" u="none" strike="noStrike" baseline="0" dirty="0">
                <a:solidFill>
                  <a:srgbClr val="000000"/>
                </a:solidFill>
                <a:latin typeface="Calibri" panose="020F0502020204030204" pitchFamily="34" charset="0"/>
              </a:rPr>
              <a:t>Valuations: </a:t>
            </a:r>
            <a:r>
              <a:rPr lang="en-US" sz="1800" b="0" i="0" u="none" strike="noStrike" baseline="0" dirty="0">
                <a:solidFill>
                  <a:srgbClr val="000000"/>
                </a:solidFill>
                <a:latin typeface="Calibri" panose="020F0502020204030204" pitchFamily="34" charset="0"/>
              </a:rPr>
              <a:t>Valuations of businesses can change over time due to earnings reports, revenue, projected growth, and much more. </a:t>
            </a:r>
          </a:p>
          <a:p>
            <a:r>
              <a:rPr lang="en-US" sz="1800" b="1" i="0" u="none" strike="noStrike" baseline="0" dirty="0">
                <a:solidFill>
                  <a:srgbClr val="000000"/>
                </a:solidFill>
                <a:latin typeface="Calibri" panose="020F0502020204030204" pitchFamily="34" charset="0"/>
              </a:rPr>
              <a:t>Monetary Policy: </a:t>
            </a:r>
            <a:r>
              <a:rPr lang="en-US" sz="1800" b="0" i="0" u="none" strike="noStrike" baseline="0" dirty="0">
                <a:solidFill>
                  <a:srgbClr val="000000"/>
                </a:solidFill>
                <a:latin typeface="Calibri" panose="020F0502020204030204" pitchFamily="34" charset="0"/>
              </a:rPr>
              <a:t>these are the policies put in place by central banks that impact businesses directly. </a:t>
            </a:r>
          </a:p>
          <a:p>
            <a:r>
              <a:rPr lang="en-US" sz="1800" b="0" i="0" u="none" strike="noStrike" baseline="0" dirty="0">
                <a:solidFill>
                  <a:srgbClr val="000000"/>
                </a:solidFill>
                <a:latin typeface="Calibri" panose="020F0502020204030204" pitchFamily="34" charset="0"/>
              </a:rPr>
              <a:t>These are just some of many factors that can affect the market on a daily basis. </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15</a:t>
            </a:fld>
            <a:endParaRPr lang="en-US" dirty="0"/>
          </a:p>
        </p:txBody>
      </p:sp>
    </p:spTree>
    <p:extLst>
      <p:ext uri="{BB962C8B-B14F-4D97-AF65-F5344CB8AC3E}">
        <p14:creationId xmlns:p14="http://schemas.microsoft.com/office/powerpoint/2010/main" val="325885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822325"/>
            <a:ext cx="6145212" cy="3457575"/>
          </a:xfrm>
        </p:spPr>
      </p:sp>
      <p:sp>
        <p:nvSpPr>
          <p:cNvPr id="3" name="Notes Placeholder 2"/>
          <p:cNvSpPr>
            <a:spLocks noGrp="1"/>
          </p:cNvSpPr>
          <p:nvPr>
            <p:ph type="body" idx="1"/>
          </p:nvPr>
        </p:nvSpPr>
        <p:spPr/>
        <p:txBody>
          <a:bodyPr/>
          <a:lstStyle/>
          <a:p>
            <a:r>
              <a:rPr lang="en-US" dirty="0">
                <a:latin typeface="+mn-lt"/>
              </a:rPr>
              <a:t>OPTIONAL SLIDE </a:t>
            </a:r>
          </a:p>
          <a:p>
            <a:endParaRPr lang="en-US" dirty="0">
              <a:latin typeface="+mn-lt"/>
            </a:endParaRPr>
          </a:p>
          <a:p>
            <a:r>
              <a:rPr lang="en-US" dirty="0">
                <a:latin typeface="+mn-lt"/>
              </a:rPr>
              <a:t>Let’s take the last 50 years and look at one-year returns and rolling 15-year returns. </a:t>
            </a:r>
          </a:p>
          <a:p>
            <a:endParaRPr lang="en-US" dirty="0">
              <a:latin typeface="+mn-lt"/>
            </a:endParaRPr>
          </a:p>
          <a:p>
            <a:r>
              <a:rPr lang="en-US" dirty="0">
                <a:latin typeface="+mn-lt"/>
              </a:rPr>
              <a:t>In 1970, the one-year return was 4%. But the average annual 15-year return ending in 1970 was 8%. In 1971, the one-year return was 14%; the 15-year return was 9%. One-year returns bounce around—a lot! </a:t>
            </a:r>
          </a:p>
        </p:txBody>
      </p:sp>
      <p:sp>
        <p:nvSpPr>
          <p:cNvPr id="4" name="Slide Number Placeholder 3"/>
          <p:cNvSpPr>
            <a:spLocks noGrp="1"/>
          </p:cNvSpPr>
          <p:nvPr>
            <p:ph type="sldNum" sz="quarter" idx="5"/>
          </p:nvPr>
        </p:nvSpPr>
        <p:spPr/>
        <p:txBody>
          <a:bodyPr/>
          <a:lstStyle/>
          <a:p>
            <a:fld id="{CFA5BF29-3A85-45E8-9EC2-6FCFBE5E0498}" type="slidenum">
              <a:rPr lang="en-US" smtClean="0"/>
              <a:t>16</a:t>
            </a:fld>
            <a:endParaRPr lang="en-US"/>
          </a:p>
        </p:txBody>
      </p:sp>
    </p:spTree>
    <p:extLst>
      <p:ext uri="{BB962C8B-B14F-4D97-AF65-F5344CB8AC3E}">
        <p14:creationId xmlns:p14="http://schemas.microsoft.com/office/powerpoint/2010/main" val="989719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building a portfolio another item to consider is rebalancing. Once assets are allocated and diversified, it’s important to adjust a portfolio over time. One reason investors should rebalance their portfolio is because markets can cause asset allocations to shift, and the new allocation may not align with their original investment strategy. We suggest that investors review their asset allocation at least once a year to see if their portfolio needs rebalancing, or adjustments, to restore their desired investment strategy. Because, once established, the original asset allocation plan may drift off course as the markets change. </a:t>
            </a:r>
          </a:p>
          <a:p>
            <a:endParaRPr lang="en-US" dirty="0"/>
          </a:p>
        </p:txBody>
      </p:sp>
    </p:spTree>
    <p:extLst>
      <p:ext uri="{BB962C8B-B14F-4D97-AF65-F5344CB8AC3E}">
        <p14:creationId xmlns:p14="http://schemas.microsoft.com/office/powerpoint/2010/main" val="3894866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stock market goes down and stocks decline in value, an investor’s portfolio may shift and as a result, hold less in stocks and more in bonds and short-term investments or cash equivalents – making it more conservative than they may have originally wanted. </a:t>
            </a:r>
          </a:p>
        </p:txBody>
      </p:sp>
    </p:spTree>
    <p:extLst>
      <p:ext uri="{BB962C8B-B14F-4D97-AF65-F5344CB8AC3E}">
        <p14:creationId xmlns:p14="http://schemas.microsoft.com/office/powerpoint/2010/main" val="236735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moving some of their excess holdings in cash and bonds to stocks, they’re not only rebalancing their portfolio back to their original asset allocation, the investor is also following one of the golden rules of investing; buy low and sell high. By simply checking in periodically and balancing your account, your portfolio can stay on course with your goals and objectives.</a:t>
            </a:r>
          </a:p>
        </p:txBody>
      </p:sp>
    </p:spTree>
    <p:extLst>
      <p:ext uri="{BB962C8B-B14F-4D97-AF65-F5344CB8AC3E}">
        <p14:creationId xmlns:p14="http://schemas.microsoft.com/office/powerpoint/2010/main" val="40799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1088473" rtl="0" eaLnBrk="1" fontAlgn="auto" latinLnBrk="0" hangingPunct="1">
              <a:lnSpc>
                <a:spcPct val="100000"/>
              </a:lnSpc>
              <a:spcBef>
                <a:spcPts val="0"/>
              </a:spcBef>
              <a:spcAft>
                <a:spcPts val="0"/>
              </a:spcAft>
              <a:buClrTx/>
              <a:buSzTx/>
              <a:buFontTx/>
              <a:buNone/>
              <a:tabLst/>
              <a:defRPr/>
            </a:pPr>
            <a:fld id="{CFA5BF29-3A85-45E8-9EC2-6FCFBE5E0498}" type="slidenum">
              <a:rPr kumimoji="0" lang="en-US" sz="900" b="1" i="0" u="none" strike="noStrike" kern="1200" cap="none" spc="0" normalizeH="0" baseline="0" noProof="0" smtClean="0">
                <a:ln>
                  <a:noFill/>
                </a:ln>
                <a:solidFill>
                  <a:srgbClr val="054C70"/>
                </a:solidFill>
                <a:effectLst/>
                <a:uLnTx/>
                <a:uFillTx/>
                <a:latin typeface="Arial Black" panose="020B0604020202020204" pitchFamily="34" charset="0"/>
                <a:ea typeface="+mn-ea"/>
              </a:rPr>
              <a:pPr marL="0" marR="0" lvl="0" indent="0" algn="ctr" defTabSz="1088473"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dirty="0">
              <a:ln>
                <a:noFill/>
              </a:ln>
              <a:solidFill>
                <a:srgbClr val="054C70"/>
              </a:solidFill>
              <a:effectLst/>
              <a:uLnTx/>
              <a:uFillTx/>
              <a:latin typeface="Arial Black" panose="020B0604020202020204" pitchFamily="34" charset="0"/>
              <a:ea typeface="+mn-ea"/>
            </a:endParaRPr>
          </a:p>
        </p:txBody>
      </p:sp>
    </p:spTree>
    <p:extLst>
      <p:ext uri="{BB962C8B-B14F-4D97-AF65-F5344CB8AC3E}">
        <p14:creationId xmlns:p14="http://schemas.microsoft.com/office/powerpoint/2010/main" val="1622203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custDataLst>
              <p:tags r:id="rId1"/>
            </p:custDataLst>
          </p:nvPr>
        </p:nvSpPr>
        <p:spPr/>
        <p:txBody>
          <a:bodyPr/>
          <a:lstStyle/>
          <a:p>
            <a:r>
              <a:rPr lang="en-US" sz="1800" b="0" i="0" u="none" strike="noStrike" baseline="0" dirty="0">
                <a:solidFill>
                  <a:srgbClr val="323232"/>
                </a:solidFill>
                <a:latin typeface="Calibri" panose="020F0502020204030204" pitchFamily="34" charset="0"/>
              </a:rPr>
              <a:t>Your workplace retirement website has the tools to help you plan for retirement—and beyond.</a:t>
            </a:r>
          </a:p>
          <a:p>
            <a:endParaRPr lang="en-US" sz="1800" b="0" i="0" u="none" strike="noStrike" baseline="0" dirty="0">
              <a:solidFill>
                <a:srgbClr val="323232"/>
              </a:solidFill>
              <a:latin typeface="Calibri" panose="020F0502020204030204" pitchFamily="34" charset="0"/>
            </a:endParaRPr>
          </a:p>
          <a:p>
            <a:r>
              <a:rPr lang="en-US" sz="1800" b="0" i="0" u="none" strike="noStrike" baseline="0" dirty="0">
                <a:solidFill>
                  <a:srgbClr val="323232"/>
                </a:solidFill>
                <a:latin typeface="Calibri" panose="020F0502020204030204" pitchFamily="34" charset="0"/>
              </a:rPr>
              <a:t>Think of your plan website as a one-stop source for information, insights, and tools around financial wellness and retirement.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323232"/>
                </a:solidFill>
                <a:latin typeface="Calibri" panose="020F0502020204030204" pitchFamily="34" charset="0"/>
              </a:rPr>
              <a:t>Every time you log in, the first thing you’ll see is a personalized road map showing your progress on the road to retirement. Just use the slider to see how much we think you’ll need to have saved at each decade of your life. You can also experiment with changing your savings rate—in the “Contributions” section—and preview the impact on your paycheck and your total contribution.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323232"/>
                </a:solidFill>
                <a:latin typeface="Calibri" panose="020F0502020204030204" pitchFamily="34" charset="0"/>
              </a:rPr>
              <a:t>Your workplace retirement website has the tools to help you plan for retirement—and beyond.</a:t>
            </a:r>
            <a:r>
              <a:rPr lang="en-US" sz="1800" b="0" i="0" u="none" strike="noStrike" baseline="0" dirty="0">
                <a:solidFill>
                  <a:srgbClr val="000000"/>
                </a:solidFill>
                <a:latin typeface="Calibri" panose="020F0502020204030204" pitchFamily="34" charset="0"/>
              </a:rPr>
              <a:t>	</a:t>
            </a:r>
          </a:p>
          <a:p>
            <a:pPr defTabSz="920094">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0A8B2-1A6A-4636-8F5C-0EBAC6E78B1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27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To summarize our discussion, remember the following: </a:t>
            </a:r>
          </a:p>
          <a:p>
            <a:r>
              <a:rPr lang="en-US" sz="1800" b="0" i="0" u="none" strike="noStrike" baseline="0" dirty="0">
                <a:solidFill>
                  <a:srgbClr val="000000"/>
                </a:solidFill>
                <a:latin typeface="Calibri" panose="020F0502020204030204" pitchFamily="34" charset="0"/>
              </a:rPr>
              <a:t>Keep a long term perspective </a:t>
            </a:r>
          </a:p>
          <a:p>
            <a:r>
              <a:rPr lang="en-US" sz="1800" b="0" i="0" u="none" strike="noStrike" baseline="0" dirty="0">
                <a:solidFill>
                  <a:srgbClr val="000000"/>
                </a:solidFill>
                <a:latin typeface="Calibri" panose="020F0502020204030204" pitchFamily="34" charset="0"/>
              </a:rPr>
              <a:t>Review your asset allocation to match your goals and time horizon</a:t>
            </a:r>
          </a:p>
          <a:p>
            <a:r>
              <a:rPr lang="en-US" sz="1800" b="0" i="0" u="none" strike="noStrike" baseline="0" dirty="0">
                <a:solidFill>
                  <a:srgbClr val="000000"/>
                </a:solidFill>
                <a:latin typeface="Calibri" panose="020F0502020204030204" pitchFamily="34" charset="0"/>
              </a:rPr>
              <a:t>Maintain your portfolio by reviewing your investments periodically and rebalance when necessary</a:t>
            </a:r>
          </a:p>
          <a:p>
            <a:r>
              <a:rPr lang="en-US" sz="1800" b="0" i="0" u="none" strike="noStrike" baseline="0" dirty="0">
                <a:solidFill>
                  <a:srgbClr val="000000"/>
                </a:solidFill>
                <a:latin typeface="Calibri" panose="020F0502020204030204" pitchFamily="34" charset="0"/>
              </a:rPr>
              <a:t>Continue to contribute</a:t>
            </a:r>
          </a:p>
          <a:p>
            <a:r>
              <a:rPr lang="en-US" sz="1800" b="0" i="0" u="none" strike="noStrike" baseline="0" dirty="0">
                <a:solidFill>
                  <a:srgbClr val="000000"/>
                </a:solidFill>
                <a:latin typeface="Calibri" panose="020F0502020204030204" pitchFamily="34" charset="0"/>
              </a:rPr>
              <a:t>We are here to help with any questions</a:t>
            </a:r>
          </a:p>
          <a:p>
            <a:r>
              <a:rPr lang="en-US" sz="1800" b="0" i="0" u="none" strike="noStrike" baseline="0" dirty="0">
                <a:solidFill>
                  <a:srgbClr val="000000"/>
                </a:solidFill>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21</a:t>
            </a:fld>
            <a:endParaRPr lang="en-US" dirty="0"/>
          </a:p>
        </p:txBody>
      </p:sp>
    </p:spTree>
    <p:extLst>
      <p:ext uri="{BB962C8B-B14F-4D97-AF65-F5344CB8AC3E}">
        <p14:creationId xmlns:p14="http://schemas.microsoft.com/office/powerpoint/2010/main" val="1218910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22</a:t>
            </a:fld>
            <a:endParaRPr lang="en-US" dirty="0"/>
          </a:p>
        </p:txBody>
      </p:sp>
    </p:spTree>
    <p:extLst>
      <p:ext uri="{BB962C8B-B14F-4D97-AF65-F5344CB8AC3E}">
        <p14:creationId xmlns:p14="http://schemas.microsoft.com/office/powerpoint/2010/main" val="1854303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It’s your future. And it’s shaped by what you do today.</a:t>
            </a:r>
          </a:p>
          <a:p>
            <a:r>
              <a:rPr lang="en-US" sz="1000" kern="1200" dirty="0">
                <a:solidFill>
                  <a:schemeClr val="tx1"/>
                </a:solidFill>
                <a:effectLst/>
                <a:latin typeface="+mn-lt"/>
                <a:ea typeface="+mn-ea"/>
                <a:cs typeface="+mn-cs"/>
              </a:rPr>
              <a:t>Save early and often for retirement in order to stay on track</a:t>
            </a:r>
          </a:p>
        </p:txBody>
      </p:sp>
    </p:spTree>
    <p:extLst>
      <p:ext uri="{BB962C8B-B14F-4D97-AF65-F5344CB8AC3E}">
        <p14:creationId xmlns:p14="http://schemas.microsoft.com/office/powerpoint/2010/main" val="3570593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custDataLst>
              <p:tags r:id="rId1"/>
            </p:custDataLst>
          </p:nvPr>
        </p:nvSpPr>
        <p:spPr/>
        <p:txBody>
          <a:bodyPr/>
          <a:lstStyle/>
          <a:p>
            <a:pPr marL="0" marR="0" lvl="0" indent="0" algn="l" defTabSz="956737"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If you have any questions about your plan, feel free to give us a call, we’re here to help.</a:t>
            </a:r>
            <a:endParaRPr lang="en-US" b="1" dirty="0"/>
          </a:p>
          <a:p>
            <a:pPr defTabSz="956737">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0A8B2-1A6A-4636-8F5C-0EBAC6E78B1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20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1088473" rtl="0" eaLnBrk="1" fontAlgn="auto" latinLnBrk="0" hangingPunct="1">
              <a:lnSpc>
                <a:spcPct val="100000"/>
              </a:lnSpc>
              <a:spcBef>
                <a:spcPts val="0"/>
              </a:spcBef>
              <a:spcAft>
                <a:spcPts val="0"/>
              </a:spcAft>
              <a:buClrTx/>
              <a:buSzTx/>
              <a:buFontTx/>
              <a:buNone/>
              <a:tabLst/>
              <a:defRPr/>
            </a:pPr>
            <a:fld id="{CFA5BF29-3A85-45E8-9EC2-6FCFBE5E0498}" type="slidenum">
              <a:rPr kumimoji="0" lang="en-US" sz="900" b="1" i="0" u="none" strike="noStrike" kern="1200" cap="none" spc="0" normalizeH="0" baseline="0" noProof="0" smtClean="0">
                <a:ln>
                  <a:noFill/>
                </a:ln>
                <a:solidFill>
                  <a:srgbClr val="054C70"/>
                </a:solidFill>
                <a:effectLst/>
                <a:uLnTx/>
                <a:uFillTx/>
                <a:latin typeface="Arial Black" panose="020B0604020202020204" pitchFamily="34" charset="0"/>
                <a:ea typeface="+mn-ea"/>
              </a:rPr>
              <a:pPr marL="0" marR="0" lvl="0" indent="0" algn="ctr" defTabSz="1088473"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dirty="0">
              <a:ln>
                <a:noFill/>
              </a:ln>
              <a:solidFill>
                <a:srgbClr val="054C70"/>
              </a:solidFill>
              <a:effectLst/>
              <a:uLnTx/>
              <a:uFillTx/>
              <a:latin typeface="Arial Black" panose="020B0604020202020204" pitchFamily="34" charset="0"/>
              <a:ea typeface="+mn-ea"/>
            </a:endParaRPr>
          </a:p>
        </p:txBody>
      </p:sp>
    </p:spTree>
    <p:extLst>
      <p:ext uri="{BB962C8B-B14F-4D97-AF65-F5344CB8AC3E}">
        <p14:creationId xmlns:p14="http://schemas.microsoft.com/office/powerpoint/2010/main" val="1622203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Hello, and welcome to Investing Basics, a presentation by T. Rowe Price – your retirement plan services provider. </a:t>
            </a:r>
          </a:p>
          <a:p>
            <a:r>
              <a:rPr lang="en-US" sz="1800" b="0" i="0" u="none" strike="noStrike" baseline="0" dirty="0">
                <a:solidFill>
                  <a:srgbClr val="000000"/>
                </a:solidFill>
                <a:latin typeface="Calibri" panose="020F0502020204030204" pitchFamily="34" charset="0"/>
              </a:rPr>
              <a:t>Today we’ll discuss fundamentals of investing, from a retirement perspective and how your workplace retirement plan can help you achieve your long-term goals. </a:t>
            </a:r>
          </a:p>
          <a:p>
            <a:r>
              <a:rPr lang="en-US" sz="1800" b="0" i="0" u="none" strike="noStrike" baseline="0" dirty="0">
                <a:solidFill>
                  <a:srgbClr val="000000"/>
                </a:solidFill>
                <a:latin typeface="Calibri" panose="020F0502020204030204" pitchFamily="34" charset="0"/>
              </a:rPr>
              <a:t>We’ll cover asset allocation, diversification, rebalancing investments, and explore features like your investment options and dollar cost averaging, that allow you to build assets over time. 	</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4</a:t>
            </a:fld>
            <a:endParaRPr lang="en-US" dirty="0"/>
          </a:p>
        </p:txBody>
      </p:sp>
    </p:spTree>
    <p:extLst>
      <p:ext uri="{BB962C8B-B14F-4D97-AF65-F5344CB8AC3E}">
        <p14:creationId xmlns:p14="http://schemas.microsoft.com/office/powerpoint/2010/main" val="45111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r>
              <a:rPr lang="en-US" sz="1800" b="0" i="0" u="none" strike="noStrike" baseline="0" dirty="0">
                <a:solidFill>
                  <a:srgbClr val="FF0000"/>
                </a:solidFill>
                <a:latin typeface="Calibri" panose="020F0502020204030204" pitchFamily="34" charset="0"/>
              </a:rPr>
              <a:t>[SILENCE—KEEP ON SCREEN FOR 3 SECONDS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FF0000"/>
                </a:solidFill>
                <a:latin typeface="Calibri" panose="020F0502020204030204" pitchFamily="34" charset="0"/>
              </a:rPr>
              <a:t>Note: Recording can be paused if participant wants to view for longer] </a:t>
            </a:r>
            <a:r>
              <a:rPr lang="en-US" sz="1800" b="0" i="0" u="none" strike="noStrike" baseline="0" dirty="0">
                <a:solidFill>
                  <a:srgbClr val="000000"/>
                </a:solidFill>
                <a:latin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5</a:t>
            </a:fld>
            <a:endParaRPr lang="en-US" dirty="0"/>
          </a:p>
        </p:txBody>
      </p:sp>
    </p:spTree>
    <p:extLst>
      <p:ext uri="{BB962C8B-B14F-4D97-AF65-F5344CB8AC3E}">
        <p14:creationId xmlns:p14="http://schemas.microsoft.com/office/powerpoint/2010/main" val="4652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Investing wisely for retirement is not rocket science. You do not need to be an expert investor to make good investment decisions when retirement planning. </a:t>
            </a:r>
          </a:p>
          <a:p>
            <a:r>
              <a:rPr lang="en-US" sz="1800" b="0" i="0" u="none" strike="noStrike" baseline="0" dirty="0">
                <a:solidFill>
                  <a:srgbClr val="000000"/>
                </a:solidFill>
                <a:latin typeface="Calibri" panose="020F0502020204030204" pitchFamily="34" charset="0"/>
              </a:rPr>
              <a:t>Investing for retirement is as easy as 1 – 2 – 3. </a:t>
            </a:r>
          </a:p>
          <a:p>
            <a:r>
              <a:rPr lang="en-US" sz="1800" b="0" i="0" u="none" strike="noStrike" baseline="0" dirty="0">
                <a:solidFill>
                  <a:srgbClr val="000000"/>
                </a:solidFill>
                <a:latin typeface="Calibri" panose="020F0502020204030204" pitchFamily="34" charset="0"/>
              </a:rPr>
              <a:t>There are 3 steps to building and maintaining a retirement plan portfolio. </a:t>
            </a:r>
          </a:p>
          <a:p>
            <a:r>
              <a:rPr lang="en-US" sz="1800" b="0" i="0" u="none" strike="noStrike" baseline="0" dirty="0">
                <a:solidFill>
                  <a:srgbClr val="000000"/>
                </a:solidFill>
                <a:latin typeface="Calibri" panose="020F0502020204030204" pitchFamily="34" charset="0"/>
              </a:rPr>
              <a:t>• Asset allocation, </a:t>
            </a:r>
          </a:p>
          <a:p>
            <a:r>
              <a:rPr lang="en-US" sz="1800" b="0" i="0" u="none" strike="noStrike" baseline="0" dirty="0">
                <a:solidFill>
                  <a:srgbClr val="000000"/>
                </a:solidFill>
                <a:latin typeface="Calibri" panose="020F0502020204030204" pitchFamily="34" charset="0"/>
              </a:rPr>
              <a:t>• Diversification, and </a:t>
            </a:r>
          </a:p>
          <a:p>
            <a:r>
              <a:rPr lang="en-US" sz="1800" b="0" i="0" u="none" strike="noStrike" baseline="0" dirty="0">
                <a:solidFill>
                  <a:srgbClr val="000000"/>
                </a:solidFill>
                <a:latin typeface="Calibri" panose="020F0502020204030204" pitchFamily="34" charset="0"/>
              </a:rPr>
              <a:t>• Adjustment over time </a:t>
            </a:r>
          </a:p>
          <a:p>
            <a:r>
              <a:rPr lang="en-US" sz="1800" b="0" i="0" u="none" strike="noStrike" baseline="0" dirty="0">
                <a:solidFill>
                  <a:srgbClr val="000000"/>
                </a:solidFill>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6</a:t>
            </a:fld>
            <a:endParaRPr lang="en-US" dirty="0"/>
          </a:p>
        </p:txBody>
      </p:sp>
    </p:spTree>
    <p:extLst>
      <p:ext uri="{BB962C8B-B14F-4D97-AF65-F5344CB8AC3E}">
        <p14:creationId xmlns:p14="http://schemas.microsoft.com/office/powerpoint/2010/main" val="525993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Asset allocation, is how an investor divides, or allocates, his or her money among different asset classes. The three main asset classes are stocks; bonds; and short-term investments, such as a money market or stable value funds. </a:t>
            </a:r>
          </a:p>
          <a:p>
            <a:r>
              <a:rPr lang="en-US" sz="1800" b="0" i="0" u="none" strike="noStrike" baseline="0" dirty="0">
                <a:solidFill>
                  <a:srgbClr val="000000"/>
                </a:solidFill>
                <a:latin typeface="Calibri" panose="020F0502020204030204" pitchFamily="34" charset="0"/>
              </a:rPr>
              <a:t>Thoughtful asset allocation within a portfolio can help reduce its overall risk from market fluctuations while still pursuing returns. However, asset allocation cannot assure a profit or protect against loss in a declining market. 	</a:t>
            </a:r>
          </a:p>
          <a:p>
            <a:endParaRPr lang="en-US" altLang="en-US" sz="1000" dirty="0">
              <a:latin typeface="Verdana" pitchFamily="34" charset="0"/>
            </a:endParaRPr>
          </a:p>
        </p:txBody>
      </p:sp>
      <p:sp>
        <p:nvSpPr>
          <p:cNvPr id="4" name="Slide Number Placeholder 3"/>
          <p:cNvSpPr>
            <a:spLocks noGrp="1"/>
          </p:cNvSpPr>
          <p:nvPr>
            <p:ph type="sldNum" sz="quarter" idx="5"/>
          </p:nvPr>
        </p:nvSpPr>
        <p:spPr/>
        <p:txBody>
          <a:bodyPr/>
          <a:lstStyle/>
          <a:p>
            <a:fld id="{CFA5BF29-3A85-45E8-9EC2-6FCFBE5E0498}" type="slidenum">
              <a:rPr lang="en-US" smtClean="0"/>
              <a:pPr/>
              <a:t>7</a:t>
            </a:fld>
            <a:endParaRPr lang="en-US" dirty="0"/>
          </a:p>
        </p:txBody>
      </p:sp>
    </p:spTree>
    <p:extLst>
      <p:ext uri="{BB962C8B-B14F-4D97-AF65-F5344CB8AC3E}">
        <p14:creationId xmlns:p14="http://schemas.microsoft.com/office/powerpoint/2010/main" val="52631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custDataLst>
              <p:tags r:id="rId1"/>
            </p:custDataLst>
          </p:nvPr>
        </p:nvSpPr>
        <p:spPr/>
        <p:txBody>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The second step to creating a portfolio is diversification. Diversification is the way in which money is spread across different types of assets and within asset classes with various degrees of risk. Diversification can help reduce exposure to risk but cannot assure a profit or protect against loss in a declining market. 	</a:t>
            </a:r>
          </a:p>
          <a:p>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8</a:t>
            </a:fld>
            <a:endParaRPr lang="en-US" dirty="0"/>
          </a:p>
        </p:txBody>
      </p:sp>
    </p:spTree>
    <p:extLst>
      <p:ext uri="{BB962C8B-B14F-4D97-AF65-F5344CB8AC3E}">
        <p14:creationId xmlns:p14="http://schemas.microsoft.com/office/powerpoint/2010/main" val="106300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0" marR="0" lvl="0" indent="0" algn="l" defTabSz="1088473" rtl="0" eaLnBrk="1" fontAlgn="auto" latinLnBrk="0" hangingPunct="1">
              <a:lnSpc>
                <a:spcPct val="100000"/>
              </a:lnSpc>
              <a:spcBef>
                <a:spcPts val="0"/>
              </a:spcBef>
              <a:spcAft>
                <a:spcPts val="0"/>
              </a:spcAft>
              <a:buClrTx/>
              <a:buSzTx/>
              <a:buFont typeface="Arial"/>
              <a:buNone/>
              <a:tabLst/>
              <a:defRPr/>
            </a:pPr>
            <a:r>
              <a:rPr lang="en-US" sz="1800" b="0" i="0" u="none" strike="noStrike" baseline="0" dirty="0">
                <a:solidFill>
                  <a:srgbClr val="000000"/>
                </a:solidFill>
                <a:latin typeface="Calibri" panose="020F0502020204030204" pitchFamily="34" charset="0"/>
              </a:rPr>
              <a:t>Portfolios can be diversified in a few different ways. The first way to diversify is geographically or based on where stocks and bonds are located. For example, portfolios can be spread out domestically by investing only in the U.S, Internationally by investing only outside the U.S. And/or globally by investing worldwide. </a:t>
            </a:r>
          </a:p>
          <a:p>
            <a:r>
              <a:rPr lang="en-US" sz="1800" b="0" i="0" u="none" strike="noStrike" baseline="0" dirty="0">
                <a:solidFill>
                  <a:srgbClr val="000000"/>
                </a:solidFill>
                <a:latin typeface="Calibri" panose="020F0502020204030204" pitchFamily="34" charset="0"/>
              </a:rPr>
              <a:t>Generally, international investments expose investors to the most risk, whereas domestic investments are often considered less risky, </a:t>
            </a:r>
            <a:r>
              <a:rPr lang="en-US" sz="1800" b="0" i="1" u="none" strike="noStrike" baseline="0" dirty="0">
                <a:solidFill>
                  <a:srgbClr val="000000"/>
                </a:solidFill>
                <a:latin typeface="Calibri" panose="020F0502020204030204" pitchFamily="34" charset="0"/>
              </a:rPr>
              <a:t>from a standpoint of an investor based in the US</a:t>
            </a:r>
            <a:r>
              <a:rPr lang="en-US" sz="1800" b="0" i="0" u="none" strike="noStrike" baseline="0" dirty="0">
                <a:solidFill>
                  <a:srgbClr val="000000"/>
                </a:solidFill>
                <a:latin typeface="Calibri" panose="020F0502020204030204" pitchFamily="34" charset="0"/>
              </a:rPr>
              <a:t>. And since global investments are a mix of the two, their risk factor falls somewhere in between. 	</a:t>
            </a:r>
          </a:p>
          <a:p>
            <a:pPr marL="0" indent="0">
              <a:buFont typeface="Arial"/>
              <a:buNone/>
            </a:pPr>
            <a:endParaRPr lang="en-US" sz="1200" dirty="0"/>
          </a:p>
        </p:txBody>
      </p:sp>
      <p:sp>
        <p:nvSpPr>
          <p:cNvPr id="4" name="Slide Number Placeholder 3"/>
          <p:cNvSpPr>
            <a:spLocks noGrp="1"/>
          </p:cNvSpPr>
          <p:nvPr>
            <p:ph type="sldNum" sz="quarter" idx="10"/>
          </p:nvPr>
        </p:nvSpPr>
        <p:spPr/>
        <p:txBody>
          <a:bodyPr/>
          <a:lstStyle/>
          <a:p>
            <a:fld id="{CFA5BF29-3A85-45E8-9EC2-6FCFBE5E0498}" type="slidenum">
              <a:rPr lang="en-US" smtClean="0"/>
              <a:t>9</a:t>
            </a:fld>
            <a:endParaRPr lang="en-US"/>
          </a:p>
        </p:txBody>
      </p:sp>
    </p:spTree>
    <p:extLst>
      <p:ext uri="{BB962C8B-B14F-4D97-AF65-F5344CB8AC3E}">
        <p14:creationId xmlns:p14="http://schemas.microsoft.com/office/powerpoint/2010/main" val="214115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D140CB-62F3-E043-8695-9FAEA8933FCF}"/>
              </a:ext>
            </a:extLst>
          </p:cNvPr>
          <p:cNvSpPr>
            <a:spLocks noGrp="1"/>
          </p:cNvSpPr>
          <p:nvPr>
            <p:ph type="title"/>
          </p:nvPr>
        </p:nvSpPr>
        <p:spPr>
          <a:xfrm>
            <a:off x="800101"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933FF1EB-76C3-9C40-B7DD-25FFCC705412}"/>
              </a:ext>
            </a:extLst>
          </p:cNvPr>
          <p:cNvSpPr>
            <a:spLocks noGrp="1"/>
          </p:cNvSpPr>
          <p:nvPr>
            <p:ph sz="quarter" idx="20"/>
          </p:nvPr>
        </p:nvSpPr>
        <p:spPr>
          <a:xfrm>
            <a:off x="799905" y="1372124"/>
            <a:ext cx="10591995" cy="4525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id="{7BE8E978-19FA-DC42-8B5E-FB908213BD83}"/>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0" name="Text Placeholder 7">
            <a:extLst>
              <a:ext uri="{FF2B5EF4-FFF2-40B4-BE49-F238E27FC236}">
                <a16:creationId xmlns:a16="http://schemas.microsoft.com/office/drawing/2014/main" id="{C56A0A50-4380-3049-988D-84D67FE21EAA}"/>
              </a:ext>
            </a:extLst>
          </p:cNvPr>
          <p:cNvSpPr>
            <a:spLocks noGrp="1"/>
          </p:cNvSpPr>
          <p:nvPr>
            <p:ph type="body" sz="quarter" idx="21" hasCustomPrompt="1"/>
          </p:nvPr>
        </p:nvSpPr>
        <p:spPr>
          <a:xfrm>
            <a:off x="800099" y="6053328"/>
            <a:ext cx="104013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4" name="Text Placeholder 2">
            <a:extLst>
              <a:ext uri="{FF2B5EF4-FFF2-40B4-BE49-F238E27FC236}">
                <a16:creationId xmlns:a16="http://schemas.microsoft.com/office/drawing/2014/main" id="{74AFF76D-A6BE-5D43-9D6D-C6BE79D3FB56}"/>
              </a:ext>
            </a:extLst>
          </p:cNvPr>
          <p:cNvSpPr>
            <a:spLocks noGrp="1"/>
          </p:cNvSpPr>
          <p:nvPr>
            <p:ph type="body" sz="quarter" idx="22" hasCustomPrompt="1"/>
          </p:nvPr>
        </p:nvSpPr>
        <p:spPr>
          <a:xfrm>
            <a:off x="7664116"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16" name="Text Placeholder 6">
            <a:extLst>
              <a:ext uri="{FF2B5EF4-FFF2-40B4-BE49-F238E27FC236}">
                <a16:creationId xmlns:a16="http://schemas.microsoft.com/office/drawing/2014/main" id="{149E8501-422D-5148-BDB0-E14F9F0A33A2}"/>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Tree>
    <p:extLst>
      <p:ext uri="{BB962C8B-B14F-4D97-AF65-F5344CB8AC3E}">
        <p14:creationId xmlns:p14="http://schemas.microsoft.com/office/powerpoint/2010/main" val="40657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4" orient="horz" pos="816"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se Layout">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42"/>
            <a:ext cx="12192000" cy="6865151"/>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4095543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Sub">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943100"/>
            <a:ext cx="10591800" cy="3954780"/>
          </a:xfrm>
        </p:spPr>
        <p:txBody>
          <a:bodyPr>
            <a:noAutofit/>
          </a:bodyPr>
          <a:lstStyle>
            <a:lvl1pPr marL="342900" indent="-342900">
              <a:lnSpc>
                <a:spcPct val="110000"/>
              </a:lnSpc>
              <a:buClr>
                <a:schemeClr val="accent2"/>
              </a:buClr>
              <a:defRPr lang="en-US" sz="2000" kern="1200" dirty="0" smtClean="0">
                <a:solidFill>
                  <a:schemeClr val="tx1"/>
                </a:solidFill>
                <a:latin typeface="+mn-lt"/>
                <a:ea typeface="+mn-ea"/>
                <a:cs typeface="+mn-cs"/>
              </a:defRPr>
            </a:lvl1pPr>
            <a:lvl2pPr marL="621792" indent="-288925">
              <a:lnSpc>
                <a:spcPct val="110000"/>
              </a:lnSpc>
              <a:buClr>
                <a:schemeClr val="accent4"/>
              </a:buClr>
              <a:defRPr sz="1800"/>
            </a:lvl2pPr>
            <a:lvl3pPr marL="859536" indent="-228600">
              <a:lnSpc>
                <a:spcPct val="110000"/>
              </a:lnSpc>
              <a:buClr>
                <a:schemeClr val="accent4"/>
              </a:buClr>
              <a:defRPr sz="1400"/>
            </a:lvl3pPr>
            <a:lvl4pPr marL="1133856" indent="-228600">
              <a:lnSpc>
                <a:spcPct val="110000"/>
              </a:lnSpc>
              <a:buClr>
                <a:schemeClr val="accent4"/>
              </a:buClr>
              <a:defRPr sz="1400"/>
            </a:lvl4pPr>
            <a:lvl5pPr marL="1353312" indent="0">
              <a:lnSpc>
                <a:spcPct val="110000"/>
              </a:lnSpc>
              <a:buClr>
                <a:schemeClr val="accent4"/>
              </a:buClr>
              <a:defRPr sz="1400"/>
            </a:lvl5pPr>
          </a:lstStyle>
          <a:p>
            <a:pPr marL="274320" lvl="0" indent="-274320" algn="l" defTabSz="914400" rtl="0" eaLnBrk="1" latinLnBrk="0" hangingPunct="1">
              <a:lnSpc>
                <a:spcPct val="110000"/>
              </a:lnSpc>
              <a:spcBef>
                <a:spcPts val="1800"/>
              </a:spcBef>
              <a:buClr>
                <a:schemeClr val="accent2"/>
              </a:buClr>
              <a:buFont typeface="Wingdings" panose="05000000000000000000" pitchFamily="2" charset="2"/>
              <a:buChar char="§"/>
            </a:pPr>
            <a:r>
              <a:rPr lang="en-US"/>
              <a:t>Click to edit Master text styles</a:t>
            </a:r>
          </a:p>
          <a:p>
            <a:pPr marL="274320" lvl="1" indent="-274320" algn="l" defTabSz="914400" rtl="0" eaLnBrk="1" latinLnBrk="0" hangingPunct="1">
              <a:lnSpc>
                <a:spcPct val="110000"/>
              </a:lnSpc>
              <a:spcBef>
                <a:spcPts val="1800"/>
              </a:spcBef>
              <a:buClr>
                <a:schemeClr val="accent2"/>
              </a:buClr>
              <a:buFont typeface="Wingdings" panose="05000000000000000000" pitchFamily="2" charset="2"/>
              <a:buChar char="§"/>
            </a:pPr>
            <a:r>
              <a:rPr lang="en-US"/>
              <a:t>Second level</a:t>
            </a:r>
          </a:p>
          <a:p>
            <a:pPr marL="274320" lvl="2" indent="-274320" algn="l" defTabSz="914400" rtl="0" eaLnBrk="1" latinLnBrk="0" hangingPunct="1">
              <a:lnSpc>
                <a:spcPct val="110000"/>
              </a:lnSpc>
              <a:spcBef>
                <a:spcPts val="1800"/>
              </a:spcBef>
              <a:buClr>
                <a:schemeClr val="accent2"/>
              </a:buClr>
              <a:buFont typeface="Wingdings" panose="05000000000000000000" pitchFamily="2" charset="2"/>
              <a:buChar char="§"/>
            </a:pPr>
            <a:r>
              <a:rPr lang="en-US"/>
              <a:t>Third level</a:t>
            </a:r>
          </a:p>
          <a:p>
            <a:pPr marL="274320" lvl="3" indent="-274320" algn="l" defTabSz="914400" rtl="0" eaLnBrk="1" latinLnBrk="0" hangingPunct="1">
              <a:lnSpc>
                <a:spcPct val="110000"/>
              </a:lnSpc>
              <a:spcBef>
                <a:spcPts val="1800"/>
              </a:spcBef>
              <a:buClr>
                <a:schemeClr val="accent2"/>
              </a:buClr>
              <a:buFont typeface="Wingdings" panose="05000000000000000000" pitchFamily="2" charset="2"/>
              <a:buChar char="§"/>
            </a:pPr>
            <a:r>
              <a:rPr lang="en-US"/>
              <a:t>Fourth level</a:t>
            </a:r>
          </a:p>
          <a:p>
            <a:pPr marL="274320" lvl="4" indent="-274320" algn="l" defTabSz="914400" rtl="0" eaLnBrk="1" latinLnBrk="0" hangingPunct="1">
              <a:lnSpc>
                <a:spcPct val="110000"/>
              </a:lnSpc>
              <a:spcBef>
                <a:spcPts val="1800"/>
              </a:spcBef>
              <a:buClr>
                <a:schemeClr val="accent2"/>
              </a:buClr>
              <a:buFont typeface="Wingdings" panose="05000000000000000000" pitchFamily="2" charset="2"/>
              <a:buChar char="§"/>
            </a:pPr>
            <a:r>
              <a:rPr lang="en-US"/>
              <a:t>Fifth level</a:t>
            </a:r>
            <a:endParaRPr lang="en-US" dirty="0"/>
          </a:p>
        </p:txBody>
      </p:sp>
      <p:sp>
        <p:nvSpPr>
          <p:cNvPr id="5" name="Text Placeholder 4"/>
          <p:cNvSpPr>
            <a:spLocks noGrp="1"/>
          </p:cNvSpPr>
          <p:nvPr>
            <p:ph type="body" sz="quarter" idx="15" hasCustomPrompt="1"/>
          </p:nvPr>
        </p:nvSpPr>
        <p:spPr>
          <a:xfrm>
            <a:off x="800100" y="1371601"/>
            <a:ext cx="10591800" cy="409575"/>
          </a:xfrm>
        </p:spPr>
        <p:txBody>
          <a:bodyPr>
            <a:noAutofit/>
          </a:bodyPr>
          <a:lstStyle>
            <a:lvl1pPr marL="0" indent="0">
              <a:buNone/>
              <a:defRPr sz="2000" b="1" cap="none" baseline="0">
                <a:solidFill>
                  <a:schemeClr val="tx2"/>
                </a:solidFill>
                <a:latin typeface="+mn-lt"/>
              </a:defRPr>
            </a:lvl1pPr>
          </a:lstStyle>
          <a:p>
            <a:pPr lvl="0"/>
            <a:r>
              <a:rPr lang="en-US" dirty="0"/>
              <a:t>Subhead</a:t>
            </a:r>
          </a:p>
        </p:txBody>
      </p:sp>
      <p:sp>
        <p:nvSpPr>
          <p:cNvPr id="15" name="Text Placeholder 4">
            <a:extLst>
              <a:ext uri="{FF2B5EF4-FFF2-40B4-BE49-F238E27FC236}">
                <a16:creationId xmlns:a16="http://schemas.microsoft.com/office/drawing/2014/main" id="{258AB3AB-80F8-6E4C-895E-2CB16E8E7863}"/>
              </a:ext>
            </a:extLst>
          </p:cNvPr>
          <p:cNvSpPr>
            <a:spLocks noGrp="1"/>
          </p:cNvSpPr>
          <p:nvPr>
            <p:ph type="body" sz="quarter" idx="14"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6" name="Title Placeholder 1">
            <a:extLst>
              <a:ext uri="{FF2B5EF4-FFF2-40B4-BE49-F238E27FC236}">
                <a16:creationId xmlns:a16="http://schemas.microsoft.com/office/drawing/2014/main" id="{59FB7766-F8B6-B14C-8165-FB0F1E804B05}"/>
              </a:ext>
            </a:extLst>
          </p:cNvPr>
          <p:cNvSpPr>
            <a:spLocks noGrp="1"/>
          </p:cNvSpPr>
          <p:nvPr>
            <p:ph type="title"/>
          </p:nvPr>
        </p:nvSpPr>
        <p:spPr>
          <a:xfrm>
            <a:off x="800293" y="298186"/>
            <a:ext cx="10597768" cy="741915"/>
          </a:xfrm>
          <a:prstGeom prst="rect">
            <a:avLst/>
          </a:prstGeom>
        </p:spPr>
        <p:txBody>
          <a:bodyPr vert="horz" lIns="0" tIns="0" rIns="0" bIns="0" rtlCol="0" anchor="b">
            <a:noAutofit/>
          </a:body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E0FDD771-BB90-4941-8ECB-546451A784E9}"/>
              </a:ext>
            </a:extLst>
          </p:cNvPr>
          <p:cNvSpPr>
            <a:spLocks noGrp="1"/>
          </p:cNvSpPr>
          <p:nvPr>
            <p:ph type="body" sz="quarter" idx="20" hasCustomPrompt="1"/>
          </p:nvPr>
        </p:nvSpPr>
        <p:spPr>
          <a:xfrm>
            <a:off x="800099" y="6053328"/>
            <a:ext cx="105918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 name="Footer Placeholder 1">
            <a:extLst>
              <a:ext uri="{FF2B5EF4-FFF2-40B4-BE49-F238E27FC236}">
                <a16:creationId xmlns:a16="http://schemas.microsoft.com/office/drawing/2014/main" id="{558AFE3C-1719-8E4C-9FCF-ED1BB33F3F20}"/>
              </a:ext>
            </a:extLst>
          </p:cNvPr>
          <p:cNvSpPr>
            <a:spLocks noGrp="1"/>
          </p:cNvSpPr>
          <p:nvPr>
            <p:ph type="ftr" sz="quarter" idx="21"/>
          </p:nvPr>
        </p:nvSpPr>
        <p:spPr>
          <a:xfrm>
            <a:off x="2667000" y="6678988"/>
            <a:ext cx="6858000" cy="138499"/>
          </a:xfrm>
          <a:prstGeom prst="rect">
            <a:avLst/>
          </a:prstGeom>
        </p:spPr>
        <p:txBody>
          <a:bodyPr/>
          <a:lstStyle/>
          <a:p>
            <a:r>
              <a:rPr lang="en-US"/>
              <a:t>FOR T. ROWE PRICE INTERNAL USE ONLY. NOT FOR FURTHER DISTRIBUTION.</a:t>
            </a:r>
            <a:endParaRPr lang="en-US" dirty="0"/>
          </a:p>
        </p:txBody>
      </p:sp>
    </p:spTree>
    <p:extLst>
      <p:ext uri="{BB962C8B-B14F-4D97-AF65-F5344CB8AC3E}">
        <p14:creationId xmlns:p14="http://schemas.microsoft.com/office/powerpoint/2010/main" val="207843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guide id="2" orient="horz" pos="1224"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CO-BRANDE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894123-9B4E-AC4B-B36A-3EE44144324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52" y="536"/>
            <a:ext cx="12190094" cy="6856928"/>
          </a:xfrm>
          <a:prstGeom prst="rect">
            <a:avLst/>
          </a:prstGeom>
        </p:spPr>
      </p:pic>
      <p:pic>
        <p:nvPicPr>
          <p:cNvPr id="5" name="Picture 2" descr="\\psf\Home\Desktop\DesatchGears-3.jpg" hidden="1"/>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 y="1538418"/>
            <a:ext cx="6030097" cy="4466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userDrawn="1">
            <p:extLst>
              <p:ext uri="{D42A27DB-BD31-4B8C-83A1-F6EECF244321}">
                <p14:modId xmlns:p14="http://schemas.microsoft.com/office/powerpoint/2010/main" val="384454880"/>
              </p:ext>
            </p:extLst>
          </p:nvPr>
        </p:nvGraphicFramePr>
        <p:xfrm>
          <a:off x="0" y="1767019"/>
          <a:ext cx="4443984" cy="4466964"/>
        </p:xfrm>
        <a:graphic>
          <a:graphicData uri="http://schemas.openxmlformats.org/drawingml/2006/table">
            <a:tbl>
              <a:tblPr>
                <a:tableStyleId>{5C22544A-7EE6-4342-B048-85BDC9FD1C3A}</a:tableStyleId>
              </a:tblPr>
              <a:tblGrid>
                <a:gridCol w="740664">
                  <a:extLst>
                    <a:ext uri="{9D8B030D-6E8A-4147-A177-3AD203B41FA5}">
                      <a16:colId xmlns:a16="http://schemas.microsoft.com/office/drawing/2014/main" val="20000"/>
                    </a:ext>
                  </a:extLst>
                </a:gridCol>
                <a:gridCol w="740664">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740664">
                  <a:extLst>
                    <a:ext uri="{9D8B030D-6E8A-4147-A177-3AD203B41FA5}">
                      <a16:colId xmlns:a16="http://schemas.microsoft.com/office/drawing/2014/main" val="20003"/>
                    </a:ext>
                  </a:extLst>
                </a:gridCol>
                <a:gridCol w="740664">
                  <a:extLst>
                    <a:ext uri="{9D8B030D-6E8A-4147-A177-3AD203B41FA5}">
                      <a16:colId xmlns:a16="http://schemas.microsoft.com/office/drawing/2014/main" val="20004"/>
                    </a:ext>
                  </a:extLst>
                </a:gridCol>
                <a:gridCol w="740664">
                  <a:extLst>
                    <a:ext uri="{9D8B030D-6E8A-4147-A177-3AD203B41FA5}">
                      <a16:colId xmlns:a16="http://schemas.microsoft.com/office/drawing/2014/main" val="20005"/>
                    </a:ext>
                  </a:extLst>
                </a:gridCol>
              </a:tblGrid>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0"/>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1"/>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2"/>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20" normalizeH="0" baseline="0" noProof="0" dirty="0">
                          <a:ln>
                            <a:noFill/>
                          </a:ln>
                          <a:solidFill>
                            <a:srgbClr val="FFFFFF"/>
                          </a:solidFill>
                          <a:effectLst/>
                          <a:uLnTx/>
                          <a:uFillTx/>
                          <a:latin typeface="+mn-lt"/>
                          <a:ea typeface="+mn-ea"/>
                          <a:cs typeface="+mn-cs"/>
                        </a:rPr>
                      </a:br>
                      <a:br>
                        <a:rPr kumimoji="0" lang="en-US" sz="1600" b="1" i="0" u="none" strike="noStrike" kern="1200" cap="none" spc="20" normalizeH="0" baseline="0" noProof="0" dirty="0">
                          <a:ln>
                            <a:noFill/>
                          </a:ln>
                          <a:solidFill>
                            <a:srgbClr val="FFFFFF"/>
                          </a:solidFill>
                          <a:effectLst/>
                          <a:uLnTx/>
                          <a:uFillTx/>
                          <a:latin typeface="+mn-lt"/>
                          <a:ea typeface="+mn-ea"/>
                          <a:cs typeface="+mn-cs"/>
                        </a:rPr>
                      </a:br>
                      <a:r>
                        <a:rPr kumimoji="0" lang="en-US" sz="1600" b="1" i="0" u="none" strike="noStrike" kern="1200" cap="none" spc="20" normalizeH="0" baseline="0" noProof="0" dirty="0">
                          <a:ln>
                            <a:noFill/>
                          </a:ln>
                          <a:solidFill>
                            <a:srgbClr val="FFFFFF"/>
                          </a:solidFill>
                          <a:effectLst/>
                          <a:uLnTx/>
                          <a:uFillTx/>
                          <a:latin typeface="+mn-lt"/>
                          <a:ea typeface="+mn-ea"/>
                          <a:cs typeface="+mn-cs"/>
                        </a:rPr>
                        <a:t>Retirement</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20" normalizeH="0" baseline="0" noProof="0" dirty="0">
                          <a:ln>
                            <a:noFill/>
                          </a:ln>
                          <a:solidFill>
                            <a:srgbClr val="05C3DE"/>
                          </a:solidFill>
                          <a:effectLst/>
                          <a:uLnTx/>
                          <a:uFillTx/>
                          <a:latin typeface="+mn-lt"/>
                          <a:ea typeface="+mn-ea"/>
                          <a:cs typeface="+mn-cs"/>
                        </a:rPr>
                        <a:t>Wellness</a:t>
                      </a:r>
                    </a:p>
                  </a:txBody>
                  <a:tcPr marL="164592" marR="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3"/>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gridSpan="2" vMerge="1">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hMerge="1" v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4"/>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5"/>
                  </a:ext>
                </a:extLst>
              </a:tr>
            </a:tbl>
          </a:graphicData>
        </a:graphic>
      </p:graphicFrame>
      <p:sp>
        <p:nvSpPr>
          <p:cNvPr id="9" name="TextBox 8"/>
          <p:cNvSpPr txBox="1"/>
          <p:nvPr userDrawn="1"/>
        </p:nvSpPr>
        <p:spPr>
          <a:xfrm>
            <a:off x="4636584" y="4443259"/>
            <a:ext cx="7022016" cy="1003865"/>
          </a:xfrm>
          <a:prstGeom prst="rect">
            <a:avLst/>
          </a:prstGeom>
          <a:noFill/>
        </p:spPr>
        <p:txBody>
          <a:bodyPr wrap="square" lIns="0" tIns="0" rIns="0" bIns="0" rtlCol="0" anchor="b">
            <a:spAutoFit/>
          </a:bodyPr>
          <a:lstStyle/>
          <a:p>
            <a:pPr marL="0" marR="0" indent="0" algn="l" defTabSz="1088473" rtl="0" eaLnBrk="1" fontAlgn="auto" latinLnBrk="0" hangingPunct="1">
              <a:lnSpc>
                <a:spcPct val="80000"/>
              </a:lnSpc>
              <a:spcBef>
                <a:spcPts val="0"/>
              </a:spcBef>
              <a:spcAft>
                <a:spcPts val="400"/>
              </a:spcAft>
              <a:buClr>
                <a:schemeClr val="accent2"/>
              </a:buClr>
              <a:buSzTx/>
              <a:buFont typeface="Wingdings" panose="05000000000000000000" pitchFamily="2" charset="2"/>
              <a:buNone/>
              <a:tabLst/>
              <a:defRPr/>
            </a:pPr>
            <a:r>
              <a:rPr lang="en-US" sz="2000" baseline="0" dirty="0">
                <a:solidFill>
                  <a:schemeClr val="bg1"/>
                </a:solidFill>
                <a:effectLst>
                  <a:outerShdw blurRad="254000" dist="38100" dir="8100000" algn="tr" rotWithShape="0">
                    <a:prstClr val="black">
                      <a:alpha val="40000"/>
                    </a:prstClr>
                  </a:outerShdw>
                </a:effectLst>
              </a:rPr>
              <a:t>FROM VISION TO REALITY</a:t>
            </a:r>
          </a:p>
          <a:p>
            <a:pPr marL="0" indent="0">
              <a:lnSpc>
                <a:spcPct val="85000"/>
              </a:lnSpc>
              <a:spcAft>
                <a:spcPts val="400"/>
              </a:spcAft>
              <a:buClr>
                <a:schemeClr val="accent2"/>
              </a:buClr>
              <a:buFont typeface="Wingdings" panose="05000000000000000000" pitchFamily="2" charset="2"/>
              <a:buNone/>
            </a:pPr>
            <a:r>
              <a:rPr lang="en-US" sz="5400" b="1" dirty="0">
                <a:solidFill>
                  <a:schemeClr val="accent2"/>
                </a:solidFill>
                <a:effectLst>
                  <a:outerShdw blurRad="254000" dist="38100" dir="8100000" algn="tr" rotWithShape="0">
                    <a:prstClr val="black">
                      <a:alpha val="40000"/>
                    </a:prstClr>
                  </a:outerShdw>
                </a:effectLst>
              </a:rPr>
              <a:t>Visualize Retirement</a:t>
            </a:r>
          </a:p>
        </p:txBody>
      </p:sp>
      <p:cxnSp>
        <p:nvCxnSpPr>
          <p:cNvPr id="11" name="Straight Connector 10"/>
          <p:cNvCxnSpPr/>
          <p:nvPr userDrawn="1"/>
        </p:nvCxnSpPr>
        <p:spPr>
          <a:xfrm>
            <a:off x="4636584" y="5491043"/>
            <a:ext cx="7555416"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9">
            <a:extLst>
              <a:ext uri="{FF2B5EF4-FFF2-40B4-BE49-F238E27FC236}">
                <a16:creationId xmlns:a16="http://schemas.microsoft.com/office/drawing/2014/main" id="{0A7F07E3-C6A3-AF40-BF97-C25C6D19DA2E}"/>
              </a:ext>
            </a:extLst>
          </p:cNvPr>
          <p:cNvSpPr>
            <a:spLocks noGrp="1"/>
          </p:cNvSpPr>
          <p:nvPr>
            <p:ph type="pic" sz="quarter" idx="10" hasCustomPrompt="1"/>
          </p:nvPr>
        </p:nvSpPr>
        <p:spPr>
          <a:xfrm>
            <a:off x="510353" y="480063"/>
            <a:ext cx="2062163" cy="685800"/>
          </a:xfrm>
          <a:prstGeom prst="rect">
            <a:avLst/>
          </a:prstGeom>
        </p:spPr>
        <p:txBody>
          <a:bodyPr anchor="ctr"/>
          <a:lstStyle>
            <a:lvl1pPr marL="0" indent="0" algn="ctr">
              <a:buNone/>
              <a:defRPr>
                <a:solidFill>
                  <a:srgbClr val="FF3399"/>
                </a:solidFill>
              </a:defRPr>
            </a:lvl1pPr>
          </a:lstStyle>
          <a:p>
            <a:r>
              <a:rPr lang="en-US" dirty="0"/>
              <a:t>Advisor Logo]</a:t>
            </a:r>
          </a:p>
        </p:txBody>
      </p:sp>
      <p:pic>
        <p:nvPicPr>
          <p:cNvPr id="3" name="Picture 2" descr="A picture containing drawing&#10;&#10;Description automatically generated">
            <a:extLst>
              <a:ext uri="{FF2B5EF4-FFF2-40B4-BE49-F238E27FC236}">
                <a16:creationId xmlns:a16="http://schemas.microsoft.com/office/drawing/2014/main" id="{7743CCE1-7D17-4540-A3E2-0A46AFF6BA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89136" y="603504"/>
            <a:ext cx="2564688" cy="438912"/>
          </a:xfrm>
          <a:prstGeom prst="rect">
            <a:avLst/>
          </a:prstGeom>
        </p:spPr>
      </p:pic>
    </p:spTree>
    <p:extLst>
      <p:ext uri="{BB962C8B-B14F-4D97-AF65-F5344CB8AC3E}">
        <p14:creationId xmlns:p14="http://schemas.microsoft.com/office/powerpoint/2010/main" val="413984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e Layout">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42"/>
            <a:ext cx="12192000" cy="6865151"/>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1889548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1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842"/>
            <a:ext cx="12191999" cy="6865151"/>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3630161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842"/>
            <a:ext cx="12191999" cy="6865150"/>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3717734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3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3842"/>
            <a:ext cx="12191997" cy="6865150"/>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2928436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3842"/>
            <a:ext cx="12191997" cy="6865149"/>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1773510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ase Layout No Headin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3" name="Rectangle 2">
            <a:extLst>
              <a:ext uri="{FF2B5EF4-FFF2-40B4-BE49-F238E27FC236}">
                <a16:creationId xmlns:a16="http://schemas.microsoft.com/office/drawing/2014/main" id="{A0E4354F-3A91-F74A-B996-6874FBB31DCE}"/>
              </a:ext>
            </a:extLst>
          </p:cNvPr>
          <p:cNvSpPr/>
          <p:nvPr userDrawn="1"/>
        </p:nvSpPr>
        <p:spPr>
          <a:xfrm>
            <a:off x="0" y="0"/>
            <a:ext cx="1634836" cy="116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solidFill>
                <a:schemeClr val="bg1"/>
              </a:solidFill>
            </a:endParaRPr>
          </a:p>
        </p:txBody>
      </p:sp>
    </p:spTree>
    <p:extLst>
      <p:ext uri="{BB962C8B-B14F-4D97-AF65-F5344CB8AC3E}">
        <p14:creationId xmlns:p14="http://schemas.microsoft.com/office/powerpoint/2010/main" val="2267177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64150A-2BCE-4C65-A7EB-500CE27C50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2"/>
          <p:cNvSpPr txBox="1">
            <a:spLocks/>
          </p:cNvSpPr>
          <p:nvPr/>
        </p:nvSpPr>
        <p:spPr bwMode="auto">
          <a:xfrm>
            <a:off x="681599" y="3974410"/>
            <a:ext cx="10163895"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2600" dirty="0">
                <a:solidFill>
                  <a:schemeClr val="accent2"/>
                </a:solidFill>
              </a:rPr>
              <a:t>THANK YOU</a:t>
            </a:r>
          </a:p>
        </p:txBody>
      </p:sp>
    </p:spTree>
    <p:extLst>
      <p:ext uri="{BB962C8B-B14F-4D97-AF65-F5344CB8AC3E}">
        <p14:creationId xmlns:p14="http://schemas.microsoft.com/office/powerpoint/2010/main" val="331609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0B64B2E-A820-D141-AF93-3449B992A954}"/>
              </a:ext>
            </a:extLst>
          </p:cNvPr>
          <p:cNvSpPr>
            <a:spLocks noGrp="1"/>
          </p:cNvSpPr>
          <p:nvPr>
            <p:ph type="title"/>
          </p:nvPr>
        </p:nvSpPr>
        <p:spPr>
          <a:xfrm>
            <a:off x="800099" y="298186"/>
            <a:ext cx="10591801" cy="741915"/>
          </a:xfrm>
          <a:prstGeom prst="rect">
            <a:avLst/>
          </a:prstGeom>
        </p:spPr>
        <p:txBody>
          <a:bodyPr vert="horz" lIns="0" tIns="0" rIns="0" bIns="0" rtlCol="0" anchor="b">
            <a:noAutofit/>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F3EFC909-AA96-6345-A067-3AE3C07C7622}"/>
              </a:ext>
            </a:extLst>
          </p:cNvPr>
          <p:cNvSpPr>
            <a:spLocks noGrp="1"/>
          </p:cNvSpPr>
          <p:nvPr>
            <p:ph type="body" sz="quarter" idx="32" hasCustomPrompt="1"/>
          </p:nvPr>
        </p:nvSpPr>
        <p:spPr>
          <a:xfrm>
            <a:off x="800100" y="1145196"/>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1" name="Text Placeholder 6">
            <a:extLst>
              <a:ext uri="{FF2B5EF4-FFF2-40B4-BE49-F238E27FC236}">
                <a16:creationId xmlns:a16="http://schemas.microsoft.com/office/drawing/2014/main" id="{EC8690B3-BD4E-634A-B81A-9C84B9B5E1A1}"/>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3" name="Text Placeholder 7">
            <a:extLst>
              <a:ext uri="{FF2B5EF4-FFF2-40B4-BE49-F238E27FC236}">
                <a16:creationId xmlns:a16="http://schemas.microsoft.com/office/drawing/2014/main" id="{D12628B4-13D7-D24B-A276-0F5FE23FF9EE}"/>
              </a:ext>
            </a:extLst>
          </p:cNvPr>
          <p:cNvSpPr>
            <a:spLocks noGrp="1"/>
          </p:cNvSpPr>
          <p:nvPr>
            <p:ph type="body" sz="quarter" idx="33" hasCustomPrompt="1"/>
          </p:nvPr>
        </p:nvSpPr>
        <p:spPr>
          <a:xfrm>
            <a:off x="800099" y="6053328"/>
            <a:ext cx="10401301"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4" name="Text Placeholder 2">
            <a:extLst>
              <a:ext uri="{FF2B5EF4-FFF2-40B4-BE49-F238E27FC236}">
                <a16:creationId xmlns:a16="http://schemas.microsoft.com/office/drawing/2014/main" id="{BEBE488A-9DC4-644C-99CB-53D111A0D7A9}"/>
              </a:ext>
            </a:extLst>
          </p:cNvPr>
          <p:cNvSpPr>
            <a:spLocks noGrp="1"/>
          </p:cNvSpPr>
          <p:nvPr>
            <p:ph type="body" sz="quarter" idx="34" hasCustomPrompt="1"/>
          </p:nvPr>
        </p:nvSpPr>
        <p:spPr>
          <a:xfrm>
            <a:off x="7664116"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391036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w/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E44262B-FF9B-49C8-886F-030494993EA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1463"/>
          <a:stretch/>
        </p:blipFill>
        <p:spPr>
          <a:xfrm>
            <a:off x="0" y="0"/>
            <a:ext cx="12192000" cy="1271239"/>
          </a:xfrm>
          <a:prstGeom prst="rect">
            <a:avLst/>
          </a:prstGeom>
        </p:spPr>
      </p:pic>
      <p:sp>
        <p:nvSpPr>
          <p:cNvPr id="3" name="Rectangle 2">
            <a:extLst>
              <a:ext uri="{FF2B5EF4-FFF2-40B4-BE49-F238E27FC236}">
                <a16:creationId xmlns:a16="http://schemas.microsoft.com/office/drawing/2014/main" id="{03A5A24E-394C-4AA0-9F0D-42E93FB9917B}"/>
              </a:ext>
            </a:extLst>
          </p:cNvPr>
          <p:cNvSpPr/>
          <p:nvPr userDrawn="1"/>
        </p:nvSpPr>
        <p:spPr>
          <a:xfrm>
            <a:off x="0" y="6241312"/>
            <a:ext cx="12188952" cy="616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7" name="Picture Placeholder 3">
            <a:extLst>
              <a:ext uri="{FF2B5EF4-FFF2-40B4-BE49-F238E27FC236}">
                <a16:creationId xmlns:a16="http://schemas.microsoft.com/office/drawing/2014/main" id="{6ADFCE8F-69B8-4E38-A4F9-8E1F099DAB29}"/>
              </a:ext>
            </a:extLst>
          </p:cNvPr>
          <p:cNvSpPr>
            <a:spLocks noGrp="1"/>
          </p:cNvSpPr>
          <p:nvPr>
            <p:ph type="pic" sz="quarter" idx="15" hasCustomPrompt="1"/>
          </p:nvPr>
        </p:nvSpPr>
        <p:spPr>
          <a:xfrm>
            <a:off x="0" y="1371600"/>
            <a:ext cx="12192000" cy="4681538"/>
          </a:xfrm>
        </p:spPr>
        <p:txBody>
          <a:bodyPr/>
          <a:lstStyle>
            <a:lvl1pPr marL="0" indent="0">
              <a:buNone/>
              <a:defRPr sz="1600"/>
            </a:lvl1pPr>
          </a:lstStyle>
          <a:p>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14" name="Text Placeholder 13"/>
          <p:cNvSpPr>
            <a:spLocks noGrp="1"/>
          </p:cNvSpPr>
          <p:nvPr>
            <p:ph type="body" sz="quarter" idx="14" hasCustomPrompt="1"/>
          </p:nvPr>
        </p:nvSpPr>
        <p:spPr>
          <a:xfrm>
            <a:off x="1525" y="4614431"/>
            <a:ext cx="6094475" cy="1101589"/>
          </a:xfrm>
          <a:solidFill>
            <a:srgbClr val="054C70"/>
          </a:solidFill>
        </p:spPr>
        <p:txBody>
          <a:bodyPr lIns="1005840" tIns="91440" rIns="91440" bIns="91440" anchor="ctr" anchorCtr="0">
            <a:noAutofit/>
          </a:bodyPr>
          <a:lstStyle>
            <a:lvl1pPr marL="0" indent="0">
              <a:spcBef>
                <a:spcPts val="0"/>
              </a:spcBef>
              <a:buNone/>
              <a:defRPr sz="1600">
                <a:solidFill>
                  <a:schemeClr val="bg1"/>
                </a:solidFill>
              </a:defRPr>
            </a:lvl1pPr>
          </a:lstStyle>
          <a:p>
            <a:r>
              <a:rPr lang="en-US" b="1" dirty="0"/>
              <a:t>PresenterName Bolded </a:t>
            </a:r>
            <a:r>
              <a:rPr lang="en-US" dirty="0" err="1"/>
              <a:t>CompanyName</a:t>
            </a:r>
            <a:r>
              <a:rPr lang="en-US" dirty="0"/>
              <a:t> Not Bolded</a:t>
            </a:r>
          </a:p>
          <a:p>
            <a:r>
              <a:rPr lang="en-US" dirty="0"/>
              <a:t>Conference or Meeting Name </a:t>
            </a:r>
          </a:p>
          <a:p>
            <a:r>
              <a:rPr lang="en-US" dirty="0"/>
              <a:t>Date</a:t>
            </a:r>
          </a:p>
        </p:txBody>
      </p:sp>
      <p:sp>
        <p:nvSpPr>
          <p:cNvPr id="13" name="Text Placeholder 11">
            <a:extLst>
              <a:ext uri="{FF2B5EF4-FFF2-40B4-BE49-F238E27FC236}">
                <a16:creationId xmlns:a16="http://schemas.microsoft.com/office/drawing/2014/main" id="{E6089B23-4A21-4EF5-9398-EDA642FEDA67}"/>
              </a:ext>
            </a:extLst>
          </p:cNvPr>
          <p:cNvSpPr>
            <a:spLocks noGrp="1"/>
          </p:cNvSpPr>
          <p:nvPr>
            <p:ph type="body" sz="quarter" idx="13" hasCustomPrompt="1"/>
          </p:nvPr>
        </p:nvSpPr>
        <p:spPr>
          <a:xfrm>
            <a:off x="0" y="2473188"/>
            <a:ext cx="9192126" cy="2158969"/>
          </a:xfrm>
          <a:solidFill>
            <a:schemeClr val="bg1">
              <a:alpha val="90000"/>
            </a:schemeClr>
          </a:solidFill>
        </p:spPr>
        <p:txBody>
          <a:bodyPr lIns="1005840" tIns="731520" rIns="91440" bIns="182880" anchor="t" anchorCtr="0">
            <a:noAutofit/>
          </a:bodyPr>
          <a:lstStyle>
            <a:lvl1pPr marL="0" indent="0">
              <a:lnSpc>
                <a:spcPct val="94000"/>
              </a:lnSpc>
              <a:spcBef>
                <a:spcPts val="0"/>
              </a:spcBef>
              <a:buNone/>
              <a:defRPr sz="3600" cap="all" baseline="0">
                <a:solidFill>
                  <a:srgbClr val="054C70"/>
                </a:solidFill>
                <a:latin typeface="+mj-lt"/>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a:t>Second Line Title</a:t>
            </a:r>
            <a:br>
              <a:rPr lang="en-US" dirty="0"/>
            </a:br>
            <a:r>
              <a:rPr lang="en-US" dirty="0"/>
              <a:t>2 Lines Max</a:t>
            </a:r>
          </a:p>
        </p:txBody>
      </p:sp>
      <p:sp>
        <p:nvSpPr>
          <p:cNvPr id="9" name="Text Placeholder 6">
            <a:extLst>
              <a:ext uri="{FF2B5EF4-FFF2-40B4-BE49-F238E27FC236}">
                <a16:creationId xmlns:a16="http://schemas.microsoft.com/office/drawing/2014/main" id="{720DC5B7-4322-4C6B-AE36-92C858D4BBA0}"/>
              </a:ext>
            </a:extLst>
          </p:cNvPr>
          <p:cNvSpPr>
            <a:spLocks noGrp="1"/>
          </p:cNvSpPr>
          <p:nvPr>
            <p:ph type="body" sz="quarter" idx="16" hasCustomPrompt="1"/>
          </p:nvPr>
        </p:nvSpPr>
        <p:spPr>
          <a:xfrm>
            <a:off x="1005840" y="6380958"/>
            <a:ext cx="8699043" cy="171595"/>
          </a:xfrm>
        </p:spPr>
        <p:txBody>
          <a:bodyPr/>
          <a:lstStyle>
            <a:lvl1pPr marL="0" indent="0" algn="l">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1" name="Text Placeholder 4">
            <a:extLst>
              <a:ext uri="{FF2B5EF4-FFF2-40B4-BE49-F238E27FC236}">
                <a16:creationId xmlns:a16="http://schemas.microsoft.com/office/drawing/2014/main" id="{F0F30CD2-CA88-4FBD-AB8A-99A636898638}"/>
              </a:ext>
            </a:extLst>
          </p:cNvPr>
          <p:cNvSpPr>
            <a:spLocks noGrp="1"/>
          </p:cNvSpPr>
          <p:nvPr>
            <p:ph type="body" sz="quarter" idx="12" hasCustomPrompt="1"/>
          </p:nvPr>
        </p:nvSpPr>
        <p:spPr>
          <a:xfrm>
            <a:off x="1018320" y="2625906"/>
            <a:ext cx="7370769" cy="533724"/>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solidFill>
                  <a:srgbClr val="054C70"/>
                </a:solidFill>
              </a:defRPr>
            </a:lvl1pPr>
          </a:lstStyle>
          <a:p>
            <a:pPr lvl="0"/>
            <a:r>
              <a:rPr lang="en-US" dirty="0"/>
              <a:t>First Line Title</a:t>
            </a:r>
          </a:p>
        </p:txBody>
      </p:sp>
    </p:spTree>
    <p:extLst>
      <p:ext uri="{BB962C8B-B14F-4D97-AF65-F5344CB8AC3E}">
        <p14:creationId xmlns:p14="http://schemas.microsoft.com/office/powerpoint/2010/main" val="425838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Slide Number"/>
          <p:cNvSpPr txBox="1"/>
          <p:nvPr userDrawn="1"/>
        </p:nvSpPr>
        <p:spPr>
          <a:xfrm>
            <a:off x="10871200" y="6612822"/>
            <a:ext cx="4064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bg1"/>
                </a:solidFill>
                <a:latin typeface="+mj-lt"/>
                <a:ea typeface="+mn-ea"/>
                <a:cs typeface="+mn-cs"/>
              </a:rPr>
              <a:pPr algn="ctr"/>
              <a:t>‹#›</a:t>
            </a:fld>
            <a:endParaRPr lang="en-US" sz="900" kern="1200" dirty="0">
              <a:solidFill>
                <a:schemeClr val="bg1"/>
              </a:solidFill>
              <a:latin typeface="+mj-lt"/>
              <a:ea typeface="+mn-ea"/>
              <a:cs typeface="+mn-cs"/>
            </a:endParaRPr>
          </a:p>
        </p:txBody>
      </p:sp>
      <p:sp>
        <p:nvSpPr>
          <p:cNvPr id="7" name="Title Placeholder 1">
            <a:extLst>
              <a:ext uri="{FF2B5EF4-FFF2-40B4-BE49-F238E27FC236}">
                <a16:creationId xmlns:a16="http://schemas.microsoft.com/office/drawing/2014/main" id="{151AABF1-A5AF-F840-B1FD-53FCF5289769}"/>
              </a:ext>
            </a:extLst>
          </p:cNvPr>
          <p:cNvSpPr>
            <a:spLocks noGrp="1"/>
          </p:cNvSpPr>
          <p:nvPr>
            <p:ph type="title"/>
          </p:nvPr>
        </p:nvSpPr>
        <p:spPr>
          <a:xfrm>
            <a:off x="1067307" y="248649"/>
            <a:ext cx="10054336" cy="741915"/>
          </a:xfrm>
          <a:prstGeom prst="rect">
            <a:avLst/>
          </a:prstGeom>
        </p:spPr>
        <p:txBody>
          <a:bodyPr vert="horz" lIns="0" tIns="0" rIns="0" bIns="0" rtlCol="0" anchor="ctr">
            <a:noAutofit/>
          </a:bodyPr>
          <a:lstStyle/>
          <a:p>
            <a:r>
              <a:rPr lang="en-US" dirty="0"/>
              <a:t>Click to edit Master title style</a:t>
            </a:r>
          </a:p>
        </p:txBody>
      </p:sp>
      <p:sp>
        <p:nvSpPr>
          <p:cNvPr id="8" name="Text Placeholder 2">
            <a:extLst>
              <a:ext uri="{FF2B5EF4-FFF2-40B4-BE49-F238E27FC236}">
                <a16:creationId xmlns:a16="http://schemas.microsoft.com/office/drawing/2014/main" id="{2FE83FD9-36C7-C045-AA9B-08E6E6AD1C12}"/>
              </a:ext>
            </a:extLst>
          </p:cNvPr>
          <p:cNvSpPr>
            <a:spLocks noGrp="1"/>
          </p:cNvSpPr>
          <p:nvPr>
            <p:ph idx="1"/>
          </p:nvPr>
        </p:nvSpPr>
        <p:spPr>
          <a:xfrm>
            <a:off x="1067307" y="1371600"/>
            <a:ext cx="9956801" cy="4876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522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864">
          <p15:clr>
            <a:srgbClr val="FBAE40"/>
          </p15:clr>
        </p15:guide>
        <p15:guide id="2" pos="5328">
          <p15:clr>
            <a:srgbClr val="FBAE40"/>
          </p15:clr>
        </p15:guide>
        <p15:guide id="3" pos="6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320800" y="6053328"/>
            <a:ext cx="99568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Tree>
    <p:extLst>
      <p:ext uri="{BB962C8B-B14F-4D97-AF65-F5344CB8AC3E}">
        <p14:creationId xmlns:p14="http://schemas.microsoft.com/office/powerpoint/2010/main" val="223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Slide">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87551" y="1051560"/>
            <a:ext cx="4165600" cy="228600"/>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0" name="Text Placeholder 7"/>
          <p:cNvSpPr>
            <a:spLocks noGrp="1"/>
          </p:cNvSpPr>
          <p:nvPr>
            <p:ph type="body" sz="quarter" idx="13" hasCustomPrompt="1"/>
          </p:nvPr>
        </p:nvSpPr>
        <p:spPr>
          <a:xfrm>
            <a:off x="987551" y="6053328"/>
            <a:ext cx="10213848"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4" name="Title 1"/>
          <p:cNvSpPr>
            <a:spLocks noGrp="1"/>
          </p:cNvSpPr>
          <p:nvPr>
            <p:ph type="title" hasCustomPrompt="1"/>
          </p:nvPr>
        </p:nvSpPr>
        <p:spPr bwMode="auto">
          <a:xfrm>
            <a:off x="987551" y="289013"/>
            <a:ext cx="10213848" cy="740664"/>
          </a:xfrm>
        </p:spPr>
        <p:txBody>
          <a:bodyPr>
            <a:noAutofit/>
          </a:bodyPr>
          <a:lstStyle>
            <a:lvl1pPr>
              <a:defRPr sz="2600">
                <a:solidFill>
                  <a:schemeClr val="accent1"/>
                </a:solidFill>
              </a:defRPr>
            </a:lvl1pPr>
          </a:lstStyle>
          <a:p>
            <a:r>
              <a:rPr lang="en-US" dirty="0"/>
              <a:t>Click to add title</a:t>
            </a:r>
          </a:p>
        </p:txBody>
      </p:sp>
      <p:sp>
        <p:nvSpPr>
          <p:cNvPr id="7" name="Text Placeholder 6">
            <a:extLst>
              <a:ext uri="{FF2B5EF4-FFF2-40B4-BE49-F238E27FC236}">
                <a16:creationId xmlns:a16="http://schemas.microsoft.com/office/drawing/2014/main" id="{11080F90-FF00-42A1-8DCE-3153FBE11A1E}"/>
              </a:ext>
            </a:extLst>
          </p:cNvPr>
          <p:cNvSpPr>
            <a:spLocks noGrp="1"/>
          </p:cNvSpPr>
          <p:nvPr>
            <p:ph type="body" sz="quarter" idx="19" hasCustomPrompt="1"/>
          </p:nvPr>
        </p:nvSpPr>
        <p:spPr>
          <a:xfrm>
            <a:off x="2528711" y="6640605"/>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9" name="Text Placeholder 2">
            <a:extLst>
              <a:ext uri="{FF2B5EF4-FFF2-40B4-BE49-F238E27FC236}">
                <a16:creationId xmlns:a16="http://schemas.microsoft.com/office/drawing/2014/main" id="{5922F37E-EC55-4C72-BD28-6C5B5B0B81DF}"/>
              </a:ext>
            </a:extLst>
          </p:cNvPr>
          <p:cNvSpPr>
            <a:spLocks noGrp="1"/>
          </p:cNvSpPr>
          <p:nvPr>
            <p:ph type="body" sz="quarter" idx="17" hasCustomPrompt="1"/>
          </p:nvPr>
        </p:nvSpPr>
        <p:spPr>
          <a:xfrm>
            <a:off x="7664116"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401243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816">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600" y="289013"/>
            <a:ext cx="10210800" cy="740664"/>
          </a:xfrm>
        </p:spPr>
        <p:txBody>
          <a:bodyPr>
            <a:noAutofit/>
          </a:bodyPr>
          <a:lstStyle>
            <a:lvl1pPr>
              <a:defRPr sz="2600">
                <a:solidFill>
                  <a:schemeClr val="accent1"/>
                </a:solidFill>
              </a:defRPr>
            </a:lvl1pPr>
          </a:lstStyle>
          <a:p>
            <a:r>
              <a:rPr lang="en-US" dirty="0"/>
              <a:t>Click to add title</a:t>
            </a:r>
          </a:p>
        </p:txBody>
      </p:sp>
      <p:sp>
        <p:nvSpPr>
          <p:cNvPr id="3" name="Content Placeholder 2"/>
          <p:cNvSpPr>
            <a:spLocks noGrp="1"/>
          </p:cNvSpPr>
          <p:nvPr>
            <p:ph idx="1"/>
          </p:nvPr>
        </p:nvSpPr>
        <p:spPr>
          <a:xfrm>
            <a:off x="990600" y="1371600"/>
            <a:ext cx="10210800" cy="4526280"/>
          </a:xfrm>
        </p:spPr>
        <p:txBody>
          <a:bodyPr>
            <a:no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990600" y="1051560"/>
            <a:ext cx="4495800" cy="228600"/>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6" name="Text Placeholder 7"/>
          <p:cNvSpPr>
            <a:spLocks noGrp="1"/>
          </p:cNvSpPr>
          <p:nvPr>
            <p:ph type="body" sz="quarter" idx="13" hasCustomPrompt="1"/>
          </p:nvPr>
        </p:nvSpPr>
        <p:spPr>
          <a:xfrm>
            <a:off x="990600" y="6053328"/>
            <a:ext cx="102108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8" name="Text Placeholder 6">
            <a:extLst>
              <a:ext uri="{FF2B5EF4-FFF2-40B4-BE49-F238E27FC236}">
                <a16:creationId xmlns:a16="http://schemas.microsoft.com/office/drawing/2014/main" id="{8B22FA4C-389C-493C-B071-BA8814150C15}"/>
              </a:ext>
            </a:extLst>
          </p:cNvPr>
          <p:cNvSpPr>
            <a:spLocks noGrp="1"/>
          </p:cNvSpPr>
          <p:nvPr>
            <p:ph type="body" sz="quarter" idx="18" hasCustomPrompt="1"/>
          </p:nvPr>
        </p:nvSpPr>
        <p:spPr>
          <a:xfrm>
            <a:off x="2528711" y="6640605"/>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0" name="Text Placeholder 2">
            <a:extLst>
              <a:ext uri="{FF2B5EF4-FFF2-40B4-BE49-F238E27FC236}">
                <a16:creationId xmlns:a16="http://schemas.microsoft.com/office/drawing/2014/main" id="{3A6A5AA6-4EA1-4B31-9EA5-095A58F4ED9F}"/>
              </a:ext>
            </a:extLst>
          </p:cNvPr>
          <p:cNvSpPr>
            <a:spLocks noGrp="1"/>
          </p:cNvSpPr>
          <p:nvPr>
            <p:ph type="body" sz="quarter" idx="17" hasCustomPrompt="1"/>
          </p:nvPr>
        </p:nvSpPr>
        <p:spPr>
          <a:xfrm>
            <a:off x="7664116"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62544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3" pos="624">
          <p15:clr>
            <a:srgbClr val="FBAE40"/>
          </p15:clr>
        </p15:guide>
        <p15:guide id="4" orient="horz" pos="816">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7180" y="1051560"/>
            <a:ext cx="4165600"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0" name="Text Placeholder 7"/>
          <p:cNvSpPr>
            <a:spLocks noGrp="1"/>
          </p:cNvSpPr>
          <p:nvPr>
            <p:ph type="body" sz="quarter" idx="13" hasCustomPrompt="1"/>
          </p:nvPr>
        </p:nvSpPr>
        <p:spPr>
          <a:xfrm>
            <a:off x="997180" y="6053328"/>
            <a:ext cx="10204222"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4" name="Title 1"/>
          <p:cNvSpPr>
            <a:spLocks noGrp="1"/>
          </p:cNvSpPr>
          <p:nvPr>
            <p:ph type="title"/>
          </p:nvPr>
        </p:nvSpPr>
        <p:spPr bwMode="auto">
          <a:xfrm>
            <a:off x="997180" y="326136"/>
            <a:ext cx="10204222" cy="740664"/>
          </a:xfrm>
        </p:spPr>
        <p:txBody>
          <a:bodyPr>
            <a:no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1916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32756"/>
            <a:ext cx="11210986" cy="6583679"/>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0"/>
            <a:ext cx="12192000" cy="1271239"/>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defRPr sz="900" b="0" i="0">
                <a:solidFill>
                  <a:srgbClr val="054C70"/>
                </a:solidFill>
                <a:latin typeface="Arial Black"/>
                <a:cs typeface="Arial Black"/>
              </a:defRPr>
            </a:lvl1pPr>
          </a:lstStyle>
          <a:p>
            <a:pPr marL="25400">
              <a:lnSpc>
                <a:spcPct val="100000"/>
              </a:lnSpc>
              <a:spcBef>
                <a:spcPts val="190"/>
              </a:spcBef>
            </a:pPr>
            <a:fld id="{81D60167-4931-47E6-BA6A-407CBD079E47}" type="slidenum">
              <a:rPr/>
              <a:t>‹#›</a:t>
            </a:fld>
            <a:endParaRPr dirty="0"/>
          </a:p>
        </p:txBody>
      </p:sp>
    </p:spTree>
    <p:extLst>
      <p:ext uri="{BB962C8B-B14F-4D97-AF65-F5344CB8AC3E}">
        <p14:creationId xmlns:p14="http://schemas.microsoft.com/office/powerpoint/2010/main" val="190939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6.jp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101" y="298186"/>
            <a:ext cx="10591800" cy="741915"/>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0100" y="1371600"/>
            <a:ext cx="10591800" cy="4876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a:extLst>
              <a:ext uri="{FF2B5EF4-FFF2-40B4-BE49-F238E27FC236}">
                <a16:creationId xmlns:a16="http://schemas.microsoft.com/office/drawing/2014/main" id="{9EB4B569-FA6D-1D4A-998E-3982AECEE90A}"/>
              </a:ext>
            </a:extLst>
          </p:cNvPr>
          <p:cNvSpPr txBox="1"/>
          <p:nvPr userDrawn="1"/>
        </p:nvSpPr>
        <p:spPr>
          <a:xfrm>
            <a:off x="11826240"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tx2"/>
                </a:solidFill>
                <a:latin typeface="Arial Black" panose="020B0A04020102020204" pitchFamily="34" charset="0"/>
                <a:ea typeface="+mn-ea"/>
                <a:cs typeface="Arial" panose="020B0604020202020204" pitchFamily="34" charset="0"/>
              </a:rPr>
              <a:pPr algn="ctr"/>
              <a:t>‹#›</a:t>
            </a:fld>
            <a:endParaRPr lang="en-US" sz="900" b="0" kern="1200" dirty="0">
              <a:solidFill>
                <a:schemeClr val="tx2"/>
              </a:solidFill>
              <a:latin typeface="Arial Black" panose="020B0A040201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E2C8943D-0871-1243-9086-BFE2403020C7}"/>
              </a:ext>
            </a:extLst>
          </p:cNvPr>
          <p:cNvSpPr txBox="1"/>
          <p:nvPr userDrawn="1"/>
        </p:nvSpPr>
        <p:spPr>
          <a:xfrm>
            <a:off x="175067" y="6689326"/>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dirty="0">
                <a:solidFill>
                  <a:srgbClr val="3B4B59"/>
                </a:solidFill>
              </a:rPr>
              <a:t>T. ROWE PRICE</a:t>
            </a:r>
            <a:endParaRPr lang="en-US" sz="700" b="1" kern="700" spc="100" baseline="0" dirty="0">
              <a:solidFill>
                <a:srgbClr val="3B4B59"/>
              </a:solidFill>
            </a:endParaRPr>
          </a:p>
        </p:txBody>
      </p:sp>
      <p:pic>
        <p:nvPicPr>
          <p:cNvPr id="11" name="Picture 10">
            <a:extLst>
              <a:ext uri="{FF2B5EF4-FFF2-40B4-BE49-F238E27FC236}">
                <a16:creationId xmlns:a16="http://schemas.microsoft.com/office/drawing/2014/main" id="{DF58F819-7A02-EF41-A710-23F5D86DB3A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13314" y="6710041"/>
            <a:ext cx="1611108" cy="66292"/>
          </a:xfrm>
          <a:prstGeom prst="rect">
            <a:avLst/>
          </a:prstGeom>
        </p:spPr>
      </p:pic>
      <p:cxnSp>
        <p:nvCxnSpPr>
          <p:cNvPr id="13" name="Straight Connector 12">
            <a:extLst>
              <a:ext uri="{FF2B5EF4-FFF2-40B4-BE49-F238E27FC236}">
                <a16:creationId xmlns:a16="http://schemas.microsoft.com/office/drawing/2014/main" id="{CA6A8C6E-9A99-3148-A6DF-6CC7B2D242B8}"/>
              </a:ext>
            </a:extLst>
          </p:cNvPr>
          <p:cNvCxnSpPr/>
          <p:nvPr userDrawn="1"/>
        </p:nvCxnSpPr>
        <p:spPr>
          <a:xfrm>
            <a:off x="0" y="6628377"/>
            <a:ext cx="12192000" cy="0"/>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3B6F89-C4CA-A545-AE56-150EAEF88770}"/>
              </a:ext>
            </a:extLst>
          </p:cNvPr>
          <p:cNvCxnSpPr>
            <a:cxnSpLocks/>
          </p:cNvCxnSpPr>
          <p:nvPr userDrawn="1"/>
        </p:nvCxnSpPr>
        <p:spPr>
          <a:xfrm>
            <a:off x="11826240" y="6628376"/>
            <a:ext cx="0" cy="229624"/>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540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4="http://schemas.microsoft.com/office/drawing/2010/main" xmlns:a16="http://schemas.microsoft.com/office/drawing/2014/main" xmlns="">
      <p:transition spd="med">
        <p:fade/>
      </p:transition>
    </mc:Fallback>
  </mc:AlternateContent>
  <p:hf hdr="0" ftr="0" dt="0"/>
  <p:txStyles>
    <p:titleStyle>
      <a:lvl1pPr algn="l" defTabSz="914400" rtl="0" eaLnBrk="1" latinLnBrk="0" hangingPunct="1">
        <a:lnSpc>
          <a:spcPct val="85000"/>
        </a:lnSpc>
        <a:spcBef>
          <a:spcPct val="0"/>
        </a:spcBef>
        <a:buNone/>
        <a:defRPr sz="3200" b="1" kern="1200" baseline="0">
          <a:solidFill>
            <a:srgbClr val="054C70"/>
          </a:solidFill>
          <a:latin typeface="+mn-lt"/>
          <a:ea typeface="+mj-ea"/>
          <a:cs typeface="+mj-cs"/>
        </a:defRPr>
      </a:lvl1pPr>
    </p:titleStyle>
    <p:body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04" userDrawn="1">
          <p15:clr>
            <a:srgbClr val="F26B43"/>
          </p15:clr>
        </p15:guide>
        <p15:guide id="4" pos="7176" userDrawn="1">
          <p15:clr>
            <a:srgbClr val="F26B43"/>
          </p15:clr>
        </p15:guide>
        <p15:guide id="5" orient="horz" pos="864" userDrawn="1">
          <p15:clr>
            <a:srgbClr val="A4A3A4"/>
          </p15:clr>
        </p15:guide>
        <p15:guide id="6" orient="horz" pos="4104"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101" y="298186"/>
            <a:ext cx="10591800" cy="741915"/>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0100" y="1371600"/>
            <a:ext cx="10591800" cy="4876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a:extLst>
              <a:ext uri="{FF2B5EF4-FFF2-40B4-BE49-F238E27FC236}">
                <a16:creationId xmlns:a16="http://schemas.microsoft.com/office/drawing/2014/main" id="{9EB4B569-FA6D-1D4A-998E-3982AECEE90A}"/>
              </a:ext>
            </a:extLst>
          </p:cNvPr>
          <p:cNvSpPr txBox="1"/>
          <p:nvPr userDrawn="1"/>
        </p:nvSpPr>
        <p:spPr>
          <a:xfrm>
            <a:off x="11826240"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tx2"/>
                </a:solidFill>
                <a:latin typeface="Arial Black" panose="020B0A04020102020204" pitchFamily="34" charset="0"/>
                <a:ea typeface="+mn-ea"/>
                <a:cs typeface="Arial" panose="020B0604020202020204" pitchFamily="34" charset="0"/>
              </a:rPr>
              <a:pPr algn="ctr"/>
              <a:t>‹#›</a:t>
            </a:fld>
            <a:endParaRPr lang="en-US" sz="900" b="0" kern="1200" dirty="0">
              <a:solidFill>
                <a:schemeClr val="tx2"/>
              </a:solidFill>
              <a:latin typeface="Arial Black" panose="020B0A040201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E2C8943D-0871-1243-9086-BFE2403020C7}"/>
              </a:ext>
            </a:extLst>
          </p:cNvPr>
          <p:cNvSpPr txBox="1"/>
          <p:nvPr userDrawn="1"/>
        </p:nvSpPr>
        <p:spPr>
          <a:xfrm>
            <a:off x="175067" y="6689326"/>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dirty="0">
                <a:solidFill>
                  <a:srgbClr val="3B4B59"/>
                </a:solidFill>
              </a:rPr>
              <a:t>T. ROWE PRICE</a:t>
            </a:r>
            <a:endParaRPr lang="en-US" sz="700" b="1" kern="700" spc="100" baseline="0" dirty="0">
              <a:solidFill>
                <a:srgbClr val="3B4B59"/>
              </a:solidFill>
            </a:endParaRPr>
          </a:p>
        </p:txBody>
      </p:sp>
      <p:pic>
        <p:nvPicPr>
          <p:cNvPr id="11" name="Picture 10">
            <a:extLst>
              <a:ext uri="{FF2B5EF4-FFF2-40B4-BE49-F238E27FC236}">
                <a16:creationId xmlns:a16="http://schemas.microsoft.com/office/drawing/2014/main" id="{DF58F819-7A02-EF41-A710-23F5D86DB3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13314" y="6710041"/>
            <a:ext cx="1611108" cy="66292"/>
          </a:xfrm>
          <a:prstGeom prst="rect">
            <a:avLst/>
          </a:prstGeom>
        </p:spPr>
      </p:pic>
      <p:cxnSp>
        <p:nvCxnSpPr>
          <p:cNvPr id="13" name="Straight Connector 12">
            <a:extLst>
              <a:ext uri="{FF2B5EF4-FFF2-40B4-BE49-F238E27FC236}">
                <a16:creationId xmlns:a16="http://schemas.microsoft.com/office/drawing/2014/main" id="{CA6A8C6E-9A99-3148-A6DF-6CC7B2D242B8}"/>
              </a:ext>
            </a:extLst>
          </p:cNvPr>
          <p:cNvCxnSpPr/>
          <p:nvPr userDrawn="1"/>
        </p:nvCxnSpPr>
        <p:spPr>
          <a:xfrm>
            <a:off x="0" y="6628377"/>
            <a:ext cx="12192000" cy="0"/>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3B6F89-C4CA-A545-AE56-150EAEF88770}"/>
              </a:ext>
            </a:extLst>
          </p:cNvPr>
          <p:cNvCxnSpPr>
            <a:cxnSpLocks/>
          </p:cNvCxnSpPr>
          <p:nvPr userDrawn="1"/>
        </p:nvCxnSpPr>
        <p:spPr>
          <a:xfrm>
            <a:off x="11826240" y="6628376"/>
            <a:ext cx="0" cy="229624"/>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B16CEFD-531A-1543-AC94-BDA9720015B0}"/>
              </a:ext>
            </a:extLst>
          </p:cNvPr>
          <p:cNvSpPr>
            <a:spLocks noGrp="1"/>
          </p:cNvSpPr>
          <p:nvPr>
            <p:ph type="ftr" sz="quarter" idx="3"/>
          </p:nvPr>
        </p:nvSpPr>
        <p:spPr>
          <a:xfrm>
            <a:off x="2667000" y="6678988"/>
            <a:ext cx="6858000" cy="138499"/>
          </a:xfrm>
          <a:prstGeom prst="rect">
            <a:avLst/>
          </a:prstGeom>
        </p:spPr>
        <p:txBody>
          <a:bodyPr vert="horz" wrap="square" lIns="0" tIns="0" rIns="0" bIns="0" rtlCol="0" anchor="ctr">
            <a:spAutoFit/>
          </a:bodyPr>
          <a:lstStyle>
            <a:lvl1pPr algn="ctr">
              <a:defRPr sz="900" b="1" baseline="0">
                <a:solidFill>
                  <a:schemeClr val="tx1"/>
                </a:solidFill>
              </a:defRPr>
            </a:lvl1pPr>
          </a:lstStyle>
          <a:p>
            <a:r>
              <a:rPr lang="en-US" dirty="0"/>
              <a:t>FOR T. ROWE PRICE INTERNAL USE ONLY. NOT FOR FURTHER DISTRIBUTION.</a:t>
            </a:r>
          </a:p>
        </p:txBody>
      </p:sp>
    </p:spTree>
    <p:extLst>
      <p:ext uri="{BB962C8B-B14F-4D97-AF65-F5344CB8AC3E}">
        <p14:creationId xmlns:p14="http://schemas.microsoft.com/office/powerpoint/2010/main" val="1481540889"/>
      </p:ext>
    </p:extLst>
  </p:cSld>
  <p:clrMap bg1="lt1" tx1="dk1" bg2="lt2" tx2="dk2" accent1="accent1" accent2="accent2" accent3="accent3" accent4="accent4" accent5="accent5" accent6="accent6" hlink="hlink" folHlink="folHlink"/>
  <p:sldLayoutIdLst>
    <p:sldLayoutId id="2147483659" r:id="rId1"/>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4="http://schemas.microsoft.com/office/drawing/2010/main" xmlns:a16="http://schemas.microsoft.com/office/drawing/2014/main" xmlns="">
      <p:transition spd="med">
        <p:fade/>
      </p:transition>
    </mc:Fallback>
  </mc:AlternateContent>
  <p:hf sldNum="0" hdr="0" ftr="0" dt="0"/>
  <p:txStyles>
    <p:titleStyle>
      <a:lvl1pPr algn="l" defTabSz="914400" rtl="0" eaLnBrk="1" latinLnBrk="0" hangingPunct="1">
        <a:lnSpc>
          <a:spcPct val="85000"/>
        </a:lnSpc>
        <a:spcBef>
          <a:spcPct val="0"/>
        </a:spcBef>
        <a:buNone/>
        <a:defRPr sz="3000" b="1" kern="1200" baseline="0">
          <a:solidFill>
            <a:srgbClr val="054C70"/>
          </a:solidFill>
          <a:latin typeface="+mn-lt"/>
          <a:ea typeface="+mj-ea"/>
          <a:cs typeface="+mj-cs"/>
        </a:defRPr>
      </a:lvl1pPr>
    </p:titleStyle>
    <p:body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04" userDrawn="1">
          <p15:clr>
            <a:srgbClr val="F26B43"/>
          </p15:clr>
        </p15:guide>
        <p15:guide id="4" pos="7176" userDrawn="1">
          <p15:clr>
            <a:srgbClr val="F26B43"/>
          </p15:clr>
        </p15:guide>
        <p15:guide id="5" orient="horz" pos="864" userDrawn="1">
          <p15:clr>
            <a:srgbClr val="A4A3A4"/>
          </p15:clr>
        </p15:guide>
        <p15:guide id="6" orient="horz" pos="4104"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6" name="Slide Number">
            <a:extLst>
              <a:ext uri="{FF2B5EF4-FFF2-40B4-BE49-F238E27FC236}">
                <a16:creationId xmlns:a16="http://schemas.microsoft.com/office/drawing/2014/main" id="{D7D4FEB4-9D7C-8C4B-89D7-C21973B497D1}"/>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35889066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hdr="0" ftr="0" dt="0"/>
  <p:txStyles>
    <p:title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p:titleStyle>
    <p:body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48" rtl="0" eaLnBrk="1" latinLnBrk="0" hangingPunct="1">
        <a:defRPr sz="1900" kern="1200">
          <a:solidFill>
            <a:schemeClr val="tx1"/>
          </a:solidFill>
          <a:latin typeface="+mn-lt"/>
          <a:ea typeface="+mn-ea"/>
          <a:cs typeface="+mn-cs"/>
        </a:defRPr>
      </a:lvl1pPr>
      <a:lvl2pPr marL="457024" algn="l" defTabSz="914048" rtl="0" eaLnBrk="1" latinLnBrk="0" hangingPunct="1">
        <a:defRPr sz="1900" kern="1200">
          <a:solidFill>
            <a:schemeClr val="tx1"/>
          </a:solidFill>
          <a:latin typeface="+mn-lt"/>
          <a:ea typeface="+mn-ea"/>
          <a:cs typeface="+mn-cs"/>
        </a:defRPr>
      </a:lvl2pPr>
      <a:lvl3pPr marL="914048" algn="l" defTabSz="914048" rtl="0" eaLnBrk="1" latinLnBrk="0" hangingPunct="1">
        <a:defRPr sz="1900" kern="1200">
          <a:solidFill>
            <a:schemeClr val="tx1"/>
          </a:solidFill>
          <a:latin typeface="+mn-lt"/>
          <a:ea typeface="+mn-ea"/>
          <a:cs typeface="+mn-cs"/>
        </a:defRPr>
      </a:lvl3pPr>
      <a:lvl4pPr marL="1371072" algn="l" defTabSz="914048" rtl="0" eaLnBrk="1" latinLnBrk="0" hangingPunct="1">
        <a:defRPr sz="1900" kern="1200">
          <a:solidFill>
            <a:schemeClr val="tx1"/>
          </a:solidFill>
          <a:latin typeface="+mn-lt"/>
          <a:ea typeface="+mn-ea"/>
          <a:cs typeface="+mn-cs"/>
        </a:defRPr>
      </a:lvl4pPr>
      <a:lvl5pPr marL="1828096" algn="l" defTabSz="914048" rtl="0" eaLnBrk="1" latinLnBrk="0" hangingPunct="1">
        <a:defRPr sz="1900" kern="1200">
          <a:solidFill>
            <a:schemeClr val="tx1"/>
          </a:solidFill>
          <a:latin typeface="+mn-lt"/>
          <a:ea typeface="+mn-ea"/>
          <a:cs typeface="+mn-cs"/>
        </a:defRPr>
      </a:lvl5pPr>
      <a:lvl6pPr marL="2285120" algn="l" defTabSz="914048" rtl="0" eaLnBrk="1" latinLnBrk="0" hangingPunct="1">
        <a:defRPr sz="1900" kern="1200">
          <a:solidFill>
            <a:schemeClr val="tx1"/>
          </a:solidFill>
          <a:latin typeface="+mn-lt"/>
          <a:ea typeface="+mn-ea"/>
          <a:cs typeface="+mn-cs"/>
        </a:defRPr>
      </a:lvl6pPr>
      <a:lvl7pPr marL="2742144" algn="l" defTabSz="914048" rtl="0" eaLnBrk="1" latinLnBrk="0" hangingPunct="1">
        <a:defRPr sz="1900" kern="1200">
          <a:solidFill>
            <a:schemeClr val="tx1"/>
          </a:solidFill>
          <a:latin typeface="+mn-lt"/>
          <a:ea typeface="+mn-ea"/>
          <a:cs typeface="+mn-cs"/>
        </a:defRPr>
      </a:lvl7pPr>
      <a:lvl8pPr marL="3199168" algn="l" defTabSz="914048" rtl="0" eaLnBrk="1" latinLnBrk="0" hangingPunct="1">
        <a:defRPr sz="1900" kern="1200">
          <a:solidFill>
            <a:schemeClr val="tx1"/>
          </a:solidFill>
          <a:latin typeface="+mn-lt"/>
          <a:ea typeface="+mn-ea"/>
          <a:cs typeface="+mn-cs"/>
        </a:defRPr>
      </a:lvl8pPr>
      <a:lvl9pPr marL="3656192" algn="l" defTabSz="914048"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24">
          <p15:clr>
            <a:srgbClr val="F26B43"/>
          </p15:clr>
        </p15:guide>
        <p15:guide id="4" pos="7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7.bin"/><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5.bin"/><Relationship Id="rId5" Type="http://schemas.openxmlformats.org/officeDocument/2006/relationships/image" Target="../media/image34.png"/><Relationship Id="rId4" Type="http://schemas.openxmlformats.org/officeDocument/2006/relationships/image" Target="../media/image33.bin"/></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emf"/><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 Id="rId9" Type="http://schemas.openxmlformats.org/officeDocument/2006/relationships/image" Target="../media/image46.bin"/></Relationships>
</file>

<file path=ppt/slides/_rels/slide15.xml.rels><?xml version="1.0" encoding="UTF-8" standalone="yes"?>
<Relationships xmlns="http://schemas.openxmlformats.org/package/2006/relationships"><Relationship Id="rId8" Type="http://schemas.openxmlformats.org/officeDocument/2006/relationships/image" Target="../media/image52.bin"/><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0.bin"/><Relationship Id="rId5" Type="http://schemas.openxmlformats.org/officeDocument/2006/relationships/image" Target="../media/image49.png"/><Relationship Id="rId4" Type="http://schemas.openxmlformats.org/officeDocument/2006/relationships/image" Target="../media/image48.bin"/></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58.bin"/><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6.bin"/><Relationship Id="rId5" Type="http://schemas.openxmlformats.org/officeDocument/2006/relationships/image" Target="../media/image55.png"/><Relationship Id="rId4" Type="http://schemas.openxmlformats.org/officeDocument/2006/relationships/image" Target="../media/image54.bin"/></Relationships>
</file>

<file path=ppt/slides/_rels/slide18.xml.rels><?xml version="1.0" encoding="UTF-8" standalone="yes"?>
<Relationships xmlns="http://schemas.openxmlformats.org/package/2006/relationships"><Relationship Id="rId8" Type="http://schemas.openxmlformats.org/officeDocument/2006/relationships/image" Target="../media/image62.bin"/><Relationship Id="rId3" Type="http://schemas.openxmlformats.org/officeDocument/2006/relationships/image" Target="../media/image53.png"/><Relationship Id="rId7"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0.bin"/><Relationship Id="rId5" Type="http://schemas.openxmlformats.org/officeDocument/2006/relationships/image" Target="../media/image59.png"/><Relationship Id="rId4" Type="http://schemas.openxmlformats.org/officeDocument/2006/relationships/image" Target="../media/image54.bin"/></Relationships>
</file>

<file path=ppt/slides/_rels/slide19.xml.rels><?xml version="1.0" encoding="UTF-8" standalone="yes"?>
<Relationships xmlns="http://schemas.openxmlformats.org/package/2006/relationships"><Relationship Id="rId8" Type="http://schemas.openxmlformats.org/officeDocument/2006/relationships/image" Target="../media/image62.bin"/><Relationship Id="rId3" Type="http://schemas.openxmlformats.org/officeDocument/2006/relationships/image" Target="../media/image63.png"/><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6.bin"/><Relationship Id="rId5" Type="http://schemas.openxmlformats.org/officeDocument/2006/relationships/image" Target="../media/image55.png"/><Relationship Id="rId4" Type="http://schemas.openxmlformats.org/officeDocument/2006/relationships/image" Target="../media/image6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3.bin"/><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bin"/><Relationship Id="rId5" Type="http://schemas.openxmlformats.org/officeDocument/2006/relationships/image" Target="../media/image20.png"/><Relationship Id="rId4" Type="http://schemas.openxmlformats.org/officeDocument/2006/relationships/image" Target="../media/image19.bin"/></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bin"/><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bin"/><Relationship Id="rId4" Type="http://schemas.openxmlformats.org/officeDocument/2006/relationships/image" Target="../media/image25.png"/><Relationship Id="rId9" Type="http://schemas.openxmlformats.org/officeDocument/2006/relationships/image" Target="../media/image30.bin"/></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BC2C8A-55C2-B44E-88CD-26A74CDE95DE}"/>
              </a:ext>
            </a:extLst>
          </p:cNvPr>
          <p:cNvSpPr>
            <a:spLocks noGrp="1"/>
          </p:cNvSpPr>
          <p:nvPr>
            <p:ph type="pic" sz="quarter" idx="10"/>
          </p:nvPr>
        </p:nvSpPr>
        <p:spPr/>
      </p:sp>
    </p:spTree>
    <p:extLst>
      <p:ext uri="{BB962C8B-B14F-4D97-AF65-F5344CB8AC3E}">
        <p14:creationId xmlns:p14="http://schemas.microsoft.com/office/powerpoint/2010/main" val="1925277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8BD48A-D82D-F341-8A23-3D1D719A91FB}"/>
              </a:ext>
            </a:extLst>
          </p:cNvPr>
          <p:cNvSpPr>
            <a:spLocks noGrp="1"/>
          </p:cNvSpPr>
          <p:nvPr>
            <p:ph type="title"/>
          </p:nvPr>
        </p:nvSpPr>
        <p:spPr>
          <a:xfrm>
            <a:off x="990600" y="402352"/>
            <a:ext cx="10054336" cy="741915"/>
          </a:xfrm>
        </p:spPr>
        <p:txBody>
          <a:bodyPr/>
          <a:lstStyle/>
          <a:p>
            <a:r>
              <a:rPr lang="en-US" sz="3200" dirty="0">
                <a:solidFill>
                  <a:srgbClr val="00426A"/>
                </a:solidFill>
              </a:rPr>
              <a:t>Diversification:</a:t>
            </a:r>
            <a:r>
              <a:rPr lang="en-US" sz="3200" dirty="0"/>
              <a:t> </a:t>
            </a:r>
            <a:r>
              <a:rPr lang="en-US" sz="3200" dirty="0">
                <a:solidFill>
                  <a:srgbClr val="4F4F4F"/>
                </a:solidFill>
              </a:rPr>
              <a:t>Market Capitalization</a:t>
            </a:r>
            <a:endParaRPr lang="en-US" dirty="0"/>
          </a:p>
        </p:txBody>
      </p:sp>
      <p:sp>
        <p:nvSpPr>
          <p:cNvPr id="12" name="Content Placeholder 2">
            <a:extLst>
              <a:ext uri="{FF2B5EF4-FFF2-40B4-BE49-F238E27FC236}">
                <a16:creationId xmlns:a16="http://schemas.microsoft.com/office/drawing/2014/main" id="{61A9B489-B959-2E4D-A4AA-386FF676CB44}"/>
              </a:ext>
            </a:extLst>
          </p:cNvPr>
          <p:cNvSpPr txBox="1">
            <a:spLocks/>
          </p:cNvSpPr>
          <p:nvPr/>
        </p:nvSpPr>
        <p:spPr>
          <a:xfrm>
            <a:off x="773239" y="1845696"/>
            <a:ext cx="3369599" cy="3714445"/>
          </a:xfrm>
          <a:prstGeom prst="rect">
            <a:avLst/>
          </a:prstGeom>
          <a:solidFill>
            <a:srgbClr val="054C70"/>
          </a:solidFill>
        </p:spPr>
        <p:txBody>
          <a:bodyPr vert="horz" lIns="365760" tIns="822960" rIns="274320" bIns="18288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chemeClr val="bg1"/>
                </a:solidFill>
              </a:rPr>
              <a:t>Small-Cap</a:t>
            </a:r>
          </a:p>
          <a:p>
            <a:pPr marL="0" indent="0">
              <a:buNone/>
            </a:pPr>
            <a:endParaRPr lang="en-US" sz="1800" dirty="0"/>
          </a:p>
          <a:p>
            <a:pPr marL="0" indent="0">
              <a:buNone/>
            </a:pPr>
            <a:endParaRPr lang="en-US" sz="2800" baseline="30000" dirty="0"/>
          </a:p>
          <a:p>
            <a:pPr marL="0" indent="0">
              <a:buNone/>
            </a:pPr>
            <a:endParaRPr lang="en-US" sz="2800" dirty="0"/>
          </a:p>
        </p:txBody>
      </p:sp>
      <p:sp>
        <p:nvSpPr>
          <p:cNvPr id="13" name="Content Placeholder 5">
            <a:extLst>
              <a:ext uri="{FF2B5EF4-FFF2-40B4-BE49-F238E27FC236}">
                <a16:creationId xmlns:a16="http://schemas.microsoft.com/office/drawing/2014/main" id="{85778863-3E67-5F40-A27C-105DAD096E42}"/>
              </a:ext>
            </a:extLst>
          </p:cNvPr>
          <p:cNvSpPr txBox="1">
            <a:spLocks/>
          </p:cNvSpPr>
          <p:nvPr/>
        </p:nvSpPr>
        <p:spPr>
          <a:xfrm>
            <a:off x="4481113" y="1845696"/>
            <a:ext cx="3369599" cy="3714445"/>
          </a:xfrm>
          <a:prstGeom prst="rect">
            <a:avLst/>
          </a:prstGeom>
          <a:solidFill>
            <a:srgbClr val="A8AFB5"/>
          </a:solidFill>
        </p:spPr>
        <p:txBody>
          <a:bodyPr lIns="365760" tIns="822960" rIns="365760" bIns="182880"/>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rgbClr val="054C70"/>
                </a:solidFill>
              </a:rPr>
              <a:t>Mid-Cap</a:t>
            </a:r>
          </a:p>
          <a:p>
            <a:pPr marL="0" indent="0">
              <a:buNone/>
            </a:pPr>
            <a:endParaRPr lang="en-US" sz="2800" dirty="0">
              <a:solidFill>
                <a:srgbClr val="054C70"/>
              </a:solidFill>
            </a:endParaRPr>
          </a:p>
        </p:txBody>
      </p:sp>
      <p:sp>
        <p:nvSpPr>
          <p:cNvPr id="14" name="Content Placeholder 6">
            <a:extLst>
              <a:ext uri="{FF2B5EF4-FFF2-40B4-BE49-F238E27FC236}">
                <a16:creationId xmlns:a16="http://schemas.microsoft.com/office/drawing/2014/main" id="{81389C41-5074-914F-A1D6-DBF0E2712777}"/>
              </a:ext>
            </a:extLst>
          </p:cNvPr>
          <p:cNvSpPr txBox="1">
            <a:spLocks/>
          </p:cNvSpPr>
          <p:nvPr/>
        </p:nvSpPr>
        <p:spPr>
          <a:xfrm>
            <a:off x="8188987" y="1845696"/>
            <a:ext cx="3369599" cy="3714445"/>
          </a:xfrm>
          <a:prstGeom prst="rect">
            <a:avLst/>
          </a:prstGeom>
          <a:solidFill>
            <a:srgbClr val="1E2D39"/>
          </a:solidFill>
        </p:spPr>
        <p:txBody>
          <a:bodyPr lIns="365760" tIns="822960" rIns="365760" bIns="182880"/>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rgbClr val="05C3DE"/>
                </a:solidFill>
              </a:rPr>
              <a:t>Large-Cap</a:t>
            </a:r>
          </a:p>
        </p:txBody>
      </p:sp>
      <p:grpSp>
        <p:nvGrpSpPr>
          <p:cNvPr id="15" name="Group 14">
            <a:extLst>
              <a:ext uri="{FF2B5EF4-FFF2-40B4-BE49-F238E27FC236}">
                <a16:creationId xmlns:a16="http://schemas.microsoft.com/office/drawing/2014/main" id="{C39DAA91-6C64-3643-99E7-DC005666C402}"/>
              </a:ext>
            </a:extLst>
          </p:cNvPr>
          <p:cNvGrpSpPr/>
          <p:nvPr/>
        </p:nvGrpSpPr>
        <p:grpSpPr>
          <a:xfrm>
            <a:off x="1148446" y="1427023"/>
            <a:ext cx="1078560" cy="1078560"/>
            <a:chOff x="1148446" y="1427023"/>
            <a:chExt cx="1078560" cy="1078560"/>
          </a:xfrm>
        </p:grpSpPr>
        <p:sp>
          <p:nvSpPr>
            <p:cNvPr id="16" name="Oval 15">
              <a:extLst>
                <a:ext uri="{FF2B5EF4-FFF2-40B4-BE49-F238E27FC236}">
                  <a16:creationId xmlns:a16="http://schemas.microsoft.com/office/drawing/2014/main" id="{1919772E-53F5-9B49-9BCB-B8DB51A7526C}"/>
                </a:ext>
              </a:extLst>
            </p:cNvPr>
            <p:cNvSpPr/>
            <p:nvPr/>
          </p:nvSpPr>
          <p:spPr>
            <a:xfrm>
              <a:off x="1148446" y="1427023"/>
              <a:ext cx="1078560" cy="1078560"/>
            </a:xfrm>
            <a:prstGeom prst="ellipse">
              <a:avLst/>
            </a:prstGeom>
            <a:solidFill>
              <a:srgbClr val="E5E5E5"/>
            </a:solidFill>
            <a:ln w="127000">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 name="TextBox 16">
              <a:extLst>
                <a:ext uri="{FF2B5EF4-FFF2-40B4-BE49-F238E27FC236}">
                  <a16:creationId xmlns:a16="http://schemas.microsoft.com/office/drawing/2014/main" id="{7C280190-040C-074F-8338-AD1DF8D24DC6}"/>
                </a:ext>
              </a:extLst>
            </p:cNvPr>
            <p:cNvSpPr txBox="1"/>
            <p:nvPr/>
          </p:nvSpPr>
          <p:spPr>
            <a:xfrm>
              <a:off x="1496328" y="1596009"/>
              <a:ext cx="410369" cy="738664"/>
            </a:xfrm>
            <a:prstGeom prst="rect">
              <a:avLst/>
            </a:prstGeom>
            <a:noFill/>
          </p:spPr>
          <p:txBody>
            <a:bodyPr wrap="none" lIns="0" tIns="0" rIns="0" bIns="0" rtlCol="0">
              <a:spAutoFit/>
            </a:bodyPr>
            <a:lstStyle/>
            <a:p>
              <a:pPr algn="ctr">
                <a:spcAft>
                  <a:spcPts val="1000"/>
                </a:spcAft>
                <a:buClr>
                  <a:schemeClr val="accent2"/>
                </a:buClr>
              </a:pPr>
              <a:r>
                <a:rPr lang="en-US" sz="4800" dirty="0">
                  <a:solidFill>
                    <a:schemeClr val="accent1"/>
                  </a:solidFill>
                </a:rPr>
                <a:t>S</a:t>
              </a:r>
              <a:endParaRPr lang="en-US" sz="4800" dirty="0"/>
            </a:p>
          </p:txBody>
        </p:sp>
      </p:grpSp>
      <p:sp>
        <p:nvSpPr>
          <p:cNvPr id="18" name="Oval 17">
            <a:extLst>
              <a:ext uri="{FF2B5EF4-FFF2-40B4-BE49-F238E27FC236}">
                <a16:creationId xmlns:a16="http://schemas.microsoft.com/office/drawing/2014/main" id="{2799D0D7-F561-2D41-A19B-AD9F1E97EF82}"/>
              </a:ext>
            </a:extLst>
          </p:cNvPr>
          <p:cNvSpPr/>
          <p:nvPr/>
        </p:nvSpPr>
        <p:spPr>
          <a:xfrm>
            <a:off x="4869955" y="1427023"/>
            <a:ext cx="1078560" cy="1078560"/>
          </a:xfrm>
          <a:prstGeom prst="ellipse">
            <a:avLst/>
          </a:prstGeom>
          <a:solidFill>
            <a:srgbClr val="E5E5E5"/>
          </a:solidFill>
          <a:ln w="127000">
            <a:solidFill>
              <a:srgbClr val="A8AFB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 name="TextBox 18">
            <a:extLst>
              <a:ext uri="{FF2B5EF4-FFF2-40B4-BE49-F238E27FC236}">
                <a16:creationId xmlns:a16="http://schemas.microsoft.com/office/drawing/2014/main" id="{E50FA224-246F-9144-B0F8-1FE5BB62A1DC}"/>
              </a:ext>
            </a:extLst>
          </p:cNvPr>
          <p:cNvSpPr txBox="1"/>
          <p:nvPr/>
        </p:nvSpPr>
        <p:spPr>
          <a:xfrm>
            <a:off x="5166541" y="1596009"/>
            <a:ext cx="512961" cy="738664"/>
          </a:xfrm>
          <a:prstGeom prst="rect">
            <a:avLst/>
          </a:prstGeom>
          <a:noFill/>
        </p:spPr>
        <p:txBody>
          <a:bodyPr wrap="none" lIns="0" tIns="0" rIns="0" bIns="0" rtlCol="0">
            <a:spAutoFit/>
          </a:bodyPr>
          <a:lstStyle/>
          <a:p>
            <a:pPr algn="ctr">
              <a:spcAft>
                <a:spcPts val="1000"/>
              </a:spcAft>
              <a:buClr>
                <a:schemeClr val="accent2"/>
              </a:buClr>
            </a:pPr>
            <a:r>
              <a:rPr lang="en-US" sz="4800" dirty="0">
                <a:solidFill>
                  <a:srgbClr val="A8AFB5"/>
                </a:solidFill>
              </a:rPr>
              <a:t>M</a:t>
            </a:r>
          </a:p>
        </p:txBody>
      </p:sp>
      <p:sp>
        <p:nvSpPr>
          <p:cNvPr id="20" name="Oval 19">
            <a:extLst>
              <a:ext uri="{FF2B5EF4-FFF2-40B4-BE49-F238E27FC236}">
                <a16:creationId xmlns:a16="http://schemas.microsoft.com/office/drawing/2014/main" id="{C2C52365-5A3C-9B48-A742-7FE58C64E374}"/>
              </a:ext>
            </a:extLst>
          </p:cNvPr>
          <p:cNvSpPr/>
          <p:nvPr/>
        </p:nvSpPr>
        <p:spPr>
          <a:xfrm>
            <a:off x="8591464" y="1427023"/>
            <a:ext cx="1078560" cy="1078560"/>
          </a:xfrm>
          <a:prstGeom prst="ellipse">
            <a:avLst/>
          </a:prstGeom>
          <a:solidFill>
            <a:srgbClr val="E5E5E5"/>
          </a:solidFill>
          <a:ln w="127000">
            <a:solidFill>
              <a:srgbClr val="1E2D39"/>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21" name="TextBox 20">
            <a:extLst>
              <a:ext uri="{FF2B5EF4-FFF2-40B4-BE49-F238E27FC236}">
                <a16:creationId xmlns:a16="http://schemas.microsoft.com/office/drawing/2014/main" id="{C3BB269B-83D3-1946-8A16-D8818AA0A266}"/>
              </a:ext>
            </a:extLst>
          </p:cNvPr>
          <p:cNvSpPr txBox="1"/>
          <p:nvPr/>
        </p:nvSpPr>
        <p:spPr>
          <a:xfrm>
            <a:off x="8973009" y="1596009"/>
            <a:ext cx="343043" cy="738664"/>
          </a:xfrm>
          <a:prstGeom prst="rect">
            <a:avLst/>
          </a:prstGeom>
          <a:noFill/>
        </p:spPr>
        <p:txBody>
          <a:bodyPr wrap="none" lIns="0" tIns="0" rIns="0" bIns="0" rtlCol="0">
            <a:spAutoFit/>
          </a:bodyPr>
          <a:lstStyle/>
          <a:p>
            <a:pPr algn="ctr">
              <a:spcAft>
                <a:spcPts val="1000"/>
              </a:spcAft>
              <a:buClr>
                <a:schemeClr val="accent2"/>
              </a:buClr>
            </a:pPr>
            <a:r>
              <a:rPr lang="en-US" sz="4800" dirty="0">
                <a:solidFill>
                  <a:srgbClr val="3B4B59"/>
                </a:solidFill>
              </a:rPr>
              <a:t>L</a:t>
            </a:r>
          </a:p>
        </p:txBody>
      </p:sp>
      <p:pic>
        <p:nvPicPr>
          <p:cNvPr id="3" name="Graphic 2" descr="Monthly calendar with solid fill">
            <a:extLst>
              <a:ext uri="{FF2B5EF4-FFF2-40B4-BE49-F238E27FC236}">
                <a16:creationId xmlns:a16="http://schemas.microsoft.com/office/drawing/2014/main" id="{854580A7-0397-4208-A531-2F1F39DB7D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9955" y="3972560"/>
            <a:ext cx="1382217" cy="1382217"/>
          </a:xfrm>
          <a:prstGeom prst="rect">
            <a:avLst/>
          </a:prstGeom>
        </p:spPr>
      </p:pic>
      <p:pic>
        <p:nvPicPr>
          <p:cNvPr id="6" name="Graphic 5" descr="Warehouse with solid fill">
            <a:extLst>
              <a:ext uri="{FF2B5EF4-FFF2-40B4-BE49-F238E27FC236}">
                <a16:creationId xmlns:a16="http://schemas.microsoft.com/office/drawing/2014/main" id="{E12797BB-4E0D-4F3E-AB83-645BDDE1FB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4152" y="4258541"/>
            <a:ext cx="914400" cy="914400"/>
          </a:xfrm>
          <a:prstGeom prst="rect">
            <a:avLst/>
          </a:prstGeom>
        </p:spPr>
      </p:pic>
      <p:pic>
        <p:nvPicPr>
          <p:cNvPr id="11" name="Graphic 10" descr="City with solid fill">
            <a:extLst>
              <a:ext uri="{FF2B5EF4-FFF2-40B4-BE49-F238E27FC236}">
                <a16:creationId xmlns:a16="http://schemas.microsoft.com/office/drawing/2014/main" id="{2D56FF55-7E6A-4180-875B-8B24E214EA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53697" y="3429000"/>
            <a:ext cx="1925777" cy="1925777"/>
          </a:xfrm>
          <a:prstGeom prst="rect">
            <a:avLst/>
          </a:prstGeom>
        </p:spPr>
      </p:pic>
    </p:spTree>
    <p:extLst>
      <p:ext uri="{BB962C8B-B14F-4D97-AF65-F5344CB8AC3E}">
        <p14:creationId xmlns:p14="http://schemas.microsoft.com/office/powerpoint/2010/main" val="230030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a:xfrm>
            <a:off x="990600" y="289013"/>
            <a:ext cx="10210800" cy="740664"/>
          </a:xfrm>
        </p:spPr>
        <p:txBody>
          <a:bodyPr anchor="ctr">
            <a:normAutofit/>
          </a:bodyPr>
          <a:lstStyle/>
          <a:p>
            <a:r>
              <a:rPr lang="en-US" altLang="en-US" sz="3200" dirty="0"/>
              <a:t>Diversification: </a:t>
            </a:r>
            <a:r>
              <a:rPr lang="en-US" altLang="en-US" sz="3200" dirty="0">
                <a:solidFill>
                  <a:srgbClr val="4F4F4F"/>
                </a:solidFill>
              </a:rPr>
              <a:t>Asset Allocation</a:t>
            </a:r>
          </a:p>
        </p:txBody>
      </p:sp>
      <p:pic>
        <p:nvPicPr>
          <p:cNvPr id="8" name="Picture 7" descr="A close up of text on a white background&#10;&#10;Description automatically generated">
            <a:extLst>
              <a:ext uri="{FF2B5EF4-FFF2-40B4-BE49-F238E27FC236}">
                <a16:creationId xmlns:a16="http://schemas.microsoft.com/office/drawing/2014/main" id="{055E9544-F776-46F7-98E7-42FA28CE9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554289"/>
            <a:ext cx="10210800" cy="4160901"/>
          </a:xfrm>
          <a:prstGeom prst="rect">
            <a:avLst/>
          </a:prstGeom>
          <a:noFill/>
        </p:spPr>
      </p:pic>
      <p:sp>
        <p:nvSpPr>
          <p:cNvPr id="51210" name="Text Placeholder 3">
            <a:extLst>
              <a:ext uri="{FF2B5EF4-FFF2-40B4-BE49-F238E27FC236}">
                <a16:creationId xmlns:a16="http://schemas.microsoft.com/office/drawing/2014/main" id="{DFCF7219-ED29-47BD-B8EE-4C462E185DA7}"/>
              </a:ext>
            </a:extLst>
          </p:cNvPr>
          <p:cNvSpPr>
            <a:spLocks noGrp="1"/>
          </p:cNvSpPr>
          <p:nvPr>
            <p:ph type="body" sz="quarter" idx="14"/>
          </p:nvPr>
        </p:nvSpPr>
        <p:spPr>
          <a:xfrm>
            <a:off x="990600" y="1051560"/>
            <a:ext cx="4495800" cy="228600"/>
          </a:xfrm>
        </p:spPr>
        <p:txBody>
          <a:bodyPr/>
          <a:lstStyle/>
          <a:p>
            <a:endParaRPr lang="en-US"/>
          </a:p>
        </p:txBody>
      </p:sp>
      <p:sp>
        <p:nvSpPr>
          <p:cNvPr id="51211" name="Text Placeholder 4">
            <a:extLst>
              <a:ext uri="{FF2B5EF4-FFF2-40B4-BE49-F238E27FC236}">
                <a16:creationId xmlns:a16="http://schemas.microsoft.com/office/drawing/2014/main" id="{1A991E29-3B73-455D-A434-7743D6E22701}"/>
              </a:ext>
            </a:extLst>
          </p:cNvPr>
          <p:cNvSpPr>
            <a:spLocks noGrp="1"/>
          </p:cNvSpPr>
          <p:nvPr>
            <p:ph type="body" sz="quarter" idx="13"/>
          </p:nvPr>
        </p:nvSpPr>
        <p:spPr>
          <a:xfrm>
            <a:off x="990600" y="6053328"/>
            <a:ext cx="10210800" cy="457200"/>
          </a:xfrm>
        </p:spPr>
        <p:txBody>
          <a:bodyPr/>
          <a:lstStyle/>
          <a:p>
            <a:r>
              <a:rPr lang="en-US" dirty="0"/>
              <a:t>The allocations are age-based only. Depending on your risk tolerance, time horizon, and financial situation, you may need to make adjustments. Diversification cannot assure a profit or protect against loss in a declining market.</a:t>
            </a:r>
          </a:p>
        </p:txBody>
      </p:sp>
    </p:spTree>
    <p:extLst>
      <p:ext uri="{BB962C8B-B14F-4D97-AF65-F5344CB8AC3E}">
        <p14:creationId xmlns:p14="http://schemas.microsoft.com/office/powerpoint/2010/main" val="33990569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1"/>
                </a:solidFill>
              </a:rPr>
              <a:t>ASSET ALLOCATION ASSUMPTIONS</a:t>
            </a:r>
            <a:endParaRPr lang="en-US" dirty="0">
              <a:solidFill>
                <a:schemeClr val="accent1"/>
              </a:solidFill>
            </a:endParaRPr>
          </a:p>
        </p:txBody>
      </p:sp>
      <p:sp>
        <p:nvSpPr>
          <p:cNvPr id="4" name="Content Placeholder 3"/>
          <p:cNvSpPr>
            <a:spLocks noGrp="1"/>
          </p:cNvSpPr>
          <p:nvPr>
            <p:ph idx="1"/>
          </p:nvPr>
        </p:nvSpPr>
        <p:spPr/>
        <p:txBody>
          <a:bodyPr>
            <a:noAutofit/>
          </a:bodyPr>
          <a:lstStyle/>
          <a:p>
            <a:pPr marL="0" indent="0">
              <a:buNone/>
            </a:pPr>
            <a:r>
              <a:rPr lang="en-US" sz="1300" dirty="0"/>
              <a:t>Our asset allocation models are designed to meet the needs of a hypothetical investor with an assumed age of 65 at retirement and a withdrawal horizon of 30 years. The model allocations are based upon an analysis that seeks to balance long‐term return potential with anticipated short‐term volatility. The model reflects our view of appropriate levels of trade-off between potential return and short‐term volatility for investors of certain age ranges. The longer the time frame for investing, the higher the allocation is to stocks (and the higher the volatility) versus bonds or cash. </a:t>
            </a:r>
          </a:p>
          <a:p>
            <a:pPr marL="0" indent="0">
              <a:spcBef>
                <a:spcPts val="1200"/>
              </a:spcBef>
              <a:buNone/>
            </a:pPr>
            <a:r>
              <a:rPr lang="en-US" sz="1300" b="1" dirty="0"/>
              <a:t>Limitations:</a:t>
            </a:r>
          </a:p>
          <a:p>
            <a:pPr marL="0" indent="0">
              <a:spcBef>
                <a:spcPts val="600"/>
              </a:spcBef>
              <a:buNone/>
            </a:pPr>
            <a:r>
              <a:rPr lang="en-US" sz="1300" dirty="0"/>
              <a:t>While the models have been designed with reasonable assumptions and methods, the tool provides hypothetical models only and has certain limitations.</a:t>
            </a:r>
          </a:p>
          <a:p>
            <a:pPr>
              <a:spcBef>
                <a:spcPts val="600"/>
              </a:spcBef>
            </a:pPr>
            <a:r>
              <a:rPr lang="en-US" sz="1300" dirty="0"/>
              <a:t>The models do not take into account individual circumstances or preferences, and the model displayed for your age may not align with your accumulation time frame, withdrawal horizon, or view of the appropriate levels of trade-off between potential return and short-term volatility.</a:t>
            </a:r>
          </a:p>
          <a:p>
            <a:pPr>
              <a:spcBef>
                <a:spcPts val="600"/>
              </a:spcBef>
            </a:pPr>
            <a:r>
              <a:rPr lang="en-US" sz="1300" dirty="0"/>
              <a:t>Investing consistent with a model allocation does not protect against losses or guarantee future results.</a:t>
            </a:r>
          </a:p>
          <a:p>
            <a:pPr marL="0" indent="0">
              <a:spcBef>
                <a:spcPts val="600"/>
              </a:spcBef>
              <a:buNone/>
            </a:pPr>
            <a:r>
              <a:rPr lang="en-US" sz="1300" dirty="0"/>
              <a:t>Please be sure to take other assets, income, and investments into consideration when reviewing results that do not incorporate that information. Other T. Rowe Price educational tools or advice services use different assumptions and methods and may yield different outcomes. </a:t>
            </a:r>
          </a:p>
        </p:txBody>
      </p:sp>
      <p:sp>
        <p:nvSpPr>
          <p:cNvPr id="8" name="Text Placeholder 7">
            <a:extLst>
              <a:ext uri="{FF2B5EF4-FFF2-40B4-BE49-F238E27FC236}">
                <a16:creationId xmlns:a16="http://schemas.microsoft.com/office/drawing/2014/main" id="{F2AF290B-A197-47F0-9F3A-0A3A08E1C7EA}"/>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C91D6450-9DAD-40F9-8001-579FB348266E}"/>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75376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10;&#10;Description automatically generated">
            <a:extLst>
              <a:ext uri="{FF2B5EF4-FFF2-40B4-BE49-F238E27FC236}">
                <a16:creationId xmlns:a16="http://schemas.microsoft.com/office/drawing/2014/main" id="{D2FB835E-EE9E-B63C-00D6-161B773FE5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421" b="27608"/>
          <a:stretch/>
        </p:blipFill>
        <p:spPr>
          <a:xfrm>
            <a:off x="0" y="1497154"/>
            <a:ext cx="12192000" cy="4386803"/>
          </a:xfrm>
          <a:prstGeom prst="rect">
            <a:avLst/>
          </a:prstGeom>
        </p:spPr>
      </p:pic>
      <p:sp>
        <p:nvSpPr>
          <p:cNvPr id="19" name="Rectangle 18">
            <a:extLst>
              <a:ext uri="{FF2B5EF4-FFF2-40B4-BE49-F238E27FC236}">
                <a16:creationId xmlns:a16="http://schemas.microsoft.com/office/drawing/2014/main" id="{FCD1A03D-AB6C-4ABF-8015-BA4D3CC9449F}"/>
              </a:ext>
            </a:extLst>
          </p:cNvPr>
          <p:cNvSpPr/>
          <p:nvPr/>
        </p:nvSpPr>
        <p:spPr>
          <a:xfrm>
            <a:off x="0" y="1497155"/>
            <a:ext cx="12215739" cy="4386804"/>
          </a:xfrm>
          <a:prstGeom prst="rect">
            <a:avLst/>
          </a:prstGeom>
          <a:solidFill>
            <a:srgbClr val="A8AFB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sz="1600">
                <a:ln w="0"/>
                <a:solidFill>
                  <a:schemeClr val="accent1"/>
                </a:solidFill>
                <a:effectLst>
                  <a:outerShdw blurRad="38100" dist="25400" dir="5400000" algn="ctr" rotWithShape="0">
                    <a:srgbClr val="6E747A">
                      <a:alpha val="43000"/>
                    </a:srgbClr>
                  </a:outerShdw>
                </a:effectLst>
              </a:rPr>
              <a:t> </a:t>
            </a:r>
          </a:p>
        </p:txBody>
      </p:sp>
      <p:sp>
        <p:nvSpPr>
          <p:cNvPr id="4" name="object 4"/>
          <p:cNvSpPr txBox="1">
            <a:spLocks noGrp="1"/>
          </p:cNvSpPr>
          <p:nvPr>
            <p:ph type="title"/>
          </p:nvPr>
        </p:nvSpPr>
        <p:spPr>
          <a:xfrm>
            <a:off x="800099" y="515062"/>
            <a:ext cx="10591801" cy="505267"/>
          </a:xfrm>
          <a:prstGeom prst="rect">
            <a:avLst/>
          </a:prstGeom>
        </p:spPr>
        <p:txBody>
          <a:bodyPr vert="horz" wrap="square" lIns="0" tIns="12700" rIns="0" bIns="0" rtlCol="0">
            <a:spAutoFit/>
          </a:bodyPr>
          <a:lstStyle/>
          <a:p>
            <a:pPr marL="12700">
              <a:lnSpc>
                <a:spcPct val="100000"/>
              </a:lnSpc>
              <a:spcBef>
                <a:spcPts val="100"/>
              </a:spcBef>
            </a:pPr>
            <a:r>
              <a:rPr lang="en-US" dirty="0">
                <a:solidFill>
                  <a:schemeClr val="accent1"/>
                </a:solidFill>
              </a:rPr>
              <a:t>Diversification: </a:t>
            </a:r>
            <a:r>
              <a:rPr lang="en-US" dirty="0">
                <a:solidFill>
                  <a:srgbClr val="4F4F4F"/>
                </a:solidFill>
              </a:rPr>
              <a:t>Active vs. Passive Investing</a:t>
            </a:r>
          </a:p>
        </p:txBody>
      </p:sp>
      <p:sp>
        <p:nvSpPr>
          <p:cNvPr id="29" name="Text Placeholder 28">
            <a:extLst>
              <a:ext uri="{FF2B5EF4-FFF2-40B4-BE49-F238E27FC236}">
                <a16:creationId xmlns:a16="http://schemas.microsoft.com/office/drawing/2014/main" id="{50B20310-946E-4E54-882E-B8D0FAD60FCB}"/>
              </a:ext>
            </a:extLst>
          </p:cNvPr>
          <p:cNvSpPr>
            <a:spLocks noGrp="1"/>
          </p:cNvSpPr>
          <p:nvPr>
            <p:ph type="body" sz="quarter" idx="32"/>
          </p:nvPr>
        </p:nvSpPr>
        <p:spPr/>
        <p:txBody>
          <a:bodyPr/>
          <a:lstStyle/>
          <a:p>
            <a:endParaRPr lang="en-US"/>
          </a:p>
        </p:txBody>
      </p:sp>
      <p:sp>
        <p:nvSpPr>
          <p:cNvPr id="30" name="Text Placeholder 29">
            <a:extLst>
              <a:ext uri="{FF2B5EF4-FFF2-40B4-BE49-F238E27FC236}">
                <a16:creationId xmlns:a16="http://schemas.microsoft.com/office/drawing/2014/main" id="{92588F2A-098F-4ADE-9517-256BD67DCAAD}"/>
              </a:ext>
            </a:extLst>
          </p:cNvPr>
          <p:cNvSpPr>
            <a:spLocks noGrp="1"/>
          </p:cNvSpPr>
          <p:nvPr>
            <p:ph type="body" sz="quarter" idx="33"/>
          </p:nvPr>
        </p:nvSpPr>
        <p:spPr>
          <a:xfrm>
            <a:off x="800099" y="6143790"/>
            <a:ext cx="10401301" cy="457200"/>
          </a:xfrm>
        </p:spPr>
        <p:txBody>
          <a:bodyPr/>
          <a:lstStyle/>
          <a:p>
            <a:endParaRPr lang="en-US" dirty="0">
              <a:cs typeface="Arial"/>
            </a:endParaRPr>
          </a:p>
        </p:txBody>
      </p:sp>
      <p:grpSp>
        <p:nvGrpSpPr>
          <p:cNvPr id="12" name="Group 11">
            <a:extLst>
              <a:ext uri="{FF2B5EF4-FFF2-40B4-BE49-F238E27FC236}">
                <a16:creationId xmlns:a16="http://schemas.microsoft.com/office/drawing/2014/main" id="{C70AA890-D93E-44E1-BA57-622E2AE52734}"/>
              </a:ext>
            </a:extLst>
          </p:cNvPr>
          <p:cNvGrpSpPr/>
          <p:nvPr/>
        </p:nvGrpSpPr>
        <p:grpSpPr>
          <a:xfrm>
            <a:off x="1449925" y="1962167"/>
            <a:ext cx="9140504" cy="3427729"/>
            <a:chOff x="1057832" y="1962167"/>
            <a:chExt cx="9140504" cy="3427729"/>
          </a:xfrm>
        </p:grpSpPr>
        <p:sp>
          <p:nvSpPr>
            <p:cNvPr id="14" name="Rectangle 13">
              <a:extLst>
                <a:ext uri="{FF2B5EF4-FFF2-40B4-BE49-F238E27FC236}">
                  <a16:creationId xmlns:a16="http://schemas.microsoft.com/office/drawing/2014/main" id="{E29DC99C-15A5-48E6-831F-C9A62E33FE76}"/>
                </a:ext>
              </a:extLst>
            </p:cNvPr>
            <p:cNvSpPr/>
            <p:nvPr/>
          </p:nvSpPr>
          <p:spPr>
            <a:xfrm>
              <a:off x="1057832" y="1991218"/>
              <a:ext cx="4226373" cy="3398678"/>
            </a:xfrm>
            <a:prstGeom prst="rect">
              <a:avLst/>
            </a:prstGeom>
            <a:solidFill>
              <a:srgbClr val="054C70">
                <a:alpha val="98000"/>
              </a:srgbClr>
            </a:solidFill>
          </p:spPr>
          <p:txBody>
            <a:bodyPr wrap="square" lIns="91440" tIns="274320" rIns="0" bIns="0" anchor="t">
              <a:noAutofit/>
            </a:bodyPr>
            <a:lstStyle/>
            <a:p>
              <a:pPr algn="ctr" eaLnBrk="0" hangingPunct="0">
                <a:spcBef>
                  <a:spcPct val="70000"/>
                </a:spcBef>
                <a:buClr>
                  <a:schemeClr val="accent2"/>
                </a:buClr>
                <a:defRPr/>
              </a:pPr>
              <a:r>
                <a:rPr lang="en-US" sz="2800" b="1" kern="0" dirty="0">
                  <a:solidFill>
                    <a:schemeClr val="bg1"/>
                  </a:solidFill>
                  <a:ea typeface="MS PGothic" pitchFamily="34" charset="-128"/>
                </a:rPr>
                <a:t>Active</a:t>
              </a:r>
            </a:p>
            <a:p>
              <a:pPr marL="285750" indent="-285750" eaLnBrk="0" hangingPunct="0">
                <a:spcBef>
                  <a:spcPct val="70000"/>
                </a:spcBef>
                <a:buClr>
                  <a:schemeClr val="accent2"/>
                </a:buClr>
                <a:buFont typeface="Wingdings" panose="05000000000000000000" pitchFamily="2" charset="2"/>
                <a:buChar char="§"/>
                <a:defRPr/>
              </a:pPr>
              <a:r>
                <a:rPr lang="en-US" sz="1600" kern="0" dirty="0">
                  <a:solidFill>
                    <a:schemeClr val="bg1"/>
                  </a:solidFill>
                  <a:ea typeface="MS PGothic" pitchFamily="34" charset="-128"/>
                </a:rPr>
                <a:t>Portfolio built with </a:t>
              </a:r>
              <a:r>
                <a:rPr lang="en-US" sz="1600" b="1" kern="0" dirty="0">
                  <a:solidFill>
                    <a:srgbClr val="05C3DE"/>
                  </a:solidFill>
                  <a:ea typeface="MS PGothic" pitchFamily="34" charset="-128"/>
                </a:rPr>
                <a:t>deliberate decisions </a:t>
              </a:r>
              <a:r>
                <a:rPr lang="en-US" sz="1600" kern="0" dirty="0">
                  <a:solidFill>
                    <a:schemeClr val="bg1"/>
                  </a:solidFill>
                  <a:ea typeface="MS PGothic" pitchFamily="34" charset="-128"/>
                </a:rPr>
                <a:t>on what to buy/sell/hold</a:t>
              </a:r>
            </a:p>
            <a:p>
              <a:pPr marL="285750" indent="-285750" eaLnBrk="0" hangingPunct="0">
                <a:spcBef>
                  <a:spcPct val="70000"/>
                </a:spcBef>
                <a:buClr>
                  <a:schemeClr val="accent2"/>
                </a:buClr>
                <a:buFont typeface="Wingdings" panose="05000000000000000000" pitchFamily="2" charset="2"/>
                <a:buChar char="§"/>
                <a:defRPr/>
              </a:pPr>
              <a:r>
                <a:rPr lang="en-US" sz="1600" kern="0" dirty="0">
                  <a:solidFill>
                    <a:schemeClr val="bg1"/>
                  </a:solidFill>
                  <a:ea typeface="MS PGothic" pitchFamily="34" charset="-128"/>
                </a:rPr>
                <a:t>Managers select from </a:t>
              </a:r>
              <a:r>
                <a:rPr lang="en-US" sz="1600" b="1" kern="0" dirty="0">
                  <a:solidFill>
                    <a:srgbClr val="05C3DE"/>
                  </a:solidFill>
                  <a:ea typeface="MS PGothic" pitchFamily="34" charset="-128"/>
                </a:rPr>
                <a:t>defined universe</a:t>
              </a:r>
            </a:p>
            <a:p>
              <a:pPr marL="285750" indent="-285750" eaLnBrk="0" hangingPunct="0">
                <a:spcBef>
                  <a:spcPct val="70000"/>
                </a:spcBef>
                <a:buClr>
                  <a:schemeClr val="accent2"/>
                </a:buClr>
                <a:buFont typeface="Wingdings" panose="05000000000000000000" pitchFamily="2" charset="2"/>
                <a:buChar char="§"/>
                <a:defRPr/>
              </a:pPr>
              <a:r>
                <a:rPr lang="en-US" sz="1600" kern="0" dirty="0">
                  <a:solidFill>
                    <a:schemeClr val="bg1"/>
                  </a:solidFill>
                  <a:ea typeface="MS PGothic" pitchFamily="34" charset="-128"/>
                </a:rPr>
                <a:t>Generally </a:t>
              </a:r>
              <a:r>
                <a:rPr lang="en-US" sz="1600" b="1" kern="0" dirty="0">
                  <a:solidFill>
                    <a:srgbClr val="05C3DE"/>
                  </a:solidFill>
                  <a:ea typeface="MS PGothic" pitchFamily="34" charset="-128"/>
                </a:rPr>
                <a:t>seek to outperform</a:t>
              </a:r>
              <a:r>
                <a:rPr lang="en-US" sz="1600" b="1" kern="0" dirty="0">
                  <a:solidFill>
                    <a:schemeClr val="bg1"/>
                  </a:solidFill>
                  <a:ea typeface="MS PGothic" pitchFamily="34" charset="-128"/>
                </a:rPr>
                <a:t> </a:t>
              </a:r>
              <a:r>
                <a:rPr lang="en-US" sz="1600" kern="0" dirty="0">
                  <a:solidFill>
                    <a:schemeClr val="bg1"/>
                  </a:solidFill>
                  <a:ea typeface="MS PGothic" pitchFamily="34" charset="-128"/>
                </a:rPr>
                <a:t>a market index or strategy </a:t>
              </a:r>
            </a:p>
            <a:p>
              <a:pPr marL="285750" indent="-285750" eaLnBrk="0" hangingPunct="0">
                <a:spcBef>
                  <a:spcPct val="70000"/>
                </a:spcBef>
                <a:buClr>
                  <a:schemeClr val="accent2"/>
                </a:buClr>
                <a:buFont typeface="Wingdings" panose="05000000000000000000" pitchFamily="2" charset="2"/>
                <a:buChar char="§"/>
                <a:defRPr/>
              </a:pPr>
              <a:r>
                <a:rPr lang="en-US" sz="1600" kern="0" dirty="0">
                  <a:solidFill>
                    <a:schemeClr val="bg1"/>
                  </a:solidFill>
                  <a:ea typeface="MS PGothic" pitchFamily="34" charset="-128"/>
                </a:rPr>
                <a:t>Typically </a:t>
              </a:r>
              <a:r>
                <a:rPr lang="en-US" sz="1600" b="1" kern="0" dirty="0">
                  <a:solidFill>
                    <a:srgbClr val="05C3DE"/>
                  </a:solidFill>
                  <a:ea typeface="MS PGothic" pitchFamily="34" charset="-128"/>
                </a:rPr>
                <a:t>higher</a:t>
              </a:r>
              <a:r>
                <a:rPr lang="en-US" sz="1600" kern="0" dirty="0">
                  <a:solidFill>
                    <a:schemeClr val="bg1"/>
                  </a:solidFill>
                  <a:ea typeface="MS PGothic" pitchFamily="34" charset="-128"/>
                </a:rPr>
                <a:t> management fees</a:t>
              </a:r>
            </a:p>
          </p:txBody>
        </p:sp>
        <p:sp>
          <p:nvSpPr>
            <p:cNvPr id="15" name="Rectangle 14">
              <a:extLst>
                <a:ext uri="{FF2B5EF4-FFF2-40B4-BE49-F238E27FC236}">
                  <a16:creationId xmlns:a16="http://schemas.microsoft.com/office/drawing/2014/main" id="{74BE2FB1-5044-4185-AC50-09367383D03D}"/>
                </a:ext>
              </a:extLst>
            </p:cNvPr>
            <p:cNvSpPr/>
            <p:nvPr/>
          </p:nvSpPr>
          <p:spPr>
            <a:xfrm>
              <a:off x="5971963" y="1962167"/>
              <a:ext cx="4226373" cy="3398678"/>
            </a:xfrm>
            <a:prstGeom prst="rect">
              <a:avLst/>
            </a:prstGeom>
            <a:solidFill>
              <a:srgbClr val="054C70">
                <a:alpha val="97000"/>
              </a:srgbClr>
            </a:solidFill>
          </p:spPr>
          <p:txBody>
            <a:bodyPr wrap="square" lIns="91440" tIns="274320" rIns="0" bIns="0" anchor="t">
              <a:noAutofit/>
            </a:bodyPr>
            <a:lstStyle/>
            <a:p>
              <a:pPr algn="ctr" eaLnBrk="0" hangingPunct="0">
                <a:spcBef>
                  <a:spcPct val="70000"/>
                </a:spcBef>
                <a:buClr>
                  <a:schemeClr val="accent2"/>
                </a:buClr>
                <a:defRPr/>
              </a:pPr>
              <a:r>
                <a:rPr lang="en-US" sz="2800" b="1" kern="0" dirty="0">
                  <a:solidFill>
                    <a:schemeClr val="bg1"/>
                  </a:solidFill>
                  <a:ea typeface="MS PGothic" pitchFamily="34" charset="-128"/>
                </a:rPr>
                <a:t>Passive</a:t>
              </a:r>
              <a:endParaRPr lang="en-US" sz="2000" b="1" kern="0" dirty="0">
                <a:solidFill>
                  <a:schemeClr val="bg1"/>
                </a:solidFill>
                <a:ea typeface="MS PGothic" pitchFamily="34" charset="-128"/>
              </a:endParaRPr>
            </a:p>
            <a:p>
              <a:pPr marL="285750" indent="-285750" eaLnBrk="0" hangingPunct="0">
                <a:spcBef>
                  <a:spcPct val="70000"/>
                </a:spcBef>
                <a:buClr>
                  <a:schemeClr val="accent2"/>
                </a:buClr>
                <a:buFont typeface="Wingdings" panose="05000000000000000000" pitchFamily="2" charset="2"/>
                <a:buChar char="§"/>
                <a:defRPr/>
              </a:pPr>
              <a:r>
                <a:rPr lang="en-US" sz="1600" kern="0" dirty="0">
                  <a:solidFill>
                    <a:schemeClr val="bg1"/>
                  </a:solidFill>
                  <a:ea typeface="MS PGothic" pitchFamily="34" charset="-128"/>
                </a:rPr>
                <a:t>Portfolio built to</a:t>
              </a:r>
              <a:r>
                <a:rPr lang="en-US" sz="1600" b="1" kern="0" dirty="0">
                  <a:solidFill>
                    <a:schemeClr val="bg1"/>
                  </a:solidFill>
                  <a:ea typeface="MS PGothic" pitchFamily="34" charset="-128"/>
                </a:rPr>
                <a:t> </a:t>
              </a:r>
              <a:r>
                <a:rPr lang="en-US" sz="1600" b="1" kern="0" dirty="0">
                  <a:solidFill>
                    <a:srgbClr val="05C3DE"/>
                  </a:solidFill>
                  <a:ea typeface="MS PGothic" pitchFamily="34" charset="-128"/>
                </a:rPr>
                <a:t>match holdings and returns </a:t>
              </a:r>
              <a:r>
                <a:rPr lang="en-US" sz="1600" kern="0" dirty="0">
                  <a:solidFill>
                    <a:schemeClr val="bg1"/>
                  </a:solidFill>
                  <a:ea typeface="MS PGothic" pitchFamily="34" charset="-128"/>
                </a:rPr>
                <a:t>of a particular market index</a:t>
              </a:r>
            </a:p>
            <a:p>
              <a:pPr marL="285750" indent="-285750" eaLnBrk="0" hangingPunct="0">
                <a:spcBef>
                  <a:spcPct val="70000"/>
                </a:spcBef>
                <a:buClr>
                  <a:schemeClr val="accent2"/>
                </a:buClr>
                <a:buFont typeface="Wingdings" panose="05000000000000000000" pitchFamily="2" charset="2"/>
                <a:buChar char="§"/>
                <a:defRPr/>
              </a:pPr>
              <a:r>
                <a:rPr lang="en-US" sz="1600" kern="0" dirty="0">
                  <a:solidFill>
                    <a:schemeClr val="bg1"/>
                  </a:solidFill>
                  <a:ea typeface="MS PGothic" pitchFamily="34" charset="-128"/>
                </a:rPr>
                <a:t>Managers </a:t>
              </a:r>
              <a:r>
                <a:rPr lang="en-US" sz="1600" b="1" kern="0" dirty="0">
                  <a:solidFill>
                    <a:srgbClr val="05C3DE"/>
                  </a:solidFill>
                  <a:ea typeface="MS PGothic" pitchFamily="34" charset="-128"/>
                </a:rPr>
                <a:t>do not</a:t>
              </a:r>
              <a:r>
                <a:rPr lang="en-US" sz="1600" kern="0" dirty="0">
                  <a:solidFill>
                    <a:srgbClr val="05C3DE"/>
                  </a:solidFill>
                  <a:ea typeface="MS PGothic" pitchFamily="34" charset="-128"/>
                </a:rPr>
                <a:t> </a:t>
              </a:r>
              <a:r>
                <a:rPr lang="en-US" sz="1600" kern="0" dirty="0">
                  <a:solidFill>
                    <a:schemeClr val="bg1"/>
                  </a:solidFill>
                  <a:ea typeface="MS PGothic" pitchFamily="34" charset="-128"/>
                </a:rPr>
                <a:t>look into individual companies or securities</a:t>
              </a:r>
            </a:p>
            <a:p>
              <a:pPr marL="285750" indent="-285750" eaLnBrk="0" hangingPunct="0">
                <a:spcBef>
                  <a:spcPct val="70000"/>
                </a:spcBef>
                <a:buClr>
                  <a:schemeClr val="accent2"/>
                </a:buClr>
                <a:buFont typeface="Wingdings" panose="05000000000000000000" pitchFamily="2" charset="2"/>
                <a:buChar char="§"/>
                <a:defRPr/>
              </a:pPr>
              <a:r>
                <a:rPr lang="en-US" sz="1600" b="1" kern="0" dirty="0">
                  <a:solidFill>
                    <a:srgbClr val="05C3DE"/>
                  </a:solidFill>
                  <a:ea typeface="MS PGothic" pitchFamily="34" charset="-128"/>
                </a:rPr>
                <a:t>Seek to match performance</a:t>
              </a:r>
              <a:r>
                <a:rPr lang="en-US" sz="1600" kern="0" dirty="0">
                  <a:solidFill>
                    <a:srgbClr val="05C3DE"/>
                  </a:solidFill>
                  <a:ea typeface="MS PGothic" pitchFamily="34" charset="-128"/>
                </a:rPr>
                <a:t> </a:t>
              </a:r>
              <a:r>
                <a:rPr lang="en-US" sz="1600" kern="0" dirty="0">
                  <a:solidFill>
                    <a:schemeClr val="bg1"/>
                  </a:solidFill>
                  <a:ea typeface="MS PGothic" pitchFamily="34" charset="-128"/>
                </a:rPr>
                <a:t>of the particular market index, not to outperform</a:t>
              </a:r>
            </a:p>
            <a:p>
              <a:pPr marL="285750" indent="-285750" eaLnBrk="0" hangingPunct="0">
                <a:spcBef>
                  <a:spcPct val="70000"/>
                </a:spcBef>
                <a:buClr>
                  <a:schemeClr val="accent2"/>
                </a:buClr>
                <a:buFont typeface="Wingdings" panose="05000000000000000000" pitchFamily="2" charset="2"/>
                <a:buChar char="§"/>
                <a:defRPr/>
              </a:pPr>
              <a:r>
                <a:rPr lang="en-US" sz="1600" kern="0" dirty="0">
                  <a:solidFill>
                    <a:schemeClr val="bg1"/>
                  </a:solidFill>
                  <a:ea typeface="MS PGothic" pitchFamily="34" charset="-128"/>
                </a:rPr>
                <a:t>Typically </a:t>
              </a:r>
              <a:r>
                <a:rPr lang="en-US" sz="1600" b="1" kern="0" dirty="0">
                  <a:solidFill>
                    <a:srgbClr val="05C3DE"/>
                  </a:solidFill>
                  <a:ea typeface="MS PGothic" pitchFamily="34" charset="-128"/>
                </a:rPr>
                <a:t>lower</a:t>
              </a:r>
              <a:r>
                <a:rPr lang="en-US" sz="1600" kern="0" dirty="0">
                  <a:solidFill>
                    <a:schemeClr val="bg1"/>
                  </a:solidFill>
                  <a:ea typeface="MS PGothic" pitchFamily="34" charset="-128"/>
                </a:rPr>
                <a:t> management fees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1A9B489-B959-2E4D-A4AA-386FF676CB44}"/>
              </a:ext>
            </a:extLst>
          </p:cNvPr>
          <p:cNvSpPr txBox="1">
            <a:spLocks/>
          </p:cNvSpPr>
          <p:nvPr/>
        </p:nvSpPr>
        <p:spPr>
          <a:xfrm>
            <a:off x="3642360" y="1435148"/>
            <a:ext cx="7628848" cy="1282514"/>
          </a:xfrm>
          <a:prstGeom prst="rect">
            <a:avLst/>
          </a:prstGeom>
          <a:solidFill>
            <a:srgbClr val="054C70"/>
          </a:solidFill>
        </p:spPr>
        <p:txBody>
          <a:bodyPr vert="horz" lIns="365760" tIns="822960" rIns="274320" bIns="18288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a:p>
          <a:p>
            <a:pPr marL="0" indent="0">
              <a:buNone/>
            </a:pPr>
            <a:endParaRPr lang="en-US" sz="2800" baseline="30000"/>
          </a:p>
          <a:p>
            <a:pPr marL="0" indent="0">
              <a:buNone/>
            </a:pPr>
            <a:endParaRPr lang="en-US" sz="2800"/>
          </a:p>
        </p:txBody>
      </p:sp>
      <p:sp>
        <p:nvSpPr>
          <p:cNvPr id="10" name="Title 9">
            <a:extLst>
              <a:ext uri="{FF2B5EF4-FFF2-40B4-BE49-F238E27FC236}">
                <a16:creationId xmlns:a16="http://schemas.microsoft.com/office/drawing/2014/main" id="{518BD48A-D82D-F341-8A23-3D1D719A91FB}"/>
              </a:ext>
            </a:extLst>
          </p:cNvPr>
          <p:cNvSpPr>
            <a:spLocks noGrp="1"/>
          </p:cNvSpPr>
          <p:nvPr>
            <p:ph type="title"/>
          </p:nvPr>
        </p:nvSpPr>
        <p:spPr/>
        <p:txBody>
          <a:bodyPr/>
          <a:lstStyle/>
          <a:p>
            <a:r>
              <a:rPr lang="en-US" dirty="0"/>
              <a:t>Adjusting Over Time</a:t>
            </a:r>
          </a:p>
        </p:txBody>
      </p:sp>
      <p:sp>
        <p:nvSpPr>
          <p:cNvPr id="2" name="Rectangle 1">
            <a:extLst>
              <a:ext uri="{FF2B5EF4-FFF2-40B4-BE49-F238E27FC236}">
                <a16:creationId xmlns:a16="http://schemas.microsoft.com/office/drawing/2014/main" id="{65AA6D04-2BD3-1743-A256-BDC41AC2F6C3}"/>
              </a:ext>
            </a:extLst>
          </p:cNvPr>
          <p:cNvSpPr/>
          <p:nvPr/>
        </p:nvSpPr>
        <p:spPr>
          <a:xfrm>
            <a:off x="4407550" y="1799405"/>
            <a:ext cx="6098464" cy="553998"/>
          </a:xfrm>
          <a:prstGeom prst="rect">
            <a:avLst/>
          </a:prstGeom>
        </p:spPr>
        <p:txBody>
          <a:bodyPr wrap="none">
            <a:spAutoFit/>
          </a:bodyPr>
          <a:lstStyle/>
          <a:p>
            <a:r>
              <a:rPr lang="en-US" sz="3000" b="1" dirty="0">
                <a:solidFill>
                  <a:schemeClr val="bg1"/>
                </a:solidFill>
              </a:rPr>
              <a:t>Do Not React to Market Volatility</a:t>
            </a:r>
          </a:p>
        </p:txBody>
      </p:sp>
      <p:sp>
        <p:nvSpPr>
          <p:cNvPr id="22" name="Content Placeholder 2">
            <a:extLst>
              <a:ext uri="{FF2B5EF4-FFF2-40B4-BE49-F238E27FC236}">
                <a16:creationId xmlns:a16="http://schemas.microsoft.com/office/drawing/2014/main" id="{DA9D6689-44A8-A849-ABA6-67C0163B5EF0}"/>
              </a:ext>
            </a:extLst>
          </p:cNvPr>
          <p:cNvSpPr txBox="1">
            <a:spLocks/>
          </p:cNvSpPr>
          <p:nvPr/>
        </p:nvSpPr>
        <p:spPr>
          <a:xfrm>
            <a:off x="3642360" y="3076646"/>
            <a:ext cx="7628848" cy="1282514"/>
          </a:xfrm>
          <a:prstGeom prst="rect">
            <a:avLst/>
          </a:prstGeom>
          <a:solidFill>
            <a:srgbClr val="05C3DE"/>
          </a:solidFill>
        </p:spPr>
        <p:txBody>
          <a:bodyPr vert="horz" lIns="365760" tIns="822960" rIns="274320" bIns="18288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a:p>
          <a:p>
            <a:pPr marL="0" indent="0">
              <a:buNone/>
            </a:pPr>
            <a:endParaRPr lang="en-US" sz="2800" baseline="30000"/>
          </a:p>
          <a:p>
            <a:pPr marL="0" indent="0">
              <a:buNone/>
            </a:pPr>
            <a:endParaRPr lang="en-US" sz="2800"/>
          </a:p>
        </p:txBody>
      </p:sp>
      <p:sp>
        <p:nvSpPr>
          <p:cNvPr id="28" name="Rectangle 27">
            <a:extLst>
              <a:ext uri="{FF2B5EF4-FFF2-40B4-BE49-F238E27FC236}">
                <a16:creationId xmlns:a16="http://schemas.microsoft.com/office/drawing/2014/main" id="{B8F5E5A5-B694-D647-BB35-15E66335A885}"/>
              </a:ext>
            </a:extLst>
          </p:cNvPr>
          <p:cNvSpPr/>
          <p:nvPr/>
        </p:nvSpPr>
        <p:spPr>
          <a:xfrm>
            <a:off x="4210510" y="3440904"/>
            <a:ext cx="6492547" cy="553998"/>
          </a:xfrm>
          <a:prstGeom prst="rect">
            <a:avLst/>
          </a:prstGeom>
        </p:spPr>
        <p:txBody>
          <a:bodyPr wrap="none">
            <a:spAutoFit/>
          </a:bodyPr>
          <a:lstStyle/>
          <a:p>
            <a:r>
              <a:rPr lang="en-US" sz="3000" b="1" dirty="0">
                <a:solidFill>
                  <a:srgbClr val="1E2D39"/>
                </a:solidFill>
              </a:rPr>
              <a:t>When You Have a Major Life Event</a:t>
            </a:r>
          </a:p>
        </p:txBody>
      </p:sp>
      <p:sp>
        <p:nvSpPr>
          <p:cNvPr id="29" name="Content Placeholder 2">
            <a:extLst>
              <a:ext uri="{FF2B5EF4-FFF2-40B4-BE49-F238E27FC236}">
                <a16:creationId xmlns:a16="http://schemas.microsoft.com/office/drawing/2014/main" id="{0DA87893-99D9-C64B-A4CA-7063FE925F9D}"/>
              </a:ext>
            </a:extLst>
          </p:cNvPr>
          <p:cNvSpPr txBox="1">
            <a:spLocks/>
          </p:cNvSpPr>
          <p:nvPr/>
        </p:nvSpPr>
        <p:spPr>
          <a:xfrm>
            <a:off x="3642360" y="4719965"/>
            <a:ext cx="7628848" cy="1282514"/>
          </a:xfrm>
          <a:prstGeom prst="rect">
            <a:avLst/>
          </a:prstGeom>
          <a:solidFill>
            <a:srgbClr val="1E2D39"/>
          </a:solidFill>
        </p:spPr>
        <p:txBody>
          <a:bodyPr vert="horz" lIns="365760" tIns="822960" rIns="274320" bIns="18288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a:p>
          <a:p>
            <a:pPr marL="0" indent="0">
              <a:buNone/>
            </a:pPr>
            <a:endParaRPr lang="en-US" sz="2800" baseline="30000"/>
          </a:p>
          <a:p>
            <a:pPr marL="0" indent="0">
              <a:buNone/>
            </a:pPr>
            <a:endParaRPr lang="en-US" sz="2800"/>
          </a:p>
        </p:txBody>
      </p:sp>
      <p:sp>
        <p:nvSpPr>
          <p:cNvPr id="33" name="Rectangle 32">
            <a:extLst>
              <a:ext uri="{FF2B5EF4-FFF2-40B4-BE49-F238E27FC236}">
                <a16:creationId xmlns:a16="http://schemas.microsoft.com/office/drawing/2014/main" id="{A9E24C83-4C71-9240-81D4-B1103BDBA973}"/>
              </a:ext>
            </a:extLst>
          </p:cNvPr>
          <p:cNvSpPr/>
          <p:nvPr/>
        </p:nvSpPr>
        <p:spPr>
          <a:xfrm>
            <a:off x="4323777" y="5068832"/>
            <a:ext cx="6266011" cy="584775"/>
          </a:xfrm>
          <a:prstGeom prst="rect">
            <a:avLst/>
          </a:prstGeom>
        </p:spPr>
        <p:txBody>
          <a:bodyPr wrap="none">
            <a:spAutoFit/>
          </a:bodyPr>
          <a:lstStyle/>
          <a:p>
            <a:r>
              <a:rPr lang="en-US" sz="3200" b="1" dirty="0">
                <a:solidFill>
                  <a:srgbClr val="05C3DE"/>
                </a:solidFill>
              </a:rPr>
              <a:t>As Your Time Horizon Changes</a:t>
            </a:r>
          </a:p>
        </p:txBody>
      </p:sp>
      <p:grpSp>
        <p:nvGrpSpPr>
          <p:cNvPr id="23" name="Group 22">
            <a:extLst>
              <a:ext uri="{FF2B5EF4-FFF2-40B4-BE49-F238E27FC236}">
                <a16:creationId xmlns:a16="http://schemas.microsoft.com/office/drawing/2014/main" id="{4F15A608-8F50-4B7A-B1F6-D58EFA4B6EFC}"/>
              </a:ext>
            </a:extLst>
          </p:cNvPr>
          <p:cNvGrpSpPr/>
          <p:nvPr/>
        </p:nvGrpSpPr>
        <p:grpSpPr>
          <a:xfrm>
            <a:off x="1087313" y="1595226"/>
            <a:ext cx="1536695" cy="962357"/>
            <a:chOff x="2025502" y="2294861"/>
            <a:chExt cx="4905309" cy="3071956"/>
          </a:xfrm>
        </p:grpSpPr>
        <p:pic>
          <p:nvPicPr>
            <p:cNvPr id="27" name="Picture 26">
              <a:extLst>
                <a:ext uri="{FF2B5EF4-FFF2-40B4-BE49-F238E27FC236}">
                  <a16:creationId xmlns:a16="http://schemas.microsoft.com/office/drawing/2014/main" id="{DBB711DA-CB43-4005-9A0B-D826B687C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894" y="2294861"/>
              <a:ext cx="3159228" cy="3071956"/>
            </a:xfrm>
            <a:prstGeom prst="rect">
              <a:avLst/>
            </a:prstGeom>
          </p:spPr>
        </p:pic>
        <p:pic>
          <p:nvPicPr>
            <p:cNvPr id="34" name="Picture 33">
              <a:extLst>
                <a:ext uri="{FF2B5EF4-FFF2-40B4-BE49-F238E27FC236}">
                  <a16:creationId xmlns:a16="http://schemas.microsoft.com/office/drawing/2014/main" id="{22A27FB4-DDDA-4A91-BB4E-C5F99A25B2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4140" y="3064477"/>
              <a:ext cx="1276671" cy="1182103"/>
            </a:xfrm>
            <a:prstGeom prst="rect">
              <a:avLst/>
            </a:prstGeom>
          </p:spPr>
        </p:pic>
        <p:pic>
          <p:nvPicPr>
            <p:cNvPr id="35" name="Picture 34">
              <a:extLst>
                <a:ext uri="{FF2B5EF4-FFF2-40B4-BE49-F238E27FC236}">
                  <a16:creationId xmlns:a16="http://schemas.microsoft.com/office/drawing/2014/main" id="{71B4806F-F9C9-4826-B959-707AC9F0B5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502" y="2692098"/>
              <a:ext cx="1156017" cy="1084658"/>
            </a:xfrm>
            <a:prstGeom prst="rect">
              <a:avLst/>
            </a:prstGeom>
          </p:spPr>
        </p:pic>
        <p:pic>
          <p:nvPicPr>
            <p:cNvPr id="36" name="Picture 35">
              <a:extLst>
                <a:ext uri="{FF2B5EF4-FFF2-40B4-BE49-F238E27FC236}">
                  <a16:creationId xmlns:a16="http://schemas.microsoft.com/office/drawing/2014/main" id="{F3267BF9-F882-4335-856F-1F97A6DB50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9633" y="2408275"/>
              <a:ext cx="1005230" cy="943179"/>
            </a:xfrm>
            <a:prstGeom prst="rect">
              <a:avLst/>
            </a:prstGeom>
          </p:spPr>
        </p:pic>
      </p:grpSp>
      <p:sp>
        <p:nvSpPr>
          <p:cNvPr id="37" name="object 22">
            <a:extLst>
              <a:ext uri="{FF2B5EF4-FFF2-40B4-BE49-F238E27FC236}">
                <a16:creationId xmlns:a16="http://schemas.microsoft.com/office/drawing/2014/main" id="{673902D3-DF9A-4232-8063-1CB82DE9B18B}"/>
              </a:ext>
            </a:extLst>
          </p:cNvPr>
          <p:cNvSpPr/>
          <p:nvPr/>
        </p:nvSpPr>
        <p:spPr>
          <a:xfrm>
            <a:off x="990600" y="3246165"/>
            <a:ext cx="1730123" cy="943476"/>
          </a:xfrm>
          <a:prstGeom prst="rect">
            <a:avLst/>
          </a:prstGeom>
          <a:blipFill>
            <a:blip r:embed="rId7" cstate="print"/>
            <a:stretch>
              <a:fillRect/>
            </a:stretch>
          </a:blipFill>
        </p:spPr>
        <p:txBody>
          <a:bodyPr wrap="square" lIns="0" tIns="0" rIns="0" bIns="0" rtlCol="0"/>
          <a:lstStyle/>
          <a:p>
            <a:endParaRPr dirty="0"/>
          </a:p>
        </p:txBody>
      </p:sp>
      <p:pic>
        <p:nvPicPr>
          <p:cNvPr id="9" name="Graphic 8" descr="Daily calendar with solid fill">
            <a:extLst>
              <a:ext uri="{FF2B5EF4-FFF2-40B4-BE49-F238E27FC236}">
                <a16:creationId xmlns:a16="http://schemas.microsoft.com/office/drawing/2014/main" id="{C5037B83-527B-4215-8C8C-E1F36C94B6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49431" y="4754991"/>
            <a:ext cx="1212459" cy="1212459"/>
          </a:xfrm>
          <a:prstGeom prst="rect">
            <a:avLst/>
          </a:prstGeom>
        </p:spPr>
      </p:pic>
    </p:spTree>
    <p:extLst>
      <p:ext uri="{BB962C8B-B14F-4D97-AF65-F5344CB8AC3E}">
        <p14:creationId xmlns:p14="http://schemas.microsoft.com/office/powerpoint/2010/main" val="33179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200C-605E-4494-8364-E1AD3DE1CDC3}"/>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54C70"/>
                </a:solidFill>
                <a:effectLst/>
                <a:uLnTx/>
                <a:uFillTx/>
                <a:latin typeface="Arial"/>
                <a:ea typeface="+mj-ea"/>
                <a:cs typeface="+mj-cs"/>
              </a:rPr>
              <a:t>What Causes Market Volatility?</a:t>
            </a:r>
            <a:endParaRPr lang="en-US" sz="2600" dirty="0"/>
          </a:p>
        </p:txBody>
      </p:sp>
      <p:sp>
        <p:nvSpPr>
          <p:cNvPr id="6" name="Text Placeholder 5">
            <a:extLst>
              <a:ext uri="{FF2B5EF4-FFF2-40B4-BE49-F238E27FC236}">
                <a16:creationId xmlns:a16="http://schemas.microsoft.com/office/drawing/2014/main" id="{89744403-2F6D-4ED6-ACBD-145C9F846DE7}"/>
              </a:ext>
            </a:extLst>
          </p:cNvPr>
          <p:cNvSpPr>
            <a:spLocks noGrp="1"/>
          </p:cNvSpPr>
          <p:nvPr>
            <p:ph type="body" sz="quarter" idx="32"/>
          </p:nvPr>
        </p:nvSpPr>
        <p:spPr>
          <a:xfrm>
            <a:off x="800100" y="1145196"/>
            <a:ext cx="10121900" cy="520012"/>
          </a:xfrm>
        </p:spPr>
        <p:txBody>
          <a:bodyPr/>
          <a:lstStyle/>
          <a:p>
            <a:pPr marL="0" marR="0" lvl="0" indent="0" algn="l" defTabSz="1088473" rtl="0" eaLnBrk="1" fontAlgn="auto" latinLnBrk="0" hangingPunct="1">
              <a:lnSpc>
                <a:spcPct val="110000"/>
              </a:lnSpc>
              <a:spcBef>
                <a:spcPts val="0"/>
              </a:spcBef>
              <a:spcAft>
                <a:spcPts val="0"/>
              </a:spcAft>
              <a:buClr>
                <a:srgbClr val="05C3DE"/>
              </a:buClr>
              <a:buSzTx/>
              <a:buFontTx/>
              <a:buNone/>
              <a:tabLst/>
              <a:defRPr/>
            </a:pPr>
            <a:r>
              <a:rPr kumimoji="0" lang="en-US" sz="2400" b="0" i="0" u="none" strike="noStrike" kern="1200" cap="none" spc="0" normalizeH="0" baseline="0" noProof="0" dirty="0">
                <a:ln>
                  <a:noFill/>
                </a:ln>
                <a:solidFill>
                  <a:srgbClr val="4F4F4F"/>
                </a:solidFill>
                <a:effectLst/>
                <a:uLnTx/>
                <a:uFillTx/>
                <a:latin typeface="Arial"/>
                <a:ea typeface="+mn-ea"/>
                <a:cs typeface="+mn-cs"/>
              </a:rPr>
              <a:t>Market volatility can be caused by several factors, including:</a:t>
            </a:r>
            <a:endParaRPr lang="en-US" dirty="0"/>
          </a:p>
        </p:txBody>
      </p:sp>
      <p:sp>
        <p:nvSpPr>
          <p:cNvPr id="7" name="Text Placeholder 6">
            <a:extLst>
              <a:ext uri="{FF2B5EF4-FFF2-40B4-BE49-F238E27FC236}">
                <a16:creationId xmlns:a16="http://schemas.microsoft.com/office/drawing/2014/main" id="{EB936D63-73EE-4B46-8883-662254F66E93}"/>
              </a:ext>
            </a:extLst>
          </p:cNvPr>
          <p:cNvSpPr>
            <a:spLocks noGrp="1"/>
          </p:cNvSpPr>
          <p:nvPr>
            <p:ph type="body" sz="quarter" idx="33"/>
          </p:nvPr>
        </p:nvSpPr>
        <p:spPr/>
        <p:txBody>
          <a:bodyPr/>
          <a:lstStyle/>
          <a:p>
            <a:endParaRPr lang="en-US"/>
          </a:p>
        </p:txBody>
      </p:sp>
      <p:sp>
        <p:nvSpPr>
          <p:cNvPr id="9" name="Content Placeholder 2">
            <a:extLst>
              <a:ext uri="{FF2B5EF4-FFF2-40B4-BE49-F238E27FC236}">
                <a16:creationId xmlns:a16="http://schemas.microsoft.com/office/drawing/2014/main" id="{36B4A3DF-0481-4CB9-B195-B671A7B1E646}"/>
              </a:ext>
            </a:extLst>
          </p:cNvPr>
          <p:cNvSpPr txBox="1">
            <a:spLocks/>
          </p:cNvSpPr>
          <p:nvPr/>
        </p:nvSpPr>
        <p:spPr>
          <a:xfrm>
            <a:off x="660399" y="2446168"/>
            <a:ext cx="2477961" cy="2746624"/>
          </a:xfrm>
          <a:prstGeom prst="rect">
            <a:avLst/>
          </a:prstGeom>
          <a:solidFill>
            <a:srgbClr val="054C70"/>
          </a:solidFill>
        </p:spPr>
        <p:txBody>
          <a:bodyPr vert="horz" lIns="365760" tIns="457200" rIns="274320" bIns="18288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chemeClr val="bg1"/>
                </a:solidFill>
              </a:rPr>
              <a:t>Geopolitical Events </a:t>
            </a:r>
          </a:p>
          <a:p>
            <a:pPr marL="0" indent="0">
              <a:buNone/>
            </a:pPr>
            <a:endParaRPr lang="en-US" sz="1800" dirty="0"/>
          </a:p>
          <a:p>
            <a:pPr marL="0" indent="0">
              <a:buNone/>
            </a:pPr>
            <a:endParaRPr lang="en-US" sz="2800" baseline="30000" dirty="0"/>
          </a:p>
          <a:p>
            <a:pPr marL="0" indent="0">
              <a:buNone/>
            </a:pPr>
            <a:endParaRPr lang="en-US" sz="2800" dirty="0"/>
          </a:p>
        </p:txBody>
      </p:sp>
      <p:sp>
        <p:nvSpPr>
          <p:cNvPr id="14" name="Content Placeholder 2">
            <a:extLst>
              <a:ext uri="{FF2B5EF4-FFF2-40B4-BE49-F238E27FC236}">
                <a16:creationId xmlns:a16="http://schemas.microsoft.com/office/drawing/2014/main" id="{0E067A8A-3AA5-4267-9D88-8490FA835B70}"/>
              </a:ext>
            </a:extLst>
          </p:cNvPr>
          <p:cNvSpPr txBox="1">
            <a:spLocks/>
          </p:cNvSpPr>
          <p:nvPr/>
        </p:nvSpPr>
        <p:spPr>
          <a:xfrm>
            <a:off x="3478339" y="2446168"/>
            <a:ext cx="2477961" cy="2746624"/>
          </a:xfrm>
          <a:prstGeom prst="rect">
            <a:avLst/>
          </a:prstGeom>
          <a:solidFill>
            <a:srgbClr val="05C3DE"/>
          </a:solidFill>
        </p:spPr>
        <p:txBody>
          <a:bodyPr vert="horz" lIns="365760" tIns="457200" rIns="274320" bIns="18288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rgbClr val="002F48"/>
                </a:solidFill>
              </a:rPr>
              <a:t>Monetary Policy</a:t>
            </a:r>
            <a:endParaRPr lang="en-US" sz="3600" dirty="0">
              <a:solidFill>
                <a:srgbClr val="002F48"/>
              </a:solidFill>
            </a:endParaRPr>
          </a:p>
        </p:txBody>
      </p:sp>
      <p:sp>
        <p:nvSpPr>
          <p:cNvPr id="19" name="Content Placeholder 2">
            <a:extLst>
              <a:ext uri="{FF2B5EF4-FFF2-40B4-BE49-F238E27FC236}">
                <a16:creationId xmlns:a16="http://schemas.microsoft.com/office/drawing/2014/main" id="{240D6D9C-FC2B-4E89-B532-AF4C2E08E19B}"/>
              </a:ext>
            </a:extLst>
          </p:cNvPr>
          <p:cNvSpPr txBox="1">
            <a:spLocks/>
          </p:cNvSpPr>
          <p:nvPr/>
        </p:nvSpPr>
        <p:spPr>
          <a:xfrm>
            <a:off x="6285435" y="2446168"/>
            <a:ext cx="2477961" cy="2746624"/>
          </a:xfrm>
          <a:prstGeom prst="rect">
            <a:avLst/>
          </a:prstGeom>
          <a:solidFill>
            <a:srgbClr val="002F48"/>
          </a:solidFill>
        </p:spPr>
        <p:txBody>
          <a:bodyPr vert="horz" lIns="365760" tIns="457200" rIns="274320" bIns="18288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05C3DE"/>
                </a:solidFill>
              </a:rPr>
              <a:t>Global Growth Rate and Valuations</a:t>
            </a:r>
            <a:endParaRPr lang="en-US" dirty="0">
              <a:solidFill>
                <a:srgbClr val="05C3DE"/>
              </a:solidFill>
            </a:endParaRPr>
          </a:p>
          <a:p>
            <a:pPr marL="0" indent="0">
              <a:buNone/>
            </a:pPr>
            <a:endParaRPr lang="en-US" sz="2800" baseline="30000" dirty="0"/>
          </a:p>
          <a:p>
            <a:pPr marL="0" indent="0">
              <a:buNone/>
            </a:pPr>
            <a:endParaRPr lang="en-US" sz="2800" dirty="0"/>
          </a:p>
        </p:txBody>
      </p:sp>
      <p:sp>
        <p:nvSpPr>
          <p:cNvPr id="24" name="Content Placeholder 2">
            <a:extLst>
              <a:ext uri="{FF2B5EF4-FFF2-40B4-BE49-F238E27FC236}">
                <a16:creationId xmlns:a16="http://schemas.microsoft.com/office/drawing/2014/main" id="{70D4DF2B-1E83-4E65-90C9-9C94953508C1}"/>
              </a:ext>
            </a:extLst>
          </p:cNvPr>
          <p:cNvSpPr txBox="1">
            <a:spLocks/>
          </p:cNvSpPr>
          <p:nvPr/>
        </p:nvSpPr>
        <p:spPr>
          <a:xfrm>
            <a:off x="9010730" y="2446168"/>
            <a:ext cx="2477961" cy="2746624"/>
          </a:xfrm>
          <a:prstGeom prst="rect">
            <a:avLst/>
          </a:prstGeom>
          <a:solidFill>
            <a:srgbClr val="3B4B59"/>
          </a:solidFill>
        </p:spPr>
        <p:txBody>
          <a:bodyPr vert="horz" lIns="365760" tIns="457200" rIns="274320" bIns="18288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chemeClr val="bg1"/>
                </a:solidFill>
              </a:rPr>
              <a:t>Innovation</a:t>
            </a:r>
            <a:endParaRPr lang="en-US" b="1" dirty="0">
              <a:solidFill>
                <a:schemeClr val="bg1"/>
              </a:solidFill>
            </a:endParaRPr>
          </a:p>
          <a:p>
            <a:pPr marL="0" indent="0">
              <a:buNone/>
            </a:pPr>
            <a:endParaRPr lang="en-US" sz="1800" dirty="0"/>
          </a:p>
          <a:p>
            <a:pPr marL="0" indent="0">
              <a:buNone/>
            </a:pPr>
            <a:endParaRPr lang="en-US" sz="2800" baseline="30000" dirty="0"/>
          </a:p>
          <a:p>
            <a:pPr marL="0" indent="0">
              <a:buNone/>
            </a:pPr>
            <a:endParaRPr lang="en-US" sz="2800" dirty="0"/>
          </a:p>
        </p:txBody>
      </p:sp>
      <p:pic>
        <p:nvPicPr>
          <p:cNvPr id="5" name="Graphic 4" descr="Court with solid fill">
            <a:extLst>
              <a:ext uri="{FF2B5EF4-FFF2-40B4-BE49-F238E27FC236}">
                <a16:creationId xmlns:a16="http://schemas.microsoft.com/office/drawing/2014/main" id="{672C6CF7-18E9-4B05-81E1-0B0A32C3C7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4855" y="3830060"/>
            <a:ext cx="1027245" cy="1027245"/>
          </a:xfrm>
          <a:prstGeom prst="rect">
            <a:avLst/>
          </a:prstGeom>
        </p:spPr>
      </p:pic>
      <p:pic>
        <p:nvPicPr>
          <p:cNvPr id="15" name="Graphic 14" descr="Globe outline">
            <a:extLst>
              <a:ext uri="{FF2B5EF4-FFF2-40B4-BE49-F238E27FC236}">
                <a16:creationId xmlns:a16="http://schemas.microsoft.com/office/drawing/2014/main" id="{14756CD9-9C61-4DFF-A401-5F9888DB21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337" y="3877391"/>
            <a:ext cx="932584" cy="932584"/>
          </a:xfrm>
          <a:prstGeom prst="rect">
            <a:avLst/>
          </a:prstGeom>
        </p:spPr>
      </p:pic>
      <p:pic>
        <p:nvPicPr>
          <p:cNvPr id="18" name="Graphic 17" descr="Online Network with solid fill">
            <a:extLst>
              <a:ext uri="{FF2B5EF4-FFF2-40B4-BE49-F238E27FC236}">
                <a16:creationId xmlns:a16="http://schemas.microsoft.com/office/drawing/2014/main" id="{DBF71D41-5F39-4A82-AC22-2B3F5862AE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06780" y="3730313"/>
            <a:ext cx="1085299" cy="1085299"/>
          </a:xfrm>
          <a:prstGeom prst="rect">
            <a:avLst/>
          </a:prstGeom>
        </p:spPr>
      </p:pic>
      <p:sp>
        <p:nvSpPr>
          <p:cNvPr id="35" name="Freeform 15">
            <a:extLst>
              <a:ext uri="{FF2B5EF4-FFF2-40B4-BE49-F238E27FC236}">
                <a16:creationId xmlns:a16="http://schemas.microsoft.com/office/drawing/2014/main" id="{790D1614-7C95-4505-BCFF-267D477C9E21}"/>
              </a:ext>
            </a:extLst>
          </p:cNvPr>
          <p:cNvSpPr>
            <a:spLocks/>
          </p:cNvSpPr>
          <p:nvPr/>
        </p:nvSpPr>
        <p:spPr bwMode="auto">
          <a:xfrm rot="18900000">
            <a:off x="6626131" y="4270212"/>
            <a:ext cx="527397" cy="304481"/>
          </a:xfrm>
          <a:custGeom>
            <a:avLst/>
            <a:gdLst>
              <a:gd name="T0" fmla="*/ 64 w 64"/>
              <a:gd name="T1" fmla="*/ 23 h 25"/>
              <a:gd name="T2" fmla="*/ 62 w 64"/>
              <a:gd name="T3" fmla="*/ 20 h 25"/>
              <a:gd name="T4" fmla="*/ 10 w 64"/>
              <a:gd name="T5" fmla="*/ 20 h 25"/>
              <a:gd name="T6" fmla="*/ 27 w 64"/>
              <a:gd name="T7" fmla="*/ 4 h 25"/>
              <a:gd name="T8" fmla="*/ 27 w 64"/>
              <a:gd name="T9" fmla="*/ 1 h 25"/>
              <a:gd name="T10" fmla="*/ 23 w 64"/>
              <a:gd name="T11" fmla="*/ 1 h 25"/>
              <a:gd name="T12" fmla="*/ 1 w 64"/>
              <a:gd name="T13" fmla="*/ 21 h 25"/>
              <a:gd name="T14" fmla="*/ 1 w 64"/>
              <a:gd name="T15" fmla="*/ 24 h 25"/>
              <a:gd name="T16" fmla="*/ 3 w 64"/>
              <a:gd name="T17" fmla="*/ 25 h 25"/>
              <a:gd name="T18" fmla="*/ 62 w 64"/>
              <a:gd name="T19" fmla="*/ 25 h 25"/>
              <a:gd name="T20" fmla="*/ 64 w 64"/>
              <a:gd name="T2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5">
                <a:moveTo>
                  <a:pt x="64" y="23"/>
                </a:moveTo>
                <a:cubicBezTo>
                  <a:pt x="64" y="21"/>
                  <a:pt x="63" y="20"/>
                  <a:pt x="62" y="20"/>
                </a:cubicBezTo>
                <a:cubicBezTo>
                  <a:pt x="10" y="20"/>
                  <a:pt x="10" y="20"/>
                  <a:pt x="10" y="20"/>
                </a:cubicBezTo>
                <a:cubicBezTo>
                  <a:pt x="27" y="4"/>
                  <a:pt x="27" y="4"/>
                  <a:pt x="27" y="4"/>
                </a:cubicBezTo>
                <a:cubicBezTo>
                  <a:pt x="28" y="3"/>
                  <a:pt x="28" y="2"/>
                  <a:pt x="27" y="1"/>
                </a:cubicBezTo>
                <a:cubicBezTo>
                  <a:pt x="26" y="0"/>
                  <a:pt x="24" y="0"/>
                  <a:pt x="23" y="1"/>
                </a:cubicBezTo>
                <a:cubicBezTo>
                  <a:pt x="1" y="21"/>
                  <a:pt x="1" y="21"/>
                  <a:pt x="1" y="21"/>
                </a:cubicBezTo>
                <a:cubicBezTo>
                  <a:pt x="1" y="21"/>
                  <a:pt x="0" y="23"/>
                  <a:pt x="1" y="24"/>
                </a:cubicBezTo>
                <a:cubicBezTo>
                  <a:pt x="1" y="25"/>
                  <a:pt x="2" y="25"/>
                  <a:pt x="3" y="25"/>
                </a:cubicBezTo>
                <a:cubicBezTo>
                  <a:pt x="62" y="25"/>
                  <a:pt x="62" y="25"/>
                  <a:pt x="62" y="25"/>
                </a:cubicBezTo>
                <a:cubicBezTo>
                  <a:pt x="63" y="25"/>
                  <a:pt x="64" y="24"/>
                  <a:pt x="64" y="23"/>
                </a:cubicBez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
            <a:extLst>
              <a:ext uri="{FF2B5EF4-FFF2-40B4-BE49-F238E27FC236}">
                <a16:creationId xmlns:a16="http://schemas.microsoft.com/office/drawing/2014/main" id="{E15AB92F-DCEF-4B08-B25F-D0D725EBE9AD}"/>
              </a:ext>
            </a:extLst>
          </p:cNvPr>
          <p:cNvSpPr>
            <a:spLocks/>
          </p:cNvSpPr>
          <p:nvPr/>
        </p:nvSpPr>
        <p:spPr bwMode="auto">
          <a:xfrm rot="18900000">
            <a:off x="7028729" y="4435622"/>
            <a:ext cx="557763" cy="274115"/>
          </a:xfrm>
          <a:custGeom>
            <a:avLst/>
            <a:gdLst>
              <a:gd name="T0" fmla="*/ 64 w 64"/>
              <a:gd name="T1" fmla="*/ 2 h 25"/>
              <a:gd name="T2" fmla="*/ 61 w 64"/>
              <a:gd name="T3" fmla="*/ 0 h 25"/>
              <a:gd name="T4" fmla="*/ 3 w 64"/>
              <a:gd name="T5" fmla="*/ 0 h 25"/>
              <a:gd name="T6" fmla="*/ 0 w 64"/>
              <a:gd name="T7" fmla="*/ 3 h 25"/>
              <a:gd name="T8" fmla="*/ 3 w 64"/>
              <a:gd name="T9" fmla="*/ 5 h 25"/>
              <a:gd name="T10" fmla="*/ 54 w 64"/>
              <a:gd name="T11" fmla="*/ 5 h 25"/>
              <a:gd name="T12" fmla="*/ 38 w 64"/>
              <a:gd name="T13" fmla="*/ 21 h 25"/>
              <a:gd name="T14" fmla="*/ 37 w 64"/>
              <a:gd name="T15" fmla="*/ 24 h 25"/>
              <a:gd name="T16" fmla="*/ 39 w 64"/>
              <a:gd name="T17" fmla="*/ 25 h 25"/>
              <a:gd name="T18" fmla="*/ 41 w 64"/>
              <a:gd name="T19" fmla="*/ 25 h 25"/>
              <a:gd name="T20" fmla="*/ 63 w 64"/>
              <a:gd name="T21" fmla="*/ 5 h 25"/>
              <a:gd name="T22" fmla="*/ 64 w 64"/>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25">
                <a:moveTo>
                  <a:pt x="64" y="2"/>
                </a:moveTo>
                <a:cubicBezTo>
                  <a:pt x="63" y="1"/>
                  <a:pt x="62" y="0"/>
                  <a:pt x="61" y="0"/>
                </a:cubicBezTo>
                <a:cubicBezTo>
                  <a:pt x="3" y="0"/>
                  <a:pt x="3" y="0"/>
                  <a:pt x="3" y="0"/>
                </a:cubicBezTo>
                <a:cubicBezTo>
                  <a:pt x="1" y="0"/>
                  <a:pt x="0" y="1"/>
                  <a:pt x="0" y="3"/>
                </a:cubicBezTo>
                <a:cubicBezTo>
                  <a:pt x="0" y="4"/>
                  <a:pt x="1" y="5"/>
                  <a:pt x="3" y="5"/>
                </a:cubicBezTo>
                <a:cubicBezTo>
                  <a:pt x="54" y="5"/>
                  <a:pt x="54" y="5"/>
                  <a:pt x="54" y="5"/>
                </a:cubicBezTo>
                <a:cubicBezTo>
                  <a:pt x="38" y="21"/>
                  <a:pt x="38" y="21"/>
                  <a:pt x="38" y="21"/>
                </a:cubicBezTo>
                <a:cubicBezTo>
                  <a:pt x="36" y="22"/>
                  <a:pt x="36" y="23"/>
                  <a:pt x="37" y="24"/>
                </a:cubicBezTo>
                <a:cubicBezTo>
                  <a:pt x="38" y="25"/>
                  <a:pt x="39" y="25"/>
                  <a:pt x="39" y="25"/>
                </a:cubicBezTo>
                <a:cubicBezTo>
                  <a:pt x="40" y="25"/>
                  <a:pt x="41" y="25"/>
                  <a:pt x="41" y="25"/>
                </a:cubicBezTo>
                <a:cubicBezTo>
                  <a:pt x="63" y="5"/>
                  <a:pt x="63" y="5"/>
                  <a:pt x="63" y="5"/>
                </a:cubicBezTo>
                <a:cubicBezTo>
                  <a:pt x="64" y="4"/>
                  <a:pt x="64" y="3"/>
                  <a:pt x="64" y="2"/>
                </a:cubicBez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9478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A9353B-1010-EE49-B1A2-BAD44CEBCB2F}"/>
              </a:ext>
            </a:extLst>
          </p:cNvPr>
          <p:cNvSpPr>
            <a:spLocks noGrp="1"/>
          </p:cNvSpPr>
          <p:nvPr>
            <p:ph type="body" sz="quarter" idx="15"/>
          </p:nvPr>
        </p:nvSpPr>
        <p:spPr/>
        <p:txBody>
          <a:bodyPr/>
          <a:lstStyle/>
          <a:p>
            <a:r>
              <a:rPr lang="en-US" dirty="0"/>
              <a:t>S&amp;P 500 Index: Returns Tend to Stabilize Over the Longer Term</a:t>
            </a:r>
            <a:endParaRPr lang="en-US" baseline="30000" dirty="0"/>
          </a:p>
        </p:txBody>
      </p:sp>
      <p:sp>
        <p:nvSpPr>
          <p:cNvPr id="292866" name="Rectangle 2">
            <a:extLst>
              <a:ext uri="{FF2B5EF4-FFF2-40B4-BE49-F238E27FC236}">
                <a16:creationId xmlns:a16="http://schemas.microsoft.com/office/drawing/2014/main" id="{598C3A11-7EFB-45C9-A746-DE6C7EA2A683}"/>
              </a:ext>
            </a:extLst>
          </p:cNvPr>
          <p:cNvSpPr>
            <a:spLocks noGrp="1" noChangeArrowheads="1"/>
          </p:cNvSpPr>
          <p:nvPr>
            <p:ph type="title"/>
          </p:nvPr>
        </p:nvSpPr>
        <p:spPr/>
        <p:txBody>
          <a:bodyPr anchor="b"/>
          <a:lstStyle/>
          <a:p>
            <a:pPr>
              <a:spcBef>
                <a:spcPct val="100000"/>
              </a:spcBef>
              <a:spcAft>
                <a:spcPct val="100000"/>
              </a:spcAft>
            </a:pPr>
            <a:r>
              <a:rPr lang="en-US" altLang="en-US" sz="3200" dirty="0"/>
              <a:t>Looking at the Market Through a 15-Year Lens </a:t>
            </a:r>
          </a:p>
        </p:txBody>
      </p:sp>
      <p:sp>
        <p:nvSpPr>
          <p:cNvPr id="11" name="Text Placeholder 10">
            <a:extLst>
              <a:ext uri="{FF2B5EF4-FFF2-40B4-BE49-F238E27FC236}">
                <a16:creationId xmlns:a16="http://schemas.microsoft.com/office/drawing/2014/main" id="{883856F7-2B22-AE44-B5AD-219842E1D06B}"/>
              </a:ext>
            </a:extLst>
          </p:cNvPr>
          <p:cNvSpPr>
            <a:spLocks noGrp="1"/>
          </p:cNvSpPr>
          <p:nvPr>
            <p:ph type="body" sz="quarter" idx="20"/>
          </p:nvPr>
        </p:nvSpPr>
        <p:spPr/>
        <p:txBody>
          <a:bodyPr/>
          <a:lstStyle/>
          <a:p>
            <a:r>
              <a:rPr lang="en-US" b="1" dirty="0"/>
              <a:t>Past performance is not a reliable indicator of future performance.</a:t>
            </a:r>
            <a:endParaRPr lang="en-US" dirty="0"/>
          </a:p>
          <a:p>
            <a:r>
              <a:rPr lang="en-US" dirty="0"/>
              <a:t>Sources: T. Rowe Price, created with Morningstar Direct; S&amp;P. See Additional Disclosures. Price return calculations include dividends and capital gains. Annual returns beginning in calendar year 1970. Rolling 15-year data beginning in 1970. It is not possible to invest directly in an index. Chart is for illustrative purposes only.</a:t>
            </a:r>
          </a:p>
        </p:txBody>
      </p:sp>
      <p:sp>
        <p:nvSpPr>
          <p:cNvPr id="4" name="TextBox 3">
            <a:extLst>
              <a:ext uri="{FF2B5EF4-FFF2-40B4-BE49-F238E27FC236}">
                <a16:creationId xmlns:a16="http://schemas.microsoft.com/office/drawing/2014/main" id="{1D595BA2-630A-0445-8AA4-739EC5CDA2DB}"/>
              </a:ext>
            </a:extLst>
          </p:cNvPr>
          <p:cNvSpPr txBox="1"/>
          <p:nvPr/>
        </p:nvSpPr>
        <p:spPr>
          <a:xfrm>
            <a:off x="1079500" y="1764895"/>
            <a:ext cx="318655" cy="215444"/>
          </a:xfrm>
          <a:prstGeom prst="rect">
            <a:avLst/>
          </a:prstGeom>
          <a:noFill/>
        </p:spPr>
        <p:txBody>
          <a:bodyPr wrap="square" lIns="0" tIns="0" rIns="0" bIns="0" rtlCol="0">
            <a:spAutoFit/>
          </a:bodyPr>
          <a:lstStyle/>
          <a:p>
            <a:pPr>
              <a:spcAft>
                <a:spcPts val="1000"/>
              </a:spcAft>
              <a:buClr>
                <a:schemeClr val="accent2"/>
              </a:buClr>
            </a:pPr>
            <a:r>
              <a:rPr lang="en-US" sz="1400" dirty="0">
                <a:solidFill>
                  <a:schemeClr val="tx2"/>
                </a:solidFill>
              </a:rPr>
              <a:t>%</a:t>
            </a:r>
          </a:p>
        </p:txBody>
      </p:sp>
      <p:sp>
        <p:nvSpPr>
          <p:cNvPr id="13" name="Text Placeholder 12">
            <a:extLst>
              <a:ext uri="{FF2B5EF4-FFF2-40B4-BE49-F238E27FC236}">
                <a16:creationId xmlns:a16="http://schemas.microsoft.com/office/drawing/2014/main" id="{185F1C9A-A28B-7A40-AE88-E10FCEB81119}"/>
              </a:ext>
            </a:extLst>
          </p:cNvPr>
          <p:cNvSpPr>
            <a:spLocks noGrp="1"/>
          </p:cNvSpPr>
          <p:nvPr>
            <p:ph type="body" sz="quarter" idx="14"/>
          </p:nvPr>
        </p:nvSpPr>
        <p:spPr/>
        <p:txBody>
          <a:bodyPr/>
          <a:lstStyle/>
          <a:p>
            <a:r>
              <a:rPr lang="en-GB" dirty="0"/>
              <a:t>As of December 31, 2022</a:t>
            </a:r>
            <a:endParaRPr lang="en-US" dirty="0"/>
          </a:p>
        </p:txBody>
      </p:sp>
      <p:graphicFrame>
        <p:nvGraphicFramePr>
          <p:cNvPr id="15" name="Content Placeholder 14">
            <a:extLst>
              <a:ext uri="{FF2B5EF4-FFF2-40B4-BE49-F238E27FC236}">
                <a16:creationId xmlns:a16="http://schemas.microsoft.com/office/drawing/2014/main" id="{9FDDC01D-27E4-F742-9F6B-B88FDACBCE76}"/>
              </a:ext>
            </a:extLst>
          </p:cNvPr>
          <p:cNvGraphicFramePr>
            <a:graphicFrameLocks noGrp="1"/>
          </p:cNvGraphicFramePr>
          <p:nvPr>
            <p:ph idx="1"/>
          </p:nvPr>
        </p:nvGraphicFramePr>
        <p:xfrm>
          <a:off x="800099" y="1611659"/>
          <a:ext cx="10791826"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78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6="http://schemas.microsoft.com/office/drawing/2014/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8802347F-F6E8-4351-AA65-693CDB3108E1}"/>
              </a:ext>
            </a:extLst>
          </p:cNvPr>
          <p:cNvSpPr>
            <a:spLocks noGrp="1"/>
          </p:cNvSpPr>
          <p:nvPr>
            <p:ph type="body" sz="quarter" idx="13"/>
          </p:nvPr>
        </p:nvSpPr>
        <p:spPr/>
        <p:txBody>
          <a:bodyPr/>
          <a:lstStyle/>
          <a:p>
            <a:r>
              <a:rPr lang="en-US" dirty="0">
                <a:cs typeface="Arial"/>
              </a:rPr>
              <a:t>This illustration is </a:t>
            </a:r>
            <a:r>
              <a:rPr lang="en-US" spc="-5" dirty="0">
                <a:cs typeface="Arial"/>
              </a:rPr>
              <a:t>hypothetical and does not represent </a:t>
            </a:r>
            <a:r>
              <a:rPr lang="en-US" dirty="0">
                <a:cs typeface="Arial"/>
              </a:rPr>
              <a:t>the </a:t>
            </a:r>
            <a:r>
              <a:rPr lang="en-US" spc="-5" dirty="0">
                <a:cs typeface="Arial"/>
              </a:rPr>
              <a:t>returns of any </a:t>
            </a:r>
            <a:r>
              <a:rPr lang="en-US" dirty="0">
                <a:cs typeface="Arial"/>
              </a:rPr>
              <a:t>security. Investments </a:t>
            </a:r>
            <a:r>
              <a:rPr lang="en-US" spc="-5" dirty="0">
                <a:cs typeface="Arial"/>
              </a:rPr>
              <a:t>are </a:t>
            </a:r>
            <a:r>
              <a:rPr lang="en-US" dirty="0">
                <a:cs typeface="Arial"/>
              </a:rPr>
              <a:t>subject to market</a:t>
            </a:r>
            <a:r>
              <a:rPr lang="en-US" spc="-20" dirty="0">
                <a:cs typeface="Arial"/>
              </a:rPr>
              <a:t> </a:t>
            </a:r>
            <a:r>
              <a:rPr lang="en-US" dirty="0">
                <a:cs typeface="Arial"/>
              </a:rPr>
              <a:t>risk.</a:t>
            </a:r>
            <a:endParaRPr lang="en-US" dirty="0"/>
          </a:p>
        </p:txBody>
      </p:sp>
      <p:sp>
        <p:nvSpPr>
          <p:cNvPr id="2" name="object 2"/>
          <p:cNvSpPr txBox="1">
            <a:spLocks noGrp="1"/>
          </p:cNvSpPr>
          <p:nvPr>
            <p:ph type="title"/>
          </p:nvPr>
        </p:nvSpPr>
        <p:spPr>
          <a:xfrm>
            <a:off x="987551" y="406391"/>
            <a:ext cx="10213848" cy="505908"/>
          </a:xfrm>
          <a:prstGeom prst="rect">
            <a:avLst/>
          </a:prstGeom>
        </p:spPr>
        <p:txBody>
          <a:bodyPr vert="horz" wrap="square" lIns="0" tIns="13335" rIns="0" bIns="0" rtlCol="0" anchor="ctr">
            <a:spAutoFit/>
          </a:bodyPr>
          <a:lstStyle/>
          <a:p>
            <a:pPr marL="12700">
              <a:lnSpc>
                <a:spcPct val="100000"/>
              </a:lnSpc>
              <a:spcBef>
                <a:spcPts val="105"/>
              </a:spcBef>
            </a:pPr>
            <a:r>
              <a:rPr lang="en-US" sz="3200" spc="-5" dirty="0">
                <a:solidFill>
                  <a:srgbClr val="054C70"/>
                </a:solidFill>
              </a:rPr>
              <a:t>Rebalancing</a:t>
            </a:r>
          </a:p>
        </p:txBody>
      </p:sp>
      <p:sp>
        <p:nvSpPr>
          <p:cNvPr id="4" name="object 4"/>
          <p:cNvSpPr txBox="1"/>
          <p:nvPr/>
        </p:nvSpPr>
        <p:spPr>
          <a:xfrm>
            <a:off x="987551" y="1078898"/>
            <a:ext cx="8308847" cy="259686"/>
          </a:xfrm>
          <a:prstGeom prst="rect">
            <a:avLst/>
          </a:prstGeom>
        </p:spPr>
        <p:txBody>
          <a:bodyPr vert="horz" wrap="square" lIns="0" tIns="13335" rIns="0" bIns="0" rtlCol="0">
            <a:spAutoFit/>
          </a:bodyPr>
          <a:lstStyle/>
          <a:p>
            <a:pPr marL="12700">
              <a:spcBef>
                <a:spcPts val="105"/>
              </a:spcBef>
            </a:pPr>
            <a:r>
              <a:rPr lang="en-US" sz="1600" spc="-5" dirty="0">
                <a:solidFill>
                  <a:srgbClr val="4E4E4E"/>
                </a:solidFill>
                <a:cs typeface="Arial Black"/>
              </a:rPr>
              <a:t>Bringing asset allocation targets back in line</a:t>
            </a:r>
            <a:endParaRPr lang="en-US" sz="1600" dirty="0">
              <a:cs typeface="Arial Black"/>
            </a:endParaRPr>
          </a:p>
        </p:txBody>
      </p:sp>
      <p:sp>
        <p:nvSpPr>
          <p:cNvPr id="5" name="object 5"/>
          <p:cNvSpPr/>
          <p:nvPr/>
        </p:nvSpPr>
        <p:spPr>
          <a:xfrm>
            <a:off x="5560161" y="1907762"/>
            <a:ext cx="0" cy="3837940"/>
          </a:xfrm>
          <a:custGeom>
            <a:avLst/>
            <a:gdLst/>
            <a:ahLst/>
            <a:cxnLst/>
            <a:rect l="l" t="t" r="r" b="b"/>
            <a:pathLst>
              <a:path h="3837940">
                <a:moveTo>
                  <a:pt x="0" y="0"/>
                </a:moveTo>
                <a:lnTo>
                  <a:pt x="0" y="3837584"/>
                </a:lnTo>
              </a:path>
            </a:pathLst>
          </a:custGeom>
          <a:ln w="9144">
            <a:solidFill>
              <a:srgbClr val="054C70"/>
            </a:solidFill>
          </a:ln>
        </p:spPr>
        <p:txBody>
          <a:bodyPr wrap="square" lIns="0" tIns="0" rIns="0" bIns="0" rtlCol="0"/>
          <a:lstStyle/>
          <a:p>
            <a:endParaRPr dirty="0"/>
          </a:p>
        </p:txBody>
      </p:sp>
      <p:sp>
        <p:nvSpPr>
          <p:cNvPr id="6" name="object 6"/>
          <p:cNvSpPr/>
          <p:nvPr/>
        </p:nvSpPr>
        <p:spPr>
          <a:xfrm>
            <a:off x="5392521" y="2399117"/>
            <a:ext cx="167640" cy="323215"/>
          </a:xfrm>
          <a:custGeom>
            <a:avLst/>
            <a:gdLst/>
            <a:ahLst/>
            <a:cxnLst/>
            <a:rect l="l" t="t" r="r" b="b"/>
            <a:pathLst>
              <a:path w="167639" h="323214">
                <a:moveTo>
                  <a:pt x="167639" y="0"/>
                </a:moveTo>
                <a:lnTo>
                  <a:pt x="0" y="161543"/>
                </a:lnTo>
                <a:lnTo>
                  <a:pt x="167639" y="323088"/>
                </a:lnTo>
                <a:lnTo>
                  <a:pt x="167639" y="0"/>
                </a:lnTo>
                <a:close/>
              </a:path>
            </a:pathLst>
          </a:custGeom>
          <a:solidFill>
            <a:srgbClr val="054C70"/>
          </a:solidFill>
        </p:spPr>
        <p:txBody>
          <a:bodyPr wrap="square" lIns="0" tIns="0" rIns="0" bIns="0" rtlCol="0"/>
          <a:lstStyle/>
          <a:p>
            <a:endParaRPr dirty="0"/>
          </a:p>
        </p:txBody>
      </p:sp>
      <p:sp>
        <p:nvSpPr>
          <p:cNvPr id="7" name="object 7"/>
          <p:cNvSpPr txBox="1"/>
          <p:nvPr/>
        </p:nvSpPr>
        <p:spPr>
          <a:xfrm>
            <a:off x="2091898" y="2366787"/>
            <a:ext cx="2961883" cy="321242"/>
          </a:xfrm>
          <a:prstGeom prst="rect">
            <a:avLst/>
          </a:prstGeom>
        </p:spPr>
        <p:txBody>
          <a:bodyPr vert="horz" wrap="square" lIns="0" tIns="13335" rIns="0" bIns="0" rtlCol="0">
            <a:spAutoFit/>
          </a:bodyPr>
          <a:lstStyle/>
          <a:p>
            <a:pPr marL="12700" marR="5080">
              <a:spcBef>
                <a:spcPts val="105"/>
              </a:spcBef>
            </a:pPr>
            <a:r>
              <a:rPr sz="2000" b="1" dirty="0">
                <a:solidFill>
                  <a:srgbClr val="054C70"/>
                </a:solidFill>
                <a:latin typeface="Arial"/>
                <a:cs typeface="Arial"/>
              </a:rPr>
              <a:t>Original</a:t>
            </a:r>
            <a:r>
              <a:rPr sz="2000" b="1" spc="-95" dirty="0">
                <a:solidFill>
                  <a:srgbClr val="054C70"/>
                </a:solidFill>
                <a:latin typeface="Arial"/>
                <a:cs typeface="Arial"/>
              </a:rPr>
              <a:t> </a:t>
            </a:r>
            <a:r>
              <a:rPr sz="2000" b="1" dirty="0">
                <a:solidFill>
                  <a:srgbClr val="054C70"/>
                </a:solidFill>
                <a:latin typeface="Arial"/>
                <a:cs typeface="Arial"/>
              </a:rPr>
              <a:t>asset allocation</a:t>
            </a:r>
          </a:p>
        </p:txBody>
      </p:sp>
      <p:sp>
        <p:nvSpPr>
          <p:cNvPr id="8" name="object 8"/>
          <p:cNvSpPr txBox="1"/>
          <p:nvPr/>
        </p:nvSpPr>
        <p:spPr>
          <a:xfrm>
            <a:off x="2084854" y="3518791"/>
            <a:ext cx="2937540" cy="321242"/>
          </a:xfrm>
          <a:prstGeom prst="rect">
            <a:avLst/>
          </a:prstGeom>
        </p:spPr>
        <p:txBody>
          <a:bodyPr vert="horz" wrap="square" lIns="0" tIns="13335" rIns="0" bIns="0" rtlCol="0">
            <a:spAutoFit/>
          </a:bodyPr>
          <a:lstStyle/>
          <a:p>
            <a:pPr marL="12700" marR="5080">
              <a:spcBef>
                <a:spcPts val="105"/>
              </a:spcBef>
            </a:pPr>
            <a:r>
              <a:rPr sz="2000" dirty="0">
                <a:solidFill>
                  <a:srgbClr val="A8AFB5"/>
                </a:solidFill>
                <a:latin typeface="Arial"/>
                <a:cs typeface="Arial"/>
              </a:rPr>
              <a:t>Stock</a:t>
            </a:r>
            <a:r>
              <a:rPr sz="2000" spc="-110" dirty="0">
                <a:solidFill>
                  <a:srgbClr val="A8AFB5"/>
                </a:solidFill>
                <a:latin typeface="Arial"/>
                <a:cs typeface="Arial"/>
              </a:rPr>
              <a:t> </a:t>
            </a:r>
            <a:r>
              <a:rPr sz="2000" dirty="0">
                <a:solidFill>
                  <a:srgbClr val="A8AFB5"/>
                </a:solidFill>
                <a:latin typeface="Arial"/>
                <a:cs typeface="Arial"/>
              </a:rPr>
              <a:t>market goes</a:t>
            </a:r>
            <a:r>
              <a:rPr sz="2000" spc="-45" dirty="0">
                <a:solidFill>
                  <a:srgbClr val="A8AFB5"/>
                </a:solidFill>
                <a:latin typeface="Arial"/>
                <a:cs typeface="Arial"/>
              </a:rPr>
              <a:t> </a:t>
            </a:r>
            <a:r>
              <a:rPr sz="2000" dirty="0">
                <a:solidFill>
                  <a:srgbClr val="A8AFB5"/>
                </a:solidFill>
                <a:latin typeface="Arial"/>
                <a:cs typeface="Arial"/>
              </a:rPr>
              <a:t>down</a:t>
            </a:r>
          </a:p>
        </p:txBody>
      </p:sp>
      <p:sp>
        <p:nvSpPr>
          <p:cNvPr id="9" name="object 9"/>
          <p:cNvSpPr txBox="1"/>
          <p:nvPr/>
        </p:nvSpPr>
        <p:spPr>
          <a:xfrm>
            <a:off x="2091726" y="4667623"/>
            <a:ext cx="3097889" cy="628377"/>
          </a:xfrm>
          <a:prstGeom prst="rect">
            <a:avLst/>
          </a:prstGeom>
        </p:spPr>
        <p:txBody>
          <a:bodyPr vert="horz" wrap="square" lIns="0" tIns="12700" rIns="0" bIns="0" rtlCol="0">
            <a:spAutoFit/>
          </a:bodyPr>
          <a:lstStyle/>
          <a:p>
            <a:pPr marL="12700" marR="5080">
              <a:spcBef>
                <a:spcPts val="100"/>
              </a:spcBef>
            </a:pPr>
            <a:r>
              <a:rPr sz="2000" dirty="0">
                <a:solidFill>
                  <a:srgbClr val="A8AFB5"/>
                </a:solidFill>
                <a:latin typeface="Arial"/>
                <a:cs typeface="Arial"/>
              </a:rPr>
              <a:t>Rebalance</a:t>
            </a:r>
            <a:r>
              <a:rPr lang="en-US" sz="2000" spc="-95" dirty="0">
                <a:solidFill>
                  <a:srgbClr val="A8AFB5"/>
                </a:solidFill>
                <a:latin typeface="Arial"/>
                <a:cs typeface="Arial"/>
              </a:rPr>
              <a:t> </a:t>
            </a:r>
            <a:r>
              <a:rPr sz="2000" dirty="0">
                <a:solidFill>
                  <a:srgbClr val="A8AFB5"/>
                </a:solidFill>
                <a:latin typeface="Arial"/>
                <a:cs typeface="Arial"/>
              </a:rPr>
              <a:t>back</a:t>
            </a:r>
            <a:r>
              <a:rPr lang="en-US" sz="2000" dirty="0">
                <a:solidFill>
                  <a:srgbClr val="A8AFB5"/>
                </a:solidFill>
                <a:latin typeface="Arial"/>
                <a:cs typeface="Arial"/>
              </a:rPr>
              <a:t> </a:t>
            </a:r>
            <a:r>
              <a:rPr sz="2000" spc="-5" dirty="0">
                <a:solidFill>
                  <a:srgbClr val="A8AFB5"/>
                </a:solidFill>
                <a:latin typeface="Arial"/>
                <a:cs typeface="Arial"/>
              </a:rPr>
              <a:t>to </a:t>
            </a:r>
            <a:r>
              <a:rPr sz="2000" dirty="0">
                <a:solidFill>
                  <a:srgbClr val="A8AFB5"/>
                </a:solidFill>
                <a:latin typeface="Arial"/>
                <a:cs typeface="Arial"/>
              </a:rPr>
              <a:t>original asset allocation</a:t>
            </a:r>
            <a:r>
              <a:rPr sz="2000" spc="-40" dirty="0">
                <a:solidFill>
                  <a:srgbClr val="A8AFB5"/>
                </a:solidFill>
                <a:latin typeface="Arial"/>
                <a:cs typeface="Arial"/>
              </a:rPr>
              <a:t> </a:t>
            </a:r>
            <a:r>
              <a:rPr sz="2000" dirty="0">
                <a:solidFill>
                  <a:srgbClr val="A8AFB5"/>
                </a:solidFill>
                <a:latin typeface="Arial"/>
                <a:cs typeface="Arial"/>
              </a:rPr>
              <a:t>plan</a:t>
            </a:r>
          </a:p>
        </p:txBody>
      </p:sp>
      <p:grpSp>
        <p:nvGrpSpPr>
          <p:cNvPr id="28" name="Group 27">
            <a:extLst>
              <a:ext uri="{FF2B5EF4-FFF2-40B4-BE49-F238E27FC236}">
                <a16:creationId xmlns:a16="http://schemas.microsoft.com/office/drawing/2014/main" id="{FC8944E9-E1B3-465D-A024-5217C7047E96}"/>
              </a:ext>
            </a:extLst>
          </p:cNvPr>
          <p:cNvGrpSpPr/>
          <p:nvPr/>
        </p:nvGrpSpPr>
        <p:grpSpPr>
          <a:xfrm>
            <a:off x="6551672" y="1848049"/>
            <a:ext cx="3900795" cy="3889061"/>
            <a:chOff x="6534589" y="1846145"/>
            <a:chExt cx="2622460" cy="2622442"/>
          </a:xfrm>
        </p:grpSpPr>
        <p:sp>
          <p:nvSpPr>
            <p:cNvPr id="10" name="object 10"/>
            <p:cNvSpPr/>
            <p:nvPr/>
          </p:nvSpPr>
          <p:spPr>
            <a:xfrm>
              <a:off x="6534589" y="1846145"/>
              <a:ext cx="2499360" cy="2458085"/>
            </a:xfrm>
            <a:custGeom>
              <a:avLst/>
              <a:gdLst/>
              <a:ahLst/>
              <a:cxnLst/>
              <a:rect l="l" t="t" r="r" b="b"/>
              <a:pathLst>
                <a:path w="2499359" h="2458085">
                  <a:moveTo>
                    <a:pt x="1326319" y="0"/>
                  </a:moveTo>
                  <a:lnTo>
                    <a:pt x="1281262" y="295"/>
                  </a:lnTo>
                  <a:lnTo>
                    <a:pt x="1236320" y="2134"/>
                  </a:lnTo>
                  <a:lnTo>
                    <a:pt x="1191535" y="5507"/>
                  </a:lnTo>
                  <a:lnTo>
                    <a:pt x="1146947" y="10402"/>
                  </a:lnTo>
                  <a:lnTo>
                    <a:pt x="1102596" y="16807"/>
                  </a:lnTo>
                  <a:lnTo>
                    <a:pt x="1058522" y="24711"/>
                  </a:lnTo>
                  <a:lnTo>
                    <a:pt x="1014765" y="34101"/>
                  </a:lnTo>
                  <a:lnTo>
                    <a:pt x="971366" y="44968"/>
                  </a:lnTo>
                  <a:lnTo>
                    <a:pt x="928365" y="57298"/>
                  </a:lnTo>
                  <a:lnTo>
                    <a:pt x="885802" y="71080"/>
                  </a:lnTo>
                  <a:lnTo>
                    <a:pt x="843718" y="86304"/>
                  </a:lnTo>
                  <a:lnTo>
                    <a:pt x="802153" y="102957"/>
                  </a:lnTo>
                  <a:lnTo>
                    <a:pt x="761147" y="121027"/>
                  </a:lnTo>
                  <a:lnTo>
                    <a:pt x="720740" y="140504"/>
                  </a:lnTo>
                  <a:lnTo>
                    <a:pt x="680972" y="161376"/>
                  </a:lnTo>
                  <a:lnTo>
                    <a:pt x="641885" y="183630"/>
                  </a:lnTo>
                  <a:lnTo>
                    <a:pt x="603518" y="207257"/>
                  </a:lnTo>
                  <a:lnTo>
                    <a:pt x="565911" y="232243"/>
                  </a:lnTo>
                  <a:lnTo>
                    <a:pt x="529105" y="258578"/>
                  </a:lnTo>
                  <a:lnTo>
                    <a:pt x="493139" y="286250"/>
                  </a:lnTo>
                  <a:lnTo>
                    <a:pt x="458055" y="315247"/>
                  </a:lnTo>
                  <a:lnTo>
                    <a:pt x="423893" y="345558"/>
                  </a:lnTo>
                  <a:lnTo>
                    <a:pt x="390692" y="377171"/>
                  </a:lnTo>
                  <a:lnTo>
                    <a:pt x="358493" y="410075"/>
                  </a:lnTo>
                  <a:lnTo>
                    <a:pt x="327337" y="444259"/>
                  </a:lnTo>
                  <a:lnTo>
                    <a:pt x="297263" y="479710"/>
                  </a:lnTo>
                  <a:lnTo>
                    <a:pt x="268312" y="516417"/>
                  </a:lnTo>
                  <a:lnTo>
                    <a:pt x="240523" y="554369"/>
                  </a:lnTo>
                  <a:lnTo>
                    <a:pt x="213939" y="593554"/>
                  </a:lnTo>
                  <a:lnTo>
                    <a:pt x="188598" y="633960"/>
                  </a:lnTo>
                  <a:lnTo>
                    <a:pt x="164540" y="675576"/>
                  </a:lnTo>
                  <a:lnTo>
                    <a:pt x="141996" y="718031"/>
                  </a:lnTo>
                  <a:lnTo>
                    <a:pt x="121157" y="760935"/>
                  </a:lnTo>
                  <a:lnTo>
                    <a:pt x="102014" y="804245"/>
                  </a:lnTo>
                  <a:lnTo>
                    <a:pt x="84554" y="847922"/>
                  </a:lnTo>
                  <a:lnTo>
                    <a:pt x="68766" y="891926"/>
                  </a:lnTo>
                  <a:lnTo>
                    <a:pt x="54638" y="936217"/>
                  </a:lnTo>
                  <a:lnTo>
                    <a:pt x="42159" y="980754"/>
                  </a:lnTo>
                  <a:lnTo>
                    <a:pt x="31317" y="1025497"/>
                  </a:lnTo>
                  <a:lnTo>
                    <a:pt x="22100" y="1070406"/>
                  </a:lnTo>
                  <a:lnTo>
                    <a:pt x="14498" y="1115440"/>
                  </a:lnTo>
                  <a:lnTo>
                    <a:pt x="8499" y="1160560"/>
                  </a:lnTo>
                  <a:lnTo>
                    <a:pt x="4090" y="1205724"/>
                  </a:lnTo>
                  <a:lnTo>
                    <a:pt x="1261" y="1250893"/>
                  </a:lnTo>
                  <a:lnTo>
                    <a:pt x="0" y="1296026"/>
                  </a:lnTo>
                  <a:lnTo>
                    <a:pt x="295" y="1341084"/>
                  </a:lnTo>
                  <a:lnTo>
                    <a:pt x="2135" y="1386025"/>
                  </a:lnTo>
                  <a:lnTo>
                    <a:pt x="5508" y="1430810"/>
                  </a:lnTo>
                  <a:lnTo>
                    <a:pt x="10403" y="1475399"/>
                  </a:lnTo>
                  <a:lnTo>
                    <a:pt x="16808" y="1519750"/>
                  </a:lnTo>
                  <a:lnTo>
                    <a:pt x="24711" y="1563824"/>
                  </a:lnTo>
                  <a:lnTo>
                    <a:pt x="34102" y="1607581"/>
                  </a:lnTo>
                  <a:lnTo>
                    <a:pt x="44969" y="1650980"/>
                  </a:lnTo>
                  <a:lnTo>
                    <a:pt x="57299" y="1693981"/>
                  </a:lnTo>
                  <a:lnTo>
                    <a:pt x="71082" y="1736543"/>
                  </a:lnTo>
                  <a:lnTo>
                    <a:pt x="86306" y="1778627"/>
                  </a:lnTo>
                  <a:lnTo>
                    <a:pt x="102959" y="1820193"/>
                  </a:lnTo>
                  <a:lnTo>
                    <a:pt x="121030" y="1861199"/>
                  </a:lnTo>
                  <a:lnTo>
                    <a:pt x="140507" y="1901606"/>
                  </a:lnTo>
                  <a:lnTo>
                    <a:pt x="161379" y="1941373"/>
                  </a:lnTo>
                  <a:lnTo>
                    <a:pt x="183634" y="1980461"/>
                  </a:lnTo>
                  <a:lnTo>
                    <a:pt x="207260" y="2018828"/>
                  </a:lnTo>
                  <a:lnTo>
                    <a:pt x="232247" y="2056435"/>
                  </a:lnTo>
                  <a:lnTo>
                    <a:pt x="258582" y="2093241"/>
                  </a:lnTo>
                  <a:lnTo>
                    <a:pt x="286255" y="2129206"/>
                  </a:lnTo>
                  <a:lnTo>
                    <a:pt x="315252" y="2164290"/>
                  </a:lnTo>
                  <a:lnTo>
                    <a:pt x="345564" y="2198453"/>
                  </a:lnTo>
                  <a:lnTo>
                    <a:pt x="377178" y="2231654"/>
                  </a:lnTo>
                  <a:lnTo>
                    <a:pt x="410083" y="2263852"/>
                  </a:lnTo>
                  <a:lnTo>
                    <a:pt x="444267" y="2295009"/>
                  </a:lnTo>
                  <a:lnTo>
                    <a:pt x="479718" y="2325083"/>
                  </a:lnTo>
                  <a:lnTo>
                    <a:pt x="516426" y="2354034"/>
                  </a:lnTo>
                  <a:lnTo>
                    <a:pt x="554379" y="2381822"/>
                  </a:lnTo>
                  <a:lnTo>
                    <a:pt x="593564" y="2408407"/>
                  </a:lnTo>
                  <a:lnTo>
                    <a:pt x="633971" y="2433748"/>
                  </a:lnTo>
                  <a:lnTo>
                    <a:pt x="675588" y="2457805"/>
                  </a:lnTo>
                  <a:lnTo>
                    <a:pt x="1311173" y="1311173"/>
                  </a:lnTo>
                  <a:lnTo>
                    <a:pt x="2499359" y="757110"/>
                  </a:lnTo>
                  <a:lnTo>
                    <a:pt x="2476532" y="710580"/>
                  </a:lnTo>
                  <a:lnTo>
                    <a:pt x="2451953" y="665113"/>
                  </a:lnTo>
                  <a:lnTo>
                    <a:pt x="2425665" y="620752"/>
                  </a:lnTo>
                  <a:lnTo>
                    <a:pt x="2397706" y="577541"/>
                  </a:lnTo>
                  <a:lnTo>
                    <a:pt x="2368119" y="535522"/>
                  </a:lnTo>
                  <a:lnTo>
                    <a:pt x="2336943" y="494741"/>
                  </a:lnTo>
                  <a:lnTo>
                    <a:pt x="2304220" y="455240"/>
                  </a:lnTo>
                  <a:lnTo>
                    <a:pt x="2269989" y="417063"/>
                  </a:lnTo>
                  <a:lnTo>
                    <a:pt x="2234292" y="380253"/>
                  </a:lnTo>
                  <a:lnTo>
                    <a:pt x="2197170" y="344855"/>
                  </a:lnTo>
                  <a:lnTo>
                    <a:pt x="2158662" y="310912"/>
                  </a:lnTo>
                  <a:lnTo>
                    <a:pt x="2118810" y="278466"/>
                  </a:lnTo>
                  <a:lnTo>
                    <a:pt x="2077654" y="247563"/>
                  </a:lnTo>
                  <a:lnTo>
                    <a:pt x="2035235" y="218245"/>
                  </a:lnTo>
                  <a:lnTo>
                    <a:pt x="1991593" y="190557"/>
                  </a:lnTo>
                  <a:lnTo>
                    <a:pt x="1946770" y="164541"/>
                  </a:lnTo>
                  <a:lnTo>
                    <a:pt x="1904314" y="141996"/>
                  </a:lnTo>
                  <a:lnTo>
                    <a:pt x="1861411" y="121158"/>
                  </a:lnTo>
                  <a:lnTo>
                    <a:pt x="1818101" y="102014"/>
                  </a:lnTo>
                  <a:lnTo>
                    <a:pt x="1774423" y="84554"/>
                  </a:lnTo>
                  <a:lnTo>
                    <a:pt x="1730419" y="68766"/>
                  </a:lnTo>
                  <a:lnTo>
                    <a:pt x="1686128" y="54638"/>
                  </a:lnTo>
                  <a:lnTo>
                    <a:pt x="1641591" y="42159"/>
                  </a:lnTo>
                  <a:lnTo>
                    <a:pt x="1596848" y="31317"/>
                  </a:lnTo>
                  <a:lnTo>
                    <a:pt x="1551940" y="22101"/>
                  </a:lnTo>
                  <a:lnTo>
                    <a:pt x="1506905" y="14498"/>
                  </a:lnTo>
                  <a:lnTo>
                    <a:pt x="1461786" y="8499"/>
                  </a:lnTo>
                  <a:lnTo>
                    <a:pt x="1416622" y="4090"/>
                  </a:lnTo>
                  <a:lnTo>
                    <a:pt x="1371453" y="1261"/>
                  </a:lnTo>
                  <a:lnTo>
                    <a:pt x="1326319" y="0"/>
                  </a:lnTo>
                  <a:close/>
                </a:path>
              </a:pathLst>
            </a:custGeom>
            <a:solidFill>
              <a:srgbClr val="00426A"/>
            </a:solidFill>
          </p:spPr>
          <p:txBody>
            <a:bodyPr wrap="square" lIns="0" tIns="0" rIns="0" bIns="0" rtlCol="0"/>
            <a:lstStyle/>
            <a:p>
              <a:endParaRPr dirty="0"/>
            </a:p>
          </p:txBody>
        </p:sp>
        <p:sp>
          <p:nvSpPr>
            <p:cNvPr id="11" name="object 11"/>
            <p:cNvSpPr/>
            <p:nvPr/>
          </p:nvSpPr>
          <p:spPr>
            <a:xfrm>
              <a:off x="7845774" y="2603259"/>
              <a:ext cx="1311275" cy="1855470"/>
            </a:xfrm>
            <a:custGeom>
              <a:avLst/>
              <a:gdLst/>
              <a:ahLst/>
              <a:cxnLst/>
              <a:rect l="l" t="t" r="r" b="b"/>
              <a:pathLst>
                <a:path w="1311275" h="1855470">
                  <a:moveTo>
                    <a:pt x="1188173" y="0"/>
                  </a:moveTo>
                  <a:lnTo>
                    <a:pt x="0" y="554050"/>
                  </a:lnTo>
                  <a:lnTo>
                    <a:pt x="159766" y="1855292"/>
                  </a:lnTo>
                  <a:lnTo>
                    <a:pt x="210799" y="1848005"/>
                  </a:lnTo>
                  <a:lnTo>
                    <a:pt x="261447" y="1838731"/>
                  </a:lnTo>
                  <a:lnTo>
                    <a:pt x="311653" y="1827483"/>
                  </a:lnTo>
                  <a:lnTo>
                    <a:pt x="361361" y="1814280"/>
                  </a:lnTo>
                  <a:lnTo>
                    <a:pt x="410511" y="1799138"/>
                  </a:lnTo>
                  <a:lnTo>
                    <a:pt x="459048" y="1782072"/>
                  </a:lnTo>
                  <a:lnTo>
                    <a:pt x="506913" y="1763099"/>
                  </a:lnTo>
                  <a:lnTo>
                    <a:pt x="554050" y="1742236"/>
                  </a:lnTo>
                  <a:lnTo>
                    <a:pt x="597243" y="1721141"/>
                  </a:lnTo>
                  <a:lnTo>
                    <a:pt x="639319" y="1698680"/>
                  </a:lnTo>
                  <a:lnTo>
                    <a:pt x="680263" y="1674894"/>
                  </a:lnTo>
                  <a:lnTo>
                    <a:pt x="720061" y="1649821"/>
                  </a:lnTo>
                  <a:lnTo>
                    <a:pt x="758699" y="1623501"/>
                  </a:lnTo>
                  <a:lnTo>
                    <a:pt x="796161" y="1595974"/>
                  </a:lnTo>
                  <a:lnTo>
                    <a:pt x="832435" y="1567278"/>
                  </a:lnTo>
                  <a:lnTo>
                    <a:pt x="867506" y="1537453"/>
                  </a:lnTo>
                  <a:lnTo>
                    <a:pt x="901358" y="1506538"/>
                  </a:lnTo>
                  <a:lnTo>
                    <a:pt x="933979" y="1474573"/>
                  </a:lnTo>
                  <a:lnTo>
                    <a:pt x="965353" y="1441597"/>
                  </a:lnTo>
                  <a:lnTo>
                    <a:pt x="995466" y="1407650"/>
                  </a:lnTo>
                  <a:lnTo>
                    <a:pt x="1024305" y="1372770"/>
                  </a:lnTo>
                  <a:lnTo>
                    <a:pt x="1051854" y="1336998"/>
                  </a:lnTo>
                  <a:lnTo>
                    <a:pt x="1078099" y="1300372"/>
                  </a:lnTo>
                  <a:lnTo>
                    <a:pt x="1103027" y="1262932"/>
                  </a:lnTo>
                  <a:lnTo>
                    <a:pt x="1126621" y="1224718"/>
                  </a:lnTo>
                  <a:lnTo>
                    <a:pt x="1148870" y="1185768"/>
                  </a:lnTo>
                  <a:lnTo>
                    <a:pt x="1169757" y="1146122"/>
                  </a:lnTo>
                  <a:lnTo>
                    <a:pt x="1189269" y="1105819"/>
                  </a:lnTo>
                  <a:lnTo>
                    <a:pt x="1207391" y="1064900"/>
                  </a:lnTo>
                  <a:lnTo>
                    <a:pt x="1224109" y="1023402"/>
                  </a:lnTo>
                  <a:lnTo>
                    <a:pt x="1239409" y="981366"/>
                  </a:lnTo>
                  <a:lnTo>
                    <a:pt x="1253277" y="938830"/>
                  </a:lnTo>
                  <a:lnTo>
                    <a:pt x="1265697" y="895835"/>
                  </a:lnTo>
                  <a:lnTo>
                    <a:pt x="1276656" y="852420"/>
                  </a:lnTo>
                  <a:lnTo>
                    <a:pt x="1286139" y="808623"/>
                  </a:lnTo>
                  <a:lnTo>
                    <a:pt x="1294133" y="764485"/>
                  </a:lnTo>
                  <a:lnTo>
                    <a:pt x="1300622" y="720044"/>
                  </a:lnTo>
                  <a:lnTo>
                    <a:pt x="1305592" y="675340"/>
                  </a:lnTo>
                  <a:lnTo>
                    <a:pt x="1309030" y="630413"/>
                  </a:lnTo>
                  <a:lnTo>
                    <a:pt x="1310920" y="585302"/>
                  </a:lnTo>
                  <a:lnTo>
                    <a:pt x="1311249" y="540045"/>
                  </a:lnTo>
                  <a:lnTo>
                    <a:pt x="1310002" y="494684"/>
                  </a:lnTo>
                  <a:lnTo>
                    <a:pt x="1307164" y="449256"/>
                  </a:lnTo>
                  <a:lnTo>
                    <a:pt x="1302722" y="403801"/>
                  </a:lnTo>
                  <a:lnTo>
                    <a:pt x="1296661" y="358359"/>
                  </a:lnTo>
                  <a:lnTo>
                    <a:pt x="1288967" y="312969"/>
                  </a:lnTo>
                  <a:lnTo>
                    <a:pt x="1279625" y="267670"/>
                  </a:lnTo>
                  <a:lnTo>
                    <a:pt x="1268622" y="222502"/>
                  </a:lnTo>
                  <a:lnTo>
                    <a:pt x="1255942" y="177504"/>
                  </a:lnTo>
                  <a:lnTo>
                    <a:pt x="1241571" y="132715"/>
                  </a:lnTo>
                  <a:lnTo>
                    <a:pt x="1225496" y="88175"/>
                  </a:lnTo>
                  <a:lnTo>
                    <a:pt x="1207701" y="43924"/>
                  </a:lnTo>
                  <a:lnTo>
                    <a:pt x="1188173" y="0"/>
                  </a:lnTo>
                  <a:close/>
                </a:path>
              </a:pathLst>
            </a:custGeom>
            <a:solidFill>
              <a:srgbClr val="05C3DE"/>
            </a:solidFill>
          </p:spPr>
          <p:txBody>
            <a:bodyPr wrap="square" lIns="0" tIns="0" rIns="0" bIns="0" rtlCol="0"/>
            <a:lstStyle/>
            <a:p>
              <a:endParaRPr dirty="0"/>
            </a:p>
          </p:txBody>
        </p:sp>
        <p:sp>
          <p:nvSpPr>
            <p:cNvPr id="12" name="object 12"/>
            <p:cNvSpPr/>
            <p:nvPr/>
          </p:nvSpPr>
          <p:spPr>
            <a:xfrm>
              <a:off x="7845772" y="2603259"/>
              <a:ext cx="1311275" cy="1855470"/>
            </a:xfrm>
            <a:custGeom>
              <a:avLst/>
              <a:gdLst/>
              <a:ahLst/>
              <a:cxnLst/>
              <a:rect l="l" t="t" r="r" b="b"/>
              <a:pathLst>
                <a:path w="1311275" h="1855470">
                  <a:moveTo>
                    <a:pt x="1188173" y="0"/>
                  </a:moveTo>
                  <a:lnTo>
                    <a:pt x="1207701" y="43924"/>
                  </a:lnTo>
                  <a:lnTo>
                    <a:pt x="1225496" y="88175"/>
                  </a:lnTo>
                  <a:lnTo>
                    <a:pt x="1241571" y="132715"/>
                  </a:lnTo>
                  <a:lnTo>
                    <a:pt x="1255942" y="177504"/>
                  </a:lnTo>
                  <a:lnTo>
                    <a:pt x="1268622" y="222502"/>
                  </a:lnTo>
                  <a:lnTo>
                    <a:pt x="1279625" y="267670"/>
                  </a:lnTo>
                  <a:lnTo>
                    <a:pt x="1288967" y="312969"/>
                  </a:lnTo>
                  <a:lnTo>
                    <a:pt x="1296661" y="358359"/>
                  </a:lnTo>
                  <a:lnTo>
                    <a:pt x="1302722" y="403801"/>
                  </a:lnTo>
                  <a:lnTo>
                    <a:pt x="1307164" y="449256"/>
                  </a:lnTo>
                  <a:lnTo>
                    <a:pt x="1310002" y="494684"/>
                  </a:lnTo>
                  <a:lnTo>
                    <a:pt x="1311249" y="540045"/>
                  </a:lnTo>
                  <a:lnTo>
                    <a:pt x="1310920" y="585302"/>
                  </a:lnTo>
                  <a:lnTo>
                    <a:pt x="1309030" y="630413"/>
                  </a:lnTo>
                  <a:lnTo>
                    <a:pt x="1305592" y="675340"/>
                  </a:lnTo>
                  <a:lnTo>
                    <a:pt x="1300622" y="720044"/>
                  </a:lnTo>
                  <a:lnTo>
                    <a:pt x="1294133" y="764485"/>
                  </a:lnTo>
                  <a:lnTo>
                    <a:pt x="1286139" y="808623"/>
                  </a:lnTo>
                  <a:lnTo>
                    <a:pt x="1276656" y="852420"/>
                  </a:lnTo>
                  <a:lnTo>
                    <a:pt x="1265697" y="895835"/>
                  </a:lnTo>
                  <a:lnTo>
                    <a:pt x="1253277" y="938830"/>
                  </a:lnTo>
                  <a:lnTo>
                    <a:pt x="1239409" y="981366"/>
                  </a:lnTo>
                  <a:lnTo>
                    <a:pt x="1224109" y="1023402"/>
                  </a:lnTo>
                  <a:lnTo>
                    <a:pt x="1207391" y="1064900"/>
                  </a:lnTo>
                  <a:lnTo>
                    <a:pt x="1189269" y="1105819"/>
                  </a:lnTo>
                  <a:lnTo>
                    <a:pt x="1169757" y="1146122"/>
                  </a:lnTo>
                  <a:lnTo>
                    <a:pt x="1148870" y="1185768"/>
                  </a:lnTo>
                  <a:lnTo>
                    <a:pt x="1126621" y="1224718"/>
                  </a:lnTo>
                  <a:lnTo>
                    <a:pt x="1103027" y="1262932"/>
                  </a:lnTo>
                  <a:lnTo>
                    <a:pt x="1078099" y="1300372"/>
                  </a:lnTo>
                  <a:lnTo>
                    <a:pt x="1051854" y="1336998"/>
                  </a:lnTo>
                  <a:lnTo>
                    <a:pt x="1024305" y="1372770"/>
                  </a:lnTo>
                  <a:lnTo>
                    <a:pt x="995466" y="1407650"/>
                  </a:lnTo>
                  <a:lnTo>
                    <a:pt x="965353" y="1441597"/>
                  </a:lnTo>
                  <a:lnTo>
                    <a:pt x="933979" y="1474573"/>
                  </a:lnTo>
                  <a:lnTo>
                    <a:pt x="901358" y="1506538"/>
                  </a:lnTo>
                  <a:lnTo>
                    <a:pt x="867506" y="1537453"/>
                  </a:lnTo>
                  <a:lnTo>
                    <a:pt x="832435" y="1567278"/>
                  </a:lnTo>
                  <a:lnTo>
                    <a:pt x="796161" y="1595974"/>
                  </a:lnTo>
                  <a:lnTo>
                    <a:pt x="758699" y="1623501"/>
                  </a:lnTo>
                  <a:lnTo>
                    <a:pt x="720061" y="1649821"/>
                  </a:lnTo>
                  <a:lnTo>
                    <a:pt x="680263" y="1674894"/>
                  </a:lnTo>
                  <a:lnTo>
                    <a:pt x="639319" y="1698680"/>
                  </a:lnTo>
                  <a:lnTo>
                    <a:pt x="597243" y="1721141"/>
                  </a:lnTo>
                  <a:lnTo>
                    <a:pt x="554050" y="1742236"/>
                  </a:lnTo>
                  <a:lnTo>
                    <a:pt x="506913" y="1763099"/>
                  </a:lnTo>
                  <a:lnTo>
                    <a:pt x="459048" y="1782072"/>
                  </a:lnTo>
                  <a:lnTo>
                    <a:pt x="410511" y="1799138"/>
                  </a:lnTo>
                  <a:lnTo>
                    <a:pt x="361361" y="1814280"/>
                  </a:lnTo>
                  <a:lnTo>
                    <a:pt x="311653" y="1827483"/>
                  </a:lnTo>
                  <a:lnTo>
                    <a:pt x="261447" y="1838731"/>
                  </a:lnTo>
                  <a:lnTo>
                    <a:pt x="210799" y="1848005"/>
                  </a:lnTo>
                  <a:lnTo>
                    <a:pt x="159766" y="1855292"/>
                  </a:lnTo>
                  <a:lnTo>
                    <a:pt x="0" y="554050"/>
                  </a:lnTo>
                  <a:lnTo>
                    <a:pt x="1188173" y="0"/>
                  </a:lnTo>
                  <a:close/>
                </a:path>
              </a:pathLst>
            </a:custGeom>
            <a:ln w="9144">
              <a:solidFill>
                <a:srgbClr val="FFFFFF"/>
              </a:solidFill>
            </a:ln>
          </p:spPr>
          <p:txBody>
            <a:bodyPr wrap="square" lIns="0" tIns="0" rIns="0" bIns="0" rtlCol="0"/>
            <a:lstStyle/>
            <a:p>
              <a:endParaRPr dirty="0"/>
            </a:p>
          </p:txBody>
        </p:sp>
        <p:sp>
          <p:nvSpPr>
            <p:cNvPr id="13" name="object 13"/>
            <p:cNvSpPr/>
            <p:nvPr/>
          </p:nvSpPr>
          <p:spPr>
            <a:xfrm>
              <a:off x="7210178" y="3157312"/>
              <a:ext cx="795655" cy="1311275"/>
            </a:xfrm>
            <a:custGeom>
              <a:avLst/>
              <a:gdLst/>
              <a:ahLst/>
              <a:cxnLst/>
              <a:rect l="l" t="t" r="r" b="b"/>
              <a:pathLst>
                <a:path w="795654" h="1311275">
                  <a:moveTo>
                    <a:pt x="635584" y="0"/>
                  </a:moveTo>
                  <a:lnTo>
                    <a:pt x="0" y="1146644"/>
                  </a:lnTo>
                  <a:lnTo>
                    <a:pt x="45818" y="1170869"/>
                  </a:lnTo>
                  <a:lnTo>
                    <a:pt x="92428" y="1193205"/>
                  </a:lnTo>
                  <a:lnTo>
                    <a:pt x="139772" y="1213642"/>
                  </a:lnTo>
                  <a:lnTo>
                    <a:pt x="187790" y="1232167"/>
                  </a:lnTo>
                  <a:lnTo>
                    <a:pt x="236425" y="1248769"/>
                  </a:lnTo>
                  <a:lnTo>
                    <a:pt x="285617" y="1263438"/>
                  </a:lnTo>
                  <a:lnTo>
                    <a:pt x="335309" y="1276161"/>
                  </a:lnTo>
                  <a:lnTo>
                    <a:pt x="385441" y="1286927"/>
                  </a:lnTo>
                  <a:lnTo>
                    <a:pt x="435956" y="1295725"/>
                  </a:lnTo>
                  <a:lnTo>
                    <a:pt x="486796" y="1302543"/>
                  </a:lnTo>
                  <a:lnTo>
                    <a:pt x="537901" y="1307370"/>
                  </a:lnTo>
                  <a:lnTo>
                    <a:pt x="589212" y="1310195"/>
                  </a:lnTo>
                  <a:lnTo>
                    <a:pt x="640673" y="1311006"/>
                  </a:lnTo>
                  <a:lnTo>
                    <a:pt x="692224" y="1309792"/>
                  </a:lnTo>
                  <a:lnTo>
                    <a:pt x="743806" y="1306541"/>
                  </a:lnTo>
                  <a:lnTo>
                    <a:pt x="795362" y="1301241"/>
                  </a:lnTo>
                  <a:lnTo>
                    <a:pt x="635584" y="0"/>
                  </a:lnTo>
                  <a:close/>
                </a:path>
              </a:pathLst>
            </a:custGeom>
            <a:solidFill>
              <a:srgbClr val="858585"/>
            </a:solidFill>
          </p:spPr>
          <p:txBody>
            <a:bodyPr wrap="square" lIns="0" tIns="0" rIns="0" bIns="0" rtlCol="0"/>
            <a:lstStyle/>
            <a:p>
              <a:endParaRPr dirty="0"/>
            </a:p>
          </p:txBody>
        </p:sp>
        <p:sp>
          <p:nvSpPr>
            <p:cNvPr id="14" name="object 14"/>
            <p:cNvSpPr/>
            <p:nvPr/>
          </p:nvSpPr>
          <p:spPr>
            <a:xfrm>
              <a:off x="7210178" y="3157312"/>
              <a:ext cx="795655" cy="1311275"/>
            </a:xfrm>
            <a:custGeom>
              <a:avLst/>
              <a:gdLst/>
              <a:ahLst/>
              <a:cxnLst/>
              <a:rect l="l" t="t" r="r" b="b"/>
              <a:pathLst>
                <a:path w="795654" h="1311275">
                  <a:moveTo>
                    <a:pt x="795362" y="1301241"/>
                  </a:moveTo>
                  <a:lnTo>
                    <a:pt x="743806" y="1306541"/>
                  </a:lnTo>
                  <a:lnTo>
                    <a:pt x="692224" y="1309792"/>
                  </a:lnTo>
                  <a:lnTo>
                    <a:pt x="640673" y="1311006"/>
                  </a:lnTo>
                  <a:lnTo>
                    <a:pt x="589212" y="1310195"/>
                  </a:lnTo>
                  <a:lnTo>
                    <a:pt x="537901" y="1307370"/>
                  </a:lnTo>
                  <a:lnTo>
                    <a:pt x="486796" y="1302543"/>
                  </a:lnTo>
                  <a:lnTo>
                    <a:pt x="435956" y="1295725"/>
                  </a:lnTo>
                  <a:lnTo>
                    <a:pt x="385441" y="1286927"/>
                  </a:lnTo>
                  <a:lnTo>
                    <a:pt x="335309" y="1276161"/>
                  </a:lnTo>
                  <a:lnTo>
                    <a:pt x="285617" y="1263438"/>
                  </a:lnTo>
                  <a:lnTo>
                    <a:pt x="236425" y="1248769"/>
                  </a:lnTo>
                  <a:lnTo>
                    <a:pt x="187790" y="1232167"/>
                  </a:lnTo>
                  <a:lnTo>
                    <a:pt x="139772" y="1213642"/>
                  </a:lnTo>
                  <a:lnTo>
                    <a:pt x="92428" y="1193205"/>
                  </a:lnTo>
                  <a:lnTo>
                    <a:pt x="45818" y="1170869"/>
                  </a:lnTo>
                  <a:lnTo>
                    <a:pt x="0" y="1146644"/>
                  </a:lnTo>
                  <a:lnTo>
                    <a:pt x="635584" y="0"/>
                  </a:lnTo>
                  <a:lnTo>
                    <a:pt x="795362" y="1301241"/>
                  </a:lnTo>
                  <a:close/>
                </a:path>
              </a:pathLst>
            </a:custGeom>
            <a:ln w="9144">
              <a:solidFill>
                <a:srgbClr val="FFFFFF"/>
              </a:solidFill>
            </a:ln>
          </p:spPr>
          <p:txBody>
            <a:bodyPr wrap="square" lIns="0" tIns="0" rIns="0" bIns="0" rtlCol="0"/>
            <a:lstStyle/>
            <a:p>
              <a:endParaRPr dirty="0"/>
            </a:p>
          </p:txBody>
        </p:sp>
        <p:sp>
          <p:nvSpPr>
            <p:cNvPr id="15" name="object 15"/>
            <p:cNvSpPr txBox="1"/>
            <p:nvPr/>
          </p:nvSpPr>
          <p:spPr>
            <a:xfrm>
              <a:off x="7177990" y="2511541"/>
              <a:ext cx="440055" cy="222671"/>
            </a:xfrm>
            <a:prstGeom prst="rect">
              <a:avLst/>
            </a:prstGeom>
          </p:spPr>
          <p:txBody>
            <a:bodyPr vert="horz" wrap="square" lIns="0" tIns="22225" rIns="0" bIns="0" rtlCol="0">
              <a:spAutoFit/>
            </a:bodyPr>
            <a:lstStyle/>
            <a:p>
              <a:pPr marL="94615" marR="5080" indent="-82550">
                <a:lnSpc>
                  <a:spcPts val="1150"/>
                </a:lnSpc>
                <a:spcBef>
                  <a:spcPts val="175"/>
                </a:spcBef>
              </a:pPr>
              <a:r>
                <a:rPr sz="1400" b="1" spc="-10" dirty="0">
                  <a:solidFill>
                    <a:srgbClr val="FFFFFF"/>
                  </a:solidFill>
                  <a:latin typeface="Arial"/>
                  <a:cs typeface="Arial"/>
                </a:rPr>
                <a:t>S</a:t>
              </a:r>
              <a:r>
                <a:rPr sz="1400" b="1" spc="-5" dirty="0">
                  <a:solidFill>
                    <a:srgbClr val="FFFFFF"/>
                  </a:solidFill>
                  <a:latin typeface="Arial"/>
                  <a:cs typeface="Arial"/>
                </a:rPr>
                <a:t>to</a:t>
              </a:r>
              <a:r>
                <a:rPr sz="1400" b="1" spc="-10" dirty="0">
                  <a:solidFill>
                    <a:srgbClr val="FFFFFF"/>
                  </a:solidFill>
                  <a:latin typeface="Arial"/>
                  <a:cs typeface="Arial"/>
                </a:rPr>
                <a:t>cks  60%</a:t>
              </a:r>
              <a:endParaRPr sz="1400" dirty="0">
                <a:latin typeface="Arial"/>
                <a:cs typeface="Arial"/>
              </a:endParaRPr>
            </a:p>
          </p:txBody>
        </p:sp>
        <p:sp>
          <p:nvSpPr>
            <p:cNvPr id="16" name="object 16"/>
            <p:cNvSpPr txBox="1"/>
            <p:nvPr/>
          </p:nvSpPr>
          <p:spPr>
            <a:xfrm>
              <a:off x="8209025" y="3308820"/>
              <a:ext cx="420370" cy="224271"/>
            </a:xfrm>
            <a:prstGeom prst="rect">
              <a:avLst/>
            </a:prstGeom>
          </p:spPr>
          <p:txBody>
            <a:bodyPr vert="horz" wrap="square" lIns="0" tIns="22225" rIns="0" bIns="0" rtlCol="0">
              <a:spAutoFit/>
            </a:bodyPr>
            <a:lstStyle/>
            <a:p>
              <a:pPr marL="83820" marR="5080" indent="-71755">
                <a:lnSpc>
                  <a:spcPts val="1150"/>
                </a:lnSpc>
                <a:spcBef>
                  <a:spcPts val="175"/>
                </a:spcBef>
              </a:pPr>
              <a:r>
                <a:rPr sz="1400" b="1" spc="-5" dirty="0">
                  <a:solidFill>
                    <a:srgbClr val="FFFFFF"/>
                  </a:solidFill>
                  <a:latin typeface="Arial"/>
                  <a:cs typeface="Arial"/>
                </a:rPr>
                <a:t>Bonds  </a:t>
              </a:r>
              <a:r>
                <a:rPr sz="1400" b="1" spc="-10" dirty="0">
                  <a:solidFill>
                    <a:srgbClr val="FFFFFF"/>
                  </a:solidFill>
                  <a:latin typeface="Arial"/>
                  <a:cs typeface="Arial"/>
                </a:rPr>
                <a:t>30%</a:t>
              </a:r>
              <a:endParaRPr sz="1400" dirty="0">
                <a:latin typeface="Arial"/>
                <a:cs typeface="Arial"/>
              </a:endParaRPr>
            </a:p>
          </p:txBody>
        </p:sp>
        <p:sp>
          <p:nvSpPr>
            <p:cNvPr id="17" name="object 17"/>
            <p:cNvSpPr txBox="1"/>
            <p:nvPr/>
          </p:nvSpPr>
          <p:spPr>
            <a:xfrm>
              <a:off x="7484859" y="3987576"/>
              <a:ext cx="334645" cy="222671"/>
            </a:xfrm>
            <a:prstGeom prst="rect">
              <a:avLst/>
            </a:prstGeom>
          </p:spPr>
          <p:txBody>
            <a:bodyPr vert="horz" wrap="square" lIns="0" tIns="22225" rIns="0" bIns="0" rtlCol="0">
              <a:spAutoFit/>
            </a:bodyPr>
            <a:lstStyle/>
            <a:p>
              <a:pPr marL="41275" marR="5080" indent="-29209">
                <a:lnSpc>
                  <a:spcPts val="1150"/>
                </a:lnSpc>
                <a:spcBef>
                  <a:spcPts val="175"/>
                </a:spcBef>
              </a:pPr>
              <a:r>
                <a:rPr sz="1400" b="1" spc="-5" dirty="0">
                  <a:solidFill>
                    <a:srgbClr val="FFFFFF"/>
                  </a:solidFill>
                  <a:latin typeface="Arial"/>
                  <a:cs typeface="Arial"/>
                </a:rPr>
                <a:t>C</a:t>
              </a:r>
              <a:r>
                <a:rPr sz="1400" b="1" spc="-10" dirty="0">
                  <a:solidFill>
                    <a:srgbClr val="FFFFFF"/>
                  </a:solidFill>
                  <a:latin typeface="Arial"/>
                  <a:cs typeface="Arial"/>
                </a:rPr>
                <a:t>ash  10%</a:t>
              </a:r>
              <a:endParaRPr sz="1400" dirty="0">
                <a:latin typeface="Arial"/>
                <a:cs typeface="Arial"/>
              </a:endParaRPr>
            </a:p>
          </p:txBody>
        </p:sp>
      </p:grpSp>
      <p:pic>
        <p:nvPicPr>
          <p:cNvPr id="25" name="Graphic 24" descr="Scales of justice with solid fill">
            <a:extLst>
              <a:ext uri="{FF2B5EF4-FFF2-40B4-BE49-F238E27FC236}">
                <a16:creationId xmlns:a16="http://schemas.microsoft.com/office/drawing/2014/main" id="{E204DF09-092A-4571-B621-89DA2C9363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4514" y="4598708"/>
            <a:ext cx="766205" cy="766205"/>
          </a:xfrm>
          <a:prstGeom prst="rect">
            <a:avLst/>
          </a:prstGeom>
        </p:spPr>
      </p:pic>
      <p:pic>
        <p:nvPicPr>
          <p:cNvPr id="27" name="Graphic 26" descr="Bar graph with downward trend with solid fill">
            <a:extLst>
              <a:ext uri="{FF2B5EF4-FFF2-40B4-BE49-F238E27FC236}">
                <a16:creationId xmlns:a16="http://schemas.microsoft.com/office/drawing/2014/main" id="{9BCC27AB-DB66-4B87-8A8A-E6959427CC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6953" y="3299150"/>
            <a:ext cx="766205" cy="766205"/>
          </a:xfrm>
          <a:prstGeom prst="rect">
            <a:avLst/>
          </a:prstGeom>
        </p:spPr>
      </p:pic>
      <p:pic>
        <p:nvPicPr>
          <p:cNvPr id="30" name="Graphic 29" descr="Pie chart with solid fill">
            <a:extLst>
              <a:ext uri="{FF2B5EF4-FFF2-40B4-BE49-F238E27FC236}">
                <a16:creationId xmlns:a16="http://schemas.microsoft.com/office/drawing/2014/main" id="{C59D9BE9-845A-4776-88CF-F3E90F7EAC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4514" y="2139060"/>
            <a:ext cx="768644" cy="768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8802347F-F6E8-4351-AA65-693CDB3108E1}"/>
              </a:ext>
            </a:extLst>
          </p:cNvPr>
          <p:cNvSpPr>
            <a:spLocks noGrp="1"/>
          </p:cNvSpPr>
          <p:nvPr>
            <p:ph type="body" sz="quarter" idx="13"/>
          </p:nvPr>
        </p:nvSpPr>
        <p:spPr/>
        <p:txBody>
          <a:bodyPr/>
          <a:lstStyle/>
          <a:p>
            <a:r>
              <a:rPr lang="en-US" dirty="0">
                <a:cs typeface="Arial"/>
              </a:rPr>
              <a:t>This illustration is </a:t>
            </a:r>
            <a:r>
              <a:rPr lang="en-US" spc="-5" dirty="0">
                <a:cs typeface="Arial"/>
              </a:rPr>
              <a:t>hypothetical and does not represent </a:t>
            </a:r>
            <a:r>
              <a:rPr lang="en-US" dirty="0">
                <a:cs typeface="Arial"/>
              </a:rPr>
              <a:t>the </a:t>
            </a:r>
            <a:r>
              <a:rPr lang="en-US" spc="-5" dirty="0">
                <a:cs typeface="Arial"/>
              </a:rPr>
              <a:t>returns of any </a:t>
            </a:r>
            <a:r>
              <a:rPr lang="en-US" dirty="0">
                <a:cs typeface="Arial"/>
              </a:rPr>
              <a:t>security. Investments </a:t>
            </a:r>
            <a:r>
              <a:rPr lang="en-US" spc="-5" dirty="0">
                <a:cs typeface="Arial"/>
              </a:rPr>
              <a:t>are </a:t>
            </a:r>
            <a:r>
              <a:rPr lang="en-US" dirty="0">
                <a:cs typeface="Arial"/>
              </a:rPr>
              <a:t>subject to market</a:t>
            </a:r>
            <a:r>
              <a:rPr lang="en-US" spc="-20" dirty="0">
                <a:cs typeface="Arial"/>
              </a:rPr>
              <a:t> </a:t>
            </a:r>
            <a:r>
              <a:rPr lang="en-US" dirty="0">
                <a:cs typeface="Arial"/>
              </a:rPr>
              <a:t>risk.</a:t>
            </a:r>
            <a:endParaRPr lang="en-US" dirty="0"/>
          </a:p>
        </p:txBody>
      </p:sp>
      <p:sp>
        <p:nvSpPr>
          <p:cNvPr id="2" name="object 2"/>
          <p:cNvSpPr txBox="1">
            <a:spLocks noGrp="1"/>
          </p:cNvSpPr>
          <p:nvPr>
            <p:ph type="title"/>
          </p:nvPr>
        </p:nvSpPr>
        <p:spPr>
          <a:xfrm>
            <a:off x="987551" y="406391"/>
            <a:ext cx="10213848" cy="505908"/>
          </a:xfrm>
          <a:prstGeom prst="rect">
            <a:avLst/>
          </a:prstGeom>
        </p:spPr>
        <p:txBody>
          <a:bodyPr vert="horz" wrap="square" lIns="0" tIns="13335" rIns="0" bIns="0" rtlCol="0" anchor="ctr">
            <a:spAutoFit/>
          </a:bodyPr>
          <a:lstStyle/>
          <a:p>
            <a:pPr marL="12700">
              <a:lnSpc>
                <a:spcPct val="100000"/>
              </a:lnSpc>
              <a:spcBef>
                <a:spcPts val="105"/>
              </a:spcBef>
            </a:pPr>
            <a:r>
              <a:rPr lang="en-US" sz="3200" spc="-5" dirty="0">
                <a:solidFill>
                  <a:srgbClr val="054C70"/>
                </a:solidFill>
              </a:rPr>
              <a:t>Rebalancing</a:t>
            </a:r>
          </a:p>
        </p:txBody>
      </p:sp>
      <p:sp>
        <p:nvSpPr>
          <p:cNvPr id="4" name="object 4"/>
          <p:cNvSpPr txBox="1"/>
          <p:nvPr/>
        </p:nvSpPr>
        <p:spPr>
          <a:xfrm>
            <a:off x="987551" y="1078898"/>
            <a:ext cx="8308847" cy="259686"/>
          </a:xfrm>
          <a:prstGeom prst="rect">
            <a:avLst/>
          </a:prstGeom>
        </p:spPr>
        <p:txBody>
          <a:bodyPr vert="horz" wrap="square" lIns="0" tIns="13335" rIns="0" bIns="0" rtlCol="0">
            <a:spAutoFit/>
          </a:bodyPr>
          <a:lstStyle/>
          <a:p>
            <a:pPr marL="12700">
              <a:spcBef>
                <a:spcPts val="105"/>
              </a:spcBef>
            </a:pPr>
            <a:r>
              <a:rPr lang="en-US" sz="1600" spc="-5" dirty="0">
                <a:solidFill>
                  <a:srgbClr val="4E4E4E"/>
                </a:solidFill>
                <a:cs typeface="Arial Black"/>
              </a:rPr>
              <a:t>Bringing asset allocation targets back in line</a:t>
            </a:r>
            <a:endParaRPr lang="en-US" sz="1600" dirty="0">
              <a:cs typeface="Arial Black"/>
            </a:endParaRPr>
          </a:p>
        </p:txBody>
      </p:sp>
      <p:sp>
        <p:nvSpPr>
          <p:cNvPr id="5" name="object 5"/>
          <p:cNvSpPr/>
          <p:nvPr/>
        </p:nvSpPr>
        <p:spPr>
          <a:xfrm>
            <a:off x="5560161" y="1907762"/>
            <a:ext cx="0" cy="3837940"/>
          </a:xfrm>
          <a:custGeom>
            <a:avLst/>
            <a:gdLst/>
            <a:ahLst/>
            <a:cxnLst/>
            <a:rect l="l" t="t" r="r" b="b"/>
            <a:pathLst>
              <a:path h="3837940">
                <a:moveTo>
                  <a:pt x="0" y="0"/>
                </a:moveTo>
                <a:lnTo>
                  <a:pt x="0" y="3837584"/>
                </a:lnTo>
              </a:path>
            </a:pathLst>
          </a:custGeom>
          <a:ln w="9144">
            <a:solidFill>
              <a:srgbClr val="054C70"/>
            </a:solidFill>
          </a:ln>
        </p:spPr>
        <p:txBody>
          <a:bodyPr wrap="square" lIns="0" tIns="0" rIns="0" bIns="0" rtlCol="0"/>
          <a:lstStyle/>
          <a:p>
            <a:endParaRPr dirty="0"/>
          </a:p>
        </p:txBody>
      </p:sp>
      <p:sp>
        <p:nvSpPr>
          <p:cNvPr id="6" name="object 6"/>
          <p:cNvSpPr/>
          <p:nvPr/>
        </p:nvSpPr>
        <p:spPr>
          <a:xfrm>
            <a:off x="5392521" y="2399117"/>
            <a:ext cx="167640" cy="323215"/>
          </a:xfrm>
          <a:custGeom>
            <a:avLst/>
            <a:gdLst/>
            <a:ahLst/>
            <a:cxnLst/>
            <a:rect l="l" t="t" r="r" b="b"/>
            <a:pathLst>
              <a:path w="167639" h="323214">
                <a:moveTo>
                  <a:pt x="167639" y="0"/>
                </a:moveTo>
                <a:lnTo>
                  <a:pt x="0" y="161543"/>
                </a:lnTo>
                <a:lnTo>
                  <a:pt x="167639" y="323088"/>
                </a:lnTo>
                <a:lnTo>
                  <a:pt x="167639" y="0"/>
                </a:lnTo>
                <a:close/>
              </a:path>
            </a:pathLst>
          </a:custGeom>
          <a:solidFill>
            <a:srgbClr val="054C70"/>
          </a:solidFill>
        </p:spPr>
        <p:txBody>
          <a:bodyPr wrap="square" lIns="0" tIns="0" rIns="0" bIns="0" rtlCol="0"/>
          <a:lstStyle/>
          <a:p>
            <a:endParaRPr dirty="0"/>
          </a:p>
        </p:txBody>
      </p:sp>
      <p:sp>
        <p:nvSpPr>
          <p:cNvPr id="7" name="object 7"/>
          <p:cNvSpPr txBox="1"/>
          <p:nvPr/>
        </p:nvSpPr>
        <p:spPr>
          <a:xfrm>
            <a:off x="2091898" y="2366787"/>
            <a:ext cx="2961883" cy="321242"/>
          </a:xfrm>
          <a:prstGeom prst="rect">
            <a:avLst/>
          </a:prstGeom>
        </p:spPr>
        <p:txBody>
          <a:bodyPr vert="horz" wrap="square" lIns="0" tIns="13335" rIns="0" bIns="0" rtlCol="0">
            <a:spAutoFit/>
          </a:bodyPr>
          <a:lstStyle/>
          <a:p>
            <a:pPr marL="12700" marR="5080">
              <a:spcBef>
                <a:spcPts val="105"/>
              </a:spcBef>
            </a:pPr>
            <a:r>
              <a:rPr sz="2000" dirty="0">
                <a:solidFill>
                  <a:srgbClr val="A8AFB5"/>
                </a:solidFill>
                <a:latin typeface="Arial"/>
                <a:cs typeface="Arial"/>
              </a:rPr>
              <a:t>Original</a:t>
            </a:r>
            <a:r>
              <a:rPr sz="2000" spc="-95" dirty="0">
                <a:solidFill>
                  <a:srgbClr val="A8AFB5"/>
                </a:solidFill>
                <a:latin typeface="Arial"/>
                <a:cs typeface="Arial"/>
              </a:rPr>
              <a:t> </a:t>
            </a:r>
            <a:r>
              <a:rPr sz="2000" dirty="0">
                <a:solidFill>
                  <a:srgbClr val="A8AFB5"/>
                </a:solidFill>
                <a:latin typeface="Arial"/>
                <a:cs typeface="Arial"/>
              </a:rPr>
              <a:t>asset allocation</a:t>
            </a:r>
          </a:p>
        </p:txBody>
      </p:sp>
      <p:sp>
        <p:nvSpPr>
          <p:cNvPr id="8" name="object 8"/>
          <p:cNvSpPr txBox="1"/>
          <p:nvPr/>
        </p:nvSpPr>
        <p:spPr>
          <a:xfrm>
            <a:off x="2084853" y="3518791"/>
            <a:ext cx="3129353" cy="321242"/>
          </a:xfrm>
          <a:prstGeom prst="rect">
            <a:avLst/>
          </a:prstGeom>
        </p:spPr>
        <p:txBody>
          <a:bodyPr vert="horz" wrap="square" lIns="0" tIns="13335" rIns="0" bIns="0" rtlCol="0">
            <a:spAutoFit/>
          </a:bodyPr>
          <a:lstStyle/>
          <a:p>
            <a:pPr marL="12700" marR="5080">
              <a:spcBef>
                <a:spcPts val="105"/>
              </a:spcBef>
            </a:pPr>
            <a:r>
              <a:rPr sz="2000" b="1" dirty="0">
                <a:solidFill>
                  <a:srgbClr val="054C70"/>
                </a:solidFill>
                <a:latin typeface="Arial"/>
                <a:cs typeface="Arial"/>
              </a:rPr>
              <a:t>Stock</a:t>
            </a:r>
            <a:r>
              <a:rPr sz="2000" b="1" spc="-110" dirty="0">
                <a:solidFill>
                  <a:srgbClr val="054C70"/>
                </a:solidFill>
                <a:latin typeface="Arial"/>
                <a:cs typeface="Arial"/>
              </a:rPr>
              <a:t> </a:t>
            </a:r>
            <a:r>
              <a:rPr sz="2000" b="1" dirty="0">
                <a:solidFill>
                  <a:srgbClr val="054C70"/>
                </a:solidFill>
                <a:latin typeface="Arial"/>
                <a:cs typeface="Arial"/>
              </a:rPr>
              <a:t>market goes</a:t>
            </a:r>
            <a:r>
              <a:rPr sz="2000" b="1" spc="-45" dirty="0">
                <a:solidFill>
                  <a:srgbClr val="054C70"/>
                </a:solidFill>
                <a:latin typeface="Arial"/>
                <a:cs typeface="Arial"/>
              </a:rPr>
              <a:t> </a:t>
            </a:r>
            <a:r>
              <a:rPr sz="2000" b="1" dirty="0">
                <a:solidFill>
                  <a:srgbClr val="054C70"/>
                </a:solidFill>
                <a:latin typeface="Arial"/>
                <a:cs typeface="Arial"/>
              </a:rPr>
              <a:t>down</a:t>
            </a:r>
          </a:p>
        </p:txBody>
      </p:sp>
      <p:sp>
        <p:nvSpPr>
          <p:cNvPr id="9" name="object 9"/>
          <p:cNvSpPr txBox="1"/>
          <p:nvPr/>
        </p:nvSpPr>
        <p:spPr>
          <a:xfrm>
            <a:off x="2091726" y="4667623"/>
            <a:ext cx="3097889" cy="628377"/>
          </a:xfrm>
          <a:prstGeom prst="rect">
            <a:avLst/>
          </a:prstGeom>
        </p:spPr>
        <p:txBody>
          <a:bodyPr vert="horz" wrap="square" lIns="0" tIns="12700" rIns="0" bIns="0" rtlCol="0">
            <a:spAutoFit/>
          </a:bodyPr>
          <a:lstStyle/>
          <a:p>
            <a:pPr marL="12700" marR="5080">
              <a:spcBef>
                <a:spcPts val="100"/>
              </a:spcBef>
            </a:pPr>
            <a:r>
              <a:rPr sz="2000" dirty="0">
                <a:solidFill>
                  <a:srgbClr val="A8AFB5"/>
                </a:solidFill>
                <a:latin typeface="Arial"/>
                <a:cs typeface="Arial"/>
              </a:rPr>
              <a:t>Rebalance</a:t>
            </a:r>
            <a:r>
              <a:rPr lang="en-US" sz="2000" spc="-95" dirty="0">
                <a:solidFill>
                  <a:srgbClr val="A8AFB5"/>
                </a:solidFill>
                <a:latin typeface="Arial"/>
                <a:cs typeface="Arial"/>
              </a:rPr>
              <a:t> </a:t>
            </a:r>
            <a:r>
              <a:rPr sz="2000" dirty="0">
                <a:solidFill>
                  <a:srgbClr val="A8AFB5"/>
                </a:solidFill>
                <a:latin typeface="Arial"/>
                <a:cs typeface="Arial"/>
              </a:rPr>
              <a:t>back</a:t>
            </a:r>
            <a:r>
              <a:rPr lang="en-US" sz="2000" dirty="0">
                <a:solidFill>
                  <a:srgbClr val="A8AFB5"/>
                </a:solidFill>
                <a:latin typeface="Arial"/>
                <a:cs typeface="Arial"/>
              </a:rPr>
              <a:t> </a:t>
            </a:r>
            <a:r>
              <a:rPr sz="2000" spc="-5" dirty="0">
                <a:solidFill>
                  <a:srgbClr val="A8AFB5"/>
                </a:solidFill>
                <a:latin typeface="Arial"/>
                <a:cs typeface="Arial"/>
              </a:rPr>
              <a:t>to </a:t>
            </a:r>
            <a:r>
              <a:rPr sz="2000" dirty="0">
                <a:solidFill>
                  <a:srgbClr val="A8AFB5"/>
                </a:solidFill>
                <a:latin typeface="Arial"/>
                <a:cs typeface="Arial"/>
              </a:rPr>
              <a:t>original asset allocation</a:t>
            </a:r>
            <a:r>
              <a:rPr sz="2000" spc="-40" dirty="0">
                <a:solidFill>
                  <a:srgbClr val="A8AFB5"/>
                </a:solidFill>
                <a:latin typeface="Arial"/>
                <a:cs typeface="Arial"/>
              </a:rPr>
              <a:t> </a:t>
            </a:r>
            <a:r>
              <a:rPr sz="2000" dirty="0">
                <a:solidFill>
                  <a:srgbClr val="A8AFB5"/>
                </a:solidFill>
                <a:latin typeface="Arial"/>
                <a:cs typeface="Arial"/>
              </a:rPr>
              <a:t>plan</a:t>
            </a:r>
          </a:p>
        </p:txBody>
      </p:sp>
      <p:pic>
        <p:nvPicPr>
          <p:cNvPr id="25" name="Graphic 24" descr="Scales of justice with solid fill">
            <a:extLst>
              <a:ext uri="{FF2B5EF4-FFF2-40B4-BE49-F238E27FC236}">
                <a16:creationId xmlns:a16="http://schemas.microsoft.com/office/drawing/2014/main" id="{E204DF09-092A-4571-B621-89DA2C9363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4514" y="4598708"/>
            <a:ext cx="766205" cy="766205"/>
          </a:xfrm>
          <a:prstGeom prst="rect">
            <a:avLst/>
          </a:prstGeom>
        </p:spPr>
      </p:pic>
      <p:pic>
        <p:nvPicPr>
          <p:cNvPr id="27" name="Graphic 26" descr="Bar graph with downward trend with solid fill">
            <a:extLst>
              <a:ext uri="{FF2B5EF4-FFF2-40B4-BE49-F238E27FC236}">
                <a16:creationId xmlns:a16="http://schemas.microsoft.com/office/drawing/2014/main" id="{9BCC27AB-DB66-4B87-8A8A-E6959427CC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6953" y="3299150"/>
            <a:ext cx="766205" cy="766205"/>
          </a:xfrm>
          <a:prstGeom prst="rect">
            <a:avLst/>
          </a:prstGeom>
        </p:spPr>
      </p:pic>
      <p:pic>
        <p:nvPicPr>
          <p:cNvPr id="30" name="Graphic 29" descr="Pie chart with solid fill">
            <a:extLst>
              <a:ext uri="{FF2B5EF4-FFF2-40B4-BE49-F238E27FC236}">
                <a16:creationId xmlns:a16="http://schemas.microsoft.com/office/drawing/2014/main" id="{C59D9BE9-845A-4776-88CF-F3E90F7EAC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4514" y="2139060"/>
            <a:ext cx="768644" cy="768644"/>
          </a:xfrm>
          <a:prstGeom prst="rect">
            <a:avLst/>
          </a:prstGeom>
        </p:spPr>
      </p:pic>
      <p:grpSp>
        <p:nvGrpSpPr>
          <p:cNvPr id="22" name="Group 21">
            <a:extLst>
              <a:ext uri="{FF2B5EF4-FFF2-40B4-BE49-F238E27FC236}">
                <a16:creationId xmlns:a16="http://schemas.microsoft.com/office/drawing/2014/main" id="{6582293B-93BA-4FEE-B1DA-A4F08F6ADED3}"/>
              </a:ext>
            </a:extLst>
          </p:cNvPr>
          <p:cNvGrpSpPr/>
          <p:nvPr/>
        </p:nvGrpSpPr>
        <p:grpSpPr>
          <a:xfrm>
            <a:off x="6829882" y="1413925"/>
            <a:ext cx="3260186" cy="4530973"/>
            <a:chOff x="6781282" y="1861327"/>
            <a:chExt cx="2865903" cy="4112259"/>
          </a:xfrm>
        </p:grpSpPr>
        <p:sp>
          <p:nvSpPr>
            <p:cNvPr id="23" name="object 10">
              <a:extLst>
                <a:ext uri="{FF2B5EF4-FFF2-40B4-BE49-F238E27FC236}">
                  <a16:creationId xmlns:a16="http://schemas.microsoft.com/office/drawing/2014/main" id="{EACCB0F3-7E2A-40B1-BEB4-59DE1CCDA0E5}"/>
                </a:ext>
              </a:extLst>
            </p:cNvPr>
            <p:cNvSpPr/>
            <p:nvPr/>
          </p:nvSpPr>
          <p:spPr>
            <a:xfrm>
              <a:off x="6781282" y="1861327"/>
              <a:ext cx="1561465" cy="2458085"/>
            </a:xfrm>
            <a:custGeom>
              <a:avLst/>
              <a:gdLst/>
              <a:ahLst/>
              <a:cxnLst/>
              <a:rect l="l" t="t" r="r" b="b"/>
              <a:pathLst>
                <a:path w="1561465" h="2458085">
                  <a:moveTo>
                    <a:pt x="1322857" y="0"/>
                  </a:moveTo>
                  <a:lnTo>
                    <a:pt x="1275524" y="422"/>
                  </a:lnTo>
                  <a:lnTo>
                    <a:pt x="1228407" y="2547"/>
                  </a:lnTo>
                  <a:lnTo>
                    <a:pt x="1181548" y="6357"/>
                  </a:lnTo>
                  <a:lnTo>
                    <a:pt x="1134987" y="11831"/>
                  </a:lnTo>
                  <a:lnTo>
                    <a:pt x="1088767" y="18951"/>
                  </a:lnTo>
                  <a:lnTo>
                    <a:pt x="1042928" y="27697"/>
                  </a:lnTo>
                  <a:lnTo>
                    <a:pt x="997512" y="38050"/>
                  </a:lnTo>
                  <a:lnTo>
                    <a:pt x="952560" y="49991"/>
                  </a:lnTo>
                  <a:lnTo>
                    <a:pt x="908113" y="63500"/>
                  </a:lnTo>
                  <a:lnTo>
                    <a:pt x="864213" y="78559"/>
                  </a:lnTo>
                  <a:lnTo>
                    <a:pt x="820900" y="95148"/>
                  </a:lnTo>
                  <a:lnTo>
                    <a:pt x="778217" y="113247"/>
                  </a:lnTo>
                  <a:lnTo>
                    <a:pt x="736204" y="132838"/>
                  </a:lnTo>
                  <a:lnTo>
                    <a:pt x="694902" y="153902"/>
                  </a:lnTo>
                  <a:lnTo>
                    <a:pt x="654354" y="176418"/>
                  </a:lnTo>
                  <a:lnTo>
                    <a:pt x="614600" y="200368"/>
                  </a:lnTo>
                  <a:lnTo>
                    <a:pt x="575681" y="225733"/>
                  </a:lnTo>
                  <a:lnTo>
                    <a:pt x="537638" y="252493"/>
                  </a:lnTo>
                  <a:lnTo>
                    <a:pt x="500514" y="280629"/>
                  </a:lnTo>
                  <a:lnTo>
                    <a:pt x="464349" y="310122"/>
                  </a:lnTo>
                  <a:lnTo>
                    <a:pt x="429185" y="340953"/>
                  </a:lnTo>
                  <a:lnTo>
                    <a:pt x="395063" y="373101"/>
                  </a:lnTo>
                  <a:lnTo>
                    <a:pt x="362023" y="406549"/>
                  </a:lnTo>
                  <a:lnTo>
                    <a:pt x="330108" y="441277"/>
                  </a:lnTo>
                  <a:lnTo>
                    <a:pt x="299359" y="477265"/>
                  </a:lnTo>
                  <a:lnTo>
                    <a:pt x="269816" y="514495"/>
                  </a:lnTo>
                  <a:lnTo>
                    <a:pt x="241522" y="552947"/>
                  </a:lnTo>
                  <a:lnTo>
                    <a:pt x="214517" y="592602"/>
                  </a:lnTo>
                  <a:lnTo>
                    <a:pt x="188843" y="633440"/>
                  </a:lnTo>
                  <a:lnTo>
                    <a:pt x="164540" y="675443"/>
                  </a:lnTo>
                  <a:lnTo>
                    <a:pt x="141996" y="717898"/>
                  </a:lnTo>
                  <a:lnTo>
                    <a:pt x="121157" y="760801"/>
                  </a:lnTo>
                  <a:lnTo>
                    <a:pt x="102014" y="804111"/>
                  </a:lnTo>
                  <a:lnTo>
                    <a:pt x="84554" y="847789"/>
                  </a:lnTo>
                  <a:lnTo>
                    <a:pt x="68766" y="891793"/>
                  </a:lnTo>
                  <a:lnTo>
                    <a:pt x="54638" y="936084"/>
                  </a:lnTo>
                  <a:lnTo>
                    <a:pt x="42159" y="980621"/>
                  </a:lnTo>
                  <a:lnTo>
                    <a:pt x="31317" y="1025364"/>
                  </a:lnTo>
                  <a:lnTo>
                    <a:pt x="22100" y="1070272"/>
                  </a:lnTo>
                  <a:lnTo>
                    <a:pt x="14498" y="1115307"/>
                  </a:lnTo>
                  <a:lnTo>
                    <a:pt x="8499" y="1160426"/>
                  </a:lnTo>
                  <a:lnTo>
                    <a:pt x="4090" y="1205590"/>
                  </a:lnTo>
                  <a:lnTo>
                    <a:pt x="1261" y="1250759"/>
                  </a:lnTo>
                  <a:lnTo>
                    <a:pt x="0" y="1295893"/>
                  </a:lnTo>
                  <a:lnTo>
                    <a:pt x="295" y="1340950"/>
                  </a:lnTo>
                  <a:lnTo>
                    <a:pt x="2135" y="1385892"/>
                  </a:lnTo>
                  <a:lnTo>
                    <a:pt x="5508" y="1430677"/>
                  </a:lnTo>
                  <a:lnTo>
                    <a:pt x="10403" y="1475265"/>
                  </a:lnTo>
                  <a:lnTo>
                    <a:pt x="16808" y="1519616"/>
                  </a:lnTo>
                  <a:lnTo>
                    <a:pt x="24711" y="1563690"/>
                  </a:lnTo>
                  <a:lnTo>
                    <a:pt x="34102" y="1607447"/>
                  </a:lnTo>
                  <a:lnTo>
                    <a:pt x="44969" y="1650846"/>
                  </a:lnTo>
                  <a:lnTo>
                    <a:pt x="57299" y="1693847"/>
                  </a:lnTo>
                  <a:lnTo>
                    <a:pt x="71082" y="1736410"/>
                  </a:lnTo>
                  <a:lnTo>
                    <a:pt x="86306" y="1778494"/>
                  </a:lnTo>
                  <a:lnTo>
                    <a:pt x="102959" y="1820059"/>
                  </a:lnTo>
                  <a:lnTo>
                    <a:pt x="121030" y="1861065"/>
                  </a:lnTo>
                  <a:lnTo>
                    <a:pt x="140507" y="1901472"/>
                  </a:lnTo>
                  <a:lnTo>
                    <a:pt x="161379" y="1941240"/>
                  </a:lnTo>
                  <a:lnTo>
                    <a:pt x="183634" y="1980327"/>
                  </a:lnTo>
                  <a:lnTo>
                    <a:pt x="207260" y="2018694"/>
                  </a:lnTo>
                  <a:lnTo>
                    <a:pt x="232247" y="2056301"/>
                  </a:lnTo>
                  <a:lnTo>
                    <a:pt x="258582" y="2093107"/>
                  </a:lnTo>
                  <a:lnTo>
                    <a:pt x="286255" y="2129073"/>
                  </a:lnTo>
                  <a:lnTo>
                    <a:pt x="315252" y="2164157"/>
                  </a:lnTo>
                  <a:lnTo>
                    <a:pt x="345564" y="2198319"/>
                  </a:lnTo>
                  <a:lnTo>
                    <a:pt x="377178" y="2231520"/>
                  </a:lnTo>
                  <a:lnTo>
                    <a:pt x="410083" y="2263719"/>
                  </a:lnTo>
                  <a:lnTo>
                    <a:pt x="444267" y="2294875"/>
                  </a:lnTo>
                  <a:lnTo>
                    <a:pt x="479718" y="2324949"/>
                  </a:lnTo>
                  <a:lnTo>
                    <a:pt x="516426" y="2353900"/>
                  </a:lnTo>
                  <a:lnTo>
                    <a:pt x="554379" y="2381689"/>
                  </a:lnTo>
                  <a:lnTo>
                    <a:pt x="593564" y="2408273"/>
                  </a:lnTo>
                  <a:lnTo>
                    <a:pt x="633971" y="2433614"/>
                  </a:lnTo>
                  <a:lnTo>
                    <a:pt x="675588" y="2457672"/>
                  </a:lnTo>
                  <a:lnTo>
                    <a:pt x="1311173" y="1311039"/>
                  </a:lnTo>
                  <a:lnTo>
                    <a:pt x="1561325" y="24110"/>
                  </a:lnTo>
                  <a:lnTo>
                    <a:pt x="1513529" y="15728"/>
                  </a:lnTo>
                  <a:lnTo>
                    <a:pt x="1465743" y="9145"/>
                  </a:lnTo>
                  <a:lnTo>
                    <a:pt x="1418008" y="4342"/>
                  </a:lnTo>
                  <a:lnTo>
                    <a:pt x="1370366" y="1300"/>
                  </a:lnTo>
                  <a:lnTo>
                    <a:pt x="1322857" y="0"/>
                  </a:lnTo>
                  <a:close/>
                </a:path>
              </a:pathLst>
            </a:custGeom>
            <a:solidFill>
              <a:srgbClr val="00426A"/>
            </a:solidFill>
          </p:spPr>
          <p:txBody>
            <a:bodyPr wrap="square" lIns="0" tIns="0" rIns="0" bIns="0" rtlCol="0"/>
            <a:lstStyle/>
            <a:p>
              <a:endParaRPr dirty="0"/>
            </a:p>
          </p:txBody>
        </p:sp>
        <p:sp>
          <p:nvSpPr>
            <p:cNvPr id="26" name="object 11">
              <a:extLst>
                <a:ext uri="{FF2B5EF4-FFF2-40B4-BE49-F238E27FC236}">
                  <a16:creationId xmlns:a16="http://schemas.microsoft.com/office/drawing/2014/main" id="{D304D713-3443-44A6-B752-44CBE1992BC8}"/>
                </a:ext>
              </a:extLst>
            </p:cNvPr>
            <p:cNvSpPr/>
            <p:nvPr/>
          </p:nvSpPr>
          <p:spPr>
            <a:xfrm>
              <a:off x="8092461" y="1885443"/>
              <a:ext cx="1311275" cy="2475230"/>
            </a:xfrm>
            <a:custGeom>
              <a:avLst/>
              <a:gdLst/>
              <a:ahLst/>
              <a:cxnLst/>
              <a:rect l="l" t="t" r="r" b="b"/>
              <a:pathLst>
                <a:path w="1311275" h="2475229">
                  <a:moveTo>
                    <a:pt x="250151" y="0"/>
                  </a:moveTo>
                  <a:lnTo>
                    <a:pt x="0" y="1286916"/>
                  </a:lnTo>
                  <a:lnTo>
                    <a:pt x="554050" y="2475103"/>
                  </a:lnTo>
                  <a:lnTo>
                    <a:pt x="599169" y="2453004"/>
                  </a:lnTo>
                  <a:lnTo>
                    <a:pt x="643219" y="2429302"/>
                  </a:lnTo>
                  <a:lnTo>
                    <a:pt x="686169" y="2404039"/>
                  </a:lnTo>
                  <a:lnTo>
                    <a:pt x="727985" y="2377254"/>
                  </a:lnTo>
                  <a:lnTo>
                    <a:pt x="768636" y="2348991"/>
                  </a:lnTo>
                  <a:lnTo>
                    <a:pt x="808089" y="2319290"/>
                  </a:lnTo>
                  <a:lnTo>
                    <a:pt x="846311" y="2288193"/>
                  </a:lnTo>
                  <a:lnTo>
                    <a:pt x="883270" y="2255742"/>
                  </a:lnTo>
                  <a:lnTo>
                    <a:pt x="918934" y="2221978"/>
                  </a:lnTo>
                  <a:lnTo>
                    <a:pt x="953270" y="2186942"/>
                  </a:lnTo>
                  <a:lnTo>
                    <a:pt x="986245" y="2150676"/>
                  </a:lnTo>
                  <a:lnTo>
                    <a:pt x="1017828" y="2113222"/>
                  </a:lnTo>
                  <a:lnTo>
                    <a:pt x="1047986" y="2074622"/>
                  </a:lnTo>
                  <a:lnTo>
                    <a:pt x="1076686" y="2034915"/>
                  </a:lnTo>
                  <a:lnTo>
                    <a:pt x="1103897" y="1994145"/>
                  </a:lnTo>
                  <a:lnTo>
                    <a:pt x="1129585" y="1952353"/>
                  </a:lnTo>
                  <a:lnTo>
                    <a:pt x="1153718" y="1909580"/>
                  </a:lnTo>
                  <a:lnTo>
                    <a:pt x="1176263" y="1865868"/>
                  </a:lnTo>
                  <a:lnTo>
                    <a:pt x="1197189" y="1821257"/>
                  </a:lnTo>
                  <a:lnTo>
                    <a:pt x="1216463" y="1775791"/>
                  </a:lnTo>
                  <a:lnTo>
                    <a:pt x="1234053" y="1729510"/>
                  </a:lnTo>
                  <a:lnTo>
                    <a:pt x="1249925" y="1682455"/>
                  </a:lnTo>
                  <a:lnTo>
                    <a:pt x="1264048" y="1634669"/>
                  </a:lnTo>
                  <a:lnTo>
                    <a:pt x="1276389" y="1586193"/>
                  </a:lnTo>
                  <a:lnTo>
                    <a:pt x="1286916" y="1537068"/>
                  </a:lnTo>
                  <a:lnTo>
                    <a:pt x="1295238" y="1489724"/>
                  </a:lnTo>
                  <a:lnTo>
                    <a:pt x="1301799" y="1442482"/>
                  </a:lnTo>
                  <a:lnTo>
                    <a:pt x="1306623" y="1395376"/>
                  </a:lnTo>
                  <a:lnTo>
                    <a:pt x="1309731" y="1348442"/>
                  </a:lnTo>
                  <a:lnTo>
                    <a:pt x="1311149" y="1301713"/>
                  </a:lnTo>
                  <a:lnTo>
                    <a:pt x="1310899" y="1255225"/>
                  </a:lnTo>
                  <a:lnTo>
                    <a:pt x="1309005" y="1209011"/>
                  </a:lnTo>
                  <a:lnTo>
                    <a:pt x="1305491" y="1163108"/>
                  </a:lnTo>
                  <a:lnTo>
                    <a:pt x="1300378" y="1117550"/>
                  </a:lnTo>
                  <a:lnTo>
                    <a:pt x="1293692" y="1072371"/>
                  </a:lnTo>
                  <a:lnTo>
                    <a:pt x="1285456" y="1027606"/>
                  </a:lnTo>
                  <a:lnTo>
                    <a:pt x="1275692" y="983290"/>
                  </a:lnTo>
                  <a:lnTo>
                    <a:pt x="1264425" y="939458"/>
                  </a:lnTo>
                  <a:lnTo>
                    <a:pt x="1251678" y="896144"/>
                  </a:lnTo>
                  <a:lnTo>
                    <a:pt x="1237474" y="853383"/>
                  </a:lnTo>
                  <a:lnTo>
                    <a:pt x="1221836" y="811210"/>
                  </a:lnTo>
                  <a:lnTo>
                    <a:pt x="1204789" y="769659"/>
                  </a:lnTo>
                  <a:lnTo>
                    <a:pt x="1186355" y="728766"/>
                  </a:lnTo>
                  <a:lnTo>
                    <a:pt x="1166558" y="688565"/>
                  </a:lnTo>
                  <a:lnTo>
                    <a:pt x="1145422" y="649090"/>
                  </a:lnTo>
                  <a:lnTo>
                    <a:pt x="1122969" y="610377"/>
                  </a:lnTo>
                  <a:lnTo>
                    <a:pt x="1099224" y="572461"/>
                  </a:lnTo>
                  <a:lnTo>
                    <a:pt x="1074209" y="535375"/>
                  </a:lnTo>
                  <a:lnTo>
                    <a:pt x="1047948" y="499154"/>
                  </a:lnTo>
                  <a:lnTo>
                    <a:pt x="1020465" y="463834"/>
                  </a:lnTo>
                  <a:lnTo>
                    <a:pt x="991782" y="429450"/>
                  </a:lnTo>
                  <a:lnTo>
                    <a:pt x="961924" y="396035"/>
                  </a:lnTo>
                  <a:lnTo>
                    <a:pt x="930914" y="363624"/>
                  </a:lnTo>
                  <a:lnTo>
                    <a:pt x="898775" y="332253"/>
                  </a:lnTo>
                  <a:lnTo>
                    <a:pt x="865531" y="301956"/>
                  </a:lnTo>
                  <a:lnTo>
                    <a:pt x="831205" y="272768"/>
                  </a:lnTo>
                  <a:lnTo>
                    <a:pt x="795820" y="244723"/>
                  </a:lnTo>
                  <a:lnTo>
                    <a:pt x="759400" y="217856"/>
                  </a:lnTo>
                  <a:lnTo>
                    <a:pt x="721968" y="192203"/>
                  </a:lnTo>
                  <a:lnTo>
                    <a:pt x="683548" y="167797"/>
                  </a:lnTo>
                  <a:lnTo>
                    <a:pt x="644164" y="144673"/>
                  </a:lnTo>
                  <a:lnTo>
                    <a:pt x="603838" y="122867"/>
                  </a:lnTo>
                  <a:lnTo>
                    <a:pt x="562594" y="102412"/>
                  </a:lnTo>
                  <a:lnTo>
                    <a:pt x="520455" y="83344"/>
                  </a:lnTo>
                  <a:lnTo>
                    <a:pt x="477446" y="65697"/>
                  </a:lnTo>
                  <a:lnTo>
                    <a:pt x="433589" y="49507"/>
                  </a:lnTo>
                  <a:lnTo>
                    <a:pt x="388907" y="34807"/>
                  </a:lnTo>
                  <a:lnTo>
                    <a:pt x="343425" y="21633"/>
                  </a:lnTo>
                  <a:lnTo>
                    <a:pt x="297165" y="10019"/>
                  </a:lnTo>
                  <a:lnTo>
                    <a:pt x="250151" y="0"/>
                  </a:lnTo>
                  <a:close/>
                </a:path>
              </a:pathLst>
            </a:custGeom>
            <a:solidFill>
              <a:srgbClr val="05C3DE"/>
            </a:solidFill>
          </p:spPr>
          <p:txBody>
            <a:bodyPr wrap="square" lIns="0" tIns="0" rIns="0" bIns="0" rtlCol="0"/>
            <a:lstStyle/>
            <a:p>
              <a:endParaRPr dirty="0"/>
            </a:p>
          </p:txBody>
        </p:sp>
        <p:sp>
          <p:nvSpPr>
            <p:cNvPr id="29" name="object 12">
              <a:extLst>
                <a:ext uri="{FF2B5EF4-FFF2-40B4-BE49-F238E27FC236}">
                  <a16:creationId xmlns:a16="http://schemas.microsoft.com/office/drawing/2014/main" id="{E7E7B627-E62C-4257-B11A-BF9524CEAA50}"/>
                </a:ext>
              </a:extLst>
            </p:cNvPr>
            <p:cNvSpPr/>
            <p:nvPr/>
          </p:nvSpPr>
          <p:spPr>
            <a:xfrm>
              <a:off x="8092461" y="1885443"/>
              <a:ext cx="1311275" cy="2475230"/>
            </a:xfrm>
            <a:custGeom>
              <a:avLst/>
              <a:gdLst/>
              <a:ahLst/>
              <a:cxnLst/>
              <a:rect l="l" t="t" r="r" b="b"/>
              <a:pathLst>
                <a:path w="1311275" h="2475229">
                  <a:moveTo>
                    <a:pt x="250151" y="0"/>
                  </a:moveTo>
                  <a:lnTo>
                    <a:pt x="297165" y="10019"/>
                  </a:lnTo>
                  <a:lnTo>
                    <a:pt x="343425" y="21633"/>
                  </a:lnTo>
                  <a:lnTo>
                    <a:pt x="388907" y="34807"/>
                  </a:lnTo>
                  <a:lnTo>
                    <a:pt x="433589" y="49507"/>
                  </a:lnTo>
                  <a:lnTo>
                    <a:pt x="477446" y="65697"/>
                  </a:lnTo>
                  <a:lnTo>
                    <a:pt x="520455" y="83344"/>
                  </a:lnTo>
                  <a:lnTo>
                    <a:pt x="562594" y="102412"/>
                  </a:lnTo>
                  <a:lnTo>
                    <a:pt x="603838" y="122867"/>
                  </a:lnTo>
                  <a:lnTo>
                    <a:pt x="644164" y="144673"/>
                  </a:lnTo>
                  <a:lnTo>
                    <a:pt x="683548" y="167797"/>
                  </a:lnTo>
                  <a:lnTo>
                    <a:pt x="721968" y="192203"/>
                  </a:lnTo>
                  <a:lnTo>
                    <a:pt x="759400" y="217856"/>
                  </a:lnTo>
                  <a:lnTo>
                    <a:pt x="795820" y="244723"/>
                  </a:lnTo>
                  <a:lnTo>
                    <a:pt x="831205" y="272768"/>
                  </a:lnTo>
                  <a:lnTo>
                    <a:pt x="865531" y="301956"/>
                  </a:lnTo>
                  <a:lnTo>
                    <a:pt x="898775" y="332253"/>
                  </a:lnTo>
                  <a:lnTo>
                    <a:pt x="930914" y="363624"/>
                  </a:lnTo>
                  <a:lnTo>
                    <a:pt x="961924" y="396035"/>
                  </a:lnTo>
                  <a:lnTo>
                    <a:pt x="991782" y="429450"/>
                  </a:lnTo>
                  <a:lnTo>
                    <a:pt x="1020465" y="463834"/>
                  </a:lnTo>
                  <a:lnTo>
                    <a:pt x="1047948" y="499154"/>
                  </a:lnTo>
                  <a:lnTo>
                    <a:pt x="1074209" y="535375"/>
                  </a:lnTo>
                  <a:lnTo>
                    <a:pt x="1099224" y="572461"/>
                  </a:lnTo>
                  <a:lnTo>
                    <a:pt x="1122969" y="610377"/>
                  </a:lnTo>
                  <a:lnTo>
                    <a:pt x="1145422" y="649090"/>
                  </a:lnTo>
                  <a:lnTo>
                    <a:pt x="1166558" y="688565"/>
                  </a:lnTo>
                  <a:lnTo>
                    <a:pt x="1186355" y="728766"/>
                  </a:lnTo>
                  <a:lnTo>
                    <a:pt x="1204789" y="769659"/>
                  </a:lnTo>
                  <a:lnTo>
                    <a:pt x="1221836" y="811210"/>
                  </a:lnTo>
                  <a:lnTo>
                    <a:pt x="1237474" y="853383"/>
                  </a:lnTo>
                  <a:lnTo>
                    <a:pt x="1251678" y="896144"/>
                  </a:lnTo>
                  <a:lnTo>
                    <a:pt x="1264425" y="939458"/>
                  </a:lnTo>
                  <a:lnTo>
                    <a:pt x="1275692" y="983290"/>
                  </a:lnTo>
                  <a:lnTo>
                    <a:pt x="1285456" y="1027606"/>
                  </a:lnTo>
                  <a:lnTo>
                    <a:pt x="1293692" y="1072371"/>
                  </a:lnTo>
                  <a:lnTo>
                    <a:pt x="1300378" y="1117550"/>
                  </a:lnTo>
                  <a:lnTo>
                    <a:pt x="1305491" y="1163108"/>
                  </a:lnTo>
                  <a:lnTo>
                    <a:pt x="1309005" y="1209011"/>
                  </a:lnTo>
                  <a:lnTo>
                    <a:pt x="1310899" y="1255225"/>
                  </a:lnTo>
                  <a:lnTo>
                    <a:pt x="1311149" y="1301713"/>
                  </a:lnTo>
                  <a:lnTo>
                    <a:pt x="1309731" y="1348442"/>
                  </a:lnTo>
                  <a:lnTo>
                    <a:pt x="1306623" y="1395376"/>
                  </a:lnTo>
                  <a:lnTo>
                    <a:pt x="1301799" y="1442482"/>
                  </a:lnTo>
                  <a:lnTo>
                    <a:pt x="1295238" y="1489724"/>
                  </a:lnTo>
                  <a:lnTo>
                    <a:pt x="1286916" y="1537068"/>
                  </a:lnTo>
                  <a:lnTo>
                    <a:pt x="1276389" y="1586193"/>
                  </a:lnTo>
                  <a:lnTo>
                    <a:pt x="1264048" y="1634669"/>
                  </a:lnTo>
                  <a:lnTo>
                    <a:pt x="1249925" y="1682455"/>
                  </a:lnTo>
                  <a:lnTo>
                    <a:pt x="1234053" y="1729510"/>
                  </a:lnTo>
                  <a:lnTo>
                    <a:pt x="1216463" y="1775791"/>
                  </a:lnTo>
                  <a:lnTo>
                    <a:pt x="1197189" y="1821257"/>
                  </a:lnTo>
                  <a:lnTo>
                    <a:pt x="1176263" y="1865868"/>
                  </a:lnTo>
                  <a:lnTo>
                    <a:pt x="1153718" y="1909580"/>
                  </a:lnTo>
                  <a:lnTo>
                    <a:pt x="1129585" y="1952353"/>
                  </a:lnTo>
                  <a:lnTo>
                    <a:pt x="1103897" y="1994145"/>
                  </a:lnTo>
                  <a:lnTo>
                    <a:pt x="1076686" y="2034915"/>
                  </a:lnTo>
                  <a:lnTo>
                    <a:pt x="1047986" y="2074622"/>
                  </a:lnTo>
                  <a:lnTo>
                    <a:pt x="1017828" y="2113222"/>
                  </a:lnTo>
                  <a:lnTo>
                    <a:pt x="986245" y="2150676"/>
                  </a:lnTo>
                  <a:lnTo>
                    <a:pt x="953270" y="2186942"/>
                  </a:lnTo>
                  <a:lnTo>
                    <a:pt x="918934" y="2221978"/>
                  </a:lnTo>
                  <a:lnTo>
                    <a:pt x="883270" y="2255742"/>
                  </a:lnTo>
                  <a:lnTo>
                    <a:pt x="846311" y="2288193"/>
                  </a:lnTo>
                  <a:lnTo>
                    <a:pt x="808089" y="2319290"/>
                  </a:lnTo>
                  <a:lnTo>
                    <a:pt x="768636" y="2348991"/>
                  </a:lnTo>
                  <a:lnTo>
                    <a:pt x="727985" y="2377254"/>
                  </a:lnTo>
                  <a:lnTo>
                    <a:pt x="686169" y="2404039"/>
                  </a:lnTo>
                  <a:lnTo>
                    <a:pt x="643219" y="2429302"/>
                  </a:lnTo>
                  <a:lnTo>
                    <a:pt x="599169" y="2453004"/>
                  </a:lnTo>
                  <a:lnTo>
                    <a:pt x="554050" y="2475103"/>
                  </a:lnTo>
                  <a:lnTo>
                    <a:pt x="0" y="1286916"/>
                  </a:lnTo>
                  <a:lnTo>
                    <a:pt x="250151" y="0"/>
                  </a:lnTo>
                  <a:close/>
                </a:path>
              </a:pathLst>
            </a:custGeom>
            <a:ln w="9144">
              <a:solidFill>
                <a:srgbClr val="FFFFFF"/>
              </a:solidFill>
            </a:ln>
          </p:spPr>
          <p:txBody>
            <a:bodyPr wrap="square" lIns="0" tIns="0" rIns="0" bIns="0" rtlCol="0"/>
            <a:lstStyle/>
            <a:p>
              <a:endParaRPr dirty="0"/>
            </a:p>
          </p:txBody>
        </p:sp>
        <p:sp>
          <p:nvSpPr>
            <p:cNvPr id="31" name="object 13">
              <a:extLst>
                <a:ext uri="{FF2B5EF4-FFF2-40B4-BE49-F238E27FC236}">
                  <a16:creationId xmlns:a16="http://schemas.microsoft.com/office/drawing/2014/main" id="{316FE749-5747-4CE3-A30F-553F74D6D06E}"/>
                </a:ext>
              </a:extLst>
            </p:cNvPr>
            <p:cNvSpPr/>
            <p:nvPr/>
          </p:nvSpPr>
          <p:spPr>
            <a:xfrm>
              <a:off x="7456871" y="3172370"/>
              <a:ext cx="1189990" cy="1311275"/>
            </a:xfrm>
            <a:custGeom>
              <a:avLst/>
              <a:gdLst/>
              <a:ahLst/>
              <a:cxnLst/>
              <a:rect l="l" t="t" r="r" b="b"/>
              <a:pathLst>
                <a:path w="1189990" h="1311275">
                  <a:moveTo>
                    <a:pt x="635596" y="0"/>
                  </a:moveTo>
                  <a:lnTo>
                    <a:pt x="0" y="1146632"/>
                  </a:lnTo>
                  <a:lnTo>
                    <a:pt x="44397" y="1170143"/>
                  </a:lnTo>
                  <a:lnTo>
                    <a:pt x="89464" y="1191848"/>
                  </a:lnTo>
                  <a:lnTo>
                    <a:pt x="135147" y="1211745"/>
                  </a:lnTo>
                  <a:lnTo>
                    <a:pt x="181395" y="1229831"/>
                  </a:lnTo>
                  <a:lnTo>
                    <a:pt x="228155" y="1246105"/>
                  </a:lnTo>
                  <a:lnTo>
                    <a:pt x="275373" y="1260564"/>
                  </a:lnTo>
                  <a:lnTo>
                    <a:pt x="322997" y="1273208"/>
                  </a:lnTo>
                  <a:lnTo>
                    <a:pt x="370975" y="1284034"/>
                  </a:lnTo>
                  <a:lnTo>
                    <a:pt x="419253" y="1293040"/>
                  </a:lnTo>
                  <a:lnTo>
                    <a:pt x="467780" y="1300225"/>
                  </a:lnTo>
                  <a:lnTo>
                    <a:pt x="516502" y="1305586"/>
                  </a:lnTo>
                  <a:lnTo>
                    <a:pt x="565367" y="1309123"/>
                  </a:lnTo>
                  <a:lnTo>
                    <a:pt x="614322" y="1310832"/>
                  </a:lnTo>
                  <a:lnTo>
                    <a:pt x="663315" y="1310713"/>
                  </a:lnTo>
                  <a:lnTo>
                    <a:pt x="712292" y="1308763"/>
                  </a:lnTo>
                  <a:lnTo>
                    <a:pt x="761202" y="1304981"/>
                  </a:lnTo>
                  <a:lnTo>
                    <a:pt x="809991" y="1299364"/>
                  </a:lnTo>
                  <a:lnTo>
                    <a:pt x="858607" y="1291911"/>
                  </a:lnTo>
                  <a:lnTo>
                    <a:pt x="906997" y="1282620"/>
                  </a:lnTo>
                  <a:lnTo>
                    <a:pt x="955109" y="1271489"/>
                  </a:lnTo>
                  <a:lnTo>
                    <a:pt x="1002889" y="1258517"/>
                  </a:lnTo>
                  <a:lnTo>
                    <a:pt x="1050286" y="1243701"/>
                  </a:lnTo>
                  <a:lnTo>
                    <a:pt x="1097246" y="1227039"/>
                  </a:lnTo>
                  <a:lnTo>
                    <a:pt x="1143717" y="1208531"/>
                  </a:lnTo>
                  <a:lnTo>
                    <a:pt x="1189647" y="1188173"/>
                  </a:lnTo>
                  <a:lnTo>
                    <a:pt x="635596" y="0"/>
                  </a:lnTo>
                  <a:close/>
                </a:path>
              </a:pathLst>
            </a:custGeom>
            <a:solidFill>
              <a:srgbClr val="858585"/>
            </a:solidFill>
          </p:spPr>
          <p:txBody>
            <a:bodyPr wrap="square" lIns="0" tIns="0" rIns="0" bIns="0" rtlCol="0"/>
            <a:lstStyle/>
            <a:p>
              <a:endParaRPr dirty="0"/>
            </a:p>
          </p:txBody>
        </p:sp>
        <p:sp>
          <p:nvSpPr>
            <p:cNvPr id="32" name="object 14">
              <a:extLst>
                <a:ext uri="{FF2B5EF4-FFF2-40B4-BE49-F238E27FC236}">
                  <a16:creationId xmlns:a16="http://schemas.microsoft.com/office/drawing/2014/main" id="{2A785826-ADFA-4A78-B311-477B889445D9}"/>
                </a:ext>
              </a:extLst>
            </p:cNvPr>
            <p:cNvSpPr/>
            <p:nvPr/>
          </p:nvSpPr>
          <p:spPr>
            <a:xfrm>
              <a:off x="7456869" y="3172370"/>
              <a:ext cx="1189990" cy="1311275"/>
            </a:xfrm>
            <a:custGeom>
              <a:avLst/>
              <a:gdLst/>
              <a:ahLst/>
              <a:cxnLst/>
              <a:rect l="l" t="t" r="r" b="b"/>
              <a:pathLst>
                <a:path w="1189990" h="1311275">
                  <a:moveTo>
                    <a:pt x="1189647" y="1188173"/>
                  </a:moveTo>
                  <a:lnTo>
                    <a:pt x="1143717" y="1208531"/>
                  </a:lnTo>
                  <a:lnTo>
                    <a:pt x="1097246" y="1227039"/>
                  </a:lnTo>
                  <a:lnTo>
                    <a:pt x="1050286" y="1243701"/>
                  </a:lnTo>
                  <a:lnTo>
                    <a:pt x="1002889" y="1258517"/>
                  </a:lnTo>
                  <a:lnTo>
                    <a:pt x="955109" y="1271489"/>
                  </a:lnTo>
                  <a:lnTo>
                    <a:pt x="906997" y="1282620"/>
                  </a:lnTo>
                  <a:lnTo>
                    <a:pt x="858607" y="1291911"/>
                  </a:lnTo>
                  <a:lnTo>
                    <a:pt x="809991" y="1299364"/>
                  </a:lnTo>
                  <a:lnTo>
                    <a:pt x="761202" y="1304981"/>
                  </a:lnTo>
                  <a:lnTo>
                    <a:pt x="712292" y="1308763"/>
                  </a:lnTo>
                  <a:lnTo>
                    <a:pt x="663315" y="1310713"/>
                  </a:lnTo>
                  <a:lnTo>
                    <a:pt x="614322" y="1310832"/>
                  </a:lnTo>
                  <a:lnTo>
                    <a:pt x="565367" y="1309123"/>
                  </a:lnTo>
                  <a:lnTo>
                    <a:pt x="516502" y="1305586"/>
                  </a:lnTo>
                  <a:lnTo>
                    <a:pt x="467780" y="1300225"/>
                  </a:lnTo>
                  <a:lnTo>
                    <a:pt x="419253" y="1293040"/>
                  </a:lnTo>
                  <a:lnTo>
                    <a:pt x="370975" y="1284034"/>
                  </a:lnTo>
                  <a:lnTo>
                    <a:pt x="322997" y="1273208"/>
                  </a:lnTo>
                  <a:lnTo>
                    <a:pt x="275373" y="1260564"/>
                  </a:lnTo>
                  <a:lnTo>
                    <a:pt x="228155" y="1246105"/>
                  </a:lnTo>
                  <a:lnTo>
                    <a:pt x="181395" y="1229831"/>
                  </a:lnTo>
                  <a:lnTo>
                    <a:pt x="135147" y="1211745"/>
                  </a:lnTo>
                  <a:lnTo>
                    <a:pt x="89464" y="1191848"/>
                  </a:lnTo>
                  <a:lnTo>
                    <a:pt x="44397" y="1170143"/>
                  </a:lnTo>
                  <a:lnTo>
                    <a:pt x="0" y="1146632"/>
                  </a:lnTo>
                  <a:lnTo>
                    <a:pt x="635596" y="0"/>
                  </a:lnTo>
                  <a:lnTo>
                    <a:pt x="1189647" y="1188173"/>
                  </a:lnTo>
                  <a:close/>
                </a:path>
              </a:pathLst>
            </a:custGeom>
            <a:ln w="9143">
              <a:solidFill>
                <a:srgbClr val="FFFFFF"/>
              </a:solidFill>
            </a:ln>
          </p:spPr>
          <p:txBody>
            <a:bodyPr wrap="square" lIns="0" tIns="0" rIns="0" bIns="0" rtlCol="0"/>
            <a:lstStyle/>
            <a:p>
              <a:endParaRPr dirty="0"/>
            </a:p>
          </p:txBody>
        </p:sp>
        <p:sp>
          <p:nvSpPr>
            <p:cNvPr id="33" name="object 15">
              <a:extLst>
                <a:ext uri="{FF2B5EF4-FFF2-40B4-BE49-F238E27FC236}">
                  <a16:creationId xmlns:a16="http://schemas.microsoft.com/office/drawing/2014/main" id="{BF9B65B6-20D5-4115-9A23-D686C7CB1F0C}"/>
                </a:ext>
              </a:extLst>
            </p:cNvPr>
            <p:cNvSpPr txBox="1"/>
            <p:nvPr/>
          </p:nvSpPr>
          <p:spPr>
            <a:xfrm>
              <a:off x="7255762" y="2781800"/>
              <a:ext cx="517151" cy="299703"/>
            </a:xfrm>
            <a:prstGeom prst="rect">
              <a:avLst/>
            </a:prstGeom>
          </p:spPr>
          <p:txBody>
            <a:bodyPr vert="horz" wrap="square" lIns="0" tIns="22225" rIns="0" bIns="0" rtlCol="0">
              <a:spAutoFit/>
            </a:bodyPr>
            <a:lstStyle/>
            <a:p>
              <a:pPr marL="94615" marR="5080" indent="-82550">
                <a:lnSpc>
                  <a:spcPts val="1150"/>
                </a:lnSpc>
                <a:spcBef>
                  <a:spcPts val="175"/>
                </a:spcBef>
              </a:pPr>
              <a:r>
                <a:rPr sz="1200" b="1" spc="-10" dirty="0">
                  <a:solidFill>
                    <a:srgbClr val="FFFFFF"/>
                  </a:solidFill>
                  <a:latin typeface="Arial"/>
                  <a:cs typeface="Arial"/>
                </a:rPr>
                <a:t>S</a:t>
              </a:r>
              <a:r>
                <a:rPr sz="1200" b="1" spc="-5" dirty="0">
                  <a:solidFill>
                    <a:srgbClr val="FFFFFF"/>
                  </a:solidFill>
                  <a:latin typeface="Arial"/>
                  <a:cs typeface="Arial"/>
                </a:rPr>
                <a:t>to</a:t>
              </a:r>
              <a:r>
                <a:rPr sz="1200" b="1" spc="-10" dirty="0">
                  <a:solidFill>
                    <a:srgbClr val="FFFFFF"/>
                  </a:solidFill>
                  <a:latin typeface="Arial"/>
                  <a:cs typeface="Arial"/>
                </a:rPr>
                <a:t>cks  45%</a:t>
              </a:r>
              <a:endParaRPr sz="1200" dirty="0">
                <a:latin typeface="Arial"/>
                <a:cs typeface="Arial"/>
              </a:endParaRPr>
            </a:p>
          </p:txBody>
        </p:sp>
        <p:sp>
          <p:nvSpPr>
            <p:cNvPr id="34" name="object 16">
              <a:extLst>
                <a:ext uri="{FF2B5EF4-FFF2-40B4-BE49-F238E27FC236}">
                  <a16:creationId xmlns:a16="http://schemas.microsoft.com/office/drawing/2014/main" id="{8C6D0596-5518-40C0-A856-997C2F12A048}"/>
                </a:ext>
              </a:extLst>
            </p:cNvPr>
            <p:cNvSpPr txBox="1"/>
            <p:nvPr/>
          </p:nvSpPr>
          <p:spPr>
            <a:xfrm>
              <a:off x="8533078" y="2926128"/>
              <a:ext cx="485256" cy="299703"/>
            </a:xfrm>
            <a:prstGeom prst="rect">
              <a:avLst/>
            </a:prstGeom>
          </p:spPr>
          <p:txBody>
            <a:bodyPr vert="horz" wrap="square" lIns="0" tIns="22225" rIns="0" bIns="0" rtlCol="0">
              <a:spAutoFit/>
            </a:bodyPr>
            <a:lstStyle/>
            <a:p>
              <a:pPr marL="83820" marR="5080" indent="-71755">
                <a:lnSpc>
                  <a:spcPts val="1150"/>
                </a:lnSpc>
                <a:spcBef>
                  <a:spcPts val="175"/>
                </a:spcBef>
              </a:pPr>
              <a:r>
                <a:rPr sz="1200" b="1" spc="-5" dirty="0">
                  <a:solidFill>
                    <a:srgbClr val="FFFFFF"/>
                  </a:solidFill>
                  <a:latin typeface="Arial"/>
                  <a:cs typeface="Arial"/>
                </a:rPr>
                <a:t>Bonds  </a:t>
              </a:r>
              <a:r>
                <a:rPr sz="1200" b="1" spc="-10" dirty="0">
                  <a:solidFill>
                    <a:srgbClr val="FFFFFF"/>
                  </a:solidFill>
                  <a:latin typeface="Arial"/>
                  <a:cs typeface="Arial"/>
                </a:rPr>
                <a:t>40%</a:t>
              </a:r>
              <a:endParaRPr sz="1200" dirty="0">
                <a:latin typeface="Arial"/>
                <a:cs typeface="Arial"/>
              </a:endParaRPr>
            </a:p>
          </p:txBody>
        </p:sp>
        <p:sp>
          <p:nvSpPr>
            <p:cNvPr id="35" name="object 17">
              <a:extLst>
                <a:ext uri="{FF2B5EF4-FFF2-40B4-BE49-F238E27FC236}">
                  <a16:creationId xmlns:a16="http://schemas.microsoft.com/office/drawing/2014/main" id="{09B04BDC-B998-4E10-9C40-A9F8E2DB0711}"/>
                </a:ext>
              </a:extLst>
            </p:cNvPr>
            <p:cNvSpPr txBox="1"/>
            <p:nvPr/>
          </p:nvSpPr>
          <p:spPr>
            <a:xfrm>
              <a:off x="7863819" y="3850835"/>
              <a:ext cx="440484" cy="299703"/>
            </a:xfrm>
            <a:prstGeom prst="rect">
              <a:avLst/>
            </a:prstGeom>
          </p:spPr>
          <p:txBody>
            <a:bodyPr vert="horz" wrap="square" lIns="0" tIns="22225" rIns="0" bIns="0" rtlCol="0">
              <a:spAutoFit/>
            </a:bodyPr>
            <a:lstStyle/>
            <a:p>
              <a:pPr marL="41275" marR="5080" indent="-29209">
                <a:lnSpc>
                  <a:spcPts val="1150"/>
                </a:lnSpc>
                <a:spcBef>
                  <a:spcPts val="175"/>
                </a:spcBef>
              </a:pPr>
              <a:r>
                <a:rPr sz="1200" b="1" spc="-5" dirty="0">
                  <a:solidFill>
                    <a:srgbClr val="FFFFFF"/>
                  </a:solidFill>
                  <a:latin typeface="Arial"/>
                  <a:cs typeface="Arial"/>
                </a:rPr>
                <a:t>C</a:t>
              </a:r>
              <a:r>
                <a:rPr sz="1200" b="1" spc="-10" dirty="0">
                  <a:solidFill>
                    <a:srgbClr val="FFFFFF"/>
                  </a:solidFill>
                  <a:latin typeface="Arial"/>
                  <a:cs typeface="Arial"/>
                </a:rPr>
                <a:t>ash  15%</a:t>
              </a:r>
              <a:endParaRPr sz="1200" dirty="0">
                <a:latin typeface="Arial"/>
                <a:cs typeface="Arial"/>
              </a:endParaRPr>
            </a:p>
          </p:txBody>
        </p:sp>
        <p:sp>
          <p:nvSpPr>
            <p:cNvPr id="36" name="object 24">
              <a:extLst>
                <a:ext uri="{FF2B5EF4-FFF2-40B4-BE49-F238E27FC236}">
                  <a16:creationId xmlns:a16="http://schemas.microsoft.com/office/drawing/2014/main" id="{1E812378-AFD2-4498-B4BD-D57D58369167}"/>
                </a:ext>
              </a:extLst>
            </p:cNvPr>
            <p:cNvSpPr/>
            <p:nvPr/>
          </p:nvSpPr>
          <p:spPr>
            <a:xfrm>
              <a:off x="7159884" y="5086053"/>
              <a:ext cx="414655" cy="791210"/>
            </a:xfrm>
            <a:custGeom>
              <a:avLst/>
              <a:gdLst/>
              <a:ahLst/>
              <a:cxnLst/>
              <a:rect l="l" t="t" r="r" b="b"/>
              <a:pathLst>
                <a:path w="414654" h="791210">
                  <a:moveTo>
                    <a:pt x="414528" y="500506"/>
                  </a:moveTo>
                  <a:lnTo>
                    <a:pt x="0" y="500506"/>
                  </a:lnTo>
                  <a:lnTo>
                    <a:pt x="207264" y="790956"/>
                  </a:lnTo>
                  <a:lnTo>
                    <a:pt x="414528" y="500506"/>
                  </a:lnTo>
                  <a:close/>
                </a:path>
                <a:path w="414654" h="791210">
                  <a:moveTo>
                    <a:pt x="253822" y="0"/>
                  </a:moveTo>
                  <a:lnTo>
                    <a:pt x="160705" y="0"/>
                  </a:lnTo>
                  <a:lnTo>
                    <a:pt x="160705" y="500506"/>
                  </a:lnTo>
                  <a:lnTo>
                    <a:pt x="253822" y="500506"/>
                  </a:lnTo>
                  <a:lnTo>
                    <a:pt x="253822" y="0"/>
                  </a:lnTo>
                  <a:close/>
                </a:path>
              </a:pathLst>
            </a:custGeom>
            <a:solidFill>
              <a:srgbClr val="054C70"/>
            </a:solidFill>
          </p:spPr>
          <p:txBody>
            <a:bodyPr wrap="square" lIns="0" tIns="0" rIns="0" bIns="0" rtlCol="0"/>
            <a:lstStyle/>
            <a:p>
              <a:endParaRPr dirty="0"/>
            </a:p>
          </p:txBody>
        </p:sp>
        <p:sp>
          <p:nvSpPr>
            <p:cNvPr id="37" name="object 25">
              <a:extLst>
                <a:ext uri="{FF2B5EF4-FFF2-40B4-BE49-F238E27FC236}">
                  <a16:creationId xmlns:a16="http://schemas.microsoft.com/office/drawing/2014/main" id="{59B1FBB7-E3F2-4B11-B5F1-1C1BB0DEF21C}"/>
                </a:ext>
              </a:extLst>
            </p:cNvPr>
            <p:cNvSpPr/>
            <p:nvPr/>
          </p:nvSpPr>
          <p:spPr>
            <a:xfrm>
              <a:off x="6945000" y="5086043"/>
              <a:ext cx="276225" cy="469900"/>
            </a:xfrm>
            <a:custGeom>
              <a:avLst/>
              <a:gdLst/>
              <a:ahLst/>
              <a:cxnLst/>
              <a:rect l="l" t="t" r="r" b="b"/>
              <a:pathLst>
                <a:path w="276225" h="469900">
                  <a:moveTo>
                    <a:pt x="275844" y="276123"/>
                  </a:moveTo>
                  <a:lnTo>
                    <a:pt x="0" y="276123"/>
                  </a:lnTo>
                  <a:lnTo>
                    <a:pt x="137922" y="469392"/>
                  </a:lnTo>
                  <a:lnTo>
                    <a:pt x="275844" y="276123"/>
                  </a:lnTo>
                  <a:close/>
                </a:path>
                <a:path w="276225" h="469900">
                  <a:moveTo>
                    <a:pt x="168897" y="0"/>
                  </a:moveTo>
                  <a:lnTo>
                    <a:pt x="106946" y="0"/>
                  </a:lnTo>
                  <a:lnTo>
                    <a:pt x="106946" y="276123"/>
                  </a:lnTo>
                  <a:lnTo>
                    <a:pt x="168897" y="276123"/>
                  </a:lnTo>
                  <a:lnTo>
                    <a:pt x="168897" y="0"/>
                  </a:lnTo>
                  <a:close/>
                </a:path>
              </a:pathLst>
            </a:custGeom>
            <a:solidFill>
              <a:srgbClr val="054C70"/>
            </a:solidFill>
          </p:spPr>
          <p:txBody>
            <a:bodyPr wrap="square" lIns="0" tIns="0" rIns="0" bIns="0" rtlCol="0"/>
            <a:lstStyle/>
            <a:p>
              <a:endParaRPr dirty="0"/>
            </a:p>
          </p:txBody>
        </p:sp>
        <p:sp>
          <p:nvSpPr>
            <p:cNvPr id="38" name="object 26">
              <a:extLst>
                <a:ext uri="{FF2B5EF4-FFF2-40B4-BE49-F238E27FC236}">
                  <a16:creationId xmlns:a16="http://schemas.microsoft.com/office/drawing/2014/main" id="{1C8061E1-51DB-460A-A921-2B6EB8D95FE9}"/>
                </a:ext>
              </a:extLst>
            </p:cNvPr>
            <p:cNvSpPr/>
            <p:nvPr/>
          </p:nvSpPr>
          <p:spPr>
            <a:xfrm>
              <a:off x="7496688" y="5086043"/>
              <a:ext cx="276225" cy="469900"/>
            </a:xfrm>
            <a:custGeom>
              <a:avLst/>
              <a:gdLst/>
              <a:ahLst/>
              <a:cxnLst/>
              <a:rect l="l" t="t" r="r" b="b"/>
              <a:pathLst>
                <a:path w="276225" h="469900">
                  <a:moveTo>
                    <a:pt x="275844" y="276123"/>
                  </a:moveTo>
                  <a:lnTo>
                    <a:pt x="0" y="276123"/>
                  </a:lnTo>
                  <a:lnTo>
                    <a:pt x="137922" y="469392"/>
                  </a:lnTo>
                  <a:lnTo>
                    <a:pt x="275844" y="276123"/>
                  </a:lnTo>
                  <a:close/>
                </a:path>
                <a:path w="276225" h="469900">
                  <a:moveTo>
                    <a:pt x="168897" y="0"/>
                  </a:moveTo>
                  <a:lnTo>
                    <a:pt x="106946" y="0"/>
                  </a:lnTo>
                  <a:lnTo>
                    <a:pt x="106946" y="276123"/>
                  </a:lnTo>
                  <a:lnTo>
                    <a:pt x="168897" y="276123"/>
                  </a:lnTo>
                  <a:lnTo>
                    <a:pt x="168897" y="0"/>
                  </a:lnTo>
                  <a:close/>
                </a:path>
              </a:pathLst>
            </a:custGeom>
            <a:solidFill>
              <a:srgbClr val="054C70"/>
            </a:solidFill>
          </p:spPr>
          <p:txBody>
            <a:bodyPr wrap="square" lIns="0" tIns="0" rIns="0" bIns="0" rtlCol="0"/>
            <a:lstStyle/>
            <a:p>
              <a:endParaRPr dirty="0"/>
            </a:p>
          </p:txBody>
        </p:sp>
        <p:sp>
          <p:nvSpPr>
            <p:cNvPr id="39" name="object 27">
              <a:extLst>
                <a:ext uri="{FF2B5EF4-FFF2-40B4-BE49-F238E27FC236}">
                  <a16:creationId xmlns:a16="http://schemas.microsoft.com/office/drawing/2014/main" id="{4B01E1E4-2FAF-42E3-8EDF-09DD3E24C461}"/>
                </a:ext>
              </a:extLst>
            </p:cNvPr>
            <p:cNvSpPr/>
            <p:nvPr/>
          </p:nvSpPr>
          <p:spPr>
            <a:xfrm>
              <a:off x="8648832" y="4689800"/>
              <a:ext cx="414655" cy="791210"/>
            </a:xfrm>
            <a:custGeom>
              <a:avLst/>
              <a:gdLst/>
              <a:ahLst/>
              <a:cxnLst/>
              <a:rect l="l" t="t" r="r" b="b"/>
              <a:pathLst>
                <a:path w="414654" h="791210">
                  <a:moveTo>
                    <a:pt x="253822" y="290449"/>
                  </a:moveTo>
                  <a:lnTo>
                    <a:pt x="160705" y="290449"/>
                  </a:lnTo>
                  <a:lnTo>
                    <a:pt x="160705" y="790956"/>
                  </a:lnTo>
                  <a:lnTo>
                    <a:pt x="253822" y="790956"/>
                  </a:lnTo>
                  <a:lnTo>
                    <a:pt x="253822" y="290449"/>
                  </a:lnTo>
                  <a:close/>
                </a:path>
                <a:path w="414654" h="791210">
                  <a:moveTo>
                    <a:pt x="207264" y="0"/>
                  </a:moveTo>
                  <a:lnTo>
                    <a:pt x="0" y="290449"/>
                  </a:lnTo>
                  <a:lnTo>
                    <a:pt x="414528" y="290449"/>
                  </a:lnTo>
                  <a:lnTo>
                    <a:pt x="207264" y="0"/>
                  </a:lnTo>
                  <a:close/>
                </a:path>
              </a:pathLst>
            </a:custGeom>
            <a:solidFill>
              <a:srgbClr val="777777"/>
            </a:solidFill>
          </p:spPr>
          <p:txBody>
            <a:bodyPr wrap="square" lIns="0" tIns="0" rIns="0" bIns="0" rtlCol="0"/>
            <a:lstStyle/>
            <a:p>
              <a:endParaRPr dirty="0"/>
            </a:p>
          </p:txBody>
        </p:sp>
        <p:sp>
          <p:nvSpPr>
            <p:cNvPr id="40" name="object 28">
              <a:extLst>
                <a:ext uri="{FF2B5EF4-FFF2-40B4-BE49-F238E27FC236}">
                  <a16:creationId xmlns:a16="http://schemas.microsoft.com/office/drawing/2014/main" id="{08FB7570-5EC9-433B-A6C1-D64A0FCED82A}"/>
                </a:ext>
              </a:extLst>
            </p:cNvPr>
            <p:cNvSpPr/>
            <p:nvPr/>
          </p:nvSpPr>
          <p:spPr>
            <a:xfrm>
              <a:off x="8433948" y="5011374"/>
              <a:ext cx="276225" cy="469900"/>
            </a:xfrm>
            <a:custGeom>
              <a:avLst/>
              <a:gdLst/>
              <a:ahLst/>
              <a:cxnLst/>
              <a:rect l="l" t="t" r="r" b="b"/>
              <a:pathLst>
                <a:path w="276225" h="469900">
                  <a:moveTo>
                    <a:pt x="168897" y="193268"/>
                  </a:moveTo>
                  <a:lnTo>
                    <a:pt x="106946" y="193268"/>
                  </a:lnTo>
                  <a:lnTo>
                    <a:pt x="106946" y="469391"/>
                  </a:lnTo>
                  <a:lnTo>
                    <a:pt x="168897" y="469391"/>
                  </a:lnTo>
                  <a:lnTo>
                    <a:pt x="168897" y="193268"/>
                  </a:lnTo>
                  <a:close/>
                </a:path>
                <a:path w="276225" h="469900">
                  <a:moveTo>
                    <a:pt x="137922" y="0"/>
                  </a:moveTo>
                  <a:lnTo>
                    <a:pt x="0" y="193268"/>
                  </a:lnTo>
                  <a:lnTo>
                    <a:pt x="275844" y="193268"/>
                  </a:lnTo>
                  <a:lnTo>
                    <a:pt x="137922" y="0"/>
                  </a:lnTo>
                  <a:close/>
                </a:path>
              </a:pathLst>
            </a:custGeom>
            <a:solidFill>
              <a:srgbClr val="777777"/>
            </a:solidFill>
          </p:spPr>
          <p:txBody>
            <a:bodyPr wrap="square" lIns="0" tIns="0" rIns="0" bIns="0" rtlCol="0"/>
            <a:lstStyle/>
            <a:p>
              <a:endParaRPr dirty="0"/>
            </a:p>
          </p:txBody>
        </p:sp>
        <p:sp>
          <p:nvSpPr>
            <p:cNvPr id="41" name="object 29">
              <a:extLst>
                <a:ext uri="{FF2B5EF4-FFF2-40B4-BE49-F238E27FC236}">
                  <a16:creationId xmlns:a16="http://schemas.microsoft.com/office/drawing/2014/main" id="{0E1F5EAF-B2FC-4CCF-B7AC-71BE3F3FA465}"/>
                </a:ext>
              </a:extLst>
            </p:cNvPr>
            <p:cNvSpPr/>
            <p:nvPr/>
          </p:nvSpPr>
          <p:spPr>
            <a:xfrm>
              <a:off x="8985636" y="5011374"/>
              <a:ext cx="276225" cy="469900"/>
            </a:xfrm>
            <a:custGeom>
              <a:avLst/>
              <a:gdLst/>
              <a:ahLst/>
              <a:cxnLst/>
              <a:rect l="l" t="t" r="r" b="b"/>
              <a:pathLst>
                <a:path w="276225" h="469900">
                  <a:moveTo>
                    <a:pt x="168897" y="193268"/>
                  </a:moveTo>
                  <a:lnTo>
                    <a:pt x="106946" y="193268"/>
                  </a:lnTo>
                  <a:lnTo>
                    <a:pt x="106946" y="469391"/>
                  </a:lnTo>
                  <a:lnTo>
                    <a:pt x="168897" y="469391"/>
                  </a:lnTo>
                  <a:lnTo>
                    <a:pt x="168897" y="193268"/>
                  </a:lnTo>
                  <a:close/>
                </a:path>
                <a:path w="276225" h="469900">
                  <a:moveTo>
                    <a:pt x="137922" y="0"/>
                  </a:moveTo>
                  <a:lnTo>
                    <a:pt x="0" y="193268"/>
                  </a:lnTo>
                  <a:lnTo>
                    <a:pt x="275844" y="193268"/>
                  </a:lnTo>
                  <a:lnTo>
                    <a:pt x="137922" y="0"/>
                  </a:lnTo>
                  <a:close/>
                </a:path>
              </a:pathLst>
            </a:custGeom>
            <a:solidFill>
              <a:srgbClr val="777777"/>
            </a:solidFill>
          </p:spPr>
          <p:txBody>
            <a:bodyPr wrap="square" lIns="0" tIns="0" rIns="0" bIns="0" rtlCol="0"/>
            <a:lstStyle/>
            <a:p>
              <a:endParaRPr dirty="0"/>
            </a:p>
          </p:txBody>
        </p:sp>
        <p:sp>
          <p:nvSpPr>
            <p:cNvPr id="42" name="object 30">
              <a:extLst>
                <a:ext uri="{FF2B5EF4-FFF2-40B4-BE49-F238E27FC236}">
                  <a16:creationId xmlns:a16="http://schemas.microsoft.com/office/drawing/2014/main" id="{6C665712-4C2A-46EF-8358-75AD5037A7A5}"/>
                </a:ext>
              </a:extLst>
            </p:cNvPr>
            <p:cNvSpPr txBox="1"/>
            <p:nvPr/>
          </p:nvSpPr>
          <p:spPr>
            <a:xfrm>
              <a:off x="6877431" y="4651361"/>
              <a:ext cx="1158875" cy="391160"/>
            </a:xfrm>
            <a:prstGeom prst="rect">
              <a:avLst/>
            </a:prstGeom>
          </p:spPr>
          <p:txBody>
            <a:bodyPr vert="horz" wrap="square" lIns="0" tIns="12700" rIns="0" bIns="0" rtlCol="0">
              <a:spAutoFit/>
            </a:bodyPr>
            <a:lstStyle/>
            <a:p>
              <a:pPr marL="248920" marR="5080" indent="-236220">
                <a:lnSpc>
                  <a:spcPct val="100000"/>
                </a:lnSpc>
                <a:spcBef>
                  <a:spcPts val="100"/>
                </a:spcBef>
              </a:pPr>
              <a:r>
                <a:rPr sz="1200" spc="5" dirty="0">
                  <a:solidFill>
                    <a:srgbClr val="054C70"/>
                  </a:solidFill>
                  <a:latin typeface="Arial"/>
                  <a:cs typeface="Arial"/>
                </a:rPr>
                <a:t>WHEN</a:t>
              </a:r>
              <a:r>
                <a:rPr sz="1200" spc="-120" dirty="0">
                  <a:solidFill>
                    <a:srgbClr val="054C70"/>
                  </a:solidFill>
                  <a:latin typeface="Arial"/>
                  <a:cs typeface="Arial"/>
                </a:rPr>
                <a:t> </a:t>
              </a:r>
              <a:r>
                <a:rPr sz="1200" spc="-5" dirty="0">
                  <a:solidFill>
                    <a:srgbClr val="054C70"/>
                  </a:solidFill>
                  <a:latin typeface="Arial"/>
                  <a:cs typeface="Arial"/>
                </a:rPr>
                <a:t>STOCKS  DECLINE</a:t>
              </a:r>
              <a:endParaRPr sz="1200" dirty="0">
                <a:latin typeface="Arial"/>
                <a:cs typeface="Arial"/>
              </a:endParaRPr>
            </a:p>
          </p:txBody>
        </p:sp>
        <p:sp>
          <p:nvSpPr>
            <p:cNvPr id="43" name="object 31">
              <a:extLst>
                <a:ext uri="{FF2B5EF4-FFF2-40B4-BE49-F238E27FC236}">
                  <a16:creationId xmlns:a16="http://schemas.microsoft.com/office/drawing/2014/main" id="{DBBE5A79-A7DB-4544-91F6-A7690102FB6E}"/>
                </a:ext>
              </a:extLst>
            </p:cNvPr>
            <p:cNvSpPr txBox="1"/>
            <p:nvPr/>
          </p:nvSpPr>
          <p:spPr>
            <a:xfrm>
              <a:off x="8259710" y="5582426"/>
              <a:ext cx="1387475" cy="391160"/>
            </a:xfrm>
            <a:prstGeom prst="rect">
              <a:avLst/>
            </a:prstGeom>
          </p:spPr>
          <p:txBody>
            <a:bodyPr vert="horz" wrap="square" lIns="0" tIns="12700" rIns="0" bIns="0" rtlCol="0">
              <a:spAutoFit/>
            </a:bodyPr>
            <a:lstStyle/>
            <a:p>
              <a:pPr marL="123825" marR="5080" indent="-111760">
                <a:lnSpc>
                  <a:spcPct val="100000"/>
                </a:lnSpc>
                <a:spcBef>
                  <a:spcPts val="100"/>
                </a:spcBef>
              </a:pPr>
              <a:r>
                <a:rPr sz="1200" spc="-5" dirty="0">
                  <a:solidFill>
                    <a:srgbClr val="4E4E4E"/>
                  </a:solidFill>
                  <a:latin typeface="Arial"/>
                  <a:cs typeface="Arial"/>
                </a:rPr>
                <a:t>CASH AND</a:t>
              </a:r>
              <a:r>
                <a:rPr sz="1200" spc="-150" dirty="0">
                  <a:solidFill>
                    <a:srgbClr val="4E4E4E"/>
                  </a:solidFill>
                  <a:latin typeface="Arial"/>
                  <a:cs typeface="Arial"/>
                </a:rPr>
                <a:t> </a:t>
              </a:r>
              <a:r>
                <a:rPr sz="1200" spc="-5" dirty="0">
                  <a:solidFill>
                    <a:srgbClr val="4E4E4E"/>
                  </a:solidFill>
                  <a:latin typeface="Arial"/>
                  <a:cs typeface="Arial"/>
                </a:rPr>
                <a:t>BONDS  </a:t>
              </a:r>
              <a:r>
                <a:rPr sz="1200" spc="-30" dirty="0">
                  <a:solidFill>
                    <a:srgbClr val="4E4E4E"/>
                  </a:solidFill>
                  <a:latin typeface="Arial"/>
                  <a:cs typeface="Arial"/>
                </a:rPr>
                <a:t>MAY</a:t>
              </a:r>
              <a:r>
                <a:rPr sz="1200" spc="-40" dirty="0">
                  <a:solidFill>
                    <a:srgbClr val="4E4E4E"/>
                  </a:solidFill>
                  <a:latin typeface="Arial"/>
                  <a:cs typeface="Arial"/>
                </a:rPr>
                <a:t> </a:t>
              </a:r>
              <a:r>
                <a:rPr sz="1200" spc="-5" dirty="0">
                  <a:solidFill>
                    <a:srgbClr val="4E4E4E"/>
                  </a:solidFill>
                  <a:latin typeface="Arial"/>
                  <a:cs typeface="Arial"/>
                </a:rPr>
                <a:t>INCREASE</a:t>
              </a:r>
              <a:endParaRPr sz="1200" dirty="0">
                <a:latin typeface="Arial"/>
                <a:cs typeface="Arial"/>
              </a:endParaRPr>
            </a:p>
          </p:txBody>
        </p:sp>
      </p:grpSp>
    </p:spTree>
    <p:extLst>
      <p:ext uri="{BB962C8B-B14F-4D97-AF65-F5344CB8AC3E}">
        <p14:creationId xmlns:p14="http://schemas.microsoft.com/office/powerpoint/2010/main" val="83419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8802347F-F6E8-4351-AA65-693CDB3108E1}"/>
              </a:ext>
            </a:extLst>
          </p:cNvPr>
          <p:cNvSpPr>
            <a:spLocks noGrp="1"/>
          </p:cNvSpPr>
          <p:nvPr>
            <p:ph type="body" sz="quarter" idx="13"/>
          </p:nvPr>
        </p:nvSpPr>
        <p:spPr/>
        <p:txBody>
          <a:bodyPr/>
          <a:lstStyle/>
          <a:p>
            <a:r>
              <a:rPr lang="en-US" dirty="0">
                <a:cs typeface="Arial"/>
              </a:rPr>
              <a:t>This illustration is </a:t>
            </a:r>
            <a:r>
              <a:rPr lang="en-US" spc="-5" dirty="0">
                <a:cs typeface="Arial"/>
              </a:rPr>
              <a:t>hypothetical and does not represent </a:t>
            </a:r>
            <a:r>
              <a:rPr lang="en-US" dirty="0">
                <a:cs typeface="Arial"/>
              </a:rPr>
              <a:t>the </a:t>
            </a:r>
            <a:r>
              <a:rPr lang="en-US" spc="-5" dirty="0">
                <a:cs typeface="Arial"/>
              </a:rPr>
              <a:t>returns of any </a:t>
            </a:r>
            <a:r>
              <a:rPr lang="en-US" dirty="0">
                <a:cs typeface="Arial"/>
              </a:rPr>
              <a:t>security. Investments </a:t>
            </a:r>
            <a:r>
              <a:rPr lang="en-US" spc="-5" dirty="0">
                <a:cs typeface="Arial"/>
              </a:rPr>
              <a:t>are </a:t>
            </a:r>
            <a:r>
              <a:rPr lang="en-US" dirty="0">
                <a:cs typeface="Arial"/>
              </a:rPr>
              <a:t>subject to market</a:t>
            </a:r>
            <a:r>
              <a:rPr lang="en-US" spc="-20" dirty="0">
                <a:cs typeface="Arial"/>
              </a:rPr>
              <a:t> </a:t>
            </a:r>
            <a:r>
              <a:rPr lang="en-US" dirty="0">
                <a:cs typeface="Arial"/>
              </a:rPr>
              <a:t>risk.</a:t>
            </a:r>
            <a:endParaRPr lang="en-US" dirty="0"/>
          </a:p>
        </p:txBody>
      </p:sp>
      <p:sp>
        <p:nvSpPr>
          <p:cNvPr id="2" name="object 2"/>
          <p:cNvSpPr txBox="1">
            <a:spLocks noGrp="1"/>
          </p:cNvSpPr>
          <p:nvPr>
            <p:ph type="title"/>
          </p:nvPr>
        </p:nvSpPr>
        <p:spPr>
          <a:xfrm>
            <a:off x="987551" y="406391"/>
            <a:ext cx="10213848" cy="505908"/>
          </a:xfrm>
          <a:prstGeom prst="rect">
            <a:avLst/>
          </a:prstGeom>
        </p:spPr>
        <p:txBody>
          <a:bodyPr vert="horz" wrap="square" lIns="0" tIns="13335" rIns="0" bIns="0" rtlCol="0" anchor="ctr">
            <a:spAutoFit/>
          </a:bodyPr>
          <a:lstStyle/>
          <a:p>
            <a:pPr marL="12700">
              <a:lnSpc>
                <a:spcPct val="100000"/>
              </a:lnSpc>
              <a:spcBef>
                <a:spcPts val="105"/>
              </a:spcBef>
            </a:pPr>
            <a:r>
              <a:rPr lang="en-US" sz="3200" spc="-5" dirty="0">
                <a:solidFill>
                  <a:srgbClr val="054C70"/>
                </a:solidFill>
              </a:rPr>
              <a:t>Rebalancing</a:t>
            </a:r>
          </a:p>
        </p:txBody>
      </p:sp>
      <p:sp>
        <p:nvSpPr>
          <p:cNvPr id="4" name="object 4"/>
          <p:cNvSpPr txBox="1"/>
          <p:nvPr/>
        </p:nvSpPr>
        <p:spPr>
          <a:xfrm>
            <a:off x="987551" y="1078898"/>
            <a:ext cx="8308847" cy="259686"/>
          </a:xfrm>
          <a:prstGeom prst="rect">
            <a:avLst/>
          </a:prstGeom>
        </p:spPr>
        <p:txBody>
          <a:bodyPr vert="horz" wrap="square" lIns="0" tIns="13335" rIns="0" bIns="0" rtlCol="0">
            <a:spAutoFit/>
          </a:bodyPr>
          <a:lstStyle/>
          <a:p>
            <a:pPr marL="12700">
              <a:spcBef>
                <a:spcPts val="105"/>
              </a:spcBef>
            </a:pPr>
            <a:r>
              <a:rPr lang="en-US" sz="1600" spc="-5" dirty="0">
                <a:solidFill>
                  <a:srgbClr val="4E4E4E"/>
                </a:solidFill>
                <a:cs typeface="Arial Black"/>
              </a:rPr>
              <a:t>Bringing asset allocation targets back in line</a:t>
            </a:r>
            <a:endParaRPr lang="en-US" sz="1600" dirty="0">
              <a:cs typeface="Arial Black"/>
            </a:endParaRPr>
          </a:p>
        </p:txBody>
      </p:sp>
      <p:sp>
        <p:nvSpPr>
          <p:cNvPr id="5" name="object 5"/>
          <p:cNvSpPr/>
          <p:nvPr/>
        </p:nvSpPr>
        <p:spPr>
          <a:xfrm>
            <a:off x="5560161" y="1907762"/>
            <a:ext cx="0" cy="3837940"/>
          </a:xfrm>
          <a:custGeom>
            <a:avLst/>
            <a:gdLst/>
            <a:ahLst/>
            <a:cxnLst/>
            <a:rect l="l" t="t" r="r" b="b"/>
            <a:pathLst>
              <a:path h="3837940">
                <a:moveTo>
                  <a:pt x="0" y="0"/>
                </a:moveTo>
                <a:lnTo>
                  <a:pt x="0" y="3837584"/>
                </a:lnTo>
              </a:path>
            </a:pathLst>
          </a:custGeom>
          <a:ln w="9144">
            <a:solidFill>
              <a:srgbClr val="054C70"/>
            </a:solidFill>
          </a:ln>
        </p:spPr>
        <p:txBody>
          <a:bodyPr wrap="square" lIns="0" tIns="0" rIns="0" bIns="0" rtlCol="0"/>
          <a:lstStyle/>
          <a:p>
            <a:endParaRPr dirty="0"/>
          </a:p>
        </p:txBody>
      </p:sp>
      <p:sp>
        <p:nvSpPr>
          <p:cNvPr id="6" name="object 6"/>
          <p:cNvSpPr/>
          <p:nvPr/>
        </p:nvSpPr>
        <p:spPr>
          <a:xfrm>
            <a:off x="5392521" y="2399117"/>
            <a:ext cx="167640" cy="323215"/>
          </a:xfrm>
          <a:custGeom>
            <a:avLst/>
            <a:gdLst/>
            <a:ahLst/>
            <a:cxnLst/>
            <a:rect l="l" t="t" r="r" b="b"/>
            <a:pathLst>
              <a:path w="167639" h="323214">
                <a:moveTo>
                  <a:pt x="167639" y="0"/>
                </a:moveTo>
                <a:lnTo>
                  <a:pt x="0" y="161543"/>
                </a:lnTo>
                <a:lnTo>
                  <a:pt x="167639" y="323088"/>
                </a:lnTo>
                <a:lnTo>
                  <a:pt x="167639" y="0"/>
                </a:lnTo>
                <a:close/>
              </a:path>
            </a:pathLst>
          </a:custGeom>
          <a:solidFill>
            <a:srgbClr val="054C70"/>
          </a:solidFill>
        </p:spPr>
        <p:txBody>
          <a:bodyPr wrap="square" lIns="0" tIns="0" rIns="0" bIns="0" rtlCol="0"/>
          <a:lstStyle/>
          <a:p>
            <a:endParaRPr dirty="0"/>
          </a:p>
        </p:txBody>
      </p:sp>
      <p:sp>
        <p:nvSpPr>
          <p:cNvPr id="7" name="object 7"/>
          <p:cNvSpPr txBox="1"/>
          <p:nvPr/>
        </p:nvSpPr>
        <p:spPr>
          <a:xfrm>
            <a:off x="2091898" y="2366787"/>
            <a:ext cx="2961883" cy="321242"/>
          </a:xfrm>
          <a:prstGeom prst="rect">
            <a:avLst/>
          </a:prstGeom>
        </p:spPr>
        <p:txBody>
          <a:bodyPr vert="horz" wrap="square" lIns="0" tIns="13335" rIns="0" bIns="0" rtlCol="0">
            <a:spAutoFit/>
          </a:bodyPr>
          <a:lstStyle/>
          <a:p>
            <a:pPr marL="12700" marR="5080">
              <a:spcBef>
                <a:spcPts val="105"/>
              </a:spcBef>
            </a:pPr>
            <a:r>
              <a:rPr sz="2000" dirty="0">
                <a:solidFill>
                  <a:srgbClr val="A8AFB5"/>
                </a:solidFill>
                <a:latin typeface="Arial"/>
                <a:cs typeface="Arial"/>
              </a:rPr>
              <a:t>Original</a:t>
            </a:r>
            <a:r>
              <a:rPr sz="2000" spc="-95" dirty="0">
                <a:solidFill>
                  <a:srgbClr val="A8AFB5"/>
                </a:solidFill>
                <a:latin typeface="Arial"/>
                <a:cs typeface="Arial"/>
              </a:rPr>
              <a:t> </a:t>
            </a:r>
            <a:r>
              <a:rPr sz="2000" dirty="0">
                <a:solidFill>
                  <a:srgbClr val="A8AFB5"/>
                </a:solidFill>
                <a:latin typeface="Arial"/>
                <a:cs typeface="Arial"/>
              </a:rPr>
              <a:t>asset allocation</a:t>
            </a:r>
          </a:p>
        </p:txBody>
      </p:sp>
      <p:sp>
        <p:nvSpPr>
          <p:cNvPr id="8" name="object 8"/>
          <p:cNvSpPr txBox="1"/>
          <p:nvPr/>
        </p:nvSpPr>
        <p:spPr>
          <a:xfrm>
            <a:off x="2084853" y="3518791"/>
            <a:ext cx="3129353" cy="321242"/>
          </a:xfrm>
          <a:prstGeom prst="rect">
            <a:avLst/>
          </a:prstGeom>
        </p:spPr>
        <p:txBody>
          <a:bodyPr vert="horz" wrap="square" lIns="0" tIns="13335" rIns="0" bIns="0" rtlCol="0">
            <a:spAutoFit/>
          </a:bodyPr>
          <a:lstStyle/>
          <a:p>
            <a:pPr marL="12700" marR="5080">
              <a:spcBef>
                <a:spcPts val="105"/>
              </a:spcBef>
            </a:pPr>
            <a:r>
              <a:rPr sz="2000" dirty="0">
                <a:solidFill>
                  <a:srgbClr val="A8AFB5"/>
                </a:solidFill>
                <a:latin typeface="Arial"/>
                <a:cs typeface="Arial"/>
              </a:rPr>
              <a:t>Stock</a:t>
            </a:r>
            <a:r>
              <a:rPr sz="2000" spc="-110" dirty="0">
                <a:solidFill>
                  <a:srgbClr val="A8AFB5"/>
                </a:solidFill>
                <a:latin typeface="Arial"/>
                <a:cs typeface="Arial"/>
              </a:rPr>
              <a:t> </a:t>
            </a:r>
            <a:r>
              <a:rPr sz="2000" dirty="0">
                <a:solidFill>
                  <a:srgbClr val="A8AFB5"/>
                </a:solidFill>
                <a:latin typeface="Arial"/>
                <a:cs typeface="Arial"/>
              </a:rPr>
              <a:t>market goes</a:t>
            </a:r>
            <a:r>
              <a:rPr sz="2000" spc="-45" dirty="0">
                <a:solidFill>
                  <a:srgbClr val="A8AFB5"/>
                </a:solidFill>
                <a:latin typeface="Arial"/>
                <a:cs typeface="Arial"/>
              </a:rPr>
              <a:t> </a:t>
            </a:r>
            <a:r>
              <a:rPr sz="2000" dirty="0">
                <a:solidFill>
                  <a:srgbClr val="A8AFB5"/>
                </a:solidFill>
                <a:latin typeface="Arial"/>
                <a:cs typeface="Arial"/>
              </a:rPr>
              <a:t>down</a:t>
            </a:r>
          </a:p>
        </p:txBody>
      </p:sp>
      <p:sp>
        <p:nvSpPr>
          <p:cNvPr id="9" name="object 9"/>
          <p:cNvSpPr txBox="1"/>
          <p:nvPr/>
        </p:nvSpPr>
        <p:spPr>
          <a:xfrm>
            <a:off x="2091726" y="4667623"/>
            <a:ext cx="3242764" cy="628377"/>
          </a:xfrm>
          <a:prstGeom prst="rect">
            <a:avLst/>
          </a:prstGeom>
        </p:spPr>
        <p:txBody>
          <a:bodyPr vert="horz" wrap="square" lIns="0" tIns="12700" rIns="0" bIns="0" rtlCol="0">
            <a:spAutoFit/>
          </a:bodyPr>
          <a:lstStyle/>
          <a:p>
            <a:pPr marL="12700" marR="5080">
              <a:spcBef>
                <a:spcPts val="100"/>
              </a:spcBef>
            </a:pPr>
            <a:r>
              <a:rPr sz="2000" b="1" dirty="0">
                <a:solidFill>
                  <a:srgbClr val="054C70"/>
                </a:solidFill>
                <a:latin typeface="Arial"/>
                <a:cs typeface="Arial"/>
              </a:rPr>
              <a:t>Rebalance</a:t>
            </a:r>
            <a:r>
              <a:rPr lang="en-US" sz="2000" b="1" spc="-95" dirty="0">
                <a:solidFill>
                  <a:srgbClr val="054C70"/>
                </a:solidFill>
                <a:latin typeface="Arial"/>
                <a:cs typeface="Arial"/>
              </a:rPr>
              <a:t> </a:t>
            </a:r>
            <a:r>
              <a:rPr sz="2000" b="1" dirty="0">
                <a:solidFill>
                  <a:srgbClr val="054C70"/>
                </a:solidFill>
                <a:latin typeface="Arial"/>
                <a:cs typeface="Arial"/>
              </a:rPr>
              <a:t>back</a:t>
            </a:r>
            <a:r>
              <a:rPr lang="en-US" sz="2000" b="1" dirty="0">
                <a:solidFill>
                  <a:srgbClr val="054C70"/>
                </a:solidFill>
                <a:latin typeface="Arial"/>
                <a:cs typeface="Arial"/>
              </a:rPr>
              <a:t> </a:t>
            </a:r>
            <a:r>
              <a:rPr sz="2000" b="1" spc="-5" dirty="0">
                <a:solidFill>
                  <a:srgbClr val="054C70"/>
                </a:solidFill>
                <a:latin typeface="Arial"/>
                <a:cs typeface="Arial"/>
              </a:rPr>
              <a:t>to </a:t>
            </a:r>
            <a:r>
              <a:rPr sz="2000" b="1" dirty="0">
                <a:solidFill>
                  <a:srgbClr val="054C70"/>
                </a:solidFill>
                <a:latin typeface="Arial"/>
                <a:cs typeface="Arial"/>
              </a:rPr>
              <a:t>original asset allocation</a:t>
            </a:r>
            <a:r>
              <a:rPr sz="2000" b="1" spc="-40" dirty="0">
                <a:solidFill>
                  <a:srgbClr val="054C70"/>
                </a:solidFill>
                <a:latin typeface="Arial"/>
                <a:cs typeface="Arial"/>
              </a:rPr>
              <a:t> </a:t>
            </a:r>
            <a:r>
              <a:rPr sz="2000" b="1" dirty="0">
                <a:solidFill>
                  <a:srgbClr val="054C70"/>
                </a:solidFill>
                <a:latin typeface="Arial"/>
                <a:cs typeface="Arial"/>
              </a:rPr>
              <a:t>plan</a:t>
            </a:r>
          </a:p>
        </p:txBody>
      </p:sp>
      <p:pic>
        <p:nvPicPr>
          <p:cNvPr id="25" name="Graphic 24" descr="Scales of justice with solid fill">
            <a:extLst>
              <a:ext uri="{FF2B5EF4-FFF2-40B4-BE49-F238E27FC236}">
                <a16:creationId xmlns:a16="http://schemas.microsoft.com/office/drawing/2014/main" id="{E204DF09-092A-4571-B621-89DA2C9363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4514" y="4598708"/>
            <a:ext cx="766205" cy="766205"/>
          </a:xfrm>
          <a:prstGeom prst="rect">
            <a:avLst/>
          </a:prstGeom>
        </p:spPr>
      </p:pic>
      <p:pic>
        <p:nvPicPr>
          <p:cNvPr id="27" name="Graphic 26" descr="Bar graph with downward trend with solid fill">
            <a:extLst>
              <a:ext uri="{FF2B5EF4-FFF2-40B4-BE49-F238E27FC236}">
                <a16:creationId xmlns:a16="http://schemas.microsoft.com/office/drawing/2014/main" id="{9BCC27AB-DB66-4B87-8A8A-E6959427CC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6953" y="3299150"/>
            <a:ext cx="766205" cy="766205"/>
          </a:xfrm>
          <a:prstGeom prst="rect">
            <a:avLst/>
          </a:prstGeom>
        </p:spPr>
      </p:pic>
      <p:pic>
        <p:nvPicPr>
          <p:cNvPr id="30" name="Graphic 29" descr="Pie chart with solid fill">
            <a:extLst>
              <a:ext uri="{FF2B5EF4-FFF2-40B4-BE49-F238E27FC236}">
                <a16:creationId xmlns:a16="http://schemas.microsoft.com/office/drawing/2014/main" id="{C59D9BE9-845A-4776-88CF-F3E90F7EAC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4514" y="2139060"/>
            <a:ext cx="768644" cy="768644"/>
          </a:xfrm>
          <a:prstGeom prst="rect">
            <a:avLst/>
          </a:prstGeom>
        </p:spPr>
      </p:pic>
      <p:grpSp>
        <p:nvGrpSpPr>
          <p:cNvPr id="44" name="Group 43">
            <a:extLst>
              <a:ext uri="{FF2B5EF4-FFF2-40B4-BE49-F238E27FC236}">
                <a16:creationId xmlns:a16="http://schemas.microsoft.com/office/drawing/2014/main" id="{73134CA5-D0C0-4033-869E-E8D1D7EE98FE}"/>
              </a:ext>
            </a:extLst>
          </p:cNvPr>
          <p:cNvGrpSpPr/>
          <p:nvPr/>
        </p:nvGrpSpPr>
        <p:grpSpPr>
          <a:xfrm>
            <a:off x="8131787" y="2074201"/>
            <a:ext cx="3627943" cy="3531664"/>
            <a:chOff x="8018626" y="1930673"/>
            <a:chExt cx="2016248" cy="2015614"/>
          </a:xfrm>
        </p:grpSpPr>
        <p:sp>
          <p:nvSpPr>
            <p:cNvPr id="45" name="object 15">
              <a:extLst>
                <a:ext uri="{FF2B5EF4-FFF2-40B4-BE49-F238E27FC236}">
                  <a16:creationId xmlns:a16="http://schemas.microsoft.com/office/drawing/2014/main" id="{C385EE47-2F34-4F19-88C6-325BA94F4984}"/>
                </a:ext>
              </a:extLst>
            </p:cNvPr>
            <p:cNvSpPr/>
            <p:nvPr/>
          </p:nvSpPr>
          <p:spPr>
            <a:xfrm>
              <a:off x="8018626" y="1930673"/>
              <a:ext cx="1921510" cy="1889760"/>
            </a:xfrm>
            <a:custGeom>
              <a:avLst/>
              <a:gdLst/>
              <a:ahLst/>
              <a:cxnLst/>
              <a:rect l="l" t="t" r="r" b="b"/>
              <a:pathLst>
                <a:path w="1921509" h="1889760">
                  <a:moveTo>
                    <a:pt x="1000143" y="0"/>
                  </a:moveTo>
                  <a:lnTo>
                    <a:pt x="954386" y="1433"/>
                  </a:lnTo>
                  <a:lnTo>
                    <a:pt x="908833" y="4933"/>
                  </a:lnTo>
                  <a:lnTo>
                    <a:pt x="863557" y="10478"/>
                  </a:lnTo>
                  <a:lnTo>
                    <a:pt x="818628" y="18049"/>
                  </a:lnTo>
                  <a:lnTo>
                    <a:pt x="774118" y="27624"/>
                  </a:lnTo>
                  <a:lnTo>
                    <a:pt x="730100" y="39184"/>
                  </a:lnTo>
                  <a:lnTo>
                    <a:pt x="686645" y="52707"/>
                  </a:lnTo>
                  <a:lnTo>
                    <a:pt x="643825" y="68173"/>
                  </a:lnTo>
                  <a:lnTo>
                    <a:pt x="601711" y="85561"/>
                  </a:lnTo>
                  <a:lnTo>
                    <a:pt x="560375" y="104851"/>
                  </a:lnTo>
                  <a:lnTo>
                    <a:pt x="519890" y="126023"/>
                  </a:lnTo>
                  <a:lnTo>
                    <a:pt x="480326" y="149055"/>
                  </a:lnTo>
                  <a:lnTo>
                    <a:pt x="441756" y="173926"/>
                  </a:lnTo>
                  <a:lnTo>
                    <a:pt x="404252" y="200618"/>
                  </a:lnTo>
                  <a:lnTo>
                    <a:pt x="367884" y="229108"/>
                  </a:lnTo>
                  <a:lnTo>
                    <a:pt x="332725" y="259377"/>
                  </a:lnTo>
                  <a:lnTo>
                    <a:pt x="298847" y="291403"/>
                  </a:lnTo>
                  <a:lnTo>
                    <a:pt x="266321" y="325167"/>
                  </a:lnTo>
                  <a:lnTo>
                    <a:pt x="235220" y="360647"/>
                  </a:lnTo>
                  <a:lnTo>
                    <a:pt x="205614" y="397823"/>
                  </a:lnTo>
                  <a:lnTo>
                    <a:pt x="177576" y="436675"/>
                  </a:lnTo>
                  <a:lnTo>
                    <a:pt x="151177" y="477181"/>
                  </a:lnTo>
                  <a:lnTo>
                    <a:pt x="126490" y="519322"/>
                  </a:lnTo>
                  <a:lnTo>
                    <a:pt x="103836" y="562588"/>
                  </a:lnTo>
                  <a:lnTo>
                    <a:pt x="83475" y="606440"/>
                  </a:lnTo>
                  <a:lnTo>
                    <a:pt x="65386" y="650805"/>
                  </a:lnTo>
                  <a:lnTo>
                    <a:pt x="49548" y="695611"/>
                  </a:lnTo>
                  <a:lnTo>
                    <a:pt x="35942" y="740788"/>
                  </a:lnTo>
                  <a:lnTo>
                    <a:pt x="24546" y="786263"/>
                  </a:lnTo>
                  <a:lnTo>
                    <a:pt x="15339" y="831964"/>
                  </a:lnTo>
                  <a:lnTo>
                    <a:pt x="8302" y="877819"/>
                  </a:lnTo>
                  <a:lnTo>
                    <a:pt x="3413" y="923758"/>
                  </a:lnTo>
                  <a:lnTo>
                    <a:pt x="653" y="969707"/>
                  </a:lnTo>
                  <a:lnTo>
                    <a:pt x="0" y="1015596"/>
                  </a:lnTo>
                  <a:lnTo>
                    <a:pt x="1433" y="1061353"/>
                  </a:lnTo>
                  <a:lnTo>
                    <a:pt x="4933" y="1106905"/>
                  </a:lnTo>
                  <a:lnTo>
                    <a:pt x="10479" y="1152181"/>
                  </a:lnTo>
                  <a:lnTo>
                    <a:pt x="18050" y="1197110"/>
                  </a:lnTo>
                  <a:lnTo>
                    <a:pt x="27626" y="1241619"/>
                  </a:lnTo>
                  <a:lnTo>
                    <a:pt x="39185" y="1285637"/>
                  </a:lnTo>
                  <a:lnTo>
                    <a:pt x="52708" y="1329091"/>
                  </a:lnTo>
                  <a:lnTo>
                    <a:pt x="68174" y="1371912"/>
                  </a:lnTo>
                  <a:lnTo>
                    <a:pt x="85562" y="1414025"/>
                  </a:lnTo>
                  <a:lnTo>
                    <a:pt x="104852" y="1455360"/>
                  </a:lnTo>
                  <a:lnTo>
                    <a:pt x="126023" y="1495846"/>
                  </a:lnTo>
                  <a:lnTo>
                    <a:pt x="149055" y="1535409"/>
                  </a:lnTo>
                  <a:lnTo>
                    <a:pt x="173926" y="1573979"/>
                  </a:lnTo>
                  <a:lnTo>
                    <a:pt x="200617" y="1611484"/>
                  </a:lnTo>
                  <a:lnTo>
                    <a:pt x="229107" y="1647851"/>
                  </a:lnTo>
                  <a:lnTo>
                    <a:pt x="259375" y="1683010"/>
                  </a:lnTo>
                  <a:lnTo>
                    <a:pt x="291400" y="1716888"/>
                  </a:lnTo>
                  <a:lnTo>
                    <a:pt x="325163" y="1749414"/>
                  </a:lnTo>
                  <a:lnTo>
                    <a:pt x="360642" y="1780515"/>
                  </a:lnTo>
                  <a:lnTo>
                    <a:pt x="397818" y="1810121"/>
                  </a:lnTo>
                  <a:lnTo>
                    <a:pt x="436668" y="1838159"/>
                  </a:lnTo>
                  <a:lnTo>
                    <a:pt x="477174" y="1864558"/>
                  </a:lnTo>
                  <a:lnTo>
                    <a:pt x="519313" y="1889245"/>
                  </a:lnTo>
                  <a:lnTo>
                    <a:pt x="1007870" y="1007865"/>
                  </a:lnTo>
                  <a:lnTo>
                    <a:pt x="1921178" y="581984"/>
                  </a:lnTo>
                  <a:lnTo>
                    <a:pt x="1899389" y="538080"/>
                  </a:lnTo>
                  <a:lnTo>
                    <a:pt x="1875572" y="495426"/>
                  </a:lnTo>
                  <a:lnTo>
                    <a:pt x="1849786" y="454083"/>
                  </a:lnTo>
                  <a:lnTo>
                    <a:pt x="1822089" y="414113"/>
                  </a:lnTo>
                  <a:lnTo>
                    <a:pt x="1792540" y="375579"/>
                  </a:lnTo>
                  <a:lnTo>
                    <a:pt x="1761195" y="338544"/>
                  </a:lnTo>
                  <a:lnTo>
                    <a:pt x="1728114" y="303070"/>
                  </a:lnTo>
                  <a:lnTo>
                    <a:pt x="1693355" y="269219"/>
                  </a:lnTo>
                  <a:lnTo>
                    <a:pt x="1656976" y="237053"/>
                  </a:lnTo>
                  <a:lnTo>
                    <a:pt x="1619036" y="206636"/>
                  </a:lnTo>
                  <a:lnTo>
                    <a:pt x="1579592" y="178030"/>
                  </a:lnTo>
                  <a:lnTo>
                    <a:pt x="1538702" y="151296"/>
                  </a:lnTo>
                  <a:lnTo>
                    <a:pt x="1496426" y="126498"/>
                  </a:lnTo>
                  <a:lnTo>
                    <a:pt x="1453159" y="103843"/>
                  </a:lnTo>
                  <a:lnTo>
                    <a:pt x="1409306" y="83481"/>
                  </a:lnTo>
                  <a:lnTo>
                    <a:pt x="1364940" y="65391"/>
                  </a:lnTo>
                  <a:lnTo>
                    <a:pt x="1320132" y="49553"/>
                  </a:lnTo>
                  <a:lnTo>
                    <a:pt x="1274955" y="35945"/>
                  </a:lnTo>
                  <a:lnTo>
                    <a:pt x="1229480" y="24548"/>
                  </a:lnTo>
                  <a:lnTo>
                    <a:pt x="1183778" y="15341"/>
                  </a:lnTo>
                  <a:lnTo>
                    <a:pt x="1137922" y="8303"/>
                  </a:lnTo>
                  <a:lnTo>
                    <a:pt x="1091983" y="3414"/>
                  </a:lnTo>
                  <a:lnTo>
                    <a:pt x="1046032" y="653"/>
                  </a:lnTo>
                  <a:lnTo>
                    <a:pt x="1000143" y="0"/>
                  </a:lnTo>
                  <a:close/>
                </a:path>
              </a:pathLst>
            </a:custGeom>
            <a:solidFill>
              <a:srgbClr val="00426A"/>
            </a:solidFill>
          </p:spPr>
          <p:txBody>
            <a:bodyPr wrap="square" lIns="0" tIns="0" rIns="0" bIns="0" rtlCol="0"/>
            <a:lstStyle/>
            <a:p>
              <a:endParaRPr dirty="0"/>
            </a:p>
          </p:txBody>
        </p:sp>
        <p:sp>
          <p:nvSpPr>
            <p:cNvPr id="46" name="object 16">
              <a:extLst>
                <a:ext uri="{FF2B5EF4-FFF2-40B4-BE49-F238E27FC236}">
                  <a16:creationId xmlns:a16="http://schemas.microsoft.com/office/drawing/2014/main" id="{B88E00C2-09E1-47A5-9F3F-A1F07739B178}"/>
                </a:ext>
              </a:extLst>
            </p:cNvPr>
            <p:cNvSpPr/>
            <p:nvPr/>
          </p:nvSpPr>
          <p:spPr>
            <a:xfrm>
              <a:off x="9026494" y="2512664"/>
              <a:ext cx="1008380" cy="1426210"/>
            </a:xfrm>
            <a:custGeom>
              <a:avLst/>
              <a:gdLst/>
              <a:ahLst/>
              <a:cxnLst/>
              <a:rect l="l" t="t" r="r" b="b"/>
              <a:pathLst>
                <a:path w="1008379" h="1426210">
                  <a:moveTo>
                    <a:pt x="913307" y="0"/>
                  </a:moveTo>
                  <a:lnTo>
                    <a:pt x="0" y="425881"/>
                  </a:lnTo>
                  <a:lnTo>
                    <a:pt x="122808" y="1426095"/>
                  </a:lnTo>
                  <a:lnTo>
                    <a:pt x="175050" y="1418285"/>
                  </a:lnTo>
                  <a:lnTo>
                    <a:pt x="226738" y="1407766"/>
                  </a:lnTo>
                  <a:lnTo>
                    <a:pt x="277769" y="1394567"/>
                  </a:lnTo>
                  <a:lnTo>
                    <a:pt x="328040" y="1378719"/>
                  </a:lnTo>
                  <a:lnTo>
                    <a:pt x="377445" y="1360249"/>
                  </a:lnTo>
                  <a:lnTo>
                    <a:pt x="425881" y="1339189"/>
                  </a:lnTo>
                  <a:lnTo>
                    <a:pt x="469641" y="1317502"/>
                  </a:lnTo>
                  <a:lnTo>
                    <a:pt x="511889" y="1293994"/>
                  </a:lnTo>
                  <a:lnTo>
                    <a:pt x="552601" y="1268734"/>
                  </a:lnTo>
                  <a:lnTo>
                    <a:pt x="591752" y="1241794"/>
                  </a:lnTo>
                  <a:lnTo>
                    <a:pt x="629314" y="1213244"/>
                  </a:lnTo>
                  <a:lnTo>
                    <a:pt x="665264" y="1183153"/>
                  </a:lnTo>
                  <a:lnTo>
                    <a:pt x="699575" y="1151591"/>
                  </a:lnTo>
                  <a:lnTo>
                    <a:pt x="732222" y="1118630"/>
                  </a:lnTo>
                  <a:lnTo>
                    <a:pt x="763179" y="1084339"/>
                  </a:lnTo>
                  <a:lnTo>
                    <a:pt x="792421" y="1048787"/>
                  </a:lnTo>
                  <a:lnTo>
                    <a:pt x="819923" y="1012046"/>
                  </a:lnTo>
                  <a:lnTo>
                    <a:pt x="845658" y="974186"/>
                  </a:lnTo>
                  <a:lnTo>
                    <a:pt x="869602" y="935276"/>
                  </a:lnTo>
                  <a:lnTo>
                    <a:pt x="891728" y="895386"/>
                  </a:lnTo>
                  <a:lnTo>
                    <a:pt x="912012" y="854588"/>
                  </a:lnTo>
                  <a:lnTo>
                    <a:pt x="930427" y="812951"/>
                  </a:lnTo>
                  <a:lnTo>
                    <a:pt x="946948" y="770545"/>
                  </a:lnTo>
                  <a:lnTo>
                    <a:pt x="961550" y="727440"/>
                  </a:lnTo>
                  <a:lnTo>
                    <a:pt x="974207" y="683707"/>
                  </a:lnTo>
                  <a:lnTo>
                    <a:pt x="984893" y="639416"/>
                  </a:lnTo>
                  <a:lnTo>
                    <a:pt x="993584" y="594636"/>
                  </a:lnTo>
                  <a:lnTo>
                    <a:pt x="1000253" y="549439"/>
                  </a:lnTo>
                  <a:lnTo>
                    <a:pt x="1004875" y="503894"/>
                  </a:lnTo>
                  <a:lnTo>
                    <a:pt x="1007424" y="458070"/>
                  </a:lnTo>
                  <a:lnTo>
                    <a:pt x="1007875" y="412040"/>
                  </a:lnTo>
                  <a:lnTo>
                    <a:pt x="1006202" y="365872"/>
                  </a:lnTo>
                  <a:lnTo>
                    <a:pt x="1002381" y="319636"/>
                  </a:lnTo>
                  <a:lnTo>
                    <a:pt x="996384" y="273404"/>
                  </a:lnTo>
                  <a:lnTo>
                    <a:pt x="988188" y="227245"/>
                  </a:lnTo>
                  <a:lnTo>
                    <a:pt x="977765" y="181229"/>
                  </a:lnTo>
                  <a:lnTo>
                    <a:pt x="965092" y="135426"/>
                  </a:lnTo>
                  <a:lnTo>
                    <a:pt x="950141" y="89907"/>
                  </a:lnTo>
                  <a:lnTo>
                    <a:pt x="932888" y="44741"/>
                  </a:lnTo>
                  <a:lnTo>
                    <a:pt x="913307" y="0"/>
                  </a:lnTo>
                  <a:close/>
                </a:path>
              </a:pathLst>
            </a:custGeom>
            <a:solidFill>
              <a:srgbClr val="05C3DE"/>
            </a:solidFill>
          </p:spPr>
          <p:txBody>
            <a:bodyPr wrap="square" lIns="0" tIns="0" rIns="0" bIns="0" rtlCol="0"/>
            <a:lstStyle/>
            <a:p>
              <a:endParaRPr dirty="0"/>
            </a:p>
          </p:txBody>
        </p:sp>
        <p:sp>
          <p:nvSpPr>
            <p:cNvPr id="47" name="object 17">
              <a:extLst>
                <a:ext uri="{FF2B5EF4-FFF2-40B4-BE49-F238E27FC236}">
                  <a16:creationId xmlns:a16="http://schemas.microsoft.com/office/drawing/2014/main" id="{BDAD88E4-2052-4587-9426-2D0240336D62}"/>
                </a:ext>
              </a:extLst>
            </p:cNvPr>
            <p:cNvSpPr/>
            <p:nvPr/>
          </p:nvSpPr>
          <p:spPr>
            <a:xfrm>
              <a:off x="9026494" y="2512664"/>
              <a:ext cx="1008380" cy="1426210"/>
            </a:xfrm>
            <a:custGeom>
              <a:avLst/>
              <a:gdLst/>
              <a:ahLst/>
              <a:cxnLst/>
              <a:rect l="l" t="t" r="r" b="b"/>
              <a:pathLst>
                <a:path w="1008379" h="1426210">
                  <a:moveTo>
                    <a:pt x="913307" y="0"/>
                  </a:moveTo>
                  <a:lnTo>
                    <a:pt x="932888" y="44741"/>
                  </a:lnTo>
                  <a:lnTo>
                    <a:pt x="950141" y="89907"/>
                  </a:lnTo>
                  <a:lnTo>
                    <a:pt x="965092" y="135426"/>
                  </a:lnTo>
                  <a:lnTo>
                    <a:pt x="977765" y="181229"/>
                  </a:lnTo>
                  <a:lnTo>
                    <a:pt x="988188" y="227245"/>
                  </a:lnTo>
                  <a:lnTo>
                    <a:pt x="996384" y="273404"/>
                  </a:lnTo>
                  <a:lnTo>
                    <a:pt x="1002381" y="319636"/>
                  </a:lnTo>
                  <a:lnTo>
                    <a:pt x="1006202" y="365872"/>
                  </a:lnTo>
                  <a:lnTo>
                    <a:pt x="1007875" y="412040"/>
                  </a:lnTo>
                  <a:lnTo>
                    <a:pt x="1007424" y="458070"/>
                  </a:lnTo>
                  <a:lnTo>
                    <a:pt x="1004875" y="503894"/>
                  </a:lnTo>
                  <a:lnTo>
                    <a:pt x="1000253" y="549439"/>
                  </a:lnTo>
                  <a:lnTo>
                    <a:pt x="993584" y="594636"/>
                  </a:lnTo>
                  <a:lnTo>
                    <a:pt x="984893" y="639416"/>
                  </a:lnTo>
                  <a:lnTo>
                    <a:pt x="974207" y="683707"/>
                  </a:lnTo>
                  <a:lnTo>
                    <a:pt x="961550" y="727440"/>
                  </a:lnTo>
                  <a:lnTo>
                    <a:pt x="946948" y="770545"/>
                  </a:lnTo>
                  <a:lnTo>
                    <a:pt x="930427" y="812951"/>
                  </a:lnTo>
                  <a:lnTo>
                    <a:pt x="912012" y="854588"/>
                  </a:lnTo>
                  <a:lnTo>
                    <a:pt x="891728" y="895386"/>
                  </a:lnTo>
                  <a:lnTo>
                    <a:pt x="869602" y="935276"/>
                  </a:lnTo>
                  <a:lnTo>
                    <a:pt x="845658" y="974186"/>
                  </a:lnTo>
                  <a:lnTo>
                    <a:pt x="819923" y="1012046"/>
                  </a:lnTo>
                  <a:lnTo>
                    <a:pt x="792421" y="1048787"/>
                  </a:lnTo>
                  <a:lnTo>
                    <a:pt x="763179" y="1084339"/>
                  </a:lnTo>
                  <a:lnTo>
                    <a:pt x="732222" y="1118630"/>
                  </a:lnTo>
                  <a:lnTo>
                    <a:pt x="699575" y="1151591"/>
                  </a:lnTo>
                  <a:lnTo>
                    <a:pt x="665264" y="1183153"/>
                  </a:lnTo>
                  <a:lnTo>
                    <a:pt x="629314" y="1213244"/>
                  </a:lnTo>
                  <a:lnTo>
                    <a:pt x="591752" y="1241794"/>
                  </a:lnTo>
                  <a:lnTo>
                    <a:pt x="552601" y="1268734"/>
                  </a:lnTo>
                  <a:lnTo>
                    <a:pt x="511889" y="1293994"/>
                  </a:lnTo>
                  <a:lnTo>
                    <a:pt x="469641" y="1317502"/>
                  </a:lnTo>
                  <a:lnTo>
                    <a:pt x="425881" y="1339189"/>
                  </a:lnTo>
                  <a:lnTo>
                    <a:pt x="377445" y="1360249"/>
                  </a:lnTo>
                  <a:lnTo>
                    <a:pt x="328040" y="1378719"/>
                  </a:lnTo>
                  <a:lnTo>
                    <a:pt x="277769" y="1394567"/>
                  </a:lnTo>
                  <a:lnTo>
                    <a:pt x="226738" y="1407766"/>
                  </a:lnTo>
                  <a:lnTo>
                    <a:pt x="175050" y="1418285"/>
                  </a:lnTo>
                  <a:lnTo>
                    <a:pt x="122808" y="1426095"/>
                  </a:lnTo>
                  <a:lnTo>
                    <a:pt x="0" y="425881"/>
                  </a:lnTo>
                  <a:lnTo>
                    <a:pt x="913307" y="0"/>
                  </a:lnTo>
                  <a:close/>
                </a:path>
              </a:pathLst>
            </a:custGeom>
            <a:ln w="9144">
              <a:solidFill>
                <a:srgbClr val="FFFFFF"/>
              </a:solidFill>
            </a:ln>
          </p:spPr>
          <p:txBody>
            <a:bodyPr wrap="square" lIns="0" tIns="0" rIns="0" bIns="0" rtlCol="0"/>
            <a:lstStyle/>
            <a:p>
              <a:endParaRPr dirty="0"/>
            </a:p>
          </p:txBody>
        </p:sp>
        <p:sp>
          <p:nvSpPr>
            <p:cNvPr id="48" name="object 18">
              <a:extLst>
                <a:ext uri="{FF2B5EF4-FFF2-40B4-BE49-F238E27FC236}">
                  <a16:creationId xmlns:a16="http://schemas.microsoft.com/office/drawing/2014/main" id="{2138B5FE-21B7-4F21-8831-1C8878FF3B8C}"/>
                </a:ext>
              </a:extLst>
            </p:cNvPr>
            <p:cNvSpPr/>
            <p:nvPr/>
          </p:nvSpPr>
          <p:spPr>
            <a:xfrm>
              <a:off x="8537941" y="2938543"/>
              <a:ext cx="611505" cy="1007744"/>
            </a:xfrm>
            <a:custGeom>
              <a:avLst/>
              <a:gdLst/>
              <a:ahLst/>
              <a:cxnLst/>
              <a:rect l="l" t="t" r="r" b="b"/>
              <a:pathLst>
                <a:path w="611504" h="1007745">
                  <a:moveTo>
                    <a:pt x="488556" y="0"/>
                  </a:moveTo>
                  <a:lnTo>
                    <a:pt x="0" y="881380"/>
                  </a:lnTo>
                  <a:lnTo>
                    <a:pt x="43434" y="904093"/>
                  </a:lnTo>
                  <a:lnTo>
                    <a:pt x="87774" y="924604"/>
                  </a:lnTo>
                  <a:lnTo>
                    <a:pt x="132936" y="942897"/>
                  </a:lnTo>
                  <a:lnTo>
                    <a:pt x="178837" y="958954"/>
                  </a:lnTo>
                  <a:lnTo>
                    <a:pt x="225393" y="972760"/>
                  </a:lnTo>
                  <a:lnTo>
                    <a:pt x="272520" y="984298"/>
                  </a:lnTo>
                  <a:lnTo>
                    <a:pt x="320134" y="993553"/>
                  </a:lnTo>
                  <a:lnTo>
                    <a:pt x="368152" y="1000508"/>
                  </a:lnTo>
                  <a:lnTo>
                    <a:pt x="416490" y="1005146"/>
                  </a:lnTo>
                  <a:lnTo>
                    <a:pt x="465064" y="1007452"/>
                  </a:lnTo>
                  <a:lnTo>
                    <a:pt x="513790" y="1007410"/>
                  </a:lnTo>
                  <a:lnTo>
                    <a:pt x="562585" y="1005002"/>
                  </a:lnTo>
                  <a:lnTo>
                    <a:pt x="611365" y="1000213"/>
                  </a:lnTo>
                  <a:lnTo>
                    <a:pt x="488556" y="0"/>
                  </a:lnTo>
                  <a:close/>
                </a:path>
              </a:pathLst>
            </a:custGeom>
            <a:solidFill>
              <a:srgbClr val="858585"/>
            </a:solidFill>
          </p:spPr>
          <p:txBody>
            <a:bodyPr wrap="square" lIns="0" tIns="0" rIns="0" bIns="0" rtlCol="0"/>
            <a:lstStyle/>
            <a:p>
              <a:endParaRPr dirty="0"/>
            </a:p>
          </p:txBody>
        </p:sp>
        <p:sp>
          <p:nvSpPr>
            <p:cNvPr id="49" name="object 19">
              <a:extLst>
                <a:ext uri="{FF2B5EF4-FFF2-40B4-BE49-F238E27FC236}">
                  <a16:creationId xmlns:a16="http://schemas.microsoft.com/office/drawing/2014/main" id="{37B9BFCE-314E-4E67-BEB2-B92B15D13AC1}"/>
                </a:ext>
              </a:extLst>
            </p:cNvPr>
            <p:cNvSpPr/>
            <p:nvPr/>
          </p:nvSpPr>
          <p:spPr>
            <a:xfrm>
              <a:off x="8537941" y="2938543"/>
              <a:ext cx="611505" cy="1007744"/>
            </a:xfrm>
            <a:custGeom>
              <a:avLst/>
              <a:gdLst/>
              <a:ahLst/>
              <a:cxnLst/>
              <a:rect l="l" t="t" r="r" b="b"/>
              <a:pathLst>
                <a:path w="611504" h="1007745">
                  <a:moveTo>
                    <a:pt x="611365" y="1000213"/>
                  </a:moveTo>
                  <a:lnTo>
                    <a:pt x="562585" y="1005002"/>
                  </a:lnTo>
                  <a:lnTo>
                    <a:pt x="513790" y="1007410"/>
                  </a:lnTo>
                  <a:lnTo>
                    <a:pt x="465064" y="1007452"/>
                  </a:lnTo>
                  <a:lnTo>
                    <a:pt x="416490" y="1005146"/>
                  </a:lnTo>
                  <a:lnTo>
                    <a:pt x="368152" y="1000508"/>
                  </a:lnTo>
                  <a:lnTo>
                    <a:pt x="320134" y="993553"/>
                  </a:lnTo>
                  <a:lnTo>
                    <a:pt x="272520" y="984298"/>
                  </a:lnTo>
                  <a:lnTo>
                    <a:pt x="225393" y="972760"/>
                  </a:lnTo>
                  <a:lnTo>
                    <a:pt x="178837" y="958954"/>
                  </a:lnTo>
                  <a:lnTo>
                    <a:pt x="132936" y="942897"/>
                  </a:lnTo>
                  <a:lnTo>
                    <a:pt x="87774" y="924604"/>
                  </a:lnTo>
                  <a:lnTo>
                    <a:pt x="43434" y="904093"/>
                  </a:lnTo>
                  <a:lnTo>
                    <a:pt x="0" y="881380"/>
                  </a:lnTo>
                  <a:lnTo>
                    <a:pt x="488556" y="0"/>
                  </a:lnTo>
                  <a:lnTo>
                    <a:pt x="611365" y="1000213"/>
                  </a:lnTo>
                  <a:close/>
                </a:path>
              </a:pathLst>
            </a:custGeom>
            <a:ln w="9144">
              <a:solidFill>
                <a:srgbClr val="FFFFFF"/>
              </a:solidFill>
            </a:ln>
          </p:spPr>
          <p:txBody>
            <a:bodyPr wrap="square" lIns="0" tIns="0" rIns="0" bIns="0" rtlCol="0"/>
            <a:lstStyle/>
            <a:p>
              <a:endParaRPr dirty="0"/>
            </a:p>
          </p:txBody>
        </p:sp>
        <p:sp>
          <p:nvSpPr>
            <p:cNvPr id="50" name="object 20">
              <a:extLst>
                <a:ext uri="{FF2B5EF4-FFF2-40B4-BE49-F238E27FC236}">
                  <a16:creationId xmlns:a16="http://schemas.microsoft.com/office/drawing/2014/main" id="{B0938EDC-A9B9-4F83-BF9E-92E89FEE62BC}"/>
                </a:ext>
              </a:extLst>
            </p:cNvPr>
            <p:cNvSpPr txBox="1"/>
            <p:nvPr/>
          </p:nvSpPr>
          <p:spPr>
            <a:xfrm>
              <a:off x="8428781" y="2612741"/>
              <a:ext cx="440055" cy="188465"/>
            </a:xfrm>
            <a:prstGeom prst="rect">
              <a:avLst/>
            </a:prstGeom>
          </p:spPr>
          <p:txBody>
            <a:bodyPr vert="horz" wrap="square" lIns="0" tIns="22225" rIns="0" bIns="0" rtlCol="0">
              <a:spAutoFit/>
            </a:bodyPr>
            <a:lstStyle/>
            <a:p>
              <a:pPr marL="94615" marR="5080" indent="-82550">
                <a:lnSpc>
                  <a:spcPts val="1150"/>
                </a:lnSpc>
                <a:spcBef>
                  <a:spcPts val="175"/>
                </a:spcBef>
              </a:pPr>
              <a:r>
                <a:rPr sz="1400" b="1" spc="-10" dirty="0">
                  <a:solidFill>
                    <a:srgbClr val="FFFFFF"/>
                  </a:solidFill>
                  <a:latin typeface="Arial"/>
                  <a:cs typeface="Arial"/>
                </a:rPr>
                <a:t>S</a:t>
              </a:r>
              <a:r>
                <a:rPr sz="1400" b="1" spc="-5" dirty="0">
                  <a:solidFill>
                    <a:srgbClr val="FFFFFF"/>
                  </a:solidFill>
                  <a:latin typeface="Arial"/>
                  <a:cs typeface="Arial"/>
                </a:rPr>
                <a:t>to</a:t>
              </a:r>
              <a:r>
                <a:rPr sz="1400" b="1" spc="-10" dirty="0">
                  <a:solidFill>
                    <a:srgbClr val="FFFFFF"/>
                  </a:solidFill>
                  <a:latin typeface="Arial"/>
                  <a:cs typeface="Arial"/>
                </a:rPr>
                <a:t>cks  60%</a:t>
              </a:r>
              <a:endParaRPr sz="1400" dirty="0">
                <a:latin typeface="Arial"/>
                <a:cs typeface="Arial"/>
              </a:endParaRPr>
            </a:p>
          </p:txBody>
        </p:sp>
        <p:sp>
          <p:nvSpPr>
            <p:cNvPr id="51" name="object 21">
              <a:extLst>
                <a:ext uri="{FF2B5EF4-FFF2-40B4-BE49-F238E27FC236}">
                  <a16:creationId xmlns:a16="http://schemas.microsoft.com/office/drawing/2014/main" id="{6F22C963-C8C7-4545-81E5-CECC38BBEEEA}"/>
                </a:ext>
              </a:extLst>
            </p:cNvPr>
            <p:cNvSpPr txBox="1"/>
            <p:nvPr/>
          </p:nvSpPr>
          <p:spPr>
            <a:xfrm>
              <a:off x="9257392" y="3016530"/>
              <a:ext cx="420370" cy="193149"/>
            </a:xfrm>
            <a:prstGeom prst="rect">
              <a:avLst/>
            </a:prstGeom>
          </p:spPr>
          <p:txBody>
            <a:bodyPr vert="horz" wrap="square" lIns="0" tIns="22225" rIns="0" bIns="0" rtlCol="0">
              <a:spAutoFit/>
            </a:bodyPr>
            <a:lstStyle/>
            <a:p>
              <a:pPr marL="83820" marR="5080" indent="-71755">
                <a:lnSpc>
                  <a:spcPts val="1150"/>
                </a:lnSpc>
                <a:spcBef>
                  <a:spcPts val="175"/>
                </a:spcBef>
              </a:pPr>
              <a:r>
                <a:rPr sz="1400" b="1" spc="-5" dirty="0">
                  <a:solidFill>
                    <a:srgbClr val="FFFFFF"/>
                  </a:solidFill>
                  <a:latin typeface="Arial"/>
                  <a:cs typeface="Arial"/>
                </a:rPr>
                <a:t>Bonds  </a:t>
              </a:r>
              <a:r>
                <a:rPr sz="1400" b="1" spc="-10" dirty="0">
                  <a:solidFill>
                    <a:srgbClr val="FFFFFF"/>
                  </a:solidFill>
                  <a:latin typeface="Arial"/>
                  <a:cs typeface="Arial"/>
                </a:rPr>
                <a:t>30%</a:t>
              </a:r>
              <a:endParaRPr sz="1400" dirty="0">
                <a:latin typeface="Arial"/>
                <a:cs typeface="Arial"/>
              </a:endParaRPr>
            </a:p>
          </p:txBody>
        </p:sp>
        <p:sp>
          <p:nvSpPr>
            <p:cNvPr id="52" name="object 22">
              <a:extLst>
                <a:ext uri="{FF2B5EF4-FFF2-40B4-BE49-F238E27FC236}">
                  <a16:creationId xmlns:a16="http://schemas.microsoft.com/office/drawing/2014/main" id="{6E58D21B-FB2F-46F0-BF7C-81FD2E3BA665}"/>
                </a:ext>
              </a:extLst>
            </p:cNvPr>
            <p:cNvSpPr txBox="1"/>
            <p:nvPr/>
          </p:nvSpPr>
          <p:spPr>
            <a:xfrm>
              <a:off x="8735122" y="3557756"/>
              <a:ext cx="334645" cy="188465"/>
            </a:xfrm>
            <a:prstGeom prst="rect">
              <a:avLst/>
            </a:prstGeom>
          </p:spPr>
          <p:txBody>
            <a:bodyPr vert="horz" wrap="square" lIns="0" tIns="22225" rIns="0" bIns="0" rtlCol="0">
              <a:spAutoFit/>
            </a:bodyPr>
            <a:lstStyle/>
            <a:p>
              <a:pPr marL="41275" marR="5080" indent="-29209">
                <a:lnSpc>
                  <a:spcPts val="1150"/>
                </a:lnSpc>
                <a:spcBef>
                  <a:spcPts val="175"/>
                </a:spcBef>
              </a:pPr>
              <a:r>
                <a:rPr sz="1400" b="1" spc="-5" dirty="0">
                  <a:solidFill>
                    <a:srgbClr val="FFFFFF"/>
                  </a:solidFill>
                  <a:latin typeface="Arial"/>
                  <a:cs typeface="Arial"/>
                </a:rPr>
                <a:t>C</a:t>
              </a:r>
              <a:r>
                <a:rPr sz="1400" b="1" spc="-10" dirty="0">
                  <a:solidFill>
                    <a:srgbClr val="FFFFFF"/>
                  </a:solidFill>
                  <a:latin typeface="Arial"/>
                  <a:cs typeface="Arial"/>
                </a:rPr>
                <a:t>ash  10%</a:t>
              </a:r>
              <a:endParaRPr sz="1400" dirty="0">
                <a:latin typeface="Arial"/>
                <a:cs typeface="Arial"/>
              </a:endParaRPr>
            </a:p>
          </p:txBody>
        </p:sp>
      </p:grpSp>
      <p:sp>
        <p:nvSpPr>
          <p:cNvPr id="53" name="object 23">
            <a:extLst>
              <a:ext uri="{FF2B5EF4-FFF2-40B4-BE49-F238E27FC236}">
                <a16:creationId xmlns:a16="http://schemas.microsoft.com/office/drawing/2014/main" id="{EE6ED296-862C-418E-84AA-F25CF87B6993}"/>
              </a:ext>
            </a:extLst>
          </p:cNvPr>
          <p:cNvSpPr/>
          <p:nvPr/>
        </p:nvSpPr>
        <p:spPr>
          <a:xfrm>
            <a:off x="6871161" y="2757004"/>
            <a:ext cx="500380" cy="788670"/>
          </a:xfrm>
          <a:custGeom>
            <a:avLst/>
            <a:gdLst/>
            <a:ahLst/>
            <a:cxnLst/>
            <a:rect l="l" t="t" r="r" b="b"/>
            <a:pathLst>
              <a:path w="500379" h="788670">
                <a:moveTo>
                  <a:pt x="403185" y="0"/>
                </a:moveTo>
                <a:lnTo>
                  <a:pt x="355502" y="4656"/>
                </a:lnTo>
                <a:lnTo>
                  <a:pt x="308998" y="14622"/>
                </a:lnTo>
                <a:lnTo>
                  <a:pt x="264098" y="29700"/>
                </a:lnTo>
                <a:lnTo>
                  <a:pt x="221229" y="49690"/>
                </a:lnTo>
                <a:lnTo>
                  <a:pt x="180817" y="74393"/>
                </a:lnTo>
                <a:lnTo>
                  <a:pt x="143291" y="103611"/>
                </a:lnTo>
                <a:lnTo>
                  <a:pt x="109075" y="137145"/>
                </a:lnTo>
                <a:lnTo>
                  <a:pt x="78597" y="174796"/>
                </a:lnTo>
                <a:lnTo>
                  <a:pt x="52283" y="216365"/>
                </a:lnTo>
                <a:lnTo>
                  <a:pt x="30978" y="260636"/>
                </a:lnTo>
                <a:lnTo>
                  <a:pt x="15245" y="306096"/>
                </a:lnTo>
                <a:lnTo>
                  <a:pt x="4960" y="352315"/>
                </a:lnTo>
                <a:lnTo>
                  <a:pt x="0" y="398863"/>
                </a:lnTo>
                <a:lnTo>
                  <a:pt x="241" y="445312"/>
                </a:lnTo>
                <a:lnTo>
                  <a:pt x="5563" y="491234"/>
                </a:lnTo>
                <a:lnTo>
                  <a:pt x="15840" y="536198"/>
                </a:lnTo>
                <a:lnTo>
                  <a:pt x="30951" y="579777"/>
                </a:lnTo>
                <a:lnTo>
                  <a:pt x="50772" y="621540"/>
                </a:lnTo>
                <a:lnTo>
                  <a:pt x="75180" y="661060"/>
                </a:lnTo>
                <a:lnTo>
                  <a:pt x="104053" y="697906"/>
                </a:lnTo>
                <a:lnTo>
                  <a:pt x="137267" y="731651"/>
                </a:lnTo>
                <a:lnTo>
                  <a:pt x="174699" y="761865"/>
                </a:lnTo>
                <a:lnTo>
                  <a:pt x="216227" y="788119"/>
                </a:lnTo>
                <a:lnTo>
                  <a:pt x="420125" y="420263"/>
                </a:lnTo>
                <a:lnTo>
                  <a:pt x="500377" y="7412"/>
                </a:lnTo>
                <a:lnTo>
                  <a:pt x="451619" y="852"/>
                </a:lnTo>
                <a:lnTo>
                  <a:pt x="403185" y="0"/>
                </a:lnTo>
                <a:close/>
              </a:path>
            </a:pathLst>
          </a:custGeom>
          <a:solidFill>
            <a:srgbClr val="00426A"/>
          </a:solidFill>
        </p:spPr>
        <p:txBody>
          <a:bodyPr wrap="square" lIns="0" tIns="0" rIns="0" bIns="0" rtlCol="0"/>
          <a:lstStyle/>
          <a:p>
            <a:endParaRPr dirty="0"/>
          </a:p>
        </p:txBody>
      </p:sp>
      <p:sp>
        <p:nvSpPr>
          <p:cNvPr id="54" name="object 24">
            <a:extLst>
              <a:ext uri="{FF2B5EF4-FFF2-40B4-BE49-F238E27FC236}">
                <a16:creationId xmlns:a16="http://schemas.microsoft.com/office/drawing/2014/main" id="{446E7CB6-16B1-4AFA-9127-7B9917E58E08}"/>
              </a:ext>
            </a:extLst>
          </p:cNvPr>
          <p:cNvSpPr/>
          <p:nvPr/>
        </p:nvSpPr>
        <p:spPr>
          <a:xfrm>
            <a:off x="7291289" y="2764419"/>
            <a:ext cx="420370" cy="794385"/>
          </a:xfrm>
          <a:custGeom>
            <a:avLst/>
            <a:gdLst/>
            <a:ahLst/>
            <a:cxnLst/>
            <a:rect l="l" t="t" r="r" b="b"/>
            <a:pathLst>
              <a:path w="420370" h="794385">
                <a:moveTo>
                  <a:pt x="80251" y="0"/>
                </a:moveTo>
                <a:lnTo>
                  <a:pt x="0" y="412851"/>
                </a:lnTo>
                <a:lnTo>
                  <a:pt x="177749" y="794029"/>
                </a:lnTo>
                <a:lnTo>
                  <a:pt x="221827" y="770184"/>
                </a:lnTo>
                <a:lnTo>
                  <a:pt x="262345" y="741591"/>
                </a:lnTo>
                <a:lnTo>
                  <a:pt x="298983" y="708657"/>
                </a:lnTo>
                <a:lnTo>
                  <a:pt x="331423" y="671788"/>
                </a:lnTo>
                <a:lnTo>
                  <a:pt x="359349" y="631392"/>
                </a:lnTo>
                <a:lnTo>
                  <a:pt x="382440" y="587875"/>
                </a:lnTo>
                <a:lnTo>
                  <a:pt x="400381" y="541642"/>
                </a:lnTo>
                <a:lnTo>
                  <a:pt x="412851" y="493102"/>
                </a:lnTo>
                <a:lnTo>
                  <a:pt x="419433" y="444415"/>
                </a:lnTo>
                <a:lnTo>
                  <a:pt x="420349" y="396319"/>
                </a:lnTo>
                <a:lnTo>
                  <a:pt x="415849" y="349185"/>
                </a:lnTo>
                <a:lnTo>
                  <a:pt x="406182" y="303382"/>
                </a:lnTo>
                <a:lnTo>
                  <a:pt x="391599" y="259282"/>
                </a:lnTo>
                <a:lnTo>
                  <a:pt x="372347" y="217253"/>
                </a:lnTo>
                <a:lnTo>
                  <a:pt x="348678" y="177666"/>
                </a:lnTo>
                <a:lnTo>
                  <a:pt x="320840" y="140891"/>
                </a:lnTo>
                <a:lnTo>
                  <a:pt x="289084" y="107297"/>
                </a:lnTo>
                <a:lnTo>
                  <a:pt x="253658" y="77255"/>
                </a:lnTo>
                <a:lnTo>
                  <a:pt x="214812" y="51134"/>
                </a:lnTo>
                <a:lnTo>
                  <a:pt x="172796" y="29304"/>
                </a:lnTo>
                <a:lnTo>
                  <a:pt x="127859" y="12136"/>
                </a:lnTo>
                <a:lnTo>
                  <a:pt x="80251" y="0"/>
                </a:lnTo>
                <a:close/>
              </a:path>
            </a:pathLst>
          </a:custGeom>
          <a:solidFill>
            <a:srgbClr val="05C3DE"/>
          </a:solidFill>
        </p:spPr>
        <p:txBody>
          <a:bodyPr wrap="square" lIns="0" tIns="0" rIns="0" bIns="0" rtlCol="0"/>
          <a:lstStyle/>
          <a:p>
            <a:endParaRPr dirty="0"/>
          </a:p>
        </p:txBody>
      </p:sp>
      <p:sp>
        <p:nvSpPr>
          <p:cNvPr id="55" name="object 25">
            <a:extLst>
              <a:ext uri="{FF2B5EF4-FFF2-40B4-BE49-F238E27FC236}">
                <a16:creationId xmlns:a16="http://schemas.microsoft.com/office/drawing/2014/main" id="{23B99F2C-2A18-43B4-B0D9-20A39B8722A0}"/>
              </a:ext>
            </a:extLst>
          </p:cNvPr>
          <p:cNvSpPr/>
          <p:nvPr/>
        </p:nvSpPr>
        <p:spPr>
          <a:xfrm>
            <a:off x="7291289" y="2764419"/>
            <a:ext cx="420370" cy="794385"/>
          </a:xfrm>
          <a:custGeom>
            <a:avLst/>
            <a:gdLst/>
            <a:ahLst/>
            <a:cxnLst/>
            <a:rect l="l" t="t" r="r" b="b"/>
            <a:pathLst>
              <a:path w="420370" h="794385">
                <a:moveTo>
                  <a:pt x="80251" y="0"/>
                </a:moveTo>
                <a:lnTo>
                  <a:pt x="127859" y="12136"/>
                </a:lnTo>
                <a:lnTo>
                  <a:pt x="172796" y="29304"/>
                </a:lnTo>
                <a:lnTo>
                  <a:pt x="214812" y="51134"/>
                </a:lnTo>
                <a:lnTo>
                  <a:pt x="253658" y="77255"/>
                </a:lnTo>
                <a:lnTo>
                  <a:pt x="289084" y="107297"/>
                </a:lnTo>
                <a:lnTo>
                  <a:pt x="320840" y="140891"/>
                </a:lnTo>
                <a:lnTo>
                  <a:pt x="348678" y="177666"/>
                </a:lnTo>
                <a:lnTo>
                  <a:pt x="372347" y="217253"/>
                </a:lnTo>
                <a:lnTo>
                  <a:pt x="391599" y="259282"/>
                </a:lnTo>
                <a:lnTo>
                  <a:pt x="406182" y="303382"/>
                </a:lnTo>
                <a:lnTo>
                  <a:pt x="415849" y="349185"/>
                </a:lnTo>
                <a:lnTo>
                  <a:pt x="420349" y="396319"/>
                </a:lnTo>
                <a:lnTo>
                  <a:pt x="419433" y="444415"/>
                </a:lnTo>
                <a:lnTo>
                  <a:pt x="412851" y="493102"/>
                </a:lnTo>
                <a:lnTo>
                  <a:pt x="400381" y="541642"/>
                </a:lnTo>
                <a:lnTo>
                  <a:pt x="382440" y="587875"/>
                </a:lnTo>
                <a:lnTo>
                  <a:pt x="359349" y="631392"/>
                </a:lnTo>
                <a:lnTo>
                  <a:pt x="331423" y="671788"/>
                </a:lnTo>
                <a:lnTo>
                  <a:pt x="298983" y="708657"/>
                </a:lnTo>
                <a:lnTo>
                  <a:pt x="262345" y="741591"/>
                </a:lnTo>
                <a:lnTo>
                  <a:pt x="221827" y="770184"/>
                </a:lnTo>
                <a:lnTo>
                  <a:pt x="177749" y="794029"/>
                </a:lnTo>
                <a:lnTo>
                  <a:pt x="0" y="412851"/>
                </a:lnTo>
                <a:lnTo>
                  <a:pt x="80251" y="0"/>
                </a:lnTo>
                <a:close/>
              </a:path>
            </a:pathLst>
          </a:custGeom>
          <a:ln w="9144">
            <a:solidFill>
              <a:srgbClr val="FFFFFF"/>
            </a:solidFill>
          </a:ln>
        </p:spPr>
        <p:txBody>
          <a:bodyPr wrap="square" lIns="0" tIns="0" rIns="0" bIns="0" rtlCol="0"/>
          <a:lstStyle/>
          <a:p>
            <a:endParaRPr dirty="0"/>
          </a:p>
        </p:txBody>
      </p:sp>
      <p:sp>
        <p:nvSpPr>
          <p:cNvPr id="56" name="object 26">
            <a:extLst>
              <a:ext uri="{FF2B5EF4-FFF2-40B4-BE49-F238E27FC236}">
                <a16:creationId xmlns:a16="http://schemas.microsoft.com/office/drawing/2014/main" id="{0D1703C5-4FD5-4356-B054-A5051C1A680C}"/>
              </a:ext>
            </a:extLst>
          </p:cNvPr>
          <p:cNvSpPr/>
          <p:nvPr/>
        </p:nvSpPr>
        <p:spPr>
          <a:xfrm>
            <a:off x="7087388" y="3177273"/>
            <a:ext cx="382270" cy="420370"/>
          </a:xfrm>
          <a:custGeom>
            <a:avLst/>
            <a:gdLst/>
            <a:ahLst/>
            <a:cxnLst/>
            <a:rect l="l" t="t" r="r" b="b"/>
            <a:pathLst>
              <a:path w="382270" h="420370">
                <a:moveTo>
                  <a:pt x="203898" y="0"/>
                </a:moveTo>
                <a:lnTo>
                  <a:pt x="0" y="367855"/>
                </a:lnTo>
                <a:lnTo>
                  <a:pt x="45202" y="389499"/>
                </a:lnTo>
                <a:lnTo>
                  <a:pt x="92150" y="405471"/>
                </a:lnTo>
                <a:lnTo>
                  <a:pt x="140329" y="415753"/>
                </a:lnTo>
                <a:lnTo>
                  <a:pt x="189223" y="420327"/>
                </a:lnTo>
                <a:lnTo>
                  <a:pt x="238317" y="419174"/>
                </a:lnTo>
                <a:lnTo>
                  <a:pt x="287096" y="412277"/>
                </a:lnTo>
                <a:lnTo>
                  <a:pt x="335045" y="399617"/>
                </a:lnTo>
                <a:lnTo>
                  <a:pt x="381647" y="381177"/>
                </a:lnTo>
                <a:lnTo>
                  <a:pt x="203898" y="0"/>
                </a:lnTo>
                <a:close/>
              </a:path>
            </a:pathLst>
          </a:custGeom>
          <a:solidFill>
            <a:srgbClr val="858585"/>
          </a:solidFill>
        </p:spPr>
        <p:txBody>
          <a:bodyPr wrap="square" lIns="0" tIns="0" rIns="0" bIns="0" rtlCol="0"/>
          <a:lstStyle/>
          <a:p>
            <a:endParaRPr dirty="0"/>
          </a:p>
        </p:txBody>
      </p:sp>
      <p:sp>
        <p:nvSpPr>
          <p:cNvPr id="57" name="object 27">
            <a:extLst>
              <a:ext uri="{FF2B5EF4-FFF2-40B4-BE49-F238E27FC236}">
                <a16:creationId xmlns:a16="http://schemas.microsoft.com/office/drawing/2014/main" id="{D22DE488-F942-4A86-AC1E-955CE3462E2A}"/>
              </a:ext>
            </a:extLst>
          </p:cNvPr>
          <p:cNvSpPr/>
          <p:nvPr/>
        </p:nvSpPr>
        <p:spPr>
          <a:xfrm>
            <a:off x="7087388" y="3177273"/>
            <a:ext cx="382270" cy="420370"/>
          </a:xfrm>
          <a:custGeom>
            <a:avLst/>
            <a:gdLst/>
            <a:ahLst/>
            <a:cxnLst/>
            <a:rect l="l" t="t" r="r" b="b"/>
            <a:pathLst>
              <a:path w="382270" h="420370">
                <a:moveTo>
                  <a:pt x="381647" y="381177"/>
                </a:moveTo>
                <a:lnTo>
                  <a:pt x="335045" y="399617"/>
                </a:lnTo>
                <a:lnTo>
                  <a:pt x="287096" y="412277"/>
                </a:lnTo>
                <a:lnTo>
                  <a:pt x="238317" y="419174"/>
                </a:lnTo>
                <a:lnTo>
                  <a:pt x="189223" y="420327"/>
                </a:lnTo>
                <a:lnTo>
                  <a:pt x="140329" y="415753"/>
                </a:lnTo>
                <a:lnTo>
                  <a:pt x="92150" y="405471"/>
                </a:lnTo>
                <a:lnTo>
                  <a:pt x="45202" y="389499"/>
                </a:lnTo>
                <a:lnTo>
                  <a:pt x="0" y="367855"/>
                </a:lnTo>
                <a:lnTo>
                  <a:pt x="203898" y="0"/>
                </a:lnTo>
                <a:lnTo>
                  <a:pt x="381647" y="381177"/>
                </a:lnTo>
                <a:close/>
              </a:path>
            </a:pathLst>
          </a:custGeom>
          <a:ln w="9144">
            <a:solidFill>
              <a:srgbClr val="FFFFFF"/>
            </a:solidFill>
          </a:ln>
        </p:spPr>
        <p:txBody>
          <a:bodyPr wrap="square" lIns="0" tIns="0" rIns="0" bIns="0" rtlCol="0"/>
          <a:lstStyle/>
          <a:p>
            <a:endParaRPr dirty="0"/>
          </a:p>
        </p:txBody>
      </p:sp>
      <p:sp>
        <p:nvSpPr>
          <p:cNvPr id="58" name="object 28">
            <a:extLst>
              <a:ext uri="{FF2B5EF4-FFF2-40B4-BE49-F238E27FC236}">
                <a16:creationId xmlns:a16="http://schemas.microsoft.com/office/drawing/2014/main" id="{19E09BEB-6C42-4EE1-BDC6-E2F006D48A59}"/>
              </a:ext>
            </a:extLst>
          </p:cNvPr>
          <p:cNvSpPr/>
          <p:nvPr/>
        </p:nvSpPr>
        <p:spPr>
          <a:xfrm>
            <a:off x="5898901" y="1998232"/>
            <a:ext cx="779780" cy="766445"/>
          </a:xfrm>
          <a:custGeom>
            <a:avLst/>
            <a:gdLst/>
            <a:ahLst/>
            <a:cxnLst/>
            <a:rect l="l" t="t" r="r" b="b"/>
            <a:pathLst>
              <a:path w="779779" h="766444">
                <a:moveTo>
                  <a:pt x="429438" y="0"/>
                </a:moveTo>
                <a:lnTo>
                  <a:pt x="384262" y="235"/>
                </a:lnTo>
                <a:lnTo>
                  <a:pt x="339599" y="5411"/>
                </a:lnTo>
                <a:lnTo>
                  <a:pt x="295868" y="15408"/>
                </a:lnTo>
                <a:lnTo>
                  <a:pt x="253436" y="30128"/>
                </a:lnTo>
                <a:lnTo>
                  <a:pt x="212866" y="49384"/>
                </a:lnTo>
                <a:lnTo>
                  <a:pt x="174430" y="73124"/>
                </a:lnTo>
                <a:lnTo>
                  <a:pt x="138594" y="101207"/>
                </a:lnTo>
                <a:lnTo>
                  <a:pt x="105774" y="133511"/>
                </a:lnTo>
                <a:lnTo>
                  <a:pt x="76389" y="169919"/>
                </a:lnTo>
                <a:lnTo>
                  <a:pt x="50855" y="210310"/>
                </a:lnTo>
                <a:lnTo>
                  <a:pt x="30132" y="253367"/>
                </a:lnTo>
                <a:lnTo>
                  <a:pt x="14828" y="297580"/>
                </a:lnTo>
                <a:lnTo>
                  <a:pt x="4824" y="342531"/>
                </a:lnTo>
                <a:lnTo>
                  <a:pt x="0" y="387803"/>
                </a:lnTo>
                <a:lnTo>
                  <a:pt x="235" y="432979"/>
                </a:lnTo>
                <a:lnTo>
                  <a:pt x="5411" y="477642"/>
                </a:lnTo>
                <a:lnTo>
                  <a:pt x="15407" y="521374"/>
                </a:lnTo>
                <a:lnTo>
                  <a:pt x="30105" y="563759"/>
                </a:lnTo>
                <a:lnTo>
                  <a:pt x="49383" y="604378"/>
                </a:lnTo>
                <a:lnTo>
                  <a:pt x="73123" y="642815"/>
                </a:lnTo>
                <a:lnTo>
                  <a:pt x="101205" y="678652"/>
                </a:lnTo>
                <a:lnTo>
                  <a:pt x="133509" y="711472"/>
                </a:lnTo>
                <a:lnTo>
                  <a:pt x="169915" y="740858"/>
                </a:lnTo>
                <a:lnTo>
                  <a:pt x="210303" y="766392"/>
                </a:lnTo>
                <a:lnTo>
                  <a:pt x="408614" y="408621"/>
                </a:lnTo>
                <a:lnTo>
                  <a:pt x="779352" y="235748"/>
                </a:lnTo>
                <a:lnTo>
                  <a:pt x="754653" y="190474"/>
                </a:lnTo>
                <a:lnTo>
                  <a:pt x="724648" y="148903"/>
                </a:lnTo>
                <a:lnTo>
                  <a:pt x="689750" y="111478"/>
                </a:lnTo>
                <a:lnTo>
                  <a:pt x="650375" y="78646"/>
                </a:lnTo>
                <a:lnTo>
                  <a:pt x="606937" y="50849"/>
                </a:lnTo>
                <a:lnTo>
                  <a:pt x="563811" y="30105"/>
                </a:lnTo>
                <a:lnTo>
                  <a:pt x="519663" y="14826"/>
                </a:lnTo>
                <a:lnTo>
                  <a:pt x="474711" y="4823"/>
                </a:lnTo>
                <a:lnTo>
                  <a:pt x="429438" y="0"/>
                </a:lnTo>
                <a:close/>
              </a:path>
            </a:pathLst>
          </a:custGeom>
          <a:solidFill>
            <a:srgbClr val="00426A"/>
          </a:solidFill>
        </p:spPr>
        <p:txBody>
          <a:bodyPr wrap="square" lIns="0" tIns="0" rIns="0" bIns="0" rtlCol="0"/>
          <a:lstStyle/>
          <a:p>
            <a:endParaRPr dirty="0"/>
          </a:p>
        </p:txBody>
      </p:sp>
      <p:sp>
        <p:nvSpPr>
          <p:cNvPr id="59" name="object 29">
            <a:extLst>
              <a:ext uri="{FF2B5EF4-FFF2-40B4-BE49-F238E27FC236}">
                <a16:creationId xmlns:a16="http://schemas.microsoft.com/office/drawing/2014/main" id="{D817BEF2-C104-444E-AB69-760A0EBB6B3C}"/>
              </a:ext>
            </a:extLst>
          </p:cNvPr>
          <p:cNvSpPr/>
          <p:nvPr/>
        </p:nvSpPr>
        <p:spPr>
          <a:xfrm>
            <a:off x="6307514" y="2233979"/>
            <a:ext cx="409575" cy="579120"/>
          </a:xfrm>
          <a:custGeom>
            <a:avLst/>
            <a:gdLst/>
            <a:ahLst/>
            <a:cxnLst/>
            <a:rect l="l" t="t" r="r" b="b"/>
            <a:pathLst>
              <a:path w="409575" h="579119">
                <a:moveTo>
                  <a:pt x="370738" y="0"/>
                </a:moveTo>
                <a:lnTo>
                  <a:pt x="0" y="172872"/>
                </a:lnTo>
                <a:lnTo>
                  <a:pt x="49860" y="578878"/>
                </a:lnTo>
                <a:lnTo>
                  <a:pt x="81580" y="573716"/>
                </a:lnTo>
                <a:lnTo>
                  <a:pt x="143236" y="556038"/>
                </a:lnTo>
                <a:lnTo>
                  <a:pt x="214957" y="520955"/>
                </a:lnTo>
                <a:lnTo>
                  <a:pt x="253324" y="494179"/>
                </a:lnTo>
                <a:lnTo>
                  <a:pt x="287839" y="463692"/>
                </a:lnTo>
                <a:lnTo>
                  <a:pt x="318352" y="429901"/>
                </a:lnTo>
                <a:lnTo>
                  <a:pt x="344714" y="393213"/>
                </a:lnTo>
                <a:lnTo>
                  <a:pt x="366779" y="354038"/>
                </a:lnTo>
                <a:lnTo>
                  <a:pt x="384397" y="312781"/>
                </a:lnTo>
                <a:lnTo>
                  <a:pt x="397419" y="269853"/>
                </a:lnTo>
                <a:lnTo>
                  <a:pt x="405698" y="225660"/>
                </a:lnTo>
                <a:lnTo>
                  <a:pt x="409084" y="180609"/>
                </a:lnTo>
                <a:lnTo>
                  <a:pt x="407430" y="135111"/>
                </a:lnTo>
                <a:lnTo>
                  <a:pt x="400586" y="89571"/>
                </a:lnTo>
                <a:lnTo>
                  <a:pt x="388405" y="44398"/>
                </a:lnTo>
                <a:lnTo>
                  <a:pt x="370738" y="0"/>
                </a:lnTo>
                <a:close/>
              </a:path>
            </a:pathLst>
          </a:custGeom>
          <a:solidFill>
            <a:srgbClr val="05C3DE"/>
          </a:solidFill>
        </p:spPr>
        <p:txBody>
          <a:bodyPr wrap="square" lIns="0" tIns="0" rIns="0" bIns="0" rtlCol="0"/>
          <a:lstStyle/>
          <a:p>
            <a:endParaRPr dirty="0"/>
          </a:p>
        </p:txBody>
      </p:sp>
      <p:sp>
        <p:nvSpPr>
          <p:cNvPr id="60" name="object 30">
            <a:extLst>
              <a:ext uri="{FF2B5EF4-FFF2-40B4-BE49-F238E27FC236}">
                <a16:creationId xmlns:a16="http://schemas.microsoft.com/office/drawing/2014/main" id="{4651D141-755A-441A-9884-C3172F6EAD73}"/>
              </a:ext>
            </a:extLst>
          </p:cNvPr>
          <p:cNvSpPr/>
          <p:nvPr/>
        </p:nvSpPr>
        <p:spPr>
          <a:xfrm>
            <a:off x="6307514" y="2233979"/>
            <a:ext cx="409575" cy="579120"/>
          </a:xfrm>
          <a:custGeom>
            <a:avLst/>
            <a:gdLst/>
            <a:ahLst/>
            <a:cxnLst/>
            <a:rect l="l" t="t" r="r" b="b"/>
            <a:pathLst>
              <a:path w="409575" h="579119">
                <a:moveTo>
                  <a:pt x="370738" y="0"/>
                </a:moveTo>
                <a:lnTo>
                  <a:pt x="388405" y="44398"/>
                </a:lnTo>
                <a:lnTo>
                  <a:pt x="400586" y="89571"/>
                </a:lnTo>
                <a:lnTo>
                  <a:pt x="407430" y="135111"/>
                </a:lnTo>
                <a:lnTo>
                  <a:pt x="409084" y="180609"/>
                </a:lnTo>
                <a:lnTo>
                  <a:pt x="405698" y="225660"/>
                </a:lnTo>
                <a:lnTo>
                  <a:pt x="397419" y="269853"/>
                </a:lnTo>
                <a:lnTo>
                  <a:pt x="384397" y="312781"/>
                </a:lnTo>
                <a:lnTo>
                  <a:pt x="366779" y="354038"/>
                </a:lnTo>
                <a:lnTo>
                  <a:pt x="344714" y="393213"/>
                </a:lnTo>
                <a:lnTo>
                  <a:pt x="318352" y="429901"/>
                </a:lnTo>
                <a:lnTo>
                  <a:pt x="287839" y="463692"/>
                </a:lnTo>
                <a:lnTo>
                  <a:pt x="253324" y="494179"/>
                </a:lnTo>
                <a:lnTo>
                  <a:pt x="214957" y="520955"/>
                </a:lnTo>
                <a:lnTo>
                  <a:pt x="172885" y="543610"/>
                </a:lnTo>
                <a:lnTo>
                  <a:pt x="112758" y="566088"/>
                </a:lnTo>
                <a:lnTo>
                  <a:pt x="49860" y="578878"/>
                </a:lnTo>
                <a:lnTo>
                  <a:pt x="0" y="172872"/>
                </a:lnTo>
                <a:lnTo>
                  <a:pt x="370738" y="0"/>
                </a:lnTo>
                <a:close/>
              </a:path>
            </a:pathLst>
          </a:custGeom>
          <a:ln w="9144">
            <a:solidFill>
              <a:srgbClr val="FFFFFF"/>
            </a:solidFill>
          </a:ln>
        </p:spPr>
        <p:txBody>
          <a:bodyPr wrap="square" lIns="0" tIns="0" rIns="0" bIns="0" rtlCol="0"/>
          <a:lstStyle/>
          <a:p>
            <a:endParaRPr dirty="0"/>
          </a:p>
        </p:txBody>
      </p:sp>
      <p:sp>
        <p:nvSpPr>
          <p:cNvPr id="61" name="object 31">
            <a:extLst>
              <a:ext uri="{FF2B5EF4-FFF2-40B4-BE49-F238E27FC236}">
                <a16:creationId xmlns:a16="http://schemas.microsoft.com/office/drawing/2014/main" id="{9F033DAE-2684-4BFF-B1D3-E96B87CE3C67}"/>
              </a:ext>
            </a:extLst>
          </p:cNvPr>
          <p:cNvSpPr/>
          <p:nvPr/>
        </p:nvSpPr>
        <p:spPr>
          <a:xfrm>
            <a:off x="6109201" y="2406857"/>
            <a:ext cx="248285" cy="409575"/>
          </a:xfrm>
          <a:custGeom>
            <a:avLst/>
            <a:gdLst/>
            <a:ahLst/>
            <a:cxnLst/>
            <a:rect l="l" t="t" r="r" b="b"/>
            <a:pathLst>
              <a:path w="248285" h="409575">
                <a:moveTo>
                  <a:pt x="198323" y="0"/>
                </a:moveTo>
                <a:lnTo>
                  <a:pt x="0" y="357771"/>
                </a:lnTo>
                <a:lnTo>
                  <a:pt x="46591" y="379877"/>
                </a:lnTo>
                <a:lnTo>
                  <a:pt x="95302" y="395871"/>
                </a:lnTo>
                <a:lnTo>
                  <a:pt x="145534" y="405635"/>
                </a:lnTo>
                <a:lnTo>
                  <a:pt x="196690" y="409052"/>
                </a:lnTo>
                <a:lnTo>
                  <a:pt x="248170" y="406006"/>
                </a:lnTo>
                <a:lnTo>
                  <a:pt x="198323" y="0"/>
                </a:lnTo>
                <a:close/>
              </a:path>
            </a:pathLst>
          </a:custGeom>
          <a:solidFill>
            <a:srgbClr val="858585"/>
          </a:solidFill>
        </p:spPr>
        <p:txBody>
          <a:bodyPr wrap="square" lIns="0" tIns="0" rIns="0" bIns="0" rtlCol="0"/>
          <a:lstStyle/>
          <a:p>
            <a:endParaRPr dirty="0"/>
          </a:p>
        </p:txBody>
      </p:sp>
      <p:sp>
        <p:nvSpPr>
          <p:cNvPr id="62" name="object 32">
            <a:extLst>
              <a:ext uri="{FF2B5EF4-FFF2-40B4-BE49-F238E27FC236}">
                <a16:creationId xmlns:a16="http://schemas.microsoft.com/office/drawing/2014/main" id="{B10661DD-1DC4-41B9-9A17-7FA5ED11E640}"/>
              </a:ext>
            </a:extLst>
          </p:cNvPr>
          <p:cNvSpPr/>
          <p:nvPr/>
        </p:nvSpPr>
        <p:spPr>
          <a:xfrm>
            <a:off x="6109201" y="2406857"/>
            <a:ext cx="248285" cy="409575"/>
          </a:xfrm>
          <a:custGeom>
            <a:avLst/>
            <a:gdLst/>
            <a:ahLst/>
            <a:cxnLst/>
            <a:rect l="l" t="t" r="r" b="b"/>
            <a:pathLst>
              <a:path w="248285" h="409575">
                <a:moveTo>
                  <a:pt x="248170" y="406006"/>
                </a:moveTo>
                <a:lnTo>
                  <a:pt x="196690" y="409052"/>
                </a:lnTo>
                <a:lnTo>
                  <a:pt x="145534" y="405635"/>
                </a:lnTo>
                <a:lnTo>
                  <a:pt x="95302" y="395871"/>
                </a:lnTo>
                <a:lnTo>
                  <a:pt x="46591" y="379877"/>
                </a:lnTo>
                <a:lnTo>
                  <a:pt x="0" y="357771"/>
                </a:lnTo>
                <a:lnTo>
                  <a:pt x="198323" y="0"/>
                </a:lnTo>
                <a:lnTo>
                  <a:pt x="248170" y="406006"/>
                </a:lnTo>
                <a:close/>
              </a:path>
            </a:pathLst>
          </a:custGeom>
          <a:ln w="9144">
            <a:solidFill>
              <a:srgbClr val="FFFFFF"/>
            </a:solidFill>
          </a:ln>
        </p:spPr>
        <p:txBody>
          <a:bodyPr wrap="square" lIns="0" tIns="0" rIns="0" bIns="0" rtlCol="0"/>
          <a:lstStyle/>
          <a:p>
            <a:endParaRPr dirty="0"/>
          </a:p>
        </p:txBody>
      </p:sp>
      <p:sp>
        <p:nvSpPr>
          <p:cNvPr id="63" name="object 33">
            <a:extLst>
              <a:ext uri="{FF2B5EF4-FFF2-40B4-BE49-F238E27FC236}">
                <a16:creationId xmlns:a16="http://schemas.microsoft.com/office/drawing/2014/main" id="{37BC4CF9-FD1A-4369-929E-8A8E3F164FF3}"/>
              </a:ext>
            </a:extLst>
          </p:cNvPr>
          <p:cNvSpPr/>
          <p:nvPr/>
        </p:nvSpPr>
        <p:spPr>
          <a:xfrm>
            <a:off x="6890681" y="2102604"/>
            <a:ext cx="669925" cy="567055"/>
          </a:xfrm>
          <a:custGeom>
            <a:avLst/>
            <a:gdLst/>
            <a:ahLst/>
            <a:cxnLst/>
            <a:rect l="l" t="t" r="r" b="b"/>
            <a:pathLst>
              <a:path w="669925" h="567055">
                <a:moveTo>
                  <a:pt x="451040" y="412268"/>
                </a:moveTo>
                <a:lnTo>
                  <a:pt x="522363" y="566980"/>
                </a:lnTo>
                <a:lnTo>
                  <a:pt x="669582" y="565722"/>
                </a:lnTo>
                <a:lnTo>
                  <a:pt x="595668" y="513817"/>
                </a:lnTo>
                <a:lnTo>
                  <a:pt x="608759" y="467783"/>
                </a:lnTo>
                <a:lnTo>
                  <a:pt x="609320" y="463843"/>
                </a:lnTo>
                <a:lnTo>
                  <a:pt x="524484" y="463843"/>
                </a:lnTo>
                <a:lnTo>
                  <a:pt x="451040" y="412268"/>
                </a:lnTo>
                <a:close/>
              </a:path>
              <a:path w="669925" h="567055">
                <a:moveTo>
                  <a:pt x="459333" y="82759"/>
                </a:moveTo>
                <a:lnTo>
                  <a:pt x="221476" y="82759"/>
                </a:lnTo>
                <a:lnTo>
                  <a:pt x="267889" y="86911"/>
                </a:lnTo>
                <a:lnTo>
                  <a:pt x="314223" y="98438"/>
                </a:lnTo>
                <a:lnTo>
                  <a:pt x="359087" y="117194"/>
                </a:lnTo>
                <a:lnTo>
                  <a:pt x="399808" y="141907"/>
                </a:lnTo>
                <a:lnTo>
                  <a:pt x="435954" y="171827"/>
                </a:lnTo>
                <a:lnTo>
                  <a:pt x="467091" y="206200"/>
                </a:lnTo>
                <a:lnTo>
                  <a:pt x="492786" y="244274"/>
                </a:lnTo>
                <a:lnTo>
                  <a:pt x="512607" y="285298"/>
                </a:lnTo>
                <a:lnTo>
                  <a:pt x="526121" y="328519"/>
                </a:lnTo>
                <a:lnTo>
                  <a:pt x="532893" y="373185"/>
                </a:lnTo>
                <a:lnTo>
                  <a:pt x="532492" y="418543"/>
                </a:lnTo>
                <a:lnTo>
                  <a:pt x="524484" y="463843"/>
                </a:lnTo>
                <a:lnTo>
                  <a:pt x="609320" y="463843"/>
                </a:lnTo>
                <a:lnTo>
                  <a:pt x="615458" y="420675"/>
                </a:lnTo>
                <a:lnTo>
                  <a:pt x="615875" y="373095"/>
                </a:lnTo>
                <a:lnTo>
                  <a:pt x="610123" y="325645"/>
                </a:lnTo>
                <a:lnTo>
                  <a:pt x="598315" y="278927"/>
                </a:lnTo>
                <a:lnTo>
                  <a:pt x="580562" y="233543"/>
                </a:lnTo>
                <a:lnTo>
                  <a:pt x="556977" y="190096"/>
                </a:lnTo>
                <a:lnTo>
                  <a:pt x="527672" y="149188"/>
                </a:lnTo>
                <a:lnTo>
                  <a:pt x="495084" y="113636"/>
                </a:lnTo>
                <a:lnTo>
                  <a:pt x="459333" y="82759"/>
                </a:lnTo>
                <a:close/>
              </a:path>
              <a:path w="669925" h="567055">
                <a:moveTo>
                  <a:pt x="206550" y="0"/>
                </a:moveTo>
                <a:lnTo>
                  <a:pt x="162633" y="3941"/>
                </a:lnTo>
                <a:lnTo>
                  <a:pt x="119525" y="13140"/>
                </a:lnTo>
                <a:lnTo>
                  <a:pt x="77720" y="27669"/>
                </a:lnTo>
                <a:lnTo>
                  <a:pt x="37714" y="47598"/>
                </a:lnTo>
                <a:lnTo>
                  <a:pt x="0" y="73000"/>
                </a:lnTo>
                <a:lnTo>
                  <a:pt x="52400" y="137326"/>
                </a:lnTo>
                <a:lnTo>
                  <a:pt x="90447" y="113267"/>
                </a:lnTo>
                <a:lnTo>
                  <a:pt x="131888" y="96067"/>
                </a:lnTo>
                <a:lnTo>
                  <a:pt x="175853" y="85854"/>
                </a:lnTo>
                <a:lnTo>
                  <a:pt x="221476" y="82759"/>
                </a:lnTo>
                <a:lnTo>
                  <a:pt x="459333" y="82759"/>
                </a:lnTo>
                <a:lnTo>
                  <a:pt x="420963" y="56664"/>
                </a:lnTo>
                <a:lnTo>
                  <a:pt x="380418" y="35386"/>
                </a:lnTo>
                <a:lnTo>
                  <a:pt x="338210" y="19009"/>
                </a:lnTo>
                <a:lnTo>
                  <a:pt x="294833" y="7605"/>
                </a:lnTo>
                <a:lnTo>
                  <a:pt x="250781" y="1245"/>
                </a:lnTo>
                <a:lnTo>
                  <a:pt x="206550" y="0"/>
                </a:lnTo>
                <a:close/>
              </a:path>
            </a:pathLst>
          </a:custGeom>
          <a:solidFill>
            <a:srgbClr val="CFCFCF"/>
          </a:solidFill>
        </p:spPr>
        <p:txBody>
          <a:bodyPr wrap="square" lIns="0" tIns="0" rIns="0" bIns="0" rtlCol="0"/>
          <a:lstStyle/>
          <a:p>
            <a:endParaRPr dirty="0"/>
          </a:p>
        </p:txBody>
      </p:sp>
      <p:sp>
        <p:nvSpPr>
          <p:cNvPr id="64" name="object 34">
            <a:extLst>
              <a:ext uri="{FF2B5EF4-FFF2-40B4-BE49-F238E27FC236}">
                <a16:creationId xmlns:a16="http://schemas.microsoft.com/office/drawing/2014/main" id="{3CFF71B3-E3C7-48AC-A64D-0911AA685689}"/>
              </a:ext>
            </a:extLst>
          </p:cNvPr>
          <p:cNvSpPr/>
          <p:nvPr/>
        </p:nvSpPr>
        <p:spPr>
          <a:xfrm rot="16200000">
            <a:off x="7339484" y="3687334"/>
            <a:ext cx="403860" cy="592455"/>
          </a:xfrm>
          <a:custGeom>
            <a:avLst/>
            <a:gdLst/>
            <a:ahLst/>
            <a:cxnLst/>
            <a:rect l="l" t="t" r="r" b="b"/>
            <a:pathLst>
              <a:path w="403860" h="592454">
                <a:moveTo>
                  <a:pt x="308855" y="0"/>
                </a:moveTo>
                <a:lnTo>
                  <a:pt x="263472" y="4189"/>
                </a:lnTo>
                <a:lnTo>
                  <a:pt x="220117" y="14098"/>
                </a:lnTo>
                <a:lnTo>
                  <a:pt x="179267" y="29425"/>
                </a:lnTo>
                <a:lnTo>
                  <a:pt x="141399" y="49870"/>
                </a:lnTo>
                <a:lnTo>
                  <a:pt x="106990" y="75129"/>
                </a:lnTo>
                <a:lnTo>
                  <a:pt x="76517" y="104902"/>
                </a:lnTo>
                <a:lnTo>
                  <a:pt x="50456" y="138887"/>
                </a:lnTo>
                <a:lnTo>
                  <a:pt x="29285" y="176782"/>
                </a:lnTo>
                <a:lnTo>
                  <a:pt x="13481" y="218287"/>
                </a:lnTo>
                <a:lnTo>
                  <a:pt x="3520" y="263098"/>
                </a:lnTo>
                <a:lnTo>
                  <a:pt x="0" y="309170"/>
                </a:lnTo>
                <a:lnTo>
                  <a:pt x="2903" y="355492"/>
                </a:lnTo>
                <a:lnTo>
                  <a:pt x="12064" y="401445"/>
                </a:lnTo>
                <a:lnTo>
                  <a:pt x="27314" y="446408"/>
                </a:lnTo>
                <a:lnTo>
                  <a:pt x="48487" y="489759"/>
                </a:lnTo>
                <a:lnTo>
                  <a:pt x="75415" y="530877"/>
                </a:lnTo>
                <a:lnTo>
                  <a:pt x="17541" y="591926"/>
                </a:lnTo>
                <a:lnTo>
                  <a:pt x="152021" y="558805"/>
                </a:lnTo>
                <a:lnTo>
                  <a:pt x="172122" y="474502"/>
                </a:lnTo>
                <a:lnTo>
                  <a:pt x="128869" y="474502"/>
                </a:lnTo>
                <a:lnTo>
                  <a:pt x="103248" y="429846"/>
                </a:lnTo>
                <a:lnTo>
                  <a:pt x="86176" y="383788"/>
                </a:lnTo>
                <a:lnTo>
                  <a:pt x="77479" y="337361"/>
                </a:lnTo>
                <a:lnTo>
                  <a:pt x="76978" y="291599"/>
                </a:lnTo>
                <a:lnTo>
                  <a:pt x="84499" y="247533"/>
                </a:lnTo>
                <a:lnTo>
                  <a:pt x="99864" y="206195"/>
                </a:lnTo>
                <a:lnTo>
                  <a:pt x="122897" y="168619"/>
                </a:lnTo>
                <a:lnTo>
                  <a:pt x="153423" y="135837"/>
                </a:lnTo>
                <a:lnTo>
                  <a:pt x="191264" y="108882"/>
                </a:lnTo>
                <a:lnTo>
                  <a:pt x="237250" y="88661"/>
                </a:lnTo>
                <a:lnTo>
                  <a:pt x="287073" y="77961"/>
                </a:lnTo>
                <a:lnTo>
                  <a:pt x="339315" y="76942"/>
                </a:lnTo>
                <a:lnTo>
                  <a:pt x="393868" y="76942"/>
                </a:lnTo>
                <a:lnTo>
                  <a:pt x="403798" y="9987"/>
                </a:lnTo>
                <a:lnTo>
                  <a:pt x="355790" y="1832"/>
                </a:lnTo>
                <a:lnTo>
                  <a:pt x="308855" y="0"/>
                </a:lnTo>
                <a:close/>
              </a:path>
              <a:path w="403860" h="592454">
                <a:moveTo>
                  <a:pt x="186654" y="413555"/>
                </a:moveTo>
                <a:lnTo>
                  <a:pt x="128869" y="474502"/>
                </a:lnTo>
                <a:lnTo>
                  <a:pt x="172122" y="474502"/>
                </a:lnTo>
                <a:lnTo>
                  <a:pt x="186654" y="413555"/>
                </a:lnTo>
                <a:close/>
              </a:path>
              <a:path w="403860" h="592454">
                <a:moveTo>
                  <a:pt x="393868" y="76942"/>
                </a:moveTo>
                <a:lnTo>
                  <a:pt x="339315" y="76942"/>
                </a:lnTo>
                <a:lnTo>
                  <a:pt x="392559" y="85768"/>
                </a:lnTo>
                <a:lnTo>
                  <a:pt x="393868" y="76942"/>
                </a:lnTo>
                <a:close/>
              </a:path>
            </a:pathLst>
          </a:custGeom>
          <a:solidFill>
            <a:srgbClr val="CFCFCF"/>
          </a:solidFill>
        </p:spPr>
        <p:txBody>
          <a:bodyPr wrap="square" lIns="0" tIns="0" rIns="0" bIns="0" rtlCol="0"/>
          <a:lstStyle/>
          <a:p>
            <a:endParaRPr dirty="0"/>
          </a:p>
        </p:txBody>
      </p:sp>
    </p:spTree>
    <p:extLst>
      <p:ext uri="{BB962C8B-B14F-4D97-AF65-F5344CB8AC3E}">
        <p14:creationId xmlns:p14="http://schemas.microsoft.com/office/powerpoint/2010/main" val="111594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A648EB-EB0F-6542-9B21-B51B66DF3871}"/>
              </a:ext>
            </a:extLst>
          </p:cNvPr>
          <p:cNvSpPr>
            <a:spLocks noGrp="1"/>
          </p:cNvSpPr>
          <p:nvPr>
            <p:ph type="title"/>
          </p:nvPr>
        </p:nvSpPr>
        <p:spPr>
          <a:xfrm>
            <a:off x="2038694" y="1166649"/>
            <a:ext cx="10515600" cy="740980"/>
          </a:xfrm>
        </p:spPr>
        <p:txBody>
          <a:bodyPr/>
          <a:lstStyle/>
          <a:p>
            <a:r>
              <a:rPr lang="en-US" dirty="0"/>
              <a:t>Important Information</a:t>
            </a:r>
          </a:p>
        </p:txBody>
      </p:sp>
      <p:sp>
        <p:nvSpPr>
          <p:cNvPr id="6" name="Rectangle 5">
            <a:extLst>
              <a:ext uri="{FF2B5EF4-FFF2-40B4-BE49-F238E27FC236}">
                <a16:creationId xmlns:a16="http://schemas.microsoft.com/office/drawing/2014/main" id="{3925757D-DD64-EF41-13D0-16FFE0B0EECA}"/>
              </a:ext>
            </a:extLst>
          </p:cNvPr>
          <p:cNvSpPr/>
          <p:nvPr/>
        </p:nvSpPr>
        <p:spPr>
          <a:xfrm>
            <a:off x="2038694" y="2155797"/>
            <a:ext cx="8995066" cy="4196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noAutofit/>
          </a:bodyPr>
          <a:lstStyle/>
          <a:p>
            <a:pPr marL="0" marR="0" lvl="0" indent="0" algn="l" defTabSz="1088473" rtl="0" eaLnBrk="1" fontAlgn="auto" latinLnBrk="0" hangingPunct="1">
              <a:lnSpc>
                <a:spcPct val="100000"/>
              </a:lnSpc>
              <a:spcBef>
                <a:spcPts val="0"/>
              </a:spcBef>
              <a:spcAft>
                <a:spcPts val="12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TERMS OF USE</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1088473" rtl="0" eaLnBrk="1" fontAlgn="auto" latinLnBrk="0" hangingPunct="1">
              <a:lnSpc>
                <a:spcPct val="100000"/>
              </a:lnSpc>
              <a:spcBef>
                <a:spcPts val="0"/>
              </a:spcBef>
              <a:spcAft>
                <a:spcPts val="12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By using this presentation, you understand and agree to the following:</a:t>
            </a:r>
          </a:p>
          <a:p>
            <a:pPr marL="285750" marR="0" lvl="0" indent="-285750" algn="l" defTabSz="1088473"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You understand that T. Rowe Price does not undertake to give investment advice in a fiduciary capacity by making available this presentation and </a:t>
            </a:r>
            <a:r>
              <a:rPr kumimoji="0" lang="en-US" sz="1050" b="0" i="0" u="none" strike="noStrike" kern="1200" cap="none" spc="0" normalizeH="0" baseline="0" noProof="0">
                <a:ln>
                  <a:noFill/>
                </a:ln>
                <a:solidFill>
                  <a:srgbClr val="000000"/>
                </a:solidFill>
                <a:effectLst/>
                <a:uLnTx/>
                <a:uFillTx/>
                <a:latin typeface="Arial"/>
                <a:ea typeface="+mn-ea"/>
                <a:cs typeface="+mn-cs"/>
              </a:rPr>
              <a:t>that T</a:t>
            </a:r>
            <a:r>
              <a:rPr kumimoji="0" lang="en-US" sz="1050" b="0" i="0" u="none" strike="noStrike" kern="1200" cap="none" spc="0" normalizeH="0" baseline="0" noProof="0" dirty="0">
                <a:ln>
                  <a:noFill/>
                </a:ln>
                <a:solidFill>
                  <a:srgbClr val="000000"/>
                </a:solidFill>
                <a:effectLst/>
                <a:uLnTx/>
                <a:uFillTx/>
                <a:latin typeface="Arial"/>
                <a:ea typeface="+mn-ea"/>
                <a:cs typeface="+mn-cs"/>
              </a:rPr>
              <a:t>. Rowe Price Associates, Inc., and/or its affiliates (“T. Rowe Price”), may receive revenue from products and services made available by T. Rowe Price, including investment management, servicing, or other fees related to making available and/or servicing certain investments on its recordkeeping platform.</a:t>
            </a:r>
          </a:p>
          <a:p>
            <a:pPr marL="285750" marR="0" lvl="0" indent="-285750" algn="l" defTabSz="1088473"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To the extent you modify this presentation, you will not attribute this presentation to T. Rowe Price through co-branding or otherwise.</a:t>
            </a:r>
          </a:p>
          <a:p>
            <a:pPr marL="285750" marR="0" lvl="0" indent="-285750" algn="l" defTabSz="1088473"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To the extent you provide investment recommendations to clients or prospective clients, you will not attribute any such recommendation(s) to </a:t>
            </a:r>
            <a:br>
              <a:rPr kumimoji="0" lang="en-US" sz="1050" b="0" i="0" u="none" strike="noStrike" kern="1200" cap="none" spc="0" normalizeH="0" baseline="0" noProof="0" dirty="0">
                <a:ln>
                  <a:noFill/>
                </a:ln>
                <a:solidFill>
                  <a:srgbClr val="000000"/>
                </a:solidFill>
                <a:effectLst/>
                <a:uLnTx/>
                <a:uFillTx/>
                <a:latin typeface="Arial"/>
                <a:ea typeface="+mn-ea"/>
                <a:cs typeface="+mn-cs"/>
              </a:rPr>
            </a:br>
            <a:r>
              <a:rPr kumimoji="0" lang="en-US" sz="1050" b="0" i="0" u="none" strike="noStrike" kern="1200" cap="none" spc="0" normalizeH="0" baseline="0" noProof="0" dirty="0">
                <a:ln>
                  <a:noFill/>
                </a:ln>
                <a:solidFill>
                  <a:srgbClr val="000000"/>
                </a:solidFill>
                <a:effectLst/>
                <a:uLnTx/>
                <a:uFillTx/>
                <a:latin typeface="Arial"/>
                <a:ea typeface="+mn-ea"/>
                <a:cs typeface="+mn-cs"/>
              </a:rPr>
              <a:t>T. Rowe Price.</a:t>
            </a:r>
          </a:p>
          <a:p>
            <a:pPr marL="285750" marR="0" lvl="0" indent="-285750" algn="l" defTabSz="1088473"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You are responsible for satisfying all applicable regulatory standards relating to this communication’s use by your firm, including all applicable content, approval, recordkeeping, and filing requirements.</a:t>
            </a:r>
          </a:p>
          <a:p>
            <a:pPr marL="285750" marR="0" lvl="0" indent="-285750" algn="l" defTabSz="1088473"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 As long as you agree to these terms, T. Rowe Price grants you a limited, personal, nontransferable, non-sublicensable, revocable, nonexclusive license to use this presentation in its entirety and only in the manner expressly permitted by T. Rowe Price.</a:t>
            </a:r>
          </a:p>
          <a:p>
            <a:pPr marL="0" marR="0" lvl="0" indent="0" algn="l" defTabSz="1088473" rtl="0" eaLnBrk="1" fontAlgn="auto" latinLnBrk="0" hangingPunct="1">
              <a:lnSpc>
                <a:spcPct val="100000"/>
              </a:lnSpc>
              <a:spcBef>
                <a:spcPts val="0"/>
              </a:spcBef>
              <a:spcAft>
                <a:spcPts val="120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n-ea"/>
                <a:cs typeface="+mn-cs"/>
              </a:rPr>
              <a:t>Please insert your data/content where indicated and delete these terms of use and various instructions throughout the PPT before using.</a:t>
            </a:r>
          </a:p>
        </p:txBody>
      </p:sp>
      <p:sp>
        <p:nvSpPr>
          <p:cNvPr id="2" name="TextBox 1">
            <a:extLst>
              <a:ext uri="{FF2B5EF4-FFF2-40B4-BE49-F238E27FC236}">
                <a16:creationId xmlns:a16="http://schemas.microsoft.com/office/drawing/2014/main" id="{72C23C3B-A51E-D97C-3405-C266015AC173}"/>
              </a:ext>
            </a:extLst>
          </p:cNvPr>
          <p:cNvSpPr txBox="1"/>
          <p:nvPr/>
        </p:nvSpPr>
        <p:spPr>
          <a:xfrm>
            <a:off x="440675" y="6415841"/>
            <a:ext cx="2566930" cy="169277"/>
          </a:xfrm>
          <a:prstGeom prst="rect">
            <a:avLst/>
          </a:prstGeom>
          <a:noFill/>
        </p:spPr>
        <p:txBody>
          <a:bodyPr wrap="square" lIns="0" tIns="0" rIns="0" bIns="0" rtlCol="0">
            <a:spAutoFit/>
          </a:bodyPr>
          <a:lstStyle/>
          <a:p>
            <a:pPr>
              <a:spcAft>
                <a:spcPts val="1000"/>
              </a:spcAft>
              <a:buClr>
                <a:schemeClr val="accent2"/>
              </a:buClr>
            </a:pPr>
            <a:r>
              <a:rPr lang="en-US" sz="1100" b="0" i="0" dirty="0">
                <a:solidFill>
                  <a:srgbClr val="212529"/>
                </a:solidFill>
                <a:effectLst/>
                <a:latin typeface="-apple-system"/>
              </a:rPr>
              <a:t>LRN 2844704 </a:t>
            </a:r>
            <a:endParaRPr lang="en-US" sz="1100" dirty="0"/>
          </a:p>
        </p:txBody>
      </p:sp>
    </p:spTree>
    <p:extLst>
      <p:ext uri="{BB962C8B-B14F-4D97-AF65-F5344CB8AC3E}">
        <p14:creationId xmlns:p14="http://schemas.microsoft.com/office/powerpoint/2010/main" val="529144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A person sitting at a table working on a computer&#10;&#10;Description automatically generated with low confidence">
            <a:extLst>
              <a:ext uri="{FF2B5EF4-FFF2-40B4-BE49-F238E27FC236}">
                <a16:creationId xmlns:a16="http://schemas.microsoft.com/office/drawing/2014/main" id="{7E0112BF-1295-3F4A-B402-D97D9C1BA9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869" b="29645"/>
          <a:stretch/>
        </p:blipFill>
        <p:spPr>
          <a:xfrm flipH="1">
            <a:off x="0" y="1200839"/>
            <a:ext cx="13966994" cy="5164301"/>
          </a:xfrm>
          <a:prstGeom prst="rect">
            <a:avLst/>
          </a:prstGeom>
        </p:spPr>
      </p:pic>
      <p:sp>
        <p:nvSpPr>
          <p:cNvPr id="56" name="object 3">
            <a:extLst>
              <a:ext uri="{FF2B5EF4-FFF2-40B4-BE49-F238E27FC236}">
                <a16:creationId xmlns:a16="http://schemas.microsoft.com/office/drawing/2014/main" id="{FB2F1A3E-59F4-EF48-AA71-D35F87916E2E}"/>
              </a:ext>
            </a:extLst>
          </p:cNvPr>
          <p:cNvSpPr/>
          <p:nvPr/>
        </p:nvSpPr>
        <p:spPr>
          <a:xfrm>
            <a:off x="0" y="1200840"/>
            <a:ext cx="12427027" cy="5172334"/>
          </a:xfrm>
          <a:custGeom>
            <a:avLst/>
            <a:gdLst/>
            <a:ahLst/>
            <a:cxnLst/>
            <a:rect l="l" t="t" r="r" b="b"/>
            <a:pathLst>
              <a:path w="12192000" h="4572000">
                <a:moveTo>
                  <a:pt x="0" y="4572001"/>
                </a:moveTo>
                <a:lnTo>
                  <a:pt x="12192000" y="4572001"/>
                </a:lnTo>
                <a:lnTo>
                  <a:pt x="12192000" y="0"/>
                </a:lnTo>
                <a:lnTo>
                  <a:pt x="0" y="0"/>
                </a:lnTo>
                <a:lnTo>
                  <a:pt x="0" y="4572001"/>
                </a:lnTo>
                <a:close/>
              </a:path>
            </a:pathLst>
          </a:custGeom>
          <a:solidFill>
            <a:srgbClr val="000000">
              <a:alpha val="50199"/>
            </a:srgbClr>
          </a:solidFill>
        </p:spPr>
        <p:txBody>
          <a:bodyPr wrap="square" lIns="0" tIns="0" rIns="0" bIns="0" rtlCol="0"/>
          <a:lstStyle/>
          <a:p>
            <a:endParaRPr/>
          </a:p>
        </p:txBody>
      </p:sp>
      <p:sp>
        <p:nvSpPr>
          <p:cNvPr id="2" name="Title 1"/>
          <p:cNvSpPr>
            <a:spLocks noGrp="1"/>
          </p:cNvSpPr>
          <p:nvPr>
            <p:ph type="title"/>
          </p:nvPr>
        </p:nvSpPr>
        <p:spPr>
          <a:xfrm>
            <a:off x="441638" y="289013"/>
            <a:ext cx="10213848" cy="740664"/>
          </a:xfrm>
        </p:spPr>
        <p:txBody>
          <a:bodyPr/>
          <a:lstStyle/>
          <a:p>
            <a:r>
              <a:rPr lang="en-US" altLang="en-US" sz="3200" dirty="0">
                <a:solidFill>
                  <a:schemeClr val="accent1"/>
                </a:solidFill>
              </a:rPr>
              <a:t>Online Tools to Help You Plan</a:t>
            </a:r>
            <a:endParaRPr lang="en-US" sz="3200" dirty="0">
              <a:solidFill>
                <a:schemeClr val="accent1"/>
              </a:solidFill>
            </a:endParaRPr>
          </a:p>
        </p:txBody>
      </p:sp>
      <p:sp>
        <p:nvSpPr>
          <p:cNvPr id="33" name="TextBox 32"/>
          <p:cNvSpPr txBox="1"/>
          <p:nvPr/>
        </p:nvSpPr>
        <p:spPr>
          <a:xfrm>
            <a:off x="6082988" y="1785594"/>
            <a:ext cx="1612590" cy="877135"/>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200"/>
              </a:spcAft>
              <a:buClr>
                <a:srgbClr val="05C3DE"/>
              </a:buClr>
              <a:buSzTx/>
              <a:buFontTx/>
              <a:buNone/>
              <a:tabLst/>
              <a:defRPr/>
            </a:pPr>
            <a:r>
              <a:rPr kumimoji="0" lang="en-US" sz="1100" b="0" i="0" u="none" strike="noStrike" kern="1200" cap="none" spc="0" normalizeH="0" baseline="0" noProof="0">
                <a:ln>
                  <a:noFill/>
                </a:ln>
                <a:solidFill>
                  <a:schemeClr val="bg1">
                    <a:lumMod val="95000"/>
                  </a:schemeClr>
                </a:solidFill>
                <a:effectLst/>
                <a:uLnTx/>
                <a:uFillTx/>
                <a:latin typeface="Arial"/>
                <a:ea typeface="+mn-ea"/>
                <a:cs typeface="+mn-cs"/>
              </a:rPr>
              <a:t>Log in wherever</a:t>
            </a:r>
          </a:p>
          <a:p>
            <a:pPr marL="0" marR="0" lvl="0" indent="0" algn="l" defTabSz="914400" rtl="0" eaLnBrk="1" fontAlgn="auto" latinLnBrk="0" hangingPunct="1">
              <a:lnSpc>
                <a:spcPct val="100000"/>
              </a:lnSpc>
              <a:spcBef>
                <a:spcPts val="0"/>
              </a:spcBef>
              <a:spcAft>
                <a:spcPts val="200"/>
              </a:spcAft>
              <a:buClr>
                <a:srgbClr val="05C3DE"/>
              </a:buClr>
              <a:buSzTx/>
              <a:buFontTx/>
              <a:buNone/>
              <a:tabLst/>
              <a:defRPr/>
            </a:pPr>
            <a:r>
              <a:rPr kumimoji="0" lang="en-US" sz="1100" b="0" i="0" u="none" strike="noStrike" kern="1200" cap="none" spc="0" normalizeH="0" baseline="0" noProof="0">
                <a:ln>
                  <a:noFill/>
                </a:ln>
                <a:solidFill>
                  <a:schemeClr val="bg1">
                    <a:lumMod val="95000"/>
                  </a:schemeClr>
                </a:solidFill>
                <a:effectLst/>
                <a:uLnTx/>
                <a:uFillTx/>
                <a:latin typeface="Arial"/>
                <a:ea typeface="+mn-ea"/>
                <a:cs typeface="+mn-cs"/>
              </a:rPr>
              <a:t>you are, whatever</a:t>
            </a:r>
          </a:p>
          <a:p>
            <a:pPr marL="0" marR="0" lvl="0" indent="0" algn="l" defTabSz="914400" rtl="0" eaLnBrk="1" fontAlgn="auto" latinLnBrk="0" hangingPunct="1">
              <a:lnSpc>
                <a:spcPct val="100000"/>
              </a:lnSpc>
              <a:spcBef>
                <a:spcPts val="0"/>
              </a:spcBef>
              <a:spcAft>
                <a:spcPts val="200"/>
              </a:spcAft>
              <a:buClr>
                <a:srgbClr val="05C3DE"/>
              </a:buClr>
              <a:buSzTx/>
              <a:buFontTx/>
              <a:buNone/>
              <a:tabLst/>
              <a:defRPr/>
            </a:pPr>
            <a:r>
              <a:rPr kumimoji="0" lang="en-US" sz="1100" b="0" i="0" u="none" strike="noStrike" kern="1200" cap="none" spc="0" normalizeH="0" baseline="0" noProof="0">
                <a:ln>
                  <a:noFill/>
                </a:ln>
                <a:solidFill>
                  <a:schemeClr val="bg1">
                    <a:lumMod val="95000"/>
                  </a:schemeClr>
                </a:solidFill>
                <a:effectLst/>
                <a:uLnTx/>
                <a:uFillTx/>
                <a:latin typeface="Arial"/>
                <a:ea typeface="+mn-ea"/>
                <a:cs typeface="+mn-cs"/>
              </a:rPr>
              <a:t>your device</a:t>
            </a:r>
          </a:p>
        </p:txBody>
      </p:sp>
      <p:sp>
        <p:nvSpPr>
          <p:cNvPr id="36" name="TextBox 35"/>
          <p:cNvSpPr txBox="1"/>
          <p:nvPr/>
        </p:nvSpPr>
        <p:spPr>
          <a:xfrm>
            <a:off x="853129" y="1862440"/>
            <a:ext cx="2173316" cy="36420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200"/>
              </a:spcAft>
              <a:buClr>
                <a:srgbClr val="05C3DE"/>
              </a:buClr>
              <a:buSzTx/>
              <a:buFontTx/>
              <a:buNone/>
              <a:tabLst/>
              <a:defRPr/>
            </a:pPr>
            <a:r>
              <a:rPr kumimoji="0" lang="en-US" sz="1100" b="0" i="0" u="none" strike="noStrike" kern="1200" cap="none" spc="0" normalizeH="0" baseline="0" noProof="0">
                <a:ln>
                  <a:noFill/>
                </a:ln>
                <a:solidFill>
                  <a:schemeClr val="bg1">
                    <a:lumMod val="95000"/>
                  </a:schemeClr>
                </a:solidFill>
                <a:effectLst/>
                <a:uLnTx/>
                <a:uFillTx/>
                <a:latin typeface="Arial"/>
                <a:ea typeface="+mn-ea"/>
                <a:cs typeface="+mn-cs"/>
              </a:rPr>
              <a:t>Check in on your progress</a:t>
            </a:r>
          </a:p>
          <a:p>
            <a:pPr marL="0" marR="0" lvl="0" indent="0" algn="r" defTabSz="914400" rtl="0" eaLnBrk="1" fontAlgn="auto" latinLnBrk="0" hangingPunct="1">
              <a:lnSpc>
                <a:spcPct val="100000"/>
              </a:lnSpc>
              <a:spcBef>
                <a:spcPts val="0"/>
              </a:spcBef>
              <a:spcAft>
                <a:spcPts val="200"/>
              </a:spcAft>
              <a:buClr>
                <a:srgbClr val="05C3DE"/>
              </a:buClr>
              <a:buSzTx/>
              <a:buFontTx/>
              <a:buNone/>
              <a:tabLst/>
              <a:defRPr/>
            </a:pPr>
            <a:r>
              <a:rPr kumimoji="0" lang="en-US" sz="1100" b="0" i="0" u="none" strike="noStrike" kern="1200" cap="none" spc="0" normalizeH="0" baseline="0" noProof="0">
                <a:ln>
                  <a:noFill/>
                </a:ln>
                <a:solidFill>
                  <a:schemeClr val="bg1">
                    <a:lumMod val="95000"/>
                  </a:schemeClr>
                </a:solidFill>
                <a:effectLst/>
                <a:uLnTx/>
                <a:uFillTx/>
                <a:latin typeface="Arial"/>
                <a:ea typeface="+mn-ea"/>
                <a:cs typeface="+mn-cs"/>
              </a:rPr>
              <a:t>toward retirement</a:t>
            </a:r>
          </a:p>
        </p:txBody>
      </p:sp>
      <p:sp>
        <p:nvSpPr>
          <p:cNvPr id="32" name="Rectangle 31">
            <a:extLst>
              <a:ext uri="{FF2B5EF4-FFF2-40B4-BE49-F238E27FC236}">
                <a16:creationId xmlns:a16="http://schemas.microsoft.com/office/drawing/2014/main" id="{DB9802FB-0E94-4FC9-8781-7C41231FEAFB}"/>
              </a:ext>
            </a:extLst>
          </p:cNvPr>
          <p:cNvSpPr/>
          <p:nvPr/>
        </p:nvSpPr>
        <p:spPr>
          <a:xfrm>
            <a:off x="-139622" y="5913974"/>
            <a:ext cx="7658097" cy="323165"/>
          </a:xfrm>
          <a:prstGeom prst="rect">
            <a:avLst/>
          </a:prstGeom>
        </p:spPr>
        <p:txBody>
          <a:bodyPr wrap="square">
            <a:spAutoFit/>
          </a:bodyPr>
          <a:lstStyle/>
          <a:p>
            <a:pPr marL="0" marR="0" lvl="0" indent="0" algn="ctr" defTabSz="914400" rtl="0" eaLnBrk="0" fontAlgn="auto" latinLnBrk="0" hangingPunct="0">
              <a:lnSpc>
                <a:spcPct val="100000"/>
              </a:lnSpc>
              <a:spcBef>
                <a:spcPct val="70000"/>
              </a:spcBef>
              <a:spcAft>
                <a:spcPts val="0"/>
              </a:spcAft>
              <a:buClr>
                <a:srgbClr val="05C3DE"/>
              </a:buClr>
              <a:buSzTx/>
              <a:buFontTx/>
              <a:buNone/>
              <a:tabLst/>
              <a:defRPr/>
            </a:pPr>
            <a:r>
              <a:rPr kumimoji="0" lang="en-US" sz="1500" b="1" i="0" u="none" strike="noStrike" kern="0" cap="none" spc="0" normalizeH="0" baseline="0" noProof="0" dirty="0">
                <a:ln>
                  <a:noFill/>
                </a:ln>
                <a:solidFill>
                  <a:schemeClr val="bg1">
                    <a:lumMod val="95000"/>
                  </a:schemeClr>
                </a:solidFill>
                <a:effectLst/>
                <a:uLnTx/>
                <a:uFillTx/>
                <a:latin typeface="Arial"/>
                <a:ea typeface="MS PGothic" pitchFamily="34" charset="-128"/>
                <a:cs typeface="+mn-cs"/>
              </a:rPr>
              <a:t>rps.troweprice.com </a:t>
            </a:r>
          </a:p>
        </p:txBody>
      </p:sp>
      <p:sp>
        <p:nvSpPr>
          <p:cNvPr id="35" name="TextBox 34"/>
          <p:cNvSpPr txBox="1"/>
          <p:nvPr/>
        </p:nvSpPr>
        <p:spPr>
          <a:xfrm>
            <a:off x="324331" y="4319434"/>
            <a:ext cx="966850" cy="7540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200"/>
              </a:spcAft>
              <a:buClr>
                <a:srgbClr val="05C3DE"/>
              </a:buClr>
              <a:buSzTx/>
              <a:buFontTx/>
              <a:buNone/>
              <a:tabLst/>
              <a:defRPr/>
            </a:pPr>
            <a:r>
              <a:rPr kumimoji="0" lang="en-US" sz="1100" b="0" i="0" u="none" strike="noStrike" kern="1200" cap="none" spc="0" normalizeH="0" baseline="0" noProof="0">
                <a:ln>
                  <a:noFill/>
                </a:ln>
                <a:solidFill>
                  <a:schemeClr val="bg1">
                    <a:lumMod val="95000"/>
                  </a:schemeClr>
                </a:solidFill>
                <a:effectLst/>
                <a:uLnTx/>
                <a:uFillTx/>
                <a:latin typeface="Arial"/>
                <a:ea typeface="+mn-ea"/>
                <a:cs typeface="+mn-cs"/>
              </a:rPr>
              <a:t>Quickly view</a:t>
            </a:r>
          </a:p>
          <a:p>
            <a:pPr marL="0" marR="0" lvl="0" indent="0" algn="r" defTabSz="914400" rtl="0" eaLnBrk="1" fontAlgn="auto" latinLnBrk="0" hangingPunct="1">
              <a:lnSpc>
                <a:spcPct val="100000"/>
              </a:lnSpc>
              <a:spcBef>
                <a:spcPts val="0"/>
              </a:spcBef>
              <a:spcAft>
                <a:spcPts val="200"/>
              </a:spcAft>
              <a:buClr>
                <a:srgbClr val="05C3DE"/>
              </a:buClr>
              <a:buSzTx/>
              <a:buFontTx/>
              <a:buNone/>
              <a:tabLst/>
              <a:defRPr/>
            </a:pPr>
            <a:r>
              <a:rPr kumimoji="0" lang="en-US" sz="1100" b="0" i="0" u="none" strike="noStrike" kern="1200" cap="none" spc="0" normalizeH="0" baseline="0" noProof="0">
                <a:ln>
                  <a:noFill/>
                </a:ln>
                <a:solidFill>
                  <a:schemeClr val="bg1">
                    <a:lumMod val="95000"/>
                  </a:schemeClr>
                </a:solidFill>
                <a:effectLst/>
                <a:uLnTx/>
                <a:uFillTx/>
                <a:latin typeface="Arial"/>
                <a:ea typeface="+mn-ea"/>
                <a:cs typeface="+mn-cs"/>
              </a:rPr>
              <a:t>and access</a:t>
            </a:r>
          </a:p>
          <a:p>
            <a:pPr marL="0" marR="0" lvl="0" indent="0" algn="r" defTabSz="914400" rtl="0" eaLnBrk="1" fontAlgn="auto" latinLnBrk="0" hangingPunct="1">
              <a:lnSpc>
                <a:spcPct val="100000"/>
              </a:lnSpc>
              <a:spcBef>
                <a:spcPts val="0"/>
              </a:spcBef>
              <a:spcAft>
                <a:spcPts val="200"/>
              </a:spcAft>
              <a:buClr>
                <a:srgbClr val="05C3DE"/>
              </a:buClr>
              <a:buSzTx/>
              <a:buFontTx/>
              <a:buNone/>
              <a:tabLst/>
              <a:defRPr/>
            </a:pPr>
            <a:r>
              <a:rPr kumimoji="0" lang="en-US" sz="1100" b="0" i="0" u="none" strike="noStrike" kern="1200" cap="none" spc="0" normalizeH="0" baseline="0" noProof="0">
                <a:ln>
                  <a:noFill/>
                </a:ln>
                <a:solidFill>
                  <a:schemeClr val="bg1">
                    <a:lumMod val="95000"/>
                  </a:schemeClr>
                </a:solidFill>
                <a:effectLst/>
                <a:uLnTx/>
                <a:uFillTx/>
                <a:latin typeface="Arial"/>
                <a:ea typeface="+mn-ea"/>
                <a:cs typeface="+mn-cs"/>
              </a:rPr>
              <a:t>accounts and</a:t>
            </a:r>
          </a:p>
          <a:p>
            <a:pPr marL="0" marR="0" lvl="0" indent="0" algn="r" defTabSz="914400" rtl="0" eaLnBrk="1" fontAlgn="auto" latinLnBrk="0" hangingPunct="1">
              <a:lnSpc>
                <a:spcPct val="100000"/>
              </a:lnSpc>
              <a:spcBef>
                <a:spcPts val="0"/>
              </a:spcBef>
              <a:spcAft>
                <a:spcPts val="200"/>
              </a:spcAft>
              <a:buClr>
                <a:srgbClr val="05C3DE"/>
              </a:buClr>
              <a:buSzTx/>
              <a:buFontTx/>
              <a:buNone/>
              <a:tabLst/>
              <a:defRPr/>
            </a:pPr>
            <a:r>
              <a:rPr kumimoji="0" lang="en-US" sz="1100" b="0" i="0" u="none" strike="noStrike" kern="1200" cap="none" spc="0" normalizeH="0" baseline="0" noProof="0">
                <a:ln>
                  <a:noFill/>
                </a:ln>
                <a:solidFill>
                  <a:schemeClr val="bg1">
                    <a:lumMod val="95000"/>
                  </a:schemeClr>
                </a:solidFill>
                <a:effectLst/>
                <a:uLnTx/>
                <a:uFillTx/>
                <a:latin typeface="Arial"/>
                <a:ea typeface="+mn-ea"/>
                <a:cs typeface="+mn-cs"/>
              </a:rPr>
              <a:t>balances</a:t>
            </a:r>
          </a:p>
        </p:txBody>
      </p:sp>
      <p:sp>
        <p:nvSpPr>
          <p:cNvPr id="50" name="TextBox 49">
            <a:extLst>
              <a:ext uri="{FF2B5EF4-FFF2-40B4-BE49-F238E27FC236}">
                <a16:creationId xmlns:a16="http://schemas.microsoft.com/office/drawing/2014/main" id="{D813F308-5056-467F-819B-934E03C09F78}"/>
              </a:ext>
            </a:extLst>
          </p:cNvPr>
          <p:cNvSpPr txBox="1"/>
          <p:nvPr/>
        </p:nvSpPr>
        <p:spPr>
          <a:xfrm>
            <a:off x="3474849" y="1553928"/>
            <a:ext cx="2230277" cy="55912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200"/>
              </a:spcAft>
              <a:buClr>
                <a:srgbClr val="05C3DE"/>
              </a:buClr>
              <a:buSzTx/>
              <a:buFontTx/>
              <a:buNone/>
              <a:tabLst/>
              <a:defRPr/>
            </a:pPr>
            <a:r>
              <a:rPr kumimoji="0" lang="en-US" sz="1100" b="1" i="0" u="none" strike="noStrike" kern="1200" cap="none" spc="0" normalizeH="0" baseline="0" noProof="0" dirty="0">
                <a:ln>
                  <a:noFill/>
                </a:ln>
                <a:solidFill>
                  <a:schemeClr val="bg1">
                    <a:lumMod val="95000"/>
                  </a:schemeClr>
                </a:solidFill>
                <a:effectLst/>
                <a:uLnTx/>
                <a:uFillTx/>
                <a:latin typeface="Arial"/>
                <a:ea typeface="+mn-ea"/>
                <a:cs typeface="+mn-cs"/>
              </a:rPr>
              <a:t>Note: </a:t>
            </a:r>
            <a:r>
              <a:rPr lang="en-US" sz="1100" dirty="0">
                <a:solidFill>
                  <a:schemeClr val="bg1">
                    <a:lumMod val="95000"/>
                  </a:schemeClr>
                </a:solidFill>
                <a:latin typeface="Arial"/>
              </a:rPr>
              <a:t>T</a:t>
            </a:r>
            <a:r>
              <a:rPr kumimoji="0" lang="en-US" sz="1100" b="0" i="0" u="none" strike="noStrike" kern="1200" cap="none" spc="0" normalizeH="0" baseline="0" noProof="0" dirty="0" err="1">
                <a:ln>
                  <a:noFill/>
                </a:ln>
                <a:solidFill>
                  <a:schemeClr val="bg1">
                    <a:lumMod val="95000"/>
                  </a:schemeClr>
                </a:solidFill>
                <a:effectLst/>
                <a:uLnTx/>
                <a:uFillTx/>
                <a:latin typeface="Arial"/>
                <a:ea typeface="+mn-ea"/>
                <a:cs typeface="+mn-cs"/>
              </a:rPr>
              <a:t>ips</a:t>
            </a:r>
            <a:r>
              <a:rPr kumimoji="0" lang="en-US" sz="1100" b="0" i="0" u="none" strike="noStrike" kern="1200" cap="none" spc="0" normalizeH="0" baseline="0" noProof="0" dirty="0">
                <a:ln>
                  <a:noFill/>
                </a:ln>
                <a:solidFill>
                  <a:schemeClr val="bg1">
                    <a:lumMod val="95000"/>
                  </a:schemeClr>
                </a:solidFill>
                <a:effectLst/>
                <a:uLnTx/>
                <a:uFillTx/>
                <a:latin typeface="Arial"/>
                <a:ea typeface="+mn-ea"/>
                <a:cs typeface="+mn-cs"/>
              </a:rPr>
              <a:t> and tools to help you</a:t>
            </a:r>
          </a:p>
          <a:p>
            <a:pPr marL="0" marR="0" lvl="0" indent="0" algn="l" defTabSz="914400" rtl="0" eaLnBrk="1" fontAlgn="auto" latinLnBrk="0" hangingPunct="1">
              <a:lnSpc>
                <a:spcPct val="100000"/>
              </a:lnSpc>
              <a:spcBef>
                <a:spcPts val="0"/>
              </a:spcBef>
              <a:spcAft>
                <a:spcPts val="200"/>
              </a:spcAft>
              <a:buClr>
                <a:srgbClr val="05C3DE"/>
              </a:buClr>
              <a:buSzTx/>
              <a:buFontTx/>
              <a:buNone/>
              <a:tabLst/>
              <a:defRPr/>
            </a:pPr>
            <a:r>
              <a:rPr kumimoji="0" lang="en-US" sz="1100" b="0" i="0" u="none" strike="noStrike" kern="1200" cap="none" spc="0" normalizeH="0" baseline="0" noProof="0" dirty="0">
                <a:ln>
                  <a:noFill/>
                </a:ln>
                <a:solidFill>
                  <a:schemeClr val="bg1">
                    <a:lumMod val="95000"/>
                  </a:schemeClr>
                </a:solidFill>
                <a:effectLst/>
                <a:uLnTx/>
                <a:uFillTx/>
                <a:latin typeface="Arial"/>
                <a:ea typeface="+mn-ea"/>
                <a:cs typeface="+mn-cs"/>
              </a:rPr>
              <a:t>plan for retirement, save for college,</a:t>
            </a:r>
          </a:p>
          <a:p>
            <a:pPr marL="0" marR="0" lvl="0" indent="0" algn="l" defTabSz="914400" rtl="0" eaLnBrk="1" fontAlgn="auto" latinLnBrk="0" hangingPunct="1">
              <a:lnSpc>
                <a:spcPct val="100000"/>
              </a:lnSpc>
              <a:spcBef>
                <a:spcPts val="0"/>
              </a:spcBef>
              <a:spcAft>
                <a:spcPts val="200"/>
              </a:spcAft>
              <a:buClr>
                <a:srgbClr val="05C3DE"/>
              </a:buClr>
              <a:buSzTx/>
              <a:buFontTx/>
              <a:buNone/>
              <a:tabLst/>
              <a:defRPr/>
            </a:pPr>
            <a:r>
              <a:rPr kumimoji="0" lang="en-US" sz="1100" b="0" i="0" u="none" strike="noStrike" kern="1200" cap="none" spc="0" normalizeH="0" baseline="0" noProof="0" dirty="0">
                <a:ln>
                  <a:noFill/>
                </a:ln>
                <a:solidFill>
                  <a:schemeClr val="bg1">
                    <a:lumMod val="95000"/>
                  </a:schemeClr>
                </a:solidFill>
                <a:effectLst/>
                <a:uLnTx/>
                <a:uFillTx/>
                <a:latin typeface="Arial"/>
                <a:ea typeface="+mn-ea"/>
                <a:cs typeface="+mn-cs"/>
              </a:rPr>
              <a:t>pay down debt, and more.</a:t>
            </a:r>
          </a:p>
        </p:txBody>
      </p:sp>
      <p:grpSp>
        <p:nvGrpSpPr>
          <p:cNvPr id="26" name="Group 25">
            <a:extLst>
              <a:ext uri="{FF2B5EF4-FFF2-40B4-BE49-F238E27FC236}">
                <a16:creationId xmlns:a16="http://schemas.microsoft.com/office/drawing/2014/main" id="{51C4C751-EBEC-5D4F-B608-200EBF39F38D}"/>
              </a:ext>
            </a:extLst>
          </p:cNvPr>
          <p:cNvGrpSpPr/>
          <p:nvPr/>
        </p:nvGrpSpPr>
        <p:grpSpPr>
          <a:xfrm rot="16200000">
            <a:off x="5881983" y="2845161"/>
            <a:ext cx="705789" cy="331065"/>
            <a:chOff x="2368063" y="5443785"/>
            <a:chExt cx="4149972" cy="347424"/>
          </a:xfrm>
        </p:grpSpPr>
        <p:cxnSp>
          <p:nvCxnSpPr>
            <p:cNvPr id="27" name="Straight Connector 26">
              <a:extLst>
                <a:ext uri="{FF2B5EF4-FFF2-40B4-BE49-F238E27FC236}">
                  <a16:creationId xmlns:a16="http://schemas.microsoft.com/office/drawing/2014/main" id="{5AA4B942-F31B-C642-A39B-650430242947}"/>
                </a:ext>
              </a:extLst>
            </p:cNvPr>
            <p:cNvCxnSpPr>
              <a:cxnSpLocks/>
            </p:cNvCxnSpPr>
            <p:nvPr/>
          </p:nvCxnSpPr>
          <p:spPr>
            <a:xfrm rot="5400000">
              <a:off x="2281209" y="5704345"/>
              <a:ext cx="173707" cy="0"/>
            </a:xfrm>
            <a:prstGeom prst="line">
              <a:avLst/>
            </a:prstGeom>
            <a:ln w="95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9129CB5-51F8-0543-B3C2-B9C2A8CBE8F7}"/>
                </a:ext>
              </a:extLst>
            </p:cNvPr>
            <p:cNvCxnSpPr>
              <a:cxnSpLocks/>
            </p:cNvCxnSpPr>
            <p:nvPr/>
          </p:nvCxnSpPr>
          <p:spPr>
            <a:xfrm rot="5400000">
              <a:off x="6344322" y="5617492"/>
              <a:ext cx="347414" cy="0"/>
            </a:xfrm>
            <a:prstGeom prst="line">
              <a:avLst/>
            </a:prstGeom>
            <a:ln w="95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1037E97-DC58-B04B-A31C-13233EC1D0A1}"/>
                </a:ext>
              </a:extLst>
            </p:cNvPr>
            <p:cNvCxnSpPr>
              <a:cxnSpLocks/>
            </p:cNvCxnSpPr>
            <p:nvPr/>
          </p:nvCxnSpPr>
          <p:spPr>
            <a:xfrm rot="5400000" flipV="1">
              <a:off x="4443050" y="3716224"/>
              <a:ext cx="0" cy="4149970"/>
            </a:xfrm>
            <a:prstGeom prst="line">
              <a:avLst/>
            </a:prstGeom>
            <a:ln w="95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03FF50F6-49B1-5942-81A6-AF6E324582B6}"/>
              </a:ext>
            </a:extLst>
          </p:cNvPr>
          <p:cNvCxnSpPr>
            <a:cxnSpLocks/>
          </p:cNvCxnSpPr>
          <p:nvPr/>
        </p:nvCxnSpPr>
        <p:spPr>
          <a:xfrm>
            <a:off x="3181157" y="2156253"/>
            <a:ext cx="0" cy="1386253"/>
          </a:xfrm>
          <a:prstGeom prst="line">
            <a:avLst/>
          </a:prstGeom>
          <a:ln w="95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A8BE812-7A47-DB42-8790-C0F80005AD9C}"/>
              </a:ext>
            </a:extLst>
          </p:cNvPr>
          <p:cNvCxnSpPr>
            <a:cxnSpLocks/>
          </p:cNvCxnSpPr>
          <p:nvPr/>
        </p:nvCxnSpPr>
        <p:spPr>
          <a:xfrm>
            <a:off x="4347724" y="2189304"/>
            <a:ext cx="0" cy="2584487"/>
          </a:xfrm>
          <a:prstGeom prst="line">
            <a:avLst/>
          </a:prstGeom>
          <a:ln w="95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89AE54B-C543-1B45-9D61-0806139220E1}"/>
              </a:ext>
            </a:extLst>
          </p:cNvPr>
          <p:cNvGrpSpPr/>
          <p:nvPr/>
        </p:nvGrpSpPr>
        <p:grpSpPr>
          <a:xfrm>
            <a:off x="672029" y="5124282"/>
            <a:ext cx="3017398" cy="87134"/>
            <a:chOff x="3087122" y="4670685"/>
            <a:chExt cx="3017398" cy="87134"/>
          </a:xfrm>
        </p:grpSpPr>
        <p:cxnSp>
          <p:nvCxnSpPr>
            <p:cNvPr id="53" name="Straight Connector 52">
              <a:extLst>
                <a:ext uri="{FF2B5EF4-FFF2-40B4-BE49-F238E27FC236}">
                  <a16:creationId xmlns:a16="http://schemas.microsoft.com/office/drawing/2014/main" id="{C723C3CD-6E5C-F44D-84F3-C32591185146}"/>
                </a:ext>
              </a:extLst>
            </p:cNvPr>
            <p:cNvCxnSpPr>
              <a:cxnSpLocks/>
            </p:cNvCxnSpPr>
            <p:nvPr/>
          </p:nvCxnSpPr>
          <p:spPr>
            <a:xfrm>
              <a:off x="3087122" y="4757819"/>
              <a:ext cx="3017398" cy="0"/>
            </a:xfrm>
            <a:prstGeom prst="line">
              <a:avLst/>
            </a:prstGeom>
            <a:ln w="95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24EF65D-65D0-D243-9CE2-9508B35EAEF0}"/>
                </a:ext>
              </a:extLst>
            </p:cNvPr>
            <p:cNvCxnSpPr>
              <a:cxnSpLocks/>
            </p:cNvCxnSpPr>
            <p:nvPr/>
          </p:nvCxnSpPr>
          <p:spPr>
            <a:xfrm rot="5400000">
              <a:off x="6060953" y="4714252"/>
              <a:ext cx="87134" cy="0"/>
            </a:xfrm>
            <a:prstGeom prst="line">
              <a:avLst/>
            </a:prstGeom>
            <a:ln w="95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5EE6D478-8BA8-4C2C-9392-CAAEDA301F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501" y="2224161"/>
            <a:ext cx="5858257" cy="3944637"/>
          </a:xfrm>
          <a:prstGeom prst="rect">
            <a:avLst/>
          </a:prstGeom>
        </p:spPr>
      </p:pic>
    </p:spTree>
    <p:extLst>
      <p:ext uri="{BB962C8B-B14F-4D97-AF65-F5344CB8AC3E}">
        <p14:creationId xmlns:p14="http://schemas.microsoft.com/office/powerpoint/2010/main" val="206008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ext, indoor, table, person&#10;&#10;Description automatically generated">
            <a:extLst>
              <a:ext uri="{FF2B5EF4-FFF2-40B4-BE49-F238E27FC236}">
                <a16:creationId xmlns:a16="http://schemas.microsoft.com/office/drawing/2014/main" id="{CBD96B90-8B44-4958-B15E-A262C31A53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915" b="24988"/>
          <a:stretch/>
        </p:blipFill>
        <p:spPr>
          <a:xfrm>
            <a:off x="-133350" y="1371599"/>
            <a:ext cx="12417770" cy="4642064"/>
          </a:xfrm>
          <a:prstGeom prst="rect">
            <a:avLst/>
          </a:prstGeom>
        </p:spPr>
      </p:pic>
      <p:sp>
        <p:nvSpPr>
          <p:cNvPr id="16" name="object 3">
            <a:extLst>
              <a:ext uri="{FF2B5EF4-FFF2-40B4-BE49-F238E27FC236}">
                <a16:creationId xmlns:a16="http://schemas.microsoft.com/office/drawing/2014/main" id="{E3F746DA-B5B5-49E1-91DC-F0CE6A985B38}"/>
              </a:ext>
            </a:extLst>
          </p:cNvPr>
          <p:cNvSpPr/>
          <p:nvPr/>
        </p:nvSpPr>
        <p:spPr>
          <a:xfrm>
            <a:off x="-1" y="1681581"/>
            <a:ext cx="6826103" cy="4066338"/>
          </a:xfrm>
          <a:custGeom>
            <a:avLst/>
            <a:gdLst/>
            <a:ahLst/>
            <a:cxnLst/>
            <a:rect l="l" t="t" r="r" b="b"/>
            <a:pathLst>
              <a:path w="7859395" h="2604770">
                <a:moveTo>
                  <a:pt x="0" y="2604420"/>
                </a:moveTo>
                <a:lnTo>
                  <a:pt x="7859208" y="2604420"/>
                </a:lnTo>
                <a:lnTo>
                  <a:pt x="7859208" y="0"/>
                </a:lnTo>
                <a:lnTo>
                  <a:pt x="0" y="0"/>
                </a:lnTo>
                <a:lnTo>
                  <a:pt x="0" y="2604420"/>
                </a:lnTo>
                <a:close/>
              </a:path>
            </a:pathLst>
          </a:custGeom>
          <a:solidFill>
            <a:srgbClr val="004B7A">
              <a:alpha val="90199"/>
            </a:srgbClr>
          </a:solidFill>
        </p:spPr>
        <p:txBody>
          <a:bodyPr wrap="square" lIns="0" tIns="0" rIns="0" bIns="0" rtlCol="0"/>
          <a:lstStyle/>
          <a:p>
            <a:endParaRPr dirty="0">
              <a:solidFill>
                <a:schemeClr val="bg1"/>
              </a:solidFill>
            </a:endParaRPr>
          </a:p>
        </p:txBody>
      </p:sp>
      <p:sp>
        <p:nvSpPr>
          <p:cNvPr id="3" name="object 3"/>
          <p:cNvSpPr txBox="1">
            <a:spLocks noGrp="1"/>
          </p:cNvSpPr>
          <p:nvPr>
            <p:ph type="title"/>
          </p:nvPr>
        </p:nvSpPr>
        <p:spPr>
          <a:xfrm>
            <a:off x="987551" y="407033"/>
            <a:ext cx="10213848" cy="504625"/>
          </a:xfrm>
          <a:prstGeom prst="rect">
            <a:avLst/>
          </a:prstGeom>
        </p:spPr>
        <p:txBody>
          <a:bodyPr vert="horz" wrap="square" lIns="0" tIns="12065" rIns="0" bIns="0" rtlCol="0" anchor="ctr">
            <a:spAutoFit/>
          </a:bodyPr>
          <a:lstStyle/>
          <a:p>
            <a:pPr marL="12700">
              <a:lnSpc>
                <a:spcPct val="100000"/>
              </a:lnSpc>
              <a:spcBef>
                <a:spcPts val="95"/>
              </a:spcBef>
            </a:pPr>
            <a:r>
              <a:rPr lang="en-US" sz="3200" spc="-15" dirty="0">
                <a:solidFill>
                  <a:srgbClr val="054C70"/>
                </a:solidFill>
              </a:rPr>
              <a:t>Actions </a:t>
            </a:r>
            <a:r>
              <a:rPr lang="en-US" sz="3200" spc="-55" dirty="0">
                <a:solidFill>
                  <a:srgbClr val="054C70"/>
                </a:solidFill>
              </a:rPr>
              <a:t>to</a:t>
            </a:r>
            <a:r>
              <a:rPr lang="en-US" sz="3200" spc="80" dirty="0">
                <a:solidFill>
                  <a:srgbClr val="054C70"/>
                </a:solidFill>
              </a:rPr>
              <a:t> </a:t>
            </a:r>
            <a:r>
              <a:rPr lang="en-US" sz="3200" spc="-55" dirty="0">
                <a:solidFill>
                  <a:srgbClr val="054C70"/>
                </a:solidFill>
              </a:rPr>
              <a:t>Consider</a:t>
            </a:r>
            <a:endParaRPr lang="en-US" sz="3200" dirty="0">
              <a:solidFill>
                <a:srgbClr val="054C70"/>
              </a:solidFill>
            </a:endParaRPr>
          </a:p>
        </p:txBody>
      </p:sp>
      <p:sp>
        <p:nvSpPr>
          <p:cNvPr id="4" name="object 4"/>
          <p:cNvSpPr txBox="1"/>
          <p:nvPr/>
        </p:nvSpPr>
        <p:spPr>
          <a:xfrm>
            <a:off x="307061" y="2133763"/>
            <a:ext cx="370840" cy="312265"/>
          </a:xfrm>
          <a:prstGeom prst="rect">
            <a:avLst/>
          </a:prstGeom>
          <a:solidFill>
            <a:srgbClr val="05C3DE"/>
          </a:solidFill>
        </p:spPr>
        <p:txBody>
          <a:bodyPr vert="horz" wrap="square" lIns="0" tIns="34925" rIns="0" bIns="0" rtlCol="0">
            <a:spAutoFit/>
          </a:bodyPr>
          <a:lstStyle/>
          <a:p>
            <a:pPr marL="107314">
              <a:spcBef>
                <a:spcPts val="275"/>
              </a:spcBef>
            </a:pPr>
            <a:r>
              <a:rPr sz="1800" dirty="0">
                <a:solidFill>
                  <a:schemeClr val="bg1"/>
                </a:solidFill>
                <a:latin typeface="Arial Black"/>
                <a:cs typeface="Arial Black"/>
              </a:rPr>
              <a:t>1</a:t>
            </a:r>
          </a:p>
        </p:txBody>
      </p:sp>
      <p:sp>
        <p:nvSpPr>
          <p:cNvPr id="5" name="object 5"/>
          <p:cNvSpPr txBox="1"/>
          <p:nvPr/>
        </p:nvSpPr>
        <p:spPr>
          <a:xfrm>
            <a:off x="845801" y="2195788"/>
            <a:ext cx="5002106" cy="228268"/>
          </a:xfrm>
          <a:prstGeom prst="rect">
            <a:avLst/>
          </a:prstGeom>
        </p:spPr>
        <p:txBody>
          <a:bodyPr vert="horz" wrap="square" lIns="0" tIns="12700" rIns="0" bIns="0" rtlCol="0">
            <a:spAutoFit/>
          </a:bodyPr>
          <a:lstStyle/>
          <a:p>
            <a:pPr marL="12700">
              <a:spcBef>
                <a:spcPts val="100"/>
              </a:spcBef>
            </a:pPr>
            <a:r>
              <a:rPr lang="en-US" sz="1400" b="1" spc="-15" dirty="0">
                <a:solidFill>
                  <a:schemeClr val="bg1"/>
                </a:solidFill>
                <a:cs typeface="Arial Black"/>
              </a:rPr>
              <a:t>Keep a</a:t>
            </a:r>
            <a:r>
              <a:rPr lang="en-US" sz="1400" b="1" dirty="0">
                <a:solidFill>
                  <a:schemeClr val="bg1"/>
                </a:solidFill>
                <a:cs typeface="Arial Black"/>
              </a:rPr>
              <a:t> </a:t>
            </a:r>
            <a:r>
              <a:rPr lang="en-US" sz="1400" b="1" spc="-20" dirty="0">
                <a:solidFill>
                  <a:schemeClr val="bg1"/>
                </a:solidFill>
                <a:cs typeface="Arial Black"/>
              </a:rPr>
              <a:t>Long-Term</a:t>
            </a:r>
            <a:r>
              <a:rPr lang="en-US" sz="1400" b="1" spc="-160" dirty="0">
                <a:solidFill>
                  <a:schemeClr val="bg1"/>
                </a:solidFill>
                <a:cs typeface="Arial Black"/>
              </a:rPr>
              <a:t> </a:t>
            </a:r>
            <a:r>
              <a:rPr lang="en-US" sz="1400" b="1" spc="-15" dirty="0">
                <a:solidFill>
                  <a:schemeClr val="bg1"/>
                </a:solidFill>
                <a:cs typeface="Arial Black"/>
              </a:rPr>
              <a:t>Perspective</a:t>
            </a:r>
            <a:endParaRPr lang="en-US" sz="1400" b="1" dirty="0">
              <a:solidFill>
                <a:schemeClr val="bg1"/>
              </a:solidFill>
              <a:cs typeface="Arial Black"/>
            </a:endParaRPr>
          </a:p>
        </p:txBody>
      </p:sp>
      <p:sp>
        <p:nvSpPr>
          <p:cNvPr id="6" name="object 6"/>
          <p:cNvSpPr txBox="1"/>
          <p:nvPr/>
        </p:nvSpPr>
        <p:spPr>
          <a:xfrm>
            <a:off x="307061" y="2854371"/>
            <a:ext cx="370840" cy="310983"/>
          </a:xfrm>
          <a:prstGeom prst="rect">
            <a:avLst/>
          </a:prstGeom>
          <a:solidFill>
            <a:srgbClr val="05C3DE"/>
          </a:solidFill>
        </p:spPr>
        <p:txBody>
          <a:bodyPr vert="horz" wrap="square" lIns="0" tIns="33655" rIns="0" bIns="0" rtlCol="0">
            <a:spAutoFit/>
          </a:bodyPr>
          <a:lstStyle/>
          <a:p>
            <a:pPr marL="107314">
              <a:spcBef>
                <a:spcPts val="265"/>
              </a:spcBef>
            </a:pPr>
            <a:r>
              <a:rPr sz="1800" dirty="0">
                <a:solidFill>
                  <a:schemeClr val="bg1"/>
                </a:solidFill>
                <a:latin typeface="Arial Black"/>
                <a:cs typeface="Arial Black"/>
              </a:rPr>
              <a:t>2</a:t>
            </a:r>
          </a:p>
        </p:txBody>
      </p:sp>
      <p:sp>
        <p:nvSpPr>
          <p:cNvPr id="7" name="object 7"/>
          <p:cNvSpPr txBox="1"/>
          <p:nvPr/>
        </p:nvSpPr>
        <p:spPr>
          <a:xfrm>
            <a:off x="845801" y="2915550"/>
            <a:ext cx="5002106" cy="228268"/>
          </a:xfrm>
          <a:prstGeom prst="rect">
            <a:avLst/>
          </a:prstGeom>
        </p:spPr>
        <p:txBody>
          <a:bodyPr vert="horz" wrap="square" lIns="0" tIns="12700" rIns="0" bIns="0" rtlCol="0">
            <a:spAutoFit/>
          </a:bodyPr>
          <a:lstStyle/>
          <a:p>
            <a:pPr marL="12700">
              <a:spcBef>
                <a:spcPts val="100"/>
              </a:spcBef>
            </a:pPr>
            <a:r>
              <a:rPr lang="en-US" sz="1400" b="1" spc="-15" dirty="0">
                <a:solidFill>
                  <a:schemeClr val="bg1"/>
                </a:solidFill>
                <a:cs typeface="Arial Black"/>
              </a:rPr>
              <a:t>Allocate and Diversify Appropriately</a:t>
            </a:r>
            <a:endParaRPr lang="en-US" sz="1400" b="1" dirty="0">
              <a:solidFill>
                <a:schemeClr val="bg1"/>
              </a:solidFill>
              <a:cs typeface="Arial Black"/>
            </a:endParaRPr>
          </a:p>
        </p:txBody>
      </p:sp>
      <p:sp>
        <p:nvSpPr>
          <p:cNvPr id="8" name="object 8"/>
          <p:cNvSpPr txBox="1"/>
          <p:nvPr/>
        </p:nvSpPr>
        <p:spPr>
          <a:xfrm>
            <a:off x="307061" y="3583302"/>
            <a:ext cx="370840" cy="311624"/>
          </a:xfrm>
          <a:prstGeom prst="rect">
            <a:avLst/>
          </a:prstGeom>
          <a:solidFill>
            <a:srgbClr val="05C3DE"/>
          </a:solidFill>
        </p:spPr>
        <p:txBody>
          <a:bodyPr vert="horz" wrap="square" lIns="0" tIns="34290" rIns="0" bIns="0" rtlCol="0">
            <a:spAutoFit/>
          </a:bodyPr>
          <a:lstStyle/>
          <a:p>
            <a:pPr marL="107314">
              <a:spcBef>
                <a:spcPts val="270"/>
              </a:spcBef>
            </a:pPr>
            <a:r>
              <a:rPr sz="1800" dirty="0">
                <a:solidFill>
                  <a:schemeClr val="bg1"/>
                </a:solidFill>
                <a:latin typeface="Arial Black"/>
                <a:cs typeface="Arial Black"/>
              </a:rPr>
              <a:t>3</a:t>
            </a:r>
          </a:p>
        </p:txBody>
      </p:sp>
      <p:sp>
        <p:nvSpPr>
          <p:cNvPr id="9" name="object 9"/>
          <p:cNvSpPr txBox="1"/>
          <p:nvPr/>
        </p:nvSpPr>
        <p:spPr>
          <a:xfrm>
            <a:off x="845801" y="3635312"/>
            <a:ext cx="5002106" cy="228268"/>
          </a:xfrm>
          <a:prstGeom prst="rect">
            <a:avLst/>
          </a:prstGeom>
        </p:spPr>
        <p:txBody>
          <a:bodyPr vert="horz" wrap="square" lIns="0" tIns="12700" rIns="0" bIns="0" rtlCol="0">
            <a:spAutoFit/>
          </a:bodyPr>
          <a:lstStyle/>
          <a:p>
            <a:pPr marL="12700">
              <a:spcBef>
                <a:spcPts val="100"/>
              </a:spcBef>
            </a:pPr>
            <a:r>
              <a:rPr lang="en-US" sz="1400" b="1" spc="-25" dirty="0">
                <a:solidFill>
                  <a:schemeClr val="bg1"/>
                </a:solidFill>
                <a:cs typeface="Arial Black"/>
              </a:rPr>
              <a:t>Reallocate and Re</a:t>
            </a:r>
            <a:r>
              <a:rPr lang="en-US" sz="1400" b="1" spc="-15" dirty="0">
                <a:solidFill>
                  <a:schemeClr val="bg1"/>
                </a:solidFill>
                <a:cs typeface="Arial Black"/>
              </a:rPr>
              <a:t>balance as Needed</a:t>
            </a:r>
            <a:endParaRPr lang="en-US" sz="1400" b="1" dirty="0">
              <a:solidFill>
                <a:schemeClr val="bg1"/>
              </a:solidFill>
              <a:cs typeface="Arial Black"/>
            </a:endParaRPr>
          </a:p>
        </p:txBody>
      </p:sp>
      <p:sp>
        <p:nvSpPr>
          <p:cNvPr id="10" name="object 10"/>
          <p:cNvSpPr txBox="1"/>
          <p:nvPr/>
        </p:nvSpPr>
        <p:spPr>
          <a:xfrm>
            <a:off x="307061" y="4303931"/>
            <a:ext cx="370840" cy="311624"/>
          </a:xfrm>
          <a:prstGeom prst="rect">
            <a:avLst/>
          </a:prstGeom>
          <a:solidFill>
            <a:srgbClr val="05C3DE"/>
          </a:solidFill>
        </p:spPr>
        <p:txBody>
          <a:bodyPr vert="horz" wrap="square" lIns="0" tIns="34290" rIns="0" bIns="0" rtlCol="0">
            <a:spAutoFit/>
          </a:bodyPr>
          <a:lstStyle/>
          <a:p>
            <a:pPr marL="107314">
              <a:spcBef>
                <a:spcPts val="270"/>
              </a:spcBef>
            </a:pPr>
            <a:r>
              <a:rPr sz="1800" dirty="0">
                <a:solidFill>
                  <a:schemeClr val="bg1"/>
                </a:solidFill>
                <a:latin typeface="Arial Black"/>
                <a:cs typeface="Arial Black"/>
              </a:rPr>
              <a:t>4</a:t>
            </a:r>
          </a:p>
        </p:txBody>
      </p:sp>
      <p:sp>
        <p:nvSpPr>
          <p:cNvPr id="11" name="object 11"/>
          <p:cNvSpPr txBox="1"/>
          <p:nvPr/>
        </p:nvSpPr>
        <p:spPr>
          <a:xfrm>
            <a:off x="845801" y="4355074"/>
            <a:ext cx="5002106" cy="228268"/>
          </a:xfrm>
          <a:prstGeom prst="rect">
            <a:avLst/>
          </a:prstGeom>
        </p:spPr>
        <p:txBody>
          <a:bodyPr vert="horz" wrap="square" lIns="0" tIns="12700" rIns="0" bIns="0" rtlCol="0">
            <a:spAutoFit/>
          </a:bodyPr>
          <a:lstStyle/>
          <a:p>
            <a:pPr marL="12700">
              <a:spcBef>
                <a:spcPts val="100"/>
              </a:spcBef>
            </a:pPr>
            <a:r>
              <a:rPr lang="en-US" sz="1400" b="1" spc="-15" dirty="0">
                <a:solidFill>
                  <a:schemeClr val="bg1"/>
                </a:solidFill>
                <a:cs typeface="Arial Black"/>
              </a:rPr>
              <a:t>Contribute Consistently to Your Retirement Plan</a:t>
            </a:r>
            <a:endParaRPr lang="en-US" sz="1400" b="1" dirty="0">
              <a:solidFill>
                <a:schemeClr val="bg1"/>
              </a:solidFill>
              <a:cs typeface="Arial Black"/>
            </a:endParaRPr>
          </a:p>
        </p:txBody>
      </p:sp>
      <p:sp>
        <p:nvSpPr>
          <p:cNvPr id="12" name="object 12"/>
          <p:cNvSpPr txBox="1"/>
          <p:nvPr/>
        </p:nvSpPr>
        <p:spPr>
          <a:xfrm>
            <a:off x="301332" y="5032839"/>
            <a:ext cx="370840" cy="312265"/>
          </a:xfrm>
          <a:prstGeom prst="rect">
            <a:avLst/>
          </a:prstGeom>
          <a:solidFill>
            <a:srgbClr val="05C3DE"/>
          </a:solidFill>
        </p:spPr>
        <p:txBody>
          <a:bodyPr vert="horz" wrap="square" lIns="0" tIns="34925" rIns="0" bIns="0" rtlCol="0">
            <a:spAutoFit/>
          </a:bodyPr>
          <a:lstStyle/>
          <a:p>
            <a:pPr marL="107314">
              <a:spcBef>
                <a:spcPts val="275"/>
              </a:spcBef>
            </a:pPr>
            <a:r>
              <a:rPr sz="1800" dirty="0">
                <a:solidFill>
                  <a:schemeClr val="bg1"/>
                </a:solidFill>
                <a:latin typeface="Arial Black"/>
                <a:cs typeface="Arial Black"/>
              </a:rPr>
              <a:t>5</a:t>
            </a:r>
          </a:p>
        </p:txBody>
      </p:sp>
      <p:sp>
        <p:nvSpPr>
          <p:cNvPr id="13" name="object 13"/>
          <p:cNvSpPr txBox="1"/>
          <p:nvPr/>
        </p:nvSpPr>
        <p:spPr>
          <a:xfrm>
            <a:off x="845800" y="5074838"/>
            <a:ext cx="5831445" cy="228268"/>
          </a:xfrm>
          <a:prstGeom prst="rect">
            <a:avLst/>
          </a:prstGeom>
        </p:spPr>
        <p:txBody>
          <a:bodyPr vert="horz" wrap="square" lIns="0" tIns="12700" rIns="0" bIns="0" rtlCol="0">
            <a:spAutoFit/>
          </a:bodyPr>
          <a:lstStyle/>
          <a:p>
            <a:pPr marL="12700">
              <a:spcBef>
                <a:spcPts val="100"/>
              </a:spcBef>
            </a:pPr>
            <a:r>
              <a:rPr lang="en-US" sz="1400" b="1" spc="-15" dirty="0">
                <a:solidFill>
                  <a:schemeClr val="bg1"/>
                </a:solidFill>
                <a:cs typeface="Arial Black"/>
              </a:rPr>
              <a:t>Call T. Rowe Price to Review </a:t>
            </a:r>
            <a:r>
              <a:rPr lang="en-US" sz="1400" b="1" spc="-35" dirty="0">
                <a:solidFill>
                  <a:schemeClr val="bg1"/>
                </a:solidFill>
                <a:cs typeface="Arial Black"/>
              </a:rPr>
              <a:t>Your</a:t>
            </a:r>
            <a:r>
              <a:rPr lang="en-US" sz="1400" b="1" spc="-125" dirty="0">
                <a:solidFill>
                  <a:schemeClr val="bg1"/>
                </a:solidFill>
                <a:cs typeface="Arial Black"/>
              </a:rPr>
              <a:t> </a:t>
            </a:r>
            <a:r>
              <a:rPr lang="en-US" sz="1400" b="1" spc="-20" dirty="0">
                <a:solidFill>
                  <a:schemeClr val="bg1"/>
                </a:solidFill>
                <a:cs typeface="Arial Black"/>
              </a:rPr>
              <a:t>Investments if You Have Questions</a:t>
            </a:r>
            <a:endParaRPr lang="en-US" sz="1400" b="1" dirty="0">
              <a:solidFill>
                <a:schemeClr val="bg1"/>
              </a:solidFill>
              <a:cs typeface="Arial Bla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70F318-9FEE-4F97-86DC-BFFF21AB63FE}"/>
              </a:ext>
            </a:extLst>
          </p:cNvPr>
          <p:cNvSpPr>
            <a:spLocks noGrp="1"/>
          </p:cNvSpPr>
          <p:nvPr>
            <p:ph type="body" sz="quarter" idx="13"/>
          </p:nvPr>
        </p:nvSpPr>
        <p:spPr>
          <a:xfrm>
            <a:off x="906379" y="3874168"/>
            <a:ext cx="10371221" cy="2636360"/>
          </a:xfrm>
        </p:spPr>
        <p:txBody>
          <a:bodyPr/>
          <a:lstStyle/>
          <a:p>
            <a:endParaRPr lang="en-US" sz="1100" dirty="0"/>
          </a:p>
          <a:p>
            <a:r>
              <a:rPr lang="en-US" sz="1100" dirty="0"/>
              <a:t>©2023 Morningstar, Inc. All rights reserved. The information contained herein: (1) is proprietary to Morningstar and/or its content providers; (2) may not be copied or distributed; and (3) is not warranted to be accurate, complete, or timely. Neither Morningstar nor its content providers are responsible for any damages or losses arising from any use of this information. Past performance is no guarantee of future results.</a:t>
            </a:r>
          </a:p>
          <a:p>
            <a:endParaRPr lang="en-US" sz="1100" dirty="0"/>
          </a:p>
          <a:p>
            <a:endParaRPr lang="en-US" sz="1100" dirty="0"/>
          </a:p>
          <a:p>
            <a:endParaRPr lang="en-US" sz="1100" dirty="0"/>
          </a:p>
          <a:p>
            <a:r>
              <a:rPr lang="en-US" sz="1100" dirty="0"/>
              <a:t>Copyright © 2023, S&amp;P Global Market Intelligence (and its affiliates, as applicable).  Reproduction of any information, data, or material, including ratings (“Content”) in any form is prohibited except with the prior written permission of the relevant party.  Such party, its affiliates and suppliers (“Content Providers”) do not guarantee the accuracy, adequacy, completeness, timeliness, or availability of any Content and are not responsible for any errors or omissions (negligent or otherwise), regardless of the cause, or for the results obtained from the use of such Content.  In no event shall Content Providers be liable for any damages, costs, expenses, legal fees, or losses (including lost income or lost profit and opportunity costs) in connection with any use of the Content.  A reference to a particular investment or security, a rating or any observation concerning an investment that is part of the Content is not a recommendation to buy, sell, or hold such investment or security, does not address the suitability of an investment or security and should not be relied on as investment advice.  Credit ratings are statements of opinions and are not statements of fact.</a:t>
            </a:r>
          </a:p>
        </p:txBody>
      </p:sp>
      <p:sp>
        <p:nvSpPr>
          <p:cNvPr id="3" name="Title 1">
            <a:extLst>
              <a:ext uri="{FF2B5EF4-FFF2-40B4-BE49-F238E27FC236}">
                <a16:creationId xmlns:a16="http://schemas.microsoft.com/office/drawing/2014/main" id="{63E0F873-B5B4-46ED-B43C-DDDBA486EF7A}"/>
              </a:ext>
            </a:extLst>
          </p:cNvPr>
          <p:cNvSpPr txBox="1">
            <a:spLocks/>
          </p:cNvSpPr>
          <p:nvPr/>
        </p:nvSpPr>
        <p:spPr bwMode="auto">
          <a:xfrm>
            <a:off x="800101" y="298186"/>
            <a:ext cx="10591801" cy="741915"/>
          </a:xfrm>
          <a:prstGeom prst="rect">
            <a:avLst/>
          </a:prstGeom>
        </p:spPr>
        <p:txBody>
          <a:bodyPr vert="horz" lIns="0" tIns="0" rIns="0" bIns="0" rtlCol="0" anchor="b">
            <a:noAutofit/>
          </a:bodyPr>
          <a:lstStyle>
            <a:lvl1pPr algn="l" defTabSz="914400" rtl="0" eaLnBrk="1" latinLnBrk="0" hangingPunct="1">
              <a:lnSpc>
                <a:spcPct val="85000"/>
              </a:lnSpc>
              <a:spcBef>
                <a:spcPct val="0"/>
              </a:spcBef>
              <a:buNone/>
              <a:defRPr sz="2600" b="1" kern="1200" baseline="0">
                <a:solidFill>
                  <a:schemeClr val="accent1"/>
                </a:solidFill>
                <a:latin typeface="+mn-lt"/>
                <a:ea typeface="+mj-ea"/>
                <a:cs typeface="+mj-cs"/>
              </a:defRPr>
            </a:lvl1pPr>
          </a:lstStyle>
          <a:p>
            <a:r>
              <a:rPr lang="en-US" sz="3200" dirty="0"/>
              <a:t>Additional Disclosures</a:t>
            </a:r>
          </a:p>
        </p:txBody>
      </p:sp>
    </p:spTree>
    <p:extLst>
      <p:ext uri="{BB962C8B-B14F-4D97-AF65-F5344CB8AC3E}">
        <p14:creationId xmlns:p14="http://schemas.microsoft.com/office/powerpoint/2010/main" val="167417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C41242-FD1A-4397-8AA1-D18C9DFBA5F3}"/>
              </a:ext>
            </a:extLst>
          </p:cNvPr>
          <p:cNvSpPr>
            <a:spLocks noGrp="1"/>
          </p:cNvSpPr>
          <p:nvPr>
            <p:ph type="sldNum" sz="quarter" idx="7"/>
          </p:nvPr>
        </p:nvSpPr>
        <p:spPr/>
        <p:txBody>
          <a:bodyPr/>
          <a:lstStyle/>
          <a:p>
            <a:pPr marL="25400">
              <a:lnSpc>
                <a:spcPct val="100000"/>
              </a:lnSpc>
              <a:spcBef>
                <a:spcPts val="190"/>
              </a:spcBef>
            </a:pPr>
            <a:fld id="{81D60167-4931-47E6-BA6A-407CBD079E47}" type="slidenum">
              <a:rPr lang="en-US" smtClean="0"/>
              <a:t>23</a:t>
            </a:fld>
            <a:endParaRPr lang="en-US" dirty="0"/>
          </a:p>
        </p:txBody>
      </p:sp>
      <p:sp>
        <p:nvSpPr>
          <p:cNvPr id="8" name="Rectangle 7">
            <a:extLst>
              <a:ext uri="{FF2B5EF4-FFF2-40B4-BE49-F238E27FC236}">
                <a16:creationId xmlns:a16="http://schemas.microsoft.com/office/drawing/2014/main" id="{134A71B6-2563-CF46-8404-97DEE0B1AB9B}"/>
              </a:ext>
            </a:extLst>
          </p:cNvPr>
          <p:cNvSpPr/>
          <p:nvPr/>
        </p:nvSpPr>
        <p:spPr>
          <a:xfrm>
            <a:off x="-127322" y="-104172"/>
            <a:ext cx="335666"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pic>
        <p:nvPicPr>
          <p:cNvPr id="10" name="Picture 9" descr="A picture containing person&#10;&#10;Description automatically generated">
            <a:extLst>
              <a:ext uri="{FF2B5EF4-FFF2-40B4-BE49-F238E27FC236}">
                <a16:creationId xmlns:a16="http://schemas.microsoft.com/office/drawing/2014/main" id="{9BAC0635-8BD9-924E-9E4A-39DBD46E391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flipH="1">
            <a:off x="-3" y="1371600"/>
            <a:ext cx="12192003" cy="4686300"/>
          </a:xfrm>
          <a:prstGeom prst="rect">
            <a:avLst/>
          </a:prstGeom>
        </p:spPr>
      </p:pic>
      <p:sp>
        <p:nvSpPr>
          <p:cNvPr id="11" name="object 3">
            <a:extLst>
              <a:ext uri="{FF2B5EF4-FFF2-40B4-BE49-F238E27FC236}">
                <a16:creationId xmlns:a16="http://schemas.microsoft.com/office/drawing/2014/main" id="{5A7CA0E4-AD6A-F545-A59B-FE5C8E10476A}"/>
              </a:ext>
            </a:extLst>
          </p:cNvPr>
          <p:cNvSpPr/>
          <p:nvPr/>
        </p:nvSpPr>
        <p:spPr>
          <a:xfrm>
            <a:off x="1" y="2473187"/>
            <a:ext cx="6095999" cy="2604770"/>
          </a:xfrm>
          <a:custGeom>
            <a:avLst/>
            <a:gdLst/>
            <a:ahLst/>
            <a:cxnLst/>
            <a:rect l="l" t="t" r="r" b="b"/>
            <a:pathLst>
              <a:path w="7859395" h="2604770">
                <a:moveTo>
                  <a:pt x="0" y="2604420"/>
                </a:moveTo>
                <a:lnTo>
                  <a:pt x="7859208" y="2604420"/>
                </a:lnTo>
                <a:lnTo>
                  <a:pt x="7859208" y="0"/>
                </a:lnTo>
                <a:lnTo>
                  <a:pt x="0" y="0"/>
                </a:lnTo>
                <a:lnTo>
                  <a:pt x="0" y="2604420"/>
                </a:lnTo>
                <a:close/>
              </a:path>
            </a:pathLst>
          </a:custGeom>
          <a:solidFill>
            <a:srgbClr val="004B7A">
              <a:alpha val="90199"/>
            </a:srgbClr>
          </a:solidFill>
        </p:spPr>
        <p:txBody>
          <a:bodyPr wrap="square" lIns="0" tIns="0" rIns="0" bIns="0" rtlCol="0"/>
          <a:lstStyle/>
          <a:p>
            <a:endParaRPr/>
          </a:p>
        </p:txBody>
      </p:sp>
      <p:sp>
        <p:nvSpPr>
          <p:cNvPr id="12" name="object 4">
            <a:extLst>
              <a:ext uri="{FF2B5EF4-FFF2-40B4-BE49-F238E27FC236}">
                <a16:creationId xmlns:a16="http://schemas.microsoft.com/office/drawing/2014/main" id="{6180B319-A658-9D48-B637-526CA2D9425B}"/>
              </a:ext>
            </a:extLst>
          </p:cNvPr>
          <p:cNvSpPr txBox="1"/>
          <p:nvPr/>
        </p:nvSpPr>
        <p:spPr>
          <a:xfrm>
            <a:off x="993139" y="3221895"/>
            <a:ext cx="5102861" cy="1107353"/>
          </a:xfrm>
          <a:prstGeom prst="rect">
            <a:avLst/>
          </a:prstGeom>
        </p:spPr>
        <p:txBody>
          <a:bodyPr vert="horz" wrap="square" lIns="0" tIns="55244" rIns="0" bIns="0" rtlCol="0">
            <a:spAutoFit/>
          </a:bodyPr>
          <a:lstStyle/>
          <a:p>
            <a:pPr marL="12700" marR="5080">
              <a:lnSpc>
                <a:spcPts val="4079"/>
              </a:lnSpc>
              <a:spcBef>
                <a:spcPts val="434"/>
              </a:spcBef>
            </a:pPr>
            <a:r>
              <a:rPr lang="en-US" sz="4200" b="1" spc="-5" dirty="0">
                <a:solidFill>
                  <a:srgbClr val="FFFFFF"/>
                </a:solidFill>
                <a:latin typeface="Arial" panose="020B0604020202020204" pitchFamily="34" charset="0"/>
                <a:cs typeface="Arial" panose="020B0604020202020204" pitchFamily="34" charset="0"/>
              </a:rPr>
              <a:t>CLOSING</a:t>
            </a:r>
            <a:br>
              <a:rPr lang="en-US" sz="4200" b="1" spc="-5" dirty="0">
                <a:solidFill>
                  <a:srgbClr val="FFFFFF"/>
                </a:solidFill>
                <a:latin typeface="Arial" panose="020B0604020202020204" pitchFamily="34" charset="0"/>
                <a:cs typeface="Arial" panose="020B0604020202020204" pitchFamily="34" charset="0"/>
              </a:rPr>
            </a:br>
            <a:r>
              <a:rPr lang="en-US" sz="4200" b="1" spc="-5" dirty="0">
                <a:solidFill>
                  <a:srgbClr val="FFFFFF"/>
                </a:solidFill>
                <a:latin typeface="Arial" panose="020B0604020202020204" pitchFamily="34" charset="0"/>
                <a:cs typeface="Arial" panose="020B0604020202020204" pitchFamily="34" charset="0"/>
              </a:rPr>
              <a:t>REMARKS.</a:t>
            </a:r>
            <a:endParaRPr sz="4200" b="1"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516962" y="2835770"/>
            <a:ext cx="9144000" cy="796110"/>
          </a:xfrm>
        </p:spPr>
        <p:txBody>
          <a:bodyPr/>
          <a:lstStyle/>
          <a:p>
            <a:pPr algn="ctr"/>
            <a:r>
              <a:rPr lang="en-US" sz="1800" b="1" dirty="0">
                <a:solidFill>
                  <a:schemeClr val="tx2"/>
                </a:solidFill>
              </a:rPr>
              <a:t>1-800-922-9945</a:t>
            </a:r>
            <a:br>
              <a:rPr lang="en-US" sz="1800" b="1" dirty="0">
                <a:solidFill>
                  <a:schemeClr val="tx2"/>
                </a:solidFill>
              </a:rPr>
            </a:br>
            <a:r>
              <a:rPr lang="en-US" sz="1800" b="1" dirty="0">
                <a:solidFill>
                  <a:schemeClr val="tx2"/>
                </a:solidFill>
              </a:rPr>
              <a:t>rps.troweprice.com</a:t>
            </a:r>
          </a:p>
        </p:txBody>
      </p:sp>
      <p:grpSp>
        <p:nvGrpSpPr>
          <p:cNvPr id="9" name="Group 8"/>
          <p:cNvGrpSpPr/>
          <p:nvPr/>
        </p:nvGrpSpPr>
        <p:grpSpPr>
          <a:xfrm>
            <a:off x="5143999" y="4026315"/>
            <a:ext cx="1889926" cy="427483"/>
            <a:chOff x="3429699" y="3685379"/>
            <a:chExt cx="1889926" cy="427483"/>
          </a:xfrm>
        </p:grpSpPr>
        <p:pic>
          <p:nvPicPr>
            <p:cNvPr id="512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9699" y="3685387"/>
              <a:ext cx="418052" cy="41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11912" y="3685379"/>
              <a:ext cx="414909" cy="42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99164" y="3697419"/>
              <a:ext cx="414909" cy="41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98429" y="3692683"/>
              <a:ext cx="421196" cy="41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0075" y="1382431"/>
            <a:ext cx="1211851" cy="1211851"/>
          </a:xfrm>
          <a:prstGeom prst="rect">
            <a:avLst/>
          </a:prstGeom>
        </p:spPr>
      </p:pic>
      <p:sp>
        <p:nvSpPr>
          <p:cNvPr id="12" name="Rectangle 11">
            <a:extLst>
              <a:ext uri="{FF2B5EF4-FFF2-40B4-BE49-F238E27FC236}">
                <a16:creationId xmlns:a16="http://schemas.microsoft.com/office/drawing/2014/main" id="{FC0A62C8-A99B-C04F-92FD-DFBFAA48B259}"/>
              </a:ext>
            </a:extLst>
          </p:cNvPr>
          <p:cNvSpPr/>
          <p:nvPr/>
        </p:nvSpPr>
        <p:spPr>
          <a:xfrm>
            <a:off x="0" y="6324600"/>
            <a:ext cx="12268200" cy="609599"/>
          </a:xfrm>
          <a:prstGeom prst="rect">
            <a:avLst/>
          </a:prstGeom>
          <a:solidFill>
            <a:srgbClr val="3B3B3B"/>
          </a:solidFill>
          <a:ln w="82550" cmpd="sng">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 name="Rectangle 41">
            <a:extLst>
              <a:ext uri="{FF2B5EF4-FFF2-40B4-BE49-F238E27FC236}">
                <a16:creationId xmlns:a16="http://schemas.microsoft.com/office/drawing/2014/main" id="{3C7E715B-69EE-E649-AE14-EC03B07191D1}"/>
              </a:ext>
            </a:extLst>
          </p:cNvPr>
          <p:cNvSpPr txBox="1">
            <a:spLocks noChangeArrowheads="1"/>
          </p:cNvSpPr>
          <p:nvPr/>
        </p:nvSpPr>
        <p:spPr bwMode="auto">
          <a:xfrm>
            <a:off x="2163424" y="6422690"/>
            <a:ext cx="7666376" cy="43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Aft>
                <a:spcPts val="1200"/>
              </a:spcAft>
              <a:buClr>
                <a:schemeClr val="bg2"/>
              </a:buClr>
              <a:buFont typeface="Wingdings" pitchFamily="2" charset="2"/>
              <a:buChar char="§"/>
              <a:defRPr>
                <a:solidFill>
                  <a:schemeClr val="bg2"/>
                </a:solidFill>
                <a:latin typeface="Verdana" pitchFamily="34" charset="0"/>
                <a:ea typeface="MS PGothic" pitchFamily="34" charset="-128"/>
                <a:cs typeface="MS PGothic"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MS PGothic" pitchFamily="34" charset="-128"/>
                <a:cs typeface="Arial"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charset="0"/>
                <a:cs typeface="Arial"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charset="0"/>
                <a:cs typeface="Arial"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charset="0"/>
                <a:cs typeface="Arial" charset="0"/>
              </a:defRPr>
            </a:lvl9pPr>
          </a:lstStyle>
          <a:p>
            <a:pPr algn="ctr" eaLnBrk="1" hangingPunct="1">
              <a:spcBef>
                <a:spcPct val="50000"/>
              </a:spcBef>
              <a:spcAft>
                <a:spcPct val="0"/>
              </a:spcAft>
              <a:buClrTx/>
              <a:buFontTx/>
              <a:buNone/>
            </a:pPr>
            <a:r>
              <a:rPr lang="en-US" altLang="en-US" sz="950" dirty="0">
                <a:solidFill>
                  <a:schemeClr val="bg1"/>
                </a:solidFill>
                <a:latin typeface="Arial" panose="020B0604020202020204" pitchFamily="34" charset="0"/>
                <a:cs typeface="Arial" panose="020B0604020202020204" pitchFamily="34" charset="0"/>
              </a:rPr>
              <a:t>T. Rowe Price Retirement Plan Services, Inc. </a:t>
            </a:r>
          </a:p>
        </p:txBody>
      </p:sp>
      <p:sp>
        <p:nvSpPr>
          <p:cNvPr id="11" name="object 6">
            <a:extLst>
              <a:ext uri="{FF2B5EF4-FFF2-40B4-BE49-F238E27FC236}">
                <a16:creationId xmlns:a16="http://schemas.microsoft.com/office/drawing/2014/main" id="{19234F99-9FCE-6843-9C3D-AE0B8B187E12}"/>
              </a:ext>
            </a:extLst>
          </p:cNvPr>
          <p:cNvSpPr txBox="1"/>
          <p:nvPr/>
        </p:nvSpPr>
        <p:spPr>
          <a:xfrm>
            <a:off x="630793" y="6640345"/>
            <a:ext cx="1022530" cy="89768"/>
          </a:xfrm>
          <a:prstGeom prst="rect">
            <a:avLst/>
          </a:prstGeom>
          <a:noFill/>
        </p:spPr>
        <p:txBody>
          <a:bodyPr vert="horz" wrap="square" lIns="0" tIns="12700" rIns="0" bIns="0" rtlCol="0">
            <a:spAutoFit/>
          </a:bodyPr>
          <a:lstStyle/>
          <a:p>
            <a:pPr marL="12700" marR="5080">
              <a:spcBef>
                <a:spcPts val="100"/>
              </a:spcBef>
            </a:pPr>
            <a:r>
              <a:rPr lang="en-US" sz="500" dirty="0">
                <a:solidFill>
                  <a:schemeClr val="bg1"/>
                </a:solidFill>
                <a:cs typeface="Segoe UI" panose="020B0502040204020203" pitchFamily="34" charset="0"/>
              </a:rPr>
              <a:t>202212-2615127</a:t>
            </a:r>
          </a:p>
        </p:txBody>
      </p:sp>
      <p:graphicFrame>
        <p:nvGraphicFramePr>
          <p:cNvPr id="2" name="Table 1">
            <a:extLst>
              <a:ext uri="{FF2B5EF4-FFF2-40B4-BE49-F238E27FC236}">
                <a16:creationId xmlns:a16="http://schemas.microsoft.com/office/drawing/2014/main" id="{3D92A033-134E-4FC3-9AF0-51B2EF8B8FEA}"/>
              </a:ext>
            </a:extLst>
          </p:cNvPr>
          <p:cNvGraphicFramePr>
            <a:graphicFrameLocks noGrp="1"/>
          </p:cNvGraphicFramePr>
          <p:nvPr>
            <p:extLst>
              <p:ext uri="{D42A27DB-BD31-4B8C-83A1-F6EECF244321}">
                <p14:modId xmlns:p14="http://schemas.microsoft.com/office/powerpoint/2010/main" val="1367718942"/>
              </p:ext>
            </p:extLst>
          </p:nvPr>
        </p:nvGraphicFramePr>
        <p:xfrm>
          <a:off x="5511800" y="3690937"/>
          <a:ext cx="1168400" cy="238125"/>
        </p:xfrm>
        <a:graphic>
          <a:graphicData uri="http://schemas.openxmlformats.org/drawingml/2006/table">
            <a:tbl>
              <a:tblPr/>
              <a:tblGrid>
                <a:gridCol w="1168400">
                  <a:extLst>
                    <a:ext uri="{9D8B030D-6E8A-4147-A177-3AD203B41FA5}">
                      <a16:colId xmlns:a16="http://schemas.microsoft.com/office/drawing/2014/main" val="3746882482"/>
                    </a:ext>
                  </a:extLst>
                </a:gridCol>
              </a:tblGrid>
              <a:tr h="200025">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2326224241"/>
                  </a:ext>
                </a:extLst>
              </a:tr>
            </a:tbl>
          </a:graphicData>
        </a:graphic>
      </p:graphicFrame>
      <p:sp>
        <p:nvSpPr>
          <p:cNvPr id="14" name="TextBox 13">
            <a:extLst>
              <a:ext uri="{FF2B5EF4-FFF2-40B4-BE49-F238E27FC236}">
                <a16:creationId xmlns:a16="http://schemas.microsoft.com/office/drawing/2014/main" id="{F7CD3564-7AFF-42B8-B9BD-57AB4739D1A1}"/>
              </a:ext>
            </a:extLst>
          </p:cNvPr>
          <p:cNvSpPr txBox="1"/>
          <p:nvPr/>
        </p:nvSpPr>
        <p:spPr>
          <a:xfrm>
            <a:off x="630793" y="5911398"/>
            <a:ext cx="11552388" cy="407932"/>
          </a:xfrm>
          <a:prstGeom prst="rect">
            <a:avLst/>
          </a:prstGeom>
          <a:noFill/>
        </p:spPr>
        <p:txBody>
          <a:bodyPr wrap="square">
            <a:spAutoFit/>
          </a:bodyPr>
          <a:lstStyle/>
          <a:p>
            <a:pPr marL="0" marR="0">
              <a:lnSpc>
                <a:spcPct val="105000"/>
              </a:lnSpc>
              <a:spcBef>
                <a:spcPts val="0"/>
              </a:spcBef>
              <a:spcAft>
                <a:spcPts val="8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2023 T. Rowe Price. All Rights Reserved. T. ROWE PRICE, INVEST WITH CONFIDENCE, and the Bighorn Sheep design are, collectively and/ or apart, trademarks of T. Rowe Price Group, Inc.  RETIRE WITH CONFIDENCE is a trademark of T. Rowe Price Group, Inc.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208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A648EB-EB0F-6542-9B21-B51B66DF3871}"/>
              </a:ext>
            </a:extLst>
          </p:cNvPr>
          <p:cNvSpPr>
            <a:spLocks noGrp="1"/>
          </p:cNvSpPr>
          <p:nvPr>
            <p:ph type="title"/>
          </p:nvPr>
        </p:nvSpPr>
        <p:spPr>
          <a:xfrm>
            <a:off x="2038694" y="1166649"/>
            <a:ext cx="10515600" cy="740980"/>
          </a:xfrm>
        </p:spPr>
        <p:txBody>
          <a:bodyPr/>
          <a:lstStyle/>
          <a:p>
            <a:r>
              <a:rPr lang="en-US" dirty="0"/>
              <a:t>Important Information</a:t>
            </a:r>
          </a:p>
        </p:txBody>
      </p:sp>
      <p:sp>
        <p:nvSpPr>
          <p:cNvPr id="6" name="Rectangle 5">
            <a:extLst>
              <a:ext uri="{FF2B5EF4-FFF2-40B4-BE49-F238E27FC236}">
                <a16:creationId xmlns:a16="http://schemas.microsoft.com/office/drawing/2014/main" id="{3925757D-DD64-EF41-13D0-16FFE0B0EECA}"/>
              </a:ext>
            </a:extLst>
          </p:cNvPr>
          <p:cNvSpPr/>
          <p:nvPr/>
        </p:nvSpPr>
        <p:spPr>
          <a:xfrm>
            <a:off x="2038694" y="2155797"/>
            <a:ext cx="8995066" cy="4196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noAutofit/>
          </a:bodyPr>
          <a:lstStyle/>
          <a:p>
            <a:pPr marL="0" marR="77129"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TERMS OF USE</a:t>
            </a:r>
          </a:p>
          <a:p>
            <a:pPr marL="0" marR="77129"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T. Rowe Price Retirement Plan Services, Inc. and </a:t>
            </a:r>
            <a:r>
              <a:rPr kumimoji="0" lang="en-US" sz="1050" b="0" i="0" u="none" strike="noStrike" kern="1200" cap="none" spc="0" normalizeH="0" baseline="0" noProof="0" dirty="0">
                <a:ln>
                  <a:noFill/>
                </a:ln>
                <a:solidFill>
                  <a:srgbClr val="FF40FF"/>
                </a:solidFill>
                <a:effectLst/>
                <a:uLnTx/>
                <a:uFillTx/>
                <a:latin typeface="Arial"/>
                <a:ea typeface="+mn-ea"/>
                <a:cs typeface="+mn-cs"/>
              </a:rPr>
              <a:t>[XXXXXX] </a:t>
            </a:r>
            <a:r>
              <a:rPr kumimoji="0" lang="en-US" sz="1050" b="0" i="0" u="none" strike="noStrike" kern="1200" cap="none" spc="0" normalizeH="0" baseline="0" noProof="0" dirty="0">
                <a:ln>
                  <a:noFill/>
                </a:ln>
                <a:solidFill>
                  <a:srgbClr val="000000"/>
                </a:solidFill>
                <a:effectLst/>
                <a:uLnTx/>
                <a:uFillTx/>
                <a:latin typeface="Arial"/>
                <a:ea typeface="+mn-ea"/>
                <a:cs typeface="+mn-cs"/>
              </a:rPr>
              <a:t>are not affiliated.</a:t>
            </a:r>
          </a:p>
          <a:p>
            <a:pPr marL="0" marR="77129"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This material is provided for general and educational purposes only, and not intended to provide legal, tax or investment advice. This material does not provide recommendations concerning investments, investment strategies or account types; and not intended to suggest any particular investment action is appropriate for you. Please consider your own circumstances before making an investment decision.</a:t>
            </a:r>
          </a:p>
          <a:p>
            <a:pPr marL="0" marR="97125"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The material does not constitute a distribution, an offer, an </a:t>
            </a:r>
            <a:r>
              <a:rPr kumimoji="0" lang="en-US" sz="1050" b="0" i="0" u="none" strike="noStrike" kern="1200" cap="none" spc="-4" normalizeH="0" baseline="0" noProof="0" dirty="0">
                <a:ln>
                  <a:noFill/>
                </a:ln>
                <a:solidFill>
                  <a:srgbClr val="000000"/>
                </a:solidFill>
                <a:effectLst/>
                <a:uLnTx/>
                <a:uFillTx/>
                <a:latin typeface="Arial"/>
                <a:ea typeface="+mn-ea"/>
                <a:cs typeface="Arial"/>
              </a:rPr>
              <a:t>invitation, </a:t>
            </a:r>
            <a:r>
              <a:rPr kumimoji="0" lang="en-US" sz="1050" b="0" i="0" u="none" strike="noStrike" kern="1200" cap="none" spc="0" normalizeH="0" baseline="0" noProof="0" dirty="0">
                <a:ln>
                  <a:noFill/>
                </a:ln>
                <a:solidFill>
                  <a:srgbClr val="000000"/>
                </a:solidFill>
                <a:effectLst/>
                <a:uLnTx/>
                <a:uFillTx/>
                <a:latin typeface="Arial"/>
                <a:ea typeface="+mn-ea"/>
                <a:cs typeface="Arial"/>
              </a:rPr>
              <a:t>a personal or general recommendation or solicitation </a:t>
            </a:r>
            <a:r>
              <a:rPr kumimoji="0" lang="en-US" sz="1050" b="0" i="0" u="none" strike="noStrike" kern="1200" cap="none" spc="-4" normalizeH="0" baseline="0" noProof="0" dirty="0">
                <a:ln>
                  <a:noFill/>
                </a:ln>
                <a:solidFill>
                  <a:srgbClr val="000000"/>
                </a:solidFill>
                <a:effectLst/>
                <a:uLnTx/>
                <a:uFillTx/>
                <a:latin typeface="Arial"/>
                <a:ea typeface="+mn-ea"/>
                <a:cs typeface="Arial"/>
              </a:rPr>
              <a:t>to </a:t>
            </a:r>
            <a:r>
              <a:rPr kumimoji="0" lang="en-US" sz="1050" b="0" i="0" u="none" strike="noStrike" kern="1200" cap="none" spc="0" normalizeH="0" baseline="0" noProof="0" dirty="0">
                <a:ln>
                  <a:noFill/>
                </a:ln>
                <a:solidFill>
                  <a:srgbClr val="000000"/>
                </a:solidFill>
                <a:effectLst/>
                <a:uLnTx/>
                <a:uFillTx/>
                <a:latin typeface="Arial"/>
                <a:ea typeface="+mn-ea"/>
                <a:cs typeface="Arial"/>
              </a:rPr>
              <a:t>sell or buy any securities in any jurisdiction or </a:t>
            </a:r>
            <a:r>
              <a:rPr kumimoji="0" lang="en-US" sz="1050" b="0" i="0" u="none" strike="noStrike" kern="1200" cap="none" spc="-4" normalizeH="0" baseline="0" noProof="0" dirty="0">
                <a:ln>
                  <a:noFill/>
                </a:ln>
                <a:solidFill>
                  <a:srgbClr val="000000"/>
                </a:solidFill>
                <a:effectLst/>
                <a:uLnTx/>
                <a:uFillTx/>
                <a:latin typeface="Arial"/>
                <a:ea typeface="+mn-ea"/>
                <a:cs typeface="Arial"/>
              </a:rPr>
              <a:t>to </a:t>
            </a:r>
            <a:r>
              <a:rPr kumimoji="0" lang="en-US" sz="1050" b="0" i="0" u="none" strike="noStrike" kern="1200" cap="none" spc="0" normalizeH="0" baseline="0" noProof="0" dirty="0">
                <a:ln>
                  <a:noFill/>
                </a:ln>
                <a:solidFill>
                  <a:srgbClr val="000000"/>
                </a:solidFill>
                <a:effectLst/>
                <a:uLnTx/>
                <a:uFillTx/>
                <a:latin typeface="Arial"/>
                <a:ea typeface="+mn-ea"/>
                <a:cs typeface="Arial"/>
              </a:rPr>
              <a:t>conduct any particular investment </a:t>
            </a:r>
            <a:r>
              <a:rPr kumimoji="0" lang="en-US" sz="1050" b="0" i="0" u="none" strike="noStrike" kern="1200" cap="none" spc="-4" normalizeH="0" baseline="0" noProof="0" dirty="0">
                <a:ln>
                  <a:noFill/>
                </a:ln>
                <a:solidFill>
                  <a:srgbClr val="000000"/>
                </a:solidFill>
                <a:effectLst/>
                <a:uLnTx/>
                <a:uFillTx/>
                <a:latin typeface="Arial"/>
                <a:ea typeface="+mn-ea"/>
                <a:cs typeface="Arial"/>
              </a:rPr>
              <a:t>activity. </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0" marR="3809"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Information and opinions presented </a:t>
            </a:r>
            <a:r>
              <a:rPr kumimoji="0" lang="en-US" sz="1050" b="0" i="0" u="none" strike="noStrike" kern="1200" cap="none" spc="-4" normalizeH="0" baseline="0" noProof="0" dirty="0">
                <a:ln>
                  <a:noFill/>
                </a:ln>
                <a:solidFill>
                  <a:srgbClr val="000000"/>
                </a:solidFill>
                <a:effectLst/>
                <a:uLnTx/>
                <a:uFillTx/>
                <a:latin typeface="Arial"/>
                <a:ea typeface="+mn-ea"/>
                <a:cs typeface="Arial"/>
              </a:rPr>
              <a:t>have </a:t>
            </a:r>
            <a:r>
              <a:rPr kumimoji="0" lang="en-US" sz="1050" b="0" i="0" u="none" strike="noStrike" kern="1200" cap="none" spc="0" normalizeH="0" baseline="0" noProof="0" dirty="0">
                <a:ln>
                  <a:noFill/>
                </a:ln>
                <a:solidFill>
                  <a:srgbClr val="000000"/>
                </a:solidFill>
                <a:effectLst/>
                <a:uLnTx/>
                <a:uFillTx/>
                <a:latin typeface="Arial"/>
                <a:ea typeface="+mn-ea"/>
                <a:cs typeface="Arial"/>
              </a:rPr>
              <a:t>been obtained or derived from sources believed </a:t>
            </a:r>
            <a:r>
              <a:rPr kumimoji="0" lang="en-US" sz="1050" b="0" i="0" u="none" strike="noStrike" kern="1200" cap="none" spc="-4" normalizeH="0" baseline="0" noProof="0" dirty="0">
                <a:ln>
                  <a:noFill/>
                </a:ln>
                <a:solidFill>
                  <a:srgbClr val="000000"/>
                </a:solidFill>
                <a:effectLst/>
                <a:uLnTx/>
                <a:uFillTx/>
                <a:latin typeface="Arial"/>
                <a:ea typeface="+mn-ea"/>
                <a:cs typeface="Arial"/>
              </a:rPr>
              <a:t>to </a:t>
            </a:r>
            <a:r>
              <a:rPr kumimoji="0" lang="en-US" sz="1050" b="0" i="0" u="none" strike="noStrike" kern="1200" cap="none" spc="0" normalizeH="0" baseline="0" noProof="0" dirty="0">
                <a:ln>
                  <a:noFill/>
                </a:ln>
                <a:solidFill>
                  <a:srgbClr val="000000"/>
                </a:solidFill>
                <a:effectLst/>
                <a:uLnTx/>
                <a:uFillTx/>
                <a:latin typeface="Arial"/>
                <a:ea typeface="+mn-ea"/>
                <a:cs typeface="Arial"/>
              </a:rPr>
              <a:t>be reliable and current; however, </a:t>
            </a:r>
            <a:r>
              <a:rPr kumimoji="0" lang="en-US" sz="1050" b="0" i="0" u="none" strike="noStrike" kern="1200" cap="none" spc="4" normalizeH="0" baseline="0" noProof="0" dirty="0">
                <a:ln>
                  <a:noFill/>
                </a:ln>
                <a:solidFill>
                  <a:srgbClr val="000000"/>
                </a:solidFill>
                <a:effectLst/>
                <a:uLnTx/>
                <a:uFillTx/>
                <a:latin typeface="Arial"/>
                <a:ea typeface="+mn-ea"/>
                <a:cs typeface="Arial"/>
              </a:rPr>
              <a:t>we </a:t>
            </a:r>
            <a:r>
              <a:rPr kumimoji="0" lang="en-US" sz="1050" b="0" i="0" u="none" strike="noStrike" kern="1200" cap="none" spc="-4" normalizeH="0" baseline="0" noProof="0" dirty="0">
                <a:ln>
                  <a:noFill/>
                </a:ln>
                <a:solidFill>
                  <a:srgbClr val="000000"/>
                </a:solidFill>
                <a:effectLst/>
                <a:uLnTx/>
                <a:uFillTx/>
                <a:latin typeface="Arial"/>
                <a:ea typeface="+mn-ea"/>
                <a:cs typeface="Arial"/>
              </a:rPr>
              <a:t>cannot guarantee the </a:t>
            </a:r>
            <a:r>
              <a:rPr kumimoji="0" lang="en-US" sz="1050" b="0" i="0" u="none" strike="noStrike" kern="1200" cap="none" spc="0" normalizeH="0" baseline="0" noProof="0" dirty="0">
                <a:ln>
                  <a:noFill/>
                </a:ln>
                <a:solidFill>
                  <a:srgbClr val="000000"/>
                </a:solidFill>
                <a:effectLst/>
                <a:uLnTx/>
                <a:uFillTx/>
                <a:latin typeface="Arial"/>
                <a:ea typeface="+mn-ea"/>
                <a:cs typeface="Arial"/>
              </a:rPr>
              <a:t>sources’ </a:t>
            </a:r>
            <a:r>
              <a:rPr kumimoji="0" lang="en-US" sz="1050" b="0" i="0" u="none" strike="noStrike" kern="1200" cap="none" spc="-4" normalizeH="0" baseline="0" noProof="0" dirty="0">
                <a:ln>
                  <a:noFill/>
                </a:ln>
                <a:solidFill>
                  <a:srgbClr val="000000"/>
                </a:solidFill>
                <a:effectLst/>
                <a:uLnTx/>
                <a:uFillTx/>
                <a:latin typeface="Arial"/>
                <a:ea typeface="+mn-ea"/>
                <a:cs typeface="Arial"/>
              </a:rPr>
              <a:t>accuracy or </a:t>
            </a:r>
            <a:r>
              <a:rPr kumimoji="0" lang="en-US" sz="1050" b="0" i="0" u="none" strike="noStrike" kern="1200" cap="none" spc="0" normalizeH="0" baseline="0" noProof="0" dirty="0">
                <a:ln>
                  <a:noFill/>
                </a:ln>
                <a:solidFill>
                  <a:srgbClr val="000000"/>
                </a:solidFill>
                <a:effectLst/>
                <a:uLnTx/>
                <a:uFillTx/>
                <a:latin typeface="Arial"/>
                <a:ea typeface="+mn-ea"/>
                <a:cs typeface="Arial"/>
              </a:rPr>
              <a:t>completeness. The </a:t>
            </a:r>
            <a:r>
              <a:rPr kumimoji="0" lang="en-US" sz="1050" b="0" i="0" u="none" strike="noStrike" kern="1200" cap="none" spc="-4" normalizeH="0" baseline="0" noProof="0" dirty="0">
                <a:ln>
                  <a:noFill/>
                </a:ln>
                <a:solidFill>
                  <a:srgbClr val="000000"/>
                </a:solidFill>
                <a:effectLst/>
                <a:uLnTx/>
                <a:uFillTx/>
                <a:latin typeface="Arial"/>
                <a:ea typeface="+mn-ea"/>
                <a:cs typeface="Arial"/>
              </a:rPr>
              <a:t>views </a:t>
            </a:r>
            <a:r>
              <a:rPr kumimoji="0" lang="en-US" sz="1050" b="0" i="0" u="none" strike="noStrike" kern="1200" cap="none" spc="0" normalizeH="0" baseline="0" noProof="0" dirty="0">
                <a:ln>
                  <a:noFill/>
                </a:ln>
                <a:solidFill>
                  <a:srgbClr val="000000"/>
                </a:solidFill>
                <a:effectLst/>
                <a:uLnTx/>
                <a:uFillTx/>
                <a:latin typeface="Arial"/>
                <a:ea typeface="+mn-ea"/>
                <a:cs typeface="Arial"/>
              </a:rPr>
              <a:t>contained herein are as of </a:t>
            </a:r>
            <a:r>
              <a:rPr kumimoji="0" lang="en-US" sz="1050" b="0" i="0" u="none" strike="noStrike" kern="1200" cap="none" spc="-4" normalizeH="0" baseline="0" noProof="0" dirty="0">
                <a:ln>
                  <a:noFill/>
                </a:ln>
                <a:solidFill>
                  <a:srgbClr val="000000"/>
                </a:solidFill>
                <a:effectLst/>
                <a:uLnTx/>
                <a:uFillTx/>
                <a:latin typeface="Arial"/>
                <a:ea typeface="+mn-ea"/>
                <a:cs typeface="Arial"/>
              </a:rPr>
              <a:t>the </a:t>
            </a:r>
            <a:r>
              <a:rPr kumimoji="0" lang="en-US" sz="1050" b="0" i="0" u="none" strike="noStrike" kern="1200" cap="none" spc="0" normalizeH="0" baseline="0" noProof="0" dirty="0">
                <a:ln>
                  <a:noFill/>
                </a:ln>
                <a:solidFill>
                  <a:srgbClr val="000000"/>
                </a:solidFill>
                <a:effectLst/>
                <a:uLnTx/>
                <a:uFillTx/>
                <a:latin typeface="Arial"/>
                <a:ea typeface="+mn-ea"/>
                <a:cs typeface="Arial"/>
              </a:rPr>
              <a:t>date noted on </a:t>
            </a:r>
            <a:r>
              <a:rPr kumimoji="0" lang="en-US" sz="1050" b="0" i="0" u="none" strike="noStrike" kern="1200" cap="none" spc="-4" normalizeH="0" baseline="0" noProof="0" dirty="0">
                <a:ln>
                  <a:noFill/>
                </a:ln>
                <a:solidFill>
                  <a:srgbClr val="000000"/>
                </a:solidFill>
                <a:effectLst/>
                <a:uLnTx/>
                <a:uFillTx/>
                <a:latin typeface="Arial"/>
                <a:ea typeface="+mn-ea"/>
                <a:cs typeface="Arial"/>
              </a:rPr>
              <a:t>the </a:t>
            </a:r>
            <a:r>
              <a:rPr kumimoji="0" lang="en-US" sz="1050" b="0" i="0" u="none" strike="noStrike" kern="1200" cap="none" spc="0" normalizeH="0" baseline="0" noProof="0" dirty="0">
                <a:ln>
                  <a:noFill/>
                </a:ln>
                <a:solidFill>
                  <a:srgbClr val="000000"/>
                </a:solidFill>
                <a:effectLst/>
                <a:uLnTx/>
                <a:uFillTx/>
                <a:latin typeface="Arial"/>
                <a:ea typeface="+mn-ea"/>
                <a:cs typeface="Arial"/>
              </a:rPr>
              <a:t>material and </a:t>
            </a:r>
            <a:r>
              <a:rPr kumimoji="0" lang="en-US" sz="1050" b="0" i="0" u="none" strike="noStrike" kern="1200" cap="none" spc="-4" normalizeH="0" baseline="0" noProof="0" dirty="0">
                <a:ln>
                  <a:noFill/>
                </a:ln>
                <a:solidFill>
                  <a:srgbClr val="000000"/>
                </a:solidFill>
                <a:effectLst/>
                <a:uLnTx/>
                <a:uFillTx/>
                <a:latin typeface="Arial"/>
                <a:ea typeface="+mn-ea"/>
                <a:cs typeface="Arial"/>
              </a:rPr>
              <a:t>are </a:t>
            </a:r>
            <a:r>
              <a:rPr kumimoji="0" lang="en-US" sz="1050" b="0" i="0" u="none" strike="noStrike" kern="1200" cap="none" spc="0" normalizeH="0" baseline="0" noProof="0" dirty="0">
                <a:ln>
                  <a:noFill/>
                </a:ln>
                <a:solidFill>
                  <a:srgbClr val="000000"/>
                </a:solidFill>
                <a:effectLst/>
                <a:uLnTx/>
                <a:uFillTx/>
                <a:latin typeface="Arial"/>
                <a:ea typeface="+mn-ea"/>
                <a:cs typeface="Arial"/>
              </a:rPr>
              <a:t>subject </a:t>
            </a:r>
            <a:r>
              <a:rPr kumimoji="0" lang="en-US" sz="1050" b="0" i="0" u="none" strike="noStrike" kern="1200" cap="none" spc="-4" normalizeH="0" baseline="0" noProof="0" dirty="0">
                <a:ln>
                  <a:noFill/>
                </a:ln>
                <a:solidFill>
                  <a:srgbClr val="000000"/>
                </a:solidFill>
                <a:effectLst/>
                <a:uLnTx/>
                <a:uFillTx/>
                <a:latin typeface="Arial"/>
                <a:ea typeface="+mn-ea"/>
                <a:cs typeface="Arial"/>
              </a:rPr>
              <a:t>to </a:t>
            </a:r>
            <a:r>
              <a:rPr kumimoji="0" lang="en-US" sz="1050" b="0" i="0" u="none" strike="noStrike" kern="1200" cap="none" spc="0" normalizeH="0" baseline="0" noProof="0" dirty="0">
                <a:ln>
                  <a:noFill/>
                </a:ln>
                <a:solidFill>
                  <a:srgbClr val="000000"/>
                </a:solidFill>
                <a:effectLst/>
                <a:uLnTx/>
                <a:uFillTx/>
                <a:latin typeface="Arial"/>
                <a:ea typeface="+mn-ea"/>
                <a:cs typeface="Arial"/>
              </a:rPr>
              <a:t>change without notice; these </a:t>
            </a:r>
            <a:r>
              <a:rPr kumimoji="0" lang="en-US" sz="1050" b="0" i="0" u="none" strike="noStrike" kern="1200" cap="none" spc="-4" normalizeH="0" baseline="0" noProof="0" dirty="0">
                <a:ln>
                  <a:noFill/>
                </a:ln>
                <a:solidFill>
                  <a:srgbClr val="000000"/>
                </a:solidFill>
                <a:effectLst/>
                <a:uLnTx/>
                <a:uFillTx/>
                <a:latin typeface="Arial"/>
                <a:ea typeface="+mn-ea"/>
                <a:cs typeface="Arial"/>
              </a:rPr>
              <a:t>views </a:t>
            </a:r>
            <a:r>
              <a:rPr kumimoji="0" lang="en-US" sz="1050" b="0" i="0" u="none" strike="noStrike" kern="1200" cap="none" spc="0" normalizeH="0" baseline="0" noProof="0" dirty="0">
                <a:ln>
                  <a:noFill/>
                </a:ln>
                <a:solidFill>
                  <a:srgbClr val="000000"/>
                </a:solidFill>
                <a:effectLst/>
                <a:uLnTx/>
                <a:uFillTx/>
                <a:latin typeface="Arial"/>
                <a:ea typeface="+mn-ea"/>
                <a:cs typeface="Arial"/>
              </a:rPr>
              <a:t>may differ from those of other T. Rowe Price group companies and/or associates. Under no circumstances should the material, in whole or in part, be copied or redistributed </a:t>
            </a:r>
            <a:r>
              <a:rPr kumimoji="0" lang="en-US" sz="1050" b="0" i="0" u="none" strike="noStrike" kern="1200" cap="none" spc="-4" normalizeH="0" baseline="0" noProof="0" dirty="0">
                <a:ln>
                  <a:noFill/>
                </a:ln>
                <a:solidFill>
                  <a:srgbClr val="000000"/>
                </a:solidFill>
                <a:effectLst/>
                <a:uLnTx/>
                <a:uFillTx/>
                <a:latin typeface="Arial"/>
                <a:ea typeface="+mn-ea"/>
                <a:cs typeface="Arial"/>
              </a:rPr>
              <a:t>without </a:t>
            </a:r>
            <a:r>
              <a:rPr kumimoji="0" lang="en-US" sz="1050" b="0" i="0" u="none" strike="noStrike" kern="1200" cap="none" spc="0" normalizeH="0" baseline="0" noProof="0" dirty="0">
                <a:ln>
                  <a:noFill/>
                </a:ln>
                <a:solidFill>
                  <a:srgbClr val="000000"/>
                </a:solidFill>
                <a:effectLst/>
                <a:uLnTx/>
                <a:uFillTx/>
                <a:latin typeface="Arial"/>
                <a:ea typeface="+mn-ea"/>
                <a:cs typeface="Arial"/>
              </a:rPr>
              <a:t>consent from T. Rowe</a:t>
            </a:r>
            <a:r>
              <a:rPr kumimoji="0" lang="en-US" sz="1050" b="0" i="0" u="none" strike="noStrike" kern="1200" cap="none" spc="-98" normalizeH="0" baseline="0" noProof="0" dirty="0">
                <a:ln>
                  <a:noFill/>
                </a:ln>
                <a:solidFill>
                  <a:srgbClr val="000000"/>
                </a:solidFill>
                <a:effectLst/>
                <a:uLnTx/>
                <a:uFillTx/>
                <a:latin typeface="Arial"/>
                <a:ea typeface="+mn-ea"/>
                <a:cs typeface="Arial"/>
              </a:rPr>
              <a:t> </a:t>
            </a:r>
            <a:r>
              <a:rPr kumimoji="0" lang="en-US" sz="1050" b="0" i="0" u="none" strike="noStrike" kern="1200" cap="none" spc="0" normalizeH="0" baseline="0" noProof="0" dirty="0">
                <a:ln>
                  <a:noFill/>
                </a:ln>
                <a:solidFill>
                  <a:srgbClr val="000000"/>
                </a:solidFill>
                <a:effectLst/>
                <a:uLnTx/>
                <a:uFillTx/>
                <a:latin typeface="Arial"/>
                <a:ea typeface="+mn-ea"/>
                <a:cs typeface="Arial"/>
              </a:rPr>
              <a:t>Price.</a:t>
            </a:r>
          </a:p>
          <a:p>
            <a:pPr marL="0" marR="352319"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Unless indicated otherwise </a:t>
            </a:r>
            <a:r>
              <a:rPr kumimoji="0" lang="en-US" sz="1050" b="0" i="0" u="none" strike="noStrike" kern="1200" cap="none" spc="-4" normalizeH="0" baseline="0" noProof="0" dirty="0">
                <a:ln>
                  <a:noFill/>
                </a:ln>
                <a:solidFill>
                  <a:srgbClr val="000000"/>
                </a:solidFill>
                <a:effectLst/>
                <a:uLnTx/>
                <a:uFillTx/>
                <a:latin typeface="Arial"/>
                <a:ea typeface="+mn-ea"/>
                <a:cs typeface="Arial"/>
              </a:rPr>
              <a:t>the </a:t>
            </a:r>
            <a:r>
              <a:rPr kumimoji="0" lang="en-US" sz="1050" b="0" i="0" u="none" strike="noStrike" kern="1200" cap="none" spc="0" normalizeH="0" baseline="0" noProof="0" dirty="0">
                <a:ln>
                  <a:noFill/>
                </a:ln>
                <a:solidFill>
                  <a:srgbClr val="000000"/>
                </a:solidFill>
                <a:effectLst/>
                <a:uLnTx/>
                <a:uFillTx/>
                <a:latin typeface="Arial"/>
                <a:ea typeface="+mn-ea"/>
                <a:cs typeface="Arial"/>
              </a:rPr>
              <a:t>source of all market data is T. Rowe</a:t>
            </a:r>
            <a:r>
              <a:rPr kumimoji="0" lang="en-US" sz="1050" b="0" i="0" u="none" strike="noStrike" kern="1200" cap="none" spc="-135" normalizeH="0" baseline="0" noProof="0" dirty="0">
                <a:ln>
                  <a:noFill/>
                </a:ln>
                <a:solidFill>
                  <a:srgbClr val="000000"/>
                </a:solidFill>
                <a:effectLst/>
                <a:uLnTx/>
                <a:uFillTx/>
                <a:latin typeface="Arial"/>
                <a:ea typeface="+mn-ea"/>
                <a:cs typeface="Arial"/>
              </a:rPr>
              <a:t> </a:t>
            </a:r>
            <a:r>
              <a:rPr kumimoji="0" lang="en-US" sz="1050" b="0" i="0" u="none" strike="noStrike" kern="1200" cap="none" spc="0" normalizeH="0" baseline="0" noProof="0" dirty="0">
                <a:ln>
                  <a:noFill/>
                </a:ln>
                <a:solidFill>
                  <a:srgbClr val="000000"/>
                </a:solidFill>
                <a:effectLst/>
                <a:uLnTx/>
                <a:uFillTx/>
                <a:latin typeface="Arial"/>
                <a:ea typeface="+mn-ea"/>
                <a:cs typeface="Arial"/>
              </a:rPr>
              <a:t>Price.</a:t>
            </a:r>
          </a:p>
          <a:p>
            <a:pPr marL="0" marR="0"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T. Rowe Price </a:t>
            </a:r>
            <a:r>
              <a:rPr kumimoji="0" lang="en-US" sz="1050" b="0" i="0" u="none" strike="noStrike" kern="1200" cap="none" spc="-4" normalizeH="0" baseline="0" noProof="0" dirty="0">
                <a:ln>
                  <a:noFill/>
                </a:ln>
                <a:solidFill>
                  <a:srgbClr val="000000"/>
                </a:solidFill>
                <a:effectLst/>
                <a:uLnTx/>
                <a:uFillTx/>
                <a:latin typeface="Arial"/>
                <a:ea typeface="+mn-ea"/>
                <a:cs typeface="Arial"/>
              </a:rPr>
              <a:t>Retirement Plan </a:t>
            </a:r>
            <a:r>
              <a:rPr kumimoji="0" lang="en-US" sz="1050" b="0" i="0" u="none" strike="noStrike" kern="1200" cap="none" spc="0" normalizeH="0" baseline="0" noProof="0" dirty="0">
                <a:ln>
                  <a:noFill/>
                </a:ln>
                <a:solidFill>
                  <a:srgbClr val="000000"/>
                </a:solidFill>
                <a:effectLst/>
                <a:uLnTx/>
                <a:uFillTx/>
                <a:latin typeface="Arial"/>
                <a:ea typeface="+mn-ea"/>
                <a:cs typeface="Arial"/>
              </a:rPr>
              <a:t>Services,</a:t>
            </a:r>
            <a:r>
              <a:rPr kumimoji="0" lang="en-US" sz="1050" b="0" i="0" u="none" strike="noStrike" kern="1200" cap="none" spc="-68" normalizeH="0" baseline="0" noProof="0" dirty="0">
                <a:ln>
                  <a:noFill/>
                </a:ln>
                <a:solidFill>
                  <a:srgbClr val="000000"/>
                </a:solidFill>
                <a:effectLst/>
                <a:uLnTx/>
                <a:uFillTx/>
                <a:latin typeface="Arial"/>
                <a:ea typeface="+mn-ea"/>
                <a:cs typeface="Arial"/>
              </a:rPr>
              <a:t> </a:t>
            </a:r>
            <a:r>
              <a:rPr kumimoji="0" lang="en-US" sz="1050" b="0" i="0" u="none" strike="noStrike" kern="1200" cap="none" spc="-4" normalizeH="0" baseline="0" noProof="0" dirty="0">
                <a:ln>
                  <a:noFill/>
                </a:ln>
                <a:solidFill>
                  <a:srgbClr val="000000"/>
                </a:solidFill>
                <a:effectLst/>
                <a:uLnTx/>
                <a:uFillTx/>
                <a:latin typeface="Arial"/>
                <a:ea typeface="+mn-ea"/>
                <a:cs typeface="Arial"/>
              </a:rPr>
              <a:t>Inc.</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 2023 T. Rowe Price. All Rights Reserved. T. ROWE PRICE, INVEST WITH CONFIDENCE, and the Bighorn Sheep design are, collectively and/or apart, trademarks of T. Rowe Price Group, Inc.</a:t>
            </a:r>
          </a:p>
          <a:p>
            <a:pPr marL="0" marR="0" lvl="0" indent="0" algn="l" defTabSz="1088473" rtl="0" eaLnBrk="1" fontAlgn="auto" latinLnBrk="0" hangingPunct="1">
              <a:lnSpc>
                <a:spcPct val="100000"/>
              </a:lnSpc>
              <a:spcBef>
                <a:spcPts val="0"/>
              </a:spcBef>
              <a:spcAft>
                <a:spcPts val="120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Box 1">
            <a:extLst>
              <a:ext uri="{FF2B5EF4-FFF2-40B4-BE49-F238E27FC236}">
                <a16:creationId xmlns:a16="http://schemas.microsoft.com/office/drawing/2014/main" id="{352373C3-46DD-9EED-4DED-8579D793BE5A}"/>
              </a:ext>
            </a:extLst>
          </p:cNvPr>
          <p:cNvSpPr txBox="1"/>
          <p:nvPr/>
        </p:nvSpPr>
        <p:spPr>
          <a:xfrm>
            <a:off x="440675" y="6415841"/>
            <a:ext cx="2566930" cy="169277"/>
          </a:xfrm>
          <a:prstGeom prst="rect">
            <a:avLst/>
          </a:prstGeom>
          <a:noFill/>
        </p:spPr>
        <p:txBody>
          <a:bodyPr wrap="square" lIns="0" tIns="0" rIns="0" bIns="0" rtlCol="0">
            <a:spAutoFit/>
          </a:bodyPr>
          <a:lstStyle/>
          <a:p>
            <a:pPr>
              <a:spcAft>
                <a:spcPts val="1000"/>
              </a:spcAft>
              <a:buClr>
                <a:schemeClr val="accent2"/>
              </a:buClr>
            </a:pPr>
            <a:r>
              <a:rPr lang="en-US" sz="1100" b="0" i="0" dirty="0">
                <a:solidFill>
                  <a:srgbClr val="212529"/>
                </a:solidFill>
                <a:effectLst/>
                <a:latin typeface="-apple-system"/>
              </a:rPr>
              <a:t>LRN 2844704 </a:t>
            </a:r>
            <a:endParaRPr lang="en-US" sz="1100" dirty="0"/>
          </a:p>
        </p:txBody>
      </p:sp>
    </p:spTree>
    <p:extLst>
      <p:ext uri="{BB962C8B-B14F-4D97-AF65-F5344CB8AC3E}">
        <p14:creationId xmlns:p14="http://schemas.microsoft.com/office/powerpoint/2010/main" val="691256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A8D554-B0E7-4E79-B3BD-F60BD4A737E3}"/>
              </a:ext>
            </a:extLst>
          </p:cNvPr>
          <p:cNvPicPr>
            <a:picLocks noChangeAspect="1"/>
          </p:cNvPicPr>
          <p:nvPr/>
        </p:nvPicPr>
        <p:blipFill rotWithShape="1">
          <a:blip r:embed="rId3"/>
          <a:srcRect t="31348" b="5538"/>
          <a:stretch/>
        </p:blipFill>
        <p:spPr>
          <a:xfrm>
            <a:off x="-1" y="1381778"/>
            <a:ext cx="12207468" cy="5134352"/>
          </a:xfrm>
          <a:prstGeom prst="rect">
            <a:avLst/>
          </a:prstGeom>
        </p:spPr>
      </p:pic>
      <p:sp>
        <p:nvSpPr>
          <p:cNvPr id="9" name="object 3">
            <a:extLst>
              <a:ext uri="{FF2B5EF4-FFF2-40B4-BE49-F238E27FC236}">
                <a16:creationId xmlns:a16="http://schemas.microsoft.com/office/drawing/2014/main" id="{D4F71634-935C-1442-A923-8211580ED66F}"/>
              </a:ext>
            </a:extLst>
          </p:cNvPr>
          <p:cNvSpPr/>
          <p:nvPr/>
        </p:nvSpPr>
        <p:spPr>
          <a:xfrm>
            <a:off x="0" y="2473187"/>
            <a:ext cx="5611368" cy="2031784"/>
          </a:xfrm>
          <a:custGeom>
            <a:avLst/>
            <a:gdLst/>
            <a:ahLst/>
            <a:cxnLst/>
            <a:rect l="l" t="t" r="r" b="b"/>
            <a:pathLst>
              <a:path w="5648960" h="2159000">
                <a:moveTo>
                  <a:pt x="0" y="2158969"/>
                </a:moveTo>
                <a:lnTo>
                  <a:pt x="5648960" y="2158969"/>
                </a:lnTo>
                <a:lnTo>
                  <a:pt x="5648960" y="0"/>
                </a:lnTo>
                <a:lnTo>
                  <a:pt x="0" y="0"/>
                </a:lnTo>
                <a:lnTo>
                  <a:pt x="0" y="2158969"/>
                </a:lnTo>
                <a:close/>
              </a:path>
            </a:pathLst>
          </a:custGeom>
          <a:solidFill>
            <a:srgbClr val="FFFFFF">
              <a:alpha val="901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FEB7EEFC-E3B5-E644-967B-4913A988DD73}"/>
              </a:ext>
            </a:extLst>
          </p:cNvPr>
          <p:cNvSpPr txBox="1"/>
          <p:nvPr/>
        </p:nvSpPr>
        <p:spPr>
          <a:xfrm>
            <a:off x="542922" y="3336560"/>
            <a:ext cx="3496310" cy="581568"/>
          </a:xfrm>
          <a:prstGeom prst="rect">
            <a:avLst/>
          </a:prstGeom>
        </p:spPr>
        <p:txBody>
          <a:bodyPr vert="horz" wrap="square" lIns="0" tIns="55244" rIns="0" bIns="0" rtlCol="0">
            <a:spAutoFit/>
          </a:bodyPr>
          <a:lstStyle/>
          <a:p>
            <a:pPr marL="12700" marR="5080">
              <a:lnSpc>
                <a:spcPts val="4079"/>
              </a:lnSpc>
              <a:spcBef>
                <a:spcPts val="434"/>
              </a:spcBef>
            </a:pPr>
            <a:r>
              <a:rPr lang="en-US" sz="3600" spc="-40" dirty="0">
                <a:solidFill>
                  <a:srgbClr val="054C70"/>
                </a:solidFill>
                <a:latin typeface="Arial Black"/>
                <a:cs typeface="Arial Black"/>
              </a:rPr>
              <a:t>WELCOME</a:t>
            </a:r>
            <a:endParaRPr sz="3600" dirty="0">
              <a:latin typeface="Arial Black"/>
              <a:cs typeface="Arial Black"/>
            </a:endParaRPr>
          </a:p>
        </p:txBody>
      </p:sp>
      <p:sp>
        <p:nvSpPr>
          <p:cNvPr id="10" name="object 3">
            <a:extLst>
              <a:ext uri="{FF2B5EF4-FFF2-40B4-BE49-F238E27FC236}">
                <a16:creationId xmlns:a16="http://schemas.microsoft.com/office/drawing/2014/main" id="{4FCEF957-AC23-4249-A37A-15F8D0F923D5}"/>
              </a:ext>
            </a:extLst>
          </p:cNvPr>
          <p:cNvSpPr/>
          <p:nvPr/>
        </p:nvSpPr>
        <p:spPr>
          <a:xfrm>
            <a:off x="7112" y="4495102"/>
            <a:ext cx="5611368" cy="1428823"/>
          </a:xfrm>
          <a:custGeom>
            <a:avLst/>
            <a:gdLst/>
            <a:ahLst/>
            <a:cxnLst/>
            <a:rect l="l" t="t" r="r" b="b"/>
            <a:pathLst>
              <a:path w="5648960" h="2159000">
                <a:moveTo>
                  <a:pt x="0" y="2158969"/>
                </a:moveTo>
                <a:lnTo>
                  <a:pt x="5648960" y="2158969"/>
                </a:lnTo>
                <a:lnTo>
                  <a:pt x="5648960" y="0"/>
                </a:lnTo>
                <a:lnTo>
                  <a:pt x="0" y="0"/>
                </a:lnTo>
                <a:lnTo>
                  <a:pt x="0" y="2158969"/>
                </a:lnTo>
                <a:close/>
              </a:path>
            </a:pathLst>
          </a:custGeom>
          <a:solidFill>
            <a:srgbClr val="004B7A">
              <a:alpha val="90199"/>
            </a:srgbClr>
          </a:solidFill>
        </p:spPr>
        <p:txBody>
          <a:bodyPr wrap="square" lIns="0" tIns="0" rIns="0" bIns="0" rtlCol="0"/>
          <a:lstStyle/>
          <a:p>
            <a:r>
              <a:rPr lang="en-US" dirty="0">
                <a:solidFill>
                  <a:schemeClr val="bg1"/>
                </a:solidFill>
              </a:rPr>
              <a:t>                    </a:t>
            </a:r>
          </a:p>
          <a:p>
            <a:r>
              <a:rPr lang="en-US" b="1" dirty="0">
                <a:solidFill>
                  <a:schemeClr val="bg1"/>
                </a:solidFill>
                <a:latin typeface="Arial Black" panose="020B0A04020102020204" pitchFamily="34" charset="0"/>
              </a:rPr>
              <a:t>            </a:t>
            </a:r>
            <a:endParaRPr lang="en-US" sz="2000" b="1" dirty="0">
              <a:solidFill>
                <a:schemeClr val="bg1"/>
              </a:solidFill>
              <a:latin typeface="Arial Black" panose="020B0A04020102020204" pitchFamily="34" charset="0"/>
            </a:endParaRPr>
          </a:p>
          <a:p>
            <a:r>
              <a:rPr lang="en-US" b="1" dirty="0">
                <a:solidFill>
                  <a:schemeClr val="bg1"/>
                </a:solidFill>
                <a:latin typeface="Arial Black" panose="020B0A04020102020204" pitchFamily="34" charset="0"/>
              </a:rPr>
              <a:t>            </a:t>
            </a:r>
            <a:endParaRPr b="1" dirty="0">
              <a:solidFill>
                <a:schemeClr val="bg1"/>
              </a:solidFill>
              <a:latin typeface="Arial Black" panose="020B0A04020102020204" pitchFamily="34" charset="0"/>
            </a:endParaRPr>
          </a:p>
        </p:txBody>
      </p:sp>
      <p:sp>
        <p:nvSpPr>
          <p:cNvPr id="16" name="object 5">
            <a:extLst>
              <a:ext uri="{FF2B5EF4-FFF2-40B4-BE49-F238E27FC236}">
                <a16:creationId xmlns:a16="http://schemas.microsoft.com/office/drawing/2014/main" id="{2D1A7FFC-9A65-8545-BD3A-7E437C676821}"/>
              </a:ext>
            </a:extLst>
          </p:cNvPr>
          <p:cNvSpPr/>
          <p:nvPr/>
        </p:nvSpPr>
        <p:spPr>
          <a:xfrm>
            <a:off x="577273" y="3216898"/>
            <a:ext cx="1822707" cy="70103"/>
          </a:xfrm>
          <a:prstGeom prst="rect">
            <a:avLst/>
          </a:prstGeom>
          <a:blipFill>
            <a:blip r:embed="rId4" cstate="print"/>
            <a:stretch>
              <a:fillRect/>
            </a:stretch>
          </a:blipFill>
        </p:spPr>
        <p:txBody>
          <a:bodyPr wrap="square" lIns="0" tIns="0" rIns="0" bIns="0" rtlCol="0"/>
          <a:lstStyle/>
          <a:p>
            <a:endParaRPr/>
          </a:p>
        </p:txBody>
      </p:sp>
      <p:sp>
        <p:nvSpPr>
          <p:cNvPr id="11" name="object 4">
            <a:extLst>
              <a:ext uri="{FF2B5EF4-FFF2-40B4-BE49-F238E27FC236}">
                <a16:creationId xmlns:a16="http://schemas.microsoft.com/office/drawing/2014/main" id="{7DE82F6F-CBC0-D64F-A1C7-69550C8975B9}"/>
              </a:ext>
            </a:extLst>
          </p:cNvPr>
          <p:cNvSpPr txBox="1"/>
          <p:nvPr/>
        </p:nvSpPr>
        <p:spPr>
          <a:xfrm>
            <a:off x="542923" y="4700851"/>
            <a:ext cx="3863341" cy="742575"/>
          </a:xfrm>
          <a:prstGeom prst="rect">
            <a:avLst/>
          </a:prstGeom>
        </p:spPr>
        <p:txBody>
          <a:bodyPr vert="horz" wrap="square" lIns="0" tIns="55244" rIns="0" bIns="0" rtlCol="0">
            <a:spAutoFit/>
          </a:bodyPr>
          <a:lstStyle/>
          <a:p>
            <a:pPr marL="12700" marR="5080">
              <a:lnSpc>
                <a:spcPts val="2779"/>
              </a:lnSpc>
            </a:pPr>
            <a:r>
              <a:rPr lang="en-US" sz="2400" b="1" dirty="0">
                <a:solidFill>
                  <a:srgbClr val="FFFFFF"/>
                </a:solidFill>
                <a:latin typeface="Arial" panose="020B0604020202020204" pitchFamily="34" charset="0"/>
                <a:cs typeface="Arial" panose="020B0604020202020204" pitchFamily="34" charset="0"/>
              </a:rPr>
              <a:t>Investing Basics</a:t>
            </a:r>
          </a:p>
          <a:p>
            <a:pPr marL="12700" marR="5080">
              <a:lnSpc>
                <a:spcPts val="2779"/>
              </a:lnSpc>
            </a:pPr>
            <a:r>
              <a:rPr lang="en-US" sz="1800" b="1">
                <a:solidFill>
                  <a:srgbClr val="FFFFFF"/>
                </a:solidFill>
                <a:latin typeface="Arial" panose="020B0604020202020204" pitchFamily="34" charset="0"/>
                <a:cs typeface="Arial" panose="020B0604020202020204" pitchFamily="34" charset="0"/>
              </a:rPr>
              <a:t>Plan Name </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428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lder 4">
            <a:extLst>
              <a:ext uri="{FF2B5EF4-FFF2-40B4-BE49-F238E27FC236}">
                <a16:creationId xmlns:a16="http://schemas.microsoft.com/office/drawing/2014/main" id="{4AEDDA5F-E5DC-4C41-8F72-87F7BF6AF6E4}"/>
              </a:ext>
            </a:extLst>
          </p:cNvPr>
          <p:cNvSpPr>
            <a:spLocks noGrp="1"/>
          </p:cNvSpPr>
          <p:nvPr>
            <p:ph type="sldNum" sz="quarter" idx="7"/>
          </p:nvPr>
        </p:nvSpPr>
        <p:spPr>
          <a:xfrm>
            <a:off x="10946029" y="6671310"/>
            <a:ext cx="203834" cy="186690"/>
          </a:xfrm>
        </p:spPr>
        <p:txBody>
          <a:bodyPr lIns="0" tIns="0" rIns="0" bIns="0"/>
          <a:lstStyle>
            <a:lvl1pPr>
              <a:defRPr sz="900" b="0" i="0">
                <a:solidFill>
                  <a:srgbClr val="054C70"/>
                </a:solidFill>
                <a:latin typeface="Arial Black"/>
                <a:cs typeface="Arial Black"/>
              </a:defRPr>
            </a:lvl1pPr>
          </a:lstStyle>
          <a:p>
            <a:pPr marL="25400">
              <a:lnSpc>
                <a:spcPct val="100000"/>
              </a:lnSpc>
              <a:spcBef>
                <a:spcPts val="190"/>
              </a:spcBef>
            </a:pPr>
            <a:fld id="{81D60167-4931-47E6-BA6A-407CBD079E47}" type="slidenum">
              <a:rPr/>
              <a:t>5</a:t>
            </a:fld>
            <a:endParaRPr dirty="0"/>
          </a:p>
        </p:txBody>
      </p:sp>
      <p:sp>
        <p:nvSpPr>
          <p:cNvPr id="4" name="Text Placeholder 6">
            <a:extLst>
              <a:ext uri="{FF2B5EF4-FFF2-40B4-BE49-F238E27FC236}">
                <a16:creationId xmlns:a16="http://schemas.microsoft.com/office/drawing/2014/main" id="{35F56500-56F4-8B49-B9EE-4DBED793340B}"/>
              </a:ext>
            </a:extLst>
          </p:cNvPr>
          <p:cNvSpPr txBox="1">
            <a:spLocks/>
          </p:cNvSpPr>
          <p:nvPr/>
        </p:nvSpPr>
        <p:spPr>
          <a:xfrm>
            <a:off x="990600" y="4847647"/>
            <a:ext cx="9618386" cy="1823663"/>
          </a:xfrm>
          <a:prstGeom prst="rect">
            <a:avLst/>
          </a:prstGeom>
        </p:spPr>
        <p:txBody>
          <a:bodyPr vert="horz" lIns="0" tIns="0" rIns="0" bIns="347472" rtlCol="0" anchor="b">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t>This material has been prepared by T. Rowe Price Retirement Plan Services, Inc., for general and educational purposes only. This material does not provide recommendations concerning investments, investment strategies, or account types. It is not individualized to the needs of any specific investor and is not intended to suggest that any particular investment action is appropriate for you, nor is it intended to serve as the primary basis for investment decision-making. T. Rowe Price Retirement Plan Services, Inc., its affiliates, and its associates do not provide legal or tax advice. Any tax-related discussion contained in this website, including any attachments/links, is not intended or written to be used, and cannot be used, for the purpose of </a:t>
            </a:r>
            <a:br>
              <a:rPr lang="en-US" sz="1100" dirty="0"/>
            </a:br>
            <a:r>
              <a:rPr lang="en-US" sz="1100" dirty="0"/>
              <a:t>(i) avoiding any tax penalties or (ii) promoting, marketing, or recommending to any other party any transaction or matter addressed herein. Please consult your independent legal counsel and/or tax professional regarding any legal or tax issues raised in this material.</a:t>
            </a:r>
          </a:p>
        </p:txBody>
      </p:sp>
      <p:sp>
        <p:nvSpPr>
          <p:cNvPr id="5" name="Text Placeholder 2">
            <a:extLst>
              <a:ext uri="{FF2B5EF4-FFF2-40B4-BE49-F238E27FC236}">
                <a16:creationId xmlns:a16="http://schemas.microsoft.com/office/drawing/2014/main" id="{836B9177-602D-7246-8BB9-BED9C15CC301}"/>
              </a:ext>
            </a:extLst>
          </p:cNvPr>
          <p:cNvSpPr txBox="1">
            <a:spLocks/>
          </p:cNvSpPr>
          <p:nvPr/>
        </p:nvSpPr>
        <p:spPr>
          <a:xfrm>
            <a:off x="991737" y="3702494"/>
            <a:ext cx="9617250" cy="1217377"/>
          </a:xfrm>
          <a:prstGeom prst="rect">
            <a:avLst/>
          </a:prstGeom>
        </p:spPr>
        <p:txBody>
          <a:bodyPr vert="horz" lIns="0" tIns="0" rIns="0" bIns="347472" rtlCol="0" anchor="t">
            <a:noAutofit/>
          </a:bodyPr>
          <a:lstStyle>
            <a:lvl1pPr marL="0" indent="0" algn="l" defTabSz="914400" rtl="0" eaLnBrk="1" latinLnBrk="0" hangingPunct="1">
              <a:lnSpc>
                <a:spcPct val="100000"/>
              </a:lnSpc>
              <a:spcBef>
                <a:spcPts val="0"/>
              </a:spcBef>
              <a:buClr>
                <a:schemeClr val="accent2"/>
              </a:buClr>
              <a:buFont typeface="Wingdings" panose="05000000000000000000" pitchFamily="2" charset="2"/>
              <a:buNone/>
              <a:defRPr sz="800" kern="1200">
                <a:solidFill>
                  <a:schemeClr val="tx1"/>
                </a:solidFill>
                <a:latin typeface="+mn-lt"/>
                <a:ea typeface="+mn-ea"/>
                <a:cs typeface="+mn-cs"/>
              </a:defRPr>
            </a:lvl1pPr>
            <a:lvl2pPr marL="4572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2pPr>
            <a:lvl3pPr marL="914400" indent="0" algn="l" defTabSz="914400" rtl="0" eaLnBrk="1" latinLnBrk="0" hangingPunct="1">
              <a:lnSpc>
                <a:spcPct val="105000"/>
              </a:lnSpc>
              <a:spcBef>
                <a:spcPts val="1200"/>
              </a:spcBef>
              <a:buClr>
                <a:schemeClr val="accent4"/>
              </a:buClr>
              <a:buFont typeface="Wingdings" panose="05000000000000000000" pitchFamily="2" charset="2"/>
              <a:buNone/>
              <a:defRPr sz="800" kern="1200">
                <a:solidFill>
                  <a:schemeClr val="tx1"/>
                </a:solidFill>
                <a:latin typeface="+mn-lt"/>
                <a:ea typeface="+mn-ea"/>
                <a:cs typeface="+mn-cs"/>
              </a:defRPr>
            </a:lvl3pPr>
            <a:lvl4pPr marL="13716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buClr>
                <a:srgbClr val="05C3DE"/>
              </a:buClr>
              <a:defRPr/>
            </a:pPr>
            <a:r>
              <a:rPr lang="en-US" altLang="en-US" sz="1100" b="1" dirty="0">
                <a:solidFill>
                  <a:srgbClr val="00426A"/>
                </a:solidFill>
                <a:latin typeface="Arial Black"/>
                <a:cs typeface="ＭＳ Ｐゴシック" pitchFamily="34" charset="-128"/>
              </a:rPr>
              <a:t>TO LIVE WEB MEETING ATTENDEES</a:t>
            </a:r>
            <a:br>
              <a:rPr lang="en-US" altLang="en-US" sz="1100" dirty="0">
                <a:solidFill>
                  <a:srgbClr val="000000"/>
                </a:solidFill>
                <a:latin typeface="Arial"/>
                <a:cs typeface="ＭＳ Ｐゴシック" pitchFamily="34" charset="-128"/>
              </a:rPr>
            </a:br>
            <a:r>
              <a:rPr lang="en-US" altLang="en-US" sz="1100" dirty="0">
                <a:solidFill>
                  <a:srgbClr val="3B3B3B"/>
                </a:solidFill>
                <a:latin typeface="Arial"/>
                <a:cs typeface="ＭＳ Ｐゴシック" pitchFamily="34" charset="-128"/>
              </a:rPr>
              <a:t>For security reasons, please do not speak or email any personal information during this meeting. For example, you should not give your address, Social Security number, or account information during this Web meeting.</a:t>
            </a:r>
          </a:p>
          <a:p>
            <a:pPr>
              <a:buClr>
                <a:srgbClr val="05C3DE"/>
              </a:buClr>
              <a:defRPr/>
            </a:pPr>
            <a:r>
              <a:rPr lang="en-US" altLang="en-US" sz="1100" dirty="0">
                <a:solidFill>
                  <a:srgbClr val="00426A"/>
                </a:solidFill>
                <a:latin typeface="Arial Black"/>
                <a:cs typeface="ＭＳ Ｐゴシック" pitchFamily="34" charset="-128"/>
              </a:rPr>
              <a:t>TO PLAN SPONSORS AND ATTENDEES</a:t>
            </a:r>
            <a:br>
              <a:rPr lang="en-US" altLang="en-US" sz="1100" dirty="0">
                <a:solidFill>
                  <a:srgbClr val="000000"/>
                </a:solidFill>
                <a:cs typeface="ＭＳ Ｐゴシック" pitchFamily="34" charset="-128"/>
              </a:rPr>
            </a:br>
            <a:r>
              <a:rPr lang="en-US" altLang="en-US" sz="1100" dirty="0">
                <a:solidFill>
                  <a:srgbClr val="3B3B3B"/>
                </a:solidFill>
                <a:cs typeface="ＭＳ Ｐゴシック" pitchFamily="34" charset="-128"/>
              </a:rPr>
              <a:t>This presentation should only be used as a visual presentation for T. Rowe Price Retirement Plan Services, Inc., client meetings. This program should not be altered in any manner.</a:t>
            </a:r>
          </a:p>
        </p:txBody>
      </p:sp>
    </p:spTree>
    <p:extLst>
      <p:ext uri="{BB962C8B-B14F-4D97-AF65-F5344CB8AC3E}">
        <p14:creationId xmlns:p14="http://schemas.microsoft.com/office/powerpoint/2010/main" val="11466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8BD48A-D82D-F341-8A23-3D1D719A91FB}"/>
              </a:ext>
            </a:extLst>
          </p:cNvPr>
          <p:cNvSpPr>
            <a:spLocks noGrp="1"/>
          </p:cNvSpPr>
          <p:nvPr>
            <p:ph type="title"/>
          </p:nvPr>
        </p:nvSpPr>
        <p:spPr>
          <a:xfrm>
            <a:off x="990600" y="402352"/>
            <a:ext cx="10054336" cy="741915"/>
          </a:xfrm>
        </p:spPr>
        <p:txBody>
          <a:bodyPr/>
          <a:lstStyle/>
          <a:p>
            <a:r>
              <a:rPr lang="en-US" dirty="0"/>
              <a:t>Understanding Investing for Retirement</a:t>
            </a:r>
          </a:p>
        </p:txBody>
      </p:sp>
      <p:sp>
        <p:nvSpPr>
          <p:cNvPr id="12" name="Content Placeholder 2">
            <a:extLst>
              <a:ext uri="{FF2B5EF4-FFF2-40B4-BE49-F238E27FC236}">
                <a16:creationId xmlns:a16="http://schemas.microsoft.com/office/drawing/2014/main" id="{61A9B489-B959-2E4D-A4AA-386FF676CB44}"/>
              </a:ext>
            </a:extLst>
          </p:cNvPr>
          <p:cNvSpPr txBox="1">
            <a:spLocks/>
          </p:cNvSpPr>
          <p:nvPr/>
        </p:nvSpPr>
        <p:spPr>
          <a:xfrm>
            <a:off x="773239" y="1845696"/>
            <a:ext cx="3369599" cy="3714445"/>
          </a:xfrm>
          <a:prstGeom prst="rect">
            <a:avLst/>
          </a:prstGeom>
          <a:solidFill>
            <a:srgbClr val="054C70"/>
          </a:solidFill>
        </p:spPr>
        <p:txBody>
          <a:bodyPr vert="horz" lIns="365760" tIns="822960" rIns="274320" bIns="18288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chemeClr val="bg1"/>
                </a:solidFill>
              </a:rPr>
              <a:t>Asset Allocation</a:t>
            </a:r>
          </a:p>
          <a:p>
            <a:pPr marL="0" indent="0">
              <a:buNone/>
            </a:pPr>
            <a:endParaRPr lang="en-US" sz="1800" dirty="0"/>
          </a:p>
          <a:p>
            <a:pPr marL="0" indent="0">
              <a:buNone/>
            </a:pPr>
            <a:endParaRPr lang="en-US" sz="2800" baseline="30000" dirty="0"/>
          </a:p>
          <a:p>
            <a:pPr marL="0" indent="0">
              <a:buNone/>
            </a:pPr>
            <a:endParaRPr lang="en-US" sz="2800" dirty="0"/>
          </a:p>
        </p:txBody>
      </p:sp>
      <p:sp>
        <p:nvSpPr>
          <p:cNvPr id="13" name="Content Placeholder 5">
            <a:extLst>
              <a:ext uri="{FF2B5EF4-FFF2-40B4-BE49-F238E27FC236}">
                <a16:creationId xmlns:a16="http://schemas.microsoft.com/office/drawing/2014/main" id="{85778863-3E67-5F40-A27C-105DAD096E42}"/>
              </a:ext>
            </a:extLst>
          </p:cNvPr>
          <p:cNvSpPr txBox="1">
            <a:spLocks/>
          </p:cNvSpPr>
          <p:nvPr/>
        </p:nvSpPr>
        <p:spPr>
          <a:xfrm>
            <a:off x="4481113" y="1845696"/>
            <a:ext cx="3369599" cy="3714445"/>
          </a:xfrm>
          <a:prstGeom prst="rect">
            <a:avLst/>
          </a:prstGeom>
          <a:solidFill>
            <a:srgbClr val="A8AFB5"/>
          </a:solidFill>
        </p:spPr>
        <p:txBody>
          <a:bodyPr lIns="365760" tIns="822960" rIns="365760" bIns="182880"/>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rgbClr val="002F48"/>
                </a:solidFill>
              </a:rPr>
              <a:t>Diversification</a:t>
            </a:r>
          </a:p>
          <a:p>
            <a:pPr marL="0" indent="0">
              <a:buNone/>
            </a:pPr>
            <a:endParaRPr lang="en-US" sz="2800" dirty="0">
              <a:solidFill>
                <a:srgbClr val="054C70"/>
              </a:solidFill>
            </a:endParaRPr>
          </a:p>
        </p:txBody>
      </p:sp>
      <p:sp>
        <p:nvSpPr>
          <p:cNvPr id="14" name="Content Placeholder 6">
            <a:extLst>
              <a:ext uri="{FF2B5EF4-FFF2-40B4-BE49-F238E27FC236}">
                <a16:creationId xmlns:a16="http://schemas.microsoft.com/office/drawing/2014/main" id="{81389C41-5074-914F-A1D6-DBF0E2712777}"/>
              </a:ext>
            </a:extLst>
          </p:cNvPr>
          <p:cNvSpPr txBox="1">
            <a:spLocks/>
          </p:cNvSpPr>
          <p:nvPr/>
        </p:nvSpPr>
        <p:spPr>
          <a:xfrm>
            <a:off x="8188987" y="1845696"/>
            <a:ext cx="3369599" cy="3714445"/>
          </a:xfrm>
          <a:prstGeom prst="rect">
            <a:avLst/>
          </a:prstGeom>
          <a:solidFill>
            <a:srgbClr val="1E2D39"/>
          </a:solidFill>
        </p:spPr>
        <p:txBody>
          <a:bodyPr lIns="365760" tIns="822960" rIns="365760" bIns="182880"/>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rgbClr val="05C3DE"/>
                </a:solidFill>
              </a:rPr>
              <a:t>Adjusting Over Time</a:t>
            </a:r>
          </a:p>
        </p:txBody>
      </p:sp>
      <p:grpSp>
        <p:nvGrpSpPr>
          <p:cNvPr id="15" name="Group 14">
            <a:extLst>
              <a:ext uri="{FF2B5EF4-FFF2-40B4-BE49-F238E27FC236}">
                <a16:creationId xmlns:a16="http://schemas.microsoft.com/office/drawing/2014/main" id="{C39DAA91-6C64-3643-99E7-DC005666C402}"/>
              </a:ext>
            </a:extLst>
          </p:cNvPr>
          <p:cNvGrpSpPr/>
          <p:nvPr/>
        </p:nvGrpSpPr>
        <p:grpSpPr>
          <a:xfrm>
            <a:off x="1148446" y="1427023"/>
            <a:ext cx="1078560" cy="1078560"/>
            <a:chOff x="1148446" y="1427023"/>
            <a:chExt cx="1078560" cy="1078560"/>
          </a:xfrm>
        </p:grpSpPr>
        <p:sp>
          <p:nvSpPr>
            <p:cNvPr id="16" name="Oval 15">
              <a:extLst>
                <a:ext uri="{FF2B5EF4-FFF2-40B4-BE49-F238E27FC236}">
                  <a16:creationId xmlns:a16="http://schemas.microsoft.com/office/drawing/2014/main" id="{1919772E-53F5-9B49-9BCB-B8DB51A7526C}"/>
                </a:ext>
              </a:extLst>
            </p:cNvPr>
            <p:cNvSpPr/>
            <p:nvPr/>
          </p:nvSpPr>
          <p:spPr>
            <a:xfrm>
              <a:off x="1148446" y="1427023"/>
              <a:ext cx="1078560" cy="1078560"/>
            </a:xfrm>
            <a:prstGeom prst="ellipse">
              <a:avLst/>
            </a:prstGeom>
            <a:solidFill>
              <a:srgbClr val="E5E5E5"/>
            </a:solidFill>
            <a:ln w="127000">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 name="TextBox 16">
              <a:extLst>
                <a:ext uri="{FF2B5EF4-FFF2-40B4-BE49-F238E27FC236}">
                  <a16:creationId xmlns:a16="http://schemas.microsoft.com/office/drawing/2014/main" id="{7C280190-040C-074F-8338-AD1DF8D24DC6}"/>
                </a:ext>
              </a:extLst>
            </p:cNvPr>
            <p:cNvSpPr txBox="1"/>
            <p:nvPr/>
          </p:nvSpPr>
          <p:spPr>
            <a:xfrm>
              <a:off x="1529991" y="1596009"/>
              <a:ext cx="343043" cy="738664"/>
            </a:xfrm>
            <a:prstGeom prst="rect">
              <a:avLst/>
            </a:prstGeom>
            <a:noFill/>
          </p:spPr>
          <p:txBody>
            <a:bodyPr wrap="none" lIns="0" tIns="0" rIns="0" bIns="0" rtlCol="0">
              <a:spAutoFit/>
            </a:bodyPr>
            <a:lstStyle/>
            <a:p>
              <a:pPr algn="ctr">
                <a:spcAft>
                  <a:spcPts val="1000"/>
                </a:spcAft>
                <a:buClr>
                  <a:schemeClr val="accent2"/>
                </a:buClr>
              </a:pPr>
              <a:r>
                <a:rPr lang="en-US" sz="4800" dirty="0">
                  <a:solidFill>
                    <a:schemeClr val="accent1"/>
                  </a:solidFill>
                </a:rPr>
                <a:t>1</a:t>
              </a:r>
              <a:endParaRPr lang="en-US" sz="4800" dirty="0"/>
            </a:p>
          </p:txBody>
        </p:sp>
      </p:grpSp>
      <p:sp>
        <p:nvSpPr>
          <p:cNvPr id="18" name="Oval 17">
            <a:extLst>
              <a:ext uri="{FF2B5EF4-FFF2-40B4-BE49-F238E27FC236}">
                <a16:creationId xmlns:a16="http://schemas.microsoft.com/office/drawing/2014/main" id="{2799D0D7-F561-2D41-A19B-AD9F1E97EF82}"/>
              </a:ext>
            </a:extLst>
          </p:cNvPr>
          <p:cNvSpPr/>
          <p:nvPr/>
        </p:nvSpPr>
        <p:spPr>
          <a:xfrm>
            <a:off x="4869955" y="1427023"/>
            <a:ext cx="1078560" cy="1078560"/>
          </a:xfrm>
          <a:prstGeom prst="ellipse">
            <a:avLst/>
          </a:prstGeom>
          <a:solidFill>
            <a:srgbClr val="E5E5E5"/>
          </a:solidFill>
          <a:ln w="127000">
            <a:solidFill>
              <a:srgbClr val="A8AFB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 name="TextBox 18">
            <a:extLst>
              <a:ext uri="{FF2B5EF4-FFF2-40B4-BE49-F238E27FC236}">
                <a16:creationId xmlns:a16="http://schemas.microsoft.com/office/drawing/2014/main" id="{E50FA224-246F-9144-B0F8-1FE5BB62A1DC}"/>
              </a:ext>
            </a:extLst>
          </p:cNvPr>
          <p:cNvSpPr txBox="1"/>
          <p:nvPr/>
        </p:nvSpPr>
        <p:spPr>
          <a:xfrm>
            <a:off x="5251500" y="1596009"/>
            <a:ext cx="343043" cy="738664"/>
          </a:xfrm>
          <a:prstGeom prst="rect">
            <a:avLst/>
          </a:prstGeom>
          <a:noFill/>
        </p:spPr>
        <p:txBody>
          <a:bodyPr wrap="none" lIns="0" tIns="0" rIns="0" bIns="0" rtlCol="0">
            <a:spAutoFit/>
          </a:bodyPr>
          <a:lstStyle/>
          <a:p>
            <a:pPr algn="ctr">
              <a:spcAft>
                <a:spcPts val="1000"/>
              </a:spcAft>
              <a:buClr>
                <a:schemeClr val="accent2"/>
              </a:buClr>
            </a:pPr>
            <a:r>
              <a:rPr lang="en-US" sz="4800" dirty="0">
                <a:solidFill>
                  <a:srgbClr val="A8AFB5"/>
                </a:solidFill>
              </a:rPr>
              <a:t>2</a:t>
            </a:r>
          </a:p>
        </p:txBody>
      </p:sp>
      <p:sp>
        <p:nvSpPr>
          <p:cNvPr id="20" name="Oval 19">
            <a:extLst>
              <a:ext uri="{FF2B5EF4-FFF2-40B4-BE49-F238E27FC236}">
                <a16:creationId xmlns:a16="http://schemas.microsoft.com/office/drawing/2014/main" id="{C2C52365-5A3C-9B48-A742-7FE58C64E374}"/>
              </a:ext>
            </a:extLst>
          </p:cNvPr>
          <p:cNvSpPr/>
          <p:nvPr/>
        </p:nvSpPr>
        <p:spPr>
          <a:xfrm>
            <a:off x="8591464" y="1427023"/>
            <a:ext cx="1078560" cy="1078560"/>
          </a:xfrm>
          <a:prstGeom prst="ellipse">
            <a:avLst/>
          </a:prstGeom>
          <a:solidFill>
            <a:srgbClr val="E5E5E5"/>
          </a:solidFill>
          <a:ln w="127000">
            <a:solidFill>
              <a:srgbClr val="1E2D39"/>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21" name="TextBox 20">
            <a:extLst>
              <a:ext uri="{FF2B5EF4-FFF2-40B4-BE49-F238E27FC236}">
                <a16:creationId xmlns:a16="http://schemas.microsoft.com/office/drawing/2014/main" id="{C3BB269B-83D3-1946-8A16-D8818AA0A266}"/>
              </a:ext>
            </a:extLst>
          </p:cNvPr>
          <p:cNvSpPr txBox="1"/>
          <p:nvPr/>
        </p:nvSpPr>
        <p:spPr>
          <a:xfrm>
            <a:off x="8973009" y="1596009"/>
            <a:ext cx="343043" cy="738664"/>
          </a:xfrm>
          <a:prstGeom prst="rect">
            <a:avLst/>
          </a:prstGeom>
          <a:noFill/>
        </p:spPr>
        <p:txBody>
          <a:bodyPr wrap="none" lIns="0" tIns="0" rIns="0" bIns="0" rtlCol="0">
            <a:spAutoFit/>
          </a:bodyPr>
          <a:lstStyle/>
          <a:p>
            <a:pPr algn="ctr">
              <a:spcAft>
                <a:spcPts val="1000"/>
              </a:spcAft>
              <a:buClr>
                <a:schemeClr val="accent2"/>
              </a:buClr>
            </a:pPr>
            <a:r>
              <a:rPr lang="en-US" sz="4800" dirty="0">
                <a:solidFill>
                  <a:srgbClr val="3B4B59"/>
                </a:solidFill>
              </a:rPr>
              <a:t>3</a:t>
            </a:r>
          </a:p>
        </p:txBody>
      </p:sp>
      <p:pic>
        <p:nvPicPr>
          <p:cNvPr id="23" name="Graphic 22" descr="Checklist RTL">
            <a:extLst>
              <a:ext uri="{FF2B5EF4-FFF2-40B4-BE49-F238E27FC236}">
                <a16:creationId xmlns:a16="http://schemas.microsoft.com/office/drawing/2014/main" id="{9EFB5B0A-F064-4A7B-B6BD-3BF1A7329B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4921" y="3702918"/>
            <a:ext cx="1505130" cy="1505130"/>
          </a:xfrm>
          <a:prstGeom prst="rect">
            <a:avLst/>
          </a:prstGeom>
        </p:spPr>
      </p:pic>
      <p:pic>
        <p:nvPicPr>
          <p:cNvPr id="3" name="Graphic 2" descr="Pie chart with solid fill">
            <a:extLst>
              <a:ext uri="{FF2B5EF4-FFF2-40B4-BE49-F238E27FC236}">
                <a16:creationId xmlns:a16="http://schemas.microsoft.com/office/drawing/2014/main" id="{EE12B01A-2FC4-4882-8B03-79BB361034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6049" y="3824648"/>
            <a:ext cx="1330926" cy="1330926"/>
          </a:xfrm>
          <a:prstGeom prst="rect">
            <a:avLst/>
          </a:prstGeom>
        </p:spPr>
      </p:pic>
      <p:pic>
        <p:nvPicPr>
          <p:cNvPr id="5" name="Graphic 4" descr="Playbook with solid fill">
            <a:extLst>
              <a:ext uri="{FF2B5EF4-FFF2-40B4-BE49-F238E27FC236}">
                <a16:creationId xmlns:a16="http://schemas.microsoft.com/office/drawing/2014/main" id="{9EEB11FB-56B2-4645-B376-2CA445DF24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8864" y="3718231"/>
            <a:ext cx="1543760" cy="1543760"/>
          </a:xfrm>
          <a:prstGeom prst="rect">
            <a:avLst/>
          </a:prstGeom>
        </p:spPr>
      </p:pic>
    </p:spTree>
    <p:extLst>
      <p:ext uri="{BB962C8B-B14F-4D97-AF65-F5344CB8AC3E}">
        <p14:creationId xmlns:p14="http://schemas.microsoft.com/office/powerpoint/2010/main" val="180284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D63BDBC-ECEE-4DF5-BC95-327C466C6FC3}"/>
              </a:ext>
            </a:extLst>
          </p:cNvPr>
          <p:cNvSpPr/>
          <p:nvPr/>
        </p:nvSpPr>
        <p:spPr>
          <a:xfrm>
            <a:off x="3175" y="1509194"/>
            <a:ext cx="12188825" cy="4664884"/>
          </a:xfrm>
          <a:prstGeom prst="rect">
            <a:avLst/>
          </a:prstGeom>
          <a:solidFill>
            <a:srgbClr val="A8AFB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sz="1600">
                <a:ln w="0"/>
                <a:solidFill>
                  <a:schemeClr val="accent1"/>
                </a:solidFill>
                <a:effectLst>
                  <a:outerShdw blurRad="38100" dist="25400" dir="5400000" algn="ctr" rotWithShape="0">
                    <a:srgbClr val="6E747A">
                      <a:alpha val="43000"/>
                    </a:srgbClr>
                  </a:outerShdw>
                </a:effectLst>
              </a:rPr>
              <a:t> </a:t>
            </a:r>
          </a:p>
        </p:txBody>
      </p:sp>
      <p:sp>
        <p:nvSpPr>
          <p:cNvPr id="2" name="Title 1"/>
          <p:cNvSpPr>
            <a:spLocks noGrp="1"/>
          </p:cNvSpPr>
          <p:nvPr>
            <p:ph type="title"/>
          </p:nvPr>
        </p:nvSpPr>
        <p:spPr>
          <a:xfrm>
            <a:off x="800101" y="298186"/>
            <a:ext cx="10591801" cy="741915"/>
          </a:xfrm>
        </p:spPr>
        <p:txBody>
          <a:bodyPr anchor="b"/>
          <a:lstStyle/>
          <a:p>
            <a:r>
              <a:rPr lang="en-US" dirty="0"/>
              <a:t>Defining Asset Allocation</a:t>
            </a:r>
          </a:p>
        </p:txBody>
      </p:sp>
      <p:sp>
        <p:nvSpPr>
          <p:cNvPr id="18" name="Text Placeholder 17">
            <a:extLst>
              <a:ext uri="{FF2B5EF4-FFF2-40B4-BE49-F238E27FC236}">
                <a16:creationId xmlns:a16="http://schemas.microsoft.com/office/drawing/2014/main" id="{B4F76E7A-83E8-A24F-9CFD-228C3BF364F7}"/>
              </a:ext>
            </a:extLst>
          </p:cNvPr>
          <p:cNvSpPr>
            <a:spLocks noGrp="1"/>
          </p:cNvSpPr>
          <p:nvPr>
            <p:ph type="body" sz="quarter" idx="21"/>
          </p:nvPr>
        </p:nvSpPr>
        <p:spPr>
          <a:xfrm>
            <a:off x="742434" y="6129241"/>
            <a:ext cx="10401301" cy="457200"/>
          </a:xfrm>
        </p:spPr>
        <p:txBody>
          <a:bodyPr/>
          <a:lstStyle/>
          <a:p>
            <a:r>
              <a:rPr lang="en-US" dirty="0"/>
              <a:t>All investments involve risk, including possible loss of principal.</a:t>
            </a:r>
          </a:p>
        </p:txBody>
      </p:sp>
      <p:sp>
        <p:nvSpPr>
          <p:cNvPr id="16" name="Text Placeholder 2">
            <a:extLst>
              <a:ext uri="{FF2B5EF4-FFF2-40B4-BE49-F238E27FC236}">
                <a16:creationId xmlns:a16="http://schemas.microsoft.com/office/drawing/2014/main" id="{4A8C0C7C-8ECE-4F40-8D59-D56B795C99AA}"/>
              </a:ext>
            </a:extLst>
          </p:cNvPr>
          <p:cNvSpPr txBox="1">
            <a:spLocks/>
          </p:cNvSpPr>
          <p:nvPr/>
        </p:nvSpPr>
        <p:spPr>
          <a:xfrm>
            <a:off x="800100" y="1084181"/>
            <a:ext cx="10591800" cy="409575"/>
          </a:xfrm>
          <a:prstGeom prst="rect">
            <a:avLst/>
          </a:prstGeom>
        </p:spPr>
        <p:txBody>
          <a:bodyPr vert="horz" lIns="0" tIns="0" rIns="0" bIns="0" rtlCol="0">
            <a:noAutofit/>
          </a:bodyPr>
          <a:lstStyle>
            <a:lvl1pPr marL="0" indent="0" algn="l" defTabSz="914400" rtl="0" eaLnBrk="1" latinLnBrk="0" hangingPunct="1">
              <a:lnSpc>
                <a:spcPct val="105000"/>
              </a:lnSpc>
              <a:spcBef>
                <a:spcPts val="1800"/>
              </a:spcBef>
              <a:buClr>
                <a:schemeClr val="accent2"/>
              </a:buClr>
              <a:buFont typeface="Wingdings" panose="05000000000000000000" pitchFamily="2" charset="2"/>
              <a:buNone/>
              <a:defRPr sz="2000" b="1" kern="1200" cap="none" baseline="0">
                <a:solidFill>
                  <a:schemeClr val="tx2"/>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05C3DE"/>
              </a:buClr>
            </a:pPr>
            <a:r>
              <a:rPr lang="en-US" b="0" dirty="0">
                <a:solidFill>
                  <a:srgbClr val="000000"/>
                </a:solidFill>
              </a:rPr>
              <a:t>Asset allocation can help manage the overall risk of your portfolio while still pursuing growth.</a:t>
            </a:r>
          </a:p>
        </p:txBody>
      </p:sp>
      <p:grpSp>
        <p:nvGrpSpPr>
          <p:cNvPr id="5" name="Group 4">
            <a:extLst>
              <a:ext uri="{FF2B5EF4-FFF2-40B4-BE49-F238E27FC236}">
                <a16:creationId xmlns:a16="http://schemas.microsoft.com/office/drawing/2014/main" id="{4A2E9067-D7FC-7B4E-80AA-247595C5AF5B}"/>
              </a:ext>
            </a:extLst>
          </p:cNvPr>
          <p:cNvGrpSpPr/>
          <p:nvPr/>
        </p:nvGrpSpPr>
        <p:grpSpPr>
          <a:xfrm>
            <a:off x="176294" y="2014194"/>
            <a:ext cx="11585777" cy="3942910"/>
            <a:chOff x="326280" y="2219351"/>
            <a:chExt cx="8553295" cy="3942910"/>
          </a:xfrm>
        </p:grpSpPr>
        <p:graphicFrame>
          <p:nvGraphicFramePr>
            <p:cNvPr id="17" name="Content Placeholder 6">
              <a:extLst>
                <a:ext uri="{FF2B5EF4-FFF2-40B4-BE49-F238E27FC236}">
                  <a16:creationId xmlns:a16="http://schemas.microsoft.com/office/drawing/2014/main" id="{4D5EB958-F2CB-AB4E-8E1C-6D759FDA5F66}"/>
                </a:ext>
              </a:extLst>
            </p:cNvPr>
            <p:cNvGraphicFramePr>
              <a:graphicFrameLocks/>
            </p:cNvGraphicFramePr>
            <p:nvPr>
              <p:extLst>
                <p:ext uri="{D42A27DB-BD31-4B8C-83A1-F6EECF244321}">
                  <p14:modId xmlns:p14="http://schemas.microsoft.com/office/powerpoint/2010/main" val="2828643412"/>
                </p:ext>
              </p:extLst>
            </p:nvPr>
          </p:nvGraphicFramePr>
          <p:xfrm>
            <a:off x="2401296" y="2634240"/>
            <a:ext cx="4914976" cy="3528021"/>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F69E6BF-2E02-AC4E-B298-4E3D13B2E48B}"/>
                </a:ext>
              </a:extLst>
            </p:cNvPr>
            <p:cNvSpPr txBox="1"/>
            <p:nvPr/>
          </p:nvSpPr>
          <p:spPr>
            <a:xfrm>
              <a:off x="326280" y="3043170"/>
              <a:ext cx="2009339" cy="553998"/>
            </a:xfrm>
            <a:prstGeom prst="rect">
              <a:avLst/>
            </a:prstGeom>
            <a:noFill/>
          </p:spPr>
          <p:txBody>
            <a:bodyPr wrap="square" lIns="0" tIns="0" rIns="0" bIns="0" rtlCol="0">
              <a:spAutoFit/>
            </a:bodyPr>
            <a:lstStyle/>
            <a:p>
              <a:pPr>
                <a:spcAft>
                  <a:spcPts val="1000"/>
                </a:spcAft>
                <a:buClr>
                  <a:schemeClr val="accent2"/>
                </a:buClr>
              </a:pPr>
              <a:r>
                <a:rPr lang="en-US" sz="1200" dirty="0"/>
                <a:t>Ownership in a company, generally highest risk, greater share price fluctuation</a:t>
              </a:r>
            </a:p>
          </p:txBody>
        </p:sp>
        <p:sp>
          <p:nvSpPr>
            <p:cNvPr id="20" name="TextBox 19">
              <a:extLst>
                <a:ext uri="{FF2B5EF4-FFF2-40B4-BE49-F238E27FC236}">
                  <a16:creationId xmlns:a16="http://schemas.microsoft.com/office/drawing/2014/main" id="{B60E9D7B-1DCD-524B-A284-8E1EBAC8040D}"/>
                </a:ext>
              </a:extLst>
            </p:cNvPr>
            <p:cNvSpPr txBox="1"/>
            <p:nvPr/>
          </p:nvSpPr>
          <p:spPr>
            <a:xfrm>
              <a:off x="5042699" y="2307051"/>
              <a:ext cx="2745533" cy="369332"/>
            </a:xfrm>
            <a:prstGeom prst="rect">
              <a:avLst/>
            </a:prstGeom>
            <a:noFill/>
          </p:spPr>
          <p:txBody>
            <a:bodyPr wrap="square" lIns="0" tIns="0" rIns="0" bIns="0" rtlCol="0">
              <a:spAutoFit/>
            </a:bodyPr>
            <a:lstStyle/>
            <a:p>
              <a:pPr algn="ctr">
                <a:spcAft>
                  <a:spcPts val="1000"/>
                </a:spcAft>
                <a:buClr>
                  <a:schemeClr val="accent2"/>
                </a:buClr>
              </a:pPr>
              <a:r>
                <a:rPr lang="en-US" sz="1200" dirty="0"/>
                <a:t>Providing financing to a company or government entity, generally moderate risk, moderate price fluctuation</a:t>
              </a:r>
            </a:p>
          </p:txBody>
        </p:sp>
        <p:sp>
          <p:nvSpPr>
            <p:cNvPr id="21" name="TextBox 20">
              <a:extLst>
                <a:ext uri="{FF2B5EF4-FFF2-40B4-BE49-F238E27FC236}">
                  <a16:creationId xmlns:a16="http://schemas.microsoft.com/office/drawing/2014/main" id="{60C8FA50-6719-C249-9592-79C2E60C2053}"/>
                </a:ext>
              </a:extLst>
            </p:cNvPr>
            <p:cNvSpPr txBox="1"/>
            <p:nvPr/>
          </p:nvSpPr>
          <p:spPr>
            <a:xfrm>
              <a:off x="7083033" y="5016934"/>
              <a:ext cx="1796542" cy="553998"/>
            </a:xfrm>
            <a:prstGeom prst="rect">
              <a:avLst/>
            </a:prstGeom>
            <a:noFill/>
          </p:spPr>
          <p:txBody>
            <a:bodyPr wrap="square" lIns="0" tIns="0" rIns="0" bIns="0" rtlCol="0">
              <a:spAutoFit/>
            </a:bodyPr>
            <a:lstStyle/>
            <a:p>
              <a:pPr algn="r">
                <a:spcAft>
                  <a:spcPts val="1000"/>
                </a:spcAft>
                <a:buClr>
                  <a:schemeClr val="accent2"/>
                </a:buClr>
              </a:pPr>
              <a:r>
                <a:rPr lang="en-US" sz="1200" dirty="0"/>
                <a:t>Lowest risk, share price designed to avoid fluctuation (seeks to preserve $1/share but not guaranteed)</a:t>
              </a:r>
            </a:p>
          </p:txBody>
        </p:sp>
        <p:cxnSp>
          <p:nvCxnSpPr>
            <p:cNvPr id="31" name="Straight Connector 30">
              <a:extLst>
                <a:ext uri="{FF2B5EF4-FFF2-40B4-BE49-F238E27FC236}">
                  <a16:creationId xmlns:a16="http://schemas.microsoft.com/office/drawing/2014/main" id="{9E785190-DFD1-0F4E-BF0E-AC0E0F360C1C}"/>
                </a:ext>
              </a:extLst>
            </p:cNvPr>
            <p:cNvCxnSpPr>
              <a:cxnSpLocks/>
            </p:cNvCxnSpPr>
            <p:nvPr/>
          </p:nvCxnSpPr>
          <p:spPr>
            <a:xfrm flipH="1">
              <a:off x="326280" y="2948258"/>
              <a:ext cx="20093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4784E03-2280-2F4A-B571-BE742FAE8F73}"/>
                </a:ext>
              </a:extLst>
            </p:cNvPr>
            <p:cNvCxnSpPr>
              <a:cxnSpLocks/>
            </p:cNvCxnSpPr>
            <p:nvPr/>
          </p:nvCxnSpPr>
          <p:spPr>
            <a:xfrm flipV="1">
              <a:off x="6845849" y="4914174"/>
              <a:ext cx="237184" cy="318976"/>
            </a:xfrm>
            <a:prstGeom prst="line">
              <a:avLst/>
            </a:prstGeom>
            <a:ln w="28575">
              <a:solidFill>
                <a:srgbClr val="253746"/>
              </a:solidFill>
            </a:ln>
          </p:spPr>
          <p:style>
            <a:lnRef idx="1">
              <a:schemeClr val="accent3"/>
            </a:lnRef>
            <a:fillRef idx="0">
              <a:schemeClr val="accent3"/>
            </a:fillRef>
            <a:effectRef idx="0">
              <a:schemeClr val="accent3"/>
            </a:effectRef>
            <a:fontRef idx="minor">
              <a:schemeClr val="tx1"/>
            </a:fontRef>
          </p:style>
        </p:cxnSp>
        <p:cxnSp>
          <p:nvCxnSpPr>
            <p:cNvPr id="33" name="Straight Connector 32">
              <a:extLst>
                <a:ext uri="{FF2B5EF4-FFF2-40B4-BE49-F238E27FC236}">
                  <a16:creationId xmlns:a16="http://schemas.microsoft.com/office/drawing/2014/main" id="{AF38A342-A11A-B446-A90F-E9F9A557BEB9}"/>
                </a:ext>
              </a:extLst>
            </p:cNvPr>
            <p:cNvCxnSpPr>
              <a:cxnSpLocks/>
            </p:cNvCxnSpPr>
            <p:nvPr/>
          </p:nvCxnSpPr>
          <p:spPr>
            <a:xfrm>
              <a:off x="5004200" y="2219351"/>
              <a:ext cx="2784032" cy="739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CF22B640-736A-3A46-935E-75D0E8E8C9EA}"/>
                </a:ext>
              </a:extLst>
            </p:cNvPr>
            <p:cNvCxnSpPr>
              <a:cxnSpLocks/>
            </p:cNvCxnSpPr>
            <p:nvPr/>
          </p:nvCxnSpPr>
          <p:spPr>
            <a:xfrm flipH="1" flipV="1">
              <a:off x="2335619" y="2946026"/>
              <a:ext cx="241216" cy="3045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B06B956-AF29-7F47-92BA-8A32FF1B9BAB}"/>
                </a:ext>
              </a:extLst>
            </p:cNvPr>
            <p:cNvCxnSpPr>
              <a:cxnSpLocks/>
            </p:cNvCxnSpPr>
            <p:nvPr/>
          </p:nvCxnSpPr>
          <p:spPr>
            <a:xfrm flipV="1">
              <a:off x="4698601" y="2226745"/>
              <a:ext cx="305599" cy="69204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FD5B5B72-FADB-7748-8A37-575DCEABFF24}"/>
                </a:ext>
              </a:extLst>
            </p:cNvPr>
            <p:cNvCxnSpPr>
              <a:cxnSpLocks/>
            </p:cNvCxnSpPr>
            <p:nvPr/>
          </p:nvCxnSpPr>
          <p:spPr>
            <a:xfrm flipV="1">
              <a:off x="7083033" y="4914174"/>
              <a:ext cx="1796542" cy="1773"/>
            </a:xfrm>
            <a:prstGeom prst="line">
              <a:avLst/>
            </a:prstGeom>
            <a:ln w="28575">
              <a:solidFill>
                <a:srgbClr val="253746"/>
              </a:solidFill>
            </a:ln>
          </p:spPr>
          <p:style>
            <a:lnRef idx="1">
              <a:schemeClr val="accent3"/>
            </a:lnRef>
            <a:fillRef idx="0">
              <a:schemeClr val="accent3"/>
            </a:fillRef>
            <a:effectRef idx="0">
              <a:schemeClr val="accent3"/>
            </a:effectRef>
            <a:fontRef idx="minor">
              <a:schemeClr val="tx1"/>
            </a:fontRef>
          </p:style>
        </p:cxnSp>
        <p:sp>
          <p:nvSpPr>
            <p:cNvPr id="37" name="TextBox 36">
              <a:extLst>
                <a:ext uri="{FF2B5EF4-FFF2-40B4-BE49-F238E27FC236}">
                  <a16:creationId xmlns:a16="http://schemas.microsoft.com/office/drawing/2014/main" id="{95D9F77E-8B7A-5247-ABE6-C3597D05426F}"/>
                </a:ext>
              </a:extLst>
            </p:cNvPr>
            <p:cNvSpPr txBox="1"/>
            <p:nvPr/>
          </p:nvSpPr>
          <p:spPr>
            <a:xfrm>
              <a:off x="5556030" y="4193991"/>
              <a:ext cx="1335051" cy="553998"/>
            </a:xfrm>
            <a:prstGeom prst="rect">
              <a:avLst/>
            </a:prstGeom>
            <a:noFill/>
          </p:spPr>
          <p:txBody>
            <a:bodyPr wrap="square" lIns="0" tIns="0" rIns="0" bIns="0" rtlCol="0">
              <a:spAutoFit/>
            </a:bodyPr>
            <a:lstStyle/>
            <a:p>
              <a:pPr algn="ctr">
                <a:spcAft>
                  <a:spcPts val="1000"/>
                </a:spcAft>
                <a:buClr>
                  <a:schemeClr val="accent2"/>
                </a:buClr>
              </a:pPr>
              <a:r>
                <a:rPr lang="en-US" sz="1800" b="1" dirty="0">
                  <a:solidFill>
                    <a:schemeClr val="bg1"/>
                  </a:solidFill>
                </a:rPr>
                <a:t>Money Market/ Stable Value</a:t>
              </a:r>
            </a:p>
          </p:txBody>
        </p:sp>
      </p:grpSp>
      <p:sp>
        <p:nvSpPr>
          <p:cNvPr id="23" name="TextBox 22">
            <a:extLst>
              <a:ext uri="{FF2B5EF4-FFF2-40B4-BE49-F238E27FC236}">
                <a16:creationId xmlns:a16="http://schemas.microsoft.com/office/drawing/2014/main" id="{06892AD9-65FD-41E6-B8A4-8A309B15FC7C}"/>
              </a:ext>
            </a:extLst>
          </p:cNvPr>
          <p:cNvSpPr txBox="1"/>
          <p:nvPr/>
        </p:nvSpPr>
        <p:spPr>
          <a:xfrm>
            <a:off x="3062602" y="4111945"/>
            <a:ext cx="1808379" cy="307777"/>
          </a:xfrm>
          <a:prstGeom prst="rect">
            <a:avLst/>
          </a:prstGeom>
          <a:noFill/>
        </p:spPr>
        <p:txBody>
          <a:bodyPr wrap="square" lIns="0" tIns="0" rIns="0" bIns="0" rtlCol="0">
            <a:spAutoFit/>
          </a:bodyPr>
          <a:lstStyle/>
          <a:p>
            <a:pPr algn="ctr">
              <a:spcAft>
                <a:spcPts val="1000"/>
              </a:spcAft>
              <a:buClr>
                <a:schemeClr val="accent2"/>
              </a:buClr>
            </a:pPr>
            <a:r>
              <a:rPr lang="en-US" sz="2000" b="1" dirty="0">
                <a:solidFill>
                  <a:schemeClr val="bg1"/>
                </a:solidFill>
              </a:rPr>
              <a:t>Stocks</a:t>
            </a:r>
          </a:p>
        </p:txBody>
      </p:sp>
      <p:sp>
        <p:nvSpPr>
          <p:cNvPr id="24" name="TextBox 23">
            <a:extLst>
              <a:ext uri="{FF2B5EF4-FFF2-40B4-BE49-F238E27FC236}">
                <a16:creationId xmlns:a16="http://schemas.microsoft.com/office/drawing/2014/main" id="{82BD3613-5CBE-489C-BA6F-5D6B3945FEF8}"/>
              </a:ext>
            </a:extLst>
          </p:cNvPr>
          <p:cNvSpPr txBox="1"/>
          <p:nvPr/>
        </p:nvSpPr>
        <p:spPr>
          <a:xfrm>
            <a:off x="5191810" y="4111945"/>
            <a:ext cx="1808379" cy="307777"/>
          </a:xfrm>
          <a:prstGeom prst="rect">
            <a:avLst/>
          </a:prstGeom>
          <a:noFill/>
        </p:spPr>
        <p:txBody>
          <a:bodyPr wrap="square" lIns="0" tIns="0" rIns="0" bIns="0" rtlCol="0">
            <a:spAutoFit/>
          </a:bodyPr>
          <a:lstStyle/>
          <a:p>
            <a:pPr algn="ctr">
              <a:spcAft>
                <a:spcPts val="1000"/>
              </a:spcAft>
              <a:buClr>
                <a:schemeClr val="accent2"/>
              </a:buClr>
            </a:pPr>
            <a:r>
              <a:rPr lang="en-US" sz="2000" b="1" dirty="0">
                <a:solidFill>
                  <a:schemeClr val="bg1"/>
                </a:solidFill>
              </a:rPr>
              <a:t>Bonds</a:t>
            </a:r>
          </a:p>
        </p:txBody>
      </p:sp>
      <p:sp>
        <p:nvSpPr>
          <p:cNvPr id="26" name="TextBox 25">
            <a:extLst>
              <a:ext uri="{FF2B5EF4-FFF2-40B4-BE49-F238E27FC236}">
                <a16:creationId xmlns:a16="http://schemas.microsoft.com/office/drawing/2014/main" id="{438A2857-EB55-4856-A13C-6769F84990D2}"/>
              </a:ext>
            </a:extLst>
          </p:cNvPr>
          <p:cNvSpPr txBox="1"/>
          <p:nvPr/>
        </p:nvSpPr>
        <p:spPr>
          <a:xfrm>
            <a:off x="176294" y="2407424"/>
            <a:ext cx="2885097" cy="246221"/>
          </a:xfrm>
          <a:prstGeom prst="rect">
            <a:avLst/>
          </a:prstGeom>
          <a:noFill/>
        </p:spPr>
        <p:txBody>
          <a:bodyPr wrap="square" lIns="0" tIns="0" rIns="0" bIns="0" rtlCol="0">
            <a:spAutoFit/>
          </a:bodyPr>
          <a:lstStyle/>
          <a:p>
            <a:pPr algn="l">
              <a:spcAft>
                <a:spcPts val="1000"/>
              </a:spcAft>
              <a:buClr>
                <a:schemeClr val="accent2"/>
              </a:buClr>
            </a:pPr>
            <a:r>
              <a:rPr lang="en-US" sz="1600" dirty="0"/>
              <a:t>Higher Risk/Reward Potential</a:t>
            </a:r>
          </a:p>
        </p:txBody>
      </p:sp>
      <p:sp>
        <p:nvSpPr>
          <p:cNvPr id="28" name="TextBox 27">
            <a:extLst>
              <a:ext uri="{FF2B5EF4-FFF2-40B4-BE49-F238E27FC236}">
                <a16:creationId xmlns:a16="http://schemas.microsoft.com/office/drawing/2014/main" id="{60527CFE-8166-49A3-80B2-68F674801A03}"/>
              </a:ext>
            </a:extLst>
          </p:cNvPr>
          <p:cNvSpPr txBox="1"/>
          <p:nvPr/>
        </p:nvSpPr>
        <p:spPr>
          <a:xfrm>
            <a:off x="6827606" y="1687667"/>
            <a:ext cx="3416527" cy="246221"/>
          </a:xfrm>
          <a:prstGeom prst="rect">
            <a:avLst/>
          </a:prstGeom>
          <a:noFill/>
        </p:spPr>
        <p:txBody>
          <a:bodyPr wrap="square" lIns="0" tIns="0" rIns="0" bIns="0" rtlCol="0">
            <a:spAutoFit/>
          </a:bodyPr>
          <a:lstStyle/>
          <a:p>
            <a:pPr algn="r">
              <a:spcAft>
                <a:spcPts val="1000"/>
              </a:spcAft>
              <a:buClr>
                <a:schemeClr val="accent2"/>
              </a:buClr>
            </a:pPr>
            <a:r>
              <a:rPr lang="en-US" sz="1600" dirty="0"/>
              <a:t>Moderate Risk/Reward Potential</a:t>
            </a:r>
          </a:p>
        </p:txBody>
      </p:sp>
      <p:sp>
        <p:nvSpPr>
          <p:cNvPr id="30" name="TextBox 29">
            <a:extLst>
              <a:ext uri="{FF2B5EF4-FFF2-40B4-BE49-F238E27FC236}">
                <a16:creationId xmlns:a16="http://schemas.microsoft.com/office/drawing/2014/main" id="{BBCEA4BD-5254-4A51-A278-CE4AB8E295DD}"/>
              </a:ext>
            </a:extLst>
          </p:cNvPr>
          <p:cNvSpPr txBox="1"/>
          <p:nvPr/>
        </p:nvSpPr>
        <p:spPr>
          <a:xfrm>
            <a:off x="9328584" y="4358112"/>
            <a:ext cx="3416527" cy="246221"/>
          </a:xfrm>
          <a:prstGeom prst="rect">
            <a:avLst/>
          </a:prstGeom>
          <a:noFill/>
        </p:spPr>
        <p:txBody>
          <a:bodyPr wrap="square" lIns="0" tIns="0" rIns="0" bIns="0" rtlCol="0">
            <a:spAutoFit/>
          </a:bodyPr>
          <a:lstStyle/>
          <a:p>
            <a:pPr algn="l">
              <a:spcAft>
                <a:spcPts val="1000"/>
              </a:spcAft>
              <a:buClr>
                <a:schemeClr val="accent2"/>
              </a:buClr>
            </a:pPr>
            <a:r>
              <a:rPr lang="en-US" sz="1600" dirty="0"/>
              <a:t>Low Risk/Reward Potential</a:t>
            </a:r>
          </a:p>
        </p:txBody>
      </p:sp>
    </p:spTree>
    <p:extLst>
      <p:ext uri="{BB962C8B-B14F-4D97-AF65-F5344CB8AC3E}">
        <p14:creationId xmlns:p14="http://schemas.microsoft.com/office/powerpoint/2010/main" val="255851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c="http://schemas.openxmlformats.org/drawingml/2006/chart"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84BAB8-EBE0-43EE-B35A-532B8099FEAA}"/>
              </a:ext>
            </a:extLst>
          </p:cNvPr>
          <p:cNvPicPr>
            <a:picLocks noChangeAspect="1"/>
          </p:cNvPicPr>
          <p:nvPr/>
        </p:nvPicPr>
        <p:blipFill rotWithShape="1">
          <a:blip r:embed="rId3"/>
          <a:srcRect l="4413" t="18659" r="-8623" b="29975"/>
          <a:stretch/>
        </p:blipFill>
        <p:spPr>
          <a:xfrm>
            <a:off x="0" y="1780675"/>
            <a:ext cx="13316677" cy="4349962"/>
          </a:xfrm>
          <a:prstGeom prst="rect">
            <a:avLst/>
          </a:prstGeom>
        </p:spPr>
      </p:pic>
      <p:sp>
        <p:nvSpPr>
          <p:cNvPr id="105" name="Rectangle 104">
            <a:extLst>
              <a:ext uri="{FF2B5EF4-FFF2-40B4-BE49-F238E27FC236}">
                <a16:creationId xmlns:a16="http://schemas.microsoft.com/office/drawing/2014/main" id="{1251CD4B-A631-4F6B-A306-386F18C77E74}"/>
              </a:ext>
            </a:extLst>
          </p:cNvPr>
          <p:cNvSpPr/>
          <p:nvPr/>
        </p:nvSpPr>
        <p:spPr>
          <a:xfrm>
            <a:off x="0" y="1758963"/>
            <a:ext cx="12215739" cy="4371674"/>
          </a:xfrm>
          <a:prstGeom prst="rect">
            <a:avLst/>
          </a:prstGeom>
          <a:solidFill>
            <a:srgbClr val="A8AFB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sz="1600">
                <a:ln w="0"/>
                <a:solidFill>
                  <a:schemeClr val="accent1"/>
                </a:solidFill>
                <a:effectLst>
                  <a:outerShdw blurRad="38100" dist="25400" dir="5400000" algn="ctr" rotWithShape="0">
                    <a:srgbClr val="6E747A">
                      <a:alpha val="43000"/>
                    </a:srgbClr>
                  </a:outerShdw>
                </a:effectLst>
              </a:rPr>
              <a:t> </a:t>
            </a:r>
          </a:p>
        </p:txBody>
      </p:sp>
      <p:sp>
        <p:nvSpPr>
          <p:cNvPr id="2" name="Text Placeholder 1">
            <a:extLst>
              <a:ext uri="{FF2B5EF4-FFF2-40B4-BE49-F238E27FC236}">
                <a16:creationId xmlns:a16="http://schemas.microsoft.com/office/drawing/2014/main" id="{C8AFBC96-959E-46C2-9B63-0748EB34A83F}"/>
              </a:ext>
            </a:extLst>
          </p:cNvPr>
          <p:cNvSpPr>
            <a:spLocks noGrp="1"/>
          </p:cNvSpPr>
          <p:nvPr>
            <p:ph type="body" sz="quarter" idx="15"/>
          </p:nvPr>
        </p:nvSpPr>
        <p:spPr>
          <a:xfrm>
            <a:off x="987551" y="1025053"/>
            <a:ext cx="10700330" cy="602322"/>
          </a:xfrm>
        </p:spPr>
        <p:txBody>
          <a:bodyPr/>
          <a:lstStyle/>
          <a:p>
            <a:pPr>
              <a:lnSpc>
                <a:spcPct val="100000"/>
              </a:lnSpc>
              <a:buClr>
                <a:srgbClr val="05C3DE"/>
              </a:buClr>
            </a:pPr>
            <a:r>
              <a:rPr lang="en-US" sz="1800" dirty="0">
                <a:solidFill>
                  <a:srgbClr val="4F4F4F"/>
                </a:solidFill>
              </a:rPr>
              <a:t>Diversification is the concept of spreading your money over different types of assets and asset classes.</a:t>
            </a:r>
          </a:p>
          <a:p>
            <a:pPr lvl="0">
              <a:lnSpc>
                <a:spcPct val="100000"/>
              </a:lnSpc>
              <a:buClr>
                <a:srgbClr val="05C3DE"/>
              </a:buClr>
            </a:pPr>
            <a:r>
              <a:rPr lang="en-US" sz="1800" dirty="0">
                <a:solidFill>
                  <a:srgbClr val="4F4F4F"/>
                </a:solidFill>
              </a:rPr>
              <a:t>The goal is to help you deal with the ups and downs of the financial markets.</a:t>
            </a:r>
            <a:endParaRPr lang="en-US" sz="1000" dirty="0"/>
          </a:p>
        </p:txBody>
      </p:sp>
      <p:sp>
        <p:nvSpPr>
          <p:cNvPr id="3" name="Content Placeholder 2"/>
          <p:cNvSpPr>
            <a:spLocks noGrp="1"/>
          </p:cNvSpPr>
          <p:nvPr>
            <p:ph type="body" sz="quarter" idx="13"/>
          </p:nvPr>
        </p:nvSpPr>
        <p:spPr/>
        <p:txBody>
          <a:bodyPr>
            <a:normAutofit/>
          </a:bodyPr>
          <a:lstStyle/>
          <a:p>
            <a:pPr marL="0" indent="0">
              <a:buNone/>
            </a:pPr>
            <a:r>
              <a:rPr lang="en-US" dirty="0">
                <a:solidFill>
                  <a:schemeClr val="tx2"/>
                </a:solidFill>
              </a:rPr>
              <a:t>Diversification cannot assure a profit or protect against loss in a declining market.</a:t>
            </a:r>
          </a:p>
        </p:txBody>
      </p:sp>
      <p:sp>
        <p:nvSpPr>
          <p:cNvPr id="28" name="Title 1"/>
          <p:cNvSpPr>
            <a:spLocks noGrp="1"/>
          </p:cNvSpPr>
          <p:nvPr>
            <p:ph type="title"/>
          </p:nvPr>
        </p:nvSpPr>
        <p:spPr/>
        <p:txBody>
          <a:bodyPr/>
          <a:lstStyle/>
          <a:p>
            <a:r>
              <a:rPr lang="en-US" sz="3200" dirty="0">
                <a:solidFill>
                  <a:srgbClr val="00426A"/>
                </a:solidFill>
              </a:rPr>
              <a:t>What Is Diversification</a:t>
            </a:r>
            <a:endParaRPr lang="en-US" dirty="0">
              <a:solidFill>
                <a:srgbClr val="00426A"/>
              </a:solidFill>
            </a:endParaRPr>
          </a:p>
        </p:txBody>
      </p:sp>
      <p:sp>
        <p:nvSpPr>
          <p:cNvPr id="125" name="Content Placeholder 2">
            <a:extLst>
              <a:ext uri="{FF2B5EF4-FFF2-40B4-BE49-F238E27FC236}">
                <a16:creationId xmlns:a16="http://schemas.microsoft.com/office/drawing/2014/main" id="{6A4DD85F-D6C9-49D5-B6BE-B1B2BF28EE47}"/>
              </a:ext>
            </a:extLst>
          </p:cNvPr>
          <p:cNvSpPr txBox="1">
            <a:spLocks/>
          </p:cNvSpPr>
          <p:nvPr/>
        </p:nvSpPr>
        <p:spPr>
          <a:xfrm>
            <a:off x="665411" y="1878751"/>
            <a:ext cx="5982977" cy="1282514"/>
          </a:xfrm>
          <a:prstGeom prst="rect">
            <a:avLst/>
          </a:prstGeom>
          <a:solidFill>
            <a:srgbClr val="054C70"/>
          </a:solidFill>
        </p:spPr>
        <p:txBody>
          <a:bodyPr vert="horz" lIns="365760" tIns="822960" rIns="274320" bIns="18288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a:p>
          <a:p>
            <a:pPr marL="0" indent="0">
              <a:buNone/>
            </a:pPr>
            <a:endParaRPr lang="en-US" sz="2800" baseline="30000"/>
          </a:p>
          <a:p>
            <a:pPr marL="0" indent="0">
              <a:buNone/>
            </a:pPr>
            <a:endParaRPr lang="en-US" sz="2800"/>
          </a:p>
        </p:txBody>
      </p:sp>
      <p:grpSp>
        <p:nvGrpSpPr>
          <p:cNvPr id="126" name="Group 125">
            <a:extLst>
              <a:ext uri="{FF2B5EF4-FFF2-40B4-BE49-F238E27FC236}">
                <a16:creationId xmlns:a16="http://schemas.microsoft.com/office/drawing/2014/main" id="{D94463EB-DE44-4ABA-97C9-7E7CB7C67B2B}"/>
              </a:ext>
            </a:extLst>
          </p:cNvPr>
          <p:cNvGrpSpPr/>
          <p:nvPr/>
        </p:nvGrpSpPr>
        <p:grpSpPr>
          <a:xfrm>
            <a:off x="139239" y="1963850"/>
            <a:ext cx="1078560" cy="1078560"/>
            <a:chOff x="773239" y="1930795"/>
            <a:chExt cx="1078560" cy="1078560"/>
          </a:xfrm>
        </p:grpSpPr>
        <p:sp>
          <p:nvSpPr>
            <p:cNvPr id="128" name="Oval 127">
              <a:extLst>
                <a:ext uri="{FF2B5EF4-FFF2-40B4-BE49-F238E27FC236}">
                  <a16:creationId xmlns:a16="http://schemas.microsoft.com/office/drawing/2014/main" id="{65B37CEB-0676-4462-B889-B199258F2BD1}"/>
                </a:ext>
              </a:extLst>
            </p:cNvPr>
            <p:cNvSpPr/>
            <p:nvPr/>
          </p:nvSpPr>
          <p:spPr>
            <a:xfrm>
              <a:off x="773239" y="1930795"/>
              <a:ext cx="1078560" cy="1078560"/>
            </a:xfrm>
            <a:prstGeom prst="ellipse">
              <a:avLst/>
            </a:prstGeom>
            <a:solidFill>
              <a:srgbClr val="E5E5E5"/>
            </a:solidFill>
            <a:ln w="127000">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9" name="TextBox 128">
              <a:extLst>
                <a:ext uri="{FF2B5EF4-FFF2-40B4-BE49-F238E27FC236}">
                  <a16:creationId xmlns:a16="http://schemas.microsoft.com/office/drawing/2014/main" id="{E0644DC2-DD4A-45F6-B003-0500EED29ACD}"/>
                </a:ext>
              </a:extLst>
            </p:cNvPr>
            <p:cNvSpPr txBox="1"/>
            <p:nvPr/>
          </p:nvSpPr>
          <p:spPr>
            <a:xfrm>
              <a:off x="1138742" y="2099781"/>
              <a:ext cx="343043" cy="738664"/>
            </a:xfrm>
            <a:prstGeom prst="rect">
              <a:avLst/>
            </a:prstGeom>
            <a:noFill/>
          </p:spPr>
          <p:txBody>
            <a:bodyPr wrap="none" lIns="0" tIns="0" rIns="0" bIns="0" rtlCol="0">
              <a:spAutoFit/>
            </a:bodyPr>
            <a:lstStyle/>
            <a:p>
              <a:pPr algn="ctr">
                <a:spcAft>
                  <a:spcPts val="1000"/>
                </a:spcAft>
                <a:buClr>
                  <a:schemeClr val="accent2"/>
                </a:buClr>
              </a:pPr>
              <a:r>
                <a:rPr lang="en-US" sz="4800">
                  <a:solidFill>
                    <a:schemeClr val="accent1"/>
                  </a:solidFill>
                </a:rPr>
                <a:t>1</a:t>
              </a:r>
              <a:endParaRPr lang="en-US" sz="4800"/>
            </a:p>
          </p:txBody>
        </p:sp>
      </p:grpSp>
      <p:sp>
        <p:nvSpPr>
          <p:cNvPr id="130" name="Rectangle 129">
            <a:extLst>
              <a:ext uri="{FF2B5EF4-FFF2-40B4-BE49-F238E27FC236}">
                <a16:creationId xmlns:a16="http://schemas.microsoft.com/office/drawing/2014/main" id="{BBA92FDD-D942-40E2-B8FC-FCB3A7BCA33B}"/>
              </a:ext>
            </a:extLst>
          </p:cNvPr>
          <p:cNvSpPr/>
          <p:nvPr/>
        </p:nvSpPr>
        <p:spPr>
          <a:xfrm>
            <a:off x="3616408" y="2225168"/>
            <a:ext cx="1953419" cy="584775"/>
          </a:xfrm>
          <a:prstGeom prst="rect">
            <a:avLst/>
          </a:prstGeom>
        </p:spPr>
        <p:txBody>
          <a:bodyPr wrap="square">
            <a:spAutoFit/>
          </a:bodyPr>
          <a:lstStyle/>
          <a:p>
            <a:r>
              <a:rPr lang="en-US" sz="3200" b="1" dirty="0">
                <a:solidFill>
                  <a:schemeClr val="bg1"/>
                </a:solidFill>
              </a:rPr>
              <a:t>Stocks</a:t>
            </a:r>
            <a:endParaRPr lang="en-US" sz="3000" b="1" dirty="0">
              <a:solidFill>
                <a:schemeClr val="bg1"/>
              </a:solidFill>
            </a:endParaRPr>
          </a:p>
        </p:txBody>
      </p:sp>
      <p:sp>
        <p:nvSpPr>
          <p:cNvPr id="131" name="Content Placeholder 2">
            <a:extLst>
              <a:ext uri="{FF2B5EF4-FFF2-40B4-BE49-F238E27FC236}">
                <a16:creationId xmlns:a16="http://schemas.microsoft.com/office/drawing/2014/main" id="{60F5A090-A3BD-4FFF-B80D-5951BBC23C86}"/>
              </a:ext>
            </a:extLst>
          </p:cNvPr>
          <p:cNvSpPr txBox="1">
            <a:spLocks/>
          </p:cNvSpPr>
          <p:nvPr/>
        </p:nvSpPr>
        <p:spPr>
          <a:xfrm>
            <a:off x="3704139" y="3292687"/>
            <a:ext cx="5908397" cy="1282514"/>
          </a:xfrm>
          <a:prstGeom prst="rect">
            <a:avLst/>
          </a:prstGeom>
          <a:solidFill>
            <a:srgbClr val="05C3DE"/>
          </a:solidFill>
        </p:spPr>
        <p:txBody>
          <a:bodyPr vert="horz" lIns="365760" tIns="822960" rIns="274320" bIns="18288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a:p>
          <a:p>
            <a:pPr marL="0" indent="0">
              <a:buNone/>
            </a:pPr>
            <a:endParaRPr lang="en-US" sz="2800" baseline="30000"/>
          </a:p>
          <a:p>
            <a:pPr marL="0" indent="0">
              <a:buNone/>
            </a:pPr>
            <a:endParaRPr lang="en-US" sz="2800"/>
          </a:p>
        </p:txBody>
      </p:sp>
      <p:sp>
        <p:nvSpPr>
          <p:cNvPr id="135" name="Rectangle 134">
            <a:extLst>
              <a:ext uri="{FF2B5EF4-FFF2-40B4-BE49-F238E27FC236}">
                <a16:creationId xmlns:a16="http://schemas.microsoft.com/office/drawing/2014/main" id="{389967C0-CFA3-4CFA-A087-777B9E41BAFF}"/>
              </a:ext>
            </a:extLst>
          </p:cNvPr>
          <p:cNvSpPr/>
          <p:nvPr/>
        </p:nvSpPr>
        <p:spPr>
          <a:xfrm>
            <a:off x="6187094" y="3623329"/>
            <a:ext cx="1933176" cy="584775"/>
          </a:xfrm>
          <a:prstGeom prst="rect">
            <a:avLst/>
          </a:prstGeom>
        </p:spPr>
        <p:txBody>
          <a:bodyPr wrap="square">
            <a:spAutoFit/>
          </a:bodyPr>
          <a:lstStyle/>
          <a:p>
            <a:r>
              <a:rPr lang="en-US" sz="3200" b="1" dirty="0">
                <a:solidFill>
                  <a:srgbClr val="1E2D39"/>
                </a:solidFill>
              </a:rPr>
              <a:t>Bonds</a:t>
            </a:r>
            <a:endParaRPr lang="en-US" sz="3000" b="1" dirty="0">
              <a:solidFill>
                <a:srgbClr val="1E2D39"/>
              </a:solidFill>
            </a:endParaRPr>
          </a:p>
        </p:txBody>
      </p:sp>
      <p:sp>
        <p:nvSpPr>
          <p:cNvPr id="136" name="Content Placeholder 2">
            <a:extLst>
              <a:ext uri="{FF2B5EF4-FFF2-40B4-BE49-F238E27FC236}">
                <a16:creationId xmlns:a16="http://schemas.microsoft.com/office/drawing/2014/main" id="{A02EB0C8-C90F-40B6-B438-6632FBCC41BF}"/>
              </a:ext>
            </a:extLst>
          </p:cNvPr>
          <p:cNvSpPr txBox="1">
            <a:spLocks/>
          </p:cNvSpPr>
          <p:nvPr/>
        </p:nvSpPr>
        <p:spPr>
          <a:xfrm>
            <a:off x="6096000" y="4714496"/>
            <a:ext cx="5982977" cy="1282514"/>
          </a:xfrm>
          <a:prstGeom prst="rect">
            <a:avLst/>
          </a:prstGeom>
          <a:solidFill>
            <a:srgbClr val="1E2D39"/>
          </a:solidFill>
        </p:spPr>
        <p:txBody>
          <a:bodyPr vert="horz" lIns="365760" tIns="822960" rIns="274320" bIns="18288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a:p>
          <a:p>
            <a:pPr marL="0" indent="0">
              <a:buNone/>
            </a:pPr>
            <a:endParaRPr lang="en-US" sz="2800" baseline="30000"/>
          </a:p>
          <a:p>
            <a:pPr marL="0" indent="0">
              <a:buNone/>
            </a:pPr>
            <a:endParaRPr lang="en-US" sz="2800"/>
          </a:p>
        </p:txBody>
      </p:sp>
      <p:sp>
        <p:nvSpPr>
          <p:cNvPr id="138" name="Oval 137">
            <a:extLst>
              <a:ext uri="{FF2B5EF4-FFF2-40B4-BE49-F238E27FC236}">
                <a16:creationId xmlns:a16="http://schemas.microsoft.com/office/drawing/2014/main" id="{16161BEE-CDFA-4BD5-8412-E48C09ABBB60}"/>
              </a:ext>
            </a:extLst>
          </p:cNvPr>
          <p:cNvSpPr/>
          <p:nvPr/>
        </p:nvSpPr>
        <p:spPr>
          <a:xfrm>
            <a:off x="5569828" y="4799594"/>
            <a:ext cx="1078560" cy="1078560"/>
          </a:xfrm>
          <a:prstGeom prst="ellipse">
            <a:avLst/>
          </a:prstGeom>
          <a:solidFill>
            <a:srgbClr val="E5E5E5"/>
          </a:solidFill>
          <a:ln w="127000">
            <a:solidFill>
              <a:srgbClr val="1E2D39"/>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9" name="TextBox 138">
            <a:extLst>
              <a:ext uri="{FF2B5EF4-FFF2-40B4-BE49-F238E27FC236}">
                <a16:creationId xmlns:a16="http://schemas.microsoft.com/office/drawing/2014/main" id="{F215AF86-C728-4A90-818F-7CECB6BEC4AB}"/>
              </a:ext>
            </a:extLst>
          </p:cNvPr>
          <p:cNvSpPr txBox="1"/>
          <p:nvPr/>
        </p:nvSpPr>
        <p:spPr>
          <a:xfrm>
            <a:off x="5935331" y="4968580"/>
            <a:ext cx="343043" cy="738664"/>
          </a:xfrm>
          <a:prstGeom prst="rect">
            <a:avLst/>
          </a:prstGeom>
          <a:noFill/>
        </p:spPr>
        <p:txBody>
          <a:bodyPr wrap="square" lIns="0" tIns="0" rIns="0" bIns="0" rtlCol="0">
            <a:spAutoFit/>
          </a:bodyPr>
          <a:lstStyle/>
          <a:p>
            <a:pPr algn="ctr">
              <a:spcAft>
                <a:spcPts val="1000"/>
              </a:spcAft>
              <a:buClr>
                <a:schemeClr val="accent2"/>
              </a:buClr>
            </a:pPr>
            <a:r>
              <a:rPr lang="en-US" sz="4800" dirty="0">
                <a:solidFill>
                  <a:srgbClr val="1E2D39"/>
                </a:solidFill>
              </a:rPr>
              <a:t>3</a:t>
            </a:r>
          </a:p>
        </p:txBody>
      </p:sp>
      <p:sp>
        <p:nvSpPr>
          <p:cNvPr id="140" name="Rectangle 139">
            <a:extLst>
              <a:ext uri="{FF2B5EF4-FFF2-40B4-BE49-F238E27FC236}">
                <a16:creationId xmlns:a16="http://schemas.microsoft.com/office/drawing/2014/main" id="{6265E294-033D-45ED-8507-3F21E3C6B3AE}"/>
              </a:ext>
            </a:extLst>
          </p:cNvPr>
          <p:cNvSpPr/>
          <p:nvPr/>
        </p:nvSpPr>
        <p:spPr>
          <a:xfrm>
            <a:off x="8539656" y="4867439"/>
            <a:ext cx="3029997" cy="954107"/>
          </a:xfrm>
          <a:prstGeom prst="rect">
            <a:avLst/>
          </a:prstGeom>
        </p:spPr>
        <p:txBody>
          <a:bodyPr wrap="square">
            <a:spAutoFit/>
          </a:bodyPr>
          <a:lstStyle/>
          <a:p>
            <a:r>
              <a:rPr lang="en-US" sz="2800" b="1" dirty="0">
                <a:solidFill>
                  <a:srgbClr val="05C3DE"/>
                </a:solidFill>
              </a:rPr>
              <a:t>Money Market/</a:t>
            </a:r>
            <a:br>
              <a:rPr lang="en-US" sz="2800" b="1" dirty="0">
                <a:solidFill>
                  <a:srgbClr val="05C3DE"/>
                </a:solidFill>
              </a:rPr>
            </a:br>
            <a:r>
              <a:rPr lang="en-US" sz="2800" b="1" dirty="0">
                <a:solidFill>
                  <a:srgbClr val="05C3DE"/>
                </a:solidFill>
              </a:rPr>
              <a:t>Stable Value</a:t>
            </a:r>
          </a:p>
        </p:txBody>
      </p:sp>
      <p:pic>
        <p:nvPicPr>
          <p:cNvPr id="141" name="Graphic 140" descr="City with solid fill">
            <a:extLst>
              <a:ext uri="{FF2B5EF4-FFF2-40B4-BE49-F238E27FC236}">
                <a16:creationId xmlns:a16="http://schemas.microsoft.com/office/drawing/2014/main" id="{FF2AB8C1-21BF-46DF-BB9B-39243B5623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5033" y="2057424"/>
            <a:ext cx="914400" cy="914400"/>
          </a:xfrm>
          <a:prstGeom prst="rect">
            <a:avLst/>
          </a:prstGeom>
        </p:spPr>
      </p:pic>
      <p:pic>
        <p:nvPicPr>
          <p:cNvPr id="142" name="Graphic 141" descr="Money with solid fill">
            <a:extLst>
              <a:ext uri="{FF2B5EF4-FFF2-40B4-BE49-F238E27FC236}">
                <a16:creationId xmlns:a16="http://schemas.microsoft.com/office/drawing/2014/main" id="{1BD9169C-87C6-4BC3-950E-08D427D4EC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99084" y="4880712"/>
            <a:ext cx="914400" cy="914400"/>
          </a:xfrm>
          <a:prstGeom prst="rect">
            <a:avLst/>
          </a:prstGeom>
        </p:spPr>
      </p:pic>
      <p:pic>
        <p:nvPicPr>
          <p:cNvPr id="143" name="Graphic 142" descr="Contract with solid fill">
            <a:extLst>
              <a:ext uri="{FF2B5EF4-FFF2-40B4-BE49-F238E27FC236}">
                <a16:creationId xmlns:a16="http://schemas.microsoft.com/office/drawing/2014/main" id="{134A22CF-2F2D-4C68-94B7-58B6102201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81585" y="3443128"/>
            <a:ext cx="914400" cy="914400"/>
          </a:xfrm>
          <a:prstGeom prst="rect">
            <a:avLst/>
          </a:prstGeom>
        </p:spPr>
      </p:pic>
      <p:sp>
        <p:nvSpPr>
          <p:cNvPr id="144" name="Oval 143">
            <a:extLst>
              <a:ext uri="{FF2B5EF4-FFF2-40B4-BE49-F238E27FC236}">
                <a16:creationId xmlns:a16="http://schemas.microsoft.com/office/drawing/2014/main" id="{95144940-ABA1-437A-A60C-2651A02E0A10}"/>
              </a:ext>
            </a:extLst>
          </p:cNvPr>
          <p:cNvSpPr/>
          <p:nvPr/>
        </p:nvSpPr>
        <p:spPr>
          <a:xfrm>
            <a:off x="3206770" y="3382460"/>
            <a:ext cx="1078560" cy="1078560"/>
          </a:xfrm>
          <a:prstGeom prst="ellipse">
            <a:avLst/>
          </a:prstGeom>
          <a:solidFill>
            <a:srgbClr val="E5E5E5"/>
          </a:solidFill>
          <a:ln w="127000">
            <a:solidFill>
              <a:srgbClr val="05C3DE"/>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4" name="TextBox 133">
            <a:extLst>
              <a:ext uri="{FF2B5EF4-FFF2-40B4-BE49-F238E27FC236}">
                <a16:creationId xmlns:a16="http://schemas.microsoft.com/office/drawing/2014/main" id="{69AD57E6-CB75-498B-B605-C45101012056}"/>
              </a:ext>
            </a:extLst>
          </p:cNvPr>
          <p:cNvSpPr txBox="1"/>
          <p:nvPr/>
        </p:nvSpPr>
        <p:spPr>
          <a:xfrm>
            <a:off x="3532617" y="3530996"/>
            <a:ext cx="343043" cy="738664"/>
          </a:xfrm>
          <a:prstGeom prst="rect">
            <a:avLst/>
          </a:prstGeom>
          <a:noFill/>
        </p:spPr>
        <p:txBody>
          <a:bodyPr wrap="square" lIns="0" tIns="0" rIns="0" bIns="0" rtlCol="0">
            <a:spAutoFit/>
          </a:bodyPr>
          <a:lstStyle/>
          <a:p>
            <a:pPr algn="ctr">
              <a:spcAft>
                <a:spcPts val="1000"/>
              </a:spcAft>
              <a:buClr>
                <a:schemeClr val="accent2"/>
              </a:buClr>
            </a:pPr>
            <a:r>
              <a:rPr lang="en-US" sz="4800" dirty="0">
                <a:solidFill>
                  <a:srgbClr val="05C3DE"/>
                </a:solidFill>
              </a:rPr>
              <a:t>2</a:t>
            </a:r>
          </a:p>
        </p:txBody>
      </p:sp>
    </p:spTree>
    <p:extLst>
      <p:ext uri="{BB962C8B-B14F-4D97-AF65-F5344CB8AC3E}">
        <p14:creationId xmlns:p14="http://schemas.microsoft.com/office/powerpoint/2010/main" val="10157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svg="http://schemas.microsoft.com/office/drawing/2016/SVG/main" xmlns:a14="http://schemas.microsoft.com/office/drawing/2010/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60178" y="289414"/>
            <a:ext cx="10204222" cy="740664"/>
          </a:xfrm>
        </p:spPr>
        <p:txBody>
          <a:bodyPr/>
          <a:lstStyle/>
          <a:p>
            <a:r>
              <a:rPr kumimoji="0" lang="en-US" b="1" i="0" u="none" strike="noStrike" kern="1200" cap="none" spc="-15" normalizeH="0" baseline="0" noProof="0" dirty="0">
                <a:ln>
                  <a:noFill/>
                </a:ln>
                <a:solidFill>
                  <a:srgbClr val="054C70"/>
                </a:solidFill>
                <a:effectLst/>
                <a:uLnTx/>
                <a:uFillTx/>
                <a:latin typeface="Arial"/>
                <a:ea typeface="+mj-ea"/>
                <a:cs typeface="+mj-cs"/>
              </a:rPr>
              <a:t>Diversification:</a:t>
            </a:r>
            <a:r>
              <a:rPr kumimoji="0" lang="en-US" b="1" i="0" u="none" strike="noStrike" kern="1200" cap="none" spc="-15" normalizeH="0" baseline="0" noProof="0" dirty="0">
                <a:ln>
                  <a:noFill/>
                </a:ln>
                <a:solidFill>
                  <a:srgbClr val="05C3DE"/>
                </a:solidFill>
                <a:effectLst/>
                <a:uLnTx/>
                <a:uFillTx/>
                <a:latin typeface="Arial"/>
                <a:ea typeface="+mj-ea"/>
                <a:cs typeface="+mj-cs"/>
              </a:rPr>
              <a:t> </a:t>
            </a:r>
            <a:r>
              <a:rPr kumimoji="0" lang="en-US" b="1" i="0" u="none" strike="noStrike" kern="1200" cap="none" spc="0" normalizeH="0" baseline="0" noProof="0" dirty="0">
                <a:ln>
                  <a:noFill/>
                </a:ln>
                <a:solidFill>
                  <a:srgbClr val="4F4F4F"/>
                </a:solidFill>
                <a:effectLst/>
                <a:uLnTx/>
                <a:uFillTx/>
                <a:latin typeface="Arial"/>
                <a:ea typeface="+mj-ea"/>
                <a:cs typeface="+mj-cs"/>
              </a:rPr>
              <a:t>Geographical Location</a:t>
            </a:r>
            <a:endParaRPr lang="en-US" sz="2400" dirty="0">
              <a:solidFill>
                <a:srgbClr val="253746"/>
              </a:solidFill>
            </a:endParaRPr>
          </a:p>
        </p:txBody>
      </p:sp>
      <p:grpSp>
        <p:nvGrpSpPr>
          <p:cNvPr id="10" name="Group 9">
            <a:extLst>
              <a:ext uri="{FF2B5EF4-FFF2-40B4-BE49-F238E27FC236}">
                <a16:creationId xmlns:a16="http://schemas.microsoft.com/office/drawing/2014/main" id="{6A7F1A47-6D5C-F147-8566-A4A1FC432F6D}"/>
              </a:ext>
            </a:extLst>
          </p:cNvPr>
          <p:cNvGrpSpPr/>
          <p:nvPr/>
        </p:nvGrpSpPr>
        <p:grpSpPr>
          <a:xfrm>
            <a:off x="4260179" y="4925399"/>
            <a:ext cx="6439156" cy="1371600"/>
            <a:chOff x="3995529" y="4321626"/>
            <a:chExt cx="5934134" cy="1371600"/>
          </a:xfrm>
        </p:grpSpPr>
        <p:sp>
          <p:nvSpPr>
            <p:cNvPr id="11" name="Rectangle 10">
              <a:extLst>
                <a:ext uri="{FF2B5EF4-FFF2-40B4-BE49-F238E27FC236}">
                  <a16:creationId xmlns:a16="http://schemas.microsoft.com/office/drawing/2014/main" id="{23A5A165-E363-2D4D-985E-86B697A59A37}"/>
                </a:ext>
              </a:extLst>
            </p:cNvPr>
            <p:cNvSpPr>
              <a:spLocks noChangeAspect="1"/>
            </p:cNvSpPr>
            <p:nvPr/>
          </p:nvSpPr>
          <p:spPr>
            <a:xfrm>
              <a:off x="3995529" y="4321626"/>
              <a:ext cx="1197494" cy="1371600"/>
            </a:xfrm>
            <a:prstGeom prst="rect">
              <a:avLst/>
            </a:prstGeom>
            <a:noFill/>
            <a:ln w="88900" cap="sq">
              <a:solidFill>
                <a:srgbClr val="1E2D39">
                  <a:alpha val="1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4000" dirty="0">
                  <a:solidFill>
                    <a:srgbClr val="1E2D39"/>
                  </a:solidFill>
                  <a:latin typeface="+mj-lt"/>
                </a:rPr>
                <a:t>03</a:t>
              </a:r>
            </a:p>
          </p:txBody>
        </p:sp>
        <p:sp>
          <p:nvSpPr>
            <p:cNvPr id="13" name="TextBox 12">
              <a:extLst>
                <a:ext uri="{FF2B5EF4-FFF2-40B4-BE49-F238E27FC236}">
                  <a16:creationId xmlns:a16="http://schemas.microsoft.com/office/drawing/2014/main" id="{65FD7464-8BE7-7643-AFA9-03C4CBC51DC2}"/>
                </a:ext>
              </a:extLst>
            </p:cNvPr>
            <p:cNvSpPr txBox="1"/>
            <p:nvPr/>
          </p:nvSpPr>
          <p:spPr>
            <a:xfrm>
              <a:off x="5401208" y="4791982"/>
              <a:ext cx="4528455" cy="430887"/>
            </a:xfrm>
            <a:prstGeom prst="rect">
              <a:avLst/>
            </a:prstGeom>
            <a:noFill/>
          </p:spPr>
          <p:txBody>
            <a:bodyPr wrap="square" lIns="0" tIns="0" rIns="0" bIns="0" rtlCol="0" anchor="t">
              <a:noAutofit/>
            </a:bodyPr>
            <a:lstStyle/>
            <a:p>
              <a:pPr marL="182880"/>
              <a:r>
                <a:rPr lang="en-US" sz="2600" b="1" dirty="0">
                  <a:solidFill>
                    <a:srgbClr val="1E2D39"/>
                  </a:solidFill>
                </a:rPr>
                <a:t>Global Investments</a:t>
              </a:r>
              <a:endParaRPr lang="en-US" sz="2600" dirty="0">
                <a:solidFill>
                  <a:srgbClr val="1E2D39"/>
                </a:solidFill>
              </a:endParaRPr>
            </a:p>
          </p:txBody>
        </p:sp>
      </p:grpSp>
      <p:grpSp>
        <p:nvGrpSpPr>
          <p:cNvPr id="14" name="Group 13">
            <a:extLst>
              <a:ext uri="{FF2B5EF4-FFF2-40B4-BE49-F238E27FC236}">
                <a16:creationId xmlns:a16="http://schemas.microsoft.com/office/drawing/2014/main" id="{A1E74154-36C1-D541-8551-4CF80078C2B0}"/>
              </a:ext>
            </a:extLst>
          </p:cNvPr>
          <p:cNvGrpSpPr/>
          <p:nvPr/>
        </p:nvGrpSpPr>
        <p:grpSpPr>
          <a:xfrm>
            <a:off x="4260178" y="3172601"/>
            <a:ext cx="7670029" cy="1371600"/>
            <a:chOff x="3995528" y="2673891"/>
            <a:chExt cx="7217191" cy="1371600"/>
          </a:xfrm>
        </p:grpSpPr>
        <p:sp>
          <p:nvSpPr>
            <p:cNvPr id="15" name="TextBox 14">
              <a:extLst>
                <a:ext uri="{FF2B5EF4-FFF2-40B4-BE49-F238E27FC236}">
                  <a16:creationId xmlns:a16="http://schemas.microsoft.com/office/drawing/2014/main" id="{9EE61D34-F315-3840-8292-8E8945B7EE5D}"/>
                </a:ext>
              </a:extLst>
            </p:cNvPr>
            <p:cNvSpPr txBox="1"/>
            <p:nvPr/>
          </p:nvSpPr>
          <p:spPr>
            <a:xfrm>
              <a:off x="5315567" y="3146840"/>
              <a:ext cx="5897152" cy="430887"/>
            </a:xfrm>
            <a:prstGeom prst="rect">
              <a:avLst/>
            </a:prstGeom>
            <a:noFill/>
          </p:spPr>
          <p:txBody>
            <a:bodyPr wrap="square" lIns="0" tIns="0" rIns="0" bIns="0" rtlCol="0" anchor="t">
              <a:noAutofit/>
            </a:bodyPr>
            <a:lstStyle/>
            <a:p>
              <a:pPr marL="182880"/>
              <a:r>
                <a:rPr lang="en-US" sz="2600" b="1" dirty="0">
                  <a:solidFill>
                    <a:srgbClr val="1E2D39"/>
                  </a:solidFill>
                  <a:cs typeface="Arial"/>
                </a:rPr>
                <a:t>International Investments</a:t>
              </a:r>
              <a:endParaRPr lang="en-US" dirty="0">
                <a:solidFill>
                  <a:srgbClr val="1E2D39"/>
                </a:solidFill>
              </a:endParaRPr>
            </a:p>
          </p:txBody>
        </p:sp>
        <p:sp>
          <p:nvSpPr>
            <p:cNvPr id="16" name="Rectangle 15">
              <a:extLst>
                <a:ext uri="{FF2B5EF4-FFF2-40B4-BE49-F238E27FC236}">
                  <a16:creationId xmlns:a16="http://schemas.microsoft.com/office/drawing/2014/main" id="{024C5555-88EE-A945-9F0D-5E2C2D9B7A6B}"/>
                </a:ext>
              </a:extLst>
            </p:cNvPr>
            <p:cNvSpPr>
              <a:spLocks/>
            </p:cNvSpPr>
            <p:nvPr/>
          </p:nvSpPr>
          <p:spPr>
            <a:xfrm>
              <a:off x="3995528" y="2673891"/>
              <a:ext cx="1222690" cy="1371600"/>
            </a:xfrm>
            <a:prstGeom prst="rect">
              <a:avLst/>
            </a:prstGeom>
            <a:noFill/>
            <a:ln w="101600" cap="sq">
              <a:solidFill>
                <a:srgbClr val="1E2D39">
                  <a:alpha val="1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4000" dirty="0">
                  <a:solidFill>
                    <a:srgbClr val="1E2D39"/>
                  </a:solidFill>
                  <a:latin typeface="+mj-lt"/>
                </a:rPr>
                <a:t>02</a:t>
              </a:r>
              <a:endParaRPr lang="en-US" sz="4800" dirty="0">
                <a:solidFill>
                  <a:srgbClr val="1E2D39"/>
                </a:solidFill>
                <a:latin typeface="+mj-lt"/>
              </a:endParaRPr>
            </a:p>
          </p:txBody>
        </p:sp>
      </p:grpSp>
      <p:grpSp>
        <p:nvGrpSpPr>
          <p:cNvPr id="17" name="Group 16">
            <a:extLst>
              <a:ext uri="{FF2B5EF4-FFF2-40B4-BE49-F238E27FC236}">
                <a16:creationId xmlns:a16="http://schemas.microsoft.com/office/drawing/2014/main" id="{AB7A3649-48E6-1B4D-B9E3-6E8B4DAD5372}"/>
              </a:ext>
            </a:extLst>
          </p:cNvPr>
          <p:cNvGrpSpPr/>
          <p:nvPr/>
        </p:nvGrpSpPr>
        <p:grpSpPr>
          <a:xfrm>
            <a:off x="4260179" y="1411276"/>
            <a:ext cx="7214338" cy="1371600"/>
            <a:chOff x="3995529" y="1026156"/>
            <a:chExt cx="7214338" cy="1371600"/>
          </a:xfrm>
        </p:grpSpPr>
        <p:sp>
          <p:nvSpPr>
            <p:cNvPr id="18" name="TextBox 17">
              <a:extLst>
                <a:ext uri="{FF2B5EF4-FFF2-40B4-BE49-F238E27FC236}">
                  <a16:creationId xmlns:a16="http://schemas.microsoft.com/office/drawing/2014/main" id="{2DB8162A-9B85-354C-B508-E2A41FDD800D}"/>
                </a:ext>
              </a:extLst>
            </p:cNvPr>
            <p:cNvSpPr txBox="1"/>
            <p:nvPr/>
          </p:nvSpPr>
          <p:spPr>
            <a:xfrm>
              <a:off x="5401208" y="1490596"/>
              <a:ext cx="5808659" cy="430887"/>
            </a:xfrm>
            <a:prstGeom prst="rect">
              <a:avLst/>
            </a:prstGeom>
            <a:noFill/>
          </p:spPr>
          <p:txBody>
            <a:bodyPr wrap="square" lIns="0" tIns="0" rIns="0" bIns="0" rtlCol="0" anchor="t">
              <a:noAutofit/>
            </a:bodyPr>
            <a:lstStyle/>
            <a:p>
              <a:pPr marL="182880"/>
              <a:r>
                <a:rPr lang="en-US" sz="2600" b="1" dirty="0">
                  <a:solidFill>
                    <a:srgbClr val="1E2D39"/>
                  </a:solidFill>
                </a:rPr>
                <a:t>Domestic Investments</a:t>
              </a:r>
              <a:endParaRPr lang="en-US" sz="2600" dirty="0">
                <a:solidFill>
                  <a:srgbClr val="1E2D39"/>
                </a:solidFill>
              </a:endParaRPr>
            </a:p>
          </p:txBody>
        </p:sp>
        <p:sp>
          <p:nvSpPr>
            <p:cNvPr id="19" name="Rectangle 18">
              <a:extLst>
                <a:ext uri="{FF2B5EF4-FFF2-40B4-BE49-F238E27FC236}">
                  <a16:creationId xmlns:a16="http://schemas.microsoft.com/office/drawing/2014/main" id="{9E71C1CE-9A97-C044-97A3-D35A657087EF}"/>
                </a:ext>
              </a:extLst>
            </p:cNvPr>
            <p:cNvSpPr>
              <a:spLocks noChangeAspect="1"/>
            </p:cNvSpPr>
            <p:nvPr/>
          </p:nvSpPr>
          <p:spPr>
            <a:xfrm>
              <a:off x="3995529" y="1026156"/>
              <a:ext cx="1299408" cy="1371600"/>
            </a:xfrm>
            <a:prstGeom prst="rect">
              <a:avLst/>
            </a:prstGeom>
            <a:noFill/>
            <a:ln w="101600" cap="sq">
              <a:solidFill>
                <a:srgbClr val="1E2D39">
                  <a:alpha val="1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4000" dirty="0">
                  <a:solidFill>
                    <a:srgbClr val="1E2D39"/>
                  </a:solidFill>
                  <a:latin typeface="+mj-lt"/>
                </a:rPr>
                <a:t>01</a:t>
              </a:r>
              <a:endParaRPr lang="en-US" sz="4800" dirty="0">
                <a:solidFill>
                  <a:srgbClr val="1E2D39"/>
                </a:solidFill>
                <a:latin typeface="+mj-lt"/>
              </a:endParaRPr>
            </a:p>
          </p:txBody>
        </p:sp>
      </p:grpSp>
      <p:pic>
        <p:nvPicPr>
          <p:cNvPr id="21" name="Picture 20" descr="A picture containing balloon, aircraft, dome&#10;&#10;Description automatically generated">
            <a:extLst>
              <a:ext uri="{FF2B5EF4-FFF2-40B4-BE49-F238E27FC236}">
                <a16:creationId xmlns:a16="http://schemas.microsoft.com/office/drawing/2014/main" id="{CFE1E2CE-EABC-757D-197C-AD251F1742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96" r="22198" b="3549"/>
          <a:stretch/>
        </p:blipFill>
        <p:spPr>
          <a:xfrm>
            <a:off x="0" y="0"/>
            <a:ext cx="3813452" cy="6614556"/>
          </a:xfrm>
          <a:prstGeom prst="rect">
            <a:avLst/>
          </a:prstGeom>
        </p:spPr>
      </p:pic>
    </p:spTree>
    <p:extLst>
      <p:ext uri="{BB962C8B-B14F-4D97-AF65-F5344CB8AC3E}">
        <p14:creationId xmlns:p14="http://schemas.microsoft.com/office/powerpoint/2010/main" val="393923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EISMICINSTANCE" val="{&quot;origin&quot;:{&quot;formId&quot;:&quot;bef9ce95-437b-4255-b5a6-1c58233b2f41&quot;,&quot;formName&quot;:&quot;1.11 Investing Basics&quot;,&quot;contentId&quot;:&quot;648cd919-4642-4990-9b1f-f8b3067d9391&quot;,&quot;profileId&quot;:&quot;a85a542b-790f-43f4-acd1-f962a2285be2&quot;,&quot;fullPathId&quot;:&quot;/dd71ed841e-0b6e-b938-460e-a2b0ccc51dad/dd6bef547d-6738-6230-9f8a-9371711a4d68/ld85603342-d783-483e-8f6a-6d2a637797c7/lddf3542ba-ab08-435f-a1ac-20e6ef7d30db/lfa3cdf51f-9679-443c-9bc8-6a3675ea53de&quot;,&quot;teamsiteId&quot;:&quot;1&quot;,&quot;fullPathName&quot;:&quot;\\Presentations / Meeting Materials\\Employee Meeting Team\\Core\\Core Shows\\1.11 Investing Basics&quot;,&quot;googleFileId&quot;:null,&quot;contentVersionId&quot;:&quot;a3cdf51f-9679-443c-9bc8-6a3675ea53de&quot;,&quot;profileVersionId&quot;:&quot;48e41eb6-2a52-4f0c-b4f7-1c3f4f0452cd&quot;},&quot;storages&quot;:[],&quot;generator&quot;:&quot;LiveDoc&quot;,&quot;instanceId&quot;:&quot;c56a6c07-27c4-426c-9324-09636eb079d5&quot;,&quot;generationId&quot;:&quot;1b5cceed-7a4d-4def-bb7b-9f9a49ca113f&quot;,&quot;instanceStageId&quot;:&quot;836507c8-a401-4c5a-b6fc-b9e5e492a1c0&quot;,&quot;instanceStageType&quot;:2}"/>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emplate widescreen master">
  <a:themeElements>
    <a:clrScheme name="Custom 2021">
      <a:dk1>
        <a:srgbClr val="000000"/>
      </a:dk1>
      <a:lt1>
        <a:srgbClr val="FFFFFF"/>
      </a:lt1>
      <a:dk2>
        <a:srgbClr val="3B4B59"/>
      </a:dk2>
      <a:lt2>
        <a:srgbClr val="F3F5F6"/>
      </a:lt2>
      <a:accent1>
        <a:srgbClr val="054C70"/>
      </a:accent1>
      <a:accent2>
        <a:srgbClr val="05C3DE"/>
      </a:accent2>
      <a:accent3>
        <a:srgbClr val="3B4B59"/>
      </a:accent3>
      <a:accent4>
        <a:srgbClr val="A8AFB5"/>
      </a:accent4>
      <a:accent5>
        <a:srgbClr val="D8D8D8"/>
      </a:accent5>
      <a:accent6>
        <a:srgbClr val="F3F5F6"/>
      </a:accent6>
      <a:hlink>
        <a:srgbClr val="086EA1"/>
      </a:hlink>
      <a:folHlink>
        <a:srgbClr val="A8AFB5"/>
      </a:folHlink>
    </a:clrScheme>
    <a:fontScheme name="Essential">
      <a:majorFont>
        <a:latin typeface="Arial Black"/>
        <a:ea typeface=""/>
        <a:cs typeface=""/>
        <a:font script="Jpan" typeface="ÃƒÆ’Ã‚Â¯Ãƒâ€šÃ‚Â¼Ãƒâ€šÃ‚Â­ÃƒÆ’Ã‚Â¯Ãƒâ€šÃ‚Â¼Ãƒâ€šÃ‚Â³ ÃƒÆ’Ã‚Â¯Ãƒâ€šÃ‚Â¼Ãƒâ€šÃ‚Â°ÃƒÆ’Ã‚Â£ÃƒÂ¢Ã¢â€šÂ¬Ã…Â¡Ãƒâ€šÃ‚Â´ÃƒÆ’Ã‚Â£ÃƒÂ¢Ã¢â€šÂ¬Ã…Â¡Ãƒâ€šÃ‚Â·ÃƒÆ’Ã‚Â£Ãƒâ€ Ã¢â‚¬â„¢Ãƒâ€ Ã¢â‚¬â„¢ÃƒÆ’Ã‚Â£ÃƒÂ¢Ã¢â€šÂ¬Ã…Â¡Ãƒâ€šÃ‚Â¯"/>
        <a:font script="Hang" typeface="HYÃƒÆ’Ã‚ÂªÃƒâ€šÃ‚Â²Ãƒâ€šÃ‚Â¬ÃƒÆ’Ã‚ÂªÃƒâ€šÃ‚Â³Ãƒâ€šÃ‚Â ÃƒÆ’Ã‚Â«ÃƒÂ¢Ã¢â€šÂ¬Ã‚ÂÃƒÂ¢Ã¢â€šÂ¬Ã‚Â¢"/>
        <a:font script="Hans" typeface="ÃƒÆ’Ã‚Â¥Ãƒâ€šÃ‚Â¾Ãƒâ€šÃ‚Â®ÃƒÆ’Ã‚Â¨Ãƒâ€šÃ‚Â½Ãƒâ€šÃ‚Â¯ÃƒÆ’Ã‚Â©ÃƒÂ¢Ã¢â€šÂ¬Ã‚ÂºÃƒÂ¢Ã¢â€šÂ¬Ã‚Â¦ÃƒÆ’Ã‚Â©Ãƒâ€šÃ‚Â»ÃƒÂ¢Ã¢â€šÂ¬Ã‹Å“"/>
        <a:font script="Hant" typeface="ÃƒÆ’Ã‚Â¥Ãƒâ€šÃ‚Â¾Ãƒâ€šÃ‚Â®ÃƒÆ’Ã‚Â¨Ãƒâ€šÃ‚Â»Ãƒâ€¦Ã‚Â¸ÃƒÆ’Ã‚Â¦Ãƒâ€šÃ‚Â­Ãƒâ€šÃ‚Â£ÃƒÆ’Ã‚Â©Ãƒâ€šÃ‚Â»ÃƒÂ¢Ã¢â€šÂ¬Ã‹Å“ÃƒÆ’Ã‚Â©Ãƒâ€šÃ‚Â«ÃƒÂ¢Ã¢â€šÂ¬Ã‚Â"/>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ÃƒÆ’Ã‚Â¯Ãƒâ€šÃ‚Â¼Ãƒâ€šÃ‚Â­ÃƒÆ’Ã‚Â¯Ãƒâ€šÃ‚Â¼Ãƒâ€šÃ‚Â³ ÃƒÆ’Ã‚Â¯Ãƒâ€šÃ‚Â¼Ãƒâ€šÃ‚Â°ÃƒÆ’Ã‚Â£ÃƒÂ¢Ã¢â€šÂ¬Ã…Â¡Ãƒâ€šÃ‚Â´ÃƒÆ’Ã‚Â£ÃƒÂ¢Ã¢â€šÂ¬Ã…Â¡Ãƒâ€šÃ‚Â·ÃƒÆ’Ã‚Â£Ãƒâ€ Ã¢â‚¬â„¢Ãƒâ€ Ã¢â‚¬â„¢ÃƒÆ’Ã‚Â£ÃƒÂ¢Ã¢â€šÂ¬Ã…Â¡Ãƒâ€šÃ‚Â¯"/>
        <a:font script="Hang" typeface="ÃƒÆ’Ã‚Â«Ãƒâ€šÃ‚ÂÃƒÂ¢Ã¢â€šÂ¬Ã‚Â¹ÃƒÆ’Ã‚Â¬ÃƒÂ¢Ã¢â€šÂ¬Ã‚ÂºÃƒÂ¢Ã¢â‚¬Å¡Ã‚Â¬"/>
        <a:font script="Hans" typeface="ÃƒÆ’Ã‚Â©Ãƒâ€šÃ‚Â»ÃƒÂ¢Ã¢â€šÂ¬Ã‹Å“ÃƒÆ’Ã‚Â¤Ãƒâ€šÃ‚Â½ÃƒÂ¢Ã¢â€šÂ¬Ã…â€œ"/>
        <a:font script="Hant" typeface="ÃƒÆ’Ã‚Â¥Ãƒâ€šÃ‚Â¾Ãƒâ€šÃ‚Â®ÃƒÆ’Ã‚Â¨Ãƒâ€šÃ‚Â»Ãƒâ€¦Ã‚Â¸ÃƒÆ’Ã‚Â¦Ãƒâ€šÃ‚Â­Ãƒâ€šÃ‚Â£ÃƒÆ’Ã‚Â©Ãƒâ€šÃ‚Â»ÃƒÂ¢Ã¢â€šÂ¬Ã‹Å“ÃƒÆ’Ã‚Â©Ãƒâ€šÃ‚Â«ÃƒÂ¢Ã¢â€šÂ¬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chemeClr val="accent2"/>
          </a:buClr>
          <a:defRPr sz="2000" dirty="0"/>
        </a:defPPr>
      </a:lstStyle>
    </a:txDef>
  </a:objectDefaults>
  <a:extraClrSchemeLst/>
  <a:custClrLst>
    <a:custClr name="TRP Midnight Blue">
      <a:srgbClr val="002F48"/>
    </a:custClr>
    <a:custClr name="TRP Dark Blue">
      <a:srgbClr val="054C70"/>
    </a:custClr>
    <a:custClr name="TRP Bright Blue">
      <a:srgbClr val="05C3DE"/>
    </a:custClr>
    <a:custClr name="TRP Midnight Gray">
      <a:srgbClr val="1E2D39"/>
    </a:custClr>
    <a:custClr name="TRP Gray">
      <a:srgbClr val="253746"/>
    </a:custClr>
    <a:custClr name="TRP Gray 90%">
      <a:srgbClr val="3B4B59"/>
    </a:custClr>
    <a:custClr name="TRP Gray 40%">
      <a:srgbClr val="A8AFB5"/>
    </a:custClr>
    <a:custClr name="TRP Gray 5%">
      <a:srgbClr val="F4F5F6"/>
    </a:custClr>
    <a:custClr name="Charting Blue LTC 4">
      <a:srgbClr val="00608A"/>
    </a:custClr>
    <a:custClr name="Charting Blue LTC 1">
      <a:srgbClr val="0096D6"/>
    </a:custClr>
    <a:custClr name="Charting Teal LTC 4">
      <a:srgbClr val="166A54"/>
    </a:custClr>
    <a:custClr name="Charting Teal LTC 1">
      <a:srgbClr val="209D7D"/>
    </a:custClr>
    <a:custClr name="Charting Purple LTC 3">
      <a:srgbClr val="7749BC"/>
    </a:custClr>
    <a:custClr name="Charting Purple LTC 1">
      <a:srgbClr val="9E7DCF"/>
    </a:custClr>
    <a:custClr name="Charting Berry LTC 4">
      <a:srgbClr val="AE3260"/>
    </a:custClr>
    <a:custClr name="Charting Berry LTC 1">
      <a:srgbClr val="D36990"/>
    </a:custClr>
    <a:custClr name="Charting Orange LTC 3">
      <a:srgbClr val="926117"/>
    </a:custClr>
    <a:custClr name="Charting Orange LTC 1">
      <a:srgbClr val="BE7E1E"/>
    </a:custClr>
    <a:custClr name="Charting Gray LTC 3">
      <a:srgbClr val="7B8F9E"/>
    </a:custClr>
    <a:custClr name="Charting Gray LTC 1">
      <a:srgbClr val="596B78"/>
    </a:custClr>
    <a:custClr name="Functional Red">
      <a:srgbClr val="DD3636"/>
    </a:custClr>
    <a:custClr name="Functional Amber">
      <a:srgbClr val="FFAD00"/>
    </a:custClr>
    <a:custClr name="Functional Green">
      <a:srgbClr val="248647"/>
    </a:custClr>
  </a:custClrLst>
  <a:extLst>
    <a:ext uri="{05A4C25C-085E-4340-85A3-A5531E510DB2}">
      <thm15:themeFamily xmlns:thm15="http://schemas.microsoft.com/office/thememl/2012/main" name="TRP_Template_16-9_MASTER_R" id="{B16939C5-BB40-DD4D-9533-3E81EB0F8D05}" vid="{46F331C5-8CA8-C349-92B0-3825BAE024E9}"/>
    </a:ext>
  </a:extLst>
</a:theme>
</file>

<file path=ppt/theme/theme2.xml><?xml version="1.0" encoding="utf-8"?>
<a:theme xmlns:a="http://schemas.openxmlformats.org/drawingml/2006/main" name="Template widescreen master_10635d4c1e584596a59253e683ec5586">
  <a:themeElements>
    <a:clrScheme name="Custom 2021">
      <a:dk1>
        <a:srgbClr val="000000"/>
      </a:dk1>
      <a:lt1>
        <a:srgbClr val="FFFFFF"/>
      </a:lt1>
      <a:dk2>
        <a:srgbClr val="3B4B59"/>
      </a:dk2>
      <a:lt2>
        <a:srgbClr val="F3F5F6"/>
      </a:lt2>
      <a:accent1>
        <a:srgbClr val="054C70"/>
      </a:accent1>
      <a:accent2>
        <a:srgbClr val="05C3DE"/>
      </a:accent2>
      <a:accent3>
        <a:srgbClr val="3B4B59"/>
      </a:accent3>
      <a:accent4>
        <a:srgbClr val="A8AFB5"/>
      </a:accent4>
      <a:accent5>
        <a:srgbClr val="D8D8D8"/>
      </a:accent5>
      <a:accent6>
        <a:srgbClr val="F3F5F6"/>
      </a:accent6>
      <a:hlink>
        <a:srgbClr val="086EA1"/>
      </a:hlink>
      <a:folHlink>
        <a:srgbClr val="A8AFB5"/>
      </a:folHlink>
    </a:clrScheme>
    <a:fontScheme name="Essential">
      <a:majorFont>
        <a:latin typeface="Arial Black"/>
        <a:ea typeface=""/>
        <a:cs typeface=""/>
        <a:font script="Jpan" typeface="ÃƒÆ’Ã‚Â¯Ãƒâ€šÃ‚Â¼Ãƒâ€šÃ‚Â­ÃƒÆ’Ã‚Â¯Ãƒâ€šÃ‚Â¼Ãƒâ€šÃ‚Â³ ÃƒÆ’Ã‚Â¯Ãƒâ€šÃ‚Â¼Ãƒâ€šÃ‚Â°ÃƒÆ’Ã‚Â£ÃƒÂ¢Ã¢â€šÂ¬Ã…Â¡Ãƒâ€šÃ‚Â´ÃƒÆ’Ã‚Â£ÃƒÂ¢Ã¢â€šÂ¬Ã…Â¡Ãƒâ€šÃ‚Â·ÃƒÆ’Ã‚Â£Ãƒâ€ Ã¢â‚¬â„¢Ãƒâ€ Ã¢â‚¬â„¢ÃƒÆ’Ã‚Â£ÃƒÂ¢Ã¢â€šÂ¬Ã…Â¡Ãƒâ€šÃ‚Â¯"/>
        <a:font script="Hang" typeface="HYÃƒÆ’Ã‚ÂªÃƒâ€šÃ‚Â²Ãƒâ€šÃ‚Â¬ÃƒÆ’Ã‚ÂªÃƒâ€šÃ‚Â³Ãƒâ€šÃ‚Â ÃƒÆ’Ã‚Â«ÃƒÂ¢Ã¢â€šÂ¬Ã‚ÂÃƒÂ¢Ã¢â€šÂ¬Ã‚Â¢"/>
        <a:font script="Hans" typeface="ÃƒÆ’Ã‚Â¥Ãƒâ€šÃ‚Â¾Ãƒâ€šÃ‚Â®ÃƒÆ’Ã‚Â¨Ãƒâ€šÃ‚Â½Ãƒâ€šÃ‚Â¯ÃƒÆ’Ã‚Â©ÃƒÂ¢Ã¢â€šÂ¬Ã‚ÂºÃƒÂ¢Ã¢â€šÂ¬Ã‚Â¦ÃƒÆ’Ã‚Â©Ãƒâ€šÃ‚Â»ÃƒÂ¢Ã¢â€šÂ¬Ã‹Å“"/>
        <a:font script="Hant" typeface="ÃƒÆ’Ã‚Â¥Ãƒâ€šÃ‚Â¾Ãƒâ€šÃ‚Â®ÃƒÆ’Ã‚Â¨Ãƒâ€šÃ‚Â»Ãƒâ€¦Ã‚Â¸ÃƒÆ’Ã‚Â¦Ãƒâ€šÃ‚Â­Ãƒâ€šÃ‚Â£ÃƒÆ’Ã‚Â©Ãƒâ€šÃ‚Â»ÃƒÂ¢Ã¢â€šÂ¬Ã‹Å“ÃƒÆ’Ã‚Â©Ãƒâ€šÃ‚Â«ÃƒÂ¢Ã¢â€šÂ¬Ã‚Â"/>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ÃƒÆ’Ã‚Â¯Ãƒâ€šÃ‚Â¼Ãƒâ€šÃ‚Â­ÃƒÆ’Ã‚Â¯Ãƒâ€šÃ‚Â¼Ãƒâ€šÃ‚Â³ ÃƒÆ’Ã‚Â¯Ãƒâ€šÃ‚Â¼Ãƒâ€šÃ‚Â°ÃƒÆ’Ã‚Â£ÃƒÂ¢Ã¢â€šÂ¬Ã…Â¡Ãƒâ€šÃ‚Â´ÃƒÆ’Ã‚Â£ÃƒÂ¢Ã¢â€šÂ¬Ã…Â¡Ãƒâ€šÃ‚Â·ÃƒÆ’Ã‚Â£Ãƒâ€ Ã¢â‚¬â„¢Ãƒâ€ Ã¢â‚¬â„¢ÃƒÆ’Ã‚Â£ÃƒÂ¢Ã¢â€šÂ¬Ã…Â¡Ãƒâ€šÃ‚Â¯"/>
        <a:font script="Hang" typeface="ÃƒÆ’Ã‚Â«Ãƒâ€šÃ‚ÂÃƒÂ¢Ã¢â€šÂ¬Ã‚Â¹ÃƒÆ’Ã‚Â¬ÃƒÂ¢Ã¢â€šÂ¬Ã‚ÂºÃƒÂ¢Ã¢â‚¬Å¡Ã‚Â¬"/>
        <a:font script="Hans" typeface="ÃƒÆ’Ã‚Â©Ãƒâ€šÃ‚Â»ÃƒÂ¢Ã¢â€šÂ¬Ã‹Å“ÃƒÆ’Ã‚Â¤Ãƒâ€šÃ‚Â½ÃƒÂ¢Ã¢â€šÂ¬Ã…â€œ"/>
        <a:font script="Hant" typeface="ÃƒÆ’Ã‚Â¥Ãƒâ€šÃ‚Â¾Ãƒâ€šÃ‚Â®ÃƒÆ’Ã‚Â¨Ãƒâ€šÃ‚Â»Ãƒâ€¦Ã‚Â¸ÃƒÆ’Ã‚Â¦Ãƒâ€šÃ‚Â­Ãƒâ€šÃ‚Â£ÃƒÆ’Ã‚Â©Ãƒâ€šÃ‚Â»ÃƒÂ¢Ã¢â€šÂ¬Ã‹Å“ÃƒÆ’Ã‚Â©Ãƒâ€šÃ‚Â«ÃƒÂ¢Ã¢â€šÂ¬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chemeClr val="accent2"/>
          </a:buClr>
          <a:defRPr sz="2000" dirty="0"/>
        </a:defPPr>
      </a:lstStyle>
    </a:txDef>
  </a:objectDefaults>
  <a:extraClrSchemeLst/>
  <a:custClrLst>
    <a:custClr name="TRP Midnight Blue">
      <a:srgbClr val="002F48"/>
    </a:custClr>
    <a:custClr name="TRP Dark Blue">
      <a:srgbClr val="054C70"/>
    </a:custClr>
    <a:custClr name="TRP Bright Blue">
      <a:srgbClr val="05C3DE"/>
    </a:custClr>
    <a:custClr name="TRP Midnight Gray">
      <a:srgbClr val="1E2D39"/>
    </a:custClr>
    <a:custClr name="TRP Gray">
      <a:srgbClr val="253746"/>
    </a:custClr>
    <a:custClr name="TRP Gray 90%">
      <a:srgbClr val="3B4B59"/>
    </a:custClr>
    <a:custClr name="TRP Gray 40%">
      <a:srgbClr val="A8AFB5"/>
    </a:custClr>
    <a:custClr name="TRP Gray 5%">
      <a:srgbClr val="F4F5F6"/>
    </a:custClr>
    <a:custClr name="Charting Blue LTC 4">
      <a:srgbClr val="00608A"/>
    </a:custClr>
    <a:custClr name="Charting Blue LTC 1">
      <a:srgbClr val="0096D6"/>
    </a:custClr>
    <a:custClr name="Charting Teal LTC 4">
      <a:srgbClr val="166A54"/>
    </a:custClr>
    <a:custClr name="Charting Teal LTC 1">
      <a:srgbClr val="209D7D"/>
    </a:custClr>
    <a:custClr name="Charting Purple LTC 3">
      <a:srgbClr val="7749BC"/>
    </a:custClr>
    <a:custClr name="Charting Purple LTC 1">
      <a:srgbClr val="9E7DCF"/>
    </a:custClr>
    <a:custClr name="Charting Berry LTC 4">
      <a:srgbClr val="AE3260"/>
    </a:custClr>
    <a:custClr name="Charting Berry LTC 1">
      <a:srgbClr val="D36990"/>
    </a:custClr>
    <a:custClr name="Charting Orange LTC 3">
      <a:srgbClr val="926117"/>
    </a:custClr>
    <a:custClr name="Charting Orange LTC 1">
      <a:srgbClr val="BE7E1E"/>
    </a:custClr>
    <a:custClr name="Charting Gray LTC 3">
      <a:srgbClr val="7B8F9E"/>
    </a:custClr>
    <a:custClr name="Charting Gray LTC 1">
      <a:srgbClr val="596B78"/>
    </a:custClr>
    <a:custClr name="Functional Red">
      <a:srgbClr val="DD3636"/>
    </a:custClr>
    <a:custClr name="Functional Amber">
      <a:srgbClr val="FFAD00"/>
    </a:custClr>
    <a:custClr name="Functional Green">
      <a:srgbClr val="248647"/>
    </a:custClr>
  </a:custClrLst>
  <a:extLst>
    <a:ext uri="{05A4C25C-085E-4340-85A3-A5531E510DB2}">
      <thm15:themeFamily xmlns:thm15="http://schemas.microsoft.com/office/thememl/2012/main" name="TRP_Template_16-9_MASTER_R" id="{B16939C5-BB40-DD4D-9533-3E81EB0F8D05}" vid="{46F331C5-8CA8-C349-92B0-3825BAE024E9}"/>
    </a:ext>
  </a:extLst>
</a:theme>
</file>

<file path=ppt/theme/theme3.xml><?xml version="1.0" encoding="utf-8"?>
<a:theme xmlns:a="http://schemas.openxmlformats.org/drawingml/2006/main" name="TRP_Template_16-9">
  <a:themeElements>
    <a:clrScheme name="TRowePrice_Colors_2015">
      <a:dk1>
        <a:srgbClr val="000000"/>
      </a:dk1>
      <a:lt1>
        <a:srgbClr val="FFFFFF"/>
      </a:lt1>
      <a:dk2>
        <a:srgbClr val="4F4F4F"/>
      </a:dk2>
      <a:lt2>
        <a:srgbClr val="FFFFFF"/>
      </a:lt2>
      <a:accent1>
        <a:srgbClr val="054C70"/>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4F4F4F"/>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thm15="http://schemas.microsoft.com/office/thememl/2012/main" name="TRP_Template_16-9.potx" id="{A1B790EE-B4BE-4CFA-99DF-BD9840715E1B}" vid="{4FC7267D-D309-499B-9F6D-38B7EAD4A15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657</TotalTime>
  <Words>3992</Words>
  <Application>Microsoft Office PowerPoint</Application>
  <PresentationFormat>Widescreen</PresentationFormat>
  <Paragraphs>276</Paragraphs>
  <Slides>24</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-apple-system</vt:lpstr>
      <vt:lpstr>Arial</vt:lpstr>
      <vt:lpstr>Arial Black</vt:lpstr>
      <vt:lpstr>Calibri</vt:lpstr>
      <vt:lpstr>Verdana</vt:lpstr>
      <vt:lpstr>Wingdings</vt:lpstr>
      <vt:lpstr>Template widescreen master</vt:lpstr>
      <vt:lpstr>Template widescreen master_10635d4c1e584596a59253e683ec5586</vt:lpstr>
      <vt:lpstr>TRP_Template_16-9</vt:lpstr>
      <vt:lpstr>PowerPoint Presentation</vt:lpstr>
      <vt:lpstr>Important Information</vt:lpstr>
      <vt:lpstr>Important Information</vt:lpstr>
      <vt:lpstr>PowerPoint Presentation</vt:lpstr>
      <vt:lpstr>PowerPoint Presentation</vt:lpstr>
      <vt:lpstr>Understanding Investing for Retirement</vt:lpstr>
      <vt:lpstr>Defining Asset Allocation</vt:lpstr>
      <vt:lpstr>What Is Diversification</vt:lpstr>
      <vt:lpstr>Diversification: Geographical Location</vt:lpstr>
      <vt:lpstr>Diversification: Market Capitalization</vt:lpstr>
      <vt:lpstr>Diversification: Asset Allocation</vt:lpstr>
      <vt:lpstr>ASSET ALLOCATION ASSUMPTIONS</vt:lpstr>
      <vt:lpstr>Diversification: Active vs. Passive Investing</vt:lpstr>
      <vt:lpstr>Adjusting Over Time</vt:lpstr>
      <vt:lpstr>What Causes Market Volatility?</vt:lpstr>
      <vt:lpstr>Looking at the Market Through a 15-Year Lens </vt:lpstr>
      <vt:lpstr>Rebalancing</vt:lpstr>
      <vt:lpstr>Rebalancing</vt:lpstr>
      <vt:lpstr>Rebalancing</vt:lpstr>
      <vt:lpstr>Online Tools to Help You Plan</vt:lpstr>
      <vt:lpstr>Actions to Consider</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Matthew</dc:creator>
  <cp:lastModifiedBy>Hagan, Janna</cp:lastModifiedBy>
  <cp:revision>42</cp:revision>
  <dcterms:created xsi:type="dcterms:W3CDTF">2021-07-28T21:48:19Z</dcterms:created>
  <dcterms:modified xsi:type="dcterms:W3CDTF">2023-05-10T11:51:17Z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0x0101006ED234A9757E794EA5C24D04800A66B7</vt:lpwstr>
  </property>
  <property fmtid="{D5CDD505-2E9C-101B-9397-08002B2CF9AE}" pid="3" name="MSIP_Label_255371c7-7460-4ff3-9f84-e511f91b31bb_Enabled">
    <vt:lpwstr>true</vt:lpwstr>
  </property>
  <property fmtid="{D5CDD505-2E9C-101B-9397-08002B2CF9AE}" pid="4" name="MSIP_Label_255371c7-7460-4ff3-9f84-e511f91b31bb_SetDate">
    <vt:lpwstr>2022-08-17T20:11:43Z</vt:lpwstr>
  </property>
  <property fmtid="{D5CDD505-2E9C-101B-9397-08002B2CF9AE}" pid="5" name="MSIP_Label_255371c7-7460-4ff3-9f84-e511f91b31bb_Method">
    <vt:lpwstr>Standard</vt:lpwstr>
  </property>
  <property fmtid="{D5CDD505-2E9C-101B-9397-08002B2CF9AE}" pid="6" name="MSIP_Label_255371c7-7460-4ff3-9f84-e511f91b31bb_Name">
    <vt:lpwstr>Public</vt:lpwstr>
  </property>
  <property fmtid="{D5CDD505-2E9C-101B-9397-08002B2CF9AE}" pid="7" name="MSIP_Label_255371c7-7460-4ff3-9f84-e511f91b31bb_SiteId">
    <vt:lpwstr>3cb070fe-7299-4f60-b422-59adc339decf</vt:lpwstr>
  </property>
  <property fmtid="{D5CDD505-2E9C-101B-9397-08002B2CF9AE}" pid="8" name="MSIP_Label_255371c7-7460-4ff3-9f84-e511f91b31bb_ActionId">
    <vt:lpwstr>16b8b3a0-cc60-41e9-91c4-bf678cfa5288</vt:lpwstr>
  </property>
  <property fmtid="{D5CDD505-2E9C-101B-9397-08002B2CF9AE}" pid="9" name="MSIP_Label_255371c7-7460-4ff3-9f84-e511f91b31bb_ContentBits">
    <vt:lpwstr>0</vt:lpwstr>
  </property>
</Properties>
</file>