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57"/>
    <p:sldMasterId id="2147483870" r:id="rId58"/>
    <p:sldMasterId id="2147483879" r:id="rId59"/>
  </p:sldMasterIdLst>
  <p:notesMasterIdLst>
    <p:notesMasterId r:id="rId109"/>
  </p:notesMasterIdLst>
  <p:handoutMasterIdLst>
    <p:handoutMasterId r:id="rId110"/>
  </p:handoutMasterIdLst>
  <p:sldIdLst>
    <p:sldId id="516" r:id="rId60"/>
    <p:sldId id="409" r:id="rId61"/>
    <p:sldId id="517" r:id="rId62"/>
    <p:sldId id="1114" r:id="rId63"/>
    <p:sldId id="1047" r:id="rId64"/>
    <p:sldId id="1040" r:id="rId65"/>
    <p:sldId id="1041" r:id="rId66"/>
    <p:sldId id="1042" r:id="rId67"/>
    <p:sldId id="1043" r:id="rId68"/>
    <p:sldId id="1044" r:id="rId69"/>
    <p:sldId id="1045" r:id="rId70"/>
    <p:sldId id="1046" r:id="rId71"/>
    <p:sldId id="1048" r:id="rId72"/>
    <p:sldId id="1049" r:id="rId73"/>
    <p:sldId id="1050" r:id="rId74"/>
    <p:sldId id="1051" r:id="rId75"/>
    <p:sldId id="1052" r:id="rId76"/>
    <p:sldId id="1053" r:id="rId77"/>
    <p:sldId id="1054" r:id="rId78"/>
    <p:sldId id="1055" r:id="rId79"/>
    <p:sldId id="1057" r:id="rId80"/>
    <p:sldId id="1058" r:id="rId81"/>
    <p:sldId id="1059" r:id="rId82"/>
    <p:sldId id="1060" r:id="rId83"/>
    <p:sldId id="1061" r:id="rId84"/>
    <p:sldId id="1062" r:id="rId85"/>
    <p:sldId id="1063" r:id="rId86"/>
    <p:sldId id="1064" r:id="rId87"/>
    <p:sldId id="1065" r:id="rId88"/>
    <p:sldId id="1066" r:id="rId89"/>
    <p:sldId id="1067" r:id="rId90"/>
    <p:sldId id="1068" r:id="rId91"/>
    <p:sldId id="1069" r:id="rId92"/>
    <p:sldId id="1070" r:id="rId93"/>
    <p:sldId id="1071" r:id="rId94"/>
    <p:sldId id="1072" r:id="rId95"/>
    <p:sldId id="1073" r:id="rId96"/>
    <p:sldId id="1074" r:id="rId97"/>
    <p:sldId id="1075" r:id="rId98"/>
    <p:sldId id="1076" r:id="rId99"/>
    <p:sldId id="1077" r:id="rId100"/>
    <p:sldId id="1078" r:id="rId101"/>
    <p:sldId id="1079" r:id="rId102"/>
    <p:sldId id="1083" r:id="rId103"/>
    <p:sldId id="1084" r:id="rId104"/>
    <p:sldId id="1085" r:id="rId105"/>
    <p:sldId id="1088" r:id="rId106"/>
    <p:sldId id="1089" r:id="rId107"/>
    <p:sldId id="1090" r:id="rId108"/>
  </p:sldIdLst>
  <p:sldSz cx="12192000" cy="6858000"/>
  <p:notesSz cx="7315200" cy="9601200"/>
  <p:custDataLst>
    <p:custData r:id="rId38"/>
    <p:custData r:id="rId18"/>
    <p:custData r:id="rId41"/>
    <p:custData r:id="rId49"/>
    <p:custData r:id="rId2"/>
    <p:custData r:id="rId51"/>
    <p:custData r:id="rId42"/>
    <p:custData r:id="rId20"/>
    <p:custData r:id="rId53"/>
    <p:custData r:id="rId54"/>
    <p:custData r:id="rId7"/>
    <p:custData r:id="rId1"/>
    <p:custData r:id="rId11"/>
    <p:custData r:id="rId37"/>
    <p:custData r:id="rId19"/>
    <p:custData r:id="rId8"/>
    <p:custData r:id="rId30"/>
    <p:custData r:id="rId12"/>
    <p:custData r:id="rId29"/>
  </p:custDataLst>
  <p:defaultText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92" userDrawn="1">
          <p15:clr>
            <a:srgbClr val="A4A3A4"/>
          </p15:clr>
        </p15:guide>
        <p15:guide id="11"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024466"/>
    <a:srgbClr val="253746"/>
    <a:srgbClr val="D3D7DA"/>
    <a:srgbClr val="BE7E1E"/>
    <a:srgbClr val="AE3260"/>
    <a:srgbClr val="E9EBED"/>
    <a:srgbClr val="7749BC"/>
    <a:srgbClr val="65737D"/>
    <a:srgbClr val="D4D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8" autoAdjust="0"/>
    <p:restoredTop sz="86364" autoAdjust="0"/>
  </p:normalViewPr>
  <p:slideViewPr>
    <p:cSldViewPr snapToGrid="0">
      <p:cViewPr varScale="1">
        <p:scale>
          <a:sx n="113" d="100"/>
          <a:sy n="113" d="100"/>
        </p:scale>
        <p:origin x="444" y="114"/>
      </p:cViewPr>
      <p:guideLst>
        <p:guide orient="horz" pos="192"/>
        <p:guide/>
      </p:guideLst>
    </p:cSldViewPr>
  </p:slideViewPr>
  <p:outlineViewPr>
    <p:cViewPr>
      <p:scale>
        <a:sx n="33" d="100"/>
        <a:sy n="33" d="100"/>
      </p:scale>
      <p:origin x="0" y="-23868"/>
    </p:cViewPr>
  </p:outlineViewPr>
  <p:notesTextViewPr>
    <p:cViewPr>
      <p:scale>
        <a:sx n="125" d="100"/>
        <a:sy n="125" d="100"/>
      </p:scale>
      <p:origin x="0" y="0"/>
    </p:cViewPr>
  </p:notesTextViewPr>
  <p:sorterViewPr>
    <p:cViewPr>
      <p:scale>
        <a:sx n="40" d="100"/>
        <a:sy n="40" d="100"/>
      </p:scale>
      <p:origin x="0" y="-3948"/>
    </p:cViewPr>
  </p:sorterViewPr>
  <p:notesViewPr>
    <p:cSldViewPr snapToGrid="0">
      <p:cViewPr>
        <p:scale>
          <a:sx n="70" d="100"/>
          <a:sy n="70" d="100"/>
        </p:scale>
        <p:origin x="3592" y="8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4.xml"/><Relationship Id="rId68" Type="http://schemas.openxmlformats.org/officeDocument/2006/relationships/slide" Target="slides/slide9.xml"/><Relationship Id="rId84" Type="http://schemas.openxmlformats.org/officeDocument/2006/relationships/slide" Target="slides/slide25.xml"/><Relationship Id="rId89" Type="http://schemas.openxmlformats.org/officeDocument/2006/relationships/slide" Target="slides/slide30.xml"/><Relationship Id="rId112" Type="http://schemas.openxmlformats.org/officeDocument/2006/relationships/viewProps" Target="viewProps.xml"/><Relationship Id="rId16" Type="http://schemas.openxmlformats.org/officeDocument/2006/relationships/customXml" Target="../customXml/item16.xml"/><Relationship Id="rId107" Type="http://schemas.openxmlformats.org/officeDocument/2006/relationships/slide" Target="slides/slide48.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Master" Target="slideMasters/slideMaster2.xml"/><Relationship Id="rId74" Type="http://schemas.openxmlformats.org/officeDocument/2006/relationships/slide" Target="slides/slide15.xml"/><Relationship Id="rId79" Type="http://schemas.openxmlformats.org/officeDocument/2006/relationships/slide" Target="slides/slide20.xml"/><Relationship Id="rId102" Type="http://schemas.openxmlformats.org/officeDocument/2006/relationships/slide" Target="slides/slide43.xml"/><Relationship Id="rId5" Type="http://schemas.openxmlformats.org/officeDocument/2006/relationships/customXml" Target="../customXml/item5.xml"/><Relationship Id="rId90" Type="http://schemas.openxmlformats.org/officeDocument/2006/relationships/slide" Target="slides/slide31.xml"/><Relationship Id="rId95" Type="http://schemas.openxmlformats.org/officeDocument/2006/relationships/slide" Target="slides/slide36.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5.xml"/><Relationship Id="rId69" Type="http://schemas.openxmlformats.org/officeDocument/2006/relationships/slide" Target="slides/slide10.xml"/><Relationship Id="rId113" Type="http://schemas.openxmlformats.org/officeDocument/2006/relationships/theme" Target="theme/theme1.xml"/><Relationship Id="rId80" Type="http://schemas.openxmlformats.org/officeDocument/2006/relationships/slide" Target="slides/slide21.xml"/><Relationship Id="rId85" Type="http://schemas.openxmlformats.org/officeDocument/2006/relationships/slide" Target="slides/slide26.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slideMaster" Target="slideMasters/slideMaster3.xml"/><Relationship Id="rId103" Type="http://schemas.openxmlformats.org/officeDocument/2006/relationships/slide" Target="slides/slide44.xml"/><Relationship Id="rId108" Type="http://schemas.openxmlformats.org/officeDocument/2006/relationships/slide" Target="slides/slide49.xml"/><Relationship Id="rId54" Type="http://schemas.openxmlformats.org/officeDocument/2006/relationships/customXml" Target="../customXml/item54.xml"/><Relationship Id="rId70" Type="http://schemas.openxmlformats.org/officeDocument/2006/relationships/slide" Target="slides/slide11.xml"/><Relationship Id="rId75" Type="http://schemas.openxmlformats.org/officeDocument/2006/relationships/slide" Target="slides/slide16.xml"/><Relationship Id="rId91" Type="http://schemas.openxmlformats.org/officeDocument/2006/relationships/slide" Target="slides/slide32.xml"/><Relationship Id="rId96"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1.xml"/><Relationship Id="rId106" Type="http://schemas.openxmlformats.org/officeDocument/2006/relationships/slide" Target="slides/slide47.xml"/><Relationship Id="rId114"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1.xml"/><Relationship Id="rId65" Type="http://schemas.openxmlformats.org/officeDocument/2006/relationships/slide" Target="slides/slide6.xml"/><Relationship Id="rId73" Type="http://schemas.openxmlformats.org/officeDocument/2006/relationships/slide" Target="slides/slide14.xml"/><Relationship Id="rId78" Type="http://schemas.openxmlformats.org/officeDocument/2006/relationships/slide" Target="slides/slide19.xml"/><Relationship Id="rId81" Type="http://schemas.openxmlformats.org/officeDocument/2006/relationships/slide" Target="slides/slide22.xml"/><Relationship Id="rId86" Type="http://schemas.openxmlformats.org/officeDocument/2006/relationships/slide" Target="slides/slide27.xml"/><Relationship Id="rId94" Type="http://schemas.openxmlformats.org/officeDocument/2006/relationships/slide" Target="slides/slide35.xml"/><Relationship Id="rId99" Type="http://schemas.openxmlformats.org/officeDocument/2006/relationships/slide" Target="slides/slide40.xml"/><Relationship Id="rId101" Type="http://schemas.openxmlformats.org/officeDocument/2006/relationships/slide" Target="slides/slide42.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notesMaster" Target="notesMasters/notesMaster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7.xml"/><Relationship Id="rId97" Type="http://schemas.openxmlformats.org/officeDocument/2006/relationships/slide" Target="slides/slide38.xml"/><Relationship Id="rId104" Type="http://schemas.openxmlformats.org/officeDocument/2006/relationships/slide" Target="slides/slide45.xml"/><Relationship Id="rId7" Type="http://schemas.openxmlformats.org/officeDocument/2006/relationships/customXml" Target="../customXml/item7.xml"/><Relationship Id="rId71" Type="http://schemas.openxmlformats.org/officeDocument/2006/relationships/slide" Target="slides/slide12.xml"/><Relationship Id="rId92" Type="http://schemas.openxmlformats.org/officeDocument/2006/relationships/slide" Target="slides/slide33.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7.xml"/><Relationship Id="rId87" Type="http://schemas.openxmlformats.org/officeDocument/2006/relationships/slide" Target="slides/slide28.xml"/><Relationship Id="rId110" Type="http://schemas.openxmlformats.org/officeDocument/2006/relationships/handoutMaster" Target="handoutMasters/handoutMaster1.xml"/><Relationship Id="rId61" Type="http://schemas.openxmlformats.org/officeDocument/2006/relationships/slide" Target="slides/slide2.xml"/><Relationship Id="rId82" Type="http://schemas.openxmlformats.org/officeDocument/2006/relationships/slide" Target="slides/slide23.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8.xml"/><Relationship Id="rId100" Type="http://schemas.openxmlformats.org/officeDocument/2006/relationships/slide" Target="slides/slide41.xml"/><Relationship Id="rId105" Type="http://schemas.openxmlformats.org/officeDocument/2006/relationships/slide" Target="slides/slide46.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3.xml"/><Relationship Id="rId93" Type="http://schemas.openxmlformats.org/officeDocument/2006/relationships/slide" Target="slides/slide34.xml"/><Relationship Id="rId98" Type="http://schemas.openxmlformats.org/officeDocument/2006/relationships/slide" Target="slides/slide39.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 Target="slides/slide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slide" Target="slides/slide3.xml"/><Relationship Id="rId83" Type="http://schemas.openxmlformats.org/officeDocument/2006/relationships/slide" Target="slides/slide24.xml"/><Relationship Id="rId88" Type="http://schemas.openxmlformats.org/officeDocument/2006/relationships/slide" Target="slides/slide29.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7939997535763"/>
          <c:y val="3.4375000000000003E-2"/>
          <c:w val="0.87060507172792123"/>
          <c:h val="0.88615624999999998"/>
        </c:manualLayout>
      </c:layout>
      <c:areaChart>
        <c:grouping val="standard"/>
        <c:varyColors val="0"/>
        <c:ser>
          <c:idx val="0"/>
          <c:order val="0"/>
          <c:tx>
            <c:strRef>
              <c:f>Sheet1!$B$1</c:f>
              <c:strCache>
                <c:ptCount val="1"/>
                <c:pt idx="0">
                  <c:v>2% Increase2</c:v>
                </c:pt>
              </c:strCache>
            </c:strRef>
          </c:tx>
          <c:spPr>
            <a:solidFill>
              <a:srgbClr val="00608A"/>
            </a:solidFill>
            <a:ln w="28575">
              <a:solidFill>
                <a:schemeClr val="bg1"/>
              </a:solidFill>
            </a:ln>
          </c:spPr>
          <c:cat>
            <c:numRef>
              <c:f>Sheet1!$A$2:$A$31</c:f>
              <c:numCache>
                <c:formatCode>0</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"$"#,##0.00_);[Red]\("$"#,##0.00\)</c:formatCode>
                <c:ptCount val="30"/>
                <c:pt idx="0">
                  <c:v>1549.0731612050502</c:v>
                </c:pt>
                <c:pt idx="1">
                  <c:v>3788.4495933357225</c:v>
                </c:pt>
                <c:pt idx="2">
                  <c:v>6801.3364486284636</c:v>
                </c:pt>
                <c:pt idx="3">
                  <c:v>10678.4337468785</c:v>
                </c:pt>
                <c:pt idx="4">
                  <c:v>15518.534729823574</c:v>
                </c:pt>
                <c:pt idx="5">
                  <c:v>21129.871747660203</c:v>
                </c:pt>
                <c:pt idx="6">
                  <c:v>27281.537798851274</c:v>
                </c:pt>
                <c:pt idx="7">
                  <c:v>34016.633863705618</c:v>
                </c:pt>
                <c:pt idx="8">
                  <c:v>41381.49791240762</c:v>
                </c:pt>
                <c:pt idx="9">
                  <c:v>49425.942543772588</c:v>
                </c:pt>
                <c:pt idx="10">
                  <c:v>58203.509912022164</c:v>
                </c:pt>
                <c:pt idx="11">
                  <c:v>67771.745194604533</c:v>
                </c:pt>
                <c:pt idx="12">
                  <c:v>78192.489944763947</c:v>
                </c:pt>
                <c:pt idx="13">
                  <c:v>89532.196769802962</c:v>
                </c:pt>
                <c:pt idx="14">
                  <c:v>101862.26688024745</c:v>
                </c:pt>
                <c:pt idx="15">
                  <c:v>115259.41216694047</c:v>
                </c:pt>
                <c:pt idx="16">
                  <c:v>129806.04358298307</c:v>
                </c:pt>
                <c:pt idx="17">
                  <c:v>145590.6877360089</c:v>
                </c:pt>
                <c:pt idx="18">
                  <c:v>162708.43373414705</c:v>
                </c:pt>
                <c:pt idx="19">
                  <c:v>181261.41247686069</c:v>
                </c:pt>
                <c:pt idx="20">
                  <c:v>201359.31074037164</c:v>
                </c:pt>
                <c:pt idx="21">
                  <c:v>223119.92257737578</c:v>
                </c:pt>
                <c:pt idx="22">
                  <c:v>246669.74073303081</c:v>
                </c:pt>
                <c:pt idx="23">
                  <c:v>272144.59097466466</c:v>
                </c:pt>
                <c:pt idx="24">
                  <c:v>299690.31244224432</c:v>
                </c:pt>
                <c:pt idx="25">
                  <c:v>329463.48735140171</c:v>
                </c:pt>
                <c:pt idx="26">
                  <c:v>361632.22362181533</c:v>
                </c:pt>
                <c:pt idx="27">
                  <c:v>396376.99426217808</c:v>
                </c:pt>
                <c:pt idx="28">
                  <c:v>433891.53762009979</c:v>
                </c:pt>
                <c:pt idx="29">
                  <c:v>474383.82290244522</c:v>
                </c:pt>
              </c:numCache>
            </c:numRef>
          </c:val>
          <c:extLst>
            <c:ext xmlns:c16="http://schemas.microsoft.com/office/drawing/2014/chart" uri="{C3380CC4-5D6E-409C-BE32-E72D297353CC}">
              <c16:uniqueId val="{00000000-7477-0C4D-AA8B-59F67213670A}"/>
            </c:ext>
          </c:extLst>
        </c:ser>
        <c:dLbls>
          <c:showLegendKey val="0"/>
          <c:showVal val="0"/>
          <c:showCatName val="0"/>
          <c:showSerName val="0"/>
          <c:showPercent val="0"/>
          <c:showBubbleSize val="0"/>
        </c:dLbls>
        <c:axId val="148950016"/>
        <c:axId val="149071744"/>
      </c:areaChart>
      <c:catAx>
        <c:axId val="148950016"/>
        <c:scaling>
          <c:orientation val="minMax"/>
          <c:max val="30"/>
          <c:min val="1"/>
        </c:scaling>
        <c:delete val="1"/>
        <c:axPos val="b"/>
        <c:numFmt formatCode="0" sourceLinked="1"/>
        <c:majorTickMark val="none"/>
        <c:minorTickMark val="none"/>
        <c:tickLblPos val="nextTo"/>
        <c:crossAx val="149071744"/>
        <c:crosses val="autoZero"/>
        <c:auto val="1"/>
        <c:lblAlgn val="ctr"/>
        <c:lblOffset val="100"/>
        <c:tickLblSkip val="1"/>
        <c:noMultiLvlLbl val="0"/>
      </c:catAx>
      <c:valAx>
        <c:axId val="149071744"/>
        <c:scaling>
          <c:orientation val="minMax"/>
          <c:max val="500000"/>
        </c:scaling>
        <c:delete val="1"/>
        <c:axPos val="l"/>
        <c:majorGridlines>
          <c:spPr>
            <a:ln>
              <a:noFill/>
            </a:ln>
          </c:spPr>
        </c:majorGridlines>
        <c:numFmt formatCode="&quot;$&quot;#,##0" sourceLinked="0"/>
        <c:majorTickMark val="none"/>
        <c:minorTickMark val="none"/>
        <c:tickLblPos val="nextTo"/>
        <c:crossAx val="148950016"/>
        <c:crosses val="autoZero"/>
        <c:crossBetween val="midCat"/>
        <c:majorUnit val="100000"/>
      </c:valAx>
      <c:spPr>
        <a:noFill/>
      </c:spPr>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40309332287"/>
          <c:y val="3.6578248031496063E-2"/>
          <c:w val="0.86166484461802784"/>
          <c:h val="0.8839530019685039"/>
        </c:manualLayout>
      </c:layout>
      <c:areaChart>
        <c:grouping val="standard"/>
        <c:varyColors val="0"/>
        <c:ser>
          <c:idx val="1"/>
          <c:order val="0"/>
          <c:tx>
            <c:strRef>
              <c:f>Sheet1!$C$1</c:f>
              <c:strCache>
                <c:ptCount val="1"/>
                <c:pt idx="0">
                  <c:v>No Increase</c:v>
                </c:pt>
              </c:strCache>
            </c:strRef>
          </c:tx>
          <c:spPr>
            <a:solidFill>
              <a:srgbClr val="209D7D"/>
            </a:solidFill>
            <a:ln w="28575">
              <a:solidFill>
                <a:schemeClr val="bg1"/>
              </a:solidFill>
            </a:ln>
          </c:spPr>
          <c:cat>
            <c:numRef>
              <c:f>Sheet1!$A$2:$A$31</c:f>
              <c:numCache>
                <c:formatCode>0</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Sheet1!$C$2:$C$31</c:f>
              <c:numCache>
                <c:formatCode>"$"#,##0.00_);[Red]\("$"#,##0.00\)</c:formatCode>
                <c:ptCount val="30"/>
                <c:pt idx="0">
                  <c:v>6196.29</c:v>
                </c:pt>
                <c:pt idx="1">
                  <c:v>13026.4</c:v>
                </c:pt>
                <c:pt idx="2">
                  <c:v>20541.73</c:v>
                </c:pt>
                <c:pt idx="3">
                  <c:v>28797.55</c:v>
                </c:pt>
                <c:pt idx="4">
                  <c:v>37853.31</c:v>
                </c:pt>
                <c:pt idx="5">
                  <c:v>47772.93</c:v>
                </c:pt>
                <c:pt idx="6">
                  <c:v>58625.14</c:v>
                </c:pt>
                <c:pt idx="7">
                  <c:v>70483.81</c:v>
                </c:pt>
                <c:pt idx="8">
                  <c:v>83428.37</c:v>
                </c:pt>
                <c:pt idx="9">
                  <c:v>97544.17</c:v>
                </c:pt>
                <c:pt idx="10">
                  <c:v>112922.94</c:v>
                </c:pt>
                <c:pt idx="11">
                  <c:v>129663.27</c:v>
                </c:pt>
                <c:pt idx="12">
                  <c:v>147871.07</c:v>
                </c:pt>
                <c:pt idx="13">
                  <c:v>167660.15</c:v>
                </c:pt>
                <c:pt idx="14">
                  <c:v>189152.76</c:v>
                </c:pt>
                <c:pt idx="15">
                  <c:v>212480.25</c:v>
                </c:pt>
                <c:pt idx="16">
                  <c:v>237783.7</c:v>
                </c:pt>
                <c:pt idx="17">
                  <c:v>265214.63</c:v>
                </c:pt>
                <c:pt idx="18">
                  <c:v>294935.78999999998</c:v>
                </c:pt>
                <c:pt idx="19">
                  <c:v>327121.96000000002</c:v>
                </c:pt>
                <c:pt idx="20">
                  <c:v>361960.82</c:v>
                </c:pt>
                <c:pt idx="21">
                  <c:v>399653.93</c:v>
                </c:pt>
                <c:pt idx="22">
                  <c:v>440417.68</c:v>
                </c:pt>
                <c:pt idx="23">
                  <c:v>484484.43</c:v>
                </c:pt>
                <c:pt idx="24">
                  <c:v>532103.64</c:v>
                </c:pt>
                <c:pt idx="25">
                  <c:v>583543.12</c:v>
                </c:pt>
                <c:pt idx="26">
                  <c:v>639090.37</c:v>
                </c:pt>
                <c:pt idx="27">
                  <c:v>699054.02</c:v>
                </c:pt>
                <c:pt idx="28">
                  <c:v>763765.36</c:v>
                </c:pt>
                <c:pt idx="29">
                  <c:v>833579.99</c:v>
                </c:pt>
              </c:numCache>
            </c:numRef>
          </c:val>
          <c:extLst>
            <c:ext xmlns:c16="http://schemas.microsoft.com/office/drawing/2014/chart" uri="{C3380CC4-5D6E-409C-BE32-E72D297353CC}">
              <c16:uniqueId val="{00000000-217E-5646-9899-DD8295A0B25C}"/>
            </c:ext>
          </c:extLst>
        </c:ser>
        <c:dLbls>
          <c:showLegendKey val="0"/>
          <c:showVal val="0"/>
          <c:showCatName val="0"/>
          <c:showSerName val="0"/>
          <c:showPercent val="0"/>
          <c:showBubbleSize val="0"/>
        </c:dLbls>
        <c:axId val="141948800"/>
        <c:axId val="141950336"/>
      </c:areaChart>
      <c:catAx>
        <c:axId val="141948800"/>
        <c:scaling>
          <c:orientation val="minMax"/>
          <c:max val="30"/>
          <c:min val="1"/>
        </c:scaling>
        <c:delete val="0"/>
        <c:axPos val="b"/>
        <c:numFmt formatCode="0" sourceLinked="1"/>
        <c:majorTickMark val="none"/>
        <c:minorTickMark val="none"/>
        <c:tickLblPos val="nextTo"/>
        <c:crossAx val="141950336"/>
        <c:crosses val="autoZero"/>
        <c:auto val="1"/>
        <c:lblAlgn val="ctr"/>
        <c:lblOffset val="100"/>
        <c:tickLblSkip val="1"/>
        <c:noMultiLvlLbl val="0"/>
      </c:catAx>
      <c:valAx>
        <c:axId val="141950336"/>
        <c:scaling>
          <c:orientation val="minMax"/>
          <c:max val="2000000"/>
          <c:min val="0"/>
        </c:scaling>
        <c:delete val="0"/>
        <c:axPos val="l"/>
        <c:majorGridlines>
          <c:spPr>
            <a:ln>
              <a:noFill/>
            </a:ln>
          </c:spPr>
        </c:majorGridlines>
        <c:numFmt formatCode="&quot;$&quot;#,##0" sourceLinked="0"/>
        <c:majorTickMark val="none"/>
        <c:minorTickMark val="none"/>
        <c:tickLblPos val="nextTo"/>
        <c:crossAx val="141948800"/>
        <c:crosses val="autoZero"/>
        <c:crossBetween val="midCat"/>
        <c:majorUnit val="200000"/>
      </c:valAx>
      <c:spPr>
        <a:noFill/>
      </c:spPr>
    </c:plotArea>
    <c:plotVisOnly val="1"/>
    <c:dispBlanksAs val="zero"/>
    <c:showDLblsOverMax val="0"/>
  </c:chart>
  <c:txPr>
    <a:bodyPr/>
    <a:lstStyle/>
    <a:p>
      <a:pPr>
        <a:defRPr sz="11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1" i="0" u="none" strike="noStrike" kern="1200" spc="0" baseline="0">
                <a:solidFill>
                  <a:schemeClr val="tx1"/>
                </a:solidFill>
                <a:latin typeface="+mn-lt"/>
                <a:ea typeface="+mn-ea"/>
                <a:cs typeface="+mn-cs"/>
              </a:defRPr>
            </a:pPr>
            <a:r>
              <a:rPr lang="en-US" sz="1400" b="1" dirty="0">
                <a:solidFill>
                  <a:schemeClr val="tx1"/>
                </a:solidFill>
              </a:rPr>
              <a:t>Age:</a:t>
            </a:r>
            <a:br>
              <a:rPr lang="en-US" sz="1400" b="1" dirty="0">
                <a:solidFill>
                  <a:schemeClr val="tx1"/>
                </a:solidFill>
              </a:rPr>
            </a:br>
            <a:r>
              <a:rPr lang="en-US" sz="1400" b="1" dirty="0">
                <a:solidFill>
                  <a:schemeClr val="tx1"/>
                </a:solidFill>
              </a:rPr>
              <a:t>20s</a:t>
            </a:r>
          </a:p>
        </c:rich>
      </c:tx>
      <c:layout>
        <c:manualLayout>
          <c:xMode val="edge"/>
          <c:yMode val="edge"/>
          <c:x val="0.37228680808093717"/>
          <c:y val="0.42997206281625988"/>
        </c:manualLayout>
      </c:layout>
      <c:overlay val="0"/>
      <c:spPr>
        <a:noFill/>
        <a:ln>
          <a:noFill/>
        </a:ln>
        <a:effectLst/>
      </c:spPr>
      <c:txPr>
        <a:bodyPr rot="0" spcFirstLastPara="1" vertOverflow="ellipsis" vert="horz" wrap="square" anchor="ctr" anchorCtr="0"/>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20s</c:v>
                </c:pt>
              </c:strCache>
            </c:strRef>
          </c:tx>
          <c:spPr>
            <a:solidFill>
              <a:srgbClr val="00608A"/>
            </a:solidFill>
            <a:ln w="12700"/>
          </c:spPr>
          <c:dPt>
            <c:idx val="0"/>
            <c:bubble3D val="0"/>
            <c:spPr>
              <a:solidFill>
                <a:srgbClr val="00608A"/>
              </a:solidFill>
              <a:ln w="12700">
                <a:solidFill>
                  <a:schemeClr val="lt1"/>
                </a:solidFill>
              </a:ln>
              <a:effectLst/>
            </c:spPr>
            <c:extLst>
              <c:ext xmlns:c16="http://schemas.microsoft.com/office/drawing/2014/chart" uri="{C3380CC4-5D6E-409C-BE32-E72D297353CC}">
                <c16:uniqueId val="{00000001-7DDE-5045-B1F1-884D637BE157}"/>
              </c:ext>
            </c:extLst>
          </c:dPt>
          <c:dPt>
            <c:idx val="1"/>
            <c:bubble3D val="0"/>
            <c:spPr>
              <a:solidFill>
                <a:srgbClr val="209D7D"/>
              </a:solidFill>
              <a:ln w="12700">
                <a:solidFill>
                  <a:schemeClr val="lt1"/>
                </a:solidFill>
              </a:ln>
              <a:effectLst/>
            </c:spPr>
            <c:extLst>
              <c:ext xmlns:c16="http://schemas.microsoft.com/office/drawing/2014/chart" uri="{C3380CC4-5D6E-409C-BE32-E72D297353CC}">
                <c16:uniqueId val="{00000003-7DDE-5045-B1F1-884D637BE157}"/>
              </c:ext>
            </c:extLst>
          </c:dPt>
          <c:cat>
            <c:strRef>
              <c:f>Sheet1!$A$2:$A$3</c:f>
              <c:strCache>
                <c:ptCount val="2"/>
                <c:pt idx="0">
                  <c:v>Stocks</c:v>
                </c:pt>
                <c:pt idx="1">
                  <c:v>B</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7DDE-5045-B1F1-884D637BE157}"/>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1" dirty="0">
                <a:solidFill>
                  <a:schemeClr val="tx1"/>
                </a:solidFill>
                <a:latin typeface="+mn-lt"/>
                <a:ea typeface="+mn-ea"/>
                <a:cs typeface="+mn-cs"/>
              </a:defRPr>
            </a:pPr>
            <a:r>
              <a:rPr lang="en-US" sz="1400" b="1" dirty="0">
                <a:solidFill>
                  <a:schemeClr val="tx1"/>
                </a:solidFill>
              </a:rPr>
              <a:t>Age:</a:t>
            </a:r>
            <a:br>
              <a:rPr lang="en-US" sz="1400" b="1" dirty="0">
                <a:solidFill>
                  <a:schemeClr val="tx1"/>
                </a:solidFill>
              </a:rPr>
            </a:br>
            <a:r>
              <a:rPr lang="en-US" sz="1400" b="1" dirty="0">
                <a:solidFill>
                  <a:schemeClr val="tx1"/>
                </a:solidFill>
              </a:rPr>
              <a:t>30s</a:t>
            </a:r>
          </a:p>
        </c:rich>
      </c:tx>
      <c:layout>
        <c:manualLayout>
          <c:xMode val="edge"/>
          <c:yMode val="edge"/>
          <c:x val="0.37378872222257725"/>
          <c:y val="0.42997206281625988"/>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1" dirty="0">
              <a:solidFill>
                <a:schemeClr val="tx1"/>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20s</c:v>
                </c:pt>
              </c:strCache>
            </c:strRef>
          </c:tx>
          <c:spPr>
            <a:ln w="12700"/>
          </c:spPr>
          <c:dPt>
            <c:idx val="0"/>
            <c:bubble3D val="0"/>
            <c:spPr>
              <a:solidFill>
                <a:srgbClr val="00608A"/>
              </a:solidFill>
              <a:ln w="12700">
                <a:solidFill>
                  <a:schemeClr val="lt1"/>
                </a:solidFill>
              </a:ln>
              <a:effectLst/>
            </c:spPr>
            <c:extLst>
              <c:ext xmlns:c16="http://schemas.microsoft.com/office/drawing/2014/chart" uri="{C3380CC4-5D6E-409C-BE32-E72D297353CC}">
                <c16:uniqueId val="{00000001-6ED5-C540-B986-EBC3402F0AA4}"/>
              </c:ext>
            </c:extLst>
          </c:dPt>
          <c:dPt>
            <c:idx val="1"/>
            <c:bubble3D val="0"/>
            <c:spPr>
              <a:solidFill>
                <a:srgbClr val="209D7D"/>
              </a:solidFill>
              <a:ln w="12700">
                <a:solidFill>
                  <a:schemeClr val="lt1"/>
                </a:solidFill>
              </a:ln>
              <a:effectLst/>
            </c:spPr>
            <c:extLst>
              <c:ext xmlns:c16="http://schemas.microsoft.com/office/drawing/2014/chart" uri="{C3380CC4-5D6E-409C-BE32-E72D297353CC}">
                <c16:uniqueId val="{00000003-6ED5-C540-B986-EBC3402F0AA4}"/>
              </c:ext>
            </c:extLst>
          </c:dPt>
          <c:cat>
            <c:strRef>
              <c:f>Sheet1!$A$2:$A$3</c:f>
              <c:strCache>
                <c:ptCount val="2"/>
                <c:pt idx="0">
                  <c:v>Stocks</c:v>
                </c:pt>
                <c:pt idx="1">
                  <c:v>Bonds</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6ED5-C540-B986-EBC3402F0AA4}"/>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1" dirty="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1" dirty="0">
                <a:solidFill>
                  <a:schemeClr val="tx1"/>
                </a:solidFill>
                <a:latin typeface="+mn-lt"/>
                <a:ea typeface="+mn-ea"/>
                <a:cs typeface="+mn-cs"/>
              </a:defRPr>
            </a:pPr>
            <a:r>
              <a:rPr lang="en-US" sz="1400" b="1" dirty="0">
                <a:solidFill>
                  <a:schemeClr val="tx1"/>
                </a:solidFill>
              </a:rPr>
              <a:t>Age:</a:t>
            </a:r>
            <a:br>
              <a:rPr lang="en-US" sz="1400" b="1" dirty="0">
                <a:solidFill>
                  <a:schemeClr val="tx1"/>
                </a:solidFill>
              </a:rPr>
            </a:br>
            <a:r>
              <a:rPr lang="en-US" sz="1400" b="1" dirty="0">
                <a:solidFill>
                  <a:schemeClr val="tx1"/>
                </a:solidFill>
              </a:rPr>
              <a:t>40s</a:t>
            </a:r>
          </a:p>
        </c:rich>
      </c:tx>
      <c:layout>
        <c:manualLayout>
          <c:xMode val="edge"/>
          <c:yMode val="edge"/>
          <c:x val="0.36987991077990884"/>
          <c:y val="0.42476892110193526"/>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1" dirty="0">
              <a:solidFill>
                <a:schemeClr val="tx1"/>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40s</c:v>
                </c:pt>
              </c:strCache>
            </c:strRef>
          </c:tx>
          <c:spPr>
            <a:ln w="12700"/>
          </c:spPr>
          <c:dPt>
            <c:idx val="0"/>
            <c:bubble3D val="0"/>
            <c:spPr>
              <a:solidFill>
                <a:srgbClr val="00608A"/>
              </a:solidFill>
              <a:ln w="12700">
                <a:solidFill>
                  <a:schemeClr val="lt1"/>
                </a:solidFill>
              </a:ln>
              <a:effectLst/>
            </c:spPr>
            <c:extLst>
              <c:ext xmlns:c16="http://schemas.microsoft.com/office/drawing/2014/chart" uri="{C3380CC4-5D6E-409C-BE32-E72D297353CC}">
                <c16:uniqueId val="{00000001-7D9A-4E4E-8803-17949A2C77F1}"/>
              </c:ext>
            </c:extLst>
          </c:dPt>
          <c:dPt>
            <c:idx val="1"/>
            <c:bubble3D val="0"/>
            <c:spPr>
              <a:solidFill>
                <a:srgbClr val="209D7D"/>
              </a:solidFill>
              <a:ln w="12700">
                <a:solidFill>
                  <a:schemeClr val="lt1"/>
                </a:solidFill>
              </a:ln>
              <a:effectLst/>
            </c:spPr>
            <c:extLst>
              <c:ext xmlns:c16="http://schemas.microsoft.com/office/drawing/2014/chart" uri="{C3380CC4-5D6E-409C-BE32-E72D297353CC}">
                <c16:uniqueId val="{00000003-7D9A-4E4E-8803-17949A2C77F1}"/>
              </c:ext>
            </c:extLst>
          </c:dPt>
          <c:cat>
            <c:strRef>
              <c:f>Sheet1!$A$2:$A$3</c:f>
              <c:strCache>
                <c:ptCount val="2"/>
                <c:pt idx="0">
                  <c:v>Stocks</c:v>
                </c:pt>
                <c:pt idx="1">
                  <c:v>Bonds</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7D9A-4E4E-8803-17949A2C77F1}"/>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1" dirty="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1" i="0" u="none" strike="noStrike" kern="1200" spc="0" baseline="0">
                <a:solidFill>
                  <a:schemeClr val="tx1"/>
                </a:solidFill>
                <a:latin typeface="+mn-lt"/>
                <a:ea typeface="+mn-ea"/>
                <a:cs typeface="+mn-cs"/>
              </a:defRPr>
            </a:pPr>
            <a:r>
              <a:rPr lang="en-US" sz="1400" b="1" dirty="0">
                <a:solidFill>
                  <a:schemeClr val="tx1"/>
                </a:solidFill>
              </a:rPr>
              <a:t>Age:</a:t>
            </a:r>
            <a:br>
              <a:rPr lang="en-US" sz="1400" b="1" dirty="0">
                <a:solidFill>
                  <a:schemeClr val="tx1"/>
                </a:solidFill>
              </a:rPr>
            </a:br>
            <a:r>
              <a:rPr lang="en-US" sz="1400" b="1" dirty="0">
                <a:solidFill>
                  <a:schemeClr val="tx1"/>
                </a:solidFill>
              </a:rPr>
              <a:t>50s</a:t>
            </a:r>
          </a:p>
        </c:rich>
      </c:tx>
      <c:layout>
        <c:manualLayout>
          <c:xMode val="edge"/>
          <c:yMode val="edge"/>
          <c:x val="0.37378872222257725"/>
          <c:y val="0.43141665161033138"/>
        </c:manualLayout>
      </c:layout>
      <c:overlay val="0"/>
      <c:spPr>
        <a:noFill/>
        <a:ln>
          <a:noFill/>
        </a:ln>
        <a:effectLst/>
      </c:spPr>
      <c:txPr>
        <a:bodyPr rot="0" spcFirstLastPara="1" vertOverflow="ellipsis" vert="horz" wrap="square" anchor="ctr" anchorCtr="0"/>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50s</c:v>
                </c:pt>
              </c:strCache>
            </c:strRef>
          </c:tx>
          <c:spPr>
            <a:ln w="12700"/>
          </c:spPr>
          <c:dPt>
            <c:idx val="0"/>
            <c:bubble3D val="0"/>
            <c:spPr>
              <a:solidFill>
                <a:srgbClr val="00608A"/>
              </a:solidFill>
              <a:ln w="12700">
                <a:solidFill>
                  <a:schemeClr val="lt1"/>
                </a:solidFill>
              </a:ln>
              <a:effectLst/>
            </c:spPr>
            <c:extLst>
              <c:ext xmlns:c16="http://schemas.microsoft.com/office/drawing/2014/chart" uri="{C3380CC4-5D6E-409C-BE32-E72D297353CC}">
                <c16:uniqueId val="{00000001-BFF2-2945-96D3-521731E107BF}"/>
              </c:ext>
            </c:extLst>
          </c:dPt>
          <c:dPt>
            <c:idx val="1"/>
            <c:bubble3D val="0"/>
            <c:spPr>
              <a:solidFill>
                <a:srgbClr val="209D7D"/>
              </a:solidFill>
              <a:ln w="12700">
                <a:solidFill>
                  <a:schemeClr val="lt1"/>
                </a:solidFill>
              </a:ln>
              <a:effectLst/>
            </c:spPr>
            <c:extLst>
              <c:ext xmlns:c16="http://schemas.microsoft.com/office/drawing/2014/chart" uri="{C3380CC4-5D6E-409C-BE32-E72D297353CC}">
                <c16:uniqueId val="{00000003-BFF2-2945-96D3-521731E107BF}"/>
              </c:ext>
            </c:extLst>
          </c:dPt>
          <c:cat>
            <c:strRef>
              <c:f>Sheet1!$A$2:$A$3</c:f>
              <c:strCache>
                <c:ptCount val="2"/>
                <c:pt idx="0">
                  <c:v>Stocks</c:v>
                </c:pt>
                <c:pt idx="1">
                  <c:v>Bonds</c:v>
                </c:pt>
              </c:strCache>
            </c:strRef>
          </c:cat>
          <c:val>
            <c:numRef>
              <c:f>Sheet1!$B$2:$B$3</c:f>
              <c:numCache>
                <c:formatCode>General</c:formatCode>
                <c:ptCount val="2"/>
                <c:pt idx="0">
                  <c:v>85</c:v>
                </c:pt>
                <c:pt idx="1">
                  <c:v>35</c:v>
                </c:pt>
              </c:numCache>
            </c:numRef>
          </c:val>
          <c:extLst>
            <c:ext xmlns:c16="http://schemas.microsoft.com/office/drawing/2014/chart" uri="{C3380CC4-5D6E-409C-BE32-E72D297353CC}">
              <c16:uniqueId val="{00000004-BFF2-2945-96D3-521731E107BF}"/>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1" dirty="0">
                <a:solidFill>
                  <a:schemeClr val="tx1"/>
                </a:solidFill>
                <a:latin typeface="+mn-lt"/>
                <a:ea typeface="+mn-ea"/>
                <a:cs typeface="+mn-cs"/>
              </a:defRPr>
            </a:pPr>
            <a:r>
              <a:rPr lang="en-US" sz="1400" b="1" dirty="0">
                <a:solidFill>
                  <a:schemeClr val="tx1"/>
                </a:solidFill>
              </a:rPr>
              <a:t>Age:</a:t>
            </a:r>
            <a:br>
              <a:rPr lang="en-US" sz="1400" b="1" dirty="0">
                <a:solidFill>
                  <a:schemeClr val="tx1"/>
                </a:solidFill>
              </a:rPr>
            </a:br>
            <a:r>
              <a:rPr lang="en-US" sz="1400" b="1" dirty="0">
                <a:solidFill>
                  <a:schemeClr val="tx1"/>
                </a:solidFill>
              </a:rPr>
              <a:t>60s</a:t>
            </a:r>
          </a:p>
        </c:rich>
      </c:tx>
      <c:layout>
        <c:manualLayout>
          <c:xMode val="edge"/>
          <c:yMode val="edge"/>
          <c:x val="0.36747300586590326"/>
          <c:y val="0.42678771697442691"/>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1" dirty="0">
              <a:solidFill>
                <a:schemeClr val="tx1"/>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20s</c:v>
                </c:pt>
              </c:strCache>
            </c:strRef>
          </c:tx>
          <c:spPr>
            <a:ln w="12700"/>
          </c:spPr>
          <c:dPt>
            <c:idx val="0"/>
            <c:bubble3D val="0"/>
            <c:spPr>
              <a:solidFill>
                <a:srgbClr val="00608A"/>
              </a:solidFill>
              <a:ln w="12700">
                <a:solidFill>
                  <a:schemeClr val="lt1"/>
                </a:solidFill>
              </a:ln>
              <a:effectLst/>
            </c:spPr>
            <c:extLst>
              <c:ext xmlns:c16="http://schemas.microsoft.com/office/drawing/2014/chart" uri="{C3380CC4-5D6E-409C-BE32-E72D297353CC}">
                <c16:uniqueId val="{00000001-D271-9A43-956E-BBBC7BF07ECF}"/>
              </c:ext>
            </c:extLst>
          </c:dPt>
          <c:dPt>
            <c:idx val="1"/>
            <c:bubble3D val="0"/>
            <c:spPr>
              <a:solidFill>
                <a:srgbClr val="209D7D"/>
              </a:solidFill>
              <a:ln w="12700">
                <a:solidFill>
                  <a:schemeClr val="lt1"/>
                </a:solidFill>
              </a:ln>
              <a:effectLst/>
            </c:spPr>
            <c:extLst>
              <c:ext xmlns:c16="http://schemas.microsoft.com/office/drawing/2014/chart" uri="{C3380CC4-5D6E-409C-BE32-E72D297353CC}">
                <c16:uniqueId val="{00000003-D271-9A43-956E-BBBC7BF07ECF}"/>
              </c:ext>
            </c:extLst>
          </c:dPt>
          <c:dPt>
            <c:idx val="2"/>
            <c:bubble3D val="0"/>
            <c:spPr>
              <a:solidFill>
                <a:srgbClr val="7749BC"/>
              </a:solidFill>
              <a:ln w="12700">
                <a:solidFill>
                  <a:schemeClr val="lt1"/>
                </a:solidFill>
              </a:ln>
              <a:effectLst/>
            </c:spPr>
            <c:extLst>
              <c:ext xmlns:c16="http://schemas.microsoft.com/office/drawing/2014/chart" uri="{C3380CC4-5D6E-409C-BE32-E72D297353CC}">
                <c16:uniqueId val="{00000005-D271-9A43-956E-BBBC7BF07ECF}"/>
              </c:ext>
            </c:extLst>
          </c:dPt>
          <c:cat>
            <c:strRef>
              <c:f>Sheet1!$A$2:$A$4</c:f>
              <c:strCache>
                <c:ptCount val="3"/>
                <c:pt idx="0">
                  <c:v>Stocks</c:v>
                </c:pt>
                <c:pt idx="1">
                  <c:v>Bonds</c:v>
                </c:pt>
                <c:pt idx="2">
                  <c:v>Money Market/Stable Value</c:v>
                </c:pt>
              </c:strCache>
            </c:strRef>
          </c:cat>
          <c:val>
            <c:numRef>
              <c:f>Sheet1!$B$2:$B$4</c:f>
              <c:numCache>
                <c:formatCode>General</c:formatCode>
                <c:ptCount val="3"/>
                <c:pt idx="0">
                  <c:v>65</c:v>
                </c:pt>
                <c:pt idx="1">
                  <c:v>50</c:v>
                </c:pt>
                <c:pt idx="2">
                  <c:v>10</c:v>
                </c:pt>
              </c:numCache>
            </c:numRef>
          </c:val>
          <c:extLst>
            <c:ext xmlns:c16="http://schemas.microsoft.com/office/drawing/2014/chart" uri="{C3380CC4-5D6E-409C-BE32-E72D297353CC}">
              <c16:uniqueId val="{00000006-D271-9A43-956E-BBBC7BF07ECF}"/>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1" dirty="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noProof="1" dirty="0">
                <a:solidFill>
                  <a:schemeClr val="tx1"/>
                </a:solidFill>
                <a:latin typeface="+mn-lt"/>
                <a:ea typeface="+mn-ea"/>
                <a:cs typeface="+mn-cs"/>
              </a:defRPr>
            </a:pPr>
            <a:r>
              <a:rPr lang="en-US" sz="1400" b="1" dirty="0">
                <a:solidFill>
                  <a:schemeClr val="tx1"/>
                </a:solidFill>
              </a:rPr>
              <a:t>Age:</a:t>
            </a:r>
          </a:p>
          <a:p>
            <a:pPr>
              <a:defRPr sz="1400" b="1">
                <a:solidFill>
                  <a:schemeClr val="tx1"/>
                </a:solidFill>
              </a:defRPr>
            </a:pPr>
            <a:r>
              <a:rPr lang="en-US" sz="1400" b="1" dirty="0">
                <a:solidFill>
                  <a:schemeClr val="tx1"/>
                </a:solidFill>
              </a:rPr>
              <a:t>70s and</a:t>
            </a:r>
            <a:br>
              <a:rPr lang="en-US" sz="1400" b="1" dirty="0">
                <a:solidFill>
                  <a:schemeClr val="tx1"/>
                </a:solidFill>
              </a:rPr>
            </a:br>
            <a:r>
              <a:rPr lang="en-US" sz="1400" b="1" dirty="0">
                <a:solidFill>
                  <a:schemeClr val="tx1"/>
                </a:solidFill>
              </a:rPr>
              <a:t>over</a:t>
            </a:r>
          </a:p>
        </c:rich>
      </c:tx>
      <c:layout>
        <c:manualLayout>
          <c:xMode val="edge"/>
          <c:yMode val="edge"/>
          <c:x val="0.3085660235065541"/>
          <c:y val="0.39008731855067519"/>
        </c:manualLayout>
      </c:layout>
      <c:overlay val="0"/>
      <c:spPr>
        <a:noFill/>
        <a:ln>
          <a:noFill/>
        </a:ln>
        <a:effectLst/>
      </c:spPr>
      <c:txPr>
        <a:bodyPr rot="0" spcFirstLastPara="1" vertOverflow="ellipsis" vert="horz" wrap="square" anchor="ctr" anchorCtr="1"/>
        <a:lstStyle/>
        <a:p>
          <a:pPr>
            <a:defRPr lang="en-US" sz="1400" b="1" i="0" u="none" strike="noStrike" kern="1200" spc="0" baseline="0" noProof="1" dirty="0">
              <a:solidFill>
                <a:schemeClr val="tx1"/>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70s and over</c:v>
                </c:pt>
              </c:strCache>
            </c:strRef>
          </c:tx>
          <c:spPr>
            <a:ln w="12700"/>
          </c:spPr>
          <c:dPt>
            <c:idx val="0"/>
            <c:bubble3D val="0"/>
            <c:spPr>
              <a:solidFill>
                <a:srgbClr val="00608A"/>
              </a:solidFill>
              <a:ln w="12700">
                <a:solidFill>
                  <a:schemeClr val="lt1"/>
                </a:solidFill>
              </a:ln>
              <a:effectLst/>
            </c:spPr>
            <c:extLst>
              <c:ext xmlns:c16="http://schemas.microsoft.com/office/drawing/2014/chart" uri="{C3380CC4-5D6E-409C-BE32-E72D297353CC}">
                <c16:uniqueId val="{00000001-3473-594D-B0A8-EA8F63CBE962}"/>
              </c:ext>
            </c:extLst>
          </c:dPt>
          <c:dPt>
            <c:idx val="1"/>
            <c:bubble3D val="0"/>
            <c:spPr>
              <a:solidFill>
                <a:srgbClr val="209D7D"/>
              </a:solidFill>
              <a:ln w="12700">
                <a:solidFill>
                  <a:schemeClr val="lt1"/>
                </a:solidFill>
              </a:ln>
              <a:effectLst/>
            </c:spPr>
            <c:extLst>
              <c:ext xmlns:c16="http://schemas.microsoft.com/office/drawing/2014/chart" uri="{C3380CC4-5D6E-409C-BE32-E72D297353CC}">
                <c16:uniqueId val="{00000003-3473-594D-B0A8-EA8F63CBE962}"/>
              </c:ext>
            </c:extLst>
          </c:dPt>
          <c:dPt>
            <c:idx val="2"/>
            <c:bubble3D val="0"/>
            <c:spPr>
              <a:solidFill>
                <a:srgbClr val="7749BC"/>
              </a:solidFill>
              <a:ln w="12700">
                <a:solidFill>
                  <a:schemeClr val="lt1"/>
                </a:solidFill>
              </a:ln>
              <a:effectLst/>
            </c:spPr>
            <c:extLst>
              <c:ext xmlns:c16="http://schemas.microsoft.com/office/drawing/2014/chart" uri="{C3380CC4-5D6E-409C-BE32-E72D297353CC}">
                <c16:uniqueId val="{00000005-3473-594D-B0A8-EA8F63CBE962}"/>
              </c:ext>
            </c:extLst>
          </c:dPt>
          <c:cat>
            <c:strRef>
              <c:f>Sheet1!$A$2:$A$4</c:f>
              <c:strCache>
                <c:ptCount val="3"/>
                <c:pt idx="0">
                  <c:v>Stocks</c:v>
                </c:pt>
                <c:pt idx="1">
                  <c:v>Bonds</c:v>
                </c:pt>
                <c:pt idx="2">
                  <c:v>Money Market/Stable Value</c:v>
                </c:pt>
              </c:strCache>
            </c:strRef>
          </c:cat>
          <c:val>
            <c:numRef>
              <c:f>Sheet1!$B$2:$B$4</c:f>
              <c:numCache>
                <c:formatCode>General</c:formatCode>
                <c:ptCount val="3"/>
                <c:pt idx="0">
                  <c:v>50</c:v>
                </c:pt>
                <c:pt idx="1">
                  <c:v>60</c:v>
                </c:pt>
                <c:pt idx="2">
                  <c:v>20</c:v>
                </c:pt>
              </c:numCache>
            </c:numRef>
          </c:val>
          <c:extLst>
            <c:ext xmlns:c16="http://schemas.microsoft.com/office/drawing/2014/chart" uri="{C3380CC4-5D6E-409C-BE32-E72D297353CC}">
              <c16:uniqueId val="{00000006-3473-594D-B0A8-EA8F63CBE962}"/>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1" dirty="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40309332287"/>
          <c:y val="3.6578248031496063E-2"/>
          <c:w val="0.86166484461802784"/>
          <c:h val="0.8839530019685039"/>
        </c:manualLayout>
      </c:layout>
      <c:areaChart>
        <c:grouping val="standard"/>
        <c:varyColors val="0"/>
        <c:ser>
          <c:idx val="1"/>
          <c:order val="0"/>
          <c:tx>
            <c:strRef>
              <c:f>Sheet1!$C$1</c:f>
              <c:strCache>
                <c:ptCount val="1"/>
                <c:pt idx="0">
                  <c:v>No Increase</c:v>
                </c:pt>
              </c:strCache>
            </c:strRef>
          </c:tx>
          <c:spPr>
            <a:solidFill>
              <a:srgbClr val="209D7D"/>
            </a:solidFill>
            <a:ln w="28575">
              <a:solidFill>
                <a:schemeClr val="bg1"/>
              </a:solidFill>
            </a:ln>
          </c:spPr>
          <c:cat>
            <c:numRef>
              <c:f>Sheet1!$A$2:$A$31</c:f>
              <c:numCache>
                <c:formatCode>0</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Sheet1!$C$2:$C$31</c:f>
              <c:numCache>
                <c:formatCode>"$"#,##0.00_);[Red]\("$"#,##0.00\)</c:formatCode>
                <c:ptCount val="30"/>
                <c:pt idx="0">
                  <c:v>1549.0731612050502</c:v>
                </c:pt>
                <c:pt idx="1">
                  <c:v>3256.6011413219894</c:v>
                </c:pt>
                <c:pt idx="2">
                  <c:v>5135.4328178671058</c:v>
                </c:pt>
                <c:pt idx="3">
                  <c:v>7199.3877397265951</c:v>
                </c:pt>
                <c:pt idx="4">
                  <c:v>9463.3275518176579</c:v>
                </c:pt>
                <c:pt idx="5">
                  <c:v>11943.232620686565</c:v>
                </c:pt>
                <c:pt idx="6">
                  <c:v>14656.284238149163</c:v>
                </c:pt>
                <c:pt idx="7">
                  <c:v>17620.952807374117</c:v>
                </c:pt>
                <c:pt idx="8">
                  <c:v>20857.092445078215</c:v>
                </c:pt>
                <c:pt idx="9">
                  <c:v>24386.042464888844</c:v>
                </c:pt>
                <c:pt idx="10">
                  <c:v>28230.736240585113</c:v>
                </c:pt>
                <c:pt idx="11">
                  <c:v>32415.817984018307</c:v>
                </c:pt>
                <c:pt idx="12">
                  <c:v>36967.768011213317</c:v>
                </c:pt>
                <c:pt idx="13">
                  <c:v>41915.037111651145</c:v>
                </c:pt>
                <c:pt idx="14">
                  <c:v>47288.190680232095</c:v>
                </c:pt>
                <c:pt idx="15">
                  <c:v>53120.06331913943</c:v>
                </c:pt>
                <c:pt idx="16">
                  <c:v>59445.924667989282</c:v>
                </c:pt>
                <c:pt idx="17">
                  <c:v>66303.657275525431</c:v>
                </c:pt>
                <c:pt idx="18">
                  <c:v>73733.947384952218</c:v>
                </c:pt>
                <c:pt idx="19">
                  <c:v>81780.489568092118</c:v>
                </c:pt>
                <c:pt idx="20">
                  <c:v>90490.206211209428</c:v>
                </c:pt>
                <c:pt idx="21">
                  <c:v>99913.482927885809</c:v>
                </c:pt>
                <c:pt idx="22">
                  <c:v>110104.42105213051</c:v>
                </c:pt>
                <c:pt idx="23">
                  <c:v>121121.10844832059</c:v>
                </c:pt>
                <c:pt idx="24">
                  <c:v>133025.90996402025</c:v>
                </c:pt>
                <c:pt idx="25">
                  <c:v>145885.77894764423</c:v>
                </c:pt>
                <c:pt idx="26">
                  <c:v>159772.59135578579</c:v>
                </c:pt>
                <c:pt idx="27">
                  <c:v>174763.50408531443</c:v>
                </c:pt>
                <c:pt idx="28">
                  <c:v>190941.33928362385</c:v>
                </c:pt>
                <c:pt idx="29">
                  <c:v>208394.99651721577</c:v>
                </c:pt>
              </c:numCache>
            </c:numRef>
          </c:val>
          <c:extLst>
            <c:ext xmlns:c16="http://schemas.microsoft.com/office/drawing/2014/chart" uri="{C3380CC4-5D6E-409C-BE32-E72D297353CC}">
              <c16:uniqueId val="{00000000-1722-3E4F-A967-71D644E54202}"/>
            </c:ext>
          </c:extLst>
        </c:ser>
        <c:dLbls>
          <c:showLegendKey val="0"/>
          <c:showVal val="0"/>
          <c:showCatName val="0"/>
          <c:showSerName val="0"/>
          <c:showPercent val="0"/>
          <c:showBubbleSize val="0"/>
        </c:dLbls>
        <c:axId val="183170944"/>
        <c:axId val="226858496"/>
      </c:areaChart>
      <c:catAx>
        <c:axId val="183170944"/>
        <c:scaling>
          <c:orientation val="minMax"/>
          <c:max val="30"/>
          <c:min val="1"/>
        </c:scaling>
        <c:delete val="0"/>
        <c:axPos val="b"/>
        <c:numFmt formatCode="0" sourceLinked="1"/>
        <c:majorTickMark val="none"/>
        <c:minorTickMark val="none"/>
        <c:tickLblPos val="nextTo"/>
        <c:txPr>
          <a:bodyPr/>
          <a:lstStyle/>
          <a:p>
            <a:pPr>
              <a:defRPr sz="1100"/>
            </a:pPr>
            <a:endParaRPr lang="en-US"/>
          </a:p>
        </c:txPr>
        <c:crossAx val="226858496"/>
        <c:crosses val="autoZero"/>
        <c:auto val="1"/>
        <c:lblAlgn val="ctr"/>
        <c:lblOffset val="100"/>
        <c:tickLblSkip val="1"/>
        <c:noMultiLvlLbl val="0"/>
      </c:catAx>
      <c:valAx>
        <c:axId val="226858496"/>
        <c:scaling>
          <c:orientation val="minMax"/>
          <c:max val="500000"/>
        </c:scaling>
        <c:delete val="0"/>
        <c:axPos val="l"/>
        <c:majorGridlines>
          <c:spPr>
            <a:ln>
              <a:noFill/>
            </a:ln>
          </c:spPr>
        </c:majorGridlines>
        <c:numFmt formatCode="&quot;$&quot;#,##0" sourceLinked="0"/>
        <c:majorTickMark val="none"/>
        <c:minorTickMark val="none"/>
        <c:tickLblPos val="nextTo"/>
        <c:txPr>
          <a:bodyPr/>
          <a:lstStyle/>
          <a:p>
            <a:pPr>
              <a:defRPr sz="1100"/>
            </a:pPr>
            <a:endParaRPr lang="en-US"/>
          </a:p>
        </c:txPr>
        <c:crossAx val="183170944"/>
        <c:crosses val="autoZero"/>
        <c:crossBetween val="midCat"/>
        <c:majorUnit val="100000"/>
      </c:valAx>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7939997535763"/>
          <c:y val="3.4375000000000003E-2"/>
          <c:w val="0.87060507172792123"/>
          <c:h val="0.88615624999999998"/>
        </c:manualLayout>
      </c:layout>
      <c:areaChart>
        <c:grouping val="standard"/>
        <c:varyColors val="0"/>
        <c:ser>
          <c:idx val="0"/>
          <c:order val="0"/>
          <c:tx>
            <c:strRef>
              <c:f>Sheet1!$B$1</c:f>
              <c:strCache>
                <c:ptCount val="1"/>
                <c:pt idx="0">
                  <c:v>2% Increase2</c:v>
                </c:pt>
              </c:strCache>
            </c:strRef>
          </c:tx>
          <c:spPr>
            <a:solidFill>
              <a:srgbClr val="00608A"/>
            </a:solidFill>
            <a:ln w="28575">
              <a:solidFill>
                <a:schemeClr val="bg1"/>
              </a:solidFill>
            </a:ln>
          </c:spPr>
          <c:cat>
            <c:numRef>
              <c:f>Sheet1!$A$2:$A$31</c:f>
              <c:numCache>
                <c:formatCode>0</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"$"#,##0.00_);[Red]\("$"#,##0.00\)</c:formatCode>
                <c:ptCount val="30"/>
                <c:pt idx="0">
                  <c:v>2478.52</c:v>
                </c:pt>
                <c:pt idx="1">
                  <c:v>6061.52</c:v>
                </c:pt>
                <c:pt idx="2">
                  <c:v>10882.14</c:v>
                </c:pt>
                <c:pt idx="3">
                  <c:v>17085.490000000002</c:v>
                </c:pt>
                <c:pt idx="4">
                  <c:v>24829.66</c:v>
                </c:pt>
                <c:pt idx="5">
                  <c:v>33807.79</c:v>
                </c:pt>
                <c:pt idx="6">
                  <c:v>43650.46</c:v>
                </c:pt>
                <c:pt idx="7">
                  <c:v>54426.61</c:v>
                </c:pt>
                <c:pt idx="8">
                  <c:v>66210.399999999994</c:v>
                </c:pt>
                <c:pt idx="9">
                  <c:v>79081.509999999995</c:v>
                </c:pt>
                <c:pt idx="10">
                  <c:v>93125.62</c:v>
                </c:pt>
                <c:pt idx="11">
                  <c:v>108434.79</c:v>
                </c:pt>
                <c:pt idx="12">
                  <c:v>125107.98</c:v>
                </c:pt>
                <c:pt idx="13">
                  <c:v>143251.51</c:v>
                </c:pt>
                <c:pt idx="14">
                  <c:v>162979.63</c:v>
                </c:pt>
                <c:pt idx="15">
                  <c:v>184415.06</c:v>
                </c:pt>
                <c:pt idx="16">
                  <c:v>207689.67</c:v>
                </c:pt>
                <c:pt idx="17">
                  <c:v>232945.1</c:v>
                </c:pt>
                <c:pt idx="18">
                  <c:v>260333.49</c:v>
                </c:pt>
                <c:pt idx="19">
                  <c:v>290018.26</c:v>
                </c:pt>
                <c:pt idx="20">
                  <c:v>322174.90000000002</c:v>
                </c:pt>
                <c:pt idx="21">
                  <c:v>356991.88</c:v>
                </c:pt>
                <c:pt idx="22">
                  <c:v>394671.59</c:v>
                </c:pt>
                <c:pt idx="23">
                  <c:v>435431.35</c:v>
                </c:pt>
                <c:pt idx="24">
                  <c:v>479504.5</c:v>
                </c:pt>
                <c:pt idx="25">
                  <c:v>527141.57999999996</c:v>
                </c:pt>
                <c:pt idx="26">
                  <c:v>578611.56000000006</c:v>
                </c:pt>
                <c:pt idx="27">
                  <c:v>634203.18999999994</c:v>
                </c:pt>
                <c:pt idx="28">
                  <c:v>694226.46</c:v>
                </c:pt>
                <c:pt idx="29">
                  <c:v>759014.12</c:v>
                </c:pt>
              </c:numCache>
            </c:numRef>
          </c:val>
          <c:extLst>
            <c:ext xmlns:c16="http://schemas.microsoft.com/office/drawing/2014/chart" uri="{C3380CC4-5D6E-409C-BE32-E72D297353CC}">
              <c16:uniqueId val="{00000000-495B-704A-B366-87EDC34A1FEE}"/>
            </c:ext>
          </c:extLst>
        </c:ser>
        <c:dLbls>
          <c:showLegendKey val="0"/>
          <c:showVal val="0"/>
          <c:showCatName val="0"/>
          <c:showSerName val="0"/>
          <c:showPercent val="0"/>
          <c:showBubbleSize val="0"/>
        </c:dLbls>
        <c:axId val="422893056"/>
        <c:axId val="422894592"/>
      </c:areaChart>
      <c:catAx>
        <c:axId val="422893056"/>
        <c:scaling>
          <c:orientation val="minMax"/>
          <c:max val="30"/>
          <c:min val="1"/>
        </c:scaling>
        <c:delete val="1"/>
        <c:axPos val="b"/>
        <c:numFmt formatCode="0" sourceLinked="1"/>
        <c:majorTickMark val="none"/>
        <c:minorTickMark val="none"/>
        <c:tickLblPos val="nextTo"/>
        <c:crossAx val="422894592"/>
        <c:crosses val="autoZero"/>
        <c:auto val="1"/>
        <c:lblAlgn val="ctr"/>
        <c:lblOffset val="100"/>
        <c:tickLblSkip val="1"/>
        <c:noMultiLvlLbl val="0"/>
      </c:catAx>
      <c:valAx>
        <c:axId val="422894592"/>
        <c:scaling>
          <c:orientation val="minMax"/>
          <c:max val="800000"/>
        </c:scaling>
        <c:delete val="1"/>
        <c:axPos val="l"/>
        <c:majorGridlines>
          <c:spPr>
            <a:ln>
              <a:noFill/>
            </a:ln>
          </c:spPr>
        </c:majorGridlines>
        <c:numFmt formatCode="&quot;$&quot;#,##0" sourceLinked="0"/>
        <c:majorTickMark val="out"/>
        <c:minorTickMark val="none"/>
        <c:tickLblPos val="nextTo"/>
        <c:crossAx val="422893056"/>
        <c:crosses val="autoZero"/>
        <c:crossBetween val="midCat"/>
        <c:majorUnit val="100000"/>
      </c:valAx>
      <c:spPr>
        <a:noFill/>
      </c:spPr>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40309332287"/>
          <c:y val="3.6578248031496063E-2"/>
          <c:w val="0.86166484461802784"/>
          <c:h val="0.8839530019685039"/>
        </c:manualLayout>
      </c:layout>
      <c:areaChart>
        <c:grouping val="standard"/>
        <c:varyColors val="0"/>
        <c:ser>
          <c:idx val="1"/>
          <c:order val="0"/>
          <c:tx>
            <c:strRef>
              <c:f>Sheet1!$C$1</c:f>
              <c:strCache>
                <c:ptCount val="1"/>
                <c:pt idx="0">
                  <c:v>No Increase</c:v>
                </c:pt>
              </c:strCache>
            </c:strRef>
          </c:tx>
          <c:spPr>
            <a:solidFill>
              <a:srgbClr val="209D7D"/>
            </a:solidFill>
            <a:ln w="28575">
              <a:solidFill>
                <a:schemeClr val="bg1"/>
              </a:solidFill>
            </a:ln>
          </c:spPr>
          <c:cat>
            <c:numRef>
              <c:f>Sheet1!$A$2:$A$31</c:f>
              <c:numCache>
                <c:formatCode>0</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Sheet1!$C$2:$C$31</c:f>
              <c:numCache>
                <c:formatCode>"$"#,##0.00_);[Red]\("$"#,##0.00\)</c:formatCode>
                <c:ptCount val="30"/>
                <c:pt idx="0">
                  <c:v>2478.52</c:v>
                </c:pt>
                <c:pt idx="1">
                  <c:v>5210.5600000000004</c:v>
                </c:pt>
                <c:pt idx="2">
                  <c:v>8216.69</c:v>
                </c:pt>
                <c:pt idx="3">
                  <c:v>11519.02</c:v>
                </c:pt>
                <c:pt idx="4">
                  <c:v>15141.32</c:v>
                </c:pt>
                <c:pt idx="5">
                  <c:v>19109.169999999998</c:v>
                </c:pt>
                <c:pt idx="6">
                  <c:v>23450.05</c:v>
                </c:pt>
                <c:pt idx="7">
                  <c:v>28193.52</c:v>
                </c:pt>
                <c:pt idx="8">
                  <c:v>33371.35</c:v>
                </c:pt>
                <c:pt idx="9">
                  <c:v>39017.67</c:v>
                </c:pt>
                <c:pt idx="10">
                  <c:v>45169.18</c:v>
                </c:pt>
                <c:pt idx="11">
                  <c:v>51865.31</c:v>
                </c:pt>
                <c:pt idx="12">
                  <c:v>59148.43</c:v>
                </c:pt>
                <c:pt idx="13">
                  <c:v>67064.06</c:v>
                </c:pt>
                <c:pt idx="14">
                  <c:v>75661.11</c:v>
                </c:pt>
                <c:pt idx="15">
                  <c:v>84992.1</c:v>
                </c:pt>
                <c:pt idx="16">
                  <c:v>95113.48</c:v>
                </c:pt>
                <c:pt idx="17">
                  <c:v>106085.85</c:v>
                </c:pt>
                <c:pt idx="18">
                  <c:v>117974.32</c:v>
                </c:pt>
                <c:pt idx="19">
                  <c:v>130848.78</c:v>
                </c:pt>
                <c:pt idx="20">
                  <c:v>144784.32999999999</c:v>
                </c:pt>
                <c:pt idx="21">
                  <c:v>159861.57</c:v>
                </c:pt>
                <c:pt idx="22">
                  <c:v>176167.07</c:v>
                </c:pt>
                <c:pt idx="23">
                  <c:v>193793.77</c:v>
                </c:pt>
                <c:pt idx="24">
                  <c:v>212841.46</c:v>
                </c:pt>
                <c:pt idx="25">
                  <c:v>233417.25</c:v>
                </c:pt>
                <c:pt idx="26">
                  <c:v>255636.15</c:v>
                </c:pt>
                <c:pt idx="27">
                  <c:v>279621.61</c:v>
                </c:pt>
                <c:pt idx="28">
                  <c:v>305506.14</c:v>
                </c:pt>
                <c:pt idx="29">
                  <c:v>333431.99</c:v>
                </c:pt>
              </c:numCache>
            </c:numRef>
          </c:val>
          <c:extLst>
            <c:ext xmlns:c16="http://schemas.microsoft.com/office/drawing/2014/chart" uri="{C3380CC4-5D6E-409C-BE32-E72D297353CC}">
              <c16:uniqueId val="{00000000-DEE6-E547-912B-831AA8C33F16}"/>
            </c:ext>
          </c:extLst>
        </c:ser>
        <c:dLbls>
          <c:showLegendKey val="0"/>
          <c:showVal val="0"/>
          <c:showCatName val="0"/>
          <c:showSerName val="0"/>
          <c:showPercent val="0"/>
          <c:showBubbleSize val="0"/>
        </c:dLbls>
        <c:axId val="425416960"/>
        <c:axId val="425422848"/>
      </c:areaChart>
      <c:catAx>
        <c:axId val="425416960"/>
        <c:scaling>
          <c:orientation val="minMax"/>
          <c:max val="30"/>
          <c:min val="1"/>
        </c:scaling>
        <c:delete val="0"/>
        <c:axPos val="b"/>
        <c:numFmt formatCode="0" sourceLinked="1"/>
        <c:majorTickMark val="none"/>
        <c:minorTickMark val="none"/>
        <c:tickLblPos val="nextTo"/>
        <c:txPr>
          <a:bodyPr/>
          <a:lstStyle/>
          <a:p>
            <a:pPr>
              <a:defRPr sz="1100"/>
            </a:pPr>
            <a:endParaRPr lang="en-US"/>
          </a:p>
        </c:txPr>
        <c:crossAx val="425422848"/>
        <c:crosses val="autoZero"/>
        <c:auto val="1"/>
        <c:lblAlgn val="ctr"/>
        <c:lblOffset val="100"/>
        <c:tickLblSkip val="1"/>
        <c:noMultiLvlLbl val="0"/>
      </c:catAx>
      <c:valAx>
        <c:axId val="425422848"/>
        <c:scaling>
          <c:orientation val="minMax"/>
          <c:max val="800000"/>
        </c:scaling>
        <c:delete val="0"/>
        <c:axPos val="l"/>
        <c:majorGridlines>
          <c:spPr>
            <a:ln>
              <a:noFill/>
            </a:ln>
          </c:spPr>
        </c:majorGridlines>
        <c:numFmt formatCode="#,##0" sourceLinked="0"/>
        <c:majorTickMark val="none"/>
        <c:minorTickMark val="none"/>
        <c:tickLblPos val="nextTo"/>
        <c:txPr>
          <a:bodyPr/>
          <a:lstStyle/>
          <a:p>
            <a:pPr>
              <a:defRPr sz="1100"/>
            </a:pPr>
            <a:endParaRPr lang="en-US"/>
          </a:p>
        </c:txPr>
        <c:crossAx val="425416960"/>
        <c:crosses val="autoZero"/>
        <c:crossBetween val="midCat"/>
        <c:majorUnit val="200000"/>
      </c:valAx>
      <c:spPr>
        <a:noFill/>
      </c:spPr>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7939997535763"/>
          <c:y val="3.4375000000000003E-2"/>
          <c:w val="0.87060507172792123"/>
          <c:h val="0.88615624999999998"/>
        </c:manualLayout>
      </c:layout>
      <c:areaChart>
        <c:grouping val="standard"/>
        <c:varyColors val="0"/>
        <c:ser>
          <c:idx val="0"/>
          <c:order val="0"/>
          <c:tx>
            <c:strRef>
              <c:f>Sheet1!$B$1</c:f>
              <c:strCache>
                <c:ptCount val="1"/>
                <c:pt idx="0">
                  <c:v>2% Increase2</c:v>
                </c:pt>
              </c:strCache>
            </c:strRef>
          </c:tx>
          <c:spPr>
            <a:solidFill>
              <a:srgbClr val="00608A"/>
            </a:solidFill>
            <a:ln w="28575">
              <a:solidFill>
                <a:schemeClr val="bg1"/>
              </a:solidFill>
            </a:ln>
          </c:spPr>
          <c:cat>
            <c:numRef>
              <c:f>Sheet1!$A$2:$A$31</c:f>
              <c:numCache>
                <c:formatCode>0</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"$"#,##0.00_);[Red]\("$"#,##0.00\)</c:formatCode>
                <c:ptCount val="30"/>
                <c:pt idx="0">
                  <c:v>3717.78</c:v>
                </c:pt>
                <c:pt idx="1">
                  <c:v>9092.2800000000007</c:v>
                </c:pt>
                <c:pt idx="2">
                  <c:v>16323.21</c:v>
                </c:pt>
                <c:pt idx="3">
                  <c:v>25628.240000000002</c:v>
                </c:pt>
                <c:pt idx="4">
                  <c:v>37244.480000000003</c:v>
                </c:pt>
                <c:pt idx="5">
                  <c:v>50711.69</c:v>
                </c:pt>
                <c:pt idx="6">
                  <c:v>65475.69</c:v>
                </c:pt>
                <c:pt idx="7">
                  <c:v>81639.92</c:v>
                </c:pt>
                <c:pt idx="8">
                  <c:v>99315.59</c:v>
                </c:pt>
                <c:pt idx="9">
                  <c:v>118622.26</c:v>
                </c:pt>
                <c:pt idx="10">
                  <c:v>139688.42000000001</c:v>
                </c:pt>
                <c:pt idx="11">
                  <c:v>162652.19</c:v>
                </c:pt>
                <c:pt idx="12">
                  <c:v>187661.98</c:v>
                </c:pt>
                <c:pt idx="13">
                  <c:v>214877.27</c:v>
                </c:pt>
                <c:pt idx="14">
                  <c:v>244469.44</c:v>
                </c:pt>
                <c:pt idx="15">
                  <c:v>276622.59000000003</c:v>
                </c:pt>
                <c:pt idx="16">
                  <c:v>311534.5</c:v>
                </c:pt>
                <c:pt idx="17">
                  <c:v>349417.65</c:v>
                </c:pt>
                <c:pt idx="18">
                  <c:v>390500.24</c:v>
                </c:pt>
                <c:pt idx="19">
                  <c:v>435027.39</c:v>
                </c:pt>
                <c:pt idx="20">
                  <c:v>483262.35</c:v>
                </c:pt>
                <c:pt idx="21">
                  <c:v>535487.81000000006</c:v>
                </c:pt>
                <c:pt idx="22">
                  <c:v>592007.38</c:v>
                </c:pt>
                <c:pt idx="23">
                  <c:v>653147.02</c:v>
                </c:pt>
                <c:pt idx="24">
                  <c:v>719256.75</c:v>
                </c:pt>
                <c:pt idx="25">
                  <c:v>790712.37</c:v>
                </c:pt>
                <c:pt idx="26">
                  <c:v>867917.34</c:v>
                </c:pt>
                <c:pt idx="27">
                  <c:v>951304.79</c:v>
                </c:pt>
                <c:pt idx="28">
                  <c:v>1041339.69</c:v>
                </c:pt>
                <c:pt idx="29">
                  <c:v>1138521.17</c:v>
                </c:pt>
              </c:numCache>
            </c:numRef>
          </c:val>
          <c:extLst>
            <c:ext xmlns:c16="http://schemas.microsoft.com/office/drawing/2014/chart" uri="{C3380CC4-5D6E-409C-BE32-E72D297353CC}">
              <c16:uniqueId val="{00000000-EE25-8948-8070-AC1ED774D9CB}"/>
            </c:ext>
          </c:extLst>
        </c:ser>
        <c:dLbls>
          <c:showLegendKey val="0"/>
          <c:showVal val="0"/>
          <c:showCatName val="0"/>
          <c:showSerName val="0"/>
          <c:showPercent val="0"/>
          <c:showBubbleSize val="0"/>
        </c:dLbls>
        <c:axId val="81054720"/>
        <c:axId val="367460736"/>
      </c:areaChart>
      <c:catAx>
        <c:axId val="81054720"/>
        <c:scaling>
          <c:orientation val="minMax"/>
          <c:max val="30"/>
          <c:min val="1"/>
        </c:scaling>
        <c:delete val="1"/>
        <c:axPos val="b"/>
        <c:numFmt formatCode="0" sourceLinked="1"/>
        <c:majorTickMark val="none"/>
        <c:minorTickMark val="none"/>
        <c:tickLblPos val="nextTo"/>
        <c:crossAx val="367460736"/>
        <c:crosses val="autoZero"/>
        <c:auto val="1"/>
        <c:lblAlgn val="ctr"/>
        <c:lblOffset val="100"/>
        <c:tickLblSkip val="1"/>
        <c:noMultiLvlLbl val="0"/>
      </c:catAx>
      <c:valAx>
        <c:axId val="367460736"/>
        <c:scaling>
          <c:orientation val="minMax"/>
          <c:max val="1200000"/>
        </c:scaling>
        <c:delete val="1"/>
        <c:axPos val="l"/>
        <c:majorGridlines>
          <c:spPr>
            <a:ln>
              <a:noFill/>
            </a:ln>
          </c:spPr>
        </c:majorGridlines>
        <c:numFmt formatCode="&quot;$&quot;#,##0" sourceLinked="0"/>
        <c:majorTickMark val="out"/>
        <c:minorTickMark val="none"/>
        <c:tickLblPos val="nextTo"/>
        <c:crossAx val="81054720"/>
        <c:crosses val="autoZero"/>
        <c:crossBetween val="midCat"/>
        <c:majorUnit val="100000"/>
      </c:valAx>
      <c:spPr>
        <a:noFill/>
      </c:spPr>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40309332287"/>
          <c:y val="3.6578248031496063E-2"/>
          <c:w val="0.86166484461802784"/>
          <c:h val="0.8839530019685039"/>
        </c:manualLayout>
      </c:layout>
      <c:areaChart>
        <c:grouping val="standard"/>
        <c:varyColors val="0"/>
        <c:ser>
          <c:idx val="1"/>
          <c:order val="0"/>
          <c:tx>
            <c:strRef>
              <c:f>Sheet1!$C$1</c:f>
              <c:strCache>
                <c:ptCount val="1"/>
                <c:pt idx="0">
                  <c:v>No Increase</c:v>
                </c:pt>
              </c:strCache>
            </c:strRef>
          </c:tx>
          <c:spPr>
            <a:solidFill>
              <a:srgbClr val="209D7D"/>
            </a:solidFill>
            <a:ln w="28575">
              <a:solidFill>
                <a:schemeClr val="bg1"/>
              </a:solidFill>
            </a:ln>
          </c:spPr>
          <c:cat>
            <c:numRef>
              <c:f>Sheet1!$A$2:$A$31</c:f>
              <c:numCache>
                <c:formatCode>0</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Sheet1!$C$2:$C$31</c:f>
              <c:numCache>
                <c:formatCode>"$"#,##0.00_);[Red]\("$"#,##0.00\)</c:formatCode>
                <c:ptCount val="30"/>
                <c:pt idx="0">
                  <c:v>3717.78</c:v>
                </c:pt>
                <c:pt idx="1">
                  <c:v>7815.84</c:v>
                </c:pt>
                <c:pt idx="2">
                  <c:v>12325.04</c:v>
                </c:pt>
                <c:pt idx="3">
                  <c:v>17278.53</c:v>
                </c:pt>
                <c:pt idx="4">
                  <c:v>22711.99</c:v>
                </c:pt>
                <c:pt idx="5">
                  <c:v>28663.759999999998</c:v>
                </c:pt>
                <c:pt idx="6">
                  <c:v>35175.08</c:v>
                </c:pt>
                <c:pt idx="7">
                  <c:v>42290.29</c:v>
                </c:pt>
                <c:pt idx="8">
                  <c:v>50057.02</c:v>
                </c:pt>
                <c:pt idx="9">
                  <c:v>58526.5</c:v>
                </c:pt>
                <c:pt idx="10">
                  <c:v>67753.77</c:v>
                </c:pt>
                <c:pt idx="11">
                  <c:v>77797.960000000006</c:v>
                </c:pt>
                <c:pt idx="12">
                  <c:v>88722.64</c:v>
                </c:pt>
                <c:pt idx="13">
                  <c:v>100596.09</c:v>
                </c:pt>
                <c:pt idx="14">
                  <c:v>113491.66</c:v>
                </c:pt>
                <c:pt idx="15">
                  <c:v>127488.15</c:v>
                </c:pt>
                <c:pt idx="16">
                  <c:v>142670.22</c:v>
                </c:pt>
                <c:pt idx="17">
                  <c:v>159128.78</c:v>
                </c:pt>
                <c:pt idx="18">
                  <c:v>176961.47</c:v>
                </c:pt>
                <c:pt idx="19">
                  <c:v>196273.17</c:v>
                </c:pt>
                <c:pt idx="20">
                  <c:v>217176.49</c:v>
                </c:pt>
                <c:pt idx="21">
                  <c:v>239792.36</c:v>
                </c:pt>
                <c:pt idx="22">
                  <c:v>264250.61</c:v>
                </c:pt>
                <c:pt idx="23">
                  <c:v>290690.65999999997</c:v>
                </c:pt>
                <c:pt idx="24">
                  <c:v>319262.18</c:v>
                </c:pt>
                <c:pt idx="25">
                  <c:v>350125.87</c:v>
                </c:pt>
                <c:pt idx="26">
                  <c:v>383454.22</c:v>
                </c:pt>
                <c:pt idx="27">
                  <c:v>419432.41</c:v>
                </c:pt>
                <c:pt idx="28">
                  <c:v>458259.21</c:v>
                </c:pt>
                <c:pt idx="29">
                  <c:v>500147.99</c:v>
                </c:pt>
              </c:numCache>
            </c:numRef>
          </c:val>
          <c:extLst>
            <c:ext xmlns:c16="http://schemas.microsoft.com/office/drawing/2014/chart" uri="{C3380CC4-5D6E-409C-BE32-E72D297353CC}">
              <c16:uniqueId val="{00000000-6B40-584F-9603-5E8112D3CCB2}"/>
            </c:ext>
          </c:extLst>
        </c:ser>
        <c:dLbls>
          <c:showLegendKey val="0"/>
          <c:showVal val="0"/>
          <c:showCatName val="0"/>
          <c:showSerName val="0"/>
          <c:showPercent val="0"/>
          <c:showBubbleSize val="0"/>
        </c:dLbls>
        <c:axId val="80497280"/>
        <c:axId val="80527744"/>
      </c:areaChart>
      <c:catAx>
        <c:axId val="80497280"/>
        <c:scaling>
          <c:orientation val="minMax"/>
          <c:max val="30"/>
          <c:min val="1"/>
        </c:scaling>
        <c:delete val="0"/>
        <c:axPos val="b"/>
        <c:numFmt formatCode="0" sourceLinked="1"/>
        <c:majorTickMark val="none"/>
        <c:minorTickMark val="none"/>
        <c:tickLblPos val="nextTo"/>
        <c:crossAx val="80527744"/>
        <c:crosses val="autoZero"/>
        <c:auto val="1"/>
        <c:lblAlgn val="ctr"/>
        <c:lblOffset val="100"/>
        <c:tickLblSkip val="1"/>
        <c:noMultiLvlLbl val="0"/>
      </c:catAx>
      <c:valAx>
        <c:axId val="80527744"/>
        <c:scaling>
          <c:orientation val="minMax"/>
          <c:max val="1200000"/>
        </c:scaling>
        <c:delete val="0"/>
        <c:axPos val="l"/>
        <c:majorGridlines>
          <c:spPr>
            <a:ln>
              <a:noFill/>
            </a:ln>
          </c:spPr>
        </c:majorGridlines>
        <c:numFmt formatCode="&quot;$&quot;#,##0" sourceLinked="0"/>
        <c:majorTickMark val="none"/>
        <c:minorTickMark val="none"/>
        <c:tickLblPos val="nextTo"/>
        <c:crossAx val="80497280"/>
        <c:crosses val="autoZero"/>
        <c:crossBetween val="midCat"/>
        <c:majorUnit val="200000"/>
      </c:valAx>
      <c:spPr>
        <a:noFill/>
      </c:spPr>
    </c:plotArea>
    <c:plotVisOnly val="1"/>
    <c:dispBlanksAs val="zero"/>
    <c:showDLblsOverMax val="0"/>
  </c:chart>
  <c:txPr>
    <a:bodyPr/>
    <a:lstStyle/>
    <a:p>
      <a:pPr>
        <a:defRPr sz="11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7939997535763"/>
          <c:y val="3.4375000000000003E-2"/>
          <c:w val="0.87060507172792123"/>
          <c:h val="0.88615624999999998"/>
        </c:manualLayout>
      </c:layout>
      <c:areaChart>
        <c:grouping val="standard"/>
        <c:varyColors val="0"/>
        <c:ser>
          <c:idx val="0"/>
          <c:order val="0"/>
          <c:tx>
            <c:strRef>
              <c:f>Sheet1!$B$1</c:f>
              <c:strCache>
                <c:ptCount val="1"/>
                <c:pt idx="0">
                  <c:v>2% Increase2</c:v>
                </c:pt>
              </c:strCache>
            </c:strRef>
          </c:tx>
          <c:spPr>
            <a:solidFill>
              <a:srgbClr val="00608A"/>
            </a:solidFill>
            <a:ln w="28575">
              <a:solidFill>
                <a:schemeClr val="bg1"/>
              </a:solidFill>
            </a:ln>
          </c:spPr>
          <c:cat>
            <c:numRef>
              <c:f>Sheet1!$A$2:$A$31</c:f>
              <c:numCache>
                <c:formatCode>0</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"$"#,##0.00_);[Red]\("$"#,##0.00\)</c:formatCode>
                <c:ptCount val="30"/>
                <c:pt idx="0">
                  <c:v>4957.03</c:v>
                </c:pt>
                <c:pt idx="1">
                  <c:v>12123.04</c:v>
                </c:pt>
                <c:pt idx="2">
                  <c:v>21764.28</c:v>
                </c:pt>
                <c:pt idx="3">
                  <c:v>34170.99</c:v>
                </c:pt>
                <c:pt idx="4">
                  <c:v>49659.31</c:v>
                </c:pt>
                <c:pt idx="5">
                  <c:v>67615.59</c:v>
                </c:pt>
                <c:pt idx="6">
                  <c:v>87300.92</c:v>
                </c:pt>
                <c:pt idx="7">
                  <c:v>108853.23</c:v>
                </c:pt>
                <c:pt idx="8">
                  <c:v>132420.79</c:v>
                </c:pt>
                <c:pt idx="9">
                  <c:v>158163.01999999999</c:v>
                </c:pt>
                <c:pt idx="10">
                  <c:v>186251.23</c:v>
                </c:pt>
                <c:pt idx="11">
                  <c:v>216869.58</c:v>
                </c:pt>
                <c:pt idx="12">
                  <c:v>250215.97</c:v>
                </c:pt>
                <c:pt idx="13">
                  <c:v>286503.03000000003</c:v>
                </c:pt>
                <c:pt idx="14">
                  <c:v>325959.25</c:v>
                </c:pt>
                <c:pt idx="15">
                  <c:v>368830.12</c:v>
                </c:pt>
                <c:pt idx="16">
                  <c:v>415379.34</c:v>
                </c:pt>
                <c:pt idx="17">
                  <c:v>465890.2</c:v>
                </c:pt>
                <c:pt idx="18">
                  <c:v>520666.99</c:v>
                </c:pt>
                <c:pt idx="19">
                  <c:v>580036.52</c:v>
                </c:pt>
                <c:pt idx="20">
                  <c:v>644349.79</c:v>
                </c:pt>
                <c:pt idx="21">
                  <c:v>713983.75</c:v>
                </c:pt>
                <c:pt idx="22">
                  <c:v>789343.17</c:v>
                </c:pt>
                <c:pt idx="23">
                  <c:v>870862.69</c:v>
                </c:pt>
                <c:pt idx="24">
                  <c:v>959009</c:v>
                </c:pt>
                <c:pt idx="25">
                  <c:v>1054283.1599999999</c:v>
                </c:pt>
                <c:pt idx="26">
                  <c:v>1157223.1200000001</c:v>
                </c:pt>
                <c:pt idx="27">
                  <c:v>1268406.3799999999</c:v>
                </c:pt>
                <c:pt idx="28">
                  <c:v>1388452.92</c:v>
                </c:pt>
                <c:pt idx="29">
                  <c:v>1518028.23</c:v>
                </c:pt>
              </c:numCache>
            </c:numRef>
          </c:val>
          <c:extLst>
            <c:ext xmlns:c16="http://schemas.microsoft.com/office/drawing/2014/chart" uri="{C3380CC4-5D6E-409C-BE32-E72D297353CC}">
              <c16:uniqueId val="{00000000-C15E-B847-A790-D95D1F944AB4}"/>
            </c:ext>
          </c:extLst>
        </c:ser>
        <c:dLbls>
          <c:showLegendKey val="0"/>
          <c:showVal val="0"/>
          <c:showCatName val="0"/>
          <c:showSerName val="0"/>
          <c:showPercent val="0"/>
          <c:showBubbleSize val="0"/>
        </c:dLbls>
        <c:axId val="408648704"/>
        <c:axId val="55284096"/>
      </c:areaChart>
      <c:catAx>
        <c:axId val="408648704"/>
        <c:scaling>
          <c:orientation val="minMax"/>
          <c:max val="30"/>
          <c:min val="1"/>
        </c:scaling>
        <c:delete val="1"/>
        <c:axPos val="b"/>
        <c:numFmt formatCode="0" sourceLinked="1"/>
        <c:majorTickMark val="none"/>
        <c:minorTickMark val="none"/>
        <c:tickLblPos val="nextTo"/>
        <c:crossAx val="55284096"/>
        <c:crosses val="autoZero"/>
        <c:auto val="1"/>
        <c:lblAlgn val="ctr"/>
        <c:lblOffset val="100"/>
        <c:tickLblSkip val="1"/>
        <c:noMultiLvlLbl val="0"/>
      </c:catAx>
      <c:valAx>
        <c:axId val="55284096"/>
        <c:scaling>
          <c:orientation val="minMax"/>
          <c:max val="1600000"/>
        </c:scaling>
        <c:delete val="1"/>
        <c:axPos val="l"/>
        <c:majorGridlines>
          <c:spPr>
            <a:ln>
              <a:noFill/>
            </a:ln>
          </c:spPr>
        </c:majorGridlines>
        <c:numFmt formatCode="&quot;$&quot;#,##0" sourceLinked="0"/>
        <c:majorTickMark val="out"/>
        <c:minorTickMark val="none"/>
        <c:tickLblPos val="nextTo"/>
        <c:crossAx val="408648704"/>
        <c:crosses val="autoZero"/>
        <c:crossBetween val="midCat"/>
        <c:majorUnit val="100000"/>
      </c:valAx>
      <c:spPr>
        <a:noFill/>
      </c:spPr>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40309332287"/>
          <c:y val="3.6578248031496063E-2"/>
          <c:w val="0.86166484461802784"/>
          <c:h val="0.8839530019685039"/>
        </c:manualLayout>
      </c:layout>
      <c:areaChart>
        <c:grouping val="standard"/>
        <c:varyColors val="0"/>
        <c:ser>
          <c:idx val="1"/>
          <c:order val="0"/>
          <c:tx>
            <c:strRef>
              <c:f>Sheet1!$C$1</c:f>
              <c:strCache>
                <c:ptCount val="1"/>
                <c:pt idx="0">
                  <c:v>No Increase</c:v>
                </c:pt>
              </c:strCache>
            </c:strRef>
          </c:tx>
          <c:spPr>
            <a:solidFill>
              <a:srgbClr val="209D7D"/>
            </a:solidFill>
            <a:ln w="28575">
              <a:solidFill>
                <a:schemeClr val="bg1"/>
              </a:solidFill>
            </a:ln>
          </c:spPr>
          <c:cat>
            <c:numRef>
              <c:f>Sheet1!$A$2:$A$31</c:f>
              <c:numCache>
                <c:formatCode>0</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Sheet1!$C$2:$C$31</c:f>
              <c:numCache>
                <c:formatCode>"$"#,##0.00_);[Red]\("$"#,##0.00\)</c:formatCode>
                <c:ptCount val="30"/>
                <c:pt idx="0">
                  <c:v>4957.03</c:v>
                </c:pt>
                <c:pt idx="1">
                  <c:v>10421.120000000001</c:v>
                </c:pt>
                <c:pt idx="2">
                  <c:v>16433.39</c:v>
                </c:pt>
                <c:pt idx="3">
                  <c:v>23038.04</c:v>
                </c:pt>
                <c:pt idx="4">
                  <c:v>30282.65</c:v>
                </c:pt>
                <c:pt idx="5">
                  <c:v>38218.339999999997</c:v>
                </c:pt>
                <c:pt idx="6">
                  <c:v>46900.11</c:v>
                </c:pt>
                <c:pt idx="7">
                  <c:v>56387.05</c:v>
                </c:pt>
                <c:pt idx="8">
                  <c:v>66742.7</c:v>
                </c:pt>
                <c:pt idx="9">
                  <c:v>78035.34</c:v>
                </c:pt>
                <c:pt idx="10">
                  <c:v>90338.36</c:v>
                </c:pt>
                <c:pt idx="11">
                  <c:v>103730.62</c:v>
                </c:pt>
                <c:pt idx="12">
                  <c:v>118296.86</c:v>
                </c:pt>
                <c:pt idx="13">
                  <c:v>134128.12</c:v>
                </c:pt>
                <c:pt idx="14">
                  <c:v>151322.21</c:v>
                </c:pt>
                <c:pt idx="15">
                  <c:v>169984.2</c:v>
                </c:pt>
                <c:pt idx="16">
                  <c:v>190226.96</c:v>
                </c:pt>
                <c:pt idx="17">
                  <c:v>212171.7</c:v>
                </c:pt>
                <c:pt idx="18">
                  <c:v>235948.63</c:v>
                </c:pt>
                <c:pt idx="19">
                  <c:v>261697.57</c:v>
                </c:pt>
                <c:pt idx="20">
                  <c:v>289568.65999999997</c:v>
                </c:pt>
                <c:pt idx="21">
                  <c:v>319723.15000000002</c:v>
                </c:pt>
                <c:pt idx="22">
                  <c:v>352334.15</c:v>
                </c:pt>
                <c:pt idx="23">
                  <c:v>387587.55</c:v>
                </c:pt>
                <c:pt idx="24">
                  <c:v>425682.91</c:v>
                </c:pt>
                <c:pt idx="25">
                  <c:v>466834.49</c:v>
                </c:pt>
                <c:pt idx="26">
                  <c:v>511272.29</c:v>
                </c:pt>
                <c:pt idx="27">
                  <c:v>559243.21</c:v>
                </c:pt>
                <c:pt idx="28">
                  <c:v>611012.29</c:v>
                </c:pt>
                <c:pt idx="29">
                  <c:v>666863.99</c:v>
                </c:pt>
              </c:numCache>
            </c:numRef>
          </c:val>
          <c:extLst>
            <c:ext xmlns:c16="http://schemas.microsoft.com/office/drawing/2014/chart" uri="{C3380CC4-5D6E-409C-BE32-E72D297353CC}">
              <c16:uniqueId val="{00000000-5DC2-AC4F-847C-94E5E9A33E62}"/>
            </c:ext>
          </c:extLst>
        </c:ser>
        <c:dLbls>
          <c:showLegendKey val="0"/>
          <c:showVal val="0"/>
          <c:showCatName val="0"/>
          <c:showSerName val="0"/>
          <c:showPercent val="0"/>
          <c:showBubbleSize val="0"/>
        </c:dLbls>
        <c:axId val="253992320"/>
        <c:axId val="345048192"/>
      </c:areaChart>
      <c:catAx>
        <c:axId val="253992320"/>
        <c:scaling>
          <c:orientation val="minMax"/>
          <c:max val="30"/>
          <c:min val="1"/>
        </c:scaling>
        <c:delete val="0"/>
        <c:axPos val="b"/>
        <c:numFmt formatCode="0" sourceLinked="1"/>
        <c:majorTickMark val="none"/>
        <c:minorTickMark val="none"/>
        <c:tickLblPos val="nextTo"/>
        <c:txPr>
          <a:bodyPr/>
          <a:lstStyle/>
          <a:p>
            <a:pPr>
              <a:defRPr sz="1100"/>
            </a:pPr>
            <a:endParaRPr lang="en-US"/>
          </a:p>
        </c:txPr>
        <c:crossAx val="345048192"/>
        <c:crosses val="autoZero"/>
        <c:auto val="1"/>
        <c:lblAlgn val="ctr"/>
        <c:lblOffset val="100"/>
        <c:tickLblSkip val="1"/>
        <c:noMultiLvlLbl val="0"/>
      </c:catAx>
      <c:valAx>
        <c:axId val="345048192"/>
        <c:scaling>
          <c:orientation val="minMax"/>
          <c:max val="1600000"/>
        </c:scaling>
        <c:delete val="0"/>
        <c:axPos val="l"/>
        <c:majorGridlines>
          <c:spPr>
            <a:ln>
              <a:noFill/>
            </a:ln>
          </c:spPr>
        </c:majorGridlines>
        <c:numFmt formatCode="&quot;$&quot;#,##0" sourceLinked="0"/>
        <c:majorTickMark val="none"/>
        <c:minorTickMark val="none"/>
        <c:tickLblPos val="nextTo"/>
        <c:txPr>
          <a:bodyPr/>
          <a:lstStyle/>
          <a:p>
            <a:pPr>
              <a:defRPr sz="1100"/>
            </a:pPr>
            <a:endParaRPr lang="en-US"/>
          </a:p>
        </c:txPr>
        <c:crossAx val="253992320"/>
        <c:crosses val="autoZero"/>
        <c:crossBetween val="midCat"/>
        <c:majorUnit val="200000"/>
      </c:valAx>
      <c:spPr>
        <a:noFill/>
      </c:spPr>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7939997535763"/>
          <c:y val="3.4375000000000003E-2"/>
          <c:w val="0.87060507172792123"/>
          <c:h val="0.88615624999999998"/>
        </c:manualLayout>
      </c:layout>
      <c:areaChart>
        <c:grouping val="standard"/>
        <c:varyColors val="0"/>
        <c:ser>
          <c:idx val="0"/>
          <c:order val="0"/>
          <c:tx>
            <c:strRef>
              <c:f>Sheet1!$B$1</c:f>
              <c:strCache>
                <c:ptCount val="1"/>
                <c:pt idx="0">
                  <c:v>2% Increase2</c:v>
                </c:pt>
              </c:strCache>
            </c:strRef>
          </c:tx>
          <c:spPr>
            <a:solidFill>
              <a:srgbClr val="00608A"/>
            </a:solidFill>
            <a:ln w="28575">
              <a:solidFill>
                <a:schemeClr val="bg1"/>
              </a:solidFill>
            </a:ln>
          </c:spPr>
          <c:cat>
            <c:numRef>
              <c:f>Sheet1!$A$2:$A$31</c:f>
              <c:numCache>
                <c:formatCode>0</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"$"#,##0.00_);[Red]\("$"#,##0.00\)</c:formatCode>
                <c:ptCount val="30"/>
                <c:pt idx="0">
                  <c:v>6196.29</c:v>
                </c:pt>
                <c:pt idx="1">
                  <c:v>15153.8</c:v>
                </c:pt>
                <c:pt idx="2">
                  <c:v>27205.35</c:v>
                </c:pt>
                <c:pt idx="3">
                  <c:v>42713.73</c:v>
                </c:pt>
                <c:pt idx="4">
                  <c:v>62074.14</c:v>
                </c:pt>
                <c:pt idx="5">
                  <c:v>84519.49</c:v>
                </c:pt>
                <c:pt idx="6">
                  <c:v>109126.15</c:v>
                </c:pt>
                <c:pt idx="7">
                  <c:v>136066.54</c:v>
                </c:pt>
                <c:pt idx="8">
                  <c:v>165525.99</c:v>
                </c:pt>
                <c:pt idx="9">
                  <c:v>197703.77</c:v>
                </c:pt>
                <c:pt idx="10">
                  <c:v>232814.04</c:v>
                </c:pt>
                <c:pt idx="11">
                  <c:v>271086.98</c:v>
                </c:pt>
                <c:pt idx="12">
                  <c:v>312769.96000000002</c:v>
                </c:pt>
                <c:pt idx="13">
                  <c:v>358128.79</c:v>
                </c:pt>
                <c:pt idx="14">
                  <c:v>407449.07</c:v>
                </c:pt>
                <c:pt idx="15">
                  <c:v>461037.65</c:v>
                </c:pt>
                <c:pt idx="16">
                  <c:v>519224.17</c:v>
                </c:pt>
                <c:pt idx="17">
                  <c:v>582362.75</c:v>
                </c:pt>
                <c:pt idx="18">
                  <c:v>650833.73</c:v>
                </c:pt>
                <c:pt idx="19">
                  <c:v>725045.65</c:v>
                </c:pt>
                <c:pt idx="20">
                  <c:v>805437.24</c:v>
                </c:pt>
                <c:pt idx="21">
                  <c:v>892479.69</c:v>
                </c:pt>
                <c:pt idx="22">
                  <c:v>986678.96</c:v>
                </c:pt>
                <c:pt idx="23">
                  <c:v>1088578.3600000001</c:v>
                </c:pt>
                <c:pt idx="24">
                  <c:v>1198761.25</c:v>
                </c:pt>
                <c:pt idx="25">
                  <c:v>1317853.95</c:v>
                </c:pt>
                <c:pt idx="26">
                  <c:v>1446528.89</c:v>
                </c:pt>
                <c:pt idx="27">
                  <c:v>1585507.98</c:v>
                </c:pt>
                <c:pt idx="28">
                  <c:v>1735566.15</c:v>
                </c:pt>
                <c:pt idx="29">
                  <c:v>1897535.29</c:v>
                </c:pt>
              </c:numCache>
            </c:numRef>
          </c:val>
          <c:extLst>
            <c:ext xmlns:c16="http://schemas.microsoft.com/office/drawing/2014/chart" uri="{C3380CC4-5D6E-409C-BE32-E72D297353CC}">
              <c16:uniqueId val="{00000000-06F4-B440-9BB9-AB9D9E512D26}"/>
            </c:ext>
          </c:extLst>
        </c:ser>
        <c:dLbls>
          <c:showLegendKey val="0"/>
          <c:showVal val="0"/>
          <c:showCatName val="0"/>
          <c:showSerName val="0"/>
          <c:showPercent val="0"/>
          <c:showBubbleSize val="0"/>
        </c:dLbls>
        <c:axId val="459774976"/>
        <c:axId val="469527168"/>
      </c:areaChart>
      <c:catAx>
        <c:axId val="459774976"/>
        <c:scaling>
          <c:orientation val="minMax"/>
          <c:max val="30"/>
          <c:min val="1"/>
        </c:scaling>
        <c:delete val="1"/>
        <c:axPos val="b"/>
        <c:numFmt formatCode="0" sourceLinked="1"/>
        <c:majorTickMark val="none"/>
        <c:minorTickMark val="none"/>
        <c:tickLblPos val="nextTo"/>
        <c:crossAx val="469527168"/>
        <c:crosses val="autoZero"/>
        <c:auto val="1"/>
        <c:lblAlgn val="ctr"/>
        <c:lblOffset val="100"/>
        <c:tickLblSkip val="1"/>
        <c:noMultiLvlLbl val="0"/>
      </c:catAx>
      <c:valAx>
        <c:axId val="469527168"/>
        <c:scaling>
          <c:orientation val="minMax"/>
          <c:max val="2000000"/>
        </c:scaling>
        <c:delete val="1"/>
        <c:axPos val="l"/>
        <c:majorGridlines>
          <c:spPr>
            <a:ln>
              <a:noFill/>
            </a:ln>
          </c:spPr>
        </c:majorGridlines>
        <c:numFmt formatCode="&quot;$&quot;#,##0" sourceLinked="0"/>
        <c:majorTickMark val="out"/>
        <c:minorTickMark val="none"/>
        <c:tickLblPos val="nextTo"/>
        <c:crossAx val="459774976"/>
        <c:crosses val="autoZero"/>
        <c:crossBetween val="midCat"/>
        <c:majorUnit val="100000"/>
      </c:valAx>
      <c:spPr>
        <a:noFill/>
      </c:spPr>
    </c:plotArea>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0BAF15-9A5E-4C51-8B89-60232A5BDA3C}"/>
              </a:ext>
            </a:extLst>
          </p:cNvPr>
          <p:cNvSpPr>
            <a:spLocks noGrp="1"/>
          </p:cNvSpPr>
          <p:nvPr>
            <p:ph type="hdr" sz="quarter"/>
          </p:nvPr>
        </p:nvSpPr>
        <p:spPr>
          <a:xfrm>
            <a:off x="0" y="0"/>
            <a:ext cx="3170255" cy="482041"/>
          </a:xfrm>
          <a:prstGeom prst="rect">
            <a:avLst/>
          </a:prstGeom>
        </p:spPr>
        <p:txBody>
          <a:bodyPr vert="horz" lIns="95674" tIns="47837" rIns="95674" bIns="47837" rtlCol="0"/>
          <a:lstStyle>
            <a:lvl1pPr algn="l">
              <a:defRPr sz="1300"/>
            </a:lvl1pPr>
          </a:lstStyle>
          <a:p>
            <a:endParaRPr lang="en-US" dirty="0"/>
          </a:p>
        </p:txBody>
      </p:sp>
      <p:sp>
        <p:nvSpPr>
          <p:cNvPr id="3" name="Date Placeholder 2">
            <a:extLst>
              <a:ext uri="{FF2B5EF4-FFF2-40B4-BE49-F238E27FC236}">
                <a16:creationId xmlns:a16="http://schemas.microsoft.com/office/drawing/2014/main" id="{3AF21DEE-BF21-487D-A450-FFF6EFE3229B}"/>
              </a:ext>
            </a:extLst>
          </p:cNvPr>
          <p:cNvSpPr>
            <a:spLocks noGrp="1"/>
          </p:cNvSpPr>
          <p:nvPr>
            <p:ph type="dt" sz="quarter" idx="1"/>
          </p:nvPr>
        </p:nvSpPr>
        <p:spPr>
          <a:xfrm>
            <a:off x="4143271" y="0"/>
            <a:ext cx="3170255" cy="482041"/>
          </a:xfrm>
          <a:prstGeom prst="rect">
            <a:avLst/>
          </a:prstGeom>
        </p:spPr>
        <p:txBody>
          <a:bodyPr vert="horz" lIns="95674" tIns="47837" rIns="95674" bIns="47837" rtlCol="0"/>
          <a:lstStyle>
            <a:lvl1pPr algn="r">
              <a:defRPr sz="1300"/>
            </a:lvl1pPr>
          </a:lstStyle>
          <a:p>
            <a:fld id="{7CB21309-5326-44C6-A140-CF8CC1729AAE}" type="datetimeFigureOut">
              <a:rPr lang="en-US" smtClean="0"/>
              <a:t>05/09/2023</a:t>
            </a:fld>
            <a:endParaRPr lang="en-US" dirty="0"/>
          </a:p>
        </p:txBody>
      </p:sp>
      <p:sp>
        <p:nvSpPr>
          <p:cNvPr id="4" name="Footer Placeholder 3">
            <a:extLst>
              <a:ext uri="{FF2B5EF4-FFF2-40B4-BE49-F238E27FC236}">
                <a16:creationId xmlns:a16="http://schemas.microsoft.com/office/drawing/2014/main" id="{748CB3F3-83F9-4A21-91BC-F3C92AA90868}"/>
              </a:ext>
            </a:extLst>
          </p:cNvPr>
          <p:cNvSpPr>
            <a:spLocks noGrp="1"/>
          </p:cNvSpPr>
          <p:nvPr>
            <p:ph type="ftr" sz="quarter" idx="2"/>
          </p:nvPr>
        </p:nvSpPr>
        <p:spPr>
          <a:xfrm>
            <a:off x="0" y="9119159"/>
            <a:ext cx="3170255" cy="482041"/>
          </a:xfrm>
          <a:prstGeom prst="rect">
            <a:avLst/>
          </a:prstGeom>
        </p:spPr>
        <p:txBody>
          <a:bodyPr vert="horz" lIns="95674" tIns="47837" rIns="95674" bIns="47837"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0A421CBC-333D-4BDB-9F41-7F2208E564B0}"/>
              </a:ext>
            </a:extLst>
          </p:cNvPr>
          <p:cNvSpPr>
            <a:spLocks noGrp="1"/>
          </p:cNvSpPr>
          <p:nvPr>
            <p:ph type="sldNum" sz="quarter" idx="3"/>
          </p:nvPr>
        </p:nvSpPr>
        <p:spPr>
          <a:xfrm>
            <a:off x="4143271" y="9119159"/>
            <a:ext cx="3170255" cy="482041"/>
          </a:xfrm>
          <a:prstGeom prst="rect">
            <a:avLst/>
          </a:prstGeom>
        </p:spPr>
        <p:txBody>
          <a:bodyPr vert="horz" lIns="95674" tIns="47837" rIns="95674" bIns="47837" rtlCol="0" anchor="b"/>
          <a:lstStyle>
            <a:lvl1pPr algn="r">
              <a:defRPr sz="1300"/>
            </a:lvl1pPr>
          </a:lstStyle>
          <a:p>
            <a:fld id="{75C24113-2710-4130-8BC6-F7CF879AC554}" type="slidenum">
              <a:rPr lang="en-US" smtClean="0"/>
              <a:t>‹#›</a:t>
            </a:fld>
            <a:endParaRPr lang="en-US" dirty="0"/>
          </a:p>
        </p:txBody>
      </p:sp>
    </p:spTree>
    <p:extLst>
      <p:ext uri="{BB962C8B-B14F-4D97-AF65-F5344CB8AC3E}">
        <p14:creationId xmlns:p14="http://schemas.microsoft.com/office/powerpoint/2010/main" val="357693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E066F8-C899-4300-B34D-577E8AF4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199" cy="9601199"/>
          </a:xfrm>
          <a:prstGeom prst="rect">
            <a:avLst/>
          </a:prstGeom>
        </p:spPr>
      </p:pic>
      <p:sp>
        <p:nvSpPr>
          <p:cNvPr id="4" name="Slide Image Placeholder 3"/>
          <p:cNvSpPr>
            <a:spLocks noGrp="1" noRot="1" noChangeAspect="1"/>
          </p:cNvSpPr>
          <p:nvPr>
            <p:ph type="sldImg" idx="2"/>
          </p:nvPr>
        </p:nvSpPr>
        <p:spPr>
          <a:xfrm>
            <a:off x="777875" y="771525"/>
            <a:ext cx="5759450" cy="3240088"/>
          </a:xfrm>
          <a:prstGeom prst="rect">
            <a:avLst/>
          </a:prstGeom>
          <a:noFill/>
          <a:ln w="12700">
            <a:solidFill>
              <a:prstClr val="black"/>
            </a:solidFill>
          </a:ln>
        </p:spPr>
        <p:txBody>
          <a:bodyPr vert="horz" lIns="95674" tIns="47837" rIns="95674" bIns="47837" rtlCol="0" anchor="ctr"/>
          <a:lstStyle/>
          <a:p>
            <a:endParaRPr lang="en-US" dirty="0"/>
          </a:p>
        </p:txBody>
      </p:sp>
      <p:sp>
        <p:nvSpPr>
          <p:cNvPr id="5" name="Notes Placeholder 4"/>
          <p:cNvSpPr>
            <a:spLocks noGrp="1"/>
          </p:cNvSpPr>
          <p:nvPr>
            <p:ph type="body" sz="quarter" idx="3"/>
          </p:nvPr>
        </p:nvSpPr>
        <p:spPr>
          <a:xfrm>
            <a:off x="777874" y="4192036"/>
            <a:ext cx="5759451" cy="4572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239435" y="9263528"/>
            <a:ext cx="388472" cy="208017"/>
          </a:xfrm>
          <a:prstGeom prst="rect">
            <a:avLst/>
          </a:prstGeom>
        </p:spPr>
        <p:txBody>
          <a:bodyPr vert="horz" lIns="0" tIns="0" rIns="0" bIns="0" rtlCol="0" anchor="ctr"/>
          <a:lstStyle>
            <a:lvl1pPr algn="ctr">
              <a:defRPr sz="900">
                <a:solidFill>
                  <a:srgbClr val="054C70"/>
                </a:solidFill>
                <a:latin typeface="+mj-lt"/>
              </a:defRPr>
            </a:lvl1pPr>
          </a:lstStyle>
          <a:p>
            <a:fld id="{CFA5BF29-3A85-45E8-9EC2-6FCFBE5E0498}" type="slidenum">
              <a:rPr lang="en-US" smtClean="0"/>
              <a:pPr/>
              <a:t>‹#›</a:t>
            </a:fld>
            <a:endParaRPr lang="en-US" dirty="0"/>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1088473" rtl="0" eaLnBrk="1" latinLnBrk="0" hangingPunct="1">
      <a:defRPr sz="1000" kern="1200">
        <a:solidFill>
          <a:schemeClr val="tx1"/>
        </a:solidFill>
        <a:latin typeface="+mn-lt"/>
        <a:ea typeface="+mn-ea"/>
        <a:cs typeface="+mn-cs"/>
      </a:defRPr>
    </a:lvl1pPr>
    <a:lvl2pPr marL="544237" algn="l" defTabSz="1088473" rtl="0" eaLnBrk="1" latinLnBrk="0" hangingPunct="1">
      <a:defRPr sz="1000" kern="1200">
        <a:solidFill>
          <a:schemeClr val="tx1"/>
        </a:solidFill>
        <a:latin typeface="+mn-lt"/>
        <a:ea typeface="+mn-ea"/>
        <a:cs typeface="+mn-cs"/>
      </a:defRPr>
    </a:lvl2pPr>
    <a:lvl3pPr marL="1088473" algn="l" defTabSz="1088473" rtl="0" eaLnBrk="1" latinLnBrk="0" hangingPunct="1">
      <a:defRPr sz="1000" kern="1200">
        <a:solidFill>
          <a:schemeClr val="tx1"/>
        </a:solidFill>
        <a:latin typeface="+mn-lt"/>
        <a:ea typeface="+mn-ea"/>
        <a:cs typeface="+mn-cs"/>
      </a:defRPr>
    </a:lvl3pPr>
    <a:lvl4pPr marL="1632711" algn="l" defTabSz="1088473" rtl="0" eaLnBrk="1" latinLnBrk="0" hangingPunct="1">
      <a:defRPr sz="1000" kern="1200">
        <a:solidFill>
          <a:schemeClr val="tx1"/>
        </a:solidFill>
        <a:latin typeface="+mn-lt"/>
        <a:ea typeface="+mn-ea"/>
        <a:cs typeface="+mn-cs"/>
      </a:defRPr>
    </a:lvl4pPr>
    <a:lvl5pPr marL="2176947" algn="l" defTabSz="1088473" rtl="0" eaLnBrk="1" latinLnBrk="0" hangingPunct="1">
      <a:defRPr sz="1000" kern="1200">
        <a:solidFill>
          <a:schemeClr val="tx1"/>
        </a:solidFill>
        <a:latin typeface="+mn-lt"/>
        <a:ea typeface="+mn-ea"/>
        <a:cs typeface="+mn-cs"/>
      </a:defRPr>
    </a:lvl5pPr>
    <a:lvl6pPr marL="2721184" algn="l" defTabSz="1088473" rtl="0" eaLnBrk="1" latinLnBrk="0" hangingPunct="1">
      <a:defRPr sz="1417" kern="1200">
        <a:solidFill>
          <a:schemeClr val="tx1"/>
        </a:solidFill>
        <a:latin typeface="+mn-lt"/>
        <a:ea typeface="+mn-ea"/>
        <a:cs typeface="+mn-cs"/>
      </a:defRPr>
    </a:lvl6pPr>
    <a:lvl7pPr marL="3265420" algn="l" defTabSz="1088473" rtl="0" eaLnBrk="1" latinLnBrk="0" hangingPunct="1">
      <a:defRPr sz="1417" kern="1200">
        <a:solidFill>
          <a:schemeClr val="tx1"/>
        </a:solidFill>
        <a:latin typeface="+mn-lt"/>
        <a:ea typeface="+mn-ea"/>
        <a:cs typeface="+mn-cs"/>
      </a:defRPr>
    </a:lvl7pPr>
    <a:lvl8pPr marL="3809657" algn="l" defTabSz="1088473" rtl="0" eaLnBrk="1" latinLnBrk="0" hangingPunct="1">
      <a:defRPr sz="1417" kern="1200">
        <a:solidFill>
          <a:schemeClr val="tx1"/>
        </a:solidFill>
        <a:latin typeface="+mn-lt"/>
        <a:ea typeface="+mn-ea"/>
        <a:cs typeface="+mn-cs"/>
      </a:defRPr>
    </a:lvl8pPr>
    <a:lvl9pPr marL="4353894" algn="l" defTabSz="1088473" rtl="0" eaLnBrk="1" latinLnBrk="0" hangingPunct="1">
      <a:defRPr sz="14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7062"/>
          </a:xfrm>
        </p:spPr>
      </p:sp>
      <p:sp>
        <p:nvSpPr>
          <p:cNvPr id="3" name="Notes Placeholder 2"/>
          <p:cNvSpPr>
            <a:spLocks noGrp="1"/>
          </p:cNvSpPr>
          <p:nvPr>
            <p:ph type="body" idx="1"/>
            <p:custDataLst>
              <p:tags r:id="rId1"/>
            </p:custDataLst>
          </p:nvPr>
        </p:nvSpPr>
        <p:spPr>
          <a:xfrm>
            <a:off x="694944" y="4050792"/>
            <a:ext cx="5630862" cy="3904353"/>
          </a:xfrm>
        </p:spPr>
        <p:txBody>
          <a:bodyPr/>
          <a:lstStyle/>
          <a:p>
            <a:endParaRPr lang="en-US" dirty="0">
              <a:latin typeface="Arial" panose="020B0604020202020204" pitchFamily="34" charset="0"/>
              <a:cs typeface="Arial" panose="020B0604020202020204" pitchFamily="34" charset="0"/>
            </a:endParaRPr>
          </a:p>
        </p:txBody>
      </p:sp>
      <p:sp>
        <p:nvSpPr>
          <p:cNvPr id="5" name="Slide Number Placeholder 6">
            <a:extLst>
              <a:ext uri="{FF2B5EF4-FFF2-40B4-BE49-F238E27FC236}">
                <a16:creationId xmlns:a16="http://schemas.microsoft.com/office/drawing/2014/main" id="{1A70079E-087A-5C4B-9A59-1239B12C5969}"/>
              </a:ext>
            </a:extLst>
          </p:cNvPr>
          <p:cNvSpPr>
            <a:spLocks noGrp="1"/>
          </p:cNvSpPr>
          <p:nvPr>
            <p:ph type="sldNum" sz="quarter" idx="5"/>
          </p:nvPr>
        </p:nvSpPr>
        <p:spPr>
          <a:xfrm>
            <a:off x="5953259" y="8929981"/>
            <a:ext cx="347730" cy="202842"/>
          </a:xfrm>
          <a:prstGeom prst="rect">
            <a:avLst/>
          </a:prstGeom>
        </p:spPr>
        <p:txBody>
          <a:bodyPr vert="horz" lIns="91440" tIns="45720" rIns="91440" bIns="45720" rtlCol="0" anchor="ctr"/>
          <a:lstStyle>
            <a:lvl1pPr algn="ctr">
              <a:defRPr sz="900" b="1" i="0">
                <a:solidFill>
                  <a:srgbClr val="054C70"/>
                </a:solidFill>
                <a:latin typeface="Arial Black" panose="020B0604020202020204" pitchFamily="34" charset="0"/>
                <a:cs typeface="Arial Black" panose="020B0604020202020204" pitchFamily="34" charset="0"/>
              </a:defRPr>
            </a:lvl1pPr>
          </a:lstStyle>
          <a:p>
            <a:pPr marL="0" marR="0" lvl="0" indent="0" algn="ctr" defTabSz="1088473" rtl="0" eaLnBrk="1" fontAlgn="auto" latinLnBrk="0" hangingPunct="1">
              <a:lnSpc>
                <a:spcPct val="100000"/>
              </a:lnSpc>
              <a:spcBef>
                <a:spcPts val="0"/>
              </a:spcBef>
              <a:spcAft>
                <a:spcPts val="0"/>
              </a:spcAft>
              <a:buClrTx/>
              <a:buSzTx/>
              <a:buFontTx/>
              <a:buNone/>
              <a:tabLst/>
              <a:defRPr/>
            </a:pPr>
            <a:fld id="{CFA5BF29-3A85-45E8-9EC2-6FCFBE5E0498}" type="slidenum">
              <a:rPr kumimoji="0" lang="en-US" sz="900" b="1" i="0" u="none" strike="noStrike" kern="1200" cap="none" spc="0" normalizeH="0" baseline="0" noProof="0" smtClean="0">
                <a:ln>
                  <a:noFill/>
                </a:ln>
                <a:solidFill>
                  <a:srgbClr val="054C70"/>
                </a:solidFill>
                <a:effectLst/>
                <a:uLnTx/>
                <a:uFillTx/>
                <a:latin typeface="Arial Black" panose="020B0604020202020204" pitchFamily="34" charset="0"/>
                <a:ea typeface="+mn-ea"/>
              </a:rPr>
              <a:pPr marL="0" marR="0" lvl="0" indent="0" algn="ctr" defTabSz="1088473" rtl="0" eaLnBrk="1" fontAlgn="auto" latinLnBrk="0" hangingPunct="1">
                <a:lnSpc>
                  <a:spcPct val="100000"/>
                </a:lnSpc>
                <a:spcBef>
                  <a:spcPts val="0"/>
                </a:spcBef>
                <a:spcAft>
                  <a:spcPts val="0"/>
                </a:spcAft>
                <a:buClrTx/>
                <a:buSzTx/>
                <a:buFontTx/>
                <a:buNone/>
                <a:tabLst/>
                <a:defRPr/>
              </a:pPr>
              <a:t>1</a:t>
            </a:fld>
            <a:endParaRPr kumimoji="0" lang="en-US" sz="900" b="1" i="0" u="none" strike="noStrike" kern="1200" cap="none" spc="0" normalizeH="0" baseline="0" noProof="0" dirty="0">
              <a:ln>
                <a:noFill/>
              </a:ln>
              <a:solidFill>
                <a:srgbClr val="054C70"/>
              </a:solidFill>
              <a:effectLst/>
              <a:uLnTx/>
              <a:uFillTx/>
              <a:latin typeface="Arial Black" panose="020B0604020202020204" pitchFamily="34" charset="0"/>
              <a:ea typeface="+mn-ea"/>
            </a:endParaRPr>
          </a:p>
        </p:txBody>
      </p:sp>
    </p:spTree>
    <p:extLst>
      <p:ext uri="{BB962C8B-B14F-4D97-AF65-F5344CB8AC3E}">
        <p14:creationId xmlns:p14="http://schemas.microsoft.com/office/powerpoint/2010/main" val="3971664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Arial" panose="020B0604020202020204" pitchFamily="34" charset="0"/>
              </a:rPr>
              <a:t>[Static slide - $100,000 Salary Example (15% = $1250/month)]</a:t>
            </a:r>
          </a:p>
          <a:p>
            <a:endParaRPr lang="en-US" sz="1050" dirty="0">
              <a:latin typeface="Arial" panose="020B0604020202020204" pitchFamily="34" charset="0"/>
            </a:endParaRPr>
          </a:p>
          <a:p>
            <a:r>
              <a:rPr lang="en-US" sz="1050" dirty="0">
                <a:latin typeface="Arial" panose="020B0604020202020204" pitchFamily="34" charset="0"/>
              </a:rPr>
              <a:t>Rep Talking Points:</a:t>
            </a:r>
          </a:p>
          <a:p>
            <a:pPr marL="179383" indent="-179383">
              <a:buFontTx/>
              <a:buChar char="-"/>
            </a:pPr>
            <a:r>
              <a:rPr lang="en-US" dirty="0"/>
              <a:t>Review concept</a:t>
            </a:r>
            <a:r>
              <a:rPr lang="en-US" baseline="0" dirty="0"/>
              <a:t> of compounding</a:t>
            </a:r>
          </a:p>
          <a:p>
            <a:pPr marL="179383" indent="-179383">
              <a:buFontTx/>
              <a:buChar char="-"/>
            </a:pPr>
            <a:r>
              <a:rPr lang="en-US" baseline="0" dirty="0"/>
              <a:t>Discuss impact of starting early vs. waiting</a:t>
            </a:r>
          </a:p>
          <a:p>
            <a:pPr marL="179383" indent="-179383">
              <a:buFontTx/>
              <a:buChar char="-"/>
            </a:pPr>
            <a:r>
              <a:rPr lang="en-US" baseline="0" dirty="0"/>
              <a:t>Discuss impact of contributing continuously vs. stopping after 10 years</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10</a:t>
            </a:fld>
            <a:endParaRPr lang="en-US" dirty="0"/>
          </a:p>
        </p:txBody>
      </p:sp>
    </p:spTree>
    <p:extLst>
      <p:ext uri="{BB962C8B-B14F-4D97-AF65-F5344CB8AC3E}">
        <p14:creationId xmlns:p14="http://schemas.microsoft.com/office/powerpoint/2010/main" val="16475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[Plan specific slide – Participant money in]</a:t>
            </a:r>
          </a:p>
          <a:p>
            <a:endParaRPr lang="en-US" sz="1000" dirty="0">
              <a:latin typeface="Arial" panose="020B0604020202020204" pitchFamily="34" charset="0"/>
            </a:endParaRPr>
          </a:p>
          <a:p>
            <a:r>
              <a:rPr lang="en-US" sz="1000" dirty="0">
                <a:latin typeface="Arial" panose="020B0604020202020204" pitchFamily="34" charset="0"/>
              </a:rPr>
              <a:t>Rep Talking Points:</a:t>
            </a:r>
          </a:p>
          <a:p>
            <a:pPr marL="179388" indent="-179388">
              <a:buFontTx/>
              <a:buChar char="-"/>
            </a:pPr>
            <a:r>
              <a:rPr lang="en-US" sz="1000" dirty="0">
                <a:latin typeface="Arial" panose="020B0604020202020204" pitchFamily="34" charset="0"/>
              </a:rPr>
              <a:t>Reviews plan specific eligibility requirements</a:t>
            </a:r>
          </a:p>
          <a:p>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11</a:t>
            </a:fld>
            <a:endParaRPr lang="en-US" dirty="0"/>
          </a:p>
        </p:txBody>
      </p:sp>
    </p:spTree>
    <p:extLst>
      <p:ext uri="{BB962C8B-B14F-4D97-AF65-F5344CB8AC3E}">
        <p14:creationId xmlns:p14="http://schemas.microsoft.com/office/powerpoint/2010/main" val="356677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rPr>
              <a:t>[Static slide]</a:t>
            </a:r>
          </a:p>
          <a:p>
            <a:endParaRPr lang="en-US" sz="1300" dirty="0">
              <a:latin typeface="Arial" panose="020B0604020202020204" pitchFamily="34" charset="0"/>
            </a:endParaRPr>
          </a:p>
          <a:p>
            <a:r>
              <a:rPr lang="en-US" sz="1300" dirty="0">
                <a:latin typeface="Arial" panose="020B0604020202020204" pitchFamily="34" charset="0"/>
              </a:rPr>
              <a:t>Rep Talking Points:</a:t>
            </a:r>
          </a:p>
          <a:p>
            <a:pPr marL="179388" indent="-179388">
              <a:buFontTx/>
              <a:buChar char="-"/>
            </a:pPr>
            <a:r>
              <a:rPr lang="en-US" dirty="0"/>
              <a:t>Review</a:t>
            </a:r>
            <a:r>
              <a:rPr lang="en-US" baseline="0" dirty="0"/>
              <a:t> auto-enroll details including</a:t>
            </a:r>
          </a:p>
          <a:p>
            <a:pPr marL="657756" lvl="1" indent="-179388">
              <a:buFontTx/>
              <a:buChar char="-"/>
            </a:pPr>
            <a:r>
              <a:rPr lang="en-US" baseline="0" dirty="0"/>
              <a:t>When</a:t>
            </a:r>
          </a:p>
          <a:p>
            <a:pPr marL="657756" lvl="1" indent="-179388">
              <a:buFontTx/>
              <a:buChar char="-"/>
            </a:pPr>
            <a:r>
              <a:rPr lang="en-US" baseline="0" dirty="0" err="1"/>
              <a:t>Opt</a:t>
            </a:r>
            <a:r>
              <a:rPr lang="en-US" baseline="0" dirty="0"/>
              <a:t> out</a:t>
            </a:r>
          </a:p>
          <a:p>
            <a:pPr marL="657756" lvl="1" indent="-179388">
              <a:buFontTx/>
              <a:buChar char="-"/>
            </a:pPr>
            <a:r>
              <a:rPr lang="en-US" baseline="0" dirty="0"/>
              <a:t>Default investment and deferral</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12</a:t>
            </a:fld>
            <a:endParaRPr lang="en-US" dirty="0"/>
          </a:p>
        </p:txBody>
      </p:sp>
    </p:spTree>
    <p:extLst>
      <p:ext uri="{BB962C8B-B14F-4D97-AF65-F5344CB8AC3E}">
        <p14:creationId xmlns:p14="http://schemas.microsoft.com/office/powerpoint/2010/main" val="14153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[Plan specific slide – Participant money in]</a:t>
            </a:r>
          </a:p>
          <a:p>
            <a:endParaRPr lang="en-US" sz="1000" dirty="0">
              <a:latin typeface="Arial" panose="020B0604020202020204" pitchFamily="34" charset="0"/>
            </a:endParaRPr>
          </a:p>
          <a:p>
            <a:r>
              <a:rPr lang="en-US" sz="1000" dirty="0">
                <a:latin typeface="Arial" panose="020B0604020202020204" pitchFamily="34" charset="0"/>
              </a:rPr>
              <a:t>Rep Talking Points:</a:t>
            </a:r>
          </a:p>
          <a:p>
            <a:pPr marL="179388" indent="-179388">
              <a:buFontTx/>
              <a:buChar char="-"/>
            </a:pPr>
            <a:r>
              <a:rPr lang="en-US" sz="1000" dirty="0">
                <a:latin typeface="Arial" panose="020B0604020202020204" pitchFamily="34" charset="0"/>
              </a:rPr>
              <a:t>Reviews plan specific participant contribution limits</a:t>
            </a:r>
          </a:p>
          <a:p>
            <a:pPr marL="179388" indent="-179388">
              <a:buFontTx/>
              <a:buChar char="-"/>
            </a:pPr>
            <a:r>
              <a:rPr lang="en-US" sz="1000" dirty="0">
                <a:latin typeface="Arial" panose="020B0604020202020204" pitchFamily="34" charset="0"/>
              </a:rPr>
              <a:t>Reviews IRS contribution limits for applicable year</a:t>
            </a:r>
          </a:p>
          <a:p>
            <a:pPr marL="179388" indent="-179388">
              <a:buFontTx/>
              <a:buChar char="-"/>
            </a:pPr>
            <a:r>
              <a:rPr lang="en-US" sz="1000" b="1" dirty="0">
                <a:latin typeface="Arial" panose="020B0604020202020204" pitchFamily="34" charset="0"/>
              </a:rPr>
              <a:t>MUST be clear that participant can contribute up to the LESSER of the plan percentage limit or the IRS contribution limit</a:t>
            </a:r>
          </a:p>
          <a:p>
            <a:pPr marL="179388" indent="-179388">
              <a:buFontTx/>
              <a:buChar char="-"/>
            </a:pPr>
            <a:r>
              <a:rPr lang="en-US" sz="1000" dirty="0">
                <a:latin typeface="Arial" panose="020B0604020202020204" pitchFamily="34" charset="0"/>
              </a:rPr>
              <a:t>Gears in bottom right hand corner link to auto-enroll slides, if applicable</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13</a:t>
            </a:fld>
            <a:endParaRPr lang="en-US" dirty="0"/>
          </a:p>
        </p:txBody>
      </p:sp>
    </p:spTree>
    <p:extLst>
      <p:ext uri="{BB962C8B-B14F-4D97-AF65-F5344CB8AC3E}">
        <p14:creationId xmlns:p14="http://schemas.microsoft.com/office/powerpoint/2010/main" val="383041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rPr>
              <a:t>[Plan specific slide – Participant money in]</a:t>
            </a:r>
          </a:p>
          <a:p>
            <a:endParaRPr lang="en-US" sz="1300" dirty="0">
              <a:latin typeface="Arial" panose="020B0604020202020204" pitchFamily="34" charset="0"/>
            </a:endParaRPr>
          </a:p>
          <a:p>
            <a:r>
              <a:rPr lang="en-US" sz="1300" dirty="0">
                <a:latin typeface="Arial" panose="020B0604020202020204" pitchFamily="34" charset="0"/>
              </a:rPr>
              <a:t>Rep Talking Points:</a:t>
            </a:r>
          </a:p>
          <a:p>
            <a:pPr marL="179388" indent="-179388">
              <a:buFontTx/>
              <a:buChar char="-"/>
            </a:pPr>
            <a:r>
              <a:rPr lang="en-US" sz="1300" dirty="0">
                <a:latin typeface="Arial" panose="020B0604020202020204" pitchFamily="34" charset="0"/>
              </a:rPr>
              <a:t>Reviews contribution types and how employer contributions are considered </a:t>
            </a:r>
          </a:p>
          <a:p>
            <a:pPr marL="657756" lvl="1" indent="-179388">
              <a:buFontTx/>
              <a:buChar char="-"/>
            </a:pPr>
            <a:r>
              <a:rPr lang="en-US" sz="1300" dirty="0">
                <a:latin typeface="Arial" panose="020B0604020202020204" pitchFamily="34" charset="0"/>
              </a:rPr>
              <a:t>Explains that a participant can designate THEIR contributions</a:t>
            </a:r>
          </a:p>
          <a:p>
            <a:pPr marL="657756" lvl="1" indent="-179388">
              <a:buFontTx/>
              <a:buChar char="-"/>
            </a:pPr>
            <a:r>
              <a:rPr lang="en-US" sz="1300" dirty="0">
                <a:latin typeface="Arial" panose="020B0604020202020204" pitchFamily="34" charset="0"/>
              </a:rPr>
              <a:t>Explains that company contributions are before-tax/</a:t>
            </a:r>
            <a:r>
              <a:rPr lang="en-US" sz="1300" dirty="0" err="1">
                <a:latin typeface="Arial" panose="020B0604020202020204" pitchFamily="34" charset="0"/>
              </a:rPr>
              <a:t>roth</a:t>
            </a:r>
            <a:r>
              <a:rPr lang="en-US" sz="1300" dirty="0">
                <a:latin typeface="Arial" panose="020B0604020202020204" pitchFamily="34" charset="0"/>
              </a:rPr>
              <a:t>/after-tax</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14</a:t>
            </a:fld>
            <a:endParaRPr lang="en-US" dirty="0"/>
          </a:p>
        </p:txBody>
      </p:sp>
    </p:spTree>
    <p:extLst>
      <p:ext uri="{BB962C8B-B14F-4D97-AF65-F5344CB8AC3E}">
        <p14:creationId xmlns:p14="http://schemas.microsoft.com/office/powerpoint/2010/main" val="7451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rPr>
              <a:t>[Plan specific slide – company money in]</a:t>
            </a:r>
          </a:p>
          <a:p>
            <a:endParaRPr lang="en-US" sz="1300" dirty="0">
              <a:latin typeface="Arial" panose="020B0604020202020204" pitchFamily="34" charset="0"/>
            </a:endParaRPr>
          </a:p>
          <a:p>
            <a:r>
              <a:rPr lang="en-US" sz="1300" dirty="0">
                <a:latin typeface="Arial" panose="020B0604020202020204" pitchFamily="34" charset="0"/>
              </a:rPr>
              <a:t>Rep Talking Points:</a:t>
            </a:r>
          </a:p>
          <a:p>
            <a:pPr marL="179388" indent="-179388">
              <a:buFontTx/>
              <a:buChar char="-"/>
            </a:pPr>
            <a:r>
              <a:rPr lang="en-US" sz="1300" dirty="0">
                <a:latin typeface="Arial" panose="020B0604020202020204" pitchFamily="34" charset="0"/>
              </a:rPr>
              <a:t>Reviews company contributions</a:t>
            </a:r>
          </a:p>
          <a:p>
            <a:pPr marL="657756" lvl="1" indent="-179388">
              <a:buFontTx/>
              <a:buChar char="-"/>
            </a:pPr>
            <a:r>
              <a:rPr lang="en-US" sz="1300" dirty="0">
                <a:latin typeface="Arial" panose="020B0604020202020204" pitchFamily="34" charset="0"/>
              </a:rPr>
              <a:t>Match program</a:t>
            </a:r>
          </a:p>
          <a:p>
            <a:pPr marL="657756" lvl="1" indent="-179388">
              <a:buFontTx/>
              <a:buChar char="-"/>
            </a:pPr>
            <a:r>
              <a:rPr lang="en-US" sz="1300" dirty="0">
                <a:latin typeface="Arial" panose="020B0604020202020204" pitchFamily="34" charset="0"/>
              </a:rPr>
              <a:t>Other contributions</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15</a:t>
            </a:fld>
            <a:endParaRPr lang="en-US" dirty="0"/>
          </a:p>
        </p:txBody>
      </p:sp>
    </p:spTree>
    <p:extLst>
      <p:ext uri="{BB962C8B-B14F-4D97-AF65-F5344CB8AC3E}">
        <p14:creationId xmlns:p14="http://schemas.microsoft.com/office/powerpoint/2010/main" val="292903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rPr>
              <a:t>[Plan specific slide – Participant money in]</a:t>
            </a:r>
          </a:p>
          <a:p>
            <a:endParaRPr lang="en-US" sz="1300" dirty="0">
              <a:latin typeface="Arial" panose="020B0604020202020204" pitchFamily="34" charset="0"/>
            </a:endParaRPr>
          </a:p>
          <a:p>
            <a:r>
              <a:rPr lang="en-US" sz="1300" dirty="0">
                <a:latin typeface="Arial" panose="020B0604020202020204" pitchFamily="34" charset="0"/>
              </a:rPr>
              <a:t>Rep Talking Points:</a:t>
            </a:r>
          </a:p>
          <a:p>
            <a:pPr marL="179388" indent="-179388">
              <a:buFontTx/>
              <a:buChar char="-"/>
            </a:pPr>
            <a:r>
              <a:rPr lang="en-US" sz="1300" dirty="0">
                <a:latin typeface="Arial" panose="020B0604020202020204" pitchFamily="34" charset="0"/>
              </a:rPr>
              <a:t>Reviews vesting schedule</a:t>
            </a:r>
          </a:p>
          <a:p>
            <a:pPr marL="179388" indent="-179388">
              <a:buFontTx/>
              <a:buChar char="-"/>
            </a:pPr>
            <a:r>
              <a:rPr lang="en-US" sz="1300" dirty="0">
                <a:latin typeface="Arial" panose="020B0604020202020204" pitchFamily="34" charset="0"/>
              </a:rPr>
              <a:t>Reiterates that salary deferrals are always 100% vested</a:t>
            </a:r>
          </a:p>
          <a:p>
            <a:endParaRPr lang="en-US" sz="2000"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16</a:t>
            </a:fld>
            <a:endParaRPr lang="en-US" dirty="0"/>
          </a:p>
        </p:txBody>
      </p:sp>
    </p:spTree>
    <p:extLst>
      <p:ext uri="{BB962C8B-B14F-4D97-AF65-F5344CB8AC3E}">
        <p14:creationId xmlns:p14="http://schemas.microsoft.com/office/powerpoint/2010/main" val="33531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rPr>
              <a:t>[Plan specific slide – Participant money in]</a:t>
            </a:r>
          </a:p>
          <a:p>
            <a:endParaRPr lang="en-US" sz="2000" dirty="0">
              <a:latin typeface="Arial" panose="020B0604020202020204" pitchFamily="34" charset="0"/>
            </a:endParaRPr>
          </a:p>
          <a:p>
            <a:r>
              <a:rPr lang="en-US" sz="2000" dirty="0">
                <a:latin typeface="Arial" panose="020B0604020202020204" pitchFamily="34" charset="0"/>
              </a:rPr>
              <a:t>Rep Talking Points:</a:t>
            </a:r>
          </a:p>
          <a:p>
            <a:pPr marL="179379" indent="-179379">
              <a:buFontTx/>
              <a:buChar char="-"/>
            </a:pPr>
            <a:r>
              <a:rPr lang="en-US" sz="2000" dirty="0">
                <a:latin typeface="Arial" panose="020B0604020202020204" pitchFamily="34" charset="0"/>
              </a:rPr>
              <a:t>Reviews plan specific eligibility requirements</a:t>
            </a:r>
          </a:p>
          <a:p>
            <a:endParaRPr lang="en-US" sz="2000"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17</a:t>
            </a:fld>
            <a:endParaRPr lang="en-US" dirty="0"/>
          </a:p>
        </p:txBody>
      </p:sp>
    </p:spTree>
    <p:extLst>
      <p:ext uri="{BB962C8B-B14F-4D97-AF65-F5344CB8AC3E}">
        <p14:creationId xmlns:p14="http://schemas.microsoft.com/office/powerpoint/2010/main" val="3819150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689">
              <a:defRPr/>
            </a:pPr>
            <a:r>
              <a:rPr lang="en-US" dirty="0"/>
              <a:t>[Plan</a:t>
            </a:r>
            <a:r>
              <a:rPr lang="en-US" baseline="0" dirty="0"/>
              <a:t> specific</a:t>
            </a:r>
            <a:r>
              <a:rPr lang="en-US" dirty="0"/>
              <a:t> slide –</a:t>
            </a:r>
            <a:r>
              <a:rPr lang="en-US" baseline="0" dirty="0"/>
              <a:t> plan DOES NOT offer a match</a:t>
            </a:r>
            <a:r>
              <a:rPr lang="en-US" dirty="0"/>
              <a:t>]</a:t>
            </a:r>
          </a:p>
          <a:p>
            <a:endParaRPr lang="en-US" dirty="0"/>
          </a:p>
          <a:p>
            <a:r>
              <a:rPr lang="en-US" dirty="0"/>
              <a:t>Rep Talking Points:</a:t>
            </a:r>
          </a:p>
          <a:p>
            <a:pPr marL="179379" indent="-179379">
              <a:buFontTx/>
              <a:buChar char="-"/>
            </a:pPr>
            <a:r>
              <a:rPr lang="en-US" dirty="0"/>
              <a:t>Define</a:t>
            </a:r>
            <a:r>
              <a:rPr lang="en-US" baseline="0" dirty="0"/>
              <a:t> the goal: </a:t>
            </a:r>
          </a:p>
          <a:p>
            <a:pPr marL="657747" lvl="1" indent="-179379">
              <a:buFontTx/>
              <a:buChar char="-"/>
            </a:pPr>
            <a:r>
              <a:rPr lang="en-US" baseline="0" dirty="0"/>
              <a:t>What are you saving for – to finance retirement, to have money to spend when no longer working</a:t>
            </a:r>
          </a:p>
          <a:p>
            <a:pPr marL="657747" lvl="1" indent="-179379">
              <a:buFontTx/>
              <a:buChar char="-"/>
            </a:pPr>
            <a:r>
              <a:rPr lang="en-US" baseline="0" dirty="0"/>
              <a:t>When – differs for everyone, at TRP we generally assume a person will retire around age 65</a:t>
            </a:r>
          </a:p>
          <a:p>
            <a:pPr marL="657747" lvl="1" indent="-179379">
              <a:buFontTx/>
              <a:buChar char="-"/>
            </a:pPr>
            <a:r>
              <a:rPr lang="en-US" baseline="0" dirty="0"/>
              <a:t>How much will it cost when you retire – everyone’s scenario is different, but again, we have some guidelines.</a:t>
            </a:r>
          </a:p>
          <a:p>
            <a:pPr marL="179379" indent="-179379">
              <a:buFontTx/>
              <a:buChar char="-"/>
            </a:pPr>
            <a:r>
              <a:rPr lang="en-US" baseline="0" dirty="0"/>
              <a:t>Achieving the goal:</a:t>
            </a:r>
          </a:p>
          <a:p>
            <a:pPr marL="657747" lvl="1" indent="-179379">
              <a:buFontTx/>
              <a:buChar char="-"/>
            </a:pPr>
            <a:r>
              <a:rPr lang="en-US" baseline="0" dirty="0"/>
              <a:t>How much to save… </a:t>
            </a:r>
            <a:r>
              <a:rPr lang="en-US" dirty="0"/>
              <a:t>Reviews TRP savings guidance</a:t>
            </a:r>
          </a:p>
          <a:p>
            <a:pPr marL="657722" lvl="1" indent="-179379">
              <a:buFontTx/>
              <a:buChar char="-"/>
            </a:pPr>
            <a:r>
              <a:rPr lang="en-US" dirty="0"/>
              <a:t>Target 15% (They will voice over that that figure includes company match/contributions)</a:t>
            </a:r>
          </a:p>
          <a:p>
            <a:pPr marL="657722" lvl="1" indent="-179379">
              <a:buFontTx/>
              <a:buChar char="-"/>
            </a:pPr>
            <a:r>
              <a:rPr lang="en-US" dirty="0"/>
              <a:t>At a min save enough to get company match</a:t>
            </a:r>
          </a:p>
          <a:p>
            <a:pPr marL="657722" lvl="1" indent="-179379">
              <a:buFontTx/>
              <a:buChar char="-"/>
            </a:pPr>
            <a:r>
              <a:rPr lang="en-US" dirty="0"/>
              <a:t>If saving below 15%, increase contributions annually by 2% towards that target (rep will voice over to use auto-increase service, if offered, and can link to a slide with AI info via the gears in the bottom right)</a:t>
            </a:r>
          </a:p>
          <a:p>
            <a:pPr marL="179379" indent="-179379">
              <a:buFontTx/>
              <a:buChar char="-"/>
            </a:pPr>
            <a:r>
              <a:rPr lang="en-US" dirty="0"/>
              <a:t>Rep explains that these goals are to help you achieve the savings targets on the right, THIS IS THE HOW</a:t>
            </a:r>
            <a:r>
              <a:rPr lang="en-US" baseline="0" dirty="0"/>
              <a:t> MUCH GUIDANCE </a:t>
            </a:r>
            <a:r>
              <a:rPr lang="en-US" dirty="0"/>
              <a:t>and discusses that it’s easier to hit the higher goals later in life if they start early and save often </a:t>
            </a:r>
          </a:p>
          <a:p>
            <a:pPr marL="179379" indent="-179379" defTabSz="956737">
              <a:buFontTx/>
              <a:buChar char="-"/>
              <a:defRPr/>
            </a:pPr>
            <a:r>
              <a:rPr lang="en-US" dirty="0"/>
              <a:t>Rep should</a:t>
            </a:r>
            <a:r>
              <a:rPr lang="en-US" baseline="0" dirty="0"/>
              <a:t> also explain quickly the account type. We know they have an employer plan… but a rep could also mention individual accounts here. </a:t>
            </a:r>
            <a:endParaRPr lang="en-US" dirty="0"/>
          </a:p>
          <a:p>
            <a:pPr marL="179379" indent="-179379">
              <a:buFontTx/>
              <a:buChar char="-"/>
            </a:pPr>
            <a:r>
              <a:rPr lang="en-US" dirty="0"/>
              <a:t>Moving</a:t>
            </a:r>
            <a:r>
              <a:rPr lang="en-US" baseline="0" dirty="0"/>
              <a:t> on to investment strategy…</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18</a:t>
            </a:fld>
            <a:endParaRPr lang="en-US" dirty="0"/>
          </a:p>
        </p:txBody>
      </p:sp>
    </p:spTree>
    <p:extLst>
      <p:ext uri="{BB962C8B-B14F-4D97-AF65-F5344CB8AC3E}">
        <p14:creationId xmlns:p14="http://schemas.microsoft.com/office/powerpoint/2010/main" val="2754960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Arial" panose="020B0604020202020204" pitchFamily="34" charset="0"/>
              </a:rPr>
              <a:t>[Static slide]</a:t>
            </a:r>
          </a:p>
          <a:p>
            <a:endParaRPr lang="en-US" sz="1050" dirty="0">
              <a:latin typeface="Arial" panose="020B0604020202020204" pitchFamily="34" charset="0"/>
            </a:endParaRPr>
          </a:p>
          <a:p>
            <a:r>
              <a:rPr lang="en-US" sz="1050" dirty="0">
                <a:latin typeface="Arial" panose="020B0604020202020204" pitchFamily="34" charset="0"/>
              </a:rPr>
              <a:t>Rep Talking Points:</a:t>
            </a:r>
          </a:p>
          <a:p>
            <a:pPr marL="179383" indent="-179383">
              <a:buFontTx/>
              <a:buChar char="-"/>
            </a:pPr>
            <a:r>
              <a:rPr lang="en-US" dirty="0"/>
              <a:t>Review concept</a:t>
            </a:r>
            <a:r>
              <a:rPr lang="en-US" baseline="0" dirty="0"/>
              <a:t> of compounding</a:t>
            </a:r>
          </a:p>
          <a:p>
            <a:pPr marL="179383" indent="-179383">
              <a:buFontTx/>
              <a:buChar char="-"/>
            </a:pPr>
            <a:r>
              <a:rPr lang="en-US" baseline="0" dirty="0"/>
              <a:t>Discuss impact of increasing contributions annually and how that could improve the end result over time</a:t>
            </a:r>
          </a:p>
          <a:p>
            <a:endParaRPr lang="en-US" altLang="en-US" dirty="0">
              <a:latin typeface="Verdana" pitchFamily="34" charset="0"/>
            </a:endParaRPr>
          </a:p>
          <a:p>
            <a:pPr defTabSz="914377">
              <a:defRPr/>
            </a:pPr>
            <a:r>
              <a:rPr lang="en-US" altLang="en-US" sz="1400" b="1" dirty="0">
                <a:solidFill>
                  <a:srgbClr val="E47F00"/>
                </a:solidFill>
                <a:latin typeface="Arial" pitchFamily="34" charset="0"/>
                <a:cs typeface="Arial" pitchFamily="34" charset="0"/>
              </a:rPr>
              <a:t>Salary $25,000</a:t>
            </a:r>
            <a:br>
              <a:rPr lang="en-US" altLang="en-US" b="1" dirty="0">
                <a:solidFill>
                  <a:srgbClr val="E47F00"/>
                </a:solidFill>
                <a:latin typeface="Arial" pitchFamily="34" charset="0"/>
                <a:cs typeface="Arial" pitchFamily="34" charset="0"/>
              </a:rPr>
            </a:br>
            <a:r>
              <a:rPr lang="en-US" altLang="en-US" dirty="0">
                <a:solidFill>
                  <a:srgbClr val="767676"/>
                </a:solidFill>
                <a:latin typeface="Arial" pitchFamily="34" charset="0"/>
                <a:cs typeface="Arial" pitchFamily="34" charset="0"/>
              </a:rPr>
              <a:t>6% contribution rate</a:t>
            </a:r>
            <a:br>
              <a:rPr lang="en-US" altLang="en-US" dirty="0">
                <a:solidFill>
                  <a:srgbClr val="767676"/>
                </a:solidFill>
                <a:latin typeface="Arial" pitchFamily="34" charset="0"/>
                <a:cs typeface="Arial" pitchFamily="34" charset="0"/>
              </a:rPr>
            </a:br>
            <a:r>
              <a:rPr lang="en-US" altLang="en-US" dirty="0">
                <a:solidFill>
                  <a:srgbClr val="767676"/>
                </a:solidFill>
                <a:latin typeface="Arial" pitchFamily="34" charset="0"/>
                <a:cs typeface="Arial" pitchFamily="34" charset="0"/>
              </a:rPr>
              <a:t>7% annual return</a:t>
            </a:r>
            <a:br>
              <a:rPr lang="en-US" altLang="en-US" dirty="0">
                <a:solidFill>
                  <a:srgbClr val="767676"/>
                </a:solidFill>
                <a:latin typeface="Arial" pitchFamily="34" charset="0"/>
                <a:cs typeface="Arial" pitchFamily="34" charset="0"/>
              </a:rPr>
            </a:br>
            <a:r>
              <a:rPr lang="en-US" altLang="en-US" dirty="0">
                <a:solidFill>
                  <a:srgbClr val="767676"/>
                </a:solidFill>
                <a:latin typeface="Arial" pitchFamily="34" charset="0"/>
                <a:cs typeface="Arial" pitchFamily="34" charset="0"/>
              </a:rPr>
              <a:t>3% annual salary increase</a:t>
            </a:r>
          </a:p>
          <a:p>
            <a:endParaRPr lang="en-US" altLang="en-US" dirty="0">
              <a:latin typeface="Verdana" pitchFamily="34" charset="0"/>
            </a:endParaRPr>
          </a:p>
          <a:p>
            <a:pPr defTabSz="914377">
              <a:defRPr/>
            </a:pPr>
            <a:r>
              <a:rPr lang="en-US" altLang="en-US" b="1" dirty="0">
                <a:solidFill>
                  <a:srgbClr val="767676"/>
                </a:solidFill>
                <a:latin typeface="Arial" pitchFamily="34" charset="0"/>
                <a:cs typeface="Arial" pitchFamily="34" charset="0"/>
              </a:rPr>
              <a:t>2% annual contribution</a:t>
            </a:r>
            <a:br>
              <a:rPr lang="en-US" altLang="en-US" b="1" dirty="0">
                <a:solidFill>
                  <a:srgbClr val="767676"/>
                </a:solidFill>
                <a:latin typeface="Arial" pitchFamily="34" charset="0"/>
                <a:cs typeface="Arial" pitchFamily="34" charset="0"/>
              </a:rPr>
            </a:br>
            <a:r>
              <a:rPr lang="en-US" altLang="en-US" b="1" dirty="0">
                <a:solidFill>
                  <a:srgbClr val="767676"/>
                </a:solidFill>
                <a:latin typeface="Arial" pitchFamily="34" charset="0"/>
                <a:cs typeface="Arial" pitchFamily="34" charset="0"/>
              </a:rPr>
              <a:t>increase with a 15% cap</a:t>
            </a:r>
          </a:p>
          <a:p>
            <a:endParaRPr lang="en-US" altLang="en-US" dirty="0">
              <a:latin typeface="Verdana" pitchFamily="34" charset="0"/>
            </a:endParaRP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19</a:t>
            </a:fld>
            <a:endParaRPr lang="en-US" dirty="0"/>
          </a:p>
        </p:txBody>
      </p:sp>
    </p:spTree>
    <p:extLst>
      <p:ext uri="{BB962C8B-B14F-4D97-AF65-F5344CB8AC3E}">
        <p14:creationId xmlns:p14="http://schemas.microsoft.com/office/powerpoint/2010/main" val="127746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1088473" rtl="0" eaLnBrk="1" fontAlgn="auto" latinLnBrk="0" hangingPunct="1">
              <a:lnSpc>
                <a:spcPct val="100000"/>
              </a:lnSpc>
              <a:spcBef>
                <a:spcPts val="0"/>
              </a:spcBef>
              <a:spcAft>
                <a:spcPts val="0"/>
              </a:spcAft>
              <a:buClrTx/>
              <a:buSzTx/>
              <a:buFontTx/>
              <a:buNone/>
              <a:tabLst/>
              <a:defRPr/>
            </a:pPr>
            <a:fld id="{CFA5BF29-3A85-45E8-9EC2-6FCFBE5E0498}" type="slidenum">
              <a:rPr kumimoji="0" lang="en-US" sz="900" b="1" i="0" u="none" strike="noStrike" kern="1200" cap="none" spc="0" normalizeH="0" baseline="0" noProof="0" smtClean="0">
                <a:ln>
                  <a:noFill/>
                </a:ln>
                <a:solidFill>
                  <a:srgbClr val="054C70"/>
                </a:solidFill>
                <a:effectLst/>
                <a:uLnTx/>
                <a:uFillTx/>
                <a:latin typeface="Arial Black" panose="020B0604020202020204" pitchFamily="34" charset="0"/>
                <a:ea typeface="+mn-ea"/>
              </a:rPr>
              <a:pPr marL="0" marR="0" lvl="0" indent="0" algn="ctr" defTabSz="1088473"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srgbClr val="054C70"/>
              </a:solidFill>
              <a:effectLst/>
              <a:uLnTx/>
              <a:uFillTx/>
              <a:latin typeface="Arial Black" panose="020B0604020202020204" pitchFamily="34" charset="0"/>
              <a:ea typeface="+mn-ea"/>
            </a:endParaRPr>
          </a:p>
        </p:txBody>
      </p:sp>
    </p:spTree>
    <p:extLst>
      <p:ext uri="{BB962C8B-B14F-4D97-AF65-F5344CB8AC3E}">
        <p14:creationId xmlns:p14="http://schemas.microsoft.com/office/powerpoint/2010/main" val="1622203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rPr>
              <a:t>[Static slide]</a:t>
            </a:r>
          </a:p>
          <a:p>
            <a:endParaRPr lang="en-US" sz="1100" dirty="0">
              <a:latin typeface="Arial" panose="020B0604020202020204" pitchFamily="34" charset="0"/>
            </a:endParaRPr>
          </a:p>
          <a:p>
            <a:r>
              <a:rPr lang="en-US" sz="1100" dirty="0">
                <a:latin typeface="Arial" panose="020B0604020202020204" pitchFamily="34" charset="0"/>
              </a:rPr>
              <a:t>Rep Talking Points:</a:t>
            </a:r>
          </a:p>
          <a:p>
            <a:pPr marL="179388" indent="-179388">
              <a:buFontTx/>
              <a:buChar char="-"/>
            </a:pPr>
            <a:r>
              <a:rPr lang="en-US" sz="1400" dirty="0"/>
              <a:t>Review concept</a:t>
            </a:r>
            <a:r>
              <a:rPr lang="en-US" sz="1400" baseline="0" dirty="0"/>
              <a:t> of compounding and the </a:t>
            </a:r>
            <a:r>
              <a:rPr lang="en-US" sz="1400" baseline="0" dirty="0" err="1"/>
              <a:t>impa</a:t>
            </a:r>
            <a:endParaRPr lang="en-US" sz="1400" baseline="0" dirty="0"/>
          </a:p>
          <a:p>
            <a:pPr marL="179388" indent="-179388">
              <a:buFontTx/>
              <a:buChar char="-"/>
            </a:pPr>
            <a:r>
              <a:rPr lang="en-US" sz="1400" baseline="0" dirty="0"/>
              <a:t>Discuss impact of increasing contributions annually and how that could improve the end result over time</a:t>
            </a:r>
          </a:p>
          <a:p>
            <a:pPr marL="179388" indent="-179388">
              <a:buFontTx/>
              <a:buChar char="-"/>
            </a:pPr>
            <a:r>
              <a:rPr lang="en-US" sz="1400" baseline="0" dirty="0"/>
              <a:t>Remind of our guidance to aim for 15% and to increase 2% annually to get there</a:t>
            </a:r>
          </a:p>
          <a:p>
            <a:endParaRPr lang="en-US" altLang="en-US" sz="1400" dirty="0">
              <a:latin typeface="Verdana" pitchFamily="34" charset="0"/>
            </a:endParaRPr>
          </a:p>
        </p:txBody>
      </p:sp>
      <p:sp>
        <p:nvSpPr>
          <p:cNvPr id="4" name="Slide Number Placeholder 3"/>
          <p:cNvSpPr>
            <a:spLocks noGrp="1"/>
          </p:cNvSpPr>
          <p:nvPr>
            <p:ph type="sldNum" sz="quarter" idx="5"/>
          </p:nvPr>
        </p:nvSpPr>
        <p:spPr/>
        <p:txBody>
          <a:bodyPr/>
          <a:lstStyle/>
          <a:p>
            <a:fld id="{CFA5BF29-3A85-45E8-9EC2-6FCFBE5E0498}" type="slidenum">
              <a:rPr lang="en-US" smtClean="0"/>
              <a:pPr/>
              <a:t>20</a:t>
            </a:fld>
            <a:endParaRPr lang="en-US" dirty="0"/>
          </a:p>
        </p:txBody>
      </p:sp>
    </p:spTree>
    <p:extLst>
      <p:ext uri="{BB962C8B-B14F-4D97-AF65-F5344CB8AC3E}">
        <p14:creationId xmlns:p14="http://schemas.microsoft.com/office/powerpoint/2010/main" val="703618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rPr>
              <a:t>[Static slide]</a:t>
            </a:r>
          </a:p>
          <a:p>
            <a:endParaRPr lang="en-US" sz="1100" dirty="0">
              <a:latin typeface="Arial" panose="020B0604020202020204" pitchFamily="34" charset="0"/>
            </a:endParaRPr>
          </a:p>
          <a:p>
            <a:r>
              <a:rPr lang="en-US" sz="1100" dirty="0">
                <a:latin typeface="Arial" panose="020B0604020202020204" pitchFamily="34" charset="0"/>
              </a:rPr>
              <a:t>Rep Talking Points:</a:t>
            </a:r>
          </a:p>
          <a:p>
            <a:pPr marL="179383" indent="-179383">
              <a:buFontTx/>
              <a:buChar char="-"/>
            </a:pPr>
            <a:r>
              <a:rPr lang="en-US" sz="1400" dirty="0"/>
              <a:t>Review concept</a:t>
            </a:r>
            <a:r>
              <a:rPr lang="en-US" sz="1400" baseline="0" dirty="0"/>
              <a:t> of compounding</a:t>
            </a:r>
          </a:p>
          <a:p>
            <a:pPr marL="179383" indent="-179383">
              <a:buFontTx/>
              <a:buChar char="-"/>
            </a:pPr>
            <a:r>
              <a:rPr lang="en-US" sz="1400" baseline="0" dirty="0"/>
              <a:t>Discuss impact of increasing contributions annually and how that could improve the end result over time</a:t>
            </a:r>
          </a:p>
          <a:p>
            <a:endParaRPr lang="en-US" altLang="en-US" sz="1400" dirty="0">
              <a:latin typeface="Verdana" pitchFamily="34" charset="0"/>
            </a:endParaRPr>
          </a:p>
          <a:p>
            <a:pPr defTabSz="914377">
              <a:defRPr/>
            </a:pPr>
            <a:r>
              <a:rPr lang="en-US" altLang="en-US" sz="1600" b="1" dirty="0">
                <a:solidFill>
                  <a:srgbClr val="E47F00"/>
                </a:solidFill>
                <a:latin typeface="Arial" pitchFamily="34" charset="0"/>
                <a:cs typeface="Arial" pitchFamily="34" charset="0"/>
              </a:rPr>
              <a:t>Salary $60,000</a:t>
            </a:r>
            <a:br>
              <a:rPr lang="en-US" altLang="en-US" sz="1400" b="1" dirty="0">
                <a:solidFill>
                  <a:srgbClr val="E47F00"/>
                </a:solidFill>
                <a:latin typeface="Arial" pitchFamily="34" charset="0"/>
                <a:cs typeface="Arial" pitchFamily="34" charset="0"/>
              </a:rPr>
            </a:br>
            <a:r>
              <a:rPr lang="en-US" altLang="en-US" sz="1400" dirty="0">
                <a:solidFill>
                  <a:srgbClr val="767676"/>
                </a:solidFill>
                <a:latin typeface="Arial" pitchFamily="34" charset="0"/>
                <a:cs typeface="Arial" pitchFamily="34" charset="0"/>
              </a:rPr>
              <a:t>6% contribution rate</a:t>
            </a:r>
            <a:br>
              <a:rPr lang="en-US" altLang="en-US" sz="1400" dirty="0">
                <a:solidFill>
                  <a:srgbClr val="767676"/>
                </a:solidFill>
                <a:latin typeface="Arial" pitchFamily="34" charset="0"/>
                <a:cs typeface="Arial" pitchFamily="34" charset="0"/>
              </a:rPr>
            </a:br>
            <a:r>
              <a:rPr lang="en-US" altLang="en-US" sz="1400" dirty="0">
                <a:solidFill>
                  <a:srgbClr val="767676"/>
                </a:solidFill>
                <a:latin typeface="Arial" pitchFamily="34" charset="0"/>
                <a:cs typeface="Arial" pitchFamily="34" charset="0"/>
              </a:rPr>
              <a:t>7% annual return</a:t>
            </a:r>
            <a:br>
              <a:rPr lang="en-US" altLang="en-US" sz="1400" dirty="0">
                <a:solidFill>
                  <a:srgbClr val="767676"/>
                </a:solidFill>
                <a:latin typeface="Arial" pitchFamily="34" charset="0"/>
                <a:cs typeface="Arial" pitchFamily="34" charset="0"/>
              </a:rPr>
            </a:br>
            <a:r>
              <a:rPr lang="en-US" altLang="en-US" sz="1400" dirty="0">
                <a:solidFill>
                  <a:srgbClr val="767676"/>
                </a:solidFill>
                <a:latin typeface="Arial" pitchFamily="34" charset="0"/>
                <a:cs typeface="Arial" pitchFamily="34" charset="0"/>
              </a:rPr>
              <a:t>3% annual salary increase</a:t>
            </a:r>
          </a:p>
          <a:p>
            <a:pPr defTabSz="914377">
              <a:defRPr/>
            </a:pPr>
            <a:endParaRPr lang="en-US" altLang="en-US" sz="1400" dirty="0">
              <a:solidFill>
                <a:srgbClr val="767676"/>
              </a:solidFill>
              <a:latin typeface="Arial" pitchFamily="34" charset="0"/>
              <a:cs typeface="Arial" pitchFamily="34" charset="0"/>
            </a:endParaRPr>
          </a:p>
          <a:p>
            <a:pPr defTabSz="914377">
              <a:defRPr/>
            </a:pPr>
            <a:r>
              <a:rPr lang="en-US" altLang="en-US" sz="1400" b="1" dirty="0">
                <a:solidFill>
                  <a:srgbClr val="767676"/>
                </a:solidFill>
                <a:latin typeface="Arial" pitchFamily="34" charset="0"/>
                <a:cs typeface="Arial" pitchFamily="34" charset="0"/>
              </a:rPr>
              <a:t>2% annual contribution</a:t>
            </a:r>
            <a:br>
              <a:rPr lang="en-US" altLang="en-US" sz="1400" b="1" dirty="0">
                <a:solidFill>
                  <a:srgbClr val="767676"/>
                </a:solidFill>
                <a:latin typeface="Arial" pitchFamily="34" charset="0"/>
                <a:cs typeface="Arial" pitchFamily="34" charset="0"/>
              </a:rPr>
            </a:br>
            <a:r>
              <a:rPr lang="en-US" altLang="en-US" sz="1400" b="1" dirty="0">
                <a:solidFill>
                  <a:srgbClr val="767676"/>
                </a:solidFill>
                <a:latin typeface="Arial" pitchFamily="34" charset="0"/>
                <a:cs typeface="Arial" pitchFamily="34" charset="0"/>
              </a:rPr>
              <a:t>increase with a 15% cap</a:t>
            </a:r>
          </a:p>
          <a:p>
            <a:endParaRPr lang="en-US" altLang="en-US" sz="1400" dirty="0">
              <a:latin typeface="Verdana" pitchFamily="34" charset="0"/>
            </a:endParaRPr>
          </a:p>
        </p:txBody>
      </p:sp>
      <p:sp>
        <p:nvSpPr>
          <p:cNvPr id="4" name="Slide Number Placeholder 3"/>
          <p:cNvSpPr>
            <a:spLocks noGrp="1"/>
          </p:cNvSpPr>
          <p:nvPr>
            <p:ph type="sldNum" sz="quarter" idx="5"/>
          </p:nvPr>
        </p:nvSpPr>
        <p:spPr/>
        <p:txBody>
          <a:bodyPr/>
          <a:lstStyle/>
          <a:p>
            <a:fld id="{CFA5BF29-3A85-45E8-9EC2-6FCFBE5E0498}" type="slidenum">
              <a:rPr lang="en-US" smtClean="0"/>
              <a:pPr/>
              <a:t>21</a:t>
            </a:fld>
            <a:endParaRPr lang="en-US" dirty="0"/>
          </a:p>
        </p:txBody>
      </p:sp>
    </p:spTree>
    <p:extLst>
      <p:ext uri="{BB962C8B-B14F-4D97-AF65-F5344CB8AC3E}">
        <p14:creationId xmlns:p14="http://schemas.microsoft.com/office/powerpoint/2010/main" val="236425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rPr>
              <a:t>[Static slide]</a:t>
            </a:r>
          </a:p>
          <a:p>
            <a:endParaRPr lang="en-US" sz="1100" dirty="0">
              <a:latin typeface="Arial" panose="020B0604020202020204" pitchFamily="34" charset="0"/>
            </a:endParaRPr>
          </a:p>
          <a:p>
            <a:r>
              <a:rPr lang="en-US" sz="1100" dirty="0">
                <a:latin typeface="Arial" panose="020B0604020202020204" pitchFamily="34" charset="0"/>
              </a:rPr>
              <a:t>Rep Talking Points:</a:t>
            </a:r>
          </a:p>
          <a:p>
            <a:pPr marL="179383" indent="-179383">
              <a:buFontTx/>
              <a:buChar char="-"/>
            </a:pPr>
            <a:r>
              <a:rPr lang="en-US" sz="1400" dirty="0"/>
              <a:t>Review concept</a:t>
            </a:r>
            <a:r>
              <a:rPr lang="en-US" sz="1400" baseline="0" dirty="0"/>
              <a:t> of compounding</a:t>
            </a:r>
          </a:p>
          <a:p>
            <a:pPr marL="179383" indent="-179383">
              <a:buFontTx/>
              <a:buChar char="-"/>
            </a:pPr>
            <a:r>
              <a:rPr lang="en-US" sz="1400" baseline="0" dirty="0"/>
              <a:t>Discuss impact of increasing contributions annually and how that could improve the end result over time</a:t>
            </a:r>
          </a:p>
          <a:p>
            <a:endParaRPr lang="en-US" altLang="en-US" sz="1400" dirty="0">
              <a:latin typeface="Verdana" pitchFamily="34" charset="0"/>
            </a:endParaRPr>
          </a:p>
          <a:p>
            <a:pPr defTabSz="914377">
              <a:defRPr/>
            </a:pPr>
            <a:r>
              <a:rPr lang="en-US" altLang="en-US" sz="1600" b="1" dirty="0">
                <a:solidFill>
                  <a:srgbClr val="E47F00"/>
                </a:solidFill>
                <a:latin typeface="Arial" pitchFamily="34" charset="0"/>
                <a:cs typeface="Arial" pitchFamily="34" charset="0"/>
              </a:rPr>
              <a:t>Salary $80,000</a:t>
            </a:r>
            <a:br>
              <a:rPr lang="en-US" altLang="en-US" sz="1400" b="1" dirty="0">
                <a:solidFill>
                  <a:srgbClr val="E47F00"/>
                </a:solidFill>
                <a:latin typeface="Arial" pitchFamily="34" charset="0"/>
                <a:cs typeface="Arial" pitchFamily="34" charset="0"/>
              </a:rPr>
            </a:br>
            <a:r>
              <a:rPr lang="en-US" altLang="en-US" sz="1400" dirty="0">
                <a:solidFill>
                  <a:srgbClr val="767676"/>
                </a:solidFill>
                <a:latin typeface="Arial" pitchFamily="34" charset="0"/>
                <a:cs typeface="Arial" pitchFamily="34" charset="0"/>
              </a:rPr>
              <a:t>6% contribution rate</a:t>
            </a:r>
            <a:br>
              <a:rPr lang="en-US" altLang="en-US" sz="1400" dirty="0">
                <a:solidFill>
                  <a:srgbClr val="767676"/>
                </a:solidFill>
                <a:latin typeface="Arial" pitchFamily="34" charset="0"/>
                <a:cs typeface="Arial" pitchFamily="34" charset="0"/>
              </a:rPr>
            </a:br>
            <a:r>
              <a:rPr lang="en-US" altLang="en-US" sz="1400" dirty="0">
                <a:solidFill>
                  <a:srgbClr val="767676"/>
                </a:solidFill>
                <a:latin typeface="Arial" pitchFamily="34" charset="0"/>
                <a:cs typeface="Arial" pitchFamily="34" charset="0"/>
              </a:rPr>
              <a:t>7% annual return</a:t>
            </a:r>
            <a:br>
              <a:rPr lang="en-US" altLang="en-US" sz="1400" dirty="0">
                <a:solidFill>
                  <a:srgbClr val="767676"/>
                </a:solidFill>
                <a:latin typeface="Arial" pitchFamily="34" charset="0"/>
                <a:cs typeface="Arial" pitchFamily="34" charset="0"/>
              </a:rPr>
            </a:br>
            <a:r>
              <a:rPr lang="en-US" altLang="en-US" sz="1400" dirty="0">
                <a:solidFill>
                  <a:srgbClr val="767676"/>
                </a:solidFill>
                <a:latin typeface="Arial" pitchFamily="34" charset="0"/>
                <a:cs typeface="Arial" pitchFamily="34" charset="0"/>
              </a:rPr>
              <a:t>3% annual salary increase</a:t>
            </a:r>
          </a:p>
          <a:p>
            <a:endParaRPr lang="en-US" altLang="en-US" sz="1400" dirty="0">
              <a:latin typeface="Verdana" pitchFamily="34" charset="0"/>
            </a:endParaRPr>
          </a:p>
          <a:p>
            <a:pPr defTabSz="914377">
              <a:defRPr/>
            </a:pPr>
            <a:r>
              <a:rPr lang="en-US" altLang="en-US" sz="1400" b="1" dirty="0">
                <a:solidFill>
                  <a:srgbClr val="767676"/>
                </a:solidFill>
                <a:latin typeface="Arial" pitchFamily="34" charset="0"/>
                <a:cs typeface="Arial" pitchFamily="34" charset="0"/>
              </a:rPr>
              <a:t>2% annual contribution</a:t>
            </a:r>
            <a:br>
              <a:rPr lang="en-US" altLang="en-US" sz="1400" b="1" dirty="0">
                <a:solidFill>
                  <a:srgbClr val="767676"/>
                </a:solidFill>
                <a:latin typeface="Arial" pitchFamily="34" charset="0"/>
                <a:cs typeface="Arial" pitchFamily="34" charset="0"/>
              </a:rPr>
            </a:br>
            <a:r>
              <a:rPr lang="en-US" altLang="en-US" sz="1400" b="1" dirty="0">
                <a:solidFill>
                  <a:srgbClr val="767676"/>
                </a:solidFill>
                <a:latin typeface="Arial" pitchFamily="34" charset="0"/>
                <a:cs typeface="Arial" pitchFamily="34" charset="0"/>
              </a:rPr>
              <a:t>increase with a 15% cap</a:t>
            </a:r>
          </a:p>
          <a:p>
            <a:endParaRPr lang="en-US" altLang="en-US" sz="1400" dirty="0">
              <a:latin typeface="Verdana" pitchFamily="34" charset="0"/>
            </a:endParaRPr>
          </a:p>
        </p:txBody>
      </p:sp>
      <p:sp>
        <p:nvSpPr>
          <p:cNvPr id="4" name="Slide Number Placeholder 3"/>
          <p:cNvSpPr>
            <a:spLocks noGrp="1"/>
          </p:cNvSpPr>
          <p:nvPr>
            <p:ph type="sldNum" sz="quarter" idx="5"/>
          </p:nvPr>
        </p:nvSpPr>
        <p:spPr/>
        <p:txBody>
          <a:bodyPr/>
          <a:lstStyle/>
          <a:p>
            <a:fld id="{CFA5BF29-3A85-45E8-9EC2-6FCFBE5E0498}" type="slidenum">
              <a:rPr lang="en-US" smtClean="0"/>
              <a:pPr/>
              <a:t>22</a:t>
            </a:fld>
            <a:endParaRPr lang="en-US" dirty="0"/>
          </a:p>
        </p:txBody>
      </p:sp>
    </p:spTree>
    <p:extLst>
      <p:ext uri="{BB962C8B-B14F-4D97-AF65-F5344CB8AC3E}">
        <p14:creationId xmlns:p14="http://schemas.microsoft.com/office/powerpoint/2010/main" val="452587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rPr>
              <a:t>[Static slide]</a:t>
            </a:r>
          </a:p>
          <a:p>
            <a:endParaRPr lang="en-US" sz="1100" dirty="0">
              <a:latin typeface="Arial" panose="020B0604020202020204" pitchFamily="34" charset="0"/>
            </a:endParaRPr>
          </a:p>
          <a:p>
            <a:r>
              <a:rPr lang="en-US" sz="1100" dirty="0">
                <a:latin typeface="Arial" panose="020B0604020202020204" pitchFamily="34" charset="0"/>
              </a:rPr>
              <a:t>Rep Talking Points:</a:t>
            </a:r>
          </a:p>
          <a:p>
            <a:pPr marL="179383" indent="-179383">
              <a:buFontTx/>
              <a:buChar char="-"/>
            </a:pPr>
            <a:r>
              <a:rPr lang="en-US" sz="1400" dirty="0"/>
              <a:t>Review concept</a:t>
            </a:r>
            <a:r>
              <a:rPr lang="en-US" sz="1400" baseline="0" dirty="0"/>
              <a:t> of compounding</a:t>
            </a:r>
          </a:p>
          <a:p>
            <a:pPr marL="179383" indent="-179383">
              <a:buFontTx/>
              <a:buChar char="-"/>
            </a:pPr>
            <a:r>
              <a:rPr lang="en-US" sz="1400" baseline="0" dirty="0"/>
              <a:t>Discuss impact of increasing contributions annually and how that could improve the end result over time</a:t>
            </a:r>
          </a:p>
          <a:p>
            <a:endParaRPr lang="en-US" altLang="en-US" sz="1400" dirty="0">
              <a:latin typeface="Verdana" pitchFamily="34" charset="0"/>
            </a:endParaRPr>
          </a:p>
          <a:p>
            <a:pPr defTabSz="914377">
              <a:defRPr/>
            </a:pPr>
            <a:r>
              <a:rPr lang="en-US" altLang="en-US" sz="1600" b="1" dirty="0">
                <a:solidFill>
                  <a:srgbClr val="E47F00"/>
                </a:solidFill>
                <a:latin typeface="Arial" pitchFamily="34" charset="0"/>
                <a:cs typeface="Arial" pitchFamily="34" charset="0"/>
              </a:rPr>
              <a:t>Salary $100,000</a:t>
            </a:r>
            <a:br>
              <a:rPr lang="en-US" altLang="en-US" sz="1400" b="1" dirty="0">
                <a:solidFill>
                  <a:srgbClr val="E47F00"/>
                </a:solidFill>
                <a:latin typeface="Arial" pitchFamily="34" charset="0"/>
                <a:cs typeface="Arial" pitchFamily="34" charset="0"/>
              </a:rPr>
            </a:br>
            <a:r>
              <a:rPr lang="en-US" altLang="en-US" sz="1400" dirty="0">
                <a:solidFill>
                  <a:srgbClr val="767676"/>
                </a:solidFill>
                <a:latin typeface="Arial" pitchFamily="34" charset="0"/>
                <a:cs typeface="Arial" pitchFamily="34" charset="0"/>
              </a:rPr>
              <a:t>6% contribution rate</a:t>
            </a:r>
            <a:br>
              <a:rPr lang="en-US" altLang="en-US" sz="1400" dirty="0">
                <a:solidFill>
                  <a:srgbClr val="767676"/>
                </a:solidFill>
                <a:latin typeface="Arial" pitchFamily="34" charset="0"/>
                <a:cs typeface="Arial" pitchFamily="34" charset="0"/>
              </a:rPr>
            </a:br>
            <a:r>
              <a:rPr lang="en-US" altLang="en-US" sz="1400" dirty="0">
                <a:solidFill>
                  <a:srgbClr val="767676"/>
                </a:solidFill>
                <a:latin typeface="Arial" pitchFamily="34" charset="0"/>
                <a:cs typeface="Arial" pitchFamily="34" charset="0"/>
              </a:rPr>
              <a:t>7% annual return</a:t>
            </a:r>
            <a:br>
              <a:rPr lang="en-US" altLang="en-US" sz="1400" dirty="0">
                <a:solidFill>
                  <a:srgbClr val="767676"/>
                </a:solidFill>
                <a:latin typeface="Arial" pitchFamily="34" charset="0"/>
                <a:cs typeface="Arial" pitchFamily="34" charset="0"/>
              </a:rPr>
            </a:br>
            <a:r>
              <a:rPr lang="en-US" altLang="en-US" sz="1400" dirty="0">
                <a:solidFill>
                  <a:srgbClr val="767676"/>
                </a:solidFill>
                <a:latin typeface="Arial" pitchFamily="34" charset="0"/>
                <a:cs typeface="Arial" pitchFamily="34" charset="0"/>
              </a:rPr>
              <a:t>3% annual salary increase</a:t>
            </a:r>
          </a:p>
          <a:p>
            <a:endParaRPr lang="en-US" altLang="en-US" sz="1400" dirty="0">
              <a:latin typeface="Verdana" pitchFamily="34" charset="0"/>
            </a:endParaRPr>
          </a:p>
          <a:p>
            <a:pPr defTabSz="914377">
              <a:defRPr/>
            </a:pPr>
            <a:r>
              <a:rPr lang="en-US" altLang="en-US" sz="1400" b="1" dirty="0">
                <a:solidFill>
                  <a:srgbClr val="767676"/>
                </a:solidFill>
                <a:latin typeface="Arial" pitchFamily="34" charset="0"/>
                <a:cs typeface="Arial" pitchFamily="34" charset="0"/>
              </a:rPr>
              <a:t>2% annual contribution</a:t>
            </a:r>
            <a:br>
              <a:rPr lang="en-US" altLang="en-US" sz="1400" b="1" dirty="0">
                <a:solidFill>
                  <a:srgbClr val="767676"/>
                </a:solidFill>
                <a:latin typeface="Arial" pitchFamily="34" charset="0"/>
                <a:cs typeface="Arial" pitchFamily="34" charset="0"/>
              </a:rPr>
            </a:br>
            <a:r>
              <a:rPr lang="en-US" altLang="en-US" sz="1400" b="1" dirty="0">
                <a:solidFill>
                  <a:srgbClr val="767676"/>
                </a:solidFill>
                <a:latin typeface="Arial" pitchFamily="34" charset="0"/>
                <a:cs typeface="Arial" pitchFamily="34" charset="0"/>
              </a:rPr>
              <a:t>increase with a 15% cap</a:t>
            </a:r>
          </a:p>
          <a:p>
            <a:endParaRPr lang="en-US" altLang="en-US" sz="1400" dirty="0">
              <a:latin typeface="Verdana" pitchFamily="34" charset="0"/>
            </a:endParaRPr>
          </a:p>
        </p:txBody>
      </p:sp>
      <p:sp>
        <p:nvSpPr>
          <p:cNvPr id="4" name="Slide Number Placeholder 3"/>
          <p:cNvSpPr>
            <a:spLocks noGrp="1"/>
          </p:cNvSpPr>
          <p:nvPr>
            <p:ph type="sldNum" sz="quarter" idx="5"/>
          </p:nvPr>
        </p:nvSpPr>
        <p:spPr/>
        <p:txBody>
          <a:bodyPr/>
          <a:lstStyle/>
          <a:p>
            <a:fld id="{CFA5BF29-3A85-45E8-9EC2-6FCFBE5E0498}" type="slidenum">
              <a:rPr lang="en-US" smtClean="0"/>
              <a:pPr/>
              <a:t>23</a:t>
            </a:fld>
            <a:endParaRPr lang="en-US" dirty="0"/>
          </a:p>
        </p:txBody>
      </p:sp>
    </p:spTree>
    <p:extLst>
      <p:ext uri="{BB962C8B-B14F-4D97-AF65-F5344CB8AC3E}">
        <p14:creationId xmlns:p14="http://schemas.microsoft.com/office/powerpoint/2010/main" val="1934317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rPr>
              <a:t>[Static slide]</a:t>
            </a:r>
          </a:p>
          <a:p>
            <a:endParaRPr lang="en-US" sz="1300" dirty="0">
              <a:latin typeface="Arial" panose="020B0604020202020204" pitchFamily="34" charset="0"/>
            </a:endParaRPr>
          </a:p>
          <a:p>
            <a:r>
              <a:rPr lang="en-US" sz="1300" dirty="0">
                <a:latin typeface="Arial" panose="020B0604020202020204" pitchFamily="34" charset="0"/>
              </a:rPr>
              <a:t>Rep Talking Points:</a:t>
            </a:r>
          </a:p>
          <a:p>
            <a:pPr marL="179388" indent="-179388">
              <a:buFontTx/>
              <a:buChar char="-"/>
            </a:pPr>
            <a:r>
              <a:rPr lang="en-US" dirty="0"/>
              <a:t>Review features of auto-increase</a:t>
            </a:r>
            <a:r>
              <a:rPr lang="en-US" baseline="0" dirty="0"/>
              <a:t> service</a:t>
            </a:r>
          </a:p>
          <a:p>
            <a:pPr marL="657756" lvl="1" indent="-179388">
              <a:buFontTx/>
              <a:buChar char="-"/>
            </a:pPr>
            <a:r>
              <a:rPr lang="en-US" baseline="0" dirty="0"/>
              <a:t>Verbally disclose if plan is opt out or opt in</a:t>
            </a:r>
          </a:p>
          <a:p>
            <a:pPr marL="657756" lvl="1" indent="-179388">
              <a:buFontTx/>
              <a:buChar char="-"/>
            </a:pPr>
            <a:r>
              <a:rPr lang="en-US" baseline="0" dirty="0"/>
              <a:t>How to set up</a:t>
            </a:r>
          </a:p>
          <a:p>
            <a:pPr marL="657756" lvl="1" indent="-179388">
              <a:buFontTx/>
              <a:buChar char="-"/>
            </a:pPr>
            <a:r>
              <a:rPr lang="en-US" baseline="0" dirty="0"/>
              <a:t>Where to turn on/off</a:t>
            </a:r>
          </a:p>
          <a:p>
            <a:pPr marL="657756" lvl="1" indent="-179388">
              <a:buFontTx/>
              <a:buChar char="-"/>
            </a:pPr>
            <a:r>
              <a:rPr lang="en-US" baseline="0" dirty="0"/>
              <a:t>Timing</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24</a:t>
            </a:fld>
            <a:endParaRPr lang="en-US" dirty="0"/>
          </a:p>
        </p:txBody>
      </p:sp>
    </p:spTree>
    <p:extLst>
      <p:ext uri="{BB962C8B-B14F-4D97-AF65-F5344CB8AC3E}">
        <p14:creationId xmlns:p14="http://schemas.microsoft.com/office/powerpoint/2010/main" val="473932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Arial" panose="020B0604020202020204" pitchFamily="34" charset="0"/>
              </a:rPr>
              <a:t>[Plan specific slide]</a:t>
            </a:r>
          </a:p>
          <a:p>
            <a:endParaRPr lang="en-US" dirty="0"/>
          </a:p>
          <a:p>
            <a:r>
              <a:rPr lang="en-US" dirty="0"/>
              <a:t>Rep Talking Points:</a:t>
            </a:r>
          </a:p>
          <a:p>
            <a:pPr marL="179388" indent="-179388">
              <a:buFontTx/>
              <a:buChar char="-"/>
            </a:pPr>
            <a:r>
              <a:rPr lang="en-US" dirty="0"/>
              <a:t>Review investment options at a high</a:t>
            </a:r>
            <a:r>
              <a:rPr lang="en-US" baseline="0" dirty="0"/>
              <a:t> level</a:t>
            </a:r>
          </a:p>
          <a:p>
            <a:pPr marL="179388" indent="-179388">
              <a:buFontTx/>
              <a:buChar char="-"/>
            </a:pPr>
            <a:r>
              <a:rPr lang="en-US" baseline="0" dirty="0"/>
              <a:t>Direct participants to the website for complete investment line-up</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25</a:t>
            </a:fld>
            <a:endParaRPr lang="en-US" dirty="0"/>
          </a:p>
        </p:txBody>
      </p:sp>
    </p:spTree>
    <p:extLst>
      <p:ext uri="{BB962C8B-B14F-4D97-AF65-F5344CB8AC3E}">
        <p14:creationId xmlns:p14="http://schemas.microsoft.com/office/powerpoint/2010/main" val="3348448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rPr>
              <a:t>[Plan specific slide]</a:t>
            </a:r>
          </a:p>
          <a:p>
            <a:endParaRPr lang="en-US" sz="1400" dirty="0"/>
          </a:p>
          <a:p>
            <a:r>
              <a:rPr lang="en-US" sz="1400" dirty="0"/>
              <a:t>Rep Talking Points:</a:t>
            </a:r>
          </a:p>
          <a:p>
            <a:pPr marL="179388" indent="-179388">
              <a:buFontTx/>
              <a:buChar char="-"/>
            </a:pPr>
            <a:r>
              <a:rPr lang="en-US" sz="1400" dirty="0"/>
              <a:t>Review investment options at a high</a:t>
            </a:r>
            <a:r>
              <a:rPr lang="en-US" sz="1400" baseline="0" dirty="0"/>
              <a:t> level</a:t>
            </a:r>
          </a:p>
          <a:p>
            <a:pPr marL="179388" indent="-179388">
              <a:buFontTx/>
              <a:buChar char="-"/>
            </a:pPr>
            <a:r>
              <a:rPr lang="en-US" sz="1400" baseline="0" dirty="0"/>
              <a:t>Direct participants to the website for complete investment line-up</a:t>
            </a:r>
            <a:endParaRPr lang="en-US" sz="1400"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26</a:t>
            </a:fld>
            <a:endParaRPr lang="en-US" dirty="0"/>
          </a:p>
        </p:txBody>
      </p:sp>
    </p:spTree>
    <p:extLst>
      <p:ext uri="{BB962C8B-B14F-4D97-AF65-F5344CB8AC3E}">
        <p14:creationId xmlns:p14="http://schemas.microsoft.com/office/powerpoint/2010/main" val="2669798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rPr>
              <a:t>[Plan specific slide]</a:t>
            </a:r>
          </a:p>
          <a:p>
            <a:endParaRPr lang="en-US" sz="1400" dirty="0"/>
          </a:p>
          <a:p>
            <a:r>
              <a:rPr lang="en-US" sz="1400" dirty="0"/>
              <a:t>Rep Talking Points:</a:t>
            </a:r>
          </a:p>
          <a:p>
            <a:pPr marL="179388" indent="-179388">
              <a:buFontTx/>
              <a:buChar char="-"/>
            </a:pPr>
            <a:r>
              <a:rPr lang="en-US" sz="1400" dirty="0"/>
              <a:t>Review investment options at a high</a:t>
            </a:r>
            <a:r>
              <a:rPr lang="en-US" sz="1400" baseline="0" dirty="0"/>
              <a:t> level</a:t>
            </a:r>
          </a:p>
          <a:p>
            <a:pPr marL="179388" indent="-179388">
              <a:buFontTx/>
              <a:buChar char="-"/>
            </a:pPr>
            <a:r>
              <a:rPr lang="en-US" sz="1400" baseline="0" dirty="0"/>
              <a:t>Direct participants to the website for complete investment line-up</a:t>
            </a:r>
            <a:endParaRPr lang="en-US" sz="1400"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27</a:t>
            </a:fld>
            <a:endParaRPr lang="en-US" dirty="0"/>
          </a:p>
        </p:txBody>
      </p:sp>
    </p:spTree>
    <p:extLst>
      <p:ext uri="{BB962C8B-B14F-4D97-AF65-F5344CB8AC3E}">
        <p14:creationId xmlns:p14="http://schemas.microsoft.com/office/powerpoint/2010/main" val="417341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rPr>
              <a:t>[Plan specific slide]</a:t>
            </a:r>
          </a:p>
          <a:p>
            <a:endParaRPr lang="en-US" sz="1600" dirty="0"/>
          </a:p>
          <a:p>
            <a:r>
              <a:rPr lang="en-US" sz="1600" dirty="0"/>
              <a:t>Rep Talking Points:</a:t>
            </a:r>
          </a:p>
          <a:p>
            <a:pPr marL="179388" indent="-179388">
              <a:buFontTx/>
              <a:buChar char="-"/>
            </a:pPr>
            <a:r>
              <a:rPr lang="en-US" sz="1600" dirty="0"/>
              <a:t>Review investment options at a high</a:t>
            </a:r>
            <a:r>
              <a:rPr lang="en-US" sz="1600" baseline="0" dirty="0"/>
              <a:t> level</a:t>
            </a:r>
          </a:p>
          <a:p>
            <a:pPr marL="179388" indent="-179388">
              <a:buFontTx/>
              <a:buChar char="-"/>
            </a:pPr>
            <a:r>
              <a:rPr lang="en-US" sz="1600" baseline="0" dirty="0"/>
              <a:t>Direct participants to the website for complete investment line-up</a:t>
            </a:r>
            <a:endParaRPr lang="en-US" sz="1600"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28</a:t>
            </a:fld>
            <a:endParaRPr lang="en-US" dirty="0"/>
          </a:p>
        </p:txBody>
      </p:sp>
    </p:spTree>
    <p:extLst>
      <p:ext uri="{BB962C8B-B14F-4D97-AF65-F5344CB8AC3E}">
        <p14:creationId xmlns:p14="http://schemas.microsoft.com/office/powerpoint/2010/main" val="4005097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rPr>
              <a:t>[Plan specific slide]</a:t>
            </a:r>
          </a:p>
          <a:p>
            <a:endParaRPr lang="en-US" sz="1800" dirty="0"/>
          </a:p>
          <a:p>
            <a:r>
              <a:rPr lang="en-US" sz="1800" dirty="0"/>
              <a:t>Rep Talking Points:</a:t>
            </a:r>
          </a:p>
          <a:p>
            <a:pPr marL="179388" indent="-179388">
              <a:buFontTx/>
              <a:buChar char="-"/>
            </a:pPr>
            <a:r>
              <a:rPr lang="en-US" sz="1800" dirty="0"/>
              <a:t>Review investment options at a high</a:t>
            </a:r>
            <a:r>
              <a:rPr lang="en-US" sz="1800" baseline="0" dirty="0"/>
              <a:t> level</a:t>
            </a:r>
          </a:p>
          <a:p>
            <a:pPr marL="179388" indent="-179388">
              <a:buFontTx/>
              <a:buChar char="-"/>
            </a:pPr>
            <a:r>
              <a:rPr lang="en-US" sz="1800" baseline="0" dirty="0"/>
              <a:t>Direct participants to the website for complete investment line-up</a:t>
            </a:r>
            <a:endParaRPr lang="en-US" sz="1800"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29</a:t>
            </a:fld>
            <a:endParaRPr lang="en-US" dirty="0"/>
          </a:p>
        </p:txBody>
      </p:sp>
    </p:spTree>
    <p:extLst>
      <p:ext uri="{BB962C8B-B14F-4D97-AF65-F5344CB8AC3E}">
        <p14:creationId xmlns:p14="http://schemas.microsoft.com/office/powerpoint/2010/main" val="294057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690563"/>
            <a:ext cx="5630862"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1088473" rtl="0" eaLnBrk="1" fontAlgn="auto" latinLnBrk="0" hangingPunct="1">
              <a:lnSpc>
                <a:spcPct val="100000"/>
              </a:lnSpc>
              <a:spcBef>
                <a:spcPts val="0"/>
              </a:spcBef>
              <a:spcAft>
                <a:spcPts val="0"/>
              </a:spcAft>
              <a:buClrTx/>
              <a:buSzTx/>
              <a:buFontTx/>
              <a:buNone/>
              <a:tabLst/>
              <a:defRPr/>
            </a:pPr>
            <a:fld id="{CFA5BF29-3A85-45E8-9EC2-6FCFBE5E0498}" type="slidenum">
              <a:rPr kumimoji="0" lang="en-US" sz="900" b="1" i="0" u="none" strike="noStrike" kern="1200" cap="none" spc="0" normalizeH="0" baseline="0" noProof="0" smtClean="0">
                <a:ln>
                  <a:noFill/>
                </a:ln>
                <a:solidFill>
                  <a:srgbClr val="054C70"/>
                </a:solidFill>
                <a:effectLst/>
                <a:uLnTx/>
                <a:uFillTx/>
                <a:latin typeface="Arial Black" panose="020B0604020202020204" pitchFamily="34" charset="0"/>
                <a:ea typeface="+mn-ea"/>
              </a:rPr>
              <a:pPr marL="0" marR="0" lvl="0" indent="0" algn="ctr" defTabSz="1088473"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dirty="0">
              <a:ln>
                <a:noFill/>
              </a:ln>
              <a:solidFill>
                <a:srgbClr val="054C70"/>
              </a:solidFill>
              <a:effectLst/>
              <a:uLnTx/>
              <a:uFillTx/>
              <a:latin typeface="Arial Black" panose="020B0604020202020204" pitchFamily="34" charset="0"/>
              <a:ea typeface="+mn-ea"/>
            </a:endParaRPr>
          </a:p>
        </p:txBody>
      </p:sp>
    </p:spTree>
    <p:extLst>
      <p:ext uri="{BB962C8B-B14F-4D97-AF65-F5344CB8AC3E}">
        <p14:creationId xmlns:p14="http://schemas.microsoft.com/office/powerpoint/2010/main" val="1622203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panose="020B0604020202020204" pitchFamily="34" charset="0"/>
                <a:ea typeface="+mn-ea"/>
                <a:cs typeface="+mn-cs"/>
              </a:rPr>
              <a:t>[Plan specific slide</a:t>
            </a:r>
            <a:r>
              <a:rPr lang="en-US" sz="1400" kern="1200" baseline="0" dirty="0">
                <a:solidFill>
                  <a:schemeClr val="tx1"/>
                </a:solidFill>
                <a:effectLst/>
                <a:latin typeface="Arial" panose="020B0604020202020204" pitchFamily="34" charset="0"/>
                <a:ea typeface="+mn-ea"/>
                <a:cs typeface="+mn-cs"/>
              </a:rPr>
              <a:t>]</a:t>
            </a:r>
            <a:endParaRPr lang="en-US" sz="1400" kern="1200" dirty="0">
              <a:solidFill>
                <a:schemeClr val="tx1"/>
              </a:solidFill>
              <a:effectLst/>
              <a:latin typeface="Arial" panose="020B0604020202020204" pitchFamily="34" charset="0"/>
              <a:ea typeface="+mn-ea"/>
              <a:cs typeface="+mn-cs"/>
            </a:endParaRPr>
          </a:p>
          <a:p>
            <a:endParaRPr lang="en-US" sz="2000" dirty="0"/>
          </a:p>
          <a:p>
            <a:r>
              <a:rPr lang="en-US" sz="2000" dirty="0"/>
              <a:t>Rep Talking Points:</a:t>
            </a:r>
          </a:p>
          <a:p>
            <a:pPr marL="171450" indent="-171450">
              <a:buFontTx/>
              <a:buChar char="-"/>
            </a:pPr>
            <a:r>
              <a:rPr lang="en-US" sz="2000" dirty="0"/>
              <a:t>Review investment options at a high</a:t>
            </a:r>
            <a:r>
              <a:rPr lang="en-US" sz="2000" baseline="0" dirty="0"/>
              <a:t> level</a:t>
            </a:r>
          </a:p>
          <a:p>
            <a:pPr marL="171450" indent="-171450">
              <a:buFontTx/>
              <a:buChar char="-"/>
            </a:pPr>
            <a:r>
              <a:rPr lang="en-US" sz="2000" baseline="0" dirty="0"/>
              <a:t>Direct participants to the website for complete investment line-up</a:t>
            </a:r>
            <a:endParaRPr lang="en-US" sz="2000"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30</a:t>
            </a:fld>
            <a:endParaRPr lang="en-US" dirty="0"/>
          </a:p>
        </p:txBody>
      </p:sp>
    </p:spTree>
    <p:extLst>
      <p:ext uri="{BB962C8B-B14F-4D97-AF65-F5344CB8AC3E}">
        <p14:creationId xmlns:p14="http://schemas.microsoft.com/office/powerpoint/2010/main" val="759180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panose="020B0604020202020204" pitchFamily="34" charset="0"/>
                <a:ea typeface="+mn-ea"/>
                <a:cs typeface="+mn-cs"/>
              </a:rPr>
              <a:t>[Plan specific slide</a:t>
            </a:r>
            <a:r>
              <a:rPr lang="en-US" sz="1400" kern="1200" baseline="0" dirty="0">
                <a:solidFill>
                  <a:schemeClr val="tx1"/>
                </a:solidFill>
                <a:effectLst/>
                <a:latin typeface="Arial" panose="020B0604020202020204" pitchFamily="34" charset="0"/>
                <a:ea typeface="+mn-ea"/>
                <a:cs typeface="+mn-cs"/>
              </a:rPr>
              <a:t>]</a:t>
            </a:r>
            <a:endParaRPr lang="en-US" sz="1400" kern="1200" dirty="0">
              <a:solidFill>
                <a:schemeClr val="tx1"/>
              </a:solidFill>
              <a:effectLst/>
              <a:latin typeface="Arial" panose="020B0604020202020204" pitchFamily="34" charset="0"/>
              <a:ea typeface="+mn-ea"/>
              <a:cs typeface="+mn-cs"/>
            </a:endParaRPr>
          </a:p>
          <a:p>
            <a:endParaRPr lang="en-US" sz="2000" dirty="0"/>
          </a:p>
          <a:p>
            <a:r>
              <a:rPr lang="en-US" sz="2000" dirty="0"/>
              <a:t>Rep Talking Points:</a:t>
            </a:r>
          </a:p>
          <a:p>
            <a:pPr marL="171450" indent="-171450">
              <a:buFontTx/>
              <a:buChar char="-"/>
            </a:pPr>
            <a:r>
              <a:rPr lang="en-US" sz="2000" dirty="0"/>
              <a:t>Review investment options at a high</a:t>
            </a:r>
            <a:r>
              <a:rPr lang="en-US" sz="2000" baseline="0" dirty="0"/>
              <a:t> level</a:t>
            </a:r>
          </a:p>
          <a:p>
            <a:pPr marL="171450" indent="-171450">
              <a:buFontTx/>
              <a:buChar char="-"/>
            </a:pPr>
            <a:r>
              <a:rPr lang="en-US" sz="2000" baseline="0" dirty="0"/>
              <a:t>Direct participants to the website for complete investment line-up</a:t>
            </a:r>
            <a:endParaRPr lang="en-US" sz="2000"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31</a:t>
            </a:fld>
            <a:endParaRPr lang="en-US" dirty="0"/>
          </a:p>
        </p:txBody>
      </p:sp>
    </p:spTree>
    <p:extLst>
      <p:ext uri="{BB962C8B-B14F-4D97-AF65-F5344CB8AC3E}">
        <p14:creationId xmlns:p14="http://schemas.microsoft.com/office/powerpoint/2010/main" val="3595341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A5BF29-3A85-45E8-9EC2-6FCFBE5E0498}" type="slidenum">
              <a:rPr lang="en-US" smtClean="0"/>
              <a:pPr/>
              <a:t>32</a:t>
            </a:fld>
            <a:endParaRPr lang="en-US" dirty="0"/>
          </a:p>
        </p:txBody>
      </p:sp>
    </p:spTree>
    <p:extLst>
      <p:ext uri="{BB962C8B-B14F-4D97-AF65-F5344CB8AC3E}">
        <p14:creationId xmlns:p14="http://schemas.microsoft.com/office/powerpoint/2010/main" val="482189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33</a:t>
            </a:fld>
            <a:endParaRPr lang="en-US" dirty="0"/>
          </a:p>
        </p:txBody>
      </p:sp>
    </p:spTree>
    <p:extLst>
      <p:ext uri="{BB962C8B-B14F-4D97-AF65-F5344CB8AC3E}">
        <p14:creationId xmlns:p14="http://schemas.microsoft.com/office/powerpoint/2010/main" val="2921152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34</a:t>
            </a:fld>
            <a:endParaRPr lang="en-US" dirty="0"/>
          </a:p>
        </p:txBody>
      </p:sp>
    </p:spTree>
    <p:extLst>
      <p:ext uri="{BB962C8B-B14F-4D97-AF65-F5344CB8AC3E}">
        <p14:creationId xmlns:p14="http://schemas.microsoft.com/office/powerpoint/2010/main" val="1907471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[Plan specific slide – Participant money in]</a:t>
            </a:r>
          </a:p>
          <a:p>
            <a:endParaRPr lang="en-US" sz="1000" dirty="0">
              <a:latin typeface="Arial" panose="020B0604020202020204" pitchFamily="34" charset="0"/>
            </a:endParaRPr>
          </a:p>
          <a:p>
            <a:r>
              <a:rPr lang="en-US" sz="1000" dirty="0">
                <a:latin typeface="Arial" panose="020B0604020202020204" pitchFamily="34" charset="0"/>
              </a:rPr>
              <a:t>Rep Talking Points:</a:t>
            </a:r>
          </a:p>
          <a:p>
            <a:pPr marL="179388" indent="-179388">
              <a:buFontTx/>
              <a:buChar char="-"/>
            </a:pPr>
            <a:r>
              <a:rPr lang="en-US" sz="1000" dirty="0">
                <a:latin typeface="Arial" panose="020B0604020202020204" pitchFamily="34" charset="0"/>
              </a:rPr>
              <a:t>Reviews plan specific eligibility requirements</a:t>
            </a:r>
          </a:p>
          <a:p>
            <a:pPr marL="179388" indent="-179388">
              <a:buFontTx/>
              <a:buChar char="-"/>
            </a:pPr>
            <a:r>
              <a:rPr lang="en-US" sz="1000" dirty="0">
                <a:latin typeface="Arial" panose="020B0604020202020204" pitchFamily="34" charset="0"/>
              </a:rPr>
              <a:t>Reviews plan specific participant contribution limits</a:t>
            </a:r>
          </a:p>
          <a:p>
            <a:pPr marL="179388" indent="-179388">
              <a:buFontTx/>
              <a:buChar char="-"/>
            </a:pPr>
            <a:r>
              <a:rPr lang="en-US" sz="1000" dirty="0">
                <a:latin typeface="Arial" panose="020B0604020202020204" pitchFamily="34" charset="0"/>
              </a:rPr>
              <a:t>Reviews IRS contribution limits for applicable year</a:t>
            </a:r>
          </a:p>
          <a:p>
            <a:pPr marL="179388" indent="-179388">
              <a:buFontTx/>
              <a:buChar char="-"/>
            </a:pPr>
            <a:r>
              <a:rPr lang="en-US" sz="1000" b="1" dirty="0">
                <a:latin typeface="Arial" panose="020B0604020202020204" pitchFamily="34" charset="0"/>
              </a:rPr>
              <a:t>MUST be clear that participant can contribute up to the LESSER of the plan percentage limit or the IRS contribution limit</a:t>
            </a:r>
          </a:p>
          <a:p>
            <a:pPr marL="179388" indent="-179388">
              <a:buFontTx/>
              <a:buChar char="-"/>
            </a:pPr>
            <a:r>
              <a:rPr lang="en-US" sz="1000" dirty="0">
                <a:latin typeface="Arial" panose="020B0604020202020204" pitchFamily="34" charset="0"/>
              </a:rPr>
              <a:t>Gears in bottom right hand corner link to auto-enroll slides, if applicable</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35</a:t>
            </a:fld>
            <a:endParaRPr lang="en-US" dirty="0"/>
          </a:p>
        </p:txBody>
      </p:sp>
    </p:spTree>
    <p:extLst>
      <p:ext uri="{BB962C8B-B14F-4D97-AF65-F5344CB8AC3E}">
        <p14:creationId xmlns:p14="http://schemas.microsoft.com/office/powerpoint/2010/main" val="2636943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[Plan specific slide – Participant money in]</a:t>
            </a:r>
          </a:p>
          <a:p>
            <a:endParaRPr lang="en-US" sz="1000" dirty="0">
              <a:latin typeface="Arial" panose="020B0604020202020204" pitchFamily="34" charset="0"/>
            </a:endParaRPr>
          </a:p>
          <a:p>
            <a:r>
              <a:rPr lang="en-US" sz="1000" dirty="0">
                <a:latin typeface="Arial" panose="020B0604020202020204" pitchFamily="34" charset="0"/>
              </a:rPr>
              <a:t>Rep Talking Points:</a:t>
            </a:r>
          </a:p>
          <a:p>
            <a:pPr marL="179388" indent="-179388">
              <a:buFontTx/>
              <a:buChar char="-"/>
            </a:pPr>
            <a:r>
              <a:rPr lang="en-US" sz="1000" dirty="0">
                <a:latin typeface="Arial" panose="020B0604020202020204" pitchFamily="34" charset="0"/>
              </a:rPr>
              <a:t>Reviews plan specific eligibility requirements</a:t>
            </a:r>
          </a:p>
          <a:p>
            <a:pPr marL="179388" indent="-179388">
              <a:buFontTx/>
              <a:buChar char="-"/>
            </a:pPr>
            <a:r>
              <a:rPr lang="en-US" sz="1000" dirty="0">
                <a:latin typeface="Arial" panose="020B0604020202020204" pitchFamily="34" charset="0"/>
              </a:rPr>
              <a:t>Reviews plan specific participant contribution limits</a:t>
            </a:r>
          </a:p>
          <a:p>
            <a:pPr marL="179388" indent="-179388">
              <a:buFontTx/>
              <a:buChar char="-"/>
            </a:pPr>
            <a:r>
              <a:rPr lang="en-US" sz="1000" dirty="0">
                <a:latin typeface="Arial" panose="020B0604020202020204" pitchFamily="34" charset="0"/>
              </a:rPr>
              <a:t>Reviews IRS contribution limits for applicable  year</a:t>
            </a:r>
          </a:p>
          <a:p>
            <a:pPr marL="179388" indent="-179388">
              <a:buFontTx/>
              <a:buChar char="-"/>
            </a:pPr>
            <a:r>
              <a:rPr lang="en-US" sz="1000" b="1" dirty="0">
                <a:latin typeface="Arial" panose="020B0604020202020204" pitchFamily="34" charset="0"/>
              </a:rPr>
              <a:t>MUST be clear that participant can contribute up to the LESSER of the plan percentage limit or the IRS contribution limit</a:t>
            </a:r>
          </a:p>
          <a:p>
            <a:pPr marL="179388" indent="-179388">
              <a:buFontTx/>
              <a:buChar char="-"/>
            </a:pPr>
            <a:r>
              <a:rPr lang="en-US" sz="1000" dirty="0">
                <a:latin typeface="Arial" panose="020B0604020202020204" pitchFamily="34" charset="0"/>
              </a:rPr>
              <a:t>Gears in bottom right hand corner link to auto-enroll slides, if applicable</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36</a:t>
            </a:fld>
            <a:endParaRPr lang="en-US" dirty="0"/>
          </a:p>
        </p:txBody>
      </p:sp>
    </p:spTree>
    <p:extLst>
      <p:ext uri="{BB962C8B-B14F-4D97-AF65-F5344CB8AC3E}">
        <p14:creationId xmlns:p14="http://schemas.microsoft.com/office/powerpoint/2010/main" val="4092142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[Plan specific slide – Participant money in]</a:t>
            </a:r>
          </a:p>
          <a:p>
            <a:endParaRPr lang="en-US" sz="1000" dirty="0">
              <a:latin typeface="Arial" panose="020B0604020202020204" pitchFamily="34" charset="0"/>
            </a:endParaRPr>
          </a:p>
          <a:p>
            <a:r>
              <a:rPr lang="en-US" sz="1000" dirty="0">
                <a:latin typeface="Arial" panose="020B0604020202020204" pitchFamily="34" charset="0"/>
              </a:rPr>
              <a:t>Rep Talking Points:</a:t>
            </a:r>
          </a:p>
          <a:p>
            <a:pPr marL="179388" indent="-179388">
              <a:buFontTx/>
              <a:buChar char="-"/>
            </a:pPr>
            <a:r>
              <a:rPr lang="en-US" sz="1000" dirty="0">
                <a:latin typeface="Arial" panose="020B0604020202020204" pitchFamily="34" charset="0"/>
              </a:rPr>
              <a:t>Reviews plan specific eligibility requirements</a:t>
            </a:r>
          </a:p>
          <a:p>
            <a:pPr marL="179388" indent="-179388">
              <a:buFontTx/>
              <a:buChar char="-"/>
            </a:pPr>
            <a:r>
              <a:rPr lang="en-US" sz="1000" dirty="0">
                <a:latin typeface="Arial" panose="020B0604020202020204" pitchFamily="34" charset="0"/>
              </a:rPr>
              <a:t>Reviews plan specific participant contribution limits</a:t>
            </a:r>
          </a:p>
          <a:p>
            <a:pPr marL="179388" indent="-179388">
              <a:buFontTx/>
              <a:buChar char="-"/>
            </a:pPr>
            <a:r>
              <a:rPr lang="en-US" sz="1000" dirty="0">
                <a:latin typeface="Arial" panose="020B0604020202020204" pitchFamily="34" charset="0"/>
              </a:rPr>
              <a:t>Reviews IRS contribution limits for applicable  year</a:t>
            </a:r>
          </a:p>
          <a:p>
            <a:pPr marL="179388" indent="-179388">
              <a:buFontTx/>
              <a:buChar char="-"/>
            </a:pPr>
            <a:r>
              <a:rPr lang="en-US" sz="1000" b="1" dirty="0">
                <a:latin typeface="Arial" panose="020B0604020202020204" pitchFamily="34" charset="0"/>
              </a:rPr>
              <a:t>MUST be clear that participant can contribute up to the LESSER of the plan percentage limit or the IRS contribution limit</a:t>
            </a:r>
          </a:p>
          <a:p>
            <a:pPr marL="179388" indent="-179388">
              <a:buFontTx/>
              <a:buChar char="-"/>
            </a:pPr>
            <a:r>
              <a:rPr lang="en-US" sz="1000" dirty="0">
                <a:latin typeface="Arial" panose="020B0604020202020204" pitchFamily="34" charset="0"/>
              </a:rPr>
              <a:t>Gears in bottom right hand corner link to auto-enroll slides, if applicable</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37</a:t>
            </a:fld>
            <a:endParaRPr lang="en-US" dirty="0"/>
          </a:p>
        </p:txBody>
      </p:sp>
    </p:spTree>
    <p:extLst>
      <p:ext uri="{BB962C8B-B14F-4D97-AF65-F5344CB8AC3E}">
        <p14:creationId xmlns:p14="http://schemas.microsoft.com/office/powerpoint/2010/main" val="1117164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[Plan specific slide – Participant money in]</a:t>
            </a:r>
          </a:p>
          <a:p>
            <a:endParaRPr lang="en-US" sz="1000" dirty="0">
              <a:latin typeface="Arial" panose="020B0604020202020204" pitchFamily="34" charset="0"/>
            </a:endParaRPr>
          </a:p>
          <a:p>
            <a:r>
              <a:rPr lang="en-US" sz="1000" dirty="0">
                <a:latin typeface="Arial" panose="020B0604020202020204" pitchFamily="34" charset="0"/>
              </a:rPr>
              <a:t>Rep Talking Points:</a:t>
            </a:r>
          </a:p>
          <a:p>
            <a:pPr marL="179388" indent="-179388">
              <a:buFontTx/>
              <a:buChar char="-"/>
            </a:pPr>
            <a:r>
              <a:rPr lang="en-US" sz="1000" dirty="0">
                <a:latin typeface="Arial" panose="020B0604020202020204" pitchFamily="34" charset="0"/>
              </a:rPr>
              <a:t>Reviews plan specific eligibility requirements</a:t>
            </a:r>
          </a:p>
          <a:p>
            <a:pPr marL="179388" indent="-179388">
              <a:buFontTx/>
              <a:buChar char="-"/>
            </a:pPr>
            <a:r>
              <a:rPr lang="en-US" sz="1000" dirty="0">
                <a:latin typeface="Arial" panose="020B0604020202020204" pitchFamily="34" charset="0"/>
              </a:rPr>
              <a:t>Reviews plan specific participant contribution limits</a:t>
            </a:r>
          </a:p>
          <a:p>
            <a:pPr marL="179388" indent="-179388">
              <a:buFontTx/>
              <a:buChar char="-"/>
            </a:pPr>
            <a:r>
              <a:rPr lang="en-US" sz="1000" dirty="0">
                <a:latin typeface="Arial" panose="020B0604020202020204" pitchFamily="34" charset="0"/>
              </a:rPr>
              <a:t>Reviews IRS contribution limits for applicable  year</a:t>
            </a:r>
          </a:p>
          <a:p>
            <a:pPr marL="179388" indent="-179388">
              <a:buFontTx/>
              <a:buChar char="-"/>
            </a:pPr>
            <a:r>
              <a:rPr lang="en-US" sz="1000" b="1" dirty="0">
                <a:latin typeface="Arial" panose="020B0604020202020204" pitchFamily="34" charset="0"/>
              </a:rPr>
              <a:t>MUST be clear that participant can contribute up to the LESSER of the plan percentage limit or the IRS contribution limit</a:t>
            </a:r>
          </a:p>
          <a:p>
            <a:pPr marL="179388" indent="-179388">
              <a:buFontTx/>
              <a:buChar char="-"/>
            </a:pPr>
            <a:r>
              <a:rPr lang="en-US" sz="1000" dirty="0">
                <a:latin typeface="Arial" panose="020B0604020202020204" pitchFamily="34" charset="0"/>
              </a:rPr>
              <a:t>Gears in bottom right hand corner link to auto-enroll slides, if applicable</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38</a:t>
            </a:fld>
            <a:endParaRPr lang="en-US" dirty="0"/>
          </a:p>
        </p:txBody>
      </p:sp>
    </p:spTree>
    <p:extLst>
      <p:ext uri="{BB962C8B-B14F-4D97-AF65-F5344CB8AC3E}">
        <p14:creationId xmlns:p14="http://schemas.microsoft.com/office/powerpoint/2010/main" val="617137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[Plan specific slide – Participant money in]</a:t>
            </a:r>
          </a:p>
          <a:p>
            <a:endParaRPr lang="en-US" sz="1000" dirty="0">
              <a:latin typeface="Arial" panose="020B0604020202020204" pitchFamily="34" charset="0"/>
            </a:endParaRPr>
          </a:p>
          <a:p>
            <a:r>
              <a:rPr lang="en-US" sz="1000" dirty="0">
                <a:latin typeface="Arial" panose="020B0604020202020204" pitchFamily="34" charset="0"/>
              </a:rPr>
              <a:t>Rep Talking Points:</a:t>
            </a:r>
          </a:p>
          <a:p>
            <a:pPr marL="179388" indent="-179388">
              <a:buFontTx/>
              <a:buChar char="-"/>
            </a:pPr>
            <a:r>
              <a:rPr lang="en-US" sz="1000" dirty="0">
                <a:latin typeface="Arial" panose="020B0604020202020204" pitchFamily="34" charset="0"/>
              </a:rPr>
              <a:t>Reviews plan specific eligibility requirements</a:t>
            </a:r>
          </a:p>
          <a:p>
            <a:pPr marL="179388" indent="-179388">
              <a:buFontTx/>
              <a:buChar char="-"/>
            </a:pPr>
            <a:r>
              <a:rPr lang="en-US" sz="1000" dirty="0">
                <a:latin typeface="Arial" panose="020B0604020202020204" pitchFamily="34" charset="0"/>
              </a:rPr>
              <a:t>Reviews plan specific participant contribution limits</a:t>
            </a:r>
          </a:p>
          <a:p>
            <a:pPr marL="179388" indent="-179388">
              <a:buFontTx/>
              <a:buChar char="-"/>
            </a:pPr>
            <a:r>
              <a:rPr lang="en-US" sz="1000" dirty="0">
                <a:latin typeface="Arial" panose="020B0604020202020204" pitchFamily="34" charset="0"/>
              </a:rPr>
              <a:t>Reviews IRS contribution limits for applicable year</a:t>
            </a:r>
          </a:p>
          <a:p>
            <a:pPr marL="179388" indent="-179388">
              <a:buFontTx/>
              <a:buChar char="-"/>
            </a:pPr>
            <a:r>
              <a:rPr lang="en-US" sz="1000" b="1" dirty="0">
                <a:latin typeface="Arial" panose="020B0604020202020204" pitchFamily="34" charset="0"/>
              </a:rPr>
              <a:t>MUST be clear that participant can contribute up to the LESSER of the plan percentage limit or the IRS contribution limit</a:t>
            </a:r>
          </a:p>
          <a:p>
            <a:pPr marL="179388" indent="-179388">
              <a:buFontTx/>
              <a:buChar char="-"/>
            </a:pPr>
            <a:r>
              <a:rPr lang="en-US" sz="1000" dirty="0">
                <a:latin typeface="Arial" panose="020B0604020202020204" pitchFamily="34" charset="0"/>
              </a:rPr>
              <a:t>Gears in bottom right hand corner link to auto-enroll slides, if applicable</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39</a:t>
            </a:fld>
            <a:endParaRPr lang="en-US" dirty="0"/>
          </a:p>
        </p:txBody>
      </p:sp>
    </p:spTree>
    <p:extLst>
      <p:ext uri="{BB962C8B-B14F-4D97-AF65-F5344CB8AC3E}">
        <p14:creationId xmlns:p14="http://schemas.microsoft.com/office/powerpoint/2010/main" val="105764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A5BF29-3A85-45E8-9EC2-6FCFBE5E0498}" type="slidenum">
              <a:rPr lang="en-US" smtClean="0"/>
              <a:pPr/>
              <a:t>4</a:t>
            </a:fld>
            <a:endParaRPr lang="en-US" dirty="0"/>
          </a:p>
        </p:txBody>
      </p:sp>
    </p:spTree>
    <p:extLst>
      <p:ext uri="{BB962C8B-B14F-4D97-AF65-F5344CB8AC3E}">
        <p14:creationId xmlns:p14="http://schemas.microsoft.com/office/powerpoint/2010/main" val="39123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[Plan specific slide – Participant money in]</a:t>
            </a:r>
          </a:p>
          <a:p>
            <a:endParaRPr lang="en-US" sz="1000" dirty="0">
              <a:latin typeface="Arial" panose="020B0604020202020204" pitchFamily="34" charset="0"/>
            </a:endParaRPr>
          </a:p>
          <a:p>
            <a:r>
              <a:rPr lang="en-US" sz="1000" dirty="0">
                <a:latin typeface="Arial" panose="020B0604020202020204" pitchFamily="34" charset="0"/>
              </a:rPr>
              <a:t>Rep Talking Points:</a:t>
            </a:r>
          </a:p>
          <a:p>
            <a:pPr marL="179388" indent="-179388">
              <a:buFontTx/>
              <a:buChar char="-"/>
            </a:pPr>
            <a:r>
              <a:rPr lang="en-US" sz="1000" dirty="0">
                <a:latin typeface="Arial" panose="020B0604020202020204" pitchFamily="34" charset="0"/>
              </a:rPr>
              <a:t>Reviews plan specific eligibility requirements</a:t>
            </a:r>
          </a:p>
          <a:p>
            <a:pPr marL="179388" indent="-179388">
              <a:buFontTx/>
              <a:buChar char="-"/>
            </a:pPr>
            <a:r>
              <a:rPr lang="en-US" sz="1000" dirty="0">
                <a:latin typeface="Arial" panose="020B0604020202020204" pitchFamily="34" charset="0"/>
              </a:rPr>
              <a:t>Reviews plan specific participant contribution limits</a:t>
            </a:r>
          </a:p>
          <a:p>
            <a:pPr marL="179388" indent="-179388">
              <a:buFontTx/>
              <a:buChar char="-"/>
            </a:pPr>
            <a:r>
              <a:rPr lang="en-US" sz="1000" dirty="0">
                <a:latin typeface="Arial" panose="020B0604020202020204" pitchFamily="34" charset="0"/>
              </a:rPr>
              <a:t>Reviews IRS contribution limits for applicable year</a:t>
            </a:r>
          </a:p>
          <a:p>
            <a:pPr marL="179388" indent="-179388">
              <a:buFontTx/>
              <a:buChar char="-"/>
            </a:pPr>
            <a:r>
              <a:rPr lang="en-US" sz="1000" b="1" dirty="0">
                <a:latin typeface="Arial" panose="020B0604020202020204" pitchFamily="34" charset="0"/>
              </a:rPr>
              <a:t>MUST be clear that participant can contribute up to the LESSER of the plan percentage limit or the IRS contribution limit</a:t>
            </a:r>
          </a:p>
          <a:p>
            <a:pPr marL="179388" indent="-179388">
              <a:buFontTx/>
              <a:buChar char="-"/>
            </a:pPr>
            <a:r>
              <a:rPr lang="en-US" sz="1000" dirty="0">
                <a:latin typeface="Arial" panose="020B0604020202020204" pitchFamily="34" charset="0"/>
              </a:rPr>
              <a:t>Gears in bottom right hand corner link to auto-enroll slides, if applicable</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40</a:t>
            </a:fld>
            <a:endParaRPr lang="en-US" dirty="0"/>
          </a:p>
        </p:txBody>
      </p:sp>
    </p:spTree>
    <p:extLst>
      <p:ext uri="{BB962C8B-B14F-4D97-AF65-F5344CB8AC3E}">
        <p14:creationId xmlns:p14="http://schemas.microsoft.com/office/powerpoint/2010/main" val="305342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094">
              <a:defRPr/>
            </a:pPr>
            <a:r>
              <a:rPr lang="en-US" dirty="0"/>
              <a:t>Think of your plan website as a one-stop source for information, insights, and tools around financial wellness and retirement.</a:t>
            </a:r>
          </a:p>
          <a:p>
            <a:pPr defTabSz="920094">
              <a:defRPr/>
            </a:pPr>
            <a:endParaRPr lang="en-US" dirty="0"/>
          </a:p>
          <a:p>
            <a:pPr defTabSz="920094">
              <a:defRPr/>
            </a:pPr>
            <a:r>
              <a:rPr lang="en-US" dirty="0"/>
              <a:t>And just call us. Our retirement plan specialists will help you get the answers and information you need.</a:t>
            </a:r>
          </a:p>
          <a:p>
            <a:pPr defTabSz="920094">
              <a:defRPr/>
            </a:pPr>
            <a:endParaRPr lang="en-US" dirty="0"/>
          </a:p>
          <a:p>
            <a:pPr defTabSz="920094">
              <a:spcAft>
                <a:spcPts val="1200"/>
              </a:spcAft>
              <a:defRPr/>
            </a:pPr>
            <a:r>
              <a:rPr lang="en-US" dirty="0"/>
              <a:t>Thank you for your interest and attention. Now, let's try to answer any questions you may have.</a:t>
            </a:r>
          </a:p>
          <a:p>
            <a:pPr defTabSz="920094">
              <a:defRPr/>
            </a:pPr>
            <a:endParaRPr lang="en-US" dirty="0"/>
          </a:p>
          <a:p>
            <a:pPr marL="342900" indent="-342900" defTabSz="920094">
              <a:spcAft>
                <a:spcPts val="1200"/>
              </a:spcAft>
              <a:buFont typeface="+mj-lt"/>
              <a:buAutoNum type="arabicPeriod"/>
              <a:defRPr/>
            </a:pPr>
            <a:r>
              <a:rPr lang="en-US" b="1" dirty="0"/>
              <a:t>More personalization. Less clicking. </a:t>
            </a:r>
            <a:r>
              <a:rPr lang="en-US" dirty="0"/>
              <a:t>Your redesigned, personalized homepage will give you quicker access to helpful comparisons and modeling tools—so you can see how your balance, savings rate, investment mix, and retirement income compare with expert recommendations. You’ll also find suggested actions you can take, based on your real-life situation—small, practical steps designed to help you reach your retirement goals.</a:t>
            </a:r>
          </a:p>
          <a:p>
            <a:pPr marL="342900" indent="-342900" defTabSz="920094">
              <a:buFont typeface="+mj-lt"/>
              <a:buAutoNum type="arabicPeriod"/>
              <a:defRPr/>
            </a:pPr>
            <a:r>
              <a:rPr lang="en-US" b="1" dirty="0"/>
              <a:t>Chart your savings progress</a:t>
            </a:r>
            <a:r>
              <a:rPr lang="en-US" dirty="0"/>
              <a:t>. Every time you log in, the first thing you’ll see is a personalized road map showing your progress on the road to retirement. Just use the slider to see how much we think you’ll need to have saved at each decade of your life. You can also experiment with changing your savings rate—in the “Contributions” section—and preview the impact on your paycheck and your total contribution.</a:t>
            </a:r>
          </a:p>
          <a:p>
            <a:pPr marL="342900" indent="-342900" defTabSz="920094">
              <a:buFont typeface="+mj-lt"/>
              <a:buAutoNum type="arabicPeriod"/>
              <a:defRPr/>
            </a:pPr>
            <a:r>
              <a:rPr lang="en-US" b="1" dirty="0"/>
              <a:t>Planning resources picked just for you. </a:t>
            </a:r>
            <a:r>
              <a:rPr lang="en-US" dirty="0"/>
              <a:t>You’ll find personalized information and easy-to-use tools to help you plan for retirement—and beyond. You might also receive a personalized </a:t>
            </a:r>
            <a:r>
              <a:rPr lang="en-US" dirty="0" err="1"/>
              <a:t>SmartVideo</a:t>
            </a:r>
            <a:r>
              <a:rPr lang="en-US" dirty="0"/>
              <a:t> with information that can help you take small, positive steps toward your retirement goals.</a:t>
            </a:r>
          </a:p>
        </p:txBody>
      </p:sp>
      <p:sp>
        <p:nvSpPr>
          <p:cNvPr id="4" name="Slide Number Placeholder 3"/>
          <p:cNvSpPr>
            <a:spLocks noGrp="1"/>
          </p:cNvSpPr>
          <p:nvPr>
            <p:ph type="sldNum" sz="quarter" idx="5"/>
          </p:nvPr>
        </p:nvSpPr>
        <p:spPr/>
        <p:txBody>
          <a:bodyPr/>
          <a:lstStyle/>
          <a:p>
            <a:fld id="{CFA5BF29-3A85-45E8-9EC2-6FCFBE5E0498}" type="slidenum">
              <a:rPr lang="en-US" smtClean="0"/>
              <a:pPr/>
              <a:t>41</a:t>
            </a:fld>
            <a:endParaRPr lang="en-US" dirty="0"/>
          </a:p>
        </p:txBody>
      </p:sp>
    </p:spTree>
    <p:extLst>
      <p:ext uri="{BB962C8B-B14F-4D97-AF65-F5344CB8AC3E}">
        <p14:creationId xmlns:p14="http://schemas.microsoft.com/office/powerpoint/2010/main" val="1461930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737">
              <a:defRPr/>
            </a:pPr>
            <a:r>
              <a:rPr lang="en-US" dirty="0"/>
              <a:t>[static slide – will not change]</a:t>
            </a:r>
          </a:p>
          <a:p>
            <a:pPr defTabSz="956737">
              <a:defRPr/>
            </a:pPr>
            <a:endParaRPr lang="en-US" dirty="0"/>
          </a:p>
          <a:p>
            <a:pPr defTabSz="956737">
              <a:defRPr/>
            </a:pPr>
            <a:r>
              <a:rPr lang="en-US" dirty="0"/>
              <a:t>Rep</a:t>
            </a:r>
            <a:r>
              <a:rPr lang="en-US" baseline="0" dirty="0"/>
              <a:t> Talking Points:</a:t>
            </a:r>
          </a:p>
          <a:p>
            <a:pPr marL="179388" indent="-179388" defTabSz="956737">
              <a:buFontTx/>
              <a:buChar char="-"/>
              <a:defRPr/>
            </a:pPr>
            <a:r>
              <a:rPr lang="en-US" baseline="0" dirty="0"/>
              <a:t>Getting started in the plan is easy</a:t>
            </a:r>
          </a:p>
          <a:p>
            <a:pPr marL="179388" indent="-179388" defTabSz="956737">
              <a:buFontTx/>
              <a:buChar char="-"/>
              <a:defRPr/>
            </a:pPr>
            <a:r>
              <a:rPr lang="en-US" baseline="0" dirty="0"/>
              <a:t>We walk you through the process</a:t>
            </a:r>
          </a:p>
          <a:p>
            <a:pPr marL="179388" indent="-179388" defTabSz="956737">
              <a:buFontTx/>
              <a:buChar char="-"/>
              <a:defRPr/>
            </a:pPr>
            <a:r>
              <a:rPr lang="en-US" baseline="0" dirty="0"/>
              <a:t>Provide answers to common questions along the way</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42</a:t>
            </a:fld>
            <a:endParaRPr lang="en-US" dirty="0"/>
          </a:p>
        </p:txBody>
      </p:sp>
    </p:spTree>
    <p:extLst>
      <p:ext uri="{BB962C8B-B14F-4D97-AF65-F5344CB8AC3E}">
        <p14:creationId xmlns:p14="http://schemas.microsoft.com/office/powerpoint/2010/main" val="3475959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737">
              <a:defRPr/>
            </a:pPr>
            <a:r>
              <a:rPr lang="en-US" dirty="0"/>
              <a:t>[static slide – will not change]</a:t>
            </a:r>
          </a:p>
          <a:p>
            <a:pPr defTabSz="956737">
              <a:defRPr/>
            </a:pPr>
            <a:endParaRPr lang="en-US" dirty="0"/>
          </a:p>
          <a:p>
            <a:pPr defTabSz="956737">
              <a:defRPr/>
            </a:pPr>
            <a:r>
              <a:rPr lang="en-US" dirty="0"/>
              <a:t>Rep</a:t>
            </a:r>
            <a:r>
              <a:rPr lang="en-US" baseline="0" dirty="0"/>
              <a:t> Talking Points:</a:t>
            </a:r>
          </a:p>
          <a:p>
            <a:pPr marL="179388" indent="-179388" defTabSz="956737">
              <a:buFontTx/>
              <a:buChar char="-"/>
              <a:defRPr/>
            </a:pPr>
            <a:r>
              <a:rPr lang="en-US" baseline="0" dirty="0"/>
              <a:t>Getting started in the plan is easy</a:t>
            </a:r>
          </a:p>
          <a:p>
            <a:pPr marL="179388" indent="-179388" defTabSz="956737">
              <a:buFontTx/>
              <a:buChar char="-"/>
              <a:defRPr/>
            </a:pPr>
            <a:r>
              <a:rPr lang="en-US" baseline="0" dirty="0"/>
              <a:t>We walk you through the process</a:t>
            </a:r>
          </a:p>
          <a:p>
            <a:pPr marL="179388" indent="-179388" defTabSz="956737">
              <a:buFontTx/>
              <a:buChar char="-"/>
              <a:defRPr/>
            </a:pPr>
            <a:r>
              <a:rPr lang="en-US" baseline="0" dirty="0"/>
              <a:t>Provide answers to common questions along the way</a:t>
            </a:r>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43</a:t>
            </a:fld>
            <a:endParaRPr lang="en-US" dirty="0"/>
          </a:p>
        </p:txBody>
      </p:sp>
    </p:spTree>
    <p:extLst>
      <p:ext uri="{BB962C8B-B14F-4D97-AF65-F5344CB8AC3E}">
        <p14:creationId xmlns:p14="http://schemas.microsoft.com/office/powerpoint/2010/main" val="2355426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lang="en-US" dirty="0"/>
              <a:t>Drive</a:t>
            </a:r>
            <a:r>
              <a:rPr lang="en-US" baseline="0" dirty="0"/>
              <a:t> Home Calls to Action</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44</a:t>
            </a:fld>
            <a:endParaRPr lang="en-US" dirty="0"/>
          </a:p>
        </p:txBody>
      </p:sp>
    </p:spTree>
    <p:extLst>
      <p:ext uri="{BB962C8B-B14F-4D97-AF65-F5344CB8AC3E}">
        <p14:creationId xmlns:p14="http://schemas.microsoft.com/office/powerpoint/2010/main" val="2574198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lang="en-US" dirty="0"/>
              <a:t>Drive</a:t>
            </a:r>
            <a:r>
              <a:rPr lang="en-US" baseline="0" dirty="0"/>
              <a:t> Home Calls to Action: Save 15%</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45</a:t>
            </a:fld>
            <a:endParaRPr lang="en-US" dirty="0"/>
          </a:p>
        </p:txBody>
      </p:sp>
    </p:spTree>
    <p:extLst>
      <p:ext uri="{BB962C8B-B14F-4D97-AF65-F5344CB8AC3E}">
        <p14:creationId xmlns:p14="http://schemas.microsoft.com/office/powerpoint/2010/main" val="2149552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lang="en-US" dirty="0"/>
              <a:t>Drive</a:t>
            </a:r>
            <a:r>
              <a:rPr lang="en-US" baseline="0" dirty="0"/>
              <a:t> Home Calls to Action: Contact us for help</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46</a:t>
            </a:fld>
            <a:endParaRPr lang="en-US" dirty="0"/>
          </a:p>
        </p:txBody>
      </p:sp>
    </p:spTree>
    <p:extLst>
      <p:ext uri="{BB962C8B-B14F-4D97-AF65-F5344CB8AC3E}">
        <p14:creationId xmlns:p14="http://schemas.microsoft.com/office/powerpoint/2010/main" val="33678570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737">
              <a:defRPr/>
            </a:pPr>
            <a:r>
              <a:rPr lang="en-US" dirty="0"/>
              <a:t>[static slide – will not change]</a:t>
            </a:r>
          </a:p>
          <a:p>
            <a:pPr defTabSz="956737">
              <a:defRPr/>
            </a:pPr>
            <a:endParaRPr lang="en-US" dirty="0"/>
          </a:p>
          <a:p>
            <a:pPr defTabSz="956737">
              <a:defRPr/>
            </a:pPr>
            <a:r>
              <a:rPr lang="en-US" dirty="0"/>
              <a:t>Rep</a:t>
            </a:r>
            <a:r>
              <a:rPr lang="en-US" baseline="0" dirty="0"/>
              <a:t> Talking Points:</a:t>
            </a:r>
          </a:p>
          <a:p>
            <a:pPr marL="179388" indent="-179388" defTabSz="956737">
              <a:buFontTx/>
              <a:buChar char="-"/>
              <a:defRPr/>
            </a:pPr>
            <a:r>
              <a:rPr lang="en-US" baseline="0" dirty="0"/>
              <a:t>Final slide – Wrap up presentation</a:t>
            </a:r>
          </a:p>
          <a:p>
            <a:pPr marL="179388" indent="-179388" defTabSz="956737">
              <a:buFontTx/>
              <a:buChar char="-"/>
              <a:defRPr/>
            </a:pPr>
            <a:r>
              <a:rPr lang="en-US" baseline="0" dirty="0"/>
              <a:t>Leave this slide up for attendees to take website and phone number down</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47</a:t>
            </a:fld>
            <a:endParaRPr lang="en-US" dirty="0"/>
          </a:p>
        </p:txBody>
      </p:sp>
    </p:spTree>
    <p:extLst>
      <p:ext uri="{BB962C8B-B14F-4D97-AF65-F5344CB8AC3E}">
        <p14:creationId xmlns:p14="http://schemas.microsoft.com/office/powerpoint/2010/main" val="348301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737">
              <a:defRPr/>
            </a:pPr>
            <a:r>
              <a:rPr lang="en-US" dirty="0"/>
              <a:t>[static slide – will not change]</a:t>
            </a:r>
          </a:p>
          <a:p>
            <a:pPr defTabSz="956737">
              <a:defRPr/>
            </a:pPr>
            <a:endParaRPr lang="en-US" dirty="0"/>
          </a:p>
          <a:p>
            <a:pPr defTabSz="956737">
              <a:defRPr/>
            </a:pPr>
            <a:r>
              <a:rPr lang="en-US" dirty="0"/>
              <a:t>Rep</a:t>
            </a:r>
            <a:r>
              <a:rPr lang="en-US" baseline="0" dirty="0"/>
              <a:t> Talking Points:</a:t>
            </a:r>
          </a:p>
          <a:p>
            <a:pPr marL="179388" indent="-179388" defTabSz="956737">
              <a:buFontTx/>
              <a:buChar char="-"/>
              <a:defRPr/>
            </a:pPr>
            <a:r>
              <a:rPr lang="en-US" baseline="0" dirty="0"/>
              <a:t>Final slide – Wrap up presentation</a:t>
            </a:r>
          </a:p>
          <a:p>
            <a:pPr marL="179388" indent="-179388" defTabSz="956737">
              <a:buFontTx/>
              <a:buChar char="-"/>
              <a:defRPr/>
            </a:pPr>
            <a:r>
              <a:rPr lang="en-US" baseline="0" dirty="0"/>
              <a:t>Leave this slide up for attendees to take website and phone number down</a:t>
            </a:r>
          </a:p>
        </p:txBody>
      </p:sp>
      <p:sp>
        <p:nvSpPr>
          <p:cNvPr id="4" name="Slide Number Placeholder 3"/>
          <p:cNvSpPr>
            <a:spLocks noGrp="1"/>
          </p:cNvSpPr>
          <p:nvPr>
            <p:ph type="sldNum" sz="quarter" idx="5"/>
          </p:nvPr>
        </p:nvSpPr>
        <p:spPr/>
        <p:txBody>
          <a:bodyPr/>
          <a:lstStyle/>
          <a:p>
            <a:fld id="{CFA5BF29-3A85-45E8-9EC2-6FCFBE5E0498}" type="slidenum">
              <a:rPr lang="en-US" smtClean="0"/>
              <a:pPr/>
              <a:t>48</a:t>
            </a:fld>
            <a:endParaRPr lang="en-US" dirty="0"/>
          </a:p>
        </p:txBody>
      </p:sp>
    </p:spTree>
    <p:extLst>
      <p:ext uri="{BB962C8B-B14F-4D97-AF65-F5344CB8AC3E}">
        <p14:creationId xmlns:p14="http://schemas.microsoft.com/office/powerpoint/2010/main" val="1226706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A5BF29-3A85-45E8-9EC2-6FCFBE5E0498}" type="slidenum">
              <a:rPr lang="en-US" smtClean="0"/>
              <a:pPr/>
              <a:t>49</a:t>
            </a:fld>
            <a:endParaRPr lang="en-US" dirty="0"/>
          </a:p>
        </p:txBody>
      </p:sp>
    </p:spTree>
    <p:extLst>
      <p:ext uri="{BB962C8B-B14F-4D97-AF65-F5344CB8AC3E}">
        <p14:creationId xmlns:p14="http://schemas.microsoft.com/office/powerpoint/2010/main" val="167851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A5BF29-3A85-45E8-9EC2-6FCFBE5E0498}" type="slidenum">
              <a:rPr lang="en-US" smtClean="0"/>
              <a:pPr/>
              <a:t>5</a:t>
            </a:fld>
            <a:endParaRPr lang="en-US" dirty="0"/>
          </a:p>
        </p:txBody>
      </p:sp>
    </p:spTree>
    <p:extLst>
      <p:ext uri="{BB962C8B-B14F-4D97-AF65-F5344CB8AC3E}">
        <p14:creationId xmlns:p14="http://schemas.microsoft.com/office/powerpoint/2010/main" val="123345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737">
              <a:defRPr/>
            </a:pPr>
            <a:r>
              <a:rPr lang="en-US" dirty="0"/>
              <a:t>[static slide – will not change]</a:t>
            </a:r>
          </a:p>
          <a:p>
            <a:endParaRPr lang="en-US" dirty="0"/>
          </a:p>
          <a:p>
            <a:r>
              <a:rPr lang="en-US" dirty="0"/>
              <a:t>Rep Talking Points:</a:t>
            </a:r>
          </a:p>
          <a:p>
            <a:pPr marL="179388" indent="-179388">
              <a:buFontTx/>
              <a:buChar char="-"/>
            </a:pPr>
            <a:r>
              <a:rPr lang="en-US" baseline="0" dirty="0"/>
              <a:t>Review why it’s important to save for retirement</a:t>
            </a:r>
          </a:p>
          <a:p>
            <a:pPr marL="657756" lvl="1" indent="-179388">
              <a:buFontTx/>
              <a:buChar char="-"/>
            </a:pPr>
            <a:r>
              <a:rPr lang="en-US" baseline="0" dirty="0"/>
              <a:t>Consider what income will be when no longer working</a:t>
            </a:r>
          </a:p>
          <a:p>
            <a:pPr marL="179388" indent="-179388">
              <a:buFontTx/>
              <a:buChar char="-"/>
            </a:pPr>
            <a:r>
              <a:rPr lang="en-US" baseline="0" dirty="0"/>
              <a:t>Que up that the employer sponsored retirement plan is a benefit to help save and invest for a comfortable retirement </a:t>
            </a:r>
            <a:endParaRPr lang="en-US" dirty="0"/>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6</a:t>
            </a:fld>
            <a:endParaRPr lang="en-US" dirty="0"/>
          </a:p>
        </p:txBody>
      </p:sp>
    </p:spTree>
    <p:extLst>
      <p:ext uri="{BB962C8B-B14F-4D97-AF65-F5344CB8AC3E}">
        <p14:creationId xmlns:p14="http://schemas.microsoft.com/office/powerpoint/2010/main" val="425893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rPr>
              <a:t>[Static slide - $40,000 Salary Example (15% = 500/month)]</a:t>
            </a:r>
          </a:p>
          <a:p>
            <a:endParaRPr lang="en-US" sz="1300" dirty="0">
              <a:latin typeface="Arial" panose="020B0604020202020204" pitchFamily="34" charset="0"/>
            </a:endParaRPr>
          </a:p>
          <a:p>
            <a:r>
              <a:rPr lang="en-US" sz="1300" dirty="0">
                <a:latin typeface="Arial" panose="020B0604020202020204" pitchFamily="34" charset="0"/>
              </a:rPr>
              <a:t>Rep Talking Points:</a:t>
            </a:r>
          </a:p>
          <a:p>
            <a:pPr marL="179388" indent="-179388">
              <a:buFontTx/>
              <a:buChar char="-"/>
            </a:pPr>
            <a:r>
              <a:rPr lang="en-US" dirty="0"/>
              <a:t>Review concept</a:t>
            </a:r>
            <a:r>
              <a:rPr lang="en-US" baseline="0" dirty="0"/>
              <a:t> of compounding</a:t>
            </a:r>
          </a:p>
          <a:p>
            <a:pPr marL="179388" indent="-179388">
              <a:buFontTx/>
              <a:buChar char="-"/>
            </a:pPr>
            <a:r>
              <a:rPr lang="en-US" baseline="0" dirty="0"/>
              <a:t>Discuss impact of starting early vs. waiting </a:t>
            </a:r>
          </a:p>
          <a:p>
            <a:pPr marL="657756" lvl="1" indent="-179388">
              <a:buFontTx/>
              <a:buChar char="-"/>
            </a:pPr>
            <a:r>
              <a:rPr lang="en-US" baseline="0" dirty="0"/>
              <a:t>Engage audience, asking for guesses on which scenario (between first 2) pays off more. End with longer example</a:t>
            </a:r>
          </a:p>
          <a:p>
            <a:pPr marL="657756" lvl="1" indent="-179388">
              <a:buFontTx/>
              <a:buChar char="-"/>
            </a:pPr>
            <a:r>
              <a:rPr lang="en-US" baseline="0" dirty="0"/>
              <a:t>Save early and often </a:t>
            </a:r>
          </a:p>
          <a:p>
            <a:pPr marL="179388" indent="-179388">
              <a:buFontTx/>
              <a:buChar char="-"/>
            </a:pPr>
            <a:r>
              <a:rPr lang="en-US" baseline="0" dirty="0"/>
              <a:t>Discuss impact of contributing continuously vs. stopping after 10 years</a:t>
            </a:r>
          </a:p>
          <a:p>
            <a:pPr marL="179388" indent="-179388">
              <a:buFontTx/>
              <a:buChar char="-"/>
            </a:pPr>
            <a:r>
              <a:rPr lang="en-US" baseline="0" dirty="0"/>
              <a:t>Note: This example uses $500 as the monthly contribution because that is 15% of a $40,000 annual salary. </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7</a:t>
            </a:fld>
            <a:endParaRPr lang="en-US" dirty="0"/>
          </a:p>
        </p:txBody>
      </p:sp>
    </p:spTree>
    <p:extLst>
      <p:ext uri="{BB962C8B-B14F-4D97-AF65-F5344CB8AC3E}">
        <p14:creationId xmlns:p14="http://schemas.microsoft.com/office/powerpoint/2010/main" val="156594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Arial" panose="020B0604020202020204" pitchFamily="34" charset="0"/>
              </a:rPr>
              <a:t>[Static slide - $60,000 Salary Example (15% = $750/month)]</a:t>
            </a:r>
          </a:p>
          <a:p>
            <a:endParaRPr lang="en-US" sz="1050" dirty="0">
              <a:latin typeface="Arial" panose="020B0604020202020204" pitchFamily="34" charset="0"/>
            </a:endParaRPr>
          </a:p>
          <a:p>
            <a:r>
              <a:rPr lang="en-US" sz="1050" dirty="0">
                <a:latin typeface="Arial" panose="020B0604020202020204" pitchFamily="34" charset="0"/>
              </a:rPr>
              <a:t>Rep Talking Points:</a:t>
            </a:r>
          </a:p>
          <a:p>
            <a:pPr marL="179383" indent="-179383">
              <a:buFontTx/>
              <a:buChar char="-"/>
            </a:pPr>
            <a:r>
              <a:rPr lang="en-US" dirty="0"/>
              <a:t>Review concept</a:t>
            </a:r>
            <a:r>
              <a:rPr lang="en-US" baseline="0" dirty="0"/>
              <a:t> of compounding</a:t>
            </a:r>
          </a:p>
          <a:p>
            <a:pPr marL="179383" indent="-179383">
              <a:buFontTx/>
              <a:buChar char="-"/>
            </a:pPr>
            <a:r>
              <a:rPr lang="en-US" baseline="0" dirty="0"/>
              <a:t>Discuss impact of starting early vs. waiting</a:t>
            </a:r>
          </a:p>
          <a:p>
            <a:pPr marL="179383" indent="-179383">
              <a:buFontTx/>
              <a:buChar char="-"/>
            </a:pPr>
            <a:r>
              <a:rPr lang="en-US" baseline="0" dirty="0"/>
              <a:t>Discuss impact of contributing continuously vs. stopping after 10 years</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8</a:t>
            </a:fld>
            <a:endParaRPr lang="en-US" dirty="0"/>
          </a:p>
        </p:txBody>
      </p:sp>
    </p:spTree>
    <p:extLst>
      <p:ext uri="{BB962C8B-B14F-4D97-AF65-F5344CB8AC3E}">
        <p14:creationId xmlns:p14="http://schemas.microsoft.com/office/powerpoint/2010/main" val="3692678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Arial" panose="020B0604020202020204" pitchFamily="34" charset="0"/>
              </a:rPr>
              <a:t>[Static slide - $80,000 Salary Example (15% = $1000/month)]</a:t>
            </a:r>
          </a:p>
          <a:p>
            <a:endParaRPr lang="en-US" sz="1050" dirty="0">
              <a:latin typeface="Arial" panose="020B0604020202020204" pitchFamily="34" charset="0"/>
            </a:endParaRPr>
          </a:p>
          <a:p>
            <a:r>
              <a:rPr lang="en-US" sz="1050" dirty="0">
                <a:latin typeface="Arial" panose="020B0604020202020204" pitchFamily="34" charset="0"/>
              </a:rPr>
              <a:t>Rep Talking Points:</a:t>
            </a:r>
          </a:p>
          <a:p>
            <a:pPr marL="179383" indent="-179383">
              <a:buFontTx/>
              <a:buChar char="-"/>
            </a:pPr>
            <a:r>
              <a:rPr lang="en-US" dirty="0"/>
              <a:t>Review concept</a:t>
            </a:r>
            <a:r>
              <a:rPr lang="en-US" baseline="0" dirty="0"/>
              <a:t> of compounding</a:t>
            </a:r>
          </a:p>
          <a:p>
            <a:pPr marL="179383" indent="-179383">
              <a:buFontTx/>
              <a:buChar char="-"/>
            </a:pPr>
            <a:r>
              <a:rPr lang="en-US" baseline="0" dirty="0"/>
              <a:t>Discuss impact of starting early vs. waiting</a:t>
            </a:r>
          </a:p>
          <a:p>
            <a:pPr marL="179383" indent="-179383">
              <a:buFontTx/>
              <a:buChar char="-"/>
            </a:pPr>
            <a:r>
              <a:rPr lang="en-US" baseline="0" dirty="0"/>
              <a:t>Discuss impact of contributing continuously vs. stopping after 10 years</a:t>
            </a:r>
          </a:p>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pPr/>
              <a:t>9</a:t>
            </a:fld>
            <a:endParaRPr lang="en-US" dirty="0"/>
          </a:p>
        </p:txBody>
      </p:sp>
    </p:spTree>
    <p:extLst>
      <p:ext uri="{BB962C8B-B14F-4D97-AF65-F5344CB8AC3E}">
        <p14:creationId xmlns:p14="http://schemas.microsoft.com/office/powerpoint/2010/main" val="2500418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White Squares">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B0FD49C3-37BD-5FEE-4136-8339866C343E}"/>
              </a:ext>
            </a:extLst>
          </p:cNvPr>
          <p:cNvGraphicFramePr>
            <a:graphicFrameLocks noGrp="1"/>
          </p:cNvGraphicFramePr>
          <p:nvPr userDrawn="1">
            <p:extLst>
              <p:ext uri="{D42A27DB-BD31-4B8C-83A1-F6EECF244321}">
                <p14:modId xmlns:p14="http://schemas.microsoft.com/office/powerpoint/2010/main" val="1633629460"/>
              </p:ext>
            </p:extLst>
          </p:nvPr>
        </p:nvGraphicFramePr>
        <p:xfrm>
          <a:off x="0" y="1539177"/>
          <a:ext cx="4608576" cy="4608576"/>
        </p:xfrm>
        <a:graphic>
          <a:graphicData uri="http://schemas.openxmlformats.org/drawingml/2006/table">
            <a:tbl>
              <a:tblPr firstRow="1" bandRow="1">
                <a:tableStyleId>{5C22544A-7EE6-4342-B048-85BDC9FD1C3A}</a:tableStyleId>
              </a:tblPr>
              <a:tblGrid>
                <a:gridCol w="768096">
                  <a:extLst>
                    <a:ext uri="{9D8B030D-6E8A-4147-A177-3AD203B41FA5}">
                      <a16:colId xmlns:a16="http://schemas.microsoft.com/office/drawing/2014/main" val="617767261"/>
                    </a:ext>
                  </a:extLst>
                </a:gridCol>
                <a:gridCol w="768096">
                  <a:extLst>
                    <a:ext uri="{9D8B030D-6E8A-4147-A177-3AD203B41FA5}">
                      <a16:colId xmlns:a16="http://schemas.microsoft.com/office/drawing/2014/main" val="1805451616"/>
                    </a:ext>
                  </a:extLst>
                </a:gridCol>
                <a:gridCol w="768096">
                  <a:extLst>
                    <a:ext uri="{9D8B030D-6E8A-4147-A177-3AD203B41FA5}">
                      <a16:colId xmlns:a16="http://schemas.microsoft.com/office/drawing/2014/main" val="966914686"/>
                    </a:ext>
                  </a:extLst>
                </a:gridCol>
                <a:gridCol w="768096">
                  <a:extLst>
                    <a:ext uri="{9D8B030D-6E8A-4147-A177-3AD203B41FA5}">
                      <a16:colId xmlns:a16="http://schemas.microsoft.com/office/drawing/2014/main" val="3790613714"/>
                    </a:ext>
                  </a:extLst>
                </a:gridCol>
                <a:gridCol w="768096">
                  <a:extLst>
                    <a:ext uri="{9D8B030D-6E8A-4147-A177-3AD203B41FA5}">
                      <a16:colId xmlns:a16="http://schemas.microsoft.com/office/drawing/2014/main" val="2880272643"/>
                    </a:ext>
                  </a:extLst>
                </a:gridCol>
                <a:gridCol w="768096">
                  <a:extLst>
                    <a:ext uri="{9D8B030D-6E8A-4147-A177-3AD203B41FA5}">
                      <a16:colId xmlns:a16="http://schemas.microsoft.com/office/drawing/2014/main" val="1029621097"/>
                    </a:ext>
                  </a:extLst>
                </a:gridCol>
              </a:tblGrid>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370027730"/>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2514602078"/>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4144511929"/>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57981561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240219033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2261096489"/>
                  </a:ext>
                </a:extLst>
              </a:tr>
            </a:tbl>
          </a:graphicData>
        </a:graphic>
      </p:graphicFrame>
      <p:sp>
        <p:nvSpPr>
          <p:cNvPr id="5" name="Text Placeholder 4"/>
          <p:cNvSpPr>
            <a:spLocks noGrp="1"/>
          </p:cNvSpPr>
          <p:nvPr>
            <p:ph type="body" sz="quarter" idx="12" hasCustomPrompt="1"/>
          </p:nvPr>
        </p:nvSpPr>
        <p:spPr>
          <a:xfrm>
            <a:off x="545880" y="2078479"/>
            <a:ext cx="8775919"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a:t>First Line Title</a:t>
            </a:r>
          </a:p>
        </p:txBody>
      </p:sp>
      <p:sp>
        <p:nvSpPr>
          <p:cNvPr id="12" name="Text Placeholder 11"/>
          <p:cNvSpPr>
            <a:spLocks noGrp="1"/>
          </p:cNvSpPr>
          <p:nvPr>
            <p:ph type="body" sz="quarter" idx="13" hasCustomPrompt="1"/>
          </p:nvPr>
        </p:nvSpPr>
        <p:spPr>
          <a:xfrm>
            <a:off x="535721" y="3638785"/>
            <a:ext cx="8786078" cy="1286140"/>
          </a:xfrm>
        </p:spPr>
        <p:txBody>
          <a:bodyPr>
            <a:noAutofit/>
          </a:bodyPr>
          <a:lstStyle>
            <a:lvl1pPr marL="0" indent="0">
              <a:lnSpc>
                <a:spcPct val="94000"/>
              </a:lnSpc>
              <a:spcBef>
                <a:spcPts val="0"/>
              </a:spcBef>
              <a:buNone/>
              <a:defRPr sz="4800" b="1" i="0" cap="none" baseline="0">
                <a:solidFill>
                  <a:schemeClr val="accent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Line Title</a:t>
            </a:r>
          </a:p>
        </p:txBody>
      </p:sp>
      <p:sp>
        <p:nvSpPr>
          <p:cNvPr id="14" name="Text Placeholder 13"/>
          <p:cNvSpPr>
            <a:spLocks noGrp="1"/>
          </p:cNvSpPr>
          <p:nvPr>
            <p:ph type="body" sz="quarter" idx="14" hasCustomPrompt="1"/>
          </p:nvPr>
        </p:nvSpPr>
        <p:spPr>
          <a:xfrm>
            <a:off x="554566" y="5102104"/>
            <a:ext cx="8767233" cy="1018649"/>
          </a:xfrm>
        </p:spPr>
        <p:txBody>
          <a:bodyPr>
            <a:noAutofit/>
          </a:bodyPr>
          <a:lstStyle>
            <a:lvl1pPr marL="0" indent="0">
              <a:spcBef>
                <a:spcPts val="0"/>
              </a:spcBef>
              <a:buNone/>
              <a:defRPr sz="1600">
                <a:solidFill>
                  <a:schemeClr val="accent3"/>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533400" y="6380958"/>
            <a:ext cx="8699043" cy="171595"/>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3" name="Text Placeholder 2">
            <a:extLst>
              <a:ext uri="{FF2B5EF4-FFF2-40B4-BE49-F238E27FC236}">
                <a16:creationId xmlns:a16="http://schemas.microsoft.com/office/drawing/2014/main" id="{191ABEE5-6EBA-4296-88A3-4933686693AE}"/>
              </a:ext>
            </a:extLst>
          </p:cNvPr>
          <p:cNvSpPr>
            <a:spLocks noGrp="1"/>
          </p:cNvSpPr>
          <p:nvPr>
            <p:ph type="body" sz="quarter" idx="17" hasCustomPrompt="1"/>
          </p:nvPr>
        </p:nvSpPr>
        <p:spPr>
          <a:xfrm>
            <a:off x="7664116"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pic>
        <p:nvPicPr>
          <p:cNvPr id="9" name="Picture 8">
            <a:extLst>
              <a:ext uri="{FF2B5EF4-FFF2-40B4-BE49-F238E27FC236}">
                <a16:creationId xmlns:a16="http://schemas.microsoft.com/office/drawing/2014/main" id="{7B00C704-841B-924C-AF46-8D73D19AEE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58833"/>
            <a:ext cx="1570456" cy="372690"/>
          </a:xfrm>
          <a:prstGeom prst="rect">
            <a:avLst/>
          </a:prstGeom>
        </p:spPr>
      </p:pic>
      <p:pic>
        <p:nvPicPr>
          <p:cNvPr id="11" name="Picture 10">
            <a:extLst>
              <a:ext uri="{FF2B5EF4-FFF2-40B4-BE49-F238E27FC236}">
                <a16:creationId xmlns:a16="http://schemas.microsoft.com/office/drawing/2014/main" id="{3CDB5DED-6183-A74A-A651-B1B436707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Tree>
    <p:extLst>
      <p:ext uri="{BB962C8B-B14F-4D97-AF65-F5344CB8AC3E}">
        <p14:creationId xmlns:p14="http://schemas.microsoft.com/office/powerpoint/2010/main" val="329031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0F743-35F4-42B7-92EC-DC97F9E2E776}"/>
              </a:ext>
            </a:extLst>
          </p:cNvPr>
          <p:cNvSpPr/>
          <p:nvPr userDrawn="1"/>
        </p:nvSpPr>
        <p:spPr>
          <a:xfrm>
            <a:off x="0" y="6035041"/>
            <a:ext cx="1219200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3" name="Picture Placeholder 2">
            <a:extLst>
              <a:ext uri="{FF2B5EF4-FFF2-40B4-BE49-F238E27FC236}">
                <a16:creationId xmlns:a16="http://schemas.microsoft.com/office/drawing/2014/main" id="{14D4D313-B586-4D53-8887-D2B2DD6D317F}"/>
              </a:ext>
            </a:extLst>
          </p:cNvPr>
          <p:cNvSpPr>
            <a:spLocks noGrp="1"/>
          </p:cNvSpPr>
          <p:nvPr>
            <p:ph type="pic" sz="quarter" idx="12" hasCustomPrompt="1"/>
          </p:nvPr>
        </p:nvSpPr>
        <p:spPr>
          <a:xfrm>
            <a:off x="7040878" y="1371600"/>
            <a:ext cx="5149597" cy="466344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5" name="Title 1">
            <a:extLst>
              <a:ext uri="{FF2B5EF4-FFF2-40B4-BE49-F238E27FC236}">
                <a16:creationId xmlns:a16="http://schemas.microsoft.com/office/drawing/2014/main" id="{A604DF40-27BB-404F-88AD-CA0CC8F32C52}"/>
              </a:ext>
            </a:extLst>
          </p:cNvPr>
          <p:cNvSpPr>
            <a:spLocks noGrp="1"/>
          </p:cNvSpPr>
          <p:nvPr>
            <p:ph type="ctrTitle" hasCustomPrompt="1"/>
          </p:nvPr>
        </p:nvSpPr>
        <p:spPr>
          <a:xfrm>
            <a:off x="0" y="1371600"/>
            <a:ext cx="7040880" cy="4663440"/>
          </a:xfrm>
          <a:prstGeom prst="rect">
            <a:avLst/>
          </a:prstGeom>
          <a:solidFill>
            <a:srgbClr val="054C70"/>
          </a:solidFill>
        </p:spPr>
        <p:txBody>
          <a:bodyPr lIns="548640" tIns="91440" rIns="182880" bIns="91440" anchor="ctr">
            <a:noAutofit/>
          </a:bodyPr>
          <a:lstStyle>
            <a:lvl1pPr>
              <a:lnSpc>
                <a:spcPct val="94000"/>
              </a:lnSpc>
              <a:defRPr sz="4400" b="1" cap="none" baseline="0">
                <a:solidFill>
                  <a:schemeClr val="bg1"/>
                </a:solidFill>
                <a:latin typeface="+mn-lt"/>
              </a:defRPr>
            </a:lvl1pPr>
          </a:lstStyle>
          <a:p>
            <a:r>
              <a:rPr lang="en-US" dirty="0"/>
              <a:t>Divider With image Title 2 lines max</a:t>
            </a:r>
          </a:p>
        </p:txBody>
      </p:sp>
      <p:sp>
        <p:nvSpPr>
          <p:cNvPr id="8" name="Text Placeholder 2">
            <a:extLst>
              <a:ext uri="{FF2B5EF4-FFF2-40B4-BE49-F238E27FC236}">
                <a16:creationId xmlns:a16="http://schemas.microsoft.com/office/drawing/2014/main" id="{3F16D0CC-6C3A-4505-A5D5-ED9711182D3F}"/>
              </a:ext>
            </a:extLst>
          </p:cNvPr>
          <p:cNvSpPr>
            <a:spLocks noGrp="1"/>
          </p:cNvSpPr>
          <p:nvPr>
            <p:ph type="body" sz="quarter" idx="11" hasCustomPrompt="1"/>
          </p:nvPr>
        </p:nvSpPr>
        <p:spPr>
          <a:xfrm>
            <a:off x="571053" y="4572000"/>
            <a:ext cx="5454595" cy="1219256"/>
          </a:xfrm>
        </p:spPr>
        <p:txBody>
          <a:bodyPr>
            <a:noAutofit/>
          </a:bodyPr>
          <a:lstStyle>
            <a:lvl1pPr marL="285750" indent="-285750">
              <a:spcBef>
                <a:spcPts val="1000"/>
              </a:spcBef>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1pPr>
          </a:lstStyle>
          <a:p>
            <a:r>
              <a:rPr lang="en-US" dirty="0"/>
              <a:t>Optional—Agenda items or speaker name</a:t>
            </a:r>
            <a:br>
              <a:rPr lang="en-US" dirty="0"/>
            </a:br>
            <a:r>
              <a:rPr lang="en-US" dirty="0"/>
              <a:t>Arial, regular, 16 </a:t>
            </a:r>
            <a:r>
              <a:rPr lang="en-US" dirty="0" err="1"/>
              <a:t>pt</a:t>
            </a:r>
            <a:r>
              <a:rPr lang="en-US" dirty="0"/>
              <a:t>, white, with or without bullets</a:t>
            </a:r>
            <a:br>
              <a:rPr lang="en-US" dirty="0"/>
            </a:br>
            <a:r>
              <a:rPr lang="en-US" dirty="0"/>
              <a:t>Delete this box if you are not using </a:t>
            </a:r>
          </a:p>
        </p:txBody>
      </p:sp>
      <p:sp>
        <p:nvSpPr>
          <p:cNvPr id="7" name="Text Placeholder 6">
            <a:extLst>
              <a:ext uri="{FF2B5EF4-FFF2-40B4-BE49-F238E27FC236}">
                <a16:creationId xmlns:a16="http://schemas.microsoft.com/office/drawing/2014/main" id="{770F33E2-9E0C-4DC3-928D-7B77299B35EC}"/>
              </a:ext>
            </a:extLst>
          </p:cNvPr>
          <p:cNvSpPr>
            <a:spLocks noGrp="1"/>
          </p:cNvSpPr>
          <p:nvPr>
            <p:ph type="body" sz="quarter" idx="16" hasCustomPrompt="1"/>
          </p:nvPr>
        </p:nvSpPr>
        <p:spPr>
          <a:xfrm>
            <a:off x="533401" y="6380958"/>
            <a:ext cx="8699043" cy="171595"/>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pic>
        <p:nvPicPr>
          <p:cNvPr id="9" name="Picture 8">
            <a:extLst>
              <a:ext uri="{FF2B5EF4-FFF2-40B4-BE49-F238E27FC236}">
                <a16:creationId xmlns:a16="http://schemas.microsoft.com/office/drawing/2014/main" id="{2B8FA1AC-7FFE-9B3B-B7F9-78E167E039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1" name="Text Placeholder 2">
            <a:extLst>
              <a:ext uri="{FF2B5EF4-FFF2-40B4-BE49-F238E27FC236}">
                <a16:creationId xmlns:a16="http://schemas.microsoft.com/office/drawing/2014/main" id="{95E0E08C-8E97-84E9-0E7C-94DBF027A1C3}"/>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171841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00434" y="4449763"/>
            <a:ext cx="3958166" cy="1655762"/>
          </a:xfrm>
        </p:spPr>
        <p:txBody>
          <a:bodyPr>
            <a:noAutofit/>
          </a:bodyPr>
          <a:lstStyle>
            <a:lvl1pPr>
              <a:spcBef>
                <a:spcPts val="1000"/>
              </a:spcBef>
              <a:defRPr sz="1600">
                <a:solidFill>
                  <a:schemeClr val="bg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a:t>Optional—Agenda items or speaker name</a:t>
            </a:r>
            <a:br>
              <a:rPr lang="en-US" dirty="0"/>
            </a:br>
            <a:r>
              <a:rPr lang="en-US" dirty="0"/>
              <a:t>Arial, regular, 16 </a:t>
            </a:r>
            <a:r>
              <a:rPr lang="en-US" dirty="0" err="1"/>
              <a:t>pt</a:t>
            </a:r>
            <a:r>
              <a:rPr lang="en-US" dirty="0"/>
              <a:t>, white, with or without bullets</a:t>
            </a:r>
            <a:br>
              <a:rPr lang="en-US" dirty="0"/>
            </a:br>
            <a:r>
              <a:rPr lang="en-US" dirty="0"/>
              <a:t>Delete this box if you are not using</a:t>
            </a:r>
          </a:p>
        </p:txBody>
      </p:sp>
      <p:sp>
        <p:nvSpPr>
          <p:cNvPr id="6" name="Title 1"/>
          <p:cNvSpPr>
            <a:spLocks noGrp="1"/>
          </p:cNvSpPr>
          <p:nvPr>
            <p:ph type="ctrTitle" hasCustomPrompt="1"/>
          </p:nvPr>
        </p:nvSpPr>
        <p:spPr>
          <a:xfrm>
            <a:off x="533400" y="3021349"/>
            <a:ext cx="10269440" cy="1298448"/>
          </a:xfrm>
          <a:prstGeom prst="rect">
            <a:avLst/>
          </a:prstGeom>
        </p:spPr>
        <p:txBody>
          <a:bodyPr anchor="ctr">
            <a:noAutofit/>
          </a:bodyPr>
          <a:lstStyle>
            <a:lvl1pPr>
              <a:lnSpc>
                <a:spcPct val="94000"/>
              </a:lnSpc>
              <a:defRPr sz="4400" b="1" cap="none" baseline="0">
                <a:solidFill>
                  <a:schemeClr val="bg1"/>
                </a:solidFill>
                <a:latin typeface="+mn-lt"/>
              </a:defRPr>
            </a:lvl1pPr>
          </a:lstStyle>
          <a:p>
            <a:r>
              <a:rPr lang="en-US" dirty="0"/>
              <a:t>Divider Slide Title </a:t>
            </a:r>
            <a:br>
              <a:rPr lang="en-US" dirty="0"/>
            </a:br>
            <a:r>
              <a:rPr lang="en-US" dirty="0"/>
              <a:t>Two Lines Max</a:t>
            </a:r>
          </a:p>
        </p:txBody>
      </p:sp>
      <p:sp>
        <p:nvSpPr>
          <p:cNvPr id="7" name="Text Placeholder 6">
            <a:extLst>
              <a:ext uri="{FF2B5EF4-FFF2-40B4-BE49-F238E27FC236}">
                <a16:creationId xmlns:a16="http://schemas.microsoft.com/office/drawing/2014/main" id="{0D0C16C2-A491-43E6-9A92-A1108B7C3C80}"/>
              </a:ext>
            </a:extLst>
          </p:cNvPr>
          <p:cNvSpPr>
            <a:spLocks noGrp="1"/>
          </p:cNvSpPr>
          <p:nvPr>
            <p:ph type="body" sz="quarter" idx="16" hasCustomPrompt="1"/>
          </p:nvPr>
        </p:nvSpPr>
        <p:spPr>
          <a:xfrm>
            <a:off x="533400" y="6380958"/>
            <a:ext cx="8699043" cy="171595"/>
          </a:xfrm>
        </p:spPr>
        <p:txBody>
          <a:bodyPr/>
          <a:lstStyle>
            <a:lvl1pPr marL="0" indent="0" algn="l">
              <a:lnSpc>
                <a:spcPts val="1400"/>
              </a:lnSpc>
              <a:spcBef>
                <a:spcPts val="0"/>
              </a:spcBef>
              <a:buNone/>
              <a:defRPr sz="1200" b="1" cap="all" baseline="0">
                <a:solidFill>
                  <a:schemeClr val="bg1"/>
                </a:solidFill>
                <a:latin typeface="+mn-lt"/>
              </a:defRPr>
            </a:lvl1pPr>
          </a:lstStyle>
          <a:p>
            <a:pPr lvl="0"/>
            <a:r>
              <a:rPr lang="en-US" dirty="0"/>
              <a:t>Insert “for internal use only” or other text here if needed</a:t>
            </a:r>
          </a:p>
        </p:txBody>
      </p:sp>
      <p:pic>
        <p:nvPicPr>
          <p:cNvPr id="11" name="Picture 10">
            <a:extLst>
              <a:ext uri="{FF2B5EF4-FFF2-40B4-BE49-F238E27FC236}">
                <a16:creationId xmlns:a16="http://schemas.microsoft.com/office/drawing/2014/main" id="{EA357E96-A49C-A62C-B602-0AFA0E595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6" name="Text Placeholder 2">
            <a:extLst>
              <a:ext uri="{FF2B5EF4-FFF2-40B4-BE49-F238E27FC236}">
                <a16:creationId xmlns:a16="http://schemas.microsoft.com/office/drawing/2014/main" id="{EE20FEA3-1E9C-1706-A508-7FF76CBEA3DA}"/>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156262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7711712" y="4455474"/>
            <a:ext cx="3946887" cy="1687512"/>
          </a:xfrm>
        </p:spPr>
        <p:txBody>
          <a:bodyPr>
            <a:noAutofit/>
          </a:bodyPr>
          <a:lstStyle>
            <a:lvl1pPr marL="285750" indent="-285750">
              <a:spcBef>
                <a:spcPts val="1000"/>
              </a:spcBef>
              <a:buFont typeface="Wingdings" panose="05000000000000000000" pitchFamily="2" charset="2"/>
              <a:buChar char="§"/>
              <a:defRPr sz="1600">
                <a:solidFill>
                  <a:schemeClr val="tx2"/>
                </a:solidFill>
                <a:latin typeface="Arial" panose="020B0604020202020204" pitchFamily="34" charset="0"/>
                <a:cs typeface="Arial" panose="020B0604020202020204" pitchFamily="34" charset="0"/>
              </a:defRPr>
            </a:lvl1pPr>
          </a:lstStyle>
          <a:p>
            <a:r>
              <a:rPr lang="en-US" dirty="0"/>
              <a:t>Optional—Agenda items or speaker name</a:t>
            </a:r>
            <a:br>
              <a:rPr lang="en-US" dirty="0"/>
            </a:br>
            <a:r>
              <a:rPr lang="en-US" dirty="0"/>
              <a:t>Arial, regular, 16 </a:t>
            </a:r>
            <a:r>
              <a:rPr lang="en-US" dirty="0" err="1"/>
              <a:t>pt</a:t>
            </a:r>
            <a:r>
              <a:rPr lang="en-US" dirty="0"/>
              <a:t>, gray, with or without bullets</a:t>
            </a:r>
            <a:br>
              <a:rPr lang="en-US" dirty="0"/>
            </a:br>
            <a:r>
              <a:rPr lang="en-US" dirty="0"/>
              <a:t>Delete this box if you are not using</a:t>
            </a:r>
          </a:p>
        </p:txBody>
      </p:sp>
      <p:sp>
        <p:nvSpPr>
          <p:cNvPr id="6" name="Title 1"/>
          <p:cNvSpPr>
            <a:spLocks noGrp="1"/>
          </p:cNvSpPr>
          <p:nvPr>
            <p:ph type="ctrTitle" hasCustomPrompt="1"/>
          </p:nvPr>
        </p:nvSpPr>
        <p:spPr>
          <a:xfrm>
            <a:off x="533400" y="3017520"/>
            <a:ext cx="10265664" cy="1298448"/>
          </a:xfrm>
          <a:prstGeom prst="rect">
            <a:avLst/>
          </a:prstGeom>
        </p:spPr>
        <p:txBody>
          <a:bodyPr anchor="ctr">
            <a:noAutofit/>
          </a:bodyPr>
          <a:lstStyle>
            <a:lvl1pPr>
              <a:lnSpc>
                <a:spcPct val="94000"/>
              </a:lnSpc>
              <a:defRPr sz="4400" b="1" cap="none" baseline="0">
                <a:solidFill>
                  <a:schemeClr val="accent1"/>
                </a:solidFill>
                <a:latin typeface="+mn-lt"/>
              </a:defRPr>
            </a:lvl1pPr>
          </a:lstStyle>
          <a:p>
            <a:r>
              <a:rPr lang="en-US" dirty="0"/>
              <a:t>Alternate Section Divider</a:t>
            </a:r>
            <a:br>
              <a:rPr lang="en-US" dirty="0"/>
            </a:br>
            <a:r>
              <a:rPr lang="en-US" dirty="0"/>
              <a:t>Two Lines Max</a:t>
            </a:r>
          </a:p>
        </p:txBody>
      </p:sp>
      <p:sp>
        <p:nvSpPr>
          <p:cNvPr id="7" name="Text Placeholder 6">
            <a:extLst>
              <a:ext uri="{FF2B5EF4-FFF2-40B4-BE49-F238E27FC236}">
                <a16:creationId xmlns:a16="http://schemas.microsoft.com/office/drawing/2014/main" id="{3A46B114-BF19-49B5-97CF-F8A196F1915D}"/>
              </a:ext>
            </a:extLst>
          </p:cNvPr>
          <p:cNvSpPr>
            <a:spLocks noGrp="1"/>
          </p:cNvSpPr>
          <p:nvPr>
            <p:ph type="body" sz="quarter" idx="16" hasCustomPrompt="1"/>
          </p:nvPr>
        </p:nvSpPr>
        <p:spPr>
          <a:xfrm>
            <a:off x="533400" y="6380958"/>
            <a:ext cx="8699043" cy="171595"/>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pic>
        <p:nvPicPr>
          <p:cNvPr id="15" name="Picture 14">
            <a:extLst>
              <a:ext uri="{FF2B5EF4-FFF2-40B4-BE49-F238E27FC236}">
                <a16:creationId xmlns:a16="http://schemas.microsoft.com/office/drawing/2014/main" id="{30069BD0-80E6-5753-4FBC-42BD707B3B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6" name="Text Placeholder 2">
            <a:extLst>
              <a:ext uri="{FF2B5EF4-FFF2-40B4-BE49-F238E27FC236}">
                <a16:creationId xmlns:a16="http://schemas.microsoft.com/office/drawing/2014/main" id="{7F685DBE-5C63-271A-65B0-64053A84D1E2}"/>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424815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title Slide Dark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1219200"/>
            <a:ext cx="12192000" cy="4833937"/>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8" name="Text Placeholder 7">
            <a:extLst>
              <a:ext uri="{FF2B5EF4-FFF2-40B4-BE49-F238E27FC236}">
                <a16:creationId xmlns:a16="http://schemas.microsoft.com/office/drawing/2014/main" id="{C1240CCD-B8BA-4558-BCDB-D4BE8E9F01FF}"/>
              </a:ext>
            </a:extLst>
          </p:cNvPr>
          <p:cNvSpPr>
            <a:spLocks noGrp="1"/>
          </p:cNvSpPr>
          <p:nvPr>
            <p:ph type="body" sz="quarter" idx="16"/>
          </p:nvPr>
        </p:nvSpPr>
        <p:spPr>
          <a:xfrm>
            <a:off x="533400" y="1883569"/>
            <a:ext cx="5105400" cy="3657600"/>
          </a:xfrm>
          <a:solidFill>
            <a:srgbClr val="FFFFFF">
              <a:alpha val="89000"/>
            </a:srgbClr>
          </a:solidFill>
        </p:spPr>
        <p:txBody>
          <a:bodyPr lIns="365760" tIns="365760" rIns="365760" bIns="365760"/>
          <a:lstStyle>
            <a:lvl1pPr marL="0" indent="0">
              <a:buNone/>
              <a:defRPr sz="1600" cap="all" baseline="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26D5E09B-88C1-42BC-BCF4-7AFEF5D75640}"/>
              </a:ext>
            </a:extLst>
          </p:cNvPr>
          <p:cNvSpPr>
            <a:spLocks noGrp="1"/>
          </p:cNvSpPr>
          <p:nvPr>
            <p:ph type="body" sz="quarter" idx="17"/>
          </p:nvPr>
        </p:nvSpPr>
        <p:spPr>
          <a:xfrm>
            <a:off x="912349" y="2624837"/>
            <a:ext cx="4372851" cy="256727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F1A32003-AEE6-5648-BA21-99229DC2B800}"/>
              </a:ext>
            </a:extLst>
          </p:cNvPr>
          <p:cNvSpPr>
            <a:spLocks noGrp="1"/>
          </p:cNvSpPr>
          <p:nvPr>
            <p:ph type="body" sz="quarter" idx="2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ext Placeholder 2">
            <a:extLst>
              <a:ext uri="{FF2B5EF4-FFF2-40B4-BE49-F238E27FC236}">
                <a16:creationId xmlns:a16="http://schemas.microsoft.com/office/drawing/2014/main" id="{3934E3C0-D107-9E41-BBED-5A909FE97E0C}"/>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6" name="Text Placeholder 6">
            <a:extLst>
              <a:ext uri="{FF2B5EF4-FFF2-40B4-BE49-F238E27FC236}">
                <a16:creationId xmlns:a16="http://schemas.microsoft.com/office/drawing/2014/main" id="{C61BF390-F232-CD4B-9FE4-1AE2784278E8}"/>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0" name="Title Placeholder 1">
            <a:extLst>
              <a:ext uri="{FF2B5EF4-FFF2-40B4-BE49-F238E27FC236}">
                <a16:creationId xmlns:a16="http://schemas.microsoft.com/office/drawing/2014/main" id="{329F7771-A262-448A-FD41-8FC4EDE36D89}"/>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13" name="Text Placeholder 4">
            <a:extLst>
              <a:ext uri="{FF2B5EF4-FFF2-40B4-BE49-F238E27FC236}">
                <a16:creationId xmlns:a16="http://schemas.microsoft.com/office/drawing/2014/main" id="{3CD76DD9-B512-E619-DF18-12C3635DDFD2}"/>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Tree>
    <p:extLst>
      <p:ext uri="{BB962C8B-B14F-4D97-AF65-F5344CB8AC3E}">
        <p14:creationId xmlns:p14="http://schemas.microsoft.com/office/powerpoint/2010/main" val="6036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Slide L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1219200"/>
            <a:ext cx="12192000" cy="4833938"/>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8" name="Text Placeholder 7">
            <a:extLst>
              <a:ext uri="{FF2B5EF4-FFF2-40B4-BE49-F238E27FC236}">
                <a16:creationId xmlns:a16="http://schemas.microsoft.com/office/drawing/2014/main" id="{C1240CCD-B8BA-4558-BCDB-D4BE8E9F01FF}"/>
              </a:ext>
            </a:extLst>
          </p:cNvPr>
          <p:cNvSpPr>
            <a:spLocks noGrp="1"/>
          </p:cNvSpPr>
          <p:nvPr>
            <p:ph type="body" sz="quarter" idx="16"/>
          </p:nvPr>
        </p:nvSpPr>
        <p:spPr>
          <a:xfrm>
            <a:off x="6553199" y="1883569"/>
            <a:ext cx="5105400" cy="3657600"/>
          </a:xfrm>
          <a:solidFill>
            <a:srgbClr val="253746">
              <a:alpha val="94000"/>
            </a:srgbClr>
          </a:solidFill>
        </p:spPr>
        <p:txBody>
          <a:bodyPr lIns="365760" tIns="365760" rIns="365760" bIns="365760"/>
          <a:lstStyle>
            <a:lvl1pPr marL="0" indent="0">
              <a:buNone/>
              <a:defRPr sz="1600" cap="all"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26D5E09B-88C1-42BC-BCF4-7AFEF5D75640}"/>
              </a:ext>
            </a:extLst>
          </p:cNvPr>
          <p:cNvSpPr>
            <a:spLocks noGrp="1"/>
          </p:cNvSpPr>
          <p:nvPr>
            <p:ph type="body" sz="quarter" idx="17"/>
          </p:nvPr>
        </p:nvSpPr>
        <p:spPr>
          <a:xfrm>
            <a:off x="6931024" y="2624837"/>
            <a:ext cx="4372851" cy="25672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a:extLst>
              <a:ext uri="{FF2B5EF4-FFF2-40B4-BE49-F238E27FC236}">
                <a16:creationId xmlns:a16="http://schemas.microsoft.com/office/drawing/2014/main" id="{EC97D5FA-4FFD-144C-A303-EACCEDC5F910}"/>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5" name="Text Placeholder 7">
            <a:extLst>
              <a:ext uri="{FF2B5EF4-FFF2-40B4-BE49-F238E27FC236}">
                <a16:creationId xmlns:a16="http://schemas.microsoft.com/office/drawing/2014/main" id="{5508B12F-B681-55BC-E77B-DD36F4DDB4D1}"/>
              </a:ext>
            </a:extLst>
          </p:cNvPr>
          <p:cNvSpPr>
            <a:spLocks noGrp="1"/>
          </p:cNvSpPr>
          <p:nvPr>
            <p:ph type="body" sz="quarter" idx="2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6" name="Text Placeholder 2">
            <a:extLst>
              <a:ext uri="{FF2B5EF4-FFF2-40B4-BE49-F238E27FC236}">
                <a16:creationId xmlns:a16="http://schemas.microsoft.com/office/drawing/2014/main" id="{58A7B446-2A52-F524-FA8B-85CCE84A1C7D}"/>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7" name="Title Placeholder 1">
            <a:extLst>
              <a:ext uri="{FF2B5EF4-FFF2-40B4-BE49-F238E27FC236}">
                <a16:creationId xmlns:a16="http://schemas.microsoft.com/office/drawing/2014/main" id="{C7C11196-B220-C2EE-95D6-B11C81CDD9A5}"/>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18" name="Text Placeholder 4">
            <a:extLst>
              <a:ext uri="{FF2B5EF4-FFF2-40B4-BE49-F238E27FC236}">
                <a16:creationId xmlns:a16="http://schemas.microsoft.com/office/drawing/2014/main" id="{7593E424-4EC8-B277-FD6B-17959E150249}"/>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Tree>
    <p:extLst>
      <p:ext uri="{BB962C8B-B14F-4D97-AF65-F5344CB8AC3E}">
        <p14:creationId xmlns:p14="http://schemas.microsoft.com/office/powerpoint/2010/main" val="23322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33FF1EB-76C3-9C40-B7DD-25FFCC705412}"/>
              </a:ext>
            </a:extLst>
          </p:cNvPr>
          <p:cNvSpPr>
            <a:spLocks noGrp="1"/>
          </p:cNvSpPr>
          <p:nvPr>
            <p:ph sz="quarter" idx="20"/>
          </p:nvPr>
        </p:nvSpPr>
        <p:spPr>
          <a:xfrm>
            <a:off x="533401" y="1234106"/>
            <a:ext cx="11125198" cy="466377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7BE8E978-19FA-DC42-8B5E-FB908213BD83}"/>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6" name="Text Placeholder 6">
            <a:extLst>
              <a:ext uri="{FF2B5EF4-FFF2-40B4-BE49-F238E27FC236}">
                <a16:creationId xmlns:a16="http://schemas.microsoft.com/office/drawing/2014/main" id="{149E8501-422D-5148-BDB0-E14F9F0A33A2}"/>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2" name="Text Placeholder 7">
            <a:extLst>
              <a:ext uri="{FF2B5EF4-FFF2-40B4-BE49-F238E27FC236}">
                <a16:creationId xmlns:a16="http://schemas.microsoft.com/office/drawing/2014/main" id="{2F624396-6D06-2A66-6013-28745AF562D1}"/>
              </a:ext>
            </a:extLst>
          </p:cNvPr>
          <p:cNvSpPr>
            <a:spLocks noGrp="1"/>
          </p:cNvSpPr>
          <p:nvPr>
            <p:ph type="body" sz="quarter" idx="21"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3" name="Text Placeholder 2">
            <a:extLst>
              <a:ext uri="{FF2B5EF4-FFF2-40B4-BE49-F238E27FC236}">
                <a16:creationId xmlns:a16="http://schemas.microsoft.com/office/drawing/2014/main" id="{62AC54A2-ABA1-96C7-291B-527D85DA6F2B}"/>
              </a:ext>
            </a:extLst>
          </p:cNvPr>
          <p:cNvSpPr>
            <a:spLocks noGrp="1"/>
          </p:cNvSpPr>
          <p:nvPr>
            <p:ph type="body" sz="quarter" idx="22"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8" name="Title Placeholder 1">
            <a:extLst>
              <a:ext uri="{FF2B5EF4-FFF2-40B4-BE49-F238E27FC236}">
                <a16:creationId xmlns:a16="http://schemas.microsoft.com/office/drawing/2014/main" id="{7731E230-00E4-0589-C116-5D40DD5D6823}"/>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40657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768"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Sub">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67489"/>
            <a:ext cx="11125198" cy="4230391"/>
          </a:xfrm>
        </p:spPr>
        <p:txBody>
          <a:bodyPr>
            <a:noAutofit/>
          </a:bodyPr>
          <a:lstStyle>
            <a:lvl1pPr marL="342900" indent="-342900">
              <a:lnSpc>
                <a:spcPct val="110000"/>
              </a:lnSpc>
              <a:buClr>
                <a:schemeClr val="accent2"/>
              </a:buClr>
              <a:defRPr lang="en-US" sz="2000" kern="1200" dirty="0" smtClean="0">
                <a:solidFill>
                  <a:schemeClr val="tx1"/>
                </a:solidFill>
                <a:latin typeface="+mn-lt"/>
                <a:ea typeface="+mn-ea"/>
                <a:cs typeface="+mn-cs"/>
              </a:defRPr>
            </a:lvl1pPr>
            <a:lvl2pPr marL="621792" indent="-288925">
              <a:lnSpc>
                <a:spcPct val="110000"/>
              </a:lnSpc>
              <a:buClr>
                <a:schemeClr val="accent4"/>
              </a:buClr>
              <a:defRPr sz="1800"/>
            </a:lvl2pPr>
            <a:lvl3pPr marL="859536" indent="-228600">
              <a:lnSpc>
                <a:spcPct val="110000"/>
              </a:lnSpc>
              <a:buClr>
                <a:schemeClr val="accent4"/>
              </a:buClr>
              <a:defRPr sz="1400"/>
            </a:lvl3pPr>
            <a:lvl4pPr marL="1133856" indent="-228600">
              <a:lnSpc>
                <a:spcPct val="110000"/>
              </a:lnSpc>
              <a:buClr>
                <a:schemeClr val="accent4"/>
              </a:buClr>
              <a:defRPr sz="1400"/>
            </a:lvl4pPr>
            <a:lvl5pPr marL="1353312"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5" hasCustomPrompt="1"/>
          </p:nvPr>
        </p:nvSpPr>
        <p:spPr>
          <a:xfrm>
            <a:off x="533400" y="1257914"/>
            <a:ext cx="11125198" cy="409575"/>
          </a:xfrm>
        </p:spPr>
        <p:txBody>
          <a:bodyPr>
            <a:noAutofit/>
          </a:bodyPr>
          <a:lstStyle>
            <a:lvl1pPr marL="0" indent="0">
              <a:buNone/>
              <a:defRPr sz="2000" b="1" cap="none" baseline="0">
                <a:solidFill>
                  <a:schemeClr val="tx2"/>
                </a:solidFill>
                <a:latin typeface="+mn-lt"/>
              </a:defRPr>
            </a:lvl1pPr>
          </a:lstStyle>
          <a:p>
            <a:pPr lvl="0"/>
            <a:r>
              <a:rPr lang="en-US" dirty="0"/>
              <a:t>Subhead</a:t>
            </a:r>
          </a:p>
        </p:txBody>
      </p:sp>
      <p:sp>
        <p:nvSpPr>
          <p:cNvPr id="12" name="Text Placeholder 6">
            <a:extLst>
              <a:ext uri="{FF2B5EF4-FFF2-40B4-BE49-F238E27FC236}">
                <a16:creationId xmlns:a16="http://schemas.microsoft.com/office/drawing/2014/main" id="{E77C820C-155E-154C-875B-E4CE401E8711}"/>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1" name="Text Placeholder 4">
            <a:extLst>
              <a:ext uri="{FF2B5EF4-FFF2-40B4-BE49-F238E27FC236}">
                <a16:creationId xmlns:a16="http://schemas.microsoft.com/office/drawing/2014/main" id="{6D4BF0CE-2EAC-55C9-66DC-9DB4F9020E0A}"/>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3" name="Text Placeholder 7">
            <a:extLst>
              <a:ext uri="{FF2B5EF4-FFF2-40B4-BE49-F238E27FC236}">
                <a16:creationId xmlns:a16="http://schemas.microsoft.com/office/drawing/2014/main" id="{D978E902-1FC9-B0B5-4EA9-EDC4B0366DB5}"/>
              </a:ext>
            </a:extLst>
          </p:cNvPr>
          <p:cNvSpPr>
            <a:spLocks noGrp="1"/>
          </p:cNvSpPr>
          <p:nvPr>
            <p:ph type="body" sz="quarter" idx="21"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Text Placeholder 2">
            <a:extLst>
              <a:ext uri="{FF2B5EF4-FFF2-40B4-BE49-F238E27FC236}">
                <a16:creationId xmlns:a16="http://schemas.microsoft.com/office/drawing/2014/main" id="{27A95760-C790-CB23-130C-A8D39DFB3FC3}"/>
              </a:ext>
            </a:extLst>
          </p:cNvPr>
          <p:cNvSpPr>
            <a:spLocks noGrp="1"/>
          </p:cNvSpPr>
          <p:nvPr>
            <p:ph type="body" sz="quarter" idx="22"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7" name="Title Placeholder 1">
            <a:extLst>
              <a:ext uri="{FF2B5EF4-FFF2-40B4-BE49-F238E27FC236}">
                <a16:creationId xmlns:a16="http://schemas.microsoft.com/office/drawing/2014/main" id="{54979292-C71C-F92C-81BB-9E643D1F4A23}"/>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207843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68" userDrawn="1">
          <p15:clr>
            <a:srgbClr val="A4A3A4"/>
          </p15:clr>
        </p15:guide>
        <p15:guide id="2" orient="horz" pos="1056"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1" name="Content Placeholder 14">
            <a:extLst>
              <a:ext uri="{FF2B5EF4-FFF2-40B4-BE49-F238E27FC236}">
                <a16:creationId xmlns:a16="http://schemas.microsoft.com/office/drawing/2014/main" id="{846E2622-EA47-CD49-B9FA-6593B58F4C7F}"/>
              </a:ext>
            </a:extLst>
          </p:cNvPr>
          <p:cNvSpPr>
            <a:spLocks noGrp="1"/>
          </p:cNvSpPr>
          <p:nvPr>
            <p:ph sz="quarter" idx="20"/>
          </p:nvPr>
        </p:nvSpPr>
        <p:spPr>
          <a:xfrm>
            <a:off x="533401" y="1234107"/>
            <a:ext cx="5325034"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4">
            <a:extLst>
              <a:ext uri="{FF2B5EF4-FFF2-40B4-BE49-F238E27FC236}">
                <a16:creationId xmlns:a16="http://schemas.microsoft.com/office/drawing/2014/main" id="{8CC511C3-BE0F-EB41-81AF-C2BE03097891}"/>
              </a:ext>
            </a:extLst>
          </p:cNvPr>
          <p:cNvSpPr>
            <a:spLocks noGrp="1"/>
          </p:cNvSpPr>
          <p:nvPr>
            <p:ph sz="quarter" idx="21"/>
          </p:nvPr>
        </p:nvSpPr>
        <p:spPr>
          <a:xfrm>
            <a:off x="6333371" y="1234107"/>
            <a:ext cx="5325229"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6">
            <a:extLst>
              <a:ext uri="{FF2B5EF4-FFF2-40B4-BE49-F238E27FC236}">
                <a16:creationId xmlns:a16="http://schemas.microsoft.com/office/drawing/2014/main" id="{8F8A7FE7-2B74-8C4A-9A4B-7ECB9FE99CD6}"/>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0" name="Text Placeholder 4">
            <a:extLst>
              <a:ext uri="{FF2B5EF4-FFF2-40B4-BE49-F238E27FC236}">
                <a16:creationId xmlns:a16="http://schemas.microsoft.com/office/drawing/2014/main" id="{EF5531AB-463F-C6E2-7FDB-A51DCCD64C9B}"/>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4" name="Text Placeholder 7">
            <a:extLst>
              <a:ext uri="{FF2B5EF4-FFF2-40B4-BE49-F238E27FC236}">
                <a16:creationId xmlns:a16="http://schemas.microsoft.com/office/drawing/2014/main" id="{921E32BB-8C1F-EEB3-09D9-7428B9033132}"/>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6" name="Text Placeholder 2">
            <a:extLst>
              <a:ext uri="{FF2B5EF4-FFF2-40B4-BE49-F238E27FC236}">
                <a16:creationId xmlns:a16="http://schemas.microsoft.com/office/drawing/2014/main" id="{F5514BB1-FB54-7242-F368-E8EE644D45FB}"/>
              </a:ext>
            </a:extLst>
          </p:cNvPr>
          <p:cNvSpPr>
            <a:spLocks noGrp="1"/>
          </p:cNvSpPr>
          <p:nvPr>
            <p:ph type="body" sz="quarter" idx="23"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7" name="Title Placeholder 1">
            <a:extLst>
              <a:ext uri="{FF2B5EF4-FFF2-40B4-BE49-F238E27FC236}">
                <a16:creationId xmlns:a16="http://schemas.microsoft.com/office/drawing/2014/main" id="{63B5CCB6-A36C-6B67-5FDF-873599789D47}"/>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89735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68" userDrawn="1">
          <p15:clr>
            <a:srgbClr val="A4A3A4"/>
          </p15:clr>
        </p15:guide>
        <p15:guide id="2" pos="3696" userDrawn="1">
          <p15:clr>
            <a:srgbClr val="A4A3A4"/>
          </p15:clr>
        </p15:guide>
        <p15:guide id="3" pos="3984"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Vertical w/Sub">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6DEA31-FE56-47BB-83C2-CA322F956C07}"/>
              </a:ext>
            </a:extLst>
          </p:cNvPr>
          <p:cNvSpPr>
            <a:spLocks noGrp="1"/>
          </p:cNvSpPr>
          <p:nvPr>
            <p:ph type="body" sz="quarter" idx="16" hasCustomPrompt="1"/>
          </p:nvPr>
        </p:nvSpPr>
        <p:spPr>
          <a:xfrm>
            <a:off x="533095" y="1255572"/>
            <a:ext cx="5331130"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10" name="Text Placeholder 3">
            <a:extLst>
              <a:ext uri="{FF2B5EF4-FFF2-40B4-BE49-F238E27FC236}">
                <a16:creationId xmlns:a16="http://schemas.microsoft.com/office/drawing/2014/main" id="{15321B46-FC75-4BFD-8F12-C22C90293D9E}"/>
              </a:ext>
            </a:extLst>
          </p:cNvPr>
          <p:cNvSpPr>
            <a:spLocks noGrp="1"/>
          </p:cNvSpPr>
          <p:nvPr>
            <p:ph type="body" sz="quarter" idx="17" hasCustomPrompt="1"/>
          </p:nvPr>
        </p:nvSpPr>
        <p:spPr>
          <a:xfrm>
            <a:off x="6336601" y="1255572"/>
            <a:ext cx="532182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11" name="Content Placeholder 14">
            <a:extLst>
              <a:ext uri="{FF2B5EF4-FFF2-40B4-BE49-F238E27FC236}">
                <a16:creationId xmlns:a16="http://schemas.microsoft.com/office/drawing/2014/main" id="{F737D239-7515-2940-AB87-E2D7A747A673}"/>
              </a:ext>
            </a:extLst>
          </p:cNvPr>
          <p:cNvSpPr>
            <a:spLocks noGrp="1"/>
          </p:cNvSpPr>
          <p:nvPr>
            <p:ph sz="quarter" idx="21"/>
          </p:nvPr>
        </p:nvSpPr>
        <p:spPr>
          <a:xfrm>
            <a:off x="533401" y="1676400"/>
            <a:ext cx="5325034" cy="422148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4">
            <a:extLst>
              <a:ext uri="{FF2B5EF4-FFF2-40B4-BE49-F238E27FC236}">
                <a16:creationId xmlns:a16="http://schemas.microsoft.com/office/drawing/2014/main" id="{49638672-8785-4F4D-8808-2BB0BF6682A8}"/>
              </a:ext>
            </a:extLst>
          </p:cNvPr>
          <p:cNvSpPr>
            <a:spLocks noGrp="1"/>
          </p:cNvSpPr>
          <p:nvPr>
            <p:ph sz="quarter" idx="22"/>
          </p:nvPr>
        </p:nvSpPr>
        <p:spPr>
          <a:xfrm>
            <a:off x="6333371" y="1676400"/>
            <a:ext cx="5325229" cy="42214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F558388D-35F8-9644-A1EC-4E3037B828ED}"/>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6" name="Text Placeholder 4">
            <a:extLst>
              <a:ext uri="{FF2B5EF4-FFF2-40B4-BE49-F238E27FC236}">
                <a16:creationId xmlns:a16="http://schemas.microsoft.com/office/drawing/2014/main" id="{88863E5F-899A-6368-413D-94366DC0C653}"/>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8" name="Text Placeholder 7">
            <a:extLst>
              <a:ext uri="{FF2B5EF4-FFF2-40B4-BE49-F238E27FC236}">
                <a16:creationId xmlns:a16="http://schemas.microsoft.com/office/drawing/2014/main" id="{9381D98A-4142-319C-2B0A-632BBD87ABCA}"/>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9" name="Text Placeholder 2">
            <a:extLst>
              <a:ext uri="{FF2B5EF4-FFF2-40B4-BE49-F238E27FC236}">
                <a16:creationId xmlns:a16="http://schemas.microsoft.com/office/drawing/2014/main" id="{97BDF40E-4A1A-191F-A120-0155DE8C1930}"/>
              </a:ext>
            </a:extLst>
          </p:cNvPr>
          <p:cNvSpPr>
            <a:spLocks noGrp="1"/>
          </p:cNvSpPr>
          <p:nvPr>
            <p:ph type="body" sz="quarter" idx="24"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0" name="Title Placeholder 1">
            <a:extLst>
              <a:ext uri="{FF2B5EF4-FFF2-40B4-BE49-F238E27FC236}">
                <a16:creationId xmlns:a16="http://schemas.microsoft.com/office/drawing/2014/main" id="{ED70AF80-23D3-C1FD-F05B-697F0650D1B9}"/>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11299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56" userDrawn="1">
          <p15:clr>
            <a:srgbClr val="A4A3A4"/>
          </p15:clr>
        </p15:guide>
        <p15:guide id="2" pos="3696" userDrawn="1">
          <p15:clr>
            <a:srgbClr val="A4A3A4"/>
          </p15:clr>
        </p15:guide>
        <p15:guide id="3" pos="3984" userDrawn="1">
          <p15:clr>
            <a:srgbClr val="A4A3A4"/>
          </p15:clr>
        </p15:guide>
        <p15:guide id="4" orient="horz" pos="768"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Hori">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CE67FAE2-5E37-914E-9815-2CD0FB8538DD}"/>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26" name="Content Placeholder 14">
            <a:extLst>
              <a:ext uri="{FF2B5EF4-FFF2-40B4-BE49-F238E27FC236}">
                <a16:creationId xmlns:a16="http://schemas.microsoft.com/office/drawing/2014/main" id="{FF961F7A-E7DF-96CC-AF17-14EE8709B279}"/>
              </a:ext>
            </a:extLst>
          </p:cNvPr>
          <p:cNvSpPr>
            <a:spLocks noGrp="1"/>
          </p:cNvSpPr>
          <p:nvPr>
            <p:ph sz="quarter" idx="20"/>
          </p:nvPr>
        </p:nvSpPr>
        <p:spPr>
          <a:xfrm>
            <a:off x="533401" y="1234107"/>
            <a:ext cx="11125198"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4">
            <a:extLst>
              <a:ext uri="{FF2B5EF4-FFF2-40B4-BE49-F238E27FC236}">
                <a16:creationId xmlns:a16="http://schemas.microsoft.com/office/drawing/2014/main" id="{21762D23-176C-9112-BBA1-28B25D51292E}"/>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8" name="Text Placeholder 7">
            <a:extLst>
              <a:ext uri="{FF2B5EF4-FFF2-40B4-BE49-F238E27FC236}">
                <a16:creationId xmlns:a16="http://schemas.microsoft.com/office/drawing/2014/main" id="{D4AE97BC-9547-3F2B-D4B7-C0834714F495}"/>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9" name="Text Placeholder 2">
            <a:extLst>
              <a:ext uri="{FF2B5EF4-FFF2-40B4-BE49-F238E27FC236}">
                <a16:creationId xmlns:a16="http://schemas.microsoft.com/office/drawing/2014/main" id="{47909F61-E4EA-981B-CC41-733567E6955F}"/>
              </a:ext>
            </a:extLst>
          </p:cNvPr>
          <p:cNvSpPr>
            <a:spLocks noGrp="1"/>
          </p:cNvSpPr>
          <p:nvPr>
            <p:ph type="body" sz="quarter" idx="23"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30" name="Title Placeholder 1">
            <a:extLst>
              <a:ext uri="{FF2B5EF4-FFF2-40B4-BE49-F238E27FC236}">
                <a16:creationId xmlns:a16="http://schemas.microsoft.com/office/drawing/2014/main" id="{6CF528CC-1D04-534C-4CDB-BB1EBA63A8D6}"/>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31" name="Content Placeholder 14">
            <a:extLst>
              <a:ext uri="{FF2B5EF4-FFF2-40B4-BE49-F238E27FC236}">
                <a16:creationId xmlns:a16="http://schemas.microsoft.com/office/drawing/2014/main" id="{7BDB8470-F859-9F91-179C-4783CF179928}"/>
              </a:ext>
            </a:extLst>
          </p:cNvPr>
          <p:cNvSpPr>
            <a:spLocks noGrp="1"/>
          </p:cNvSpPr>
          <p:nvPr>
            <p:ph sz="quarter" idx="24"/>
          </p:nvPr>
        </p:nvSpPr>
        <p:spPr>
          <a:xfrm>
            <a:off x="533401" y="3702987"/>
            <a:ext cx="11125198"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368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28" userDrawn="1">
          <p15:clr>
            <a:srgbClr val="A4A3A4"/>
          </p15:clr>
        </p15:guide>
        <p15:guide id="2" orient="horz" pos="81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Blue Squares">
    <p:bg>
      <p:bgPr>
        <a:solidFill>
          <a:schemeClr val="accent1"/>
        </a:soli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E64E4A02-E600-0202-4975-863EC68D7278}"/>
              </a:ext>
            </a:extLst>
          </p:cNvPr>
          <p:cNvGraphicFramePr>
            <a:graphicFrameLocks noGrp="1"/>
          </p:cNvGraphicFramePr>
          <p:nvPr userDrawn="1">
            <p:extLst>
              <p:ext uri="{D42A27DB-BD31-4B8C-83A1-F6EECF244321}">
                <p14:modId xmlns:p14="http://schemas.microsoft.com/office/powerpoint/2010/main" val="1779922022"/>
              </p:ext>
            </p:extLst>
          </p:nvPr>
        </p:nvGraphicFramePr>
        <p:xfrm>
          <a:off x="0" y="1539177"/>
          <a:ext cx="4608576" cy="4608576"/>
        </p:xfrm>
        <a:graphic>
          <a:graphicData uri="http://schemas.openxmlformats.org/drawingml/2006/table">
            <a:tbl>
              <a:tblPr firstRow="1" bandRow="1">
                <a:tableStyleId>{5C22544A-7EE6-4342-B048-85BDC9FD1C3A}</a:tableStyleId>
              </a:tblPr>
              <a:tblGrid>
                <a:gridCol w="768096">
                  <a:extLst>
                    <a:ext uri="{9D8B030D-6E8A-4147-A177-3AD203B41FA5}">
                      <a16:colId xmlns:a16="http://schemas.microsoft.com/office/drawing/2014/main" val="617767261"/>
                    </a:ext>
                  </a:extLst>
                </a:gridCol>
                <a:gridCol w="768096">
                  <a:extLst>
                    <a:ext uri="{9D8B030D-6E8A-4147-A177-3AD203B41FA5}">
                      <a16:colId xmlns:a16="http://schemas.microsoft.com/office/drawing/2014/main" val="1805451616"/>
                    </a:ext>
                  </a:extLst>
                </a:gridCol>
                <a:gridCol w="768096">
                  <a:extLst>
                    <a:ext uri="{9D8B030D-6E8A-4147-A177-3AD203B41FA5}">
                      <a16:colId xmlns:a16="http://schemas.microsoft.com/office/drawing/2014/main" val="966914686"/>
                    </a:ext>
                  </a:extLst>
                </a:gridCol>
                <a:gridCol w="768096">
                  <a:extLst>
                    <a:ext uri="{9D8B030D-6E8A-4147-A177-3AD203B41FA5}">
                      <a16:colId xmlns:a16="http://schemas.microsoft.com/office/drawing/2014/main" val="3790613714"/>
                    </a:ext>
                  </a:extLst>
                </a:gridCol>
                <a:gridCol w="768096">
                  <a:extLst>
                    <a:ext uri="{9D8B030D-6E8A-4147-A177-3AD203B41FA5}">
                      <a16:colId xmlns:a16="http://schemas.microsoft.com/office/drawing/2014/main" val="2880272643"/>
                    </a:ext>
                  </a:extLst>
                </a:gridCol>
                <a:gridCol w="768096">
                  <a:extLst>
                    <a:ext uri="{9D8B030D-6E8A-4147-A177-3AD203B41FA5}">
                      <a16:colId xmlns:a16="http://schemas.microsoft.com/office/drawing/2014/main" val="1029621097"/>
                    </a:ext>
                  </a:extLst>
                </a:gridCol>
              </a:tblGrid>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370027730"/>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514602078"/>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4144511929"/>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57981561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40219033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261096489"/>
                  </a:ext>
                </a:extLst>
              </a:tr>
            </a:tbl>
          </a:graphicData>
        </a:graphic>
      </p:graphicFrame>
      <p:sp>
        <p:nvSpPr>
          <p:cNvPr id="14" name="Text Placeholder 13"/>
          <p:cNvSpPr>
            <a:spLocks noGrp="1"/>
          </p:cNvSpPr>
          <p:nvPr>
            <p:ph type="body" sz="quarter" idx="14" hasCustomPrompt="1"/>
          </p:nvPr>
        </p:nvSpPr>
        <p:spPr>
          <a:xfrm>
            <a:off x="554566" y="5073752"/>
            <a:ext cx="8767233" cy="1058217"/>
          </a:xfrm>
        </p:spPr>
        <p:txBody>
          <a:bodyPr>
            <a:noAutofit/>
          </a:bodyPr>
          <a:lstStyle>
            <a:lvl1pPr marL="0" indent="0">
              <a:spcBef>
                <a:spcPts val="0"/>
              </a:spcBef>
              <a:buNone/>
              <a:defRPr sz="1600">
                <a:solidFill>
                  <a:schemeClr val="bg1"/>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533400" y="6380958"/>
            <a:ext cx="8699043" cy="171595"/>
          </a:xfrm>
        </p:spPr>
        <p:txBody>
          <a:bodyPr/>
          <a:lstStyle>
            <a:lvl1pPr marL="0" indent="0" algn="l">
              <a:lnSpc>
                <a:spcPts val="1400"/>
              </a:lnSpc>
              <a:spcBef>
                <a:spcPts val="0"/>
              </a:spcBef>
              <a:buNone/>
              <a:defRPr sz="1200" b="1" cap="all" baseline="0">
                <a:solidFill>
                  <a:schemeClr val="bg1"/>
                </a:solidFill>
                <a:latin typeface="+mn-lt"/>
              </a:defRPr>
            </a:lvl1pPr>
          </a:lstStyle>
          <a:p>
            <a:pPr lvl="0"/>
            <a:r>
              <a:rPr lang="en-US" dirty="0"/>
              <a:t>Insert “for internal use only” or other text here if needed</a:t>
            </a:r>
          </a:p>
        </p:txBody>
      </p:sp>
      <p:sp>
        <p:nvSpPr>
          <p:cNvPr id="3" name="Text Placeholder 2">
            <a:extLst>
              <a:ext uri="{FF2B5EF4-FFF2-40B4-BE49-F238E27FC236}">
                <a16:creationId xmlns:a16="http://schemas.microsoft.com/office/drawing/2014/main" id="{191ABEE5-6EBA-4296-88A3-4933686693AE}"/>
              </a:ext>
            </a:extLst>
          </p:cNvPr>
          <p:cNvSpPr>
            <a:spLocks noGrp="1"/>
          </p:cNvSpPr>
          <p:nvPr>
            <p:ph type="body" sz="quarter" idx="17" hasCustomPrompt="1"/>
          </p:nvPr>
        </p:nvSpPr>
        <p:spPr>
          <a:xfrm>
            <a:off x="7664116"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pic>
        <p:nvPicPr>
          <p:cNvPr id="17" name="Picture 16">
            <a:extLst>
              <a:ext uri="{FF2B5EF4-FFF2-40B4-BE49-F238E27FC236}">
                <a16:creationId xmlns:a16="http://schemas.microsoft.com/office/drawing/2014/main" id="{431C384F-EF85-C5F8-92F1-7E01A59348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3402" y="658833"/>
            <a:ext cx="1570454" cy="372690"/>
          </a:xfrm>
          <a:prstGeom prst="rect">
            <a:avLst/>
          </a:prstGeom>
        </p:spPr>
      </p:pic>
      <p:pic>
        <p:nvPicPr>
          <p:cNvPr id="18" name="Picture 17">
            <a:extLst>
              <a:ext uri="{FF2B5EF4-FFF2-40B4-BE49-F238E27FC236}">
                <a16:creationId xmlns:a16="http://schemas.microsoft.com/office/drawing/2014/main" id="{F14204FC-18AA-F79B-599A-F57BE75190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9" name="Text Placeholder 4">
            <a:extLst>
              <a:ext uri="{FF2B5EF4-FFF2-40B4-BE49-F238E27FC236}">
                <a16:creationId xmlns:a16="http://schemas.microsoft.com/office/drawing/2014/main" id="{5E4AAF6B-95B6-92C4-2D8F-0A2D0447DA91}"/>
              </a:ext>
            </a:extLst>
          </p:cNvPr>
          <p:cNvSpPr>
            <a:spLocks noGrp="1"/>
          </p:cNvSpPr>
          <p:nvPr>
            <p:ph type="body" sz="quarter" idx="12" hasCustomPrompt="1"/>
          </p:nvPr>
        </p:nvSpPr>
        <p:spPr>
          <a:xfrm>
            <a:off x="545880" y="2078479"/>
            <a:ext cx="8775919"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solidFill>
                  <a:schemeClr val="bg1"/>
                </a:solidFill>
              </a:defRPr>
            </a:lvl1pPr>
          </a:lstStyle>
          <a:p>
            <a:pPr lvl="0"/>
            <a:r>
              <a:rPr lang="en-US" dirty="0"/>
              <a:t>First Line Title</a:t>
            </a:r>
          </a:p>
        </p:txBody>
      </p:sp>
      <p:sp>
        <p:nvSpPr>
          <p:cNvPr id="20" name="Text Placeholder 11">
            <a:extLst>
              <a:ext uri="{FF2B5EF4-FFF2-40B4-BE49-F238E27FC236}">
                <a16:creationId xmlns:a16="http://schemas.microsoft.com/office/drawing/2014/main" id="{481FC2BD-F6A7-A292-78DE-8DB72615FF96}"/>
              </a:ext>
            </a:extLst>
          </p:cNvPr>
          <p:cNvSpPr>
            <a:spLocks noGrp="1"/>
          </p:cNvSpPr>
          <p:nvPr>
            <p:ph type="body" sz="quarter" idx="13" hasCustomPrompt="1"/>
          </p:nvPr>
        </p:nvSpPr>
        <p:spPr>
          <a:xfrm>
            <a:off x="535721" y="3638785"/>
            <a:ext cx="8786078" cy="1286140"/>
          </a:xfrm>
        </p:spPr>
        <p:txBody>
          <a:bodyPr>
            <a:noAutofit/>
          </a:bodyPr>
          <a:lstStyle>
            <a:lvl1pPr marL="0" indent="0">
              <a:lnSpc>
                <a:spcPct val="94000"/>
              </a:lnSpc>
              <a:spcBef>
                <a:spcPts val="0"/>
              </a:spcBef>
              <a:buNone/>
              <a:defRPr sz="4800" b="1" i="0" cap="none"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a:t>
            </a:r>
            <a:br>
              <a:rPr lang="en-US" dirty="0"/>
            </a:br>
            <a:r>
              <a:rPr lang="en-US" dirty="0"/>
              <a:t>Line Title</a:t>
            </a:r>
          </a:p>
        </p:txBody>
      </p:sp>
    </p:spTree>
    <p:extLst>
      <p:ext uri="{BB962C8B-B14F-4D97-AF65-F5344CB8AC3E}">
        <p14:creationId xmlns:p14="http://schemas.microsoft.com/office/powerpoint/2010/main" val="136188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Hori w/Sub">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477FCCFF-4B45-4E65-8C04-CF88296CF2A2}"/>
              </a:ext>
            </a:extLst>
          </p:cNvPr>
          <p:cNvSpPr>
            <a:spLocks noGrp="1"/>
          </p:cNvSpPr>
          <p:nvPr>
            <p:ph type="body" sz="quarter" idx="18" hasCustomPrompt="1"/>
          </p:nvPr>
        </p:nvSpPr>
        <p:spPr>
          <a:xfrm>
            <a:off x="533095" y="3749040"/>
            <a:ext cx="11137934"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17" name="Content Placeholder 14">
            <a:extLst>
              <a:ext uri="{FF2B5EF4-FFF2-40B4-BE49-F238E27FC236}">
                <a16:creationId xmlns:a16="http://schemas.microsoft.com/office/drawing/2014/main" id="{85E5E503-2A99-B341-AA93-3CCE7FB7510B}"/>
              </a:ext>
            </a:extLst>
          </p:cNvPr>
          <p:cNvSpPr>
            <a:spLocks noGrp="1"/>
          </p:cNvSpPr>
          <p:nvPr>
            <p:ph sz="quarter" idx="22"/>
          </p:nvPr>
        </p:nvSpPr>
        <p:spPr>
          <a:xfrm>
            <a:off x="533095" y="4152900"/>
            <a:ext cx="11137934"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6">
            <a:extLst>
              <a:ext uri="{FF2B5EF4-FFF2-40B4-BE49-F238E27FC236}">
                <a16:creationId xmlns:a16="http://schemas.microsoft.com/office/drawing/2014/main" id="{C9D24CC2-F019-A94B-9408-69F05A7CD7AC}"/>
              </a:ext>
            </a:extLst>
          </p:cNvPr>
          <p:cNvSpPr>
            <a:spLocks noGrp="1"/>
          </p:cNvSpPr>
          <p:nvPr>
            <p:ph type="body" sz="quarter" idx="24"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1" name="Text Placeholder 3">
            <a:extLst>
              <a:ext uri="{FF2B5EF4-FFF2-40B4-BE49-F238E27FC236}">
                <a16:creationId xmlns:a16="http://schemas.microsoft.com/office/drawing/2014/main" id="{11F104B5-9840-A8DF-3A44-506E7381CEE4}"/>
              </a:ext>
            </a:extLst>
          </p:cNvPr>
          <p:cNvSpPr>
            <a:spLocks noGrp="1"/>
          </p:cNvSpPr>
          <p:nvPr>
            <p:ph type="body" sz="quarter" idx="16" hasCustomPrompt="1"/>
          </p:nvPr>
        </p:nvSpPr>
        <p:spPr>
          <a:xfrm>
            <a:off x="533095" y="1255572"/>
            <a:ext cx="1113793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12" name="Content Placeholder 14">
            <a:extLst>
              <a:ext uri="{FF2B5EF4-FFF2-40B4-BE49-F238E27FC236}">
                <a16:creationId xmlns:a16="http://schemas.microsoft.com/office/drawing/2014/main" id="{9101FA0B-A7BA-1FE4-CD9D-62D07A1A28A4}"/>
              </a:ext>
            </a:extLst>
          </p:cNvPr>
          <p:cNvSpPr>
            <a:spLocks noGrp="1"/>
          </p:cNvSpPr>
          <p:nvPr>
            <p:ph sz="quarter" idx="21"/>
          </p:nvPr>
        </p:nvSpPr>
        <p:spPr>
          <a:xfrm>
            <a:off x="533401" y="1676400"/>
            <a:ext cx="1112519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A109ED91-D6D8-D064-3B07-09B0C4292310}"/>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1" name="Text Placeholder 7">
            <a:extLst>
              <a:ext uri="{FF2B5EF4-FFF2-40B4-BE49-F238E27FC236}">
                <a16:creationId xmlns:a16="http://schemas.microsoft.com/office/drawing/2014/main" id="{76719CF7-AAC0-CBEB-2AEC-DA2671EFD2CD}"/>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2" name="Text Placeholder 2">
            <a:extLst>
              <a:ext uri="{FF2B5EF4-FFF2-40B4-BE49-F238E27FC236}">
                <a16:creationId xmlns:a16="http://schemas.microsoft.com/office/drawing/2014/main" id="{19A1C009-6D2E-2493-C4CA-CA947D0A12ED}"/>
              </a:ext>
            </a:extLst>
          </p:cNvPr>
          <p:cNvSpPr>
            <a:spLocks noGrp="1"/>
          </p:cNvSpPr>
          <p:nvPr>
            <p:ph type="body" sz="quarter" idx="25"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3" name="Title Placeholder 1">
            <a:extLst>
              <a:ext uri="{FF2B5EF4-FFF2-40B4-BE49-F238E27FC236}">
                <a16:creationId xmlns:a16="http://schemas.microsoft.com/office/drawing/2014/main" id="{E03FB0F7-B65D-0DB1-8D26-81DCDD483A8B}"/>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29466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A4A3A4"/>
          </p15:clr>
        </p15:guide>
        <p15:guide id="2" orient="horz" pos="2376" userDrawn="1">
          <p15:clr>
            <a:srgbClr val="A4A3A4"/>
          </p15:clr>
        </p15:guide>
        <p15:guide id="3" orient="horz" pos="2616" userDrawn="1">
          <p15:clr>
            <a:srgbClr val="A4A3A4"/>
          </p15:clr>
        </p15:guide>
        <p15:guide id="4" orient="horz" pos="81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Vertical">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F9578FA4-E344-E442-950B-AFE564D70969}"/>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1" name="Text Placeholder 4">
            <a:extLst>
              <a:ext uri="{FF2B5EF4-FFF2-40B4-BE49-F238E27FC236}">
                <a16:creationId xmlns:a16="http://schemas.microsoft.com/office/drawing/2014/main" id="{0B17E7CF-89C4-3270-048A-F4B7C9554ECF}"/>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4" name="Text Placeholder 7">
            <a:extLst>
              <a:ext uri="{FF2B5EF4-FFF2-40B4-BE49-F238E27FC236}">
                <a16:creationId xmlns:a16="http://schemas.microsoft.com/office/drawing/2014/main" id="{9DC548D3-AC3F-85AB-1AA0-4DDCC292B052}"/>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ext Placeholder 2">
            <a:extLst>
              <a:ext uri="{FF2B5EF4-FFF2-40B4-BE49-F238E27FC236}">
                <a16:creationId xmlns:a16="http://schemas.microsoft.com/office/drawing/2014/main" id="{6F3C8E6E-01AC-B42E-48A2-9280CD77BF3F}"/>
              </a:ext>
            </a:extLst>
          </p:cNvPr>
          <p:cNvSpPr>
            <a:spLocks noGrp="1"/>
          </p:cNvSpPr>
          <p:nvPr>
            <p:ph type="body" sz="quarter" idx="27"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8" name="Title Placeholder 1">
            <a:extLst>
              <a:ext uri="{FF2B5EF4-FFF2-40B4-BE49-F238E27FC236}">
                <a16:creationId xmlns:a16="http://schemas.microsoft.com/office/drawing/2014/main" id="{814B2F96-CD52-796A-4FA4-EB4626E36603}"/>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20" name="Content Placeholder 14">
            <a:extLst>
              <a:ext uri="{FF2B5EF4-FFF2-40B4-BE49-F238E27FC236}">
                <a16:creationId xmlns:a16="http://schemas.microsoft.com/office/drawing/2014/main" id="{E170151E-B65F-426A-E5CD-6CF8106A6E64}"/>
              </a:ext>
            </a:extLst>
          </p:cNvPr>
          <p:cNvSpPr>
            <a:spLocks noGrp="1"/>
          </p:cNvSpPr>
          <p:nvPr>
            <p:ph sz="quarter" idx="24"/>
          </p:nvPr>
        </p:nvSpPr>
        <p:spPr>
          <a:xfrm>
            <a:off x="4355368" y="1234107"/>
            <a:ext cx="3481263" cy="4663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4">
            <a:extLst>
              <a:ext uri="{FF2B5EF4-FFF2-40B4-BE49-F238E27FC236}">
                <a16:creationId xmlns:a16="http://schemas.microsoft.com/office/drawing/2014/main" id="{4FCFFEF8-C4BB-BA60-750B-A8D66473DB04}"/>
              </a:ext>
            </a:extLst>
          </p:cNvPr>
          <p:cNvSpPr>
            <a:spLocks noGrp="1"/>
          </p:cNvSpPr>
          <p:nvPr>
            <p:ph sz="quarter" idx="28"/>
          </p:nvPr>
        </p:nvSpPr>
        <p:spPr>
          <a:xfrm>
            <a:off x="8139519" y="1234107"/>
            <a:ext cx="3519080" cy="4663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2">
            <a:extLst>
              <a:ext uri="{FF2B5EF4-FFF2-40B4-BE49-F238E27FC236}">
                <a16:creationId xmlns:a16="http://schemas.microsoft.com/office/drawing/2014/main" id="{9DC02D73-FDF0-1E5E-B0A8-8085B82D9924}"/>
              </a:ext>
            </a:extLst>
          </p:cNvPr>
          <p:cNvSpPr>
            <a:spLocks noGrp="1"/>
          </p:cNvSpPr>
          <p:nvPr>
            <p:ph idx="1"/>
          </p:nvPr>
        </p:nvSpPr>
        <p:spPr>
          <a:xfrm>
            <a:off x="533400" y="1234107"/>
            <a:ext cx="3519080" cy="4663773"/>
          </a:xfrm>
        </p:spPr>
        <p:txBody>
          <a:bodyPr>
            <a:noAutofit/>
          </a:bodyPr>
          <a:lstStyle>
            <a:lvl1pPr marL="274320" indent="-274320">
              <a:lnSpc>
                <a:spcPct val="110000"/>
              </a:lnSpc>
              <a:buClr>
                <a:schemeClr val="accent2"/>
              </a:buClr>
              <a:defRPr lang="en-US" sz="2000" kern="1200" dirty="0" smtClean="0">
                <a:solidFill>
                  <a:schemeClr val="tx1"/>
                </a:solidFill>
                <a:latin typeface="+mn-lt"/>
                <a:ea typeface="+mn-ea"/>
                <a:cs typeface="+mn-cs"/>
              </a:defRPr>
            </a:lvl1pPr>
            <a:lvl2pPr marL="621792" indent="-288925">
              <a:lnSpc>
                <a:spcPct val="110000"/>
              </a:lnSpc>
              <a:buClr>
                <a:schemeClr val="accent4"/>
              </a:buClr>
              <a:defRPr sz="1800"/>
            </a:lvl2pPr>
            <a:lvl3pPr marL="859536" indent="-228600">
              <a:lnSpc>
                <a:spcPct val="110000"/>
              </a:lnSpc>
              <a:buClr>
                <a:schemeClr val="accent4"/>
              </a:buClr>
              <a:defRPr sz="1400"/>
            </a:lvl3pPr>
            <a:lvl4pPr marL="1133856" indent="-228600">
              <a:lnSpc>
                <a:spcPct val="110000"/>
              </a:lnSpc>
              <a:buClr>
                <a:schemeClr val="accent4"/>
              </a:buClr>
              <a:defRPr sz="1400"/>
            </a:lvl4pPr>
            <a:lvl5pPr marL="1353312"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20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pos="2544" userDrawn="1">
          <p15:clr>
            <a:srgbClr val="A4A3A4"/>
          </p15:clr>
        </p15:guide>
        <p15:guide id="2" pos="2832" userDrawn="1">
          <p15:clr>
            <a:srgbClr val="A4A3A4"/>
          </p15:clr>
        </p15:guide>
        <p15:guide id="3" pos="4848" userDrawn="1">
          <p15:clr>
            <a:srgbClr val="A4A3A4"/>
          </p15:clr>
        </p15:guide>
        <p15:guide id="4" pos="5136" userDrawn="1">
          <p15:clr>
            <a:srgbClr val="A4A3A4"/>
          </p15:clr>
        </p15:guide>
        <p15:guide id="5" orient="horz" pos="2160"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Vertical w/Sub">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71B429D7-C775-4173-B500-DBBA005BA8E5}"/>
              </a:ext>
            </a:extLst>
          </p:cNvPr>
          <p:cNvSpPr>
            <a:spLocks noGrp="1"/>
          </p:cNvSpPr>
          <p:nvPr>
            <p:ph type="body" sz="quarter" idx="17" hasCustomPrompt="1"/>
          </p:nvPr>
        </p:nvSpPr>
        <p:spPr>
          <a:xfrm>
            <a:off x="4358644" y="1256961"/>
            <a:ext cx="3474710"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dirty="0"/>
              <a:t>Subhead</a:t>
            </a:r>
          </a:p>
        </p:txBody>
      </p:sp>
      <p:sp>
        <p:nvSpPr>
          <p:cNvPr id="15" name="Text Placeholder 9">
            <a:extLst>
              <a:ext uri="{FF2B5EF4-FFF2-40B4-BE49-F238E27FC236}">
                <a16:creationId xmlns:a16="http://schemas.microsoft.com/office/drawing/2014/main" id="{C0BC72E6-A0EA-48B1-A3F9-32CDB9AD93F7}"/>
              </a:ext>
            </a:extLst>
          </p:cNvPr>
          <p:cNvSpPr>
            <a:spLocks noGrp="1"/>
          </p:cNvSpPr>
          <p:nvPr>
            <p:ph type="body" sz="quarter" idx="22" hasCustomPrompt="1"/>
          </p:nvPr>
        </p:nvSpPr>
        <p:spPr>
          <a:xfrm>
            <a:off x="8139519" y="1256961"/>
            <a:ext cx="3519080" cy="411480"/>
          </a:xfrm>
        </p:spPr>
        <p:txBody>
          <a:bodyPr/>
          <a:lstStyle>
            <a:lvl1pPr marL="0" indent="0">
              <a:buNone/>
              <a:defRPr sz="2000" b="1" cap="none" spc="0" baseline="0">
                <a:solidFill>
                  <a:schemeClr val="tx2"/>
                </a:solidFill>
                <a:latin typeface="+mn-lt"/>
              </a:defRPr>
            </a:lvl1pPr>
            <a:lvl2pPr marL="457200" indent="0">
              <a:buNone/>
              <a:defRPr/>
            </a:lvl2pPr>
          </a:lstStyle>
          <a:p>
            <a:pPr lvl="0"/>
            <a:r>
              <a:rPr lang="en-US" dirty="0"/>
              <a:t>Subhead</a:t>
            </a:r>
          </a:p>
        </p:txBody>
      </p:sp>
      <p:sp>
        <p:nvSpPr>
          <p:cNvPr id="18" name="Content Placeholder 14">
            <a:extLst>
              <a:ext uri="{FF2B5EF4-FFF2-40B4-BE49-F238E27FC236}">
                <a16:creationId xmlns:a16="http://schemas.microsoft.com/office/drawing/2014/main" id="{B0F7B0D2-4CD2-1C42-8534-93305A75529D}"/>
              </a:ext>
            </a:extLst>
          </p:cNvPr>
          <p:cNvSpPr>
            <a:spLocks noGrp="1"/>
          </p:cNvSpPr>
          <p:nvPr>
            <p:ph sz="quarter" idx="24"/>
          </p:nvPr>
        </p:nvSpPr>
        <p:spPr>
          <a:xfrm>
            <a:off x="4355368" y="1667489"/>
            <a:ext cx="3481263" cy="4230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14">
            <a:extLst>
              <a:ext uri="{FF2B5EF4-FFF2-40B4-BE49-F238E27FC236}">
                <a16:creationId xmlns:a16="http://schemas.microsoft.com/office/drawing/2014/main" id="{09B52948-E898-5C48-A1C3-5E8962E2ECFB}"/>
              </a:ext>
            </a:extLst>
          </p:cNvPr>
          <p:cNvSpPr>
            <a:spLocks noGrp="1"/>
          </p:cNvSpPr>
          <p:nvPr>
            <p:ph sz="quarter" idx="27"/>
          </p:nvPr>
        </p:nvSpPr>
        <p:spPr>
          <a:xfrm>
            <a:off x="8139519" y="1667489"/>
            <a:ext cx="3519080" cy="4230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6">
            <a:extLst>
              <a:ext uri="{FF2B5EF4-FFF2-40B4-BE49-F238E27FC236}">
                <a16:creationId xmlns:a16="http://schemas.microsoft.com/office/drawing/2014/main" id="{35EC19EA-BF57-4341-91F0-112EAE0903CC}"/>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3" name="Content Placeholder 2">
            <a:extLst>
              <a:ext uri="{FF2B5EF4-FFF2-40B4-BE49-F238E27FC236}">
                <a16:creationId xmlns:a16="http://schemas.microsoft.com/office/drawing/2014/main" id="{0EBACC9E-1D9B-B6C8-CF0F-CD9DA0668FAB}"/>
              </a:ext>
            </a:extLst>
          </p:cNvPr>
          <p:cNvSpPr>
            <a:spLocks noGrp="1"/>
          </p:cNvSpPr>
          <p:nvPr>
            <p:ph idx="1"/>
          </p:nvPr>
        </p:nvSpPr>
        <p:spPr>
          <a:xfrm>
            <a:off x="533400" y="1667489"/>
            <a:ext cx="3519080" cy="4230391"/>
          </a:xfrm>
        </p:spPr>
        <p:txBody>
          <a:bodyPr>
            <a:noAutofit/>
          </a:bodyPr>
          <a:lstStyle>
            <a:lvl1pPr marL="274320" indent="-274320">
              <a:lnSpc>
                <a:spcPct val="110000"/>
              </a:lnSpc>
              <a:buClr>
                <a:schemeClr val="accent2"/>
              </a:buClr>
              <a:defRPr lang="en-US" sz="2000" kern="1200" dirty="0" smtClean="0">
                <a:solidFill>
                  <a:schemeClr val="tx1"/>
                </a:solidFill>
                <a:latin typeface="+mn-lt"/>
                <a:ea typeface="+mn-ea"/>
                <a:cs typeface="+mn-cs"/>
              </a:defRPr>
            </a:lvl1pPr>
            <a:lvl2pPr marL="621792" indent="-288925">
              <a:lnSpc>
                <a:spcPct val="110000"/>
              </a:lnSpc>
              <a:buClr>
                <a:schemeClr val="accent4"/>
              </a:buClr>
              <a:defRPr sz="1800"/>
            </a:lvl2pPr>
            <a:lvl3pPr marL="859536" indent="-228600">
              <a:lnSpc>
                <a:spcPct val="110000"/>
              </a:lnSpc>
              <a:buClr>
                <a:schemeClr val="accent4"/>
              </a:buClr>
              <a:defRPr sz="1400"/>
            </a:lvl3pPr>
            <a:lvl4pPr marL="1133856" indent="-228600">
              <a:lnSpc>
                <a:spcPct val="110000"/>
              </a:lnSpc>
              <a:buClr>
                <a:schemeClr val="accent4"/>
              </a:buClr>
              <a:defRPr sz="1400"/>
            </a:lvl4pPr>
            <a:lvl5pPr marL="1353312"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B1491243-527A-FA99-02C9-E35D82A0546E}"/>
              </a:ext>
            </a:extLst>
          </p:cNvPr>
          <p:cNvSpPr>
            <a:spLocks noGrp="1"/>
          </p:cNvSpPr>
          <p:nvPr>
            <p:ph type="body" sz="quarter" idx="15" hasCustomPrompt="1"/>
          </p:nvPr>
        </p:nvSpPr>
        <p:spPr>
          <a:xfrm>
            <a:off x="533400" y="1257914"/>
            <a:ext cx="3519080" cy="409575"/>
          </a:xfrm>
        </p:spPr>
        <p:txBody>
          <a:bodyPr>
            <a:noAutofit/>
          </a:bodyPr>
          <a:lstStyle>
            <a:lvl1pPr marL="0" indent="0">
              <a:buNone/>
              <a:defRPr sz="2000" b="1" cap="none" baseline="0">
                <a:solidFill>
                  <a:schemeClr val="tx2"/>
                </a:solidFill>
                <a:latin typeface="+mn-lt"/>
              </a:defRPr>
            </a:lvl1pPr>
          </a:lstStyle>
          <a:p>
            <a:pPr lvl="0"/>
            <a:r>
              <a:rPr lang="en-US" dirty="0"/>
              <a:t>Subhead</a:t>
            </a:r>
          </a:p>
        </p:txBody>
      </p:sp>
      <p:sp>
        <p:nvSpPr>
          <p:cNvPr id="24" name="Text Placeholder 4">
            <a:extLst>
              <a:ext uri="{FF2B5EF4-FFF2-40B4-BE49-F238E27FC236}">
                <a16:creationId xmlns:a16="http://schemas.microsoft.com/office/drawing/2014/main" id="{273D6DE4-F0BD-A33F-1E8D-85B55C8F3C46}"/>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5" name="Text Placeholder 7">
            <a:extLst>
              <a:ext uri="{FF2B5EF4-FFF2-40B4-BE49-F238E27FC236}">
                <a16:creationId xmlns:a16="http://schemas.microsoft.com/office/drawing/2014/main" id="{146E5363-B6BF-A1DE-98F7-453C58BDBC92}"/>
              </a:ext>
            </a:extLst>
          </p:cNvPr>
          <p:cNvSpPr>
            <a:spLocks noGrp="1"/>
          </p:cNvSpPr>
          <p:nvPr>
            <p:ph type="body" sz="quarter" idx="21"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6" name="Text Placeholder 2">
            <a:extLst>
              <a:ext uri="{FF2B5EF4-FFF2-40B4-BE49-F238E27FC236}">
                <a16:creationId xmlns:a16="http://schemas.microsoft.com/office/drawing/2014/main" id="{19F10B7D-511B-8102-98E6-85D043A51E9E}"/>
              </a:ext>
            </a:extLst>
          </p:cNvPr>
          <p:cNvSpPr>
            <a:spLocks noGrp="1"/>
          </p:cNvSpPr>
          <p:nvPr>
            <p:ph type="body" sz="quarter" idx="28"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7" name="Title Placeholder 1">
            <a:extLst>
              <a:ext uri="{FF2B5EF4-FFF2-40B4-BE49-F238E27FC236}">
                <a16:creationId xmlns:a16="http://schemas.microsoft.com/office/drawing/2014/main" id="{13727D4D-CCD7-2919-9E81-F2BB176BCB2B}"/>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134648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2" pos="2544" userDrawn="1">
          <p15:clr>
            <a:srgbClr val="A4A3A4"/>
          </p15:clr>
        </p15:guide>
        <p15:guide id="3" pos="2832" userDrawn="1">
          <p15:clr>
            <a:srgbClr val="A4A3A4"/>
          </p15:clr>
        </p15:guide>
        <p15:guide id="4" pos="4848" userDrawn="1">
          <p15:clr>
            <a:srgbClr val="A4A3A4"/>
          </p15:clr>
        </p15:guide>
        <p15:guide id="5" pos="5136" userDrawn="1">
          <p15:clr>
            <a:srgbClr val="A4A3A4"/>
          </p15:clr>
        </p15:guide>
        <p15:guide id="6" orient="horz" pos="2160"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Hori Top/Vert Bottom">
    <p:spTree>
      <p:nvGrpSpPr>
        <p:cNvPr id="1" name=""/>
        <p:cNvGrpSpPr/>
        <p:nvPr/>
      </p:nvGrpSpPr>
      <p:grpSpPr>
        <a:xfrm>
          <a:off x="0" y="0"/>
          <a:ext cx="0" cy="0"/>
          <a:chOff x="0" y="0"/>
          <a:chExt cx="0" cy="0"/>
        </a:xfrm>
      </p:grpSpPr>
      <p:sp>
        <p:nvSpPr>
          <p:cNvPr id="19" name="Text Placeholder 6">
            <a:extLst>
              <a:ext uri="{FF2B5EF4-FFF2-40B4-BE49-F238E27FC236}">
                <a16:creationId xmlns:a16="http://schemas.microsoft.com/office/drawing/2014/main" id="{D36F8149-8A0B-FB44-8092-C29D3268875C}"/>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0" name="Content Placeholder 14">
            <a:extLst>
              <a:ext uri="{FF2B5EF4-FFF2-40B4-BE49-F238E27FC236}">
                <a16:creationId xmlns:a16="http://schemas.microsoft.com/office/drawing/2014/main" id="{4D83D27D-7952-E3E0-47F2-782711FF697D}"/>
              </a:ext>
            </a:extLst>
          </p:cNvPr>
          <p:cNvSpPr>
            <a:spLocks noGrp="1"/>
          </p:cNvSpPr>
          <p:nvPr>
            <p:ph sz="quarter" idx="20"/>
          </p:nvPr>
        </p:nvSpPr>
        <p:spPr>
          <a:xfrm>
            <a:off x="533401" y="1234107"/>
            <a:ext cx="11125198"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3A6DDFB6-5BC7-7F05-DB58-9659C679712E}"/>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6" name="Text Placeholder 7">
            <a:extLst>
              <a:ext uri="{FF2B5EF4-FFF2-40B4-BE49-F238E27FC236}">
                <a16:creationId xmlns:a16="http://schemas.microsoft.com/office/drawing/2014/main" id="{CED4C23C-F2FD-2585-B38B-89C1232F2CDB}"/>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0" name="Text Placeholder 2">
            <a:extLst>
              <a:ext uri="{FF2B5EF4-FFF2-40B4-BE49-F238E27FC236}">
                <a16:creationId xmlns:a16="http://schemas.microsoft.com/office/drawing/2014/main" id="{0C1E87F9-6DD5-464A-E224-5B2A10B8C7DD}"/>
              </a:ext>
            </a:extLst>
          </p:cNvPr>
          <p:cNvSpPr>
            <a:spLocks noGrp="1"/>
          </p:cNvSpPr>
          <p:nvPr>
            <p:ph type="body" sz="quarter" idx="23"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1" name="Title Placeholder 1">
            <a:extLst>
              <a:ext uri="{FF2B5EF4-FFF2-40B4-BE49-F238E27FC236}">
                <a16:creationId xmlns:a16="http://schemas.microsoft.com/office/drawing/2014/main" id="{A1AA3B08-4B19-8FE2-F5BB-47DE3F746190}"/>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26" name="Content Placeholder 14">
            <a:extLst>
              <a:ext uri="{FF2B5EF4-FFF2-40B4-BE49-F238E27FC236}">
                <a16:creationId xmlns:a16="http://schemas.microsoft.com/office/drawing/2014/main" id="{5A994CA7-1EAA-8981-2849-FFE5AEC049AE}"/>
              </a:ext>
            </a:extLst>
          </p:cNvPr>
          <p:cNvSpPr>
            <a:spLocks noGrp="1"/>
          </p:cNvSpPr>
          <p:nvPr>
            <p:ph sz="quarter" idx="24"/>
          </p:nvPr>
        </p:nvSpPr>
        <p:spPr>
          <a:xfrm>
            <a:off x="533401" y="370298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14">
            <a:extLst>
              <a:ext uri="{FF2B5EF4-FFF2-40B4-BE49-F238E27FC236}">
                <a16:creationId xmlns:a16="http://schemas.microsoft.com/office/drawing/2014/main" id="{4F7F83FA-AC7A-1CC7-27A5-DA0EDB09B8E8}"/>
              </a:ext>
            </a:extLst>
          </p:cNvPr>
          <p:cNvSpPr>
            <a:spLocks noGrp="1"/>
          </p:cNvSpPr>
          <p:nvPr>
            <p:ph sz="quarter" idx="36"/>
          </p:nvPr>
        </p:nvSpPr>
        <p:spPr>
          <a:xfrm>
            <a:off x="6333371" y="370298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077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52" userDrawn="1">
          <p15:clr>
            <a:srgbClr val="A4A3A4"/>
          </p15:clr>
        </p15:guide>
        <p15:guide id="2" orient="horz" pos="816"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Hori Top/Vertical Bottom w/Sub">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04CE38A9-3C46-084C-B8D8-C8862C9A8AC5}"/>
              </a:ext>
            </a:extLst>
          </p:cNvPr>
          <p:cNvSpPr>
            <a:spLocks noGrp="1"/>
          </p:cNvSpPr>
          <p:nvPr>
            <p:ph type="body" sz="quarter" idx="37"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6" name="Text Placeholder 5">
            <a:extLst>
              <a:ext uri="{FF2B5EF4-FFF2-40B4-BE49-F238E27FC236}">
                <a16:creationId xmlns:a16="http://schemas.microsoft.com/office/drawing/2014/main" id="{48C5CE00-60DC-A9EA-5E75-F8FF6420FF7A}"/>
              </a:ext>
            </a:extLst>
          </p:cNvPr>
          <p:cNvSpPr>
            <a:spLocks noGrp="1"/>
          </p:cNvSpPr>
          <p:nvPr>
            <p:ph type="body" sz="quarter" idx="18" hasCustomPrompt="1"/>
          </p:nvPr>
        </p:nvSpPr>
        <p:spPr>
          <a:xfrm>
            <a:off x="533095" y="3749040"/>
            <a:ext cx="5325034"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17" name="Content Placeholder 14">
            <a:extLst>
              <a:ext uri="{FF2B5EF4-FFF2-40B4-BE49-F238E27FC236}">
                <a16:creationId xmlns:a16="http://schemas.microsoft.com/office/drawing/2014/main" id="{89F4A3E2-577C-0981-1F8C-280A8F4131DF}"/>
              </a:ext>
            </a:extLst>
          </p:cNvPr>
          <p:cNvSpPr>
            <a:spLocks noGrp="1"/>
          </p:cNvSpPr>
          <p:nvPr>
            <p:ph sz="quarter" idx="22"/>
          </p:nvPr>
        </p:nvSpPr>
        <p:spPr>
          <a:xfrm>
            <a:off x="533095" y="4152900"/>
            <a:ext cx="5325034"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2D907AF4-2726-6064-6BDD-E26A978FA05F}"/>
              </a:ext>
            </a:extLst>
          </p:cNvPr>
          <p:cNvSpPr>
            <a:spLocks noGrp="1"/>
          </p:cNvSpPr>
          <p:nvPr>
            <p:ph type="body" sz="quarter" idx="16" hasCustomPrompt="1"/>
          </p:nvPr>
        </p:nvSpPr>
        <p:spPr>
          <a:xfrm>
            <a:off x="533095" y="1255572"/>
            <a:ext cx="1113793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20" name="Content Placeholder 14">
            <a:extLst>
              <a:ext uri="{FF2B5EF4-FFF2-40B4-BE49-F238E27FC236}">
                <a16:creationId xmlns:a16="http://schemas.microsoft.com/office/drawing/2014/main" id="{2FDDD85A-742B-445E-CADA-D75549041388}"/>
              </a:ext>
            </a:extLst>
          </p:cNvPr>
          <p:cNvSpPr>
            <a:spLocks noGrp="1"/>
          </p:cNvSpPr>
          <p:nvPr>
            <p:ph sz="quarter" idx="21"/>
          </p:nvPr>
        </p:nvSpPr>
        <p:spPr>
          <a:xfrm>
            <a:off x="533401" y="1676400"/>
            <a:ext cx="1112519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2DF1C520-6301-A2C9-729B-0906E9484203}"/>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2" name="Text Placeholder 7">
            <a:extLst>
              <a:ext uri="{FF2B5EF4-FFF2-40B4-BE49-F238E27FC236}">
                <a16:creationId xmlns:a16="http://schemas.microsoft.com/office/drawing/2014/main" id="{45362D9E-92A3-B111-2EDC-00A6EED8F0B2}"/>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3" name="Text Placeholder 2">
            <a:extLst>
              <a:ext uri="{FF2B5EF4-FFF2-40B4-BE49-F238E27FC236}">
                <a16:creationId xmlns:a16="http://schemas.microsoft.com/office/drawing/2014/main" id="{BA47CB23-7B36-AB67-6DD6-678A97347CCB}"/>
              </a:ext>
            </a:extLst>
          </p:cNvPr>
          <p:cNvSpPr>
            <a:spLocks noGrp="1"/>
          </p:cNvSpPr>
          <p:nvPr>
            <p:ph type="body" sz="quarter" idx="25"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4" name="Title Placeholder 1">
            <a:extLst>
              <a:ext uri="{FF2B5EF4-FFF2-40B4-BE49-F238E27FC236}">
                <a16:creationId xmlns:a16="http://schemas.microsoft.com/office/drawing/2014/main" id="{7B880144-DA24-55F0-2214-F5F2A310436C}"/>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26" name="Text Placeholder 5">
            <a:extLst>
              <a:ext uri="{FF2B5EF4-FFF2-40B4-BE49-F238E27FC236}">
                <a16:creationId xmlns:a16="http://schemas.microsoft.com/office/drawing/2014/main" id="{A7B92726-0806-ADFA-D4EE-DF66D4A75254}"/>
              </a:ext>
            </a:extLst>
          </p:cNvPr>
          <p:cNvSpPr>
            <a:spLocks noGrp="1"/>
          </p:cNvSpPr>
          <p:nvPr>
            <p:ph type="body" sz="quarter" idx="38" hasCustomPrompt="1"/>
          </p:nvPr>
        </p:nvSpPr>
        <p:spPr>
          <a:xfrm>
            <a:off x="6333565" y="3749040"/>
            <a:ext cx="5325034"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27" name="Content Placeholder 14">
            <a:extLst>
              <a:ext uri="{FF2B5EF4-FFF2-40B4-BE49-F238E27FC236}">
                <a16:creationId xmlns:a16="http://schemas.microsoft.com/office/drawing/2014/main" id="{26A4BB55-5290-98E4-67FF-95FBF86E0C39}"/>
              </a:ext>
            </a:extLst>
          </p:cNvPr>
          <p:cNvSpPr>
            <a:spLocks noGrp="1"/>
          </p:cNvSpPr>
          <p:nvPr>
            <p:ph sz="quarter" idx="39"/>
          </p:nvPr>
        </p:nvSpPr>
        <p:spPr>
          <a:xfrm>
            <a:off x="6333565" y="4152900"/>
            <a:ext cx="5325034"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85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4" userDrawn="1">
          <p15:clr>
            <a:srgbClr val="A4A3A4"/>
          </p15:clr>
        </p15:guide>
        <p15:guide id="2" orient="horz" pos="2352" userDrawn="1">
          <p15:clr>
            <a:srgbClr val="A4A3A4"/>
          </p15:clr>
        </p15:guide>
        <p15:guide id="3" orient="horz" pos="2592" userDrawn="1">
          <p15:clr>
            <a:srgbClr val="A4A3A4"/>
          </p15:clr>
        </p15:guide>
        <p15:guide id="4" orient="horz" pos="81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Vert Top/Hori Bottom">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02BBF538-92D3-EA4A-9DE8-1667E1F89F55}"/>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0" name="Content Placeholder 14">
            <a:extLst>
              <a:ext uri="{FF2B5EF4-FFF2-40B4-BE49-F238E27FC236}">
                <a16:creationId xmlns:a16="http://schemas.microsoft.com/office/drawing/2014/main" id="{4BEA73AB-DF03-7BCB-066D-27D926287BB0}"/>
              </a:ext>
            </a:extLst>
          </p:cNvPr>
          <p:cNvSpPr>
            <a:spLocks noGrp="1"/>
          </p:cNvSpPr>
          <p:nvPr>
            <p:ph sz="quarter" idx="20"/>
          </p:nvPr>
        </p:nvSpPr>
        <p:spPr>
          <a:xfrm>
            <a:off x="533401" y="123410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D9EA8251-54BA-66AC-8F33-0D7C2DF6233A}"/>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3" name="Text Placeholder 7">
            <a:extLst>
              <a:ext uri="{FF2B5EF4-FFF2-40B4-BE49-F238E27FC236}">
                <a16:creationId xmlns:a16="http://schemas.microsoft.com/office/drawing/2014/main" id="{C50A4E98-E987-54A1-4952-691F63A49B13}"/>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6" name="Text Placeholder 2">
            <a:extLst>
              <a:ext uri="{FF2B5EF4-FFF2-40B4-BE49-F238E27FC236}">
                <a16:creationId xmlns:a16="http://schemas.microsoft.com/office/drawing/2014/main" id="{2793F979-6CEA-037C-EDB9-A5CBE4E94AFC}"/>
              </a:ext>
            </a:extLst>
          </p:cNvPr>
          <p:cNvSpPr>
            <a:spLocks noGrp="1"/>
          </p:cNvSpPr>
          <p:nvPr>
            <p:ph type="body" sz="quarter" idx="23"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7" name="Title Placeholder 1">
            <a:extLst>
              <a:ext uri="{FF2B5EF4-FFF2-40B4-BE49-F238E27FC236}">
                <a16:creationId xmlns:a16="http://schemas.microsoft.com/office/drawing/2014/main" id="{4ABAD705-06BB-81B0-3262-97E197E0D9AF}"/>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18" name="Content Placeholder 14">
            <a:extLst>
              <a:ext uri="{FF2B5EF4-FFF2-40B4-BE49-F238E27FC236}">
                <a16:creationId xmlns:a16="http://schemas.microsoft.com/office/drawing/2014/main" id="{C9BFDA30-5AF3-1186-75FD-6B4C1587467C}"/>
              </a:ext>
            </a:extLst>
          </p:cNvPr>
          <p:cNvSpPr>
            <a:spLocks noGrp="1"/>
          </p:cNvSpPr>
          <p:nvPr>
            <p:ph sz="quarter" idx="24"/>
          </p:nvPr>
        </p:nvSpPr>
        <p:spPr>
          <a:xfrm>
            <a:off x="533400" y="3702987"/>
            <a:ext cx="11125199"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4">
            <a:extLst>
              <a:ext uri="{FF2B5EF4-FFF2-40B4-BE49-F238E27FC236}">
                <a16:creationId xmlns:a16="http://schemas.microsoft.com/office/drawing/2014/main" id="{621A89AA-1830-C780-1512-3607F530CC32}"/>
              </a:ext>
            </a:extLst>
          </p:cNvPr>
          <p:cNvSpPr>
            <a:spLocks noGrp="1"/>
          </p:cNvSpPr>
          <p:nvPr>
            <p:ph sz="quarter" idx="25"/>
          </p:nvPr>
        </p:nvSpPr>
        <p:spPr>
          <a:xfrm>
            <a:off x="6333565" y="123410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990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A4A3A4"/>
          </p15:clr>
        </p15:guide>
        <p15:guide id="2" orient="horz" pos="816"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Vert Top/Hori Bottom w/Sub">
    <p:spTree>
      <p:nvGrpSpPr>
        <p:cNvPr id="1" name=""/>
        <p:cNvGrpSpPr/>
        <p:nvPr/>
      </p:nvGrpSpPr>
      <p:grpSpPr>
        <a:xfrm>
          <a:off x="0" y="0"/>
          <a:ext cx="0" cy="0"/>
          <a:chOff x="0" y="0"/>
          <a:chExt cx="0" cy="0"/>
        </a:xfrm>
      </p:grpSpPr>
      <p:sp>
        <p:nvSpPr>
          <p:cNvPr id="18" name="Text Placeholder 6">
            <a:extLst>
              <a:ext uri="{FF2B5EF4-FFF2-40B4-BE49-F238E27FC236}">
                <a16:creationId xmlns:a16="http://schemas.microsoft.com/office/drawing/2014/main" id="{B9B2BB61-C92E-0E48-8450-0487D2CFBAE8}"/>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6" name="Text Placeholder 5">
            <a:extLst>
              <a:ext uri="{FF2B5EF4-FFF2-40B4-BE49-F238E27FC236}">
                <a16:creationId xmlns:a16="http://schemas.microsoft.com/office/drawing/2014/main" id="{8FF8A4E3-FAA6-FD02-4B67-A4915111DFA6}"/>
              </a:ext>
            </a:extLst>
          </p:cNvPr>
          <p:cNvSpPr>
            <a:spLocks noGrp="1"/>
          </p:cNvSpPr>
          <p:nvPr>
            <p:ph type="body" sz="quarter" idx="19" hasCustomPrompt="1"/>
          </p:nvPr>
        </p:nvSpPr>
        <p:spPr>
          <a:xfrm>
            <a:off x="533094" y="3749040"/>
            <a:ext cx="11125199"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19" name="Content Placeholder 14">
            <a:extLst>
              <a:ext uri="{FF2B5EF4-FFF2-40B4-BE49-F238E27FC236}">
                <a16:creationId xmlns:a16="http://schemas.microsoft.com/office/drawing/2014/main" id="{F4DEC849-7E30-2CCA-330E-D83C71A0EE62}"/>
              </a:ext>
            </a:extLst>
          </p:cNvPr>
          <p:cNvSpPr>
            <a:spLocks noGrp="1"/>
          </p:cNvSpPr>
          <p:nvPr>
            <p:ph sz="quarter" idx="22"/>
          </p:nvPr>
        </p:nvSpPr>
        <p:spPr>
          <a:xfrm>
            <a:off x="533094" y="4152900"/>
            <a:ext cx="11125199"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a:extLst>
              <a:ext uri="{FF2B5EF4-FFF2-40B4-BE49-F238E27FC236}">
                <a16:creationId xmlns:a16="http://schemas.microsoft.com/office/drawing/2014/main" id="{EE6CCBB2-DC97-C7DE-202A-382CD55D63B0}"/>
              </a:ext>
            </a:extLst>
          </p:cNvPr>
          <p:cNvSpPr>
            <a:spLocks noGrp="1"/>
          </p:cNvSpPr>
          <p:nvPr>
            <p:ph type="body" sz="quarter" idx="16" hasCustomPrompt="1"/>
          </p:nvPr>
        </p:nvSpPr>
        <p:spPr>
          <a:xfrm>
            <a:off x="533095" y="1255572"/>
            <a:ext cx="533082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21" name="Content Placeholder 14">
            <a:extLst>
              <a:ext uri="{FF2B5EF4-FFF2-40B4-BE49-F238E27FC236}">
                <a16:creationId xmlns:a16="http://schemas.microsoft.com/office/drawing/2014/main" id="{754A6846-71D7-4F47-6B34-A023DE44E21A}"/>
              </a:ext>
            </a:extLst>
          </p:cNvPr>
          <p:cNvSpPr>
            <a:spLocks noGrp="1"/>
          </p:cNvSpPr>
          <p:nvPr>
            <p:ph sz="quarter" idx="21"/>
          </p:nvPr>
        </p:nvSpPr>
        <p:spPr>
          <a:xfrm>
            <a:off x="533401" y="1676400"/>
            <a:ext cx="532472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15F7A1CF-8197-5E58-7A10-1F8CB20542E6}"/>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4" name="Text Placeholder 7">
            <a:extLst>
              <a:ext uri="{FF2B5EF4-FFF2-40B4-BE49-F238E27FC236}">
                <a16:creationId xmlns:a16="http://schemas.microsoft.com/office/drawing/2014/main" id="{AB9D8A0C-8240-33B9-A2F6-4A6B4BF95EEE}"/>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5" name="Text Placeholder 2">
            <a:extLst>
              <a:ext uri="{FF2B5EF4-FFF2-40B4-BE49-F238E27FC236}">
                <a16:creationId xmlns:a16="http://schemas.microsoft.com/office/drawing/2014/main" id="{0FA0D7C9-874E-6086-5683-2B5BFED1E102}"/>
              </a:ext>
            </a:extLst>
          </p:cNvPr>
          <p:cNvSpPr>
            <a:spLocks noGrp="1"/>
          </p:cNvSpPr>
          <p:nvPr>
            <p:ph type="body" sz="quarter" idx="25"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8" name="Title Placeholder 1">
            <a:extLst>
              <a:ext uri="{FF2B5EF4-FFF2-40B4-BE49-F238E27FC236}">
                <a16:creationId xmlns:a16="http://schemas.microsoft.com/office/drawing/2014/main" id="{AAAA88B6-2E1C-DF68-1224-6CD824569C3C}"/>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29" name="Text Placeholder 3">
            <a:extLst>
              <a:ext uri="{FF2B5EF4-FFF2-40B4-BE49-F238E27FC236}">
                <a16:creationId xmlns:a16="http://schemas.microsoft.com/office/drawing/2014/main" id="{D709C910-7904-6667-5895-A27B90AD0FCA}"/>
              </a:ext>
            </a:extLst>
          </p:cNvPr>
          <p:cNvSpPr>
            <a:spLocks noGrp="1"/>
          </p:cNvSpPr>
          <p:nvPr>
            <p:ph type="body" sz="quarter" idx="26" hasCustomPrompt="1"/>
          </p:nvPr>
        </p:nvSpPr>
        <p:spPr>
          <a:xfrm>
            <a:off x="6333566" y="1255572"/>
            <a:ext cx="533082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30" name="Content Placeholder 14">
            <a:extLst>
              <a:ext uri="{FF2B5EF4-FFF2-40B4-BE49-F238E27FC236}">
                <a16:creationId xmlns:a16="http://schemas.microsoft.com/office/drawing/2014/main" id="{21F1F0E7-1154-07E6-8AF1-33570E8D7FF9}"/>
              </a:ext>
            </a:extLst>
          </p:cNvPr>
          <p:cNvSpPr>
            <a:spLocks noGrp="1"/>
          </p:cNvSpPr>
          <p:nvPr>
            <p:ph sz="quarter" idx="27"/>
          </p:nvPr>
        </p:nvSpPr>
        <p:spPr>
          <a:xfrm>
            <a:off x="6333872" y="1676400"/>
            <a:ext cx="532472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292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userDrawn="1">
          <p15:clr>
            <a:srgbClr val="A4A3A4"/>
          </p15:clr>
        </p15:guide>
        <p15:guide id="2" orient="horz" pos="2352" userDrawn="1">
          <p15:clr>
            <a:srgbClr val="A4A3A4"/>
          </p15:clr>
        </p15:guide>
        <p15:guide id="3" orient="horz" pos="2592" userDrawn="1">
          <p15:clr>
            <a:srgbClr val="A4A3A4"/>
          </p15:clr>
        </p15:guide>
        <p15:guide id="4" orient="horz" pos="816"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ntent Horizontal">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8F202C21-FACA-EB4A-A37D-8A368A68E58B}"/>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28" name="Text Placeholder 4">
            <a:extLst>
              <a:ext uri="{FF2B5EF4-FFF2-40B4-BE49-F238E27FC236}">
                <a16:creationId xmlns:a16="http://schemas.microsoft.com/office/drawing/2014/main" id="{B93387BE-5324-91C6-E256-3F4065682386}"/>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9" name="Text Placeholder 7">
            <a:extLst>
              <a:ext uri="{FF2B5EF4-FFF2-40B4-BE49-F238E27FC236}">
                <a16:creationId xmlns:a16="http://schemas.microsoft.com/office/drawing/2014/main" id="{A99CB0D2-AC1D-9B2F-E3EA-A43B29B4046D}"/>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30" name="Title Placeholder 1">
            <a:extLst>
              <a:ext uri="{FF2B5EF4-FFF2-40B4-BE49-F238E27FC236}">
                <a16:creationId xmlns:a16="http://schemas.microsoft.com/office/drawing/2014/main" id="{EEDE9E99-145B-F082-E63A-5966432517A6}"/>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41" name="Text Placeholder 2">
            <a:extLst>
              <a:ext uri="{FF2B5EF4-FFF2-40B4-BE49-F238E27FC236}">
                <a16:creationId xmlns:a16="http://schemas.microsoft.com/office/drawing/2014/main" id="{7C420DFA-AAB9-5801-E397-EBA174785F69}"/>
              </a:ext>
            </a:extLst>
          </p:cNvPr>
          <p:cNvSpPr>
            <a:spLocks noGrp="1"/>
          </p:cNvSpPr>
          <p:nvPr>
            <p:ph type="body" sz="quarter" idx="25"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44" name="Content Placeholder 14">
            <a:extLst>
              <a:ext uri="{FF2B5EF4-FFF2-40B4-BE49-F238E27FC236}">
                <a16:creationId xmlns:a16="http://schemas.microsoft.com/office/drawing/2014/main" id="{E1FDC856-4C9E-5F92-C7BE-DA8F237BF435}"/>
              </a:ext>
            </a:extLst>
          </p:cNvPr>
          <p:cNvSpPr>
            <a:spLocks noGrp="1"/>
          </p:cNvSpPr>
          <p:nvPr>
            <p:ph sz="quarter" idx="20"/>
          </p:nvPr>
        </p:nvSpPr>
        <p:spPr>
          <a:xfrm>
            <a:off x="533401" y="1234107"/>
            <a:ext cx="5333999"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14">
            <a:extLst>
              <a:ext uri="{FF2B5EF4-FFF2-40B4-BE49-F238E27FC236}">
                <a16:creationId xmlns:a16="http://schemas.microsoft.com/office/drawing/2014/main" id="{D2B7271D-7E5C-DE52-CA29-AAAF70AAA9D2}"/>
              </a:ext>
            </a:extLst>
          </p:cNvPr>
          <p:cNvSpPr>
            <a:spLocks noGrp="1"/>
          </p:cNvSpPr>
          <p:nvPr>
            <p:ph sz="quarter" idx="24"/>
          </p:nvPr>
        </p:nvSpPr>
        <p:spPr>
          <a:xfrm>
            <a:off x="533401" y="370298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14">
            <a:extLst>
              <a:ext uri="{FF2B5EF4-FFF2-40B4-BE49-F238E27FC236}">
                <a16:creationId xmlns:a16="http://schemas.microsoft.com/office/drawing/2014/main" id="{43B4BA84-E35B-A102-DCEF-CA84675A005E}"/>
              </a:ext>
            </a:extLst>
          </p:cNvPr>
          <p:cNvSpPr>
            <a:spLocks noGrp="1"/>
          </p:cNvSpPr>
          <p:nvPr>
            <p:ph sz="quarter" idx="26"/>
          </p:nvPr>
        </p:nvSpPr>
        <p:spPr>
          <a:xfrm>
            <a:off x="6324600" y="1234107"/>
            <a:ext cx="5333999"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14">
            <a:extLst>
              <a:ext uri="{FF2B5EF4-FFF2-40B4-BE49-F238E27FC236}">
                <a16:creationId xmlns:a16="http://schemas.microsoft.com/office/drawing/2014/main" id="{B97BFF03-1FA4-53AB-896D-27BD86221AD0}"/>
              </a:ext>
            </a:extLst>
          </p:cNvPr>
          <p:cNvSpPr>
            <a:spLocks noGrp="1"/>
          </p:cNvSpPr>
          <p:nvPr>
            <p:ph sz="quarter" idx="27"/>
          </p:nvPr>
        </p:nvSpPr>
        <p:spPr>
          <a:xfrm>
            <a:off x="6324600" y="3702987"/>
            <a:ext cx="5325034" cy="21948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89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4" userDrawn="1">
          <p15:clr>
            <a:srgbClr val="A4A3A4"/>
          </p15:clr>
        </p15:guide>
        <p15:guide id="2" orient="horz" pos="2352" userDrawn="1">
          <p15:clr>
            <a:srgbClr val="A4A3A4"/>
          </p15:clr>
        </p15:guide>
        <p15:guide id="3" orient="horz" pos="2616" userDrawn="1">
          <p15:clr>
            <a:srgbClr val="A4A3A4"/>
          </p15:clr>
        </p15:guide>
        <p15:guide id="4" pos="3696" userDrawn="1">
          <p15:clr>
            <a:srgbClr val="A4A3A4"/>
          </p15:clr>
        </p15:guide>
        <p15:guide id="5" pos="3984" userDrawn="1">
          <p15:clr>
            <a:srgbClr val="A4A3A4"/>
          </p15:clr>
        </p15:guide>
        <p15:guide id="6" orient="horz" pos="816"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ent Horizontal w/Sub">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BBB98500-22D9-3A45-B633-980CC88F3AB1}"/>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26" name="Text Placeholder 5">
            <a:extLst>
              <a:ext uri="{FF2B5EF4-FFF2-40B4-BE49-F238E27FC236}">
                <a16:creationId xmlns:a16="http://schemas.microsoft.com/office/drawing/2014/main" id="{532F9791-1B1D-9249-D26C-227771F2AB64}"/>
              </a:ext>
            </a:extLst>
          </p:cNvPr>
          <p:cNvSpPr>
            <a:spLocks noGrp="1"/>
          </p:cNvSpPr>
          <p:nvPr>
            <p:ph type="body" sz="quarter" idx="19" hasCustomPrompt="1"/>
          </p:nvPr>
        </p:nvSpPr>
        <p:spPr>
          <a:xfrm>
            <a:off x="533095" y="3749040"/>
            <a:ext cx="5334306"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27" name="Content Placeholder 14">
            <a:extLst>
              <a:ext uri="{FF2B5EF4-FFF2-40B4-BE49-F238E27FC236}">
                <a16:creationId xmlns:a16="http://schemas.microsoft.com/office/drawing/2014/main" id="{7307BB1F-5DF7-ADA9-AD32-1766344E5C8B}"/>
              </a:ext>
            </a:extLst>
          </p:cNvPr>
          <p:cNvSpPr>
            <a:spLocks noGrp="1"/>
          </p:cNvSpPr>
          <p:nvPr>
            <p:ph sz="quarter" idx="22"/>
          </p:nvPr>
        </p:nvSpPr>
        <p:spPr>
          <a:xfrm>
            <a:off x="533095" y="4152900"/>
            <a:ext cx="5334306"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3">
            <a:extLst>
              <a:ext uri="{FF2B5EF4-FFF2-40B4-BE49-F238E27FC236}">
                <a16:creationId xmlns:a16="http://schemas.microsoft.com/office/drawing/2014/main" id="{806179C0-2E3C-C189-AA5C-F5770BE142D4}"/>
              </a:ext>
            </a:extLst>
          </p:cNvPr>
          <p:cNvSpPr>
            <a:spLocks noGrp="1"/>
          </p:cNvSpPr>
          <p:nvPr>
            <p:ph type="body" sz="quarter" idx="16" hasCustomPrompt="1"/>
          </p:nvPr>
        </p:nvSpPr>
        <p:spPr>
          <a:xfrm>
            <a:off x="533095" y="1255572"/>
            <a:ext cx="533082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31" name="Content Placeholder 14">
            <a:extLst>
              <a:ext uri="{FF2B5EF4-FFF2-40B4-BE49-F238E27FC236}">
                <a16:creationId xmlns:a16="http://schemas.microsoft.com/office/drawing/2014/main" id="{5EF25CB0-BDE6-3B08-7079-95E6BDB4C89D}"/>
              </a:ext>
            </a:extLst>
          </p:cNvPr>
          <p:cNvSpPr>
            <a:spLocks noGrp="1"/>
          </p:cNvSpPr>
          <p:nvPr>
            <p:ph sz="quarter" idx="21"/>
          </p:nvPr>
        </p:nvSpPr>
        <p:spPr>
          <a:xfrm>
            <a:off x="533401" y="1676400"/>
            <a:ext cx="532472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4">
            <a:extLst>
              <a:ext uri="{FF2B5EF4-FFF2-40B4-BE49-F238E27FC236}">
                <a16:creationId xmlns:a16="http://schemas.microsoft.com/office/drawing/2014/main" id="{1BDF3CE7-8940-759B-661F-B60248CA0F06}"/>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33" name="Text Placeholder 7">
            <a:extLst>
              <a:ext uri="{FF2B5EF4-FFF2-40B4-BE49-F238E27FC236}">
                <a16:creationId xmlns:a16="http://schemas.microsoft.com/office/drawing/2014/main" id="{4AADABEC-AF42-873B-EF2A-98FC5D714017}"/>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34" name="Text Placeholder 2">
            <a:extLst>
              <a:ext uri="{FF2B5EF4-FFF2-40B4-BE49-F238E27FC236}">
                <a16:creationId xmlns:a16="http://schemas.microsoft.com/office/drawing/2014/main" id="{FD099F72-650C-AF3D-0AAA-C7DC134DBFAB}"/>
              </a:ext>
            </a:extLst>
          </p:cNvPr>
          <p:cNvSpPr>
            <a:spLocks noGrp="1"/>
          </p:cNvSpPr>
          <p:nvPr>
            <p:ph type="body" sz="quarter" idx="25"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35" name="Title Placeholder 1">
            <a:extLst>
              <a:ext uri="{FF2B5EF4-FFF2-40B4-BE49-F238E27FC236}">
                <a16:creationId xmlns:a16="http://schemas.microsoft.com/office/drawing/2014/main" id="{4FBA824E-9A2A-C5E6-A516-C1F697D4DD6A}"/>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36" name="Text Placeholder 3">
            <a:extLst>
              <a:ext uri="{FF2B5EF4-FFF2-40B4-BE49-F238E27FC236}">
                <a16:creationId xmlns:a16="http://schemas.microsoft.com/office/drawing/2014/main" id="{4EF46017-E1A1-7D71-E6A2-2B04D71DBF89}"/>
              </a:ext>
            </a:extLst>
          </p:cNvPr>
          <p:cNvSpPr>
            <a:spLocks noGrp="1"/>
          </p:cNvSpPr>
          <p:nvPr>
            <p:ph type="body" sz="quarter" idx="26" hasCustomPrompt="1"/>
          </p:nvPr>
        </p:nvSpPr>
        <p:spPr>
          <a:xfrm>
            <a:off x="6333566" y="1255572"/>
            <a:ext cx="5330824"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37" name="Content Placeholder 14">
            <a:extLst>
              <a:ext uri="{FF2B5EF4-FFF2-40B4-BE49-F238E27FC236}">
                <a16:creationId xmlns:a16="http://schemas.microsoft.com/office/drawing/2014/main" id="{C62AAD29-F8B5-3643-EF06-92EBA12677C0}"/>
              </a:ext>
            </a:extLst>
          </p:cNvPr>
          <p:cNvSpPr>
            <a:spLocks noGrp="1"/>
          </p:cNvSpPr>
          <p:nvPr>
            <p:ph sz="quarter" idx="27"/>
          </p:nvPr>
        </p:nvSpPr>
        <p:spPr>
          <a:xfrm>
            <a:off x="6333872" y="1676400"/>
            <a:ext cx="5324728" cy="175260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5">
            <a:extLst>
              <a:ext uri="{FF2B5EF4-FFF2-40B4-BE49-F238E27FC236}">
                <a16:creationId xmlns:a16="http://schemas.microsoft.com/office/drawing/2014/main" id="{B8EB5924-FF1B-CB35-8D19-88E31CCB5447}"/>
              </a:ext>
            </a:extLst>
          </p:cNvPr>
          <p:cNvSpPr>
            <a:spLocks noGrp="1"/>
          </p:cNvSpPr>
          <p:nvPr>
            <p:ph type="body" sz="quarter" idx="28" hasCustomPrompt="1"/>
          </p:nvPr>
        </p:nvSpPr>
        <p:spPr>
          <a:xfrm>
            <a:off x="6324293" y="3749040"/>
            <a:ext cx="5334306" cy="252000"/>
          </a:xfrm>
        </p:spPr>
        <p:txBody>
          <a:bodyPr/>
          <a:lstStyle>
            <a:lvl1pPr marL="0" indent="0">
              <a:buNone/>
              <a:defRPr sz="2000" b="1" cap="none" baseline="0">
                <a:solidFill>
                  <a:schemeClr val="tx2"/>
                </a:solidFill>
                <a:latin typeface="+mn-lt"/>
              </a:defRPr>
            </a:lvl1pPr>
          </a:lstStyle>
          <a:p>
            <a:r>
              <a:rPr lang="en-GB" dirty="0"/>
              <a:t>Subhead</a:t>
            </a:r>
          </a:p>
        </p:txBody>
      </p:sp>
      <p:sp>
        <p:nvSpPr>
          <p:cNvPr id="39" name="Content Placeholder 14">
            <a:extLst>
              <a:ext uri="{FF2B5EF4-FFF2-40B4-BE49-F238E27FC236}">
                <a16:creationId xmlns:a16="http://schemas.microsoft.com/office/drawing/2014/main" id="{7D2EC411-AF66-7068-FB4E-4007A8922870}"/>
              </a:ext>
            </a:extLst>
          </p:cNvPr>
          <p:cNvSpPr>
            <a:spLocks noGrp="1"/>
          </p:cNvSpPr>
          <p:nvPr>
            <p:ph sz="quarter" idx="29"/>
          </p:nvPr>
        </p:nvSpPr>
        <p:spPr>
          <a:xfrm>
            <a:off x="6324293" y="4152900"/>
            <a:ext cx="5334306" cy="174498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69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52" userDrawn="1">
          <p15:clr>
            <a:srgbClr val="A4A3A4"/>
          </p15:clr>
        </p15:guide>
        <p15:guide id="2" pos="3696" userDrawn="1">
          <p15:clr>
            <a:srgbClr val="A4A3A4"/>
          </p15:clr>
        </p15:guide>
        <p15:guide id="3" pos="3984" userDrawn="1">
          <p15:clr>
            <a:srgbClr val="A4A3A4"/>
          </p15:clr>
        </p15:guide>
        <p15:guide id="4" orient="horz" pos="816"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ent Vertical">
    <p:spTree>
      <p:nvGrpSpPr>
        <p:cNvPr id="1" name=""/>
        <p:cNvGrpSpPr/>
        <p:nvPr/>
      </p:nvGrpSpPr>
      <p:grpSpPr>
        <a:xfrm>
          <a:off x="0" y="0"/>
          <a:ext cx="0" cy="0"/>
          <a:chOff x="0" y="0"/>
          <a:chExt cx="0" cy="0"/>
        </a:xfrm>
      </p:grpSpPr>
      <p:sp>
        <p:nvSpPr>
          <p:cNvPr id="18" name="Text Placeholder 6">
            <a:extLst>
              <a:ext uri="{FF2B5EF4-FFF2-40B4-BE49-F238E27FC236}">
                <a16:creationId xmlns:a16="http://schemas.microsoft.com/office/drawing/2014/main" id="{EE105FF1-DBF1-874F-8CE3-CAEA9A941AA8}"/>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2" name="Text Placeholder 4">
            <a:extLst>
              <a:ext uri="{FF2B5EF4-FFF2-40B4-BE49-F238E27FC236}">
                <a16:creationId xmlns:a16="http://schemas.microsoft.com/office/drawing/2014/main" id="{85B9169C-997B-68DC-1060-FAC252C8E55D}"/>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4" name="Text Placeholder 7">
            <a:extLst>
              <a:ext uri="{FF2B5EF4-FFF2-40B4-BE49-F238E27FC236}">
                <a16:creationId xmlns:a16="http://schemas.microsoft.com/office/drawing/2014/main" id="{7B0557E4-3002-944A-31ED-BD8B2A5B4F0C}"/>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9" name="Title Placeholder 1">
            <a:extLst>
              <a:ext uri="{FF2B5EF4-FFF2-40B4-BE49-F238E27FC236}">
                <a16:creationId xmlns:a16="http://schemas.microsoft.com/office/drawing/2014/main" id="{932C342A-8062-12DE-E7F3-91E3524C442D}"/>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20" name="Text Placeholder 2">
            <a:extLst>
              <a:ext uri="{FF2B5EF4-FFF2-40B4-BE49-F238E27FC236}">
                <a16:creationId xmlns:a16="http://schemas.microsoft.com/office/drawing/2014/main" id="{A0181CFE-86FA-DFFD-1779-4CBA568F258D}"/>
              </a:ext>
            </a:extLst>
          </p:cNvPr>
          <p:cNvSpPr>
            <a:spLocks noGrp="1"/>
          </p:cNvSpPr>
          <p:nvPr>
            <p:ph type="body" sz="quarter" idx="25"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1" name="Content Placeholder 14">
            <a:extLst>
              <a:ext uri="{FF2B5EF4-FFF2-40B4-BE49-F238E27FC236}">
                <a16:creationId xmlns:a16="http://schemas.microsoft.com/office/drawing/2014/main" id="{5938A580-106B-F4F9-E06C-219B976D1E06}"/>
              </a:ext>
            </a:extLst>
          </p:cNvPr>
          <p:cNvSpPr>
            <a:spLocks noGrp="1"/>
          </p:cNvSpPr>
          <p:nvPr>
            <p:ph sz="quarter" idx="20"/>
          </p:nvPr>
        </p:nvSpPr>
        <p:spPr>
          <a:xfrm>
            <a:off x="533401" y="1234107"/>
            <a:ext cx="2580987" cy="47066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14">
            <a:extLst>
              <a:ext uri="{FF2B5EF4-FFF2-40B4-BE49-F238E27FC236}">
                <a16:creationId xmlns:a16="http://schemas.microsoft.com/office/drawing/2014/main" id="{78294A09-A340-450D-C2ED-A6F88ADE9AD5}"/>
              </a:ext>
            </a:extLst>
          </p:cNvPr>
          <p:cNvSpPr>
            <a:spLocks noGrp="1"/>
          </p:cNvSpPr>
          <p:nvPr>
            <p:ph sz="quarter" idx="41"/>
          </p:nvPr>
        </p:nvSpPr>
        <p:spPr>
          <a:xfrm>
            <a:off x="3378838" y="1234107"/>
            <a:ext cx="2583611" cy="4706617"/>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14">
            <a:extLst>
              <a:ext uri="{FF2B5EF4-FFF2-40B4-BE49-F238E27FC236}">
                <a16:creationId xmlns:a16="http://schemas.microsoft.com/office/drawing/2014/main" id="{D0E1C78F-32CF-8A6C-8587-002A90100DA1}"/>
              </a:ext>
            </a:extLst>
          </p:cNvPr>
          <p:cNvSpPr>
            <a:spLocks noGrp="1"/>
          </p:cNvSpPr>
          <p:nvPr>
            <p:ph sz="quarter" idx="43"/>
          </p:nvPr>
        </p:nvSpPr>
        <p:spPr>
          <a:xfrm>
            <a:off x="6226899" y="1234107"/>
            <a:ext cx="2583611" cy="4706617"/>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14">
            <a:extLst>
              <a:ext uri="{FF2B5EF4-FFF2-40B4-BE49-F238E27FC236}">
                <a16:creationId xmlns:a16="http://schemas.microsoft.com/office/drawing/2014/main" id="{3F599AB4-117C-B923-FE3D-BEA5F2C4267E}"/>
              </a:ext>
            </a:extLst>
          </p:cNvPr>
          <p:cNvSpPr>
            <a:spLocks noGrp="1"/>
          </p:cNvSpPr>
          <p:nvPr>
            <p:ph sz="quarter" idx="45"/>
          </p:nvPr>
        </p:nvSpPr>
        <p:spPr>
          <a:xfrm>
            <a:off x="9072336" y="1234107"/>
            <a:ext cx="2583611" cy="4706617"/>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044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Photo">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4377608" y="5034538"/>
            <a:ext cx="6833372" cy="958055"/>
          </a:xfrm>
        </p:spPr>
        <p:txBody>
          <a:bodyPr>
            <a:noAutofit/>
          </a:bodyPr>
          <a:lstStyle>
            <a:lvl1pPr marL="0" indent="0">
              <a:spcBef>
                <a:spcPts val="0"/>
              </a:spcBef>
              <a:buNone/>
              <a:defRPr sz="1600">
                <a:solidFill>
                  <a:schemeClr val="accent3"/>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4369698" y="6380958"/>
            <a:ext cx="5379580" cy="165616"/>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3" name="Text Placeholder 2">
            <a:extLst>
              <a:ext uri="{FF2B5EF4-FFF2-40B4-BE49-F238E27FC236}">
                <a16:creationId xmlns:a16="http://schemas.microsoft.com/office/drawing/2014/main" id="{191ABEE5-6EBA-4296-88A3-4933686693AE}"/>
              </a:ext>
            </a:extLst>
          </p:cNvPr>
          <p:cNvSpPr>
            <a:spLocks noGrp="1"/>
          </p:cNvSpPr>
          <p:nvPr>
            <p:ph type="body" sz="quarter" idx="17" hasCustomPrompt="1"/>
          </p:nvPr>
        </p:nvSpPr>
        <p:spPr>
          <a:xfrm>
            <a:off x="7664116"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pic>
        <p:nvPicPr>
          <p:cNvPr id="9" name="Picture 8">
            <a:extLst>
              <a:ext uri="{FF2B5EF4-FFF2-40B4-BE49-F238E27FC236}">
                <a16:creationId xmlns:a16="http://schemas.microsoft.com/office/drawing/2014/main" id="{7B00C704-841B-924C-AF46-8D73D19AEE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9698" y="658833"/>
            <a:ext cx="1570456" cy="372690"/>
          </a:xfrm>
          <a:prstGeom prst="rect">
            <a:avLst/>
          </a:prstGeom>
        </p:spPr>
      </p:pic>
      <p:pic>
        <p:nvPicPr>
          <p:cNvPr id="11" name="Picture 10">
            <a:extLst>
              <a:ext uri="{FF2B5EF4-FFF2-40B4-BE49-F238E27FC236}">
                <a16:creationId xmlns:a16="http://schemas.microsoft.com/office/drawing/2014/main" id="{3CDB5DED-6183-A74A-A651-B1B436707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0" name="Text Placeholder 4">
            <a:extLst>
              <a:ext uri="{FF2B5EF4-FFF2-40B4-BE49-F238E27FC236}">
                <a16:creationId xmlns:a16="http://schemas.microsoft.com/office/drawing/2014/main" id="{6A177FA2-49E3-D5F5-8276-16F530CB37A5}"/>
              </a:ext>
            </a:extLst>
          </p:cNvPr>
          <p:cNvSpPr>
            <a:spLocks noGrp="1"/>
          </p:cNvSpPr>
          <p:nvPr>
            <p:ph type="body" sz="quarter" idx="12" hasCustomPrompt="1"/>
          </p:nvPr>
        </p:nvSpPr>
        <p:spPr>
          <a:xfrm>
            <a:off x="4377608" y="1513397"/>
            <a:ext cx="6833372"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a:t>First Line Title</a:t>
            </a:r>
          </a:p>
        </p:txBody>
      </p:sp>
      <p:sp>
        <p:nvSpPr>
          <p:cNvPr id="13" name="Text Placeholder 11">
            <a:extLst>
              <a:ext uri="{FF2B5EF4-FFF2-40B4-BE49-F238E27FC236}">
                <a16:creationId xmlns:a16="http://schemas.microsoft.com/office/drawing/2014/main" id="{B8F3153F-812A-B6B1-1DAA-1834C2D507EF}"/>
              </a:ext>
            </a:extLst>
          </p:cNvPr>
          <p:cNvSpPr>
            <a:spLocks noGrp="1"/>
          </p:cNvSpPr>
          <p:nvPr>
            <p:ph type="body" sz="quarter" idx="13" hasCustomPrompt="1"/>
          </p:nvPr>
        </p:nvSpPr>
        <p:spPr>
          <a:xfrm>
            <a:off x="4369698" y="3073703"/>
            <a:ext cx="6841282" cy="1286140"/>
          </a:xfrm>
        </p:spPr>
        <p:txBody>
          <a:bodyPr>
            <a:noAutofit/>
          </a:bodyPr>
          <a:lstStyle>
            <a:lvl1pPr marL="0" indent="0">
              <a:lnSpc>
                <a:spcPct val="94000"/>
              </a:lnSpc>
              <a:spcBef>
                <a:spcPts val="0"/>
              </a:spcBef>
              <a:buNone/>
              <a:defRPr sz="4800" b="1" i="0" cap="none" baseline="0">
                <a:solidFill>
                  <a:schemeClr val="accent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a:t>
            </a:r>
          </a:p>
          <a:p>
            <a:r>
              <a:rPr lang="en-US" dirty="0"/>
              <a:t>Line Title</a:t>
            </a:r>
          </a:p>
        </p:txBody>
      </p:sp>
      <p:sp>
        <p:nvSpPr>
          <p:cNvPr id="7" name="Picture Placeholder 6">
            <a:extLst>
              <a:ext uri="{FF2B5EF4-FFF2-40B4-BE49-F238E27FC236}">
                <a16:creationId xmlns:a16="http://schemas.microsoft.com/office/drawing/2014/main" id="{D36C937F-793C-4C9A-36F1-6E619E33BA61}"/>
              </a:ext>
            </a:extLst>
          </p:cNvPr>
          <p:cNvSpPr>
            <a:spLocks noGrp="1"/>
          </p:cNvSpPr>
          <p:nvPr>
            <p:ph type="pic" sz="quarter" idx="18"/>
          </p:nvPr>
        </p:nvSpPr>
        <p:spPr>
          <a:xfrm>
            <a:off x="0" y="0"/>
            <a:ext cx="3852863" cy="6858000"/>
          </a:xfrm>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D1A2B140-09C1-DC8D-346A-03B638065680}"/>
              </a:ext>
            </a:extLst>
          </p:cNvPr>
          <p:cNvSpPr/>
          <p:nvPr userDrawn="1"/>
        </p:nvSpPr>
        <p:spPr>
          <a:xfrm>
            <a:off x="4369698" y="4751415"/>
            <a:ext cx="785228" cy="927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Tree>
    <p:extLst>
      <p:ext uri="{BB962C8B-B14F-4D97-AF65-F5344CB8AC3E}">
        <p14:creationId xmlns:p14="http://schemas.microsoft.com/office/powerpoint/2010/main" val="249483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ent Vertical w/Sub">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093E508-0BFD-7A44-BACB-3EAA08F626A4}"/>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5" name="Text Placeholder 3">
            <a:extLst>
              <a:ext uri="{FF2B5EF4-FFF2-40B4-BE49-F238E27FC236}">
                <a16:creationId xmlns:a16="http://schemas.microsoft.com/office/drawing/2014/main" id="{45807A19-6691-BCF7-A42E-62A90E1B6D6A}"/>
              </a:ext>
            </a:extLst>
          </p:cNvPr>
          <p:cNvSpPr>
            <a:spLocks noGrp="1"/>
          </p:cNvSpPr>
          <p:nvPr>
            <p:ph type="body" sz="quarter" idx="16" hasCustomPrompt="1"/>
          </p:nvPr>
        </p:nvSpPr>
        <p:spPr>
          <a:xfrm>
            <a:off x="533095" y="1255572"/>
            <a:ext cx="258656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24" name="Content Placeholder 14">
            <a:extLst>
              <a:ext uri="{FF2B5EF4-FFF2-40B4-BE49-F238E27FC236}">
                <a16:creationId xmlns:a16="http://schemas.microsoft.com/office/drawing/2014/main" id="{FC231BD8-9151-AA02-9520-1E19E492716A}"/>
              </a:ext>
            </a:extLst>
          </p:cNvPr>
          <p:cNvSpPr>
            <a:spLocks noGrp="1"/>
          </p:cNvSpPr>
          <p:nvPr>
            <p:ph sz="quarter" idx="21"/>
          </p:nvPr>
        </p:nvSpPr>
        <p:spPr>
          <a:xfrm>
            <a:off x="533401" y="1676399"/>
            <a:ext cx="2583611" cy="4264325"/>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4">
            <a:extLst>
              <a:ext uri="{FF2B5EF4-FFF2-40B4-BE49-F238E27FC236}">
                <a16:creationId xmlns:a16="http://schemas.microsoft.com/office/drawing/2014/main" id="{CD6CF8EF-D660-6E27-5473-DB779260B556}"/>
              </a:ext>
            </a:extLst>
          </p:cNvPr>
          <p:cNvSpPr>
            <a:spLocks noGrp="1"/>
          </p:cNvSpPr>
          <p:nvPr>
            <p:ph type="body" sz="quarter" idx="14"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9" name="Text Placeholder 7">
            <a:extLst>
              <a:ext uri="{FF2B5EF4-FFF2-40B4-BE49-F238E27FC236}">
                <a16:creationId xmlns:a16="http://schemas.microsoft.com/office/drawing/2014/main" id="{592ADDDA-A5E2-D7D1-F42E-124E5BD64AC4}"/>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30" name="Text Placeholder 2">
            <a:extLst>
              <a:ext uri="{FF2B5EF4-FFF2-40B4-BE49-F238E27FC236}">
                <a16:creationId xmlns:a16="http://schemas.microsoft.com/office/drawing/2014/main" id="{FAA99377-0A71-7768-F820-63552747124B}"/>
              </a:ext>
            </a:extLst>
          </p:cNvPr>
          <p:cNvSpPr>
            <a:spLocks noGrp="1"/>
          </p:cNvSpPr>
          <p:nvPr>
            <p:ph type="body" sz="quarter" idx="39"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31" name="Title Placeholder 1">
            <a:extLst>
              <a:ext uri="{FF2B5EF4-FFF2-40B4-BE49-F238E27FC236}">
                <a16:creationId xmlns:a16="http://schemas.microsoft.com/office/drawing/2014/main" id="{5549BE81-6137-3655-4998-64AC762FF9BA}"/>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32" name="Text Placeholder 3">
            <a:extLst>
              <a:ext uri="{FF2B5EF4-FFF2-40B4-BE49-F238E27FC236}">
                <a16:creationId xmlns:a16="http://schemas.microsoft.com/office/drawing/2014/main" id="{690456C2-FD87-CC33-FEBC-81993FEEC942}"/>
              </a:ext>
            </a:extLst>
          </p:cNvPr>
          <p:cNvSpPr>
            <a:spLocks noGrp="1"/>
          </p:cNvSpPr>
          <p:nvPr>
            <p:ph type="body" sz="quarter" idx="40" hasCustomPrompt="1"/>
          </p:nvPr>
        </p:nvSpPr>
        <p:spPr>
          <a:xfrm>
            <a:off x="3378532" y="1255572"/>
            <a:ext cx="258656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34" name="Content Placeholder 14">
            <a:extLst>
              <a:ext uri="{FF2B5EF4-FFF2-40B4-BE49-F238E27FC236}">
                <a16:creationId xmlns:a16="http://schemas.microsoft.com/office/drawing/2014/main" id="{C749B3EA-7A9D-FE23-5198-01D09EC09BC6}"/>
              </a:ext>
            </a:extLst>
          </p:cNvPr>
          <p:cNvSpPr>
            <a:spLocks noGrp="1"/>
          </p:cNvSpPr>
          <p:nvPr>
            <p:ph sz="quarter" idx="41"/>
          </p:nvPr>
        </p:nvSpPr>
        <p:spPr>
          <a:xfrm>
            <a:off x="3378838" y="1676399"/>
            <a:ext cx="2583611" cy="4264325"/>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3">
            <a:extLst>
              <a:ext uri="{FF2B5EF4-FFF2-40B4-BE49-F238E27FC236}">
                <a16:creationId xmlns:a16="http://schemas.microsoft.com/office/drawing/2014/main" id="{B4DD07CB-A047-5FF1-9D50-41BCF9D90805}"/>
              </a:ext>
            </a:extLst>
          </p:cNvPr>
          <p:cNvSpPr>
            <a:spLocks noGrp="1"/>
          </p:cNvSpPr>
          <p:nvPr>
            <p:ph type="body" sz="quarter" idx="42" hasCustomPrompt="1"/>
          </p:nvPr>
        </p:nvSpPr>
        <p:spPr>
          <a:xfrm>
            <a:off x="6226593" y="1255572"/>
            <a:ext cx="258656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36" name="Content Placeholder 14">
            <a:extLst>
              <a:ext uri="{FF2B5EF4-FFF2-40B4-BE49-F238E27FC236}">
                <a16:creationId xmlns:a16="http://schemas.microsoft.com/office/drawing/2014/main" id="{7D629051-0ED3-70EA-9C6F-0EF9B1364289}"/>
              </a:ext>
            </a:extLst>
          </p:cNvPr>
          <p:cNvSpPr>
            <a:spLocks noGrp="1"/>
          </p:cNvSpPr>
          <p:nvPr>
            <p:ph sz="quarter" idx="43"/>
          </p:nvPr>
        </p:nvSpPr>
        <p:spPr>
          <a:xfrm>
            <a:off x="6226899" y="1676399"/>
            <a:ext cx="2583611" cy="4264325"/>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3">
            <a:extLst>
              <a:ext uri="{FF2B5EF4-FFF2-40B4-BE49-F238E27FC236}">
                <a16:creationId xmlns:a16="http://schemas.microsoft.com/office/drawing/2014/main" id="{7A09C287-BCD4-6FB3-A833-D63908019007}"/>
              </a:ext>
            </a:extLst>
          </p:cNvPr>
          <p:cNvSpPr>
            <a:spLocks noGrp="1"/>
          </p:cNvSpPr>
          <p:nvPr>
            <p:ph type="body" sz="quarter" idx="44" hasCustomPrompt="1"/>
          </p:nvPr>
        </p:nvSpPr>
        <p:spPr>
          <a:xfrm>
            <a:off x="9072030" y="1255572"/>
            <a:ext cx="2586569"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38" name="Content Placeholder 14">
            <a:extLst>
              <a:ext uri="{FF2B5EF4-FFF2-40B4-BE49-F238E27FC236}">
                <a16:creationId xmlns:a16="http://schemas.microsoft.com/office/drawing/2014/main" id="{00995025-A9E6-49CB-1F69-D586CB29A765}"/>
              </a:ext>
            </a:extLst>
          </p:cNvPr>
          <p:cNvSpPr>
            <a:spLocks noGrp="1"/>
          </p:cNvSpPr>
          <p:nvPr>
            <p:ph sz="quarter" idx="45"/>
          </p:nvPr>
        </p:nvSpPr>
        <p:spPr>
          <a:xfrm>
            <a:off x="9072336" y="1676399"/>
            <a:ext cx="2583611" cy="4264325"/>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916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2" orient="horz" pos="1032"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71247" y="1600200"/>
            <a:ext cx="6387353" cy="2172018"/>
          </a:xfrm>
          <a:ln>
            <a:noFill/>
          </a:ln>
        </p:spPr>
        <p:txBody>
          <a:bodyPr>
            <a:no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a:t>Speaker bio</a:t>
            </a:r>
            <a:endParaRPr lang="en-US" dirty="0"/>
          </a:p>
        </p:txBody>
      </p:sp>
      <p:sp>
        <p:nvSpPr>
          <p:cNvPr id="11" name="Content Placeholder 10"/>
          <p:cNvSpPr>
            <a:spLocks noGrp="1"/>
          </p:cNvSpPr>
          <p:nvPr>
            <p:ph sz="quarter" idx="14" hasCustomPrompt="1"/>
          </p:nvPr>
        </p:nvSpPr>
        <p:spPr>
          <a:xfrm>
            <a:off x="5272447" y="3995928"/>
            <a:ext cx="6370349" cy="2172018"/>
          </a:xfrm>
          <a:ln>
            <a:noFill/>
          </a:ln>
        </p:spPr>
        <p:txBody>
          <a:bodyPr>
            <a:no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a:t>Speaker bio</a:t>
            </a:r>
            <a:endParaRPr lang="en-US" dirty="0"/>
          </a:p>
        </p:txBody>
      </p:sp>
      <p:sp>
        <p:nvSpPr>
          <p:cNvPr id="10" name="Picture Placeholder 4"/>
          <p:cNvSpPr>
            <a:spLocks noGrp="1"/>
          </p:cNvSpPr>
          <p:nvPr>
            <p:ph type="pic" sz="quarter" idx="16" hasCustomPrompt="1"/>
          </p:nvPr>
        </p:nvSpPr>
        <p:spPr>
          <a:xfrm>
            <a:off x="533400" y="1828800"/>
            <a:ext cx="914400" cy="914400"/>
          </a:xfrm>
        </p:spPr>
        <p:txBody>
          <a:bodyPr>
            <a:noAutofit/>
          </a:bodyPr>
          <a:lstStyle>
            <a:lvl1pPr marL="0" indent="0">
              <a:buNone/>
              <a:defRPr sz="1050"/>
            </a:lvl1pPr>
          </a:lstStyle>
          <a:p>
            <a:r>
              <a:rPr lang="en-US" dirty="0"/>
              <a:t>Click on icon to add headshot</a:t>
            </a:r>
          </a:p>
        </p:txBody>
      </p:sp>
      <p:sp>
        <p:nvSpPr>
          <p:cNvPr id="16" name="Text Placeholder 7"/>
          <p:cNvSpPr>
            <a:spLocks noGrp="1"/>
          </p:cNvSpPr>
          <p:nvPr>
            <p:ph type="body" sz="quarter" idx="17" hasCustomPrompt="1"/>
          </p:nvPr>
        </p:nvSpPr>
        <p:spPr>
          <a:xfrm>
            <a:off x="1609860" y="1783080"/>
            <a:ext cx="3173406" cy="525780"/>
          </a:xfrm>
        </p:spPr>
        <p:txBody>
          <a:bodyPr lIns="0" tIns="0" rIns="0" bIns="0" anchor="b">
            <a:noAutofit/>
          </a:bodyPr>
          <a:lstStyle>
            <a:lvl1pPr marL="0" indent="0">
              <a:lnSpc>
                <a:spcPct val="100000"/>
              </a:lnSpc>
              <a:buNone/>
              <a:defRPr sz="1600" b="1" baseline="0">
                <a:solidFill>
                  <a:schemeClr val="accent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Name </a:t>
            </a:r>
            <a:r>
              <a:rPr lang="en-US" dirty="0" err="1"/>
              <a:t>LastName</a:t>
            </a:r>
            <a:endParaRPr lang="en-US" dirty="0"/>
          </a:p>
        </p:txBody>
      </p:sp>
      <p:sp>
        <p:nvSpPr>
          <p:cNvPr id="17" name="Text Placeholder 7"/>
          <p:cNvSpPr>
            <a:spLocks noGrp="1"/>
          </p:cNvSpPr>
          <p:nvPr>
            <p:ph type="body" sz="quarter" idx="18" hasCustomPrompt="1"/>
          </p:nvPr>
        </p:nvSpPr>
        <p:spPr>
          <a:xfrm>
            <a:off x="1609860" y="2368297"/>
            <a:ext cx="3173406"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sp>
        <p:nvSpPr>
          <p:cNvPr id="18" name="Picture Placeholder 4"/>
          <p:cNvSpPr>
            <a:spLocks noGrp="1"/>
          </p:cNvSpPr>
          <p:nvPr>
            <p:ph type="pic" sz="quarter" idx="19" hasCustomPrompt="1"/>
          </p:nvPr>
        </p:nvSpPr>
        <p:spPr>
          <a:xfrm>
            <a:off x="533400" y="4224528"/>
            <a:ext cx="914400" cy="914400"/>
          </a:xfrm>
        </p:spPr>
        <p:txBody>
          <a:bodyPr>
            <a:no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dirty="0"/>
              <a:t>Click on icon to add headshot</a:t>
            </a:r>
          </a:p>
        </p:txBody>
      </p:sp>
      <p:sp>
        <p:nvSpPr>
          <p:cNvPr id="19" name="Text Placeholder 7"/>
          <p:cNvSpPr>
            <a:spLocks noGrp="1"/>
          </p:cNvSpPr>
          <p:nvPr>
            <p:ph type="body" sz="quarter" idx="20" hasCustomPrompt="1"/>
          </p:nvPr>
        </p:nvSpPr>
        <p:spPr>
          <a:xfrm>
            <a:off x="1611084" y="4178808"/>
            <a:ext cx="3173406" cy="525780"/>
          </a:xfrm>
        </p:spPr>
        <p:txBody>
          <a:bodyPr lIns="0" tIns="0" rIns="0" bIns="0" anchor="b">
            <a:noAutofit/>
          </a:bodyPr>
          <a:lstStyle>
            <a:lvl1pPr marL="0" indent="0">
              <a:lnSpc>
                <a:spcPct val="100000"/>
              </a:lnSpc>
              <a:buNone/>
              <a:defRPr sz="1600" b="1" baseline="0">
                <a:solidFill>
                  <a:schemeClr val="accent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Name </a:t>
            </a:r>
            <a:r>
              <a:rPr lang="en-US" dirty="0" err="1"/>
              <a:t>LastName</a:t>
            </a:r>
            <a:endParaRPr lang="en-US" dirty="0"/>
          </a:p>
        </p:txBody>
      </p:sp>
      <p:sp>
        <p:nvSpPr>
          <p:cNvPr id="20" name="Text Placeholder 7"/>
          <p:cNvSpPr>
            <a:spLocks noGrp="1"/>
          </p:cNvSpPr>
          <p:nvPr>
            <p:ph type="body" sz="quarter" idx="21" hasCustomPrompt="1"/>
          </p:nvPr>
        </p:nvSpPr>
        <p:spPr>
          <a:xfrm>
            <a:off x="1611084" y="4764025"/>
            <a:ext cx="3173406"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cxnSp>
        <p:nvCxnSpPr>
          <p:cNvPr id="21" name="Straight Connector 20"/>
          <p:cNvCxnSpPr>
            <a:cxnSpLocks/>
          </p:cNvCxnSpPr>
          <p:nvPr/>
        </p:nvCxnSpPr>
        <p:spPr>
          <a:xfrm>
            <a:off x="533400" y="1636640"/>
            <a:ext cx="4305154"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EC143C-87E0-4844-A675-310560324307}"/>
              </a:ext>
            </a:extLst>
          </p:cNvPr>
          <p:cNvCxnSpPr>
            <a:cxnSpLocks/>
          </p:cNvCxnSpPr>
          <p:nvPr userDrawn="1"/>
        </p:nvCxnSpPr>
        <p:spPr>
          <a:xfrm>
            <a:off x="533400" y="3995928"/>
            <a:ext cx="4305154"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6">
            <a:extLst>
              <a:ext uri="{FF2B5EF4-FFF2-40B4-BE49-F238E27FC236}">
                <a16:creationId xmlns:a16="http://schemas.microsoft.com/office/drawing/2014/main" id="{62810DD4-33B8-8144-B51C-77590EB9EBD3}"/>
              </a:ext>
            </a:extLst>
          </p:cNvPr>
          <p:cNvSpPr>
            <a:spLocks noGrp="1"/>
          </p:cNvSpPr>
          <p:nvPr>
            <p:ph type="body" sz="quarter" idx="35"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23" name="Text Placeholder 4">
            <a:extLst>
              <a:ext uri="{FF2B5EF4-FFF2-40B4-BE49-F238E27FC236}">
                <a16:creationId xmlns:a16="http://schemas.microsoft.com/office/drawing/2014/main" id="{3EDD04BB-FEF5-E870-0CAF-E6EF0467FDE8}"/>
              </a:ext>
            </a:extLst>
          </p:cNvPr>
          <p:cNvSpPr>
            <a:spLocks noGrp="1"/>
          </p:cNvSpPr>
          <p:nvPr>
            <p:ph type="body" sz="quarter" idx="36"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6" name="Text Placeholder 7">
            <a:extLst>
              <a:ext uri="{FF2B5EF4-FFF2-40B4-BE49-F238E27FC236}">
                <a16:creationId xmlns:a16="http://schemas.microsoft.com/office/drawing/2014/main" id="{C58666AC-2FF0-CE01-949B-3C968780D728}"/>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8" name="Text Placeholder 2">
            <a:extLst>
              <a:ext uri="{FF2B5EF4-FFF2-40B4-BE49-F238E27FC236}">
                <a16:creationId xmlns:a16="http://schemas.microsoft.com/office/drawing/2014/main" id="{675FC64E-46BA-F0B5-8187-2EDA7773DC51}"/>
              </a:ext>
            </a:extLst>
          </p:cNvPr>
          <p:cNvSpPr>
            <a:spLocks noGrp="1"/>
          </p:cNvSpPr>
          <p:nvPr>
            <p:ph type="body" sz="quarter" idx="23"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31" name="Title Placeholder 1">
            <a:extLst>
              <a:ext uri="{FF2B5EF4-FFF2-40B4-BE49-F238E27FC236}">
                <a16:creationId xmlns:a16="http://schemas.microsoft.com/office/drawing/2014/main" id="{AE5E6861-B958-A036-103D-699C0AB674B2}"/>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6046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w/Photo">
    <p:spTree>
      <p:nvGrpSpPr>
        <p:cNvPr id="1" name=""/>
        <p:cNvGrpSpPr/>
        <p:nvPr/>
      </p:nvGrpSpPr>
      <p:grpSpPr>
        <a:xfrm>
          <a:off x="0" y="0"/>
          <a:ext cx="0" cy="0"/>
          <a:chOff x="0" y="0"/>
          <a:chExt cx="0" cy="0"/>
        </a:xfrm>
      </p:grpSpPr>
      <p:sp>
        <p:nvSpPr>
          <p:cNvPr id="14" name="Content Placeholder 10"/>
          <p:cNvSpPr>
            <a:spLocks noGrp="1" noChangeAspect="1"/>
          </p:cNvSpPr>
          <p:nvPr>
            <p:ph sz="quarter" idx="14" hasCustomPrompt="1"/>
          </p:nvPr>
        </p:nvSpPr>
        <p:spPr>
          <a:xfrm>
            <a:off x="6328435" y="1234107"/>
            <a:ext cx="5325033" cy="4663773"/>
          </a:xfrm>
          <a:ln>
            <a:noFill/>
          </a:ln>
        </p:spPr>
        <p:txBody>
          <a:bodyPr>
            <a:noAutofit/>
          </a:bodyPr>
          <a:lstStyle>
            <a:lvl1pPr marL="0" indent="0">
              <a:buNone/>
              <a:defRPr sz="2400" baseline="0"/>
            </a:lvl1pPr>
          </a:lstStyle>
          <a:p>
            <a:pPr lvl="0"/>
            <a:r>
              <a:rPr lang="en-US" dirty="0"/>
              <a:t>Click on photo icon below to add photo</a:t>
            </a:r>
          </a:p>
        </p:txBody>
      </p:sp>
      <p:sp>
        <p:nvSpPr>
          <p:cNvPr id="17" name="Text Placeholder 6">
            <a:extLst>
              <a:ext uri="{FF2B5EF4-FFF2-40B4-BE49-F238E27FC236}">
                <a16:creationId xmlns:a16="http://schemas.microsoft.com/office/drawing/2014/main" id="{DABCD05D-EAD5-D142-A778-29CA5E5EF2E8}"/>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9" name="Content Placeholder 14">
            <a:extLst>
              <a:ext uri="{FF2B5EF4-FFF2-40B4-BE49-F238E27FC236}">
                <a16:creationId xmlns:a16="http://schemas.microsoft.com/office/drawing/2014/main" id="{99719743-8556-9446-92E5-F66EA70B42C7}"/>
              </a:ext>
            </a:extLst>
          </p:cNvPr>
          <p:cNvSpPr>
            <a:spLocks noGrp="1"/>
          </p:cNvSpPr>
          <p:nvPr>
            <p:ph sz="quarter" idx="20"/>
          </p:nvPr>
        </p:nvSpPr>
        <p:spPr>
          <a:xfrm>
            <a:off x="533401" y="1234107"/>
            <a:ext cx="5325034"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8926F9D-3CA5-818D-61BB-B5E35CBED4F0}"/>
              </a:ext>
            </a:extLst>
          </p:cNvPr>
          <p:cNvSpPr>
            <a:spLocks noGrp="1"/>
          </p:cNvSpPr>
          <p:nvPr>
            <p:ph type="body" sz="quarter" idx="21"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3" name="Text Placeholder 7">
            <a:extLst>
              <a:ext uri="{FF2B5EF4-FFF2-40B4-BE49-F238E27FC236}">
                <a16:creationId xmlns:a16="http://schemas.microsoft.com/office/drawing/2014/main" id="{8ABACB62-8E9A-F8C9-3B4A-1B5D8F1AB489}"/>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8" name="Text Placeholder 2">
            <a:extLst>
              <a:ext uri="{FF2B5EF4-FFF2-40B4-BE49-F238E27FC236}">
                <a16:creationId xmlns:a16="http://schemas.microsoft.com/office/drawing/2014/main" id="{1284DEA8-02D9-E7F5-86AE-8088CCA1CD77}"/>
              </a:ext>
            </a:extLst>
          </p:cNvPr>
          <p:cNvSpPr>
            <a:spLocks noGrp="1"/>
          </p:cNvSpPr>
          <p:nvPr>
            <p:ph type="body" sz="quarter" idx="23"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0" name="Title Placeholder 1">
            <a:extLst>
              <a:ext uri="{FF2B5EF4-FFF2-40B4-BE49-F238E27FC236}">
                <a16:creationId xmlns:a16="http://schemas.microsoft.com/office/drawing/2014/main" id="{F00AF00D-7D2F-5723-B8B3-9EB43A7A503C}"/>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30413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ort Quote">
    <p:spTree>
      <p:nvGrpSpPr>
        <p:cNvPr id="1" name=""/>
        <p:cNvGrpSpPr/>
        <p:nvPr/>
      </p:nvGrpSpPr>
      <p:grpSpPr>
        <a:xfrm>
          <a:off x="0" y="0"/>
          <a:ext cx="0" cy="0"/>
          <a:chOff x="0" y="0"/>
          <a:chExt cx="0" cy="0"/>
        </a:xfrm>
      </p:grpSpPr>
      <p:sp>
        <p:nvSpPr>
          <p:cNvPr id="9" name="Freeform 6"/>
          <p:cNvSpPr>
            <a:spLocks noChangeAspect="1" noEditPoints="1"/>
          </p:cNvSpPr>
          <p:nvPr userDrawn="1"/>
        </p:nvSpPr>
        <p:spPr bwMode="ltGray">
          <a:xfrm>
            <a:off x="1095034" y="1371600"/>
            <a:ext cx="2134475"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253746">
              <a:alpha val="10000"/>
            </a:srgb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 name="Text Placeholder 2"/>
          <p:cNvSpPr>
            <a:spLocks noGrp="1"/>
          </p:cNvSpPr>
          <p:nvPr>
            <p:ph type="body" sz="quarter" idx="15" hasCustomPrompt="1"/>
          </p:nvPr>
        </p:nvSpPr>
        <p:spPr>
          <a:xfrm>
            <a:off x="1912865" y="1866900"/>
            <a:ext cx="9745735" cy="3429000"/>
          </a:xfrm>
        </p:spPr>
        <p:txBody>
          <a:bodyPr anchor="ctr">
            <a:noAutofit/>
          </a:bodyPr>
          <a:lstStyle>
            <a:lvl1pPr marL="0" indent="0">
              <a:lnSpc>
                <a:spcPct val="110000"/>
              </a:lnSpc>
              <a:buNone/>
              <a:defRPr sz="4800" b="1" cap="none" baseline="0">
                <a:solidFill>
                  <a:schemeClr val="accent1"/>
                </a:solidFill>
                <a:latin typeface="+mn-lt"/>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dirty="0"/>
              <a:t>Short Quote</a:t>
            </a:r>
          </a:p>
          <a:p>
            <a:pPr lvl="1"/>
            <a:r>
              <a:rPr lang="en-US" dirty="0"/>
              <a:t>Second level</a:t>
            </a:r>
          </a:p>
        </p:txBody>
      </p:sp>
      <p:sp>
        <p:nvSpPr>
          <p:cNvPr id="13" name="Text Placeholder 6">
            <a:extLst>
              <a:ext uri="{FF2B5EF4-FFF2-40B4-BE49-F238E27FC236}">
                <a16:creationId xmlns:a16="http://schemas.microsoft.com/office/drawing/2014/main" id="{6E82D6F6-ABA8-CA45-83E4-29BA5387B56F}"/>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7" name="Text Placeholder 7">
            <a:extLst>
              <a:ext uri="{FF2B5EF4-FFF2-40B4-BE49-F238E27FC236}">
                <a16:creationId xmlns:a16="http://schemas.microsoft.com/office/drawing/2014/main" id="{03D456B5-D20F-0970-343D-ADBDD52C35B3}"/>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8" name="Text Placeholder 2">
            <a:extLst>
              <a:ext uri="{FF2B5EF4-FFF2-40B4-BE49-F238E27FC236}">
                <a16:creationId xmlns:a16="http://schemas.microsoft.com/office/drawing/2014/main" id="{95C55B1C-A458-3E8B-C91C-59B62FA0159E}"/>
              </a:ext>
            </a:extLst>
          </p:cNvPr>
          <p:cNvSpPr>
            <a:spLocks noGrp="1"/>
          </p:cNvSpPr>
          <p:nvPr>
            <p:ph type="body" sz="quarter" idx="23"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6857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g Quote">
    <p:spTree>
      <p:nvGrpSpPr>
        <p:cNvPr id="1" name=""/>
        <p:cNvGrpSpPr/>
        <p:nvPr/>
      </p:nvGrpSpPr>
      <p:grpSpPr>
        <a:xfrm>
          <a:off x="0" y="0"/>
          <a:ext cx="0" cy="0"/>
          <a:chOff x="0" y="0"/>
          <a:chExt cx="0" cy="0"/>
        </a:xfrm>
      </p:grpSpPr>
      <p:sp>
        <p:nvSpPr>
          <p:cNvPr id="10" name="Freeform 6"/>
          <p:cNvSpPr>
            <a:spLocks noChangeAspect="1" noEditPoints="1"/>
          </p:cNvSpPr>
          <p:nvPr userDrawn="1"/>
        </p:nvSpPr>
        <p:spPr bwMode="ltGray">
          <a:xfrm>
            <a:off x="1095022" y="1371600"/>
            <a:ext cx="2134477"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253746">
              <a:alpha val="10000"/>
            </a:srgb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 name="Text Placeholder 2"/>
          <p:cNvSpPr>
            <a:spLocks noGrp="1"/>
          </p:cNvSpPr>
          <p:nvPr>
            <p:ph type="body" sz="quarter" idx="15" hasCustomPrompt="1"/>
          </p:nvPr>
        </p:nvSpPr>
        <p:spPr>
          <a:xfrm>
            <a:off x="1912853" y="1866900"/>
            <a:ext cx="9745746" cy="3429000"/>
          </a:xfrm>
        </p:spPr>
        <p:txBody>
          <a:bodyPr anchor="ctr">
            <a:noAutofit/>
          </a:bodyPr>
          <a:lstStyle>
            <a:lvl1pPr marL="0" indent="0">
              <a:lnSpc>
                <a:spcPct val="110000"/>
              </a:lnSpc>
              <a:buNone/>
              <a:defRPr sz="3600" b="1" cap="none" baseline="0">
                <a:solidFill>
                  <a:schemeClr val="accent1"/>
                </a:solidFill>
                <a:latin typeface="+mn-lt"/>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dirty="0"/>
              <a:t>Long quote</a:t>
            </a:r>
          </a:p>
          <a:p>
            <a:pPr lvl="1"/>
            <a:r>
              <a:rPr lang="en-US" dirty="0"/>
              <a:t>Second level</a:t>
            </a:r>
          </a:p>
        </p:txBody>
      </p:sp>
      <p:sp>
        <p:nvSpPr>
          <p:cNvPr id="13" name="Text Placeholder 6">
            <a:extLst>
              <a:ext uri="{FF2B5EF4-FFF2-40B4-BE49-F238E27FC236}">
                <a16:creationId xmlns:a16="http://schemas.microsoft.com/office/drawing/2014/main" id="{553A6922-FFD8-1E4E-9214-1A18EF20F1ED}"/>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7" name="Text Placeholder 7">
            <a:extLst>
              <a:ext uri="{FF2B5EF4-FFF2-40B4-BE49-F238E27FC236}">
                <a16:creationId xmlns:a16="http://schemas.microsoft.com/office/drawing/2014/main" id="{BD44671C-3841-9590-2110-6EBC2A1A98A7}"/>
              </a:ext>
            </a:extLst>
          </p:cNvPr>
          <p:cNvSpPr>
            <a:spLocks noGrp="1"/>
          </p:cNvSpPr>
          <p:nvPr>
            <p:ph type="body" sz="quarter" idx="22"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8" name="Text Placeholder 2">
            <a:extLst>
              <a:ext uri="{FF2B5EF4-FFF2-40B4-BE49-F238E27FC236}">
                <a16:creationId xmlns:a16="http://schemas.microsoft.com/office/drawing/2014/main" id="{7FDAC248-56B3-2A51-67A4-532B7D014915}"/>
              </a:ext>
            </a:extLst>
          </p:cNvPr>
          <p:cNvSpPr>
            <a:spLocks noGrp="1"/>
          </p:cNvSpPr>
          <p:nvPr>
            <p:ph type="body" sz="quarter" idx="23"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14439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ng Quote w/Dark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C77D04-A14A-42A6-B5C1-522AEC48F495}"/>
              </a:ext>
            </a:extLst>
          </p:cNvPr>
          <p:cNvSpPr/>
          <p:nvPr userDrawn="1"/>
        </p:nvSpPr>
        <p:spPr>
          <a:xfrm>
            <a:off x="0" y="0"/>
            <a:ext cx="12192000" cy="1236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12" name="Rectangle 11">
            <a:extLst>
              <a:ext uri="{FF2B5EF4-FFF2-40B4-BE49-F238E27FC236}">
                <a16:creationId xmlns:a16="http://schemas.microsoft.com/office/drawing/2014/main" id="{7C718020-B14A-448F-A1D6-06AAD54F07D8}"/>
              </a:ext>
            </a:extLst>
          </p:cNvPr>
          <p:cNvSpPr/>
          <p:nvPr userDrawn="1"/>
        </p:nvSpPr>
        <p:spPr>
          <a:xfrm>
            <a:off x="0" y="5595581"/>
            <a:ext cx="12192000" cy="1236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0"/>
            <a:ext cx="12192000" cy="6858000"/>
          </a:xfrm>
          <a:noFill/>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6" name="Text Placeholder 7">
            <a:extLst>
              <a:ext uri="{FF2B5EF4-FFF2-40B4-BE49-F238E27FC236}">
                <a16:creationId xmlns:a16="http://schemas.microsoft.com/office/drawing/2014/main" id="{F376B806-4219-4C5C-952C-3189F5F219F0}"/>
              </a:ext>
            </a:extLst>
          </p:cNvPr>
          <p:cNvSpPr>
            <a:spLocks noGrp="1"/>
          </p:cNvSpPr>
          <p:nvPr>
            <p:ph type="body" sz="quarter" idx="17" hasCustomPrompt="1"/>
          </p:nvPr>
        </p:nvSpPr>
        <p:spPr>
          <a:xfrm>
            <a:off x="6328435" y="1883569"/>
            <a:ext cx="5330165" cy="3657600"/>
          </a:xfrm>
          <a:solidFill>
            <a:schemeClr val="bg1">
              <a:alpha val="89000"/>
            </a:schemeClr>
          </a:solidFill>
        </p:spPr>
        <p:txBody>
          <a:bodyPr lIns="182880" tIns="0" rIns="182880" bIns="182880"/>
          <a:lstStyle>
            <a:lvl1pPr marL="0" indent="0">
              <a:buNone/>
              <a:defRPr sz="2000" cap="all" baseline="0">
                <a:solidFill>
                  <a:srgbClr val="E5E5E5"/>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p>
        </p:txBody>
      </p:sp>
      <p:sp>
        <p:nvSpPr>
          <p:cNvPr id="11" name="Text Placeholder 2">
            <a:extLst>
              <a:ext uri="{FF2B5EF4-FFF2-40B4-BE49-F238E27FC236}">
                <a16:creationId xmlns:a16="http://schemas.microsoft.com/office/drawing/2014/main" id="{1C3E5AEA-2029-4D37-B8DB-1C2EF41471FF}"/>
              </a:ext>
            </a:extLst>
          </p:cNvPr>
          <p:cNvSpPr>
            <a:spLocks noGrp="1"/>
          </p:cNvSpPr>
          <p:nvPr>
            <p:ph type="body" sz="quarter" idx="18" hasCustomPrompt="1"/>
          </p:nvPr>
        </p:nvSpPr>
        <p:spPr>
          <a:xfrm>
            <a:off x="6705590" y="2423160"/>
            <a:ext cx="4635719" cy="2896552"/>
          </a:xfrm>
        </p:spPr>
        <p:txBody>
          <a:bodyPr/>
          <a:lstStyle>
            <a:lvl1pPr marL="0" indent="0">
              <a:spcBef>
                <a:spcPts val="0"/>
              </a:spcBef>
              <a:buNone/>
              <a:defRPr sz="2000" b="1" baseline="0">
                <a:solidFill>
                  <a:schemeClr val="accent1"/>
                </a:solidFill>
                <a:latin typeface="+mn-lt"/>
              </a:defRPr>
            </a:lvl1pPr>
            <a:lvl2pPr marL="0" indent="0">
              <a:spcBef>
                <a:spcPts val="0"/>
              </a:spcBef>
              <a:buNone/>
              <a:defRPr sz="2000" baseline="0">
                <a:solidFill>
                  <a:srgbClr val="05C3DE"/>
                </a:solidFill>
                <a:latin typeface="+mj-lt"/>
              </a:defRPr>
            </a:lvl2pPr>
            <a:lvl3pPr marL="0" indent="0">
              <a:spcBef>
                <a:spcPts val="0"/>
              </a:spcBef>
              <a:buNone/>
              <a:defRPr sz="2000" baseline="0">
                <a:solidFill>
                  <a:srgbClr val="05C3DE"/>
                </a:solidFill>
                <a:latin typeface="+mj-lt"/>
              </a:defRPr>
            </a:lvl3pPr>
            <a:lvl4pPr marL="0" indent="0">
              <a:spcBef>
                <a:spcPts val="0"/>
              </a:spcBef>
              <a:buNone/>
              <a:defRPr sz="2000" baseline="0">
                <a:solidFill>
                  <a:srgbClr val="05C3DE"/>
                </a:solidFill>
                <a:latin typeface="+mj-lt"/>
              </a:defRPr>
            </a:lvl4pPr>
            <a:lvl5pPr marL="0" indent="0">
              <a:spcBef>
                <a:spcPts val="0"/>
              </a:spcBef>
              <a:buFont typeface="Arial" panose="020B0604020202020204" pitchFamily="34" charset="0"/>
              <a:buNone/>
              <a:defRPr sz="2000" baseline="0">
                <a:solidFill>
                  <a:srgbClr val="05C3DE"/>
                </a:solidFill>
                <a:latin typeface="+mj-lt"/>
              </a:defRPr>
            </a:lvl5pPr>
          </a:lstStyle>
          <a:p>
            <a:pPr>
              <a:spcAft>
                <a:spcPts val="1200"/>
              </a:spcAft>
            </a:pPr>
            <a:r>
              <a:rPr lang="en-US" dirty="0"/>
              <a:t>Quote page Arial bold </a:t>
            </a:r>
            <a:br>
              <a:rPr lang="en-US" dirty="0"/>
            </a:br>
            <a:r>
              <a:rPr lang="en-US" dirty="0"/>
              <a:t>20 </a:t>
            </a:r>
            <a:r>
              <a:rPr lang="en-US" dirty="0" err="1"/>
              <a:t>pt</a:t>
            </a:r>
            <a:r>
              <a:rPr lang="en-US" dirty="0"/>
              <a:t> dark blue, sentence case. Adjust placement for best fit with selected image. Add oversized single quotation mark at beginning, as shown in master template.</a:t>
            </a:r>
          </a:p>
        </p:txBody>
      </p:sp>
      <p:sp>
        <p:nvSpPr>
          <p:cNvPr id="18" name="Text Placeholder 6">
            <a:extLst>
              <a:ext uri="{FF2B5EF4-FFF2-40B4-BE49-F238E27FC236}">
                <a16:creationId xmlns:a16="http://schemas.microsoft.com/office/drawing/2014/main" id="{CDBD31B1-60C1-7648-9ECD-CBB5F5469361}"/>
              </a:ext>
            </a:extLst>
          </p:cNvPr>
          <p:cNvSpPr>
            <a:spLocks noGrp="1"/>
          </p:cNvSpPr>
          <p:nvPr>
            <p:ph type="body" sz="quarter" idx="22"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5" name="Text Placeholder 7">
            <a:extLst>
              <a:ext uri="{FF2B5EF4-FFF2-40B4-BE49-F238E27FC236}">
                <a16:creationId xmlns:a16="http://schemas.microsoft.com/office/drawing/2014/main" id="{02D1F2D4-706D-5D15-09D8-C33881BDF370}"/>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7" name="Text Placeholder 2">
            <a:extLst>
              <a:ext uri="{FF2B5EF4-FFF2-40B4-BE49-F238E27FC236}">
                <a16:creationId xmlns:a16="http://schemas.microsoft.com/office/drawing/2014/main" id="{DEF433ED-12FC-B394-8B0F-4FC119CF36A7}"/>
              </a:ext>
            </a:extLst>
          </p:cNvPr>
          <p:cNvSpPr>
            <a:spLocks noGrp="1"/>
          </p:cNvSpPr>
          <p:nvPr>
            <p:ph type="body" sz="quarter" idx="24"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308483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ng Quote w/Light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4E3F22-0766-4C60-8676-F6583CE7A324}"/>
              </a:ext>
            </a:extLst>
          </p:cNvPr>
          <p:cNvSpPr/>
          <p:nvPr userDrawn="1"/>
        </p:nvSpPr>
        <p:spPr>
          <a:xfrm>
            <a:off x="0" y="0"/>
            <a:ext cx="12192000" cy="1236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13" name="Rectangle 12">
            <a:extLst>
              <a:ext uri="{FF2B5EF4-FFF2-40B4-BE49-F238E27FC236}">
                <a16:creationId xmlns:a16="http://schemas.microsoft.com/office/drawing/2014/main" id="{BB159814-D55A-4363-A688-3982B1CA3F3D}"/>
              </a:ext>
            </a:extLst>
          </p:cNvPr>
          <p:cNvSpPr/>
          <p:nvPr userDrawn="1"/>
        </p:nvSpPr>
        <p:spPr>
          <a:xfrm>
            <a:off x="0" y="5595581"/>
            <a:ext cx="12192000" cy="1236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4" name="Picture Placeholder 3">
            <a:extLst>
              <a:ext uri="{FF2B5EF4-FFF2-40B4-BE49-F238E27FC236}">
                <a16:creationId xmlns:a16="http://schemas.microsoft.com/office/drawing/2014/main" id="{0B0B8B5B-EE47-4D50-98F7-5AC203611DE8}"/>
              </a:ext>
            </a:extLst>
          </p:cNvPr>
          <p:cNvSpPr>
            <a:spLocks noGrp="1"/>
          </p:cNvSpPr>
          <p:nvPr>
            <p:ph type="pic" sz="quarter" idx="15" hasCustomPrompt="1"/>
          </p:nvPr>
        </p:nvSpPr>
        <p:spPr>
          <a:xfrm>
            <a:off x="0" y="0"/>
            <a:ext cx="12192000" cy="6858000"/>
          </a:xfrm>
          <a:noFill/>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Tx/>
              <a:buNone/>
              <a:tabLst/>
              <a:defRPr/>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8" name="Text Placeholder 7">
            <a:extLst>
              <a:ext uri="{FF2B5EF4-FFF2-40B4-BE49-F238E27FC236}">
                <a16:creationId xmlns:a16="http://schemas.microsoft.com/office/drawing/2014/main" id="{7C0D9C51-DBA1-4AB1-96EC-803BFB613FEB}"/>
              </a:ext>
            </a:extLst>
          </p:cNvPr>
          <p:cNvSpPr>
            <a:spLocks noGrp="1"/>
          </p:cNvSpPr>
          <p:nvPr>
            <p:ph type="body" sz="quarter" idx="17" hasCustomPrompt="1"/>
          </p:nvPr>
        </p:nvSpPr>
        <p:spPr>
          <a:xfrm>
            <a:off x="6328435" y="1883569"/>
            <a:ext cx="5325033" cy="3657600"/>
          </a:xfrm>
          <a:solidFill>
            <a:srgbClr val="253746">
              <a:alpha val="94000"/>
            </a:srgbClr>
          </a:solidFill>
        </p:spPr>
        <p:txBody>
          <a:bodyPr lIns="182880" tIns="0" rIns="182880" bIns="182880"/>
          <a:lstStyle>
            <a:lvl1pPr marL="0" indent="0">
              <a:buNone/>
              <a:defRPr sz="1400" cap="all" baseline="0">
                <a:solidFill>
                  <a:srgbClr val="454545">
                    <a:alpha val="95000"/>
                  </a:srgb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a:t>
            </a:r>
          </a:p>
        </p:txBody>
      </p:sp>
      <p:sp>
        <p:nvSpPr>
          <p:cNvPr id="19" name="Text Placeholder 2">
            <a:extLst>
              <a:ext uri="{FF2B5EF4-FFF2-40B4-BE49-F238E27FC236}">
                <a16:creationId xmlns:a16="http://schemas.microsoft.com/office/drawing/2014/main" id="{99A798F3-F488-4F3B-930C-8D8681991AF3}"/>
              </a:ext>
            </a:extLst>
          </p:cNvPr>
          <p:cNvSpPr>
            <a:spLocks noGrp="1"/>
          </p:cNvSpPr>
          <p:nvPr>
            <p:ph type="body" sz="quarter" idx="18" hasCustomPrompt="1"/>
          </p:nvPr>
        </p:nvSpPr>
        <p:spPr>
          <a:xfrm>
            <a:off x="6704921" y="2423160"/>
            <a:ext cx="4631256" cy="2896552"/>
          </a:xfrm>
        </p:spPr>
        <p:txBody>
          <a:bodyPr/>
          <a:lstStyle>
            <a:lvl1pPr marL="0" indent="0">
              <a:spcBef>
                <a:spcPts val="0"/>
              </a:spcBef>
              <a:buNone/>
              <a:defRPr sz="2000" b="1" baseline="0">
                <a:solidFill>
                  <a:schemeClr val="bg1"/>
                </a:solidFill>
                <a:latin typeface="+mn-lt"/>
              </a:defRPr>
            </a:lvl1pPr>
            <a:lvl2pPr marL="0" indent="0">
              <a:spcBef>
                <a:spcPts val="0"/>
              </a:spcBef>
              <a:buNone/>
              <a:defRPr sz="2000" baseline="0">
                <a:solidFill>
                  <a:srgbClr val="05C3DE"/>
                </a:solidFill>
                <a:latin typeface="+mj-lt"/>
              </a:defRPr>
            </a:lvl2pPr>
            <a:lvl3pPr marL="0" indent="0">
              <a:spcBef>
                <a:spcPts val="0"/>
              </a:spcBef>
              <a:buNone/>
              <a:defRPr sz="2000" baseline="0">
                <a:solidFill>
                  <a:srgbClr val="05C3DE"/>
                </a:solidFill>
                <a:latin typeface="+mj-lt"/>
              </a:defRPr>
            </a:lvl3pPr>
            <a:lvl4pPr marL="0" indent="0">
              <a:spcBef>
                <a:spcPts val="0"/>
              </a:spcBef>
              <a:buNone/>
              <a:defRPr sz="2000" baseline="0">
                <a:solidFill>
                  <a:srgbClr val="05C3DE"/>
                </a:solidFill>
                <a:latin typeface="+mj-lt"/>
              </a:defRPr>
            </a:lvl4pPr>
            <a:lvl5pPr marL="0" indent="0">
              <a:spcBef>
                <a:spcPts val="0"/>
              </a:spcBef>
              <a:buFont typeface="Arial" panose="020B0604020202020204" pitchFamily="34" charset="0"/>
              <a:buNone/>
              <a:defRPr sz="2000" baseline="0">
                <a:solidFill>
                  <a:srgbClr val="05C3DE"/>
                </a:solidFill>
                <a:latin typeface="+mj-lt"/>
              </a:defRPr>
            </a:lvl5pPr>
          </a:lstStyle>
          <a:p>
            <a:pPr>
              <a:spcAft>
                <a:spcPts val="1200"/>
              </a:spcAft>
            </a:pPr>
            <a:r>
              <a:rPr lang="en-US" dirty="0"/>
              <a:t>Quote page Arial bold </a:t>
            </a:r>
            <a:br>
              <a:rPr lang="en-US" dirty="0"/>
            </a:br>
            <a:r>
              <a:rPr lang="en-US" dirty="0"/>
              <a:t>20 </a:t>
            </a:r>
            <a:r>
              <a:rPr lang="en-US" dirty="0" err="1"/>
              <a:t>pt</a:t>
            </a:r>
            <a:r>
              <a:rPr lang="en-US" dirty="0"/>
              <a:t> white, sentence case. Adjust placement for best fit with selected image. Add oversized single quotation mark at beginning, as shown in master template.</a:t>
            </a:r>
          </a:p>
        </p:txBody>
      </p:sp>
      <p:sp>
        <p:nvSpPr>
          <p:cNvPr id="16" name="Text Placeholder 6">
            <a:extLst>
              <a:ext uri="{FF2B5EF4-FFF2-40B4-BE49-F238E27FC236}">
                <a16:creationId xmlns:a16="http://schemas.microsoft.com/office/drawing/2014/main" id="{0E9ADEC2-4C46-C34C-9E96-C2C8548A6C9A}"/>
              </a:ext>
            </a:extLst>
          </p:cNvPr>
          <p:cNvSpPr>
            <a:spLocks noGrp="1"/>
          </p:cNvSpPr>
          <p:nvPr>
            <p:ph type="body" sz="quarter" idx="22"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2" name="Text Placeholder 7">
            <a:extLst>
              <a:ext uri="{FF2B5EF4-FFF2-40B4-BE49-F238E27FC236}">
                <a16:creationId xmlns:a16="http://schemas.microsoft.com/office/drawing/2014/main" id="{553AE256-2891-53F9-CF0B-94B0DE9EAF22}"/>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ext Placeholder 2">
            <a:extLst>
              <a:ext uri="{FF2B5EF4-FFF2-40B4-BE49-F238E27FC236}">
                <a16:creationId xmlns:a16="http://schemas.microsoft.com/office/drawing/2014/main" id="{EB090ABD-5606-3440-007E-15903F29900A}"/>
              </a:ext>
            </a:extLst>
          </p:cNvPr>
          <p:cNvSpPr>
            <a:spLocks noGrp="1"/>
          </p:cNvSpPr>
          <p:nvPr>
            <p:ph type="body" sz="quarter" idx="24"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213729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Blocks">
    <p:spTree>
      <p:nvGrpSpPr>
        <p:cNvPr id="1" name=""/>
        <p:cNvGrpSpPr/>
        <p:nvPr/>
      </p:nvGrpSpPr>
      <p:grpSpPr>
        <a:xfrm>
          <a:off x="0" y="0"/>
          <a:ext cx="0" cy="0"/>
          <a:chOff x="0" y="0"/>
          <a:chExt cx="0" cy="0"/>
        </a:xfrm>
      </p:grpSpPr>
      <p:sp>
        <p:nvSpPr>
          <p:cNvPr id="8" name="Rectangle 7"/>
          <p:cNvSpPr>
            <a:spLocks noChangeAspect="1"/>
          </p:cNvSpPr>
          <p:nvPr/>
        </p:nvSpPr>
        <p:spPr bwMode="ltGray">
          <a:xfrm>
            <a:off x="3789862" y="1363851"/>
            <a:ext cx="2240280"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dirty="0">
              <a:latin typeface="Arial"/>
              <a:cs typeface="Arial"/>
            </a:endParaRPr>
          </a:p>
        </p:txBody>
      </p:sp>
      <p:sp>
        <p:nvSpPr>
          <p:cNvPr id="9" name="Rectangle 8"/>
          <p:cNvSpPr/>
          <p:nvPr/>
        </p:nvSpPr>
        <p:spPr bwMode="ltGray">
          <a:xfrm>
            <a:off x="6073451" y="1363851"/>
            <a:ext cx="2240280"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dirty="0">
              <a:latin typeface="Arial"/>
              <a:cs typeface="Arial"/>
            </a:endParaRPr>
          </a:p>
        </p:txBody>
      </p:sp>
      <p:sp>
        <p:nvSpPr>
          <p:cNvPr id="11" name="Rectangle 10"/>
          <p:cNvSpPr/>
          <p:nvPr/>
        </p:nvSpPr>
        <p:spPr bwMode="ltGray">
          <a:xfrm>
            <a:off x="3789862" y="3644834"/>
            <a:ext cx="2240280"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dirty="0">
              <a:latin typeface="Arial"/>
              <a:cs typeface="Arial"/>
            </a:endParaRPr>
          </a:p>
        </p:txBody>
      </p:sp>
      <p:sp>
        <p:nvSpPr>
          <p:cNvPr id="12" name="Rectangle 11"/>
          <p:cNvSpPr/>
          <p:nvPr/>
        </p:nvSpPr>
        <p:spPr bwMode="ltGray">
          <a:xfrm>
            <a:off x="6073451" y="3644834"/>
            <a:ext cx="2240280"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dirty="0">
              <a:latin typeface="Arial"/>
              <a:cs typeface="Arial"/>
            </a:endParaRPr>
          </a:p>
        </p:txBody>
      </p:sp>
      <p:sp>
        <p:nvSpPr>
          <p:cNvPr id="3" name="Text Placeholder 2"/>
          <p:cNvSpPr>
            <a:spLocks noGrp="1"/>
          </p:cNvSpPr>
          <p:nvPr>
            <p:ph type="body" sz="quarter" idx="16" hasCustomPrompt="1"/>
          </p:nvPr>
        </p:nvSpPr>
        <p:spPr>
          <a:xfrm>
            <a:off x="4026307" y="1363851"/>
            <a:ext cx="1799927" cy="1056583"/>
          </a:xfrm>
        </p:spPr>
        <p:txBody>
          <a:bodyPr anchor="b"/>
          <a:lstStyle>
            <a:lvl1pPr marL="0" indent="0">
              <a:lnSpc>
                <a:spcPts val="2000"/>
              </a:lnSpc>
              <a:spcBef>
                <a:spcPts val="0"/>
              </a:spcBef>
              <a:buNone/>
              <a:defRPr sz="1800" b="1" cap="all" baseline="0">
                <a:solidFill>
                  <a:srgbClr val="05C3DE"/>
                </a:solidFill>
              </a:defRPr>
            </a:lvl1pPr>
          </a:lstStyle>
          <a:p>
            <a:pPr lvl="0"/>
            <a:r>
              <a:rPr lang="en-US" dirty="0"/>
              <a:t>subhead 2 lines max</a:t>
            </a:r>
          </a:p>
        </p:txBody>
      </p:sp>
      <p:sp>
        <p:nvSpPr>
          <p:cNvPr id="5" name="Text Placeholder 4"/>
          <p:cNvSpPr>
            <a:spLocks noGrp="1"/>
          </p:cNvSpPr>
          <p:nvPr>
            <p:ph type="body" sz="quarter" idx="17" hasCustomPrompt="1"/>
          </p:nvPr>
        </p:nvSpPr>
        <p:spPr>
          <a:xfrm>
            <a:off x="4026307" y="2431198"/>
            <a:ext cx="1799927" cy="1167194"/>
          </a:xfrm>
        </p:spPr>
        <p:txBody>
          <a:bodyPr/>
          <a:lstStyle>
            <a:lvl1pPr marL="0" indent="0">
              <a:lnSpc>
                <a:spcPct val="100000"/>
              </a:lnSpc>
              <a:spcBef>
                <a:spcPts val="600"/>
              </a:spcBef>
              <a:buNone/>
              <a:defRPr sz="1400" b="1" baseline="0">
                <a:solidFill>
                  <a:schemeClr val="bg1"/>
                </a:solidFill>
              </a:defRPr>
            </a:lvl1pPr>
          </a:lstStyle>
          <a:p>
            <a:pPr lvl="0"/>
            <a:r>
              <a:rPr lang="en-US" dirty="0"/>
              <a:t>Detailed information, four lines max. Adjust position as needed.</a:t>
            </a:r>
          </a:p>
        </p:txBody>
      </p:sp>
      <p:sp>
        <p:nvSpPr>
          <p:cNvPr id="19" name="Text Placeholder 18"/>
          <p:cNvSpPr>
            <a:spLocks noGrp="1"/>
          </p:cNvSpPr>
          <p:nvPr>
            <p:ph type="body" sz="quarter" idx="18" hasCustomPrompt="1"/>
          </p:nvPr>
        </p:nvSpPr>
        <p:spPr>
          <a:xfrm>
            <a:off x="6291630" y="1363851"/>
            <a:ext cx="1812984" cy="1056583"/>
          </a:xfrm>
        </p:spPr>
        <p:txBody>
          <a:bodyPr anchor="b"/>
          <a:lstStyle>
            <a:lvl1pPr marL="0" indent="0">
              <a:lnSpc>
                <a:spcPts val="2000"/>
              </a:lnSpc>
              <a:buNone/>
              <a:defRPr sz="1800" b="1" cap="all" baseline="0">
                <a:solidFill>
                  <a:srgbClr val="05C3DE"/>
                </a:solidFill>
              </a:defRPr>
            </a:lvl1pPr>
          </a:lstStyle>
          <a:p>
            <a:pPr lvl="0"/>
            <a:r>
              <a:rPr lang="en-US" dirty="0"/>
              <a:t>Subhead 2 lines max</a:t>
            </a:r>
          </a:p>
        </p:txBody>
      </p:sp>
      <p:sp>
        <p:nvSpPr>
          <p:cNvPr id="21" name="Text Placeholder 20"/>
          <p:cNvSpPr>
            <a:spLocks noGrp="1"/>
          </p:cNvSpPr>
          <p:nvPr>
            <p:ph type="body" sz="quarter" idx="19" hasCustomPrompt="1"/>
          </p:nvPr>
        </p:nvSpPr>
        <p:spPr>
          <a:xfrm>
            <a:off x="6291629" y="2435094"/>
            <a:ext cx="1812986" cy="1169435"/>
          </a:xfrm>
        </p:spPr>
        <p:txBody>
          <a:bodyPr vert="horz" lIns="0" tIns="0" rIns="0" bIns="0" rtlCol="0">
            <a:noAutofit/>
          </a:bodyPr>
          <a:lstStyle>
            <a:lvl1pPr marL="0" indent="0">
              <a:lnSpc>
                <a:spcPct val="100000"/>
              </a:lnSpc>
              <a:spcBef>
                <a:spcPts val="600"/>
              </a:spcBef>
              <a:buNone/>
              <a:defRPr lang="en-US" sz="1400" b="1" baseline="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lvl="0"/>
            <a:r>
              <a:rPr lang="en-US" dirty="0"/>
              <a:t>Detailed information, four lines max. Adjust position as needed.</a:t>
            </a:r>
          </a:p>
        </p:txBody>
      </p:sp>
      <p:sp>
        <p:nvSpPr>
          <p:cNvPr id="23" name="Text Placeholder 22"/>
          <p:cNvSpPr>
            <a:spLocks noGrp="1"/>
          </p:cNvSpPr>
          <p:nvPr>
            <p:ph type="body" sz="quarter" idx="20" hasCustomPrompt="1"/>
          </p:nvPr>
        </p:nvSpPr>
        <p:spPr>
          <a:xfrm>
            <a:off x="4026307" y="3644834"/>
            <a:ext cx="1799927" cy="1068857"/>
          </a:xfrm>
        </p:spPr>
        <p:txBody>
          <a:bodyPr anchor="b"/>
          <a:lstStyle>
            <a:lvl1pPr marL="0" indent="0">
              <a:lnSpc>
                <a:spcPts val="2000"/>
              </a:lnSpc>
              <a:buNone/>
              <a:defRPr sz="1800" b="1" cap="all" baseline="0">
                <a:solidFill>
                  <a:srgbClr val="05C3DE"/>
                </a:solidFill>
              </a:defRPr>
            </a:lvl1pPr>
          </a:lstStyle>
          <a:p>
            <a:pPr lvl="0"/>
            <a:r>
              <a:rPr lang="en-US" dirty="0"/>
              <a:t>subhead 2 lines max</a:t>
            </a:r>
          </a:p>
        </p:txBody>
      </p:sp>
      <p:sp>
        <p:nvSpPr>
          <p:cNvPr id="25" name="Text Placeholder 24"/>
          <p:cNvSpPr>
            <a:spLocks noGrp="1"/>
          </p:cNvSpPr>
          <p:nvPr>
            <p:ph type="body" sz="quarter" idx="21" hasCustomPrompt="1"/>
          </p:nvPr>
        </p:nvSpPr>
        <p:spPr>
          <a:xfrm>
            <a:off x="6282844" y="3644834"/>
            <a:ext cx="1819583" cy="1079358"/>
          </a:xfrm>
        </p:spPr>
        <p:txBody>
          <a:bodyPr anchor="b"/>
          <a:lstStyle>
            <a:lvl1pPr marL="0" indent="0">
              <a:lnSpc>
                <a:spcPts val="2000"/>
              </a:lnSpc>
              <a:buNone/>
              <a:defRPr sz="1800" b="1" cap="all" baseline="0">
                <a:solidFill>
                  <a:srgbClr val="05C3DE"/>
                </a:solidFill>
              </a:defRPr>
            </a:lvl1pPr>
          </a:lstStyle>
          <a:p>
            <a:pPr lvl="0"/>
            <a:r>
              <a:rPr lang="en-US" dirty="0"/>
              <a:t>subhead 2 lines max</a:t>
            </a:r>
          </a:p>
        </p:txBody>
      </p:sp>
      <p:sp>
        <p:nvSpPr>
          <p:cNvPr id="27" name="Text Placeholder 26"/>
          <p:cNvSpPr>
            <a:spLocks noGrp="1"/>
          </p:cNvSpPr>
          <p:nvPr>
            <p:ph type="body" sz="quarter" idx="22" hasCustomPrompt="1"/>
          </p:nvPr>
        </p:nvSpPr>
        <p:spPr>
          <a:xfrm>
            <a:off x="4026307" y="4724192"/>
            <a:ext cx="1799927" cy="1161320"/>
          </a:xfrm>
        </p:spPr>
        <p:txBody>
          <a:bodyPr/>
          <a:lstStyle>
            <a:lvl1pPr marL="0" indent="0">
              <a:lnSpc>
                <a:spcPct val="100000"/>
              </a:lnSpc>
              <a:spcBef>
                <a:spcPts val="600"/>
              </a:spcBef>
              <a:buNone/>
              <a:defRPr sz="1400" b="1" baseline="0">
                <a:solidFill>
                  <a:schemeClr val="bg1"/>
                </a:solidFill>
              </a:defRPr>
            </a:lvl1pPr>
          </a:lstStyle>
          <a:p>
            <a:pPr lvl="0"/>
            <a:r>
              <a:rPr lang="en-US" dirty="0"/>
              <a:t>Detailed information, four lines max. Adjust position as needed.</a:t>
            </a:r>
          </a:p>
        </p:txBody>
      </p:sp>
      <p:sp>
        <p:nvSpPr>
          <p:cNvPr id="29" name="Text Placeholder 28"/>
          <p:cNvSpPr>
            <a:spLocks noGrp="1"/>
          </p:cNvSpPr>
          <p:nvPr>
            <p:ph type="body" sz="quarter" idx="23" hasCustomPrompt="1"/>
          </p:nvPr>
        </p:nvSpPr>
        <p:spPr>
          <a:xfrm>
            <a:off x="6291629" y="4732643"/>
            <a:ext cx="1812985" cy="1152870"/>
          </a:xfrm>
        </p:spPr>
        <p:txBody>
          <a:bodyPr/>
          <a:lstStyle>
            <a:lvl1pPr marL="0" indent="0" algn="l">
              <a:lnSpc>
                <a:spcPct val="100000"/>
              </a:lnSpc>
              <a:spcBef>
                <a:spcPts val="600"/>
              </a:spcBef>
              <a:buNone/>
              <a:defRPr sz="1400" b="1" baseline="0">
                <a:solidFill>
                  <a:schemeClr val="bg1"/>
                </a:solidFill>
              </a:defRPr>
            </a:lvl1pPr>
          </a:lstStyle>
          <a:p>
            <a:pPr lvl="0"/>
            <a:r>
              <a:rPr lang="en-US" dirty="0"/>
              <a:t>Detailed information, four lines max. Adjust position as needed.</a:t>
            </a:r>
          </a:p>
        </p:txBody>
      </p:sp>
      <p:sp>
        <p:nvSpPr>
          <p:cNvPr id="30" name="Text Placeholder 6">
            <a:extLst>
              <a:ext uri="{FF2B5EF4-FFF2-40B4-BE49-F238E27FC236}">
                <a16:creationId xmlns:a16="http://schemas.microsoft.com/office/drawing/2014/main" id="{C04952FC-236F-294C-B0BF-147C22BBDD0D}"/>
              </a:ext>
            </a:extLst>
          </p:cNvPr>
          <p:cNvSpPr>
            <a:spLocks noGrp="1"/>
          </p:cNvSpPr>
          <p:nvPr>
            <p:ph type="body" sz="quarter" idx="35"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20" name="Text Placeholder 4">
            <a:extLst>
              <a:ext uri="{FF2B5EF4-FFF2-40B4-BE49-F238E27FC236}">
                <a16:creationId xmlns:a16="http://schemas.microsoft.com/office/drawing/2014/main" id="{5572BF8D-450A-95BD-29F6-01C7BC7BF09D}"/>
              </a:ext>
            </a:extLst>
          </p:cNvPr>
          <p:cNvSpPr>
            <a:spLocks noGrp="1"/>
          </p:cNvSpPr>
          <p:nvPr>
            <p:ph type="body" sz="quarter" idx="36"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6" name="Text Placeholder 7">
            <a:extLst>
              <a:ext uri="{FF2B5EF4-FFF2-40B4-BE49-F238E27FC236}">
                <a16:creationId xmlns:a16="http://schemas.microsoft.com/office/drawing/2014/main" id="{B0DD1F3A-C2AD-9320-B6B7-6DACB018C51D}"/>
              </a:ext>
            </a:extLst>
          </p:cNvPr>
          <p:cNvSpPr>
            <a:spLocks noGrp="1"/>
          </p:cNvSpPr>
          <p:nvPr>
            <p:ph type="body" sz="quarter" idx="37"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31" name="Text Placeholder 2">
            <a:extLst>
              <a:ext uri="{FF2B5EF4-FFF2-40B4-BE49-F238E27FC236}">
                <a16:creationId xmlns:a16="http://schemas.microsoft.com/office/drawing/2014/main" id="{DED1F67B-BB61-ED8D-E6F9-4D64E470EB74}"/>
              </a:ext>
            </a:extLst>
          </p:cNvPr>
          <p:cNvSpPr>
            <a:spLocks noGrp="1"/>
          </p:cNvSpPr>
          <p:nvPr>
            <p:ph type="body" sz="quarter" idx="38"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33" name="Title Placeholder 1">
            <a:extLst>
              <a:ext uri="{FF2B5EF4-FFF2-40B4-BE49-F238E27FC236}">
                <a16:creationId xmlns:a16="http://schemas.microsoft.com/office/drawing/2014/main" id="{179E91BB-2493-2429-ACB4-EC60AC711586}"/>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01956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Block Three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28516"/>
            <a:ext cx="3520440" cy="352044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7" name="Text Placeholder 6">
            <a:extLst>
              <a:ext uri="{FF2B5EF4-FFF2-40B4-BE49-F238E27FC236}">
                <a16:creationId xmlns:a16="http://schemas.microsoft.com/office/drawing/2014/main" id="{DF23EE96-FB88-9D41-B49F-235B178F861F}"/>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1" name="Text Placeholder 4">
            <a:extLst>
              <a:ext uri="{FF2B5EF4-FFF2-40B4-BE49-F238E27FC236}">
                <a16:creationId xmlns:a16="http://schemas.microsoft.com/office/drawing/2014/main" id="{E37EBE59-CAA9-16D9-4A0D-25EBA31240CC}"/>
              </a:ext>
            </a:extLst>
          </p:cNvPr>
          <p:cNvSpPr>
            <a:spLocks noGrp="1"/>
          </p:cNvSpPr>
          <p:nvPr>
            <p:ph type="body" sz="quarter" idx="22"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5" name="Text Placeholder 7">
            <a:extLst>
              <a:ext uri="{FF2B5EF4-FFF2-40B4-BE49-F238E27FC236}">
                <a16:creationId xmlns:a16="http://schemas.microsoft.com/office/drawing/2014/main" id="{F2FEF60E-DCDE-B5DA-90B1-E7C7F7AABF3D}"/>
              </a:ext>
            </a:extLst>
          </p:cNvPr>
          <p:cNvSpPr>
            <a:spLocks noGrp="1"/>
          </p:cNvSpPr>
          <p:nvPr>
            <p:ph type="body" sz="quarter" idx="23"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8" name="Text Placeholder 2">
            <a:extLst>
              <a:ext uri="{FF2B5EF4-FFF2-40B4-BE49-F238E27FC236}">
                <a16:creationId xmlns:a16="http://schemas.microsoft.com/office/drawing/2014/main" id="{ACDB3025-DCA2-26FD-182C-49A73DA128CB}"/>
              </a:ext>
            </a:extLst>
          </p:cNvPr>
          <p:cNvSpPr>
            <a:spLocks noGrp="1"/>
          </p:cNvSpPr>
          <p:nvPr>
            <p:ph type="body" sz="quarter" idx="24"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9" name="Title Placeholder 1">
            <a:extLst>
              <a:ext uri="{FF2B5EF4-FFF2-40B4-BE49-F238E27FC236}">
                <a16:creationId xmlns:a16="http://schemas.microsoft.com/office/drawing/2014/main" id="{1354F779-136C-6714-9C02-1D23A90E5D8E}"/>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23" name="Content Placeholder 2">
            <a:extLst>
              <a:ext uri="{FF2B5EF4-FFF2-40B4-BE49-F238E27FC236}">
                <a16:creationId xmlns:a16="http://schemas.microsoft.com/office/drawing/2014/main" id="{6C3A0C96-DADE-7D0B-AC42-7A4EC69450C9}"/>
              </a:ext>
            </a:extLst>
          </p:cNvPr>
          <p:cNvSpPr>
            <a:spLocks noGrp="1"/>
          </p:cNvSpPr>
          <p:nvPr>
            <p:ph idx="30"/>
          </p:nvPr>
        </p:nvSpPr>
        <p:spPr>
          <a:xfrm>
            <a:off x="4335779" y="1928516"/>
            <a:ext cx="3520440" cy="352044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4" name="Content Placeholder 2">
            <a:extLst>
              <a:ext uri="{FF2B5EF4-FFF2-40B4-BE49-F238E27FC236}">
                <a16:creationId xmlns:a16="http://schemas.microsoft.com/office/drawing/2014/main" id="{DC2067A9-CB5B-8C85-8D86-0CE295076C20}"/>
              </a:ext>
            </a:extLst>
          </p:cNvPr>
          <p:cNvSpPr>
            <a:spLocks noGrp="1"/>
          </p:cNvSpPr>
          <p:nvPr>
            <p:ph idx="31"/>
          </p:nvPr>
        </p:nvSpPr>
        <p:spPr>
          <a:xfrm>
            <a:off x="8138159" y="1928516"/>
            <a:ext cx="3520440" cy="352044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Tree>
    <p:extLst>
      <p:ext uri="{BB962C8B-B14F-4D97-AF65-F5344CB8AC3E}">
        <p14:creationId xmlns:p14="http://schemas.microsoft.com/office/powerpoint/2010/main" val="31689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Block Six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477"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9" name="Content Placeholder 2">
            <a:extLst>
              <a:ext uri="{FF2B5EF4-FFF2-40B4-BE49-F238E27FC236}">
                <a16:creationId xmlns:a16="http://schemas.microsoft.com/office/drawing/2014/main" id="{E99F96B8-AD0D-4DFC-A985-B975916E80B2}"/>
              </a:ext>
            </a:extLst>
          </p:cNvPr>
          <p:cNvSpPr>
            <a:spLocks noGrp="1"/>
          </p:cNvSpPr>
          <p:nvPr>
            <p:ph idx="20"/>
          </p:nvPr>
        </p:nvSpPr>
        <p:spPr>
          <a:xfrm>
            <a:off x="4968678"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0" name="Content Placeholder 2">
            <a:extLst>
              <a:ext uri="{FF2B5EF4-FFF2-40B4-BE49-F238E27FC236}">
                <a16:creationId xmlns:a16="http://schemas.microsoft.com/office/drawing/2014/main" id="{9940C095-114D-4D56-8312-7E5B562AF0A6}"/>
              </a:ext>
            </a:extLst>
          </p:cNvPr>
          <p:cNvSpPr>
            <a:spLocks noGrp="1"/>
          </p:cNvSpPr>
          <p:nvPr>
            <p:ph idx="21"/>
          </p:nvPr>
        </p:nvSpPr>
        <p:spPr>
          <a:xfrm>
            <a:off x="7443879"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7" name="Content Placeholder 2">
            <a:extLst>
              <a:ext uri="{FF2B5EF4-FFF2-40B4-BE49-F238E27FC236}">
                <a16:creationId xmlns:a16="http://schemas.microsoft.com/office/drawing/2014/main" id="{7E01FC74-BD4A-4A64-B840-AC7E3D0CF0D4}"/>
              </a:ext>
            </a:extLst>
          </p:cNvPr>
          <p:cNvSpPr>
            <a:spLocks noGrp="1"/>
          </p:cNvSpPr>
          <p:nvPr>
            <p:ph idx="22"/>
          </p:nvPr>
        </p:nvSpPr>
        <p:spPr>
          <a:xfrm>
            <a:off x="2493477"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8" name="Content Placeholder 2">
            <a:extLst>
              <a:ext uri="{FF2B5EF4-FFF2-40B4-BE49-F238E27FC236}">
                <a16:creationId xmlns:a16="http://schemas.microsoft.com/office/drawing/2014/main" id="{B937C7E4-A551-42F1-BAFC-F005B14AD88D}"/>
              </a:ext>
            </a:extLst>
          </p:cNvPr>
          <p:cNvSpPr>
            <a:spLocks noGrp="1"/>
          </p:cNvSpPr>
          <p:nvPr>
            <p:ph idx="23"/>
          </p:nvPr>
        </p:nvSpPr>
        <p:spPr>
          <a:xfrm>
            <a:off x="4968678"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9" name="Content Placeholder 2">
            <a:extLst>
              <a:ext uri="{FF2B5EF4-FFF2-40B4-BE49-F238E27FC236}">
                <a16:creationId xmlns:a16="http://schemas.microsoft.com/office/drawing/2014/main" id="{787A79B3-D321-4968-B3FA-A92742E8EC04}"/>
              </a:ext>
            </a:extLst>
          </p:cNvPr>
          <p:cNvSpPr>
            <a:spLocks noGrp="1"/>
          </p:cNvSpPr>
          <p:nvPr>
            <p:ph idx="24"/>
          </p:nvPr>
        </p:nvSpPr>
        <p:spPr>
          <a:xfrm>
            <a:off x="7443879"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1" name="Text Placeholder 6">
            <a:extLst>
              <a:ext uri="{FF2B5EF4-FFF2-40B4-BE49-F238E27FC236}">
                <a16:creationId xmlns:a16="http://schemas.microsoft.com/office/drawing/2014/main" id="{F38C373D-6E88-4447-A170-47A2006663B7}"/>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3" name="Text Placeholder 4">
            <a:extLst>
              <a:ext uri="{FF2B5EF4-FFF2-40B4-BE49-F238E27FC236}">
                <a16:creationId xmlns:a16="http://schemas.microsoft.com/office/drawing/2014/main" id="{1492E4FB-674F-6E41-26AB-BCE92ED5913E}"/>
              </a:ext>
            </a:extLst>
          </p:cNvPr>
          <p:cNvSpPr>
            <a:spLocks noGrp="1"/>
          </p:cNvSpPr>
          <p:nvPr>
            <p:ph type="body" sz="quarter" idx="25"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6" name="Text Placeholder 7">
            <a:extLst>
              <a:ext uri="{FF2B5EF4-FFF2-40B4-BE49-F238E27FC236}">
                <a16:creationId xmlns:a16="http://schemas.microsoft.com/office/drawing/2014/main" id="{86E8DC29-C7CC-866A-B503-1CF5DB13F938}"/>
              </a:ext>
            </a:extLst>
          </p:cNvPr>
          <p:cNvSpPr>
            <a:spLocks noGrp="1"/>
          </p:cNvSpPr>
          <p:nvPr>
            <p:ph type="body" sz="quarter" idx="26"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2" name="Text Placeholder 2">
            <a:extLst>
              <a:ext uri="{FF2B5EF4-FFF2-40B4-BE49-F238E27FC236}">
                <a16:creationId xmlns:a16="http://schemas.microsoft.com/office/drawing/2014/main" id="{2B2AF366-AEA5-1926-A2E1-F7D2F78E91F9}"/>
              </a:ext>
            </a:extLst>
          </p:cNvPr>
          <p:cNvSpPr>
            <a:spLocks noGrp="1"/>
          </p:cNvSpPr>
          <p:nvPr>
            <p:ph type="body" sz="quarter" idx="27"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4" name="Title Placeholder 1">
            <a:extLst>
              <a:ext uri="{FF2B5EF4-FFF2-40B4-BE49-F238E27FC236}">
                <a16:creationId xmlns:a16="http://schemas.microsoft.com/office/drawing/2014/main" id="{5BC498D7-4BE1-0530-A67B-1C51A0D86530}"/>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36280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Blue Photo">
    <p:bg>
      <p:bgPr>
        <a:solidFill>
          <a:schemeClr val="accent1"/>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4377608" y="5034538"/>
            <a:ext cx="6833372" cy="958055"/>
          </a:xfrm>
        </p:spPr>
        <p:txBody>
          <a:bodyPr>
            <a:noAutofit/>
          </a:bodyPr>
          <a:lstStyle>
            <a:lvl1pPr marL="0" indent="0">
              <a:spcBef>
                <a:spcPts val="0"/>
              </a:spcBef>
              <a:buNone/>
              <a:defRPr sz="1600">
                <a:solidFill>
                  <a:schemeClr val="bg1"/>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4369698" y="6380958"/>
            <a:ext cx="5379580" cy="165616"/>
          </a:xfrm>
        </p:spPr>
        <p:txBody>
          <a:bodyPr/>
          <a:lstStyle>
            <a:lvl1pPr marL="0" indent="0" algn="l">
              <a:lnSpc>
                <a:spcPts val="1400"/>
              </a:lnSpc>
              <a:spcBef>
                <a:spcPts val="0"/>
              </a:spcBef>
              <a:buNone/>
              <a:defRPr sz="1200" b="1" cap="all" baseline="0">
                <a:solidFill>
                  <a:schemeClr val="bg1"/>
                </a:solidFill>
                <a:latin typeface="+mn-lt"/>
              </a:defRPr>
            </a:lvl1pPr>
          </a:lstStyle>
          <a:p>
            <a:pPr lvl="0"/>
            <a:r>
              <a:rPr lang="en-US" dirty="0"/>
              <a:t>Insert “for internal use only” or other text here if needed</a:t>
            </a:r>
          </a:p>
        </p:txBody>
      </p:sp>
      <p:sp>
        <p:nvSpPr>
          <p:cNvPr id="3" name="Text Placeholder 2">
            <a:extLst>
              <a:ext uri="{FF2B5EF4-FFF2-40B4-BE49-F238E27FC236}">
                <a16:creationId xmlns:a16="http://schemas.microsoft.com/office/drawing/2014/main" id="{191ABEE5-6EBA-4296-88A3-4933686693AE}"/>
              </a:ext>
            </a:extLst>
          </p:cNvPr>
          <p:cNvSpPr>
            <a:spLocks noGrp="1"/>
          </p:cNvSpPr>
          <p:nvPr>
            <p:ph type="body" sz="quarter" idx="17" hasCustomPrompt="1"/>
          </p:nvPr>
        </p:nvSpPr>
        <p:spPr>
          <a:xfrm>
            <a:off x="7664116"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pic>
        <p:nvPicPr>
          <p:cNvPr id="11" name="Picture 10">
            <a:extLst>
              <a:ext uri="{FF2B5EF4-FFF2-40B4-BE49-F238E27FC236}">
                <a16:creationId xmlns:a16="http://schemas.microsoft.com/office/drawing/2014/main" id="{3CDB5DED-6183-A74A-A651-B1B4367077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0" name="Text Placeholder 4">
            <a:extLst>
              <a:ext uri="{FF2B5EF4-FFF2-40B4-BE49-F238E27FC236}">
                <a16:creationId xmlns:a16="http://schemas.microsoft.com/office/drawing/2014/main" id="{6A177FA2-49E3-D5F5-8276-16F530CB37A5}"/>
              </a:ext>
            </a:extLst>
          </p:cNvPr>
          <p:cNvSpPr>
            <a:spLocks noGrp="1"/>
          </p:cNvSpPr>
          <p:nvPr>
            <p:ph type="body" sz="quarter" idx="12" hasCustomPrompt="1"/>
          </p:nvPr>
        </p:nvSpPr>
        <p:spPr>
          <a:xfrm>
            <a:off x="4377608" y="1513397"/>
            <a:ext cx="6833372"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solidFill>
                  <a:schemeClr val="bg1"/>
                </a:solidFill>
              </a:defRPr>
            </a:lvl1pPr>
          </a:lstStyle>
          <a:p>
            <a:pPr lvl="0"/>
            <a:r>
              <a:rPr lang="en-US" dirty="0"/>
              <a:t>First Line Title</a:t>
            </a:r>
          </a:p>
        </p:txBody>
      </p:sp>
      <p:sp>
        <p:nvSpPr>
          <p:cNvPr id="13" name="Text Placeholder 11">
            <a:extLst>
              <a:ext uri="{FF2B5EF4-FFF2-40B4-BE49-F238E27FC236}">
                <a16:creationId xmlns:a16="http://schemas.microsoft.com/office/drawing/2014/main" id="{B8F3153F-812A-B6B1-1DAA-1834C2D507EF}"/>
              </a:ext>
            </a:extLst>
          </p:cNvPr>
          <p:cNvSpPr>
            <a:spLocks noGrp="1"/>
          </p:cNvSpPr>
          <p:nvPr>
            <p:ph type="body" sz="quarter" idx="13" hasCustomPrompt="1"/>
          </p:nvPr>
        </p:nvSpPr>
        <p:spPr>
          <a:xfrm>
            <a:off x="4369698" y="3073703"/>
            <a:ext cx="6841282" cy="1286140"/>
          </a:xfrm>
        </p:spPr>
        <p:txBody>
          <a:bodyPr>
            <a:noAutofit/>
          </a:bodyPr>
          <a:lstStyle>
            <a:lvl1pPr marL="0" indent="0">
              <a:lnSpc>
                <a:spcPct val="94000"/>
              </a:lnSpc>
              <a:spcBef>
                <a:spcPts val="0"/>
              </a:spcBef>
              <a:buNone/>
              <a:defRPr sz="4800" b="1" i="0" cap="none"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a:t>
            </a:r>
          </a:p>
          <a:p>
            <a:r>
              <a:rPr lang="en-US" dirty="0"/>
              <a:t>Line Title</a:t>
            </a:r>
          </a:p>
        </p:txBody>
      </p:sp>
      <p:sp>
        <p:nvSpPr>
          <p:cNvPr id="7" name="Picture Placeholder 6">
            <a:extLst>
              <a:ext uri="{FF2B5EF4-FFF2-40B4-BE49-F238E27FC236}">
                <a16:creationId xmlns:a16="http://schemas.microsoft.com/office/drawing/2014/main" id="{D36C937F-793C-4C9A-36F1-6E619E33BA61}"/>
              </a:ext>
            </a:extLst>
          </p:cNvPr>
          <p:cNvSpPr>
            <a:spLocks noGrp="1"/>
          </p:cNvSpPr>
          <p:nvPr>
            <p:ph type="pic" sz="quarter" idx="18"/>
          </p:nvPr>
        </p:nvSpPr>
        <p:spPr>
          <a:xfrm>
            <a:off x="0" y="0"/>
            <a:ext cx="3852863" cy="6858000"/>
          </a:xfrm>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D1A2B140-09C1-DC8D-346A-03B638065680}"/>
              </a:ext>
            </a:extLst>
          </p:cNvPr>
          <p:cNvSpPr/>
          <p:nvPr userDrawn="1"/>
        </p:nvSpPr>
        <p:spPr>
          <a:xfrm>
            <a:off x="4369698" y="4751415"/>
            <a:ext cx="785228" cy="927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pic>
        <p:nvPicPr>
          <p:cNvPr id="12" name="Picture 11">
            <a:extLst>
              <a:ext uri="{FF2B5EF4-FFF2-40B4-BE49-F238E27FC236}">
                <a16:creationId xmlns:a16="http://schemas.microsoft.com/office/drawing/2014/main" id="{2D06A9A9-6A22-F7DB-4BDA-A722AA972AC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369698" y="658833"/>
            <a:ext cx="1570454" cy="372690"/>
          </a:xfrm>
          <a:prstGeom prst="rect">
            <a:avLst/>
          </a:prstGeom>
        </p:spPr>
      </p:pic>
    </p:spTree>
    <p:extLst>
      <p:ext uri="{BB962C8B-B14F-4D97-AF65-F5344CB8AC3E}">
        <p14:creationId xmlns:p14="http://schemas.microsoft.com/office/powerpoint/2010/main" val="2070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Block Eight Vertical">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034"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9" name="Content Placeholder 2">
            <a:extLst>
              <a:ext uri="{FF2B5EF4-FFF2-40B4-BE49-F238E27FC236}">
                <a16:creationId xmlns:a16="http://schemas.microsoft.com/office/drawing/2014/main" id="{E99F96B8-AD0D-4DFC-A985-B975916E80B2}"/>
              </a:ext>
            </a:extLst>
          </p:cNvPr>
          <p:cNvSpPr>
            <a:spLocks noGrp="1"/>
          </p:cNvSpPr>
          <p:nvPr>
            <p:ph idx="20"/>
          </p:nvPr>
        </p:nvSpPr>
        <p:spPr>
          <a:xfrm>
            <a:off x="3704235"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0" name="Content Placeholder 2">
            <a:extLst>
              <a:ext uri="{FF2B5EF4-FFF2-40B4-BE49-F238E27FC236}">
                <a16:creationId xmlns:a16="http://schemas.microsoft.com/office/drawing/2014/main" id="{9940C095-114D-4D56-8312-7E5B562AF0A6}"/>
              </a:ext>
            </a:extLst>
          </p:cNvPr>
          <p:cNvSpPr>
            <a:spLocks noGrp="1"/>
          </p:cNvSpPr>
          <p:nvPr>
            <p:ph idx="21"/>
          </p:nvPr>
        </p:nvSpPr>
        <p:spPr>
          <a:xfrm>
            <a:off x="6179436"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7" name="Content Placeholder 2">
            <a:extLst>
              <a:ext uri="{FF2B5EF4-FFF2-40B4-BE49-F238E27FC236}">
                <a16:creationId xmlns:a16="http://schemas.microsoft.com/office/drawing/2014/main" id="{7E01FC74-BD4A-4A64-B840-AC7E3D0CF0D4}"/>
              </a:ext>
            </a:extLst>
          </p:cNvPr>
          <p:cNvSpPr>
            <a:spLocks noGrp="1"/>
          </p:cNvSpPr>
          <p:nvPr>
            <p:ph idx="22"/>
          </p:nvPr>
        </p:nvSpPr>
        <p:spPr>
          <a:xfrm>
            <a:off x="1229034"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8" name="Content Placeholder 2">
            <a:extLst>
              <a:ext uri="{FF2B5EF4-FFF2-40B4-BE49-F238E27FC236}">
                <a16:creationId xmlns:a16="http://schemas.microsoft.com/office/drawing/2014/main" id="{B937C7E4-A551-42F1-BAFC-F005B14AD88D}"/>
              </a:ext>
            </a:extLst>
          </p:cNvPr>
          <p:cNvSpPr>
            <a:spLocks noGrp="1"/>
          </p:cNvSpPr>
          <p:nvPr>
            <p:ph idx="23"/>
          </p:nvPr>
        </p:nvSpPr>
        <p:spPr>
          <a:xfrm>
            <a:off x="3704235"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19" name="Content Placeholder 2">
            <a:extLst>
              <a:ext uri="{FF2B5EF4-FFF2-40B4-BE49-F238E27FC236}">
                <a16:creationId xmlns:a16="http://schemas.microsoft.com/office/drawing/2014/main" id="{787A79B3-D321-4968-B3FA-A92742E8EC04}"/>
              </a:ext>
            </a:extLst>
          </p:cNvPr>
          <p:cNvSpPr>
            <a:spLocks noGrp="1"/>
          </p:cNvSpPr>
          <p:nvPr>
            <p:ph idx="24"/>
          </p:nvPr>
        </p:nvSpPr>
        <p:spPr>
          <a:xfrm>
            <a:off x="6179436"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0" name="Content Placeholder 2">
            <a:extLst>
              <a:ext uri="{FF2B5EF4-FFF2-40B4-BE49-F238E27FC236}">
                <a16:creationId xmlns:a16="http://schemas.microsoft.com/office/drawing/2014/main" id="{4FD0328B-D351-1049-A9BE-92CA87F23A79}"/>
              </a:ext>
            </a:extLst>
          </p:cNvPr>
          <p:cNvSpPr>
            <a:spLocks noGrp="1"/>
          </p:cNvSpPr>
          <p:nvPr>
            <p:ph idx="27"/>
          </p:nvPr>
        </p:nvSpPr>
        <p:spPr>
          <a:xfrm>
            <a:off x="8658317" y="1371601"/>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1" name="Content Placeholder 2">
            <a:extLst>
              <a:ext uri="{FF2B5EF4-FFF2-40B4-BE49-F238E27FC236}">
                <a16:creationId xmlns:a16="http://schemas.microsoft.com/office/drawing/2014/main" id="{6D228CD0-BF7F-194D-838D-F7BAEB8DFCA4}"/>
              </a:ext>
            </a:extLst>
          </p:cNvPr>
          <p:cNvSpPr>
            <a:spLocks noGrp="1"/>
          </p:cNvSpPr>
          <p:nvPr>
            <p:ph idx="28"/>
          </p:nvPr>
        </p:nvSpPr>
        <p:spPr>
          <a:xfrm>
            <a:off x="8658317" y="3851450"/>
            <a:ext cx="2286000" cy="2286000"/>
          </a:xfrm>
          <a:solidFill>
            <a:srgbClr val="054C70"/>
          </a:solidFill>
        </p:spPr>
        <p:txBody>
          <a:bodyPr lIns="137160" tIns="137160" rIns="137160" bIns="137160">
            <a:noAutofit/>
          </a:bodyPr>
          <a:lstStyle>
            <a:lvl1pPr marL="0" indent="0">
              <a:lnSpc>
                <a:spcPct val="100000"/>
              </a:lnSpc>
              <a:spcBef>
                <a:spcPts val="600"/>
              </a:spcBef>
              <a:buClr>
                <a:schemeClr val="accent2"/>
              </a:buClr>
              <a:buNone/>
              <a:defRPr sz="2000">
                <a:solidFill>
                  <a:schemeClr val="bg1"/>
                </a:solidFill>
              </a:defRPr>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p:txBody>
      </p:sp>
      <p:sp>
        <p:nvSpPr>
          <p:cNvPr id="25" name="Text Placeholder 6">
            <a:extLst>
              <a:ext uri="{FF2B5EF4-FFF2-40B4-BE49-F238E27FC236}">
                <a16:creationId xmlns:a16="http://schemas.microsoft.com/office/drawing/2014/main" id="{8633BA5C-625D-5842-A716-B4A04CC29814}"/>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5" name="Text Placeholder 4">
            <a:extLst>
              <a:ext uri="{FF2B5EF4-FFF2-40B4-BE49-F238E27FC236}">
                <a16:creationId xmlns:a16="http://schemas.microsoft.com/office/drawing/2014/main" id="{3E735767-A713-6C0B-EB71-66E1992A3A8E}"/>
              </a:ext>
            </a:extLst>
          </p:cNvPr>
          <p:cNvSpPr>
            <a:spLocks noGrp="1"/>
          </p:cNvSpPr>
          <p:nvPr>
            <p:ph type="body" sz="quarter" idx="29"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3" name="Text Placeholder 7">
            <a:extLst>
              <a:ext uri="{FF2B5EF4-FFF2-40B4-BE49-F238E27FC236}">
                <a16:creationId xmlns:a16="http://schemas.microsoft.com/office/drawing/2014/main" id="{1FF6D1C4-BA6C-E27A-9B0E-5DB3D0DA7AFA}"/>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6" name="Text Placeholder 2">
            <a:extLst>
              <a:ext uri="{FF2B5EF4-FFF2-40B4-BE49-F238E27FC236}">
                <a16:creationId xmlns:a16="http://schemas.microsoft.com/office/drawing/2014/main" id="{51C6E2CA-593F-1776-8581-D2123F718A7A}"/>
              </a:ext>
            </a:extLst>
          </p:cNvPr>
          <p:cNvSpPr>
            <a:spLocks noGrp="1"/>
          </p:cNvSpPr>
          <p:nvPr>
            <p:ph type="body" sz="quarter" idx="31"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8" name="Title Placeholder 1">
            <a:extLst>
              <a:ext uri="{FF2B5EF4-FFF2-40B4-BE49-F238E27FC236}">
                <a16:creationId xmlns:a16="http://schemas.microsoft.com/office/drawing/2014/main" id="{E95E62BE-6943-5565-6213-3A879627F2B2}"/>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1472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istics On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1734"/>
          <a:stretch/>
        </p:blipFill>
        <p:spPr>
          <a:xfrm>
            <a:off x="1524" y="0"/>
            <a:ext cx="12188952" cy="6053328"/>
          </a:xfrm>
          <a:prstGeom prst="rect">
            <a:avLst/>
          </a:prstGeom>
        </p:spPr>
      </p:pic>
      <p:sp>
        <p:nvSpPr>
          <p:cNvPr id="4" name="Text Placeholder 3"/>
          <p:cNvSpPr>
            <a:spLocks noGrp="1"/>
          </p:cNvSpPr>
          <p:nvPr>
            <p:ph type="body" sz="quarter" idx="14" hasCustomPrompt="1"/>
          </p:nvPr>
        </p:nvSpPr>
        <p:spPr>
          <a:xfrm>
            <a:off x="413733" y="1196114"/>
            <a:ext cx="6308648" cy="3607748"/>
          </a:xfrm>
        </p:spPr>
        <p:txBody>
          <a:bodyPr anchor="b"/>
          <a:lstStyle>
            <a:lvl1pPr marL="0" indent="0" algn="l">
              <a:buNone/>
              <a:defRPr sz="24750" b="1">
                <a:solidFill>
                  <a:schemeClr val="accent1"/>
                </a:solidFill>
              </a:defRPr>
            </a:lvl1pPr>
          </a:lstStyle>
          <a:p>
            <a:pPr lvl="0"/>
            <a:r>
              <a:rPr lang="en-US" dirty="0"/>
              <a:t>00</a:t>
            </a:r>
          </a:p>
        </p:txBody>
      </p:sp>
      <p:sp>
        <p:nvSpPr>
          <p:cNvPr id="13" name="Text Placeholder 12"/>
          <p:cNvSpPr>
            <a:spLocks noGrp="1"/>
          </p:cNvSpPr>
          <p:nvPr>
            <p:ph type="body" sz="quarter" idx="16" hasCustomPrompt="1"/>
          </p:nvPr>
        </p:nvSpPr>
        <p:spPr>
          <a:xfrm>
            <a:off x="544797" y="4365878"/>
            <a:ext cx="11113802" cy="1345597"/>
          </a:xfrm>
        </p:spPr>
        <p:txBody>
          <a:bodyPr/>
          <a:lstStyle>
            <a:lvl1pPr marL="0" indent="0">
              <a:buNone/>
              <a:defRPr sz="3850" baseline="0">
                <a:solidFill>
                  <a:schemeClr val="tx2"/>
                </a:solidFill>
              </a:defRPr>
            </a:lvl1pPr>
          </a:lstStyle>
          <a:p>
            <a:pPr lvl="0"/>
            <a:r>
              <a:rPr lang="en-US" dirty="0"/>
              <a:t>text about statistic. Add percentage sign as needed.</a:t>
            </a:r>
          </a:p>
        </p:txBody>
      </p:sp>
      <p:sp>
        <p:nvSpPr>
          <p:cNvPr id="14" name="Text Placeholder 6">
            <a:extLst>
              <a:ext uri="{FF2B5EF4-FFF2-40B4-BE49-F238E27FC236}">
                <a16:creationId xmlns:a16="http://schemas.microsoft.com/office/drawing/2014/main" id="{04E00BE9-0CC7-BB48-9D04-5684D54EF9E0}"/>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8" name="Text Placeholder 7">
            <a:extLst>
              <a:ext uri="{FF2B5EF4-FFF2-40B4-BE49-F238E27FC236}">
                <a16:creationId xmlns:a16="http://schemas.microsoft.com/office/drawing/2014/main" id="{33E9438F-1457-D389-48CF-2E33DEA220E6}"/>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9" name="Text Placeholder 2">
            <a:extLst>
              <a:ext uri="{FF2B5EF4-FFF2-40B4-BE49-F238E27FC236}">
                <a16:creationId xmlns:a16="http://schemas.microsoft.com/office/drawing/2014/main" id="{83C56144-6C13-4DB5-47FD-0499EF8C2473}"/>
              </a:ext>
            </a:extLst>
          </p:cNvPr>
          <p:cNvSpPr>
            <a:spLocks noGrp="1"/>
          </p:cNvSpPr>
          <p:nvPr>
            <p:ph type="body" sz="quarter" idx="31"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253005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istics One w/Dark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000"/>
          <a:stretch/>
        </p:blipFill>
        <p:spPr>
          <a:xfrm>
            <a:off x="1524" y="0"/>
            <a:ext cx="12188952" cy="6035040"/>
          </a:xfrm>
          <a:prstGeom prst="rect">
            <a:avLst/>
          </a:prstGeom>
        </p:spPr>
      </p:pic>
      <p:sp>
        <p:nvSpPr>
          <p:cNvPr id="5" name="Picture Placeholder 4">
            <a:extLst>
              <a:ext uri="{FF2B5EF4-FFF2-40B4-BE49-F238E27FC236}">
                <a16:creationId xmlns:a16="http://schemas.microsoft.com/office/drawing/2014/main" id="{28D7FA8A-9F13-4EE2-9B5D-9D6699E4E0F8}"/>
              </a:ext>
            </a:extLst>
          </p:cNvPr>
          <p:cNvSpPr>
            <a:spLocks noGrp="1"/>
          </p:cNvSpPr>
          <p:nvPr>
            <p:ph type="pic" sz="quarter" idx="17" hasCustomPrompt="1"/>
          </p:nvPr>
        </p:nvSpPr>
        <p:spPr>
          <a:xfrm>
            <a:off x="0" y="0"/>
            <a:ext cx="12188825" cy="603504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4" name="Text Placeholder 3"/>
          <p:cNvSpPr>
            <a:spLocks noGrp="1"/>
          </p:cNvSpPr>
          <p:nvPr>
            <p:ph type="body" sz="quarter" idx="14" hasCustomPrompt="1"/>
          </p:nvPr>
        </p:nvSpPr>
        <p:spPr>
          <a:xfrm>
            <a:off x="533400" y="830353"/>
            <a:ext cx="4572000" cy="4572000"/>
          </a:xfrm>
          <a:solidFill>
            <a:schemeClr val="bg1">
              <a:alpha val="89000"/>
            </a:schemeClr>
          </a:solidFill>
        </p:spPr>
        <p:txBody>
          <a:bodyPr lIns="365760" tIns="365760" rIns="365760" bIns="365760" anchor="t" anchorCtr="0"/>
          <a:lstStyle>
            <a:lvl1pPr marL="0" indent="0" algn="l">
              <a:buNone/>
              <a:defRPr sz="16500" b="1">
                <a:solidFill>
                  <a:schemeClr val="accent1"/>
                </a:solidFill>
              </a:defRPr>
            </a:lvl1pPr>
          </a:lstStyle>
          <a:p>
            <a:pPr lvl="0"/>
            <a:r>
              <a:rPr lang="en-US" dirty="0"/>
              <a:t>00</a:t>
            </a:r>
          </a:p>
        </p:txBody>
      </p:sp>
      <p:sp>
        <p:nvSpPr>
          <p:cNvPr id="13" name="Text Placeholder 12"/>
          <p:cNvSpPr>
            <a:spLocks noGrp="1"/>
          </p:cNvSpPr>
          <p:nvPr>
            <p:ph type="body" sz="quarter" idx="16" hasCustomPrompt="1"/>
          </p:nvPr>
        </p:nvSpPr>
        <p:spPr>
          <a:xfrm>
            <a:off x="981799" y="3472732"/>
            <a:ext cx="3773215" cy="1872984"/>
          </a:xfrm>
        </p:spPr>
        <p:txBody>
          <a:bodyPr/>
          <a:lstStyle>
            <a:lvl1pPr marL="0" indent="0">
              <a:buNone/>
              <a:defRPr sz="2400" baseline="0">
                <a:solidFill>
                  <a:schemeClr val="tx2"/>
                </a:solidFill>
              </a:defRPr>
            </a:lvl1pPr>
          </a:lstStyle>
          <a:p>
            <a:pPr lvl="0"/>
            <a:r>
              <a:rPr lang="en-US" dirty="0"/>
              <a:t>text about statistic. Add percentage sign as needed.</a:t>
            </a:r>
          </a:p>
        </p:txBody>
      </p:sp>
      <p:sp>
        <p:nvSpPr>
          <p:cNvPr id="15" name="Text Placeholder 6">
            <a:extLst>
              <a:ext uri="{FF2B5EF4-FFF2-40B4-BE49-F238E27FC236}">
                <a16:creationId xmlns:a16="http://schemas.microsoft.com/office/drawing/2014/main" id="{14665C24-CCAE-BA4C-A5F5-ADB812C900EF}"/>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9" name="Text Placeholder 7">
            <a:extLst>
              <a:ext uri="{FF2B5EF4-FFF2-40B4-BE49-F238E27FC236}">
                <a16:creationId xmlns:a16="http://schemas.microsoft.com/office/drawing/2014/main" id="{25B0D73A-6F98-4B61-01BD-C24EE1F13446}"/>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0" name="Text Placeholder 2">
            <a:extLst>
              <a:ext uri="{FF2B5EF4-FFF2-40B4-BE49-F238E27FC236}">
                <a16:creationId xmlns:a16="http://schemas.microsoft.com/office/drawing/2014/main" id="{503CECD0-9981-5559-AE0C-C0830B3BEBA9}"/>
              </a:ext>
            </a:extLst>
          </p:cNvPr>
          <p:cNvSpPr>
            <a:spLocks noGrp="1"/>
          </p:cNvSpPr>
          <p:nvPr>
            <p:ph type="body" sz="quarter" idx="31"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3367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istics One w/Light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000"/>
          <a:stretch/>
        </p:blipFill>
        <p:spPr>
          <a:xfrm>
            <a:off x="1524" y="0"/>
            <a:ext cx="12188952" cy="6035040"/>
          </a:xfrm>
          <a:prstGeom prst="rect">
            <a:avLst/>
          </a:prstGeom>
        </p:spPr>
      </p:pic>
      <p:sp>
        <p:nvSpPr>
          <p:cNvPr id="5" name="Picture Placeholder 4">
            <a:extLst>
              <a:ext uri="{FF2B5EF4-FFF2-40B4-BE49-F238E27FC236}">
                <a16:creationId xmlns:a16="http://schemas.microsoft.com/office/drawing/2014/main" id="{28D7FA8A-9F13-4EE2-9B5D-9D6699E4E0F8}"/>
              </a:ext>
            </a:extLst>
          </p:cNvPr>
          <p:cNvSpPr>
            <a:spLocks noGrp="1"/>
          </p:cNvSpPr>
          <p:nvPr>
            <p:ph type="pic" sz="quarter" idx="17" hasCustomPrompt="1"/>
          </p:nvPr>
        </p:nvSpPr>
        <p:spPr>
          <a:xfrm>
            <a:off x="0" y="0"/>
            <a:ext cx="12188825" cy="6035040"/>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4" name="Text Placeholder 3"/>
          <p:cNvSpPr>
            <a:spLocks noGrp="1"/>
          </p:cNvSpPr>
          <p:nvPr>
            <p:ph type="body" sz="quarter" idx="14" hasCustomPrompt="1"/>
          </p:nvPr>
        </p:nvSpPr>
        <p:spPr>
          <a:xfrm>
            <a:off x="533400" y="830353"/>
            <a:ext cx="4572000" cy="4572000"/>
          </a:xfrm>
          <a:solidFill>
            <a:srgbClr val="253746">
              <a:alpha val="94118"/>
            </a:srgbClr>
          </a:solidFill>
        </p:spPr>
        <p:txBody>
          <a:bodyPr lIns="365760" tIns="365760" rIns="365760" bIns="365760" anchor="t" anchorCtr="0"/>
          <a:lstStyle>
            <a:lvl1pPr marL="0" indent="0" algn="l">
              <a:buNone/>
              <a:defRPr sz="16500" b="1">
                <a:solidFill>
                  <a:srgbClr val="05C3DE"/>
                </a:solidFill>
              </a:defRPr>
            </a:lvl1pPr>
          </a:lstStyle>
          <a:p>
            <a:pPr lvl="0"/>
            <a:r>
              <a:rPr lang="en-US" dirty="0"/>
              <a:t>00</a:t>
            </a:r>
          </a:p>
        </p:txBody>
      </p:sp>
      <p:sp>
        <p:nvSpPr>
          <p:cNvPr id="13" name="Text Placeholder 12"/>
          <p:cNvSpPr>
            <a:spLocks noGrp="1"/>
          </p:cNvSpPr>
          <p:nvPr>
            <p:ph type="body" sz="quarter" idx="16" hasCustomPrompt="1"/>
          </p:nvPr>
        </p:nvSpPr>
        <p:spPr>
          <a:xfrm>
            <a:off x="981799" y="3472732"/>
            <a:ext cx="3773215" cy="1872984"/>
          </a:xfrm>
        </p:spPr>
        <p:txBody>
          <a:bodyPr/>
          <a:lstStyle>
            <a:lvl1pPr marL="0" indent="0">
              <a:buNone/>
              <a:defRPr sz="2400" baseline="0">
                <a:solidFill>
                  <a:schemeClr val="bg1"/>
                </a:solidFill>
              </a:defRPr>
            </a:lvl1pPr>
          </a:lstStyle>
          <a:p>
            <a:pPr lvl="0"/>
            <a:r>
              <a:rPr lang="en-US" dirty="0"/>
              <a:t>text about statistic. Add percentage sign as needed.</a:t>
            </a:r>
          </a:p>
        </p:txBody>
      </p:sp>
      <p:sp>
        <p:nvSpPr>
          <p:cNvPr id="15" name="Text Placeholder 6">
            <a:extLst>
              <a:ext uri="{FF2B5EF4-FFF2-40B4-BE49-F238E27FC236}">
                <a16:creationId xmlns:a16="http://schemas.microsoft.com/office/drawing/2014/main" id="{8C964955-B8A1-A744-B2F0-4D5A136DC8AF}"/>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9" name="Text Placeholder 7">
            <a:extLst>
              <a:ext uri="{FF2B5EF4-FFF2-40B4-BE49-F238E27FC236}">
                <a16:creationId xmlns:a16="http://schemas.microsoft.com/office/drawing/2014/main" id="{E488B5DA-6E91-04BC-8BF0-DCE09283B4AA}"/>
              </a:ext>
            </a:extLst>
          </p:cNvPr>
          <p:cNvSpPr>
            <a:spLocks noGrp="1"/>
          </p:cNvSpPr>
          <p:nvPr>
            <p:ph type="body" sz="quarter" idx="30"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0" name="Text Placeholder 2">
            <a:extLst>
              <a:ext uri="{FF2B5EF4-FFF2-40B4-BE49-F238E27FC236}">
                <a16:creationId xmlns:a16="http://schemas.microsoft.com/office/drawing/2014/main" id="{53E9130E-A437-9153-34E4-2DE8CC707D43}"/>
              </a:ext>
            </a:extLst>
          </p:cNvPr>
          <p:cNvSpPr>
            <a:spLocks noGrp="1"/>
          </p:cNvSpPr>
          <p:nvPr>
            <p:ph type="body" sz="quarter" idx="31"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103136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istics Tw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56DB4-D180-45A4-98F0-11408E6B6F63}"/>
              </a:ext>
            </a:extLst>
          </p:cNvPr>
          <p:cNvSpPr>
            <a:spLocks noGrp="1"/>
          </p:cNvSpPr>
          <p:nvPr>
            <p:ph idx="1" hasCustomPrompt="1"/>
          </p:nvPr>
        </p:nvSpPr>
        <p:spPr>
          <a:xfrm>
            <a:off x="987552" y="1368910"/>
            <a:ext cx="4572000" cy="3026627"/>
          </a:xfrm>
          <a:noFill/>
          <a:ln>
            <a:noFill/>
          </a:ln>
        </p:spPr>
        <p:txBody>
          <a:bodyPr lIns="365760" tIns="365760" rIns="365760" bIns="365760">
            <a:noAutofit/>
          </a:bodyPr>
          <a:lstStyle>
            <a:lvl1pPr marL="0" indent="0">
              <a:lnSpc>
                <a:spcPct val="105000"/>
              </a:lnSpc>
              <a:spcBef>
                <a:spcPts val="0"/>
              </a:spcBef>
              <a:buClr>
                <a:schemeClr val="accent2"/>
              </a:buClr>
              <a:buNone/>
              <a:defRPr sz="16600" b="1" baseline="0">
                <a:solidFill>
                  <a:schemeClr val="accent1"/>
                </a:solidFill>
              </a:defRPr>
            </a:lvl1pPr>
            <a:lvl2pPr marL="0" indent="0">
              <a:lnSpc>
                <a:spcPct val="105000"/>
              </a:lnSpc>
              <a:spcBef>
                <a:spcPts val="0"/>
              </a:spcBef>
              <a:buClr>
                <a:schemeClr val="accent4"/>
              </a:buClr>
              <a:buNone/>
              <a:defRPr sz="3200">
                <a:solidFill>
                  <a:schemeClr val="bg1"/>
                </a:solidFill>
              </a:defRPr>
            </a:lvl2pPr>
            <a:lvl3pPr marL="0" indent="0">
              <a:lnSpc>
                <a:spcPct val="105000"/>
              </a:lnSpc>
              <a:spcBef>
                <a:spcPts val="0"/>
              </a:spcBef>
              <a:buClr>
                <a:schemeClr val="accent4"/>
              </a:buClr>
              <a:buNone/>
              <a:defRPr sz="3200">
                <a:solidFill>
                  <a:schemeClr val="bg1"/>
                </a:solidFill>
              </a:defRPr>
            </a:lvl3pPr>
            <a:lvl4pPr marL="0" indent="0">
              <a:lnSpc>
                <a:spcPct val="105000"/>
              </a:lnSpc>
              <a:spcBef>
                <a:spcPts val="0"/>
              </a:spcBef>
              <a:buClr>
                <a:schemeClr val="accent4"/>
              </a:buClr>
              <a:buNone/>
              <a:defRPr sz="3200">
                <a:solidFill>
                  <a:schemeClr val="bg1"/>
                </a:solidFill>
              </a:defRPr>
            </a:lvl4pPr>
            <a:lvl5pPr marL="0" indent="0">
              <a:lnSpc>
                <a:spcPct val="105000"/>
              </a:lnSpc>
              <a:spcBef>
                <a:spcPts val="0"/>
              </a:spcBef>
              <a:buClr>
                <a:schemeClr val="accent4"/>
              </a:buClr>
              <a:buFont typeface="Arial" panose="020B0604020202020204" pitchFamily="34" charset="0"/>
              <a:buNone/>
              <a:defRPr sz="3200">
                <a:solidFill>
                  <a:schemeClr val="bg1"/>
                </a:solidFill>
              </a:defRPr>
            </a:lvl5pPr>
          </a:lstStyle>
          <a:p>
            <a:pPr lvl="0"/>
            <a:r>
              <a:rPr lang="en-US" dirty="0"/>
              <a:t>00</a:t>
            </a:r>
          </a:p>
        </p:txBody>
      </p:sp>
      <p:cxnSp>
        <p:nvCxnSpPr>
          <p:cNvPr id="8" name="Straight Connector 7">
            <a:extLst>
              <a:ext uri="{FF2B5EF4-FFF2-40B4-BE49-F238E27FC236}">
                <a16:creationId xmlns:a16="http://schemas.microsoft.com/office/drawing/2014/main" id="{9284F625-11E6-49A3-B79C-16D8599D72A7}"/>
              </a:ext>
            </a:extLst>
          </p:cNvPr>
          <p:cNvCxnSpPr>
            <a:cxnSpLocks/>
          </p:cNvCxnSpPr>
          <p:nvPr userDrawn="1"/>
        </p:nvCxnSpPr>
        <p:spPr>
          <a:xfrm flipH="1">
            <a:off x="6073089" y="1368910"/>
            <a:ext cx="1645" cy="4628209"/>
          </a:xfrm>
          <a:prstGeom prst="line">
            <a:avLst/>
          </a:prstGeom>
          <a:ln w="63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5510DD91-1C0C-4B08-B7EA-4F5E8799C4DB}"/>
              </a:ext>
            </a:extLst>
          </p:cNvPr>
          <p:cNvSpPr>
            <a:spLocks noGrp="1"/>
          </p:cNvSpPr>
          <p:nvPr>
            <p:ph type="body" sz="quarter" idx="16" hasCustomPrompt="1"/>
          </p:nvPr>
        </p:nvSpPr>
        <p:spPr>
          <a:xfrm>
            <a:off x="1442569" y="3920599"/>
            <a:ext cx="3808082" cy="1756109"/>
          </a:xfrm>
        </p:spPr>
        <p:txBody>
          <a:bodyPr/>
          <a:lstStyle>
            <a:lvl1pPr marL="0" indent="0">
              <a:buNone/>
              <a:defRPr sz="2400" baseline="0">
                <a:solidFill>
                  <a:schemeClr val="tx2"/>
                </a:solidFill>
              </a:defRPr>
            </a:lvl1pPr>
          </a:lstStyle>
          <a:p>
            <a:pPr lvl="0"/>
            <a:r>
              <a:rPr lang="en-US" dirty="0"/>
              <a:t>text about statistic. Add percentage sign as needed.</a:t>
            </a:r>
          </a:p>
        </p:txBody>
      </p:sp>
      <p:sp>
        <p:nvSpPr>
          <p:cNvPr id="11" name="Content Placeholder 2">
            <a:extLst>
              <a:ext uri="{FF2B5EF4-FFF2-40B4-BE49-F238E27FC236}">
                <a16:creationId xmlns:a16="http://schemas.microsoft.com/office/drawing/2014/main" id="{7551D9E7-737A-4B74-BB27-88E0243F1838}"/>
              </a:ext>
            </a:extLst>
          </p:cNvPr>
          <p:cNvSpPr>
            <a:spLocks noGrp="1"/>
          </p:cNvSpPr>
          <p:nvPr>
            <p:ph idx="17" hasCustomPrompt="1"/>
          </p:nvPr>
        </p:nvSpPr>
        <p:spPr>
          <a:xfrm>
            <a:off x="6614321" y="1368910"/>
            <a:ext cx="4572000" cy="3026627"/>
          </a:xfrm>
          <a:noFill/>
          <a:ln>
            <a:noFill/>
          </a:ln>
        </p:spPr>
        <p:txBody>
          <a:bodyPr lIns="365760" tIns="365760" rIns="365760" bIns="365760">
            <a:noAutofit/>
          </a:bodyPr>
          <a:lstStyle>
            <a:lvl1pPr marL="0" indent="0">
              <a:lnSpc>
                <a:spcPct val="105000"/>
              </a:lnSpc>
              <a:spcBef>
                <a:spcPts val="0"/>
              </a:spcBef>
              <a:buClr>
                <a:schemeClr val="accent2"/>
              </a:buClr>
              <a:buNone/>
              <a:defRPr sz="16600" b="1" baseline="0">
                <a:solidFill>
                  <a:schemeClr val="accent1"/>
                </a:solidFill>
              </a:defRPr>
            </a:lvl1pPr>
            <a:lvl2pPr marL="0" indent="0">
              <a:lnSpc>
                <a:spcPct val="105000"/>
              </a:lnSpc>
              <a:spcBef>
                <a:spcPts val="0"/>
              </a:spcBef>
              <a:buClr>
                <a:schemeClr val="accent4"/>
              </a:buClr>
              <a:buNone/>
              <a:defRPr sz="3200">
                <a:solidFill>
                  <a:schemeClr val="bg1"/>
                </a:solidFill>
              </a:defRPr>
            </a:lvl2pPr>
            <a:lvl3pPr marL="0" indent="0">
              <a:lnSpc>
                <a:spcPct val="105000"/>
              </a:lnSpc>
              <a:spcBef>
                <a:spcPts val="0"/>
              </a:spcBef>
              <a:buClr>
                <a:schemeClr val="accent4"/>
              </a:buClr>
              <a:buNone/>
              <a:defRPr sz="3200">
                <a:solidFill>
                  <a:schemeClr val="bg1"/>
                </a:solidFill>
              </a:defRPr>
            </a:lvl3pPr>
            <a:lvl4pPr marL="0" indent="0">
              <a:lnSpc>
                <a:spcPct val="105000"/>
              </a:lnSpc>
              <a:spcBef>
                <a:spcPts val="0"/>
              </a:spcBef>
              <a:buClr>
                <a:schemeClr val="accent4"/>
              </a:buClr>
              <a:buNone/>
              <a:defRPr sz="3200">
                <a:solidFill>
                  <a:schemeClr val="bg1"/>
                </a:solidFill>
              </a:defRPr>
            </a:lvl4pPr>
            <a:lvl5pPr marL="0" indent="0">
              <a:lnSpc>
                <a:spcPct val="105000"/>
              </a:lnSpc>
              <a:spcBef>
                <a:spcPts val="0"/>
              </a:spcBef>
              <a:buClr>
                <a:schemeClr val="accent4"/>
              </a:buClr>
              <a:buFont typeface="Arial" panose="020B0604020202020204" pitchFamily="34" charset="0"/>
              <a:buNone/>
              <a:defRPr sz="3200">
                <a:solidFill>
                  <a:schemeClr val="bg1"/>
                </a:solidFill>
              </a:defRPr>
            </a:lvl5pPr>
          </a:lstStyle>
          <a:p>
            <a:pPr lvl="0"/>
            <a:r>
              <a:rPr lang="en-US" dirty="0"/>
              <a:t>00</a:t>
            </a:r>
          </a:p>
        </p:txBody>
      </p:sp>
      <p:sp>
        <p:nvSpPr>
          <p:cNvPr id="12" name="Text Placeholder 12">
            <a:extLst>
              <a:ext uri="{FF2B5EF4-FFF2-40B4-BE49-F238E27FC236}">
                <a16:creationId xmlns:a16="http://schemas.microsoft.com/office/drawing/2014/main" id="{1C67D498-7CF7-4E3B-AE72-0622E898195D}"/>
              </a:ext>
            </a:extLst>
          </p:cNvPr>
          <p:cNvSpPr>
            <a:spLocks noGrp="1"/>
          </p:cNvSpPr>
          <p:nvPr>
            <p:ph type="body" sz="quarter" idx="18" hasCustomPrompt="1"/>
          </p:nvPr>
        </p:nvSpPr>
        <p:spPr>
          <a:xfrm>
            <a:off x="7069338" y="3920599"/>
            <a:ext cx="3808082" cy="1756109"/>
          </a:xfrm>
        </p:spPr>
        <p:txBody>
          <a:bodyPr/>
          <a:lstStyle>
            <a:lvl1pPr marL="0" indent="0">
              <a:buNone/>
              <a:defRPr sz="2400" baseline="0">
                <a:solidFill>
                  <a:schemeClr val="tx2"/>
                </a:solidFill>
              </a:defRPr>
            </a:lvl1pPr>
          </a:lstStyle>
          <a:p>
            <a:pPr lvl="0"/>
            <a:r>
              <a:rPr lang="en-US" dirty="0"/>
              <a:t>text about statistic. Add percentage sign as needed.</a:t>
            </a:r>
          </a:p>
        </p:txBody>
      </p:sp>
      <p:sp>
        <p:nvSpPr>
          <p:cNvPr id="19" name="Text Placeholder 6">
            <a:extLst>
              <a:ext uri="{FF2B5EF4-FFF2-40B4-BE49-F238E27FC236}">
                <a16:creationId xmlns:a16="http://schemas.microsoft.com/office/drawing/2014/main" id="{7CA86D29-5096-BD42-B9FA-A9FF3BCE27E4}"/>
              </a:ext>
            </a:extLst>
          </p:cNvPr>
          <p:cNvSpPr>
            <a:spLocks noGrp="1"/>
          </p:cNvSpPr>
          <p:nvPr>
            <p:ph type="body" sz="quarter" idx="33"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3" name="Text Placeholder 4">
            <a:extLst>
              <a:ext uri="{FF2B5EF4-FFF2-40B4-BE49-F238E27FC236}">
                <a16:creationId xmlns:a16="http://schemas.microsoft.com/office/drawing/2014/main" id="{34B0D0F4-3DAC-ABC3-C278-49DDDB15B75C}"/>
              </a:ext>
            </a:extLst>
          </p:cNvPr>
          <p:cNvSpPr>
            <a:spLocks noGrp="1"/>
          </p:cNvSpPr>
          <p:nvPr>
            <p:ph type="body" sz="quarter" idx="25"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7" name="Text Placeholder 7">
            <a:extLst>
              <a:ext uri="{FF2B5EF4-FFF2-40B4-BE49-F238E27FC236}">
                <a16:creationId xmlns:a16="http://schemas.microsoft.com/office/drawing/2014/main" id="{167620CD-C226-9736-48E1-9759AB88A00E}"/>
              </a:ext>
            </a:extLst>
          </p:cNvPr>
          <p:cNvSpPr>
            <a:spLocks noGrp="1"/>
          </p:cNvSpPr>
          <p:nvPr>
            <p:ph type="body" sz="quarter" idx="26"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0" name="Text Placeholder 2">
            <a:extLst>
              <a:ext uri="{FF2B5EF4-FFF2-40B4-BE49-F238E27FC236}">
                <a16:creationId xmlns:a16="http://schemas.microsoft.com/office/drawing/2014/main" id="{0BD2C2CF-CC7D-E9B0-E0BE-25899DE70EDF}"/>
              </a:ext>
            </a:extLst>
          </p:cNvPr>
          <p:cNvSpPr>
            <a:spLocks noGrp="1"/>
          </p:cNvSpPr>
          <p:nvPr>
            <p:ph type="body" sz="quarter" idx="27"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1" name="Title Placeholder 1">
            <a:extLst>
              <a:ext uri="{FF2B5EF4-FFF2-40B4-BE49-F238E27FC236}">
                <a16:creationId xmlns:a16="http://schemas.microsoft.com/office/drawing/2014/main" id="{470D927B-9039-3253-C2CA-05700DD8CE51}"/>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227445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istics Two w/Dark Image">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1140EC96-E03F-330A-E56C-4392884872CC}"/>
              </a:ext>
            </a:extLst>
          </p:cNvPr>
          <p:cNvSpPr>
            <a:spLocks noGrp="1"/>
          </p:cNvSpPr>
          <p:nvPr>
            <p:ph type="pic" sz="quarter" idx="15" hasCustomPrompt="1"/>
          </p:nvPr>
        </p:nvSpPr>
        <p:spPr>
          <a:xfrm>
            <a:off x="0" y="1219200"/>
            <a:ext cx="12192000" cy="4833937"/>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8" name="Text Placeholder 16">
            <a:extLst>
              <a:ext uri="{FF2B5EF4-FFF2-40B4-BE49-F238E27FC236}">
                <a16:creationId xmlns:a16="http://schemas.microsoft.com/office/drawing/2014/main" id="{6947FF6E-FC84-4B19-9AC2-B74AAC61AC8C}"/>
              </a:ext>
            </a:extLst>
          </p:cNvPr>
          <p:cNvSpPr>
            <a:spLocks noGrp="1"/>
          </p:cNvSpPr>
          <p:nvPr>
            <p:ph type="body" sz="quarter" idx="21"/>
          </p:nvPr>
        </p:nvSpPr>
        <p:spPr>
          <a:xfrm>
            <a:off x="533400" y="1523860"/>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0" name="Text Placeholder 16">
            <a:extLst>
              <a:ext uri="{FF2B5EF4-FFF2-40B4-BE49-F238E27FC236}">
                <a16:creationId xmlns:a16="http://schemas.microsoft.com/office/drawing/2014/main" id="{9B4AD171-FDB1-4832-A408-7E1BFAC08EE9}"/>
              </a:ext>
            </a:extLst>
          </p:cNvPr>
          <p:cNvSpPr>
            <a:spLocks noGrp="1"/>
          </p:cNvSpPr>
          <p:nvPr>
            <p:ph type="body" sz="quarter" idx="23"/>
          </p:nvPr>
        </p:nvSpPr>
        <p:spPr>
          <a:xfrm>
            <a:off x="533400" y="3713258"/>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5" name="Text Placeholder 6">
            <a:extLst>
              <a:ext uri="{FF2B5EF4-FFF2-40B4-BE49-F238E27FC236}">
                <a16:creationId xmlns:a16="http://schemas.microsoft.com/office/drawing/2014/main" id="{B2862FC6-AACB-0B48-8EC4-1D7BBA3A497D}"/>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0" name="Text Placeholder 4">
            <a:extLst>
              <a:ext uri="{FF2B5EF4-FFF2-40B4-BE49-F238E27FC236}">
                <a16:creationId xmlns:a16="http://schemas.microsoft.com/office/drawing/2014/main" id="{62002AEC-4FA1-479C-330A-189C03219E5F}"/>
              </a:ext>
            </a:extLst>
          </p:cNvPr>
          <p:cNvSpPr>
            <a:spLocks noGrp="1"/>
          </p:cNvSpPr>
          <p:nvPr>
            <p:ph type="body" sz="quarter" idx="25"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3" name="Text Placeholder 7">
            <a:extLst>
              <a:ext uri="{FF2B5EF4-FFF2-40B4-BE49-F238E27FC236}">
                <a16:creationId xmlns:a16="http://schemas.microsoft.com/office/drawing/2014/main" id="{E8D3A6CE-5B1C-1628-DC32-CA161BA9913E}"/>
              </a:ext>
            </a:extLst>
          </p:cNvPr>
          <p:cNvSpPr>
            <a:spLocks noGrp="1"/>
          </p:cNvSpPr>
          <p:nvPr>
            <p:ph type="body" sz="quarter" idx="26"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6" name="Text Placeholder 2">
            <a:extLst>
              <a:ext uri="{FF2B5EF4-FFF2-40B4-BE49-F238E27FC236}">
                <a16:creationId xmlns:a16="http://schemas.microsoft.com/office/drawing/2014/main" id="{C74A86B6-C23C-94FC-29A2-F4F9BAD303C9}"/>
              </a:ext>
            </a:extLst>
          </p:cNvPr>
          <p:cNvSpPr>
            <a:spLocks noGrp="1"/>
          </p:cNvSpPr>
          <p:nvPr>
            <p:ph type="body" sz="quarter" idx="27"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9" name="Title Placeholder 1">
            <a:extLst>
              <a:ext uri="{FF2B5EF4-FFF2-40B4-BE49-F238E27FC236}">
                <a16:creationId xmlns:a16="http://schemas.microsoft.com/office/drawing/2014/main" id="{2887CA40-6F41-5B7A-AD7E-8DB88C8024A4}"/>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43040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44" userDrawn="1">
          <p15:clr>
            <a:srgbClr val="FBAE40"/>
          </p15:clr>
        </p15:guide>
        <p15:guide id="2" orient="horz" pos="81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istics Two w/Light Image">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B3306BD9-04C4-7DB9-4EA5-48C6B8486578}"/>
              </a:ext>
            </a:extLst>
          </p:cNvPr>
          <p:cNvSpPr>
            <a:spLocks noGrp="1"/>
          </p:cNvSpPr>
          <p:nvPr>
            <p:ph type="pic" sz="quarter" idx="15" hasCustomPrompt="1"/>
          </p:nvPr>
        </p:nvSpPr>
        <p:spPr>
          <a:xfrm>
            <a:off x="0" y="1219200"/>
            <a:ext cx="12192000" cy="4833937"/>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8" name="Text Placeholder 16">
            <a:extLst>
              <a:ext uri="{FF2B5EF4-FFF2-40B4-BE49-F238E27FC236}">
                <a16:creationId xmlns:a16="http://schemas.microsoft.com/office/drawing/2014/main" id="{6947FF6E-FC84-4B19-9AC2-B74AAC61AC8C}"/>
              </a:ext>
            </a:extLst>
          </p:cNvPr>
          <p:cNvSpPr>
            <a:spLocks noGrp="1"/>
          </p:cNvSpPr>
          <p:nvPr>
            <p:ph type="body" sz="quarter" idx="21"/>
          </p:nvPr>
        </p:nvSpPr>
        <p:spPr>
          <a:xfrm>
            <a:off x="9601199" y="1523860"/>
            <a:ext cx="2057400" cy="2057400"/>
          </a:xfrm>
          <a:solidFill>
            <a:srgbClr val="054C70"/>
          </a:solidFill>
        </p:spPr>
        <p:txBody>
          <a:bodyPr lIns="137160" tIns="137160" rIns="137160" bIns="137160"/>
          <a:lstStyle>
            <a:lvl1pPr marL="0" indent="0">
              <a:lnSpc>
                <a:spcPct val="100000"/>
              </a:lnSpc>
              <a:spcBef>
                <a:spcPts val="6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0" name="Text Placeholder 16">
            <a:extLst>
              <a:ext uri="{FF2B5EF4-FFF2-40B4-BE49-F238E27FC236}">
                <a16:creationId xmlns:a16="http://schemas.microsoft.com/office/drawing/2014/main" id="{9B4AD171-FDB1-4832-A408-7E1BFAC08EE9}"/>
              </a:ext>
            </a:extLst>
          </p:cNvPr>
          <p:cNvSpPr>
            <a:spLocks noGrp="1"/>
          </p:cNvSpPr>
          <p:nvPr>
            <p:ph type="body" sz="quarter" idx="23"/>
          </p:nvPr>
        </p:nvSpPr>
        <p:spPr>
          <a:xfrm>
            <a:off x="9601199" y="3713258"/>
            <a:ext cx="2057400" cy="2057400"/>
          </a:xfrm>
          <a:solidFill>
            <a:srgbClr val="05C3DE"/>
          </a:solidFill>
        </p:spPr>
        <p:txBody>
          <a:bodyPr lIns="137160" tIns="137160" rIns="137160" bIns="137160"/>
          <a:lstStyle>
            <a:lvl1pPr marL="0" indent="0">
              <a:lnSpc>
                <a:spcPct val="100000"/>
              </a:lnSpc>
              <a:spcBef>
                <a:spcPts val="600"/>
              </a:spcBef>
              <a:buNone/>
              <a:defRPr sz="2000">
                <a:solidFill>
                  <a:srgbClr val="002F48"/>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5" name="Text Placeholder 6">
            <a:extLst>
              <a:ext uri="{FF2B5EF4-FFF2-40B4-BE49-F238E27FC236}">
                <a16:creationId xmlns:a16="http://schemas.microsoft.com/office/drawing/2014/main" id="{9693F371-D15E-F84D-8A7E-AE1ED3CF8BC3}"/>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0" name="Text Placeholder 4">
            <a:extLst>
              <a:ext uri="{FF2B5EF4-FFF2-40B4-BE49-F238E27FC236}">
                <a16:creationId xmlns:a16="http://schemas.microsoft.com/office/drawing/2014/main" id="{907D7752-5CA4-C627-8D23-08F84FFA9A45}"/>
              </a:ext>
            </a:extLst>
          </p:cNvPr>
          <p:cNvSpPr>
            <a:spLocks noGrp="1"/>
          </p:cNvSpPr>
          <p:nvPr>
            <p:ph type="body" sz="quarter" idx="25"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3" name="Text Placeholder 7">
            <a:extLst>
              <a:ext uri="{FF2B5EF4-FFF2-40B4-BE49-F238E27FC236}">
                <a16:creationId xmlns:a16="http://schemas.microsoft.com/office/drawing/2014/main" id="{1AA526B3-45F0-7424-005A-38CBCBB57FDE}"/>
              </a:ext>
            </a:extLst>
          </p:cNvPr>
          <p:cNvSpPr>
            <a:spLocks noGrp="1"/>
          </p:cNvSpPr>
          <p:nvPr>
            <p:ph type="body" sz="quarter" idx="26"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6" name="Text Placeholder 2">
            <a:extLst>
              <a:ext uri="{FF2B5EF4-FFF2-40B4-BE49-F238E27FC236}">
                <a16:creationId xmlns:a16="http://schemas.microsoft.com/office/drawing/2014/main" id="{F70EB9E7-4BD2-C86C-98EB-7A083A00C18C}"/>
              </a:ext>
            </a:extLst>
          </p:cNvPr>
          <p:cNvSpPr>
            <a:spLocks noGrp="1"/>
          </p:cNvSpPr>
          <p:nvPr>
            <p:ph type="body" sz="quarter" idx="27"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9" name="Title Placeholder 1">
            <a:extLst>
              <a:ext uri="{FF2B5EF4-FFF2-40B4-BE49-F238E27FC236}">
                <a16:creationId xmlns:a16="http://schemas.microsoft.com/office/drawing/2014/main" id="{F4F82327-C88B-1E8D-542D-5D265D3C1C18}"/>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26923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istics Four">
    <p:spTree>
      <p:nvGrpSpPr>
        <p:cNvPr id="1" name=""/>
        <p:cNvGrpSpPr/>
        <p:nvPr/>
      </p:nvGrpSpPr>
      <p:grpSpPr>
        <a:xfrm>
          <a:off x="0" y="0"/>
          <a:ext cx="0" cy="0"/>
          <a:chOff x="0" y="0"/>
          <a:chExt cx="0" cy="0"/>
        </a:xfrm>
      </p:grpSpPr>
      <p:sp>
        <p:nvSpPr>
          <p:cNvPr id="33" name="Text Placeholder 3">
            <a:extLst>
              <a:ext uri="{FF2B5EF4-FFF2-40B4-BE49-F238E27FC236}">
                <a16:creationId xmlns:a16="http://schemas.microsoft.com/office/drawing/2014/main" id="{CAAFFB52-412F-46B1-AAFC-666A599CAEA8}"/>
              </a:ext>
            </a:extLst>
          </p:cNvPr>
          <p:cNvSpPr>
            <a:spLocks noGrp="1"/>
          </p:cNvSpPr>
          <p:nvPr>
            <p:ph type="body" sz="quarter" idx="22" hasCustomPrompt="1"/>
          </p:nvPr>
        </p:nvSpPr>
        <p:spPr>
          <a:xfrm>
            <a:off x="5304102" y="1375138"/>
            <a:ext cx="6354497" cy="1280160"/>
          </a:xfrm>
          <a:solidFill>
            <a:srgbClr val="054C70"/>
          </a:solidFill>
          <a:ln w="6350">
            <a:noFill/>
          </a:ln>
        </p:spPr>
        <p:txBody>
          <a:bodyPr lIns="182880" tIns="91440" rIns="91440" bIns="45720" anchor="b" anchorCtr="0"/>
          <a:lstStyle>
            <a:lvl1pPr marL="0" indent="0" algn="l">
              <a:buNone/>
              <a:defRPr sz="8000" b="1">
                <a:solidFill>
                  <a:srgbClr val="05C3DE"/>
                </a:solidFill>
              </a:defRPr>
            </a:lvl1pPr>
          </a:lstStyle>
          <a:p>
            <a:pPr lvl="0"/>
            <a:r>
              <a:rPr lang="en-US" dirty="0"/>
              <a:t>00</a:t>
            </a:r>
          </a:p>
        </p:txBody>
      </p:sp>
      <p:sp>
        <p:nvSpPr>
          <p:cNvPr id="34" name="Text Placeholder 3">
            <a:extLst>
              <a:ext uri="{FF2B5EF4-FFF2-40B4-BE49-F238E27FC236}">
                <a16:creationId xmlns:a16="http://schemas.microsoft.com/office/drawing/2014/main" id="{EEDADF43-3F5B-4993-AFEF-B1B724E1702D}"/>
              </a:ext>
            </a:extLst>
          </p:cNvPr>
          <p:cNvSpPr>
            <a:spLocks noGrp="1"/>
          </p:cNvSpPr>
          <p:nvPr>
            <p:ph type="body" sz="quarter" idx="23" hasCustomPrompt="1"/>
          </p:nvPr>
        </p:nvSpPr>
        <p:spPr>
          <a:xfrm>
            <a:off x="5304102" y="2939575"/>
            <a:ext cx="6354497" cy="1280160"/>
          </a:xfrm>
          <a:solidFill>
            <a:srgbClr val="05C3DE"/>
          </a:solidFill>
          <a:ln w="6350">
            <a:noFill/>
          </a:ln>
        </p:spPr>
        <p:txBody>
          <a:bodyPr lIns="182880" tIns="91440" rIns="91440" bIns="45720" anchor="b" anchorCtr="0"/>
          <a:lstStyle>
            <a:lvl1pPr marL="0" indent="0" algn="l">
              <a:buNone/>
              <a:defRPr sz="8000" b="1">
                <a:solidFill>
                  <a:srgbClr val="054C70"/>
                </a:solidFill>
              </a:defRPr>
            </a:lvl1pPr>
          </a:lstStyle>
          <a:p>
            <a:pPr lvl="0"/>
            <a:r>
              <a:rPr lang="en-US" dirty="0"/>
              <a:t>00</a:t>
            </a:r>
          </a:p>
        </p:txBody>
      </p:sp>
      <p:sp>
        <p:nvSpPr>
          <p:cNvPr id="35" name="Text Placeholder 3">
            <a:extLst>
              <a:ext uri="{FF2B5EF4-FFF2-40B4-BE49-F238E27FC236}">
                <a16:creationId xmlns:a16="http://schemas.microsoft.com/office/drawing/2014/main" id="{74EDA5C6-A749-43D4-BEE5-B90B3E6D69D3}"/>
              </a:ext>
            </a:extLst>
          </p:cNvPr>
          <p:cNvSpPr>
            <a:spLocks noGrp="1"/>
          </p:cNvSpPr>
          <p:nvPr>
            <p:ph type="body" sz="quarter" idx="24" hasCustomPrompt="1"/>
          </p:nvPr>
        </p:nvSpPr>
        <p:spPr>
          <a:xfrm>
            <a:off x="5304102" y="4504011"/>
            <a:ext cx="6354497" cy="1280160"/>
          </a:xfrm>
          <a:solidFill>
            <a:srgbClr val="054C70"/>
          </a:solidFill>
          <a:ln w="6350">
            <a:noFill/>
          </a:ln>
        </p:spPr>
        <p:txBody>
          <a:bodyPr lIns="182880" tIns="91440" rIns="91440" bIns="45720" anchor="b" anchorCtr="0"/>
          <a:lstStyle>
            <a:lvl1pPr marL="0" indent="0" algn="l">
              <a:buNone/>
              <a:defRPr sz="8000" b="1">
                <a:solidFill>
                  <a:srgbClr val="05C3DE"/>
                </a:solidFill>
              </a:defRPr>
            </a:lvl1pPr>
          </a:lstStyle>
          <a:p>
            <a:pPr lvl="0"/>
            <a:r>
              <a:rPr lang="en-US" dirty="0"/>
              <a:t>00</a:t>
            </a:r>
          </a:p>
        </p:txBody>
      </p:sp>
      <p:sp>
        <p:nvSpPr>
          <p:cNvPr id="30" name="Text Placeholder 29">
            <a:extLst>
              <a:ext uri="{FF2B5EF4-FFF2-40B4-BE49-F238E27FC236}">
                <a16:creationId xmlns:a16="http://schemas.microsoft.com/office/drawing/2014/main" id="{58102683-399A-474D-A5E4-03316E2F8E3F}"/>
              </a:ext>
            </a:extLst>
          </p:cNvPr>
          <p:cNvSpPr>
            <a:spLocks noGrp="1"/>
          </p:cNvSpPr>
          <p:nvPr>
            <p:ph type="body" sz="quarter" idx="21" hasCustomPrompt="1"/>
          </p:nvPr>
        </p:nvSpPr>
        <p:spPr>
          <a:xfrm>
            <a:off x="7232507" y="1583323"/>
            <a:ext cx="3859721" cy="840895"/>
          </a:xfrm>
        </p:spPr>
        <p:txBody>
          <a:bodyPr anchor="b"/>
          <a:lstStyle>
            <a:lvl1pPr marL="0" indent="0">
              <a:lnSpc>
                <a:spcPct val="100000"/>
              </a:lnSpc>
              <a:spcBef>
                <a:spcPts val="600"/>
              </a:spcBef>
              <a:buNone/>
              <a:defRPr>
                <a:solidFill>
                  <a:schemeClr val="bg1"/>
                </a:solidFill>
              </a:defRPr>
            </a:lvl1pPr>
          </a:lstStyle>
          <a:p>
            <a:pPr lvl="0"/>
            <a:r>
              <a:rPr lang="en-US" dirty="0"/>
              <a:t>text about statistic. Add percentage sign as needed.</a:t>
            </a:r>
          </a:p>
        </p:txBody>
      </p:sp>
      <p:sp>
        <p:nvSpPr>
          <p:cNvPr id="27" name="Text Placeholder 12">
            <a:extLst>
              <a:ext uri="{FF2B5EF4-FFF2-40B4-BE49-F238E27FC236}">
                <a16:creationId xmlns:a16="http://schemas.microsoft.com/office/drawing/2014/main" id="{87CCB4FB-EA2D-4CD3-ABAA-545719E41D58}"/>
              </a:ext>
            </a:extLst>
          </p:cNvPr>
          <p:cNvSpPr>
            <a:spLocks noGrp="1"/>
          </p:cNvSpPr>
          <p:nvPr>
            <p:ph type="body" sz="quarter" idx="19" hasCustomPrompt="1"/>
          </p:nvPr>
        </p:nvSpPr>
        <p:spPr>
          <a:xfrm>
            <a:off x="7232507" y="3147760"/>
            <a:ext cx="3859721" cy="840895"/>
          </a:xfrm>
        </p:spPr>
        <p:txBody>
          <a:bodyPr anchor="b"/>
          <a:lstStyle>
            <a:lvl1pPr marL="0" indent="0">
              <a:lnSpc>
                <a:spcPct val="100000"/>
              </a:lnSpc>
              <a:spcBef>
                <a:spcPts val="600"/>
              </a:spcBef>
              <a:buNone/>
              <a:defRPr sz="2000" baseline="0">
                <a:solidFill>
                  <a:srgbClr val="002F48"/>
                </a:solidFill>
              </a:defRPr>
            </a:lvl1pPr>
          </a:lstStyle>
          <a:p>
            <a:pPr lvl="0"/>
            <a:r>
              <a:rPr lang="en-US" dirty="0"/>
              <a:t>text about statistic. Add percentage sign as needed.</a:t>
            </a:r>
          </a:p>
        </p:txBody>
      </p:sp>
      <p:sp>
        <p:nvSpPr>
          <p:cNvPr id="24" name="Text Placeholder 12">
            <a:extLst>
              <a:ext uri="{FF2B5EF4-FFF2-40B4-BE49-F238E27FC236}">
                <a16:creationId xmlns:a16="http://schemas.microsoft.com/office/drawing/2014/main" id="{C11FE327-B8AB-49FE-91A7-75A18E09D86A}"/>
              </a:ext>
            </a:extLst>
          </p:cNvPr>
          <p:cNvSpPr>
            <a:spLocks noGrp="1"/>
          </p:cNvSpPr>
          <p:nvPr>
            <p:ph type="body" sz="quarter" idx="18" hasCustomPrompt="1"/>
          </p:nvPr>
        </p:nvSpPr>
        <p:spPr>
          <a:xfrm>
            <a:off x="7232507" y="4712196"/>
            <a:ext cx="3859721" cy="840895"/>
          </a:xfrm>
        </p:spPr>
        <p:txBody>
          <a:bodyPr anchor="b"/>
          <a:lstStyle>
            <a:lvl1pPr marL="0" indent="0">
              <a:lnSpc>
                <a:spcPct val="100000"/>
              </a:lnSpc>
              <a:spcBef>
                <a:spcPts val="600"/>
              </a:spcBef>
              <a:buNone/>
              <a:defRPr sz="2000" baseline="0">
                <a:solidFill>
                  <a:schemeClr val="bg1"/>
                </a:solidFill>
              </a:defRPr>
            </a:lvl1pPr>
          </a:lstStyle>
          <a:p>
            <a:pPr lvl="0"/>
            <a:r>
              <a:rPr lang="en-US" dirty="0"/>
              <a:t>text about statistic. Add  percentage sign as needed.</a:t>
            </a:r>
          </a:p>
        </p:txBody>
      </p:sp>
      <p:sp>
        <p:nvSpPr>
          <p:cNvPr id="10" name="Text Placeholder 3">
            <a:extLst>
              <a:ext uri="{FF2B5EF4-FFF2-40B4-BE49-F238E27FC236}">
                <a16:creationId xmlns:a16="http://schemas.microsoft.com/office/drawing/2014/main" id="{35F042F6-20D9-44AD-A24D-B481DB4F090B}"/>
              </a:ext>
            </a:extLst>
          </p:cNvPr>
          <p:cNvSpPr>
            <a:spLocks noGrp="1"/>
          </p:cNvSpPr>
          <p:nvPr>
            <p:ph type="body" sz="quarter" idx="14" hasCustomPrompt="1"/>
          </p:nvPr>
        </p:nvSpPr>
        <p:spPr>
          <a:xfrm>
            <a:off x="533400" y="1375138"/>
            <a:ext cx="4407408" cy="4407408"/>
          </a:xfrm>
          <a:noFill/>
          <a:ln w="6350">
            <a:solidFill>
              <a:srgbClr val="05C3DE"/>
            </a:solidFill>
          </a:ln>
        </p:spPr>
        <p:txBody>
          <a:bodyPr lIns="365760" tIns="365760" rIns="365760" bIns="365760" anchor="t" anchorCtr="0"/>
          <a:lstStyle>
            <a:lvl1pPr marL="0" indent="0" algn="l">
              <a:buNone/>
              <a:defRPr sz="16500" b="1">
                <a:solidFill>
                  <a:schemeClr val="accent1"/>
                </a:solidFill>
              </a:defRPr>
            </a:lvl1pPr>
          </a:lstStyle>
          <a:p>
            <a:pPr lvl="0"/>
            <a:r>
              <a:rPr lang="en-US" dirty="0"/>
              <a:t>00</a:t>
            </a:r>
          </a:p>
        </p:txBody>
      </p:sp>
      <p:sp>
        <p:nvSpPr>
          <p:cNvPr id="11" name="Text Placeholder 12">
            <a:extLst>
              <a:ext uri="{FF2B5EF4-FFF2-40B4-BE49-F238E27FC236}">
                <a16:creationId xmlns:a16="http://schemas.microsoft.com/office/drawing/2014/main" id="{B997DBC5-8B4D-4EF1-803E-6B94641B2BF7}"/>
              </a:ext>
            </a:extLst>
          </p:cNvPr>
          <p:cNvSpPr>
            <a:spLocks noGrp="1"/>
          </p:cNvSpPr>
          <p:nvPr>
            <p:ph type="body" sz="quarter" idx="16" hasCustomPrompt="1"/>
          </p:nvPr>
        </p:nvSpPr>
        <p:spPr>
          <a:xfrm>
            <a:off x="896695" y="4008467"/>
            <a:ext cx="3773215" cy="1756109"/>
          </a:xfrm>
        </p:spPr>
        <p:txBody>
          <a:bodyPr/>
          <a:lstStyle>
            <a:lvl1pPr marL="0" indent="0">
              <a:lnSpc>
                <a:spcPct val="100000"/>
              </a:lnSpc>
              <a:spcBef>
                <a:spcPts val="600"/>
              </a:spcBef>
              <a:buNone/>
              <a:defRPr sz="2400" baseline="0">
                <a:solidFill>
                  <a:schemeClr val="accent1"/>
                </a:solidFill>
              </a:defRPr>
            </a:lvl1pPr>
          </a:lstStyle>
          <a:p>
            <a:pPr lvl="0"/>
            <a:r>
              <a:rPr lang="en-US" dirty="0"/>
              <a:t>text about statistic. Add percentage sign above as needed.</a:t>
            </a:r>
          </a:p>
        </p:txBody>
      </p:sp>
      <p:sp>
        <p:nvSpPr>
          <p:cNvPr id="20" name="Text Placeholder 6">
            <a:extLst>
              <a:ext uri="{FF2B5EF4-FFF2-40B4-BE49-F238E27FC236}">
                <a16:creationId xmlns:a16="http://schemas.microsoft.com/office/drawing/2014/main" id="{F294F2E8-51B0-C341-8963-BDE50DB26064}"/>
              </a:ext>
            </a:extLst>
          </p:cNvPr>
          <p:cNvSpPr>
            <a:spLocks noGrp="1"/>
          </p:cNvSpPr>
          <p:nvPr>
            <p:ph type="body" sz="quarter" idx="34"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5" name="Text Placeholder 4">
            <a:extLst>
              <a:ext uri="{FF2B5EF4-FFF2-40B4-BE49-F238E27FC236}">
                <a16:creationId xmlns:a16="http://schemas.microsoft.com/office/drawing/2014/main" id="{88DC1C77-3D41-6D3A-3B7B-B2DAA1BB78F9}"/>
              </a:ext>
            </a:extLst>
          </p:cNvPr>
          <p:cNvSpPr>
            <a:spLocks noGrp="1"/>
          </p:cNvSpPr>
          <p:nvPr>
            <p:ph type="body" sz="quarter" idx="25"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8" name="Text Placeholder 7">
            <a:extLst>
              <a:ext uri="{FF2B5EF4-FFF2-40B4-BE49-F238E27FC236}">
                <a16:creationId xmlns:a16="http://schemas.microsoft.com/office/drawing/2014/main" id="{EBA2F6D7-4C92-6070-C24C-326D635C1832}"/>
              </a:ext>
            </a:extLst>
          </p:cNvPr>
          <p:cNvSpPr>
            <a:spLocks noGrp="1"/>
          </p:cNvSpPr>
          <p:nvPr>
            <p:ph type="body" sz="quarter" idx="26"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1" name="Text Placeholder 2">
            <a:extLst>
              <a:ext uri="{FF2B5EF4-FFF2-40B4-BE49-F238E27FC236}">
                <a16:creationId xmlns:a16="http://schemas.microsoft.com/office/drawing/2014/main" id="{5ADB9EB3-42ED-E7D4-CBF3-D58A9FC2C6C0}"/>
              </a:ext>
            </a:extLst>
          </p:cNvPr>
          <p:cNvSpPr>
            <a:spLocks noGrp="1"/>
          </p:cNvSpPr>
          <p:nvPr>
            <p:ph type="body" sz="quarter" idx="27"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3" name="Title Placeholder 1">
            <a:extLst>
              <a:ext uri="{FF2B5EF4-FFF2-40B4-BE49-F238E27FC236}">
                <a16:creationId xmlns:a16="http://schemas.microsoft.com/office/drawing/2014/main" id="{15A665C3-571A-D37B-2F21-00623854EB8D}"/>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6332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istics Four w/Dark Image">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3759E163-AD24-544C-89EB-35C0A1A6B238}"/>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12" name="Picture Placeholder 3">
            <a:extLst>
              <a:ext uri="{FF2B5EF4-FFF2-40B4-BE49-F238E27FC236}">
                <a16:creationId xmlns:a16="http://schemas.microsoft.com/office/drawing/2014/main" id="{6001189D-D26D-396C-4155-C6FEAC089FC4}"/>
              </a:ext>
            </a:extLst>
          </p:cNvPr>
          <p:cNvSpPr>
            <a:spLocks noGrp="1"/>
          </p:cNvSpPr>
          <p:nvPr>
            <p:ph type="pic" sz="quarter" idx="15" hasCustomPrompt="1"/>
          </p:nvPr>
        </p:nvSpPr>
        <p:spPr>
          <a:xfrm>
            <a:off x="0" y="1219200"/>
            <a:ext cx="12192000" cy="4833937"/>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21" name="Text Placeholder 16">
            <a:extLst>
              <a:ext uri="{FF2B5EF4-FFF2-40B4-BE49-F238E27FC236}">
                <a16:creationId xmlns:a16="http://schemas.microsoft.com/office/drawing/2014/main" id="{A39ACB4D-702D-CF69-2BBB-9C271E724BC5}"/>
              </a:ext>
            </a:extLst>
          </p:cNvPr>
          <p:cNvSpPr>
            <a:spLocks noGrp="1"/>
          </p:cNvSpPr>
          <p:nvPr>
            <p:ph type="body" sz="quarter" idx="21"/>
          </p:nvPr>
        </p:nvSpPr>
        <p:spPr>
          <a:xfrm>
            <a:off x="533400" y="1523860"/>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2" name="Text Placeholder 16">
            <a:extLst>
              <a:ext uri="{FF2B5EF4-FFF2-40B4-BE49-F238E27FC236}">
                <a16:creationId xmlns:a16="http://schemas.microsoft.com/office/drawing/2014/main" id="{BCF1A6D9-3107-6456-E06A-4E584FC695D2}"/>
              </a:ext>
            </a:extLst>
          </p:cNvPr>
          <p:cNvSpPr>
            <a:spLocks noGrp="1"/>
          </p:cNvSpPr>
          <p:nvPr>
            <p:ph type="body" sz="quarter" idx="23"/>
          </p:nvPr>
        </p:nvSpPr>
        <p:spPr>
          <a:xfrm>
            <a:off x="533400" y="3713258"/>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4" name="Text Placeholder 4">
            <a:extLst>
              <a:ext uri="{FF2B5EF4-FFF2-40B4-BE49-F238E27FC236}">
                <a16:creationId xmlns:a16="http://schemas.microsoft.com/office/drawing/2014/main" id="{09C3D607-6D87-7B95-A2DF-D19ABC720251}"/>
              </a:ext>
            </a:extLst>
          </p:cNvPr>
          <p:cNvSpPr>
            <a:spLocks noGrp="1"/>
          </p:cNvSpPr>
          <p:nvPr>
            <p:ph type="body" sz="quarter" idx="25"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5" name="Text Placeholder 7">
            <a:extLst>
              <a:ext uri="{FF2B5EF4-FFF2-40B4-BE49-F238E27FC236}">
                <a16:creationId xmlns:a16="http://schemas.microsoft.com/office/drawing/2014/main" id="{4F6CCCEE-C418-B21C-AB1B-82582F78AB08}"/>
              </a:ext>
            </a:extLst>
          </p:cNvPr>
          <p:cNvSpPr>
            <a:spLocks noGrp="1"/>
          </p:cNvSpPr>
          <p:nvPr>
            <p:ph type="body" sz="quarter" idx="26"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6" name="Text Placeholder 2">
            <a:extLst>
              <a:ext uri="{FF2B5EF4-FFF2-40B4-BE49-F238E27FC236}">
                <a16:creationId xmlns:a16="http://schemas.microsoft.com/office/drawing/2014/main" id="{E4E5751B-CBD9-BE37-148A-7B6CE15C64F1}"/>
              </a:ext>
            </a:extLst>
          </p:cNvPr>
          <p:cNvSpPr>
            <a:spLocks noGrp="1"/>
          </p:cNvSpPr>
          <p:nvPr>
            <p:ph type="body" sz="quarter" idx="27"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7" name="Title Placeholder 1">
            <a:extLst>
              <a:ext uri="{FF2B5EF4-FFF2-40B4-BE49-F238E27FC236}">
                <a16:creationId xmlns:a16="http://schemas.microsoft.com/office/drawing/2014/main" id="{AFA32D9A-6AB2-66E2-4020-E1754D052F08}"/>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28" name="Text Placeholder 16">
            <a:extLst>
              <a:ext uri="{FF2B5EF4-FFF2-40B4-BE49-F238E27FC236}">
                <a16:creationId xmlns:a16="http://schemas.microsoft.com/office/drawing/2014/main" id="{9CAE2530-3867-C5F2-ECB5-E73558476E89}"/>
              </a:ext>
            </a:extLst>
          </p:cNvPr>
          <p:cNvSpPr>
            <a:spLocks noGrp="1"/>
          </p:cNvSpPr>
          <p:nvPr>
            <p:ph type="body" sz="quarter" idx="28"/>
          </p:nvPr>
        </p:nvSpPr>
        <p:spPr>
          <a:xfrm>
            <a:off x="2737285" y="1523860"/>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9" name="Text Placeholder 16">
            <a:extLst>
              <a:ext uri="{FF2B5EF4-FFF2-40B4-BE49-F238E27FC236}">
                <a16:creationId xmlns:a16="http://schemas.microsoft.com/office/drawing/2014/main" id="{87F09FF3-941E-8378-9AEE-8ED4993EF0D7}"/>
              </a:ext>
            </a:extLst>
          </p:cNvPr>
          <p:cNvSpPr>
            <a:spLocks noGrp="1"/>
          </p:cNvSpPr>
          <p:nvPr>
            <p:ph type="body" sz="quarter" idx="29"/>
          </p:nvPr>
        </p:nvSpPr>
        <p:spPr>
          <a:xfrm>
            <a:off x="2737285" y="3713258"/>
            <a:ext cx="2057400" cy="2057400"/>
          </a:xfrm>
          <a:solidFill>
            <a:schemeClr val="bg1"/>
          </a:solidFill>
        </p:spPr>
        <p:txBody>
          <a:bodyPr lIns="137160" tIns="137160" rIns="137160" bIns="137160"/>
          <a:lstStyle>
            <a:lvl1pPr marL="0" indent="0">
              <a:lnSpc>
                <a:spcPct val="100000"/>
              </a:lnSpc>
              <a:spcBef>
                <a:spcPts val="600"/>
              </a:spcBef>
              <a:buNone/>
              <a:defRPr sz="2000">
                <a:solidFill>
                  <a:srgbClr val="4F4F4F"/>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Tree>
    <p:extLst>
      <p:ext uri="{BB962C8B-B14F-4D97-AF65-F5344CB8AC3E}">
        <p14:creationId xmlns:p14="http://schemas.microsoft.com/office/powerpoint/2010/main" val="177938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tistics Four w/Light Image">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6E90C717-2302-C1EB-A381-5AD5118CB123}"/>
              </a:ext>
            </a:extLst>
          </p:cNvPr>
          <p:cNvSpPr>
            <a:spLocks noGrp="1"/>
          </p:cNvSpPr>
          <p:nvPr>
            <p:ph type="pic" sz="quarter" idx="15" hasCustomPrompt="1"/>
          </p:nvPr>
        </p:nvSpPr>
        <p:spPr>
          <a:xfrm>
            <a:off x="0" y="1219200"/>
            <a:ext cx="12192000" cy="4833937"/>
          </a:xfrm>
        </p:spPr>
        <p:txBody>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600"/>
            </a:lvl1pPr>
          </a:lstStyle>
          <a:p>
            <a:pPr marL="342900" marR="0" lvl="0" indent="-34290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Char char="§"/>
              <a:tabLst/>
              <a:defRPr/>
            </a:pPr>
            <a:r>
              <a:rPr lang="en-US" dirty="0"/>
              <a:t>This placeholder box is intended to include an image. To place an image here: (1) Copy selected image from Imagery Assets file. (2) Select this placeholder box and Paste image into box. (3) Go to Home &gt; Slides &gt; Reset to move image behind text. (Also, see “Tips for Working with Images” slide.)</a:t>
            </a:r>
          </a:p>
        </p:txBody>
      </p:sp>
      <p:sp>
        <p:nvSpPr>
          <p:cNvPr id="17" name="Text Placeholder 16">
            <a:extLst>
              <a:ext uri="{FF2B5EF4-FFF2-40B4-BE49-F238E27FC236}">
                <a16:creationId xmlns:a16="http://schemas.microsoft.com/office/drawing/2014/main" id="{254DC7A5-0292-4012-8769-09088C602CD5}"/>
              </a:ext>
            </a:extLst>
          </p:cNvPr>
          <p:cNvSpPr>
            <a:spLocks noGrp="1"/>
          </p:cNvSpPr>
          <p:nvPr>
            <p:ph type="body" sz="quarter" idx="20"/>
          </p:nvPr>
        </p:nvSpPr>
        <p:spPr>
          <a:xfrm>
            <a:off x="533400" y="1523860"/>
            <a:ext cx="2057400" cy="2057400"/>
          </a:xfrm>
          <a:solidFill>
            <a:srgbClr val="05C3DE"/>
          </a:solidFill>
        </p:spPr>
        <p:txBody>
          <a:bodyPr lIns="137160" tIns="137160" rIns="137160" bIns="137160"/>
          <a:lstStyle>
            <a:lvl1pPr marL="0" indent="0">
              <a:lnSpc>
                <a:spcPct val="100000"/>
              </a:lnSpc>
              <a:spcBef>
                <a:spcPts val="600"/>
              </a:spcBef>
              <a:buNone/>
              <a:defRPr sz="2000">
                <a:solidFill>
                  <a:srgbClr val="002F48"/>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8" name="Text Placeholder 16">
            <a:extLst>
              <a:ext uri="{FF2B5EF4-FFF2-40B4-BE49-F238E27FC236}">
                <a16:creationId xmlns:a16="http://schemas.microsoft.com/office/drawing/2014/main" id="{6947FF6E-FC84-4B19-9AC2-B74AAC61AC8C}"/>
              </a:ext>
            </a:extLst>
          </p:cNvPr>
          <p:cNvSpPr>
            <a:spLocks noGrp="1"/>
          </p:cNvSpPr>
          <p:nvPr>
            <p:ph type="body" sz="quarter" idx="21"/>
          </p:nvPr>
        </p:nvSpPr>
        <p:spPr>
          <a:xfrm>
            <a:off x="2737285" y="1523860"/>
            <a:ext cx="2057400" cy="2057400"/>
          </a:xfrm>
          <a:solidFill>
            <a:srgbClr val="054C70"/>
          </a:solidFill>
        </p:spPr>
        <p:txBody>
          <a:bodyPr lIns="137160" tIns="137160" rIns="137160" bIns="137160"/>
          <a:lstStyle>
            <a:lvl1pPr marL="0" indent="0">
              <a:lnSpc>
                <a:spcPct val="100000"/>
              </a:lnSpc>
              <a:spcBef>
                <a:spcPts val="6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19" name="Text Placeholder 16">
            <a:extLst>
              <a:ext uri="{FF2B5EF4-FFF2-40B4-BE49-F238E27FC236}">
                <a16:creationId xmlns:a16="http://schemas.microsoft.com/office/drawing/2014/main" id="{620AE012-491A-40C8-A0AA-B1BEC1152FDF}"/>
              </a:ext>
            </a:extLst>
          </p:cNvPr>
          <p:cNvSpPr>
            <a:spLocks noGrp="1"/>
          </p:cNvSpPr>
          <p:nvPr>
            <p:ph type="body" sz="quarter" idx="22"/>
          </p:nvPr>
        </p:nvSpPr>
        <p:spPr>
          <a:xfrm>
            <a:off x="533400" y="3713258"/>
            <a:ext cx="2057400" cy="2057400"/>
          </a:xfrm>
          <a:solidFill>
            <a:srgbClr val="054C70"/>
          </a:solidFill>
        </p:spPr>
        <p:txBody>
          <a:bodyPr lIns="137160" tIns="137160" rIns="137160" bIns="137160"/>
          <a:lstStyle>
            <a:lvl1pPr marL="0" indent="0">
              <a:lnSpc>
                <a:spcPct val="100000"/>
              </a:lnSpc>
              <a:spcBef>
                <a:spcPts val="6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0" name="Text Placeholder 16">
            <a:extLst>
              <a:ext uri="{FF2B5EF4-FFF2-40B4-BE49-F238E27FC236}">
                <a16:creationId xmlns:a16="http://schemas.microsoft.com/office/drawing/2014/main" id="{9B4AD171-FDB1-4832-A408-7E1BFAC08EE9}"/>
              </a:ext>
            </a:extLst>
          </p:cNvPr>
          <p:cNvSpPr>
            <a:spLocks noGrp="1"/>
          </p:cNvSpPr>
          <p:nvPr>
            <p:ph type="body" sz="quarter" idx="23"/>
          </p:nvPr>
        </p:nvSpPr>
        <p:spPr>
          <a:xfrm>
            <a:off x="2737285" y="3713258"/>
            <a:ext cx="2057400" cy="2057400"/>
          </a:xfrm>
          <a:solidFill>
            <a:srgbClr val="05C3DE"/>
          </a:solidFill>
        </p:spPr>
        <p:txBody>
          <a:bodyPr lIns="137160" tIns="137160" rIns="137160" bIns="137160"/>
          <a:lstStyle>
            <a:lvl1pPr marL="0" indent="0">
              <a:lnSpc>
                <a:spcPct val="100000"/>
              </a:lnSpc>
              <a:spcBef>
                <a:spcPts val="600"/>
              </a:spcBef>
              <a:buNone/>
              <a:defRPr sz="2000">
                <a:solidFill>
                  <a:srgbClr val="002F48"/>
                </a:solidFill>
              </a:defRPr>
            </a:lvl1pPr>
            <a:lvl2pPr marL="457200" indent="0">
              <a:buNone/>
              <a:defRPr sz="2000"/>
            </a:lvl2pPr>
            <a:lvl3pPr marL="914400" indent="0">
              <a:buNone/>
              <a:defRPr sz="2000"/>
            </a:lvl3pPr>
            <a:lvl4pPr marL="1371600" indent="0">
              <a:buNone/>
              <a:defRPr sz="2000"/>
            </a:lvl4pPr>
            <a:lvl5pPr marL="1828800" indent="0">
              <a:buFont typeface="Arial" panose="020B0604020202020204" pitchFamily="34" charset="0"/>
              <a:buNone/>
              <a:defRPr sz="2000"/>
            </a:lvl5pPr>
          </a:lstStyle>
          <a:p>
            <a:pPr lvl="0"/>
            <a:r>
              <a:rPr lang="en-US"/>
              <a:t>Click to edit Master text styles</a:t>
            </a:r>
          </a:p>
        </p:txBody>
      </p:sp>
      <p:sp>
        <p:nvSpPr>
          <p:cNvPr id="24" name="Text Placeholder 4">
            <a:extLst>
              <a:ext uri="{FF2B5EF4-FFF2-40B4-BE49-F238E27FC236}">
                <a16:creationId xmlns:a16="http://schemas.microsoft.com/office/drawing/2014/main" id="{6984A049-FA21-CDF8-3A8A-AF42CC00A94A}"/>
              </a:ext>
            </a:extLst>
          </p:cNvPr>
          <p:cNvSpPr>
            <a:spLocks noGrp="1"/>
          </p:cNvSpPr>
          <p:nvPr>
            <p:ph type="body" sz="quarter" idx="26"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5" name="Text Placeholder 7">
            <a:extLst>
              <a:ext uri="{FF2B5EF4-FFF2-40B4-BE49-F238E27FC236}">
                <a16:creationId xmlns:a16="http://schemas.microsoft.com/office/drawing/2014/main" id="{BDFE693A-D880-7C80-E4DA-2A8BB390050B}"/>
              </a:ext>
            </a:extLst>
          </p:cNvPr>
          <p:cNvSpPr>
            <a:spLocks noGrp="1"/>
          </p:cNvSpPr>
          <p:nvPr>
            <p:ph type="body" sz="quarter" idx="27"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6" name="Text Placeholder 2">
            <a:extLst>
              <a:ext uri="{FF2B5EF4-FFF2-40B4-BE49-F238E27FC236}">
                <a16:creationId xmlns:a16="http://schemas.microsoft.com/office/drawing/2014/main" id="{A8FDEE60-34CF-8F60-CEDE-43AB98202EDB}"/>
              </a:ext>
            </a:extLst>
          </p:cNvPr>
          <p:cNvSpPr>
            <a:spLocks noGrp="1"/>
          </p:cNvSpPr>
          <p:nvPr>
            <p:ph type="body" sz="quarter" idx="28"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27" name="Title Placeholder 1">
            <a:extLst>
              <a:ext uri="{FF2B5EF4-FFF2-40B4-BE49-F238E27FC236}">
                <a16:creationId xmlns:a16="http://schemas.microsoft.com/office/drawing/2014/main" id="{E7C30084-780A-F6C3-F9F8-C61409B8F8A2}"/>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14" name="Text Placeholder 6">
            <a:extLst>
              <a:ext uri="{FF2B5EF4-FFF2-40B4-BE49-F238E27FC236}">
                <a16:creationId xmlns:a16="http://schemas.microsoft.com/office/drawing/2014/main" id="{6D158A04-20CA-4949-AF59-78214820A2AC}"/>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Tree>
    <p:extLst>
      <p:ext uri="{BB962C8B-B14F-4D97-AF65-F5344CB8AC3E}">
        <p14:creationId xmlns:p14="http://schemas.microsoft.com/office/powerpoint/2010/main" val="41389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White">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541310" y="5034538"/>
            <a:ext cx="6833372" cy="958055"/>
          </a:xfrm>
        </p:spPr>
        <p:txBody>
          <a:bodyPr>
            <a:noAutofit/>
          </a:bodyPr>
          <a:lstStyle>
            <a:lvl1pPr marL="0" indent="0">
              <a:spcBef>
                <a:spcPts val="0"/>
              </a:spcBef>
              <a:buNone/>
              <a:defRPr sz="1600">
                <a:solidFill>
                  <a:schemeClr val="accent3"/>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541309" y="6380957"/>
            <a:ext cx="9207969" cy="193565"/>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3" name="Text Placeholder 2">
            <a:extLst>
              <a:ext uri="{FF2B5EF4-FFF2-40B4-BE49-F238E27FC236}">
                <a16:creationId xmlns:a16="http://schemas.microsoft.com/office/drawing/2014/main" id="{191ABEE5-6EBA-4296-88A3-4933686693AE}"/>
              </a:ext>
            </a:extLst>
          </p:cNvPr>
          <p:cNvSpPr>
            <a:spLocks noGrp="1"/>
          </p:cNvSpPr>
          <p:nvPr>
            <p:ph type="body" sz="quarter" idx="17" hasCustomPrompt="1"/>
          </p:nvPr>
        </p:nvSpPr>
        <p:spPr>
          <a:xfrm>
            <a:off x="7664116"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pic>
        <p:nvPicPr>
          <p:cNvPr id="9" name="Picture 8">
            <a:extLst>
              <a:ext uri="{FF2B5EF4-FFF2-40B4-BE49-F238E27FC236}">
                <a16:creationId xmlns:a16="http://schemas.microsoft.com/office/drawing/2014/main" id="{7B00C704-841B-924C-AF46-8D73D19AEE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58833"/>
            <a:ext cx="1570456" cy="372690"/>
          </a:xfrm>
          <a:prstGeom prst="rect">
            <a:avLst/>
          </a:prstGeom>
        </p:spPr>
      </p:pic>
      <p:pic>
        <p:nvPicPr>
          <p:cNvPr id="11" name="Picture 10">
            <a:extLst>
              <a:ext uri="{FF2B5EF4-FFF2-40B4-BE49-F238E27FC236}">
                <a16:creationId xmlns:a16="http://schemas.microsoft.com/office/drawing/2014/main" id="{3CDB5DED-6183-A74A-A651-B1B436707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0" name="Text Placeholder 4">
            <a:extLst>
              <a:ext uri="{FF2B5EF4-FFF2-40B4-BE49-F238E27FC236}">
                <a16:creationId xmlns:a16="http://schemas.microsoft.com/office/drawing/2014/main" id="{6A177FA2-49E3-D5F5-8276-16F530CB37A5}"/>
              </a:ext>
            </a:extLst>
          </p:cNvPr>
          <p:cNvSpPr>
            <a:spLocks noGrp="1"/>
          </p:cNvSpPr>
          <p:nvPr>
            <p:ph type="body" sz="quarter" idx="12" hasCustomPrompt="1"/>
          </p:nvPr>
        </p:nvSpPr>
        <p:spPr>
          <a:xfrm>
            <a:off x="541309" y="1513397"/>
            <a:ext cx="8358877"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a:t>First Line Title</a:t>
            </a:r>
          </a:p>
        </p:txBody>
      </p:sp>
      <p:sp>
        <p:nvSpPr>
          <p:cNvPr id="13" name="Text Placeholder 11">
            <a:extLst>
              <a:ext uri="{FF2B5EF4-FFF2-40B4-BE49-F238E27FC236}">
                <a16:creationId xmlns:a16="http://schemas.microsoft.com/office/drawing/2014/main" id="{B8F3153F-812A-B6B1-1DAA-1834C2D507EF}"/>
              </a:ext>
            </a:extLst>
          </p:cNvPr>
          <p:cNvSpPr>
            <a:spLocks noGrp="1"/>
          </p:cNvSpPr>
          <p:nvPr>
            <p:ph type="body" sz="quarter" idx="13" hasCustomPrompt="1"/>
          </p:nvPr>
        </p:nvSpPr>
        <p:spPr>
          <a:xfrm>
            <a:off x="533399" y="3073703"/>
            <a:ext cx="8368553" cy="1286140"/>
          </a:xfrm>
        </p:spPr>
        <p:txBody>
          <a:bodyPr>
            <a:noAutofit/>
          </a:bodyPr>
          <a:lstStyle>
            <a:lvl1pPr marL="0" indent="0">
              <a:lnSpc>
                <a:spcPct val="94000"/>
              </a:lnSpc>
              <a:spcBef>
                <a:spcPts val="0"/>
              </a:spcBef>
              <a:buNone/>
              <a:defRPr sz="4800" b="1" i="0" cap="none" baseline="0">
                <a:solidFill>
                  <a:schemeClr val="accent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a:t>
            </a:r>
          </a:p>
          <a:p>
            <a:r>
              <a:rPr lang="en-US" dirty="0"/>
              <a:t>Line Title</a:t>
            </a:r>
          </a:p>
        </p:txBody>
      </p:sp>
      <p:sp>
        <p:nvSpPr>
          <p:cNvPr id="2" name="Rectangle 1">
            <a:extLst>
              <a:ext uri="{FF2B5EF4-FFF2-40B4-BE49-F238E27FC236}">
                <a16:creationId xmlns:a16="http://schemas.microsoft.com/office/drawing/2014/main" id="{D1A2B140-09C1-DC8D-346A-03B638065680}"/>
              </a:ext>
            </a:extLst>
          </p:cNvPr>
          <p:cNvSpPr/>
          <p:nvPr userDrawn="1"/>
        </p:nvSpPr>
        <p:spPr>
          <a:xfrm>
            <a:off x="533400" y="4751415"/>
            <a:ext cx="785228" cy="927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Tree>
    <p:extLst>
      <p:ext uri="{BB962C8B-B14F-4D97-AF65-F5344CB8AC3E}">
        <p14:creationId xmlns:p14="http://schemas.microsoft.com/office/powerpoint/2010/main" val="17066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2/3 Content w/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142D3D7-0180-4430-BBD1-3C723535A837}"/>
              </a:ext>
            </a:extLst>
          </p:cNvPr>
          <p:cNvSpPr>
            <a:spLocks noGrp="1"/>
          </p:cNvSpPr>
          <p:nvPr>
            <p:ph type="pic" sz="quarter" idx="14"/>
          </p:nvPr>
        </p:nvSpPr>
        <p:spPr>
          <a:xfrm>
            <a:off x="7928264" y="0"/>
            <a:ext cx="4263736" cy="6858000"/>
          </a:xfrm>
        </p:spPr>
        <p:txBody>
          <a:bodyPr/>
          <a:lstStyle/>
          <a:p>
            <a:r>
              <a:rPr lang="en-US"/>
              <a:t>Click icon to add picture</a:t>
            </a:r>
          </a:p>
        </p:txBody>
      </p:sp>
      <p:sp>
        <p:nvSpPr>
          <p:cNvPr id="16" name="Text Placeholder 6">
            <a:extLst>
              <a:ext uri="{FF2B5EF4-FFF2-40B4-BE49-F238E27FC236}">
                <a16:creationId xmlns:a16="http://schemas.microsoft.com/office/drawing/2014/main" id="{B3D773CB-7EE5-F740-800A-754A8FC52943}"/>
              </a:ext>
            </a:extLst>
          </p:cNvPr>
          <p:cNvSpPr>
            <a:spLocks noGrp="1"/>
          </p:cNvSpPr>
          <p:nvPr>
            <p:ph type="body" sz="quarter" idx="18" hasCustomPrompt="1"/>
          </p:nvPr>
        </p:nvSpPr>
        <p:spPr>
          <a:xfrm>
            <a:off x="1010360" y="6652137"/>
            <a:ext cx="4826006" cy="205863"/>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a:t>
            </a:r>
          </a:p>
        </p:txBody>
      </p:sp>
      <p:sp>
        <p:nvSpPr>
          <p:cNvPr id="20" name="Slide Number">
            <a:extLst>
              <a:ext uri="{FF2B5EF4-FFF2-40B4-BE49-F238E27FC236}">
                <a16:creationId xmlns:a16="http://schemas.microsoft.com/office/drawing/2014/main" id="{4E7DF363-1AAF-CE40-9302-8DCD11967D25}"/>
              </a:ext>
            </a:extLst>
          </p:cNvPr>
          <p:cNvSpPr txBox="1"/>
          <p:nvPr userDrawn="1"/>
        </p:nvSpPr>
        <p:spPr>
          <a:xfrm>
            <a:off x="7555898"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tx2"/>
                </a:solidFill>
                <a:latin typeface="Arial Black" panose="020B0A04020102020204" pitchFamily="34" charset="0"/>
                <a:ea typeface="+mn-ea"/>
                <a:cs typeface="Arial" panose="020B0604020202020204" pitchFamily="34" charset="0"/>
              </a:rPr>
              <a:pPr algn="ctr"/>
              <a:t>‹#›</a:t>
            </a:fld>
            <a:endParaRPr lang="en-US" sz="900" b="0" kern="1200" dirty="0">
              <a:solidFill>
                <a:schemeClr val="tx2"/>
              </a:solidFill>
              <a:latin typeface="Arial Black" panose="020B0A040201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C95A8B27-3BFE-9C40-B1CA-0321FA8228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2972" y="6710041"/>
            <a:ext cx="1611108" cy="66292"/>
          </a:xfrm>
          <a:prstGeom prst="rect">
            <a:avLst/>
          </a:prstGeom>
        </p:spPr>
      </p:pic>
      <p:cxnSp>
        <p:nvCxnSpPr>
          <p:cNvPr id="22" name="Straight Connector 21">
            <a:extLst>
              <a:ext uri="{FF2B5EF4-FFF2-40B4-BE49-F238E27FC236}">
                <a16:creationId xmlns:a16="http://schemas.microsoft.com/office/drawing/2014/main" id="{A4BD07FF-45E6-9545-BAA5-BA044570E2BC}"/>
              </a:ext>
            </a:extLst>
          </p:cNvPr>
          <p:cNvCxnSpPr>
            <a:cxnSpLocks/>
          </p:cNvCxnSpPr>
          <p:nvPr userDrawn="1"/>
        </p:nvCxnSpPr>
        <p:spPr>
          <a:xfrm>
            <a:off x="7555898" y="6628376"/>
            <a:ext cx="0" cy="229624"/>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3FD57A-BDB0-1643-8A99-3CD971888C9D}"/>
              </a:ext>
            </a:extLst>
          </p:cNvPr>
          <p:cNvCxnSpPr>
            <a:cxnSpLocks/>
          </p:cNvCxnSpPr>
          <p:nvPr userDrawn="1"/>
        </p:nvCxnSpPr>
        <p:spPr>
          <a:xfrm>
            <a:off x="0" y="6628377"/>
            <a:ext cx="7928264"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1B9807-007B-E84D-B471-CD98A95F640A}"/>
              </a:ext>
            </a:extLst>
          </p:cNvPr>
          <p:cNvSpPr txBox="1"/>
          <p:nvPr userDrawn="1"/>
        </p:nvSpPr>
        <p:spPr>
          <a:xfrm>
            <a:off x="175067" y="6689326"/>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dirty="0">
                <a:solidFill>
                  <a:srgbClr val="3B4B59"/>
                </a:solidFill>
              </a:rPr>
              <a:t>T. ROWE PRICE</a:t>
            </a:r>
            <a:endParaRPr lang="en-US" sz="700" b="1" kern="700" spc="100" baseline="0" dirty="0">
              <a:solidFill>
                <a:srgbClr val="3B4B59"/>
              </a:solidFill>
            </a:endParaRPr>
          </a:p>
        </p:txBody>
      </p:sp>
      <p:sp>
        <p:nvSpPr>
          <p:cNvPr id="26" name="Text Placeholder 4">
            <a:extLst>
              <a:ext uri="{FF2B5EF4-FFF2-40B4-BE49-F238E27FC236}">
                <a16:creationId xmlns:a16="http://schemas.microsoft.com/office/drawing/2014/main" id="{D66875A5-181C-F8D2-7367-A8CF4FF88570}"/>
              </a:ext>
            </a:extLst>
          </p:cNvPr>
          <p:cNvSpPr>
            <a:spLocks noGrp="1"/>
          </p:cNvSpPr>
          <p:nvPr>
            <p:ph type="body" sz="quarter" idx="22"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7" name="Text Placeholder 7">
            <a:extLst>
              <a:ext uri="{FF2B5EF4-FFF2-40B4-BE49-F238E27FC236}">
                <a16:creationId xmlns:a16="http://schemas.microsoft.com/office/drawing/2014/main" id="{E498DB25-1602-D02F-7925-9DDE9AC9F118}"/>
              </a:ext>
            </a:extLst>
          </p:cNvPr>
          <p:cNvSpPr>
            <a:spLocks noGrp="1"/>
          </p:cNvSpPr>
          <p:nvPr>
            <p:ph type="body" sz="quarter" idx="23" hasCustomPrompt="1"/>
          </p:nvPr>
        </p:nvSpPr>
        <p:spPr>
          <a:xfrm>
            <a:off x="533401" y="6053328"/>
            <a:ext cx="717068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8" name="Text Placeholder 2">
            <a:extLst>
              <a:ext uri="{FF2B5EF4-FFF2-40B4-BE49-F238E27FC236}">
                <a16:creationId xmlns:a16="http://schemas.microsoft.com/office/drawing/2014/main" id="{9A9C1270-B91C-6CF1-1AE2-9C13C9E51AAC}"/>
              </a:ext>
            </a:extLst>
          </p:cNvPr>
          <p:cNvSpPr>
            <a:spLocks noGrp="1"/>
          </p:cNvSpPr>
          <p:nvPr>
            <p:ph type="body" sz="quarter" idx="24"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5" name="Content Placeholder 14">
            <a:extLst>
              <a:ext uri="{FF2B5EF4-FFF2-40B4-BE49-F238E27FC236}">
                <a16:creationId xmlns:a16="http://schemas.microsoft.com/office/drawing/2014/main" id="{7E03DC64-3DD9-0422-BE8A-1C9745FC0D41}"/>
              </a:ext>
            </a:extLst>
          </p:cNvPr>
          <p:cNvSpPr>
            <a:spLocks noGrp="1"/>
          </p:cNvSpPr>
          <p:nvPr>
            <p:ph sz="quarter" idx="20"/>
          </p:nvPr>
        </p:nvSpPr>
        <p:spPr>
          <a:xfrm>
            <a:off x="533400" y="1234107"/>
            <a:ext cx="7170687"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Placeholder 1">
            <a:extLst>
              <a:ext uri="{FF2B5EF4-FFF2-40B4-BE49-F238E27FC236}">
                <a16:creationId xmlns:a16="http://schemas.microsoft.com/office/drawing/2014/main" id="{B3B8F372-9024-E80A-E32D-F837B824A2B9}"/>
              </a:ext>
            </a:extLst>
          </p:cNvPr>
          <p:cNvSpPr>
            <a:spLocks noGrp="1"/>
          </p:cNvSpPr>
          <p:nvPr>
            <p:ph type="title"/>
          </p:nvPr>
        </p:nvSpPr>
        <p:spPr>
          <a:xfrm>
            <a:off x="533400" y="272429"/>
            <a:ext cx="7170687"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66976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3 Content w/ Image and sub">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142D3D7-0180-4430-BBD1-3C723535A837}"/>
              </a:ext>
            </a:extLst>
          </p:cNvPr>
          <p:cNvSpPr>
            <a:spLocks noGrp="1"/>
          </p:cNvSpPr>
          <p:nvPr>
            <p:ph type="pic" sz="quarter" idx="14"/>
          </p:nvPr>
        </p:nvSpPr>
        <p:spPr>
          <a:xfrm>
            <a:off x="7928264" y="0"/>
            <a:ext cx="4263736" cy="6858000"/>
          </a:xfrm>
        </p:spPr>
        <p:txBody>
          <a:bodyPr/>
          <a:lstStyle/>
          <a:p>
            <a:r>
              <a:rPr lang="en-US"/>
              <a:t>Click icon to add picture</a:t>
            </a:r>
          </a:p>
        </p:txBody>
      </p:sp>
      <p:sp>
        <p:nvSpPr>
          <p:cNvPr id="16" name="Text Placeholder 6">
            <a:extLst>
              <a:ext uri="{FF2B5EF4-FFF2-40B4-BE49-F238E27FC236}">
                <a16:creationId xmlns:a16="http://schemas.microsoft.com/office/drawing/2014/main" id="{B3D773CB-7EE5-F740-800A-754A8FC52943}"/>
              </a:ext>
            </a:extLst>
          </p:cNvPr>
          <p:cNvSpPr>
            <a:spLocks noGrp="1"/>
          </p:cNvSpPr>
          <p:nvPr>
            <p:ph type="body" sz="quarter" idx="18" hasCustomPrompt="1"/>
          </p:nvPr>
        </p:nvSpPr>
        <p:spPr>
          <a:xfrm>
            <a:off x="1010360" y="6652137"/>
            <a:ext cx="4826006" cy="205863"/>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a:t>
            </a:r>
          </a:p>
        </p:txBody>
      </p:sp>
      <p:sp>
        <p:nvSpPr>
          <p:cNvPr id="20" name="Slide Number">
            <a:extLst>
              <a:ext uri="{FF2B5EF4-FFF2-40B4-BE49-F238E27FC236}">
                <a16:creationId xmlns:a16="http://schemas.microsoft.com/office/drawing/2014/main" id="{4E7DF363-1AAF-CE40-9302-8DCD11967D25}"/>
              </a:ext>
            </a:extLst>
          </p:cNvPr>
          <p:cNvSpPr txBox="1"/>
          <p:nvPr userDrawn="1"/>
        </p:nvSpPr>
        <p:spPr>
          <a:xfrm>
            <a:off x="7555898"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tx2"/>
                </a:solidFill>
                <a:latin typeface="Arial Black" panose="020B0A04020102020204" pitchFamily="34" charset="0"/>
                <a:ea typeface="+mn-ea"/>
                <a:cs typeface="Arial" panose="020B0604020202020204" pitchFamily="34" charset="0"/>
              </a:rPr>
              <a:pPr algn="ctr"/>
              <a:t>‹#›</a:t>
            </a:fld>
            <a:endParaRPr lang="en-US" sz="900" b="0" kern="1200" dirty="0">
              <a:solidFill>
                <a:schemeClr val="tx2"/>
              </a:solidFill>
              <a:latin typeface="Arial Black" panose="020B0A040201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C95A8B27-3BFE-9C40-B1CA-0321FA8228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2972" y="6710041"/>
            <a:ext cx="1611108" cy="66292"/>
          </a:xfrm>
          <a:prstGeom prst="rect">
            <a:avLst/>
          </a:prstGeom>
        </p:spPr>
      </p:pic>
      <p:cxnSp>
        <p:nvCxnSpPr>
          <p:cNvPr id="22" name="Straight Connector 21">
            <a:extLst>
              <a:ext uri="{FF2B5EF4-FFF2-40B4-BE49-F238E27FC236}">
                <a16:creationId xmlns:a16="http://schemas.microsoft.com/office/drawing/2014/main" id="{A4BD07FF-45E6-9545-BAA5-BA044570E2BC}"/>
              </a:ext>
            </a:extLst>
          </p:cNvPr>
          <p:cNvCxnSpPr>
            <a:cxnSpLocks/>
          </p:cNvCxnSpPr>
          <p:nvPr userDrawn="1"/>
        </p:nvCxnSpPr>
        <p:spPr>
          <a:xfrm>
            <a:off x="7555898" y="6628376"/>
            <a:ext cx="0" cy="229624"/>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3FD57A-BDB0-1643-8A99-3CD971888C9D}"/>
              </a:ext>
            </a:extLst>
          </p:cNvPr>
          <p:cNvCxnSpPr>
            <a:cxnSpLocks/>
          </p:cNvCxnSpPr>
          <p:nvPr userDrawn="1"/>
        </p:nvCxnSpPr>
        <p:spPr>
          <a:xfrm>
            <a:off x="0" y="6628377"/>
            <a:ext cx="7928264"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1B9807-007B-E84D-B471-CD98A95F640A}"/>
              </a:ext>
            </a:extLst>
          </p:cNvPr>
          <p:cNvSpPr txBox="1"/>
          <p:nvPr userDrawn="1"/>
        </p:nvSpPr>
        <p:spPr>
          <a:xfrm>
            <a:off x="175067" y="6689326"/>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dirty="0">
                <a:solidFill>
                  <a:srgbClr val="3B4B59"/>
                </a:solidFill>
              </a:rPr>
              <a:t>T. ROWE PRICE</a:t>
            </a:r>
            <a:endParaRPr lang="en-US" sz="700" b="1" kern="700" spc="100" baseline="0" dirty="0">
              <a:solidFill>
                <a:srgbClr val="3B4B59"/>
              </a:solidFill>
            </a:endParaRPr>
          </a:p>
        </p:txBody>
      </p:sp>
      <p:sp>
        <p:nvSpPr>
          <p:cNvPr id="17" name="Text Placeholder 3">
            <a:extLst>
              <a:ext uri="{FF2B5EF4-FFF2-40B4-BE49-F238E27FC236}">
                <a16:creationId xmlns:a16="http://schemas.microsoft.com/office/drawing/2014/main" id="{B4B44005-4A65-800A-434B-BEAA6DDEE199}"/>
              </a:ext>
            </a:extLst>
          </p:cNvPr>
          <p:cNvSpPr>
            <a:spLocks noGrp="1"/>
          </p:cNvSpPr>
          <p:nvPr>
            <p:ph type="body" sz="quarter" idx="16" hasCustomPrompt="1"/>
          </p:nvPr>
        </p:nvSpPr>
        <p:spPr>
          <a:xfrm>
            <a:off x="533094" y="1255572"/>
            <a:ext cx="7170995"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25" name="Content Placeholder 14">
            <a:extLst>
              <a:ext uri="{FF2B5EF4-FFF2-40B4-BE49-F238E27FC236}">
                <a16:creationId xmlns:a16="http://schemas.microsoft.com/office/drawing/2014/main" id="{B26CD7AB-7A25-601E-8343-D726210D021A}"/>
              </a:ext>
            </a:extLst>
          </p:cNvPr>
          <p:cNvSpPr>
            <a:spLocks noGrp="1"/>
          </p:cNvSpPr>
          <p:nvPr>
            <p:ph sz="quarter" idx="21"/>
          </p:nvPr>
        </p:nvSpPr>
        <p:spPr>
          <a:xfrm>
            <a:off x="533400" y="1676400"/>
            <a:ext cx="7162795" cy="422148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4">
            <a:extLst>
              <a:ext uri="{FF2B5EF4-FFF2-40B4-BE49-F238E27FC236}">
                <a16:creationId xmlns:a16="http://schemas.microsoft.com/office/drawing/2014/main" id="{D66875A5-181C-F8D2-7367-A8CF4FF88570}"/>
              </a:ext>
            </a:extLst>
          </p:cNvPr>
          <p:cNvSpPr>
            <a:spLocks noGrp="1"/>
          </p:cNvSpPr>
          <p:nvPr>
            <p:ph type="body" sz="quarter" idx="22"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7" name="Text Placeholder 7">
            <a:extLst>
              <a:ext uri="{FF2B5EF4-FFF2-40B4-BE49-F238E27FC236}">
                <a16:creationId xmlns:a16="http://schemas.microsoft.com/office/drawing/2014/main" id="{E498DB25-1602-D02F-7925-9DDE9AC9F118}"/>
              </a:ext>
            </a:extLst>
          </p:cNvPr>
          <p:cNvSpPr>
            <a:spLocks noGrp="1"/>
          </p:cNvSpPr>
          <p:nvPr>
            <p:ph type="body" sz="quarter" idx="23" hasCustomPrompt="1"/>
          </p:nvPr>
        </p:nvSpPr>
        <p:spPr>
          <a:xfrm>
            <a:off x="533401" y="6053328"/>
            <a:ext cx="717068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28" name="Text Placeholder 2">
            <a:extLst>
              <a:ext uri="{FF2B5EF4-FFF2-40B4-BE49-F238E27FC236}">
                <a16:creationId xmlns:a16="http://schemas.microsoft.com/office/drawing/2014/main" id="{9A9C1270-B91C-6CF1-1AE2-9C13C9E51AAC}"/>
              </a:ext>
            </a:extLst>
          </p:cNvPr>
          <p:cNvSpPr>
            <a:spLocks noGrp="1"/>
          </p:cNvSpPr>
          <p:nvPr>
            <p:ph type="body" sz="quarter" idx="24"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30" name="Title Placeholder 1">
            <a:extLst>
              <a:ext uri="{FF2B5EF4-FFF2-40B4-BE49-F238E27FC236}">
                <a16:creationId xmlns:a16="http://schemas.microsoft.com/office/drawing/2014/main" id="{673ECDE9-BF3C-9E4D-7626-138A958BBF13}"/>
              </a:ext>
            </a:extLst>
          </p:cNvPr>
          <p:cNvSpPr>
            <a:spLocks noGrp="1"/>
          </p:cNvSpPr>
          <p:nvPr>
            <p:ph type="title"/>
          </p:nvPr>
        </p:nvSpPr>
        <p:spPr>
          <a:xfrm>
            <a:off x="533400" y="272429"/>
            <a:ext cx="7170687"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1282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2/3 Content w/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142D3D7-0180-4430-BBD1-3C723535A837}"/>
              </a:ext>
            </a:extLst>
          </p:cNvPr>
          <p:cNvSpPr>
            <a:spLocks noGrp="1"/>
          </p:cNvSpPr>
          <p:nvPr>
            <p:ph type="pic" sz="quarter" idx="14"/>
          </p:nvPr>
        </p:nvSpPr>
        <p:spPr>
          <a:xfrm>
            <a:off x="7337" y="0"/>
            <a:ext cx="4263736" cy="6858000"/>
          </a:xfrm>
        </p:spPr>
        <p:txBody>
          <a:bodyPr/>
          <a:lstStyle/>
          <a:p>
            <a:r>
              <a:rPr lang="en-US"/>
              <a:t>Click icon to add picture</a:t>
            </a:r>
            <a:endParaRPr lang="en-US" dirty="0"/>
          </a:p>
        </p:txBody>
      </p:sp>
      <p:cxnSp>
        <p:nvCxnSpPr>
          <p:cNvPr id="23" name="Straight Connector 22">
            <a:extLst>
              <a:ext uri="{FF2B5EF4-FFF2-40B4-BE49-F238E27FC236}">
                <a16:creationId xmlns:a16="http://schemas.microsoft.com/office/drawing/2014/main" id="{233FD57A-BDB0-1643-8A99-3CD971888C9D}"/>
              </a:ext>
            </a:extLst>
          </p:cNvPr>
          <p:cNvCxnSpPr>
            <a:cxnSpLocks/>
          </p:cNvCxnSpPr>
          <p:nvPr userDrawn="1"/>
        </p:nvCxnSpPr>
        <p:spPr>
          <a:xfrm>
            <a:off x="4271073" y="6627353"/>
            <a:ext cx="7928264"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1B9807-007B-E84D-B471-CD98A95F640A}"/>
              </a:ext>
            </a:extLst>
          </p:cNvPr>
          <p:cNvSpPr txBox="1"/>
          <p:nvPr userDrawn="1"/>
        </p:nvSpPr>
        <p:spPr>
          <a:xfrm>
            <a:off x="4460089" y="6689326"/>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dirty="0">
                <a:solidFill>
                  <a:srgbClr val="3B4B59"/>
                </a:solidFill>
              </a:rPr>
              <a:t>T. ROWE PRICE</a:t>
            </a:r>
            <a:endParaRPr lang="en-US" sz="700" b="1" kern="700" spc="100" baseline="0" dirty="0">
              <a:solidFill>
                <a:srgbClr val="3B4B59"/>
              </a:solidFill>
            </a:endParaRPr>
          </a:p>
        </p:txBody>
      </p:sp>
      <p:sp>
        <p:nvSpPr>
          <p:cNvPr id="26" name="Text Placeholder 4">
            <a:extLst>
              <a:ext uri="{FF2B5EF4-FFF2-40B4-BE49-F238E27FC236}">
                <a16:creationId xmlns:a16="http://schemas.microsoft.com/office/drawing/2014/main" id="{D66875A5-181C-F8D2-7367-A8CF4FF88570}"/>
              </a:ext>
            </a:extLst>
          </p:cNvPr>
          <p:cNvSpPr>
            <a:spLocks noGrp="1"/>
          </p:cNvSpPr>
          <p:nvPr>
            <p:ph type="body" sz="quarter" idx="22" hasCustomPrompt="1"/>
          </p:nvPr>
        </p:nvSpPr>
        <p:spPr>
          <a:xfrm>
            <a:off x="4461674"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27" name="Text Placeholder 7">
            <a:extLst>
              <a:ext uri="{FF2B5EF4-FFF2-40B4-BE49-F238E27FC236}">
                <a16:creationId xmlns:a16="http://schemas.microsoft.com/office/drawing/2014/main" id="{E498DB25-1602-D02F-7925-9DDE9AC9F118}"/>
              </a:ext>
            </a:extLst>
          </p:cNvPr>
          <p:cNvSpPr>
            <a:spLocks noGrp="1"/>
          </p:cNvSpPr>
          <p:nvPr>
            <p:ph type="body" sz="quarter" idx="23" hasCustomPrompt="1"/>
          </p:nvPr>
        </p:nvSpPr>
        <p:spPr>
          <a:xfrm>
            <a:off x="4461675" y="6053328"/>
            <a:ext cx="717068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Content Placeholder 14">
            <a:extLst>
              <a:ext uri="{FF2B5EF4-FFF2-40B4-BE49-F238E27FC236}">
                <a16:creationId xmlns:a16="http://schemas.microsoft.com/office/drawing/2014/main" id="{7E03DC64-3DD9-0422-BE8A-1C9745FC0D41}"/>
              </a:ext>
            </a:extLst>
          </p:cNvPr>
          <p:cNvSpPr>
            <a:spLocks noGrp="1"/>
          </p:cNvSpPr>
          <p:nvPr>
            <p:ph sz="quarter" idx="20"/>
          </p:nvPr>
        </p:nvSpPr>
        <p:spPr>
          <a:xfrm>
            <a:off x="4461674" y="1234107"/>
            <a:ext cx="7170687" cy="466377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Placeholder 1">
            <a:extLst>
              <a:ext uri="{FF2B5EF4-FFF2-40B4-BE49-F238E27FC236}">
                <a16:creationId xmlns:a16="http://schemas.microsoft.com/office/drawing/2014/main" id="{B3B8F372-9024-E80A-E32D-F837B824A2B9}"/>
              </a:ext>
            </a:extLst>
          </p:cNvPr>
          <p:cNvSpPr>
            <a:spLocks noGrp="1"/>
          </p:cNvSpPr>
          <p:nvPr>
            <p:ph type="title"/>
          </p:nvPr>
        </p:nvSpPr>
        <p:spPr>
          <a:xfrm>
            <a:off x="4461674" y="272429"/>
            <a:ext cx="7170687" cy="709874"/>
          </a:xfrm>
          <a:prstGeom prst="rect">
            <a:avLst/>
          </a:prstGeom>
        </p:spPr>
        <p:txBody>
          <a:bodyPr vert="horz" lIns="0" tIns="0" rIns="0" bIns="0" rtlCol="0" anchor="b">
            <a:noAutofit/>
          </a:bodyPr>
          <a:lstStyle/>
          <a:p>
            <a:r>
              <a:rPr lang="en-US"/>
              <a:t>Click to edit Master title style</a:t>
            </a:r>
            <a:endParaRPr lang="en-US" dirty="0"/>
          </a:p>
        </p:txBody>
      </p:sp>
      <p:sp>
        <p:nvSpPr>
          <p:cNvPr id="14" name="Slide Number">
            <a:extLst>
              <a:ext uri="{FF2B5EF4-FFF2-40B4-BE49-F238E27FC236}">
                <a16:creationId xmlns:a16="http://schemas.microsoft.com/office/drawing/2014/main" id="{CEA35C2A-F708-1FE6-6288-3B202B87E9FD}"/>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tx2"/>
                </a:solidFill>
                <a:latin typeface="Arial Black" panose="020B0A04020102020204" pitchFamily="34" charset="0"/>
                <a:ea typeface="+mn-ea"/>
                <a:cs typeface="Arial" panose="020B0604020202020204" pitchFamily="34" charset="0"/>
              </a:rPr>
              <a:pPr algn="ctr"/>
              <a:t>‹#›</a:t>
            </a:fld>
            <a:endParaRPr lang="en-US" sz="900" b="0" kern="1200" dirty="0">
              <a:solidFill>
                <a:schemeClr val="tx2"/>
              </a:solidFill>
              <a:latin typeface="Arial Black" panose="020B0A040201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90C0995C-4D79-66B4-F070-07451A5013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3314" y="6710041"/>
            <a:ext cx="1611108" cy="66292"/>
          </a:xfrm>
          <a:prstGeom prst="rect">
            <a:avLst/>
          </a:prstGeom>
        </p:spPr>
      </p:pic>
      <p:cxnSp>
        <p:nvCxnSpPr>
          <p:cNvPr id="19" name="Straight Connector 18">
            <a:extLst>
              <a:ext uri="{FF2B5EF4-FFF2-40B4-BE49-F238E27FC236}">
                <a16:creationId xmlns:a16="http://schemas.microsoft.com/office/drawing/2014/main" id="{604BC79D-D91E-52E1-8CB9-E12EF4C758A7}"/>
              </a:ext>
            </a:extLst>
          </p:cNvPr>
          <p:cNvCxnSpPr>
            <a:cxnSpLocks/>
          </p:cNvCxnSpPr>
          <p:nvPr userDrawn="1"/>
        </p:nvCxnSpPr>
        <p:spPr>
          <a:xfrm>
            <a:off x="11826240" y="6628376"/>
            <a:ext cx="0" cy="229624"/>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 Placeholder 6">
            <a:extLst>
              <a:ext uri="{FF2B5EF4-FFF2-40B4-BE49-F238E27FC236}">
                <a16:creationId xmlns:a16="http://schemas.microsoft.com/office/drawing/2014/main" id="{C0715752-E53E-427F-F1CE-E301F62A75D1}"/>
              </a:ext>
            </a:extLst>
          </p:cNvPr>
          <p:cNvSpPr>
            <a:spLocks noGrp="1"/>
          </p:cNvSpPr>
          <p:nvPr>
            <p:ph type="body" sz="quarter" idx="18" hasCustomPrompt="1"/>
          </p:nvPr>
        </p:nvSpPr>
        <p:spPr>
          <a:xfrm>
            <a:off x="5274327" y="6652137"/>
            <a:ext cx="4826006" cy="205863"/>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a:t>
            </a:r>
          </a:p>
        </p:txBody>
      </p:sp>
      <p:sp>
        <p:nvSpPr>
          <p:cNvPr id="29" name="Text Placeholder 2">
            <a:extLst>
              <a:ext uri="{FF2B5EF4-FFF2-40B4-BE49-F238E27FC236}">
                <a16:creationId xmlns:a16="http://schemas.microsoft.com/office/drawing/2014/main" id="{A601F362-650B-B80B-1F99-B28067E1905B}"/>
              </a:ext>
            </a:extLst>
          </p:cNvPr>
          <p:cNvSpPr>
            <a:spLocks noGrp="1"/>
          </p:cNvSpPr>
          <p:nvPr>
            <p:ph type="body" sz="quarter" idx="24"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337447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2/3 Content w/ Image and sub">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B4B44005-4A65-800A-434B-BEAA6DDEE199}"/>
              </a:ext>
            </a:extLst>
          </p:cNvPr>
          <p:cNvSpPr>
            <a:spLocks noGrp="1"/>
          </p:cNvSpPr>
          <p:nvPr>
            <p:ph type="body" sz="quarter" idx="16" hasCustomPrompt="1"/>
          </p:nvPr>
        </p:nvSpPr>
        <p:spPr>
          <a:xfrm>
            <a:off x="4460089" y="1255572"/>
            <a:ext cx="7170995" cy="457200"/>
          </a:xfrm>
        </p:spPr>
        <p:txBody>
          <a:bodyPr/>
          <a:lstStyle>
            <a:lvl1pPr marL="0" indent="0">
              <a:spcBef>
                <a:spcPts val="0"/>
              </a:spcBef>
              <a:buNone/>
              <a:defRPr sz="2000" b="1" cap="none" baseline="0">
                <a:solidFill>
                  <a:schemeClr val="tx2"/>
                </a:solidFill>
                <a:latin typeface="+mn-lt"/>
              </a:defRPr>
            </a:lvl1pPr>
            <a:lvl2pPr>
              <a:defRPr sz="1600" cap="all" baseline="0">
                <a:solidFill>
                  <a:schemeClr val="tx2"/>
                </a:solidFill>
                <a:latin typeface="+mj-lt"/>
              </a:defRPr>
            </a:lvl2pPr>
            <a:lvl3pPr>
              <a:defRPr sz="1600" cap="all" baseline="0">
                <a:solidFill>
                  <a:schemeClr val="tx2"/>
                </a:solidFill>
                <a:latin typeface="+mj-lt"/>
              </a:defRPr>
            </a:lvl3pPr>
            <a:lvl4pPr>
              <a:defRPr sz="1600" cap="all" baseline="0">
                <a:solidFill>
                  <a:schemeClr val="tx2"/>
                </a:solidFill>
                <a:latin typeface="+mj-lt"/>
              </a:defRPr>
            </a:lvl4pPr>
            <a:lvl5pPr>
              <a:defRPr sz="1600" cap="all" baseline="0">
                <a:solidFill>
                  <a:schemeClr val="tx2"/>
                </a:solidFill>
                <a:latin typeface="+mj-lt"/>
              </a:defRPr>
            </a:lvl5pPr>
          </a:lstStyle>
          <a:p>
            <a:pPr lvl="0"/>
            <a:r>
              <a:rPr lang="en-US" dirty="0"/>
              <a:t>Subhead</a:t>
            </a:r>
          </a:p>
        </p:txBody>
      </p:sp>
      <p:sp>
        <p:nvSpPr>
          <p:cNvPr id="25" name="Content Placeholder 14">
            <a:extLst>
              <a:ext uri="{FF2B5EF4-FFF2-40B4-BE49-F238E27FC236}">
                <a16:creationId xmlns:a16="http://schemas.microsoft.com/office/drawing/2014/main" id="{B26CD7AB-7A25-601E-8343-D726210D021A}"/>
              </a:ext>
            </a:extLst>
          </p:cNvPr>
          <p:cNvSpPr>
            <a:spLocks noGrp="1"/>
          </p:cNvSpPr>
          <p:nvPr>
            <p:ph sz="quarter" idx="21"/>
          </p:nvPr>
        </p:nvSpPr>
        <p:spPr>
          <a:xfrm>
            <a:off x="4460395" y="1676400"/>
            <a:ext cx="7162795" cy="4221480"/>
          </a:xfrm>
        </p:spPr>
        <p:txBody>
          <a:bodyPr/>
          <a:lstStyle>
            <a:lvl1pPr>
              <a:lnSpc>
                <a:spcPct val="110000"/>
              </a:lnSpc>
              <a:defRPr/>
            </a:lvl1pPr>
            <a:lvl2pPr>
              <a:lnSpc>
                <a:spcPct val="110000"/>
              </a:lnSpc>
              <a:defRPr/>
            </a:lvl2pPr>
            <a:lvl3pPr>
              <a:lnSpc>
                <a:spcPct val="110000"/>
              </a:lnSpc>
              <a:defRPr/>
            </a:lvl3pPr>
            <a:lvl4pPr marL="905256" indent="0">
              <a:lnSpc>
                <a:spcPct val="110000"/>
              </a:lnSpc>
              <a:buNone/>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7">
            <a:extLst>
              <a:ext uri="{FF2B5EF4-FFF2-40B4-BE49-F238E27FC236}">
                <a16:creationId xmlns:a16="http://schemas.microsoft.com/office/drawing/2014/main" id="{67D9C7E2-14C6-2EDB-CEA3-F10211F6B5B5}"/>
              </a:ext>
            </a:extLst>
          </p:cNvPr>
          <p:cNvSpPr>
            <a:spLocks noGrp="1"/>
          </p:cNvSpPr>
          <p:nvPr>
            <p:ph type="pic" sz="quarter" idx="14"/>
          </p:nvPr>
        </p:nvSpPr>
        <p:spPr>
          <a:xfrm>
            <a:off x="7337" y="0"/>
            <a:ext cx="4263736" cy="6858000"/>
          </a:xfrm>
        </p:spPr>
        <p:txBody>
          <a:bodyPr/>
          <a:lstStyle/>
          <a:p>
            <a:r>
              <a:rPr lang="en-US"/>
              <a:t>Click icon to add picture</a:t>
            </a:r>
            <a:endParaRPr lang="en-US" dirty="0"/>
          </a:p>
        </p:txBody>
      </p:sp>
      <p:cxnSp>
        <p:nvCxnSpPr>
          <p:cNvPr id="18" name="Straight Connector 17">
            <a:extLst>
              <a:ext uri="{FF2B5EF4-FFF2-40B4-BE49-F238E27FC236}">
                <a16:creationId xmlns:a16="http://schemas.microsoft.com/office/drawing/2014/main" id="{9072D397-50CA-D1E8-9E31-ECFC46A2E879}"/>
              </a:ext>
            </a:extLst>
          </p:cNvPr>
          <p:cNvCxnSpPr>
            <a:cxnSpLocks/>
          </p:cNvCxnSpPr>
          <p:nvPr userDrawn="1"/>
        </p:nvCxnSpPr>
        <p:spPr>
          <a:xfrm>
            <a:off x="4271073" y="6627353"/>
            <a:ext cx="7928264"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10EE0D-1BE6-7F39-27F0-09F7D0D7B714}"/>
              </a:ext>
            </a:extLst>
          </p:cNvPr>
          <p:cNvSpPr txBox="1"/>
          <p:nvPr userDrawn="1"/>
        </p:nvSpPr>
        <p:spPr>
          <a:xfrm>
            <a:off x="4460089" y="6689326"/>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dirty="0">
                <a:solidFill>
                  <a:srgbClr val="3B4B59"/>
                </a:solidFill>
              </a:rPr>
              <a:t>T. ROWE PRICE</a:t>
            </a:r>
            <a:endParaRPr lang="en-US" sz="700" b="1" kern="700" spc="100" baseline="0" dirty="0">
              <a:solidFill>
                <a:srgbClr val="3B4B59"/>
              </a:solidFill>
            </a:endParaRPr>
          </a:p>
        </p:txBody>
      </p:sp>
      <p:sp>
        <p:nvSpPr>
          <p:cNvPr id="29" name="Text Placeholder 4">
            <a:extLst>
              <a:ext uri="{FF2B5EF4-FFF2-40B4-BE49-F238E27FC236}">
                <a16:creationId xmlns:a16="http://schemas.microsoft.com/office/drawing/2014/main" id="{49956244-97A0-550B-1E8F-29C3E56B2B9D}"/>
              </a:ext>
            </a:extLst>
          </p:cNvPr>
          <p:cNvSpPr>
            <a:spLocks noGrp="1"/>
          </p:cNvSpPr>
          <p:nvPr>
            <p:ph type="body" sz="quarter" idx="22" hasCustomPrompt="1"/>
          </p:nvPr>
        </p:nvSpPr>
        <p:spPr>
          <a:xfrm>
            <a:off x="4461674"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31" name="Text Placeholder 7">
            <a:extLst>
              <a:ext uri="{FF2B5EF4-FFF2-40B4-BE49-F238E27FC236}">
                <a16:creationId xmlns:a16="http://schemas.microsoft.com/office/drawing/2014/main" id="{19D0FEF3-38A7-01A8-EF9C-B40420D3C0CA}"/>
              </a:ext>
            </a:extLst>
          </p:cNvPr>
          <p:cNvSpPr>
            <a:spLocks noGrp="1"/>
          </p:cNvSpPr>
          <p:nvPr>
            <p:ph type="body" sz="quarter" idx="23" hasCustomPrompt="1"/>
          </p:nvPr>
        </p:nvSpPr>
        <p:spPr>
          <a:xfrm>
            <a:off x="4461675" y="6053328"/>
            <a:ext cx="7170688"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33" name="Title Placeholder 1">
            <a:extLst>
              <a:ext uri="{FF2B5EF4-FFF2-40B4-BE49-F238E27FC236}">
                <a16:creationId xmlns:a16="http://schemas.microsoft.com/office/drawing/2014/main" id="{B30ECC6E-61FD-525D-CD0A-2913A43A5B4A}"/>
              </a:ext>
            </a:extLst>
          </p:cNvPr>
          <p:cNvSpPr>
            <a:spLocks noGrp="1"/>
          </p:cNvSpPr>
          <p:nvPr>
            <p:ph type="title"/>
          </p:nvPr>
        </p:nvSpPr>
        <p:spPr>
          <a:xfrm>
            <a:off x="4461674" y="272429"/>
            <a:ext cx="7170687" cy="709874"/>
          </a:xfrm>
          <a:prstGeom prst="rect">
            <a:avLst/>
          </a:prstGeom>
        </p:spPr>
        <p:txBody>
          <a:bodyPr vert="horz" lIns="0" tIns="0" rIns="0" bIns="0" rtlCol="0" anchor="b">
            <a:noAutofit/>
          </a:bodyPr>
          <a:lstStyle/>
          <a:p>
            <a:r>
              <a:rPr lang="en-US"/>
              <a:t>Click to edit Master title style</a:t>
            </a:r>
            <a:endParaRPr lang="en-US" dirty="0"/>
          </a:p>
        </p:txBody>
      </p:sp>
      <p:sp>
        <p:nvSpPr>
          <p:cNvPr id="34" name="Slide Number">
            <a:extLst>
              <a:ext uri="{FF2B5EF4-FFF2-40B4-BE49-F238E27FC236}">
                <a16:creationId xmlns:a16="http://schemas.microsoft.com/office/drawing/2014/main" id="{F3D5241D-F029-689A-0E4B-42490A4E0C25}"/>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tx2"/>
                </a:solidFill>
                <a:latin typeface="Arial Black" panose="020B0A04020102020204" pitchFamily="34" charset="0"/>
                <a:ea typeface="+mn-ea"/>
                <a:cs typeface="Arial" panose="020B0604020202020204" pitchFamily="34" charset="0"/>
              </a:rPr>
              <a:pPr algn="ctr"/>
              <a:t>‹#›</a:t>
            </a:fld>
            <a:endParaRPr lang="en-US" sz="900" b="0" kern="1200" dirty="0">
              <a:solidFill>
                <a:schemeClr val="tx2"/>
              </a:solidFill>
              <a:latin typeface="Arial Black" panose="020B0A04020102020204" pitchFamily="34" charset="0"/>
              <a:ea typeface="+mn-ea"/>
              <a:cs typeface="Arial" panose="020B0604020202020204" pitchFamily="34" charset="0"/>
            </a:endParaRPr>
          </a:p>
        </p:txBody>
      </p:sp>
      <p:pic>
        <p:nvPicPr>
          <p:cNvPr id="35" name="Picture 34">
            <a:extLst>
              <a:ext uri="{FF2B5EF4-FFF2-40B4-BE49-F238E27FC236}">
                <a16:creationId xmlns:a16="http://schemas.microsoft.com/office/drawing/2014/main" id="{7C0123E6-0B19-A107-0512-00BF5BA90C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3314" y="6710041"/>
            <a:ext cx="1611108" cy="66292"/>
          </a:xfrm>
          <a:prstGeom prst="rect">
            <a:avLst/>
          </a:prstGeom>
        </p:spPr>
      </p:pic>
      <p:cxnSp>
        <p:nvCxnSpPr>
          <p:cNvPr id="36" name="Straight Connector 35">
            <a:extLst>
              <a:ext uri="{FF2B5EF4-FFF2-40B4-BE49-F238E27FC236}">
                <a16:creationId xmlns:a16="http://schemas.microsoft.com/office/drawing/2014/main" id="{F161C84D-EB6F-E342-E10A-B551660C2122}"/>
              </a:ext>
            </a:extLst>
          </p:cNvPr>
          <p:cNvCxnSpPr>
            <a:cxnSpLocks/>
          </p:cNvCxnSpPr>
          <p:nvPr userDrawn="1"/>
        </p:nvCxnSpPr>
        <p:spPr>
          <a:xfrm>
            <a:off x="11826240" y="6628376"/>
            <a:ext cx="0" cy="229624"/>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6">
            <a:extLst>
              <a:ext uri="{FF2B5EF4-FFF2-40B4-BE49-F238E27FC236}">
                <a16:creationId xmlns:a16="http://schemas.microsoft.com/office/drawing/2014/main" id="{5001DCCB-F0F7-561B-8359-29970C019137}"/>
              </a:ext>
            </a:extLst>
          </p:cNvPr>
          <p:cNvSpPr>
            <a:spLocks noGrp="1"/>
          </p:cNvSpPr>
          <p:nvPr>
            <p:ph type="body" sz="quarter" idx="18" hasCustomPrompt="1"/>
          </p:nvPr>
        </p:nvSpPr>
        <p:spPr>
          <a:xfrm>
            <a:off x="5274327" y="6652137"/>
            <a:ext cx="4826006" cy="205863"/>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a:t>
            </a:r>
          </a:p>
        </p:txBody>
      </p:sp>
      <p:sp>
        <p:nvSpPr>
          <p:cNvPr id="38" name="Text Placeholder 2">
            <a:extLst>
              <a:ext uri="{FF2B5EF4-FFF2-40B4-BE49-F238E27FC236}">
                <a16:creationId xmlns:a16="http://schemas.microsoft.com/office/drawing/2014/main" id="{24AB0FA5-57D1-EF8C-33EC-3FB9EF02DD30}"/>
              </a:ext>
            </a:extLst>
          </p:cNvPr>
          <p:cNvSpPr>
            <a:spLocks noGrp="1"/>
          </p:cNvSpPr>
          <p:nvPr>
            <p:ph type="body" sz="quarter" idx="24"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34867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Sheet">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EC8690B3-BD4E-634A-B81A-9C84B9B5E1A1}"/>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7" name="Text Placeholder 4">
            <a:extLst>
              <a:ext uri="{FF2B5EF4-FFF2-40B4-BE49-F238E27FC236}">
                <a16:creationId xmlns:a16="http://schemas.microsoft.com/office/drawing/2014/main" id="{C71B4307-02A5-C29B-2208-86BE79F401E8}"/>
              </a:ext>
            </a:extLst>
          </p:cNvPr>
          <p:cNvSpPr>
            <a:spLocks noGrp="1"/>
          </p:cNvSpPr>
          <p:nvPr>
            <p:ph type="body" sz="quarter" idx="26"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0" name="Text Placeholder 7">
            <a:extLst>
              <a:ext uri="{FF2B5EF4-FFF2-40B4-BE49-F238E27FC236}">
                <a16:creationId xmlns:a16="http://schemas.microsoft.com/office/drawing/2014/main" id="{88D9D1E3-03B4-442B-2C5D-18C8A36B2356}"/>
              </a:ext>
            </a:extLst>
          </p:cNvPr>
          <p:cNvSpPr>
            <a:spLocks noGrp="1"/>
          </p:cNvSpPr>
          <p:nvPr>
            <p:ph type="body" sz="quarter" idx="27"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2" name="Text Placeholder 2">
            <a:extLst>
              <a:ext uri="{FF2B5EF4-FFF2-40B4-BE49-F238E27FC236}">
                <a16:creationId xmlns:a16="http://schemas.microsoft.com/office/drawing/2014/main" id="{44276AF7-9A5D-B679-11BB-76FA11DAFBCB}"/>
              </a:ext>
            </a:extLst>
          </p:cNvPr>
          <p:cNvSpPr>
            <a:spLocks noGrp="1"/>
          </p:cNvSpPr>
          <p:nvPr>
            <p:ph type="body" sz="quarter" idx="28"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5" name="Title Placeholder 1">
            <a:extLst>
              <a:ext uri="{FF2B5EF4-FFF2-40B4-BE49-F238E27FC236}">
                <a16:creationId xmlns:a16="http://schemas.microsoft.com/office/drawing/2014/main" id="{24A372D6-9B92-BF8B-48E8-39B529AE0004}"/>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DD2B633B-7685-D97F-C1FE-413F33826A24}"/>
              </a:ext>
            </a:extLst>
          </p:cNvPr>
          <p:cNvSpPr>
            <a:spLocks noGrp="1"/>
          </p:cNvSpPr>
          <p:nvPr>
            <p:ph type="pic" sz="quarter" idx="15"/>
          </p:nvPr>
        </p:nvSpPr>
        <p:spPr>
          <a:xfrm>
            <a:off x="533400" y="1894629"/>
            <a:ext cx="2561939" cy="1695377"/>
          </a:xfrm>
        </p:spPr>
        <p:txBody>
          <a:bodyPr/>
          <a:lstStyle>
            <a:lvl1pPr>
              <a:defRPr>
                <a:solidFill>
                  <a:schemeClr val="accent5"/>
                </a:solidFill>
              </a:defRPr>
            </a:lvl1pPr>
          </a:lstStyle>
          <a:p>
            <a:r>
              <a:rPr lang="en-US"/>
              <a:t>Click icon to add picture</a:t>
            </a:r>
          </a:p>
        </p:txBody>
      </p:sp>
      <p:sp>
        <p:nvSpPr>
          <p:cNvPr id="9" name="Text Placeholder 2">
            <a:extLst>
              <a:ext uri="{FF2B5EF4-FFF2-40B4-BE49-F238E27FC236}">
                <a16:creationId xmlns:a16="http://schemas.microsoft.com/office/drawing/2014/main" id="{34274FCE-8267-60D3-1981-E6A54C1118FF}"/>
              </a:ext>
            </a:extLst>
          </p:cNvPr>
          <p:cNvSpPr>
            <a:spLocks noGrp="1"/>
          </p:cNvSpPr>
          <p:nvPr>
            <p:ph type="body" sz="quarter" idx="10" hasCustomPrompt="1"/>
          </p:nvPr>
        </p:nvSpPr>
        <p:spPr>
          <a:xfrm>
            <a:off x="535456" y="3619503"/>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err="1"/>
              <a:t>ImageFileName.jpeg</a:t>
            </a:r>
            <a:endParaRPr lang="en-US" dirty="0"/>
          </a:p>
        </p:txBody>
      </p:sp>
      <p:sp>
        <p:nvSpPr>
          <p:cNvPr id="13" name="Picture Placeholder 7">
            <a:extLst>
              <a:ext uri="{FF2B5EF4-FFF2-40B4-BE49-F238E27FC236}">
                <a16:creationId xmlns:a16="http://schemas.microsoft.com/office/drawing/2014/main" id="{D2603624-BEB8-DD91-568B-27B10FC397FF}"/>
              </a:ext>
            </a:extLst>
          </p:cNvPr>
          <p:cNvSpPr>
            <a:spLocks noGrp="1"/>
          </p:cNvSpPr>
          <p:nvPr>
            <p:ph type="pic" sz="quarter" idx="22"/>
          </p:nvPr>
        </p:nvSpPr>
        <p:spPr>
          <a:xfrm>
            <a:off x="3387135" y="1894629"/>
            <a:ext cx="2561939" cy="1695377"/>
          </a:xfrm>
        </p:spPr>
        <p:txBody>
          <a:bodyPr/>
          <a:lstStyle>
            <a:lvl1pPr>
              <a:defRPr>
                <a:solidFill>
                  <a:schemeClr val="accent5"/>
                </a:solidFill>
              </a:defRPr>
            </a:lvl1pPr>
          </a:lstStyle>
          <a:p>
            <a:r>
              <a:rPr lang="en-US"/>
              <a:t>Click icon to add picture</a:t>
            </a:r>
          </a:p>
        </p:txBody>
      </p:sp>
      <p:sp>
        <p:nvSpPr>
          <p:cNvPr id="14" name="Text Placeholder 2">
            <a:extLst>
              <a:ext uri="{FF2B5EF4-FFF2-40B4-BE49-F238E27FC236}">
                <a16:creationId xmlns:a16="http://schemas.microsoft.com/office/drawing/2014/main" id="{3A40928C-8B7C-1B3A-CDE7-FFE4E3D976C2}"/>
              </a:ext>
            </a:extLst>
          </p:cNvPr>
          <p:cNvSpPr>
            <a:spLocks noGrp="1"/>
          </p:cNvSpPr>
          <p:nvPr>
            <p:ph type="body" sz="quarter" idx="23" hasCustomPrompt="1"/>
          </p:nvPr>
        </p:nvSpPr>
        <p:spPr>
          <a:xfrm>
            <a:off x="3388506" y="3619503"/>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err="1"/>
              <a:t>ImageFileName.jpeg</a:t>
            </a:r>
            <a:endParaRPr lang="en-US" dirty="0"/>
          </a:p>
        </p:txBody>
      </p:sp>
      <p:sp>
        <p:nvSpPr>
          <p:cNvPr id="16" name="Picture Placeholder 7">
            <a:extLst>
              <a:ext uri="{FF2B5EF4-FFF2-40B4-BE49-F238E27FC236}">
                <a16:creationId xmlns:a16="http://schemas.microsoft.com/office/drawing/2014/main" id="{489207AC-C5F2-30AD-5E3B-CA8554C2A6A3}"/>
              </a:ext>
            </a:extLst>
          </p:cNvPr>
          <p:cNvSpPr>
            <a:spLocks noGrp="1"/>
          </p:cNvSpPr>
          <p:nvPr>
            <p:ph type="pic" sz="quarter" idx="24"/>
          </p:nvPr>
        </p:nvSpPr>
        <p:spPr>
          <a:xfrm>
            <a:off x="6240870" y="1894629"/>
            <a:ext cx="2561939" cy="1695377"/>
          </a:xfrm>
        </p:spPr>
        <p:txBody>
          <a:bodyPr/>
          <a:lstStyle>
            <a:lvl1pPr>
              <a:defRPr>
                <a:solidFill>
                  <a:schemeClr val="accent5"/>
                </a:solidFill>
              </a:defRPr>
            </a:lvl1pPr>
          </a:lstStyle>
          <a:p>
            <a:r>
              <a:rPr lang="en-US"/>
              <a:t>Click icon to add picture</a:t>
            </a:r>
            <a:endParaRPr lang="en-US" dirty="0"/>
          </a:p>
        </p:txBody>
      </p:sp>
      <p:sp>
        <p:nvSpPr>
          <p:cNvPr id="17" name="Text Placeholder 2">
            <a:extLst>
              <a:ext uri="{FF2B5EF4-FFF2-40B4-BE49-F238E27FC236}">
                <a16:creationId xmlns:a16="http://schemas.microsoft.com/office/drawing/2014/main" id="{16E622DA-6656-A155-57D3-B49FC7BC1A59}"/>
              </a:ext>
            </a:extLst>
          </p:cNvPr>
          <p:cNvSpPr>
            <a:spLocks noGrp="1"/>
          </p:cNvSpPr>
          <p:nvPr>
            <p:ph type="body" sz="quarter" idx="25" hasCustomPrompt="1"/>
          </p:nvPr>
        </p:nvSpPr>
        <p:spPr>
          <a:xfrm>
            <a:off x="6241556" y="3619503"/>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err="1"/>
              <a:t>ImageFileName.jpeg</a:t>
            </a:r>
            <a:endParaRPr lang="en-US" dirty="0"/>
          </a:p>
        </p:txBody>
      </p:sp>
      <p:sp>
        <p:nvSpPr>
          <p:cNvPr id="18" name="Picture Placeholder 7">
            <a:extLst>
              <a:ext uri="{FF2B5EF4-FFF2-40B4-BE49-F238E27FC236}">
                <a16:creationId xmlns:a16="http://schemas.microsoft.com/office/drawing/2014/main" id="{4DEA6AA4-FBF2-F793-7954-84B68493FBDF}"/>
              </a:ext>
            </a:extLst>
          </p:cNvPr>
          <p:cNvSpPr>
            <a:spLocks noGrp="1"/>
          </p:cNvSpPr>
          <p:nvPr>
            <p:ph type="pic" sz="quarter" idx="29"/>
          </p:nvPr>
        </p:nvSpPr>
        <p:spPr>
          <a:xfrm>
            <a:off x="9094605" y="1894629"/>
            <a:ext cx="2561939" cy="1695377"/>
          </a:xfrm>
        </p:spPr>
        <p:txBody>
          <a:bodyPr/>
          <a:lstStyle>
            <a:lvl1pPr>
              <a:defRPr>
                <a:solidFill>
                  <a:schemeClr val="accent5"/>
                </a:solidFill>
              </a:defRPr>
            </a:lvl1pPr>
          </a:lstStyle>
          <a:p>
            <a:r>
              <a:rPr lang="en-US"/>
              <a:t>Click icon to add picture</a:t>
            </a:r>
            <a:endParaRPr lang="en-US" dirty="0"/>
          </a:p>
        </p:txBody>
      </p:sp>
      <p:sp>
        <p:nvSpPr>
          <p:cNvPr id="19" name="Text Placeholder 2">
            <a:extLst>
              <a:ext uri="{FF2B5EF4-FFF2-40B4-BE49-F238E27FC236}">
                <a16:creationId xmlns:a16="http://schemas.microsoft.com/office/drawing/2014/main" id="{1A8BA26A-0816-587B-3E58-1C7B62F587BE}"/>
              </a:ext>
            </a:extLst>
          </p:cNvPr>
          <p:cNvSpPr>
            <a:spLocks noGrp="1"/>
          </p:cNvSpPr>
          <p:nvPr>
            <p:ph type="body" sz="quarter" idx="30" hasCustomPrompt="1"/>
          </p:nvPr>
        </p:nvSpPr>
        <p:spPr>
          <a:xfrm>
            <a:off x="9094605" y="3619503"/>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err="1"/>
              <a:t>ImageFileName.jpeg</a:t>
            </a:r>
            <a:endParaRPr lang="en-US" dirty="0"/>
          </a:p>
        </p:txBody>
      </p:sp>
      <p:sp>
        <p:nvSpPr>
          <p:cNvPr id="20" name="Picture Placeholder 7">
            <a:extLst>
              <a:ext uri="{FF2B5EF4-FFF2-40B4-BE49-F238E27FC236}">
                <a16:creationId xmlns:a16="http://schemas.microsoft.com/office/drawing/2014/main" id="{7A541337-A220-1952-1088-03B05759A294}"/>
              </a:ext>
            </a:extLst>
          </p:cNvPr>
          <p:cNvSpPr>
            <a:spLocks noGrp="1"/>
          </p:cNvSpPr>
          <p:nvPr>
            <p:ph type="pic" sz="quarter" idx="31"/>
          </p:nvPr>
        </p:nvSpPr>
        <p:spPr>
          <a:xfrm>
            <a:off x="533400" y="4073052"/>
            <a:ext cx="2561939" cy="1695377"/>
          </a:xfrm>
        </p:spPr>
        <p:txBody>
          <a:bodyPr/>
          <a:lstStyle>
            <a:lvl1pPr>
              <a:defRPr>
                <a:solidFill>
                  <a:schemeClr val="accent5"/>
                </a:solidFill>
              </a:defRPr>
            </a:lvl1pPr>
          </a:lstStyle>
          <a:p>
            <a:r>
              <a:rPr lang="en-US"/>
              <a:t>Click icon to add picture</a:t>
            </a:r>
            <a:endParaRPr lang="en-US" dirty="0"/>
          </a:p>
        </p:txBody>
      </p:sp>
      <p:sp>
        <p:nvSpPr>
          <p:cNvPr id="21" name="Text Placeholder 2">
            <a:extLst>
              <a:ext uri="{FF2B5EF4-FFF2-40B4-BE49-F238E27FC236}">
                <a16:creationId xmlns:a16="http://schemas.microsoft.com/office/drawing/2014/main" id="{031EDC92-B610-72AD-2DCF-0419B709C364}"/>
              </a:ext>
            </a:extLst>
          </p:cNvPr>
          <p:cNvSpPr>
            <a:spLocks noGrp="1"/>
          </p:cNvSpPr>
          <p:nvPr>
            <p:ph type="body" sz="quarter" idx="32" hasCustomPrompt="1"/>
          </p:nvPr>
        </p:nvSpPr>
        <p:spPr>
          <a:xfrm>
            <a:off x="535456" y="5797926"/>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err="1"/>
              <a:t>ImageFileName.jpeg</a:t>
            </a:r>
            <a:endParaRPr lang="en-US" dirty="0"/>
          </a:p>
        </p:txBody>
      </p:sp>
      <p:sp>
        <p:nvSpPr>
          <p:cNvPr id="22" name="Picture Placeholder 7">
            <a:extLst>
              <a:ext uri="{FF2B5EF4-FFF2-40B4-BE49-F238E27FC236}">
                <a16:creationId xmlns:a16="http://schemas.microsoft.com/office/drawing/2014/main" id="{D02F6CDB-5734-B27F-A1C0-D338332E5F9B}"/>
              </a:ext>
            </a:extLst>
          </p:cNvPr>
          <p:cNvSpPr>
            <a:spLocks noGrp="1"/>
          </p:cNvSpPr>
          <p:nvPr>
            <p:ph type="pic" sz="quarter" idx="33"/>
          </p:nvPr>
        </p:nvSpPr>
        <p:spPr>
          <a:xfrm>
            <a:off x="3387135" y="4073052"/>
            <a:ext cx="2561939" cy="1695377"/>
          </a:xfrm>
        </p:spPr>
        <p:txBody>
          <a:bodyPr/>
          <a:lstStyle>
            <a:lvl1pPr>
              <a:defRPr>
                <a:solidFill>
                  <a:schemeClr val="accent5"/>
                </a:solidFill>
              </a:defRPr>
            </a:lvl1pPr>
          </a:lstStyle>
          <a:p>
            <a:r>
              <a:rPr lang="en-US"/>
              <a:t>Click icon to add picture</a:t>
            </a:r>
          </a:p>
        </p:txBody>
      </p:sp>
      <p:sp>
        <p:nvSpPr>
          <p:cNvPr id="23" name="Text Placeholder 2">
            <a:extLst>
              <a:ext uri="{FF2B5EF4-FFF2-40B4-BE49-F238E27FC236}">
                <a16:creationId xmlns:a16="http://schemas.microsoft.com/office/drawing/2014/main" id="{7CFA46C6-B83E-5036-70B7-58A84B2E2C81}"/>
              </a:ext>
            </a:extLst>
          </p:cNvPr>
          <p:cNvSpPr>
            <a:spLocks noGrp="1"/>
          </p:cNvSpPr>
          <p:nvPr>
            <p:ph type="body" sz="quarter" idx="34" hasCustomPrompt="1"/>
          </p:nvPr>
        </p:nvSpPr>
        <p:spPr>
          <a:xfrm>
            <a:off x="3388506" y="5797926"/>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err="1"/>
              <a:t>ImageFileName.jpeg</a:t>
            </a:r>
            <a:endParaRPr lang="en-US" dirty="0"/>
          </a:p>
        </p:txBody>
      </p:sp>
      <p:sp>
        <p:nvSpPr>
          <p:cNvPr id="24" name="Picture Placeholder 7">
            <a:extLst>
              <a:ext uri="{FF2B5EF4-FFF2-40B4-BE49-F238E27FC236}">
                <a16:creationId xmlns:a16="http://schemas.microsoft.com/office/drawing/2014/main" id="{94A84265-8664-D43A-7748-5896CD9EF533}"/>
              </a:ext>
            </a:extLst>
          </p:cNvPr>
          <p:cNvSpPr>
            <a:spLocks noGrp="1"/>
          </p:cNvSpPr>
          <p:nvPr>
            <p:ph type="pic" sz="quarter" idx="35"/>
          </p:nvPr>
        </p:nvSpPr>
        <p:spPr>
          <a:xfrm>
            <a:off x="6240870" y="4073052"/>
            <a:ext cx="2561939" cy="1695377"/>
          </a:xfrm>
        </p:spPr>
        <p:txBody>
          <a:bodyPr/>
          <a:lstStyle>
            <a:lvl1pPr>
              <a:defRPr>
                <a:solidFill>
                  <a:schemeClr val="accent5"/>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25F77604-04CA-E388-6DDE-D65330A6ACAD}"/>
              </a:ext>
            </a:extLst>
          </p:cNvPr>
          <p:cNvSpPr>
            <a:spLocks noGrp="1"/>
          </p:cNvSpPr>
          <p:nvPr>
            <p:ph type="body" sz="quarter" idx="36" hasCustomPrompt="1"/>
          </p:nvPr>
        </p:nvSpPr>
        <p:spPr>
          <a:xfrm>
            <a:off x="6241556" y="5797926"/>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err="1"/>
              <a:t>ImageFileName.jpeg</a:t>
            </a:r>
            <a:endParaRPr lang="en-US" dirty="0"/>
          </a:p>
        </p:txBody>
      </p:sp>
      <p:sp>
        <p:nvSpPr>
          <p:cNvPr id="26" name="Picture Placeholder 7">
            <a:extLst>
              <a:ext uri="{FF2B5EF4-FFF2-40B4-BE49-F238E27FC236}">
                <a16:creationId xmlns:a16="http://schemas.microsoft.com/office/drawing/2014/main" id="{1C00E2A8-E324-CDC0-D50F-044F4BE9BF29}"/>
              </a:ext>
            </a:extLst>
          </p:cNvPr>
          <p:cNvSpPr>
            <a:spLocks noGrp="1"/>
          </p:cNvSpPr>
          <p:nvPr>
            <p:ph type="pic" sz="quarter" idx="37"/>
          </p:nvPr>
        </p:nvSpPr>
        <p:spPr>
          <a:xfrm>
            <a:off x="9094605" y="4073052"/>
            <a:ext cx="2561939" cy="1695377"/>
          </a:xfrm>
        </p:spPr>
        <p:txBody>
          <a:bodyPr/>
          <a:lstStyle>
            <a:lvl1pPr>
              <a:defRPr>
                <a:solidFill>
                  <a:schemeClr val="accent5"/>
                </a:solidFill>
              </a:defRPr>
            </a:lvl1pPr>
          </a:lstStyle>
          <a:p>
            <a:r>
              <a:rPr lang="en-US"/>
              <a:t>Click icon to add picture</a:t>
            </a:r>
            <a:endParaRPr lang="en-US" dirty="0"/>
          </a:p>
        </p:txBody>
      </p:sp>
      <p:sp>
        <p:nvSpPr>
          <p:cNvPr id="27" name="Text Placeholder 2">
            <a:extLst>
              <a:ext uri="{FF2B5EF4-FFF2-40B4-BE49-F238E27FC236}">
                <a16:creationId xmlns:a16="http://schemas.microsoft.com/office/drawing/2014/main" id="{AE92BFC8-CBC3-D289-601E-966C770A652D}"/>
              </a:ext>
            </a:extLst>
          </p:cNvPr>
          <p:cNvSpPr>
            <a:spLocks noGrp="1"/>
          </p:cNvSpPr>
          <p:nvPr>
            <p:ph type="body" sz="quarter" idx="38" hasCustomPrompt="1"/>
          </p:nvPr>
        </p:nvSpPr>
        <p:spPr>
          <a:xfrm>
            <a:off x="9094605" y="5797926"/>
            <a:ext cx="2559883" cy="115599"/>
          </a:xfrm>
        </p:spPr>
        <p:txBody>
          <a:bodyPr>
            <a:noAutofit/>
          </a:bodyPr>
          <a:lstStyle>
            <a:lvl1pPr marL="0" indent="0" algn="l">
              <a:spcBef>
                <a:spcPts val="200"/>
              </a:spcBef>
              <a:buNone/>
              <a:defRPr sz="1000" b="0">
                <a:solidFill>
                  <a:schemeClr val="tx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err="1"/>
              <a:t>ImageFileName.jpeg</a:t>
            </a:r>
            <a:endParaRPr lang="en-US" dirty="0"/>
          </a:p>
        </p:txBody>
      </p:sp>
    </p:spTree>
    <p:extLst>
      <p:ext uri="{BB962C8B-B14F-4D97-AF65-F5344CB8AC3E}">
        <p14:creationId xmlns:p14="http://schemas.microsoft.com/office/powerpoint/2010/main" val="128426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EC8690B3-BD4E-634A-B81A-9C84B9B5E1A1}"/>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7" name="Text Placeholder 4">
            <a:extLst>
              <a:ext uri="{FF2B5EF4-FFF2-40B4-BE49-F238E27FC236}">
                <a16:creationId xmlns:a16="http://schemas.microsoft.com/office/drawing/2014/main" id="{C71B4307-02A5-C29B-2208-86BE79F401E8}"/>
              </a:ext>
            </a:extLst>
          </p:cNvPr>
          <p:cNvSpPr>
            <a:spLocks noGrp="1"/>
          </p:cNvSpPr>
          <p:nvPr>
            <p:ph type="body" sz="quarter" idx="26" hasCustomPrompt="1"/>
          </p:nvPr>
        </p:nvSpPr>
        <p:spPr>
          <a:xfrm>
            <a:off x="533400" y="1015804"/>
            <a:ext cx="4876198" cy="134964"/>
          </a:xfr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10" name="Text Placeholder 7">
            <a:extLst>
              <a:ext uri="{FF2B5EF4-FFF2-40B4-BE49-F238E27FC236}">
                <a16:creationId xmlns:a16="http://schemas.microsoft.com/office/drawing/2014/main" id="{88D9D1E3-03B4-442B-2C5D-18C8A36B2356}"/>
              </a:ext>
            </a:extLst>
          </p:cNvPr>
          <p:cNvSpPr>
            <a:spLocks noGrp="1"/>
          </p:cNvSpPr>
          <p:nvPr>
            <p:ph type="body" sz="quarter" idx="27"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2" name="Text Placeholder 2">
            <a:extLst>
              <a:ext uri="{FF2B5EF4-FFF2-40B4-BE49-F238E27FC236}">
                <a16:creationId xmlns:a16="http://schemas.microsoft.com/office/drawing/2014/main" id="{44276AF7-9A5D-B679-11BB-76FA11DAFBCB}"/>
              </a:ext>
            </a:extLst>
          </p:cNvPr>
          <p:cNvSpPr>
            <a:spLocks noGrp="1"/>
          </p:cNvSpPr>
          <p:nvPr>
            <p:ph type="body" sz="quarter" idx="28"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15" name="Title Placeholder 1">
            <a:extLst>
              <a:ext uri="{FF2B5EF4-FFF2-40B4-BE49-F238E27FC236}">
                <a16:creationId xmlns:a16="http://schemas.microsoft.com/office/drawing/2014/main" id="{24A372D6-9B92-BF8B-48E8-39B529AE0004}"/>
              </a:ext>
            </a:extLst>
          </p:cNvPr>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Tree>
    <p:extLst>
      <p:ext uri="{BB962C8B-B14F-4D97-AF65-F5344CB8AC3E}">
        <p14:creationId xmlns:p14="http://schemas.microsoft.com/office/powerpoint/2010/main" val="391036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16" userDrawn="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F2D3A444-045F-3A4A-885B-F8AB28309137}"/>
              </a:ext>
            </a:extLst>
          </p:cNvPr>
          <p:cNvSpPr>
            <a:spLocks noGrp="1"/>
          </p:cNvSpPr>
          <p:nvPr>
            <p:ph type="body" sz="quarter" idx="18" hasCustomPrompt="1"/>
          </p:nvPr>
        </p:nvSpPr>
        <p:spPr>
          <a:xfrm>
            <a:off x="2507914" y="6652137"/>
            <a:ext cx="7176172" cy="208251"/>
          </a:xfrm>
        </p:spPr>
        <p:txBody>
          <a:bodyPr anchor="ct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8" name="Text Placeholder 7">
            <a:extLst>
              <a:ext uri="{FF2B5EF4-FFF2-40B4-BE49-F238E27FC236}">
                <a16:creationId xmlns:a16="http://schemas.microsoft.com/office/drawing/2014/main" id="{995FA026-8115-878D-B41E-33A255145B93}"/>
              </a:ext>
            </a:extLst>
          </p:cNvPr>
          <p:cNvSpPr>
            <a:spLocks noGrp="1"/>
          </p:cNvSpPr>
          <p:nvPr>
            <p:ph type="body" sz="quarter" idx="27" hasCustomPrompt="1"/>
          </p:nvPr>
        </p:nvSpPr>
        <p:spPr>
          <a:xfrm>
            <a:off x="533400" y="6053328"/>
            <a:ext cx="11125199"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0" name="Text Placeholder 2">
            <a:extLst>
              <a:ext uri="{FF2B5EF4-FFF2-40B4-BE49-F238E27FC236}">
                <a16:creationId xmlns:a16="http://schemas.microsoft.com/office/drawing/2014/main" id="{1E61C28D-978C-6776-3D2A-679FD0973307}"/>
              </a:ext>
            </a:extLst>
          </p:cNvPr>
          <p:cNvSpPr>
            <a:spLocks noGrp="1"/>
          </p:cNvSpPr>
          <p:nvPr>
            <p:ph type="body" sz="quarter" idx="28"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376266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ank You White_Squares">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6803D5F9-0025-0A0D-D0F7-F6E8FCE0011F}"/>
              </a:ext>
            </a:extLst>
          </p:cNvPr>
          <p:cNvGraphicFramePr>
            <a:graphicFrameLocks noGrp="1"/>
          </p:cNvGraphicFramePr>
          <p:nvPr userDrawn="1">
            <p:extLst>
              <p:ext uri="{D42A27DB-BD31-4B8C-83A1-F6EECF244321}">
                <p14:modId xmlns:p14="http://schemas.microsoft.com/office/powerpoint/2010/main" val="646934194"/>
              </p:ext>
            </p:extLst>
          </p:nvPr>
        </p:nvGraphicFramePr>
        <p:xfrm>
          <a:off x="0" y="1539177"/>
          <a:ext cx="4608576" cy="4608576"/>
        </p:xfrm>
        <a:graphic>
          <a:graphicData uri="http://schemas.openxmlformats.org/drawingml/2006/table">
            <a:tbl>
              <a:tblPr firstRow="1" bandRow="1">
                <a:tableStyleId>{5C22544A-7EE6-4342-B048-85BDC9FD1C3A}</a:tableStyleId>
              </a:tblPr>
              <a:tblGrid>
                <a:gridCol w="768096">
                  <a:extLst>
                    <a:ext uri="{9D8B030D-6E8A-4147-A177-3AD203B41FA5}">
                      <a16:colId xmlns:a16="http://schemas.microsoft.com/office/drawing/2014/main" val="617767261"/>
                    </a:ext>
                  </a:extLst>
                </a:gridCol>
                <a:gridCol w="768096">
                  <a:extLst>
                    <a:ext uri="{9D8B030D-6E8A-4147-A177-3AD203B41FA5}">
                      <a16:colId xmlns:a16="http://schemas.microsoft.com/office/drawing/2014/main" val="1805451616"/>
                    </a:ext>
                  </a:extLst>
                </a:gridCol>
                <a:gridCol w="768096">
                  <a:extLst>
                    <a:ext uri="{9D8B030D-6E8A-4147-A177-3AD203B41FA5}">
                      <a16:colId xmlns:a16="http://schemas.microsoft.com/office/drawing/2014/main" val="966914686"/>
                    </a:ext>
                  </a:extLst>
                </a:gridCol>
                <a:gridCol w="768096">
                  <a:extLst>
                    <a:ext uri="{9D8B030D-6E8A-4147-A177-3AD203B41FA5}">
                      <a16:colId xmlns:a16="http://schemas.microsoft.com/office/drawing/2014/main" val="3790613714"/>
                    </a:ext>
                  </a:extLst>
                </a:gridCol>
                <a:gridCol w="768096">
                  <a:extLst>
                    <a:ext uri="{9D8B030D-6E8A-4147-A177-3AD203B41FA5}">
                      <a16:colId xmlns:a16="http://schemas.microsoft.com/office/drawing/2014/main" val="2880272643"/>
                    </a:ext>
                  </a:extLst>
                </a:gridCol>
                <a:gridCol w="768096">
                  <a:extLst>
                    <a:ext uri="{9D8B030D-6E8A-4147-A177-3AD203B41FA5}">
                      <a16:colId xmlns:a16="http://schemas.microsoft.com/office/drawing/2014/main" val="1029621097"/>
                    </a:ext>
                  </a:extLst>
                </a:gridCol>
              </a:tblGrid>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370027730"/>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2514602078"/>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4144511929"/>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57981561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240219033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2261096489"/>
                  </a:ext>
                </a:extLst>
              </a:tr>
            </a:tbl>
          </a:graphicData>
        </a:graphic>
      </p:graphicFrame>
      <p:sp>
        <p:nvSpPr>
          <p:cNvPr id="5" name="Title 12"/>
          <p:cNvSpPr txBox="1">
            <a:spLocks/>
          </p:cNvSpPr>
          <p:nvPr/>
        </p:nvSpPr>
        <p:spPr bwMode="auto">
          <a:xfrm>
            <a:off x="681599" y="3974410"/>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endParaRPr lang="en-US" sz="4400" b="1" dirty="0">
              <a:solidFill>
                <a:srgbClr val="054C70"/>
              </a:solidFill>
              <a:latin typeface="+mn-lt"/>
            </a:endParaRPr>
          </a:p>
        </p:txBody>
      </p:sp>
      <p:sp>
        <p:nvSpPr>
          <p:cNvPr id="3" name="Text Placeholder 2">
            <a:extLst>
              <a:ext uri="{FF2B5EF4-FFF2-40B4-BE49-F238E27FC236}">
                <a16:creationId xmlns:a16="http://schemas.microsoft.com/office/drawing/2014/main" id="{A4E7BCD1-0033-464F-ADFD-915E9EB7684F}"/>
              </a:ext>
            </a:extLst>
          </p:cNvPr>
          <p:cNvSpPr>
            <a:spLocks noGrp="1"/>
          </p:cNvSpPr>
          <p:nvPr>
            <p:ph type="body" sz="quarter" idx="10" hasCustomPrompt="1"/>
          </p:nvPr>
        </p:nvSpPr>
        <p:spPr>
          <a:xfrm>
            <a:off x="533400" y="6429375"/>
            <a:ext cx="2352675" cy="236537"/>
          </a:xfrm>
        </p:spPr>
        <p:txBody>
          <a:bodyPr/>
          <a:lstStyle>
            <a:lvl1pPr marL="0" indent="0">
              <a:lnSpc>
                <a:spcPct val="100000"/>
              </a:lnSpc>
              <a:spcBef>
                <a:spcPts val="0"/>
              </a:spcBef>
              <a:buNone/>
              <a:defRPr sz="500" baseline="0">
                <a:solidFill>
                  <a:schemeClr val="tx1"/>
                </a:solidFill>
              </a:defRPr>
            </a:lvl1pPr>
          </a:lstStyle>
          <a:p>
            <a:pPr lvl="0"/>
            <a:r>
              <a:rPr lang="en-US" dirty="0"/>
              <a:t>CID</a:t>
            </a:r>
            <a:br>
              <a:rPr lang="en-US" dirty="0"/>
            </a:br>
            <a:r>
              <a:rPr lang="en-US" dirty="0"/>
              <a:t>LRN</a:t>
            </a:r>
          </a:p>
        </p:txBody>
      </p:sp>
      <p:pic>
        <p:nvPicPr>
          <p:cNvPr id="14" name="Picture 13">
            <a:extLst>
              <a:ext uri="{FF2B5EF4-FFF2-40B4-BE49-F238E27FC236}">
                <a16:creationId xmlns:a16="http://schemas.microsoft.com/office/drawing/2014/main" id="{30C2FBFE-F756-E179-454F-4DEF66C9F9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58833"/>
            <a:ext cx="1570456" cy="372690"/>
          </a:xfrm>
          <a:prstGeom prst="rect">
            <a:avLst/>
          </a:prstGeom>
        </p:spPr>
      </p:pic>
      <p:pic>
        <p:nvPicPr>
          <p:cNvPr id="15" name="Picture 14">
            <a:extLst>
              <a:ext uri="{FF2B5EF4-FFF2-40B4-BE49-F238E27FC236}">
                <a16:creationId xmlns:a16="http://schemas.microsoft.com/office/drawing/2014/main" id="{4327BE6E-C85A-0B66-2602-12E3AADAB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6" name="Text Placeholder 2">
            <a:extLst>
              <a:ext uri="{FF2B5EF4-FFF2-40B4-BE49-F238E27FC236}">
                <a16:creationId xmlns:a16="http://schemas.microsoft.com/office/drawing/2014/main" id="{98D29DEB-04EA-1453-2215-16A35C6D8349}"/>
              </a:ext>
            </a:extLst>
          </p:cNvPr>
          <p:cNvSpPr>
            <a:spLocks noGrp="1"/>
          </p:cNvSpPr>
          <p:nvPr>
            <p:ph type="body" sz="quarter" idx="28"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324981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 You_Squares">
    <p:bg>
      <p:bgPr>
        <a:solidFill>
          <a:schemeClr val="accent1"/>
        </a:solidFill>
        <a:effectLst/>
      </p:bgPr>
    </p:bg>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CFA49BC8-BEB2-029F-4145-62566F9D1522}"/>
              </a:ext>
            </a:extLst>
          </p:cNvPr>
          <p:cNvGraphicFramePr>
            <a:graphicFrameLocks noGrp="1"/>
          </p:cNvGraphicFramePr>
          <p:nvPr userDrawn="1">
            <p:extLst>
              <p:ext uri="{D42A27DB-BD31-4B8C-83A1-F6EECF244321}">
                <p14:modId xmlns:p14="http://schemas.microsoft.com/office/powerpoint/2010/main" val="662037499"/>
              </p:ext>
            </p:extLst>
          </p:nvPr>
        </p:nvGraphicFramePr>
        <p:xfrm>
          <a:off x="0" y="1539177"/>
          <a:ext cx="4608576" cy="4608576"/>
        </p:xfrm>
        <a:graphic>
          <a:graphicData uri="http://schemas.openxmlformats.org/drawingml/2006/table">
            <a:tbl>
              <a:tblPr firstRow="1" bandRow="1">
                <a:tableStyleId>{5C22544A-7EE6-4342-B048-85BDC9FD1C3A}</a:tableStyleId>
              </a:tblPr>
              <a:tblGrid>
                <a:gridCol w="768096">
                  <a:extLst>
                    <a:ext uri="{9D8B030D-6E8A-4147-A177-3AD203B41FA5}">
                      <a16:colId xmlns:a16="http://schemas.microsoft.com/office/drawing/2014/main" val="617767261"/>
                    </a:ext>
                  </a:extLst>
                </a:gridCol>
                <a:gridCol w="768096">
                  <a:extLst>
                    <a:ext uri="{9D8B030D-6E8A-4147-A177-3AD203B41FA5}">
                      <a16:colId xmlns:a16="http://schemas.microsoft.com/office/drawing/2014/main" val="1805451616"/>
                    </a:ext>
                  </a:extLst>
                </a:gridCol>
                <a:gridCol w="768096">
                  <a:extLst>
                    <a:ext uri="{9D8B030D-6E8A-4147-A177-3AD203B41FA5}">
                      <a16:colId xmlns:a16="http://schemas.microsoft.com/office/drawing/2014/main" val="966914686"/>
                    </a:ext>
                  </a:extLst>
                </a:gridCol>
                <a:gridCol w="768096">
                  <a:extLst>
                    <a:ext uri="{9D8B030D-6E8A-4147-A177-3AD203B41FA5}">
                      <a16:colId xmlns:a16="http://schemas.microsoft.com/office/drawing/2014/main" val="3790613714"/>
                    </a:ext>
                  </a:extLst>
                </a:gridCol>
                <a:gridCol w="768096">
                  <a:extLst>
                    <a:ext uri="{9D8B030D-6E8A-4147-A177-3AD203B41FA5}">
                      <a16:colId xmlns:a16="http://schemas.microsoft.com/office/drawing/2014/main" val="2880272643"/>
                    </a:ext>
                  </a:extLst>
                </a:gridCol>
                <a:gridCol w="768096">
                  <a:extLst>
                    <a:ext uri="{9D8B030D-6E8A-4147-A177-3AD203B41FA5}">
                      <a16:colId xmlns:a16="http://schemas.microsoft.com/office/drawing/2014/main" val="1029621097"/>
                    </a:ext>
                  </a:extLst>
                </a:gridCol>
              </a:tblGrid>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370027730"/>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514602078"/>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4144511929"/>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57981561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40219033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261096489"/>
                  </a:ext>
                </a:extLst>
              </a:tr>
            </a:tbl>
          </a:graphicData>
        </a:graphic>
      </p:graphicFrame>
      <p:sp>
        <p:nvSpPr>
          <p:cNvPr id="5" name="Title 12"/>
          <p:cNvSpPr txBox="1">
            <a:spLocks/>
          </p:cNvSpPr>
          <p:nvPr/>
        </p:nvSpPr>
        <p:spPr bwMode="auto">
          <a:xfrm>
            <a:off x="681599" y="3974410"/>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4400" b="1" dirty="0">
                <a:solidFill>
                  <a:schemeClr val="accent2"/>
                </a:solidFill>
                <a:latin typeface="+mn-lt"/>
              </a:rPr>
              <a:t>Thank You</a:t>
            </a:r>
          </a:p>
        </p:txBody>
      </p:sp>
      <p:sp>
        <p:nvSpPr>
          <p:cNvPr id="3" name="Text Placeholder 2">
            <a:extLst>
              <a:ext uri="{FF2B5EF4-FFF2-40B4-BE49-F238E27FC236}">
                <a16:creationId xmlns:a16="http://schemas.microsoft.com/office/drawing/2014/main" id="{A4E7BCD1-0033-464F-ADFD-915E9EB7684F}"/>
              </a:ext>
            </a:extLst>
          </p:cNvPr>
          <p:cNvSpPr>
            <a:spLocks noGrp="1"/>
          </p:cNvSpPr>
          <p:nvPr>
            <p:ph type="body" sz="quarter" idx="10" hasCustomPrompt="1"/>
          </p:nvPr>
        </p:nvSpPr>
        <p:spPr>
          <a:xfrm>
            <a:off x="533400" y="6429375"/>
            <a:ext cx="2352675" cy="236537"/>
          </a:xfrm>
        </p:spPr>
        <p:txBody>
          <a:bodyPr/>
          <a:lstStyle>
            <a:lvl1pPr marL="0" indent="0">
              <a:lnSpc>
                <a:spcPct val="100000"/>
              </a:lnSpc>
              <a:spcBef>
                <a:spcPts val="0"/>
              </a:spcBef>
              <a:buNone/>
              <a:defRPr sz="500" baseline="0">
                <a:solidFill>
                  <a:schemeClr val="bg1"/>
                </a:solidFill>
              </a:defRPr>
            </a:lvl1pPr>
          </a:lstStyle>
          <a:p>
            <a:pPr lvl="0"/>
            <a:r>
              <a:rPr lang="en-US" dirty="0"/>
              <a:t>CID</a:t>
            </a:r>
            <a:br>
              <a:rPr lang="en-US" dirty="0"/>
            </a:br>
            <a:r>
              <a:rPr lang="en-US" dirty="0"/>
              <a:t>LRN</a:t>
            </a:r>
          </a:p>
        </p:txBody>
      </p:sp>
      <p:pic>
        <p:nvPicPr>
          <p:cNvPr id="9" name="Picture 8">
            <a:extLst>
              <a:ext uri="{FF2B5EF4-FFF2-40B4-BE49-F238E27FC236}">
                <a16:creationId xmlns:a16="http://schemas.microsoft.com/office/drawing/2014/main" id="{3A5B35A7-AB4A-454D-AD43-F26F4BD8E3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3402" y="658833"/>
            <a:ext cx="1570454" cy="372690"/>
          </a:xfrm>
          <a:prstGeom prst="rect">
            <a:avLst/>
          </a:prstGeom>
        </p:spPr>
      </p:pic>
      <p:sp>
        <p:nvSpPr>
          <p:cNvPr id="17" name="Text Placeholder 2">
            <a:extLst>
              <a:ext uri="{FF2B5EF4-FFF2-40B4-BE49-F238E27FC236}">
                <a16:creationId xmlns:a16="http://schemas.microsoft.com/office/drawing/2014/main" id="{F1F3F59C-5539-1513-413D-88A28C889231}"/>
              </a:ext>
            </a:extLst>
          </p:cNvPr>
          <p:cNvSpPr>
            <a:spLocks noGrp="1"/>
          </p:cNvSpPr>
          <p:nvPr>
            <p:ph type="body" sz="quarter" idx="28" hasCustomPrompt="1"/>
          </p:nvPr>
        </p:nvSpPr>
        <p:spPr>
          <a:xfrm>
            <a:off x="7634834"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pic>
        <p:nvPicPr>
          <p:cNvPr id="15" name="Picture 14">
            <a:extLst>
              <a:ext uri="{FF2B5EF4-FFF2-40B4-BE49-F238E27FC236}">
                <a16:creationId xmlns:a16="http://schemas.microsoft.com/office/drawing/2014/main" id="{A9E14A41-89DF-A841-CEC3-E903155BD1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Tree>
    <p:extLst>
      <p:ext uri="{BB962C8B-B14F-4D97-AF65-F5344CB8AC3E}">
        <p14:creationId xmlns:p14="http://schemas.microsoft.com/office/powerpoint/2010/main" val="361345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White">
    <p:spTree>
      <p:nvGrpSpPr>
        <p:cNvPr id="1" name=""/>
        <p:cNvGrpSpPr/>
        <p:nvPr/>
      </p:nvGrpSpPr>
      <p:grpSpPr>
        <a:xfrm>
          <a:off x="0" y="0"/>
          <a:ext cx="0" cy="0"/>
          <a:chOff x="0" y="0"/>
          <a:chExt cx="0" cy="0"/>
        </a:xfrm>
      </p:grpSpPr>
      <p:sp>
        <p:nvSpPr>
          <p:cNvPr id="5" name="Title 12"/>
          <p:cNvSpPr txBox="1">
            <a:spLocks/>
          </p:cNvSpPr>
          <p:nvPr/>
        </p:nvSpPr>
        <p:spPr bwMode="auto">
          <a:xfrm>
            <a:off x="681599" y="3974410"/>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6000" b="1" dirty="0">
                <a:solidFill>
                  <a:srgbClr val="054C70"/>
                </a:solidFill>
                <a:latin typeface="+mn-lt"/>
              </a:rPr>
              <a:t>Thank You</a:t>
            </a:r>
          </a:p>
        </p:txBody>
      </p:sp>
      <p:sp>
        <p:nvSpPr>
          <p:cNvPr id="3" name="Text Placeholder 2">
            <a:extLst>
              <a:ext uri="{FF2B5EF4-FFF2-40B4-BE49-F238E27FC236}">
                <a16:creationId xmlns:a16="http://schemas.microsoft.com/office/drawing/2014/main" id="{A4E7BCD1-0033-464F-ADFD-915E9EB7684F}"/>
              </a:ext>
            </a:extLst>
          </p:cNvPr>
          <p:cNvSpPr>
            <a:spLocks noGrp="1"/>
          </p:cNvSpPr>
          <p:nvPr>
            <p:ph type="body" sz="quarter" idx="10" hasCustomPrompt="1"/>
          </p:nvPr>
        </p:nvSpPr>
        <p:spPr>
          <a:xfrm>
            <a:off x="533400" y="6429375"/>
            <a:ext cx="2352675" cy="236537"/>
          </a:xfrm>
        </p:spPr>
        <p:txBody>
          <a:bodyPr/>
          <a:lstStyle>
            <a:lvl1pPr marL="0" indent="0">
              <a:lnSpc>
                <a:spcPct val="100000"/>
              </a:lnSpc>
              <a:spcBef>
                <a:spcPts val="0"/>
              </a:spcBef>
              <a:buNone/>
              <a:defRPr sz="500" baseline="0">
                <a:solidFill>
                  <a:schemeClr val="tx1"/>
                </a:solidFill>
              </a:defRPr>
            </a:lvl1pPr>
          </a:lstStyle>
          <a:p>
            <a:pPr lvl="0"/>
            <a:r>
              <a:rPr lang="en-US" dirty="0"/>
              <a:t>CID</a:t>
            </a:r>
            <a:br>
              <a:rPr lang="en-US" dirty="0"/>
            </a:br>
            <a:r>
              <a:rPr lang="en-US" dirty="0"/>
              <a:t>LRN</a:t>
            </a:r>
          </a:p>
        </p:txBody>
      </p:sp>
      <p:pic>
        <p:nvPicPr>
          <p:cNvPr id="14" name="Picture 13">
            <a:extLst>
              <a:ext uri="{FF2B5EF4-FFF2-40B4-BE49-F238E27FC236}">
                <a16:creationId xmlns:a16="http://schemas.microsoft.com/office/drawing/2014/main" id="{30C2FBFE-F756-E179-454F-4DEF66C9F9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58833"/>
            <a:ext cx="1570456" cy="372690"/>
          </a:xfrm>
          <a:prstGeom prst="rect">
            <a:avLst/>
          </a:prstGeom>
        </p:spPr>
      </p:pic>
      <p:pic>
        <p:nvPicPr>
          <p:cNvPr id="15" name="Picture 14">
            <a:extLst>
              <a:ext uri="{FF2B5EF4-FFF2-40B4-BE49-F238E27FC236}">
                <a16:creationId xmlns:a16="http://schemas.microsoft.com/office/drawing/2014/main" id="{4327BE6E-C85A-0B66-2602-12E3AADAB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6" name="Text Placeholder 2">
            <a:extLst>
              <a:ext uri="{FF2B5EF4-FFF2-40B4-BE49-F238E27FC236}">
                <a16:creationId xmlns:a16="http://schemas.microsoft.com/office/drawing/2014/main" id="{98D29DEB-04EA-1453-2215-16A35C6D8349}"/>
              </a:ext>
            </a:extLst>
          </p:cNvPr>
          <p:cNvSpPr>
            <a:spLocks noGrp="1"/>
          </p:cNvSpPr>
          <p:nvPr>
            <p:ph type="body" sz="quarter" idx="28"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89875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Blue">
    <p:bg>
      <p:bgPr>
        <a:solidFill>
          <a:schemeClr val="accent1"/>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541310" y="5034538"/>
            <a:ext cx="6833372" cy="958055"/>
          </a:xfrm>
        </p:spPr>
        <p:txBody>
          <a:bodyPr>
            <a:noAutofit/>
          </a:bodyPr>
          <a:lstStyle>
            <a:lvl1pPr marL="0" indent="0">
              <a:spcBef>
                <a:spcPts val="0"/>
              </a:spcBef>
              <a:buNone/>
              <a:defRPr sz="1600">
                <a:solidFill>
                  <a:schemeClr val="bg1"/>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541309" y="6380957"/>
            <a:ext cx="9207969" cy="193565"/>
          </a:xfrm>
        </p:spPr>
        <p:txBody>
          <a:bodyPr/>
          <a:lstStyle>
            <a:lvl1pPr marL="0" indent="0" algn="l">
              <a:lnSpc>
                <a:spcPts val="1400"/>
              </a:lnSpc>
              <a:spcBef>
                <a:spcPts val="0"/>
              </a:spcBef>
              <a:buNone/>
              <a:defRPr sz="1200" b="1" cap="all" baseline="0">
                <a:solidFill>
                  <a:schemeClr val="bg1"/>
                </a:solidFill>
                <a:latin typeface="+mn-lt"/>
              </a:defRPr>
            </a:lvl1pPr>
          </a:lstStyle>
          <a:p>
            <a:pPr lvl="0"/>
            <a:r>
              <a:rPr lang="en-US" dirty="0"/>
              <a:t>Insert “for internal use only” or other text here if needed</a:t>
            </a:r>
          </a:p>
        </p:txBody>
      </p:sp>
      <p:sp>
        <p:nvSpPr>
          <p:cNvPr id="3" name="Text Placeholder 2">
            <a:extLst>
              <a:ext uri="{FF2B5EF4-FFF2-40B4-BE49-F238E27FC236}">
                <a16:creationId xmlns:a16="http://schemas.microsoft.com/office/drawing/2014/main" id="{191ABEE5-6EBA-4296-88A3-4933686693AE}"/>
              </a:ext>
            </a:extLst>
          </p:cNvPr>
          <p:cNvSpPr>
            <a:spLocks noGrp="1"/>
          </p:cNvSpPr>
          <p:nvPr>
            <p:ph type="body" sz="quarter" idx="17" hasCustomPrompt="1"/>
          </p:nvPr>
        </p:nvSpPr>
        <p:spPr>
          <a:xfrm>
            <a:off x="7664116"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pic>
        <p:nvPicPr>
          <p:cNvPr id="11" name="Picture 10">
            <a:extLst>
              <a:ext uri="{FF2B5EF4-FFF2-40B4-BE49-F238E27FC236}">
                <a16:creationId xmlns:a16="http://schemas.microsoft.com/office/drawing/2014/main" id="{3CDB5DED-6183-A74A-A651-B1B4367077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0" name="Text Placeholder 4">
            <a:extLst>
              <a:ext uri="{FF2B5EF4-FFF2-40B4-BE49-F238E27FC236}">
                <a16:creationId xmlns:a16="http://schemas.microsoft.com/office/drawing/2014/main" id="{6A177FA2-49E3-D5F5-8276-16F530CB37A5}"/>
              </a:ext>
            </a:extLst>
          </p:cNvPr>
          <p:cNvSpPr>
            <a:spLocks noGrp="1"/>
          </p:cNvSpPr>
          <p:nvPr>
            <p:ph type="body" sz="quarter" idx="12" hasCustomPrompt="1"/>
          </p:nvPr>
        </p:nvSpPr>
        <p:spPr>
          <a:xfrm>
            <a:off x="541309" y="1513397"/>
            <a:ext cx="8358877"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solidFill>
                  <a:schemeClr val="bg1"/>
                </a:solidFill>
              </a:defRPr>
            </a:lvl1pPr>
          </a:lstStyle>
          <a:p>
            <a:pPr lvl="0"/>
            <a:r>
              <a:rPr lang="en-US" dirty="0"/>
              <a:t>First Line Title</a:t>
            </a:r>
          </a:p>
        </p:txBody>
      </p:sp>
      <p:sp>
        <p:nvSpPr>
          <p:cNvPr id="13" name="Text Placeholder 11">
            <a:extLst>
              <a:ext uri="{FF2B5EF4-FFF2-40B4-BE49-F238E27FC236}">
                <a16:creationId xmlns:a16="http://schemas.microsoft.com/office/drawing/2014/main" id="{B8F3153F-812A-B6B1-1DAA-1834C2D507EF}"/>
              </a:ext>
            </a:extLst>
          </p:cNvPr>
          <p:cNvSpPr>
            <a:spLocks noGrp="1"/>
          </p:cNvSpPr>
          <p:nvPr>
            <p:ph type="body" sz="quarter" idx="13" hasCustomPrompt="1"/>
          </p:nvPr>
        </p:nvSpPr>
        <p:spPr>
          <a:xfrm>
            <a:off x="533399" y="3073703"/>
            <a:ext cx="8368553" cy="1286140"/>
          </a:xfrm>
        </p:spPr>
        <p:txBody>
          <a:bodyPr>
            <a:noAutofit/>
          </a:bodyPr>
          <a:lstStyle>
            <a:lvl1pPr marL="0" indent="0">
              <a:lnSpc>
                <a:spcPct val="94000"/>
              </a:lnSpc>
              <a:spcBef>
                <a:spcPts val="0"/>
              </a:spcBef>
              <a:buNone/>
              <a:defRPr sz="4800" b="1" i="0" cap="none"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a:t>
            </a:r>
          </a:p>
          <a:p>
            <a:r>
              <a:rPr lang="en-US" dirty="0"/>
              <a:t>Line Title</a:t>
            </a:r>
          </a:p>
        </p:txBody>
      </p:sp>
      <p:sp>
        <p:nvSpPr>
          <p:cNvPr id="2" name="Rectangle 1">
            <a:extLst>
              <a:ext uri="{FF2B5EF4-FFF2-40B4-BE49-F238E27FC236}">
                <a16:creationId xmlns:a16="http://schemas.microsoft.com/office/drawing/2014/main" id="{D1A2B140-09C1-DC8D-346A-03B638065680}"/>
              </a:ext>
            </a:extLst>
          </p:cNvPr>
          <p:cNvSpPr/>
          <p:nvPr userDrawn="1"/>
        </p:nvSpPr>
        <p:spPr>
          <a:xfrm>
            <a:off x="533400" y="4751415"/>
            <a:ext cx="785228" cy="927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pic>
        <p:nvPicPr>
          <p:cNvPr id="4" name="Picture 3">
            <a:extLst>
              <a:ext uri="{FF2B5EF4-FFF2-40B4-BE49-F238E27FC236}">
                <a16:creationId xmlns:a16="http://schemas.microsoft.com/office/drawing/2014/main" id="{5972E859-DBF0-AB06-5E9B-45E72F4C56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3402" y="658833"/>
            <a:ext cx="1570454" cy="372690"/>
          </a:xfrm>
          <a:prstGeom prst="rect">
            <a:avLst/>
          </a:prstGeom>
        </p:spPr>
      </p:pic>
    </p:spTree>
    <p:extLst>
      <p:ext uri="{BB962C8B-B14F-4D97-AF65-F5344CB8AC3E}">
        <p14:creationId xmlns:p14="http://schemas.microsoft.com/office/powerpoint/2010/main" val="115218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5" name="Title 12"/>
          <p:cNvSpPr txBox="1">
            <a:spLocks/>
          </p:cNvSpPr>
          <p:nvPr/>
        </p:nvSpPr>
        <p:spPr bwMode="auto">
          <a:xfrm>
            <a:off x="681599" y="3974410"/>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6000" b="1" dirty="0">
                <a:solidFill>
                  <a:schemeClr val="accent2"/>
                </a:solidFill>
                <a:latin typeface="+mn-lt"/>
              </a:rPr>
              <a:t>Thank You</a:t>
            </a:r>
          </a:p>
        </p:txBody>
      </p:sp>
      <p:sp>
        <p:nvSpPr>
          <p:cNvPr id="3" name="Text Placeholder 2">
            <a:extLst>
              <a:ext uri="{FF2B5EF4-FFF2-40B4-BE49-F238E27FC236}">
                <a16:creationId xmlns:a16="http://schemas.microsoft.com/office/drawing/2014/main" id="{A4E7BCD1-0033-464F-ADFD-915E9EB7684F}"/>
              </a:ext>
            </a:extLst>
          </p:cNvPr>
          <p:cNvSpPr>
            <a:spLocks noGrp="1"/>
          </p:cNvSpPr>
          <p:nvPr>
            <p:ph type="body" sz="quarter" idx="10" hasCustomPrompt="1"/>
          </p:nvPr>
        </p:nvSpPr>
        <p:spPr>
          <a:xfrm>
            <a:off x="533400" y="6429375"/>
            <a:ext cx="2352675" cy="236537"/>
          </a:xfrm>
        </p:spPr>
        <p:txBody>
          <a:bodyPr/>
          <a:lstStyle>
            <a:lvl1pPr marL="0" indent="0">
              <a:lnSpc>
                <a:spcPct val="100000"/>
              </a:lnSpc>
              <a:spcBef>
                <a:spcPts val="0"/>
              </a:spcBef>
              <a:buNone/>
              <a:defRPr sz="500" baseline="0">
                <a:solidFill>
                  <a:schemeClr val="bg1"/>
                </a:solidFill>
              </a:defRPr>
            </a:lvl1pPr>
          </a:lstStyle>
          <a:p>
            <a:pPr lvl="0"/>
            <a:r>
              <a:rPr lang="en-US" dirty="0"/>
              <a:t>CID</a:t>
            </a:r>
            <a:br>
              <a:rPr lang="en-US" dirty="0"/>
            </a:br>
            <a:r>
              <a:rPr lang="en-US" dirty="0"/>
              <a:t>LRN</a:t>
            </a:r>
          </a:p>
        </p:txBody>
      </p:sp>
      <p:pic>
        <p:nvPicPr>
          <p:cNvPr id="9" name="Picture 8">
            <a:extLst>
              <a:ext uri="{FF2B5EF4-FFF2-40B4-BE49-F238E27FC236}">
                <a16:creationId xmlns:a16="http://schemas.microsoft.com/office/drawing/2014/main" id="{3A5B35A7-AB4A-454D-AD43-F26F4BD8E3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3402" y="658833"/>
            <a:ext cx="1570454" cy="372690"/>
          </a:xfrm>
          <a:prstGeom prst="rect">
            <a:avLst/>
          </a:prstGeom>
        </p:spPr>
      </p:pic>
      <p:sp>
        <p:nvSpPr>
          <p:cNvPr id="17" name="Text Placeholder 2">
            <a:extLst>
              <a:ext uri="{FF2B5EF4-FFF2-40B4-BE49-F238E27FC236}">
                <a16:creationId xmlns:a16="http://schemas.microsoft.com/office/drawing/2014/main" id="{F1F3F59C-5539-1513-413D-88A28C889231}"/>
              </a:ext>
            </a:extLst>
          </p:cNvPr>
          <p:cNvSpPr>
            <a:spLocks noGrp="1"/>
          </p:cNvSpPr>
          <p:nvPr>
            <p:ph type="body" sz="quarter" idx="28" hasCustomPrompt="1"/>
          </p:nvPr>
        </p:nvSpPr>
        <p:spPr>
          <a:xfrm>
            <a:off x="7634834"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pic>
        <p:nvPicPr>
          <p:cNvPr id="15" name="Picture 14">
            <a:extLst>
              <a:ext uri="{FF2B5EF4-FFF2-40B4-BE49-F238E27FC236}">
                <a16:creationId xmlns:a16="http://schemas.microsoft.com/office/drawing/2014/main" id="{A9E14A41-89DF-A841-CEC3-E903155BD1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Tree>
    <p:extLst>
      <p:ext uri="{BB962C8B-B14F-4D97-AF65-F5344CB8AC3E}">
        <p14:creationId xmlns:p14="http://schemas.microsoft.com/office/powerpoint/2010/main" val="86031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CO-BRANDE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894123-9B4E-AC4B-B36A-3EE44144324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52" y="536"/>
            <a:ext cx="12190094" cy="6856928"/>
          </a:xfrm>
          <a:prstGeom prst="rect">
            <a:avLst/>
          </a:prstGeom>
        </p:spPr>
      </p:pic>
      <p:pic>
        <p:nvPicPr>
          <p:cNvPr id="5" name="Picture 2" descr="\\psf\Home\Desktop\DesatchGears-3.jpg" hidden="1"/>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 y="1538418"/>
            <a:ext cx="6030097" cy="4466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userDrawn="1">
            <p:extLst>
              <p:ext uri="{D42A27DB-BD31-4B8C-83A1-F6EECF244321}">
                <p14:modId xmlns:p14="http://schemas.microsoft.com/office/powerpoint/2010/main" val="384454880"/>
              </p:ext>
            </p:extLst>
          </p:nvPr>
        </p:nvGraphicFramePr>
        <p:xfrm>
          <a:off x="0" y="1767019"/>
          <a:ext cx="4443984" cy="4466964"/>
        </p:xfrm>
        <a:graphic>
          <a:graphicData uri="http://schemas.openxmlformats.org/drawingml/2006/table">
            <a:tbl>
              <a:tblPr>
                <a:tableStyleId>{5C22544A-7EE6-4342-B048-85BDC9FD1C3A}</a:tableStyleId>
              </a:tblPr>
              <a:tblGrid>
                <a:gridCol w="740664">
                  <a:extLst>
                    <a:ext uri="{9D8B030D-6E8A-4147-A177-3AD203B41FA5}">
                      <a16:colId xmlns:a16="http://schemas.microsoft.com/office/drawing/2014/main" val="20000"/>
                    </a:ext>
                  </a:extLst>
                </a:gridCol>
                <a:gridCol w="740664">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740664">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740664">
                  <a:extLst>
                    <a:ext uri="{9D8B030D-6E8A-4147-A177-3AD203B41FA5}">
                      <a16:colId xmlns:a16="http://schemas.microsoft.com/office/drawing/2014/main" val="20005"/>
                    </a:ext>
                  </a:extLst>
                </a:gridCol>
              </a:tblGrid>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0"/>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1"/>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2"/>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20" normalizeH="0" baseline="0" noProof="0" dirty="0">
                          <a:ln>
                            <a:noFill/>
                          </a:ln>
                          <a:solidFill>
                            <a:srgbClr val="FFFFFF"/>
                          </a:solidFill>
                          <a:effectLst/>
                          <a:uLnTx/>
                          <a:uFillTx/>
                          <a:latin typeface="+mn-lt"/>
                          <a:ea typeface="+mn-ea"/>
                          <a:cs typeface="+mn-cs"/>
                        </a:rPr>
                      </a:br>
                      <a:br>
                        <a:rPr kumimoji="0" lang="en-US" sz="1600" b="1" i="0" u="none" strike="noStrike" kern="1200" cap="none" spc="20" normalizeH="0" baseline="0" noProof="0" dirty="0">
                          <a:ln>
                            <a:noFill/>
                          </a:ln>
                          <a:solidFill>
                            <a:srgbClr val="FFFFFF"/>
                          </a:solidFill>
                          <a:effectLst/>
                          <a:uLnTx/>
                          <a:uFillTx/>
                          <a:latin typeface="+mn-lt"/>
                          <a:ea typeface="+mn-ea"/>
                          <a:cs typeface="+mn-cs"/>
                        </a:rPr>
                      </a:br>
                      <a:r>
                        <a:rPr kumimoji="0" lang="en-US" sz="1600" b="1" i="0" u="none" strike="noStrike" kern="1200" cap="none" spc="20" normalizeH="0" baseline="0" noProof="0" dirty="0">
                          <a:ln>
                            <a:noFill/>
                          </a:ln>
                          <a:solidFill>
                            <a:srgbClr val="FFFFFF"/>
                          </a:solidFill>
                          <a:effectLst/>
                          <a:uLnTx/>
                          <a:uFillTx/>
                          <a:latin typeface="+mn-lt"/>
                          <a:ea typeface="+mn-ea"/>
                          <a:cs typeface="+mn-cs"/>
                        </a:rPr>
                        <a:t>Retirement</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20" normalizeH="0" baseline="0" noProof="0" dirty="0">
                          <a:ln>
                            <a:noFill/>
                          </a:ln>
                          <a:solidFill>
                            <a:srgbClr val="05C3DE"/>
                          </a:solidFill>
                          <a:effectLst/>
                          <a:uLnTx/>
                          <a:uFillTx/>
                          <a:latin typeface="+mn-lt"/>
                          <a:ea typeface="+mn-ea"/>
                          <a:cs typeface="+mn-cs"/>
                        </a:rPr>
                        <a:t>Wellness</a:t>
                      </a:r>
                    </a:p>
                  </a:txBody>
                  <a:tcPr marL="164592" marR="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3"/>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gridSpan="2" vMerge="1">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hMerge="1" v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4"/>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5"/>
                  </a:ext>
                </a:extLst>
              </a:tr>
            </a:tbl>
          </a:graphicData>
        </a:graphic>
      </p:graphicFrame>
      <p:sp>
        <p:nvSpPr>
          <p:cNvPr id="9" name="TextBox 8"/>
          <p:cNvSpPr txBox="1"/>
          <p:nvPr userDrawn="1"/>
        </p:nvSpPr>
        <p:spPr>
          <a:xfrm>
            <a:off x="4636584" y="4443259"/>
            <a:ext cx="7022016" cy="1003865"/>
          </a:xfrm>
          <a:prstGeom prst="rect">
            <a:avLst/>
          </a:prstGeom>
          <a:noFill/>
        </p:spPr>
        <p:txBody>
          <a:bodyPr wrap="square" lIns="0" tIns="0" rIns="0" bIns="0" rtlCol="0" anchor="b">
            <a:spAutoFit/>
          </a:bodyPr>
          <a:lstStyle/>
          <a:p>
            <a:pPr marL="0" marR="0" indent="0" algn="l" defTabSz="1088473" rtl="0" eaLnBrk="1" fontAlgn="auto" latinLnBrk="0" hangingPunct="1">
              <a:lnSpc>
                <a:spcPct val="80000"/>
              </a:lnSpc>
              <a:spcBef>
                <a:spcPts val="0"/>
              </a:spcBef>
              <a:spcAft>
                <a:spcPts val="400"/>
              </a:spcAft>
              <a:buClr>
                <a:schemeClr val="accent2"/>
              </a:buClr>
              <a:buSzTx/>
              <a:buFont typeface="Wingdings" panose="05000000000000000000" pitchFamily="2" charset="2"/>
              <a:buNone/>
              <a:tabLst/>
              <a:defRPr/>
            </a:pPr>
            <a:r>
              <a:rPr lang="en-US" sz="2000" baseline="0" dirty="0">
                <a:solidFill>
                  <a:schemeClr val="bg1"/>
                </a:solidFill>
                <a:effectLst>
                  <a:outerShdw blurRad="254000" dist="38100" dir="8100000" algn="tr" rotWithShape="0">
                    <a:prstClr val="black">
                      <a:alpha val="40000"/>
                    </a:prstClr>
                  </a:outerShdw>
                </a:effectLst>
              </a:rPr>
              <a:t>FROM VISION TO REALITY</a:t>
            </a:r>
          </a:p>
          <a:p>
            <a:pPr marL="0" indent="0">
              <a:lnSpc>
                <a:spcPct val="85000"/>
              </a:lnSpc>
              <a:spcAft>
                <a:spcPts val="400"/>
              </a:spcAft>
              <a:buClr>
                <a:schemeClr val="accent2"/>
              </a:buClr>
              <a:buFont typeface="Wingdings" panose="05000000000000000000" pitchFamily="2" charset="2"/>
              <a:buNone/>
            </a:pPr>
            <a:r>
              <a:rPr lang="en-US" sz="5400" b="1" dirty="0">
                <a:solidFill>
                  <a:schemeClr val="accent2"/>
                </a:solidFill>
                <a:effectLst>
                  <a:outerShdw blurRad="254000" dist="38100" dir="8100000" algn="tr" rotWithShape="0">
                    <a:prstClr val="black">
                      <a:alpha val="40000"/>
                    </a:prstClr>
                  </a:outerShdw>
                </a:effectLst>
              </a:rPr>
              <a:t>Visualize Retirement</a:t>
            </a:r>
          </a:p>
        </p:txBody>
      </p:sp>
      <p:cxnSp>
        <p:nvCxnSpPr>
          <p:cNvPr id="11" name="Straight Connector 10"/>
          <p:cNvCxnSpPr/>
          <p:nvPr userDrawn="1"/>
        </p:nvCxnSpPr>
        <p:spPr>
          <a:xfrm>
            <a:off x="4636584" y="5491043"/>
            <a:ext cx="7555416"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9">
            <a:extLst>
              <a:ext uri="{FF2B5EF4-FFF2-40B4-BE49-F238E27FC236}">
                <a16:creationId xmlns:a16="http://schemas.microsoft.com/office/drawing/2014/main" id="{0A7F07E3-C6A3-AF40-BF97-C25C6D19DA2E}"/>
              </a:ext>
            </a:extLst>
          </p:cNvPr>
          <p:cNvSpPr>
            <a:spLocks noGrp="1"/>
          </p:cNvSpPr>
          <p:nvPr>
            <p:ph type="pic" sz="quarter" idx="10" hasCustomPrompt="1"/>
          </p:nvPr>
        </p:nvSpPr>
        <p:spPr>
          <a:xfrm>
            <a:off x="510353" y="480063"/>
            <a:ext cx="2062163" cy="685800"/>
          </a:xfrm>
          <a:prstGeom prst="rect">
            <a:avLst/>
          </a:prstGeom>
        </p:spPr>
        <p:txBody>
          <a:bodyPr anchor="ctr"/>
          <a:lstStyle>
            <a:lvl1pPr marL="0" indent="0" algn="ctr">
              <a:buNone/>
              <a:defRPr>
                <a:solidFill>
                  <a:srgbClr val="FF3399"/>
                </a:solidFill>
              </a:defRPr>
            </a:lvl1pPr>
          </a:lstStyle>
          <a:p>
            <a:r>
              <a:rPr lang="en-US" dirty="0"/>
              <a:t>Advisor Logo]</a:t>
            </a:r>
          </a:p>
        </p:txBody>
      </p:sp>
      <p:pic>
        <p:nvPicPr>
          <p:cNvPr id="3" name="Picture 2" descr="A picture containing drawing&#10;&#10;Description automatically generated">
            <a:extLst>
              <a:ext uri="{FF2B5EF4-FFF2-40B4-BE49-F238E27FC236}">
                <a16:creationId xmlns:a16="http://schemas.microsoft.com/office/drawing/2014/main" id="{7743CCE1-7D17-4540-A3E2-0A46AFF6BA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89136" y="603504"/>
            <a:ext cx="2564688" cy="438912"/>
          </a:xfrm>
          <a:prstGeom prst="rect">
            <a:avLst/>
          </a:prstGeom>
        </p:spPr>
      </p:pic>
    </p:spTree>
    <p:extLst>
      <p:ext uri="{BB962C8B-B14F-4D97-AF65-F5344CB8AC3E}">
        <p14:creationId xmlns:p14="http://schemas.microsoft.com/office/powerpoint/2010/main" val="394460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se Layout">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42"/>
            <a:ext cx="12192000" cy="6865151"/>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299487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1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842"/>
            <a:ext cx="12191999" cy="6865151"/>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4279193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2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842"/>
            <a:ext cx="12191999" cy="6865150"/>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24304288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3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3842"/>
            <a:ext cx="12191997" cy="6865150"/>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26535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3842"/>
            <a:ext cx="12191997" cy="6865149"/>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5185675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ase Layout No Headin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3" name="Rectangle 2">
            <a:extLst>
              <a:ext uri="{FF2B5EF4-FFF2-40B4-BE49-F238E27FC236}">
                <a16:creationId xmlns:a16="http://schemas.microsoft.com/office/drawing/2014/main" id="{A0E4354F-3A91-F74A-B996-6874FBB31DCE}"/>
              </a:ext>
            </a:extLst>
          </p:cNvPr>
          <p:cNvSpPr/>
          <p:nvPr userDrawn="1"/>
        </p:nvSpPr>
        <p:spPr>
          <a:xfrm>
            <a:off x="0" y="0"/>
            <a:ext cx="1634836" cy="116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chemeClr val="bg1"/>
              </a:solidFill>
            </a:endParaRPr>
          </a:p>
        </p:txBody>
      </p:sp>
    </p:spTree>
    <p:extLst>
      <p:ext uri="{BB962C8B-B14F-4D97-AF65-F5344CB8AC3E}">
        <p14:creationId xmlns:p14="http://schemas.microsoft.com/office/powerpoint/2010/main" val="3986819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64150A-2BCE-4C65-A7EB-500CE27C50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2"/>
          <p:cNvSpPr txBox="1">
            <a:spLocks/>
          </p:cNvSpPr>
          <p:nvPr/>
        </p:nvSpPr>
        <p:spPr bwMode="auto">
          <a:xfrm>
            <a:off x="681599" y="3974410"/>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2600" dirty="0">
                <a:solidFill>
                  <a:schemeClr val="accent2"/>
                </a:solidFill>
              </a:rPr>
              <a:t>THANK YOU</a:t>
            </a:r>
          </a:p>
        </p:txBody>
      </p:sp>
    </p:spTree>
    <p:extLst>
      <p:ext uri="{BB962C8B-B14F-4D97-AF65-F5344CB8AC3E}">
        <p14:creationId xmlns:p14="http://schemas.microsoft.com/office/powerpoint/2010/main" val="363293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CO-BRANDE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894123-9B4E-AC4B-B36A-3EE44144324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52" y="536"/>
            <a:ext cx="12190094" cy="6856928"/>
          </a:xfrm>
          <a:prstGeom prst="rect">
            <a:avLst/>
          </a:prstGeom>
        </p:spPr>
      </p:pic>
      <p:pic>
        <p:nvPicPr>
          <p:cNvPr id="5" name="Picture 2" descr="\\psf\Home\Desktop\DesatchGears-3.jpg" hidden="1"/>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 y="1538418"/>
            <a:ext cx="6030097" cy="4466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userDrawn="1">
            <p:extLst>
              <p:ext uri="{D42A27DB-BD31-4B8C-83A1-F6EECF244321}">
                <p14:modId xmlns:p14="http://schemas.microsoft.com/office/powerpoint/2010/main" val="384454880"/>
              </p:ext>
            </p:extLst>
          </p:nvPr>
        </p:nvGraphicFramePr>
        <p:xfrm>
          <a:off x="0" y="1767019"/>
          <a:ext cx="4443984" cy="4466964"/>
        </p:xfrm>
        <a:graphic>
          <a:graphicData uri="http://schemas.openxmlformats.org/drawingml/2006/table">
            <a:tbl>
              <a:tblPr>
                <a:tableStyleId>{5C22544A-7EE6-4342-B048-85BDC9FD1C3A}</a:tableStyleId>
              </a:tblPr>
              <a:tblGrid>
                <a:gridCol w="740664">
                  <a:extLst>
                    <a:ext uri="{9D8B030D-6E8A-4147-A177-3AD203B41FA5}">
                      <a16:colId xmlns:a16="http://schemas.microsoft.com/office/drawing/2014/main" val="20000"/>
                    </a:ext>
                  </a:extLst>
                </a:gridCol>
                <a:gridCol w="740664">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740664">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740664">
                  <a:extLst>
                    <a:ext uri="{9D8B030D-6E8A-4147-A177-3AD203B41FA5}">
                      <a16:colId xmlns:a16="http://schemas.microsoft.com/office/drawing/2014/main" val="20005"/>
                    </a:ext>
                  </a:extLst>
                </a:gridCol>
              </a:tblGrid>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0"/>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1"/>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2"/>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20" normalizeH="0" baseline="0" noProof="0" dirty="0">
                          <a:ln>
                            <a:noFill/>
                          </a:ln>
                          <a:solidFill>
                            <a:srgbClr val="FFFFFF"/>
                          </a:solidFill>
                          <a:effectLst/>
                          <a:uLnTx/>
                          <a:uFillTx/>
                          <a:latin typeface="+mn-lt"/>
                          <a:ea typeface="+mn-ea"/>
                          <a:cs typeface="+mn-cs"/>
                        </a:rPr>
                      </a:br>
                      <a:br>
                        <a:rPr kumimoji="0" lang="en-US" sz="1600" b="1" i="0" u="none" strike="noStrike" kern="1200" cap="none" spc="20" normalizeH="0" baseline="0" noProof="0" dirty="0">
                          <a:ln>
                            <a:noFill/>
                          </a:ln>
                          <a:solidFill>
                            <a:srgbClr val="FFFFFF"/>
                          </a:solidFill>
                          <a:effectLst/>
                          <a:uLnTx/>
                          <a:uFillTx/>
                          <a:latin typeface="+mn-lt"/>
                          <a:ea typeface="+mn-ea"/>
                          <a:cs typeface="+mn-cs"/>
                        </a:rPr>
                      </a:br>
                      <a:r>
                        <a:rPr kumimoji="0" lang="en-US" sz="1600" b="1" i="0" u="none" strike="noStrike" kern="1200" cap="none" spc="20" normalizeH="0" baseline="0" noProof="0" dirty="0">
                          <a:ln>
                            <a:noFill/>
                          </a:ln>
                          <a:solidFill>
                            <a:srgbClr val="FFFFFF"/>
                          </a:solidFill>
                          <a:effectLst/>
                          <a:uLnTx/>
                          <a:uFillTx/>
                          <a:latin typeface="+mn-lt"/>
                          <a:ea typeface="+mn-ea"/>
                          <a:cs typeface="+mn-cs"/>
                        </a:rPr>
                        <a:t>Retirement</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20" normalizeH="0" baseline="0" noProof="0" dirty="0">
                          <a:ln>
                            <a:noFill/>
                          </a:ln>
                          <a:solidFill>
                            <a:srgbClr val="05C3DE"/>
                          </a:solidFill>
                          <a:effectLst/>
                          <a:uLnTx/>
                          <a:uFillTx/>
                          <a:latin typeface="+mn-lt"/>
                          <a:ea typeface="+mn-ea"/>
                          <a:cs typeface="+mn-cs"/>
                        </a:rPr>
                        <a:t>Wellness</a:t>
                      </a:r>
                    </a:p>
                  </a:txBody>
                  <a:tcPr marL="164592" marR="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3"/>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gridSpan="2" vMerge="1">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hMerge="1" v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4"/>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5"/>
                  </a:ext>
                </a:extLst>
              </a:tr>
            </a:tbl>
          </a:graphicData>
        </a:graphic>
      </p:graphicFrame>
      <p:sp>
        <p:nvSpPr>
          <p:cNvPr id="9" name="TextBox 8"/>
          <p:cNvSpPr txBox="1"/>
          <p:nvPr userDrawn="1"/>
        </p:nvSpPr>
        <p:spPr>
          <a:xfrm>
            <a:off x="4636584" y="4443259"/>
            <a:ext cx="7022016" cy="1003865"/>
          </a:xfrm>
          <a:prstGeom prst="rect">
            <a:avLst/>
          </a:prstGeom>
          <a:noFill/>
        </p:spPr>
        <p:txBody>
          <a:bodyPr wrap="square" lIns="0" tIns="0" rIns="0" bIns="0" rtlCol="0" anchor="b">
            <a:spAutoFit/>
          </a:bodyPr>
          <a:lstStyle/>
          <a:p>
            <a:pPr marL="0" marR="0" indent="0" algn="l" defTabSz="1088473" rtl="0" eaLnBrk="1" fontAlgn="auto" latinLnBrk="0" hangingPunct="1">
              <a:lnSpc>
                <a:spcPct val="80000"/>
              </a:lnSpc>
              <a:spcBef>
                <a:spcPts val="0"/>
              </a:spcBef>
              <a:spcAft>
                <a:spcPts val="400"/>
              </a:spcAft>
              <a:buClr>
                <a:schemeClr val="accent2"/>
              </a:buClr>
              <a:buSzTx/>
              <a:buFont typeface="Wingdings" panose="05000000000000000000" pitchFamily="2" charset="2"/>
              <a:buNone/>
              <a:tabLst/>
              <a:defRPr/>
            </a:pPr>
            <a:r>
              <a:rPr lang="en-US" sz="2000" baseline="0" dirty="0">
                <a:solidFill>
                  <a:schemeClr val="bg1"/>
                </a:solidFill>
                <a:effectLst>
                  <a:outerShdw blurRad="254000" dist="38100" dir="8100000" algn="tr" rotWithShape="0">
                    <a:prstClr val="black">
                      <a:alpha val="40000"/>
                    </a:prstClr>
                  </a:outerShdw>
                </a:effectLst>
              </a:rPr>
              <a:t>FROM VISION TO REALITY</a:t>
            </a:r>
          </a:p>
          <a:p>
            <a:pPr marL="0" indent="0">
              <a:lnSpc>
                <a:spcPct val="85000"/>
              </a:lnSpc>
              <a:spcAft>
                <a:spcPts val="400"/>
              </a:spcAft>
              <a:buClr>
                <a:schemeClr val="accent2"/>
              </a:buClr>
              <a:buFont typeface="Wingdings" panose="05000000000000000000" pitchFamily="2" charset="2"/>
              <a:buNone/>
            </a:pPr>
            <a:r>
              <a:rPr lang="en-US" sz="5400" b="1" dirty="0">
                <a:solidFill>
                  <a:schemeClr val="accent2"/>
                </a:solidFill>
                <a:effectLst>
                  <a:outerShdw blurRad="254000" dist="38100" dir="8100000" algn="tr" rotWithShape="0">
                    <a:prstClr val="black">
                      <a:alpha val="40000"/>
                    </a:prstClr>
                  </a:outerShdw>
                </a:effectLst>
              </a:rPr>
              <a:t>Visualize Retirement</a:t>
            </a:r>
          </a:p>
        </p:txBody>
      </p:sp>
      <p:cxnSp>
        <p:nvCxnSpPr>
          <p:cNvPr id="11" name="Straight Connector 10"/>
          <p:cNvCxnSpPr/>
          <p:nvPr userDrawn="1"/>
        </p:nvCxnSpPr>
        <p:spPr>
          <a:xfrm>
            <a:off x="4636584" y="5491043"/>
            <a:ext cx="7555416"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9">
            <a:extLst>
              <a:ext uri="{FF2B5EF4-FFF2-40B4-BE49-F238E27FC236}">
                <a16:creationId xmlns:a16="http://schemas.microsoft.com/office/drawing/2014/main" id="{0A7F07E3-C6A3-AF40-BF97-C25C6D19DA2E}"/>
              </a:ext>
            </a:extLst>
          </p:cNvPr>
          <p:cNvSpPr>
            <a:spLocks noGrp="1"/>
          </p:cNvSpPr>
          <p:nvPr>
            <p:ph type="pic" sz="quarter" idx="10" hasCustomPrompt="1"/>
          </p:nvPr>
        </p:nvSpPr>
        <p:spPr>
          <a:xfrm>
            <a:off x="510353" y="480063"/>
            <a:ext cx="2062163" cy="685800"/>
          </a:xfrm>
          <a:prstGeom prst="rect">
            <a:avLst/>
          </a:prstGeom>
        </p:spPr>
        <p:txBody>
          <a:bodyPr anchor="ctr"/>
          <a:lstStyle>
            <a:lvl1pPr marL="0" indent="0" algn="ctr">
              <a:buNone/>
              <a:defRPr>
                <a:solidFill>
                  <a:srgbClr val="FF3399"/>
                </a:solidFill>
              </a:defRPr>
            </a:lvl1pPr>
          </a:lstStyle>
          <a:p>
            <a:r>
              <a:rPr lang="en-US" dirty="0"/>
              <a:t>Advisor Logo]</a:t>
            </a:r>
          </a:p>
        </p:txBody>
      </p:sp>
      <p:pic>
        <p:nvPicPr>
          <p:cNvPr id="3" name="Picture 2" descr="A picture containing drawing&#10;&#10;Description automatically generated">
            <a:extLst>
              <a:ext uri="{FF2B5EF4-FFF2-40B4-BE49-F238E27FC236}">
                <a16:creationId xmlns:a16="http://schemas.microsoft.com/office/drawing/2014/main" id="{7743CCE1-7D17-4540-A3E2-0A46AFF6BA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89136" y="603504"/>
            <a:ext cx="2564688" cy="438912"/>
          </a:xfrm>
          <a:prstGeom prst="rect">
            <a:avLst/>
          </a:prstGeom>
        </p:spPr>
      </p:pic>
    </p:spTree>
    <p:extLst>
      <p:ext uri="{BB962C8B-B14F-4D97-AF65-F5344CB8AC3E}">
        <p14:creationId xmlns:p14="http://schemas.microsoft.com/office/powerpoint/2010/main" val="90717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Kits">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ED0270E9-E0C6-450D-9691-A8F7B542E29F}"/>
              </a:ext>
            </a:extLst>
          </p:cNvPr>
          <p:cNvSpPr>
            <a:spLocks noGrp="1"/>
          </p:cNvSpPr>
          <p:nvPr>
            <p:ph type="body" sz="quarter" idx="16" hasCustomPrompt="1"/>
          </p:nvPr>
        </p:nvSpPr>
        <p:spPr>
          <a:xfrm>
            <a:off x="541309" y="6380957"/>
            <a:ext cx="9207969" cy="193565"/>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sp>
        <p:nvSpPr>
          <p:cNvPr id="3" name="Text Placeholder 2">
            <a:extLst>
              <a:ext uri="{FF2B5EF4-FFF2-40B4-BE49-F238E27FC236}">
                <a16:creationId xmlns:a16="http://schemas.microsoft.com/office/drawing/2014/main" id="{191ABEE5-6EBA-4296-88A3-4933686693AE}"/>
              </a:ext>
            </a:extLst>
          </p:cNvPr>
          <p:cNvSpPr>
            <a:spLocks noGrp="1"/>
          </p:cNvSpPr>
          <p:nvPr>
            <p:ph type="body" sz="quarter" idx="17" hasCustomPrompt="1"/>
          </p:nvPr>
        </p:nvSpPr>
        <p:spPr>
          <a:xfrm>
            <a:off x="7664116"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pic>
        <p:nvPicPr>
          <p:cNvPr id="9" name="Picture 8">
            <a:extLst>
              <a:ext uri="{FF2B5EF4-FFF2-40B4-BE49-F238E27FC236}">
                <a16:creationId xmlns:a16="http://schemas.microsoft.com/office/drawing/2014/main" id="{7B00C704-841B-924C-AF46-8D73D19AEE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58833"/>
            <a:ext cx="1570456" cy="372690"/>
          </a:xfrm>
          <a:prstGeom prst="rect">
            <a:avLst/>
          </a:prstGeom>
        </p:spPr>
      </p:pic>
      <p:pic>
        <p:nvPicPr>
          <p:cNvPr id="11" name="Picture 10">
            <a:extLst>
              <a:ext uri="{FF2B5EF4-FFF2-40B4-BE49-F238E27FC236}">
                <a16:creationId xmlns:a16="http://schemas.microsoft.com/office/drawing/2014/main" id="{3CDB5DED-6183-A74A-A651-B1B436707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4" name="Title 1">
            <a:extLst>
              <a:ext uri="{FF2B5EF4-FFF2-40B4-BE49-F238E27FC236}">
                <a16:creationId xmlns:a16="http://schemas.microsoft.com/office/drawing/2014/main" id="{25CAC689-317A-3106-1977-0BD7919467C9}"/>
              </a:ext>
            </a:extLst>
          </p:cNvPr>
          <p:cNvSpPr>
            <a:spLocks noGrp="1"/>
          </p:cNvSpPr>
          <p:nvPr>
            <p:ph type="ctrTitle" hasCustomPrompt="1"/>
          </p:nvPr>
        </p:nvSpPr>
        <p:spPr>
          <a:xfrm>
            <a:off x="640799" y="3308400"/>
            <a:ext cx="8784000" cy="348323"/>
          </a:xfrm>
        </p:spPr>
        <p:txBody>
          <a:bodyPr anchor="b" anchorCtr="0">
            <a:noAutofit/>
          </a:bodyPr>
          <a:lstStyle>
            <a:lvl1pPr algn="l">
              <a:lnSpc>
                <a:spcPct val="100000"/>
              </a:lnSpc>
              <a:defRPr sz="2200" cap="all" baseline="0">
                <a:solidFill>
                  <a:schemeClr val="accent1"/>
                </a:solidFill>
                <a:latin typeface="+mj-lt"/>
              </a:defRPr>
            </a:lvl1pPr>
          </a:lstStyle>
          <a:p>
            <a:r>
              <a:rPr lang="en-US" dirty="0"/>
              <a:t>Click to edit Master title style</a:t>
            </a:r>
            <a:br>
              <a:rPr lang="en-US" dirty="0"/>
            </a:br>
            <a:r>
              <a:rPr lang="en-US" dirty="0"/>
              <a:t>Max two lines</a:t>
            </a:r>
          </a:p>
        </p:txBody>
      </p:sp>
      <p:sp>
        <p:nvSpPr>
          <p:cNvPr id="5" name="Text Placeholder 10">
            <a:extLst>
              <a:ext uri="{FF2B5EF4-FFF2-40B4-BE49-F238E27FC236}">
                <a16:creationId xmlns:a16="http://schemas.microsoft.com/office/drawing/2014/main" id="{322B564E-6205-D611-9748-4F397790C9BE}"/>
              </a:ext>
            </a:extLst>
          </p:cNvPr>
          <p:cNvSpPr>
            <a:spLocks noGrp="1"/>
          </p:cNvSpPr>
          <p:nvPr>
            <p:ph type="body" sz="quarter" idx="18"/>
          </p:nvPr>
        </p:nvSpPr>
        <p:spPr>
          <a:xfrm>
            <a:off x="640800" y="3646800"/>
            <a:ext cx="8784000" cy="270652"/>
          </a:xfrm>
        </p:spPr>
        <p:txBody>
          <a:bodyPr wrap="square" anchor="t" anchorCtr="0">
            <a:spAutoFit/>
          </a:bodyPr>
          <a:lstStyle>
            <a:lvl1pPr marL="0" indent="0" algn="l">
              <a:spcAft>
                <a:spcPts val="0"/>
              </a:spcAft>
              <a:buNone/>
              <a:defRPr lang="en-US" sz="1800" kern="1200" dirty="0" smtClean="0">
                <a:solidFill>
                  <a:schemeClr val="tx2"/>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706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e Layout">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42"/>
            <a:ext cx="12192000" cy="6865151"/>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22908072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1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842"/>
            <a:ext cx="12191999" cy="6865151"/>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26149859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2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842"/>
            <a:ext cx="12191999" cy="6865150"/>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7381675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3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3842"/>
            <a:ext cx="12191997" cy="6865150"/>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408846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7CC6-5D72-B241-B0BE-1EDB6218D9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3842"/>
            <a:ext cx="12191997" cy="6865149"/>
          </a:xfrm>
          <a:prstGeom prst="rect">
            <a:avLst/>
          </a:prstGeom>
        </p:spPr>
      </p:pic>
      <p:sp>
        <p:nvSpPr>
          <p:cNvPr id="2" name="Title 1">
            <a:extLst>
              <a:ext uri="{FF2B5EF4-FFF2-40B4-BE49-F238E27FC236}">
                <a16:creationId xmlns:a16="http://schemas.microsoft.com/office/drawing/2014/main" id="{43434EE8-DFC8-CB4F-8565-3A5FFC4DC966}"/>
              </a:ext>
            </a:extLst>
          </p:cNvPr>
          <p:cNvSpPr>
            <a:spLocks noGrp="1"/>
          </p:cNvSpPr>
          <p:nvPr>
            <p:ph type="title"/>
          </p:nvPr>
        </p:nvSpPr>
        <p:spPr>
          <a:xfrm>
            <a:off x="917030" y="252249"/>
            <a:ext cx="10515600" cy="740980"/>
          </a:xfrm>
          <a:prstGeom prst="rect">
            <a:avLst/>
          </a:prstGeom>
        </p:spPr>
        <p:txBody>
          <a:bodyPr lIns="91440" anchor="ctr"/>
          <a:lstStyle>
            <a:lvl1pPr>
              <a:lnSpc>
                <a:spcPct val="100000"/>
              </a:lnSpc>
              <a:defRPr sz="2600"/>
            </a:lvl1pPr>
          </a:lstStyle>
          <a:p>
            <a:r>
              <a:rPr lang="en-US" dirty="0"/>
              <a:t>Click to edit Master title style</a:t>
            </a:r>
          </a:p>
        </p:txBody>
      </p:sp>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lIns="91440"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7" name="Slide Number">
            <a:extLst>
              <a:ext uri="{FF2B5EF4-FFF2-40B4-BE49-F238E27FC236}">
                <a16:creationId xmlns:a16="http://schemas.microsoft.com/office/drawing/2014/main" id="{7B689452-126F-F647-8F57-00CF1DC2A17A}"/>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836327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ase Layout No Headin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EE8FDF-330F-984F-B10E-0C61904BD268}"/>
              </a:ext>
            </a:extLst>
          </p:cNvPr>
          <p:cNvSpPr>
            <a:spLocks noGrp="1"/>
          </p:cNvSpPr>
          <p:nvPr>
            <p:ph type="body" sz="quarter" idx="10"/>
          </p:nvPr>
        </p:nvSpPr>
        <p:spPr>
          <a:xfrm>
            <a:off x="917030" y="5087134"/>
            <a:ext cx="10242382" cy="1417768"/>
          </a:xfrm>
          <a:prstGeom prst="rect">
            <a:avLst/>
          </a:prstGeom>
        </p:spPr>
        <p:txBody>
          <a:bodyPr anchor="b"/>
          <a:lstStyle>
            <a:lvl1pPr>
              <a:lnSpc>
                <a:spcPct val="100000"/>
              </a:lnSpc>
              <a:spcBef>
                <a:spcPts val="0"/>
              </a:spcBef>
              <a:buNone/>
              <a:defRPr sz="800">
                <a:solidFill>
                  <a:srgbClr val="4F4F4F"/>
                </a:solidFill>
              </a:defRPr>
            </a:lvl1pPr>
          </a:lstStyle>
          <a:p>
            <a:pPr lvl="0"/>
            <a:r>
              <a:rPr lang="en-US" dirty="0"/>
              <a:t>Click to edit Master text styles</a:t>
            </a:r>
          </a:p>
        </p:txBody>
      </p:sp>
      <p:sp>
        <p:nvSpPr>
          <p:cNvPr id="3" name="Rectangle 2">
            <a:extLst>
              <a:ext uri="{FF2B5EF4-FFF2-40B4-BE49-F238E27FC236}">
                <a16:creationId xmlns:a16="http://schemas.microsoft.com/office/drawing/2014/main" id="{A0E4354F-3A91-F74A-B996-6874FBB31DCE}"/>
              </a:ext>
            </a:extLst>
          </p:cNvPr>
          <p:cNvSpPr/>
          <p:nvPr userDrawn="1"/>
        </p:nvSpPr>
        <p:spPr>
          <a:xfrm>
            <a:off x="0" y="0"/>
            <a:ext cx="1634836" cy="116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solidFill>
                <a:schemeClr val="bg1"/>
              </a:solidFill>
            </a:endParaRPr>
          </a:p>
        </p:txBody>
      </p:sp>
    </p:spTree>
    <p:extLst>
      <p:ext uri="{BB962C8B-B14F-4D97-AF65-F5344CB8AC3E}">
        <p14:creationId xmlns:p14="http://schemas.microsoft.com/office/powerpoint/2010/main" val="462754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64150A-2BCE-4C65-A7EB-500CE27C50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2"/>
          <p:cNvSpPr txBox="1">
            <a:spLocks/>
          </p:cNvSpPr>
          <p:nvPr/>
        </p:nvSpPr>
        <p:spPr bwMode="auto">
          <a:xfrm>
            <a:off x="681599" y="3974410"/>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2600" dirty="0">
                <a:solidFill>
                  <a:schemeClr val="accent2"/>
                </a:solidFill>
              </a:rPr>
              <a:t>THANK YOU</a:t>
            </a:r>
          </a:p>
        </p:txBody>
      </p:sp>
    </p:spTree>
    <p:extLst>
      <p:ext uri="{BB962C8B-B14F-4D97-AF65-F5344CB8AC3E}">
        <p14:creationId xmlns:p14="http://schemas.microsoft.com/office/powerpoint/2010/main" val="258092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Dark_Squares">
    <p:bg>
      <p:bgPr>
        <a:solidFill>
          <a:schemeClr val="accent1"/>
        </a:solidFill>
        <a:effectLst/>
      </p:bgPr>
    </p:bg>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1110334B-520C-3396-2001-6898E45EC8C0}"/>
              </a:ext>
            </a:extLst>
          </p:cNvPr>
          <p:cNvGraphicFramePr>
            <a:graphicFrameLocks noGrp="1"/>
          </p:cNvGraphicFramePr>
          <p:nvPr userDrawn="1">
            <p:extLst>
              <p:ext uri="{D42A27DB-BD31-4B8C-83A1-F6EECF244321}">
                <p14:modId xmlns:p14="http://schemas.microsoft.com/office/powerpoint/2010/main" val="349545263"/>
              </p:ext>
            </p:extLst>
          </p:nvPr>
        </p:nvGraphicFramePr>
        <p:xfrm>
          <a:off x="0" y="1539177"/>
          <a:ext cx="4608576" cy="4608576"/>
        </p:xfrm>
        <a:graphic>
          <a:graphicData uri="http://schemas.openxmlformats.org/drawingml/2006/table">
            <a:tbl>
              <a:tblPr firstRow="1" bandRow="1">
                <a:tableStyleId>{5C22544A-7EE6-4342-B048-85BDC9FD1C3A}</a:tableStyleId>
              </a:tblPr>
              <a:tblGrid>
                <a:gridCol w="768096">
                  <a:extLst>
                    <a:ext uri="{9D8B030D-6E8A-4147-A177-3AD203B41FA5}">
                      <a16:colId xmlns:a16="http://schemas.microsoft.com/office/drawing/2014/main" val="617767261"/>
                    </a:ext>
                  </a:extLst>
                </a:gridCol>
                <a:gridCol w="768096">
                  <a:extLst>
                    <a:ext uri="{9D8B030D-6E8A-4147-A177-3AD203B41FA5}">
                      <a16:colId xmlns:a16="http://schemas.microsoft.com/office/drawing/2014/main" val="1805451616"/>
                    </a:ext>
                  </a:extLst>
                </a:gridCol>
                <a:gridCol w="768096">
                  <a:extLst>
                    <a:ext uri="{9D8B030D-6E8A-4147-A177-3AD203B41FA5}">
                      <a16:colId xmlns:a16="http://schemas.microsoft.com/office/drawing/2014/main" val="966914686"/>
                    </a:ext>
                  </a:extLst>
                </a:gridCol>
                <a:gridCol w="768096">
                  <a:extLst>
                    <a:ext uri="{9D8B030D-6E8A-4147-A177-3AD203B41FA5}">
                      <a16:colId xmlns:a16="http://schemas.microsoft.com/office/drawing/2014/main" val="3790613714"/>
                    </a:ext>
                  </a:extLst>
                </a:gridCol>
                <a:gridCol w="768096">
                  <a:extLst>
                    <a:ext uri="{9D8B030D-6E8A-4147-A177-3AD203B41FA5}">
                      <a16:colId xmlns:a16="http://schemas.microsoft.com/office/drawing/2014/main" val="2880272643"/>
                    </a:ext>
                  </a:extLst>
                </a:gridCol>
                <a:gridCol w="768096">
                  <a:extLst>
                    <a:ext uri="{9D8B030D-6E8A-4147-A177-3AD203B41FA5}">
                      <a16:colId xmlns:a16="http://schemas.microsoft.com/office/drawing/2014/main" val="1029621097"/>
                    </a:ext>
                  </a:extLst>
                </a:gridCol>
              </a:tblGrid>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370027730"/>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514602078"/>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4144511929"/>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57981561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40219033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tc>
                  <a:txBody>
                    <a:bodyPr/>
                    <a:lstStyle/>
                    <a:p>
                      <a:endParaRPr lang="en-US"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024466"/>
                    </a:solidFill>
                  </a:tcPr>
                </a:tc>
                <a:extLst>
                  <a:ext uri="{0D108BD9-81ED-4DB2-BD59-A6C34878D82A}">
                    <a16:rowId xmlns:a16="http://schemas.microsoft.com/office/drawing/2014/main" val="2261096489"/>
                  </a:ext>
                </a:extLst>
              </a:tr>
            </a:tbl>
          </a:graphicData>
        </a:graphic>
      </p:graphicFrame>
      <p:sp>
        <p:nvSpPr>
          <p:cNvPr id="3" name="Text Placeholder 2"/>
          <p:cNvSpPr>
            <a:spLocks noGrp="1"/>
          </p:cNvSpPr>
          <p:nvPr>
            <p:ph type="body" sz="quarter" idx="10" hasCustomPrompt="1"/>
          </p:nvPr>
        </p:nvSpPr>
        <p:spPr>
          <a:xfrm>
            <a:off x="7700434" y="4449763"/>
            <a:ext cx="3958166" cy="1655762"/>
          </a:xfrm>
        </p:spPr>
        <p:txBody>
          <a:bodyPr>
            <a:noAutofit/>
          </a:bodyPr>
          <a:lstStyle>
            <a:lvl1pPr>
              <a:spcBef>
                <a:spcPts val="1000"/>
              </a:spcBef>
              <a:defRPr sz="1600">
                <a:solidFill>
                  <a:schemeClr val="bg1"/>
                </a:solidFill>
                <a:latin typeface="Arial" panose="020B0604020202020204" pitchFamily="34" charset="0"/>
                <a:cs typeface="Arial" panose="020B0604020202020204" pitchFamily="34" charset="0"/>
              </a:defRPr>
            </a:lvl1pPr>
            <a:lvl2pPr>
              <a:defRPr sz="14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dirty="0"/>
              <a:t>Optional—Agenda items or speaker name</a:t>
            </a:r>
            <a:br>
              <a:rPr lang="en-US" dirty="0"/>
            </a:br>
            <a:r>
              <a:rPr lang="en-US" dirty="0"/>
              <a:t>Arial, regular, 16 </a:t>
            </a:r>
            <a:r>
              <a:rPr lang="en-US" dirty="0" err="1"/>
              <a:t>pt</a:t>
            </a:r>
            <a:r>
              <a:rPr lang="en-US" dirty="0"/>
              <a:t>, white, with or without bullets</a:t>
            </a:r>
            <a:br>
              <a:rPr lang="en-US" dirty="0"/>
            </a:br>
            <a:r>
              <a:rPr lang="en-US" dirty="0"/>
              <a:t>Delete this box if you are not using</a:t>
            </a:r>
          </a:p>
        </p:txBody>
      </p:sp>
      <p:sp>
        <p:nvSpPr>
          <p:cNvPr id="6" name="Title 1"/>
          <p:cNvSpPr>
            <a:spLocks noGrp="1"/>
          </p:cNvSpPr>
          <p:nvPr>
            <p:ph type="ctrTitle" hasCustomPrompt="1"/>
          </p:nvPr>
        </p:nvSpPr>
        <p:spPr>
          <a:xfrm>
            <a:off x="533400" y="3021349"/>
            <a:ext cx="10269440" cy="1298448"/>
          </a:xfrm>
          <a:prstGeom prst="rect">
            <a:avLst/>
          </a:prstGeom>
        </p:spPr>
        <p:txBody>
          <a:bodyPr anchor="ctr">
            <a:noAutofit/>
          </a:bodyPr>
          <a:lstStyle>
            <a:lvl1pPr>
              <a:lnSpc>
                <a:spcPct val="94000"/>
              </a:lnSpc>
              <a:defRPr sz="4400" b="1" cap="none" baseline="0">
                <a:solidFill>
                  <a:schemeClr val="bg1"/>
                </a:solidFill>
                <a:latin typeface="+mn-lt"/>
              </a:defRPr>
            </a:lvl1pPr>
          </a:lstStyle>
          <a:p>
            <a:r>
              <a:rPr lang="en-US" dirty="0"/>
              <a:t>Divider Slide Title </a:t>
            </a:r>
            <a:br>
              <a:rPr lang="en-US" dirty="0"/>
            </a:br>
            <a:r>
              <a:rPr lang="en-US" dirty="0"/>
              <a:t>Two Lines Max</a:t>
            </a:r>
          </a:p>
        </p:txBody>
      </p:sp>
      <p:sp>
        <p:nvSpPr>
          <p:cNvPr id="7" name="Text Placeholder 6">
            <a:extLst>
              <a:ext uri="{FF2B5EF4-FFF2-40B4-BE49-F238E27FC236}">
                <a16:creationId xmlns:a16="http://schemas.microsoft.com/office/drawing/2014/main" id="{0D0C16C2-A491-43E6-9A92-A1108B7C3C80}"/>
              </a:ext>
            </a:extLst>
          </p:cNvPr>
          <p:cNvSpPr>
            <a:spLocks noGrp="1"/>
          </p:cNvSpPr>
          <p:nvPr>
            <p:ph type="body" sz="quarter" idx="16" hasCustomPrompt="1"/>
          </p:nvPr>
        </p:nvSpPr>
        <p:spPr>
          <a:xfrm>
            <a:off x="533400" y="6380958"/>
            <a:ext cx="8699043" cy="171595"/>
          </a:xfrm>
        </p:spPr>
        <p:txBody>
          <a:bodyPr/>
          <a:lstStyle>
            <a:lvl1pPr marL="0" indent="0" algn="l">
              <a:lnSpc>
                <a:spcPts val="1400"/>
              </a:lnSpc>
              <a:spcBef>
                <a:spcPts val="0"/>
              </a:spcBef>
              <a:buNone/>
              <a:defRPr sz="1200" b="1" cap="all" baseline="0">
                <a:solidFill>
                  <a:schemeClr val="bg1"/>
                </a:solidFill>
                <a:latin typeface="+mn-lt"/>
              </a:defRPr>
            </a:lvl1pPr>
          </a:lstStyle>
          <a:p>
            <a:pPr lvl="0"/>
            <a:r>
              <a:rPr lang="en-US" dirty="0"/>
              <a:t>Insert “for internal use only” or other text here if needed</a:t>
            </a:r>
          </a:p>
        </p:txBody>
      </p:sp>
      <p:pic>
        <p:nvPicPr>
          <p:cNvPr id="11" name="Picture 10">
            <a:extLst>
              <a:ext uri="{FF2B5EF4-FFF2-40B4-BE49-F238E27FC236}">
                <a16:creationId xmlns:a16="http://schemas.microsoft.com/office/drawing/2014/main" id="{EA357E96-A49C-A62C-B602-0AFA0E595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6" name="Text Placeholder 2">
            <a:extLst>
              <a:ext uri="{FF2B5EF4-FFF2-40B4-BE49-F238E27FC236}">
                <a16:creationId xmlns:a16="http://schemas.microsoft.com/office/drawing/2014/main" id="{EE20FEA3-1E9C-1706-A508-7FF76CBEA3DA}"/>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chemeClr val="bg1"/>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399929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_Squares">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00E49249-DD4B-E016-B19C-F8F86B170509}"/>
              </a:ext>
            </a:extLst>
          </p:cNvPr>
          <p:cNvGraphicFramePr>
            <a:graphicFrameLocks noGrp="1"/>
          </p:cNvGraphicFramePr>
          <p:nvPr userDrawn="1">
            <p:extLst>
              <p:ext uri="{D42A27DB-BD31-4B8C-83A1-F6EECF244321}">
                <p14:modId xmlns:p14="http://schemas.microsoft.com/office/powerpoint/2010/main" val="3931443846"/>
              </p:ext>
            </p:extLst>
          </p:nvPr>
        </p:nvGraphicFramePr>
        <p:xfrm>
          <a:off x="0" y="1539177"/>
          <a:ext cx="4608576" cy="4608576"/>
        </p:xfrm>
        <a:graphic>
          <a:graphicData uri="http://schemas.openxmlformats.org/drawingml/2006/table">
            <a:tbl>
              <a:tblPr firstRow="1" bandRow="1">
                <a:tableStyleId>{5C22544A-7EE6-4342-B048-85BDC9FD1C3A}</a:tableStyleId>
              </a:tblPr>
              <a:tblGrid>
                <a:gridCol w="768096">
                  <a:extLst>
                    <a:ext uri="{9D8B030D-6E8A-4147-A177-3AD203B41FA5}">
                      <a16:colId xmlns:a16="http://schemas.microsoft.com/office/drawing/2014/main" val="617767261"/>
                    </a:ext>
                  </a:extLst>
                </a:gridCol>
                <a:gridCol w="768096">
                  <a:extLst>
                    <a:ext uri="{9D8B030D-6E8A-4147-A177-3AD203B41FA5}">
                      <a16:colId xmlns:a16="http://schemas.microsoft.com/office/drawing/2014/main" val="1805451616"/>
                    </a:ext>
                  </a:extLst>
                </a:gridCol>
                <a:gridCol w="768096">
                  <a:extLst>
                    <a:ext uri="{9D8B030D-6E8A-4147-A177-3AD203B41FA5}">
                      <a16:colId xmlns:a16="http://schemas.microsoft.com/office/drawing/2014/main" val="966914686"/>
                    </a:ext>
                  </a:extLst>
                </a:gridCol>
                <a:gridCol w="768096">
                  <a:extLst>
                    <a:ext uri="{9D8B030D-6E8A-4147-A177-3AD203B41FA5}">
                      <a16:colId xmlns:a16="http://schemas.microsoft.com/office/drawing/2014/main" val="3790613714"/>
                    </a:ext>
                  </a:extLst>
                </a:gridCol>
                <a:gridCol w="768096">
                  <a:extLst>
                    <a:ext uri="{9D8B030D-6E8A-4147-A177-3AD203B41FA5}">
                      <a16:colId xmlns:a16="http://schemas.microsoft.com/office/drawing/2014/main" val="2880272643"/>
                    </a:ext>
                  </a:extLst>
                </a:gridCol>
                <a:gridCol w="768096">
                  <a:extLst>
                    <a:ext uri="{9D8B030D-6E8A-4147-A177-3AD203B41FA5}">
                      <a16:colId xmlns:a16="http://schemas.microsoft.com/office/drawing/2014/main" val="1029621097"/>
                    </a:ext>
                  </a:extLst>
                </a:gridCol>
              </a:tblGrid>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370027730"/>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2514602078"/>
                  </a:ext>
                </a:extLst>
              </a:tr>
              <a:tr h="768096">
                <a:tc>
                  <a:txBody>
                    <a:bodyPr/>
                    <a:lstStyle/>
                    <a:p>
                      <a:endParaRPr lang="en-US"/>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4144511929"/>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57981561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2402190331"/>
                  </a:ext>
                </a:extLst>
              </a:tr>
              <a:tr h="768096">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2261096489"/>
                  </a:ext>
                </a:extLst>
              </a:tr>
            </a:tbl>
          </a:graphicData>
        </a:graphic>
      </p:graphicFrame>
      <p:sp>
        <p:nvSpPr>
          <p:cNvPr id="3" name="Text Placeholder 2"/>
          <p:cNvSpPr>
            <a:spLocks noGrp="1"/>
          </p:cNvSpPr>
          <p:nvPr>
            <p:ph type="body" sz="quarter" idx="11" hasCustomPrompt="1"/>
          </p:nvPr>
        </p:nvSpPr>
        <p:spPr>
          <a:xfrm>
            <a:off x="7711712" y="4455474"/>
            <a:ext cx="3946887" cy="1687512"/>
          </a:xfrm>
        </p:spPr>
        <p:txBody>
          <a:bodyPr>
            <a:noAutofit/>
          </a:bodyPr>
          <a:lstStyle>
            <a:lvl1pPr marL="285750" indent="-285750">
              <a:spcBef>
                <a:spcPts val="1000"/>
              </a:spcBef>
              <a:buFont typeface="Wingdings" panose="05000000000000000000" pitchFamily="2" charset="2"/>
              <a:buChar char="§"/>
              <a:defRPr sz="1600">
                <a:solidFill>
                  <a:schemeClr val="tx2"/>
                </a:solidFill>
                <a:latin typeface="Arial" panose="020B0604020202020204" pitchFamily="34" charset="0"/>
                <a:cs typeface="Arial" panose="020B0604020202020204" pitchFamily="34" charset="0"/>
              </a:defRPr>
            </a:lvl1pPr>
          </a:lstStyle>
          <a:p>
            <a:r>
              <a:rPr lang="en-US" dirty="0"/>
              <a:t>Optional—Agenda items or speaker name</a:t>
            </a:r>
            <a:br>
              <a:rPr lang="en-US" dirty="0"/>
            </a:br>
            <a:r>
              <a:rPr lang="en-US" dirty="0"/>
              <a:t>Arial, regular, 16 </a:t>
            </a:r>
            <a:r>
              <a:rPr lang="en-US" dirty="0" err="1"/>
              <a:t>pt</a:t>
            </a:r>
            <a:r>
              <a:rPr lang="en-US" dirty="0"/>
              <a:t>, gray, with or without bullets</a:t>
            </a:r>
            <a:br>
              <a:rPr lang="en-US" dirty="0"/>
            </a:br>
            <a:r>
              <a:rPr lang="en-US" dirty="0"/>
              <a:t>Delete this box if you are not using</a:t>
            </a:r>
          </a:p>
        </p:txBody>
      </p:sp>
      <p:sp>
        <p:nvSpPr>
          <p:cNvPr id="6" name="Title 1"/>
          <p:cNvSpPr>
            <a:spLocks noGrp="1"/>
          </p:cNvSpPr>
          <p:nvPr>
            <p:ph type="ctrTitle" hasCustomPrompt="1"/>
          </p:nvPr>
        </p:nvSpPr>
        <p:spPr>
          <a:xfrm>
            <a:off x="533400" y="3017520"/>
            <a:ext cx="10265664" cy="1298448"/>
          </a:xfrm>
          <a:prstGeom prst="rect">
            <a:avLst/>
          </a:prstGeom>
        </p:spPr>
        <p:txBody>
          <a:bodyPr anchor="ctr">
            <a:noAutofit/>
          </a:bodyPr>
          <a:lstStyle>
            <a:lvl1pPr>
              <a:lnSpc>
                <a:spcPct val="94000"/>
              </a:lnSpc>
              <a:defRPr sz="4400" b="1" cap="none" baseline="0">
                <a:solidFill>
                  <a:schemeClr val="accent1"/>
                </a:solidFill>
                <a:latin typeface="+mn-lt"/>
              </a:defRPr>
            </a:lvl1pPr>
          </a:lstStyle>
          <a:p>
            <a:r>
              <a:rPr lang="en-US" dirty="0"/>
              <a:t>Alternate Section Divider</a:t>
            </a:r>
            <a:br>
              <a:rPr lang="en-US" dirty="0"/>
            </a:br>
            <a:r>
              <a:rPr lang="en-US" dirty="0"/>
              <a:t>Two Lines Max</a:t>
            </a:r>
          </a:p>
        </p:txBody>
      </p:sp>
      <p:sp>
        <p:nvSpPr>
          <p:cNvPr id="7" name="Text Placeholder 6">
            <a:extLst>
              <a:ext uri="{FF2B5EF4-FFF2-40B4-BE49-F238E27FC236}">
                <a16:creationId xmlns:a16="http://schemas.microsoft.com/office/drawing/2014/main" id="{3A46B114-BF19-49B5-97CF-F8A196F1915D}"/>
              </a:ext>
            </a:extLst>
          </p:cNvPr>
          <p:cNvSpPr>
            <a:spLocks noGrp="1"/>
          </p:cNvSpPr>
          <p:nvPr>
            <p:ph type="body" sz="quarter" idx="16" hasCustomPrompt="1"/>
          </p:nvPr>
        </p:nvSpPr>
        <p:spPr>
          <a:xfrm>
            <a:off x="533400" y="6380958"/>
            <a:ext cx="8699043" cy="171595"/>
          </a:xfrm>
        </p:spPr>
        <p:txBody>
          <a:bodyPr/>
          <a:lstStyle>
            <a:lvl1pPr marL="0" indent="0" algn="l">
              <a:lnSpc>
                <a:spcPts val="1400"/>
              </a:lnSpc>
              <a:spcBef>
                <a:spcPts val="0"/>
              </a:spcBef>
              <a:buNone/>
              <a:defRPr sz="1200" b="1" cap="all" baseline="0">
                <a:solidFill>
                  <a:schemeClr val="tx1"/>
                </a:solidFill>
                <a:latin typeface="+mn-lt"/>
              </a:defRPr>
            </a:lvl1pPr>
          </a:lstStyle>
          <a:p>
            <a:pPr lvl="0"/>
            <a:r>
              <a:rPr lang="en-US" dirty="0"/>
              <a:t>Insert “for internal use only” or other text here if needed</a:t>
            </a:r>
          </a:p>
        </p:txBody>
      </p:sp>
      <p:pic>
        <p:nvPicPr>
          <p:cNvPr id="15" name="Picture 14">
            <a:extLst>
              <a:ext uri="{FF2B5EF4-FFF2-40B4-BE49-F238E27FC236}">
                <a16:creationId xmlns:a16="http://schemas.microsoft.com/office/drawing/2014/main" id="{30069BD0-80E6-5753-4FBC-42BD707B3B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0994" y="433917"/>
            <a:ext cx="597606" cy="597606"/>
          </a:xfrm>
          <a:prstGeom prst="rect">
            <a:avLst/>
          </a:prstGeom>
        </p:spPr>
      </p:pic>
      <p:sp>
        <p:nvSpPr>
          <p:cNvPr id="16" name="Text Placeholder 2">
            <a:extLst>
              <a:ext uri="{FF2B5EF4-FFF2-40B4-BE49-F238E27FC236}">
                <a16:creationId xmlns:a16="http://schemas.microsoft.com/office/drawing/2014/main" id="{7F685DBE-5C63-271A-65B0-64053A84D1E2}"/>
              </a:ext>
            </a:extLst>
          </p:cNvPr>
          <p:cNvSpPr>
            <a:spLocks noGrp="1"/>
          </p:cNvSpPr>
          <p:nvPr>
            <p:ph type="body" sz="quarter" idx="21" hasCustomPrompt="1"/>
          </p:nvPr>
        </p:nvSpPr>
        <p:spPr>
          <a:xfrm>
            <a:off x="7634834" y="6305132"/>
            <a:ext cx="4023765"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Tree>
    <p:extLst>
      <p:ext uri="{BB962C8B-B14F-4D97-AF65-F5344CB8AC3E}">
        <p14:creationId xmlns:p14="http://schemas.microsoft.com/office/powerpoint/2010/main" val="11713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6.jpg"/><Relationship Id="rId4" Type="http://schemas.openxmlformats.org/officeDocument/2006/relationships/slideLayout" Target="../slideLayouts/slideLayout6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2429"/>
            <a:ext cx="11125201" cy="70987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533400" y="1237683"/>
            <a:ext cx="11125200" cy="501071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a:extLst>
              <a:ext uri="{FF2B5EF4-FFF2-40B4-BE49-F238E27FC236}">
                <a16:creationId xmlns:a16="http://schemas.microsoft.com/office/drawing/2014/main" id="{9EB4B569-FA6D-1D4A-998E-3982AECEE90A}"/>
              </a:ext>
            </a:extLst>
          </p:cNvPr>
          <p:cNvSpPr txBox="1"/>
          <p:nvPr userDrawn="1"/>
        </p:nvSpPr>
        <p:spPr>
          <a:xfrm>
            <a:off x="11826240" y="6628376"/>
            <a:ext cx="365760" cy="229623"/>
          </a:xfrm>
          <a:prstGeom prst="rect">
            <a:avLst/>
          </a:prstGeom>
          <a:noFill/>
        </p:spPr>
        <p:txBody>
          <a:bodyPr wrap="square" lIns="0" tIns="0" rIns="0" bIns="0" rtlCol="0" anchor="ctr">
            <a:noAutofit/>
          </a:bodyPr>
          <a:lstStyle/>
          <a:p>
            <a:pPr algn="ctr"/>
            <a:fld id="{8EDFB997-4523-4D25-AFCA-51DDD9577CA9}" type="slidenum">
              <a:rPr lang="en-US" sz="900" b="0" kern="1200" smtClean="0">
                <a:solidFill>
                  <a:schemeClr val="tx2"/>
                </a:solidFill>
                <a:latin typeface="Arial Black" panose="020B0A04020102020204" pitchFamily="34" charset="0"/>
                <a:ea typeface="+mn-ea"/>
                <a:cs typeface="Arial" panose="020B0604020202020204" pitchFamily="34" charset="0"/>
              </a:rPr>
              <a:pPr algn="ctr"/>
              <a:t>‹#›</a:t>
            </a:fld>
            <a:endParaRPr lang="en-US" sz="900" b="0" kern="1200" dirty="0">
              <a:solidFill>
                <a:schemeClr val="tx2"/>
              </a:solidFill>
              <a:latin typeface="Arial Black" panose="020B0A040201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E2C8943D-0871-1243-9086-BFE2403020C7}"/>
              </a:ext>
            </a:extLst>
          </p:cNvPr>
          <p:cNvSpPr txBox="1"/>
          <p:nvPr userDrawn="1"/>
        </p:nvSpPr>
        <p:spPr>
          <a:xfrm>
            <a:off x="533400" y="6689326"/>
            <a:ext cx="3176332" cy="107722"/>
          </a:xfrm>
          <a:prstGeom prst="rect">
            <a:avLst/>
          </a:prstGeom>
          <a:noFill/>
        </p:spPr>
        <p:txBody>
          <a:bodyPr vert="horz" wrap="square" lIns="0" tIns="0" rIns="0" bIns="0" rtlCol="0" anchor="b">
            <a:spAutoFit/>
          </a:bodyPr>
          <a:lstStyle/>
          <a:p>
            <a:pPr marL="0" indent="0" algn="l">
              <a:spcAft>
                <a:spcPts val="0"/>
              </a:spcAft>
              <a:buClr>
                <a:schemeClr val="accent2"/>
              </a:buClr>
              <a:buFont typeface="Wingdings" panose="05000000000000000000" pitchFamily="2" charset="2"/>
              <a:buNone/>
            </a:pPr>
            <a:r>
              <a:rPr lang="en-US" sz="700" kern="700" spc="100" baseline="0" dirty="0">
                <a:solidFill>
                  <a:srgbClr val="3B4B59"/>
                </a:solidFill>
              </a:rPr>
              <a:t>T. ROWE PRICE</a:t>
            </a:r>
            <a:endParaRPr lang="en-US" sz="700" b="1" kern="700" spc="100" baseline="0" dirty="0">
              <a:solidFill>
                <a:srgbClr val="3B4B59"/>
              </a:solidFill>
            </a:endParaRPr>
          </a:p>
        </p:txBody>
      </p:sp>
      <p:pic>
        <p:nvPicPr>
          <p:cNvPr id="11" name="Picture 10">
            <a:extLst>
              <a:ext uri="{FF2B5EF4-FFF2-40B4-BE49-F238E27FC236}">
                <a16:creationId xmlns:a16="http://schemas.microsoft.com/office/drawing/2014/main" id="{DF58F819-7A02-EF41-A710-23F5D86DB3AC}"/>
              </a:ext>
            </a:extLst>
          </p:cNvPr>
          <p:cNvPicPr>
            <a:picLocks noChangeAspect="1"/>
          </p:cNvPicPr>
          <p:nvPr userDrawn="1"/>
        </p:nvPicPr>
        <p:blipFill>
          <a:blip r:embed="rId62" cstate="print">
            <a:extLst>
              <a:ext uri="{28A0092B-C50C-407E-A947-70E740481C1C}">
                <a14:useLocalDpi xmlns:a14="http://schemas.microsoft.com/office/drawing/2010/main" val="0"/>
              </a:ext>
            </a:extLst>
          </a:blip>
          <a:stretch>
            <a:fillRect/>
          </a:stretch>
        </p:blipFill>
        <p:spPr>
          <a:xfrm>
            <a:off x="10113314" y="6710041"/>
            <a:ext cx="1611108" cy="66292"/>
          </a:xfrm>
          <a:prstGeom prst="rect">
            <a:avLst/>
          </a:prstGeom>
        </p:spPr>
      </p:pic>
      <p:cxnSp>
        <p:nvCxnSpPr>
          <p:cNvPr id="13" name="Straight Connector 12">
            <a:extLst>
              <a:ext uri="{FF2B5EF4-FFF2-40B4-BE49-F238E27FC236}">
                <a16:creationId xmlns:a16="http://schemas.microsoft.com/office/drawing/2014/main" id="{CA6A8C6E-9A99-3148-A6DF-6CC7B2D242B8}"/>
              </a:ext>
            </a:extLst>
          </p:cNvPr>
          <p:cNvCxnSpPr/>
          <p:nvPr userDrawn="1"/>
        </p:nvCxnSpPr>
        <p:spPr>
          <a:xfrm>
            <a:off x="0" y="6628377"/>
            <a:ext cx="12192000" cy="0"/>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3B6F89-C4CA-A545-AE56-150EAEF88770}"/>
              </a:ext>
            </a:extLst>
          </p:cNvPr>
          <p:cNvCxnSpPr>
            <a:cxnSpLocks/>
          </p:cNvCxnSpPr>
          <p:nvPr userDrawn="1"/>
        </p:nvCxnSpPr>
        <p:spPr>
          <a:xfrm>
            <a:off x="11826240" y="6628376"/>
            <a:ext cx="0" cy="229624"/>
          </a:xfrm>
          <a:prstGeom prst="line">
            <a:avLst/>
          </a:prstGeom>
          <a:ln w="9525" cap="rnd">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540889"/>
      </p:ext>
    </p:extLst>
  </p:cSld>
  <p:clrMap bg1="lt1" tx1="dk1" bg2="lt2" tx2="dk2" accent1="accent1" accent2="accent2" accent3="accent3" accent4="accent4" accent5="accent5" accent6="accent6" hlink="hlink" folHlink="folHlink"/>
  <p:sldLayoutIdLst>
    <p:sldLayoutId id="2147483847" r:id="rId1"/>
    <p:sldLayoutId id="2147483865" r:id="rId2"/>
    <p:sldLayoutId id="2147483853" r:id="rId3"/>
    <p:sldLayoutId id="2147483854" r:id="rId4"/>
    <p:sldLayoutId id="2147483856" r:id="rId5"/>
    <p:sldLayoutId id="2147483860" r:id="rId6"/>
    <p:sldLayoutId id="2147483863" r:id="rId7"/>
    <p:sldLayoutId id="2147483840" r:id="rId8"/>
    <p:sldLayoutId id="2147483732" r:id="rId9"/>
    <p:sldLayoutId id="2147483781" r:id="rId10"/>
    <p:sldLayoutId id="2147483868" r:id="rId11"/>
    <p:sldLayoutId id="2147483869" r:id="rId12"/>
    <p:sldLayoutId id="2147483759" r:id="rId13"/>
    <p:sldLayoutId id="2147483758" r:id="rId14"/>
    <p:sldLayoutId id="2147483733" r:id="rId15"/>
    <p:sldLayoutId id="2147483734" r:id="rId16"/>
    <p:sldLayoutId id="2147483736" r:id="rId17"/>
    <p:sldLayoutId id="2147483835" r:id="rId18"/>
    <p:sldLayoutId id="2147483737" r:id="rId19"/>
    <p:sldLayoutId id="2147483755" r:id="rId20"/>
    <p:sldLayoutId id="2147483750" r:id="rId21"/>
    <p:sldLayoutId id="2147483773" r:id="rId22"/>
    <p:sldLayoutId id="2147483756" r:id="rId23"/>
    <p:sldLayoutId id="2147483748" r:id="rId24"/>
    <p:sldLayoutId id="2147483777" r:id="rId25"/>
    <p:sldLayoutId id="2147483834" r:id="rId26"/>
    <p:sldLayoutId id="2147483754" r:id="rId27"/>
    <p:sldLayoutId id="2147483747" r:id="rId28"/>
    <p:sldLayoutId id="2147483775" r:id="rId29"/>
    <p:sldLayoutId id="2147483776" r:id="rId30"/>
    <p:sldLayoutId id="2147483738" r:id="rId31"/>
    <p:sldLayoutId id="2147483739" r:id="rId32"/>
    <p:sldLayoutId id="2147483740" r:id="rId33"/>
    <p:sldLayoutId id="2147483741" r:id="rId34"/>
    <p:sldLayoutId id="2147483761" r:id="rId35"/>
    <p:sldLayoutId id="2147483760" r:id="rId36"/>
    <p:sldLayoutId id="2147483742" r:id="rId37"/>
    <p:sldLayoutId id="2147483774" r:id="rId38"/>
    <p:sldLayoutId id="2147483768" r:id="rId39"/>
    <p:sldLayoutId id="2147483833" r:id="rId40"/>
    <p:sldLayoutId id="2147483743" r:id="rId41"/>
    <p:sldLayoutId id="2147483766" r:id="rId42"/>
    <p:sldLayoutId id="2147483767" r:id="rId43"/>
    <p:sldLayoutId id="2147483765" r:id="rId44"/>
    <p:sldLayoutId id="2147483831" r:id="rId45"/>
    <p:sldLayoutId id="2147483763" r:id="rId46"/>
    <p:sldLayoutId id="2147483779" r:id="rId47"/>
    <p:sldLayoutId id="2147483832" r:id="rId48"/>
    <p:sldLayoutId id="2147483762" r:id="rId49"/>
    <p:sldLayoutId id="2147483843" r:id="rId50"/>
    <p:sldLayoutId id="2147483842" r:id="rId51"/>
    <p:sldLayoutId id="2147483844" r:id="rId52"/>
    <p:sldLayoutId id="2147483845" r:id="rId53"/>
    <p:sldLayoutId id="2147483846" r:id="rId54"/>
    <p:sldLayoutId id="2147483744" r:id="rId55"/>
    <p:sldLayoutId id="2147483745" r:id="rId56"/>
    <p:sldLayoutId id="2147483841" r:id="rId57"/>
    <p:sldLayoutId id="2147483746" r:id="rId58"/>
    <p:sldLayoutId id="2147483866" r:id="rId59"/>
    <p:sldLayoutId id="2147483867"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2800" b="1" kern="1200" baseline="0">
          <a:solidFill>
            <a:srgbClr val="054C70"/>
          </a:solidFill>
          <a:latin typeface="+mn-lt"/>
          <a:ea typeface="+mj-ea"/>
          <a:cs typeface="+mj-cs"/>
        </a:defRPr>
      </a:lvl1pPr>
    </p:titleStyle>
    <p:body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pos="7344" userDrawn="1">
          <p15:clr>
            <a:srgbClr val="F26B43"/>
          </p15:clr>
        </p15:guide>
        <p15:guide id="5" orient="horz" pos="768" userDrawn="1">
          <p15:clr>
            <a:srgbClr val="A4A3A4"/>
          </p15:clr>
        </p15:guide>
        <p15:guide id="6" orient="horz" pos="4104" userDrawn="1">
          <p15:clr>
            <a:srgbClr val="A4A3A4"/>
          </p15:clr>
        </p15:guide>
        <p15:guide id="7" orient="horz" pos="6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6" name="Slide Number">
            <a:extLst>
              <a:ext uri="{FF2B5EF4-FFF2-40B4-BE49-F238E27FC236}">
                <a16:creationId xmlns:a16="http://schemas.microsoft.com/office/drawing/2014/main" id="{D7D4FEB4-9D7C-8C4B-89D7-C21973B497D1}"/>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398512593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hf hdr="0" ftr="0" dt="0"/>
  <p:txStyles>
    <p:title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p:titleStyle>
    <p:body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8" rtl="0" eaLnBrk="1" latinLnBrk="0" hangingPunct="1">
        <a:defRPr sz="1900" kern="1200">
          <a:solidFill>
            <a:schemeClr val="tx1"/>
          </a:solidFill>
          <a:latin typeface="+mn-lt"/>
          <a:ea typeface="+mn-ea"/>
          <a:cs typeface="+mn-cs"/>
        </a:defRPr>
      </a:lvl1pPr>
      <a:lvl2pPr marL="457024" algn="l" defTabSz="914048" rtl="0" eaLnBrk="1" latinLnBrk="0" hangingPunct="1">
        <a:defRPr sz="1900" kern="1200">
          <a:solidFill>
            <a:schemeClr val="tx1"/>
          </a:solidFill>
          <a:latin typeface="+mn-lt"/>
          <a:ea typeface="+mn-ea"/>
          <a:cs typeface="+mn-cs"/>
        </a:defRPr>
      </a:lvl2pPr>
      <a:lvl3pPr marL="914048" algn="l" defTabSz="914048" rtl="0" eaLnBrk="1" latinLnBrk="0" hangingPunct="1">
        <a:defRPr sz="1900" kern="1200">
          <a:solidFill>
            <a:schemeClr val="tx1"/>
          </a:solidFill>
          <a:latin typeface="+mn-lt"/>
          <a:ea typeface="+mn-ea"/>
          <a:cs typeface="+mn-cs"/>
        </a:defRPr>
      </a:lvl3pPr>
      <a:lvl4pPr marL="1371072" algn="l" defTabSz="914048" rtl="0" eaLnBrk="1" latinLnBrk="0" hangingPunct="1">
        <a:defRPr sz="1900" kern="1200">
          <a:solidFill>
            <a:schemeClr val="tx1"/>
          </a:solidFill>
          <a:latin typeface="+mn-lt"/>
          <a:ea typeface="+mn-ea"/>
          <a:cs typeface="+mn-cs"/>
        </a:defRPr>
      </a:lvl4pPr>
      <a:lvl5pPr marL="1828096" algn="l" defTabSz="914048" rtl="0" eaLnBrk="1" latinLnBrk="0" hangingPunct="1">
        <a:defRPr sz="1900" kern="1200">
          <a:solidFill>
            <a:schemeClr val="tx1"/>
          </a:solidFill>
          <a:latin typeface="+mn-lt"/>
          <a:ea typeface="+mn-ea"/>
          <a:cs typeface="+mn-cs"/>
        </a:defRPr>
      </a:lvl5pPr>
      <a:lvl6pPr marL="2285120" algn="l" defTabSz="914048" rtl="0" eaLnBrk="1" latinLnBrk="0" hangingPunct="1">
        <a:defRPr sz="1900" kern="1200">
          <a:solidFill>
            <a:schemeClr val="tx1"/>
          </a:solidFill>
          <a:latin typeface="+mn-lt"/>
          <a:ea typeface="+mn-ea"/>
          <a:cs typeface="+mn-cs"/>
        </a:defRPr>
      </a:lvl6pPr>
      <a:lvl7pPr marL="2742144" algn="l" defTabSz="914048" rtl="0" eaLnBrk="1" latinLnBrk="0" hangingPunct="1">
        <a:defRPr sz="1900" kern="1200">
          <a:solidFill>
            <a:schemeClr val="tx1"/>
          </a:solidFill>
          <a:latin typeface="+mn-lt"/>
          <a:ea typeface="+mn-ea"/>
          <a:cs typeface="+mn-cs"/>
        </a:defRPr>
      </a:lvl7pPr>
      <a:lvl8pPr marL="3199168" algn="l" defTabSz="914048" rtl="0" eaLnBrk="1" latinLnBrk="0" hangingPunct="1">
        <a:defRPr sz="1900" kern="1200">
          <a:solidFill>
            <a:schemeClr val="tx1"/>
          </a:solidFill>
          <a:latin typeface="+mn-lt"/>
          <a:ea typeface="+mn-ea"/>
          <a:cs typeface="+mn-cs"/>
        </a:defRPr>
      </a:lvl8pPr>
      <a:lvl9pPr marL="3656192" algn="l" defTabSz="914048"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24">
          <p15:clr>
            <a:srgbClr val="F26B43"/>
          </p15:clr>
        </p15:guide>
        <p15:guide id="4" pos="70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Slide Number">
            <a:extLst>
              <a:ext uri="{FF2B5EF4-FFF2-40B4-BE49-F238E27FC236}">
                <a16:creationId xmlns:a16="http://schemas.microsoft.com/office/drawing/2014/main" id="{D7D4FEB4-9D7C-8C4B-89D7-C21973B497D1}"/>
              </a:ext>
            </a:extLst>
          </p:cNvPr>
          <p:cNvSpPr txBox="1"/>
          <p:nvPr userDrawn="1"/>
        </p:nvSpPr>
        <p:spPr>
          <a:xfrm>
            <a:off x="11859478" y="6609563"/>
            <a:ext cx="307542" cy="228600"/>
          </a:xfrm>
          <a:prstGeom prst="rect">
            <a:avLst/>
          </a:prstGeom>
          <a:noFill/>
        </p:spPr>
        <p:txBody>
          <a:bodyPr wrap="square" lIns="0" tIns="0" rIns="0" bIns="0" rtlCol="0" anchor="ctr">
            <a:noAutofit/>
          </a:bodyPr>
          <a:lstStyle/>
          <a:p>
            <a:pPr algn="ctr"/>
            <a:fld id="{8EDFB997-4523-4D25-AFCA-51DDD9577CA9}" type="slidenum">
              <a:rPr lang="en-US" sz="900" kern="1200" smtClean="0">
                <a:solidFill>
                  <a:srgbClr val="054C70"/>
                </a:solidFill>
                <a:latin typeface="+mj-lt"/>
                <a:ea typeface="+mn-ea"/>
                <a:cs typeface="+mn-cs"/>
              </a:rPr>
              <a:pPr algn="ctr"/>
              <a:t>‹#›</a:t>
            </a:fld>
            <a:endParaRPr lang="en-US" sz="900" kern="1200" dirty="0">
              <a:solidFill>
                <a:srgbClr val="054C70"/>
              </a:solidFill>
              <a:latin typeface="+mj-lt"/>
              <a:ea typeface="+mn-ea"/>
              <a:cs typeface="+mn-cs"/>
            </a:endParaRPr>
          </a:p>
        </p:txBody>
      </p:sp>
    </p:spTree>
    <p:extLst>
      <p:ext uri="{BB962C8B-B14F-4D97-AF65-F5344CB8AC3E}">
        <p14:creationId xmlns:p14="http://schemas.microsoft.com/office/powerpoint/2010/main" val="183090078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hf hdr="0" ftr="0" dt="0"/>
  <p:txStyles>
    <p:titleStyle>
      <a:lvl1pPr algn="l" defTabSz="914048" rtl="0" eaLnBrk="1" latinLnBrk="0" hangingPunct="1">
        <a:lnSpc>
          <a:spcPct val="85000"/>
        </a:lnSpc>
        <a:spcBef>
          <a:spcPct val="0"/>
        </a:spcBef>
        <a:buNone/>
        <a:defRPr sz="3200" kern="1200">
          <a:solidFill>
            <a:schemeClr val="accent1"/>
          </a:solidFill>
          <a:latin typeface="+mj-lt"/>
          <a:ea typeface="+mj-ea"/>
          <a:cs typeface="+mj-cs"/>
        </a:defRPr>
      </a:lvl1pPr>
    </p:titleStyle>
    <p:body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8" rtl="0" eaLnBrk="1" latinLnBrk="0" hangingPunct="1">
        <a:defRPr sz="1900" kern="1200">
          <a:solidFill>
            <a:schemeClr val="tx1"/>
          </a:solidFill>
          <a:latin typeface="+mn-lt"/>
          <a:ea typeface="+mn-ea"/>
          <a:cs typeface="+mn-cs"/>
        </a:defRPr>
      </a:lvl1pPr>
      <a:lvl2pPr marL="457024" algn="l" defTabSz="914048" rtl="0" eaLnBrk="1" latinLnBrk="0" hangingPunct="1">
        <a:defRPr sz="1900" kern="1200">
          <a:solidFill>
            <a:schemeClr val="tx1"/>
          </a:solidFill>
          <a:latin typeface="+mn-lt"/>
          <a:ea typeface="+mn-ea"/>
          <a:cs typeface="+mn-cs"/>
        </a:defRPr>
      </a:lvl2pPr>
      <a:lvl3pPr marL="914048" algn="l" defTabSz="914048" rtl="0" eaLnBrk="1" latinLnBrk="0" hangingPunct="1">
        <a:defRPr sz="1900" kern="1200">
          <a:solidFill>
            <a:schemeClr val="tx1"/>
          </a:solidFill>
          <a:latin typeface="+mn-lt"/>
          <a:ea typeface="+mn-ea"/>
          <a:cs typeface="+mn-cs"/>
        </a:defRPr>
      </a:lvl3pPr>
      <a:lvl4pPr marL="1371072" algn="l" defTabSz="914048" rtl="0" eaLnBrk="1" latinLnBrk="0" hangingPunct="1">
        <a:defRPr sz="1900" kern="1200">
          <a:solidFill>
            <a:schemeClr val="tx1"/>
          </a:solidFill>
          <a:latin typeface="+mn-lt"/>
          <a:ea typeface="+mn-ea"/>
          <a:cs typeface="+mn-cs"/>
        </a:defRPr>
      </a:lvl4pPr>
      <a:lvl5pPr marL="1828096" algn="l" defTabSz="914048" rtl="0" eaLnBrk="1" latinLnBrk="0" hangingPunct="1">
        <a:defRPr sz="1900" kern="1200">
          <a:solidFill>
            <a:schemeClr val="tx1"/>
          </a:solidFill>
          <a:latin typeface="+mn-lt"/>
          <a:ea typeface="+mn-ea"/>
          <a:cs typeface="+mn-cs"/>
        </a:defRPr>
      </a:lvl5pPr>
      <a:lvl6pPr marL="2285120" algn="l" defTabSz="914048" rtl="0" eaLnBrk="1" latinLnBrk="0" hangingPunct="1">
        <a:defRPr sz="1900" kern="1200">
          <a:solidFill>
            <a:schemeClr val="tx1"/>
          </a:solidFill>
          <a:latin typeface="+mn-lt"/>
          <a:ea typeface="+mn-ea"/>
          <a:cs typeface="+mn-cs"/>
        </a:defRPr>
      </a:lvl6pPr>
      <a:lvl7pPr marL="2742144" algn="l" defTabSz="914048" rtl="0" eaLnBrk="1" latinLnBrk="0" hangingPunct="1">
        <a:defRPr sz="1900" kern="1200">
          <a:solidFill>
            <a:schemeClr val="tx1"/>
          </a:solidFill>
          <a:latin typeface="+mn-lt"/>
          <a:ea typeface="+mn-ea"/>
          <a:cs typeface="+mn-cs"/>
        </a:defRPr>
      </a:lvl7pPr>
      <a:lvl8pPr marL="3199168" algn="l" defTabSz="914048" rtl="0" eaLnBrk="1" latinLnBrk="0" hangingPunct="1">
        <a:defRPr sz="1900" kern="1200">
          <a:solidFill>
            <a:schemeClr val="tx1"/>
          </a:solidFill>
          <a:latin typeface="+mn-lt"/>
          <a:ea typeface="+mn-ea"/>
          <a:cs typeface="+mn-cs"/>
        </a:defRPr>
      </a:lvl8pPr>
      <a:lvl9pPr marL="3656192" algn="l" defTabSz="914048"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24">
          <p15:clr>
            <a:srgbClr val="F26B43"/>
          </p15:clr>
        </p15:guide>
        <p15:guide id="4" pos="7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customXml" Target="../../customXml/item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customXml" Target="../../customXml/item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customXml" Target="../../customXml/item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customXml" Target="../../customXml/item44.xml"/><Relationship Id="rId1" Type="http://schemas.openxmlformats.org/officeDocument/2006/relationships/customXml" Target="../../customXml/item32.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customXml" Target="../../customXml/item4.xml"/><Relationship Id="rId1" Type="http://schemas.openxmlformats.org/officeDocument/2006/relationships/customXml" Target="../../customXml/item2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customXml" Target="../../customXml/item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customXml" Target="../../customXml/item3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customXml" Target="../../customXml/item3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customXml" Target="../../customXml/item52.xml"/></Relationships>
</file>

<file path=ppt/slides/_rels/slide29.xml.rels><?xml version="1.0" encoding="UTF-8" standalone="yes"?>
<Relationships xmlns="http://schemas.openxmlformats.org/package/2006/relationships"><Relationship Id="rId3" Type="http://schemas.openxmlformats.org/officeDocument/2006/relationships/customXml" Target="../../customXml/item25.xml"/><Relationship Id="rId2" Type="http://schemas.openxmlformats.org/officeDocument/2006/relationships/customXml" Target="../../customXml/item9.xml"/><Relationship Id="rId1" Type="http://schemas.openxmlformats.org/officeDocument/2006/relationships/customXml" Target="../../customXml/item55.xml"/><Relationship Id="rId6" Type="http://schemas.openxmlformats.org/officeDocument/2006/relationships/notesSlide" Target="../notesSlides/notesSlide29.xml"/><Relationship Id="rId5" Type="http://schemas.openxmlformats.org/officeDocument/2006/relationships/slideLayout" Target="../slideLayouts/slideLayout15.xml"/><Relationship Id="rId4" Type="http://schemas.openxmlformats.org/officeDocument/2006/relationships/customXml" Target="../../customXml/item40.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customXml" Target="../../customXml/item10.xml"/><Relationship Id="rId7" Type="http://schemas.openxmlformats.org/officeDocument/2006/relationships/notesSlide" Target="../notesSlides/notesSlide30.xml"/><Relationship Id="rId2" Type="http://schemas.openxmlformats.org/officeDocument/2006/relationships/customXml" Target="../../customXml/item56.xml"/><Relationship Id="rId1" Type="http://schemas.openxmlformats.org/officeDocument/2006/relationships/customXml" Target="../../customXml/item50.xml"/><Relationship Id="rId6" Type="http://schemas.openxmlformats.org/officeDocument/2006/relationships/slideLayout" Target="../slideLayouts/slideLayout15.xml"/><Relationship Id="rId5" Type="http://schemas.openxmlformats.org/officeDocument/2006/relationships/customXml" Target="../../customXml/item33.xml"/><Relationship Id="rId4" Type="http://schemas.openxmlformats.org/officeDocument/2006/relationships/customXml" Target="../../customXml/item22.xml"/></Relationships>
</file>

<file path=ppt/slides/_rels/slide31.xml.rels><?xml version="1.0" encoding="UTF-8" standalone="yes"?>
<Relationships xmlns="http://schemas.openxmlformats.org/package/2006/relationships"><Relationship Id="rId3" Type="http://schemas.openxmlformats.org/officeDocument/2006/relationships/customXml" Target="../../customXml/item5.xml"/><Relationship Id="rId2" Type="http://schemas.openxmlformats.org/officeDocument/2006/relationships/customXml" Target="../../customXml/item26.xml"/><Relationship Id="rId1" Type="http://schemas.openxmlformats.org/officeDocument/2006/relationships/customXml" Target="../../customXml/item47.xml"/><Relationship Id="rId6" Type="http://schemas.openxmlformats.org/officeDocument/2006/relationships/notesSlide" Target="../notesSlides/notesSlide31.xml"/><Relationship Id="rId5" Type="http://schemas.openxmlformats.org/officeDocument/2006/relationships/slideLayout" Target="../slideLayouts/slideLayout15.xml"/><Relationship Id="rId4" Type="http://schemas.openxmlformats.org/officeDocument/2006/relationships/customXml" Target="../../customXml/item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customXml" Target="../../customXml/item34.xml"/></Relationships>
</file>

<file path=ppt/slides/_rels/slide3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chart" Target="../charts/chart15.xml"/><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22.svg"/><Relationship Id="rId11" Type="http://schemas.openxmlformats.org/officeDocument/2006/relationships/chart" Target="../charts/chart13.xml"/><Relationship Id="rId5" Type="http://schemas.openxmlformats.org/officeDocument/2006/relationships/image" Target="../media/image21.png"/><Relationship Id="rId10" Type="http://schemas.openxmlformats.org/officeDocument/2006/relationships/chart" Target="../charts/chart12.xml"/><Relationship Id="rId4" Type="http://schemas.openxmlformats.org/officeDocument/2006/relationships/image" Target="../media/image20.svg"/><Relationship Id="rId9" Type="http://schemas.openxmlformats.org/officeDocument/2006/relationships/chart" Target="../charts/chart11.xml"/><Relationship Id="rId14" Type="http://schemas.openxmlformats.org/officeDocument/2006/relationships/chart" Target="../charts/char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customXml" Target="../../customXml/item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5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5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BC2C8A-55C2-B44E-88CD-26A74CDE95DE}"/>
              </a:ext>
            </a:extLst>
          </p:cNvPr>
          <p:cNvSpPr>
            <a:spLocks noGrp="1"/>
          </p:cNvSpPr>
          <p:nvPr>
            <p:ph type="pic" sz="quarter" idx="10"/>
          </p:nvPr>
        </p:nvSpPr>
        <p:spPr/>
      </p:sp>
    </p:spTree>
    <p:extLst>
      <p:ext uri="{BB962C8B-B14F-4D97-AF65-F5344CB8AC3E}">
        <p14:creationId xmlns:p14="http://schemas.microsoft.com/office/powerpoint/2010/main" val="1967883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712179-4B2B-D24A-6E96-1B30CC193C14}"/>
              </a:ext>
            </a:extLst>
          </p:cNvPr>
          <p:cNvSpPr>
            <a:spLocks noGrp="1"/>
          </p:cNvSpPr>
          <p:nvPr>
            <p:ph type="body" sz="quarter" idx="15"/>
          </p:nvPr>
        </p:nvSpPr>
        <p:spPr/>
        <p:txBody>
          <a:bodyPr/>
          <a:lstStyle/>
          <a:p>
            <a:r>
              <a:rPr lang="en-US" dirty="0">
                <a:solidFill>
                  <a:srgbClr val="253746"/>
                </a:solidFill>
                <a:effectLst/>
              </a:rPr>
              <a:t>Saving 15% per month</a:t>
            </a:r>
          </a:p>
        </p:txBody>
      </p:sp>
      <p:sp>
        <p:nvSpPr>
          <p:cNvPr id="6" name="Text Placeholder 5">
            <a:extLst>
              <a:ext uri="{FF2B5EF4-FFF2-40B4-BE49-F238E27FC236}">
                <a16:creationId xmlns:a16="http://schemas.microsoft.com/office/drawing/2014/main" id="{7FD6EF87-E498-EA7C-9470-A6329F3E79C5}"/>
              </a:ext>
            </a:extLst>
          </p:cNvPr>
          <p:cNvSpPr>
            <a:spLocks noGrp="1"/>
          </p:cNvSpPr>
          <p:nvPr>
            <p:ph type="body" sz="quarter" idx="21"/>
          </p:nvPr>
        </p:nvSpPr>
        <p:spPr/>
        <p:txBody>
          <a:bodyPr/>
          <a:lstStyle/>
          <a:p>
            <a:pPr>
              <a:spcAft>
                <a:spcPts val="300"/>
              </a:spcAft>
            </a:pPr>
            <a:r>
              <a:rPr lang="en-US" dirty="0">
                <a:solidFill>
                  <a:schemeClr val="tx1">
                    <a:lumMod val="85000"/>
                    <a:lumOff val="15000"/>
                  </a:schemeClr>
                </a:solidFill>
              </a:rPr>
              <a:t>This chart is for illustrative purposes only and is not meant to represent the performance of any specific investment option. Final account balances are rounded to the nearest thousand. Assumes $100,000 salary with $1,250 invested each month in a tax-deferred account and a 7% annual rate of return for a hypothetical investor from age 20 to age 65. The Account Values at age 65 are tax-deferred and contributions and earnings are subject to taxes upon withdrawal.</a:t>
            </a:r>
          </a:p>
          <a:p>
            <a:pPr>
              <a:spcAft>
                <a:spcPts val="300"/>
              </a:spcAft>
            </a:pPr>
            <a:r>
              <a:rPr lang="en-US" dirty="0">
                <a:solidFill>
                  <a:schemeClr val="tx1">
                    <a:lumMod val="85000"/>
                    <a:lumOff val="15000"/>
                  </a:schemeClr>
                </a:solidFill>
              </a:rPr>
              <a:t>All investments involve risk, including possible loss of principal.</a:t>
            </a:r>
          </a:p>
          <a:p>
            <a:pPr>
              <a:spcAft>
                <a:spcPts val="300"/>
              </a:spcAft>
            </a:pPr>
            <a:r>
              <a:rPr lang="en-US" dirty="0">
                <a:solidFill>
                  <a:schemeClr val="tx1">
                    <a:lumMod val="85000"/>
                    <a:lumOff val="15000"/>
                  </a:schemeClr>
                </a:solidFill>
              </a:rPr>
              <a:t>Source: T. Rowe Price</a:t>
            </a:r>
          </a:p>
        </p:txBody>
      </p:sp>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Compounding</a:t>
            </a:r>
            <a:endParaRPr lang="en-US" dirty="0"/>
          </a:p>
        </p:txBody>
      </p:sp>
      <p:sp>
        <p:nvSpPr>
          <p:cNvPr id="2" name="Rectangle 1">
            <a:extLst>
              <a:ext uri="{FF2B5EF4-FFF2-40B4-BE49-F238E27FC236}">
                <a16:creationId xmlns:a16="http://schemas.microsoft.com/office/drawing/2014/main" id="{3A8266C5-7666-48B8-9A15-6D85C65B1230}"/>
              </a:ext>
            </a:extLst>
          </p:cNvPr>
          <p:cNvSpPr/>
          <p:nvPr/>
        </p:nvSpPr>
        <p:spPr>
          <a:xfrm>
            <a:off x="2168146" y="2348964"/>
            <a:ext cx="1709033"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10 years</a:t>
            </a:r>
          </a:p>
        </p:txBody>
      </p:sp>
      <p:sp>
        <p:nvSpPr>
          <p:cNvPr id="4" name="Rectangle 3">
            <a:extLst>
              <a:ext uri="{FF2B5EF4-FFF2-40B4-BE49-F238E27FC236}">
                <a16:creationId xmlns:a16="http://schemas.microsoft.com/office/drawing/2014/main" id="{890CA89B-DDB6-4ED5-10A7-ECDA77036F12}"/>
              </a:ext>
            </a:extLst>
          </p:cNvPr>
          <p:cNvSpPr/>
          <p:nvPr/>
        </p:nvSpPr>
        <p:spPr>
          <a:xfrm>
            <a:off x="3877178" y="2348964"/>
            <a:ext cx="3963867" cy="426492"/>
          </a:xfrm>
          <a:prstGeom prst="rect">
            <a:avLst/>
          </a:prstGeom>
          <a:solidFill>
            <a:srgbClr val="A8AF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no contributions</a:t>
            </a:r>
          </a:p>
        </p:txBody>
      </p:sp>
      <p:sp>
        <p:nvSpPr>
          <p:cNvPr id="7" name="Rectangle 6">
            <a:extLst>
              <a:ext uri="{FF2B5EF4-FFF2-40B4-BE49-F238E27FC236}">
                <a16:creationId xmlns:a16="http://schemas.microsoft.com/office/drawing/2014/main" id="{8B2E8904-4FD1-18B6-C19F-65EE90A46BDD}"/>
              </a:ext>
            </a:extLst>
          </p:cNvPr>
          <p:cNvSpPr/>
          <p:nvPr/>
        </p:nvSpPr>
        <p:spPr>
          <a:xfrm>
            <a:off x="2172696" y="3431039"/>
            <a:ext cx="1709033" cy="426492"/>
          </a:xfrm>
          <a:prstGeom prst="rect">
            <a:avLst/>
          </a:prstGeom>
          <a:solidFill>
            <a:srgbClr val="A8AF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0" bIns="91440" rtlCol="0" anchor="t">
            <a:noAutofit/>
          </a:bodyPr>
          <a:lstStyle/>
          <a:p>
            <a:r>
              <a:rPr lang="en-US" sz="1500" b="1" dirty="0"/>
              <a:t>no contributions</a:t>
            </a:r>
          </a:p>
        </p:txBody>
      </p:sp>
      <p:sp>
        <p:nvSpPr>
          <p:cNvPr id="182" name="Rectangle 181">
            <a:extLst>
              <a:ext uri="{FF2B5EF4-FFF2-40B4-BE49-F238E27FC236}">
                <a16:creationId xmlns:a16="http://schemas.microsoft.com/office/drawing/2014/main" id="{CA9D622D-62CB-FE15-B1BA-443B169CBDCA}"/>
              </a:ext>
            </a:extLst>
          </p:cNvPr>
          <p:cNvSpPr/>
          <p:nvPr/>
        </p:nvSpPr>
        <p:spPr>
          <a:xfrm>
            <a:off x="3881728" y="3431039"/>
            <a:ext cx="3963867"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35 years</a:t>
            </a:r>
          </a:p>
        </p:txBody>
      </p:sp>
      <p:sp>
        <p:nvSpPr>
          <p:cNvPr id="183" name="Text Placeholder 3">
            <a:extLst>
              <a:ext uri="{FF2B5EF4-FFF2-40B4-BE49-F238E27FC236}">
                <a16:creationId xmlns:a16="http://schemas.microsoft.com/office/drawing/2014/main" id="{428A6F0B-062D-235C-9954-EC7F871A71BA}"/>
              </a:ext>
            </a:extLst>
          </p:cNvPr>
          <p:cNvSpPr txBox="1">
            <a:spLocks/>
          </p:cNvSpPr>
          <p:nvPr/>
        </p:nvSpPr>
        <p:spPr>
          <a:xfrm>
            <a:off x="2166346" y="1971881"/>
            <a:ext cx="3124200" cy="228600"/>
          </a:xfrm>
          <a:prstGeom prst="rect">
            <a:avLst/>
          </a:prstGeom>
        </p:spPr>
        <p:txBody>
          <a:bodyPr vert="horz" lIns="0" tIns="0" rIns="0" bIns="0" rtlCol="0" anchor="b">
            <a:noAutofit/>
          </a:bodyPr>
          <a:lstStyle>
            <a:lvl1pPr marL="0" indent="0" algn="l" defTabSz="914400" rtl="0" eaLnBrk="1" latinLnBrk="0" hangingPunct="1">
              <a:lnSpc>
                <a:spcPct val="105000"/>
              </a:lnSpc>
              <a:spcBef>
                <a:spcPts val="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a:solidFill>
                  <a:srgbClr val="3B4B59"/>
                </a:solidFill>
              </a:rPr>
              <a:t>Years of Saving</a:t>
            </a:r>
          </a:p>
        </p:txBody>
      </p:sp>
      <p:sp>
        <p:nvSpPr>
          <p:cNvPr id="184" name="Text Placeholder 6">
            <a:extLst>
              <a:ext uri="{FF2B5EF4-FFF2-40B4-BE49-F238E27FC236}">
                <a16:creationId xmlns:a16="http://schemas.microsoft.com/office/drawing/2014/main" id="{3E78E121-B011-7A77-C9F2-81826C3617A6}"/>
              </a:ext>
            </a:extLst>
          </p:cNvPr>
          <p:cNvSpPr txBox="1">
            <a:spLocks/>
          </p:cNvSpPr>
          <p:nvPr/>
        </p:nvSpPr>
        <p:spPr>
          <a:xfrm>
            <a:off x="7984487" y="3506642"/>
            <a:ext cx="1364561" cy="25400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054C70"/>
                </a:solidFill>
              </a:rPr>
              <a:t>$2,151,000</a:t>
            </a:r>
          </a:p>
        </p:txBody>
      </p:sp>
      <p:sp>
        <p:nvSpPr>
          <p:cNvPr id="185" name="Text Placeholder 6">
            <a:extLst>
              <a:ext uri="{FF2B5EF4-FFF2-40B4-BE49-F238E27FC236}">
                <a16:creationId xmlns:a16="http://schemas.microsoft.com/office/drawing/2014/main" id="{EDB3FF9E-CC44-5DF1-2764-0E086F90C08F}"/>
              </a:ext>
            </a:extLst>
          </p:cNvPr>
          <p:cNvSpPr txBox="1">
            <a:spLocks/>
          </p:cNvSpPr>
          <p:nvPr/>
        </p:nvSpPr>
        <p:spPr>
          <a:xfrm>
            <a:off x="7984487" y="4564746"/>
            <a:ext cx="1665287" cy="24765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054C70"/>
                </a:solidFill>
              </a:rPr>
              <a:t>$4,447,000</a:t>
            </a:r>
          </a:p>
        </p:txBody>
      </p:sp>
      <p:sp>
        <p:nvSpPr>
          <p:cNvPr id="186" name="Text Placeholder 6">
            <a:extLst>
              <a:ext uri="{FF2B5EF4-FFF2-40B4-BE49-F238E27FC236}">
                <a16:creationId xmlns:a16="http://schemas.microsoft.com/office/drawing/2014/main" id="{CD7270E0-C1C6-3AF2-09AA-6CFF603F21C9}"/>
              </a:ext>
            </a:extLst>
          </p:cNvPr>
          <p:cNvSpPr txBox="1">
            <a:spLocks/>
          </p:cNvSpPr>
          <p:nvPr/>
        </p:nvSpPr>
        <p:spPr>
          <a:xfrm>
            <a:off x="7984487" y="2430032"/>
            <a:ext cx="1364561" cy="25400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054C70"/>
                </a:solidFill>
              </a:rPr>
              <a:t>$2,296,000</a:t>
            </a:r>
          </a:p>
        </p:txBody>
      </p:sp>
      <p:sp>
        <p:nvSpPr>
          <p:cNvPr id="187" name="Text Placeholder 6">
            <a:extLst>
              <a:ext uri="{FF2B5EF4-FFF2-40B4-BE49-F238E27FC236}">
                <a16:creationId xmlns:a16="http://schemas.microsoft.com/office/drawing/2014/main" id="{488B7A86-BB9D-D321-285A-4F29EBA780CB}"/>
              </a:ext>
            </a:extLst>
          </p:cNvPr>
          <p:cNvSpPr txBox="1">
            <a:spLocks/>
          </p:cNvSpPr>
          <p:nvPr/>
        </p:nvSpPr>
        <p:spPr>
          <a:xfrm>
            <a:off x="1653390" y="5476792"/>
            <a:ext cx="648087" cy="229075"/>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400" b="1" dirty="0">
                <a:solidFill>
                  <a:srgbClr val="3B4B59"/>
                </a:solidFill>
              </a:rPr>
              <a:t>Age 20</a:t>
            </a:r>
          </a:p>
        </p:txBody>
      </p:sp>
      <p:sp>
        <p:nvSpPr>
          <p:cNvPr id="188" name="Text Placeholder 6">
            <a:extLst>
              <a:ext uri="{FF2B5EF4-FFF2-40B4-BE49-F238E27FC236}">
                <a16:creationId xmlns:a16="http://schemas.microsoft.com/office/drawing/2014/main" id="{F07092A6-42C4-5E84-DCD1-016868FFC98B}"/>
              </a:ext>
            </a:extLst>
          </p:cNvPr>
          <p:cNvSpPr txBox="1">
            <a:spLocks/>
          </p:cNvSpPr>
          <p:nvPr/>
        </p:nvSpPr>
        <p:spPr>
          <a:xfrm>
            <a:off x="3776884" y="5469471"/>
            <a:ext cx="212145" cy="281282"/>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400" b="1" dirty="0">
                <a:solidFill>
                  <a:srgbClr val="3B4B59"/>
                </a:solidFill>
              </a:rPr>
              <a:t>30</a:t>
            </a:r>
          </a:p>
        </p:txBody>
      </p:sp>
      <p:sp>
        <p:nvSpPr>
          <p:cNvPr id="189" name="Text Placeholder 6">
            <a:extLst>
              <a:ext uri="{FF2B5EF4-FFF2-40B4-BE49-F238E27FC236}">
                <a16:creationId xmlns:a16="http://schemas.microsoft.com/office/drawing/2014/main" id="{C09FB287-A34E-4E8E-9B38-FDBF6CFB91A0}"/>
              </a:ext>
            </a:extLst>
          </p:cNvPr>
          <p:cNvSpPr txBox="1">
            <a:spLocks/>
          </p:cNvSpPr>
          <p:nvPr/>
        </p:nvSpPr>
        <p:spPr>
          <a:xfrm>
            <a:off x="7742440" y="5478868"/>
            <a:ext cx="207962" cy="180975"/>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400" b="1">
                <a:solidFill>
                  <a:srgbClr val="3B4B59"/>
                </a:solidFill>
              </a:rPr>
              <a:t>65</a:t>
            </a:r>
            <a:endParaRPr lang="en-US" sz="1400" b="1" dirty="0">
              <a:solidFill>
                <a:srgbClr val="3B4B59"/>
              </a:solidFill>
            </a:endParaRPr>
          </a:p>
        </p:txBody>
      </p:sp>
      <p:cxnSp>
        <p:nvCxnSpPr>
          <p:cNvPr id="190" name="Straight Connector 189">
            <a:extLst>
              <a:ext uri="{FF2B5EF4-FFF2-40B4-BE49-F238E27FC236}">
                <a16:creationId xmlns:a16="http://schemas.microsoft.com/office/drawing/2014/main" id="{204060F9-EEC2-D994-C47E-52D27DE61C2E}"/>
              </a:ext>
            </a:extLst>
          </p:cNvPr>
          <p:cNvCxnSpPr/>
          <p:nvPr/>
        </p:nvCxnSpPr>
        <p:spPr>
          <a:xfrm>
            <a:off x="2166346" y="2343056"/>
            <a:ext cx="6350" cy="3028951"/>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E41E5EC-0636-F766-F524-D6D5E62772B2}"/>
              </a:ext>
            </a:extLst>
          </p:cNvPr>
          <p:cNvCxnSpPr>
            <a:cxnSpLocks/>
          </p:cNvCxnSpPr>
          <p:nvPr/>
        </p:nvCxnSpPr>
        <p:spPr>
          <a:xfrm>
            <a:off x="3874395" y="2343056"/>
            <a:ext cx="0" cy="1514475"/>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67B7305-F3DC-19DD-7A2B-CF6720FAAB3B}"/>
              </a:ext>
            </a:extLst>
          </p:cNvPr>
          <p:cNvCxnSpPr/>
          <p:nvPr/>
        </p:nvCxnSpPr>
        <p:spPr>
          <a:xfrm>
            <a:off x="7838263" y="2345980"/>
            <a:ext cx="5564" cy="3026027"/>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1F7BAA4B-B328-228B-9526-44165A31AB45}"/>
              </a:ext>
            </a:extLst>
          </p:cNvPr>
          <p:cNvSpPr/>
          <p:nvPr/>
        </p:nvSpPr>
        <p:spPr>
          <a:xfrm>
            <a:off x="2172696" y="4475325"/>
            <a:ext cx="5665567"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t">
            <a:noAutofit/>
          </a:bodyPr>
          <a:lstStyle/>
          <a:p>
            <a:r>
              <a:rPr lang="en-US" sz="1500" b="1" dirty="0"/>
              <a:t>45 years</a:t>
            </a:r>
          </a:p>
        </p:txBody>
      </p:sp>
      <p:sp>
        <p:nvSpPr>
          <p:cNvPr id="10" name="Text Placeholder 6">
            <a:extLst>
              <a:ext uri="{FF2B5EF4-FFF2-40B4-BE49-F238E27FC236}">
                <a16:creationId xmlns:a16="http://schemas.microsoft.com/office/drawing/2014/main" id="{DB4BDF0A-CE75-37AD-7A42-AD7694863C66}"/>
              </a:ext>
            </a:extLst>
          </p:cNvPr>
          <p:cNvSpPr>
            <a:spLocks noGrp="1"/>
          </p:cNvSpPr>
          <p:nvPr>
            <p:ph idx="1"/>
          </p:nvPr>
        </p:nvSpPr>
        <p:spPr>
          <a:xfrm>
            <a:off x="7984487" y="1625928"/>
            <a:ext cx="1288361" cy="592576"/>
          </a:xfrm>
        </p:spPr>
        <p:txBody>
          <a:bodyPr anchor="b">
            <a:noAutofit/>
          </a:bodyPr>
          <a:lstStyle/>
          <a:p>
            <a:pPr marL="0" indent="0">
              <a:buNone/>
            </a:pPr>
            <a:r>
              <a:rPr lang="en-US" sz="1200" b="1" dirty="0">
                <a:solidFill>
                  <a:srgbClr val="253746"/>
                </a:solidFill>
              </a:rPr>
              <a:t>Before-Tax Account Value </a:t>
            </a:r>
            <a:br>
              <a:rPr lang="en-US" sz="1200" b="1" dirty="0">
                <a:solidFill>
                  <a:srgbClr val="253746"/>
                </a:solidFill>
              </a:rPr>
            </a:br>
            <a:r>
              <a:rPr lang="en-US" sz="1200" b="1" dirty="0">
                <a:solidFill>
                  <a:srgbClr val="253746"/>
                </a:solidFill>
              </a:rPr>
              <a:t>at Age 65</a:t>
            </a:r>
          </a:p>
        </p:txBody>
      </p:sp>
      <p:sp>
        <p:nvSpPr>
          <p:cNvPr id="9" name="TextBox 8">
            <a:extLst>
              <a:ext uri="{FF2B5EF4-FFF2-40B4-BE49-F238E27FC236}">
                <a16:creationId xmlns:a16="http://schemas.microsoft.com/office/drawing/2014/main" id="{2D2D1DCF-49DD-A7F3-FD1C-2118032B3F1F}"/>
              </a:ext>
            </a:extLst>
          </p:cNvPr>
          <p:cNvSpPr txBox="1"/>
          <p:nvPr/>
        </p:nvSpPr>
        <p:spPr>
          <a:xfrm>
            <a:off x="9649774" y="-345067"/>
            <a:ext cx="2404678" cy="215444"/>
          </a:xfrm>
          <a:prstGeom prst="rect">
            <a:avLst/>
          </a:prstGeom>
          <a:solidFill>
            <a:srgbClr val="FF0000"/>
          </a:solidFill>
        </p:spPr>
        <p:txBody>
          <a:bodyPr wrap="square" lIns="0" tIns="0" rIns="0" bIns="0" rtlCol="0" anchor="ctr">
            <a:spAutoFit/>
          </a:bodyPr>
          <a:lstStyle/>
          <a:p>
            <a:pPr algn="ctr">
              <a:spcAft>
                <a:spcPts val="1000"/>
              </a:spcAft>
              <a:buClr>
                <a:schemeClr val="accent2"/>
              </a:buClr>
            </a:pPr>
            <a:r>
              <a:rPr lang="en-US" sz="1400" dirty="0">
                <a:solidFill>
                  <a:schemeClr val="bg1"/>
                </a:solidFill>
                <a:latin typeface="+mj-lt"/>
              </a:rPr>
              <a:t>80K SALARY EXAMPLE</a:t>
            </a:r>
          </a:p>
        </p:txBody>
      </p:sp>
    </p:spTree>
    <p:extLst>
      <p:ext uri="{BB962C8B-B14F-4D97-AF65-F5344CB8AC3E}">
        <p14:creationId xmlns:p14="http://schemas.microsoft.com/office/powerpoint/2010/main" val="396944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ppt_w/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182"/>
                                        </p:tgtEl>
                                        <p:attrNameLst>
                                          <p:attrName>style.visibility</p:attrName>
                                        </p:attrNameLst>
                                      </p:cBhvr>
                                      <p:to>
                                        <p:strVal val="visible"/>
                                      </p:to>
                                    </p:set>
                                    <p:anim calcmode="lin" valueType="num">
                                      <p:cBhvr>
                                        <p:cTn id="28" dur="500" fill="hold"/>
                                        <p:tgtEl>
                                          <p:spTgt spid="182"/>
                                        </p:tgtEl>
                                        <p:attrNameLst>
                                          <p:attrName>ppt_x</p:attrName>
                                        </p:attrNameLst>
                                      </p:cBhvr>
                                      <p:tavLst>
                                        <p:tav tm="0">
                                          <p:val>
                                            <p:strVal val="#ppt_x-#ppt_w/2"/>
                                          </p:val>
                                        </p:tav>
                                        <p:tav tm="100000">
                                          <p:val>
                                            <p:strVal val="#ppt_x"/>
                                          </p:val>
                                        </p:tav>
                                      </p:tavLst>
                                    </p:anim>
                                    <p:anim calcmode="lin" valueType="num">
                                      <p:cBhvr>
                                        <p:cTn id="29" dur="500" fill="hold"/>
                                        <p:tgtEl>
                                          <p:spTgt spid="182"/>
                                        </p:tgtEl>
                                        <p:attrNameLst>
                                          <p:attrName>ppt_y</p:attrName>
                                        </p:attrNameLst>
                                      </p:cBhvr>
                                      <p:tavLst>
                                        <p:tav tm="0">
                                          <p:val>
                                            <p:strVal val="#ppt_y"/>
                                          </p:val>
                                        </p:tav>
                                        <p:tav tm="100000">
                                          <p:val>
                                            <p:strVal val="#ppt_y"/>
                                          </p:val>
                                        </p:tav>
                                      </p:tavLst>
                                    </p:anim>
                                    <p:anim calcmode="lin" valueType="num">
                                      <p:cBhvr>
                                        <p:cTn id="30" dur="500" fill="hold"/>
                                        <p:tgtEl>
                                          <p:spTgt spid="182"/>
                                        </p:tgtEl>
                                        <p:attrNameLst>
                                          <p:attrName>ppt_w</p:attrName>
                                        </p:attrNameLst>
                                      </p:cBhvr>
                                      <p:tavLst>
                                        <p:tav tm="0">
                                          <p:val>
                                            <p:fltVal val="0"/>
                                          </p:val>
                                        </p:tav>
                                        <p:tav tm="100000">
                                          <p:val>
                                            <p:strVal val="#ppt_w"/>
                                          </p:val>
                                        </p:tav>
                                      </p:tavLst>
                                    </p:anim>
                                    <p:anim calcmode="lin" valueType="num">
                                      <p:cBhvr>
                                        <p:cTn id="31" dur="500" fill="hold"/>
                                        <p:tgtEl>
                                          <p:spTgt spid="182"/>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6">
                                            <p:txEl>
                                              <p:pRg st="0" end="0"/>
                                            </p:txEl>
                                          </p:spTgt>
                                        </p:tgtEl>
                                        <p:attrNameLst>
                                          <p:attrName>style.visibility</p:attrName>
                                        </p:attrNameLst>
                                      </p:cBhvr>
                                      <p:to>
                                        <p:strVal val="visible"/>
                                      </p:to>
                                    </p:set>
                                    <p:animEffect transition="in" filter="fade">
                                      <p:cBhvr>
                                        <p:cTn id="36" dur="500"/>
                                        <p:tgtEl>
                                          <p:spTgt spid="18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4">
                                            <p:txEl>
                                              <p:pRg st="0" end="0"/>
                                            </p:txEl>
                                          </p:spTgt>
                                        </p:tgtEl>
                                        <p:attrNameLst>
                                          <p:attrName>style.visibility</p:attrName>
                                        </p:attrNameLst>
                                      </p:cBhvr>
                                      <p:to>
                                        <p:strVal val="visible"/>
                                      </p:to>
                                    </p:set>
                                    <p:animEffect transition="in" filter="fade">
                                      <p:cBhvr>
                                        <p:cTn id="41" dur="500"/>
                                        <p:tgtEl>
                                          <p:spTgt spid="18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193"/>
                                        </p:tgtEl>
                                        <p:attrNameLst>
                                          <p:attrName>style.visibility</p:attrName>
                                        </p:attrNameLst>
                                      </p:cBhvr>
                                      <p:to>
                                        <p:strVal val="visible"/>
                                      </p:to>
                                    </p:set>
                                    <p:anim calcmode="lin" valueType="num">
                                      <p:cBhvr>
                                        <p:cTn id="46" dur="500" fill="hold"/>
                                        <p:tgtEl>
                                          <p:spTgt spid="193"/>
                                        </p:tgtEl>
                                        <p:attrNameLst>
                                          <p:attrName>ppt_x</p:attrName>
                                        </p:attrNameLst>
                                      </p:cBhvr>
                                      <p:tavLst>
                                        <p:tav tm="0">
                                          <p:val>
                                            <p:strVal val="#ppt_x-#ppt_w/2"/>
                                          </p:val>
                                        </p:tav>
                                        <p:tav tm="100000">
                                          <p:val>
                                            <p:strVal val="#ppt_x"/>
                                          </p:val>
                                        </p:tav>
                                      </p:tavLst>
                                    </p:anim>
                                    <p:anim calcmode="lin" valueType="num">
                                      <p:cBhvr>
                                        <p:cTn id="47" dur="500" fill="hold"/>
                                        <p:tgtEl>
                                          <p:spTgt spid="193"/>
                                        </p:tgtEl>
                                        <p:attrNameLst>
                                          <p:attrName>ppt_y</p:attrName>
                                        </p:attrNameLst>
                                      </p:cBhvr>
                                      <p:tavLst>
                                        <p:tav tm="0">
                                          <p:val>
                                            <p:strVal val="#ppt_y"/>
                                          </p:val>
                                        </p:tav>
                                        <p:tav tm="100000">
                                          <p:val>
                                            <p:strVal val="#ppt_y"/>
                                          </p:val>
                                        </p:tav>
                                      </p:tavLst>
                                    </p:anim>
                                    <p:anim calcmode="lin" valueType="num">
                                      <p:cBhvr>
                                        <p:cTn id="48" dur="500" fill="hold"/>
                                        <p:tgtEl>
                                          <p:spTgt spid="193"/>
                                        </p:tgtEl>
                                        <p:attrNameLst>
                                          <p:attrName>ppt_w</p:attrName>
                                        </p:attrNameLst>
                                      </p:cBhvr>
                                      <p:tavLst>
                                        <p:tav tm="0">
                                          <p:val>
                                            <p:fltVal val="0"/>
                                          </p:val>
                                        </p:tav>
                                        <p:tav tm="100000">
                                          <p:val>
                                            <p:strVal val="#ppt_w"/>
                                          </p:val>
                                        </p:tav>
                                      </p:tavLst>
                                    </p:anim>
                                    <p:anim calcmode="lin" valueType="num">
                                      <p:cBhvr>
                                        <p:cTn id="49" dur="500" fill="hold"/>
                                        <p:tgtEl>
                                          <p:spTgt spid="193"/>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85">
                                            <p:txEl>
                                              <p:pRg st="0" end="0"/>
                                            </p:txEl>
                                          </p:spTgt>
                                        </p:tgtEl>
                                        <p:attrNameLst>
                                          <p:attrName>style.visibility</p:attrName>
                                        </p:attrNameLst>
                                      </p:cBhvr>
                                      <p:to>
                                        <p:strVal val="visible"/>
                                      </p:to>
                                    </p:set>
                                    <p:animEffect transition="in" filter="fade">
                                      <p:cBhvr>
                                        <p:cTn id="53" dur="500"/>
                                        <p:tgtEl>
                                          <p:spTgt spid="1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82" grpId="0" animBg="1"/>
      <p:bldP spid="184" grpId="0" build="p"/>
      <p:bldP spid="185" grpId="0" build="p"/>
      <p:bldP spid="186" grpId="0" build="p"/>
      <p:bldP spid="1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Plan features</a:t>
            </a:r>
            <a:endParaRPr lang="en-US" dirty="0"/>
          </a:p>
        </p:txBody>
      </p:sp>
      <p:cxnSp>
        <p:nvCxnSpPr>
          <p:cNvPr id="13" name="Straight Connector 12">
            <a:extLst>
              <a:ext uri="{FF2B5EF4-FFF2-40B4-BE49-F238E27FC236}">
                <a16:creationId xmlns:a16="http://schemas.microsoft.com/office/drawing/2014/main" id="{DF9A7C86-D6CE-00BF-34D2-206B68F3AF81}"/>
              </a:ext>
            </a:extLst>
          </p:cNvPr>
          <p:cNvCxnSpPr/>
          <p:nvPr/>
        </p:nvCxnSpPr>
        <p:spPr>
          <a:xfrm>
            <a:off x="5405169" y="1484695"/>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14" name="Isosceles Triangle 25">
            <a:extLst>
              <a:ext uri="{FF2B5EF4-FFF2-40B4-BE49-F238E27FC236}">
                <a16:creationId xmlns:a16="http://schemas.microsoft.com/office/drawing/2014/main" id="{E52375F3-76C9-61D4-DCAA-A58CC5231FDA}"/>
              </a:ext>
            </a:extLst>
          </p:cNvPr>
          <p:cNvSpPr/>
          <p:nvPr/>
        </p:nvSpPr>
        <p:spPr>
          <a:xfrm rot="16200000">
            <a:off x="5167861" y="1746436"/>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15" name="vesting Icon">
            <a:extLst>
              <a:ext uri="{FF2B5EF4-FFF2-40B4-BE49-F238E27FC236}">
                <a16:creationId xmlns:a16="http://schemas.microsoft.com/office/drawing/2014/main" id="{37A17018-5E6B-6F83-1A64-8510E95DFDFC}"/>
              </a:ext>
            </a:extLst>
          </p:cNvPr>
          <p:cNvGrpSpPr/>
          <p:nvPr/>
        </p:nvGrpSpPr>
        <p:grpSpPr>
          <a:xfrm>
            <a:off x="2295280" y="5445304"/>
            <a:ext cx="388754" cy="437275"/>
            <a:chOff x="3565526" y="1873250"/>
            <a:chExt cx="1477963" cy="1676400"/>
          </a:xfrm>
          <a:noFill/>
        </p:grpSpPr>
        <p:sp>
          <p:nvSpPr>
            <p:cNvPr id="16" name="Freeform 7">
              <a:extLst>
                <a:ext uri="{FF2B5EF4-FFF2-40B4-BE49-F238E27FC236}">
                  <a16:creationId xmlns:a16="http://schemas.microsoft.com/office/drawing/2014/main" id="{0B39A596-348D-83BB-3588-AF033B9DCA11}"/>
                </a:ext>
              </a:extLst>
            </p:cNvPr>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884E249-0936-1559-A6F8-42138B5A4644}"/>
                </a:ext>
              </a:extLst>
            </p:cNvPr>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B62C624-D99F-3108-DE91-9DFD856F1564}"/>
                </a:ext>
              </a:extLst>
            </p:cNvPr>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9C7C0BC7-2CD5-60C3-CE8A-A267D7536EDF}"/>
                </a:ext>
              </a:extLst>
            </p:cNvPr>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9172F87A-3E10-A794-B6C7-94A4E00C43E8}"/>
                </a:ext>
              </a:extLst>
            </p:cNvPr>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1D290A16-0398-2D0C-5926-4276B258BCA1}"/>
                </a:ext>
              </a:extLst>
            </p:cNvPr>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A2214510-BA89-706F-6704-60EF7DFFB7A0}"/>
                </a:ext>
              </a:extLst>
            </p:cNvPr>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66D1AEA-5BD9-0483-E562-C4B8664EF1AC}"/>
                </a:ext>
              </a:extLst>
            </p:cNvPr>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8C01B171-6F5A-C13F-F8CB-698B4D573F65}"/>
                </a:ext>
              </a:extLst>
            </p:cNvPr>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8E32F57-C13E-3AF4-3440-21D988C98266}"/>
                </a:ext>
              </a:extLst>
            </p:cNvPr>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FB88CBB-7DB5-E842-F39D-B61589AFA852}"/>
                </a:ext>
              </a:extLst>
            </p:cNvPr>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66007851-5C2C-C00A-117A-0ABB513A1118}"/>
                </a:ext>
              </a:extLst>
            </p:cNvPr>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07E0BCE-2D01-A2B3-A8E3-5620F0180EAE}"/>
                </a:ext>
              </a:extLst>
            </p:cNvPr>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FD35A4B2-08BE-55D9-F371-420DA91DFE54}"/>
                </a:ext>
              </a:extLst>
            </p:cNvPr>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D3BB2462-2E14-A648-7A03-71311929BEFB}"/>
                </a:ext>
              </a:extLst>
            </p:cNvPr>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C4CD05D-DFEC-B8CD-4A80-8E2A4620BBD3}"/>
                </a:ext>
              </a:extLst>
            </p:cNvPr>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79293C6C-9DE5-2EA2-E9D2-89EF31C4234A}"/>
                </a:ext>
              </a:extLst>
            </p:cNvPr>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C3929361-3D16-7709-3512-034B0CC6141B}"/>
                </a:ext>
              </a:extLst>
            </p:cNvPr>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6">
              <a:extLst>
                <a:ext uri="{FF2B5EF4-FFF2-40B4-BE49-F238E27FC236}">
                  <a16:creationId xmlns:a16="http://schemas.microsoft.com/office/drawing/2014/main" id="{363D7824-2010-C950-3545-923567352BFF}"/>
                </a:ext>
              </a:extLst>
            </p:cNvPr>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 name="Vesting Schedule">
            <a:extLst>
              <a:ext uri="{FF2B5EF4-FFF2-40B4-BE49-F238E27FC236}">
                <a16:creationId xmlns:a16="http://schemas.microsoft.com/office/drawing/2014/main" id="{E3FBCD25-BA81-200F-1E59-E48D59498C37}"/>
              </a:ext>
            </a:extLst>
          </p:cNvPr>
          <p:cNvSpPr txBox="1">
            <a:spLocks/>
          </p:cNvSpPr>
          <p:nvPr/>
        </p:nvSpPr>
        <p:spPr>
          <a:xfrm>
            <a:off x="2979835" y="5363282"/>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Vesting Schedule</a:t>
            </a:r>
          </a:p>
        </p:txBody>
      </p:sp>
      <p:grpSp>
        <p:nvGrpSpPr>
          <p:cNvPr id="36" name="comp contrib icon">
            <a:extLst>
              <a:ext uri="{FF2B5EF4-FFF2-40B4-BE49-F238E27FC236}">
                <a16:creationId xmlns:a16="http://schemas.microsoft.com/office/drawing/2014/main" id="{49872734-A57B-DB3F-4200-CEC67A00BE9E}"/>
              </a:ext>
            </a:extLst>
          </p:cNvPr>
          <p:cNvGrpSpPr/>
          <p:nvPr/>
        </p:nvGrpSpPr>
        <p:grpSpPr>
          <a:xfrm>
            <a:off x="2221059" y="4527948"/>
            <a:ext cx="542244" cy="382255"/>
            <a:chOff x="3066490" y="1813909"/>
            <a:chExt cx="1723632" cy="1215072"/>
          </a:xfrm>
          <a:noFill/>
        </p:grpSpPr>
        <p:grpSp>
          <p:nvGrpSpPr>
            <p:cNvPr id="37" name="Group 64">
              <a:extLst>
                <a:ext uri="{FF2B5EF4-FFF2-40B4-BE49-F238E27FC236}">
                  <a16:creationId xmlns:a16="http://schemas.microsoft.com/office/drawing/2014/main" id="{89119A6B-0D42-429F-DF3C-1B18DAD36078}"/>
                </a:ext>
              </a:extLst>
            </p:cNvPr>
            <p:cNvGrpSpPr/>
            <p:nvPr/>
          </p:nvGrpSpPr>
          <p:grpSpPr>
            <a:xfrm>
              <a:off x="3066490" y="1813909"/>
              <a:ext cx="1723632" cy="689453"/>
              <a:chOff x="1004888" y="611188"/>
              <a:chExt cx="2524124" cy="1009650"/>
            </a:xfrm>
            <a:grpFill/>
          </p:grpSpPr>
          <p:sp>
            <p:nvSpPr>
              <p:cNvPr id="40" name="Freeform 43">
                <a:extLst>
                  <a:ext uri="{FF2B5EF4-FFF2-40B4-BE49-F238E27FC236}">
                    <a16:creationId xmlns:a16="http://schemas.microsoft.com/office/drawing/2014/main" id="{A09E887F-3145-951E-6464-CE703F080007}"/>
                  </a:ext>
                </a:extLst>
              </p:cNvPr>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a:extLst>
                  <a:ext uri="{FF2B5EF4-FFF2-40B4-BE49-F238E27FC236}">
                    <a16:creationId xmlns:a16="http://schemas.microsoft.com/office/drawing/2014/main" id="{BD85C377-7536-E3D8-24C2-D240521D2E56}"/>
                  </a:ext>
                </a:extLst>
              </p:cNvPr>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Oval 37">
              <a:extLst>
                <a:ext uri="{FF2B5EF4-FFF2-40B4-BE49-F238E27FC236}">
                  <a16:creationId xmlns:a16="http://schemas.microsoft.com/office/drawing/2014/main" id="{94076B60-C238-1FBB-A063-57AA863B2D3E}"/>
                </a:ext>
              </a:extLst>
            </p:cNvPr>
            <p:cNvSpPr>
              <a:spLocks noChangeArrowheads="1"/>
            </p:cNvSpPr>
            <p:nvPr/>
          </p:nvSpPr>
          <p:spPr bwMode="auto">
            <a:xfrm>
              <a:off x="4057754" y="236774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7624109C-1DCB-7EE8-46EC-AF7E0E2ABA49}"/>
                </a:ext>
              </a:extLst>
            </p:cNvPr>
            <p:cNvSpPr>
              <a:spLocks noChangeArrowheads="1"/>
            </p:cNvSpPr>
            <p:nvPr/>
          </p:nvSpPr>
          <p:spPr bwMode="auto">
            <a:xfrm>
              <a:off x="3754974" y="269836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42" name="Company Contributions">
            <a:extLst>
              <a:ext uri="{FF2B5EF4-FFF2-40B4-BE49-F238E27FC236}">
                <a16:creationId xmlns:a16="http://schemas.microsoft.com/office/drawing/2014/main" id="{02D5784B-A48C-265E-1CFD-C4F121B02C5B}"/>
              </a:ext>
            </a:extLst>
          </p:cNvPr>
          <p:cNvSpPr txBox="1">
            <a:spLocks/>
          </p:cNvSpPr>
          <p:nvPr/>
        </p:nvSpPr>
        <p:spPr>
          <a:xfrm>
            <a:off x="2979835" y="4397914"/>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Company Contributions</a:t>
            </a:r>
          </a:p>
        </p:txBody>
      </p:sp>
      <p:sp>
        <p:nvSpPr>
          <p:cNvPr id="43" name="Contrib Types Icon">
            <a:extLst>
              <a:ext uri="{FF2B5EF4-FFF2-40B4-BE49-F238E27FC236}">
                <a16:creationId xmlns:a16="http://schemas.microsoft.com/office/drawing/2014/main" id="{D12A59C9-3871-BBE5-97FA-C9851F77464E}"/>
              </a:ext>
            </a:extLst>
          </p:cNvPr>
          <p:cNvSpPr>
            <a:spLocks noEditPoints="1"/>
          </p:cNvSpPr>
          <p:nvPr/>
        </p:nvSpPr>
        <p:spPr bwMode="auto">
          <a:xfrm>
            <a:off x="2253423" y="3523200"/>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4" name="Contribution Types">
            <a:extLst>
              <a:ext uri="{FF2B5EF4-FFF2-40B4-BE49-F238E27FC236}">
                <a16:creationId xmlns:a16="http://schemas.microsoft.com/office/drawing/2014/main" id="{74A7C49D-BD34-0443-6358-E1CD0DA94099}"/>
              </a:ext>
            </a:extLst>
          </p:cNvPr>
          <p:cNvSpPr txBox="1">
            <a:spLocks/>
          </p:cNvSpPr>
          <p:nvPr/>
        </p:nvSpPr>
        <p:spPr>
          <a:xfrm>
            <a:off x="2979835" y="3432545"/>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Contribution Types</a:t>
            </a:r>
          </a:p>
        </p:txBody>
      </p:sp>
      <p:grpSp>
        <p:nvGrpSpPr>
          <p:cNvPr id="45" name="Contrib limits icon">
            <a:extLst>
              <a:ext uri="{FF2B5EF4-FFF2-40B4-BE49-F238E27FC236}">
                <a16:creationId xmlns:a16="http://schemas.microsoft.com/office/drawing/2014/main" id="{20B8176A-EEEE-3F05-FA20-BC445BF7CAEE}"/>
              </a:ext>
            </a:extLst>
          </p:cNvPr>
          <p:cNvGrpSpPr/>
          <p:nvPr/>
        </p:nvGrpSpPr>
        <p:grpSpPr>
          <a:xfrm rot="18807177">
            <a:off x="2219584" y="2652954"/>
            <a:ext cx="545195" cy="241267"/>
            <a:chOff x="3741738" y="5957888"/>
            <a:chExt cx="2030413" cy="898525"/>
          </a:xfrm>
          <a:noFill/>
        </p:grpSpPr>
        <p:sp>
          <p:nvSpPr>
            <p:cNvPr id="46" name="Freeform 29">
              <a:extLst>
                <a:ext uri="{FF2B5EF4-FFF2-40B4-BE49-F238E27FC236}">
                  <a16:creationId xmlns:a16="http://schemas.microsoft.com/office/drawing/2014/main" id="{A6979079-EE3A-C555-E75E-44A6FE485E6C}"/>
                </a:ext>
              </a:extLst>
            </p:cNvPr>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0">
              <a:extLst>
                <a:ext uri="{FF2B5EF4-FFF2-40B4-BE49-F238E27FC236}">
                  <a16:creationId xmlns:a16="http://schemas.microsoft.com/office/drawing/2014/main" id="{487056A9-9FA7-D42E-728A-98E14488A002}"/>
                </a:ext>
              </a:extLst>
            </p:cNvPr>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AE02C532-65FE-41BA-149C-954D8EB3CA77}"/>
                </a:ext>
              </a:extLst>
            </p:cNvPr>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Contribution Limits">
            <a:extLst>
              <a:ext uri="{FF2B5EF4-FFF2-40B4-BE49-F238E27FC236}">
                <a16:creationId xmlns:a16="http://schemas.microsoft.com/office/drawing/2014/main" id="{6ABB100C-B63A-0666-6583-B8CB34C987A6}"/>
              </a:ext>
            </a:extLst>
          </p:cNvPr>
          <p:cNvSpPr txBox="1">
            <a:spLocks/>
          </p:cNvSpPr>
          <p:nvPr/>
        </p:nvSpPr>
        <p:spPr>
          <a:xfrm>
            <a:off x="2979835" y="2467177"/>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Contribution Limits</a:t>
            </a:r>
          </a:p>
        </p:txBody>
      </p:sp>
      <p:grpSp>
        <p:nvGrpSpPr>
          <p:cNvPr id="50" name="Eligibility Icon">
            <a:extLst>
              <a:ext uri="{FF2B5EF4-FFF2-40B4-BE49-F238E27FC236}">
                <a16:creationId xmlns:a16="http://schemas.microsoft.com/office/drawing/2014/main" id="{D8868765-6F86-4F84-F454-732861BE18C3}"/>
              </a:ext>
            </a:extLst>
          </p:cNvPr>
          <p:cNvGrpSpPr/>
          <p:nvPr/>
        </p:nvGrpSpPr>
        <p:grpSpPr>
          <a:xfrm>
            <a:off x="2272796" y="1603967"/>
            <a:ext cx="438770" cy="409579"/>
            <a:chOff x="3565526" y="-9525"/>
            <a:chExt cx="1527175" cy="1425575"/>
          </a:xfrm>
          <a:noFill/>
        </p:grpSpPr>
        <p:sp>
          <p:nvSpPr>
            <p:cNvPr id="51" name="Freeform 5">
              <a:extLst>
                <a:ext uri="{FF2B5EF4-FFF2-40B4-BE49-F238E27FC236}">
                  <a16:creationId xmlns:a16="http://schemas.microsoft.com/office/drawing/2014/main" id="{08AE8A8F-8282-854A-2162-0D0E5938FA43}"/>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a:extLst>
                <a:ext uri="{FF2B5EF4-FFF2-40B4-BE49-F238E27FC236}">
                  <a16:creationId xmlns:a16="http://schemas.microsoft.com/office/drawing/2014/main" id="{AFCBBCAF-765A-16F0-AA9A-233AAE643896}"/>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 name="Plan Eligibility: detail">
            <a:extLst>
              <a:ext uri="{FF2B5EF4-FFF2-40B4-BE49-F238E27FC236}">
                <a16:creationId xmlns:a16="http://schemas.microsoft.com/office/drawing/2014/main" id="{04D0D6F3-1D34-F9C2-42B8-4FF5F6416F0E}"/>
              </a:ext>
            </a:extLst>
          </p:cNvPr>
          <p:cNvSpPr txBox="1"/>
          <p:nvPr>
            <p:custDataLst>
              <p:custData r:id="rId1"/>
            </p:custDataLst>
          </p:nvPr>
        </p:nvSpPr>
        <p:spPr>
          <a:xfrm>
            <a:off x="5880147" y="1538568"/>
            <a:ext cx="2968623" cy="1327992"/>
          </a:xfrm>
          <a:prstGeom prst="rect">
            <a:avLst/>
          </a:prstGeom>
          <a:noFill/>
        </p:spPr>
        <p:txBody>
          <a:bodyPr wrap="square" lIns="0" tIns="0" rIns="0" bIns="0" rtlCol="0">
            <a:spAutoFit/>
          </a:bodyPr>
          <a:lstStyle/>
          <a:p>
            <a:pPr>
              <a:lnSpc>
                <a:spcPct val="110000"/>
              </a:lnSpc>
              <a:spcAft>
                <a:spcPts val="1000"/>
              </a:spcAft>
              <a:buClr>
                <a:schemeClr val="accent2"/>
              </a:buClr>
            </a:pPr>
            <a:r>
              <a:rPr lang="en-US" sz="2000" dirty="0"/>
              <a:t>You are eligible to participate in the </a:t>
            </a:r>
            <a:r>
              <a:rPr lang="en-US" sz="2000"/>
              <a:t>plan </a:t>
            </a:r>
            <a:r>
              <a:rPr lang="en-US" sz="2000" b="1">
                <a:solidFill>
                  <a:srgbClr val="054C70"/>
                </a:solidFill>
              </a:rPr>
              <a:t>[[AD_HOC:PlanSpecificDetail]] </a:t>
            </a:r>
            <a:endParaRPr lang="en-US" sz="2000" b="1" dirty="0">
              <a:solidFill>
                <a:srgbClr val="054C70"/>
              </a:solidFill>
            </a:endParaRPr>
          </a:p>
        </p:txBody>
      </p:sp>
      <p:sp>
        <p:nvSpPr>
          <p:cNvPr id="54" name="Plan Eligibility">
            <a:extLst>
              <a:ext uri="{FF2B5EF4-FFF2-40B4-BE49-F238E27FC236}">
                <a16:creationId xmlns:a16="http://schemas.microsoft.com/office/drawing/2014/main" id="{2B80FB51-E7A3-9ECA-5D04-4B63F30F669B}"/>
              </a:ext>
            </a:extLst>
          </p:cNvPr>
          <p:cNvSpPr txBox="1">
            <a:spLocks/>
          </p:cNvSpPr>
          <p:nvPr/>
        </p:nvSpPr>
        <p:spPr>
          <a:xfrm>
            <a:off x="4138397" y="286834"/>
            <a:ext cx="1685330" cy="457200"/>
          </a:xfrm>
          <a:prstGeom prst="rect">
            <a:avLst/>
          </a:prstGeom>
        </p:spPr>
        <p:txBody>
          <a:bodyPr anchor="ctr">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endParaRPr lang="en-US" dirty="0">
              <a:solidFill>
                <a:srgbClr val="054C70"/>
              </a:solidFill>
            </a:endParaRPr>
          </a:p>
        </p:txBody>
      </p:sp>
      <p:sp>
        <p:nvSpPr>
          <p:cNvPr id="56" name="Contribution Limits">
            <a:extLst>
              <a:ext uri="{FF2B5EF4-FFF2-40B4-BE49-F238E27FC236}">
                <a16:creationId xmlns:a16="http://schemas.microsoft.com/office/drawing/2014/main" id="{66EA76C1-A195-E37D-00F7-1FC3C567BEF7}"/>
              </a:ext>
            </a:extLst>
          </p:cNvPr>
          <p:cNvSpPr txBox="1">
            <a:spLocks/>
          </p:cNvSpPr>
          <p:nvPr/>
        </p:nvSpPr>
        <p:spPr>
          <a:xfrm>
            <a:off x="2979835" y="1527839"/>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Plan</a:t>
            </a:r>
            <a:r>
              <a:rPr lang="en-US" b="1" dirty="0">
                <a:solidFill>
                  <a:srgbClr val="054C70"/>
                </a:solidFill>
              </a:rPr>
              <a:t> </a:t>
            </a:r>
            <a:br>
              <a:rPr lang="en-US" b="1" dirty="0">
                <a:solidFill>
                  <a:srgbClr val="054C70"/>
                </a:solidFill>
              </a:rPr>
            </a:br>
            <a:r>
              <a:rPr lang="en-US" dirty="0">
                <a:solidFill>
                  <a:srgbClr val="054C70"/>
                </a:solidFill>
              </a:rPr>
              <a:t>Eligibility </a:t>
            </a:r>
          </a:p>
        </p:txBody>
      </p:sp>
    </p:spTree>
    <p:extLst>
      <p:ext uri="{BB962C8B-B14F-4D97-AF65-F5344CB8AC3E}">
        <p14:creationId xmlns:p14="http://schemas.microsoft.com/office/powerpoint/2010/main" val="208577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4CE53C-0466-25DB-7E0E-9B34578EEDF1}"/>
              </a:ext>
            </a:extLst>
          </p:cNvPr>
          <p:cNvSpPr>
            <a:spLocks noGrp="1"/>
          </p:cNvSpPr>
          <p:nvPr>
            <p:ph idx="1"/>
          </p:nvPr>
        </p:nvSpPr>
        <p:spPr/>
        <p:txBody>
          <a:bodyPr/>
          <a:lstStyle/>
          <a:p>
            <a:r>
              <a:rPr lang="en-US" sz="2000" dirty="0"/>
              <a:t>Automatically enrolls eligible employees into employer’s retirement plan</a:t>
            </a:r>
          </a:p>
          <a:p>
            <a:r>
              <a:rPr lang="en-US" sz="2000" dirty="0"/>
              <a:t>You must give specific instructions to be excluded (opt out) during a specific grace period</a:t>
            </a:r>
          </a:p>
          <a:p>
            <a:r>
              <a:rPr lang="en-US" sz="2000" dirty="0"/>
              <a:t>You are enrolled with a default deferral percentage and investment option</a:t>
            </a:r>
          </a:p>
          <a:p>
            <a:r>
              <a:rPr lang="en-US" sz="2000" dirty="0"/>
              <a:t>Can change your contribution amount and investment at any time</a:t>
            </a:r>
          </a:p>
        </p:txBody>
      </p:sp>
      <p:sp>
        <p:nvSpPr>
          <p:cNvPr id="10" name="Text Placeholder 9">
            <a:extLst>
              <a:ext uri="{FF2B5EF4-FFF2-40B4-BE49-F238E27FC236}">
                <a16:creationId xmlns:a16="http://schemas.microsoft.com/office/drawing/2014/main" id="{23E0434D-FB41-016E-C344-2FAEF7D785CC}"/>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7D4184E8-DC45-DEA7-DCF2-9DB94279AD6C}"/>
              </a:ext>
            </a:extLst>
          </p:cNvPr>
          <p:cNvSpPr>
            <a:spLocks noGrp="1"/>
          </p:cNvSpPr>
          <p:nvPr>
            <p:ph type="body" sz="quarter" idx="14"/>
          </p:nvPr>
        </p:nvSpPr>
        <p:spPr/>
        <p:txBody>
          <a:bodyPr/>
          <a:lstStyle/>
          <a:p>
            <a:endParaRPr lang="en-US"/>
          </a:p>
        </p:txBody>
      </p:sp>
      <p:sp>
        <p:nvSpPr>
          <p:cNvPr id="12" name="Text Placeholder 11">
            <a:extLst>
              <a:ext uri="{FF2B5EF4-FFF2-40B4-BE49-F238E27FC236}">
                <a16:creationId xmlns:a16="http://schemas.microsoft.com/office/drawing/2014/main" id="{F8449B97-2C0A-1328-304C-CC5D83EEEEA2}"/>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Auto-enroll</a:t>
            </a:r>
            <a:endParaRPr lang="en-US" dirty="0"/>
          </a:p>
        </p:txBody>
      </p:sp>
      <p:sp>
        <p:nvSpPr>
          <p:cNvPr id="54" name="Plan Eligibility">
            <a:extLst>
              <a:ext uri="{FF2B5EF4-FFF2-40B4-BE49-F238E27FC236}">
                <a16:creationId xmlns:a16="http://schemas.microsoft.com/office/drawing/2014/main" id="{2B80FB51-E7A3-9ECA-5D04-4B63F30F669B}"/>
              </a:ext>
            </a:extLst>
          </p:cNvPr>
          <p:cNvSpPr txBox="1">
            <a:spLocks/>
          </p:cNvSpPr>
          <p:nvPr/>
        </p:nvSpPr>
        <p:spPr>
          <a:xfrm>
            <a:off x="4138397" y="286834"/>
            <a:ext cx="1685330" cy="457200"/>
          </a:xfrm>
          <a:prstGeom prst="rect">
            <a:avLst/>
          </a:prstGeom>
        </p:spPr>
        <p:txBody>
          <a:bodyPr anchor="ctr">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endParaRPr lang="en-US" dirty="0">
              <a:solidFill>
                <a:srgbClr val="054C70"/>
              </a:solidFill>
            </a:endParaRPr>
          </a:p>
        </p:txBody>
      </p:sp>
    </p:spTree>
    <p:extLst>
      <p:ext uri="{BB962C8B-B14F-4D97-AF65-F5344CB8AC3E}">
        <p14:creationId xmlns:p14="http://schemas.microsoft.com/office/powerpoint/2010/main" val="341803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Plan features</a:t>
            </a:r>
            <a:endParaRPr lang="en-US" dirty="0"/>
          </a:p>
        </p:txBody>
      </p:sp>
      <p:cxnSp>
        <p:nvCxnSpPr>
          <p:cNvPr id="13" name="Straight Connector 12">
            <a:extLst>
              <a:ext uri="{FF2B5EF4-FFF2-40B4-BE49-F238E27FC236}">
                <a16:creationId xmlns:a16="http://schemas.microsoft.com/office/drawing/2014/main" id="{DF9A7C86-D6CE-00BF-34D2-206B68F3AF81}"/>
              </a:ext>
            </a:extLst>
          </p:cNvPr>
          <p:cNvCxnSpPr/>
          <p:nvPr/>
        </p:nvCxnSpPr>
        <p:spPr>
          <a:xfrm>
            <a:off x="5405169" y="1484695"/>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14" name="Isosceles Triangle 25">
            <a:extLst>
              <a:ext uri="{FF2B5EF4-FFF2-40B4-BE49-F238E27FC236}">
                <a16:creationId xmlns:a16="http://schemas.microsoft.com/office/drawing/2014/main" id="{E52375F3-76C9-61D4-DCAA-A58CC5231FDA}"/>
              </a:ext>
            </a:extLst>
          </p:cNvPr>
          <p:cNvSpPr/>
          <p:nvPr/>
        </p:nvSpPr>
        <p:spPr>
          <a:xfrm rot="16200000">
            <a:off x="5167861" y="2705771"/>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15" name="vesting Icon">
            <a:extLst>
              <a:ext uri="{FF2B5EF4-FFF2-40B4-BE49-F238E27FC236}">
                <a16:creationId xmlns:a16="http://schemas.microsoft.com/office/drawing/2014/main" id="{37A17018-5E6B-6F83-1A64-8510E95DFDFC}"/>
              </a:ext>
            </a:extLst>
          </p:cNvPr>
          <p:cNvGrpSpPr/>
          <p:nvPr/>
        </p:nvGrpSpPr>
        <p:grpSpPr>
          <a:xfrm>
            <a:off x="2295280" y="5445304"/>
            <a:ext cx="388754" cy="437275"/>
            <a:chOff x="3565526" y="1873250"/>
            <a:chExt cx="1477963" cy="1676400"/>
          </a:xfrm>
          <a:noFill/>
        </p:grpSpPr>
        <p:sp>
          <p:nvSpPr>
            <p:cNvPr id="16" name="Freeform 7">
              <a:extLst>
                <a:ext uri="{FF2B5EF4-FFF2-40B4-BE49-F238E27FC236}">
                  <a16:creationId xmlns:a16="http://schemas.microsoft.com/office/drawing/2014/main" id="{0B39A596-348D-83BB-3588-AF033B9DCA11}"/>
                </a:ext>
              </a:extLst>
            </p:cNvPr>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884E249-0936-1559-A6F8-42138B5A4644}"/>
                </a:ext>
              </a:extLst>
            </p:cNvPr>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B62C624-D99F-3108-DE91-9DFD856F1564}"/>
                </a:ext>
              </a:extLst>
            </p:cNvPr>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9C7C0BC7-2CD5-60C3-CE8A-A267D7536EDF}"/>
                </a:ext>
              </a:extLst>
            </p:cNvPr>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9172F87A-3E10-A794-B6C7-94A4E00C43E8}"/>
                </a:ext>
              </a:extLst>
            </p:cNvPr>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1D290A16-0398-2D0C-5926-4276B258BCA1}"/>
                </a:ext>
              </a:extLst>
            </p:cNvPr>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A2214510-BA89-706F-6704-60EF7DFFB7A0}"/>
                </a:ext>
              </a:extLst>
            </p:cNvPr>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66D1AEA-5BD9-0483-E562-C4B8664EF1AC}"/>
                </a:ext>
              </a:extLst>
            </p:cNvPr>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8C01B171-6F5A-C13F-F8CB-698B4D573F65}"/>
                </a:ext>
              </a:extLst>
            </p:cNvPr>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8E32F57-C13E-3AF4-3440-21D988C98266}"/>
                </a:ext>
              </a:extLst>
            </p:cNvPr>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FB88CBB-7DB5-E842-F39D-B61589AFA852}"/>
                </a:ext>
              </a:extLst>
            </p:cNvPr>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66007851-5C2C-C00A-117A-0ABB513A1118}"/>
                </a:ext>
              </a:extLst>
            </p:cNvPr>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07E0BCE-2D01-A2B3-A8E3-5620F0180EAE}"/>
                </a:ext>
              </a:extLst>
            </p:cNvPr>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FD35A4B2-08BE-55D9-F371-420DA91DFE54}"/>
                </a:ext>
              </a:extLst>
            </p:cNvPr>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D3BB2462-2E14-A648-7A03-71311929BEFB}"/>
                </a:ext>
              </a:extLst>
            </p:cNvPr>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C4CD05D-DFEC-B8CD-4A80-8E2A4620BBD3}"/>
                </a:ext>
              </a:extLst>
            </p:cNvPr>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79293C6C-9DE5-2EA2-E9D2-89EF31C4234A}"/>
                </a:ext>
              </a:extLst>
            </p:cNvPr>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C3929361-3D16-7709-3512-034B0CC6141B}"/>
                </a:ext>
              </a:extLst>
            </p:cNvPr>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6">
              <a:extLst>
                <a:ext uri="{FF2B5EF4-FFF2-40B4-BE49-F238E27FC236}">
                  <a16:creationId xmlns:a16="http://schemas.microsoft.com/office/drawing/2014/main" id="{363D7824-2010-C950-3545-923567352BFF}"/>
                </a:ext>
              </a:extLst>
            </p:cNvPr>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 name="Vesting Schedule">
            <a:extLst>
              <a:ext uri="{FF2B5EF4-FFF2-40B4-BE49-F238E27FC236}">
                <a16:creationId xmlns:a16="http://schemas.microsoft.com/office/drawing/2014/main" id="{E3FBCD25-BA81-200F-1E59-E48D59498C37}"/>
              </a:ext>
            </a:extLst>
          </p:cNvPr>
          <p:cNvSpPr txBox="1">
            <a:spLocks/>
          </p:cNvSpPr>
          <p:nvPr/>
        </p:nvSpPr>
        <p:spPr>
          <a:xfrm>
            <a:off x="2979835" y="5363282"/>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Vesting Schedule</a:t>
            </a:r>
          </a:p>
        </p:txBody>
      </p:sp>
      <p:grpSp>
        <p:nvGrpSpPr>
          <p:cNvPr id="36" name="comp contrib icon">
            <a:extLst>
              <a:ext uri="{FF2B5EF4-FFF2-40B4-BE49-F238E27FC236}">
                <a16:creationId xmlns:a16="http://schemas.microsoft.com/office/drawing/2014/main" id="{49872734-A57B-DB3F-4200-CEC67A00BE9E}"/>
              </a:ext>
            </a:extLst>
          </p:cNvPr>
          <p:cNvGrpSpPr/>
          <p:nvPr/>
        </p:nvGrpSpPr>
        <p:grpSpPr>
          <a:xfrm>
            <a:off x="2221059" y="4527948"/>
            <a:ext cx="542244" cy="382255"/>
            <a:chOff x="3066490" y="1813909"/>
            <a:chExt cx="1723632" cy="1215072"/>
          </a:xfrm>
          <a:noFill/>
        </p:grpSpPr>
        <p:grpSp>
          <p:nvGrpSpPr>
            <p:cNvPr id="37" name="Group 64">
              <a:extLst>
                <a:ext uri="{FF2B5EF4-FFF2-40B4-BE49-F238E27FC236}">
                  <a16:creationId xmlns:a16="http://schemas.microsoft.com/office/drawing/2014/main" id="{89119A6B-0D42-429F-DF3C-1B18DAD36078}"/>
                </a:ext>
              </a:extLst>
            </p:cNvPr>
            <p:cNvGrpSpPr/>
            <p:nvPr/>
          </p:nvGrpSpPr>
          <p:grpSpPr>
            <a:xfrm>
              <a:off x="3066490" y="1813909"/>
              <a:ext cx="1723632" cy="689453"/>
              <a:chOff x="1004888" y="611188"/>
              <a:chExt cx="2524124" cy="1009650"/>
            </a:xfrm>
            <a:grpFill/>
          </p:grpSpPr>
          <p:sp>
            <p:nvSpPr>
              <p:cNvPr id="40" name="Freeform 43">
                <a:extLst>
                  <a:ext uri="{FF2B5EF4-FFF2-40B4-BE49-F238E27FC236}">
                    <a16:creationId xmlns:a16="http://schemas.microsoft.com/office/drawing/2014/main" id="{A09E887F-3145-951E-6464-CE703F080007}"/>
                  </a:ext>
                </a:extLst>
              </p:cNvPr>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a:extLst>
                  <a:ext uri="{FF2B5EF4-FFF2-40B4-BE49-F238E27FC236}">
                    <a16:creationId xmlns:a16="http://schemas.microsoft.com/office/drawing/2014/main" id="{BD85C377-7536-E3D8-24C2-D240521D2E56}"/>
                  </a:ext>
                </a:extLst>
              </p:cNvPr>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Oval 37">
              <a:extLst>
                <a:ext uri="{FF2B5EF4-FFF2-40B4-BE49-F238E27FC236}">
                  <a16:creationId xmlns:a16="http://schemas.microsoft.com/office/drawing/2014/main" id="{94076B60-C238-1FBB-A063-57AA863B2D3E}"/>
                </a:ext>
              </a:extLst>
            </p:cNvPr>
            <p:cNvSpPr>
              <a:spLocks noChangeArrowheads="1"/>
            </p:cNvSpPr>
            <p:nvPr/>
          </p:nvSpPr>
          <p:spPr bwMode="auto">
            <a:xfrm>
              <a:off x="4057754" y="236774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7624109C-1DCB-7EE8-46EC-AF7E0E2ABA49}"/>
                </a:ext>
              </a:extLst>
            </p:cNvPr>
            <p:cNvSpPr>
              <a:spLocks noChangeArrowheads="1"/>
            </p:cNvSpPr>
            <p:nvPr/>
          </p:nvSpPr>
          <p:spPr bwMode="auto">
            <a:xfrm>
              <a:off x="3754974" y="269836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42" name="Company Contributions">
            <a:extLst>
              <a:ext uri="{FF2B5EF4-FFF2-40B4-BE49-F238E27FC236}">
                <a16:creationId xmlns:a16="http://schemas.microsoft.com/office/drawing/2014/main" id="{02D5784B-A48C-265E-1CFD-C4F121B02C5B}"/>
              </a:ext>
            </a:extLst>
          </p:cNvPr>
          <p:cNvSpPr txBox="1">
            <a:spLocks/>
          </p:cNvSpPr>
          <p:nvPr/>
        </p:nvSpPr>
        <p:spPr>
          <a:xfrm>
            <a:off x="2979835" y="4397914"/>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Company Contributions</a:t>
            </a:r>
          </a:p>
        </p:txBody>
      </p:sp>
      <p:sp>
        <p:nvSpPr>
          <p:cNvPr id="43" name="Contrib Types Icon">
            <a:extLst>
              <a:ext uri="{FF2B5EF4-FFF2-40B4-BE49-F238E27FC236}">
                <a16:creationId xmlns:a16="http://schemas.microsoft.com/office/drawing/2014/main" id="{D12A59C9-3871-BBE5-97FA-C9851F77464E}"/>
              </a:ext>
            </a:extLst>
          </p:cNvPr>
          <p:cNvSpPr>
            <a:spLocks noEditPoints="1"/>
          </p:cNvSpPr>
          <p:nvPr/>
        </p:nvSpPr>
        <p:spPr bwMode="auto">
          <a:xfrm>
            <a:off x="2253423" y="3523200"/>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4" name="Contribution Types">
            <a:extLst>
              <a:ext uri="{FF2B5EF4-FFF2-40B4-BE49-F238E27FC236}">
                <a16:creationId xmlns:a16="http://schemas.microsoft.com/office/drawing/2014/main" id="{74A7C49D-BD34-0443-6358-E1CD0DA94099}"/>
              </a:ext>
            </a:extLst>
          </p:cNvPr>
          <p:cNvSpPr txBox="1">
            <a:spLocks/>
          </p:cNvSpPr>
          <p:nvPr/>
        </p:nvSpPr>
        <p:spPr>
          <a:xfrm>
            <a:off x="2979835" y="3432545"/>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Contribution Types</a:t>
            </a:r>
          </a:p>
        </p:txBody>
      </p:sp>
      <p:grpSp>
        <p:nvGrpSpPr>
          <p:cNvPr id="45" name="Contrib limits icon">
            <a:extLst>
              <a:ext uri="{FF2B5EF4-FFF2-40B4-BE49-F238E27FC236}">
                <a16:creationId xmlns:a16="http://schemas.microsoft.com/office/drawing/2014/main" id="{20B8176A-EEEE-3F05-FA20-BC445BF7CAEE}"/>
              </a:ext>
            </a:extLst>
          </p:cNvPr>
          <p:cNvGrpSpPr/>
          <p:nvPr/>
        </p:nvGrpSpPr>
        <p:grpSpPr>
          <a:xfrm rot="18807177">
            <a:off x="2219584" y="2652954"/>
            <a:ext cx="545195" cy="241267"/>
            <a:chOff x="3741738" y="5957888"/>
            <a:chExt cx="2030413" cy="898525"/>
          </a:xfrm>
          <a:noFill/>
        </p:grpSpPr>
        <p:sp>
          <p:nvSpPr>
            <p:cNvPr id="46" name="Freeform 29">
              <a:extLst>
                <a:ext uri="{FF2B5EF4-FFF2-40B4-BE49-F238E27FC236}">
                  <a16:creationId xmlns:a16="http://schemas.microsoft.com/office/drawing/2014/main" id="{A6979079-EE3A-C555-E75E-44A6FE485E6C}"/>
                </a:ext>
              </a:extLst>
            </p:cNvPr>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0">
              <a:extLst>
                <a:ext uri="{FF2B5EF4-FFF2-40B4-BE49-F238E27FC236}">
                  <a16:creationId xmlns:a16="http://schemas.microsoft.com/office/drawing/2014/main" id="{487056A9-9FA7-D42E-728A-98E14488A002}"/>
                </a:ext>
              </a:extLst>
            </p:cNvPr>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AE02C532-65FE-41BA-149C-954D8EB3CA77}"/>
                </a:ext>
              </a:extLst>
            </p:cNvPr>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Contribution Limits">
            <a:extLst>
              <a:ext uri="{FF2B5EF4-FFF2-40B4-BE49-F238E27FC236}">
                <a16:creationId xmlns:a16="http://schemas.microsoft.com/office/drawing/2014/main" id="{6ABB100C-B63A-0666-6583-B8CB34C987A6}"/>
              </a:ext>
            </a:extLst>
          </p:cNvPr>
          <p:cNvSpPr txBox="1">
            <a:spLocks/>
          </p:cNvSpPr>
          <p:nvPr/>
        </p:nvSpPr>
        <p:spPr>
          <a:xfrm>
            <a:off x="2979835" y="2467177"/>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Contribution Limits</a:t>
            </a:r>
          </a:p>
        </p:txBody>
      </p:sp>
      <p:grpSp>
        <p:nvGrpSpPr>
          <p:cNvPr id="50" name="Eligibility Icon">
            <a:extLst>
              <a:ext uri="{FF2B5EF4-FFF2-40B4-BE49-F238E27FC236}">
                <a16:creationId xmlns:a16="http://schemas.microsoft.com/office/drawing/2014/main" id="{D8868765-6F86-4F84-F454-732861BE18C3}"/>
              </a:ext>
            </a:extLst>
          </p:cNvPr>
          <p:cNvGrpSpPr/>
          <p:nvPr/>
        </p:nvGrpSpPr>
        <p:grpSpPr>
          <a:xfrm>
            <a:off x="2272796" y="1603967"/>
            <a:ext cx="438770" cy="409579"/>
            <a:chOff x="3565526" y="-9525"/>
            <a:chExt cx="1527175" cy="1425575"/>
          </a:xfrm>
          <a:noFill/>
        </p:grpSpPr>
        <p:sp>
          <p:nvSpPr>
            <p:cNvPr id="51" name="Freeform 5">
              <a:extLst>
                <a:ext uri="{FF2B5EF4-FFF2-40B4-BE49-F238E27FC236}">
                  <a16:creationId xmlns:a16="http://schemas.microsoft.com/office/drawing/2014/main" id="{08AE8A8F-8282-854A-2162-0D0E5938FA43}"/>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grpFill/>
            <a:ln w="127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a:extLst>
                <a:ext uri="{FF2B5EF4-FFF2-40B4-BE49-F238E27FC236}">
                  <a16:creationId xmlns:a16="http://schemas.microsoft.com/office/drawing/2014/main" id="{AFCBBCAF-765A-16F0-AA9A-233AAE643896}"/>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grpFill/>
            <a:ln w="127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 name="Plan Eligibility: detail">
            <a:extLst>
              <a:ext uri="{FF2B5EF4-FFF2-40B4-BE49-F238E27FC236}">
                <a16:creationId xmlns:a16="http://schemas.microsoft.com/office/drawing/2014/main" id="{04D0D6F3-1D34-F9C2-42B8-4FF5F6416F0E}"/>
              </a:ext>
            </a:extLst>
          </p:cNvPr>
          <p:cNvSpPr txBox="1"/>
          <p:nvPr>
            <p:custDataLst>
              <p:custData r:id="rId1"/>
            </p:custDataLst>
          </p:nvPr>
        </p:nvSpPr>
        <p:spPr>
          <a:xfrm>
            <a:off x="5880148" y="1538568"/>
            <a:ext cx="3778948" cy="3851760"/>
          </a:xfrm>
          <a:prstGeom prst="rect">
            <a:avLst/>
          </a:prstGeom>
          <a:noFill/>
        </p:spPr>
        <p:txBody>
          <a:bodyPr wrap="square" lIns="0" tIns="0" rIns="0" bIns="0" rtlCol="0">
            <a:spAutoFit/>
          </a:bodyPr>
          <a:lstStyle/>
          <a:p>
            <a:pPr>
              <a:lnSpc>
                <a:spcPct val="110000"/>
              </a:lnSpc>
              <a:spcAft>
                <a:spcPts val="600"/>
              </a:spcAft>
              <a:buClr>
                <a:schemeClr val="accent2"/>
              </a:buClr>
            </a:pPr>
            <a:r>
              <a:rPr lang="en-US" sz="2000" b="1" dirty="0"/>
              <a:t>You can contribute:</a:t>
            </a:r>
          </a:p>
          <a:p>
            <a:pPr>
              <a:lnSpc>
                <a:spcPct val="110000"/>
              </a:lnSpc>
              <a:buClr>
                <a:schemeClr val="accent2"/>
              </a:buClr>
            </a:pPr>
            <a:r>
              <a:rPr lang="en-US" sz="2000" dirty="0"/>
              <a:t>Between </a:t>
            </a:r>
            <a:r>
              <a:rPr lang="en-US" sz="2000" b="1" dirty="0">
                <a:solidFill>
                  <a:srgbClr val="054C70"/>
                </a:solidFill>
              </a:rPr>
              <a:t>[%] </a:t>
            </a:r>
            <a:r>
              <a:rPr lang="en-US" sz="2000" dirty="0"/>
              <a:t>and</a:t>
            </a:r>
            <a:r>
              <a:rPr lang="en-US" sz="2000" b="1" dirty="0"/>
              <a:t> </a:t>
            </a:r>
            <a:r>
              <a:rPr lang="en-US" sz="2000" b="1" dirty="0">
                <a:solidFill>
                  <a:srgbClr val="054C70"/>
                </a:solidFill>
              </a:rPr>
              <a:t>[%] </a:t>
            </a:r>
            <a:r>
              <a:rPr lang="en-US" sz="2000" dirty="0"/>
              <a:t>of your pay to your plan</a:t>
            </a:r>
          </a:p>
          <a:p>
            <a:pPr>
              <a:lnSpc>
                <a:spcPct val="110000"/>
              </a:lnSpc>
              <a:buClr>
                <a:schemeClr val="accent2"/>
              </a:buClr>
            </a:pPr>
            <a:endParaRPr lang="en-US" sz="2000" dirty="0"/>
          </a:p>
          <a:p>
            <a:pPr>
              <a:lnSpc>
                <a:spcPct val="110000"/>
              </a:lnSpc>
              <a:spcAft>
                <a:spcPts val="600"/>
              </a:spcAft>
              <a:buClr>
                <a:schemeClr val="accent2"/>
              </a:buClr>
            </a:pPr>
            <a:r>
              <a:rPr lang="en-US" sz="2000" b="1" spc="-20" dirty="0"/>
              <a:t>Up to the IRS limit</a:t>
            </a:r>
            <a:r>
              <a:rPr lang="en-US" sz="2000" b="1" dirty="0"/>
              <a:t>:</a:t>
            </a:r>
          </a:p>
          <a:p>
            <a:pPr>
              <a:lnSpc>
                <a:spcPct val="110000"/>
              </a:lnSpc>
              <a:buClr>
                <a:schemeClr val="accent2"/>
              </a:buClr>
            </a:pPr>
            <a:r>
              <a:rPr lang="en-US" sz="2000" b="1" dirty="0">
                <a:solidFill>
                  <a:srgbClr val="054C70"/>
                </a:solidFill>
              </a:rPr>
              <a:t>$22,500 </a:t>
            </a:r>
            <a:r>
              <a:rPr lang="en-US" sz="2000" dirty="0"/>
              <a:t>for</a:t>
            </a:r>
            <a:r>
              <a:rPr lang="en-US" sz="2000" dirty="0">
                <a:solidFill>
                  <a:srgbClr val="3B3B3B"/>
                </a:solidFill>
              </a:rPr>
              <a:t> </a:t>
            </a:r>
            <a:r>
              <a:rPr lang="en-US" sz="2000" b="1" dirty="0">
                <a:solidFill>
                  <a:srgbClr val="054C70"/>
                </a:solidFill>
              </a:rPr>
              <a:t>2023</a:t>
            </a:r>
          </a:p>
          <a:p>
            <a:pPr>
              <a:lnSpc>
                <a:spcPct val="110000"/>
              </a:lnSpc>
              <a:buClr>
                <a:schemeClr val="accent2"/>
              </a:buClr>
            </a:pPr>
            <a:endParaRPr lang="en-US" sz="2000" b="1" dirty="0">
              <a:solidFill>
                <a:schemeClr val="bg1">
                  <a:lumMod val="65000"/>
                </a:schemeClr>
              </a:solidFill>
            </a:endParaRPr>
          </a:p>
          <a:p>
            <a:pPr>
              <a:lnSpc>
                <a:spcPct val="110000"/>
              </a:lnSpc>
              <a:spcAft>
                <a:spcPts val="1000"/>
              </a:spcAft>
              <a:buClr>
                <a:schemeClr val="accent2"/>
              </a:buClr>
            </a:pPr>
            <a:r>
              <a:rPr lang="en-US" sz="2000" dirty="0"/>
              <a:t>Up to an additional </a:t>
            </a:r>
            <a:r>
              <a:rPr lang="en-US" sz="2000" b="1" dirty="0">
                <a:solidFill>
                  <a:srgbClr val="054C70"/>
                </a:solidFill>
              </a:rPr>
              <a:t>$7,500 </a:t>
            </a:r>
            <a:r>
              <a:rPr lang="en-US" sz="2000" dirty="0"/>
              <a:t>if you will be age 50 or over by </a:t>
            </a:r>
            <a:r>
              <a:rPr lang="en-US" sz="2000" spc="-20" dirty="0"/>
              <a:t>the end of the year and contribute the maximum allowed by your plan</a:t>
            </a:r>
            <a:endParaRPr lang="en-US" sz="2000" dirty="0"/>
          </a:p>
        </p:txBody>
      </p:sp>
      <p:sp>
        <p:nvSpPr>
          <p:cNvPr id="54" name="Plan Eligibility">
            <a:extLst>
              <a:ext uri="{FF2B5EF4-FFF2-40B4-BE49-F238E27FC236}">
                <a16:creationId xmlns:a16="http://schemas.microsoft.com/office/drawing/2014/main" id="{2B80FB51-E7A3-9ECA-5D04-4B63F30F669B}"/>
              </a:ext>
            </a:extLst>
          </p:cNvPr>
          <p:cNvSpPr txBox="1">
            <a:spLocks/>
          </p:cNvSpPr>
          <p:nvPr/>
        </p:nvSpPr>
        <p:spPr>
          <a:xfrm>
            <a:off x="4138397" y="286834"/>
            <a:ext cx="1685330" cy="457200"/>
          </a:xfrm>
          <a:prstGeom prst="rect">
            <a:avLst/>
          </a:prstGeom>
        </p:spPr>
        <p:txBody>
          <a:bodyPr anchor="ctr">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endParaRPr lang="en-US" dirty="0">
              <a:solidFill>
                <a:srgbClr val="054C70"/>
              </a:solidFill>
            </a:endParaRPr>
          </a:p>
        </p:txBody>
      </p:sp>
      <p:sp>
        <p:nvSpPr>
          <p:cNvPr id="56" name="Contribution Limits">
            <a:extLst>
              <a:ext uri="{FF2B5EF4-FFF2-40B4-BE49-F238E27FC236}">
                <a16:creationId xmlns:a16="http://schemas.microsoft.com/office/drawing/2014/main" id="{66EA76C1-A195-E37D-00F7-1FC3C567BEF7}"/>
              </a:ext>
            </a:extLst>
          </p:cNvPr>
          <p:cNvSpPr txBox="1">
            <a:spLocks/>
          </p:cNvSpPr>
          <p:nvPr/>
        </p:nvSpPr>
        <p:spPr>
          <a:xfrm>
            <a:off x="2979835" y="1527839"/>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Plan</a:t>
            </a:r>
            <a:r>
              <a:rPr lang="en-US" b="1" dirty="0">
                <a:solidFill>
                  <a:schemeClr val="accent5"/>
                </a:solidFill>
              </a:rPr>
              <a:t> </a:t>
            </a:r>
            <a:br>
              <a:rPr lang="en-US" b="1" dirty="0">
                <a:solidFill>
                  <a:schemeClr val="accent5"/>
                </a:solidFill>
              </a:rPr>
            </a:br>
            <a:r>
              <a:rPr lang="en-US" dirty="0">
                <a:solidFill>
                  <a:schemeClr val="accent5"/>
                </a:solidFill>
              </a:rPr>
              <a:t>Eligibility </a:t>
            </a:r>
          </a:p>
        </p:txBody>
      </p:sp>
    </p:spTree>
    <p:extLst>
      <p:ext uri="{BB962C8B-B14F-4D97-AF65-F5344CB8AC3E}">
        <p14:creationId xmlns:p14="http://schemas.microsoft.com/office/powerpoint/2010/main" val="247379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Plan features</a:t>
            </a:r>
            <a:endParaRPr lang="en-US" dirty="0"/>
          </a:p>
        </p:txBody>
      </p:sp>
      <p:cxnSp>
        <p:nvCxnSpPr>
          <p:cNvPr id="13" name="Straight Connector 12">
            <a:extLst>
              <a:ext uri="{FF2B5EF4-FFF2-40B4-BE49-F238E27FC236}">
                <a16:creationId xmlns:a16="http://schemas.microsoft.com/office/drawing/2014/main" id="{DF9A7C86-D6CE-00BF-34D2-206B68F3AF81}"/>
              </a:ext>
            </a:extLst>
          </p:cNvPr>
          <p:cNvCxnSpPr/>
          <p:nvPr/>
        </p:nvCxnSpPr>
        <p:spPr>
          <a:xfrm>
            <a:off x="5405169" y="1484695"/>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14" name="Isosceles Triangle 25">
            <a:extLst>
              <a:ext uri="{FF2B5EF4-FFF2-40B4-BE49-F238E27FC236}">
                <a16:creationId xmlns:a16="http://schemas.microsoft.com/office/drawing/2014/main" id="{E52375F3-76C9-61D4-DCAA-A58CC5231FDA}"/>
              </a:ext>
            </a:extLst>
          </p:cNvPr>
          <p:cNvSpPr/>
          <p:nvPr/>
        </p:nvSpPr>
        <p:spPr>
          <a:xfrm rot="16200000">
            <a:off x="5167861" y="3656839"/>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15" name="vesting Icon">
            <a:extLst>
              <a:ext uri="{FF2B5EF4-FFF2-40B4-BE49-F238E27FC236}">
                <a16:creationId xmlns:a16="http://schemas.microsoft.com/office/drawing/2014/main" id="{37A17018-5E6B-6F83-1A64-8510E95DFDFC}"/>
              </a:ext>
            </a:extLst>
          </p:cNvPr>
          <p:cNvGrpSpPr/>
          <p:nvPr/>
        </p:nvGrpSpPr>
        <p:grpSpPr>
          <a:xfrm>
            <a:off x="2295280" y="5445304"/>
            <a:ext cx="388754" cy="437275"/>
            <a:chOff x="3565526" y="1873250"/>
            <a:chExt cx="1477963" cy="1676400"/>
          </a:xfrm>
          <a:noFill/>
        </p:grpSpPr>
        <p:sp>
          <p:nvSpPr>
            <p:cNvPr id="16" name="Freeform 7">
              <a:extLst>
                <a:ext uri="{FF2B5EF4-FFF2-40B4-BE49-F238E27FC236}">
                  <a16:creationId xmlns:a16="http://schemas.microsoft.com/office/drawing/2014/main" id="{0B39A596-348D-83BB-3588-AF033B9DCA11}"/>
                </a:ext>
              </a:extLst>
            </p:cNvPr>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884E249-0936-1559-A6F8-42138B5A4644}"/>
                </a:ext>
              </a:extLst>
            </p:cNvPr>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B62C624-D99F-3108-DE91-9DFD856F1564}"/>
                </a:ext>
              </a:extLst>
            </p:cNvPr>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9C7C0BC7-2CD5-60C3-CE8A-A267D7536EDF}"/>
                </a:ext>
              </a:extLst>
            </p:cNvPr>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9172F87A-3E10-A794-B6C7-94A4E00C43E8}"/>
                </a:ext>
              </a:extLst>
            </p:cNvPr>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1D290A16-0398-2D0C-5926-4276B258BCA1}"/>
                </a:ext>
              </a:extLst>
            </p:cNvPr>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A2214510-BA89-706F-6704-60EF7DFFB7A0}"/>
                </a:ext>
              </a:extLst>
            </p:cNvPr>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66D1AEA-5BD9-0483-E562-C4B8664EF1AC}"/>
                </a:ext>
              </a:extLst>
            </p:cNvPr>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8C01B171-6F5A-C13F-F8CB-698B4D573F65}"/>
                </a:ext>
              </a:extLst>
            </p:cNvPr>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8E32F57-C13E-3AF4-3440-21D988C98266}"/>
                </a:ext>
              </a:extLst>
            </p:cNvPr>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FB88CBB-7DB5-E842-F39D-B61589AFA852}"/>
                </a:ext>
              </a:extLst>
            </p:cNvPr>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66007851-5C2C-C00A-117A-0ABB513A1118}"/>
                </a:ext>
              </a:extLst>
            </p:cNvPr>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07E0BCE-2D01-A2B3-A8E3-5620F0180EAE}"/>
                </a:ext>
              </a:extLst>
            </p:cNvPr>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FD35A4B2-08BE-55D9-F371-420DA91DFE54}"/>
                </a:ext>
              </a:extLst>
            </p:cNvPr>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D3BB2462-2E14-A648-7A03-71311929BEFB}"/>
                </a:ext>
              </a:extLst>
            </p:cNvPr>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C4CD05D-DFEC-B8CD-4A80-8E2A4620BBD3}"/>
                </a:ext>
              </a:extLst>
            </p:cNvPr>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79293C6C-9DE5-2EA2-E9D2-89EF31C4234A}"/>
                </a:ext>
              </a:extLst>
            </p:cNvPr>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C3929361-3D16-7709-3512-034B0CC6141B}"/>
                </a:ext>
              </a:extLst>
            </p:cNvPr>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6">
              <a:extLst>
                <a:ext uri="{FF2B5EF4-FFF2-40B4-BE49-F238E27FC236}">
                  <a16:creationId xmlns:a16="http://schemas.microsoft.com/office/drawing/2014/main" id="{363D7824-2010-C950-3545-923567352BFF}"/>
                </a:ext>
              </a:extLst>
            </p:cNvPr>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 name="Vesting Schedule">
            <a:extLst>
              <a:ext uri="{FF2B5EF4-FFF2-40B4-BE49-F238E27FC236}">
                <a16:creationId xmlns:a16="http://schemas.microsoft.com/office/drawing/2014/main" id="{E3FBCD25-BA81-200F-1E59-E48D59498C37}"/>
              </a:ext>
            </a:extLst>
          </p:cNvPr>
          <p:cNvSpPr txBox="1">
            <a:spLocks/>
          </p:cNvSpPr>
          <p:nvPr/>
        </p:nvSpPr>
        <p:spPr>
          <a:xfrm>
            <a:off x="2979835" y="5363282"/>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Vesting Schedule</a:t>
            </a:r>
          </a:p>
        </p:txBody>
      </p:sp>
      <p:grpSp>
        <p:nvGrpSpPr>
          <p:cNvPr id="36" name="comp contrib icon">
            <a:extLst>
              <a:ext uri="{FF2B5EF4-FFF2-40B4-BE49-F238E27FC236}">
                <a16:creationId xmlns:a16="http://schemas.microsoft.com/office/drawing/2014/main" id="{49872734-A57B-DB3F-4200-CEC67A00BE9E}"/>
              </a:ext>
            </a:extLst>
          </p:cNvPr>
          <p:cNvGrpSpPr/>
          <p:nvPr/>
        </p:nvGrpSpPr>
        <p:grpSpPr>
          <a:xfrm>
            <a:off x="2221059" y="4527948"/>
            <a:ext cx="542244" cy="382255"/>
            <a:chOff x="3066490" y="1813909"/>
            <a:chExt cx="1723632" cy="1215072"/>
          </a:xfrm>
          <a:noFill/>
        </p:grpSpPr>
        <p:grpSp>
          <p:nvGrpSpPr>
            <p:cNvPr id="37" name="Group 64">
              <a:extLst>
                <a:ext uri="{FF2B5EF4-FFF2-40B4-BE49-F238E27FC236}">
                  <a16:creationId xmlns:a16="http://schemas.microsoft.com/office/drawing/2014/main" id="{89119A6B-0D42-429F-DF3C-1B18DAD36078}"/>
                </a:ext>
              </a:extLst>
            </p:cNvPr>
            <p:cNvGrpSpPr/>
            <p:nvPr/>
          </p:nvGrpSpPr>
          <p:grpSpPr>
            <a:xfrm>
              <a:off x="3066490" y="1813909"/>
              <a:ext cx="1723632" cy="689453"/>
              <a:chOff x="1004888" y="611188"/>
              <a:chExt cx="2524124" cy="1009650"/>
            </a:xfrm>
            <a:grpFill/>
          </p:grpSpPr>
          <p:sp>
            <p:nvSpPr>
              <p:cNvPr id="40" name="Freeform 43">
                <a:extLst>
                  <a:ext uri="{FF2B5EF4-FFF2-40B4-BE49-F238E27FC236}">
                    <a16:creationId xmlns:a16="http://schemas.microsoft.com/office/drawing/2014/main" id="{A09E887F-3145-951E-6464-CE703F080007}"/>
                  </a:ext>
                </a:extLst>
              </p:cNvPr>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a:extLst>
                  <a:ext uri="{FF2B5EF4-FFF2-40B4-BE49-F238E27FC236}">
                    <a16:creationId xmlns:a16="http://schemas.microsoft.com/office/drawing/2014/main" id="{BD85C377-7536-E3D8-24C2-D240521D2E56}"/>
                  </a:ext>
                </a:extLst>
              </p:cNvPr>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Oval 37">
              <a:extLst>
                <a:ext uri="{FF2B5EF4-FFF2-40B4-BE49-F238E27FC236}">
                  <a16:creationId xmlns:a16="http://schemas.microsoft.com/office/drawing/2014/main" id="{94076B60-C238-1FBB-A063-57AA863B2D3E}"/>
                </a:ext>
              </a:extLst>
            </p:cNvPr>
            <p:cNvSpPr>
              <a:spLocks noChangeArrowheads="1"/>
            </p:cNvSpPr>
            <p:nvPr/>
          </p:nvSpPr>
          <p:spPr bwMode="auto">
            <a:xfrm>
              <a:off x="4057754" y="236774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7624109C-1DCB-7EE8-46EC-AF7E0E2ABA49}"/>
                </a:ext>
              </a:extLst>
            </p:cNvPr>
            <p:cNvSpPr>
              <a:spLocks noChangeArrowheads="1"/>
            </p:cNvSpPr>
            <p:nvPr/>
          </p:nvSpPr>
          <p:spPr bwMode="auto">
            <a:xfrm>
              <a:off x="3754974" y="269836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42" name="Company Contributions">
            <a:extLst>
              <a:ext uri="{FF2B5EF4-FFF2-40B4-BE49-F238E27FC236}">
                <a16:creationId xmlns:a16="http://schemas.microsoft.com/office/drawing/2014/main" id="{02D5784B-A48C-265E-1CFD-C4F121B02C5B}"/>
              </a:ext>
            </a:extLst>
          </p:cNvPr>
          <p:cNvSpPr txBox="1">
            <a:spLocks/>
          </p:cNvSpPr>
          <p:nvPr/>
        </p:nvSpPr>
        <p:spPr>
          <a:xfrm>
            <a:off x="2979835" y="4397914"/>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Company Contributions</a:t>
            </a:r>
          </a:p>
        </p:txBody>
      </p:sp>
      <p:sp>
        <p:nvSpPr>
          <p:cNvPr id="43" name="Contrib Types Icon">
            <a:extLst>
              <a:ext uri="{FF2B5EF4-FFF2-40B4-BE49-F238E27FC236}">
                <a16:creationId xmlns:a16="http://schemas.microsoft.com/office/drawing/2014/main" id="{D12A59C9-3871-BBE5-97FA-C9851F77464E}"/>
              </a:ext>
            </a:extLst>
          </p:cNvPr>
          <p:cNvSpPr>
            <a:spLocks noEditPoints="1"/>
          </p:cNvSpPr>
          <p:nvPr/>
        </p:nvSpPr>
        <p:spPr bwMode="auto">
          <a:xfrm>
            <a:off x="2253423" y="3523200"/>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sp>
        <p:nvSpPr>
          <p:cNvPr id="44" name="Contribution Types">
            <a:extLst>
              <a:ext uri="{FF2B5EF4-FFF2-40B4-BE49-F238E27FC236}">
                <a16:creationId xmlns:a16="http://schemas.microsoft.com/office/drawing/2014/main" id="{74A7C49D-BD34-0443-6358-E1CD0DA94099}"/>
              </a:ext>
            </a:extLst>
          </p:cNvPr>
          <p:cNvSpPr txBox="1">
            <a:spLocks/>
          </p:cNvSpPr>
          <p:nvPr/>
        </p:nvSpPr>
        <p:spPr>
          <a:xfrm>
            <a:off x="2979835" y="3432545"/>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Contribution Types</a:t>
            </a:r>
          </a:p>
        </p:txBody>
      </p:sp>
      <p:grpSp>
        <p:nvGrpSpPr>
          <p:cNvPr id="45" name="Contrib limits icon">
            <a:extLst>
              <a:ext uri="{FF2B5EF4-FFF2-40B4-BE49-F238E27FC236}">
                <a16:creationId xmlns:a16="http://schemas.microsoft.com/office/drawing/2014/main" id="{20B8176A-EEEE-3F05-FA20-BC445BF7CAEE}"/>
              </a:ext>
            </a:extLst>
          </p:cNvPr>
          <p:cNvGrpSpPr/>
          <p:nvPr/>
        </p:nvGrpSpPr>
        <p:grpSpPr>
          <a:xfrm rot="18807177">
            <a:off x="2219584" y="2652954"/>
            <a:ext cx="545195" cy="241267"/>
            <a:chOff x="3741738" y="5957888"/>
            <a:chExt cx="2030413" cy="898525"/>
          </a:xfrm>
          <a:noFill/>
        </p:grpSpPr>
        <p:sp>
          <p:nvSpPr>
            <p:cNvPr id="46" name="Freeform 29">
              <a:extLst>
                <a:ext uri="{FF2B5EF4-FFF2-40B4-BE49-F238E27FC236}">
                  <a16:creationId xmlns:a16="http://schemas.microsoft.com/office/drawing/2014/main" id="{A6979079-EE3A-C555-E75E-44A6FE485E6C}"/>
                </a:ext>
              </a:extLst>
            </p:cNvPr>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grpFill/>
            <a:ln w="1270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0">
              <a:extLst>
                <a:ext uri="{FF2B5EF4-FFF2-40B4-BE49-F238E27FC236}">
                  <a16:creationId xmlns:a16="http://schemas.microsoft.com/office/drawing/2014/main" id="{487056A9-9FA7-D42E-728A-98E14488A002}"/>
                </a:ext>
              </a:extLst>
            </p:cNvPr>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grpFill/>
            <a:ln w="1270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AE02C532-65FE-41BA-149C-954D8EB3CA77}"/>
                </a:ext>
              </a:extLst>
            </p:cNvPr>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grpFill/>
            <a:ln w="1270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Contribution Limits">
            <a:extLst>
              <a:ext uri="{FF2B5EF4-FFF2-40B4-BE49-F238E27FC236}">
                <a16:creationId xmlns:a16="http://schemas.microsoft.com/office/drawing/2014/main" id="{6ABB100C-B63A-0666-6583-B8CB34C987A6}"/>
              </a:ext>
            </a:extLst>
          </p:cNvPr>
          <p:cNvSpPr txBox="1">
            <a:spLocks/>
          </p:cNvSpPr>
          <p:nvPr/>
        </p:nvSpPr>
        <p:spPr>
          <a:xfrm>
            <a:off x="2979835" y="2467177"/>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Contribution Limits</a:t>
            </a:r>
          </a:p>
        </p:txBody>
      </p:sp>
      <p:grpSp>
        <p:nvGrpSpPr>
          <p:cNvPr id="50" name="Eligibility Icon">
            <a:extLst>
              <a:ext uri="{FF2B5EF4-FFF2-40B4-BE49-F238E27FC236}">
                <a16:creationId xmlns:a16="http://schemas.microsoft.com/office/drawing/2014/main" id="{D8868765-6F86-4F84-F454-732861BE18C3}"/>
              </a:ext>
            </a:extLst>
          </p:cNvPr>
          <p:cNvGrpSpPr/>
          <p:nvPr/>
        </p:nvGrpSpPr>
        <p:grpSpPr>
          <a:xfrm>
            <a:off x="2272796" y="1603967"/>
            <a:ext cx="438770" cy="409579"/>
            <a:chOff x="3565526" y="-9525"/>
            <a:chExt cx="1527175" cy="1425575"/>
          </a:xfrm>
          <a:noFill/>
        </p:grpSpPr>
        <p:sp>
          <p:nvSpPr>
            <p:cNvPr id="51" name="Freeform 5">
              <a:extLst>
                <a:ext uri="{FF2B5EF4-FFF2-40B4-BE49-F238E27FC236}">
                  <a16:creationId xmlns:a16="http://schemas.microsoft.com/office/drawing/2014/main" id="{08AE8A8F-8282-854A-2162-0D0E5938FA43}"/>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grpFill/>
            <a:ln w="127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a:extLst>
                <a:ext uri="{FF2B5EF4-FFF2-40B4-BE49-F238E27FC236}">
                  <a16:creationId xmlns:a16="http://schemas.microsoft.com/office/drawing/2014/main" id="{AFCBBCAF-765A-16F0-AA9A-233AAE643896}"/>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grpFill/>
            <a:ln w="127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 name="Plan Eligibility: detail">
            <a:extLst>
              <a:ext uri="{FF2B5EF4-FFF2-40B4-BE49-F238E27FC236}">
                <a16:creationId xmlns:a16="http://schemas.microsoft.com/office/drawing/2014/main" id="{04D0D6F3-1D34-F9C2-42B8-4FF5F6416F0E}"/>
              </a:ext>
            </a:extLst>
          </p:cNvPr>
          <p:cNvSpPr txBox="1"/>
          <p:nvPr/>
        </p:nvSpPr>
        <p:spPr>
          <a:xfrm>
            <a:off x="5880148" y="1538567"/>
            <a:ext cx="4074064" cy="650884"/>
          </a:xfrm>
          <a:prstGeom prst="rect">
            <a:avLst/>
          </a:prstGeom>
          <a:noFill/>
        </p:spPr>
        <p:txBody>
          <a:bodyPr wrap="square" lIns="0" tIns="0" rIns="0" bIns="0" rtlCol="0">
            <a:spAutoFit/>
          </a:bodyPr>
          <a:lstStyle/>
          <a:p>
            <a:pPr>
              <a:lnSpc>
                <a:spcPct val="110000"/>
              </a:lnSpc>
              <a:spcAft>
                <a:spcPts val="1000"/>
              </a:spcAft>
              <a:buClr>
                <a:schemeClr val="accent2"/>
              </a:buClr>
            </a:pPr>
            <a:r>
              <a:rPr lang="en-US" sz="2000" dirty="0"/>
              <a:t>You can make </a:t>
            </a:r>
            <a:r>
              <a:rPr lang="en-US" sz="2000" b="1" dirty="0">
                <a:solidFill>
                  <a:srgbClr val="054C70"/>
                </a:solidFill>
              </a:rPr>
              <a:t>after-tax </a:t>
            </a:r>
            <a:r>
              <a:rPr lang="en-US" sz="2000" dirty="0"/>
              <a:t>contributions to the plan</a:t>
            </a:r>
            <a:endParaRPr lang="en-US" sz="2000" b="1" dirty="0"/>
          </a:p>
        </p:txBody>
      </p:sp>
      <p:sp>
        <p:nvSpPr>
          <p:cNvPr id="54" name="Plan Eligibility">
            <a:extLst>
              <a:ext uri="{FF2B5EF4-FFF2-40B4-BE49-F238E27FC236}">
                <a16:creationId xmlns:a16="http://schemas.microsoft.com/office/drawing/2014/main" id="{2B80FB51-E7A3-9ECA-5D04-4B63F30F669B}"/>
              </a:ext>
            </a:extLst>
          </p:cNvPr>
          <p:cNvSpPr txBox="1">
            <a:spLocks/>
          </p:cNvSpPr>
          <p:nvPr/>
        </p:nvSpPr>
        <p:spPr>
          <a:xfrm>
            <a:off x="4138397" y="286834"/>
            <a:ext cx="1685330" cy="457200"/>
          </a:xfrm>
          <a:prstGeom prst="rect">
            <a:avLst/>
          </a:prstGeom>
        </p:spPr>
        <p:txBody>
          <a:bodyPr anchor="ctr">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endParaRPr lang="en-US" dirty="0">
              <a:solidFill>
                <a:srgbClr val="054C70"/>
              </a:solidFill>
            </a:endParaRPr>
          </a:p>
        </p:txBody>
      </p:sp>
      <p:sp>
        <p:nvSpPr>
          <p:cNvPr id="56" name="Contribution Limits">
            <a:extLst>
              <a:ext uri="{FF2B5EF4-FFF2-40B4-BE49-F238E27FC236}">
                <a16:creationId xmlns:a16="http://schemas.microsoft.com/office/drawing/2014/main" id="{66EA76C1-A195-E37D-00F7-1FC3C567BEF7}"/>
              </a:ext>
            </a:extLst>
          </p:cNvPr>
          <p:cNvSpPr txBox="1">
            <a:spLocks/>
          </p:cNvSpPr>
          <p:nvPr/>
        </p:nvSpPr>
        <p:spPr>
          <a:xfrm>
            <a:off x="2979835" y="1527839"/>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Plan</a:t>
            </a:r>
            <a:r>
              <a:rPr lang="en-US" b="1" dirty="0">
                <a:solidFill>
                  <a:schemeClr val="accent5"/>
                </a:solidFill>
              </a:rPr>
              <a:t> </a:t>
            </a:r>
            <a:br>
              <a:rPr lang="en-US" b="1" dirty="0">
                <a:solidFill>
                  <a:schemeClr val="accent5"/>
                </a:solidFill>
              </a:rPr>
            </a:br>
            <a:r>
              <a:rPr lang="en-US" dirty="0">
                <a:solidFill>
                  <a:schemeClr val="accent5"/>
                </a:solidFill>
              </a:rPr>
              <a:t>Eligibility </a:t>
            </a:r>
          </a:p>
        </p:txBody>
      </p:sp>
    </p:spTree>
    <p:extLst>
      <p:ext uri="{BB962C8B-B14F-4D97-AF65-F5344CB8AC3E}">
        <p14:creationId xmlns:p14="http://schemas.microsoft.com/office/powerpoint/2010/main" val="13588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Plan features</a:t>
            </a:r>
            <a:endParaRPr lang="en-US" dirty="0"/>
          </a:p>
        </p:txBody>
      </p:sp>
      <p:cxnSp>
        <p:nvCxnSpPr>
          <p:cNvPr id="13" name="Straight Connector 12">
            <a:extLst>
              <a:ext uri="{FF2B5EF4-FFF2-40B4-BE49-F238E27FC236}">
                <a16:creationId xmlns:a16="http://schemas.microsoft.com/office/drawing/2014/main" id="{DF9A7C86-D6CE-00BF-34D2-206B68F3AF81}"/>
              </a:ext>
            </a:extLst>
          </p:cNvPr>
          <p:cNvCxnSpPr/>
          <p:nvPr/>
        </p:nvCxnSpPr>
        <p:spPr>
          <a:xfrm>
            <a:off x="5405169" y="1484695"/>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14" name="Isosceles Triangle 25">
            <a:extLst>
              <a:ext uri="{FF2B5EF4-FFF2-40B4-BE49-F238E27FC236}">
                <a16:creationId xmlns:a16="http://schemas.microsoft.com/office/drawing/2014/main" id="{E52375F3-76C9-61D4-DCAA-A58CC5231FDA}"/>
              </a:ext>
            </a:extLst>
          </p:cNvPr>
          <p:cNvSpPr/>
          <p:nvPr/>
        </p:nvSpPr>
        <p:spPr>
          <a:xfrm rot="16200000">
            <a:off x="5167861" y="4605064"/>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15" name="vesting Icon">
            <a:extLst>
              <a:ext uri="{FF2B5EF4-FFF2-40B4-BE49-F238E27FC236}">
                <a16:creationId xmlns:a16="http://schemas.microsoft.com/office/drawing/2014/main" id="{37A17018-5E6B-6F83-1A64-8510E95DFDFC}"/>
              </a:ext>
            </a:extLst>
          </p:cNvPr>
          <p:cNvGrpSpPr/>
          <p:nvPr/>
        </p:nvGrpSpPr>
        <p:grpSpPr>
          <a:xfrm>
            <a:off x="2295280" y="5445304"/>
            <a:ext cx="388754" cy="437275"/>
            <a:chOff x="3565526" y="1873250"/>
            <a:chExt cx="1477963" cy="1676400"/>
          </a:xfrm>
          <a:noFill/>
        </p:grpSpPr>
        <p:sp>
          <p:nvSpPr>
            <p:cNvPr id="16" name="Freeform 7">
              <a:extLst>
                <a:ext uri="{FF2B5EF4-FFF2-40B4-BE49-F238E27FC236}">
                  <a16:creationId xmlns:a16="http://schemas.microsoft.com/office/drawing/2014/main" id="{0B39A596-348D-83BB-3588-AF033B9DCA11}"/>
                </a:ext>
              </a:extLst>
            </p:cNvPr>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884E249-0936-1559-A6F8-42138B5A4644}"/>
                </a:ext>
              </a:extLst>
            </p:cNvPr>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B62C624-D99F-3108-DE91-9DFD856F1564}"/>
                </a:ext>
              </a:extLst>
            </p:cNvPr>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9C7C0BC7-2CD5-60C3-CE8A-A267D7536EDF}"/>
                </a:ext>
              </a:extLst>
            </p:cNvPr>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9172F87A-3E10-A794-B6C7-94A4E00C43E8}"/>
                </a:ext>
              </a:extLst>
            </p:cNvPr>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1D290A16-0398-2D0C-5926-4276B258BCA1}"/>
                </a:ext>
              </a:extLst>
            </p:cNvPr>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A2214510-BA89-706F-6704-60EF7DFFB7A0}"/>
                </a:ext>
              </a:extLst>
            </p:cNvPr>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66D1AEA-5BD9-0483-E562-C4B8664EF1AC}"/>
                </a:ext>
              </a:extLst>
            </p:cNvPr>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8C01B171-6F5A-C13F-F8CB-698B4D573F65}"/>
                </a:ext>
              </a:extLst>
            </p:cNvPr>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8E32F57-C13E-3AF4-3440-21D988C98266}"/>
                </a:ext>
              </a:extLst>
            </p:cNvPr>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FB88CBB-7DB5-E842-F39D-B61589AFA852}"/>
                </a:ext>
              </a:extLst>
            </p:cNvPr>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66007851-5C2C-C00A-117A-0ABB513A1118}"/>
                </a:ext>
              </a:extLst>
            </p:cNvPr>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07E0BCE-2D01-A2B3-A8E3-5620F0180EAE}"/>
                </a:ext>
              </a:extLst>
            </p:cNvPr>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FD35A4B2-08BE-55D9-F371-420DA91DFE54}"/>
                </a:ext>
              </a:extLst>
            </p:cNvPr>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D3BB2462-2E14-A648-7A03-71311929BEFB}"/>
                </a:ext>
              </a:extLst>
            </p:cNvPr>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C4CD05D-DFEC-B8CD-4A80-8E2A4620BBD3}"/>
                </a:ext>
              </a:extLst>
            </p:cNvPr>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79293C6C-9DE5-2EA2-E9D2-89EF31C4234A}"/>
                </a:ext>
              </a:extLst>
            </p:cNvPr>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C3929361-3D16-7709-3512-034B0CC6141B}"/>
                </a:ext>
              </a:extLst>
            </p:cNvPr>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6">
              <a:extLst>
                <a:ext uri="{FF2B5EF4-FFF2-40B4-BE49-F238E27FC236}">
                  <a16:creationId xmlns:a16="http://schemas.microsoft.com/office/drawing/2014/main" id="{363D7824-2010-C950-3545-923567352BFF}"/>
                </a:ext>
              </a:extLst>
            </p:cNvPr>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 name="Vesting Schedule">
            <a:extLst>
              <a:ext uri="{FF2B5EF4-FFF2-40B4-BE49-F238E27FC236}">
                <a16:creationId xmlns:a16="http://schemas.microsoft.com/office/drawing/2014/main" id="{E3FBCD25-BA81-200F-1E59-E48D59498C37}"/>
              </a:ext>
            </a:extLst>
          </p:cNvPr>
          <p:cNvSpPr txBox="1">
            <a:spLocks/>
          </p:cNvSpPr>
          <p:nvPr/>
        </p:nvSpPr>
        <p:spPr>
          <a:xfrm>
            <a:off x="2979835" y="5363282"/>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Vesting Schedule</a:t>
            </a:r>
          </a:p>
        </p:txBody>
      </p:sp>
      <p:grpSp>
        <p:nvGrpSpPr>
          <p:cNvPr id="36" name="comp contrib icon">
            <a:extLst>
              <a:ext uri="{FF2B5EF4-FFF2-40B4-BE49-F238E27FC236}">
                <a16:creationId xmlns:a16="http://schemas.microsoft.com/office/drawing/2014/main" id="{49872734-A57B-DB3F-4200-CEC67A00BE9E}"/>
              </a:ext>
            </a:extLst>
          </p:cNvPr>
          <p:cNvGrpSpPr/>
          <p:nvPr/>
        </p:nvGrpSpPr>
        <p:grpSpPr>
          <a:xfrm>
            <a:off x="2221059" y="4527948"/>
            <a:ext cx="542244" cy="382255"/>
            <a:chOff x="3066490" y="1813909"/>
            <a:chExt cx="1723632" cy="1215072"/>
          </a:xfrm>
          <a:noFill/>
        </p:grpSpPr>
        <p:grpSp>
          <p:nvGrpSpPr>
            <p:cNvPr id="37" name="Group 64">
              <a:extLst>
                <a:ext uri="{FF2B5EF4-FFF2-40B4-BE49-F238E27FC236}">
                  <a16:creationId xmlns:a16="http://schemas.microsoft.com/office/drawing/2014/main" id="{89119A6B-0D42-429F-DF3C-1B18DAD36078}"/>
                </a:ext>
              </a:extLst>
            </p:cNvPr>
            <p:cNvGrpSpPr/>
            <p:nvPr/>
          </p:nvGrpSpPr>
          <p:grpSpPr>
            <a:xfrm>
              <a:off x="3066490" y="1813909"/>
              <a:ext cx="1723632" cy="689453"/>
              <a:chOff x="1004888" y="611188"/>
              <a:chExt cx="2524124" cy="1009650"/>
            </a:xfrm>
            <a:grpFill/>
          </p:grpSpPr>
          <p:sp>
            <p:nvSpPr>
              <p:cNvPr id="40" name="Freeform 43">
                <a:extLst>
                  <a:ext uri="{FF2B5EF4-FFF2-40B4-BE49-F238E27FC236}">
                    <a16:creationId xmlns:a16="http://schemas.microsoft.com/office/drawing/2014/main" id="{A09E887F-3145-951E-6464-CE703F080007}"/>
                  </a:ext>
                </a:extLst>
              </p:cNvPr>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a:extLst>
                  <a:ext uri="{FF2B5EF4-FFF2-40B4-BE49-F238E27FC236}">
                    <a16:creationId xmlns:a16="http://schemas.microsoft.com/office/drawing/2014/main" id="{BD85C377-7536-E3D8-24C2-D240521D2E56}"/>
                  </a:ext>
                </a:extLst>
              </p:cNvPr>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Oval 37">
              <a:extLst>
                <a:ext uri="{FF2B5EF4-FFF2-40B4-BE49-F238E27FC236}">
                  <a16:creationId xmlns:a16="http://schemas.microsoft.com/office/drawing/2014/main" id="{94076B60-C238-1FBB-A063-57AA863B2D3E}"/>
                </a:ext>
              </a:extLst>
            </p:cNvPr>
            <p:cNvSpPr>
              <a:spLocks noChangeArrowheads="1"/>
            </p:cNvSpPr>
            <p:nvPr/>
          </p:nvSpPr>
          <p:spPr bwMode="auto">
            <a:xfrm>
              <a:off x="4057754" y="2367741"/>
              <a:ext cx="330620" cy="330620"/>
            </a:xfrm>
            <a:prstGeom prst="ellipse">
              <a:avLst/>
            </a:prstGeom>
            <a:grp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7624109C-1DCB-7EE8-46EC-AF7E0E2ABA49}"/>
                </a:ext>
              </a:extLst>
            </p:cNvPr>
            <p:cNvSpPr>
              <a:spLocks noChangeArrowheads="1"/>
            </p:cNvSpPr>
            <p:nvPr/>
          </p:nvSpPr>
          <p:spPr bwMode="auto">
            <a:xfrm>
              <a:off x="3754974" y="2698361"/>
              <a:ext cx="330620" cy="330620"/>
            </a:xfrm>
            <a:prstGeom prst="ellipse">
              <a:avLst/>
            </a:prstGeom>
            <a:grp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grpSp>
      <p:sp>
        <p:nvSpPr>
          <p:cNvPr id="42" name="Company Contributions">
            <a:extLst>
              <a:ext uri="{FF2B5EF4-FFF2-40B4-BE49-F238E27FC236}">
                <a16:creationId xmlns:a16="http://schemas.microsoft.com/office/drawing/2014/main" id="{02D5784B-A48C-265E-1CFD-C4F121B02C5B}"/>
              </a:ext>
            </a:extLst>
          </p:cNvPr>
          <p:cNvSpPr txBox="1">
            <a:spLocks/>
          </p:cNvSpPr>
          <p:nvPr/>
        </p:nvSpPr>
        <p:spPr>
          <a:xfrm>
            <a:off x="2979835" y="4397914"/>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Company Contributions</a:t>
            </a:r>
          </a:p>
        </p:txBody>
      </p:sp>
      <p:sp>
        <p:nvSpPr>
          <p:cNvPr id="43" name="Contrib Types Icon">
            <a:extLst>
              <a:ext uri="{FF2B5EF4-FFF2-40B4-BE49-F238E27FC236}">
                <a16:creationId xmlns:a16="http://schemas.microsoft.com/office/drawing/2014/main" id="{D12A59C9-3871-BBE5-97FA-C9851F77464E}"/>
              </a:ext>
            </a:extLst>
          </p:cNvPr>
          <p:cNvSpPr>
            <a:spLocks noEditPoints="1"/>
          </p:cNvSpPr>
          <p:nvPr/>
        </p:nvSpPr>
        <p:spPr bwMode="auto">
          <a:xfrm>
            <a:off x="2253423" y="3523200"/>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44" name="Contribution Types">
            <a:extLst>
              <a:ext uri="{FF2B5EF4-FFF2-40B4-BE49-F238E27FC236}">
                <a16:creationId xmlns:a16="http://schemas.microsoft.com/office/drawing/2014/main" id="{74A7C49D-BD34-0443-6358-E1CD0DA94099}"/>
              </a:ext>
            </a:extLst>
          </p:cNvPr>
          <p:cNvSpPr txBox="1">
            <a:spLocks/>
          </p:cNvSpPr>
          <p:nvPr/>
        </p:nvSpPr>
        <p:spPr>
          <a:xfrm>
            <a:off x="2979835" y="3432545"/>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Contribution Types</a:t>
            </a:r>
          </a:p>
        </p:txBody>
      </p:sp>
      <p:grpSp>
        <p:nvGrpSpPr>
          <p:cNvPr id="45" name="Contrib limits icon">
            <a:extLst>
              <a:ext uri="{FF2B5EF4-FFF2-40B4-BE49-F238E27FC236}">
                <a16:creationId xmlns:a16="http://schemas.microsoft.com/office/drawing/2014/main" id="{20B8176A-EEEE-3F05-FA20-BC445BF7CAEE}"/>
              </a:ext>
            </a:extLst>
          </p:cNvPr>
          <p:cNvGrpSpPr/>
          <p:nvPr/>
        </p:nvGrpSpPr>
        <p:grpSpPr>
          <a:xfrm rot="18807177">
            <a:off x="2219584" y="2652954"/>
            <a:ext cx="545195" cy="241267"/>
            <a:chOff x="3741738" y="5957888"/>
            <a:chExt cx="2030413" cy="898525"/>
          </a:xfrm>
          <a:noFill/>
        </p:grpSpPr>
        <p:sp>
          <p:nvSpPr>
            <p:cNvPr id="46" name="Freeform 29">
              <a:extLst>
                <a:ext uri="{FF2B5EF4-FFF2-40B4-BE49-F238E27FC236}">
                  <a16:creationId xmlns:a16="http://schemas.microsoft.com/office/drawing/2014/main" id="{A6979079-EE3A-C555-E75E-44A6FE485E6C}"/>
                </a:ext>
              </a:extLst>
            </p:cNvPr>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grpFill/>
            <a:ln w="1270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0">
              <a:extLst>
                <a:ext uri="{FF2B5EF4-FFF2-40B4-BE49-F238E27FC236}">
                  <a16:creationId xmlns:a16="http://schemas.microsoft.com/office/drawing/2014/main" id="{487056A9-9FA7-D42E-728A-98E14488A002}"/>
                </a:ext>
              </a:extLst>
            </p:cNvPr>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grpFill/>
            <a:ln w="1270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AE02C532-65FE-41BA-149C-954D8EB3CA77}"/>
                </a:ext>
              </a:extLst>
            </p:cNvPr>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grpFill/>
            <a:ln w="1270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Contribution Limits">
            <a:extLst>
              <a:ext uri="{FF2B5EF4-FFF2-40B4-BE49-F238E27FC236}">
                <a16:creationId xmlns:a16="http://schemas.microsoft.com/office/drawing/2014/main" id="{6ABB100C-B63A-0666-6583-B8CB34C987A6}"/>
              </a:ext>
            </a:extLst>
          </p:cNvPr>
          <p:cNvSpPr txBox="1">
            <a:spLocks/>
          </p:cNvSpPr>
          <p:nvPr/>
        </p:nvSpPr>
        <p:spPr>
          <a:xfrm>
            <a:off x="2979835" y="2467177"/>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Contribution Limits</a:t>
            </a:r>
          </a:p>
        </p:txBody>
      </p:sp>
      <p:grpSp>
        <p:nvGrpSpPr>
          <p:cNvPr id="50" name="Eligibility Icon">
            <a:extLst>
              <a:ext uri="{FF2B5EF4-FFF2-40B4-BE49-F238E27FC236}">
                <a16:creationId xmlns:a16="http://schemas.microsoft.com/office/drawing/2014/main" id="{D8868765-6F86-4F84-F454-732861BE18C3}"/>
              </a:ext>
            </a:extLst>
          </p:cNvPr>
          <p:cNvGrpSpPr/>
          <p:nvPr/>
        </p:nvGrpSpPr>
        <p:grpSpPr>
          <a:xfrm>
            <a:off x="2272796" y="1603967"/>
            <a:ext cx="438770" cy="409579"/>
            <a:chOff x="3565526" y="-9525"/>
            <a:chExt cx="1527175" cy="1425575"/>
          </a:xfrm>
          <a:noFill/>
        </p:grpSpPr>
        <p:sp>
          <p:nvSpPr>
            <p:cNvPr id="51" name="Freeform 5">
              <a:extLst>
                <a:ext uri="{FF2B5EF4-FFF2-40B4-BE49-F238E27FC236}">
                  <a16:creationId xmlns:a16="http://schemas.microsoft.com/office/drawing/2014/main" id="{08AE8A8F-8282-854A-2162-0D0E5938FA43}"/>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grpFill/>
            <a:ln w="127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a:extLst>
                <a:ext uri="{FF2B5EF4-FFF2-40B4-BE49-F238E27FC236}">
                  <a16:creationId xmlns:a16="http://schemas.microsoft.com/office/drawing/2014/main" id="{AFCBBCAF-765A-16F0-AA9A-233AAE643896}"/>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grpFill/>
            <a:ln w="127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 name="Plan Eligibility: detail">
            <a:extLst>
              <a:ext uri="{FF2B5EF4-FFF2-40B4-BE49-F238E27FC236}">
                <a16:creationId xmlns:a16="http://schemas.microsoft.com/office/drawing/2014/main" id="{04D0D6F3-1D34-F9C2-42B8-4FF5F6416F0E}"/>
              </a:ext>
            </a:extLst>
          </p:cNvPr>
          <p:cNvSpPr txBox="1"/>
          <p:nvPr>
            <p:custDataLst>
              <p:custData r:id="rId1"/>
            </p:custDataLst>
          </p:nvPr>
        </p:nvSpPr>
        <p:spPr>
          <a:xfrm>
            <a:off x="5880148" y="1538567"/>
            <a:ext cx="4074064" cy="727828"/>
          </a:xfrm>
          <a:prstGeom prst="rect">
            <a:avLst/>
          </a:prstGeom>
          <a:noFill/>
        </p:spPr>
        <p:txBody>
          <a:bodyPr wrap="square" lIns="0" tIns="0" rIns="0" bIns="0" rtlCol="0">
            <a:spAutoFit/>
          </a:bodyPr>
          <a:lstStyle/>
          <a:p>
            <a:pPr>
              <a:lnSpc>
                <a:spcPct val="110000"/>
              </a:lnSpc>
              <a:spcAft>
                <a:spcPts val="600"/>
              </a:spcAft>
              <a:buClr>
                <a:schemeClr val="accent2"/>
              </a:buClr>
            </a:pPr>
            <a:r>
              <a:rPr lang="en-US" sz="2000" b="1" dirty="0"/>
              <a:t>Company Contribution:</a:t>
            </a:r>
          </a:p>
          <a:p>
            <a:pPr>
              <a:lnSpc>
                <a:spcPct val="110000"/>
              </a:lnSpc>
              <a:buClr>
                <a:schemeClr val="accent2"/>
              </a:buClr>
            </a:pPr>
            <a:r>
              <a:rPr lang="en-US" sz="2000" dirty="0"/>
              <a:t>[Plan Detail]</a:t>
            </a:r>
          </a:p>
        </p:txBody>
      </p:sp>
      <p:sp>
        <p:nvSpPr>
          <p:cNvPr id="54" name="Plan Eligibility">
            <a:extLst>
              <a:ext uri="{FF2B5EF4-FFF2-40B4-BE49-F238E27FC236}">
                <a16:creationId xmlns:a16="http://schemas.microsoft.com/office/drawing/2014/main" id="{2B80FB51-E7A3-9ECA-5D04-4B63F30F669B}"/>
              </a:ext>
            </a:extLst>
          </p:cNvPr>
          <p:cNvSpPr txBox="1">
            <a:spLocks/>
          </p:cNvSpPr>
          <p:nvPr/>
        </p:nvSpPr>
        <p:spPr>
          <a:xfrm>
            <a:off x="4138397" y="286834"/>
            <a:ext cx="1685330" cy="457200"/>
          </a:xfrm>
          <a:prstGeom prst="rect">
            <a:avLst/>
          </a:prstGeom>
        </p:spPr>
        <p:txBody>
          <a:bodyPr anchor="ctr">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endParaRPr lang="en-US" dirty="0">
              <a:solidFill>
                <a:srgbClr val="054C70"/>
              </a:solidFill>
            </a:endParaRPr>
          </a:p>
        </p:txBody>
      </p:sp>
      <p:sp>
        <p:nvSpPr>
          <p:cNvPr id="56" name="Contribution Limits">
            <a:extLst>
              <a:ext uri="{FF2B5EF4-FFF2-40B4-BE49-F238E27FC236}">
                <a16:creationId xmlns:a16="http://schemas.microsoft.com/office/drawing/2014/main" id="{66EA76C1-A195-E37D-00F7-1FC3C567BEF7}"/>
              </a:ext>
            </a:extLst>
          </p:cNvPr>
          <p:cNvSpPr txBox="1">
            <a:spLocks/>
          </p:cNvSpPr>
          <p:nvPr/>
        </p:nvSpPr>
        <p:spPr>
          <a:xfrm>
            <a:off x="2979835" y="1527839"/>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Plan</a:t>
            </a:r>
            <a:r>
              <a:rPr lang="en-US" b="1" dirty="0">
                <a:solidFill>
                  <a:schemeClr val="accent5"/>
                </a:solidFill>
              </a:rPr>
              <a:t> </a:t>
            </a:r>
            <a:br>
              <a:rPr lang="en-US" b="1" dirty="0">
                <a:solidFill>
                  <a:schemeClr val="accent5"/>
                </a:solidFill>
              </a:rPr>
            </a:br>
            <a:r>
              <a:rPr lang="en-US" dirty="0">
                <a:solidFill>
                  <a:schemeClr val="accent5"/>
                </a:solidFill>
              </a:rPr>
              <a:t>Eligibility </a:t>
            </a:r>
          </a:p>
        </p:txBody>
      </p:sp>
    </p:spTree>
    <p:extLst>
      <p:ext uri="{BB962C8B-B14F-4D97-AF65-F5344CB8AC3E}">
        <p14:creationId xmlns:p14="http://schemas.microsoft.com/office/powerpoint/2010/main" val="223505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Plan features</a:t>
            </a:r>
            <a:endParaRPr lang="en-US" dirty="0"/>
          </a:p>
        </p:txBody>
      </p:sp>
      <p:cxnSp>
        <p:nvCxnSpPr>
          <p:cNvPr id="13" name="Straight Connector 12">
            <a:extLst>
              <a:ext uri="{FF2B5EF4-FFF2-40B4-BE49-F238E27FC236}">
                <a16:creationId xmlns:a16="http://schemas.microsoft.com/office/drawing/2014/main" id="{DF9A7C86-D6CE-00BF-34D2-206B68F3AF81}"/>
              </a:ext>
            </a:extLst>
          </p:cNvPr>
          <p:cNvCxnSpPr/>
          <p:nvPr/>
        </p:nvCxnSpPr>
        <p:spPr>
          <a:xfrm>
            <a:off x="5405169" y="1484695"/>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14" name="Isosceles Triangle 25">
            <a:extLst>
              <a:ext uri="{FF2B5EF4-FFF2-40B4-BE49-F238E27FC236}">
                <a16:creationId xmlns:a16="http://schemas.microsoft.com/office/drawing/2014/main" id="{E52375F3-76C9-61D4-DCAA-A58CC5231FDA}"/>
              </a:ext>
            </a:extLst>
          </p:cNvPr>
          <p:cNvSpPr/>
          <p:nvPr/>
        </p:nvSpPr>
        <p:spPr>
          <a:xfrm rot="16200000">
            <a:off x="5167861" y="5589100"/>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15" name="vesting Icon">
            <a:extLst>
              <a:ext uri="{FF2B5EF4-FFF2-40B4-BE49-F238E27FC236}">
                <a16:creationId xmlns:a16="http://schemas.microsoft.com/office/drawing/2014/main" id="{37A17018-5E6B-6F83-1A64-8510E95DFDFC}"/>
              </a:ext>
            </a:extLst>
          </p:cNvPr>
          <p:cNvGrpSpPr/>
          <p:nvPr/>
        </p:nvGrpSpPr>
        <p:grpSpPr>
          <a:xfrm>
            <a:off x="2295280" y="5445304"/>
            <a:ext cx="388754" cy="437275"/>
            <a:chOff x="3565526" y="1873250"/>
            <a:chExt cx="1477963" cy="1676400"/>
          </a:xfrm>
          <a:noFill/>
        </p:grpSpPr>
        <p:sp>
          <p:nvSpPr>
            <p:cNvPr id="16" name="Freeform 7">
              <a:extLst>
                <a:ext uri="{FF2B5EF4-FFF2-40B4-BE49-F238E27FC236}">
                  <a16:creationId xmlns:a16="http://schemas.microsoft.com/office/drawing/2014/main" id="{0B39A596-348D-83BB-3588-AF033B9DCA11}"/>
                </a:ext>
              </a:extLst>
            </p:cNvPr>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884E249-0936-1559-A6F8-42138B5A4644}"/>
                </a:ext>
              </a:extLst>
            </p:cNvPr>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B62C624-D99F-3108-DE91-9DFD856F1564}"/>
                </a:ext>
              </a:extLst>
            </p:cNvPr>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9C7C0BC7-2CD5-60C3-CE8A-A267D7536EDF}"/>
                </a:ext>
              </a:extLst>
            </p:cNvPr>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9172F87A-3E10-A794-B6C7-94A4E00C43E8}"/>
                </a:ext>
              </a:extLst>
            </p:cNvPr>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1D290A16-0398-2D0C-5926-4276B258BCA1}"/>
                </a:ext>
              </a:extLst>
            </p:cNvPr>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A2214510-BA89-706F-6704-60EF7DFFB7A0}"/>
                </a:ext>
              </a:extLst>
            </p:cNvPr>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66D1AEA-5BD9-0483-E562-C4B8664EF1AC}"/>
                </a:ext>
              </a:extLst>
            </p:cNvPr>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8C01B171-6F5A-C13F-F8CB-698B4D573F65}"/>
                </a:ext>
              </a:extLst>
            </p:cNvPr>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8E32F57-C13E-3AF4-3440-21D988C98266}"/>
                </a:ext>
              </a:extLst>
            </p:cNvPr>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FB88CBB-7DB5-E842-F39D-B61589AFA852}"/>
                </a:ext>
              </a:extLst>
            </p:cNvPr>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66007851-5C2C-C00A-117A-0ABB513A1118}"/>
                </a:ext>
              </a:extLst>
            </p:cNvPr>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07E0BCE-2D01-A2B3-A8E3-5620F0180EAE}"/>
                </a:ext>
              </a:extLst>
            </p:cNvPr>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FD35A4B2-08BE-55D9-F371-420DA91DFE54}"/>
                </a:ext>
              </a:extLst>
            </p:cNvPr>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D3BB2462-2E14-A648-7A03-71311929BEFB}"/>
                </a:ext>
              </a:extLst>
            </p:cNvPr>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C4CD05D-DFEC-B8CD-4A80-8E2A4620BBD3}"/>
                </a:ext>
              </a:extLst>
            </p:cNvPr>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79293C6C-9DE5-2EA2-E9D2-89EF31C4234A}"/>
                </a:ext>
              </a:extLst>
            </p:cNvPr>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C3929361-3D16-7709-3512-034B0CC6141B}"/>
                </a:ext>
              </a:extLst>
            </p:cNvPr>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6">
              <a:extLst>
                <a:ext uri="{FF2B5EF4-FFF2-40B4-BE49-F238E27FC236}">
                  <a16:creationId xmlns:a16="http://schemas.microsoft.com/office/drawing/2014/main" id="{363D7824-2010-C950-3545-923567352BFF}"/>
                </a:ext>
              </a:extLst>
            </p:cNvPr>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 name="Vesting Schedule">
            <a:extLst>
              <a:ext uri="{FF2B5EF4-FFF2-40B4-BE49-F238E27FC236}">
                <a16:creationId xmlns:a16="http://schemas.microsoft.com/office/drawing/2014/main" id="{E3FBCD25-BA81-200F-1E59-E48D59498C37}"/>
              </a:ext>
            </a:extLst>
          </p:cNvPr>
          <p:cNvSpPr txBox="1">
            <a:spLocks/>
          </p:cNvSpPr>
          <p:nvPr/>
        </p:nvSpPr>
        <p:spPr>
          <a:xfrm>
            <a:off x="2979835" y="5363282"/>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Vesting Schedule</a:t>
            </a:r>
          </a:p>
        </p:txBody>
      </p:sp>
      <p:grpSp>
        <p:nvGrpSpPr>
          <p:cNvPr id="36" name="comp contrib icon">
            <a:extLst>
              <a:ext uri="{FF2B5EF4-FFF2-40B4-BE49-F238E27FC236}">
                <a16:creationId xmlns:a16="http://schemas.microsoft.com/office/drawing/2014/main" id="{49872734-A57B-DB3F-4200-CEC67A00BE9E}"/>
              </a:ext>
            </a:extLst>
          </p:cNvPr>
          <p:cNvGrpSpPr/>
          <p:nvPr/>
        </p:nvGrpSpPr>
        <p:grpSpPr>
          <a:xfrm>
            <a:off x="2221059" y="4527948"/>
            <a:ext cx="542244" cy="382255"/>
            <a:chOff x="3066490" y="1813909"/>
            <a:chExt cx="1723632" cy="1215072"/>
          </a:xfrm>
          <a:noFill/>
        </p:grpSpPr>
        <p:grpSp>
          <p:nvGrpSpPr>
            <p:cNvPr id="37" name="Group 64">
              <a:extLst>
                <a:ext uri="{FF2B5EF4-FFF2-40B4-BE49-F238E27FC236}">
                  <a16:creationId xmlns:a16="http://schemas.microsoft.com/office/drawing/2014/main" id="{89119A6B-0D42-429F-DF3C-1B18DAD36078}"/>
                </a:ext>
              </a:extLst>
            </p:cNvPr>
            <p:cNvGrpSpPr/>
            <p:nvPr/>
          </p:nvGrpSpPr>
          <p:grpSpPr>
            <a:xfrm>
              <a:off x="3066490" y="1813909"/>
              <a:ext cx="1723632" cy="689453"/>
              <a:chOff x="1004888" y="611188"/>
              <a:chExt cx="2524124" cy="1009650"/>
            </a:xfrm>
            <a:grpFill/>
          </p:grpSpPr>
          <p:sp>
            <p:nvSpPr>
              <p:cNvPr id="40" name="Freeform 43">
                <a:extLst>
                  <a:ext uri="{FF2B5EF4-FFF2-40B4-BE49-F238E27FC236}">
                    <a16:creationId xmlns:a16="http://schemas.microsoft.com/office/drawing/2014/main" id="{A09E887F-3145-951E-6464-CE703F080007}"/>
                  </a:ext>
                </a:extLst>
              </p:cNvPr>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a:extLst>
                  <a:ext uri="{FF2B5EF4-FFF2-40B4-BE49-F238E27FC236}">
                    <a16:creationId xmlns:a16="http://schemas.microsoft.com/office/drawing/2014/main" id="{BD85C377-7536-E3D8-24C2-D240521D2E56}"/>
                  </a:ext>
                </a:extLst>
              </p:cNvPr>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Oval 37">
              <a:extLst>
                <a:ext uri="{FF2B5EF4-FFF2-40B4-BE49-F238E27FC236}">
                  <a16:creationId xmlns:a16="http://schemas.microsoft.com/office/drawing/2014/main" id="{94076B60-C238-1FBB-A063-57AA863B2D3E}"/>
                </a:ext>
              </a:extLst>
            </p:cNvPr>
            <p:cNvSpPr>
              <a:spLocks noChangeArrowheads="1"/>
            </p:cNvSpPr>
            <p:nvPr/>
          </p:nvSpPr>
          <p:spPr bwMode="auto">
            <a:xfrm>
              <a:off x="4057754" y="2367741"/>
              <a:ext cx="330620" cy="330620"/>
            </a:xfrm>
            <a:prstGeom prst="ellipse">
              <a:avLst/>
            </a:prstGeom>
            <a:grp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7624109C-1DCB-7EE8-46EC-AF7E0E2ABA49}"/>
                </a:ext>
              </a:extLst>
            </p:cNvPr>
            <p:cNvSpPr>
              <a:spLocks noChangeArrowheads="1"/>
            </p:cNvSpPr>
            <p:nvPr/>
          </p:nvSpPr>
          <p:spPr bwMode="auto">
            <a:xfrm>
              <a:off x="3754974" y="2698361"/>
              <a:ext cx="330620" cy="330620"/>
            </a:xfrm>
            <a:prstGeom prst="ellipse">
              <a:avLst/>
            </a:prstGeom>
            <a:grp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sp>
        <p:nvSpPr>
          <p:cNvPr id="42" name="Company Contributions">
            <a:extLst>
              <a:ext uri="{FF2B5EF4-FFF2-40B4-BE49-F238E27FC236}">
                <a16:creationId xmlns:a16="http://schemas.microsoft.com/office/drawing/2014/main" id="{02D5784B-A48C-265E-1CFD-C4F121B02C5B}"/>
              </a:ext>
            </a:extLst>
          </p:cNvPr>
          <p:cNvSpPr txBox="1">
            <a:spLocks/>
          </p:cNvSpPr>
          <p:nvPr/>
        </p:nvSpPr>
        <p:spPr>
          <a:xfrm>
            <a:off x="2979835" y="4397914"/>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Company Contributions</a:t>
            </a:r>
          </a:p>
        </p:txBody>
      </p:sp>
      <p:sp>
        <p:nvSpPr>
          <p:cNvPr id="43" name="Contrib Types Icon">
            <a:extLst>
              <a:ext uri="{FF2B5EF4-FFF2-40B4-BE49-F238E27FC236}">
                <a16:creationId xmlns:a16="http://schemas.microsoft.com/office/drawing/2014/main" id="{D12A59C9-3871-BBE5-97FA-C9851F77464E}"/>
              </a:ext>
            </a:extLst>
          </p:cNvPr>
          <p:cNvSpPr>
            <a:spLocks noEditPoints="1"/>
          </p:cNvSpPr>
          <p:nvPr/>
        </p:nvSpPr>
        <p:spPr bwMode="auto">
          <a:xfrm>
            <a:off x="2253423" y="3523200"/>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44" name="Contribution Types">
            <a:extLst>
              <a:ext uri="{FF2B5EF4-FFF2-40B4-BE49-F238E27FC236}">
                <a16:creationId xmlns:a16="http://schemas.microsoft.com/office/drawing/2014/main" id="{74A7C49D-BD34-0443-6358-E1CD0DA94099}"/>
              </a:ext>
            </a:extLst>
          </p:cNvPr>
          <p:cNvSpPr txBox="1">
            <a:spLocks/>
          </p:cNvSpPr>
          <p:nvPr/>
        </p:nvSpPr>
        <p:spPr>
          <a:xfrm>
            <a:off x="2979835" y="3432545"/>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Contribution Types</a:t>
            </a:r>
          </a:p>
        </p:txBody>
      </p:sp>
      <p:grpSp>
        <p:nvGrpSpPr>
          <p:cNvPr id="45" name="Contrib limits icon">
            <a:extLst>
              <a:ext uri="{FF2B5EF4-FFF2-40B4-BE49-F238E27FC236}">
                <a16:creationId xmlns:a16="http://schemas.microsoft.com/office/drawing/2014/main" id="{20B8176A-EEEE-3F05-FA20-BC445BF7CAEE}"/>
              </a:ext>
            </a:extLst>
          </p:cNvPr>
          <p:cNvGrpSpPr/>
          <p:nvPr/>
        </p:nvGrpSpPr>
        <p:grpSpPr>
          <a:xfrm rot="18807177">
            <a:off x="2219584" y="2652954"/>
            <a:ext cx="545195" cy="241267"/>
            <a:chOff x="3741738" y="5957888"/>
            <a:chExt cx="2030413" cy="898525"/>
          </a:xfrm>
          <a:noFill/>
        </p:grpSpPr>
        <p:sp>
          <p:nvSpPr>
            <p:cNvPr id="46" name="Freeform 29">
              <a:extLst>
                <a:ext uri="{FF2B5EF4-FFF2-40B4-BE49-F238E27FC236}">
                  <a16:creationId xmlns:a16="http://schemas.microsoft.com/office/drawing/2014/main" id="{A6979079-EE3A-C555-E75E-44A6FE485E6C}"/>
                </a:ext>
              </a:extLst>
            </p:cNvPr>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grpFill/>
            <a:ln w="1270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0">
              <a:extLst>
                <a:ext uri="{FF2B5EF4-FFF2-40B4-BE49-F238E27FC236}">
                  <a16:creationId xmlns:a16="http://schemas.microsoft.com/office/drawing/2014/main" id="{487056A9-9FA7-D42E-728A-98E14488A002}"/>
                </a:ext>
              </a:extLst>
            </p:cNvPr>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grpFill/>
            <a:ln w="1270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AE02C532-65FE-41BA-149C-954D8EB3CA77}"/>
                </a:ext>
              </a:extLst>
            </p:cNvPr>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grpFill/>
            <a:ln w="1270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Contribution Limits">
            <a:extLst>
              <a:ext uri="{FF2B5EF4-FFF2-40B4-BE49-F238E27FC236}">
                <a16:creationId xmlns:a16="http://schemas.microsoft.com/office/drawing/2014/main" id="{6ABB100C-B63A-0666-6583-B8CB34C987A6}"/>
              </a:ext>
            </a:extLst>
          </p:cNvPr>
          <p:cNvSpPr txBox="1">
            <a:spLocks/>
          </p:cNvSpPr>
          <p:nvPr/>
        </p:nvSpPr>
        <p:spPr>
          <a:xfrm>
            <a:off x="2979835" y="2467177"/>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Contribution Limits</a:t>
            </a:r>
          </a:p>
        </p:txBody>
      </p:sp>
      <p:grpSp>
        <p:nvGrpSpPr>
          <p:cNvPr id="50" name="Eligibility Icon">
            <a:extLst>
              <a:ext uri="{FF2B5EF4-FFF2-40B4-BE49-F238E27FC236}">
                <a16:creationId xmlns:a16="http://schemas.microsoft.com/office/drawing/2014/main" id="{D8868765-6F86-4F84-F454-732861BE18C3}"/>
              </a:ext>
            </a:extLst>
          </p:cNvPr>
          <p:cNvGrpSpPr/>
          <p:nvPr/>
        </p:nvGrpSpPr>
        <p:grpSpPr>
          <a:xfrm>
            <a:off x="2272796" y="1603967"/>
            <a:ext cx="438770" cy="409579"/>
            <a:chOff x="3565526" y="-9525"/>
            <a:chExt cx="1527175" cy="1425575"/>
          </a:xfrm>
          <a:noFill/>
        </p:grpSpPr>
        <p:sp>
          <p:nvSpPr>
            <p:cNvPr id="51" name="Freeform 5">
              <a:extLst>
                <a:ext uri="{FF2B5EF4-FFF2-40B4-BE49-F238E27FC236}">
                  <a16:creationId xmlns:a16="http://schemas.microsoft.com/office/drawing/2014/main" id="{08AE8A8F-8282-854A-2162-0D0E5938FA43}"/>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grpFill/>
            <a:ln w="127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a:extLst>
                <a:ext uri="{FF2B5EF4-FFF2-40B4-BE49-F238E27FC236}">
                  <a16:creationId xmlns:a16="http://schemas.microsoft.com/office/drawing/2014/main" id="{AFCBBCAF-765A-16F0-AA9A-233AAE643896}"/>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grpFill/>
            <a:ln w="127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 name="Plan Eligibility: detail">
            <a:extLst>
              <a:ext uri="{FF2B5EF4-FFF2-40B4-BE49-F238E27FC236}">
                <a16:creationId xmlns:a16="http://schemas.microsoft.com/office/drawing/2014/main" id="{04D0D6F3-1D34-F9C2-42B8-4FF5F6416F0E}"/>
              </a:ext>
            </a:extLst>
          </p:cNvPr>
          <p:cNvSpPr txBox="1"/>
          <p:nvPr>
            <p:custDataLst>
              <p:custData r:id="rId1"/>
            </p:custDataLst>
          </p:nvPr>
        </p:nvSpPr>
        <p:spPr>
          <a:xfrm>
            <a:off x="5880147" y="1538567"/>
            <a:ext cx="4560193" cy="1338828"/>
          </a:xfrm>
          <a:prstGeom prst="rect">
            <a:avLst/>
          </a:prstGeom>
          <a:noFill/>
        </p:spPr>
        <p:txBody>
          <a:bodyPr wrap="square" lIns="0" tIns="0" rIns="0" bIns="0" rtlCol="0">
            <a:spAutoFit/>
          </a:bodyPr>
          <a:lstStyle/>
          <a:p>
            <a:pPr>
              <a:lnSpc>
                <a:spcPct val="110000"/>
              </a:lnSpc>
              <a:spcAft>
                <a:spcPts val="600"/>
              </a:spcAft>
              <a:buClr>
                <a:schemeClr val="accent2"/>
              </a:buClr>
            </a:pPr>
            <a:r>
              <a:rPr lang="en-US" sz="2000" b="1" dirty="0"/>
              <a:t>Company Contribution:</a:t>
            </a:r>
          </a:p>
          <a:p>
            <a:r>
              <a:rPr lang="en-US" sz="2000" dirty="0"/>
              <a:t>You are always </a:t>
            </a:r>
            <a:r>
              <a:rPr lang="en-US" sz="2000" b="1" dirty="0">
                <a:solidFill>
                  <a:srgbClr val="054C70"/>
                </a:solidFill>
              </a:rPr>
              <a:t>100% vested</a:t>
            </a:r>
            <a:r>
              <a:rPr lang="en-US" sz="2000" dirty="0"/>
              <a:t> in the </a:t>
            </a:r>
            <a:r>
              <a:rPr lang="en-US" sz="2000" b="1" dirty="0">
                <a:solidFill>
                  <a:srgbClr val="054C70"/>
                </a:solidFill>
              </a:rPr>
              <a:t>salary deferral </a:t>
            </a:r>
            <a:r>
              <a:rPr lang="en-US" sz="2000" dirty="0"/>
              <a:t>portion of your account.</a:t>
            </a:r>
          </a:p>
          <a:p>
            <a:endParaRPr lang="en-US" sz="2000" dirty="0"/>
          </a:p>
        </p:txBody>
      </p:sp>
      <p:sp>
        <p:nvSpPr>
          <p:cNvPr id="54" name="Plan Eligibility">
            <a:extLst>
              <a:ext uri="{FF2B5EF4-FFF2-40B4-BE49-F238E27FC236}">
                <a16:creationId xmlns:a16="http://schemas.microsoft.com/office/drawing/2014/main" id="{2B80FB51-E7A3-9ECA-5D04-4B63F30F669B}"/>
              </a:ext>
            </a:extLst>
          </p:cNvPr>
          <p:cNvSpPr txBox="1">
            <a:spLocks/>
          </p:cNvSpPr>
          <p:nvPr/>
        </p:nvSpPr>
        <p:spPr>
          <a:xfrm>
            <a:off x="4138397" y="286834"/>
            <a:ext cx="1685330" cy="457200"/>
          </a:xfrm>
          <a:prstGeom prst="rect">
            <a:avLst/>
          </a:prstGeom>
        </p:spPr>
        <p:txBody>
          <a:bodyPr anchor="ctr">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endParaRPr lang="en-US" dirty="0">
              <a:solidFill>
                <a:srgbClr val="054C70"/>
              </a:solidFill>
            </a:endParaRPr>
          </a:p>
        </p:txBody>
      </p:sp>
      <p:sp>
        <p:nvSpPr>
          <p:cNvPr id="56" name="Contribution Limits">
            <a:extLst>
              <a:ext uri="{FF2B5EF4-FFF2-40B4-BE49-F238E27FC236}">
                <a16:creationId xmlns:a16="http://schemas.microsoft.com/office/drawing/2014/main" id="{66EA76C1-A195-E37D-00F7-1FC3C567BEF7}"/>
              </a:ext>
            </a:extLst>
          </p:cNvPr>
          <p:cNvSpPr txBox="1">
            <a:spLocks/>
          </p:cNvSpPr>
          <p:nvPr/>
        </p:nvSpPr>
        <p:spPr>
          <a:xfrm>
            <a:off x="2979835" y="1527839"/>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Plan</a:t>
            </a:r>
            <a:r>
              <a:rPr lang="en-US" b="1" dirty="0">
                <a:solidFill>
                  <a:schemeClr val="accent5"/>
                </a:solidFill>
              </a:rPr>
              <a:t> </a:t>
            </a:r>
            <a:br>
              <a:rPr lang="en-US" b="1" dirty="0">
                <a:solidFill>
                  <a:schemeClr val="accent5"/>
                </a:solidFill>
              </a:rPr>
            </a:br>
            <a:r>
              <a:rPr lang="en-US" dirty="0">
                <a:solidFill>
                  <a:schemeClr val="accent5"/>
                </a:solidFill>
              </a:rPr>
              <a:t>Eligibility </a:t>
            </a:r>
          </a:p>
        </p:txBody>
      </p:sp>
      <p:graphicFrame>
        <p:nvGraphicFramePr>
          <p:cNvPr id="2" name="Vesting: details">
            <a:extLst>
              <a:ext uri="{FF2B5EF4-FFF2-40B4-BE49-F238E27FC236}">
                <a16:creationId xmlns:a16="http://schemas.microsoft.com/office/drawing/2014/main" id="{B9FFAFE6-1EA8-81F6-F9F9-F46CB67E1E24}"/>
              </a:ext>
            </a:extLst>
          </p:cNvPr>
          <p:cNvGraphicFramePr>
            <a:graphicFrameLocks noGrp="1"/>
          </p:cNvGraphicFramePr>
          <p:nvPr>
            <p:custDataLst>
              <p:custData r:id="rId2"/>
            </p:custDataLst>
            <p:extLst>
              <p:ext uri="{D42A27DB-BD31-4B8C-83A1-F6EECF244321}">
                <p14:modId xmlns:p14="http://schemas.microsoft.com/office/powerpoint/2010/main" val="3781460654"/>
              </p:ext>
            </p:extLst>
          </p:nvPr>
        </p:nvGraphicFramePr>
        <p:xfrm>
          <a:off x="5880147" y="3364048"/>
          <a:ext cx="2507044" cy="1402080"/>
        </p:xfrm>
        <a:graphic>
          <a:graphicData uri="http://schemas.openxmlformats.org/drawingml/2006/table">
            <a:tbl>
              <a:tblPr>
                <a:tableStyleId>{B301B821-A1FF-4177-AEE7-76D212191A09}</a:tableStyleId>
              </a:tblPr>
              <a:tblGrid>
                <a:gridCol w="1253522">
                  <a:extLst>
                    <a:ext uri="{9D8B030D-6E8A-4147-A177-3AD203B41FA5}">
                      <a16:colId xmlns:a16="http://schemas.microsoft.com/office/drawing/2014/main" val="20000"/>
                    </a:ext>
                  </a:extLst>
                </a:gridCol>
                <a:gridCol w="1253522">
                  <a:extLst>
                    <a:ext uri="{9D8B030D-6E8A-4147-A177-3AD203B41FA5}">
                      <a16:colId xmlns:a16="http://schemas.microsoft.com/office/drawing/2014/main" val="20001"/>
                    </a:ext>
                  </a:extLst>
                </a:gridCol>
              </a:tblGrid>
              <a:tr h="478612">
                <a:tc>
                  <a:txBody>
                    <a:bodyPr/>
                    <a:lstStyle/>
                    <a:p>
                      <a:r>
                        <a:rPr lang="en-US" sz="1600" dirty="0">
                          <a:solidFill>
                            <a:schemeClr val="tx1"/>
                          </a:solidFill>
                        </a:rPr>
                        <a:t>Vested percentage</a:t>
                      </a:r>
                    </a:p>
                  </a:txBody>
                  <a:tcPr>
                    <a:lnL w="28575"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1"/>
                          </a:solidFill>
                        </a:rPr>
                        <a:t>Years of service</a:t>
                      </a: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54C70"/>
                          </a:solidFill>
                        </a:rPr>
                        <a:t>[[</a:t>
                      </a:r>
                      <a:r>
                        <a:rPr lang="en-US" sz="1600" b="1" dirty="0" err="1">
                          <a:solidFill>
                            <a:srgbClr val="054C70"/>
                          </a:solidFill>
                        </a:rPr>
                        <a:t>AD_HOC:Vest</a:t>
                      </a:r>
                      <a:r>
                        <a:rPr lang="en-US" sz="1600" b="1" dirty="0">
                          <a:solidFill>
                            <a:srgbClr val="054C70"/>
                          </a:solidFill>
                        </a:rPr>
                        <a:t>%]]%  </a:t>
                      </a:r>
                      <a:endParaRPr lang="en-US" sz="1600" dirty="0">
                        <a:solidFill>
                          <a:srgbClr val="054C70"/>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54C70"/>
                          </a:solidFill>
                        </a:rPr>
                        <a:t>[[</a:t>
                      </a:r>
                      <a:r>
                        <a:rPr lang="en-US" sz="1600" b="1" dirty="0" err="1">
                          <a:solidFill>
                            <a:srgbClr val="054C70"/>
                          </a:solidFill>
                        </a:rPr>
                        <a:t>AD_HOC:VestYears</a:t>
                      </a:r>
                      <a:r>
                        <a:rPr lang="en-US" sz="1600" b="1" dirty="0">
                          <a:solidFill>
                            <a:srgbClr val="054C70"/>
                          </a:solidFill>
                        </a:rPr>
                        <a:t>]]</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 name="Plan Eligibility: detail">
            <a:extLst>
              <a:ext uri="{FF2B5EF4-FFF2-40B4-BE49-F238E27FC236}">
                <a16:creationId xmlns:a16="http://schemas.microsoft.com/office/drawing/2014/main" id="{786C31DB-E613-2446-5342-7700A30DB653}"/>
              </a:ext>
            </a:extLst>
          </p:cNvPr>
          <p:cNvSpPr txBox="1"/>
          <p:nvPr/>
        </p:nvSpPr>
        <p:spPr>
          <a:xfrm>
            <a:off x="5880147" y="5333225"/>
            <a:ext cx="4751133" cy="615553"/>
          </a:xfrm>
          <a:prstGeom prst="rect">
            <a:avLst/>
          </a:prstGeom>
          <a:noFill/>
        </p:spPr>
        <p:txBody>
          <a:bodyPr wrap="square" lIns="0" tIns="0" rIns="0" bIns="0" rtlCol="0">
            <a:spAutoFit/>
          </a:bodyPr>
          <a:lstStyle/>
          <a:p>
            <a:r>
              <a:rPr lang="en-US" sz="2000" dirty="0"/>
              <a:t>You are always </a:t>
            </a:r>
            <a:r>
              <a:rPr lang="en-US" sz="2000" b="1" dirty="0">
                <a:solidFill>
                  <a:srgbClr val="054C70"/>
                </a:solidFill>
              </a:rPr>
              <a:t>100% vested</a:t>
            </a:r>
            <a:r>
              <a:rPr lang="en-US" sz="2000" dirty="0">
                <a:solidFill>
                  <a:srgbClr val="054C70"/>
                </a:solidFill>
              </a:rPr>
              <a:t> </a:t>
            </a:r>
            <a:r>
              <a:rPr lang="en-US" sz="2000" dirty="0"/>
              <a:t>in the </a:t>
            </a:r>
            <a:r>
              <a:rPr lang="en-US" sz="2000" b="1" dirty="0">
                <a:solidFill>
                  <a:srgbClr val="054C70"/>
                </a:solidFill>
              </a:rPr>
              <a:t>salary deferral </a:t>
            </a:r>
            <a:r>
              <a:rPr lang="en-US" sz="2000" dirty="0"/>
              <a:t>portion of your account.</a:t>
            </a:r>
          </a:p>
        </p:txBody>
      </p:sp>
    </p:spTree>
    <p:extLst>
      <p:ext uri="{BB962C8B-B14F-4D97-AF65-F5344CB8AC3E}">
        <p14:creationId xmlns:p14="http://schemas.microsoft.com/office/powerpoint/2010/main" val="229793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Plan features</a:t>
            </a:r>
            <a:endParaRPr lang="en-US" dirty="0"/>
          </a:p>
        </p:txBody>
      </p:sp>
      <p:grpSp>
        <p:nvGrpSpPr>
          <p:cNvPr id="15" name="vesting Icon">
            <a:extLst>
              <a:ext uri="{FF2B5EF4-FFF2-40B4-BE49-F238E27FC236}">
                <a16:creationId xmlns:a16="http://schemas.microsoft.com/office/drawing/2014/main" id="{37A17018-5E6B-6F83-1A64-8510E95DFDFC}"/>
              </a:ext>
            </a:extLst>
          </p:cNvPr>
          <p:cNvGrpSpPr/>
          <p:nvPr/>
        </p:nvGrpSpPr>
        <p:grpSpPr>
          <a:xfrm>
            <a:off x="2295280" y="5445304"/>
            <a:ext cx="388754" cy="437275"/>
            <a:chOff x="3565526" y="1873250"/>
            <a:chExt cx="1477963" cy="1676400"/>
          </a:xfrm>
          <a:noFill/>
        </p:grpSpPr>
        <p:sp>
          <p:nvSpPr>
            <p:cNvPr id="16" name="Freeform 7">
              <a:extLst>
                <a:ext uri="{FF2B5EF4-FFF2-40B4-BE49-F238E27FC236}">
                  <a16:creationId xmlns:a16="http://schemas.microsoft.com/office/drawing/2014/main" id="{0B39A596-348D-83BB-3588-AF033B9DCA11}"/>
                </a:ext>
              </a:extLst>
            </p:cNvPr>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884E249-0936-1559-A6F8-42138B5A4644}"/>
                </a:ext>
              </a:extLst>
            </p:cNvPr>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B62C624-D99F-3108-DE91-9DFD856F1564}"/>
                </a:ext>
              </a:extLst>
            </p:cNvPr>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9C7C0BC7-2CD5-60C3-CE8A-A267D7536EDF}"/>
                </a:ext>
              </a:extLst>
            </p:cNvPr>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9172F87A-3E10-A794-B6C7-94A4E00C43E8}"/>
                </a:ext>
              </a:extLst>
            </p:cNvPr>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1D290A16-0398-2D0C-5926-4276B258BCA1}"/>
                </a:ext>
              </a:extLst>
            </p:cNvPr>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A2214510-BA89-706F-6704-60EF7DFFB7A0}"/>
                </a:ext>
              </a:extLst>
            </p:cNvPr>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66D1AEA-5BD9-0483-E562-C4B8664EF1AC}"/>
                </a:ext>
              </a:extLst>
            </p:cNvPr>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8C01B171-6F5A-C13F-F8CB-698B4D573F65}"/>
                </a:ext>
              </a:extLst>
            </p:cNvPr>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8E32F57-C13E-3AF4-3440-21D988C98266}"/>
                </a:ext>
              </a:extLst>
            </p:cNvPr>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FB88CBB-7DB5-E842-F39D-B61589AFA852}"/>
                </a:ext>
              </a:extLst>
            </p:cNvPr>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66007851-5C2C-C00A-117A-0ABB513A1118}"/>
                </a:ext>
              </a:extLst>
            </p:cNvPr>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07E0BCE-2D01-A2B3-A8E3-5620F0180EAE}"/>
                </a:ext>
              </a:extLst>
            </p:cNvPr>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FD35A4B2-08BE-55D9-F371-420DA91DFE54}"/>
                </a:ext>
              </a:extLst>
            </p:cNvPr>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D3BB2462-2E14-A648-7A03-71311929BEFB}"/>
                </a:ext>
              </a:extLst>
            </p:cNvPr>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C4CD05D-DFEC-B8CD-4A80-8E2A4620BBD3}"/>
                </a:ext>
              </a:extLst>
            </p:cNvPr>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79293C6C-9DE5-2EA2-E9D2-89EF31C4234A}"/>
                </a:ext>
              </a:extLst>
            </p:cNvPr>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C3929361-3D16-7709-3512-034B0CC6141B}"/>
                </a:ext>
              </a:extLst>
            </p:cNvPr>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6">
              <a:extLst>
                <a:ext uri="{FF2B5EF4-FFF2-40B4-BE49-F238E27FC236}">
                  <a16:creationId xmlns:a16="http://schemas.microsoft.com/office/drawing/2014/main" id="{363D7824-2010-C950-3545-923567352BFF}"/>
                </a:ext>
              </a:extLst>
            </p:cNvPr>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comp contrib icon">
            <a:extLst>
              <a:ext uri="{FF2B5EF4-FFF2-40B4-BE49-F238E27FC236}">
                <a16:creationId xmlns:a16="http://schemas.microsoft.com/office/drawing/2014/main" id="{49872734-A57B-DB3F-4200-CEC67A00BE9E}"/>
              </a:ext>
            </a:extLst>
          </p:cNvPr>
          <p:cNvGrpSpPr/>
          <p:nvPr/>
        </p:nvGrpSpPr>
        <p:grpSpPr>
          <a:xfrm>
            <a:off x="2221059" y="4527948"/>
            <a:ext cx="542244" cy="382255"/>
            <a:chOff x="3066490" y="1813909"/>
            <a:chExt cx="1723632" cy="1215072"/>
          </a:xfrm>
          <a:noFill/>
        </p:grpSpPr>
        <p:grpSp>
          <p:nvGrpSpPr>
            <p:cNvPr id="37" name="Group 64">
              <a:extLst>
                <a:ext uri="{FF2B5EF4-FFF2-40B4-BE49-F238E27FC236}">
                  <a16:creationId xmlns:a16="http://schemas.microsoft.com/office/drawing/2014/main" id="{89119A6B-0D42-429F-DF3C-1B18DAD36078}"/>
                </a:ext>
              </a:extLst>
            </p:cNvPr>
            <p:cNvGrpSpPr/>
            <p:nvPr/>
          </p:nvGrpSpPr>
          <p:grpSpPr>
            <a:xfrm>
              <a:off x="3066490" y="1813909"/>
              <a:ext cx="1723632" cy="689453"/>
              <a:chOff x="1004888" y="611188"/>
              <a:chExt cx="2524124" cy="1009650"/>
            </a:xfrm>
            <a:grpFill/>
          </p:grpSpPr>
          <p:sp>
            <p:nvSpPr>
              <p:cNvPr id="40" name="Freeform 43">
                <a:extLst>
                  <a:ext uri="{FF2B5EF4-FFF2-40B4-BE49-F238E27FC236}">
                    <a16:creationId xmlns:a16="http://schemas.microsoft.com/office/drawing/2014/main" id="{A09E887F-3145-951E-6464-CE703F080007}"/>
                  </a:ext>
                </a:extLst>
              </p:cNvPr>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4">
                <a:extLst>
                  <a:ext uri="{FF2B5EF4-FFF2-40B4-BE49-F238E27FC236}">
                    <a16:creationId xmlns:a16="http://schemas.microsoft.com/office/drawing/2014/main" id="{BD85C377-7536-E3D8-24C2-D240521D2E56}"/>
                  </a:ext>
                </a:extLst>
              </p:cNvPr>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Oval 37">
              <a:extLst>
                <a:ext uri="{FF2B5EF4-FFF2-40B4-BE49-F238E27FC236}">
                  <a16:creationId xmlns:a16="http://schemas.microsoft.com/office/drawing/2014/main" id="{94076B60-C238-1FBB-A063-57AA863B2D3E}"/>
                </a:ext>
              </a:extLst>
            </p:cNvPr>
            <p:cNvSpPr>
              <a:spLocks noChangeArrowheads="1"/>
            </p:cNvSpPr>
            <p:nvPr/>
          </p:nvSpPr>
          <p:spPr bwMode="auto">
            <a:xfrm>
              <a:off x="4057754" y="2367741"/>
              <a:ext cx="330620" cy="330620"/>
            </a:xfrm>
            <a:prstGeom prst="ellipse">
              <a:avLst/>
            </a:prstGeom>
            <a:grp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7624109C-1DCB-7EE8-46EC-AF7E0E2ABA49}"/>
                </a:ext>
              </a:extLst>
            </p:cNvPr>
            <p:cNvSpPr>
              <a:spLocks noChangeArrowheads="1"/>
            </p:cNvSpPr>
            <p:nvPr/>
          </p:nvSpPr>
          <p:spPr bwMode="auto">
            <a:xfrm>
              <a:off x="3754974" y="2698361"/>
              <a:ext cx="330620" cy="330620"/>
            </a:xfrm>
            <a:prstGeom prst="ellipse">
              <a:avLst/>
            </a:prstGeom>
            <a:grp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grpSp>
      <p:sp>
        <p:nvSpPr>
          <p:cNvPr id="43" name="Contrib Types Icon">
            <a:extLst>
              <a:ext uri="{FF2B5EF4-FFF2-40B4-BE49-F238E27FC236}">
                <a16:creationId xmlns:a16="http://schemas.microsoft.com/office/drawing/2014/main" id="{D12A59C9-3871-BBE5-97FA-C9851F77464E}"/>
              </a:ext>
            </a:extLst>
          </p:cNvPr>
          <p:cNvSpPr>
            <a:spLocks noEditPoints="1"/>
          </p:cNvSpPr>
          <p:nvPr/>
        </p:nvSpPr>
        <p:spPr bwMode="auto">
          <a:xfrm>
            <a:off x="2253423" y="3523200"/>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sp>
        <p:nvSpPr>
          <p:cNvPr id="44" name="Contribution Types">
            <a:extLst>
              <a:ext uri="{FF2B5EF4-FFF2-40B4-BE49-F238E27FC236}">
                <a16:creationId xmlns:a16="http://schemas.microsoft.com/office/drawing/2014/main" id="{74A7C49D-BD34-0443-6358-E1CD0DA94099}"/>
              </a:ext>
            </a:extLst>
          </p:cNvPr>
          <p:cNvSpPr txBox="1">
            <a:spLocks/>
          </p:cNvSpPr>
          <p:nvPr/>
        </p:nvSpPr>
        <p:spPr>
          <a:xfrm>
            <a:off x="2979835" y="3432545"/>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Contribution Types</a:t>
            </a:r>
          </a:p>
        </p:txBody>
      </p:sp>
      <p:grpSp>
        <p:nvGrpSpPr>
          <p:cNvPr id="45" name="Contrib limits icon">
            <a:extLst>
              <a:ext uri="{FF2B5EF4-FFF2-40B4-BE49-F238E27FC236}">
                <a16:creationId xmlns:a16="http://schemas.microsoft.com/office/drawing/2014/main" id="{20B8176A-EEEE-3F05-FA20-BC445BF7CAEE}"/>
              </a:ext>
            </a:extLst>
          </p:cNvPr>
          <p:cNvGrpSpPr/>
          <p:nvPr/>
        </p:nvGrpSpPr>
        <p:grpSpPr>
          <a:xfrm rot="18807177">
            <a:off x="2219584" y="2652954"/>
            <a:ext cx="545195" cy="241267"/>
            <a:chOff x="3741738" y="5957888"/>
            <a:chExt cx="2030413" cy="898525"/>
          </a:xfrm>
          <a:noFill/>
        </p:grpSpPr>
        <p:sp>
          <p:nvSpPr>
            <p:cNvPr id="46" name="Freeform 29">
              <a:extLst>
                <a:ext uri="{FF2B5EF4-FFF2-40B4-BE49-F238E27FC236}">
                  <a16:creationId xmlns:a16="http://schemas.microsoft.com/office/drawing/2014/main" id="{A6979079-EE3A-C555-E75E-44A6FE485E6C}"/>
                </a:ext>
              </a:extLst>
            </p:cNvPr>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0">
              <a:extLst>
                <a:ext uri="{FF2B5EF4-FFF2-40B4-BE49-F238E27FC236}">
                  <a16:creationId xmlns:a16="http://schemas.microsoft.com/office/drawing/2014/main" id="{487056A9-9FA7-D42E-728A-98E14488A002}"/>
                </a:ext>
              </a:extLst>
            </p:cNvPr>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AE02C532-65FE-41BA-149C-954D8EB3CA77}"/>
                </a:ext>
              </a:extLst>
            </p:cNvPr>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Contribution Limits">
            <a:extLst>
              <a:ext uri="{FF2B5EF4-FFF2-40B4-BE49-F238E27FC236}">
                <a16:creationId xmlns:a16="http://schemas.microsoft.com/office/drawing/2014/main" id="{6ABB100C-B63A-0666-6583-B8CB34C987A6}"/>
              </a:ext>
            </a:extLst>
          </p:cNvPr>
          <p:cNvSpPr txBox="1">
            <a:spLocks/>
          </p:cNvSpPr>
          <p:nvPr/>
        </p:nvSpPr>
        <p:spPr>
          <a:xfrm>
            <a:off x="2979835" y="2467177"/>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Contribution Limits</a:t>
            </a:r>
          </a:p>
        </p:txBody>
      </p:sp>
      <p:grpSp>
        <p:nvGrpSpPr>
          <p:cNvPr id="50" name="Eligibility Icon">
            <a:extLst>
              <a:ext uri="{FF2B5EF4-FFF2-40B4-BE49-F238E27FC236}">
                <a16:creationId xmlns:a16="http://schemas.microsoft.com/office/drawing/2014/main" id="{D8868765-6F86-4F84-F454-732861BE18C3}"/>
              </a:ext>
            </a:extLst>
          </p:cNvPr>
          <p:cNvGrpSpPr/>
          <p:nvPr/>
        </p:nvGrpSpPr>
        <p:grpSpPr>
          <a:xfrm>
            <a:off x="2272796" y="1603967"/>
            <a:ext cx="438770" cy="409579"/>
            <a:chOff x="3565526" y="-9525"/>
            <a:chExt cx="1527175" cy="1425575"/>
          </a:xfrm>
          <a:noFill/>
        </p:grpSpPr>
        <p:sp>
          <p:nvSpPr>
            <p:cNvPr id="51" name="Freeform 5">
              <a:extLst>
                <a:ext uri="{FF2B5EF4-FFF2-40B4-BE49-F238E27FC236}">
                  <a16:creationId xmlns:a16="http://schemas.microsoft.com/office/drawing/2014/main" id="{08AE8A8F-8282-854A-2162-0D0E5938FA43}"/>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a:extLst>
                <a:ext uri="{FF2B5EF4-FFF2-40B4-BE49-F238E27FC236}">
                  <a16:creationId xmlns:a16="http://schemas.microsoft.com/office/drawing/2014/main" id="{AFCBBCAF-765A-16F0-AA9A-233AAE643896}"/>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grpFill/>
            <a:ln w="12700">
              <a:solidFill>
                <a:srgbClr val="05C3D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 name="Plan Eligibility">
            <a:extLst>
              <a:ext uri="{FF2B5EF4-FFF2-40B4-BE49-F238E27FC236}">
                <a16:creationId xmlns:a16="http://schemas.microsoft.com/office/drawing/2014/main" id="{2B80FB51-E7A3-9ECA-5D04-4B63F30F669B}"/>
              </a:ext>
            </a:extLst>
          </p:cNvPr>
          <p:cNvSpPr txBox="1">
            <a:spLocks/>
          </p:cNvSpPr>
          <p:nvPr/>
        </p:nvSpPr>
        <p:spPr>
          <a:xfrm>
            <a:off x="4138397" y="286834"/>
            <a:ext cx="1685330" cy="457200"/>
          </a:xfrm>
          <a:prstGeom prst="rect">
            <a:avLst/>
          </a:prstGeom>
        </p:spPr>
        <p:txBody>
          <a:bodyPr anchor="ctr">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endParaRPr lang="en-US" dirty="0">
              <a:solidFill>
                <a:srgbClr val="054C70"/>
              </a:solidFill>
            </a:endParaRPr>
          </a:p>
        </p:txBody>
      </p:sp>
      <p:sp>
        <p:nvSpPr>
          <p:cNvPr id="56" name="Contribution Limits">
            <a:extLst>
              <a:ext uri="{FF2B5EF4-FFF2-40B4-BE49-F238E27FC236}">
                <a16:creationId xmlns:a16="http://schemas.microsoft.com/office/drawing/2014/main" id="{66EA76C1-A195-E37D-00F7-1FC3C567BEF7}"/>
              </a:ext>
            </a:extLst>
          </p:cNvPr>
          <p:cNvSpPr txBox="1">
            <a:spLocks/>
          </p:cNvSpPr>
          <p:nvPr/>
        </p:nvSpPr>
        <p:spPr>
          <a:xfrm>
            <a:off x="2979835" y="1527839"/>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Plan</a:t>
            </a:r>
            <a:r>
              <a:rPr lang="en-US" b="1" dirty="0">
                <a:solidFill>
                  <a:srgbClr val="054C70"/>
                </a:solidFill>
              </a:rPr>
              <a:t> </a:t>
            </a:r>
            <a:br>
              <a:rPr lang="en-US" b="1" dirty="0">
                <a:solidFill>
                  <a:srgbClr val="054C70"/>
                </a:solidFill>
              </a:rPr>
            </a:br>
            <a:r>
              <a:rPr lang="en-US" dirty="0">
                <a:solidFill>
                  <a:srgbClr val="054C70"/>
                </a:solidFill>
              </a:rPr>
              <a:t>Eligibility </a:t>
            </a:r>
          </a:p>
        </p:txBody>
      </p:sp>
      <p:sp>
        <p:nvSpPr>
          <p:cNvPr id="5" name="TextBox 4">
            <a:extLst>
              <a:ext uri="{FF2B5EF4-FFF2-40B4-BE49-F238E27FC236}">
                <a16:creationId xmlns:a16="http://schemas.microsoft.com/office/drawing/2014/main" id="{28858FF2-0519-E1CD-C964-E939E95D5866}"/>
              </a:ext>
            </a:extLst>
          </p:cNvPr>
          <p:cNvSpPr txBox="1"/>
          <p:nvPr>
            <p:custDataLst>
              <p:custData r:id="rId1"/>
            </p:custDataLst>
          </p:nvPr>
        </p:nvSpPr>
        <p:spPr>
          <a:xfrm>
            <a:off x="4910565" y="1539394"/>
            <a:ext cx="5608755" cy="646331"/>
          </a:xfrm>
          <a:prstGeom prst="rect">
            <a:avLst/>
          </a:prstGeom>
          <a:noFill/>
        </p:spPr>
        <p:txBody>
          <a:bodyPr wrap="square">
            <a:spAutoFit/>
          </a:bodyPr>
          <a:lstStyle/>
          <a:p>
            <a:r>
              <a:rPr lang="en-US" sz="1800" dirty="0"/>
              <a:t>You are eligible to participate in the plan </a:t>
            </a:r>
            <a:br>
              <a:rPr lang="en-US" sz="1800" dirty="0"/>
            </a:br>
            <a:r>
              <a:rPr lang="en-US" sz="1800" dirty="0"/>
              <a:t>if you are [[</a:t>
            </a:r>
            <a:r>
              <a:rPr lang="en-US" sz="1800" dirty="0" err="1"/>
              <a:t>AD_HOC:PlanSpecificDetail</a:t>
            </a:r>
            <a:r>
              <a:rPr lang="en-US" sz="1800" dirty="0"/>
              <a:t>]]</a:t>
            </a:r>
          </a:p>
        </p:txBody>
      </p:sp>
      <p:sp>
        <p:nvSpPr>
          <p:cNvPr id="9" name="TextBox 8">
            <a:extLst>
              <a:ext uri="{FF2B5EF4-FFF2-40B4-BE49-F238E27FC236}">
                <a16:creationId xmlns:a16="http://schemas.microsoft.com/office/drawing/2014/main" id="{E9AD3B7F-3C43-1F0D-B0BF-4049540AEE6C}"/>
              </a:ext>
            </a:extLst>
          </p:cNvPr>
          <p:cNvSpPr txBox="1"/>
          <p:nvPr>
            <p:custDataLst>
              <p:custData r:id="rId2"/>
            </p:custDataLst>
          </p:nvPr>
        </p:nvSpPr>
        <p:spPr>
          <a:xfrm>
            <a:off x="4910564" y="2384923"/>
            <a:ext cx="6748037" cy="923330"/>
          </a:xfrm>
          <a:prstGeom prst="rect">
            <a:avLst/>
          </a:prstGeom>
          <a:noFill/>
        </p:spPr>
        <p:txBody>
          <a:bodyPr wrap="square">
            <a:spAutoFit/>
          </a:bodyPr>
          <a:lstStyle/>
          <a:p>
            <a:r>
              <a:rPr lang="en-US" sz="1800" dirty="0"/>
              <a:t>You can contribute between </a:t>
            </a:r>
            <a:r>
              <a:rPr lang="en-US" sz="1800" b="1" dirty="0">
                <a:solidFill>
                  <a:srgbClr val="054C70"/>
                </a:solidFill>
              </a:rPr>
              <a:t>[%]</a:t>
            </a:r>
            <a:r>
              <a:rPr lang="en-US" sz="1800" dirty="0">
                <a:solidFill>
                  <a:srgbClr val="054C70"/>
                </a:solidFill>
              </a:rPr>
              <a:t> </a:t>
            </a:r>
            <a:r>
              <a:rPr lang="en-US" sz="1800" dirty="0"/>
              <a:t>and</a:t>
            </a:r>
            <a:r>
              <a:rPr lang="en-US" sz="1800" b="1" baseline="0" dirty="0"/>
              <a:t> </a:t>
            </a:r>
            <a:r>
              <a:rPr lang="en-US" sz="1800" b="1" baseline="0" dirty="0">
                <a:solidFill>
                  <a:srgbClr val="054C70"/>
                </a:solidFill>
              </a:rPr>
              <a:t>[%]</a:t>
            </a:r>
            <a:r>
              <a:rPr lang="en-US" sz="1800" dirty="0">
                <a:solidFill>
                  <a:srgbClr val="054C70"/>
                </a:solidFill>
              </a:rPr>
              <a:t> </a:t>
            </a:r>
            <a:r>
              <a:rPr lang="en-US" sz="1800" dirty="0"/>
              <a:t>of your pay to</a:t>
            </a:r>
            <a:r>
              <a:rPr lang="en-US" sz="1800" baseline="0" dirty="0"/>
              <a:t> your plan up to the IRS limit: </a:t>
            </a:r>
            <a:r>
              <a:rPr lang="en-US" sz="1800" b="1" baseline="0" dirty="0">
                <a:solidFill>
                  <a:srgbClr val="054C70"/>
                </a:solidFill>
              </a:rPr>
              <a:t>$22,500 </a:t>
            </a:r>
            <a:r>
              <a:rPr lang="en-US" sz="1800" baseline="0" dirty="0"/>
              <a:t>for </a:t>
            </a:r>
            <a:r>
              <a:rPr lang="en-US" sz="1800" b="1" baseline="0" dirty="0">
                <a:solidFill>
                  <a:srgbClr val="054C70"/>
                </a:solidFill>
              </a:rPr>
              <a:t>2023</a:t>
            </a:r>
            <a:r>
              <a:rPr lang="en-US" sz="1800" baseline="0" dirty="0"/>
              <a:t>. Additional </a:t>
            </a:r>
            <a:r>
              <a:rPr lang="en-US" sz="1800" b="1" baseline="0" dirty="0">
                <a:solidFill>
                  <a:srgbClr val="054C70"/>
                </a:solidFill>
              </a:rPr>
              <a:t>$7,500 </a:t>
            </a:r>
            <a:r>
              <a:rPr lang="en-US" sz="1800" baseline="0" dirty="0"/>
              <a:t>if you are over the age of 50</a:t>
            </a:r>
            <a:endParaRPr lang="en-US" sz="1800" dirty="0"/>
          </a:p>
        </p:txBody>
      </p:sp>
      <p:cxnSp>
        <p:nvCxnSpPr>
          <p:cNvPr id="10" name="Straight Connector 9">
            <a:extLst>
              <a:ext uri="{FF2B5EF4-FFF2-40B4-BE49-F238E27FC236}">
                <a16:creationId xmlns:a16="http://schemas.microsoft.com/office/drawing/2014/main" id="{69EB00AB-F4BB-C484-0B55-8E79A1042C7D}"/>
              </a:ext>
            </a:extLst>
          </p:cNvPr>
          <p:cNvCxnSpPr>
            <a:cxnSpLocks/>
          </p:cNvCxnSpPr>
          <p:nvPr/>
        </p:nvCxnSpPr>
        <p:spPr>
          <a:xfrm>
            <a:off x="1724628" y="3356659"/>
            <a:ext cx="9933973"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B1EC8A-F95D-04B7-1659-224818FF873F}"/>
              </a:ext>
            </a:extLst>
          </p:cNvPr>
          <p:cNvSpPr txBox="1"/>
          <p:nvPr/>
        </p:nvSpPr>
        <p:spPr>
          <a:xfrm>
            <a:off x="4910564" y="3576273"/>
            <a:ext cx="5992771" cy="369332"/>
          </a:xfrm>
          <a:prstGeom prst="rect">
            <a:avLst/>
          </a:prstGeom>
          <a:noFill/>
        </p:spPr>
        <p:txBody>
          <a:bodyPr wrap="square">
            <a:spAutoFit/>
          </a:bodyPr>
          <a:lstStyle/>
          <a:p>
            <a:r>
              <a:rPr lang="en-US" sz="1800" dirty="0"/>
              <a:t>You can make </a:t>
            </a:r>
            <a:r>
              <a:rPr lang="en-US" sz="1800" b="1" dirty="0"/>
              <a:t>after-tax</a:t>
            </a:r>
            <a:r>
              <a:rPr lang="en-US" sz="1800" dirty="0"/>
              <a:t> contributions to the plan</a:t>
            </a:r>
          </a:p>
        </p:txBody>
      </p:sp>
      <p:cxnSp>
        <p:nvCxnSpPr>
          <p:cNvPr id="60" name="Straight Connector 59">
            <a:extLst>
              <a:ext uri="{FF2B5EF4-FFF2-40B4-BE49-F238E27FC236}">
                <a16:creationId xmlns:a16="http://schemas.microsoft.com/office/drawing/2014/main" id="{70280ACB-6BA7-3A09-505E-6DC85B59E06C}"/>
              </a:ext>
            </a:extLst>
          </p:cNvPr>
          <p:cNvCxnSpPr>
            <a:cxnSpLocks/>
          </p:cNvCxnSpPr>
          <p:nvPr/>
        </p:nvCxnSpPr>
        <p:spPr>
          <a:xfrm>
            <a:off x="1724628" y="2303363"/>
            <a:ext cx="9933973"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30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586966-DB27-D369-2CCC-AD56D4933F67}"/>
              </a:ext>
            </a:extLst>
          </p:cNvPr>
          <p:cNvSpPr>
            <a:spLocks noGrp="1"/>
          </p:cNvSpPr>
          <p:nvPr>
            <p:ph type="title"/>
          </p:nvPr>
        </p:nvSpPr>
        <p:spPr/>
        <p:txBody>
          <a:bodyPr/>
          <a:lstStyle/>
          <a:p>
            <a:r>
              <a:rPr lang="en-US" b="0" dirty="0">
                <a:solidFill>
                  <a:schemeClr val="tx1"/>
                </a:solidFill>
              </a:rPr>
              <a:t>Retirement savings:</a:t>
            </a:r>
            <a:br>
              <a:rPr lang="en-US" dirty="0"/>
            </a:br>
            <a:r>
              <a:rPr lang="en-US" dirty="0">
                <a:latin typeface="+mj-lt"/>
              </a:rPr>
              <a:t>HOW MUCH SHOULD I HAVE?</a:t>
            </a:r>
          </a:p>
        </p:txBody>
      </p:sp>
      <p:graphicFrame>
        <p:nvGraphicFramePr>
          <p:cNvPr id="8" name="Table 7">
            <a:extLst>
              <a:ext uri="{FF2B5EF4-FFF2-40B4-BE49-F238E27FC236}">
                <a16:creationId xmlns:a16="http://schemas.microsoft.com/office/drawing/2014/main" id="{A064CEC1-A3FE-E546-F11B-004B469B2A71}"/>
              </a:ext>
            </a:extLst>
          </p:cNvPr>
          <p:cNvGraphicFramePr>
            <a:graphicFrameLocks noGrp="1"/>
          </p:cNvGraphicFramePr>
          <p:nvPr>
            <p:extLst>
              <p:ext uri="{D42A27DB-BD31-4B8C-83A1-F6EECF244321}">
                <p14:modId xmlns:p14="http://schemas.microsoft.com/office/powerpoint/2010/main" val="63053311"/>
              </p:ext>
            </p:extLst>
          </p:nvPr>
        </p:nvGraphicFramePr>
        <p:xfrm>
          <a:off x="5722733" y="1448984"/>
          <a:ext cx="4124640" cy="4148952"/>
        </p:xfrm>
        <a:graphic>
          <a:graphicData uri="http://schemas.openxmlformats.org/drawingml/2006/table">
            <a:tbl>
              <a:tblPr firstRow="1" bandRow="1">
                <a:tableStyleId>{5940675A-B579-460E-94D1-54222C63F5DA}</a:tableStyleId>
              </a:tblPr>
              <a:tblGrid>
                <a:gridCol w="1246304">
                  <a:extLst>
                    <a:ext uri="{9D8B030D-6E8A-4147-A177-3AD203B41FA5}">
                      <a16:colId xmlns:a16="http://schemas.microsoft.com/office/drawing/2014/main" val="20000"/>
                    </a:ext>
                  </a:extLst>
                </a:gridCol>
                <a:gridCol w="2878336">
                  <a:extLst>
                    <a:ext uri="{9D8B030D-6E8A-4147-A177-3AD203B41FA5}">
                      <a16:colId xmlns:a16="http://schemas.microsoft.com/office/drawing/2014/main" val="20001"/>
                    </a:ext>
                  </a:extLst>
                </a:gridCol>
              </a:tblGrid>
              <a:tr h="453849">
                <a:tc>
                  <a:txBody>
                    <a:bodyPr/>
                    <a:lstStyle/>
                    <a:p>
                      <a:pPr algn="ctr"/>
                      <a:r>
                        <a:rPr lang="en-US" sz="1400" b="1" dirty="0">
                          <a:solidFill>
                            <a:schemeClr val="tx1"/>
                          </a:solidFill>
                        </a:rPr>
                        <a:t>Investor's Age:</a:t>
                      </a:r>
                    </a:p>
                  </a:txBody>
                  <a:tcPr anchor="b">
                    <a:lnL w="12700" cmpd="sng">
                      <a:noFill/>
                    </a:lnL>
                    <a:lnR w="12700" cmpd="sng">
                      <a:noFill/>
                    </a:lnR>
                    <a:lnT w="12700" cmpd="sng">
                      <a:noFill/>
                    </a:lnT>
                    <a:lnB w="3175"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solidFill>
                            <a:schemeClr val="tx1"/>
                          </a:solidFill>
                        </a:rPr>
                        <a:t>Savings Benchmarks:</a:t>
                      </a:r>
                    </a:p>
                  </a:txBody>
                  <a:tcPr anchor="b">
                    <a:lnL w="12700" cmpd="sng">
                      <a:noFill/>
                    </a:lnL>
                    <a:lnR w="12700" cmpd="sng">
                      <a:noFill/>
                    </a:lnR>
                    <a:lnT w="12700" cmpd="sng">
                      <a:noFill/>
                    </a:lnT>
                    <a:lnB w="3175" cap="flat" cmpd="sng" algn="ctr">
                      <a:solidFill>
                        <a:srgbClr val="3B3B3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3849">
                <a:tc>
                  <a:txBody>
                    <a:bodyPr/>
                    <a:lstStyle/>
                    <a:p>
                      <a:pPr algn="ctr"/>
                      <a:r>
                        <a:rPr lang="en-US" sz="1400" kern="1200" dirty="0">
                          <a:solidFill>
                            <a:schemeClr val="tx1"/>
                          </a:solidFill>
                          <a:latin typeface="+mn-lt"/>
                          <a:ea typeface="+mn-ea"/>
                          <a:cs typeface="+mn-cs"/>
                        </a:rPr>
                        <a:t>30</a:t>
                      </a:r>
                    </a:p>
                  </a:txBody>
                  <a:tcPr anchor="ctr">
                    <a:lnL w="12700" cmpd="sng">
                      <a:noFill/>
                    </a:lnL>
                    <a:lnR w="12700" cmpd="sng">
                      <a:noFill/>
                    </a:lnR>
                    <a:lnT w="3175" cap="flat" cmpd="sng" algn="ctr">
                      <a:solidFill>
                        <a:srgbClr val="3B3B3B"/>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1400" kern="1200" dirty="0">
                          <a:solidFill>
                            <a:schemeClr val="tx1"/>
                          </a:solidFill>
                          <a:latin typeface="+mn-lt"/>
                          <a:ea typeface="+mn-ea"/>
                          <a:cs typeface="+mn-cs"/>
                        </a:rPr>
                        <a:t>half of salary saved</a:t>
                      </a:r>
                      <a:r>
                        <a:rPr lang="en-US" sz="1400" kern="1200" baseline="0" dirty="0">
                          <a:solidFill>
                            <a:schemeClr val="tx1"/>
                          </a:solidFill>
                          <a:latin typeface="+mn-lt"/>
                          <a:ea typeface="+mn-ea"/>
                          <a:cs typeface="+mn-cs"/>
                        </a:rPr>
                        <a:t> </a:t>
                      </a:r>
                      <a:r>
                        <a:rPr lang="en-US" sz="1400" kern="1200" dirty="0">
                          <a:solidFill>
                            <a:schemeClr val="tx1"/>
                          </a:solidFill>
                          <a:latin typeface="+mn-lt"/>
                          <a:ea typeface="+mn-ea"/>
                          <a:cs typeface="+mn-cs"/>
                        </a:rPr>
                        <a:t>today</a:t>
                      </a:r>
                    </a:p>
                  </a:txBody>
                  <a:tcPr anchor="ctr">
                    <a:lnL w="12700" cmpd="sng">
                      <a:noFill/>
                    </a:lnL>
                    <a:lnR w="12700" cmpd="sng">
                      <a:noFill/>
                    </a:lnR>
                    <a:lnT w="3175" cap="flat" cmpd="sng" algn="ctr">
                      <a:solidFill>
                        <a:srgbClr val="3B3B3B"/>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3849">
                <a:tc>
                  <a:txBody>
                    <a:bodyPr/>
                    <a:lstStyle/>
                    <a:p>
                      <a:pPr algn="ctr"/>
                      <a:r>
                        <a:rPr lang="en-US" sz="1400" kern="1200" dirty="0">
                          <a:solidFill>
                            <a:schemeClr val="tx1"/>
                          </a:solidFill>
                          <a:latin typeface="+mn-lt"/>
                          <a:ea typeface="+mn-ea"/>
                          <a:cs typeface="+mn-cs"/>
                        </a:rPr>
                        <a:t>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a:solidFill>
                            <a:schemeClr val="tx1"/>
                          </a:solidFill>
                          <a:latin typeface="+mn-lt"/>
                          <a:ea typeface="+mn-ea"/>
                          <a:cs typeface="+mn-cs"/>
                        </a:rPr>
                        <a:t>1x to 1.5x salary saved today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3849">
                <a:tc>
                  <a:txBody>
                    <a:bodyPr/>
                    <a:lstStyle/>
                    <a:p>
                      <a:pPr algn="ctr"/>
                      <a:r>
                        <a:rPr lang="en-US" sz="1400" kern="1200" dirty="0">
                          <a:solidFill>
                            <a:schemeClr val="tx1"/>
                          </a:solidFill>
                          <a:latin typeface="+mn-lt"/>
                          <a:ea typeface="+mn-ea"/>
                          <a:cs typeface="+mn-cs"/>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a:solidFill>
                            <a:schemeClr val="tx1"/>
                          </a:solidFill>
                          <a:latin typeface="+mn-lt"/>
                          <a:ea typeface="+mn-ea"/>
                          <a:cs typeface="+mn-cs"/>
                        </a:rPr>
                        <a:t>1.5x to 2.5x salary saved today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3849">
                <a:tc>
                  <a:txBody>
                    <a:bodyPr/>
                    <a:lstStyle/>
                    <a:p>
                      <a:pPr algn="ctr"/>
                      <a:r>
                        <a:rPr lang="en-US" sz="1400" kern="1200" dirty="0">
                          <a:solidFill>
                            <a:schemeClr val="tx1"/>
                          </a:solidFill>
                          <a:latin typeface="+mn-lt"/>
                          <a:ea typeface="+mn-ea"/>
                          <a:cs typeface="+mn-cs"/>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a:solidFill>
                            <a:schemeClr val="tx1"/>
                          </a:solidFill>
                          <a:latin typeface="+mn-lt"/>
                          <a:ea typeface="+mn-ea"/>
                          <a:cs typeface="+mn-cs"/>
                        </a:rPr>
                        <a:t>2x to 4x salary saved today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3849">
                <a:tc>
                  <a:txBody>
                    <a:bodyPr/>
                    <a:lstStyle/>
                    <a:p>
                      <a:pPr algn="ctr"/>
                      <a:r>
                        <a:rPr lang="en-US" sz="1400" kern="1200" dirty="0">
                          <a:solidFill>
                            <a:schemeClr val="tx1"/>
                          </a:solidFill>
                          <a:latin typeface="+mn-lt"/>
                          <a:ea typeface="+mn-ea"/>
                          <a:cs typeface="+mn-cs"/>
                        </a:rPr>
                        <a:t>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a:solidFill>
                            <a:schemeClr val="tx1"/>
                          </a:solidFill>
                          <a:latin typeface="+mn-lt"/>
                          <a:ea typeface="+mn-ea"/>
                          <a:cs typeface="+mn-cs"/>
                        </a:rPr>
                        <a:t>3x to 6x salary saved today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3849">
                <a:tc>
                  <a:txBody>
                    <a:bodyPr/>
                    <a:lstStyle/>
                    <a:p>
                      <a:pPr algn="ctr"/>
                      <a:r>
                        <a:rPr lang="en-US" sz="1400" kern="1200" dirty="0">
                          <a:solidFill>
                            <a:schemeClr val="tx1"/>
                          </a:solidFill>
                          <a:latin typeface="+mn-lt"/>
                          <a:ea typeface="+mn-ea"/>
                          <a:cs typeface="+mn-cs"/>
                        </a:rPr>
                        <a:t>55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a:solidFill>
                            <a:schemeClr val="tx1"/>
                          </a:solidFill>
                          <a:latin typeface="+mn-lt"/>
                          <a:ea typeface="+mn-ea"/>
                          <a:cs typeface="+mn-cs"/>
                        </a:rPr>
                        <a:t>4.5x to 8x salary saved today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3849">
                <a:tc>
                  <a:txBody>
                    <a:bodyPr/>
                    <a:lstStyle/>
                    <a:p>
                      <a:pPr algn="ctr"/>
                      <a:r>
                        <a:rPr lang="en-US" sz="1400" kern="1200" dirty="0">
                          <a:solidFill>
                            <a:schemeClr val="tx1"/>
                          </a:solidFill>
                          <a:latin typeface="+mn-lt"/>
                          <a:ea typeface="+mn-ea"/>
                          <a:cs typeface="+mn-cs"/>
                        </a:rPr>
                        <a:t>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a:solidFill>
                            <a:schemeClr val="tx1"/>
                          </a:solidFill>
                          <a:latin typeface="+mn-lt"/>
                          <a:ea typeface="+mn-ea"/>
                          <a:cs typeface="+mn-cs"/>
                        </a:rPr>
                        <a:t>5.5x to 11x salary saved today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53849">
                <a:tc>
                  <a:txBody>
                    <a:bodyPr/>
                    <a:lstStyle/>
                    <a:p>
                      <a:pPr algn="ctr"/>
                      <a:r>
                        <a:rPr lang="en-US" sz="1400" kern="1200" dirty="0">
                          <a:solidFill>
                            <a:schemeClr val="tx1"/>
                          </a:solidFill>
                          <a:latin typeface="+mn-lt"/>
                          <a:ea typeface="+mn-ea"/>
                          <a:cs typeface="+mn-cs"/>
                        </a:rPr>
                        <a:t>65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kern="1200" dirty="0">
                          <a:solidFill>
                            <a:schemeClr val="tx1"/>
                          </a:solidFill>
                          <a:latin typeface="+mn-lt"/>
                          <a:ea typeface="+mn-ea"/>
                          <a:cs typeface="+mn-cs"/>
                        </a:rPr>
                        <a:t>7x to 13.5x salary saved today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grpSp>
        <p:nvGrpSpPr>
          <p:cNvPr id="9" name="Group 8">
            <a:extLst>
              <a:ext uri="{FF2B5EF4-FFF2-40B4-BE49-F238E27FC236}">
                <a16:creationId xmlns:a16="http://schemas.microsoft.com/office/drawing/2014/main" id="{17D3DF35-7DE0-EFF3-69BF-236EE50F166D}"/>
              </a:ext>
            </a:extLst>
          </p:cNvPr>
          <p:cNvGrpSpPr/>
          <p:nvPr/>
        </p:nvGrpSpPr>
        <p:grpSpPr>
          <a:xfrm>
            <a:off x="1997598" y="1548638"/>
            <a:ext cx="2852918" cy="4461287"/>
            <a:chOff x="3333944" y="1580283"/>
            <a:chExt cx="2852918" cy="4461287"/>
          </a:xfrm>
        </p:grpSpPr>
        <p:grpSp>
          <p:nvGrpSpPr>
            <p:cNvPr id="10" name="Group 9">
              <a:extLst>
                <a:ext uri="{FF2B5EF4-FFF2-40B4-BE49-F238E27FC236}">
                  <a16:creationId xmlns:a16="http://schemas.microsoft.com/office/drawing/2014/main" id="{17CA8FC0-D52F-5750-5B51-89F99E44E003}"/>
                </a:ext>
              </a:extLst>
            </p:cNvPr>
            <p:cNvGrpSpPr/>
            <p:nvPr/>
          </p:nvGrpSpPr>
          <p:grpSpPr>
            <a:xfrm>
              <a:off x="3333944" y="1580283"/>
              <a:ext cx="2361027" cy="2327773"/>
              <a:chOff x="953777" y="1584957"/>
              <a:chExt cx="1758154" cy="1733391"/>
            </a:xfrm>
            <a:solidFill>
              <a:srgbClr val="05C3DE"/>
            </a:solidFill>
          </p:grpSpPr>
          <p:sp>
            <p:nvSpPr>
              <p:cNvPr id="17" name="Oval 16">
                <a:extLst>
                  <a:ext uri="{FF2B5EF4-FFF2-40B4-BE49-F238E27FC236}">
                    <a16:creationId xmlns:a16="http://schemas.microsoft.com/office/drawing/2014/main" id="{AD2EC646-61DB-6FAD-A319-8088DAA1FFF7}"/>
                  </a:ext>
                </a:extLst>
              </p:cNvPr>
              <p:cNvSpPr/>
              <p:nvPr/>
            </p:nvSpPr>
            <p:spPr>
              <a:xfrm>
                <a:off x="953777" y="1584957"/>
                <a:ext cx="1758154" cy="1733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C13BD310-2CBA-F51C-B456-F624BAAE61FD}"/>
                  </a:ext>
                </a:extLst>
              </p:cNvPr>
              <p:cNvSpPr txBox="1"/>
              <p:nvPr/>
            </p:nvSpPr>
            <p:spPr>
              <a:xfrm>
                <a:off x="1074619" y="2107870"/>
                <a:ext cx="1606176" cy="687564"/>
              </a:xfrm>
              <a:prstGeom prst="rect">
                <a:avLst/>
              </a:prstGeom>
              <a:noFill/>
              <a:ln>
                <a:noFill/>
              </a:ln>
            </p:spPr>
            <p:txBody>
              <a:bodyPr wrap="square" lIns="0" tIns="0" rIns="0" bIns="0" rtlCol="0">
                <a:spAutoFit/>
              </a:bodyPr>
              <a:lstStyle/>
              <a:p>
                <a:pPr>
                  <a:spcAft>
                    <a:spcPts val="1000"/>
                  </a:spcAft>
                  <a:buClr>
                    <a:schemeClr val="accent2"/>
                  </a:buClr>
                </a:pPr>
                <a:r>
                  <a:rPr lang="en-US" sz="6000" spc="-450" dirty="0">
                    <a:solidFill>
                      <a:srgbClr val="054C70"/>
                    </a:solidFill>
                    <a:latin typeface="+mj-lt"/>
                  </a:rPr>
                  <a:t>1</a:t>
                </a:r>
                <a:r>
                  <a:rPr lang="en-US" sz="6000" dirty="0">
                    <a:solidFill>
                      <a:srgbClr val="054C70"/>
                    </a:solidFill>
                    <a:latin typeface="+mj-lt"/>
                  </a:rPr>
                  <a:t>5</a:t>
                </a:r>
                <a:r>
                  <a:rPr lang="en-US" sz="6000" spc="-600" dirty="0">
                    <a:solidFill>
                      <a:srgbClr val="054C70"/>
                    </a:solidFill>
                    <a:latin typeface="+mj-lt"/>
                  </a:rPr>
                  <a:t>%</a:t>
                </a:r>
                <a:r>
                  <a:rPr lang="en-US" sz="6000" baseline="30000" dirty="0">
                    <a:solidFill>
                      <a:srgbClr val="054C70"/>
                    </a:solidFill>
                    <a:latin typeface="+mj-lt"/>
                  </a:rPr>
                  <a:t>*</a:t>
                </a:r>
              </a:p>
            </p:txBody>
          </p:sp>
        </p:grpSp>
        <p:grpSp>
          <p:nvGrpSpPr>
            <p:cNvPr id="11" name="Group 10">
              <a:extLst>
                <a:ext uri="{FF2B5EF4-FFF2-40B4-BE49-F238E27FC236}">
                  <a16:creationId xmlns:a16="http://schemas.microsoft.com/office/drawing/2014/main" id="{34EDE5DD-A5B9-9B06-3740-A203C5A32F1C}"/>
                </a:ext>
              </a:extLst>
            </p:cNvPr>
            <p:cNvGrpSpPr/>
            <p:nvPr/>
          </p:nvGrpSpPr>
          <p:grpSpPr>
            <a:xfrm>
              <a:off x="3333944" y="4177838"/>
              <a:ext cx="2852918" cy="1863732"/>
              <a:chOff x="3593979" y="4177838"/>
              <a:chExt cx="2852918" cy="1863732"/>
            </a:xfrm>
          </p:grpSpPr>
          <p:sp>
            <p:nvSpPr>
              <p:cNvPr id="12" name="TextBox 11">
                <a:extLst>
                  <a:ext uri="{FF2B5EF4-FFF2-40B4-BE49-F238E27FC236}">
                    <a16:creationId xmlns:a16="http://schemas.microsoft.com/office/drawing/2014/main" id="{C217B04A-D307-3C64-9A6D-4E5612F822DC}"/>
                  </a:ext>
                </a:extLst>
              </p:cNvPr>
              <p:cNvSpPr txBox="1"/>
              <p:nvPr/>
            </p:nvSpPr>
            <p:spPr>
              <a:xfrm>
                <a:off x="3593979" y="4480749"/>
                <a:ext cx="1120274" cy="369332"/>
              </a:xfrm>
              <a:prstGeom prst="rect">
                <a:avLst/>
              </a:prstGeom>
              <a:noFill/>
            </p:spPr>
            <p:txBody>
              <a:bodyPr wrap="square" lIns="0" tIns="0" rIns="0" bIns="0" rtlCol="0">
                <a:spAutoFit/>
              </a:bodyPr>
              <a:lstStyle/>
              <a:p>
                <a:pPr>
                  <a:spcAft>
                    <a:spcPts val="1000"/>
                  </a:spcAft>
                  <a:buClr>
                    <a:schemeClr val="accent2"/>
                  </a:buClr>
                </a:pPr>
                <a:r>
                  <a:rPr lang="en-US" sz="2400" dirty="0">
                    <a:solidFill>
                      <a:srgbClr val="054C70"/>
                    </a:solidFill>
                    <a:latin typeface="+mj-lt"/>
                  </a:rPr>
                  <a:t>SAVE</a:t>
                </a:r>
              </a:p>
            </p:txBody>
          </p:sp>
          <p:sp>
            <p:nvSpPr>
              <p:cNvPr id="13" name="Rectangle 5">
                <a:extLst>
                  <a:ext uri="{FF2B5EF4-FFF2-40B4-BE49-F238E27FC236}">
                    <a16:creationId xmlns:a16="http://schemas.microsoft.com/office/drawing/2014/main" id="{769DA67C-4C16-598F-F864-F55445ECD207}"/>
                  </a:ext>
                </a:extLst>
              </p:cNvPr>
              <p:cNvSpPr/>
              <p:nvPr/>
            </p:nvSpPr>
            <p:spPr>
              <a:xfrm>
                <a:off x="5178307" y="4344818"/>
                <a:ext cx="1268590" cy="913385"/>
              </a:xfrm>
              <a:prstGeom prst="rect">
                <a:avLst/>
              </a:prstGeom>
            </p:spPr>
            <p:txBody>
              <a:bodyPr wrap="none" lIns="0" tIns="0" rIns="0" bIns="0">
                <a:noAutofit/>
              </a:bodyPr>
              <a:lstStyle/>
              <a:p>
                <a:pPr lvl="0" algn="ctr">
                  <a:spcAft>
                    <a:spcPts val="1000"/>
                  </a:spcAft>
                  <a:buClr>
                    <a:srgbClr val="05C3DE"/>
                  </a:buClr>
                </a:pPr>
                <a:r>
                  <a:rPr lang="en-US" sz="6000" dirty="0">
                    <a:solidFill>
                      <a:srgbClr val="054C70"/>
                    </a:solidFill>
                    <a:latin typeface="Arial Black"/>
                  </a:rPr>
                  <a:t>6%</a:t>
                </a:r>
              </a:p>
            </p:txBody>
          </p:sp>
          <p:sp>
            <p:nvSpPr>
              <p:cNvPr id="14" name="TextBox 13">
                <a:extLst>
                  <a:ext uri="{FF2B5EF4-FFF2-40B4-BE49-F238E27FC236}">
                    <a16:creationId xmlns:a16="http://schemas.microsoft.com/office/drawing/2014/main" id="{1D73EE7B-0FB2-9A2B-F62C-990420CAFB92}"/>
                  </a:ext>
                </a:extLst>
              </p:cNvPr>
              <p:cNvSpPr txBox="1"/>
              <p:nvPr/>
            </p:nvSpPr>
            <p:spPr>
              <a:xfrm>
                <a:off x="3593979" y="5225962"/>
                <a:ext cx="2833743" cy="815608"/>
              </a:xfrm>
              <a:prstGeom prst="rect">
                <a:avLst/>
              </a:prstGeom>
              <a:noFill/>
            </p:spPr>
            <p:txBody>
              <a:bodyPr wrap="square" lIns="0" tIns="0" rIns="0" bIns="0" rtlCol="0">
                <a:spAutoFit/>
              </a:bodyPr>
              <a:lstStyle/>
              <a:p>
                <a:pPr>
                  <a:spcAft>
                    <a:spcPts val="600"/>
                  </a:spcAft>
                  <a:buClr>
                    <a:schemeClr val="accent2"/>
                  </a:buClr>
                </a:pPr>
                <a:r>
                  <a:rPr lang="en-US" sz="1200" dirty="0"/>
                  <a:t>Consider increasing contributions by 2% gradually to build toward 15% target</a:t>
                </a:r>
              </a:p>
              <a:p>
                <a:pPr>
                  <a:buClr>
                    <a:schemeClr val="accent2"/>
                  </a:buClr>
                </a:pPr>
                <a:r>
                  <a:rPr lang="en-US" sz="1100" dirty="0"/>
                  <a:t>*</a:t>
                </a:r>
                <a:r>
                  <a:rPr lang="en-US" sz="800" dirty="0"/>
                  <a:t>including company match</a:t>
                </a:r>
              </a:p>
              <a:p>
                <a:pPr>
                  <a:buClr>
                    <a:schemeClr val="accent2"/>
                  </a:buClr>
                </a:pPr>
                <a:endParaRPr lang="en-US" sz="1200" dirty="0">
                  <a:solidFill>
                    <a:schemeClr val="accent3"/>
                  </a:solidFill>
                </a:endParaRPr>
              </a:p>
            </p:txBody>
          </p:sp>
          <p:sp>
            <p:nvSpPr>
              <p:cNvPr id="15" name="TextBox 14">
                <a:extLst>
                  <a:ext uri="{FF2B5EF4-FFF2-40B4-BE49-F238E27FC236}">
                    <a16:creationId xmlns:a16="http://schemas.microsoft.com/office/drawing/2014/main" id="{CA8FD04B-7AFA-9B48-275B-A7AB289184AB}"/>
                  </a:ext>
                </a:extLst>
              </p:cNvPr>
              <p:cNvSpPr txBox="1"/>
              <p:nvPr/>
            </p:nvSpPr>
            <p:spPr>
              <a:xfrm>
                <a:off x="3595922" y="4177838"/>
                <a:ext cx="2833743" cy="246221"/>
              </a:xfrm>
              <a:prstGeom prst="rect">
                <a:avLst/>
              </a:prstGeom>
              <a:noFill/>
            </p:spPr>
            <p:txBody>
              <a:bodyPr wrap="square" lIns="0" tIns="0" rIns="0" bIns="0" rtlCol="0">
                <a:spAutoFit/>
              </a:bodyPr>
              <a:lstStyle/>
              <a:p>
                <a:pPr>
                  <a:spcAft>
                    <a:spcPts val="1000"/>
                  </a:spcAft>
                  <a:buClr>
                    <a:schemeClr val="accent2"/>
                  </a:buClr>
                </a:pPr>
                <a:r>
                  <a:rPr lang="en-US" sz="1600" dirty="0">
                    <a:solidFill>
                      <a:srgbClr val="054C70"/>
                    </a:solidFill>
                  </a:rPr>
                  <a:t>Investors should strive to </a:t>
                </a:r>
              </a:p>
            </p:txBody>
          </p:sp>
          <p:sp>
            <p:nvSpPr>
              <p:cNvPr id="16" name="TextBox 15">
                <a:extLst>
                  <a:ext uri="{FF2B5EF4-FFF2-40B4-BE49-F238E27FC236}">
                    <a16:creationId xmlns:a16="http://schemas.microsoft.com/office/drawing/2014/main" id="{52A610E0-BB72-268B-43B5-F046B2293E63}"/>
                  </a:ext>
                </a:extLst>
              </p:cNvPr>
              <p:cNvSpPr txBox="1"/>
              <p:nvPr/>
            </p:nvSpPr>
            <p:spPr>
              <a:xfrm>
                <a:off x="3595922" y="4840699"/>
                <a:ext cx="1513748" cy="333489"/>
              </a:xfrm>
              <a:prstGeom prst="rect">
                <a:avLst/>
              </a:prstGeom>
              <a:noFill/>
            </p:spPr>
            <p:txBody>
              <a:bodyPr wrap="square" lIns="0" tIns="0" rIns="0" bIns="0" rtlCol="0">
                <a:spAutoFit/>
              </a:bodyPr>
              <a:lstStyle/>
              <a:p>
                <a:pPr>
                  <a:spcAft>
                    <a:spcPts val="1000"/>
                  </a:spcAft>
                  <a:buClr>
                    <a:schemeClr val="accent2"/>
                  </a:buClr>
                </a:pPr>
                <a:r>
                  <a:rPr lang="en-US" dirty="0">
                    <a:solidFill>
                      <a:srgbClr val="054C70"/>
                    </a:solidFill>
                    <a:latin typeface="+mj-lt"/>
                  </a:rPr>
                  <a:t>AT LEAST</a:t>
                </a:r>
              </a:p>
            </p:txBody>
          </p:sp>
        </p:grpSp>
      </p:grpSp>
      <p:sp>
        <p:nvSpPr>
          <p:cNvPr id="4" name="Text Placeholder 2">
            <a:extLst>
              <a:ext uri="{FF2B5EF4-FFF2-40B4-BE49-F238E27FC236}">
                <a16:creationId xmlns:a16="http://schemas.microsoft.com/office/drawing/2014/main" id="{ED54C6CD-7B79-7630-7A16-107CC6C4908B}"/>
              </a:ext>
            </a:extLst>
          </p:cNvPr>
          <p:cNvSpPr txBox="1">
            <a:spLocks/>
          </p:cNvSpPr>
          <p:nvPr/>
        </p:nvSpPr>
        <p:spPr>
          <a:xfrm>
            <a:off x="609600" y="6053328"/>
            <a:ext cx="10464800" cy="45173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800" b="1" kern="0" dirty="0">
                <a:solidFill>
                  <a:sysClr val="windowText" lastClr="000000"/>
                </a:solidFill>
                <a:latin typeface="Arial" panose="020B0604020202020204" pitchFamily="34" charset="0"/>
                <a:cs typeface="Arial" panose="020B0604020202020204" pitchFamily="34" charset="0"/>
              </a:rPr>
              <a:t>Key Assumptions: </a:t>
            </a:r>
            <a:r>
              <a:rPr lang="en-US" sz="800" kern="0" dirty="0">
                <a:solidFill>
                  <a:sysClr val="windowText" lastClr="000000"/>
                </a:solidFill>
                <a:latin typeface="Arial" panose="020B0604020202020204" pitchFamily="34" charset="0"/>
                <a:cs typeface="Arial" panose="020B0604020202020204" pitchFamily="34" charset="0"/>
              </a:rPr>
              <a:t>Household income grows at 5% until age 45 and 3% (the assumed inflation rate) thereafter. Investment returns before retirement are 7% before taxes, and savings grow tax-deferred. The person retires at age 65 and begins withdrawing 4% of assets (a rate intended to support steady inflation-adjusted spending over a 30-year retirement). Savings benchmark ranges are based on individuals or couples with current household income between $75,000 and $300,000. Target multiples at retirement reflect estimated spending needs in retirement (including a 5% reduction from preretirement levels), taxes, and Social Security benefits based on the SSA.gov Quick Calculator. </a:t>
            </a:r>
            <a:r>
              <a:rPr lang="en-US" altLang="en-US" sz="800" kern="0" dirty="0">
                <a:solidFill>
                  <a:srgbClr val="3B3B3B"/>
                </a:solidFill>
                <a:latin typeface="Arial" pitchFamily="34" charset="0"/>
                <a:cs typeface="Arial" pitchFamily="34" charset="0"/>
              </a:rPr>
              <a:t>Refer to the T. Rowe Price Insights piece, “You’re Age 35; 50; or 60: How Much Should You Have Saved for Retirement by Now?” for additional information.</a:t>
            </a:r>
          </a:p>
        </p:txBody>
      </p:sp>
    </p:spTree>
    <p:extLst>
      <p:ext uri="{BB962C8B-B14F-4D97-AF65-F5344CB8AC3E}">
        <p14:creationId xmlns:p14="http://schemas.microsoft.com/office/powerpoint/2010/main" val="26596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wth Result Chart">
            <a:extLst>
              <a:ext uri="{FF2B5EF4-FFF2-40B4-BE49-F238E27FC236}">
                <a16:creationId xmlns:a16="http://schemas.microsoft.com/office/drawing/2014/main" id="{95EBAE14-66EA-2D6A-90D9-7AAAD19E2D5D}"/>
              </a:ext>
            </a:extLst>
          </p:cNvPr>
          <p:cNvGraphicFramePr/>
          <p:nvPr>
            <p:extLst>
              <p:ext uri="{D42A27DB-BD31-4B8C-83A1-F6EECF244321}">
                <p14:modId xmlns:p14="http://schemas.microsoft.com/office/powerpoint/2010/main" val="3263458745"/>
              </p:ext>
            </p:extLst>
          </p:nvPr>
        </p:nvGraphicFramePr>
        <p:xfrm>
          <a:off x="88488" y="1213823"/>
          <a:ext cx="11097768" cy="4579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Initial Chart">
            <a:extLst>
              <a:ext uri="{FF2B5EF4-FFF2-40B4-BE49-F238E27FC236}">
                <a16:creationId xmlns:a16="http://schemas.microsoft.com/office/drawing/2014/main" id="{BAD68964-2460-3C66-A3DB-0F6EC3615C69}"/>
              </a:ext>
            </a:extLst>
          </p:cNvPr>
          <p:cNvGraphicFramePr/>
          <p:nvPr>
            <p:extLst>
              <p:ext uri="{D42A27DB-BD31-4B8C-83A1-F6EECF244321}">
                <p14:modId xmlns:p14="http://schemas.microsoft.com/office/powerpoint/2010/main" val="2949351701"/>
              </p:ext>
            </p:extLst>
          </p:nvPr>
        </p:nvGraphicFramePr>
        <p:xfrm>
          <a:off x="88488" y="1213823"/>
          <a:ext cx="11097768" cy="457911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4">
            <a:extLst>
              <a:ext uri="{FF2B5EF4-FFF2-40B4-BE49-F238E27FC236}">
                <a16:creationId xmlns:a16="http://schemas.microsoft.com/office/drawing/2014/main" id="{97B8965F-BF27-1665-77EC-E9E41ADA730D}"/>
              </a:ext>
            </a:extLst>
          </p:cNvPr>
          <p:cNvSpPr>
            <a:spLocks noGrp="1"/>
          </p:cNvSpPr>
          <p:nvPr>
            <p:ph type="body" sz="quarter" idx="21"/>
          </p:nvPr>
        </p:nvSpPr>
        <p:spPr/>
        <p:txBody>
          <a:bodyPr/>
          <a:lstStyle/>
          <a:p>
            <a:r>
              <a:rPr lang="en-US" altLang="en-US" sz="800" dirty="0">
                <a:latin typeface="+mn-lt"/>
                <a:cs typeface="Arial" pitchFamily="34" charset="0"/>
              </a:rPr>
              <a:t>This is a hypothetical example for illustrative purposes only and is not meant to represent the investment return of any of your plan’s options. Assumes a starting salary of $25,000, which increases an average of 3% annually. The assumed initial contribution rate is 6%, with a 7% annual return. The example goes further to assume a 2% annual increase, with a 15% cap. Your situation will vary. Investing involves risk including possible loss of principal All investments involve risk, including possible loss of principal t</a:t>
            </a:r>
            <a:r>
              <a:rPr kumimoji="0" lang="en-US" altLang="en-US" sz="800" b="0" i="0" u="none" strike="noStrike" kern="1200" cap="none" spc="0" normalizeH="0" baseline="0" noProof="0" dirty="0">
                <a:ln>
                  <a:noFill/>
                </a:ln>
                <a:effectLst/>
                <a:uLnTx/>
                <a:uFillTx/>
                <a:latin typeface="+mn-lt"/>
                <a:ea typeface="ＭＳ Ｐゴシック" pitchFamily="34" charset="-128"/>
                <a:cs typeface="Arial" pitchFamily="34" charset="0"/>
              </a:rPr>
              <a:t>he performance of any specific investment option. The assumptions used may not reflect actual market conditions or your specific circumstances, and do not account for plan or IRS limits. Please be sure to take all of your assets, income, and investments into consideration in assessing your retirement savings adequacy.</a:t>
            </a:r>
            <a:endParaRPr lang="en-US" altLang="en-US" sz="800" dirty="0">
              <a:latin typeface="+mn-lt"/>
              <a:cs typeface="Arial" pitchFamily="34" charset="0"/>
            </a:endParaRPr>
          </a:p>
        </p:txBody>
      </p:sp>
      <p:sp>
        <p:nvSpPr>
          <p:cNvPr id="7" name="Title 6">
            <a:extLst>
              <a:ext uri="{FF2B5EF4-FFF2-40B4-BE49-F238E27FC236}">
                <a16:creationId xmlns:a16="http://schemas.microsoft.com/office/drawing/2014/main" id="{500CDAFD-2048-EE33-2CA8-57F7C7A323E5}"/>
              </a:ext>
            </a:extLst>
          </p:cNvPr>
          <p:cNvSpPr>
            <a:spLocks noGrp="1"/>
          </p:cNvSpPr>
          <p:nvPr>
            <p:ph type="title"/>
          </p:nvPr>
        </p:nvSpPr>
        <p:spPr/>
        <p:txBody>
          <a:bodyPr/>
          <a:lstStyle/>
          <a:p>
            <a:r>
              <a:rPr lang="en-US" dirty="0"/>
              <a:t>Annual contribution increases</a:t>
            </a:r>
          </a:p>
        </p:txBody>
      </p:sp>
      <p:sp>
        <p:nvSpPr>
          <p:cNvPr id="10" name="Text Box 9">
            <a:extLst>
              <a:ext uri="{FF2B5EF4-FFF2-40B4-BE49-F238E27FC236}">
                <a16:creationId xmlns:a16="http://schemas.microsoft.com/office/drawing/2014/main" id="{C9DA9CF4-FEEB-1B3B-693A-18B1B10EA814}"/>
              </a:ext>
            </a:extLst>
          </p:cNvPr>
          <p:cNvSpPr txBox="1">
            <a:spLocks noChangeArrowheads="1"/>
          </p:cNvSpPr>
          <p:nvPr/>
        </p:nvSpPr>
        <p:spPr bwMode="auto">
          <a:xfrm>
            <a:off x="9146924" y="4578866"/>
            <a:ext cx="1318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FontTx/>
              <a:buNone/>
            </a:pPr>
            <a:r>
              <a:rPr lang="en-US" altLang="en-US" sz="2400" b="1" dirty="0">
                <a:solidFill>
                  <a:schemeClr val="bg1"/>
                </a:solidFill>
                <a:latin typeface="Arial" pitchFamily="34" charset="0"/>
                <a:cs typeface="Arial" pitchFamily="34" charset="0"/>
              </a:rPr>
              <a:t>$208,395</a:t>
            </a:r>
          </a:p>
        </p:txBody>
      </p:sp>
      <p:sp>
        <p:nvSpPr>
          <p:cNvPr id="11" name="Text Box 9">
            <a:extLst>
              <a:ext uri="{FF2B5EF4-FFF2-40B4-BE49-F238E27FC236}">
                <a16:creationId xmlns:a16="http://schemas.microsoft.com/office/drawing/2014/main" id="{72CE3CB9-6768-0D9F-5EFF-0842BD9E4F13}"/>
              </a:ext>
            </a:extLst>
          </p:cNvPr>
          <p:cNvSpPr txBox="1">
            <a:spLocks noChangeArrowheads="1"/>
          </p:cNvSpPr>
          <p:nvPr/>
        </p:nvSpPr>
        <p:spPr bwMode="auto">
          <a:xfrm>
            <a:off x="9146925" y="3357613"/>
            <a:ext cx="1318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FontTx/>
              <a:buNone/>
            </a:pPr>
            <a:r>
              <a:rPr lang="en-US" altLang="en-US" sz="2400" b="1" dirty="0">
                <a:solidFill>
                  <a:schemeClr val="bg1"/>
                </a:solidFill>
                <a:latin typeface="Arial" pitchFamily="34" charset="0"/>
                <a:cs typeface="Arial" pitchFamily="34" charset="0"/>
              </a:rPr>
              <a:t>$474,383</a:t>
            </a:r>
          </a:p>
        </p:txBody>
      </p:sp>
      <p:sp>
        <p:nvSpPr>
          <p:cNvPr id="12" name="TextBox 11">
            <a:extLst>
              <a:ext uri="{FF2B5EF4-FFF2-40B4-BE49-F238E27FC236}">
                <a16:creationId xmlns:a16="http://schemas.microsoft.com/office/drawing/2014/main" id="{5489A867-AB12-897D-178B-CABF615094D8}"/>
              </a:ext>
            </a:extLst>
          </p:cNvPr>
          <p:cNvSpPr txBox="1"/>
          <p:nvPr/>
        </p:nvSpPr>
        <p:spPr>
          <a:xfrm>
            <a:off x="1317520" y="5743863"/>
            <a:ext cx="9556955" cy="169277"/>
          </a:xfrm>
          <a:prstGeom prst="rect">
            <a:avLst/>
          </a:prstGeom>
          <a:noFill/>
        </p:spPr>
        <p:txBody>
          <a:bodyPr wrap="square" lIns="0" tIns="0" rIns="0" bIns="0" rtlCol="0">
            <a:spAutoFit/>
          </a:bodyPr>
          <a:lstStyle/>
          <a:p>
            <a:pPr algn="ctr">
              <a:spcAft>
                <a:spcPts val="1000"/>
              </a:spcAft>
              <a:buClr>
                <a:schemeClr val="accent2"/>
              </a:buClr>
            </a:pPr>
            <a:r>
              <a:rPr lang="en-US" sz="1100" b="1" dirty="0"/>
              <a:t>Years</a:t>
            </a:r>
          </a:p>
        </p:txBody>
      </p:sp>
      <p:sp>
        <p:nvSpPr>
          <p:cNvPr id="13" name="TextBox 12">
            <a:extLst>
              <a:ext uri="{FF2B5EF4-FFF2-40B4-BE49-F238E27FC236}">
                <a16:creationId xmlns:a16="http://schemas.microsoft.com/office/drawing/2014/main" id="{ABC0C1E7-A990-5464-38D0-A2525901579B}"/>
              </a:ext>
            </a:extLst>
          </p:cNvPr>
          <p:cNvSpPr txBox="1"/>
          <p:nvPr/>
        </p:nvSpPr>
        <p:spPr>
          <a:xfrm>
            <a:off x="1922361" y="1636653"/>
            <a:ext cx="3201084" cy="307777"/>
          </a:xfrm>
          <a:prstGeom prst="rect">
            <a:avLst/>
          </a:prstGeom>
          <a:solidFill>
            <a:schemeClr val="bg1"/>
          </a:solidFill>
        </p:spPr>
        <p:txBody>
          <a:bodyPr wrap="square" lIns="45720" tIns="45720" rIns="45720" bIns="45720" rtlCol="0" anchor="ctr">
            <a:spAutoFit/>
          </a:bodyPr>
          <a:lstStyle/>
          <a:p>
            <a:pPr>
              <a:spcAft>
                <a:spcPts val="1000"/>
              </a:spcAft>
              <a:buClr>
                <a:schemeClr val="accent2"/>
              </a:buClr>
            </a:pPr>
            <a:r>
              <a:rPr lang="en-US" sz="1400" dirty="0"/>
              <a:t>6% contribution, with 7% annual return</a:t>
            </a:r>
          </a:p>
        </p:txBody>
      </p:sp>
      <p:sp>
        <p:nvSpPr>
          <p:cNvPr id="14" name="TextBox 13">
            <a:extLst>
              <a:ext uri="{FF2B5EF4-FFF2-40B4-BE49-F238E27FC236}">
                <a16:creationId xmlns:a16="http://schemas.microsoft.com/office/drawing/2014/main" id="{8468BFEF-4BBA-83AF-6F42-9FEA5E2A1665}"/>
              </a:ext>
            </a:extLst>
          </p:cNvPr>
          <p:cNvSpPr txBox="1"/>
          <p:nvPr/>
        </p:nvSpPr>
        <p:spPr>
          <a:xfrm>
            <a:off x="1904570" y="1295640"/>
            <a:ext cx="3542250" cy="307777"/>
          </a:xfrm>
          <a:prstGeom prst="rect">
            <a:avLst/>
          </a:prstGeom>
          <a:noFill/>
        </p:spPr>
        <p:txBody>
          <a:bodyPr wrap="square" lIns="45720" tIns="45720" rIns="45720" bIns="45720" rtlCol="0" anchor="ctr">
            <a:spAutoFit/>
          </a:bodyPr>
          <a:lstStyle/>
          <a:p>
            <a:pPr>
              <a:spcAft>
                <a:spcPts val="1000"/>
              </a:spcAft>
              <a:buClr>
                <a:schemeClr val="accent2"/>
              </a:buClr>
            </a:pPr>
            <a:r>
              <a:rPr lang="en-US" sz="1400" dirty="0"/>
              <a:t>2% contribution increase, with a 15% cap</a:t>
            </a:r>
          </a:p>
        </p:txBody>
      </p:sp>
      <p:sp>
        <p:nvSpPr>
          <p:cNvPr id="15" name="Rectangle 14">
            <a:extLst>
              <a:ext uri="{FF2B5EF4-FFF2-40B4-BE49-F238E27FC236}">
                <a16:creationId xmlns:a16="http://schemas.microsoft.com/office/drawing/2014/main" id="{02BE0C0B-CF81-5E99-7C1E-D8B8FBD665D4}"/>
              </a:ext>
            </a:extLst>
          </p:cNvPr>
          <p:cNvSpPr>
            <a:spLocks noChangeAspect="1"/>
          </p:cNvSpPr>
          <p:nvPr/>
        </p:nvSpPr>
        <p:spPr>
          <a:xfrm>
            <a:off x="1692272" y="1699101"/>
            <a:ext cx="182880" cy="182880"/>
          </a:xfrm>
          <a:prstGeom prst="rect">
            <a:avLst/>
          </a:prstGeom>
          <a:solidFill>
            <a:srgbClr val="209D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 name="Rectangle 15">
            <a:extLst>
              <a:ext uri="{FF2B5EF4-FFF2-40B4-BE49-F238E27FC236}">
                <a16:creationId xmlns:a16="http://schemas.microsoft.com/office/drawing/2014/main" id="{8E617B1E-F75C-853C-5423-7A7C31731FFA}"/>
              </a:ext>
            </a:extLst>
          </p:cNvPr>
          <p:cNvSpPr>
            <a:spLocks noChangeAspect="1"/>
          </p:cNvSpPr>
          <p:nvPr/>
        </p:nvSpPr>
        <p:spPr>
          <a:xfrm>
            <a:off x="1692272" y="1358088"/>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Tree>
    <p:extLst>
      <p:ext uri="{BB962C8B-B14F-4D97-AF65-F5344CB8AC3E}">
        <p14:creationId xmlns:p14="http://schemas.microsoft.com/office/powerpoint/2010/main" val="213436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P spid="12" grpId="0"/>
      <p:bldP spid="13" grpId="0" animBg="1"/>
      <p:bldP spid="14"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A648EB-EB0F-6542-9B21-B51B66DF3871}"/>
              </a:ext>
            </a:extLst>
          </p:cNvPr>
          <p:cNvSpPr>
            <a:spLocks noGrp="1"/>
          </p:cNvSpPr>
          <p:nvPr>
            <p:ph type="title"/>
          </p:nvPr>
        </p:nvSpPr>
        <p:spPr>
          <a:xfrm>
            <a:off x="2038694" y="1166649"/>
            <a:ext cx="10515600" cy="740980"/>
          </a:xfrm>
        </p:spPr>
        <p:txBody>
          <a:bodyPr/>
          <a:lstStyle/>
          <a:p>
            <a:r>
              <a:rPr lang="en-US" dirty="0"/>
              <a:t>Important Information</a:t>
            </a:r>
          </a:p>
        </p:txBody>
      </p:sp>
      <p:sp>
        <p:nvSpPr>
          <p:cNvPr id="6" name="Rectangle 5">
            <a:extLst>
              <a:ext uri="{FF2B5EF4-FFF2-40B4-BE49-F238E27FC236}">
                <a16:creationId xmlns:a16="http://schemas.microsoft.com/office/drawing/2014/main" id="{3925757D-DD64-EF41-13D0-16FFE0B0EECA}"/>
              </a:ext>
            </a:extLst>
          </p:cNvPr>
          <p:cNvSpPr/>
          <p:nvPr/>
        </p:nvSpPr>
        <p:spPr>
          <a:xfrm>
            <a:off x="2038694" y="2155797"/>
            <a:ext cx="8995066" cy="4196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oAutofit/>
          </a:bodyPr>
          <a:lstStyle/>
          <a:p>
            <a:pPr marL="0" marR="0" lvl="0" indent="0" algn="l" defTabSz="1088473" rtl="0" eaLnBrk="1" fontAlgn="auto" latinLnBrk="0" hangingPunct="1">
              <a:lnSpc>
                <a:spcPct val="100000"/>
              </a:lnSpc>
              <a:spcBef>
                <a:spcPts val="0"/>
              </a:spcBef>
              <a:spcAft>
                <a:spcPts val="12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TERMS OF USE</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088473" rtl="0" eaLnBrk="1" fontAlgn="auto" latinLnBrk="0" hangingPunct="1">
              <a:lnSpc>
                <a:spcPct val="100000"/>
              </a:lnSpc>
              <a:spcBef>
                <a:spcPts val="0"/>
              </a:spcBef>
              <a:spcAft>
                <a:spcPts val="12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By using this presentation, you understand and agree to the following:</a:t>
            </a:r>
          </a:p>
          <a:p>
            <a:pPr marL="285750" marR="0" lvl="0" indent="-285750" algn="l" defTabSz="1088473"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You understand that T. Rowe Price does not undertake to give investment advice in a fiduciary capacity by making available this presentation and </a:t>
            </a:r>
            <a:r>
              <a:rPr kumimoji="0" lang="en-US" sz="1050" b="0" i="0" u="none" strike="noStrike" kern="1200" cap="none" spc="0" normalizeH="0" baseline="0" noProof="0">
                <a:ln>
                  <a:noFill/>
                </a:ln>
                <a:solidFill>
                  <a:srgbClr val="000000"/>
                </a:solidFill>
                <a:effectLst/>
                <a:uLnTx/>
                <a:uFillTx/>
                <a:latin typeface="Arial"/>
                <a:ea typeface="+mn-ea"/>
                <a:cs typeface="+mn-cs"/>
              </a:rPr>
              <a:t>that T</a:t>
            </a:r>
            <a:r>
              <a:rPr kumimoji="0" lang="en-US" sz="1050" b="0" i="0" u="none" strike="noStrike" kern="1200" cap="none" spc="0" normalizeH="0" baseline="0" noProof="0" dirty="0">
                <a:ln>
                  <a:noFill/>
                </a:ln>
                <a:solidFill>
                  <a:srgbClr val="000000"/>
                </a:solidFill>
                <a:effectLst/>
                <a:uLnTx/>
                <a:uFillTx/>
                <a:latin typeface="Arial"/>
                <a:ea typeface="+mn-ea"/>
                <a:cs typeface="+mn-cs"/>
              </a:rPr>
              <a:t>. Rowe Price Associates, Inc., and/or its affiliates (“T. Rowe Price”), may receive revenue from products and services made available by T. Rowe Price, including investment management, servicing, or other fees related to making available and/or servicing certain investments on its recordkeeping platform.</a:t>
            </a:r>
          </a:p>
          <a:p>
            <a:pPr marL="285750" marR="0" lvl="0" indent="-285750" algn="l" defTabSz="1088473"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To the extent you modify this presentation, you will not attribute this presentation to T. Rowe Price through co-branding or otherwise.</a:t>
            </a:r>
          </a:p>
          <a:p>
            <a:pPr marL="285750" marR="0" lvl="0" indent="-285750" algn="l" defTabSz="1088473"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To the extent you provide investment recommendations to clients or prospective clients, you will not attribute any such recommendation(s) to </a:t>
            </a:r>
            <a:br>
              <a:rPr kumimoji="0" lang="en-US" sz="1050" b="0" i="0" u="none" strike="noStrike" kern="1200" cap="none" spc="0" normalizeH="0" baseline="0" noProof="0" dirty="0">
                <a:ln>
                  <a:noFill/>
                </a:ln>
                <a:solidFill>
                  <a:srgbClr val="000000"/>
                </a:solidFill>
                <a:effectLst/>
                <a:uLnTx/>
                <a:uFillTx/>
                <a:latin typeface="Arial"/>
                <a:ea typeface="+mn-ea"/>
                <a:cs typeface="+mn-cs"/>
              </a:rPr>
            </a:br>
            <a:r>
              <a:rPr kumimoji="0" lang="en-US" sz="1050" b="0" i="0" u="none" strike="noStrike" kern="1200" cap="none" spc="0" normalizeH="0" baseline="0" noProof="0" dirty="0">
                <a:ln>
                  <a:noFill/>
                </a:ln>
                <a:solidFill>
                  <a:srgbClr val="000000"/>
                </a:solidFill>
                <a:effectLst/>
                <a:uLnTx/>
                <a:uFillTx/>
                <a:latin typeface="Arial"/>
                <a:ea typeface="+mn-ea"/>
                <a:cs typeface="+mn-cs"/>
              </a:rPr>
              <a:t>T. Rowe Price.</a:t>
            </a:r>
          </a:p>
          <a:p>
            <a:pPr marL="285750" marR="0" lvl="0" indent="-285750" algn="l" defTabSz="1088473"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You are responsible for satisfying all applicable regulatory standards relating to this communication’s use by your firm, including all applicable content, approval, recordkeeping, and filing requirements.</a:t>
            </a:r>
          </a:p>
          <a:p>
            <a:pPr marL="285750" marR="0" lvl="0" indent="-285750" algn="l" defTabSz="1088473"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 As long as you agree to these terms, T. Rowe Price grants you a limited, personal, nontransferable, non-sublicensable, revocable, nonexclusive license to use this presentation in its entirety and only in the manner expressly permitted by T. Rowe Price.</a:t>
            </a:r>
          </a:p>
          <a:p>
            <a:pPr marL="0" marR="0" lvl="0" indent="0" algn="l" defTabSz="1088473" rtl="0" eaLnBrk="1" fontAlgn="auto" latinLnBrk="0" hangingPunct="1">
              <a:lnSpc>
                <a:spcPct val="100000"/>
              </a:lnSpc>
              <a:spcBef>
                <a:spcPts val="0"/>
              </a:spcBef>
              <a:spcAft>
                <a:spcPts val="120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Please insert your data/content where indicated and delete these terms of use and various instructions throughout the PPT before using.</a:t>
            </a:r>
          </a:p>
        </p:txBody>
      </p:sp>
      <p:sp>
        <p:nvSpPr>
          <p:cNvPr id="2" name="TextBox 1">
            <a:extLst>
              <a:ext uri="{FF2B5EF4-FFF2-40B4-BE49-F238E27FC236}">
                <a16:creationId xmlns:a16="http://schemas.microsoft.com/office/drawing/2014/main" id="{72C23C3B-A51E-D97C-3405-C266015AC173}"/>
              </a:ext>
            </a:extLst>
          </p:cNvPr>
          <p:cNvSpPr txBox="1"/>
          <p:nvPr/>
        </p:nvSpPr>
        <p:spPr>
          <a:xfrm>
            <a:off x="440675" y="6415841"/>
            <a:ext cx="2566930" cy="169277"/>
          </a:xfrm>
          <a:prstGeom prst="rect">
            <a:avLst/>
          </a:prstGeom>
          <a:noFill/>
        </p:spPr>
        <p:txBody>
          <a:bodyPr wrap="square" lIns="0" tIns="0" rIns="0" bIns="0" rtlCol="0">
            <a:spAutoFit/>
          </a:bodyPr>
          <a:lstStyle/>
          <a:p>
            <a:pPr marL="0" marR="0" lvl="0" indent="0" algn="l" defTabSz="1088473" rtl="0" eaLnBrk="1" fontAlgn="auto" latinLnBrk="0" hangingPunct="1">
              <a:lnSpc>
                <a:spcPct val="100000"/>
              </a:lnSpc>
              <a:spcBef>
                <a:spcPts val="0"/>
              </a:spcBef>
              <a:spcAft>
                <a:spcPts val="1000"/>
              </a:spcAft>
              <a:buClr>
                <a:srgbClr val="05C3DE"/>
              </a:buClr>
              <a:buSzTx/>
              <a:buFontTx/>
              <a:buNone/>
              <a:tabLst/>
              <a:defRPr/>
            </a:pPr>
            <a:r>
              <a:rPr kumimoji="0" lang="en-US" sz="1100" b="0" i="0" u="none" strike="noStrike" kern="1200" cap="none" spc="0" normalizeH="0" baseline="0" noProof="0" dirty="0">
                <a:ln>
                  <a:noFill/>
                </a:ln>
                <a:solidFill>
                  <a:srgbClr val="212529"/>
                </a:solidFill>
                <a:effectLst/>
                <a:uLnTx/>
                <a:uFillTx/>
                <a:latin typeface="-apple-system"/>
                <a:ea typeface="+mn-ea"/>
                <a:cs typeface="+mn-cs"/>
              </a:rPr>
              <a:t>LRN 2844704 </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29144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Growth Result Chart">
            <a:extLst>
              <a:ext uri="{FF2B5EF4-FFF2-40B4-BE49-F238E27FC236}">
                <a16:creationId xmlns:a16="http://schemas.microsoft.com/office/drawing/2014/main" id="{E2A5027C-5E2C-73EE-12E6-C20ADAB57BC2}"/>
              </a:ext>
            </a:extLst>
          </p:cNvPr>
          <p:cNvGraphicFramePr/>
          <p:nvPr>
            <p:extLst>
              <p:ext uri="{D42A27DB-BD31-4B8C-83A1-F6EECF244321}">
                <p14:modId xmlns:p14="http://schemas.microsoft.com/office/powerpoint/2010/main" val="2238407199"/>
              </p:ext>
            </p:extLst>
          </p:nvPr>
        </p:nvGraphicFramePr>
        <p:xfrm>
          <a:off x="98320" y="1215533"/>
          <a:ext cx="11097768" cy="4579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Initial Chart">
            <a:extLst>
              <a:ext uri="{FF2B5EF4-FFF2-40B4-BE49-F238E27FC236}">
                <a16:creationId xmlns:a16="http://schemas.microsoft.com/office/drawing/2014/main" id="{413CEB84-85FE-AC89-3AC9-61585171C97B}"/>
              </a:ext>
            </a:extLst>
          </p:cNvPr>
          <p:cNvGraphicFramePr/>
          <p:nvPr>
            <p:extLst>
              <p:ext uri="{D42A27DB-BD31-4B8C-83A1-F6EECF244321}">
                <p14:modId xmlns:p14="http://schemas.microsoft.com/office/powerpoint/2010/main" val="1313828585"/>
              </p:ext>
            </p:extLst>
          </p:nvPr>
        </p:nvGraphicFramePr>
        <p:xfrm>
          <a:off x="98320" y="1215533"/>
          <a:ext cx="11097768" cy="457911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4">
            <a:extLst>
              <a:ext uri="{FF2B5EF4-FFF2-40B4-BE49-F238E27FC236}">
                <a16:creationId xmlns:a16="http://schemas.microsoft.com/office/drawing/2014/main" id="{97B8965F-BF27-1665-77EC-E9E41ADA730D}"/>
              </a:ext>
            </a:extLst>
          </p:cNvPr>
          <p:cNvSpPr>
            <a:spLocks noGrp="1"/>
          </p:cNvSpPr>
          <p:nvPr>
            <p:ph type="body" sz="quarter" idx="21"/>
          </p:nvPr>
        </p:nvSpPr>
        <p:spPr/>
        <p:txBody>
          <a:bodyPr/>
          <a:lstStyle/>
          <a:p>
            <a:pPr marL="0" marR="0" lvl="0" indent="0" algn="l" defTabSz="914400" rtl="0" eaLnBrk="1" fontAlgn="auto" latinLnBrk="0" hangingPunct="1">
              <a:lnSpc>
                <a:spcPct val="100000"/>
              </a:lnSpc>
              <a:spcBef>
                <a:spcPts val="0"/>
              </a:spcBef>
              <a:spcAft>
                <a:spcPct val="0"/>
              </a:spcAft>
              <a:buClrTx/>
              <a:buSzPct val="75000"/>
              <a:buFont typeface="Wingdings" pitchFamily="2" charset="2"/>
              <a:buNone/>
              <a:tabLst/>
              <a:defRPr/>
            </a:pPr>
            <a:r>
              <a:rPr lang="en-US" altLang="en-US" sz="800" dirty="0">
                <a:latin typeface="Arial" pitchFamily="34" charset="0"/>
                <a:cs typeface="Arial" pitchFamily="34" charset="0"/>
              </a:rPr>
              <a:t>This is a hypothetical example for illustrative purposes only and is not meant to represent the investment return of any of your plan’s options. Assumes a starting salary of $40,000, which increases an average of 3% annually. The assumed initial contribution rate is 6% with a 7% annual return. The example goes further to assume a 2% annual increase with a 15% cap. Your situation will vary. All investments involve risk, including possible loss of principal t</a:t>
            </a:r>
            <a:r>
              <a:rPr kumimoji="0" lang="en-US" altLang="en-US" sz="8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he performance of any specific investment option. The assumptions used may not reflect actual market conditions or your specific circumstances, and do not account for plan or IRS limits. Please be sure to take all of your assets, income, and investments into consideration in assessing your retirement savings adequacy.</a:t>
            </a:r>
          </a:p>
        </p:txBody>
      </p:sp>
      <p:sp>
        <p:nvSpPr>
          <p:cNvPr id="7" name="Title 6">
            <a:extLst>
              <a:ext uri="{FF2B5EF4-FFF2-40B4-BE49-F238E27FC236}">
                <a16:creationId xmlns:a16="http://schemas.microsoft.com/office/drawing/2014/main" id="{500CDAFD-2048-EE33-2CA8-57F7C7A323E5}"/>
              </a:ext>
            </a:extLst>
          </p:cNvPr>
          <p:cNvSpPr>
            <a:spLocks noGrp="1"/>
          </p:cNvSpPr>
          <p:nvPr>
            <p:ph type="title"/>
          </p:nvPr>
        </p:nvSpPr>
        <p:spPr/>
        <p:txBody>
          <a:bodyPr/>
          <a:lstStyle/>
          <a:p>
            <a:r>
              <a:rPr lang="en-US" dirty="0"/>
              <a:t>Annual contribution increases</a:t>
            </a:r>
          </a:p>
        </p:txBody>
      </p:sp>
      <p:sp>
        <p:nvSpPr>
          <p:cNvPr id="36" name="Text Box 9">
            <a:extLst>
              <a:ext uri="{FF2B5EF4-FFF2-40B4-BE49-F238E27FC236}">
                <a16:creationId xmlns:a16="http://schemas.microsoft.com/office/drawing/2014/main" id="{B081D821-5B3F-841B-6F97-B857EAD8A6BB}"/>
              </a:ext>
            </a:extLst>
          </p:cNvPr>
          <p:cNvSpPr txBox="1">
            <a:spLocks noChangeArrowheads="1"/>
          </p:cNvSpPr>
          <p:nvPr/>
        </p:nvSpPr>
        <p:spPr bwMode="auto">
          <a:xfrm>
            <a:off x="9156756" y="4578866"/>
            <a:ext cx="1318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FontTx/>
              <a:buNone/>
            </a:pPr>
            <a:r>
              <a:rPr lang="en-US" altLang="en-US" sz="2400" b="1" dirty="0">
                <a:solidFill>
                  <a:schemeClr val="bg1"/>
                </a:solidFill>
                <a:latin typeface="Arial" pitchFamily="34" charset="0"/>
                <a:cs typeface="Arial" pitchFamily="34" charset="0"/>
              </a:rPr>
              <a:t>$333,432</a:t>
            </a:r>
          </a:p>
        </p:txBody>
      </p:sp>
      <p:sp>
        <p:nvSpPr>
          <p:cNvPr id="37" name="Text Box 9">
            <a:extLst>
              <a:ext uri="{FF2B5EF4-FFF2-40B4-BE49-F238E27FC236}">
                <a16:creationId xmlns:a16="http://schemas.microsoft.com/office/drawing/2014/main" id="{28B0EA86-422F-A33D-1424-E4E334BE619A}"/>
              </a:ext>
            </a:extLst>
          </p:cNvPr>
          <p:cNvSpPr txBox="1">
            <a:spLocks noChangeArrowheads="1"/>
          </p:cNvSpPr>
          <p:nvPr/>
        </p:nvSpPr>
        <p:spPr bwMode="auto">
          <a:xfrm>
            <a:off x="9156757" y="3357613"/>
            <a:ext cx="1318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FontTx/>
              <a:buNone/>
            </a:pPr>
            <a:r>
              <a:rPr lang="en-US" altLang="en-US" sz="2400" b="1" dirty="0">
                <a:solidFill>
                  <a:schemeClr val="bg1"/>
                </a:solidFill>
                <a:latin typeface="Arial" pitchFamily="34" charset="0"/>
                <a:cs typeface="Arial" pitchFamily="34" charset="0"/>
              </a:rPr>
              <a:t>$759,014</a:t>
            </a:r>
          </a:p>
        </p:txBody>
      </p:sp>
      <p:sp>
        <p:nvSpPr>
          <p:cNvPr id="38" name="TextBox 37">
            <a:extLst>
              <a:ext uri="{FF2B5EF4-FFF2-40B4-BE49-F238E27FC236}">
                <a16:creationId xmlns:a16="http://schemas.microsoft.com/office/drawing/2014/main" id="{0828005F-E0E1-8A6A-63C5-6E65D890164C}"/>
              </a:ext>
            </a:extLst>
          </p:cNvPr>
          <p:cNvSpPr txBox="1"/>
          <p:nvPr/>
        </p:nvSpPr>
        <p:spPr>
          <a:xfrm>
            <a:off x="1327352" y="5743863"/>
            <a:ext cx="9556955" cy="169277"/>
          </a:xfrm>
          <a:prstGeom prst="rect">
            <a:avLst/>
          </a:prstGeom>
          <a:noFill/>
        </p:spPr>
        <p:txBody>
          <a:bodyPr wrap="square" lIns="0" tIns="0" rIns="0" bIns="0" rtlCol="0">
            <a:spAutoFit/>
          </a:bodyPr>
          <a:lstStyle/>
          <a:p>
            <a:pPr algn="ctr">
              <a:spcAft>
                <a:spcPts val="1000"/>
              </a:spcAft>
              <a:buClr>
                <a:schemeClr val="accent2"/>
              </a:buClr>
            </a:pPr>
            <a:r>
              <a:rPr lang="en-US" sz="1100" b="1" dirty="0"/>
              <a:t>Years</a:t>
            </a:r>
          </a:p>
        </p:txBody>
      </p:sp>
      <p:sp>
        <p:nvSpPr>
          <p:cNvPr id="39" name="TextBox 38">
            <a:extLst>
              <a:ext uri="{FF2B5EF4-FFF2-40B4-BE49-F238E27FC236}">
                <a16:creationId xmlns:a16="http://schemas.microsoft.com/office/drawing/2014/main" id="{160F4BDA-2997-D922-2696-9694E81A2490}"/>
              </a:ext>
            </a:extLst>
          </p:cNvPr>
          <p:cNvSpPr txBox="1"/>
          <p:nvPr/>
        </p:nvSpPr>
        <p:spPr>
          <a:xfrm>
            <a:off x="1932193" y="1636653"/>
            <a:ext cx="3201084" cy="307777"/>
          </a:xfrm>
          <a:prstGeom prst="rect">
            <a:avLst/>
          </a:prstGeom>
          <a:solidFill>
            <a:schemeClr val="bg1"/>
          </a:solidFill>
        </p:spPr>
        <p:txBody>
          <a:bodyPr wrap="square" lIns="45720" tIns="45720" rIns="45720" bIns="45720" rtlCol="0" anchor="ctr">
            <a:spAutoFit/>
          </a:bodyPr>
          <a:lstStyle/>
          <a:p>
            <a:pPr>
              <a:spcAft>
                <a:spcPts val="1000"/>
              </a:spcAft>
              <a:buClr>
                <a:schemeClr val="accent2"/>
              </a:buClr>
            </a:pPr>
            <a:r>
              <a:rPr lang="en-US" sz="1400" dirty="0"/>
              <a:t>No annual increase in contribution rate</a:t>
            </a:r>
            <a:endParaRPr lang="en-US" sz="1800" dirty="0"/>
          </a:p>
        </p:txBody>
      </p:sp>
      <p:sp>
        <p:nvSpPr>
          <p:cNvPr id="40" name="TextBox 39">
            <a:extLst>
              <a:ext uri="{FF2B5EF4-FFF2-40B4-BE49-F238E27FC236}">
                <a16:creationId xmlns:a16="http://schemas.microsoft.com/office/drawing/2014/main" id="{8664027B-B477-7926-00A8-2E8B3FE9C375}"/>
              </a:ext>
            </a:extLst>
          </p:cNvPr>
          <p:cNvSpPr txBox="1"/>
          <p:nvPr/>
        </p:nvSpPr>
        <p:spPr>
          <a:xfrm>
            <a:off x="1914402" y="1295640"/>
            <a:ext cx="3542250" cy="307777"/>
          </a:xfrm>
          <a:prstGeom prst="rect">
            <a:avLst/>
          </a:prstGeom>
          <a:noFill/>
        </p:spPr>
        <p:txBody>
          <a:bodyPr wrap="square" lIns="45720" tIns="45720" rIns="45720" bIns="45720" rtlCol="0" anchor="ctr">
            <a:spAutoFit/>
          </a:bodyPr>
          <a:lstStyle/>
          <a:p>
            <a:pPr>
              <a:spcAft>
                <a:spcPts val="1000"/>
              </a:spcAft>
              <a:buClr>
                <a:schemeClr val="accent2"/>
              </a:buClr>
            </a:pPr>
            <a:r>
              <a:rPr lang="en-US" sz="1400" dirty="0"/>
              <a:t>Contribution rate increased by 2% per year</a:t>
            </a:r>
            <a:endParaRPr lang="en-US" sz="1800" dirty="0"/>
          </a:p>
        </p:txBody>
      </p:sp>
      <p:sp>
        <p:nvSpPr>
          <p:cNvPr id="43" name="TextBox 42">
            <a:extLst>
              <a:ext uri="{FF2B5EF4-FFF2-40B4-BE49-F238E27FC236}">
                <a16:creationId xmlns:a16="http://schemas.microsoft.com/office/drawing/2014/main" id="{B72ABB11-6E49-7772-2CA4-9101FCC1E7E5}"/>
              </a:ext>
            </a:extLst>
          </p:cNvPr>
          <p:cNvSpPr txBox="1"/>
          <p:nvPr/>
        </p:nvSpPr>
        <p:spPr>
          <a:xfrm>
            <a:off x="624924" y="1296705"/>
            <a:ext cx="70532" cy="153888"/>
          </a:xfrm>
          <a:prstGeom prst="rect">
            <a:avLst/>
          </a:prstGeom>
          <a:noFill/>
        </p:spPr>
        <p:txBody>
          <a:bodyPr wrap="none" lIns="0" tIns="0" rIns="0" bIns="0" rtlCol="0">
            <a:spAutoFit/>
          </a:bodyPr>
          <a:lstStyle/>
          <a:p>
            <a:pPr>
              <a:spcAft>
                <a:spcPts val="1000"/>
              </a:spcAft>
              <a:buClr>
                <a:schemeClr val="accent2"/>
              </a:buClr>
            </a:pPr>
            <a:r>
              <a:rPr lang="en-US" sz="1000" dirty="0"/>
              <a:t>$</a:t>
            </a:r>
          </a:p>
        </p:txBody>
      </p:sp>
      <p:sp>
        <p:nvSpPr>
          <p:cNvPr id="44" name="Rectangle 43">
            <a:extLst>
              <a:ext uri="{FF2B5EF4-FFF2-40B4-BE49-F238E27FC236}">
                <a16:creationId xmlns:a16="http://schemas.microsoft.com/office/drawing/2014/main" id="{205114DA-5905-74F1-BD21-AA4E1F760D13}"/>
              </a:ext>
            </a:extLst>
          </p:cNvPr>
          <p:cNvSpPr>
            <a:spLocks noChangeAspect="1"/>
          </p:cNvSpPr>
          <p:nvPr/>
        </p:nvSpPr>
        <p:spPr>
          <a:xfrm>
            <a:off x="1692272" y="1699101"/>
            <a:ext cx="182880" cy="182880"/>
          </a:xfrm>
          <a:prstGeom prst="rect">
            <a:avLst/>
          </a:prstGeom>
          <a:solidFill>
            <a:srgbClr val="209D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5" name="Rectangle 44">
            <a:extLst>
              <a:ext uri="{FF2B5EF4-FFF2-40B4-BE49-F238E27FC236}">
                <a16:creationId xmlns:a16="http://schemas.microsoft.com/office/drawing/2014/main" id="{E763BF04-468B-47D0-746E-79A43D8C286A}"/>
              </a:ext>
            </a:extLst>
          </p:cNvPr>
          <p:cNvSpPr>
            <a:spLocks noChangeAspect="1"/>
          </p:cNvSpPr>
          <p:nvPr/>
        </p:nvSpPr>
        <p:spPr>
          <a:xfrm>
            <a:off x="1692272" y="1358088"/>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Tree>
    <p:extLst>
      <p:ext uri="{BB962C8B-B14F-4D97-AF65-F5344CB8AC3E}">
        <p14:creationId xmlns:p14="http://schemas.microsoft.com/office/powerpoint/2010/main" val="359858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Graphic spid="35" grpId="0">
        <p:bldAsOne/>
      </p:bldGraphic>
      <p:bldP spid="38" grpId="0"/>
      <p:bldP spid="39" grpId="0" animBg="1"/>
      <p:bldP spid="40" grpId="0"/>
      <p:bldP spid="43" grpId="0"/>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wth Result Chart">
            <a:extLst>
              <a:ext uri="{FF2B5EF4-FFF2-40B4-BE49-F238E27FC236}">
                <a16:creationId xmlns:a16="http://schemas.microsoft.com/office/drawing/2014/main" id="{7D64E85D-5499-2776-40F0-4AB7335102FE}"/>
              </a:ext>
            </a:extLst>
          </p:cNvPr>
          <p:cNvGraphicFramePr/>
          <p:nvPr>
            <p:extLst>
              <p:ext uri="{D42A27DB-BD31-4B8C-83A1-F6EECF244321}">
                <p14:modId xmlns:p14="http://schemas.microsoft.com/office/powerpoint/2010/main" val="2562089755"/>
              </p:ext>
            </p:extLst>
          </p:nvPr>
        </p:nvGraphicFramePr>
        <p:xfrm>
          <a:off x="98320" y="1218271"/>
          <a:ext cx="11097768" cy="4579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nitial Chart">
            <a:extLst>
              <a:ext uri="{FF2B5EF4-FFF2-40B4-BE49-F238E27FC236}">
                <a16:creationId xmlns:a16="http://schemas.microsoft.com/office/drawing/2014/main" id="{C24F481A-A3BB-019A-4520-F306BE2A0C8A}"/>
              </a:ext>
            </a:extLst>
          </p:cNvPr>
          <p:cNvGraphicFramePr/>
          <p:nvPr>
            <p:extLst>
              <p:ext uri="{D42A27DB-BD31-4B8C-83A1-F6EECF244321}">
                <p14:modId xmlns:p14="http://schemas.microsoft.com/office/powerpoint/2010/main" val="1713064584"/>
              </p:ext>
            </p:extLst>
          </p:nvPr>
        </p:nvGraphicFramePr>
        <p:xfrm>
          <a:off x="98320" y="1218271"/>
          <a:ext cx="11097768" cy="457911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4">
            <a:extLst>
              <a:ext uri="{FF2B5EF4-FFF2-40B4-BE49-F238E27FC236}">
                <a16:creationId xmlns:a16="http://schemas.microsoft.com/office/drawing/2014/main" id="{97B8965F-BF27-1665-77EC-E9E41ADA730D}"/>
              </a:ext>
            </a:extLst>
          </p:cNvPr>
          <p:cNvSpPr>
            <a:spLocks noGrp="1"/>
          </p:cNvSpPr>
          <p:nvPr>
            <p:ph type="body" sz="quarter" idx="21"/>
          </p:nvPr>
        </p:nvSpPr>
        <p:spPr/>
        <p:txBody>
          <a:bodyPr/>
          <a:lstStyle/>
          <a:p>
            <a:pPr eaLnBrk="1" hangingPunct="1">
              <a:spcAft>
                <a:spcPct val="0"/>
              </a:spcAft>
              <a:buClrTx/>
              <a:buSzPct val="75000"/>
              <a:buNone/>
            </a:pPr>
            <a:r>
              <a:rPr lang="en-US" altLang="en-US" sz="800" dirty="0">
                <a:cs typeface="Arial" pitchFamily="34" charset="0"/>
              </a:rPr>
              <a:t>This is a hypothetical example for illustrative purposes only and is not meant to represent the investment return of any of your plan’s options. Assumes a starting salary of $60,000, which increases an average of 3% annually. The assumed initial contribution rate is 6%, with a 7% annual return. The example goes further to assume a 2% annual increase, with a 15% cap. Your situation will vary. Investing involves risk including possible loss of principal All investments involve risk, including possible loss of principal t</a:t>
            </a:r>
            <a:r>
              <a:rPr kumimoji="0" lang="en-US" altLang="en-US" sz="800" b="0" i="0" u="none" strike="noStrike" kern="1200" cap="none" spc="0" normalizeH="0" baseline="0" noProof="0" dirty="0">
                <a:ln>
                  <a:noFill/>
                </a:ln>
                <a:effectLst/>
                <a:uLnTx/>
                <a:uFillTx/>
                <a:ea typeface="ＭＳ Ｐゴシック" pitchFamily="34" charset="-128"/>
                <a:cs typeface="Arial" pitchFamily="34" charset="0"/>
              </a:rPr>
              <a:t>he performance of any specific investment option. The assumptions used may not reflect actual market conditions or your specific circumstances, and do not account for plan or IRS limits. Please be sure to take all of your assets, income, and investments into consideration in assessing your retirement savings adequacy.</a:t>
            </a:r>
            <a:endParaRPr lang="en-US" altLang="en-US" sz="800" dirty="0">
              <a:cs typeface="Arial" pitchFamily="34" charset="0"/>
            </a:endParaRPr>
          </a:p>
        </p:txBody>
      </p:sp>
      <p:sp>
        <p:nvSpPr>
          <p:cNvPr id="7" name="Title 6">
            <a:extLst>
              <a:ext uri="{FF2B5EF4-FFF2-40B4-BE49-F238E27FC236}">
                <a16:creationId xmlns:a16="http://schemas.microsoft.com/office/drawing/2014/main" id="{500CDAFD-2048-EE33-2CA8-57F7C7A323E5}"/>
              </a:ext>
            </a:extLst>
          </p:cNvPr>
          <p:cNvSpPr>
            <a:spLocks noGrp="1"/>
          </p:cNvSpPr>
          <p:nvPr>
            <p:ph type="title"/>
          </p:nvPr>
        </p:nvSpPr>
        <p:spPr/>
        <p:txBody>
          <a:bodyPr/>
          <a:lstStyle/>
          <a:p>
            <a:r>
              <a:rPr lang="en-US" dirty="0"/>
              <a:t>Annual contribution increases</a:t>
            </a:r>
          </a:p>
        </p:txBody>
      </p:sp>
      <p:sp>
        <p:nvSpPr>
          <p:cNvPr id="4" name="Text Box 9">
            <a:extLst>
              <a:ext uri="{FF2B5EF4-FFF2-40B4-BE49-F238E27FC236}">
                <a16:creationId xmlns:a16="http://schemas.microsoft.com/office/drawing/2014/main" id="{A707E5CD-2742-2D6E-C733-999AC06A73CE}"/>
              </a:ext>
            </a:extLst>
          </p:cNvPr>
          <p:cNvSpPr txBox="1">
            <a:spLocks noChangeArrowheads="1"/>
          </p:cNvSpPr>
          <p:nvPr/>
        </p:nvSpPr>
        <p:spPr bwMode="auto">
          <a:xfrm>
            <a:off x="9156756" y="4578866"/>
            <a:ext cx="1318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algn="r" eaLnBrk="1" hangingPunct="1">
              <a:spcAft>
                <a:spcPct val="0"/>
              </a:spcAft>
              <a:buClrTx/>
              <a:buFontTx/>
              <a:buNone/>
            </a:pPr>
            <a:r>
              <a:rPr lang="en-US" altLang="en-US" sz="2400" b="1" dirty="0">
                <a:solidFill>
                  <a:schemeClr val="bg1"/>
                </a:solidFill>
                <a:latin typeface="Arial" pitchFamily="34" charset="0"/>
                <a:cs typeface="Arial" pitchFamily="34" charset="0"/>
              </a:rPr>
              <a:t>$500,148</a:t>
            </a:r>
          </a:p>
        </p:txBody>
      </p:sp>
      <p:sp>
        <p:nvSpPr>
          <p:cNvPr id="6" name="Text Box 9">
            <a:extLst>
              <a:ext uri="{FF2B5EF4-FFF2-40B4-BE49-F238E27FC236}">
                <a16:creationId xmlns:a16="http://schemas.microsoft.com/office/drawing/2014/main" id="{E2F2036E-8EBD-68A8-68B0-75E15B92CC1F}"/>
              </a:ext>
            </a:extLst>
          </p:cNvPr>
          <p:cNvSpPr txBox="1">
            <a:spLocks noChangeArrowheads="1"/>
          </p:cNvSpPr>
          <p:nvPr/>
        </p:nvSpPr>
        <p:spPr bwMode="auto">
          <a:xfrm>
            <a:off x="9022557" y="3347781"/>
            <a:ext cx="1587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algn="r" eaLnBrk="1" hangingPunct="1">
              <a:spcAft>
                <a:spcPct val="0"/>
              </a:spcAft>
              <a:buClrTx/>
              <a:buFontTx/>
              <a:buNone/>
            </a:pPr>
            <a:r>
              <a:rPr lang="en-US" altLang="en-US" sz="2400" b="1" dirty="0">
                <a:solidFill>
                  <a:schemeClr val="bg1"/>
                </a:solidFill>
                <a:latin typeface="Arial" pitchFamily="34" charset="0"/>
                <a:cs typeface="Arial" pitchFamily="34" charset="0"/>
              </a:rPr>
              <a:t>$1,138,521</a:t>
            </a:r>
          </a:p>
        </p:txBody>
      </p:sp>
      <p:sp>
        <p:nvSpPr>
          <p:cNvPr id="8" name="TextBox 7">
            <a:extLst>
              <a:ext uri="{FF2B5EF4-FFF2-40B4-BE49-F238E27FC236}">
                <a16:creationId xmlns:a16="http://schemas.microsoft.com/office/drawing/2014/main" id="{DED01F93-01FB-7A7C-AAC1-451902969233}"/>
              </a:ext>
            </a:extLst>
          </p:cNvPr>
          <p:cNvSpPr txBox="1"/>
          <p:nvPr/>
        </p:nvSpPr>
        <p:spPr>
          <a:xfrm>
            <a:off x="1327352" y="5743863"/>
            <a:ext cx="9556955" cy="169277"/>
          </a:xfrm>
          <a:prstGeom prst="rect">
            <a:avLst/>
          </a:prstGeom>
          <a:noFill/>
        </p:spPr>
        <p:txBody>
          <a:bodyPr wrap="square" lIns="0" tIns="0" rIns="0" bIns="0" rtlCol="0">
            <a:spAutoFit/>
          </a:bodyPr>
          <a:lstStyle/>
          <a:p>
            <a:pPr algn="ctr">
              <a:spcAft>
                <a:spcPts val="1000"/>
              </a:spcAft>
              <a:buClr>
                <a:schemeClr val="accent2"/>
              </a:buClr>
            </a:pPr>
            <a:r>
              <a:rPr lang="en-US" sz="1100" b="1" dirty="0"/>
              <a:t>Years</a:t>
            </a:r>
          </a:p>
        </p:txBody>
      </p:sp>
      <p:sp>
        <p:nvSpPr>
          <p:cNvPr id="9" name="TextBox 8">
            <a:extLst>
              <a:ext uri="{FF2B5EF4-FFF2-40B4-BE49-F238E27FC236}">
                <a16:creationId xmlns:a16="http://schemas.microsoft.com/office/drawing/2014/main" id="{54A92078-0180-7651-3DF0-A920C8E71926}"/>
              </a:ext>
            </a:extLst>
          </p:cNvPr>
          <p:cNvSpPr txBox="1"/>
          <p:nvPr/>
        </p:nvSpPr>
        <p:spPr>
          <a:xfrm>
            <a:off x="1932193" y="1636653"/>
            <a:ext cx="3201084" cy="307777"/>
          </a:xfrm>
          <a:prstGeom prst="rect">
            <a:avLst/>
          </a:prstGeom>
          <a:solidFill>
            <a:schemeClr val="bg1"/>
          </a:solidFill>
        </p:spPr>
        <p:txBody>
          <a:bodyPr wrap="square" lIns="45720" tIns="45720" rIns="45720" bIns="45720" rtlCol="0" anchor="ctr">
            <a:spAutoFit/>
          </a:bodyPr>
          <a:lstStyle/>
          <a:p>
            <a:pPr>
              <a:spcAft>
                <a:spcPts val="1000"/>
              </a:spcAft>
              <a:buClr>
                <a:schemeClr val="accent2"/>
              </a:buClr>
            </a:pPr>
            <a:r>
              <a:rPr lang="en-US" sz="1400" dirty="0"/>
              <a:t>6% contribution, with 7% annual return</a:t>
            </a:r>
          </a:p>
        </p:txBody>
      </p:sp>
      <p:sp>
        <p:nvSpPr>
          <p:cNvPr id="10" name="TextBox 9">
            <a:extLst>
              <a:ext uri="{FF2B5EF4-FFF2-40B4-BE49-F238E27FC236}">
                <a16:creationId xmlns:a16="http://schemas.microsoft.com/office/drawing/2014/main" id="{AD19E34F-0A88-1C73-E343-574D0DE6D7EF}"/>
              </a:ext>
            </a:extLst>
          </p:cNvPr>
          <p:cNvSpPr txBox="1"/>
          <p:nvPr/>
        </p:nvSpPr>
        <p:spPr>
          <a:xfrm>
            <a:off x="1914402" y="1295640"/>
            <a:ext cx="3542250" cy="307777"/>
          </a:xfrm>
          <a:prstGeom prst="rect">
            <a:avLst/>
          </a:prstGeom>
          <a:noFill/>
        </p:spPr>
        <p:txBody>
          <a:bodyPr wrap="square" lIns="45720" tIns="45720" rIns="45720" bIns="45720" rtlCol="0" anchor="ctr">
            <a:spAutoFit/>
          </a:bodyPr>
          <a:lstStyle/>
          <a:p>
            <a:pPr>
              <a:spcAft>
                <a:spcPts val="1000"/>
              </a:spcAft>
              <a:buClr>
                <a:schemeClr val="accent2"/>
              </a:buClr>
            </a:pPr>
            <a:r>
              <a:rPr lang="en-US" sz="1400" dirty="0"/>
              <a:t>2% contribution increase, with a 15% cap</a:t>
            </a:r>
          </a:p>
        </p:txBody>
      </p:sp>
      <p:sp>
        <p:nvSpPr>
          <p:cNvPr id="13" name="Rectangle 12">
            <a:extLst>
              <a:ext uri="{FF2B5EF4-FFF2-40B4-BE49-F238E27FC236}">
                <a16:creationId xmlns:a16="http://schemas.microsoft.com/office/drawing/2014/main" id="{5572A2A3-51FD-D0BD-6507-0B3AAA968E81}"/>
              </a:ext>
            </a:extLst>
          </p:cNvPr>
          <p:cNvSpPr>
            <a:spLocks noChangeAspect="1"/>
          </p:cNvSpPr>
          <p:nvPr/>
        </p:nvSpPr>
        <p:spPr>
          <a:xfrm>
            <a:off x="1692272" y="1699101"/>
            <a:ext cx="182880" cy="182880"/>
          </a:xfrm>
          <a:prstGeom prst="rect">
            <a:avLst/>
          </a:prstGeom>
          <a:solidFill>
            <a:srgbClr val="209D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 name="Rectangle 13">
            <a:extLst>
              <a:ext uri="{FF2B5EF4-FFF2-40B4-BE49-F238E27FC236}">
                <a16:creationId xmlns:a16="http://schemas.microsoft.com/office/drawing/2014/main" id="{2E521AE4-9FBC-889A-E045-0B97C5D8477C}"/>
              </a:ext>
            </a:extLst>
          </p:cNvPr>
          <p:cNvSpPr>
            <a:spLocks noChangeAspect="1"/>
          </p:cNvSpPr>
          <p:nvPr/>
        </p:nvSpPr>
        <p:spPr>
          <a:xfrm>
            <a:off x="1692272" y="1358088"/>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Tree>
    <p:extLst>
      <p:ext uri="{BB962C8B-B14F-4D97-AF65-F5344CB8AC3E}">
        <p14:creationId xmlns:p14="http://schemas.microsoft.com/office/powerpoint/2010/main" val="6319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P spid="8" grpId="0"/>
      <p:bldP spid="9" grpId="0" animBg="1"/>
      <p:bldP spid="10" grpId="0"/>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wth Result Chart">
            <a:extLst>
              <a:ext uri="{FF2B5EF4-FFF2-40B4-BE49-F238E27FC236}">
                <a16:creationId xmlns:a16="http://schemas.microsoft.com/office/drawing/2014/main" id="{CFDAD243-840F-2594-8982-DB63B9CE3DFA}"/>
              </a:ext>
            </a:extLst>
          </p:cNvPr>
          <p:cNvGraphicFramePr/>
          <p:nvPr>
            <p:extLst>
              <p:ext uri="{D42A27DB-BD31-4B8C-83A1-F6EECF244321}">
                <p14:modId xmlns:p14="http://schemas.microsoft.com/office/powerpoint/2010/main" val="383911227"/>
              </p:ext>
            </p:extLst>
          </p:nvPr>
        </p:nvGraphicFramePr>
        <p:xfrm>
          <a:off x="98320" y="1218271"/>
          <a:ext cx="11097768" cy="4579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Initial Chart">
            <a:extLst>
              <a:ext uri="{FF2B5EF4-FFF2-40B4-BE49-F238E27FC236}">
                <a16:creationId xmlns:a16="http://schemas.microsoft.com/office/drawing/2014/main" id="{31207534-41AF-8828-BB06-1703A3799133}"/>
              </a:ext>
            </a:extLst>
          </p:cNvPr>
          <p:cNvGraphicFramePr/>
          <p:nvPr>
            <p:extLst>
              <p:ext uri="{D42A27DB-BD31-4B8C-83A1-F6EECF244321}">
                <p14:modId xmlns:p14="http://schemas.microsoft.com/office/powerpoint/2010/main" val="2423122373"/>
              </p:ext>
            </p:extLst>
          </p:nvPr>
        </p:nvGraphicFramePr>
        <p:xfrm>
          <a:off x="98320" y="1218271"/>
          <a:ext cx="11097768" cy="457911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4">
            <a:extLst>
              <a:ext uri="{FF2B5EF4-FFF2-40B4-BE49-F238E27FC236}">
                <a16:creationId xmlns:a16="http://schemas.microsoft.com/office/drawing/2014/main" id="{97B8965F-BF27-1665-77EC-E9E41ADA730D}"/>
              </a:ext>
            </a:extLst>
          </p:cNvPr>
          <p:cNvSpPr>
            <a:spLocks noGrp="1"/>
          </p:cNvSpPr>
          <p:nvPr>
            <p:ph type="body" sz="quarter" idx="21"/>
          </p:nvPr>
        </p:nvSpPr>
        <p:spPr/>
        <p:txBody>
          <a:bodyPr/>
          <a:lstStyle/>
          <a:p>
            <a:pPr eaLnBrk="1" hangingPunct="1">
              <a:spcAft>
                <a:spcPct val="0"/>
              </a:spcAft>
              <a:buClrTx/>
              <a:buSzPct val="75000"/>
              <a:buNone/>
            </a:pPr>
            <a:r>
              <a:rPr lang="en-US" altLang="en-US" sz="800" dirty="0">
                <a:latin typeface="Arial" pitchFamily="34" charset="0"/>
                <a:cs typeface="Arial" pitchFamily="34" charset="0"/>
              </a:rPr>
              <a:t>This is a hypothetical example for illustrative purposes only and is not meant to represent the investment return of any of your plan’s options. Assumes a starting </a:t>
            </a:r>
            <a:r>
              <a:rPr lang="en-US" altLang="en-US" sz="800" dirty="0" err="1">
                <a:latin typeface="Arial" pitchFamily="34" charset="0"/>
                <a:cs typeface="Arial" pitchFamily="34" charset="0"/>
              </a:rPr>
              <a:t>sagoeslary</a:t>
            </a:r>
            <a:r>
              <a:rPr lang="en-US" altLang="en-US" sz="800" dirty="0">
                <a:latin typeface="Arial" pitchFamily="34" charset="0"/>
                <a:cs typeface="Arial" pitchFamily="34" charset="0"/>
              </a:rPr>
              <a:t> of $80,000, which increases an average of 3% annually. The assumed initial contribution rate is 6%, with a 7% annual return. The example further to assume a 2% annual increase, with a 15% cap. Your situation will vary. Investing involves risk including possible loss of principal All investments involve risk, including possible loss of principal t</a:t>
            </a:r>
            <a:r>
              <a:rPr kumimoji="0" lang="en-US" altLang="en-US" sz="8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he performance of any specific investment option. The assumptions used may not reflect actual market conditions or your specific circumstances, and do not account for plan or IRS limits. Please be sure to take all of your assets, income, and investments into consideration in assessing your retirement savings adequacy.</a:t>
            </a:r>
            <a:endParaRPr lang="en-US" altLang="en-US" sz="800" dirty="0">
              <a:latin typeface="Arial" pitchFamily="34" charset="0"/>
              <a:cs typeface="Arial" pitchFamily="34" charset="0"/>
            </a:endParaRPr>
          </a:p>
        </p:txBody>
      </p:sp>
      <p:sp>
        <p:nvSpPr>
          <p:cNvPr id="7" name="Title 6">
            <a:extLst>
              <a:ext uri="{FF2B5EF4-FFF2-40B4-BE49-F238E27FC236}">
                <a16:creationId xmlns:a16="http://schemas.microsoft.com/office/drawing/2014/main" id="{500CDAFD-2048-EE33-2CA8-57F7C7A323E5}"/>
              </a:ext>
            </a:extLst>
          </p:cNvPr>
          <p:cNvSpPr>
            <a:spLocks noGrp="1"/>
          </p:cNvSpPr>
          <p:nvPr>
            <p:ph type="title"/>
          </p:nvPr>
        </p:nvSpPr>
        <p:spPr/>
        <p:txBody>
          <a:bodyPr/>
          <a:lstStyle/>
          <a:p>
            <a:r>
              <a:rPr lang="en-US" dirty="0"/>
              <a:t>Annual contribution increases</a:t>
            </a:r>
          </a:p>
        </p:txBody>
      </p:sp>
      <p:sp>
        <p:nvSpPr>
          <p:cNvPr id="8" name="Text Box 9">
            <a:extLst>
              <a:ext uri="{FF2B5EF4-FFF2-40B4-BE49-F238E27FC236}">
                <a16:creationId xmlns:a16="http://schemas.microsoft.com/office/drawing/2014/main" id="{CCFA1BCA-390E-3231-994D-DB13230A11DE}"/>
              </a:ext>
            </a:extLst>
          </p:cNvPr>
          <p:cNvSpPr txBox="1">
            <a:spLocks noChangeArrowheads="1"/>
          </p:cNvSpPr>
          <p:nvPr/>
        </p:nvSpPr>
        <p:spPr bwMode="auto">
          <a:xfrm>
            <a:off x="9156756" y="4578866"/>
            <a:ext cx="1318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FontTx/>
              <a:buNone/>
            </a:pPr>
            <a:r>
              <a:rPr lang="en-US" altLang="en-US" sz="2400" b="1" dirty="0">
                <a:solidFill>
                  <a:schemeClr val="bg1"/>
                </a:solidFill>
                <a:latin typeface="Arial" pitchFamily="34" charset="0"/>
                <a:cs typeface="Arial" pitchFamily="34" charset="0"/>
              </a:rPr>
              <a:t>$666,864</a:t>
            </a:r>
          </a:p>
        </p:txBody>
      </p:sp>
      <p:sp>
        <p:nvSpPr>
          <p:cNvPr id="10" name="TextBox 9">
            <a:extLst>
              <a:ext uri="{FF2B5EF4-FFF2-40B4-BE49-F238E27FC236}">
                <a16:creationId xmlns:a16="http://schemas.microsoft.com/office/drawing/2014/main" id="{FC6D4739-305F-87AB-D0F1-537C5ED87F79}"/>
              </a:ext>
            </a:extLst>
          </p:cNvPr>
          <p:cNvSpPr txBox="1"/>
          <p:nvPr/>
        </p:nvSpPr>
        <p:spPr>
          <a:xfrm>
            <a:off x="1327352" y="5743863"/>
            <a:ext cx="9556955" cy="169277"/>
          </a:xfrm>
          <a:prstGeom prst="rect">
            <a:avLst/>
          </a:prstGeom>
          <a:noFill/>
        </p:spPr>
        <p:txBody>
          <a:bodyPr wrap="square" lIns="0" tIns="0" rIns="0" bIns="0" rtlCol="0">
            <a:spAutoFit/>
          </a:bodyPr>
          <a:lstStyle/>
          <a:p>
            <a:pPr algn="ctr">
              <a:spcAft>
                <a:spcPts val="1000"/>
              </a:spcAft>
              <a:buClr>
                <a:schemeClr val="accent2"/>
              </a:buClr>
            </a:pPr>
            <a:r>
              <a:rPr lang="en-US" sz="1100" b="1" dirty="0"/>
              <a:t>Years</a:t>
            </a:r>
          </a:p>
        </p:txBody>
      </p:sp>
      <p:sp>
        <p:nvSpPr>
          <p:cNvPr id="11" name="TextBox 10">
            <a:extLst>
              <a:ext uri="{FF2B5EF4-FFF2-40B4-BE49-F238E27FC236}">
                <a16:creationId xmlns:a16="http://schemas.microsoft.com/office/drawing/2014/main" id="{F0CB5DAA-903A-B81A-43B6-D6F55289F57D}"/>
              </a:ext>
            </a:extLst>
          </p:cNvPr>
          <p:cNvSpPr txBox="1"/>
          <p:nvPr/>
        </p:nvSpPr>
        <p:spPr>
          <a:xfrm>
            <a:off x="1932193" y="1636653"/>
            <a:ext cx="3201084" cy="307777"/>
          </a:xfrm>
          <a:prstGeom prst="rect">
            <a:avLst/>
          </a:prstGeom>
          <a:solidFill>
            <a:schemeClr val="bg1"/>
          </a:solidFill>
        </p:spPr>
        <p:txBody>
          <a:bodyPr wrap="square" lIns="45720" tIns="45720" rIns="45720" bIns="45720" rtlCol="0" anchor="ctr">
            <a:spAutoFit/>
          </a:bodyPr>
          <a:lstStyle/>
          <a:p>
            <a:pPr>
              <a:spcAft>
                <a:spcPts val="1000"/>
              </a:spcAft>
              <a:buClr>
                <a:schemeClr val="accent2"/>
              </a:buClr>
            </a:pPr>
            <a:r>
              <a:rPr lang="en-US" sz="1400" dirty="0"/>
              <a:t>6% contribution, with 7% annual return</a:t>
            </a:r>
          </a:p>
        </p:txBody>
      </p:sp>
      <p:sp>
        <p:nvSpPr>
          <p:cNvPr id="12" name="TextBox 11">
            <a:extLst>
              <a:ext uri="{FF2B5EF4-FFF2-40B4-BE49-F238E27FC236}">
                <a16:creationId xmlns:a16="http://schemas.microsoft.com/office/drawing/2014/main" id="{CD8271CA-DD6A-FCF1-F522-DB865C662AEB}"/>
              </a:ext>
            </a:extLst>
          </p:cNvPr>
          <p:cNvSpPr txBox="1"/>
          <p:nvPr/>
        </p:nvSpPr>
        <p:spPr>
          <a:xfrm>
            <a:off x="1914402" y="1295640"/>
            <a:ext cx="3542250" cy="307777"/>
          </a:xfrm>
          <a:prstGeom prst="rect">
            <a:avLst/>
          </a:prstGeom>
          <a:noFill/>
        </p:spPr>
        <p:txBody>
          <a:bodyPr wrap="square" lIns="45720" tIns="45720" rIns="45720" bIns="45720" rtlCol="0" anchor="ctr">
            <a:spAutoFit/>
          </a:bodyPr>
          <a:lstStyle/>
          <a:p>
            <a:pPr>
              <a:spcAft>
                <a:spcPts val="1000"/>
              </a:spcAft>
              <a:buClr>
                <a:schemeClr val="accent2"/>
              </a:buClr>
            </a:pPr>
            <a:r>
              <a:rPr lang="en-US" sz="1400" dirty="0"/>
              <a:t>2% contribution increase, with a 15% cap</a:t>
            </a:r>
          </a:p>
        </p:txBody>
      </p:sp>
      <p:sp>
        <p:nvSpPr>
          <p:cNvPr id="15" name="Text Box 9">
            <a:extLst>
              <a:ext uri="{FF2B5EF4-FFF2-40B4-BE49-F238E27FC236}">
                <a16:creationId xmlns:a16="http://schemas.microsoft.com/office/drawing/2014/main" id="{819C33CA-6B13-B0C3-17BA-B0F1F0C59377}"/>
              </a:ext>
            </a:extLst>
          </p:cNvPr>
          <p:cNvSpPr txBox="1">
            <a:spLocks noChangeArrowheads="1"/>
          </p:cNvSpPr>
          <p:nvPr/>
        </p:nvSpPr>
        <p:spPr bwMode="auto">
          <a:xfrm>
            <a:off x="9022557" y="3347781"/>
            <a:ext cx="1587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FontTx/>
              <a:buNone/>
            </a:pPr>
            <a:r>
              <a:rPr lang="en-US" altLang="en-US" sz="2400" b="1" dirty="0">
                <a:solidFill>
                  <a:schemeClr val="bg1"/>
                </a:solidFill>
                <a:latin typeface="Arial" pitchFamily="34" charset="0"/>
                <a:cs typeface="Arial" pitchFamily="34" charset="0"/>
              </a:rPr>
              <a:t>$1,518,028</a:t>
            </a:r>
          </a:p>
        </p:txBody>
      </p:sp>
      <p:sp>
        <p:nvSpPr>
          <p:cNvPr id="16" name="Rectangle 15">
            <a:extLst>
              <a:ext uri="{FF2B5EF4-FFF2-40B4-BE49-F238E27FC236}">
                <a16:creationId xmlns:a16="http://schemas.microsoft.com/office/drawing/2014/main" id="{3267F31B-5541-086B-6213-AAD5ACCFA43D}"/>
              </a:ext>
            </a:extLst>
          </p:cNvPr>
          <p:cNvSpPr>
            <a:spLocks noChangeAspect="1"/>
          </p:cNvSpPr>
          <p:nvPr/>
        </p:nvSpPr>
        <p:spPr>
          <a:xfrm>
            <a:off x="1692272" y="1699101"/>
            <a:ext cx="182880" cy="182880"/>
          </a:xfrm>
          <a:prstGeom prst="rect">
            <a:avLst/>
          </a:prstGeom>
          <a:solidFill>
            <a:srgbClr val="209D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 name="Rectangle 16">
            <a:extLst>
              <a:ext uri="{FF2B5EF4-FFF2-40B4-BE49-F238E27FC236}">
                <a16:creationId xmlns:a16="http://schemas.microsoft.com/office/drawing/2014/main" id="{CAE62589-105D-BB90-8460-DAD0A007D956}"/>
              </a:ext>
            </a:extLst>
          </p:cNvPr>
          <p:cNvSpPr>
            <a:spLocks noChangeAspect="1"/>
          </p:cNvSpPr>
          <p:nvPr/>
        </p:nvSpPr>
        <p:spPr>
          <a:xfrm>
            <a:off x="1692272" y="1358088"/>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Tree>
    <p:extLst>
      <p:ext uri="{BB962C8B-B14F-4D97-AF65-F5344CB8AC3E}">
        <p14:creationId xmlns:p14="http://schemas.microsoft.com/office/powerpoint/2010/main" val="31532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P spid="10" grpId="0"/>
      <p:bldP spid="11" grpId="0" animBg="1"/>
      <p:bldP spid="12" grpId="0"/>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wth Result Chart">
            <a:extLst>
              <a:ext uri="{FF2B5EF4-FFF2-40B4-BE49-F238E27FC236}">
                <a16:creationId xmlns:a16="http://schemas.microsoft.com/office/drawing/2014/main" id="{59336036-5A66-4FFF-2A20-543628D8D749}"/>
              </a:ext>
            </a:extLst>
          </p:cNvPr>
          <p:cNvGraphicFramePr/>
          <p:nvPr>
            <p:extLst>
              <p:ext uri="{D42A27DB-BD31-4B8C-83A1-F6EECF244321}">
                <p14:modId xmlns:p14="http://schemas.microsoft.com/office/powerpoint/2010/main" val="1941839013"/>
              </p:ext>
            </p:extLst>
          </p:nvPr>
        </p:nvGraphicFramePr>
        <p:xfrm>
          <a:off x="98320" y="1218271"/>
          <a:ext cx="11097768" cy="4579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nitial Chart">
            <a:extLst>
              <a:ext uri="{FF2B5EF4-FFF2-40B4-BE49-F238E27FC236}">
                <a16:creationId xmlns:a16="http://schemas.microsoft.com/office/drawing/2014/main" id="{C76A9C45-A5F3-9343-F09C-975F34D6FC1C}"/>
              </a:ext>
            </a:extLst>
          </p:cNvPr>
          <p:cNvGraphicFramePr/>
          <p:nvPr>
            <p:extLst>
              <p:ext uri="{D42A27DB-BD31-4B8C-83A1-F6EECF244321}">
                <p14:modId xmlns:p14="http://schemas.microsoft.com/office/powerpoint/2010/main" val="426256202"/>
              </p:ext>
            </p:extLst>
          </p:nvPr>
        </p:nvGraphicFramePr>
        <p:xfrm>
          <a:off x="98320" y="1218271"/>
          <a:ext cx="11097768" cy="457911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4">
            <a:extLst>
              <a:ext uri="{FF2B5EF4-FFF2-40B4-BE49-F238E27FC236}">
                <a16:creationId xmlns:a16="http://schemas.microsoft.com/office/drawing/2014/main" id="{97B8965F-BF27-1665-77EC-E9E41ADA730D}"/>
              </a:ext>
            </a:extLst>
          </p:cNvPr>
          <p:cNvSpPr>
            <a:spLocks noGrp="1"/>
          </p:cNvSpPr>
          <p:nvPr>
            <p:ph type="body" sz="quarter" idx="21"/>
          </p:nvPr>
        </p:nvSpPr>
        <p:spPr/>
        <p:txBody>
          <a:bodyPr/>
          <a:lstStyle/>
          <a:p>
            <a:pPr eaLnBrk="1" hangingPunct="1">
              <a:spcAft>
                <a:spcPct val="0"/>
              </a:spcAft>
              <a:buClrTx/>
              <a:buSzPct val="75000"/>
              <a:buNone/>
            </a:pPr>
            <a:r>
              <a:rPr lang="en-US" altLang="en-US" sz="800" dirty="0">
                <a:latin typeface="Arial" pitchFamily="34" charset="0"/>
                <a:cs typeface="Arial" pitchFamily="34" charset="0"/>
              </a:rPr>
              <a:t>This is a hypothetical example for illustrative purposes only and is not meant to represent the investment return of any of your plan’s options. Assumes a starting salary of $100,000, which increases an average of 3% annually. The assumed initial contribution rate is 6%, with a 7% annual return. The example goes further to assume a 2% annual increase, with a 15% cap. Your situation will vary. Investing involves risk including possible loss of principal All investments involve risk, including possible loss of principal t</a:t>
            </a:r>
            <a:r>
              <a:rPr kumimoji="0" lang="en-US" altLang="en-US" sz="800"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he performance of any specific investment option. The assumptions used may not reflect actual market conditions or your specific circumstances, and do not account for plan or IRS limits. Please be sure to take all of your assets, income, and investments into consideration in assessing your retirement savings adequacy.</a:t>
            </a:r>
            <a:endParaRPr lang="en-US" altLang="en-US" sz="800" dirty="0">
              <a:latin typeface="Arial" pitchFamily="34" charset="0"/>
              <a:cs typeface="Arial" pitchFamily="34" charset="0"/>
            </a:endParaRPr>
          </a:p>
        </p:txBody>
      </p:sp>
      <p:sp>
        <p:nvSpPr>
          <p:cNvPr id="7" name="Title 6">
            <a:extLst>
              <a:ext uri="{FF2B5EF4-FFF2-40B4-BE49-F238E27FC236}">
                <a16:creationId xmlns:a16="http://schemas.microsoft.com/office/drawing/2014/main" id="{500CDAFD-2048-EE33-2CA8-57F7C7A323E5}"/>
              </a:ext>
            </a:extLst>
          </p:cNvPr>
          <p:cNvSpPr>
            <a:spLocks noGrp="1"/>
          </p:cNvSpPr>
          <p:nvPr>
            <p:ph type="title"/>
          </p:nvPr>
        </p:nvSpPr>
        <p:spPr/>
        <p:txBody>
          <a:bodyPr/>
          <a:lstStyle/>
          <a:p>
            <a:r>
              <a:rPr lang="en-US" dirty="0"/>
              <a:t>Annual contribution increases</a:t>
            </a:r>
          </a:p>
        </p:txBody>
      </p:sp>
      <p:sp>
        <p:nvSpPr>
          <p:cNvPr id="8" name="Text Box 9">
            <a:extLst>
              <a:ext uri="{FF2B5EF4-FFF2-40B4-BE49-F238E27FC236}">
                <a16:creationId xmlns:a16="http://schemas.microsoft.com/office/drawing/2014/main" id="{AAB34E18-BC65-014A-2505-7951A8B56292}"/>
              </a:ext>
            </a:extLst>
          </p:cNvPr>
          <p:cNvSpPr txBox="1">
            <a:spLocks noChangeArrowheads="1"/>
          </p:cNvSpPr>
          <p:nvPr/>
        </p:nvSpPr>
        <p:spPr bwMode="auto">
          <a:xfrm>
            <a:off x="9156756" y="4578866"/>
            <a:ext cx="1318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algn="r" eaLnBrk="1" hangingPunct="1">
              <a:spcAft>
                <a:spcPct val="0"/>
              </a:spcAft>
              <a:buClrTx/>
              <a:buNone/>
            </a:pPr>
            <a:r>
              <a:rPr lang="en-US" altLang="en-US" sz="2400" b="1" dirty="0">
                <a:solidFill>
                  <a:schemeClr val="bg1"/>
                </a:solidFill>
                <a:latin typeface="Arial" pitchFamily="34" charset="0"/>
                <a:cs typeface="Arial" pitchFamily="34" charset="0"/>
              </a:rPr>
              <a:t>$833,580</a:t>
            </a:r>
          </a:p>
        </p:txBody>
      </p:sp>
      <p:sp>
        <p:nvSpPr>
          <p:cNvPr id="10" name="TextBox 9">
            <a:extLst>
              <a:ext uri="{FF2B5EF4-FFF2-40B4-BE49-F238E27FC236}">
                <a16:creationId xmlns:a16="http://schemas.microsoft.com/office/drawing/2014/main" id="{584ACF57-128B-7311-06F6-7D326E27ABD1}"/>
              </a:ext>
            </a:extLst>
          </p:cNvPr>
          <p:cNvSpPr txBox="1"/>
          <p:nvPr/>
        </p:nvSpPr>
        <p:spPr>
          <a:xfrm>
            <a:off x="1327352" y="5743863"/>
            <a:ext cx="9556955" cy="169277"/>
          </a:xfrm>
          <a:prstGeom prst="rect">
            <a:avLst/>
          </a:prstGeom>
          <a:noFill/>
        </p:spPr>
        <p:txBody>
          <a:bodyPr wrap="square" lIns="0" tIns="0" rIns="0" bIns="0" rtlCol="0">
            <a:spAutoFit/>
          </a:bodyPr>
          <a:lstStyle/>
          <a:p>
            <a:pPr algn="ctr">
              <a:spcAft>
                <a:spcPts val="1000"/>
              </a:spcAft>
              <a:buClr>
                <a:schemeClr val="accent2"/>
              </a:buClr>
            </a:pPr>
            <a:r>
              <a:rPr lang="en-US" sz="1100" b="1" dirty="0"/>
              <a:t>Years</a:t>
            </a:r>
          </a:p>
        </p:txBody>
      </p:sp>
      <p:sp>
        <p:nvSpPr>
          <p:cNvPr id="11" name="TextBox 10">
            <a:extLst>
              <a:ext uri="{FF2B5EF4-FFF2-40B4-BE49-F238E27FC236}">
                <a16:creationId xmlns:a16="http://schemas.microsoft.com/office/drawing/2014/main" id="{7C2D3C19-0CDE-E45E-D585-9A095BCFDFAE}"/>
              </a:ext>
            </a:extLst>
          </p:cNvPr>
          <p:cNvSpPr txBox="1"/>
          <p:nvPr/>
        </p:nvSpPr>
        <p:spPr>
          <a:xfrm>
            <a:off x="1932193" y="1636653"/>
            <a:ext cx="3201084" cy="307777"/>
          </a:xfrm>
          <a:prstGeom prst="rect">
            <a:avLst/>
          </a:prstGeom>
          <a:solidFill>
            <a:schemeClr val="bg1"/>
          </a:solidFill>
        </p:spPr>
        <p:txBody>
          <a:bodyPr wrap="square" lIns="45720" tIns="45720" rIns="45720" bIns="45720" rtlCol="0" anchor="ctr">
            <a:spAutoFit/>
          </a:bodyPr>
          <a:lstStyle/>
          <a:p>
            <a:pPr>
              <a:spcAft>
                <a:spcPts val="1000"/>
              </a:spcAft>
              <a:buClr>
                <a:schemeClr val="accent2"/>
              </a:buClr>
            </a:pPr>
            <a:r>
              <a:rPr lang="en-US" sz="1400" dirty="0"/>
              <a:t>6% contribution, with 7% annual return</a:t>
            </a:r>
          </a:p>
        </p:txBody>
      </p:sp>
      <p:sp>
        <p:nvSpPr>
          <p:cNvPr id="12" name="TextBox 11">
            <a:extLst>
              <a:ext uri="{FF2B5EF4-FFF2-40B4-BE49-F238E27FC236}">
                <a16:creationId xmlns:a16="http://schemas.microsoft.com/office/drawing/2014/main" id="{7B56087C-DEDA-F9D8-EA73-89FAC87C1ECC}"/>
              </a:ext>
            </a:extLst>
          </p:cNvPr>
          <p:cNvSpPr txBox="1"/>
          <p:nvPr/>
        </p:nvSpPr>
        <p:spPr>
          <a:xfrm>
            <a:off x="1914402" y="1295640"/>
            <a:ext cx="3542250" cy="307777"/>
          </a:xfrm>
          <a:prstGeom prst="rect">
            <a:avLst/>
          </a:prstGeom>
          <a:noFill/>
        </p:spPr>
        <p:txBody>
          <a:bodyPr wrap="square" lIns="45720" tIns="45720" rIns="45720" bIns="45720" rtlCol="0" anchor="ctr">
            <a:spAutoFit/>
          </a:bodyPr>
          <a:lstStyle/>
          <a:p>
            <a:pPr>
              <a:spcAft>
                <a:spcPts val="1000"/>
              </a:spcAft>
              <a:buClr>
                <a:schemeClr val="accent2"/>
              </a:buClr>
            </a:pPr>
            <a:r>
              <a:rPr lang="en-US" sz="1400" dirty="0"/>
              <a:t>2% contribution increase, with a 15% cap</a:t>
            </a:r>
          </a:p>
        </p:txBody>
      </p:sp>
      <p:sp>
        <p:nvSpPr>
          <p:cNvPr id="15" name="Text Box 9">
            <a:extLst>
              <a:ext uri="{FF2B5EF4-FFF2-40B4-BE49-F238E27FC236}">
                <a16:creationId xmlns:a16="http://schemas.microsoft.com/office/drawing/2014/main" id="{74B796A5-61C3-7D60-C0F0-EA051C2DF4D1}"/>
              </a:ext>
            </a:extLst>
          </p:cNvPr>
          <p:cNvSpPr txBox="1">
            <a:spLocks noChangeArrowheads="1"/>
          </p:cNvSpPr>
          <p:nvPr/>
        </p:nvSpPr>
        <p:spPr bwMode="auto">
          <a:xfrm>
            <a:off x="9022557" y="3347781"/>
            <a:ext cx="1587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FontTx/>
              <a:buNone/>
            </a:pPr>
            <a:r>
              <a:rPr lang="en-US" altLang="en-US" sz="2400" b="1" dirty="0">
                <a:solidFill>
                  <a:schemeClr val="bg1"/>
                </a:solidFill>
                <a:latin typeface="Arial" pitchFamily="34" charset="0"/>
                <a:cs typeface="Arial" pitchFamily="34" charset="0"/>
              </a:rPr>
              <a:t>$1,897,535</a:t>
            </a:r>
          </a:p>
        </p:txBody>
      </p:sp>
      <p:sp>
        <p:nvSpPr>
          <p:cNvPr id="16" name="Rectangle 15">
            <a:extLst>
              <a:ext uri="{FF2B5EF4-FFF2-40B4-BE49-F238E27FC236}">
                <a16:creationId xmlns:a16="http://schemas.microsoft.com/office/drawing/2014/main" id="{79E1BE0C-6036-DADD-EECC-D9E2B7E89028}"/>
              </a:ext>
            </a:extLst>
          </p:cNvPr>
          <p:cNvSpPr>
            <a:spLocks noChangeAspect="1"/>
          </p:cNvSpPr>
          <p:nvPr/>
        </p:nvSpPr>
        <p:spPr>
          <a:xfrm>
            <a:off x="1692272" y="1699101"/>
            <a:ext cx="182880" cy="182880"/>
          </a:xfrm>
          <a:prstGeom prst="rect">
            <a:avLst/>
          </a:prstGeom>
          <a:solidFill>
            <a:srgbClr val="209D7D"/>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 name="Rectangle 16">
            <a:extLst>
              <a:ext uri="{FF2B5EF4-FFF2-40B4-BE49-F238E27FC236}">
                <a16:creationId xmlns:a16="http://schemas.microsoft.com/office/drawing/2014/main" id="{1E950005-D4A3-AD6A-BC8A-9E629ADB7ED9}"/>
              </a:ext>
            </a:extLst>
          </p:cNvPr>
          <p:cNvSpPr>
            <a:spLocks noChangeAspect="1"/>
          </p:cNvSpPr>
          <p:nvPr/>
        </p:nvSpPr>
        <p:spPr>
          <a:xfrm>
            <a:off x="1692272" y="1358088"/>
            <a:ext cx="182880" cy="182880"/>
          </a:xfrm>
          <a:prstGeom prst="rect">
            <a:avLst/>
          </a:prstGeom>
          <a:solidFill>
            <a:srgbClr val="00608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Tree>
    <p:extLst>
      <p:ext uri="{BB962C8B-B14F-4D97-AF65-F5344CB8AC3E}">
        <p14:creationId xmlns:p14="http://schemas.microsoft.com/office/powerpoint/2010/main" val="387904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P spid="10" grpId="0"/>
      <p:bldP spid="11" grpId="0" animBg="1"/>
      <p:bldP spid="12" grpId="0"/>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F89C5C-0357-8883-621A-11F045E56C82}"/>
              </a:ext>
            </a:extLst>
          </p:cNvPr>
          <p:cNvSpPr>
            <a:spLocks noGrp="1"/>
          </p:cNvSpPr>
          <p:nvPr>
            <p:ph sz="quarter" idx="20"/>
          </p:nvPr>
        </p:nvSpPr>
        <p:spPr/>
        <p:txBody>
          <a:bodyPr/>
          <a:lstStyle/>
          <a:p>
            <a:r>
              <a:rPr lang="en-US" altLang="en-US" sz="2000" dirty="0"/>
              <a:t>Automatically increases your payroll deduction each year</a:t>
            </a:r>
          </a:p>
          <a:p>
            <a:r>
              <a:rPr lang="en-US" altLang="en-US" sz="2000" dirty="0"/>
              <a:t>You choose the amount of the increase and the month you want it to occur</a:t>
            </a:r>
          </a:p>
        </p:txBody>
      </p:sp>
      <p:sp>
        <p:nvSpPr>
          <p:cNvPr id="5" name="Text Placeholder 4">
            <a:extLst>
              <a:ext uri="{FF2B5EF4-FFF2-40B4-BE49-F238E27FC236}">
                <a16:creationId xmlns:a16="http://schemas.microsoft.com/office/drawing/2014/main" id="{25BB0914-2750-9767-3215-27952E865F0B}"/>
              </a:ext>
            </a:extLst>
          </p:cNvPr>
          <p:cNvSpPr>
            <a:spLocks noGrp="1"/>
          </p:cNvSpPr>
          <p:nvPr>
            <p:ph type="body" sz="quarter" idx="21"/>
          </p:nvPr>
        </p:nvSpPr>
        <p:spPr/>
        <p:txBody>
          <a:bodyPr/>
          <a:lstStyle/>
          <a:p>
            <a:endParaRPr lang="en-US"/>
          </a:p>
        </p:txBody>
      </p:sp>
      <p:sp>
        <p:nvSpPr>
          <p:cNvPr id="7" name="Title 6">
            <a:extLst>
              <a:ext uri="{FF2B5EF4-FFF2-40B4-BE49-F238E27FC236}">
                <a16:creationId xmlns:a16="http://schemas.microsoft.com/office/drawing/2014/main" id="{AC134A6B-F992-4508-C657-E5D73DF4D8DD}"/>
              </a:ext>
            </a:extLst>
          </p:cNvPr>
          <p:cNvSpPr>
            <a:spLocks noGrp="1"/>
          </p:cNvSpPr>
          <p:nvPr>
            <p:ph type="title"/>
          </p:nvPr>
        </p:nvSpPr>
        <p:spPr/>
        <p:txBody>
          <a:bodyPr/>
          <a:lstStyle/>
          <a:p>
            <a:r>
              <a:rPr lang="en-US" dirty="0"/>
              <a:t>Auto-increase</a:t>
            </a:r>
          </a:p>
        </p:txBody>
      </p:sp>
    </p:spTree>
    <p:extLst>
      <p:ext uri="{BB962C8B-B14F-4D97-AF65-F5344CB8AC3E}">
        <p14:creationId xmlns:p14="http://schemas.microsoft.com/office/powerpoint/2010/main" val="26172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4D44C3-9F8D-7AB8-0A5E-9FFE2583BB19}"/>
              </a:ext>
            </a:extLst>
          </p:cNvPr>
          <p:cNvSpPr>
            <a:spLocks noGrp="1"/>
          </p:cNvSpPr>
          <p:nvPr>
            <p:ph type="body" sz="quarter" idx="21"/>
          </p:nvPr>
        </p:nvSpPr>
        <p:spPr/>
        <p:txBody>
          <a:bodyPr/>
          <a:lstStyle/>
          <a:p>
            <a:endParaRPr lang="en-US"/>
          </a:p>
        </p:txBody>
      </p:sp>
      <p:sp>
        <p:nvSpPr>
          <p:cNvPr id="7" name="Title 6">
            <a:extLst>
              <a:ext uri="{FF2B5EF4-FFF2-40B4-BE49-F238E27FC236}">
                <a16:creationId xmlns:a16="http://schemas.microsoft.com/office/drawing/2014/main" id="{83DD7793-2568-FF5E-338F-736820E54373}"/>
              </a:ext>
            </a:extLst>
          </p:cNvPr>
          <p:cNvSpPr>
            <a:spLocks noGrp="1"/>
          </p:cNvSpPr>
          <p:nvPr>
            <p:ph type="title"/>
          </p:nvPr>
        </p:nvSpPr>
        <p:spPr/>
        <p:txBody>
          <a:bodyPr/>
          <a:lstStyle/>
          <a:p>
            <a:r>
              <a:rPr lang="en-US" dirty="0"/>
              <a:t>Plan features: </a:t>
            </a:r>
            <a:r>
              <a:rPr lang="en-US" dirty="0">
                <a:solidFill>
                  <a:srgbClr val="3B4B59"/>
                </a:solidFill>
              </a:rPr>
              <a:t>Investment options</a:t>
            </a:r>
          </a:p>
        </p:txBody>
      </p:sp>
      <p:grpSp>
        <p:nvGrpSpPr>
          <p:cNvPr id="8" name="Eligibility Icon">
            <a:extLst>
              <a:ext uri="{FF2B5EF4-FFF2-40B4-BE49-F238E27FC236}">
                <a16:creationId xmlns:a16="http://schemas.microsoft.com/office/drawing/2014/main" id="{73222BED-98D5-B3B8-65AA-4AD9D662D47B}"/>
              </a:ext>
            </a:extLst>
          </p:cNvPr>
          <p:cNvGrpSpPr/>
          <p:nvPr/>
        </p:nvGrpSpPr>
        <p:grpSpPr>
          <a:xfrm>
            <a:off x="986592" y="1626395"/>
            <a:ext cx="438770" cy="409579"/>
            <a:chOff x="3565526" y="-9525"/>
            <a:chExt cx="1527175" cy="1425575"/>
          </a:xfrm>
          <a:solidFill>
            <a:srgbClr val="E5E5E5"/>
          </a:solidFill>
        </p:grpSpPr>
        <p:sp>
          <p:nvSpPr>
            <p:cNvPr id="9" name="Freeform 5">
              <a:extLst>
                <a:ext uri="{FF2B5EF4-FFF2-40B4-BE49-F238E27FC236}">
                  <a16:creationId xmlns:a16="http://schemas.microsoft.com/office/drawing/2014/main" id="{73A816A5-75DA-F99D-0F17-0BD0F3FEBD16}"/>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1CB6395F-7570-B12C-48F7-35C11AE98EF4}"/>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8438DE41-F24A-E454-3CBF-AA460E5D0D04}"/>
              </a:ext>
            </a:extLst>
          </p:cNvPr>
          <p:cNvSpPr txBox="1"/>
          <p:nvPr>
            <p:custDataLst>
              <p:custData r:id="rId1"/>
            </p:custDataLst>
          </p:nvPr>
        </p:nvSpPr>
        <p:spPr>
          <a:xfrm>
            <a:off x="4564116" y="2086975"/>
            <a:ext cx="7094474" cy="2693045"/>
          </a:xfrm>
          <a:prstGeom prst="rect">
            <a:avLst/>
          </a:prstGeom>
          <a:noFill/>
        </p:spPr>
        <p:txBody>
          <a:bodyPr wrap="square" lIns="0" tIns="0" rIns="0" bIns="0" rtlCol="0" anchor="ctr" anchorCtr="1">
            <a:spAutoFit/>
          </a:bodyPr>
          <a:lstStyle/>
          <a:p>
            <a:pPr algn="ctr">
              <a:spcAft>
                <a:spcPts val="1000"/>
              </a:spcAft>
              <a:buClr>
                <a:schemeClr val="accent2"/>
              </a:buClr>
            </a:pPr>
            <a:r>
              <a:rPr lang="en-US" sz="17500" b="1" dirty="0">
                <a:solidFill>
                  <a:srgbClr val="054C70"/>
                </a:solidFill>
              </a:rPr>
              <a:t>#</a:t>
            </a:r>
          </a:p>
        </p:txBody>
      </p:sp>
      <p:sp>
        <p:nvSpPr>
          <p:cNvPr id="12" name="Isosceles Triangle 25">
            <a:extLst>
              <a:ext uri="{FF2B5EF4-FFF2-40B4-BE49-F238E27FC236}">
                <a16:creationId xmlns:a16="http://schemas.microsoft.com/office/drawing/2014/main" id="{3266F0E0-B00D-2F6E-BA0E-411F05E9D870}"/>
              </a:ext>
            </a:extLst>
          </p:cNvPr>
          <p:cNvSpPr/>
          <p:nvPr/>
        </p:nvSpPr>
        <p:spPr>
          <a:xfrm rot="16200000">
            <a:off x="4319124" y="1718179"/>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 name="Company Contributions">
            <a:extLst>
              <a:ext uri="{FF2B5EF4-FFF2-40B4-BE49-F238E27FC236}">
                <a16:creationId xmlns:a16="http://schemas.microsoft.com/office/drawing/2014/main" id="{A3672A5A-4C07-B69C-412E-E3CFF067B83B}"/>
              </a:ext>
            </a:extLst>
          </p:cNvPr>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Age-Based Investments</a:t>
            </a:r>
          </a:p>
        </p:txBody>
      </p:sp>
      <p:sp>
        <p:nvSpPr>
          <p:cNvPr id="14" name="Contribution Limits">
            <a:extLst>
              <a:ext uri="{FF2B5EF4-FFF2-40B4-BE49-F238E27FC236}">
                <a16:creationId xmlns:a16="http://schemas.microsoft.com/office/drawing/2014/main" id="{1AA23709-A47E-1086-9CC1-195ECE3C10F9}"/>
              </a:ext>
            </a:extLst>
          </p:cNvPr>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Bond Mutual Funds/Trusts</a:t>
            </a:r>
          </a:p>
        </p:txBody>
      </p:sp>
      <p:sp>
        <p:nvSpPr>
          <p:cNvPr id="15" name="Freeform 5">
            <a:extLst>
              <a:ext uri="{FF2B5EF4-FFF2-40B4-BE49-F238E27FC236}">
                <a16:creationId xmlns:a16="http://schemas.microsoft.com/office/drawing/2014/main" id="{02CB6E3A-775C-9FFD-0423-B63562C23A5A}"/>
              </a:ext>
            </a:extLst>
          </p:cNvPr>
          <p:cNvSpPr>
            <a:spLocks noEditPoints="1"/>
          </p:cNvSpPr>
          <p:nvPr/>
        </p:nvSpPr>
        <p:spPr bwMode="auto">
          <a:xfrm>
            <a:off x="986592" y="2771682"/>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082850F7-318C-FCB9-63E3-E090A8F371AE}"/>
              </a:ext>
            </a:extLst>
          </p:cNvPr>
          <p:cNvSpPr>
            <a:spLocks noEditPoints="1"/>
          </p:cNvSpPr>
          <p:nvPr/>
        </p:nvSpPr>
        <p:spPr bwMode="auto">
          <a:xfrm>
            <a:off x="986592" y="4007293"/>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72AB3A5E-200C-1A56-A54D-624BE731F056}"/>
              </a:ext>
            </a:extLst>
          </p:cNvPr>
          <p:cNvSpPr>
            <a:spLocks noEditPoints="1"/>
          </p:cNvSpPr>
          <p:nvPr/>
        </p:nvSpPr>
        <p:spPr bwMode="auto">
          <a:xfrm>
            <a:off x="986592" y="5202264"/>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cxnSp>
        <p:nvCxnSpPr>
          <p:cNvPr id="18" name="Straight Connector 17">
            <a:extLst>
              <a:ext uri="{FF2B5EF4-FFF2-40B4-BE49-F238E27FC236}">
                <a16:creationId xmlns:a16="http://schemas.microsoft.com/office/drawing/2014/main" id="{3363C0F2-3821-FDDE-58E3-31E037849A87}"/>
              </a:ext>
            </a:extLst>
          </p:cNvPr>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0" name="Contribution Types1">
            <a:extLst>
              <a:ext uri="{FF2B5EF4-FFF2-40B4-BE49-F238E27FC236}">
                <a16:creationId xmlns:a16="http://schemas.microsoft.com/office/drawing/2014/main" id="{38B41134-484D-362B-CCF2-E464F78A4ACE}"/>
              </a:ext>
            </a:extLst>
          </p:cNvPr>
          <p:cNvSpPr txBox="1">
            <a:spLocks/>
          </p:cNvSpPr>
          <p:nvPr/>
        </p:nvSpPr>
        <p:spPr>
          <a:xfrm>
            <a:off x="1753307" y="3865386"/>
            <a:ext cx="2839384"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chemeClr val="accent5"/>
                </a:solidFill>
              </a:rPr>
              <a:t>Money Market Funds/ Stable Value</a:t>
            </a:r>
          </a:p>
        </p:txBody>
      </p:sp>
      <p:sp>
        <p:nvSpPr>
          <p:cNvPr id="23" name="Contribution Limits">
            <a:extLst>
              <a:ext uri="{FF2B5EF4-FFF2-40B4-BE49-F238E27FC236}">
                <a16:creationId xmlns:a16="http://schemas.microsoft.com/office/drawing/2014/main" id="{AE6EC1B5-99D3-E7A8-0D82-89BC02F06BC2}"/>
              </a:ext>
            </a:extLst>
          </p:cNvPr>
          <p:cNvSpPr txBox="1">
            <a:spLocks/>
          </p:cNvSpPr>
          <p:nvPr/>
        </p:nvSpPr>
        <p:spPr>
          <a:xfrm>
            <a:off x="1753307" y="1517008"/>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Stock Mutual Funds</a:t>
            </a:r>
          </a:p>
        </p:txBody>
      </p:sp>
    </p:spTree>
    <p:extLst>
      <p:ext uri="{BB962C8B-B14F-4D97-AF65-F5344CB8AC3E}">
        <p14:creationId xmlns:p14="http://schemas.microsoft.com/office/powerpoint/2010/main" val="385363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4D44C3-9F8D-7AB8-0A5E-9FFE2583BB19}"/>
              </a:ext>
            </a:extLst>
          </p:cNvPr>
          <p:cNvSpPr>
            <a:spLocks noGrp="1"/>
          </p:cNvSpPr>
          <p:nvPr>
            <p:ph type="body" sz="quarter" idx="21"/>
          </p:nvPr>
        </p:nvSpPr>
        <p:spPr/>
        <p:txBody>
          <a:bodyPr/>
          <a:lstStyle/>
          <a:p>
            <a:endParaRPr lang="en-US"/>
          </a:p>
        </p:txBody>
      </p:sp>
      <p:sp>
        <p:nvSpPr>
          <p:cNvPr id="7" name="Title 6">
            <a:extLst>
              <a:ext uri="{FF2B5EF4-FFF2-40B4-BE49-F238E27FC236}">
                <a16:creationId xmlns:a16="http://schemas.microsoft.com/office/drawing/2014/main" id="{83DD7793-2568-FF5E-338F-736820E54373}"/>
              </a:ext>
            </a:extLst>
          </p:cNvPr>
          <p:cNvSpPr>
            <a:spLocks noGrp="1"/>
          </p:cNvSpPr>
          <p:nvPr>
            <p:ph type="title"/>
          </p:nvPr>
        </p:nvSpPr>
        <p:spPr/>
        <p:txBody>
          <a:bodyPr/>
          <a:lstStyle/>
          <a:p>
            <a:r>
              <a:rPr lang="en-US" dirty="0"/>
              <a:t>Plan features: </a:t>
            </a:r>
            <a:r>
              <a:rPr lang="en-US" dirty="0">
                <a:solidFill>
                  <a:srgbClr val="3B4B59"/>
                </a:solidFill>
              </a:rPr>
              <a:t>Investment options</a:t>
            </a:r>
            <a:endParaRPr lang="en-US" dirty="0"/>
          </a:p>
        </p:txBody>
      </p:sp>
      <p:grpSp>
        <p:nvGrpSpPr>
          <p:cNvPr id="8" name="Eligibility Icon">
            <a:extLst>
              <a:ext uri="{FF2B5EF4-FFF2-40B4-BE49-F238E27FC236}">
                <a16:creationId xmlns:a16="http://schemas.microsoft.com/office/drawing/2014/main" id="{73222BED-98D5-B3B8-65AA-4AD9D662D47B}"/>
              </a:ext>
            </a:extLst>
          </p:cNvPr>
          <p:cNvGrpSpPr/>
          <p:nvPr/>
        </p:nvGrpSpPr>
        <p:grpSpPr>
          <a:xfrm>
            <a:off x="986592" y="1626395"/>
            <a:ext cx="438770" cy="409579"/>
            <a:chOff x="3565526" y="-9525"/>
            <a:chExt cx="1527175" cy="1425575"/>
          </a:xfrm>
          <a:solidFill>
            <a:srgbClr val="E5E5E5"/>
          </a:solidFill>
        </p:grpSpPr>
        <p:sp>
          <p:nvSpPr>
            <p:cNvPr id="9" name="Freeform 5">
              <a:extLst>
                <a:ext uri="{FF2B5EF4-FFF2-40B4-BE49-F238E27FC236}">
                  <a16:creationId xmlns:a16="http://schemas.microsoft.com/office/drawing/2014/main" id="{73A816A5-75DA-F99D-0F17-0BD0F3FEBD16}"/>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1CB6395F-7570-B12C-48F7-35C11AE98EF4}"/>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8438DE41-F24A-E454-3CBF-AA460E5D0D04}"/>
              </a:ext>
            </a:extLst>
          </p:cNvPr>
          <p:cNvSpPr txBox="1"/>
          <p:nvPr>
            <p:custDataLst>
              <p:custData r:id="rId1"/>
            </p:custDataLst>
          </p:nvPr>
        </p:nvSpPr>
        <p:spPr>
          <a:xfrm>
            <a:off x="4564116" y="2086975"/>
            <a:ext cx="7094479" cy="2693045"/>
          </a:xfrm>
          <a:prstGeom prst="rect">
            <a:avLst/>
          </a:prstGeom>
          <a:noFill/>
        </p:spPr>
        <p:txBody>
          <a:bodyPr wrap="square" lIns="0" tIns="0" rIns="0" bIns="0" rtlCol="0" anchor="ctr" anchorCtr="1">
            <a:spAutoFit/>
          </a:bodyPr>
          <a:lstStyle/>
          <a:p>
            <a:pPr algn="ctr">
              <a:spcAft>
                <a:spcPts val="1000"/>
              </a:spcAft>
              <a:buClr>
                <a:schemeClr val="accent2"/>
              </a:buClr>
            </a:pPr>
            <a:r>
              <a:rPr lang="en-US" sz="17500" b="1" dirty="0">
                <a:solidFill>
                  <a:srgbClr val="054C70"/>
                </a:solidFill>
              </a:rPr>
              <a:t>#</a:t>
            </a:r>
          </a:p>
        </p:txBody>
      </p:sp>
      <p:sp>
        <p:nvSpPr>
          <p:cNvPr id="12" name="Isosceles Triangle 25">
            <a:extLst>
              <a:ext uri="{FF2B5EF4-FFF2-40B4-BE49-F238E27FC236}">
                <a16:creationId xmlns:a16="http://schemas.microsoft.com/office/drawing/2014/main" id="{3266F0E0-B00D-2F6E-BA0E-411F05E9D870}"/>
              </a:ext>
            </a:extLst>
          </p:cNvPr>
          <p:cNvSpPr/>
          <p:nvPr/>
        </p:nvSpPr>
        <p:spPr>
          <a:xfrm rot="16200000">
            <a:off x="4319124" y="2891048"/>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 name="Company Contributions">
            <a:extLst>
              <a:ext uri="{FF2B5EF4-FFF2-40B4-BE49-F238E27FC236}">
                <a16:creationId xmlns:a16="http://schemas.microsoft.com/office/drawing/2014/main" id="{A3672A5A-4C07-B69C-412E-E3CFF067B83B}"/>
              </a:ext>
            </a:extLst>
          </p:cNvPr>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Age-Based Investments</a:t>
            </a:r>
          </a:p>
        </p:txBody>
      </p:sp>
      <p:sp>
        <p:nvSpPr>
          <p:cNvPr id="14" name="Contribution Limits">
            <a:extLst>
              <a:ext uri="{FF2B5EF4-FFF2-40B4-BE49-F238E27FC236}">
                <a16:creationId xmlns:a16="http://schemas.microsoft.com/office/drawing/2014/main" id="{1AA23709-A47E-1086-9CC1-195ECE3C10F9}"/>
              </a:ext>
            </a:extLst>
          </p:cNvPr>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Bond Mutual Funds/Trusts</a:t>
            </a:r>
          </a:p>
        </p:txBody>
      </p:sp>
      <p:sp>
        <p:nvSpPr>
          <p:cNvPr id="16" name="Freeform 5">
            <a:extLst>
              <a:ext uri="{FF2B5EF4-FFF2-40B4-BE49-F238E27FC236}">
                <a16:creationId xmlns:a16="http://schemas.microsoft.com/office/drawing/2014/main" id="{082850F7-318C-FCB9-63E3-E090A8F371AE}"/>
              </a:ext>
            </a:extLst>
          </p:cNvPr>
          <p:cNvSpPr>
            <a:spLocks noEditPoints="1"/>
          </p:cNvSpPr>
          <p:nvPr/>
        </p:nvSpPr>
        <p:spPr bwMode="auto">
          <a:xfrm>
            <a:off x="986592" y="4007293"/>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72AB3A5E-200C-1A56-A54D-624BE731F056}"/>
              </a:ext>
            </a:extLst>
          </p:cNvPr>
          <p:cNvSpPr>
            <a:spLocks noEditPoints="1"/>
          </p:cNvSpPr>
          <p:nvPr/>
        </p:nvSpPr>
        <p:spPr bwMode="auto">
          <a:xfrm>
            <a:off x="986592" y="5202264"/>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cxnSp>
        <p:nvCxnSpPr>
          <p:cNvPr id="18" name="Straight Connector 17">
            <a:extLst>
              <a:ext uri="{FF2B5EF4-FFF2-40B4-BE49-F238E27FC236}">
                <a16:creationId xmlns:a16="http://schemas.microsoft.com/office/drawing/2014/main" id="{3363C0F2-3821-FDDE-58E3-31E037849A87}"/>
              </a:ext>
            </a:extLst>
          </p:cNvPr>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0" name="Contribution Types1">
            <a:extLst>
              <a:ext uri="{FF2B5EF4-FFF2-40B4-BE49-F238E27FC236}">
                <a16:creationId xmlns:a16="http://schemas.microsoft.com/office/drawing/2014/main" id="{38B41134-484D-362B-CCF2-E464F78A4ACE}"/>
              </a:ext>
            </a:extLst>
          </p:cNvPr>
          <p:cNvSpPr txBox="1">
            <a:spLocks/>
          </p:cNvSpPr>
          <p:nvPr/>
        </p:nvSpPr>
        <p:spPr>
          <a:xfrm>
            <a:off x="1753307" y="3865386"/>
            <a:ext cx="2839384"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chemeClr val="accent5"/>
                </a:solidFill>
              </a:rPr>
              <a:t>Money Market Funds/ Stable Value</a:t>
            </a:r>
          </a:p>
        </p:txBody>
      </p:sp>
      <p:grpSp>
        <p:nvGrpSpPr>
          <p:cNvPr id="6" name="Eligibility Icon">
            <a:extLst>
              <a:ext uri="{FF2B5EF4-FFF2-40B4-BE49-F238E27FC236}">
                <a16:creationId xmlns:a16="http://schemas.microsoft.com/office/drawing/2014/main" id="{072C2EB8-7AA4-95A0-5DE9-B0C18E6643CC}"/>
              </a:ext>
            </a:extLst>
          </p:cNvPr>
          <p:cNvGrpSpPr/>
          <p:nvPr/>
        </p:nvGrpSpPr>
        <p:grpSpPr>
          <a:xfrm>
            <a:off x="988825" y="2735276"/>
            <a:ext cx="438770" cy="409580"/>
            <a:chOff x="3565526" y="-9525"/>
            <a:chExt cx="1527175" cy="1425575"/>
          </a:xfrm>
          <a:solidFill>
            <a:srgbClr val="E5E5E5"/>
          </a:solidFill>
        </p:grpSpPr>
        <p:sp>
          <p:nvSpPr>
            <p:cNvPr id="21" name="Freeform 5">
              <a:extLst>
                <a:ext uri="{FF2B5EF4-FFF2-40B4-BE49-F238E27FC236}">
                  <a16:creationId xmlns:a16="http://schemas.microsoft.com/office/drawing/2014/main" id="{38506A22-5B4F-A3AE-E62C-4F4E2B1632D7}"/>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DC2D6C20-D2D6-B4C4-5FD2-B5769E342D1E}"/>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grpSp>
      <p:sp>
        <p:nvSpPr>
          <p:cNvPr id="24" name="Contribution Limits">
            <a:extLst>
              <a:ext uri="{FF2B5EF4-FFF2-40B4-BE49-F238E27FC236}">
                <a16:creationId xmlns:a16="http://schemas.microsoft.com/office/drawing/2014/main" id="{19BAC605-7800-AE22-4D80-342C4F21F97A}"/>
              </a:ext>
            </a:extLst>
          </p:cNvPr>
          <p:cNvSpPr txBox="1">
            <a:spLocks/>
          </p:cNvSpPr>
          <p:nvPr/>
        </p:nvSpPr>
        <p:spPr>
          <a:xfrm>
            <a:off x="1753307" y="1517008"/>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Stock Mutual Funds</a:t>
            </a:r>
          </a:p>
        </p:txBody>
      </p:sp>
    </p:spTree>
    <p:extLst>
      <p:ext uri="{BB962C8B-B14F-4D97-AF65-F5344CB8AC3E}">
        <p14:creationId xmlns:p14="http://schemas.microsoft.com/office/powerpoint/2010/main" val="229995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4D44C3-9F8D-7AB8-0A5E-9FFE2583BB19}"/>
              </a:ext>
            </a:extLst>
          </p:cNvPr>
          <p:cNvSpPr>
            <a:spLocks noGrp="1"/>
          </p:cNvSpPr>
          <p:nvPr>
            <p:ph type="body" sz="quarter" idx="21"/>
          </p:nvPr>
        </p:nvSpPr>
        <p:spPr/>
        <p:txBody>
          <a:bodyPr/>
          <a:lstStyle/>
          <a:p>
            <a:endParaRPr lang="en-US"/>
          </a:p>
        </p:txBody>
      </p:sp>
      <p:sp>
        <p:nvSpPr>
          <p:cNvPr id="7" name="Title 6">
            <a:extLst>
              <a:ext uri="{FF2B5EF4-FFF2-40B4-BE49-F238E27FC236}">
                <a16:creationId xmlns:a16="http://schemas.microsoft.com/office/drawing/2014/main" id="{83DD7793-2568-FF5E-338F-736820E54373}"/>
              </a:ext>
            </a:extLst>
          </p:cNvPr>
          <p:cNvSpPr>
            <a:spLocks noGrp="1"/>
          </p:cNvSpPr>
          <p:nvPr>
            <p:ph type="title"/>
          </p:nvPr>
        </p:nvSpPr>
        <p:spPr/>
        <p:txBody>
          <a:bodyPr/>
          <a:lstStyle/>
          <a:p>
            <a:r>
              <a:rPr lang="en-US" dirty="0"/>
              <a:t>Plan features: </a:t>
            </a:r>
            <a:r>
              <a:rPr lang="en-US" dirty="0">
                <a:solidFill>
                  <a:srgbClr val="3B4B59"/>
                </a:solidFill>
              </a:rPr>
              <a:t>Investment options</a:t>
            </a:r>
            <a:endParaRPr lang="en-US" dirty="0"/>
          </a:p>
        </p:txBody>
      </p:sp>
      <p:grpSp>
        <p:nvGrpSpPr>
          <p:cNvPr id="8" name="Eligibility Icon">
            <a:extLst>
              <a:ext uri="{FF2B5EF4-FFF2-40B4-BE49-F238E27FC236}">
                <a16:creationId xmlns:a16="http://schemas.microsoft.com/office/drawing/2014/main" id="{73222BED-98D5-B3B8-65AA-4AD9D662D47B}"/>
              </a:ext>
            </a:extLst>
          </p:cNvPr>
          <p:cNvGrpSpPr/>
          <p:nvPr/>
        </p:nvGrpSpPr>
        <p:grpSpPr>
          <a:xfrm>
            <a:off x="986592" y="1626395"/>
            <a:ext cx="438770" cy="409579"/>
            <a:chOff x="3565526" y="-9525"/>
            <a:chExt cx="1527175" cy="1425575"/>
          </a:xfrm>
          <a:solidFill>
            <a:srgbClr val="E5E5E5"/>
          </a:solidFill>
        </p:grpSpPr>
        <p:sp>
          <p:nvSpPr>
            <p:cNvPr id="9" name="Freeform 5">
              <a:extLst>
                <a:ext uri="{FF2B5EF4-FFF2-40B4-BE49-F238E27FC236}">
                  <a16:creationId xmlns:a16="http://schemas.microsoft.com/office/drawing/2014/main" id="{73A816A5-75DA-F99D-0F17-0BD0F3FEBD16}"/>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1CB6395F-7570-B12C-48F7-35C11AE98EF4}"/>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8438DE41-F24A-E454-3CBF-AA460E5D0D04}"/>
              </a:ext>
            </a:extLst>
          </p:cNvPr>
          <p:cNvSpPr txBox="1"/>
          <p:nvPr>
            <p:custDataLst>
              <p:custData r:id="rId1"/>
            </p:custDataLst>
          </p:nvPr>
        </p:nvSpPr>
        <p:spPr>
          <a:xfrm>
            <a:off x="4564116" y="2086976"/>
            <a:ext cx="7094480" cy="2693045"/>
          </a:xfrm>
          <a:prstGeom prst="rect">
            <a:avLst/>
          </a:prstGeom>
          <a:noFill/>
        </p:spPr>
        <p:txBody>
          <a:bodyPr wrap="square" lIns="0" tIns="0" rIns="0" bIns="0" rtlCol="0" anchor="ctr" anchorCtr="1">
            <a:spAutoFit/>
          </a:bodyPr>
          <a:lstStyle/>
          <a:p>
            <a:pPr algn="ctr">
              <a:spcAft>
                <a:spcPts val="1000"/>
              </a:spcAft>
              <a:buClr>
                <a:schemeClr val="accent2"/>
              </a:buClr>
            </a:pPr>
            <a:r>
              <a:rPr lang="en-US" sz="17500" b="1" dirty="0">
                <a:solidFill>
                  <a:srgbClr val="054C70"/>
                </a:solidFill>
              </a:rPr>
              <a:t>#</a:t>
            </a:r>
          </a:p>
        </p:txBody>
      </p:sp>
      <p:sp>
        <p:nvSpPr>
          <p:cNvPr id="12" name="Isosceles Triangle 25">
            <a:extLst>
              <a:ext uri="{FF2B5EF4-FFF2-40B4-BE49-F238E27FC236}">
                <a16:creationId xmlns:a16="http://schemas.microsoft.com/office/drawing/2014/main" id="{3266F0E0-B00D-2F6E-BA0E-411F05E9D870}"/>
              </a:ext>
            </a:extLst>
          </p:cNvPr>
          <p:cNvSpPr/>
          <p:nvPr/>
        </p:nvSpPr>
        <p:spPr>
          <a:xfrm rot="16200000">
            <a:off x="4319124" y="4109071"/>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 name="Company Contributions">
            <a:extLst>
              <a:ext uri="{FF2B5EF4-FFF2-40B4-BE49-F238E27FC236}">
                <a16:creationId xmlns:a16="http://schemas.microsoft.com/office/drawing/2014/main" id="{A3672A5A-4C07-B69C-412E-E3CFF067B83B}"/>
              </a:ext>
            </a:extLst>
          </p:cNvPr>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Age-Based Investments</a:t>
            </a:r>
          </a:p>
        </p:txBody>
      </p:sp>
      <p:sp>
        <p:nvSpPr>
          <p:cNvPr id="14" name="Contribution Limits">
            <a:extLst>
              <a:ext uri="{FF2B5EF4-FFF2-40B4-BE49-F238E27FC236}">
                <a16:creationId xmlns:a16="http://schemas.microsoft.com/office/drawing/2014/main" id="{1AA23709-A47E-1086-9CC1-195ECE3C10F9}"/>
              </a:ext>
            </a:extLst>
          </p:cNvPr>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Bond Mutual Funds/Trusts</a:t>
            </a:r>
          </a:p>
        </p:txBody>
      </p:sp>
      <p:sp>
        <p:nvSpPr>
          <p:cNvPr id="17" name="Freeform 5">
            <a:extLst>
              <a:ext uri="{FF2B5EF4-FFF2-40B4-BE49-F238E27FC236}">
                <a16:creationId xmlns:a16="http://schemas.microsoft.com/office/drawing/2014/main" id="{72AB3A5E-200C-1A56-A54D-624BE731F056}"/>
              </a:ext>
            </a:extLst>
          </p:cNvPr>
          <p:cNvSpPr>
            <a:spLocks noEditPoints="1"/>
          </p:cNvSpPr>
          <p:nvPr/>
        </p:nvSpPr>
        <p:spPr bwMode="auto">
          <a:xfrm>
            <a:off x="986592" y="5202264"/>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cxnSp>
        <p:nvCxnSpPr>
          <p:cNvPr id="18" name="Straight Connector 17">
            <a:extLst>
              <a:ext uri="{FF2B5EF4-FFF2-40B4-BE49-F238E27FC236}">
                <a16:creationId xmlns:a16="http://schemas.microsoft.com/office/drawing/2014/main" id="{3363C0F2-3821-FDDE-58E3-31E037849A87}"/>
              </a:ext>
            </a:extLst>
          </p:cNvPr>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0" name="Contribution Types1">
            <a:extLst>
              <a:ext uri="{FF2B5EF4-FFF2-40B4-BE49-F238E27FC236}">
                <a16:creationId xmlns:a16="http://schemas.microsoft.com/office/drawing/2014/main" id="{38B41134-484D-362B-CCF2-E464F78A4ACE}"/>
              </a:ext>
            </a:extLst>
          </p:cNvPr>
          <p:cNvSpPr txBox="1">
            <a:spLocks/>
          </p:cNvSpPr>
          <p:nvPr/>
        </p:nvSpPr>
        <p:spPr>
          <a:xfrm>
            <a:off x="1753307" y="3865386"/>
            <a:ext cx="2839384"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054C70"/>
                </a:solidFill>
              </a:rPr>
              <a:t>Money Market Funds/ Stable Value</a:t>
            </a:r>
          </a:p>
        </p:txBody>
      </p:sp>
      <p:grpSp>
        <p:nvGrpSpPr>
          <p:cNvPr id="2" name="Eligibility Icon">
            <a:extLst>
              <a:ext uri="{FF2B5EF4-FFF2-40B4-BE49-F238E27FC236}">
                <a16:creationId xmlns:a16="http://schemas.microsoft.com/office/drawing/2014/main" id="{1F26791B-D361-53A6-1A77-EDB46AB65FE1}"/>
              </a:ext>
            </a:extLst>
          </p:cNvPr>
          <p:cNvGrpSpPr/>
          <p:nvPr/>
        </p:nvGrpSpPr>
        <p:grpSpPr>
          <a:xfrm>
            <a:off x="986215" y="3970887"/>
            <a:ext cx="438770" cy="409580"/>
            <a:chOff x="3565526" y="-9525"/>
            <a:chExt cx="1527175" cy="1425575"/>
          </a:xfrm>
          <a:solidFill>
            <a:srgbClr val="E5E5E5"/>
          </a:solidFill>
        </p:grpSpPr>
        <p:sp>
          <p:nvSpPr>
            <p:cNvPr id="3" name="Freeform 5">
              <a:extLst>
                <a:ext uri="{FF2B5EF4-FFF2-40B4-BE49-F238E27FC236}">
                  <a16:creationId xmlns:a16="http://schemas.microsoft.com/office/drawing/2014/main" id="{3B11FD22-FB45-3828-4BCF-A024E3E5BCAE}"/>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05C3DE"/>
              </a:solidFill>
            </a:ln>
          </p:spPr>
          <p:txBody>
            <a:bodyPr vert="horz" wrap="square" lIns="91440" tIns="45720" rIns="91440" bIns="45720" numCol="1" anchor="ctr"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0A4C346C-CE31-7754-B90C-6E9A8EEC4A63}"/>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05C3DE"/>
              </a:solidFill>
            </a:ln>
          </p:spPr>
          <p:txBody>
            <a:bodyPr vert="horz" wrap="square" lIns="91440" tIns="45720" rIns="91440" bIns="45720" numCol="1" anchor="ctr" anchorCtr="0" compatLnSpc="1">
              <a:prstTxWarp prst="textNoShape">
                <a:avLst/>
              </a:prstTxWarp>
            </a:bodyPr>
            <a:lstStyle/>
            <a:p>
              <a:endParaRPr lang="en-US"/>
            </a:p>
          </p:txBody>
        </p:sp>
      </p:grpSp>
      <p:grpSp>
        <p:nvGrpSpPr>
          <p:cNvPr id="15" name="Eligibility Icon">
            <a:extLst>
              <a:ext uri="{FF2B5EF4-FFF2-40B4-BE49-F238E27FC236}">
                <a16:creationId xmlns:a16="http://schemas.microsoft.com/office/drawing/2014/main" id="{6D3817FD-C86E-6396-750F-82A111A788F7}"/>
              </a:ext>
            </a:extLst>
          </p:cNvPr>
          <p:cNvGrpSpPr/>
          <p:nvPr/>
        </p:nvGrpSpPr>
        <p:grpSpPr>
          <a:xfrm>
            <a:off x="990600" y="2733390"/>
            <a:ext cx="438770" cy="409579"/>
            <a:chOff x="3565526" y="-9525"/>
            <a:chExt cx="1527175" cy="1425575"/>
          </a:xfrm>
          <a:solidFill>
            <a:srgbClr val="E5E5E5"/>
          </a:solidFill>
        </p:grpSpPr>
        <p:sp>
          <p:nvSpPr>
            <p:cNvPr id="23" name="Freeform 5">
              <a:extLst>
                <a:ext uri="{FF2B5EF4-FFF2-40B4-BE49-F238E27FC236}">
                  <a16:creationId xmlns:a16="http://schemas.microsoft.com/office/drawing/2014/main" id="{074B32AE-F4C6-D88E-DA50-F100088857A6}"/>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821B74ED-296E-468F-EBB8-61ADCA60A2B5}"/>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25" name="Contribution Limits">
            <a:extLst>
              <a:ext uri="{FF2B5EF4-FFF2-40B4-BE49-F238E27FC236}">
                <a16:creationId xmlns:a16="http://schemas.microsoft.com/office/drawing/2014/main" id="{79172285-6C39-17BA-D3DC-F19DDC16F371}"/>
              </a:ext>
            </a:extLst>
          </p:cNvPr>
          <p:cNvSpPr txBox="1">
            <a:spLocks/>
          </p:cNvSpPr>
          <p:nvPr/>
        </p:nvSpPr>
        <p:spPr>
          <a:xfrm>
            <a:off x="1753307" y="1517008"/>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Stock Mutual Funds</a:t>
            </a:r>
          </a:p>
        </p:txBody>
      </p:sp>
    </p:spTree>
    <p:extLst>
      <p:ext uri="{BB962C8B-B14F-4D97-AF65-F5344CB8AC3E}">
        <p14:creationId xmlns:p14="http://schemas.microsoft.com/office/powerpoint/2010/main" val="177798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4D44C3-9F8D-7AB8-0A5E-9FFE2583BB19}"/>
              </a:ext>
            </a:extLst>
          </p:cNvPr>
          <p:cNvSpPr>
            <a:spLocks noGrp="1"/>
          </p:cNvSpPr>
          <p:nvPr>
            <p:ph type="body" sz="quarter" idx="21"/>
          </p:nvPr>
        </p:nvSpPr>
        <p:spPr/>
        <p:txBody>
          <a:bodyPr/>
          <a:lstStyle/>
          <a:p>
            <a:endParaRPr lang="en-US"/>
          </a:p>
        </p:txBody>
      </p:sp>
      <p:sp>
        <p:nvSpPr>
          <p:cNvPr id="7" name="Title 6">
            <a:extLst>
              <a:ext uri="{FF2B5EF4-FFF2-40B4-BE49-F238E27FC236}">
                <a16:creationId xmlns:a16="http://schemas.microsoft.com/office/drawing/2014/main" id="{83DD7793-2568-FF5E-338F-736820E54373}"/>
              </a:ext>
            </a:extLst>
          </p:cNvPr>
          <p:cNvSpPr>
            <a:spLocks noGrp="1"/>
          </p:cNvSpPr>
          <p:nvPr>
            <p:ph type="title"/>
          </p:nvPr>
        </p:nvSpPr>
        <p:spPr/>
        <p:txBody>
          <a:bodyPr/>
          <a:lstStyle/>
          <a:p>
            <a:r>
              <a:rPr lang="en-US" dirty="0"/>
              <a:t>Plan features: </a:t>
            </a:r>
            <a:r>
              <a:rPr lang="en-US" dirty="0">
                <a:solidFill>
                  <a:srgbClr val="3B4B59"/>
                </a:solidFill>
              </a:rPr>
              <a:t>Investment options</a:t>
            </a:r>
            <a:endParaRPr lang="en-US" dirty="0"/>
          </a:p>
        </p:txBody>
      </p:sp>
      <p:grpSp>
        <p:nvGrpSpPr>
          <p:cNvPr id="8" name="Eligibility Icon">
            <a:extLst>
              <a:ext uri="{FF2B5EF4-FFF2-40B4-BE49-F238E27FC236}">
                <a16:creationId xmlns:a16="http://schemas.microsoft.com/office/drawing/2014/main" id="{73222BED-98D5-B3B8-65AA-4AD9D662D47B}"/>
              </a:ext>
            </a:extLst>
          </p:cNvPr>
          <p:cNvGrpSpPr/>
          <p:nvPr/>
        </p:nvGrpSpPr>
        <p:grpSpPr>
          <a:xfrm>
            <a:off x="986592" y="1626395"/>
            <a:ext cx="438770" cy="409579"/>
            <a:chOff x="3565526" y="-9525"/>
            <a:chExt cx="1527175" cy="1425575"/>
          </a:xfrm>
          <a:solidFill>
            <a:srgbClr val="E5E5E5"/>
          </a:solidFill>
        </p:grpSpPr>
        <p:sp>
          <p:nvSpPr>
            <p:cNvPr id="9" name="Freeform 5">
              <a:extLst>
                <a:ext uri="{FF2B5EF4-FFF2-40B4-BE49-F238E27FC236}">
                  <a16:creationId xmlns:a16="http://schemas.microsoft.com/office/drawing/2014/main" id="{73A816A5-75DA-F99D-0F17-0BD0F3FEBD16}"/>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1CB6395F-7570-B12C-48F7-35C11AE98EF4}"/>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8438DE41-F24A-E454-3CBF-AA460E5D0D04}"/>
              </a:ext>
            </a:extLst>
          </p:cNvPr>
          <p:cNvSpPr txBox="1"/>
          <p:nvPr>
            <p:custDataLst>
              <p:custData r:id="rId1"/>
            </p:custDataLst>
          </p:nvPr>
        </p:nvSpPr>
        <p:spPr>
          <a:xfrm>
            <a:off x="4564116" y="2086976"/>
            <a:ext cx="7094480" cy="2693045"/>
          </a:xfrm>
          <a:prstGeom prst="rect">
            <a:avLst/>
          </a:prstGeom>
          <a:noFill/>
        </p:spPr>
        <p:txBody>
          <a:bodyPr wrap="square" lIns="0" tIns="0" rIns="0" bIns="0" rtlCol="0" anchor="ctr" anchorCtr="1">
            <a:spAutoFit/>
          </a:bodyPr>
          <a:lstStyle/>
          <a:p>
            <a:pPr algn="ctr">
              <a:spcAft>
                <a:spcPts val="1000"/>
              </a:spcAft>
              <a:buClr>
                <a:schemeClr val="accent2"/>
              </a:buClr>
            </a:pPr>
            <a:r>
              <a:rPr lang="en-US" sz="17500" b="1" dirty="0">
                <a:solidFill>
                  <a:srgbClr val="054C70"/>
                </a:solidFill>
              </a:rPr>
              <a:t>#</a:t>
            </a:r>
          </a:p>
        </p:txBody>
      </p:sp>
      <p:sp>
        <p:nvSpPr>
          <p:cNvPr id="12" name="Isosceles Triangle 25">
            <a:extLst>
              <a:ext uri="{FF2B5EF4-FFF2-40B4-BE49-F238E27FC236}">
                <a16:creationId xmlns:a16="http://schemas.microsoft.com/office/drawing/2014/main" id="{3266F0E0-B00D-2F6E-BA0E-411F05E9D870}"/>
              </a:ext>
            </a:extLst>
          </p:cNvPr>
          <p:cNvSpPr/>
          <p:nvPr/>
        </p:nvSpPr>
        <p:spPr>
          <a:xfrm rot="16200000">
            <a:off x="4319124" y="5303350"/>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 name="Company Contributions">
            <a:extLst>
              <a:ext uri="{FF2B5EF4-FFF2-40B4-BE49-F238E27FC236}">
                <a16:creationId xmlns:a16="http://schemas.microsoft.com/office/drawing/2014/main" id="{A3672A5A-4C07-B69C-412E-E3CFF067B83B}"/>
              </a:ext>
            </a:extLst>
          </p:cNvPr>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Age-Based Investments</a:t>
            </a:r>
          </a:p>
        </p:txBody>
      </p:sp>
      <p:sp>
        <p:nvSpPr>
          <p:cNvPr id="14" name="Contribution Limits">
            <a:extLst>
              <a:ext uri="{FF2B5EF4-FFF2-40B4-BE49-F238E27FC236}">
                <a16:creationId xmlns:a16="http://schemas.microsoft.com/office/drawing/2014/main" id="{1AA23709-A47E-1086-9CC1-195ECE3C10F9}"/>
              </a:ext>
            </a:extLst>
          </p:cNvPr>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Bond Mutual Funds/Trusts</a:t>
            </a:r>
          </a:p>
        </p:txBody>
      </p:sp>
      <p:cxnSp>
        <p:nvCxnSpPr>
          <p:cNvPr id="18" name="Straight Connector 17">
            <a:extLst>
              <a:ext uri="{FF2B5EF4-FFF2-40B4-BE49-F238E27FC236}">
                <a16:creationId xmlns:a16="http://schemas.microsoft.com/office/drawing/2014/main" id="{3363C0F2-3821-FDDE-58E3-31E037849A87}"/>
              </a:ext>
            </a:extLst>
          </p:cNvPr>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0" name="Contribution Types1">
            <a:extLst>
              <a:ext uri="{FF2B5EF4-FFF2-40B4-BE49-F238E27FC236}">
                <a16:creationId xmlns:a16="http://schemas.microsoft.com/office/drawing/2014/main" id="{38B41134-484D-362B-CCF2-E464F78A4ACE}"/>
              </a:ext>
            </a:extLst>
          </p:cNvPr>
          <p:cNvSpPr txBox="1">
            <a:spLocks/>
          </p:cNvSpPr>
          <p:nvPr/>
        </p:nvSpPr>
        <p:spPr>
          <a:xfrm>
            <a:off x="1753307" y="3865386"/>
            <a:ext cx="2839384"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chemeClr val="accent5"/>
                </a:solidFill>
              </a:rPr>
              <a:t>Money Market Funds/ Stable Value</a:t>
            </a:r>
          </a:p>
        </p:txBody>
      </p:sp>
      <p:grpSp>
        <p:nvGrpSpPr>
          <p:cNvPr id="2" name="Eligibility Icon">
            <a:extLst>
              <a:ext uri="{FF2B5EF4-FFF2-40B4-BE49-F238E27FC236}">
                <a16:creationId xmlns:a16="http://schemas.microsoft.com/office/drawing/2014/main" id="{1F26791B-D361-53A6-1A77-EDB46AB65FE1}"/>
              </a:ext>
            </a:extLst>
          </p:cNvPr>
          <p:cNvGrpSpPr/>
          <p:nvPr/>
        </p:nvGrpSpPr>
        <p:grpSpPr>
          <a:xfrm>
            <a:off x="986215" y="3970887"/>
            <a:ext cx="438770" cy="409580"/>
            <a:chOff x="3565526" y="-9525"/>
            <a:chExt cx="1527175" cy="1425575"/>
          </a:xfrm>
          <a:solidFill>
            <a:srgbClr val="E5E5E5"/>
          </a:solidFill>
        </p:grpSpPr>
        <p:sp>
          <p:nvSpPr>
            <p:cNvPr id="3" name="Freeform 5">
              <a:extLst>
                <a:ext uri="{FF2B5EF4-FFF2-40B4-BE49-F238E27FC236}">
                  <a16:creationId xmlns:a16="http://schemas.microsoft.com/office/drawing/2014/main" id="{3B11FD22-FB45-3828-4BCF-A024E3E5BCAE}"/>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chemeClr val="accent5"/>
              </a:solidFill>
            </a:ln>
          </p:spPr>
          <p:txBody>
            <a:bodyPr vert="horz" wrap="square" lIns="91440" tIns="45720" rIns="91440" bIns="45720" numCol="1" anchor="ctr"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0A4C346C-CE31-7754-B90C-6E9A8EEC4A63}"/>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chemeClr val="accent5"/>
              </a:solidFill>
            </a:ln>
          </p:spPr>
          <p:txBody>
            <a:bodyPr vert="horz" wrap="square" lIns="91440" tIns="45720" rIns="91440" bIns="45720" numCol="1" anchor="ctr" anchorCtr="0" compatLnSpc="1">
              <a:prstTxWarp prst="textNoShape">
                <a:avLst/>
              </a:prstTxWarp>
            </a:bodyPr>
            <a:lstStyle/>
            <a:p>
              <a:endParaRPr lang="en-US"/>
            </a:p>
          </p:txBody>
        </p:sp>
      </p:grpSp>
      <p:grpSp>
        <p:nvGrpSpPr>
          <p:cNvPr id="15" name="Eligibility Icon">
            <a:extLst>
              <a:ext uri="{FF2B5EF4-FFF2-40B4-BE49-F238E27FC236}">
                <a16:creationId xmlns:a16="http://schemas.microsoft.com/office/drawing/2014/main" id="{6D3817FD-C86E-6396-750F-82A111A788F7}"/>
              </a:ext>
            </a:extLst>
          </p:cNvPr>
          <p:cNvGrpSpPr/>
          <p:nvPr/>
        </p:nvGrpSpPr>
        <p:grpSpPr>
          <a:xfrm>
            <a:off x="990600" y="2733390"/>
            <a:ext cx="438770" cy="409579"/>
            <a:chOff x="3565526" y="-9525"/>
            <a:chExt cx="1527175" cy="1425575"/>
          </a:xfrm>
          <a:solidFill>
            <a:srgbClr val="E5E5E5"/>
          </a:solidFill>
        </p:grpSpPr>
        <p:sp>
          <p:nvSpPr>
            <p:cNvPr id="23" name="Freeform 5">
              <a:extLst>
                <a:ext uri="{FF2B5EF4-FFF2-40B4-BE49-F238E27FC236}">
                  <a16:creationId xmlns:a16="http://schemas.microsoft.com/office/drawing/2014/main" id="{074B32AE-F4C6-D88E-DA50-F100088857A6}"/>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821B74ED-296E-468F-EBB8-61ADCA60A2B5}"/>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grpSp>
        <p:nvGrpSpPr>
          <p:cNvPr id="6" name="Eligibility Icon">
            <a:extLst>
              <a:ext uri="{FF2B5EF4-FFF2-40B4-BE49-F238E27FC236}">
                <a16:creationId xmlns:a16="http://schemas.microsoft.com/office/drawing/2014/main" id="{1F904104-7310-A288-E683-CBBBCF4ED981}"/>
              </a:ext>
            </a:extLst>
          </p:cNvPr>
          <p:cNvGrpSpPr/>
          <p:nvPr/>
        </p:nvGrpSpPr>
        <p:grpSpPr>
          <a:xfrm>
            <a:off x="984787" y="5165167"/>
            <a:ext cx="438770" cy="409579"/>
            <a:chOff x="3565526" y="-9525"/>
            <a:chExt cx="1527175" cy="1425575"/>
          </a:xfrm>
          <a:solidFill>
            <a:srgbClr val="E5E5E5"/>
          </a:solidFill>
        </p:grpSpPr>
        <p:sp>
          <p:nvSpPr>
            <p:cNvPr id="16" name="Freeform 5">
              <a:extLst>
                <a:ext uri="{FF2B5EF4-FFF2-40B4-BE49-F238E27FC236}">
                  <a16:creationId xmlns:a16="http://schemas.microsoft.com/office/drawing/2014/main" id="{0585700C-C5E3-B17C-1E4E-DA3EBB4B0D4E}"/>
                </a:ext>
              </a:extLst>
            </p:cNvPr>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55FC3AC9-1471-9176-7212-E3ABAD0A58C1}"/>
                </a:ext>
              </a:extLst>
            </p:cNvPr>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05C3DE"/>
              </a:solidFill>
            </a:ln>
          </p:spPr>
          <p:txBody>
            <a:bodyPr vert="horz" wrap="square" lIns="91440" tIns="45720" rIns="91440" bIns="45720" numCol="1" anchor="t" anchorCtr="0" compatLnSpc="1">
              <a:prstTxWarp prst="textNoShape">
                <a:avLst/>
              </a:prstTxWarp>
            </a:bodyPr>
            <a:lstStyle/>
            <a:p>
              <a:endParaRPr lang="en-US"/>
            </a:p>
          </p:txBody>
        </p:sp>
      </p:grpSp>
      <p:sp>
        <p:nvSpPr>
          <p:cNvPr id="26" name="Contribution Limits">
            <a:extLst>
              <a:ext uri="{FF2B5EF4-FFF2-40B4-BE49-F238E27FC236}">
                <a16:creationId xmlns:a16="http://schemas.microsoft.com/office/drawing/2014/main" id="{1569DACB-B2DD-198C-5154-6AAABACEFA12}"/>
              </a:ext>
            </a:extLst>
          </p:cNvPr>
          <p:cNvSpPr txBox="1">
            <a:spLocks/>
          </p:cNvSpPr>
          <p:nvPr/>
        </p:nvSpPr>
        <p:spPr>
          <a:xfrm>
            <a:off x="1753307" y="1517008"/>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Stock Mutual Funds</a:t>
            </a:r>
          </a:p>
        </p:txBody>
      </p:sp>
    </p:spTree>
    <p:extLst>
      <p:ext uri="{BB962C8B-B14F-4D97-AF65-F5344CB8AC3E}">
        <p14:creationId xmlns:p14="http://schemas.microsoft.com/office/powerpoint/2010/main" val="391934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4D44C3-9F8D-7AB8-0A5E-9FFE2583BB19}"/>
              </a:ext>
            </a:extLst>
          </p:cNvPr>
          <p:cNvSpPr>
            <a:spLocks noGrp="1"/>
          </p:cNvSpPr>
          <p:nvPr>
            <p:ph type="body" sz="quarter" idx="21"/>
          </p:nvPr>
        </p:nvSpPr>
        <p:spPr/>
        <p:txBody>
          <a:bodyPr/>
          <a:lstStyle/>
          <a:p>
            <a:endParaRPr lang="en-US"/>
          </a:p>
        </p:txBody>
      </p:sp>
      <p:sp>
        <p:nvSpPr>
          <p:cNvPr id="7" name="Title 6">
            <a:extLst>
              <a:ext uri="{FF2B5EF4-FFF2-40B4-BE49-F238E27FC236}">
                <a16:creationId xmlns:a16="http://schemas.microsoft.com/office/drawing/2014/main" id="{83DD7793-2568-FF5E-338F-736820E54373}"/>
              </a:ext>
            </a:extLst>
          </p:cNvPr>
          <p:cNvSpPr>
            <a:spLocks noGrp="1"/>
          </p:cNvSpPr>
          <p:nvPr>
            <p:ph type="title"/>
          </p:nvPr>
        </p:nvSpPr>
        <p:spPr/>
        <p:txBody>
          <a:bodyPr/>
          <a:lstStyle/>
          <a:p>
            <a:r>
              <a:rPr lang="en-US" dirty="0"/>
              <a:t>Plan features: </a:t>
            </a:r>
            <a:r>
              <a:rPr lang="en-US" dirty="0">
                <a:solidFill>
                  <a:srgbClr val="3B4B59"/>
                </a:solidFill>
              </a:rPr>
              <a:t>Investment options</a:t>
            </a:r>
            <a:endParaRPr lang="en-US" dirty="0"/>
          </a:p>
        </p:txBody>
      </p:sp>
      <p:sp>
        <p:nvSpPr>
          <p:cNvPr id="13" name="Company Contributions">
            <a:extLst>
              <a:ext uri="{FF2B5EF4-FFF2-40B4-BE49-F238E27FC236}">
                <a16:creationId xmlns:a16="http://schemas.microsoft.com/office/drawing/2014/main" id="{A3672A5A-4C07-B69C-412E-E3CFF067B83B}"/>
              </a:ext>
            </a:extLst>
          </p:cNvPr>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Age-Based Investments</a:t>
            </a:r>
          </a:p>
        </p:txBody>
      </p:sp>
      <p:sp>
        <p:nvSpPr>
          <p:cNvPr id="14" name="Contribution Limits">
            <a:extLst>
              <a:ext uri="{FF2B5EF4-FFF2-40B4-BE49-F238E27FC236}">
                <a16:creationId xmlns:a16="http://schemas.microsoft.com/office/drawing/2014/main" id="{1AA23709-A47E-1086-9CC1-195ECE3C10F9}"/>
              </a:ext>
            </a:extLst>
          </p:cNvPr>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Bond Mutual Funds/Trusts</a:t>
            </a:r>
          </a:p>
        </p:txBody>
      </p:sp>
      <p:cxnSp>
        <p:nvCxnSpPr>
          <p:cNvPr id="18" name="Straight Connector 17">
            <a:extLst>
              <a:ext uri="{FF2B5EF4-FFF2-40B4-BE49-F238E27FC236}">
                <a16:creationId xmlns:a16="http://schemas.microsoft.com/office/drawing/2014/main" id="{3363C0F2-3821-FDDE-58E3-31E037849A87}"/>
              </a:ext>
            </a:extLst>
          </p:cNvPr>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0" name="Contribution Types1">
            <a:extLst>
              <a:ext uri="{FF2B5EF4-FFF2-40B4-BE49-F238E27FC236}">
                <a16:creationId xmlns:a16="http://schemas.microsoft.com/office/drawing/2014/main" id="{38B41134-484D-362B-CCF2-E464F78A4ACE}"/>
              </a:ext>
            </a:extLst>
          </p:cNvPr>
          <p:cNvSpPr txBox="1">
            <a:spLocks/>
          </p:cNvSpPr>
          <p:nvPr/>
        </p:nvSpPr>
        <p:spPr>
          <a:xfrm>
            <a:off x="1753307" y="3865386"/>
            <a:ext cx="2839384"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054C70"/>
                </a:solidFill>
              </a:rPr>
              <a:t>Money Market Funds/ Stable Value</a:t>
            </a:r>
          </a:p>
        </p:txBody>
      </p:sp>
      <p:grpSp>
        <p:nvGrpSpPr>
          <p:cNvPr id="17" name="Group 16">
            <a:extLst>
              <a:ext uri="{FF2B5EF4-FFF2-40B4-BE49-F238E27FC236}">
                <a16:creationId xmlns:a16="http://schemas.microsoft.com/office/drawing/2014/main" id="{AF6DFDDE-DD71-040A-7C64-EC6933F061DF}"/>
              </a:ext>
            </a:extLst>
          </p:cNvPr>
          <p:cNvGrpSpPr/>
          <p:nvPr/>
        </p:nvGrpSpPr>
        <p:grpSpPr>
          <a:xfrm>
            <a:off x="5784189" y="1885596"/>
            <a:ext cx="4585200" cy="3264438"/>
            <a:chOff x="5288618" y="2313135"/>
            <a:chExt cx="2824918" cy="3264438"/>
          </a:xfrm>
        </p:grpSpPr>
        <p:sp>
          <p:nvSpPr>
            <p:cNvPr id="22" name="Rectangle 28">
              <a:extLst>
                <a:ext uri="{FF2B5EF4-FFF2-40B4-BE49-F238E27FC236}">
                  <a16:creationId xmlns:a16="http://schemas.microsoft.com/office/drawing/2014/main" id="{245C3495-5878-C839-2291-04D84EF2D4EF}"/>
                </a:ext>
              </a:extLst>
            </p:cNvPr>
            <p:cNvSpPr/>
            <p:nvPr/>
          </p:nvSpPr>
          <p:spPr>
            <a:xfrm>
              <a:off x="5345382" y="2313135"/>
              <a:ext cx="2711392" cy="1085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000" b="1" dirty="0">
                  <a:solidFill>
                    <a:srgbClr val="054C70"/>
                  </a:solidFill>
                </a:rPr>
                <a:t>FURTHER DETAIL AT</a:t>
              </a:r>
              <a:br>
                <a:rPr lang="en-US" sz="2000" b="1" dirty="0">
                  <a:solidFill>
                    <a:srgbClr val="054C70"/>
                  </a:solidFill>
                </a:rPr>
              </a:br>
              <a:r>
                <a:rPr lang="en-US" sz="2000" b="1" dirty="0">
                  <a:solidFill>
                    <a:schemeClr val="tx1"/>
                  </a:solidFill>
                </a:rPr>
                <a:t>rps.troweprice.com</a:t>
              </a:r>
              <a:endParaRPr lang="en-US" b="1" dirty="0">
                <a:solidFill>
                  <a:schemeClr val="tx1"/>
                </a:solidFill>
              </a:endParaRPr>
            </a:p>
          </p:txBody>
        </p:sp>
        <p:sp>
          <p:nvSpPr>
            <p:cNvPr id="25" name="Rectangle 29">
              <a:extLst>
                <a:ext uri="{FF2B5EF4-FFF2-40B4-BE49-F238E27FC236}">
                  <a16:creationId xmlns:a16="http://schemas.microsoft.com/office/drawing/2014/main" id="{01D54A3E-8135-B876-4A3A-F4789A15B94A}"/>
                </a:ext>
              </a:extLst>
            </p:cNvPr>
            <p:cNvSpPr/>
            <p:nvPr/>
          </p:nvSpPr>
          <p:spPr bwMode="ltGray">
            <a:xfrm>
              <a:off x="5288618" y="3511732"/>
              <a:ext cx="282491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spcAft>
                  <a:spcPts val="1000"/>
                </a:spcAft>
              </a:pPr>
              <a:endParaRPr lang="en-US" sz="2800" dirty="0"/>
            </a:p>
          </p:txBody>
        </p:sp>
        <p:sp>
          <p:nvSpPr>
            <p:cNvPr id="26" name="TextBox 30">
              <a:extLst>
                <a:ext uri="{FF2B5EF4-FFF2-40B4-BE49-F238E27FC236}">
                  <a16:creationId xmlns:a16="http://schemas.microsoft.com/office/drawing/2014/main" id="{8C8E698C-63C6-9171-5B2B-BBBD680EDAB5}"/>
                </a:ext>
              </a:extLst>
            </p:cNvPr>
            <p:cNvSpPr txBox="1"/>
            <p:nvPr/>
          </p:nvSpPr>
          <p:spPr>
            <a:xfrm>
              <a:off x="5503423" y="3669358"/>
              <a:ext cx="2395309" cy="1908215"/>
            </a:xfrm>
            <a:prstGeom prst="rect">
              <a:avLst/>
            </a:prstGeom>
            <a:noFill/>
          </p:spPr>
          <p:txBody>
            <a:bodyPr wrap="square" lIns="0" tIns="0" rIns="0" bIns="0" rtlCol="0">
              <a:spAutoFit/>
            </a:bodyPr>
            <a:lstStyle/>
            <a:p>
              <a:pPr marL="171450" lvl="0" indent="-171450">
                <a:buFont typeface="Arial" panose="020B0604020202020204" pitchFamily="34" charset="0"/>
                <a:buChar char="•"/>
              </a:pPr>
              <a:endParaRPr lang="en-US" sz="1200" dirty="0">
                <a:solidFill>
                  <a:schemeClr val="accent3">
                    <a:lumMod val="60000"/>
                    <a:lumOff val="40000"/>
                  </a:schemeClr>
                </a:solidFill>
              </a:endParaRPr>
            </a:p>
            <a:p>
              <a:pPr marL="171450" lvl="0" indent="-171450">
                <a:buClr>
                  <a:schemeClr val="accent2"/>
                </a:buClr>
                <a:buFont typeface="Wingdings" panose="05000000000000000000" pitchFamily="2" charset="2"/>
                <a:buChar char="§"/>
              </a:pPr>
              <a:r>
                <a:rPr lang="en-US" sz="2000" i="1" dirty="0"/>
                <a:t>Current list of investment options </a:t>
              </a:r>
            </a:p>
            <a:p>
              <a:pPr marL="171450" lvl="0" indent="-171450">
                <a:buClr>
                  <a:schemeClr val="accent2"/>
                </a:buClr>
                <a:buFont typeface="Wingdings" panose="05000000000000000000" pitchFamily="2" charset="2"/>
                <a:buChar char="§"/>
              </a:pPr>
              <a:endParaRPr lang="en-US" sz="2000" i="1" dirty="0"/>
            </a:p>
            <a:p>
              <a:pPr marL="171450" lvl="0" indent="-171450">
                <a:buClr>
                  <a:schemeClr val="accent2"/>
                </a:buClr>
                <a:buFont typeface="Wingdings" panose="05000000000000000000" pitchFamily="2" charset="2"/>
                <a:buChar char="§"/>
              </a:pPr>
              <a:r>
                <a:rPr lang="en-US" sz="2000" i="1" dirty="0"/>
                <a:t>Performance information</a:t>
              </a:r>
            </a:p>
            <a:p>
              <a:pPr marL="171450" lvl="0" indent="-171450">
                <a:buClr>
                  <a:schemeClr val="accent2"/>
                </a:buClr>
                <a:buFont typeface="Wingdings" panose="05000000000000000000" pitchFamily="2" charset="2"/>
                <a:buChar char="§"/>
              </a:pPr>
              <a:endParaRPr lang="en-US" sz="2000" i="1" dirty="0"/>
            </a:p>
            <a:p>
              <a:pPr marL="171450" lvl="0" indent="-171450">
                <a:buClr>
                  <a:schemeClr val="accent2"/>
                </a:buClr>
                <a:buFont typeface="Wingdings" panose="05000000000000000000" pitchFamily="2" charset="2"/>
                <a:buChar char="§"/>
              </a:pPr>
              <a:r>
                <a:rPr lang="en-US" sz="2000" i="1" dirty="0"/>
                <a:t>Morningstar fund fact sheets</a:t>
              </a:r>
            </a:p>
            <a:p>
              <a:pPr lvl="0"/>
              <a:endParaRPr lang="en-US" sz="1200" i="1" dirty="0">
                <a:solidFill>
                  <a:schemeClr val="accent3">
                    <a:lumMod val="60000"/>
                    <a:lumOff val="40000"/>
                  </a:schemeClr>
                </a:solidFill>
              </a:endParaRPr>
            </a:p>
          </p:txBody>
        </p:sp>
      </p:grpSp>
      <p:sp>
        <p:nvSpPr>
          <p:cNvPr id="27" name="Contribution Limits">
            <a:extLst>
              <a:ext uri="{FF2B5EF4-FFF2-40B4-BE49-F238E27FC236}">
                <a16:creationId xmlns:a16="http://schemas.microsoft.com/office/drawing/2014/main" id="{0C74CAD5-09B6-3745-4186-F33DB454A9CF}"/>
              </a:ext>
            </a:extLst>
          </p:cNvPr>
          <p:cNvSpPr txBox="1">
            <a:spLocks/>
          </p:cNvSpPr>
          <p:nvPr/>
        </p:nvSpPr>
        <p:spPr>
          <a:xfrm>
            <a:off x="1753307" y="1517008"/>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Stock Mutual Funds</a:t>
            </a:r>
          </a:p>
        </p:txBody>
      </p:sp>
      <p:sp>
        <p:nvSpPr>
          <p:cNvPr id="28" name="TextBox 1">
            <a:extLst>
              <a:ext uri="{FF2B5EF4-FFF2-40B4-BE49-F238E27FC236}">
                <a16:creationId xmlns:a16="http://schemas.microsoft.com/office/drawing/2014/main" id="{52D8C04F-C5C0-164A-13A8-12564D075D4D}"/>
              </a:ext>
            </a:extLst>
          </p:cNvPr>
          <p:cNvSpPr txBox="1"/>
          <p:nvPr>
            <p:custDataLst>
              <p:custData r:id="rId1"/>
            </p:custDataLst>
          </p:nvPr>
        </p:nvSpPr>
        <p:spPr>
          <a:xfrm>
            <a:off x="1269607" y="1456443"/>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29" name="TextBox 1">
            <a:extLst>
              <a:ext uri="{FF2B5EF4-FFF2-40B4-BE49-F238E27FC236}">
                <a16:creationId xmlns:a16="http://schemas.microsoft.com/office/drawing/2014/main" id="{85F2CE0C-2830-EF98-CAB1-4004E2349358}"/>
              </a:ext>
            </a:extLst>
          </p:cNvPr>
          <p:cNvSpPr txBox="1"/>
          <p:nvPr>
            <p:custDataLst>
              <p:custData r:id="rId2"/>
            </p:custDataLst>
          </p:nvPr>
        </p:nvSpPr>
        <p:spPr>
          <a:xfrm>
            <a:off x="-2388445" y="2587791"/>
            <a:ext cx="4001095" cy="738664"/>
          </a:xfrm>
          <a:prstGeom prst="rect">
            <a:avLst/>
          </a:prstGeom>
          <a:noFill/>
        </p:spPr>
        <p:txBody>
          <a:bodyPr wrap="square" lIns="0" tIns="0" rIns="0" bIns="0" rtlCol="0">
            <a:spAutoFit/>
          </a:bodyPr>
          <a:lstStyle/>
          <a:p>
            <a:pPr algn="r">
              <a:spcAft>
                <a:spcPts val="1000"/>
              </a:spcAft>
              <a:buClr>
                <a:schemeClr val="accent2"/>
              </a:buClr>
            </a:pPr>
            <a:r>
              <a:rPr lang="en-US" sz="4800" b="1" dirty="0">
                <a:solidFill>
                  <a:srgbClr val="054C70"/>
                </a:solidFill>
              </a:rPr>
              <a:t>#</a:t>
            </a:r>
          </a:p>
        </p:txBody>
      </p:sp>
      <p:sp>
        <p:nvSpPr>
          <p:cNvPr id="30" name="TextBox 1">
            <a:extLst>
              <a:ext uri="{FF2B5EF4-FFF2-40B4-BE49-F238E27FC236}">
                <a16:creationId xmlns:a16="http://schemas.microsoft.com/office/drawing/2014/main" id="{BD0627B6-5AFB-C59B-C0B9-5EF35B3C39B2}"/>
              </a:ext>
            </a:extLst>
          </p:cNvPr>
          <p:cNvSpPr txBox="1"/>
          <p:nvPr>
            <p:custDataLst>
              <p:custData r:id="rId3"/>
            </p:custDataLst>
          </p:nvPr>
        </p:nvSpPr>
        <p:spPr>
          <a:xfrm>
            <a:off x="1269607" y="3806344"/>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31" name="TextBox 1">
            <a:extLst>
              <a:ext uri="{FF2B5EF4-FFF2-40B4-BE49-F238E27FC236}">
                <a16:creationId xmlns:a16="http://schemas.microsoft.com/office/drawing/2014/main" id="{F670447B-00DE-97C2-34B9-2B3AB426C35D}"/>
              </a:ext>
            </a:extLst>
          </p:cNvPr>
          <p:cNvSpPr txBox="1"/>
          <p:nvPr>
            <p:custDataLst>
              <p:custData r:id="rId4"/>
            </p:custDataLst>
          </p:nvPr>
        </p:nvSpPr>
        <p:spPr>
          <a:xfrm>
            <a:off x="1269607" y="4988090"/>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Tree>
    <p:extLst>
      <p:ext uri="{BB962C8B-B14F-4D97-AF65-F5344CB8AC3E}">
        <p14:creationId xmlns:p14="http://schemas.microsoft.com/office/powerpoint/2010/main" val="306712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A648EB-EB0F-6542-9B21-B51B66DF3871}"/>
              </a:ext>
            </a:extLst>
          </p:cNvPr>
          <p:cNvSpPr>
            <a:spLocks noGrp="1"/>
          </p:cNvSpPr>
          <p:nvPr>
            <p:ph type="title"/>
          </p:nvPr>
        </p:nvSpPr>
        <p:spPr>
          <a:xfrm>
            <a:off x="2038694" y="1166649"/>
            <a:ext cx="10515600" cy="740980"/>
          </a:xfrm>
        </p:spPr>
        <p:txBody>
          <a:bodyPr/>
          <a:lstStyle/>
          <a:p>
            <a:r>
              <a:rPr lang="en-US" dirty="0"/>
              <a:t>Important Information</a:t>
            </a:r>
          </a:p>
        </p:txBody>
      </p:sp>
      <p:sp>
        <p:nvSpPr>
          <p:cNvPr id="6" name="Rectangle 5">
            <a:extLst>
              <a:ext uri="{FF2B5EF4-FFF2-40B4-BE49-F238E27FC236}">
                <a16:creationId xmlns:a16="http://schemas.microsoft.com/office/drawing/2014/main" id="{3925757D-DD64-EF41-13D0-16FFE0B0EECA}"/>
              </a:ext>
            </a:extLst>
          </p:cNvPr>
          <p:cNvSpPr/>
          <p:nvPr/>
        </p:nvSpPr>
        <p:spPr>
          <a:xfrm>
            <a:off x="2038694" y="2155797"/>
            <a:ext cx="8995066" cy="4196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oAutofit/>
          </a:bodyPr>
          <a:lstStyle/>
          <a:p>
            <a:pPr marL="0" marR="77129"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TERMS OF USE</a:t>
            </a:r>
          </a:p>
          <a:p>
            <a:pPr marL="0" marR="77129"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T. Rowe Price Retirement Plan Services, Inc. and </a:t>
            </a:r>
            <a:r>
              <a:rPr kumimoji="0" lang="en-US" sz="1050" b="0" i="0" u="none" strike="noStrike" kern="1200" cap="none" spc="0" normalizeH="0" baseline="0" noProof="0" dirty="0">
                <a:ln>
                  <a:noFill/>
                </a:ln>
                <a:solidFill>
                  <a:srgbClr val="FF40FF"/>
                </a:solidFill>
                <a:effectLst/>
                <a:uLnTx/>
                <a:uFillTx/>
                <a:latin typeface="Arial"/>
                <a:ea typeface="+mn-ea"/>
                <a:cs typeface="+mn-cs"/>
              </a:rPr>
              <a:t>[XXXXXX] </a:t>
            </a:r>
            <a:r>
              <a:rPr kumimoji="0" lang="en-US" sz="1050" b="0" i="0" u="none" strike="noStrike" kern="1200" cap="none" spc="0" normalizeH="0" baseline="0" noProof="0" dirty="0">
                <a:ln>
                  <a:noFill/>
                </a:ln>
                <a:solidFill>
                  <a:srgbClr val="000000"/>
                </a:solidFill>
                <a:effectLst/>
                <a:uLnTx/>
                <a:uFillTx/>
                <a:latin typeface="Arial"/>
                <a:ea typeface="+mn-ea"/>
                <a:cs typeface="+mn-cs"/>
              </a:rPr>
              <a:t>are not affiliated.</a:t>
            </a:r>
          </a:p>
          <a:p>
            <a:pPr marL="0" marR="77129"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This material is provided for general and educational purposes only, and not intended to provide legal, tax or investment advice. This material does not provide recommendations concerning investments, investment strategies or account types; and not intended to suggest any particular investment action is appropriate for you. Please consider your own circumstances before making an investment decision.</a:t>
            </a:r>
          </a:p>
          <a:p>
            <a:pPr marL="0" marR="97125"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The material does not constitute a distribution, an offer, an </a:t>
            </a:r>
            <a:r>
              <a:rPr kumimoji="0" lang="en-US" sz="1050" b="0" i="0" u="none" strike="noStrike" kern="1200" cap="none" spc="-4" normalizeH="0" baseline="0" noProof="0" dirty="0">
                <a:ln>
                  <a:noFill/>
                </a:ln>
                <a:solidFill>
                  <a:srgbClr val="000000"/>
                </a:solidFill>
                <a:effectLst/>
                <a:uLnTx/>
                <a:uFillTx/>
                <a:latin typeface="Arial"/>
                <a:ea typeface="+mn-ea"/>
                <a:cs typeface="Arial"/>
              </a:rPr>
              <a:t>invitation, </a:t>
            </a:r>
            <a:r>
              <a:rPr kumimoji="0" lang="en-US" sz="1050" b="0" i="0" u="none" strike="noStrike" kern="1200" cap="none" spc="0" normalizeH="0" baseline="0" noProof="0" dirty="0">
                <a:ln>
                  <a:noFill/>
                </a:ln>
                <a:solidFill>
                  <a:srgbClr val="000000"/>
                </a:solidFill>
                <a:effectLst/>
                <a:uLnTx/>
                <a:uFillTx/>
                <a:latin typeface="Arial"/>
                <a:ea typeface="+mn-ea"/>
                <a:cs typeface="Arial"/>
              </a:rPr>
              <a:t>a personal or general recommendation or solicitation </a:t>
            </a:r>
            <a:r>
              <a:rPr kumimoji="0" lang="en-US" sz="1050" b="0" i="0" u="none" strike="noStrike" kern="1200" cap="none" spc="-4" normalizeH="0" baseline="0" noProof="0" dirty="0">
                <a:ln>
                  <a:noFill/>
                </a:ln>
                <a:solidFill>
                  <a:srgbClr val="000000"/>
                </a:solidFill>
                <a:effectLst/>
                <a:uLnTx/>
                <a:uFillTx/>
                <a:latin typeface="Arial"/>
                <a:ea typeface="+mn-ea"/>
                <a:cs typeface="Arial"/>
              </a:rPr>
              <a:t>to </a:t>
            </a:r>
            <a:r>
              <a:rPr kumimoji="0" lang="en-US" sz="1050" b="0" i="0" u="none" strike="noStrike" kern="1200" cap="none" spc="0" normalizeH="0" baseline="0" noProof="0" dirty="0">
                <a:ln>
                  <a:noFill/>
                </a:ln>
                <a:solidFill>
                  <a:srgbClr val="000000"/>
                </a:solidFill>
                <a:effectLst/>
                <a:uLnTx/>
                <a:uFillTx/>
                <a:latin typeface="Arial"/>
                <a:ea typeface="+mn-ea"/>
                <a:cs typeface="Arial"/>
              </a:rPr>
              <a:t>sell or buy any securities in any jurisdiction or </a:t>
            </a:r>
            <a:r>
              <a:rPr kumimoji="0" lang="en-US" sz="1050" b="0" i="0" u="none" strike="noStrike" kern="1200" cap="none" spc="-4" normalizeH="0" baseline="0" noProof="0" dirty="0">
                <a:ln>
                  <a:noFill/>
                </a:ln>
                <a:solidFill>
                  <a:srgbClr val="000000"/>
                </a:solidFill>
                <a:effectLst/>
                <a:uLnTx/>
                <a:uFillTx/>
                <a:latin typeface="Arial"/>
                <a:ea typeface="+mn-ea"/>
                <a:cs typeface="Arial"/>
              </a:rPr>
              <a:t>to </a:t>
            </a:r>
            <a:r>
              <a:rPr kumimoji="0" lang="en-US" sz="1050" b="0" i="0" u="none" strike="noStrike" kern="1200" cap="none" spc="0" normalizeH="0" baseline="0" noProof="0" dirty="0">
                <a:ln>
                  <a:noFill/>
                </a:ln>
                <a:solidFill>
                  <a:srgbClr val="000000"/>
                </a:solidFill>
                <a:effectLst/>
                <a:uLnTx/>
                <a:uFillTx/>
                <a:latin typeface="Arial"/>
                <a:ea typeface="+mn-ea"/>
                <a:cs typeface="Arial"/>
              </a:rPr>
              <a:t>conduct any particular investment </a:t>
            </a:r>
            <a:r>
              <a:rPr kumimoji="0" lang="en-US" sz="1050" b="0" i="0" u="none" strike="noStrike" kern="1200" cap="none" spc="-4" normalizeH="0" baseline="0" noProof="0" dirty="0">
                <a:ln>
                  <a:noFill/>
                </a:ln>
                <a:solidFill>
                  <a:srgbClr val="000000"/>
                </a:solidFill>
                <a:effectLst/>
                <a:uLnTx/>
                <a:uFillTx/>
                <a:latin typeface="Arial"/>
                <a:ea typeface="+mn-ea"/>
                <a:cs typeface="Arial"/>
              </a:rPr>
              <a:t>activity. </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0" marR="3809"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Information and opinions presented </a:t>
            </a:r>
            <a:r>
              <a:rPr kumimoji="0" lang="en-US" sz="1050" b="0" i="0" u="none" strike="noStrike" kern="1200" cap="none" spc="-4" normalizeH="0" baseline="0" noProof="0" dirty="0">
                <a:ln>
                  <a:noFill/>
                </a:ln>
                <a:solidFill>
                  <a:srgbClr val="000000"/>
                </a:solidFill>
                <a:effectLst/>
                <a:uLnTx/>
                <a:uFillTx/>
                <a:latin typeface="Arial"/>
                <a:ea typeface="+mn-ea"/>
                <a:cs typeface="Arial"/>
              </a:rPr>
              <a:t>have </a:t>
            </a:r>
            <a:r>
              <a:rPr kumimoji="0" lang="en-US" sz="1050" b="0" i="0" u="none" strike="noStrike" kern="1200" cap="none" spc="0" normalizeH="0" baseline="0" noProof="0" dirty="0">
                <a:ln>
                  <a:noFill/>
                </a:ln>
                <a:solidFill>
                  <a:srgbClr val="000000"/>
                </a:solidFill>
                <a:effectLst/>
                <a:uLnTx/>
                <a:uFillTx/>
                <a:latin typeface="Arial"/>
                <a:ea typeface="+mn-ea"/>
                <a:cs typeface="Arial"/>
              </a:rPr>
              <a:t>been obtained or derived from sources believed </a:t>
            </a:r>
            <a:r>
              <a:rPr kumimoji="0" lang="en-US" sz="1050" b="0" i="0" u="none" strike="noStrike" kern="1200" cap="none" spc="-4" normalizeH="0" baseline="0" noProof="0" dirty="0">
                <a:ln>
                  <a:noFill/>
                </a:ln>
                <a:solidFill>
                  <a:srgbClr val="000000"/>
                </a:solidFill>
                <a:effectLst/>
                <a:uLnTx/>
                <a:uFillTx/>
                <a:latin typeface="Arial"/>
                <a:ea typeface="+mn-ea"/>
                <a:cs typeface="Arial"/>
              </a:rPr>
              <a:t>to </a:t>
            </a:r>
            <a:r>
              <a:rPr kumimoji="0" lang="en-US" sz="1050" b="0" i="0" u="none" strike="noStrike" kern="1200" cap="none" spc="0" normalizeH="0" baseline="0" noProof="0" dirty="0">
                <a:ln>
                  <a:noFill/>
                </a:ln>
                <a:solidFill>
                  <a:srgbClr val="000000"/>
                </a:solidFill>
                <a:effectLst/>
                <a:uLnTx/>
                <a:uFillTx/>
                <a:latin typeface="Arial"/>
                <a:ea typeface="+mn-ea"/>
                <a:cs typeface="Arial"/>
              </a:rPr>
              <a:t>be reliable and current; however, </a:t>
            </a:r>
            <a:r>
              <a:rPr kumimoji="0" lang="en-US" sz="1050" b="0" i="0" u="none" strike="noStrike" kern="1200" cap="none" spc="4" normalizeH="0" baseline="0" noProof="0" dirty="0">
                <a:ln>
                  <a:noFill/>
                </a:ln>
                <a:solidFill>
                  <a:srgbClr val="000000"/>
                </a:solidFill>
                <a:effectLst/>
                <a:uLnTx/>
                <a:uFillTx/>
                <a:latin typeface="Arial"/>
                <a:ea typeface="+mn-ea"/>
                <a:cs typeface="Arial"/>
              </a:rPr>
              <a:t>we </a:t>
            </a:r>
            <a:r>
              <a:rPr kumimoji="0" lang="en-US" sz="1050" b="0" i="0" u="none" strike="noStrike" kern="1200" cap="none" spc="-4" normalizeH="0" baseline="0" noProof="0" dirty="0">
                <a:ln>
                  <a:noFill/>
                </a:ln>
                <a:solidFill>
                  <a:srgbClr val="000000"/>
                </a:solidFill>
                <a:effectLst/>
                <a:uLnTx/>
                <a:uFillTx/>
                <a:latin typeface="Arial"/>
                <a:ea typeface="+mn-ea"/>
                <a:cs typeface="Arial"/>
              </a:rPr>
              <a:t>cannot guarantee the </a:t>
            </a:r>
            <a:r>
              <a:rPr kumimoji="0" lang="en-US" sz="1050" b="0" i="0" u="none" strike="noStrike" kern="1200" cap="none" spc="0" normalizeH="0" baseline="0" noProof="0" dirty="0">
                <a:ln>
                  <a:noFill/>
                </a:ln>
                <a:solidFill>
                  <a:srgbClr val="000000"/>
                </a:solidFill>
                <a:effectLst/>
                <a:uLnTx/>
                <a:uFillTx/>
                <a:latin typeface="Arial"/>
                <a:ea typeface="+mn-ea"/>
                <a:cs typeface="Arial"/>
              </a:rPr>
              <a:t>sources’ </a:t>
            </a:r>
            <a:r>
              <a:rPr kumimoji="0" lang="en-US" sz="1050" b="0" i="0" u="none" strike="noStrike" kern="1200" cap="none" spc="-4" normalizeH="0" baseline="0" noProof="0" dirty="0">
                <a:ln>
                  <a:noFill/>
                </a:ln>
                <a:solidFill>
                  <a:srgbClr val="000000"/>
                </a:solidFill>
                <a:effectLst/>
                <a:uLnTx/>
                <a:uFillTx/>
                <a:latin typeface="Arial"/>
                <a:ea typeface="+mn-ea"/>
                <a:cs typeface="Arial"/>
              </a:rPr>
              <a:t>accuracy or </a:t>
            </a:r>
            <a:r>
              <a:rPr kumimoji="0" lang="en-US" sz="1050" b="0" i="0" u="none" strike="noStrike" kern="1200" cap="none" spc="0" normalizeH="0" baseline="0" noProof="0" dirty="0">
                <a:ln>
                  <a:noFill/>
                </a:ln>
                <a:solidFill>
                  <a:srgbClr val="000000"/>
                </a:solidFill>
                <a:effectLst/>
                <a:uLnTx/>
                <a:uFillTx/>
                <a:latin typeface="Arial"/>
                <a:ea typeface="+mn-ea"/>
                <a:cs typeface="Arial"/>
              </a:rPr>
              <a:t>completeness. The </a:t>
            </a:r>
            <a:r>
              <a:rPr kumimoji="0" lang="en-US" sz="1050" b="0" i="0" u="none" strike="noStrike" kern="1200" cap="none" spc="-4" normalizeH="0" baseline="0" noProof="0" dirty="0">
                <a:ln>
                  <a:noFill/>
                </a:ln>
                <a:solidFill>
                  <a:srgbClr val="000000"/>
                </a:solidFill>
                <a:effectLst/>
                <a:uLnTx/>
                <a:uFillTx/>
                <a:latin typeface="Arial"/>
                <a:ea typeface="+mn-ea"/>
                <a:cs typeface="Arial"/>
              </a:rPr>
              <a:t>views </a:t>
            </a:r>
            <a:r>
              <a:rPr kumimoji="0" lang="en-US" sz="1050" b="0" i="0" u="none" strike="noStrike" kern="1200" cap="none" spc="0" normalizeH="0" baseline="0" noProof="0" dirty="0">
                <a:ln>
                  <a:noFill/>
                </a:ln>
                <a:solidFill>
                  <a:srgbClr val="000000"/>
                </a:solidFill>
                <a:effectLst/>
                <a:uLnTx/>
                <a:uFillTx/>
                <a:latin typeface="Arial"/>
                <a:ea typeface="+mn-ea"/>
                <a:cs typeface="Arial"/>
              </a:rPr>
              <a:t>contained herein are as of </a:t>
            </a:r>
            <a:r>
              <a:rPr kumimoji="0" lang="en-US" sz="1050" b="0" i="0" u="none" strike="noStrike" kern="1200" cap="none" spc="-4" normalizeH="0" baseline="0" noProof="0" dirty="0">
                <a:ln>
                  <a:noFill/>
                </a:ln>
                <a:solidFill>
                  <a:srgbClr val="000000"/>
                </a:solidFill>
                <a:effectLst/>
                <a:uLnTx/>
                <a:uFillTx/>
                <a:latin typeface="Arial"/>
                <a:ea typeface="+mn-ea"/>
                <a:cs typeface="Arial"/>
              </a:rPr>
              <a:t>the </a:t>
            </a:r>
            <a:r>
              <a:rPr kumimoji="0" lang="en-US" sz="1050" b="0" i="0" u="none" strike="noStrike" kern="1200" cap="none" spc="0" normalizeH="0" baseline="0" noProof="0" dirty="0">
                <a:ln>
                  <a:noFill/>
                </a:ln>
                <a:solidFill>
                  <a:srgbClr val="000000"/>
                </a:solidFill>
                <a:effectLst/>
                <a:uLnTx/>
                <a:uFillTx/>
                <a:latin typeface="Arial"/>
                <a:ea typeface="+mn-ea"/>
                <a:cs typeface="Arial"/>
              </a:rPr>
              <a:t>date noted on </a:t>
            </a:r>
            <a:r>
              <a:rPr kumimoji="0" lang="en-US" sz="1050" b="0" i="0" u="none" strike="noStrike" kern="1200" cap="none" spc="-4" normalizeH="0" baseline="0" noProof="0" dirty="0">
                <a:ln>
                  <a:noFill/>
                </a:ln>
                <a:solidFill>
                  <a:srgbClr val="000000"/>
                </a:solidFill>
                <a:effectLst/>
                <a:uLnTx/>
                <a:uFillTx/>
                <a:latin typeface="Arial"/>
                <a:ea typeface="+mn-ea"/>
                <a:cs typeface="Arial"/>
              </a:rPr>
              <a:t>the </a:t>
            </a:r>
            <a:r>
              <a:rPr kumimoji="0" lang="en-US" sz="1050" b="0" i="0" u="none" strike="noStrike" kern="1200" cap="none" spc="0" normalizeH="0" baseline="0" noProof="0" dirty="0">
                <a:ln>
                  <a:noFill/>
                </a:ln>
                <a:solidFill>
                  <a:srgbClr val="000000"/>
                </a:solidFill>
                <a:effectLst/>
                <a:uLnTx/>
                <a:uFillTx/>
                <a:latin typeface="Arial"/>
                <a:ea typeface="+mn-ea"/>
                <a:cs typeface="Arial"/>
              </a:rPr>
              <a:t>material and </a:t>
            </a:r>
            <a:r>
              <a:rPr kumimoji="0" lang="en-US" sz="1050" b="0" i="0" u="none" strike="noStrike" kern="1200" cap="none" spc="-4" normalizeH="0" baseline="0" noProof="0" dirty="0">
                <a:ln>
                  <a:noFill/>
                </a:ln>
                <a:solidFill>
                  <a:srgbClr val="000000"/>
                </a:solidFill>
                <a:effectLst/>
                <a:uLnTx/>
                <a:uFillTx/>
                <a:latin typeface="Arial"/>
                <a:ea typeface="+mn-ea"/>
                <a:cs typeface="Arial"/>
              </a:rPr>
              <a:t>are </a:t>
            </a:r>
            <a:r>
              <a:rPr kumimoji="0" lang="en-US" sz="1050" b="0" i="0" u="none" strike="noStrike" kern="1200" cap="none" spc="0" normalizeH="0" baseline="0" noProof="0" dirty="0">
                <a:ln>
                  <a:noFill/>
                </a:ln>
                <a:solidFill>
                  <a:srgbClr val="000000"/>
                </a:solidFill>
                <a:effectLst/>
                <a:uLnTx/>
                <a:uFillTx/>
                <a:latin typeface="Arial"/>
                <a:ea typeface="+mn-ea"/>
                <a:cs typeface="Arial"/>
              </a:rPr>
              <a:t>subject </a:t>
            </a:r>
            <a:r>
              <a:rPr kumimoji="0" lang="en-US" sz="1050" b="0" i="0" u="none" strike="noStrike" kern="1200" cap="none" spc="-4" normalizeH="0" baseline="0" noProof="0" dirty="0">
                <a:ln>
                  <a:noFill/>
                </a:ln>
                <a:solidFill>
                  <a:srgbClr val="000000"/>
                </a:solidFill>
                <a:effectLst/>
                <a:uLnTx/>
                <a:uFillTx/>
                <a:latin typeface="Arial"/>
                <a:ea typeface="+mn-ea"/>
                <a:cs typeface="Arial"/>
              </a:rPr>
              <a:t>to </a:t>
            </a:r>
            <a:r>
              <a:rPr kumimoji="0" lang="en-US" sz="1050" b="0" i="0" u="none" strike="noStrike" kern="1200" cap="none" spc="0" normalizeH="0" baseline="0" noProof="0" dirty="0">
                <a:ln>
                  <a:noFill/>
                </a:ln>
                <a:solidFill>
                  <a:srgbClr val="000000"/>
                </a:solidFill>
                <a:effectLst/>
                <a:uLnTx/>
                <a:uFillTx/>
                <a:latin typeface="Arial"/>
                <a:ea typeface="+mn-ea"/>
                <a:cs typeface="Arial"/>
              </a:rPr>
              <a:t>change without notice; these </a:t>
            </a:r>
            <a:r>
              <a:rPr kumimoji="0" lang="en-US" sz="1050" b="0" i="0" u="none" strike="noStrike" kern="1200" cap="none" spc="-4" normalizeH="0" baseline="0" noProof="0" dirty="0">
                <a:ln>
                  <a:noFill/>
                </a:ln>
                <a:solidFill>
                  <a:srgbClr val="000000"/>
                </a:solidFill>
                <a:effectLst/>
                <a:uLnTx/>
                <a:uFillTx/>
                <a:latin typeface="Arial"/>
                <a:ea typeface="+mn-ea"/>
                <a:cs typeface="Arial"/>
              </a:rPr>
              <a:t>views </a:t>
            </a:r>
            <a:r>
              <a:rPr kumimoji="0" lang="en-US" sz="1050" b="0" i="0" u="none" strike="noStrike" kern="1200" cap="none" spc="0" normalizeH="0" baseline="0" noProof="0" dirty="0">
                <a:ln>
                  <a:noFill/>
                </a:ln>
                <a:solidFill>
                  <a:srgbClr val="000000"/>
                </a:solidFill>
                <a:effectLst/>
                <a:uLnTx/>
                <a:uFillTx/>
                <a:latin typeface="Arial"/>
                <a:ea typeface="+mn-ea"/>
                <a:cs typeface="Arial"/>
              </a:rPr>
              <a:t>may differ from those of other T. Rowe Price group companies and/or associates. Under no circumstances should the material, in whole or in part, be copied or redistributed </a:t>
            </a:r>
            <a:r>
              <a:rPr kumimoji="0" lang="en-US" sz="1050" b="0" i="0" u="none" strike="noStrike" kern="1200" cap="none" spc="-4" normalizeH="0" baseline="0" noProof="0" dirty="0">
                <a:ln>
                  <a:noFill/>
                </a:ln>
                <a:solidFill>
                  <a:srgbClr val="000000"/>
                </a:solidFill>
                <a:effectLst/>
                <a:uLnTx/>
                <a:uFillTx/>
                <a:latin typeface="Arial"/>
                <a:ea typeface="+mn-ea"/>
                <a:cs typeface="Arial"/>
              </a:rPr>
              <a:t>without </a:t>
            </a:r>
            <a:r>
              <a:rPr kumimoji="0" lang="en-US" sz="1050" b="0" i="0" u="none" strike="noStrike" kern="1200" cap="none" spc="0" normalizeH="0" baseline="0" noProof="0" dirty="0">
                <a:ln>
                  <a:noFill/>
                </a:ln>
                <a:solidFill>
                  <a:srgbClr val="000000"/>
                </a:solidFill>
                <a:effectLst/>
                <a:uLnTx/>
                <a:uFillTx/>
                <a:latin typeface="Arial"/>
                <a:ea typeface="+mn-ea"/>
                <a:cs typeface="Arial"/>
              </a:rPr>
              <a:t>consent from T. Rowe</a:t>
            </a:r>
            <a:r>
              <a:rPr kumimoji="0" lang="en-US" sz="1050" b="0" i="0" u="none" strike="noStrike" kern="1200" cap="none" spc="-98" normalizeH="0" baseline="0" noProof="0" dirty="0">
                <a:ln>
                  <a:noFill/>
                </a:ln>
                <a:solidFill>
                  <a:srgbClr val="000000"/>
                </a:solidFill>
                <a:effectLst/>
                <a:uLnTx/>
                <a:uFillTx/>
                <a:latin typeface="Arial"/>
                <a:ea typeface="+mn-ea"/>
                <a:cs typeface="Arial"/>
              </a:rPr>
              <a:t> </a:t>
            </a:r>
            <a:r>
              <a:rPr kumimoji="0" lang="en-US" sz="1050" b="0" i="0" u="none" strike="noStrike" kern="1200" cap="none" spc="0" normalizeH="0" baseline="0" noProof="0" dirty="0">
                <a:ln>
                  <a:noFill/>
                </a:ln>
                <a:solidFill>
                  <a:srgbClr val="000000"/>
                </a:solidFill>
                <a:effectLst/>
                <a:uLnTx/>
                <a:uFillTx/>
                <a:latin typeface="Arial"/>
                <a:ea typeface="+mn-ea"/>
                <a:cs typeface="Arial"/>
              </a:rPr>
              <a:t>Price.</a:t>
            </a:r>
          </a:p>
          <a:p>
            <a:pPr marL="0" marR="352319"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Unless indicated otherwise </a:t>
            </a:r>
            <a:r>
              <a:rPr kumimoji="0" lang="en-US" sz="1050" b="0" i="0" u="none" strike="noStrike" kern="1200" cap="none" spc="-4" normalizeH="0" baseline="0" noProof="0" dirty="0">
                <a:ln>
                  <a:noFill/>
                </a:ln>
                <a:solidFill>
                  <a:srgbClr val="000000"/>
                </a:solidFill>
                <a:effectLst/>
                <a:uLnTx/>
                <a:uFillTx/>
                <a:latin typeface="Arial"/>
                <a:ea typeface="+mn-ea"/>
                <a:cs typeface="Arial"/>
              </a:rPr>
              <a:t>the </a:t>
            </a:r>
            <a:r>
              <a:rPr kumimoji="0" lang="en-US" sz="1050" b="0" i="0" u="none" strike="noStrike" kern="1200" cap="none" spc="0" normalizeH="0" baseline="0" noProof="0" dirty="0">
                <a:ln>
                  <a:noFill/>
                </a:ln>
                <a:solidFill>
                  <a:srgbClr val="000000"/>
                </a:solidFill>
                <a:effectLst/>
                <a:uLnTx/>
                <a:uFillTx/>
                <a:latin typeface="Arial"/>
                <a:ea typeface="+mn-ea"/>
                <a:cs typeface="Arial"/>
              </a:rPr>
              <a:t>source of all market data is T. Rowe</a:t>
            </a:r>
            <a:r>
              <a:rPr kumimoji="0" lang="en-US" sz="1050" b="0" i="0" u="none" strike="noStrike" kern="1200" cap="none" spc="-135" normalizeH="0" baseline="0" noProof="0" dirty="0">
                <a:ln>
                  <a:noFill/>
                </a:ln>
                <a:solidFill>
                  <a:srgbClr val="000000"/>
                </a:solidFill>
                <a:effectLst/>
                <a:uLnTx/>
                <a:uFillTx/>
                <a:latin typeface="Arial"/>
                <a:ea typeface="+mn-ea"/>
                <a:cs typeface="Arial"/>
              </a:rPr>
              <a:t> </a:t>
            </a:r>
            <a:r>
              <a:rPr kumimoji="0" lang="en-US" sz="1050" b="0" i="0" u="none" strike="noStrike" kern="1200" cap="none" spc="0" normalizeH="0" baseline="0" noProof="0" dirty="0">
                <a:ln>
                  <a:noFill/>
                </a:ln>
                <a:solidFill>
                  <a:srgbClr val="000000"/>
                </a:solidFill>
                <a:effectLst/>
                <a:uLnTx/>
                <a:uFillTx/>
                <a:latin typeface="Arial"/>
                <a:ea typeface="+mn-ea"/>
                <a:cs typeface="Arial"/>
              </a:rPr>
              <a:t>Price.</a:t>
            </a:r>
          </a:p>
          <a:p>
            <a:pPr marL="0" marR="0"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 Rowe Price </a:t>
            </a:r>
            <a:r>
              <a:rPr kumimoji="0" lang="en-US" sz="1050" b="0" i="0" u="none" strike="noStrike" kern="1200" cap="none" spc="-4" normalizeH="0" baseline="0" noProof="0" dirty="0">
                <a:ln>
                  <a:noFill/>
                </a:ln>
                <a:solidFill>
                  <a:srgbClr val="000000"/>
                </a:solidFill>
                <a:effectLst/>
                <a:uLnTx/>
                <a:uFillTx/>
                <a:latin typeface="Arial"/>
                <a:ea typeface="+mn-ea"/>
                <a:cs typeface="Arial"/>
              </a:rPr>
              <a:t>Retirement Plan </a:t>
            </a:r>
            <a:r>
              <a:rPr kumimoji="0" lang="en-US" sz="1050" b="0" i="0" u="none" strike="noStrike" kern="1200" cap="none" spc="0" normalizeH="0" baseline="0" noProof="0" dirty="0">
                <a:ln>
                  <a:noFill/>
                </a:ln>
                <a:solidFill>
                  <a:srgbClr val="000000"/>
                </a:solidFill>
                <a:effectLst/>
                <a:uLnTx/>
                <a:uFillTx/>
                <a:latin typeface="Arial"/>
                <a:ea typeface="+mn-ea"/>
                <a:cs typeface="Arial"/>
              </a:rPr>
              <a:t>Services,</a:t>
            </a:r>
            <a:r>
              <a:rPr kumimoji="0" lang="en-US" sz="1050" b="0" i="0" u="none" strike="noStrike" kern="1200" cap="none" spc="-68" normalizeH="0" baseline="0" noProof="0" dirty="0">
                <a:ln>
                  <a:noFill/>
                </a:ln>
                <a:solidFill>
                  <a:srgbClr val="000000"/>
                </a:solidFill>
                <a:effectLst/>
                <a:uLnTx/>
                <a:uFillTx/>
                <a:latin typeface="Arial"/>
                <a:ea typeface="+mn-ea"/>
                <a:cs typeface="Arial"/>
              </a:rPr>
              <a:t> </a:t>
            </a:r>
            <a:r>
              <a:rPr kumimoji="0" lang="en-US" sz="1050" b="0" i="0" u="none" strike="noStrike" kern="1200" cap="none" spc="-4" normalizeH="0" baseline="0" noProof="0" dirty="0">
                <a:ln>
                  <a:noFill/>
                </a:ln>
                <a:solidFill>
                  <a:srgbClr val="000000"/>
                </a:solidFill>
                <a:effectLst/>
                <a:uLnTx/>
                <a:uFillTx/>
                <a:latin typeface="Arial"/>
                <a:ea typeface="+mn-ea"/>
                <a:cs typeface="Arial"/>
              </a:rPr>
              <a:t>Inc.</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5000"/>
              </a:lnSpc>
              <a:spcBef>
                <a:spcPts val="0"/>
              </a:spcBef>
              <a:spcAft>
                <a:spcPts val="750"/>
              </a:spcAft>
              <a:buClr>
                <a:srgbClr val="05C3DE"/>
              </a:buClr>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 2023 T. Rowe Price. All Rights Reserved. T. ROWE PRICE, INVEST WITH CONFIDENCE, and the Bighorn Sheep design are, collectively and/or apart, trademarks of T. Rowe Price Group, Inc.</a:t>
            </a:r>
          </a:p>
          <a:p>
            <a:pPr marL="0" marR="0" lvl="0" indent="0" algn="l" defTabSz="1088473" rtl="0" eaLnBrk="1" fontAlgn="auto" latinLnBrk="0" hangingPunct="1">
              <a:lnSpc>
                <a:spcPct val="100000"/>
              </a:lnSpc>
              <a:spcBef>
                <a:spcPts val="0"/>
              </a:spcBef>
              <a:spcAft>
                <a:spcPts val="120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352373C3-46DD-9EED-4DED-8579D793BE5A}"/>
              </a:ext>
            </a:extLst>
          </p:cNvPr>
          <p:cNvSpPr txBox="1"/>
          <p:nvPr/>
        </p:nvSpPr>
        <p:spPr>
          <a:xfrm>
            <a:off x="440675" y="6415841"/>
            <a:ext cx="2566930" cy="169277"/>
          </a:xfrm>
          <a:prstGeom prst="rect">
            <a:avLst/>
          </a:prstGeom>
          <a:noFill/>
        </p:spPr>
        <p:txBody>
          <a:bodyPr wrap="square" lIns="0" tIns="0" rIns="0" bIns="0" rtlCol="0">
            <a:spAutoFit/>
          </a:bodyPr>
          <a:lstStyle/>
          <a:p>
            <a:pPr marL="0" marR="0" lvl="0" indent="0" algn="l" defTabSz="1088473" rtl="0" eaLnBrk="1" fontAlgn="auto" latinLnBrk="0" hangingPunct="1">
              <a:lnSpc>
                <a:spcPct val="100000"/>
              </a:lnSpc>
              <a:spcBef>
                <a:spcPts val="0"/>
              </a:spcBef>
              <a:spcAft>
                <a:spcPts val="1000"/>
              </a:spcAft>
              <a:buClr>
                <a:srgbClr val="05C3DE"/>
              </a:buClr>
              <a:buSzTx/>
              <a:buFontTx/>
              <a:buNone/>
              <a:tabLst/>
              <a:defRPr/>
            </a:pPr>
            <a:r>
              <a:rPr kumimoji="0" lang="en-US" sz="1100" b="0" i="0" u="none" strike="noStrike" kern="1200" cap="none" spc="0" normalizeH="0" baseline="0" noProof="0" dirty="0">
                <a:ln>
                  <a:noFill/>
                </a:ln>
                <a:solidFill>
                  <a:srgbClr val="212529"/>
                </a:solidFill>
                <a:effectLst/>
                <a:uLnTx/>
                <a:uFillTx/>
                <a:latin typeface="-apple-system"/>
                <a:ea typeface="+mn-ea"/>
                <a:cs typeface="+mn-cs"/>
              </a:rPr>
              <a:t>LRN 2844704 </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91256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4D44C3-9F8D-7AB8-0A5E-9FFE2583BB19}"/>
              </a:ext>
            </a:extLst>
          </p:cNvPr>
          <p:cNvSpPr>
            <a:spLocks noGrp="1"/>
          </p:cNvSpPr>
          <p:nvPr>
            <p:ph type="body" sz="quarter" idx="21"/>
          </p:nvPr>
        </p:nvSpPr>
        <p:spPr/>
        <p:txBody>
          <a:bodyPr/>
          <a:lstStyle/>
          <a:p>
            <a:endParaRPr lang="en-US"/>
          </a:p>
        </p:txBody>
      </p:sp>
      <p:sp>
        <p:nvSpPr>
          <p:cNvPr id="7" name="Title 6">
            <a:extLst>
              <a:ext uri="{FF2B5EF4-FFF2-40B4-BE49-F238E27FC236}">
                <a16:creationId xmlns:a16="http://schemas.microsoft.com/office/drawing/2014/main" id="{83DD7793-2568-FF5E-338F-736820E54373}"/>
              </a:ext>
            </a:extLst>
          </p:cNvPr>
          <p:cNvSpPr>
            <a:spLocks noGrp="1"/>
          </p:cNvSpPr>
          <p:nvPr>
            <p:ph type="title"/>
          </p:nvPr>
        </p:nvSpPr>
        <p:spPr/>
        <p:txBody>
          <a:bodyPr/>
          <a:lstStyle/>
          <a:p>
            <a:r>
              <a:rPr lang="en-US" dirty="0"/>
              <a:t>Plan features: </a:t>
            </a:r>
            <a:r>
              <a:rPr lang="en-US" dirty="0">
                <a:solidFill>
                  <a:srgbClr val="3B4B59"/>
                </a:solidFill>
              </a:rPr>
              <a:t>Investment options</a:t>
            </a:r>
            <a:endParaRPr lang="en-US" dirty="0"/>
          </a:p>
        </p:txBody>
      </p:sp>
      <p:cxnSp>
        <p:nvCxnSpPr>
          <p:cNvPr id="18" name="Straight Connector 17">
            <a:extLst>
              <a:ext uri="{FF2B5EF4-FFF2-40B4-BE49-F238E27FC236}">
                <a16:creationId xmlns:a16="http://schemas.microsoft.com/office/drawing/2014/main" id="{3363C0F2-3821-FDDE-58E3-31E037849A87}"/>
              </a:ext>
            </a:extLst>
          </p:cNvPr>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F6DFDDE-DD71-040A-7C64-EC6933F061DF}"/>
              </a:ext>
            </a:extLst>
          </p:cNvPr>
          <p:cNvGrpSpPr/>
          <p:nvPr/>
        </p:nvGrpSpPr>
        <p:grpSpPr>
          <a:xfrm>
            <a:off x="5784189" y="1885596"/>
            <a:ext cx="4585200" cy="3264438"/>
            <a:chOff x="5288618" y="2313135"/>
            <a:chExt cx="2824918" cy="3264438"/>
          </a:xfrm>
        </p:grpSpPr>
        <p:sp>
          <p:nvSpPr>
            <p:cNvPr id="22" name="Rectangle 28">
              <a:extLst>
                <a:ext uri="{FF2B5EF4-FFF2-40B4-BE49-F238E27FC236}">
                  <a16:creationId xmlns:a16="http://schemas.microsoft.com/office/drawing/2014/main" id="{245C3495-5878-C839-2291-04D84EF2D4EF}"/>
                </a:ext>
              </a:extLst>
            </p:cNvPr>
            <p:cNvSpPr/>
            <p:nvPr/>
          </p:nvSpPr>
          <p:spPr>
            <a:xfrm>
              <a:off x="5345382" y="2313135"/>
              <a:ext cx="2711392" cy="1085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000" b="1" dirty="0">
                  <a:solidFill>
                    <a:srgbClr val="054C70"/>
                  </a:solidFill>
                </a:rPr>
                <a:t>FURTHER DETAIL AT</a:t>
              </a:r>
              <a:br>
                <a:rPr lang="en-US" sz="2000" b="1" dirty="0">
                  <a:solidFill>
                    <a:srgbClr val="054C70"/>
                  </a:solidFill>
                </a:rPr>
              </a:br>
              <a:r>
                <a:rPr lang="en-US" sz="2000" b="1" dirty="0">
                  <a:solidFill>
                    <a:schemeClr val="tx1"/>
                  </a:solidFill>
                </a:rPr>
                <a:t>rps.troweprice.com</a:t>
              </a:r>
              <a:endParaRPr lang="en-US" b="1" dirty="0">
                <a:solidFill>
                  <a:schemeClr val="tx1"/>
                </a:solidFill>
              </a:endParaRPr>
            </a:p>
          </p:txBody>
        </p:sp>
        <p:sp>
          <p:nvSpPr>
            <p:cNvPr id="25" name="Rectangle 29">
              <a:extLst>
                <a:ext uri="{FF2B5EF4-FFF2-40B4-BE49-F238E27FC236}">
                  <a16:creationId xmlns:a16="http://schemas.microsoft.com/office/drawing/2014/main" id="{01D54A3E-8135-B876-4A3A-F4789A15B94A}"/>
                </a:ext>
              </a:extLst>
            </p:cNvPr>
            <p:cNvSpPr/>
            <p:nvPr/>
          </p:nvSpPr>
          <p:spPr bwMode="ltGray">
            <a:xfrm>
              <a:off x="5288618" y="3511732"/>
              <a:ext cx="282491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spcAft>
                  <a:spcPts val="1000"/>
                </a:spcAft>
              </a:pPr>
              <a:endParaRPr lang="en-US" sz="2800" dirty="0"/>
            </a:p>
          </p:txBody>
        </p:sp>
        <p:sp>
          <p:nvSpPr>
            <p:cNvPr id="26" name="TextBox 30">
              <a:extLst>
                <a:ext uri="{FF2B5EF4-FFF2-40B4-BE49-F238E27FC236}">
                  <a16:creationId xmlns:a16="http://schemas.microsoft.com/office/drawing/2014/main" id="{8C8E698C-63C6-9171-5B2B-BBBD680EDAB5}"/>
                </a:ext>
              </a:extLst>
            </p:cNvPr>
            <p:cNvSpPr txBox="1"/>
            <p:nvPr/>
          </p:nvSpPr>
          <p:spPr>
            <a:xfrm>
              <a:off x="5503423" y="3669358"/>
              <a:ext cx="2395309" cy="1908215"/>
            </a:xfrm>
            <a:prstGeom prst="rect">
              <a:avLst/>
            </a:prstGeom>
            <a:noFill/>
          </p:spPr>
          <p:txBody>
            <a:bodyPr wrap="square" lIns="0" tIns="0" rIns="0" bIns="0" rtlCol="0">
              <a:spAutoFit/>
            </a:bodyPr>
            <a:lstStyle/>
            <a:p>
              <a:pPr marL="171450" lvl="0" indent="-171450">
                <a:buFont typeface="Arial" panose="020B0604020202020204" pitchFamily="34" charset="0"/>
                <a:buChar char="•"/>
              </a:pPr>
              <a:endParaRPr lang="en-US" sz="1200" dirty="0">
                <a:solidFill>
                  <a:schemeClr val="accent3">
                    <a:lumMod val="60000"/>
                    <a:lumOff val="40000"/>
                  </a:schemeClr>
                </a:solidFill>
              </a:endParaRPr>
            </a:p>
            <a:p>
              <a:pPr marL="171450" lvl="0" indent="-171450">
                <a:buClr>
                  <a:schemeClr val="accent2"/>
                </a:buClr>
                <a:buFont typeface="Wingdings" panose="05000000000000000000" pitchFamily="2" charset="2"/>
                <a:buChar char="§"/>
              </a:pPr>
              <a:r>
                <a:rPr lang="en-US" sz="2000" i="1" dirty="0"/>
                <a:t>Current list of investment options </a:t>
              </a:r>
            </a:p>
            <a:p>
              <a:pPr marL="171450" lvl="0" indent="-171450">
                <a:buClr>
                  <a:schemeClr val="accent2"/>
                </a:buClr>
                <a:buFont typeface="Wingdings" panose="05000000000000000000" pitchFamily="2" charset="2"/>
                <a:buChar char="§"/>
              </a:pPr>
              <a:endParaRPr lang="en-US" sz="2000" i="1" dirty="0"/>
            </a:p>
            <a:p>
              <a:pPr marL="171450" lvl="0" indent="-171450">
                <a:buClr>
                  <a:schemeClr val="accent2"/>
                </a:buClr>
                <a:buFont typeface="Wingdings" panose="05000000000000000000" pitchFamily="2" charset="2"/>
                <a:buChar char="§"/>
              </a:pPr>
              <a:r>
                <a:rPr lang="en-US" sz="2000" i="1" dirty="0"/>
                <a:t>Performance information</a:t>
              </a:r>
            </a:p>
            <a:p>
              <a:pPr marL="171450" lvl="0" indent="-171450">
                <a:buClr>
                  <a:schemeClr val="accent2"/>
                </a:buClr>
                <a:buFont typeface="Wingdings" panose="05000000000000000000" pitchFamily="2" charset="2"/>
                <a:buChar char="§"/>
              </a:pPr>
              <a:endParaRPr lang="en-US" sz="2000" i="1" dirty="0"/>
            </a:p>
            <a:p>
              <a:pPr marL="171450" lvl="0" indent="-171450">
                <a:buClr>
                  <a:schemeClr val="accent2"/>
                </a:buClr>
                <a:buFont typeface="Wingdings" panose="05000000000000000000" pitchFamily="2" charset="2"/>
                <a:buChar char="§"/>
              </a:pPr>
              <a:r>
                <a:rPr lang="en-US" sz="2000" i="1" dirty="0"/>
                <a:t>Morningstar fund fact sheets</a:t>
              </a:r>
            </a:p>
            <a:p>
              <a:pPr lvl="0"/>
              <a:endParaRPr lang="en-US" sz="1200" i="1" dirty="0">
                <a:solidFill>
                  <a:schemeClr val="accent3">
                    <a:lumMod val="60000"/>
                    <a:lumOff val="40000"/>
                  </a:schemeClr>
                </a:solidFill>
              </a:endParaRPr>
            </a:p>
          </p:txBody>
        </p:sp>
      </p:grpSp>
      <p:sp>
        <p:nvSpPr>
          <p:cNvPr id="2" name="TextBox 1">
            <a:extLst>
              <a:ext uri="{FF2B5EF4-FFF2-40B4-BE49-F238E27FC236}">
                <a16:creationId xmlns:a16="http://schemas.microsoft.com/office/drawing/2014/main" id="{F07DD880-0011-91CB-F278-3D79F4D6E007}"/>
              </a:ext>
            </a:extLst>
          </p:cNvPr>
          <p:cNvSpPr txBox="1"/>
          <p:nvPr>
            <p:custDataLst>
              <p:custData r:id="rId1"/>
            </p:custDataLst>
          </p:nvPr>
        </p:nvSpPr>
        <p:spPr>
          <a:xfrm>
            <a:off x="1269607" y="1465968"/>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3" name="TextBox 1">
            <a:extLst>
              <a:ext uri="{FF2B5EF4-FFF2-40B4-BE49-F238E27FC236}">
                <a16:creationId xmlns:a16="http://schemas.microsoft.com/office/drawing/2014/main" id="{36041DC6-B9CD-40BA-E2B1-81F9366A16B3}"/>
              </a:ext>
            </a:extLst>
          </p:cNvPr>
          <p:cNvSpPr txBox="1"/>
          <p:nvPr>
            <p:custDataLst>
              <p:custData r:id="rId2"/>
            </p:custDataLst>
          </p:nvPr>
        </p:nvSpPr>
        <p:spPr>
          <a:xfrm>
            <a:off x="1269608" y="2368716"/>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4" name="TextBox 1">
            <a:extLst>
              <a:ext uri="{FF2B5EF4-FFF2-40B4-BE49-F238E27FC236}">
                <a16:creationId xmlns:a16="http://schemas.microsoft.com/office/drawing/2014/main" id="{D46ECA29-1568-9E65-759E-F6005143B30B}"/>
              </a:ext>
            </a:extLst>
          </p:cNvPr>
          <p:cNvSpPr txBox="1"/>
          <p:nvPr>
            <p:custDataLst>
              <p:custData r:id="rId3"/>
            </p:custDataLst>
          </p:nvPr>
        </p:nvSpPr>
        <p:spPr>
          <a:xfrm>
            <a:off x="1269607" y="3253894"/>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6" name="TextBox 1">
            <a:extLst>
              <a:ext uri="{FF2B5EF4-FFF2-40B4-BE49-F238E27FC236}">
                <a16:creationId xmlns:a16="http://schemas.microsoft.com/office/drawing/2014/main" id="{30F25B53-3CA9-49ED-E9AF-F364867ECDE7}"/>
              </a:ext>
            </a:extLst>
          </p:cNvPr>
          <p:cNvSpPr txBox="1"/>
          <p:nvPr>
            <p:custDataLst>
              <p:custData r:id="rId4"/>
            </p:custDataLst>
          </p:nvPr>
        </p:nvSpPr>
        <p:spPr>
          <a:xfrm>
            <a:off x="1269607" y="4178465"/>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8" name="Plan Eligibility">
            <a:extLst>
              <a:ext uri="{FF2B5EF4-FFF2-40B4-BE49-F238E27FC236}">
                <a16:creationId xmlns:a16="http://schemas.microsoft.com/office/drawing/2014/main" id="{A9645B61-FA07-279F-3DB6-F05D635DD63E}"/>
              </a:ext>
            </a:extLst>
          </p:cNvPr>
          <p:cNvSpPr txBox="1">
            <a:spLocks/>
          </p:cNvSpPr>
          <p:nvPr/>
        </p:nvSpPr>
        <p:spPr>
          <a:xfrm>
            <a:off x="1753307" y="1614697"/>
            <a:ext cx="1685330" cy="457200"/>
          </a:xfrm>
          <a:prstGeom prst="rect">
            <a:avLst/>
          </a:prstGeom>
        </p:spPr>
        <p:txBody>
          <a:bodyPr anchor="ctr">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a:solidFill>
                  <a:srgbClr val="054C70"/>
                </a:solidFill>
              </a:rPr>
              <a:t>Stock Mutual Funds/Trusts</a:t>
            </a:r>
            <a:endParaRPr lang="en-US" dirty="0">
              <a:solidFill>
                <a:srgbClr val="054C70"/>
              </a:solidFill>
            </a:endParaRPr>
          </a:p>
        </p:txBody>
      </p:sp>
      <p:sp>
        <p:nvSpPr>
          <p:cNvPr id="9" name="Company Contributions">
            <a:extLst>
              <a:ext uri="{FF2B5EF4-FFF2-40B4-BE49-F238E27FC236}">
                <a16:creationId xmlns:a16="http://schemas.microsoft.com/office/drawing/2014/main" id="{BC09E749-6637-B3DB-D398-04F85450112E}"/>
              </a:ext>
            </a:extLst>
          </p:cNvPr>
          <p:cNvSpPr txBox="1">
            <a:spLocks/>
          </p:cNvSpPr>
          <p:nvPr/>
        </p:nvSpPr>
        <p:spPr>
          <a:xfrm>
            <a:off x="1749440" y="430891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Age-Based Investments</a:t>
            </a:r>
          </a:p>
        </p:txBody>
      </p:sp>
      <p:sp>
        <p:nvSpPr>
          <p:cNvPr id="10" name="Contribution Limits">
            <a:extLst>
              <a:ext uri="{FF2B5EF4-FFF2-40B4-BE49-F238E27FC236}">
                <a16:creationId xmlns:a16="http://schemas.microsoft.com/office/drawing/2014/main" id="{BB44F324-688F-1E5D-1DE8-8A1674172DC4}"/>
              </a:ext>
            </a:extLst>
          </p:cNvPr>
          <p:cNvSpPr txBox="1">
            <a:spLocks/>
          </p:cNvSpPr>
          <p:nvPr/>
        </p:nvSpPr>
        <p:spPr>
          <a:xfrm>
            <a:off x="1753307" y="2471109"/>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Bond Mutual Funds/Trusts</a:t>
            </a:r>
          </a:p>
        </p:txBody>
      </p:sp>
      <p:sp>
        <p:nvSpPr>
          <p:cNvPr id="11" name="TradeLink">
            <a:extLst>
              <a:ext uri="{FF2B5EF4-FFF2-40B4-BE49-F238E27FC236}">
                <a16:creationId xmlns:a16="http://schemas.microsoft.com/office/drawing/2014/main" id="{A3049FBA-C00C-5017-86E3-00C9B556A36D}"/>
              </a:ext>
            </a:extLst>
          </p:cNvPr>
          <p:cNvSpPr txBox="1">
            <a:spLocks/>
          </p:cNvSpPr>
          <p:nvPr/>
        </p:nvSpPr>
        <p:spPr>
          <a:xfrm>
            <a:off x="1749440" y="5159953"/>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Diversified Portfolios</a:t>
            </a:r>
            <a:endParaRPr lang="en-US" baseline="30000" dirty="0">
              <a:solidFill>
                <a:srgbClr val="054C70"/>
              </a:solidFill>
            </a:endParaRPr>
          </a:p>
        </p:txBody>
      </p:sp>
      <p:sp>
        <p:nvSpPr>
          <p:cNvPr id="12" name="TextBox 1">
            <a:extLst>
              <a:ext uri="{FF2B5EF4-FFF2-40B4-BE49-F238E27FC236}">
                <a16:creationId xmlns:a16="http://schemas.microsoft.com/office/drawing/2014/main" id="{C96B5704-03F0-1D3F-B89B-6B7101CC5F52}"/>
              </a:ext>
            </a:extLst>
          </p:cNvPr>
          <p:cNvSpPr txBox="1"/>
          <p:nvPr>
            <p:custDataLst>
              <p:custData r:id="rId5"/>
            </p:custDataLst>
          </p:nvPr>
        </p:nvSpPr>
        <p:spPr>
          <a:xfrm>
            <a:off x="1267459" y="5052089"/>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15" name="Contribution Types">
            <a:extLst>
              <a:ext uri="{FF2B5EF4-FFF2-40B4-BE49-F238E27FC236}">
                <a16:creationId xmlns:a16="http://schemas.microsoft.com/office/drawing/2014/main" id="{CCCC0C44-1769-9D39-A8A0-7BA0AFE28CF1}"/>
              </a:ext>
            </a:extLst>
          </p:cNvPr>
          <p:cNvSpPr txBox="1">
            <a:spLocks/>
          </p:cNvSpPr>
          <p:nvPr/>
        </p:nvSpPr>
        <p:spPr>
          <a:xfrm>
            <a:off x="1753306" y="3384372"/>
            <a:ext cx="2723443"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dirty="0">
                <a:solidFill>
                  <a:srgbClr val="054C70"/>
                </a:solidFill>
              </a:rPr>
              <a:t>Money Market Funds/</a:t>
            </a:r>
            <a:br>
              <a:rPr lang="en-US" dirty="0">
                <a:solidFill>
                  <a:srgbClr val="054C70"/>
                </a:solidFill>
              </a:rPr>
            </a:br>
            <a:r>
              <a:rPr lang="en-US" dirty="0">
                <a:solidFill>
                  <a:srgbClr val="054C70"/>
                </a:solidFill>
              </a:rPr>
              <a:t>Stable Value Trusts</a:t>
            </a:r>
          </a:p>
        </p:txBody>
      </p:sp>
    </p:spTree>
    <p:extLst>
      <p:ext uri="{BB962C8B-B14F-4D97-AF65-F5344CB8AC3E}">
        <p14:creationId xmlns:p14="http://schemas.microsoft.com/office/powerpoint/2010/main" val="267239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4D44C3-9F8D-7AB8-0A5E-9FFE2583BB19}"/>
              </a:ext>
            </a:extLst>
          </p:cNvPr>
          <p:cNvSpPr>
            <a:spLocks noGrp="1"/>
          </p:cNvSpPr>
          <p:nvPr>
            <p:ph type="body" sz="quarter" idx="21"/>
          </p:nvPr>
        </p:nvSpPr>
        <p:spPr/>
        <p:txBody>
          <a:bodyPr/>
          <a:lstStyle/>
          <a:p>
            <a:endParaRPr lang="en-US"/>
          </a:p>
        </p:txBody>
      </p:sp>
      <p:sp>
        <p:nvSpPr>
          <p:cNvPr id="7" name="Title 6">
            <a:extLst>
              <a:ext uri="{FF2B5EF4-FFF2-40B4-BE49-F238E27FC236}">
                <a16:creationId xmlns:a16="http://schemas.microsoft.com/office/drawing/2014/main" id="{83DD7793-2568-FF5E-338F-736820E54373}"/>
              </a:ext>
            </a:extLst>
          </p:cNvPr>
          <p:cNvSpPr>
            <a:spLocks noGrp="1"/>
          </p:cNvSpPr>
          <p:nvPr>
            <p:ph type="title"/>
          </p:nvPr>
        </p:nvSpPr>
        <p:spPr/>
        <p:txBody>
          <a:bodyPr/>
          <a:lstStyle/>
          <a:p>
            <a:r>
              <a:rPr lang="en-US" dirty="0"/>
              <a:t>Plan features: </a:t>
            </a:r>
            <a:r>
              <a:rPr lang="en-US" dirty="0">
                <a:solidFill>
                  <a:srgbClr val="3B4B59"/>
                </a:solidFill>
              </a:rPr>
              <a:t>Investment options</a:t>
            </a:r>
            <a:endParaRPr lang="en-US" dirty="0"/>
          </a:p>
        </p:txBody>
      </p:sp>
      <p:cxnSp>
        <p:nvCxnSpPr>
          <p:cNvPr id="18" name="Straight Connector 17">
            <a:extLst>
              <a:ext uri="{FF2B5EF4-FFF2-40B4-BE49-F238E27FC236}">
                <a16:creationId xmlns:a16="http://schemas.microsoft.com/office/drawing/2014/main" id="{3363C0F2-3821-FDDE-58E3-31E037849A87}"/>
              </a:ext>
            </a:extLst>
          </p:cNvPr>
          <p:cNvCxnSpPr>
            <a:cxnSpLocks/>
          </p:cNvCxnSpPr>
          <p:nvPr/>
        </p:nvCxnSpPr>
        <p:spPr>
          <a:xfrm>
            <a:off x="4563746" y="1376968"/>
            <a:ext cx="0" cy="50238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F6DFDDE-DD71-040A-7C64-EC6933F061DF}"/>
              </a:ext>
            </a:extLst>
          </p:cNvPr>
          <p:cNvGrpSpPr/>
          <p:nvPr/>
        </p:nvGrpSpPr>
        <p:grpSpPr>
          <a:xfrm>
            <a:off x="5784189" y="1885596"/>
            <a:ext cx="4585200" cy="3264438"/>
            <a:chOff x="5288618" y="2313135"/>
            <a:chExt cx="2824918" cy="3264438"/>
          </a:xfrm>
        </p:grpSpPr>
        <p:sp>
          <p:nvSpPr>
            <p:cNvPr id="22" name="Rectangle 28">
              <a:extLst>
                <a:ext uri="{FF2B5EF4-FFF2-40B4-BE49-F238E27FC236}">
                  <a16:creationId xmlns:a16="http://schemas.microsoft.com/office/drawing/2014/main" id="{245C3495-5878-C839-2291-04D84EF2D4EF}"/>
                </a:ext>
              </a:extLst>
            </p:cNvPr>
            <p:cNvSpPr/>
            <p:nvPr/>
          </p:nvSpPr>
          <p:spPr>
            <a:xfrm>
              <a:off x="5345382" y="2313135"/>
              <a:ext cx="2711392" cy="1085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000" b="1" dirty="0">
                  <a:solidFill>
                    <a:srgbClr val="054C70"/>
                  </a:solidFill>
                </a:rPr>
                <a:t>FURTHER DETAIL AT</a:t>
              </a:r>
              <a:br>
                <a:rPr lang="en-US" sz="2000" b="1" dirty="0">
                  <a:solidFill>
                    <a:srgbClr val="054C70"/>
                  </a:solidFill>
                </a:rPr>
              </a:br>
              <a:r>
                <a:rPr lang="en-US" sz="2000" b="1" dirty="0">
                  <a:solidFill>
                    <a:schemeClr val="tx1"/>
                  </a:solidFill>
                </a:rPr>
                <a:t>rps.troweprice.com</a:t>
              </a:r>
              <a:endParaRPr lang="en-US" b="1" dirty="0">
                <a:solidFill>
                  <a:schemeClr val="tx1"/>
                </a:solidFill>
              </a:endParaRPr>
            </a:p>
          </p:txBody>
        </p:sp>
        <p:sp>
          <p:nvSpPr>
            <p:cNvPr id="25" name="Rectangle 29">
              <a:extLst>
                <a:ext uri="{FF2B5EF4-FFF2-40B4-BE49-F238E27FC236}">
                  <a16:creationId xmlns:a16="http://schemas.microsoft.com/office/drawing/2014/main" id="{01D54A3E-8135-B876-4A3A-F4789A15B94A}"/>
                </a:ext>
              </a:extLst>
            </p:cNvPr>
            <p:cNvSpPr/>
            <p:nvPr/>
          </p:nvSpPr>
          <p:spPr bwMode="ltGray">
            <a:xfrm>
              <a:off x="5288618" y="3511732"/>
              <a:ext cx="282491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spcAft>
                  <a:spcPts val="1000"/>
                </a:spcAft>
              </a:pPr>
              <a:endParaRPr lang="en-US" sz="2800" dirty="0"/>
            </a:p>
          </p:txBody>
        </p:sp>
        <p:sp>
          <p:nvSpPr>
            <p:cNvPr id="26" name="TextBox 30">
              <a:extLst>
                <a:ext uri="{FF2B5EF4-FFF2-40B4-BE49-F238E27FC236}">
                  <a16:creationId xmlns:a16="http://schemas.microsoft.com/office/drawing/2014/main" id="{8C8E698C-63C6-9171-5B2B-BBBD680EDAB5}"/>
                </a:ext>
              </a:extLst>
            </p:cNvPr>
            <p:cNvSpPr txBox="1"/>
            <p:nvPr/>
          </p:nvSpPr>
          <p:spPr>
            <a:xfrm>
              <a:off x="5503423" y="3669358"/>
              <a:ext cx="2395309" cy="1908215"/>
            </a:xfrm>
            <a:prstGeom prst="rect">
              <a:avLst/>
            </a:prstGeom>
            <a:noFill/>
          </p:spPr>
          <p:txBody>
            <a:bodyPr wrap="square" lIns="0" tIns="0" rIns="0" bIns="0" rtlCol="0">
              <a:spAutoFit/>
            </a:bodyPr>
            <a:lstStyle/>
            <a:p>
              <a:pPr marL="171450" lvl="0" indent="-171450">
                <a:buFont typeface="Arial" panose="020B0604020202020204" pitchFamily="34" charset="0"/>
                <a:buChar char="•"/>
              </a:pPr>
              <a:endParaRPr lang="en-US" sz="1200" dirty="0">
                <a:solidFill>
                  <a:schemeClr val="accent3">
                    <a:lumMod val="60000"/>
                    <a:lumOff val="40000"/>
                  </a:schemeClr>
                </a:solidFill>
              </a:endParaRPr>
            </a:p>
            <a:p>
              <a:pPr marL="171450" lvl="0" indent="-171450">
                <a:buClr>
                  <a:schemeClr val="accent2"/>
                </a:buClr>
                <a:buFont typeface="Wingdings" panose="05000000000000000000" pitchFamily="2" charset="2"/>
                <a:buChar char="§"/>
              </a:pPr>
              <a:r>
                <a:rPr lang="en-US" sz="2000" i="1" dirty="0"/>
                <a:t>Current list of investment options </a:t>
              </a:r>
            </a:p>
            <a:p>
              <a:pPr marL="171450" lvl="0" indent="-171450">
                <a:buClr>
                  <a:schemeClr val="accent2"/>
                </a:buClr>
                <a:buFont typeface="Wingdings" panose="05000000000000000000" pitchFamily="2" charset="2"/>
                <a:buChar char="§"/>
              </a:pPr>
              <a:endParaRPr lang="en-US" sz="2000" i="1" dirty="0"/>
            </a:p>
            <a:p>
              <a:pPr marL="171450" lvl="0" indent="-171450">
                <a:buClr>
                  <a:schemeClr val="accent2"/>
                </a:buClr>
                <a:buFont typeface="Wingdings" panose="05000000000000000000" pitchFamily="2" charset="2"/>
                <a:buChar char="§"/>
              </a:pPr>
              <a:r>
                <a:rPr lang="en-US" sz="2000" i="1" dirty="0"/>
                <a:t>Performance information</a:t>
              </a:r>
            </a:p>
            <a:p>
              <a:pPr marL="171450" lvl="0" indent="-171450">
                <a:buClr>
                  <a:schemeClr val="accent2"/>
                </a:buClr>
                <a:buFont typeface="Wingdings" panose="05000000000000000000" pitchFamily="2" charset="2"/>
                <a:buChar char="§"/>
              </a:pPr>
              <a:endParaRPr lang="en-US" sz="2000" i="1" dirty="0"/>
            </a:p>
            <a:p>
              <a:pPr marL="171450" lvl="0" indent="-171450">
                <a:buClr>
                  <a:schemeClr val="accent2"/>
                </a:buClr>
                <a:buFont typeface="Wingdings" panose="05000000000000000000" pitchFamily="2" charset="2"/>
                <a:buChar char="§"/>
              </a:pPr>
              <a:r>
                <a:rPr lang="en-US" sz="2000" i="1" dirty="0"/>
                <a:t>Morningstar fund fact sheets</a:t>
              </a:r>
            </a:p>
            <a:p>
              <a:pPr lvl="0"/>
              <a:endParaRPr lang="en-US" sz="1200" i="1" dirty="0">
                <a:solidFill>
                  <a:schemeClr val="accent3">
                    <a:lumMod val="60000"/>
                    <a:lumOff val="40000"/>
                  </a:schemeClr>
                </a:solidFill>
              </a:endParaRPr>
            </a:p>
          </p:txBody>
        </p:sp>
      </p:grpSp>
      <p:sp>
        <p:nvSpPr>
          <p:cNvPr id="2" name="TextBox 1">
            <a:extLst>
              <a:ext uri="{FF2B5EF4-FFF2-40B4-BE49-F238E27FC236}">
                <a16:creationId xmlns:a16="http://schemas.microsoft.com/office/drawing/2014/main" id="{F07DD880-0011-91CB-F278-3D79F4D6E007}"/>
              </a:ext>
            </a:extLst>
          </p:cNvPr>
          <p:cNvSpPr txBox="1"/>
          <p:nvPr>
            <p:custDataLst>
              <p:custData r:id="rId1"/>
            </p:custDataLst>
          </p:nvPr>
        </p:nvSpPr>
        <p:spPr>
          <a:xfrm>
            <a:off x="1269607" y="1465968"/>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3" name="TextBox 1">
            <a:extLst>
              <a:ext uri="{FF2B5EF4-FFF2-40B4-BE49-F238E27FC236}">
                <a16:creationId xmlns:a16="http://schemas.microsoft.com/office/drawing/2014/main" id="{36041DC6-B9CD-40BA-E2B1-81F9366A16B3}"/>
              </a:ext>
            </a:extLst>
          </p:cNvPr>
          <p:cNvSpPr txBox="1"/>
          <p:nvPr>
            <p:custDataLst>
              <p:custData r:id="rId2"/>
            </p:custDataLst>
          </p:nvPr>
        </p:nvSpPr>
        <p:spPr>
          <a:xfrm>
            <a:off x="1269608" y="2368716"/>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4" name="TextBox 1">
            <a:extLst>
              <a:ext uri="{FF2B5EF4-FFF2-40B4-BE49-F238E27FC236}">
                <a16:creationId xmlns:a16="http://schemas.microsoft.com/office/drawing/2014/main" id="{D46ECA29-1568-9E65-759E-F6005143B30B}"/>
              </a:ext>
            </a:extLst>
          </p:cNvPr>
          <p:cNvSpPr txBox="1"/>
          <p:nvPr>
            <p:custDataLst>
              <p:custData r:id="rId3"/>
            </p:custDataLst>
          </p:nvPr>
        </p:nvSpPr>
        <p:spPr>
          <a:xfrm>
            <a:off x="1269607" y="3253894"/>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6" name="TextBox 1">
            <a:extLst>
              <a:ext uri="{FF2B5EF4-FFF2-40B4-BE49-F238E27FC236}">
                <a16:creationId xmlns:a16="http://schemas.microsoft.com/office/drawing/2014/main" id="{30F25B53-3CA9-49ED-E9AF-F364867ECDE7}"/>
              </a:ext>
            </a:extLst>
          </p:cNvPr>
          <p:cNvSpPr txBox="1"/>
          <p:nvPr>
            <p:custDataLst>
              <p:custData r:id="rId4"/>
            </p:custDataLst>
          </p:nvPr>
        </p:nvSpPr>
        <p:spPr>
          <a:xfrm>
            <a:off x="1269607" y="4178465"/>
            <a:ext cx="343043"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rgbClr val="054C70"/>
                </a:solidFill>
              </a:rPr>
              <a:t>#</a:t>
            </a:r>
          </a:p>
        </p:txBody>
      </p:sp>
      <p:sp>
        <p:nvSpPr>
          <p:cNvPr id="8" name="Plan Eligibility">
            <a:extLst>
              <a:ext uri="{FF2B5EF4-FFF2-40B4-BE49-F238E27FC236}">
                <a16:creationId xmlns:a16="http://schemas.microsoft.com/office/drawing/2014/main" id="{A9645B61-FA07-279F-3DB6-F05D635DD63E}"/>
              </a:ext>
            </a:extLst>
          </p:cNvPr>
          <p:cNvSpPr txBox="1">
            <a:spLocks/>
          </p:cNvSpPr>
          <p:nvPr/>
        </p:nvSpPr>
        <p:spPr>
          <a:xfrm>
            <a:off x="1753307" y="1614697"/>
            <a:ext cx="1685330" cy="457200"/>
          </a:xfrm>
          <a:prstGeom prst="rect">
            <a:avLst/>
          </a:prstGeom>
        </p:spPr>
        <p:txBody>
          <a:bodyPr anchor="ctr">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a:solidFill>
                  <a:srgbClr val="054C70"/>
                </a:solidFill>
              </a:rPr>
              <a:t>Stock Mutual Funds/Trusts</a:t>
            </a:r>
            <a:endParaRPr lang="en-US" dirty="0">
              <a:solidFill>
                <a:srgbClr val="054C70"/>
              </a:solidFill>
            </a:endParaRPr>
          </a:p>
        </p:txBody>
      </p:sp>
      <p:sp>
        <p:nvSpPr>
          <p:cNvPr id="9" name="Company Contributions">
            <a:extLst>
              <a:ext uri="{FF2B5EF4-FFF2-40B4-BE49-F238E27FC236}">
                <a16:creationId xmlns:a16="http://schemas.microsoft.com/office/drawing/2014/main" id="{BC09E749-6637-B3DB-D398-04F85450112E}"/>
              </a:ext>
            </a:extLst>
          </p:cNvPr>
          <p:cNvSpPr txBox="1">
            <a:spLocks/>
          </p:cNvSpPr>
          <p:nvPr/>
        </p:nvSpPr>
        <p:spPr>
          <a:xfrm>
            <a:off x="1749440" y="430891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Age-Based Investments</a:t>
            </a:r>
          </a:p>
        </p:txBody>
      </p:sp>
      <p:sp>
        <p:nvSpPr>
          <p:cNvPr id="10" name="Contribution Limits">
            <a:extLst>
              <a:ext uri="{FF2B5EF4-FFF2-40B4-BE49-F238E27FC236}">
                <a16:creationId xmlns:a16="http://schemas.microsoft.com/office/drawing/2014/main" id="{BB44F324-688F-1E5D-1DE8-8A1674172DC4}"/>
              </a:ext>
            </a:extLst>
          </p:cNvPr>
          <p:cNvSpPr txBox="1">
            <a:spLocks/>
          </p:cNvSpPr>
          <p:nvPr/>
        </p:nvSpPr>
        <p:spPr>
          <a:xfrm>
            <a:off x="1753307" y="2471109"/>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Bond Mutual Funds/Trusts</a:t>
            </a:r>
          </a:p>
        </p:txBody>
      </p:sp>
      <p:sp>
        <p:nvSpPr>
          <p:cNvPr id="15" name="Contribution Types">
            <a:extLst>
              <a:ext uri="{FF2B5EF4-FFF2-40B4-BE49-F238E27FC236}">
                <a16:creationId xmlns:a16="http://schemas.microsoft.com/office/drawing/2014/main" id="{CCCC0C44-1769-9D39-A8A0-7BA0AFE28CF1}"/>
              </a:ext>
            </a:extLst>
          </p:cNvPr>
          <p:cNvSpPr txBox="1">
            <a:spLocks/>
          </p:cNvSpPr>
          <p:nvPr/>
        </p:nvSpPr>
        <p:spPr>
          <a:xfrm>
            <a:off x="1753306" y="3384372"/>
            <a:ext cx="2723443"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dirty="0">
                <a:solidFill>
                  <a:srgbClr val="054C70"/>
                </a:solidFill>
              </a:rPr>
              <a:t>Money Market Funds/</a:t>
            </a:r>
            <a:br>
              <a:rPr lang="en-US" dirty="0">
                <a:solidFill>
                  <a:srgbClr val="054C70"/>
                </a:solidFill>
              </a:rPr>
            </a:br>
            <a:r>
              <a:rPr lang="en-US" dirty="0">
                <a:solidFill>
                  <a:srgbClr val="054C70"/>
                </a:solidFill>
              </a:rPr>
              <a:t>Stable Value Trusts</a:t>
            </a:r>
          </a:p>
        </p:txBody>
      </p:sp>
      <p:sp>
        <p:nvSpPr>
          <p:cNvPr id="13" name="TradeLink">
            <a:extLst>
              <a:ext uri="{FF2B5EF4-FFF2-40B4-BE49-F238E27FC236}">
                <a16:creationId xmlns:a16="http://schemas.microsoft.com/office/drawing/2014/main" id="{16D8E850-3B42-FE31-7430-E88BECE8F5EE}"/>
              </a:ext>
            </a:extLst>
          </p:cNvPr>
          <p:cNvSpPr txBox="1">
            <a:spLocks/>
          </p:cNvSpPr>
          <p:nvPr/>
        </p:nvSpPr>
        <p:spPr>
          <a:xfrm>
            <a:off x="1749439" y="5814931"/>
            <a:ext cx="2117711" cy="42704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Self-Directed Brokerage service</a:t>
            </a:r>
            <a:endParaRPr lang="en-US" baseline="30000" dirty="0">
              <a:solidFill>
                <a:srgbClr val="054C70"/>
              </a:solidFill>
            </a:endParaRPr>
          </a:p>
        </p:txBody>
      </p:sp>
      <p:sp>
        <p:nvSpPr>
          <p:cNvPr id="14" name="TradeLink">
            <a:extLst>
              <a:ext uri="{FF2B5EF4-FFF2-40B4-BE49-F238E27FC236}">
                <a16:creationId xmlns:a16="http://schemas.microsoft.com/office/drawing/2014/main" id="{4613BEB1-671D-472C-E58A-1C3E07DE6A62}"/>
              </a:ext>
            </a:extLst>
          </p:cNvPr>
          <p:cNvSpPr txBox="1">
            <a:spLocks/>
          </p:cNvSpPr>
          <p:nvPr/>
        </p:nvSpPr>
        <p:spPr>
          <a:xfrm>
            <a:off x="1749440" y="5043171"/>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Company Stock</a:t>
            </a:r>
            <a:endParaRPr lang="en-US" baseline="30000" dirty="0">
              <a:solidFill>
                <a:srgbClr val="054C70"/>
              </a:solidFill>
            </a:endParaRPr>
          </a:p>
        </p:txBody>
      </p:sp>
    </p:spTree>
    <p:extLst>
      <p:ext uri="{BB962C8B-B14F-4D97-AF65-F5344CB8AC3E}">
        <p14:creationId xmlns:p14="http://schemas.microsoft.com/office/powerpoint/2010/main" val="119995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9443FA-4EFC-7CF9-F1AE-B2ED3AF25281}"/>
              </a:ext>
            </a:extLst>
          </p:cNvPr>
          <p:cNvSpPr>
            <a:spLocks noGrp="1"/>
          </p:cNvSpPr>
          <p:nvPr>
            <p:ph idx="1"/>
            <p:custDataLst>
              <p:custData r:id="rId1"/>
            </p:custDataLst>
          </p:nvPr>
        </p:nvSpPr>
        <p:spPr/>
        <p:txBody>
          <a:bodyPr/>
          <a:lstStyle/>
          <a:p>
            <a:r>
              <a:rPr lang="en-US" sz="2000" dirty="0"/>
              <a:t>Only invests </a:t>
            </a:r>
            <a:r>
              <a:rPr lang="en-US" sz="2000"/>
              <a:t>in </a:t>
            </a:r>
            <a:r>
              <a:rPr lang="en-US" sz="2000" b="1">
                <a:solidFill>
                  <a:srgbClr val="054C70"/>
                </a:solidFill>
              </a:rPr>
              <a:t>[[AD_HOC:stockname]]</a:t>
            </a:r>
            <a:r>
              <a:rPr lang="en-US" sz="2000"/>
              <a:t>, </a:t>
            </a:r>
            <a:r>
              <a:rPr lang="en-US" sz="2000" dirty="0"/>
              <a:t>with minimal cash holdings</a:t>
            </a:r>
          </a:p>
          <a:p>
            <a:r>
              <a:rPr lang="en-US" sz="2000" dirty="0"/>
              <a:t>Allows you to share in your company’s profits or losses</a:t>
            </a:r>
          </a:p>
          <a:p>
            <a:r>
              <a:rPr lang="en-US" sz="2000" dirty="0" err="1"/>
              <a:t>Nondiversified</a:t>
            </a:r>
            <a:r>
              <a:rPr lang="en-US" sz="2000" dirty="0"/>
              <a:t> investment</a:t>
            </a:r>
          </a:p>
          <a:p>
            <a:pPr marL="0" indent="0">
              <a:buNone/>
            </a:pPr>
            <a:endParaRPr lang="en-US" dirty="0"/>
          </a:p>
        </p:txBody>
      </p:sp>
      <p:sp>
        <p:nvSpPr>
          <p:cNvPr id="3" name="Text Placeholder 2">
            <a:extLst>
              <a:ext uri="{FF2B5EF4-FFF2-40B4-BE49-F238E27FC236}">
                <a16:creationId xmlns:a16="http://schemas.microsoft.com/office/drawing/2014/main" id="{14941F96-CE11-13C1-3914-7ABAB48308A3}"/>
              </a:ext>
            </a:extLst>
          </p:cNvPr>
          <p:cNvSpPr>
            <a:spLocks noGrp="1"/>
          </p:cNvSpPr>
          <p:nvPr>
            <p:ph type="body" sz="quarter" idx="15"/>
          </p:nvPr>
        </p:nvSpPr>
        <p:spPr/>
        <p:txBody>
          <a:bodyPr/>
          <a:lstStyle/>
          <a:p>
            <a:r>
              <a:rPr lang="en-US" dirty="0"/>
              <a:t>Invest directly in your company</a:t>
            </a:r>
          </a:p>
        </p:txBody>
      </p:sp>
      <p:sp>
        <p:nvSpPr>
          <p:cNvPr id="5" name="Text Placeholder 4">
            <a:extLst>
              <a:ext uri="{FF2B5EF4-FFF2-40B4-BE49-F238E27FC236}">
                <a16:creationId xmlns:a16="http://schemas.microsoft.com/office/drawing/2014/main" id="{F3521387-EEF3-ED11-25D1-518E28C882BB}"/>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CF050542-FA64-055E-85CA-667BE2696F79}"/>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F2FCCD76-C931-C9CA-48F1-D603989D62FF}"/>
              </a:ext>
            </a:extLst>
          </p:cNvPr>
          <p:cNvSpPr>
            <a:spLocks noGrp="1"/>
          </p:cNvSpPr>
          <p:nvPr>
            <p:ph type="title"/>
          </p:nvPr>
        </p:nvSpPr>
        <p:spPr/>
        <p:txBody>
          <a:bodyPr/>
          <a:lstStyle/>
          <a:p>
            <a:r>
              <a:rPr lang="en-US" dirty="0"/>
              <a:t>Company stock</a:t>
            </a:r>
          </a:p>
        </p:txBody>
      </p:sp>
    </p:spTree>
    <p:extLst>
      <p:ext uri="{BB962C8B-B14F-4D97-AF65-F5344CB8AC3E}">
        <p14:creationId xmlns:p14="http://schemas.microsoft.com/office/powerpoint/2010/main" val="69970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050542-FA64-055E-85CA-667BE2696F79}"/>
              </a:ext>
            </a:extLst>
          </p:cNvPr>
          <p:cNvSpPr>
            <a:spLocks noGrp="1"/>
          </p:cNvSpPr>
          <p:nvPr>
            <p:ph type="body" sz="quarter" idx="21"/>
          </p:nvPr>
        </p:nvSpPr>
        <p:spPr/>
        <p:txBody>
          <a:bodyPr/>
          <a:lstStyle/>
          <a:p>
            <a:r>
              <a:rPr lang="en-US" dirty="0"/>
              <a:t>The allocations are age-based only. Depending on your risk tolerance, time horizon, and financial situation, you may need to make adjustments. Diversification cannot assure a profit or protect against loss in a declining market.</a:t>
            </a:r>
          </a:p>
        </p:txBody>
      </p:sp>
      <p:sp>
        <p:nvSpPr>
          <p:cNvPr id="8" name="Title 7">
            <a:extLst>
              <a:ext uri="{FF2B5EF4-FFF2-40B4-BE49-F238E27FC236}">
                <a16:creationId xmlns:a16="http://schemas.microsoft.com/office/drawing/2014/main" id="{F2FCCD76-C931-C9CA-48F1-D603989D62FF}"/>
              </a:ext>
            </a:extLst>
          </p:cNvPr>
          <p:cNvSpPr>
            <a:spLocks noGrp="1"/>
          </p:cNvSpPr>
          <p:nvPr>
            <p:ph type="title"/>
          </p:nvPr>
        </p:nvSpPr>
        <p:spPr/>
        <p:txBody>
          <a:bodyPr/>
          <a:lstStyle/>
          <a:p>
            <a:r>
              <a:rPr lang="en-US" dirty="0"/>
              <a:t>Asset allocation</a:t>
            </a:r>
          </a:p>
        </p:txBody>
      </p:sp>
      <p:graphicFrame>
        <p:nvGraphicFramePr>
          <p:cNvPr id="9" name="Table 8">
            <a:extLst>
              <a:ext uri="{FF2B5EF4-FFF2-40B4-BE49-F238E27FC236}">
                <a16:creationId xmlns:a16="http://schemas.microsoft.com/office/drawing/2014/main" id="{FACE41EE-F1A0-F5B1-5E1E-089084DEA44B}"/>
              </a:ext>
            </a:extLst>
          </p:cNvPr>
          <p:cNvGraphicFramePr>
            <a:graphicFrameLocks noGrp="1"/>
          </p:cNvGraphicFramePr>
          <p:nvPr>
            <p:extLst>
              <p:ext uri="{D42A27DB-BD31-4B8C-83A1-F6EECF244321}">
                <p14:modId xmlns:p14="http://schemas.microsoft.com/office/powerpoint/2010/main" val="3707864798"/>
              </p:ext>
            </p:extLst>
          </p:nvPr>
        </p:nvGraphicFramePr>
        <p:xfrm>
          <a:off x="604958" y="5806052"/>
          <a:ext cx="4967413" cy="393192"/>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2600342071"/>
                    </a:ext>
                  </a:extLst>
                </a:gridCol>
                <a:gridCol w="1005840">
                  <a:extLst>
                    <a:ext uri="{9D8B030D-6E8A-4147-A177-3AD203B41FA5}">
                      <a16:colId xmlns:a16="http://schemas.microsoft.com/office/drawing/2014/main" val="3783302632"/>
                    </a:ext>
                  </a:extLst>
                </a:gridCol>
                <a:gridCol w="2955733">
                  <a:extLst>
                    <a:ext uri="{9D8B030D-6E8A-4147-A177-3AD203B41FA5}">
                      <a16:colId xmlns:a16="http://schemas.microsoft.com/office/drawing/2014/main" val="3278484586"/>
                    </a:ext>
                  </a:extLst>
                </a:gridCol>
              </a:tblGrid>
              <a:tr h="393192">
                <a:tc>
                  <a:txBody>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Stocks</a:t>
                      </a:r>
                    </a:p>
                  </a:txBody>
                  <a:tcPr anchor="ctr">
                    <a:noFill/>
                  </a:tcPr>
                </a:tc>
                <a:tc>
                  <a:txBody>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Bonds</a:t>
                      </a:r>
                    </a:p>
                  </a:txBody>
                  <a:tcPr anchor="ctr">
                    <a:noFill/>
                  </a:tcPr>
                </a:tc>
                <a:tc>
                  <a:txBody>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Money Market/Stable Value</a:t>
                      </a:r>
                    </a:p>
                  </a:txBody>
                  <a:tcPr anchor="ctr">
                    <a:noFill/>
                  </a:tcPr>
                </a:tc>
                <a:extLst>
                  <a:ext uri="{0D108BD9-81ED-4DB2-BD59-A6C34878D82A}">
                    <a16:rowId xmlns:a16="http://schemas.microsoft.com/office/drawing/2014/main" val="3432607168"/>
                  </a:ext>
                </a:extLst>
              </a:tr>
            </a:tbl>
          </a:graphicData>
        </a:graphic>
      </p:graphicFrame>
      <p:grpSp>
        <p:nvGrpSpPr>
          <p:cNvPr id="10" name="Group 9">
            <a:extLst>
              <a:ext uri="{FF2B5EF4-FFF2-40B4-BE49-F238E27FC236}">
                <a16:creationId xmlns:a16="http://schemas.microsoft.com/office/drawing/2014/main" id="{DC1E43D9-DBA3-3CE2-D9E2-4711031580FD}"/>
              </a:ext>
            </a:extLst>
          </p:cNvPr>
          <p:cNvGrpSpPr/>
          <p:nvPr/>
        </p:nvGrpSpPr>
        <p:grpSpPr>
          <a:xfrm>
            <a:off x="533400" y="5947059"/>
            <a:ext cx="2138902" cy="123908"/>
            <a:chOff x="990600" y="5952855"/>
            <a:chExt cx="2138902" cy="123908"/>
          </a:xfrm>
        </p:grpSpPr>
        <p:pic>
          <p:nvPicPr>
            <p:cNvPr id="11" name="Graphic 10" descr="Stop">
              <a:extLst>
                <a:ext uri="{FF2B5EF4-FFF2-40B4-BE49-F238E27FC236}">
                  <a16:creationId xmlns:a16="http://schemas.microsoft.com/office/drawing/2014/main" id="{6DB85DB0-3598-D9FF-10D8-F9428E7CB8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00" y="5952855"/>
              <a:ext cx="123908" cy="123908"/>
            </a:xfrm>
            <a:prstGeom prst="rect">
              <a:avLst/>
            </a:prstGeom>
          </p:spPr>
        </p:pic>
        <p:pic>
          <p:nvPicPr>
            <p:cNvPr id="12" name="Graphic 11" descr="Stop">
              <a:extLst>
                <a:ext uri="{FF2B5EF4-FFF2-40B4-BE49-F238E27FC236}">
                  <a16:creationId xmlns:a16="http://schemas.microsoft.com/office/drawing/2014/main" id="{AE796FC2-B729-9003-C1EA-6B155A1E58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87825" y="5952855"/>
              <a:ext cx="123908" cy="123908"/>
            </a:xfrm>
            <a:prstGeom prst="rect">
              <a:avLst/>
            </a:prstGeom>
          </p:spPr>
        </p:pic>
        <p:pic>
          <p:nvPicPr>
            <p:cNvPr id="13" name="Graphic 12" descr="Stop">
              <a:extLst>
                <a:ext uri="{FF2B5EF4-FFF2-40B4-BE49-F238E27FC236}">
                  <a16:creationId xmlns:a16="http://schemas.microsoft.com/office/drawing/2014/main" id="{99EABE81-189B-8D9F-368C-43D6D70D62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5594" y="5952855"/>
              <a:ext cx="123908" cy="123908"/>
            </a:xfrm>
            <a:prstGeom prst="rect">
              <a:avLst/>
            </a:prstGeom>
          </p:spPr>
        </p:pic>
      </p:grpSp>
      <p:sp>
        <p:nvSpPr>
          <p:cNvPr id="14" name="TextBox 13">
            <a:extLst>
              <a:ext uri="{FF2B5EF4-FFF2-40B4-BE49-F238E27FC236}">
                <a16:creationId xmlns:a16="http://schemas.microsoft.com/office/drawing/2014/main" id="{78DCACCF-99B5-9F30-EF55-381225968314}"/>
              </a:ext>
            </a:extLst>
          </p:cNvPr>
          <p:cNvSpPr txBox="1"/>
          <p:nvPr/>
        </p:nvSpPr>
        <p:spPr>
          <a:xfrm>
            <a:off x="2304976" y="1699453"/>
            <a:ext cx="1148879" cy="1015663"/>
          </a:xfrm>
          <a:prstGeom prst="rect">
            <a:avLst/>
          </a:prstGeom>
          <a:noFill/>
        </p:spPr>
        <p:txBody>
          <a:bodyPr wrap="square" lIns="0" tIns="0" rIns="0" bIns="0" rtlCol="0">
            <a:spAutoFit/>
          </a:bodyPr>
          <a:lstStyle/>
          <a:p>
            <a:pPr algn="ctr">
              <a:buClr>
                <a:schemeClr val="accent2"/>
              </a:buClr>
            </a:pPr>
            <a:r>
              <a:rPr lang="en-US" sz="1400" b="1" dirty="0"/>
              <a:t>90%–100%</a:t>
            </a:r>
          </a:p>
          <a:p>
            <a:pPr algn="ctr">
              <a:spcAft>
                <a:spcPts val="1200"/>
              </a:spcAft>
              <a:buClr>
                <a:schemeClr val="accent2"/>
              </a:buClr>
            </a:pPr>
            <a:r>
              <a:rPr lang="en-US" sz="1400" dirty="0"/>
              <a:t> Stocks</a:t>
            </a:r>
          </a:p>
          <a:p>
            <a:pPr algn="ctr">
              <a:buClr>
                <a:schemeClr val="accent2"/>
              </a:buClr>
            </a:pPr>
            <a:r>
              <a:rPr lang="en-US" sz="1400" b="1" dirty="0"/>
              <a:t>0%–10%</a:t>
            </a:r>
          </a:p>
          <a:p>
            <a:pPr algn="ctr">
              <a:buClr>
                <a:schemeClr val="accent2"/>
              </a:buClr>
            </a:pPr>
            <a:r>
              <a:rPr lang="en-US" sz="1400" dirty="0"/>
              <a:t>Bonds</a:t>
            </a:r>
          </a:p>
        </p:txBody>
      </p:sp>
      <p:sp>
        <p:nvSpPr>
          <p:cNvPr id="15" name="TextBox 14">
            <a:extLst>
              <a:ext uri="{FF2B5EF4-FFF2-40B4-BE49-F238E27FC236}">
                <a16:creationId xmlns:a16="http://schemas.microsoft.com/office/drawing/2014/main" id="{007002FD-7CFE-D88E-A857-8B3A77C939E5}"/>
              </a:ext>
            </a:extLst>
          </p:cNvPr>
          <p:cNvSpPr txBox="1"/>
          <p:nvPr/>
        </p:nvSpPr>
        <p:spPr>
          <a:xfrm>
            <a:off x="5920517" y="1699453"/>
            <a:ext cx="1148879" cy="1015663"/>
          </a:xfrm>
          <a:prstGeom prst="rect">
            <a:avLst/>
          </a:prstGeom>
          <a:noFill/>
        </p:spPr>
        <p:txBody>
          <a:bodyPr wrap="square" lIns="0" tIns="0" rIns="0" bIns="0" rtlCol="0">
            <a:spAutoFit/>
          </a:bodyPr>
          <a:lstStyle/>
          <a:p>
            <a:pPr algn="ctr">
              <a:buClr>
                <a:schemeClr val="accent2"/>
              </a:buClr>
            </a:pPr>
            <a:r>
              <a:rPr lang="en-US" sz="1400" b="1" dirty="0"/>
              <a:t>90%–100%</a:t>
            </a:r>
          </a:p>
          <a:p>
            <a:pPr algn="ctr">
              <a:spcAft>
                <a:spcPts val="1200"/>
              </a:spcAft>
              <a:buClr>
                <a:schemeClr val="accent2"/>
              </a:buClr>
            </a:pPr>
            <a:r>
              <a:rPr lang="en-US" sz="1400" dirty="0"/>
              <a:t> Stocks</a:t>
            </a:r>
          </a:p>
          <a:p>
            <a:pPr algn="ctr">
              <a:buClr>
                <a:schemeClr val="accent2"/>
              </a:buClr>
            </a:pPr>
            <a:r>
              <a:rPr lang="en-US" sz="1400" b="1" dirty="0"/>
              <a:t>0%–10%</a:t>
            </a:r>
          </a:p>
          <a:p>
            <a:pPr algn="ctr">
              <a:buClr>
                <a:schemeClr val="accent2"/>
              </a:buClr>
            </a:pPr>
            <a:r>
              <a:rPr lang="en-US" sz="1400" dirty="0"/>
              <a:t>Bonds</a:t>
            </a:r>
          </a:p>
        </p:txBody>
      </p:sp>
      <p:sp>
        <p:nvSpPr>
          <p:cNvPr id="16" name="TextBox 15">
            <a:extLst>
              <a:ext uri="{FF2B5EF4-FFF2-40B4-BE49-F238E27FC236}">
                <a16:creationId xmlns:a16="http://schemas.microsoft.com/office/drawing/2014/main" id="{99710663-A9DD-42C9-EA62-7A03BA2C4B6F}"/>
              </a:ext>
            </a:extLst>
          </p:cNvPr>
          <p:cNvSpPr txBox="1"/>
          <p:nvPr/>
        </p:nvSpPr>
        <p:spPr>
          <a:xfrm>
            <a:off x="9509044" y="1699453"/>
            <a:ext cx="1148879" cy="1015663"/>
          </a:xfrm>
          <a:prstGeom prst="rect">
            <a:avLst/>
          </a:prstGeom>
          <a:noFill/>
        </p:spPr>
        <p:txBody>
          <a:bodyPr wrap="square" lIns="0" tIns="0" rIns="0" bIns="0" rtlCol="0">
            <a:spAutoFit/>
          </a:bodyPr>
          <a:lstStyle/>
          <a:p>
            <a:pPr algn="ctr">
              <a:buClr>
                <a:schemeClr val="accent2"/>
              </a:buClr>
            </a:pPr>
            <a:r>
              <a:rPr lang="en-US" sz="1400" b="1" dirty="0"/>
              <a:t>80%–100%</a:t>
            </a:r>
          </a:p>
          <a:p>
            <a:pPr algn="ctr">
              <a:spcAft>
                <a:spcPts val="1200"/>
              </a:spcAft>
              <a:buClr>
                <a:schemeClr val="accent2"/>
              </a:buClr>
            </a:pPr>
            <a:r>
              <a:rPr lang="en-US" sz="1400" dirty="0"/>
              <a:t> Stocks</a:t>
            </a:r>
          </a:p>
          <a:p>
            <a:pPr algn="ctr">
              <a:buClr>
                <a:schemeClr val="accent2"/>
              </a:buClr>
            </a:pPr>
            <a:r>
              <a:rPr lang="en-US" sz="1400" b="1" dirty="0"/>
              <a:t>0%–20%</a:t>
            </a:r>
          </a:p>
          <a:p>
            <a:pPr algn="ctr">
              <a:buClr>
                <a:schemeClr val="accent2"/>
              </a:buClr>
            </a:pPr>
            <a:r>
              <a:rPr lang="en-US" sz="1400" dirty="0"/>
              <a:t>Bonds</a:t>
            </a:r>
          </a:p>
        </p:txBody>
      </p:sp>
      <p:graphicFrame>
        <p:nvGraphicFramePr>
          <p:cNvPr id="17" name="Chart 16">
            <a:extLst>
              <a:ext uri="{FF2B5EF4-FFF2-40B4-BE49-F238E27FC236}">
                <a16:creationId xmlns:a16="http://schemas.microsoft.com/office/drawing/2014/main" id="{A3FBADBE-897B-728D-F5B0-B76C1BC2B25F}"/>
              </a:ext>
            </a:extLst>
          </p:cNvPr>
          <p:cNvGraphicFramePr/>
          <p:nvPr>
            <p:extLst>
              <p:ext uri="{D42A27DB-BD31-4B8C-83A1-F6EECF244321}">
                <p14:modId xmlns:p14="http://schemas.microsoft.com/office/powerpoint/2010/main" val="2650851390"/>
              </p:ext>
            </p:extLst>
          </p:nvPr>
        </p:nvGraphicFramePr>
        <p:xfrm>
          <a:off x="360584" y="957139"/>
          <a:ext cx="2347005" cy="244083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 17">
            <a:extLst>
              <a:ext uri="{FF2B5EF4-FFF2-40B4-BE49-F238E27FC236}">
                <a16:creationId xmlns:a16="http://schemas.microsoft.com/office/drawing/2014/main" id="{3B114F63-5945-EF74-2E87-263AF76ACCD3}"/>
              </a:ext>
            </a:extLst>
          </p:cNvPr>
          <p:cNvGraphicFramePr/>
          <p:nvPr>
            <p:extLst>
              <p:ext uri="{D42A27DB-BD31-4B8C-83A1-F6EECF244321}">
                <p14:modId xmlns:p14="http://schemas.microsoft.com/office/powerpoint/2010/main" val="2886914872"/>
              </p:ext>
            </p:extLst>
          </p:nvPr>
        </p:nvGraphicFramePr>
        <p:xfrm>
          <a:off x="3949106" y="957139"/>
          <a:ext cx="2347005" cy="244083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Chart 18">
            <a:extLst>
              <a:ext uri="{FF2B5EF4-FFF2-40B4-BE49-F238E27FC236}">
                <a16:creationId xmlns:a16="http://schemas.microsoft.com/office/drawing/2014/main" id="{ACCA39F0-DBD4-F0B7-78D5-70995F6716A5}"/>
              </a:ext>
            </a:extLst>
          </p:cNvPr>
          <p:cNvGraphicFramePr/>
          <p:nvPr>
            <p:extLst>
              <p:ext uri="{D42A27DB-BD31-4B8C-83A1-F6EECF244321}">
                <p14:modId xmlns:p14="http://schemas.microsoft.com/office/powerpoint/2010/main" val="128401433"/>
              </p:ext>
            </p:extLst>
          </p:nvPr>
        </p:nvGraphicFramePr>
        <p:xfrm>
          <a:off x="7537628" y="957139"/>
          <a:ext cx="2347005" cy="2440833"/>
        </p:xfrm>
        <a:graphic>
          <a:graphicData uri="http://schemas.openxmlformats.org/drawingml/2006/chart">
            <c:chart xmlns:c="http://schemas.openxmlformats.org/drawingml/2006/chart" xmlns:r="http://schemas.openxmlformats.org/officeDocument/2006/relationships" r:id="rId11"/>
          </a:graphicData>
        </a:graphic>
      </p:graphicFrame>
      <p:sp>
        <p:nvSpPr>
          <p:cNvPr id="20" name="TextBox 19">
            <a:extLst>
              <a:ext uri="{FF2B5EF4-FFF2-40B4-BE49-F238E27FC236}">
                <a16:creationId xmlns:a16="http://schemas.microsoft.com/office/drawing/2014/main" id="{FE3516BC-B2B8-6309-8D2A-EE7AC63DB32E}"/>
              </a:ext>
            </a:extLst>
          </p:cNvPr>
          <p:cNvSpPr txBox="1"/>
          <p:nvPr/>
        </p:nvSpPr>
        <p:spPr>
          <a:xfrm>
            <a:off x="2304976" y="3923763"/>
            <a:ext cx="1148879" cy="1015663"/>
          </a:xfrm>
          <a:prstGeom prst="rect">
            <a:avLst/>
          </a:prstGeom>
          <a:noFill/>
        </p:spPr>
        <p:txBody>
          <a:bodyPr wrap="square" lIns="0" tIns="0" rIns="0" bIns="0" rtlCol="0">
            <a:spAutoFit/>
          </a:bodyPr>
          <a:lstStyle/>
          <a:p>
            <a:pPr algn="ctr">
              <a:buClr>
                <a:schemeClr val="accent2"/>
              </a:buClr>
            </a:pPr>
            <a:r>
              <a:rPr lang="en-US" sz="1400" b="1" noProof="1"/>
              <a:t>65%-85%</a:t>
            </a:r>
          </a:p>
          <a:p>
            <a:pPr algn="ctr">
              <a:spcAft>
                <a:spcPts val="1200"/>
              </a:spcAft>
              <a:buClr>
                <a:schemeClr val="accent2"/>
              </a:buClr>
            </a:pPr>
            <a:r>
              <a:rPr lang="en-US" sz="1400" noProof="1"/>
              <a:t> Stocks</a:t>
            </a:r>
          </a:p>
          <a:p>
            <a:pPr algn="ctr">
              <a:buClr>
                <a:schemeClr val="accent2"/>
              </a:buClr>
            </a:pPr>
            <a:r>
              <a:rPr lang="en-US" sz="1400" b="1" noProof="1"/>
              <a:t>15%-35%</a:t>
            </a:r>
          </a:p>
          <a:p>
            <a:pPr algn="ctr">
              <a:spcAft>
                <a:spcPts val="1200"/>
              </a:spcAft>
              <a:buClr>
                <a:schemeClr val="accent2"/>
              </a:buClr>
            </a:pPr>
            <a:r>
              <a:rPr lang="en-US" sz="1400" noProof="1"/>
              <a:t>Bonds</a:t>
            </a:r>
          </a:p>
        </p:txBody>
      </p:sp>
      <p:sp>
        <p:nvSpPr>
          <p:cNvPr id="21" name="TextBox 20">
            <a:extLst>
              <a:ext uri="{FF2B5EF4-FFF2-40B4-BE49-F238E27FC236}">
                <a16:creationId xmlns:a16="http://schemas.microsoft.com/office/drawing/2014/main" id="{7A7BA188-BE03-78BD-AE65-8CD0FF2D4351}"/>
              </a:ext>
            </a:extLst>
          </p:cNvPr>
          <p:cNvSpPr txBox="1"/>
          <p:nvPr/>
        </p:nvSpPr>
        <p:spPr>
          <a:xfrm>
            <a:off x="5920517" y="3589231"/>
            <a:ext cx="1148879" cy="2031325"/>
          </a:xfrm>
          <a:prstGeom prst="rect">
            <a:avLst/>
          </a:prstGeom>
          <a:noFill/>
        </p:spPr>
        <p:txBody>
          <a:bodyPr wrap="square" lIns="0" tIns="0" rIns="0" bIns="0" rtlCol="0">
            <a:spAutoFit/>
          </a:bodyPr>
          <a:lstStyle/>
          <a:p>
            <a:pPr algn="ctr">
              <a:buClr>
                <a:schemeClr val="accent2"/>
              </a:buClr>
            </a:pPr>
            <a:r>
              <a:rPr lang="en-US" sz="1400" b="1" noProof="1"/>
              <a:t>45%-65%</a:t>
            </a:r>
          </a:p>
          <a:p>
            <a:pPr algn="ctr">
              <a:spcAft>
                <a:spcPts val="1200"/>
              </a:spcAft>
              <a:buClr>
                <a:schemeClr val="accent2"/>
              </a:buClr>
            </a:pPr>
            <a:r>
              <a:rPr lang="en-US" sz="1400" noProof="1"/>
              <a:t> Stocks</a:t>
            </a:r>
          </a:p>
          <a:p>
            <a:pPr algn="ctr">
              <a:buClr>
                <a:schemeClr val="accent2"/>
              </a:buClr>
            </a:pPr>
            <a:r>
              <a:rPr lang="en-US" sz="1400" b="1" noProof="1"/>
              <a:t>30%-50%</a:t>
            </a:r>
          </a:p>
          <a:p>
            <a:pPr algn="ctr">
              <a:spcAft>
                <a:spcPts val="1200"/>
              </a:spcAft>
              <a:buClr>
                <a:schemeClr val="accent2"/>
              </a:buClr>
            </a:pPr>
            <a:r>
              <a:rPr lang="en-US" sz="1400" noProof="1"/>
              <a:t>Bonds</a:t>
            </a:r>
          </a:p>
          <a:p>
            <a:pPr algn="ctr">
              <a:buClr>
                <a:schemeClr val="accent2"/>
              </a:buClr>
            </a:pPr>
            <a:r>
              <a:rPr lang="en-US" sz="1400" b="1" noProof="1"/>
              <a:t>0%-10%</a:t>
            </a:r>
          </a:p>
          <a:p>
            <a:pPr algn="ctr">
              <a:spcAft>
                <a:spcPts val="1200"/>
              </a:spcAft>
              <a:buClr>
                <a:schemeClr val="accent2"/>
              </a:buClr>
            </a:pPr>
            <a:r>
              <a:rPr lang="en-US" sz="1400" noProof="1"/>
              <a:t>Money Market/Stable Value</a:t>
            </a:r>
          </a:p>
        </p:txBody>
      </p:sp>
      <p:sp>
        <p:nvSpPr>
          <p:cNvPr id="22" name="TextBox 21">
            <a:extLst>
              <a:ext uri="{FF2B5EF4-FFF2-40B4-BE49-F238E27FC236}">
                <a16:creationId xmlns:a16="http://schemas.microsoft.com/office/drawing/2014/main" id="{28CE685C-1AB7-E150-56D7-2949B89FB9D7}"/>
              </a:ext>
            </a:extLst>
          </p:cNvPr>
          <p:cNvSpPr txBox="1"/>
          <p:nvPr/>
        </p:nvSpPr>
        <p:spPr>
          <a:xfrm>
            <a:off x="9509044" y="3589231"/>
            <a:ext cx="1148879" cy="2031325"/>
          </a:xfrm>
          <a:prstGeom prst="rect">
            <a:avLst/>
          </a:prstGeom>
          <a:noFill/>
        </p:spPr>
        <p:txBody>
          <a:bodyPr wrap="square" lIns="0" tIns="0" rIns="0" bIns="0" rtlCol="0">
            <a:spAutoFit/>
          </a:bodyPr>
          <a:lstStyle/>
          <a:p>
            <a:pPr algn="ctr">
              <a:buClr>
                <a:schemeClr val="accent2"/>
              </a:buClr>
            </a:pPr>
            <a:r>
              <a:rPr lang="en-US" sz="1400" b="1" noProof="1"/>
              <a:t>30%-50%</a:t>
            </a:r>
          </a:p>
          <a:p>
            <a:pPr algn="ctr">
              <a:spcAft>
                <a:spcPts val="1200"/>
              </a:spcAft>
              <a:buClr>
                <a:schemeClr val="accent2"/>
              </a:buClr>
            </a:pPr>
            <a:r>
              <a:rPr lang="en-US" sz="1400" noProof="1"/>
              <a:t> Stocks</a:t>
            </a:r>
          </a:p>
          <a:p>
            <a:pPr algn="ctr">
              <a:buClr>
                <a:schemeClr val="accent2"/>
              </a:buClr>
            </a:pPr>
            <a:r>
              <a:rPr lang="en-US" sz="1400" b="1" noProof="1"/>
              <a:t>40%-60%</a:t>
            </a:r>
          </a:p>
          <a:p>
            <a:pPr algn="ctr">
              <a:spcAft>
                <a:spcPts val="1200"/>
              </a:spcAft>
              <a:buClr>
                <a:schemeClr val="accent2"/>
              </a:buClr>
            </a:pPr>
            <a:r>
              <a:rPr lang="en-US" sz="1400" noProof="1"/>
              <a:t>Bonds</a:t>
            </a:r>
          </a:p>
          <a:p>
            <a:pPr algn="ctr">
              <a:buClr>
                <a:schemeClr val="accent2"/>
              </a:buClr>
            </a:pPr>
            <a:r>
              <a:rPr lang="en-US" sz="1400" b="1" noProof="1"/>
              <a:t>0%-20%</a:t>
            </a:r>
          </a:p>
          <a:p>
            <a:pPr algn="ctr">
              <a:spcAft>
                <a:spcPts val="1200"/>
              </a:spcAft>
              <a:buClr>
                <a:schemeClr val="accent2"/>
              </a:buClr>
            </a:pPr>
            <a:r>
              <a:rPr lang="en-US" sz="1400" noProof="1"/>
              <a:t>Money Market/Stable Value</a:t>
            </a:r>
          </a:p>
        </p:txBody>
      </p:sp>
      <p:graphicFrame>
        <p:nvGraphicFramePr>
          <p:cNvPr id="23" name="Chart 22">
            <a:extLst>
              <a:ext uri="{FF2B5EF4-FFF2-40B4-BE49-F238E27FC236}">
                <a16:creationId xmlns:a16="http://schemas.microsoft.com/office/drawing/2014/main" id="{34DB417D-A3DD-108D-7121-9D5834F188AC}"/>
              </a:ext>
            </a:extLst>
          </p:cNvPr>
          <p:cNvGraphicFramePr/>
          <p:nvPr>
            <p:extLst>
              <p:ext uri="{D42A27DB-BD31-4B8C-83A1-F6EECF244321}">
                <p14:modId xmlns:p14="http://schemas.microsoft.com/office/powerpoint/2010/main" val="4169900158"/>
              </p:ext>
            </p:extLst>
          </p:nvPr>
        </p:nvGraphicFramePr>
        <p:xfrm>
          <a:off x="360584" y="3201460"/>
          <a:ext cx="2347005" cy="244083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4" name="Chart 23">
            <a:extLst>
              <a:ext uri="{FF2B5EF4-FFF2-40B4-BE49-F238E27FC236}">
                <a16:creationId xmlns:a16="http://schemas.microsoft.com/office/drawing/2014/main" id="{BD31ABF2-EC81-D83F-913E-8AD4302BF08F}"/>
              </a:ext>
            </a:extLst>
          </p:cNvPr>
          <p:cNvGraphicFramePr/>
          <p:nvPr>
            <p:extLst>
              <p:ext uri="{D42A27DB-BD31-4B8C-83A1-F6EECF244321}">
                <p14:modId xmlns:p14="http://schemas.microsoft.com/office/powerpoint/2010/main" val="2096625241"/>
              </p:ext>
            </p:extLst>
          </p:nvPr>
        </p:nvGraphicFramePr>
        <p:xfrm>
          <a:off x="3949106" y="3201460"/>
          <a:ext cx="2347005" cy="244083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 name="Chart 24">
            <a:extLst>
              <a:ext uri="{FF2B5EF4-FFF2-40B4-BE49-F238E27FC236}">
                <a16:creationId xmlns:a16="http://schemas.microsoft.com/office/drawing/2014/main" id="{D3A299B9-413E-8D1B-F6EC-2D6C4832F76E}"/>
              </a:ext>
            </a:extLst>
          </p:cNvPr>
          <p:cNvGraphicFramePr/>
          <p:nvPr>
            <p:extLst>
              <p:ext uri="{D42A27DB-BD31-4B8C-83A1-F6EECF244321}">
                <p14:modId xmlns:p14="http://schemas.microsoft.com/office/powerpoint/2010/main" val="685499464"/>
              </p:ext>
            </p:extLst>
          </p:nvPr>
        </p:nvGraphicFramePr>
        <p:xfrm>
          <a:off x="7537628" y="3201460"/>
          <a:ext cx="2347005" cy="2440833"/>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26284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A5C66E-7728-9317-5881-24B7232C9001}"/>
              </a:ext>
            </a:extLst>
          </p:cNvPr>
          <p:cNvSpPr>
            <a:spLocks noGrp="1"/>
          </p:cNvSpPr>
          <p:nvPr>
            <p:ph idx="1"/>
          </p:nvPr>
        </p:nvSpPr>
        <p:spPr/>
        <p:txBody>
          <a:bodyPr/>
          <a:lstStyle/>
          <a:p>
            <a:pPr marL="0" indent="0">
              <a:buNone/>
            </a:pPr>
            <a:r>
              <a:rPr lang="en-US" sz="1600" dirty="0"/>
              <a:t>Our asset allocation models are designed to meet the needs of a hypothetical investor with an assumed age 65 retirement and a withdrawal horizon of 30 years. The model allocations are based upon an analysis that seeks to balance long‐term return potential with anticipated short‐term volatility. The model reflects our view of appropriate levels of tradeoff between potential return and short‐term volatility for investors of certain age ranges. The longer the time frame for investing, the higher the allocation is to stocks (and the higher the volatility) versus bonds or cash. </a:t>
            </a:r>
          </a:p>
          <a:p>
            <a:pPr marL="0" indent="0">
              <a:spcBef>
                <a:spcPts val="1200"/>
              </a:spcBef>
              <a:buNone/>
            </a:pPr>
            <a:r>
              <a:rPr lang="en-US" sz="1600" b="1" dirty="0"/>
              <a:t>Limitations:</a:t>
            </a:r>
          </a:p>
          <a:p>
            <a:pPr marL="0" indent="0">
              <a:spcBef>
                <a:spcPts val="600"/>
              </a:spcBef>
              <a:buNone/>
            </a:pPr>
            <a:r>
              <a:rPr lang="en-US" sz="1600" dirty="0"/>
              <a:t>While the models have been designed with reasonable assumptions and methods, the tool provides hypothetical models only and has certain limitations.</a:t>
            </a:r>
          </a:p>
          <a:p>
            <a:pPr>
              <a:spcBef>
                <a:spcPts val="600"/>
              </a:spcBef>
            </a:pPr>
            <a:r>
              <a:rPr lang="en-US" sz="1600" dirty="0"/>
              <a:t>The models do not take into account individual circumstances or preferences, and the model displayed for your age may not align with your accumulation timeframe, withdrawal horizon, or view of the appropriate levels of tradeoff between potential return and short-term volatility.</a:t>
            </a:r>
          </a:p>
          <a:p>
            <a:pPr>
              <a:spcBef>
                <a:spcPts val="600"/>
              </a:spcBef>
            </a:pPr>
            <a:r>
              <a:rPr lang="en-US" sz="1600" dirty="0"/>
              <a:t>Investing consistent with a model allocation does not protect against losses or guarantee future results.</a:t>
            </a:r>
          </a:p>
          <a:p>
            <a:pPr marL="0" indent="0">
              <a:spcBef>
                <a:spcPts val="600"/>
              </a:spcBef>
              <a:buNone/>
            </a:pPr>
            <a:r>
              <a:rPr lang="en-US" sz="1600" dirty="0"/>
              <a:t>Please be sure to take other assets, income and investments into consideration in reviewing results that do not incorporate that information. Other T. Rowe Price educational tools or advice services use different assumptions and methods and may yield different outcomes. </a:t>
            </a:r>
          </a:p>
        </p:txBody>
      </p:sp>
      <p:sp>
        <p:nvSpPr>
          <p:cNvPr id="3" name="Text Placeholder 2">
            <a:extLst>
              <a:ext uri="{FF2B5EF4-FFF2-40B4-BE49-F238E27FC236}">
                <a16:creationId xmlns:a16="http://schemas.microsoft.com/office/drawing/2014/main" id="{61D703AE-32BD-FF96-D68C-9219F1CB7645}"/>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CB84F613-3596-3716-0BB2-35EEABB1CFFD}"/>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E669A2B3-94CE-D8AF-A678-84F06988D064}"/>
              </a:ext>
            </a:extLst>
          </p:cNvPr>
          <p:cNvSpPr>
            <a:spLocks noGrp="1"/>
          </p:cNvSpPr>
          <p:nvPr>
            <p:ph type="title"/>
          </p:nvPr>
        </p:nvSpPr>
        <p:spPr/>
        <p:txBody>
          <a:bodyPr/>
          <a:lstStyle/>
          <a:p>
            <a:r>
              <a:rPr lang="en-US" dirty="0"/>
              <a:t>Asset allocation assumptions</a:t>
            </a:r>
          </a:p>
        </p:txBody>
      </p:sp>
    </p:spTree>
    <p:extLst>
      <p:ext uri="{BB962C8B-B14F-4D97-AF65-F5344CB8AC3E}">
        <p14:creationId xmlns:p14="http://schemas.microsoft.com/office/powerpoint/2010/main" val="72515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E5D9-F86F-E733-DDC1-87E73A365486}"/>
              </a:ext>
            </a:extLst>
          </p:cNvPr>
          <p:cNvSpPr>
            <a:spLocks noGrp="1"/>
          </p:cNvSpPr>
          <p:nvPr>
            <p:ph type="title"/>
          </p:nvPr>
        </p:nvSpPr>
        <p:spPr/>
        <p:txBody>
          <a:bodyPr/>
          <a:lstStyle/>
          <a:p>
            <a:r>
              <a:rPr lang="en-US" dirty="0"/>
              <a:t>Plan features</a:t>
            </a:r>
          </a:p>
        </p:txBody>
      </p:sp>
      <p:sp>
        <p:nvSpPr>
          <p:cNvPr id="9" name="Isosceles Triangle 25">
            <a:extLst>
              <a:ext uri="{FF2B5EF4-FFF2-40B4-BE49-F238E27FC236}">
                <a16:creationId xmlns:a16="http://schemas.microsoft.com/office/drawing/2014/main" id="{678B9F8C-F6A0-A691-093C-B5CEB36C3AF1}"/>
              </a:ext>
            </a:extLst>
          </p:cNvPr>
          <p:cNvSpPr/>
          <p:nvPr/>
        </p:nvSpPr>
        <p:spPr>
          <a:xfrm rot="16200000">
            <a:off x="4321137" y="1638709"/>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 name="Contribution Types">
            <a:extLst>
              <a:ext uri="{FF2B5EF4-FFF2-40B4-BE49-F238E27FC236}">
                <a16:creationId xmlns:a16="http://schemas.microsoft.com/office/drawing/2014/main" id="{DA56C5DA-20BE-1803-3D00-DCE1FF982C73}"/>
              </a:ext>
            </a:extLst>
          </p:cNvPr>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Beneficiaries</a:t>
            </a:r>
          </a:p>
        </p:txBody>
      </p:sp>
      <p:sp>
        <p:nvSpPr>
          <p:cNvPr id="11" name="Contribution Limits">
            <a:extLst>
              <a:ext uri="{FF2B5EF4-FFF2-40B4-BE49-F238E27FC236}">
                <a16:creationId xmlns:a16="http://schemas.microsoft.com/office/drawing/2014/main" id="{69B6CDD0-CE43-2355-B87E-1B491BED5BA5}"/>
              </a:ext>
            </a:extLst>
          </p:cNvPr>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Loans</a:t>
            </a:r>
          </a:p>
        </p:txBody>
      </p:sp>
      <p:grpSp>
        <p:nvGrpSpPr>
          <p:cNvPr id="13" name="Group 50">
            <a:extLst>
              <a:ext uri="{FF2B5EF4-FFF2-40B4-BE49-F238E27FC236}">
                <a16:creationId xmlns:a16="http://schemas.microsoft.com/office/drawing/2014/main" id="{6307A801-1054-8BEB-15CD-3701831CABC7}"/>
              </a:ext>
            </a:extLst>
          </p:cNvPr>
          <p:cNvGrpSpPr/>
          <p:nvPr/>
        </p:nvGrpSpPr>
        <p:grpSpPr>
          <a:xfrm>
            <a:off x="1484638" y="1594403"/>
            <a:ext cx="467922" cy="327396"/>
            <a:chOff x="7069137" y="5060245"/>
            <a:chExt cx="2074863" cy="1246188"/>
          </a:xfrm>
          <a:solidFill>
            <a:srgbClr val="05C3DE"/>
          </a:solidFill>
        </p:grpSpPr>
        <p:sp>
          <p:nvSpPr>
            <p:cNvPr id="14" name="Freeform 5">
              <a:extLst>
                <a:ext uri="{FF2B5EF4-FFF2-40B4-BE49-F238E27FC236}">
                  <a16:creationId xmlns:a16="http://schemas.microsoft.com/office/drawing/2014/main" id="{BA4C8A2E-61DD-B2DF-C47F-495F11F51974}"/>
                </a:ext>
              </a:extLst>
            </p:cNvPr>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DE09C0B5-F47A-E780-0D35-6F7C4D77E2A6}"/>
                </a:ext>
              </a:extLst>
            </p:cNvPr>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53">
            <a:extLst>
              <a:ext uri="{FF2B5EF4-FFF2-40B4-BE49-F238E27FC236}">
                <a16:creationId xmlns:a16="http://schemas.microsoft.com/office/drawing/2014/main" id="{53C447A0-8C09-5CA6-0364-A5963B6E241C}"/>
              </a:ext>
            </a:extLst>
          </p:cNvPr>
          <p:cNvGrpSpPr/>
          <p:nvPr/>
        </p:nvGrpSpPr>
        <p:grpSpPr>
          <a:xfrm>
            <a:off x="1515460" y="2474003"/>
            <a:ext cx="407026" cy="407842"/>
            <a:chOff x="4508499" y="4242682"/>
            <a:chExt cx="1582738" cy="1585913"/>
          </a:xfrm>
          <a:solidFill>
            <a:schemeClr val="accent5"/>
          </a:solidFill>
        </p:grpSpPr>
        <p:sp>
          <p:nvSpPr>
            <p:cNvPr id="17" name="Freeform 7">
              <a:extLst>
                <a:ext uri="{FF2B5EF4-FFF2-40B4-BE49-F238E27FC236}">
                  <a16:creationId xmlns:a16="http://schemas.microsoft.com/office/drawing/2014/main" id="{0DAB50BB-9625-8FF3-C8EC-F13F5D85F5CC}"/>
                </a:ext>
              </a:extLst>
            </p:cNvPr>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C6537180-CE9A-2CD9-CD38-65733FF990F0}"/>
                </a:ext>
              </a:extLst>
            </p:cNvPr>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8B6FD75B-8AC7-C05B-FC00-59AA86555A4D}"/>
                </a:ext>
              </a:extLst>
            </p:cNvPr>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Plan Eligibility: detail">
            <a:extLst>
              <a:ext uri="{FF2B5EF4-FFF2-40B4-BE49-F238E27FC236}">
                <a16:creationId xmlns:a16="http://schemas.microsoft.com/office/drawing/2014/main" id="{EC854AB8-AA17-F85D-0A7C-C0922B26E69F}"/>
              </a:ext>
            </a:extLst>
          </p:cNvPr>
          <p:cNvSpPr txBox="1"/>
          <p:nvPr/>
        </p:nvSpPr>
        <p:spPr>
          <a:xfrm>
            <a:off x="5038724" y="1366838"/>
            <a:ext cx="3820137" cy="989373"/>
          </a:xfrm>
          <a:prstGeom prst="rect">
            <a:avLst/>
          </a:prstGeom>
          <a:noFill/>
        </p:spPr>
        <p:txBody>
          <a:bodyPr wrap="square" lIns="0" tIns="0" rIns="0" bIns="0" rtlCol="0">
            <a:spAutoFit/>
          </a:bodyPr>
          <a:lstStyle/>
          <a:p>
            <a:pPr>
              <a:lnSpc>
                <a:spcPct val="110000"/>
              </a:lnSpc>
              <a:spcAft>
                <a:spcPts val="1000"/>
              </a:spcAft>
              <a:buClr>
                <a:schemeClr val="accent2"/>
              </a:buClr>
            </a:pPr>
            <a:r>
              <a:rPr lang="en-US" sz="2000" dirty="0"/>
              <a:t>Under specific circumstances, you have access to your vested account balance</a:t>
            </a:r>
          </a:p>
        </p:txBody>
      </p:sp>
      <p:cxnSp>
        <p:nvCxnSpPr>
          <p:cNvPr id="21" name="Straight Connector 20">
            <a:extLst>
              <a:ext uri="{FF2B5EF4-FFF2-40B4-BE49-F238E27FC236}">
                <a16:creationId xmlns:a16="http://schemas.microsoft.com/office/drawing/2014/main" id="{286BBC15-49D2-27CB-8FBC-386BA570CA76}"/>
              </a:ext>
            </a:extLst>
          </p:cNvPr>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C50F95A-21FA-3DDA-AC7C-B99B36575B5F}"/>
              </a:ext>
            </a:extLst>
          </p:cNvPr>
          <p:cNvGrpSpPr/>
          <p:nvPr/>
        </p:nvGrpSpPr>
        <p:grpSpPr>
          <a:xfrm>
            <a:off x="1480968" y="3472703"/>
            <a:ext cx="475261" cy="375230"/>
            <a:chOff x="4533900" y="3357563"/>
            <a:chExt cx="1636713" cy="1292225"/>
          </a:xfrm>
          <a:solidFill>
            <a:srgbClr val="E5E5E5"/>
          </a:solidFill>
        </p:grpSpPr>
        <p:sp>
          <p:nvSpPr>
            <p:cNvPr id="23" name="Freeform 5">
              <a:extLst>
                <a:ext uri="{FF2B5EF4-FFF2-40B4-BE49-F238E27FC236}">
                  <a16:creationId xmlns:a16="http://schemas.microsoft.com/office/drawing/2014/main" id="{C747287C-80AB-5B02-0073-25ECF7E1BECF}"/>
                </a:ext>
              </a:extLst>
            </p:cNvPr>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D8DD8789-5B4D-D2A3-3FED-ADB4F23610D6}"/>
                </a:ext>
              </a:extLst>
            </p:cNvPr>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sp>
        <p:nvSpPr>
          <p:cNvPr id="25" name="Contribution Limits">
            <a:extLst>
              <a:ext uri="{FF2B5EF4-FFF2-40B4-BE49-F238E27FC236}">
                <a16:creationId xmlns:a16="http://schemas.microsoft.com/office/drawing/2014/main" id="{97D60BDE-E783-A36A-E6F1-63CECD0116B8}"/>
              </a:ext>
            </a:extLst>
          </p:cNvPr>
          <p:cNvSpPr txBox="1">
            <a:spLocks/>
          </p:cNvSpPr>
          <p:nvPr/>
        </p:nvSpPr>
        <p:spPr>
          <a:xfrm>
            <a:off x="2138412" y="1408471"/>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Withdrawals</a:t>
            </a:r>
          </a:p>
        </p:txBody>
      </p:sp>
    </p:spTree>
    <p:extLst>
      <p:ext uri="{BB962C8B-B14F-4D97-AF65-F5344CB8AC3E}">
        <p14:creationId xmlns:p14="http://schemas.microsoft.com/office/powerpoint/2010/main" val="361403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E5D9-F86F-E733-DDC1-87E73A365486}"/>
              </a:ext>
            </a:extLst>
          </p:cNvPr>
          <p:cNvSpPr>
            <a:spLocks noGrp="1"/>
          </p:cNvSpPr>
          <p:nvPr>
            <p:ph type="title"/>
          </p:nvPr>
        </p:nvSpPr>
        <p:spPr/>
        <p:txBody>
          <a:bodyPr/>
          <a:lstStyle/>
          <a:p>
            <a:r>
              <a:rPr lang="en-US" dirty="0"/>
              <a:t>Plan features</a:t>
            </a:r>
          </a:p>
        </p:txBody>
      </p:sp>
      <p:sp>
        <p:nvSpPr>
          <p:cNvPr id="9" name="Isosceles Triangle 25">
            <a:extLst>
              <a:ext uri="{FF2B5EF4-FFF2-40B4-BE49-F238E27FC236}">
                <a16:creationId xmlns:a16="http://schemas.microsoft.com/office/drawing/2014/main" id="{678B9F8C-F6A0-A691-093C-B5CEB36C3AF1}"/>
              </a:ext>
            </a:extLst>
          </p:cNvPr>
          <p:cNvSpPr/>
          <p:nvPr/>
        </p:nvSpPr>
        <p:spPr>
          <a:xfrm rot="16200000">
            <a:off x="4321137" y="1638709"/>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13" name="Group 50">
            <a:extLst>
              <a:ext uri="{FF2B5EF4-FFF2-40B4-BE49-F238E27FC236}">
                <a16:creationId xmlns:a16="http://schemas.microsoft.com/office/drawing/2014/main" id="{6307A801-1054-8BEB-15CD-3701831CABC7}"/>
              </a:ext>
            </a:extLst>
          </p:cNvPr>
          <p:cNvGrpSpPr/>
          <p:nvPr/>
        </p:nvGrpSpPr>
        <p:grpSpPr>
          <a:xfrm>
            <a:off x="1484638" y="1594403"/>
            <a:ext cx="467922" cy="327396"/>
            <a:chOff x="7069137" y="5060245"/>
            <a:chExt cx="2074863" cy="1246188"/>
          </a:xfrm>
          <a:solidFill>
            <a:srgbClr val="05C3DE"/>
          </a:solidFill>
        </p:grpSpPr>
        <p:sp>
          <p:nvSpPr>
            <p:cNvPr id="14" name="Freeform 5">
              <a:extLst>
                <a:ext uri="{FF2B5EF4-FFF2-40B4-BE49-F238E27FC236}">
                  <a16:creationId xmlns:a16="http://schemas.microsoft.com/office/drawing/2014/main" id="{BA4C8A2E-61DD-B2DF-C47F-495F11F51974}"/>
                </a:ext>
              </a:extLst>
            </p:cNvPr>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DE09C0B5-F47A-E780-0D35-6F7C4D77E2A6}"/>
                </a:ext>
              </a:extLst>
            </p:cNvPr>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Plan Eligibility: detail">
            <a:extLst>
              <a:ext uri="{FF2B5EF4-FFF2-40B4-BE49-F238E27FC236}">
                <a16:creationId xmlns:a16="http://schemas.microsoft.com/office/drawing/2014/main" id="{EC854AB8-AA17-F85D-0A7C-C0922B26E69F}"/>
              </a:ext>
            </a:extLst>
          </p:cNvPr>
          <p:cNvSpPr txBox="1"/>
          <p:nvPr/>
        </p:nvSpPr>
        <p:spPr>
          <a:xfrm>
            <a:off x="5038724" y="1366838"/>
            <a:ext cx="3820137" cy="989373"/>
          </a:xfrm>
          <a:prstGeom prst="rect">
            <a:avLst/>
          </a:prstGeom>
          <a:noFill/>
        </p:spPr>
        <p:txBody>
          <a:bodyPr wrap="square" lIns="0" tIns="0" rIns="0" bIns="0" rtlCol="0">
            <a:spAutoFit/>
          </a:bodyPr>
          <a:lstStyle/>
          <a:p>
            <a:pPr>
              <a:lnSpc>
                <a:spcPct val="110000"/>
              </a:lnSpc>
              <a:spcAft>
                <a:spcPts val="1000"/>
              </a:spcAft>
              <a:buClr>
                <a:schemeClr val="accent2"/>
              </a:buClr>
            </a:pPr>
            <a:r>
              <a:rPr lang="en-US" sz="2000" dirty="0"/>
              <a:t>Under specific circumstances, you have access to your vested account balance</a:t>
            </a:r>
          </a:p>
        </p:txBody>
      </p:sp>
      <p:sp>
        <p:nvSpPr>
          <p:cNvPr id="25" name="Contribution Limits">
            <a:extLst>
              <a:ext uri="{FF2B5EF4-FFF2-40B4-BE49-F238E27FC236}">
                <a16:creationId xmlns:a16="http://schemas.microsoft.com/office/drawing/2014/main" id="{97D60BDE-E783-A36A-E6F1-63CECD0116B8}"/>
              </a:ext>
            </a:extLst>
          </p:cNvPr>
          <p:cNvSpPr txBox="1">
            <a:spLocks/>
          </p:cNvSpPr>
          <p:nvPr/>
        </p:nvSpPr>
        <p:spPr>
          <a:xfrm>
            <a:off x="2138412" y="1408471"/>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Withdrawals</a:t>
            </a:r>
          </a:p>
        </p:txBody>
      </p:sp>
      <p:sp>
        <p:nvSpPr>
          <p:cNvPr id="6" name="Contribution Types">
            <a:extLst>
              <a:ext uri="{FF2B5EF4-FFF2-40B4-BE49-F238E27FC236}">
                <a16:creationId xmlns:a16="http://schemas.microsoft.com/office/drawing/2014/main" id="{E30328D8-5466-F77F-A8F0-5205D193BBD5}"/>
              </a:ext>
            </a:extLst>
          </p:cNvPr>
          <p:cNvSpPr txBox="1">
            <a:spLocks/>
          </p:cNvSpPr>
          <p:nvPr/>
        </p:nvSpPr>
        <p:spPr>
          <a:xfrm>
            <a:off x="2142082" y="2342601"/>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Beneficiaries</a:t>
            </a:r>
          </a:p>
        </p:txBody>
      </p:sp>
      <p:grpSp>
        <p:nvGrpSpPr>
          <p:cNvPr id="7" name="Group 6">
            <a:extLst>
              <a:ext uri="{FF2B5EF4-FFF2-40B4-BE49-F238E27FC236}">
                <a16:creationId xmlns:a16="http://schemas.microsoft.com/office/drawing/2014/main" id="{8DD4D43C-F8E6-6AFD-42D4-24DB89E0D24B}"/>
              </a:ext>
            </a:extLst>
          </p:cNvPr>
          <p:cNvGrpSpPr/>
          <p:nvPr/>
        </p:nvGrpSpPr>
        <p:grpSpPr>
          <a:xfrm>
            <a:off x="1484638" y="2490486"/>
            <a:ext cx="475261" cy="375230"/>
            <a:chOff x="4533900" y="3357563"/>
            <a:chExt cx="1636713" cy="1292225"/>
          </a:xfrm>
          <a:solidFill>
            <a:srgbClr val="E5E5E5"/>
          </a:solidFill>
        </p:grpSpPr>
        <p:sp>
          <p:nvSpPr>
            <p:cNvPr id="12" name="Freeform 5">
              <a:extLst>
                <a:ext uri="{FF2B5EF4-FFF2-40B4-BE49-F238E27FC236}">
                  <a16:creationId xmlns:a16="http://schemas.microsoft.com/office/drawing/2014/main" id="{7984199B-D6CD-9FCE-B41A-CD39730D7332}"/>
                </a:ext>
              </a:extLst>
            </p:cNvPr>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F4743B56-EC59-DC5D-9164-EF7B16B8D2AD}"/>
                </a:ext>
              </a:extLst>
            </p:cNvPr>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cxnSp>
        <p:nvCxnSpPr>
          <p:cNvPr id="28" name="Straight Connector 27">
            <a:extLst>
              <a:ext uri="{FF2B5EF4-FFF2-40B4-BE49-F238E27FC236}">
                <a16:creationId xmlns:a16="http://schemas.microsoft.com/office/drawing/2014/main" id="{5E5CE973-2628-F7F9-7C19-08576FAEF625}"/>
              </a:ext>
            </a:extLst>
          </p:cNvPr>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6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E5D9-F86F-E733-DDC1-87E73A365486}"/>
              </a:ext>
            </a:extLst>
          </p:cNvPr>
          <p:cNvSpPr>
            <a:spLocks noGrp="1"/>
          </p:cNvSpPr>
          <p:nvPr>
            <p:ph type="title"/>
          </p:nvPr>
        </p:nvSpPr>
        <p:spPr/>
        <p:txBody>
          <a:bodyPr/>
          <a:lstStyle/>
          <a:p>
            <a:r>
              <a:rPr lang="en-US" dirty="0"/>
              <a:t>Plan features</a:t>
            </a:r>
          </a:p>
        </p:txBody>
      </p:sp>
      <p:sp>
        <p:nvSpPr>
          <p:cNvPr id="9" name="Isosceles Triangle 25">
            <a:extLst>
              <a:ext uri="{FF2B5EF4-FFF2-40B4-BE49-F238E27FC236}">
                <a16:creationId xmlns:a16="http://schemas.microsoft.com/office/drawing/2014/main" id="{678B9F8C-F6A0-A691-093C-B5CEB36C3AF1}"/>
              </a:ext>
            </a:extLst>
          </p:cNvPr>
          <p:cNvSpPr/>
          <p:nvPr/>
        </p:nvSpPr>
        <p:spPr>
          <a:xfrm rot="16200000">
            <a:off x="4321137" y="2589210"/>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13" name="Group 50">
            <a:extLst>
              <a:ext uri="{FF2B5EF4-FFF2-40B4-BE49-F238E27FC236}">
                <a16:creationId xmlns:a16="http://schemas.microsoft.com/office/drawing/2014/main" id="{6307A801-1054-8BEB-15CD-3701831CABC7}"/>
              </a:ext>
            </a:extLst>
          </p:cNvPr>
          <p:cNvGrpSpPr/>
          <p:nvPr/>
        </p:nvGrpSpPr>
        <p:grpSpPr>
          <a:xfrm>
            <a:off x="1484638" y="1594403"/>
            <a:ext cx="467922" cy="327396"/>
            <a:chOff x="7069137" y="5060245"/>
            <a:chExt cx="2074863" cy="1246188"/>
          </a:xfrm>
          <a:solidFill>
            <a:schemeClr val="accent5"/>
          </a:solidFill>
        </p:grpSpPr>
        <p:sp>
          <p:nvSpPr>
            <p:cNvPr id="14" name="Freeform 5">
              <a:extLst>
                <a:ext uri="{FF2B5EF4-FFF2-40B4-BE49-F238E27FC236}">
                  <a16:creationId xmlns:a16="http://schemas.microsoft.com/office/drawing/2014/main" id="{BA4C8A2E-61DD-B2DF-C47F-495F11F51974}"/>
                </a:ext>
              </a:extLst>
            </p:cNvPr>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DE09C0B5-F47A-E780-0D35-6F7C4D77E2A6}"/>
                </a:ext>
              </a:extLst>
            </p:cNvPr>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Plan Eligibility: detail">
            <a:extLst>
              <a:ext uri="{FF2B5EF4-FFF2-40B4-BE49-F238E27FC236}">
                <a16:creationId xmlns:a16="http://schemas.microsoft.com/office/drawing/2014/main" id="{EC854AB8-AA17-F85D-0A7C-C0922B26E69F}"/>
              </a:ext>
            </a:extLst>
          </p:cNvPr>
          <p:cNvSpPr txBox="1"/>
          <p:nvPr/>
        </p:nvSpPr>
        <p:spPr>
          <a:xfrm>
            <a:off x="5038724" y="1366838"/>
            <a:ext cx="3820137" cy="989373"/>
          </a:xfrm>
          <a:prstGeom prst="rect">
            <a:avLst/>
          </a:prstGeom>
          <a:noFill/>
        </p:spPr>
        <p:txBody>
          <a:bodyPr wrap="square" lIns="0" tIns="0" rIns="0" bIns="0" rtlCol="0">
            <a:spAutoFit/>
          </a:bodyPr>
          <a:lstStyle/>
          <a:p>
            <a:pPr>
              <a:lnSpc>
                <a:spcPct val="110000"/>
              </a:lnSpc>
              <a:spcAft>
                <a:spcPts val="1000"/>
              </a:spcAft>
              <a:buClr>
                <a:schemeClr val="accent2"/>
              </a:buClr>
            </a:pPr>
            <a:r>
              <a:rPr lang="en-US" sz="2000" dirty="0"/>
              <a:t>In the event of your death, your designated beneficiaries will inherit your account</a:t>
            </a:r>
          </a:p>
        </p:txBody>
      </p:sp>
      <p:sp>
        <p:nvSpPr>
          <p:cNvPr id="25" name="Contribution Limits">
            <a:extLst>
              <a:ext uri="{FF2B5EF4-FFF2-40B4-BE49-F238E27FC236}">
                <a16:creationId xmlns:a16="http://schemas.microsoft.com/office/drawing/2014/main" id="{97D60BDE-E783-A36A-E6F1-63CECD0116B8}"/>
              </a:ext>
            </a:extLst>
          </p:cNvPr>
          <p:cNvSpPr txBox="1">
            <a:spLocks/>
          </p:cNvSpPr>
          <p:nvPr/>
        </p:nvSpPr>
        <p:spPr>
          <a:xfrm>
            <a:off x="2138412" y="1408471"/>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Withdrawals</a:t>
            </a:r>
          </a:p>
        </p:txBody>
      </p:sp>
      <p:sp>
        <p:nvSpPr>
          <p:cNvPr id="6" name="Contribution Types">
            <a:extLst>
              <a:ext uri="{FF2B5EF4-FFF2-40B4-BE49-F238E27FC236}">
                <a16:creationId xmlns:a16="http://schemas.microsoft.com/office/drawing/2014/main" id="{E30328D8-5466-F77F-A8F0-5205D193BBD5}"/>
              </a:ext>
            </a:extLst>
          </p:cNvPr>
          <p:cNvSpPr txBox="1">
            <a:spLocks/>
          </p:cNvSpPr>
          <p:nvPr/>
        </p:nvSpPr>
        <p:spPr>
          <a:xfrm>
            <a:off x="2142082" y="2342601"/>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Beneficiaries</a:t>
            </a:r>
          </a:p>
        </p:txBody>
      </p:sp>
      <p:grpSp>
        <p:nvGrpSpPr>
          <p:cNvPr id="7" name="Group 6">
            <a:extLst>
              <a:ext uri="{FF2B5EF4-FFF2-40B4-BE49-F238E27FC236}">
                <a16:creationId xmlns:a16="http://schemas.microsoft.com/office/drawing/2014/main" id="{8DD4D43C-F8E6-6AFD-42D4-24DB89E0D24B}"/>
              </a:ext>
            </a:extLst>
          </p:cNvPr>
          <p:cNvGrpSpPr/>
          <p:nvPr/>
        </p:nvGrpSpPr>
        <p:grpSpPr>
          <a:xfrm>
            <a:off x="1484638" y="2490486"/>
            <a:ext cx="475261" cy="375230"/>
            <a:chOff x="4533900" y="3357563"/>
            <a:chExt cx="1636713" cy="1292225"/>
          </a:xfrm>
          <a:solidFill>
            <a:srgbClr val="E5E5E5"/>
          </a:solidFill>
        </p:grpSpPr>
        <p:sp>
          <p:nvSpPr>
            <p:cNvPr id="12" name="Freeform 5">
              <a:extLst>
                <a:ext uri="{FF2B5EF4-FFF2-40B4-BE49-F238E27FC236}">
                  <a16:creationId xmlns:a16="http://schemas.microsoft.com/office/drawing/2014/main" id="{7984199B-D6CD-9FCE-B41A-CD39730D7332}"/>
                </a:ext>
              </a:extLst>
            </p:cNvPr>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F4743B56-EC59-DC5D-9164-EF7B16B8D2AD}"/>
                </a:ext>
              </a:extLst>
            </p:cNvPr>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chemeClr val="accent2"/>
              </a:solidFill>
            </a:ln>
          </p:spPr>
          <p:txBody>
            <a:bodyPr vert="horz" wrap="square" lIns="91440" tIns="45720" rIns="91440" bIns="45720" numCol="1" anchor="t" anchorCtr="0" compatLnSpc="1">
              <a:prstTxWarp prst="textNoShape">
                <a:avLst/>
              </a:prstTxWarp>
            </a:bodyPr>
            <a:lstStyle/>
            <a:p>
              <a:endParaRPr lang="en-US"/>
            </a:p>
          </p:txBody>
        </p:sp>
      </p:grpSp>
      <p:cxnSp>
        <p:nvCxnSpPr>
          <p:cNvPr id="3" name="Straight Connector 2">
            <a:extLst>
              <a:ext uri="{FF2B5EF4-FFF2-40B4-BE49-F238E27FC236}">
                <a16:creationId xmlns:a16="http://schemas.microsoft.com/office/drawing/2014/main" id="{466E523F-FCCA-B947-EBE9-12742A260C8A}"/>
              </a:ext>
            </a:extLst>
          </p:cNvPr>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0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E5D9-F86F-E733-DDC1-87E73A365486}"/>
              </a:ext>
            </a:extLst>
          </p:cNvPr>
          <p:cNvSpPr>
            <a:spLocks noGrp="1"/>
          </p:cNvSpPr>
          <p:nvPr>
            <p:ph type="title"/>
          </p:nvPr>
        </p:nvSpPr>
        <p:spPr/>
        <p:txBody>
          <a:bodyPr/>
          <a:lstStyle/>
          <a:p>
            <a:r>
              <a:rPr lang="en-US" dirty="0"/>
              <a:t>Plan features</a:t>
            </a:r>
          </a:p>
        </p:txBody>
      </p:sp>
      <p:sp>
        <p:nvSpPr>
          <p:cNvPr id="9" name="Isosceles Triangle 25">
            <a:extLst>
              <a:ext uri="{FF2B5EF4-FFF2-40B4-BE49-F238E27FC236}">
                <a16:creationId xmlns:a16="http://schemas.microsoft.com/office/drawing/2014/main" id="{678B9F8C-F6A0-A691-093C-B5CEB36C3AF1}"/>
              </a:ext>
            </a:extLst>
          </p:cNvPr>
          <p:cNvSpPr/>
          <p:nvPr/>
        </p:nvSpPr>
        <p:spPr>
          <a:xfrm rot="16200000">
            <a:off x="4321137" y="2589210"/>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13" name="Group 50">
            <a:extLst>
              <a:ext uri="{FF2B5EF4-FFF2-40B4-BE49-F238E27FC236}">
                <a16:creationId xmlns:a16="http://schemas.microsoft.com/office/drawing/2014/main" id="{6307A801-1054-8BEB-15CD-3701831CABC7}"/>
              </a:ext>
            </a:extLst>
          </p:cNvPr>
          <p:cNvGrpSpPr/>
          <p:nvPr/>
        </p:nvGrpSpPr>
        <p:grpSpPr>
          <a:xfrm>
            <a:off x="1484638" y="1594403"/>
            <a:ext cx="467922" cy="327396"/>
            <a:chOff x="7069137" y="5060245"/>
            <a:chExt cx="2074863" cy="1246188"/>
          </a:xfrm>
          <a:solidFill>
            <a:schemeClr val="accent5"/>
          </a:solidFill>
        </p:grpSpPr>
        <p:sp>
          <p:nvSpPr>
            <p:cNvPr id="14" name="Freeform 5">
              <a:extLst>
                <a:ext uri="{FF2B5EF4-FFF2-40B4-BE49-F238E27FC236}">
                  <a16:creationId xmlns:a16="http://schemas.microsoft.com/office/drawing/2014/main" id="{BA4C8A2E-61DD-B2DF-C47F-495F11F51974}"/>
                </a:ext>
              </a:extLst>
            </p:cNvPr>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DE09C0B5-F47A-E780-0D35-6F7C4D77E2A6}"/>
                </a:ext>
              </a:extLst>
            </p:cNvPr>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Plan Eligibility: detail">
            <a:extLst>
              <a:ext uri="{FF2B5EF4-FFF2-40B4-BE49-F238E27FC236}">
                <a16:creationId xmlns:a16="http://schemas.microsoft.com/office/drawing/2014/main" id="{EC854AB8-AA17-F85D-0A7C-C0922B26E69F}"/>
              </a:ext>
            </a:extLst>
          </p:cNvPr>
          <p:cNvSpPr txBox="1"/>
          <p:nvPr>
            <p:custDataLst>
              <p:custData r:id="rId1"/>
            </p:custDataLst>
          </p:nvPr>
        </p:nvSpPr>
        <p:spPr>
          <a:xfrm>
            <a:off x="5038724" y="1366838"/>
            <a:ext cx="3820137" cy="4969950"/>
          </a:xfrm>
          <a:prstGeom prst="rect">
            <a:avLst/>
          </a:prstGeom>
          <a:noFill/>
        </p:spPr>
        <p:txBody>
          <a:bodyPr wrap="square" lIns="0" tIns="0" rIns="0" bIns="0" rtlCol="0">
            <a:spAutoFit/>
          </a:bodyPr>
          <a:lstStyle/>
          <a:p>
            <a:pPr>
              <a:lnSpc>
                <a:spcPct val="110000"/>
              </a:lnSpc>
              <a:spcAft>
                <a:spcPts val="1000"/>
              </a:spcAft>
              <a:buClr>
                <a:schemeClr val="accent2"/>
              </a:buClr>
            </a:pPr>
            <a:r>
              <a:rPr lang="en-US" sz="2000" b="1" dirty="0"/>
              <a:t>An important note:</a:t>
            </a:r>
            <a:br>
              <a:rPr lang="en-US" sz="2000" dirty="0"/>
            </a:br>
            <a:r>
              <a:rPr lang="en-US" sz="2000" dirty="0"/>
              <a:t>If you are married, your spouse</a:t>
            </a:r>
            <a:r>
              <a:rPr lang="en-US" sz="2000" baseline="30000" dirty="0"/>
              <a:t>1</a:t>
            </a:r>
            <a:r>
              <a:rPr lang="en-US" sz="2000" dirty="0"/>
              <a:t> </a:t>
            </a:r>
            <a:br>
              <a:rPr lang="en-US" sz="2000" dirty="0"/>
            </a:br>
            <a:r>
              <a:rPr lang="en-US" sz="2000" dirty="0"/>
              <a:t>is your beneficiary. </a:t>
            </a:r>
          </a:p>
          <a:p>
            <a:pPr marL="285750" indent="-285750">
              <a:lnSpc>
                <a:spcPct val="110000"/>
              </a:lnSpc>
              <a:spcAft>
                <a:spcPts val="1000"/>
              </a:spcAft>
              <a:buClr>
                <a:schemeClr val="accent2"/>
              </a:buClr>
              <a:buFont typeface="Wingdings" panose="05000000000000000000" pitchFamily="2" charset="2"/>
              <a:buChar char="§"/>
            </a:pPr>
            <a:r>
              <a:rPr lang="en-US" sz="2000" dirty="0"/>
              <a:t>If you wish to name someone other than your spouse as your beneficiary, you and your spouse will need to complete some paperwork. For more information, call T. Rowe Price representatives </a:t>
            </a:r>
            <a:r>
              <a:rPr lang="en-US" sz="2000"/>
              <a:t>at </a:t>
            </a:r>
            <a:r>
              <a:rPr lang="en-US" sz="2000" b="1">
                <a:solidFill>
                  <a:srgbClr val="054C70"/>
                </a:solidFill>
              </a:rPr>
              <a:t>[[AD_HOC:phonenumber]]</a:t>
            </a:r>
            <a:r>
              <a:rPr lang="en-US" sz="2000"/>
              <a:t>.</a:t>
            </a:r>
            <a:endParaRPr lang="en-US" sz="2000" dirty="0"/>
          </a:p>
          <a:p>
            <a:pPr>
              <a:lnSpc>
                <a:spcPct val="110000"/>
              </a:lnSpc>
              <a:spcAft>
                <a:spcPts val="1000"/>
              </a:spcAft>
              <a:buClr>
                <a:schemeClr val="accent2"/>
              </a:buClr>
            </a:pPr>
            <a:r>
              <a:rPr lang="en-US" sz="2000" dirty="0"/>
              <a:t>If you are single, you may name anyone as your beneficiary without additional paperwork. </a:t>
            </a:r>
          </a:p>
        </p:txBody>
      </p:sp>
      <p:sp>
        <p:nvSpPr>
          <p:cNvPr id="25" name="Contribution Limits">
            <a:extLst>
              <a:ext uri="{FF2B5EF4-FFF2-40B4-BE49-F238E27FC236}">
                <a16:creationId xmlns:a16="http://schemas.microsoft.com/office/drawing/2014/main" id="{97D60BDE-E783-A36A-E6F1-63CECD0116B8}"/>
              </a:ext>
            </a:extLst>
          </p:cNvPr>
          <p:cNvSpPr txBox="1">
            <a:spLocks/>
          </p:cNvSpPr>
          <p:nvPr/>
        </p:nvSpPr>
        <p:spPr>
          <a:xfrm>
            <a:off x="2138412" y="1408471"/>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Withdrawals</a:t>
            </a:r>
          </a:p>
        </p:txBody>
      </p:sp>
      <p:sp>
        <p:nvSpPr>
          <p:cNvPr id="6" name="Contribution Types">
            <a:extLst>
              <a:ext uri="{FF2B5EF4-FFF2-40B4-BE49-F238E27FC236}">
                <a16:creationId xmlns:a16="http://schemas.microsoft.com/office/drawing/2014/main" id="{E30328D8-5466-F77F-A8F0-5205D193BBD5}"/>
              </a:ext>
            </a:extLst>
          </p:cNvPr>
          <p:cNvSpPr txBox="1">
            <a:spLocks/>
          </p:cNvSpPr>
          <p:nvPr/>
        </p:nvSpPr>
        <p:spPr>
          <a:xfrm>
            <a:off x="2142082" y="2342601"/>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Beneficiaries</a:t>
            </a:r>
          </a:p>
        </p:txBody>
      </p:sp>
      <p:grpSp>
        <p:nvGrpSpPr>
          <p:cNvPr id="7" name="Group 6">
            <a:extLst>
              <a:ext uri="{FF2B5EF4-FFF2-40B4-BE49-F238E27FC236}">
                <a16:creationId xmlns:a16="http://schemas.microsoft.com/office/drawing/2014/main" id="{8DD4D43C-F8E6-6AFD-42D4-24DB89E0D24B}"/>
              </a:ext>
            </a:extLst>
          </p:cNvPr>
          <p:cNvGrpSpPr/>
          <p:nvPr/>
        </p:nvGrpSpPr>
        <p:grpSpPr>
          <a:xfrm>
            <a:off x="1484638" y="2490486"/>
            <a:ext cx="475261" cy="375230"/>
            <a:chOff x="4533900" y="3357563"/>
            <a:chExt cx="1636713" cy="1292225"/>
          </a:xfrm>
          <a:solidFill>
            <a:srgbClr val="E5E5E5"/>
          </a:solidFill>
        </p:grpSpPr>
        <p:sp>
          <p:nvSpPr>
            <p:cNvPr id="12" name="Freeform 5">
              <a:extLst>
                <a:ext uri="{FF2B5EF4-FFF2-40B4-BE49-F238E27FC236}">
                  <a16:creationId xmlns:a16="http://schemas.microsoft.com/office/drawing/2014/main" id="{7984199B-D6CD-9FCE-B41A-CD39730D7332}"/>
                </a:ext>
              </a:extLst>
            </p:cNvPr>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F4743B56-EC59-DC5D-9164-EF7B16B8D2AD}"/>
                </a:ext>
              </a:extLst>
            </p:cNvPr>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chemeClr val="accent2"/>
              </a:solidFill>
            </a:ln>
          </p:spPr>
          <p:txBody>
            <a:bodyPr vert="horz" wrap="square" lIns="91440" tIns="45720" rIns="91440" bIns="45720" numCol="1" anchor="t" anchorCtr="0" compatLnSpc="1">
              <a:prstTxWarp prst="textNoShape">
                <a:avLst/>
              </a:prstTxWarp>
            </a:bodyPr>
            <a:lstStyle/>
            <a:p>
              <a:endParaRPr lang="en-US"/>
            </a:p>
          </p:txBody>
        </p:sp>
      </p:grpSp>
      <p:cxnSp>
        <p:nvCxnSpPr>
          <p:cNvPr id="3" name="Straight Connector 2">
            <a:extLst>
              <a:ext uri="{FF2B5EF4-FFF2-40B4-BE49-F238E27FC236}">
                <a16:creationId xmlns:a16="http://schemas.microsoft.com/office/drawing/2014/main" id="{ABDD7650-44F4-8F10-130F-3F26BBC65E04}"/>
              </a:ext>
            </a:extLst>
          </p:cNvPr>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64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E5D9-F86F-E733-DDC1-87E73A365486}"/>
              </a:ext>
            </a:extLst>
          </p:cNvPr>
          <p:cNvSpPr>
            <a:spLocks noGrp="1"/>
          </p:cNvSpPr>
          <p:nvPr>
            <p:ph type="title"/>
          </p:nvPr>
        </p:nvSpPr>
        <p:spPr/>
        <p:txBody>
          <a:bodyPr/>
          <a:lstStyle/>
          <a:p>
            <a:r>
              <a:rPr lang="en-US" dirty="0"/>
              <a:t>Plan features</a:t>
            </a:r>
          </a:p>
        </p:txBody>
      </p:sp>
      <p:sp>
        <p:nvSpPr>
          <p:cNvPr id="9" name="Isosceles Triangle 25">
            <a:extLst>
              <a:ext uri="{FF2B5EF4-FFF2-40B4-BE49-F238E27FC236}">
                <a16:creationId xmlns:a16="http://schemas.microsoft.com/office/drawing/2014/main" id="{678B9F8C-F6A0-A691-093C-B5CEB36C3AF1}"/>
              </a:ext>
            </a:extLst>
          </p:cNvPr>
          <p:cNvSpPr/>
          <p:nvPr/>
        </p:nvSpPr>
        <p:spPr>
          <a:xfrm rot="16200000">
            <a:off x="4321137" y="2589687"/>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 name="Contribution Types">
            <a:extLst>
              <a:ext uri="{FF2B5EF4-FFF2-40B4-BE49-F238E27FC236}">
                <a16:creationId xmlns:a16="http://schemas.microsoft.com/office/drawing/2014/main" id="{DA56C5DA-20BE-1803-3D00-DCE1FF982C73}"/>
              </a:ext>
            </a:extLst>
          </p:cNvPr>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Beneficiaries</a:t>
            </a:r>
          </a:p>
        </p:txBody>
      </p:sp>
      <p:sp>
        <p:nvSpPr>
          <p:cNvPr id="11" name="Contribution Limits">
            <a:extLst>
              <a:ext uri="{FF2B5EF4-FFF2-40B4-BE49-F238E27FC236}">
                <a16:creationId xmlns:a16="http://schemas.microsoft.com/office/drawing/2014/main" id="{69B6CDD0-CE43-2355-B87E-1B491BED5BA5}"/>
              </a:ext>
            </a:extLst>
          </p:cNvPr>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Loans</a:t>
            </a:r>
          </a:p>
        </p:txBody>
      </p:sp>
      <p:grpSp>
        <p:nvGrpSpPr>
          <p:cNvPr id="16" name="Group 53">
            <a:extLst>
              <a:ext uri="{FF2B5EF4-FFF2-40B4-BE49-F238E27FC236}">
                <a16:creationId xmlns:a16="http://schemas.microsoft.com/office/drawing/2014/main" id="{53C447A0-8C09-5CA6-0364-A5963B6E241C}"/>
              </a:ext>
            </a:extLst>
          </p:cNvPr>
          <p:cNvGrpSpPr/>
          <p:nvPr/>
        </p:nvGrpSpPr>
        <p:grpSpPr>
          <a:xfrm>
            <a:off x="1515460" y="2474003"/>
            <a:ext cx="407026" cy="407842"/>
            <a:chOff x="4508499" y="4242682"/>
            <a:chExt cx="1582738" cy="1585913"/>
          </a:xfrm>
          <a:solidFill>
            <a:srgbClr val="05C3DE"/>
          </a:solidFill>
        </p:grpSpPr>
        <p:sp>
          <p:nvSpPr>
            <p:cNvPr id="17" name="Freeform 7">
              <a:extLst>
                <a:ext uri="{FF2B5EF4-FFF2-40B4-BE49-F238E27FC236}">
                  <a16:creationId xmlns:a16="http://schemas.microsoft.com/office/drawing/2014/main" id="{0DAB50BB-9625-8FF3-C8EC-F13F5D85F5CC}"/>
                </a:ext>
              </a:extLst>
            </p:cNvPr>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C6537180-CE9A-2CD9-CD38-65733FF990F0}"/>
                </a:ext>
              </a:extLst>
            </p:cNvPr>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8B6FD75B-8AC7-C05B-FC00-59AA86555A4D}"/>
                </a:ext>
              </a:extLst>
            </p:cNvPr>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Plan Eligibility: detail">
            <a:extLst>
              <a:ext uri="{FF2B5EF4-FFF2-40B4-BE49-F238E27FC236}">
                <a16:creationId xmlns:a16="http://schemas.microsoft.com/office/drawing/2014/main" id="{EC854AB8-AA17-F85D-0A7C-C0922B26E69F}"/>
              </a:ext>
            </a:extLst>
          </p:cNvPr>
          <p:cNvSpPr txBox="1"/>
          <p:nvPr/>
        </p:nvSpPr>
        <p:spPr>
          <a:xfrm>
            <a:off x="5038724" y="1366838"/>
            <a:ext cx="3820137" cy="650819"/>
          </a:xfrm>
          <a:prstGeom prst="rect">
            <a:avLst/>
          </a:prstGeom>
          <a:noFill/>
        </p:spPr>
        <p:txBody>
          <a:bodyPr wrap="square" lIns="0" tIns="0" rIns="0" bIns="0" rtlCol="0">
            <a:spAutoFit/>
          </a:bodyPr>
          <a:lstStyle/>
          <a:p>
            <a:pPr>
              <a:lnSpc>
                <a:spcPct val="110000"/>
              </a:lnSpc>
              <a:spcAft>
                <a:spcPts val="1000"/>
              </a:spcAft>
              <a:buClr>
                <a:schemeClr val="accent2"/>
              </a:buClr>
            </a:pPr>
            <a:r>
              <a:rPr lang="en-US" sz="2000" dirty="0"/>
              <a:t>You have the option to borrow from your vested account balance</a:t>
            </a:r>
          </a:p>
        </p:txBody>
      </p:sp>
      <p:cxnSp>
        <p:nvCxnSpPr>
          <p:cNvPr id="21" name="Straight Connector 20">
            <a:extLst>
              <a:ext uri="{FF2B5EF4-FFF2-40B4-BE49-F238E27FC236}">
                <a16:creationId xmlns:a16="http://schemas.microsoft.com/office/drawing/2014/main" id="{286BBC15-49D2-27CB-8FBC-386BA570CA76}"/>
              </a:ext>
            </a:extLst>
          </p:cNvPr>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C50F95A-21FA-3DDA-AC7C-B99B36575B5F}"/>
              </a:ext>
            </a:extLst>
          </p:cNvPr>
          <p:cNvGrpSpPr/>
          <p:nvPr/>
        </p:nvGrpSpPr>
        <p:grpSpPr>
          <a:xfrm>
            <a:off x="1480968" y="3472703"/>
            <a:ext cx="475261" cy="375230"/>
            <a:chOff x="4533900" y="3357563"/>
            <a:chExt cx="1636713" cy="1292225"/>
          </a:xfrm>
          <a:solidFill>
            <a:srgbClr val="E5E5E5"/>
          </a:solidFill>
        </p:grpSpPr>
        <p:sp>
          <p:nvSpPr>
            <p:cNvPr id="23" name="Freeform 5">
              <a:extLst>
                <a:ext uri="{FF2B5EF4-FFF2-40B4-BE49-F238E27FC236}">
                  <a16:creationId xmlns:a16="http://schemas.microsoft.com/office/drawing/2014/main" id="{C747287C-80AB-5B02-0073-25ECF7E1BECF}"/>
                </a:ext>
              </a:extLst>
            </p:cNvPr>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D8DD8789-5B4D-D2A3-3FED-ADB4F23610D6}"/>
                </a:ext>
              </a:extLst>
            </p:cNvPr>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grpSp>
        <p:nvGrpSpPr>
          <p:cNvPr id="2" name="Group 50">
            <a:extLst>
              <a:ext uri="{FF2B5EF4-FFF2-40B4-BE49-F238E27FC236}">
                <a16:creationId xmlns:a16="http://schemas.microsoft.com/office/drawing/2014/main" id="{4BA8C7B3-8043-946E-BA70-63853DB806A2}"/>
              </a:ext>
            </a:extLst>
          </p:cNvPr>
          <p:cNvGrpSpPr/>
          <p:nvPr/>
        </p:nvGrpSpPr>
        <p:grpSpPr>
          <a:xfrm>
            <a:off x="1484638" y="1594403"/>
            <a:ext cx="467922" cy="327396"/>
            <a:chOff x="7069137" y="5060245"/>
            <a:chExt cx="2074863" cy="1246188"/>
          </a:xfrm>
          <a:solidFill>
            <a:schemeClr val="accent5"/>
          </a:solidFill>
        </p:grpSpPr>
        <p:sp>
          <p:nvSpPr>
            <p:cNvPr id="3" name="Freeform 5">
              <a:extLst>
                <a:ext uri="{FF2B5EF4-FFF2-40B4-BE49-F238E27FC236}">
                  <a16:creationId xmlns:a16="http://schemas.microsoft.com/office/drawing/2014/main" id="{F0F454E7-3F37-18EA-7750-F93656D7E982}"/>
                </a:ext>
              </a:extLst>
            </p:cNvPr>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56794D27-DA46-2AFC-EBDD-8DE5272976BA}"/>
                </a:ext>
              </a:extLst>
            </p:cNvPr>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Contribution Limits">
            <a:extLst>
              <a:ext uri="{FF2B5EF4-FFF2-40B4-BE49-F238E27FC236}">
                <a16:creationId xmlns:a16="http://schemas.microsoft.com/office/drawing/2014/main" id="{595CC843-6B9F-D885-F1BD-657853C545FC}"/>
              </a:ext>
            </a:extLst>
          </p:cNvPr>
          <p:cNvSpPr txBox="1">
            <a:spLocks/>
          </p:cNvSpPr>
          <p:nvPr/>
        </p:nvSpPr>
        <p:spPr>
          <a:xfrm>
            <a:off x="2138412" y="1408471"/>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Withdrawals</a:t>
            </a:r>
          </a:p>
        </p:txBody>
      </p:sp>
    </p:spTree>
    <p:extLst>
      <p:ext uri="{BB962C8B-B14F-4D97-AF65-F5344CB8AC3E}">
        <p14:creationId xmlns:p14="http://schemas.microsoft.com/office/powerpoint/2010/main" val="20259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person, indoor&#10;&#10;Description automatically generated">
            <a:extLst>
              <a:ext uri="{FF2B5EF4-FFF2-40B4-BE49-F238E27FC236}">
                <a16:creationId xmlns:a16="http://schemas.microsoft.com/office/drawing/2014/main" id="{6C50C0D9-2AF7-A0A2-4B0A-0458F7A55B67}"/>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4716" b="4716"/>
          <a:stretch>
            <a:fillRect/>
          </a:stretch>
        </p:blipFill>
        <p:spPr/>
      </p:pic>
      <p:sp>
        <p:nvSpPr>
          <p:cNvPr id="3" name="Title 2">
            <a:extLst>
              <a:ext uri="{FF2B5EF4-FFF2-40B4-BE49-F238E27FC236}">
                <a16:creationId xmlns:a16="http://schemas.microsoft.com/office/drawing/2014/main" id="{4992359A-FA66-D0F3-058D-5B31540F15B5}"/>
              </a:ext>
            </a:extLst>
          </p:cNvPr>
          <p:cNvSpPr>
            <a:spLocks noGrp="1"/>
          </p:cNvSpPr>
          <p:nvPr>
            <p:ph type="ctrTitle"/>
          </p:nvPr>
        </p:nvSpPr>
        <p:spPr/>
        <p:txBody>
          <a:bodyPr/>
          <a:lstStyle/>
          <a:p>
            <a:r>
              <a:rPr lang="en-US" dirty="0"/>
              <a:t>Retirement Savings Strategies</a:t>
            </a:r>
          </a:p>
        </p:txBody>
      </p:sp>
      <p:sp>
        <p:nvSpPr>
          <p:cNvPr id="4" name="Text Placeholder 3">
            <a:extLst>
              <a:ext uri="{FF2B5EF4-FFF2-40B4-BE49-F238E27FC236}">
                <a16:creationId xmlns:a16="http://schemas.microsoft.com/office/drawing/2014/main" id="{73B49723-A518-84A9-EC71-F922498D5B69}"/>
              </a:ext>
            </a:extLst>
          </p:cNvPr>
          <p:cNvSpPr>
            <a:spLocks noGrp="1"/>
          </p:cNvSpPr>
          <p:nvPr>
            <p:ph type="body" sz="quarter" idx="11"/>
          </p:nvPr>
        </p:nvSpPr>
        <p:spPr/>
        <p:txBody>
          <a:bodyPr/>
          <a:lstStyle/>
          <a:p>
            <a:pPr marL="0" indent="0">
              <a:buNone/>
            </a:pPr>
            <a:r>
              <a:rPr lang="en-US" b="1" dirty="0"/>
              <a:t>[[</a:t>
            </a:r>
            <a:r>
              <a:rPr lang="en-US" b="1" dirty="0" err="1"/>
              <a:t>AD_HOC:ClientName</a:t>
            </a:r>
            <a:r>
              <a:rPr lang="en-US" b="1" dirty="0"/>
              <a:t>]</a:t>
            </a:r>
          </a:p>
        </p:txBody>
      </p:sp>
    </p:spTree>
    <p:extLst>
      <p:ext uri="{BB962C8B-B14F-4D97-AF65-F5344CB8AC3E}">
        <p14:creationId xmlns:p14="http://schemas.microsoft.com/office/powerpoint/2010/main" val="200367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E5D9-F86F-E733-DDC1-87E73A365486}"/>
              </a:ext>
            </a:extLst>
          </p:cNvPr>
          <p:cNvSpPr>
            <a:spLocks noGrp="1"/>
          </p:cNvSpPr>
          <p:nvPr>
            <p:ph type="title"/>
          </p:nvPr>
        </p:nvSpPr>
        <p:spPr/>
        <p:txBody>
          <a:bodyPr/>
          <a:lstStyle/>
          <a:p>
            <a:r>
              <a:rPr lang="en-US" dirty="0"/>
              <a:t>Plan features</a:t>
            </a:r>
          </a:p>
        </p:txBody>
      </p:sp>
      <p:sp>
        <p:nvSpPr>
          <p:cNvPr id="9" name="Isosceles Triangle 25">
            <a:extLst>
              <a:ext uri="{FF2B5EF4-FFF2-40B4-BE49-F238E27FC236}">
                <a16:creationId xmlns:a16="http://schemas.microsoft.com/office/drawing/2014/main" id="{678B9F8C-F6A0-A691-093C-B5CEB36C3AF1}"/>
              </a:ext>
            </a:extLst>
          </p:cNvPr>
          <p:cNvSpPr/>
          <p:nvPr/>
        </p:nvSpPr>
        <p:spPr>
          <a:xfrm rot="16200000">
            <a:off x="4321137" y="3571427"/>
            <a:ext cx="322108" cy="167876"/>
          </a:xfrm>
          <a:prstGeom prst="triangle">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 name="Contribution Types">
            <a:extLst>
              <a:ext uri="{FF2B5EF4-FFF2-40B4-BE49-F238E27FC236}">
                <a16:creationId xmlns:a16="http://schemas.microsoft.com/office/drawing/2014/main" id="{DA56C5DA-20BE-1803-3D00-DCE1FF982C73}"/>
              </a:ext>
            </a:extLst>
          </p:cNvPr>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054C70"/>
                </a:solidFill>
              </a:rPr>
              <a:t>Beneficiaries</a:t>
            </a:r>
          </a:p>
        </p:txBody>
      </p:sp>
      <p:sp>
        <p:nvSpPr>
          <p:cNvPr id="20" name="Plan Eligibility: detail">
            <a:extLst>
              <a:ext uri="{FF2B5EF4-FFF2-40B4-BE49-F238E27FC236}">
                <a16:creationId xmlns:a16="http://schemas.microsoft.com/office/drawing/2014/main" id="{EC854AB8-AA17-F85D-0A7C-C0922B26E69F}"/>
              </a:ext>
            </a:extLst>
          </p:cNvPr>
          <p:cNvSpPr txBox="1"/>
          <p:nvPr/>
        </p:nvSpPr>
        <p:spPr>
          <a:xfrm>
            <a:off x="5038724" y="1366838"/>
            <a:ext cx="3820137" cy="989373"/>
          </a:xfrm>
          <a:prstGeom prst="rect">
            <a:avLst/>
          </a:prstGeom>
          <a:noFill/>
        </p:spPr>
        <p:txBody>
          <a:bodyPr wrap="square" lIns="0" tIns="0" rIns="0" bIns="0" rtlCol="0">
            <a:spAutoFit/>
          </a:bodyPr>
          <a:lstStyle/>
          <a:p>
            <a:pPr>
              <a:lnSpc>
                <a:spcPct val="110000"/>
              </a:lnSpc>
              <a:spcAft>
                <a:spcPts val="1000"/>
              </a:spcAft>
              <a:buClr>
                <a:schemeClr val="accent2"/>
              </a:buClr>
            </a:pPr>
            <a:r>
              <a:rPr lang="en-US" sz="2000" dirty="0"/>
              <a:t>In the event of your death, your designated beneficiaries will inherit your account</a:t>
            </a:r>
          </a:p>
        </p:txBody>
      </p:sp>
      <p:cxnSp>
        <p:nvCxnSpPr>
          <p:cNvPr id="21" name="Straight Connector 20">
            <a:extLst>
              <a:ext uri="{FF2B5EF4-FFF2-40B4-BE49-F238E27FC236}">
                <a16:creationId xmlns:a16="http://schemas.microsoft.com/office/drawing/2014/main" id="{286BBC15-49D2-27CB-8FBC-386BA570CA76}"/>
              </a:ext>
            </a:extLst>
          </p:cNvPr>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C50F95A-21FA-3DDA-AC7C-B99B36575B5F}"/>
              </a:ext>
            </a:extLst>
          </p:cNvPr>
          <p:cNvGrpSpPr/>
          <p:nvPr/>
        </p:nvGrpSpPr>
        <p:grpSpPr>
          <a:xfrm>
            <a:off x="1480968" y="3472703"/>
            <a:ext cx="475261" cy="375230"/>
            <a:chOff x="4533900" y="3357563"/>
            <a:chExt cx="1636713" cy="1292225"/>
          </a:xfrm>
          <a:solidFill>
            <a:srgbClr val="E5E5E5"/>
          </a:solidFill>
        </p:grpSpPr>
        <p:sp>
          <p:nvSpPr>
            <p:cNvPr id="23" name="Freeform 5">
              <a:extLst>
                <a:ext uri="{FF2B5EF4-FFF2-40B4-BE49-F238E27FC236}">
                  <a16:creationId xmlns:a16="http://schemas.microsoft.com/office/drawing/2014/main" id="{C747287C-80AB-5B02-0073-25ECF7E1BECF}"/>
                </a:ext>
              </a:extLst>
            </p:cNvPr>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D8DD8789-5B4D-D2A3-3FED-ADB4F23610D6}"/>
                </a:ext>
              </a:extLst>
            </p:cNvPr>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chemeClr val="accent2"/>
              </a:solidFill>
            </a:ln>
          </p:spPr>
          <p:txBody>
            <a:bodyPr vert="horz" wrap="square" lIns="91440" tIns="45720" rIns="91440" bIns="45720" numCol="1" anchor="t" anchorCtr="0" compatLnSpc="1">
              <a:prstTxWarp prst="textNoShape">
                <a:avLst/>
              </a:prstTxWarp>
            </a:bodyPr>
            <a:lstStyle/>
            <a:p>
              <a:endParaRPr lang="en-US"/>
            </a:p>
          </p:txBody>
        </p:sp>
      </p:grpSp>
      <p:grpSp>
        <p:nvGrpSpPr>
          <p:cNvPr id="2" name="Group 50">
            <a:extLst>
              <a:ext uri="{FF2B5EF4-FFF2-40B4-BE49-F238E27FC236}">
                <a16:creationId xmlns:a16="http://schemas.microsoft.com/office/drawing/2014/main" id="{4BA8C7B3-8043-946E-BA70-63853DB806A2}"/>
              </a:ext>
            </a:extLst>
          </p:cNvPr>
          <p:cNvGrpSpPr/>
          <p:nvPr/>
        </p:nvGrpSpPr>
        <p:grpSpPr>
          <a:xfrm>
            <a:off x="1484638" y="1594403"/>
            <a:ext cx="467922" cy="327396"/>
            <a:chOff x="7069137" y="5060245"/>
            <a:chExt cx="2074863" cy="1246188"/>
          </a:xfrm>
          <a:solidFill>
            <a:schemeClr val="accent5"/>
          </a:solidFill>
        </p:grpSpPr>
        <p:sp>
          <p:nvSpPr>
            <p:cNvPr id="3" name="Freeform 5">
              <a:extLst>
                <a:ext uri="{FF2B5EF4-FFF2-40B4-BE49-F238E27FC236}">
                  <a16:creationId xmlns:a16="http://schemas.microsoft.com/office/drawing/2014/main" id="{F0F454E7-3F37-18EA-7750-F93656D7E982}"/>
                </a:ext>
              </a:extLst>
            </p:cNvPr>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6">
              <a:extLst>
                <a:ext uri="{FF2B5EF4-FFF2-40B4-BE49-F238E27FC236}">
                  <a16:creationId xmlns:a16="http://schemas.microsoft.com/office/drawing/2014/main" id="{56794D27-DA46-2AFC-EBDD-8DE5272976BA}"/>
                </a:ext>
              </a:extLst>
            </p:cNvPr>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Contribution Limits">
            <a:extLst>
              <a:ext uri="{FF2B5EF4-FFF2-40B4-BE49-F238E27FC236}">
                <a16:creationId xmlns:a16="http://schemas.microsoft.com/office/drawing/2014/main" id="{595CC843-6B9F-D885-F1BD-657853C545FC}"/>
              </a:ext>
            </a:extLst>
          </p:cNvPr>
          <p:cNvSpPr txBox="1">
            <a:spLocks/>
          </p:cNvSpPr>
          <p:nvPr/>
        </p:nvSpPr>
        <p:spPr>
          <a:xfrm>
            <a:off x="2138412" y="1408471"/>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Withdrawals</a:t>
            </a:r>
          </a:p>
        </p:txBody>
      </p:sp>
      <p:sp>
        <p:nvSpPr>
          <p:cNvPr id="6" name="Contribution Limits">
            <a:extLst>
              <a:ext uri="{FF2B5EF4-FFF2-40B4-BE49-F238E27FC236}">
                <a16:creationId xmlns:a16="http://schemas.microsoft.com/office/drawing/2014/main" id="{F0711F1D-F867-4F80-E3A5-44060F744A4D}"/>
              </a:ext>
            </a:extLst>
          </p:cNvPr>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5"/>
                </a:solidFill>
              </a:rPr>
              <a:t>Loans</a:t>
            </a:r>
          </a:p>
        </p:txBody>
      </p:sp>
      <p:grpSp>
        <p:nvGrpSpPr>
          <p:cNvPr id="7" name="Group 53">
            <a:extLst>
              <a:ext uri="{FF2B5EF4-FFF2-40B4-BE49-F238E27FC236}">
                <a16:creationId xmlns:a16="http://schemas.microsoft.com/office/drawing/2014/main" id="{6D9B885C-FA58-BB96-76BA-CBED462AE22C}"/>
              </a:ext>
            </a:extLst>
          </p:cNvPr>
          <p:cNvGrpSpPr/>
          <p:nvPr/>
        </p:nvGrpSpPr>
        <p:grpSpPr>
          <a:xfrm>
            <a:off x="1515460" y="2474003"/>
            <a:ext cx="407026" cy="407842"/>
            <a:chOff x="4508499" y="4242682"/>
            <a:chExt cx="1582738" cy="1585913"/>
          </a:xfrm>
          <a:solidFill>
            <a:schemeClr val="accent5"/>
          </a:solidFill>
        </p:grpSpPr>
        <p:sp>
          <p:nvSpPr>
            <p:cNvPr id="12" name="Freeform 7">
              <a:extLst>
                <a:ext uri="{FF2B5EF4-FFF2-40B4-BE49-F238E27FC236}">
                  <a16:creationId xmlns:a16="http://schemas.microsoft.com/office/drawing/2014/main" id="{6A2E454F-5434-88C4-5E68-79F3EF51D3E2}"/>
                </a:ext>
              </a:extLst>
            </p:cNvPr>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CA6514A5-1350-57D9-D2FC-F984303085DB}"/>
                </a:ext>
              </a:extLst>
            </p:cNvPr>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7A49E89F-0FE3-7E99-0631-4206F3D4D885}"/>
                </a:ext>
              </a:extLst>
            </p:cNvPr>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743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E5D9-F86F-E733-DDC1-87E73A365486}"/>
              </a:ext>
            </a:extLst>
          </p:cNvPr>
          <p:cNvSpPr>
            <a:spLocks noGrp="1"/>
          </p:cNvSpPr>
          <p:nvPr>
            <p:ph type="title"/>
          </p:nvPr>
        </p:nvSpPr>
        <p:spPr/>
        <p:txBody>
          <a:bodyPr/>
          <a:lstStyle/>
          <a:p>
            <a:r>
              <a:rPr lang="en-US" dirty="0"/>
              <a:t>Monitor your account</a:t>
            </a:r>
          </a:p>
        </p:txBody>
      </p:sp>
      <p:sp>
        <p:nvSpPr>
          <p:cNvPr id="39" name="Rectangle 311">
            <a:extLst>
              <a:ext uri="{FF2B5EF4-FFF2-40B4-BE49-F238E27FC236}">
                <a16:creationId xmlns:a16="http://schemas.microsoft.com/office/drawing/2014/main" id="{185CE597-D472-092A-67C1-61870B14DBCD}"/>
              </a:ext>
            </a:extLst>
          </p:cNvPr>
          <p:cNvSpPr/>
          <p:nvPr/>
        </p:nvSpPr>
        <p:spPr>
          <a:xfrm>
            <a:off x="3766359" y="6206372"/>
            <a:ext cx="4500795" cy="338554"/>
          </a:xfrm>
          <a:prstGeom prst="rect">
            <a:avLst/>
          </a:prstGeom>
        </p:spPr>
        <p:txBody>
          <a:bodyPr wrap="square">
            <a:spAutoFit/>
          </a:bodyPr>
          <a:lstStyle/>
          <a:p>
            <a:pPr lvl="0" algn="ctr" eaLnBrk="0" hangingPunct="0">
              <a:spcBef>
                <a:spcPct val="70000"/>
              </a:spcBef>
              <a:buClr>
                <a:srgbClr val="05C3DE"/>
              </a:buClr>
              <a:defRPr/>
            </a:pPr>
            <a:r>
              <a:rPr lang="en-US" sz="1600" b="1" kern="0" dirty="0">
                <a:ea typeface="MS PGothic" pitchFamily="34" charset="-128"/>
              </a:rPr>
              <a:t>rps.troweprice.com  |  </a:t>
            </a:r>
            <a:r>
              <a:rPr lang="en-US" sz="1600" b="1" dirty="0"/>
              <a:t>1-800-354-2351</a:t>
            </a:r>
            <a:r>
              <a:rPr lang="en-US" sz="1600" b="1" kern="0" dirty="0">
                <a:ea typeface="MS PGothic" pitchFamily="34" charset="-128"/>
              </a:rPr>
              <a:t> </a:t>
            </a:r>
          </a:p>
        </p:txBody>
      </p:sp>
      <p:grpSp>
        <p:nvGrpSpPr>
          <p:cNvPr id="41" name="Group 40">
            <a:extLst>
              <a:ext uri="{FF2B5EF4-FFF2-40B4-BE49-F238E27FC236}">
                <a16:creationId xmlns:a16="http://schemas.microsoft.com/office/drawing/2014/main" id="{1CD93DA3-2F42-7FEE-D1DE-F273C0B67027}"/>
              </a:ext>
            </a:extLst>
          </p:cNvPr>
          <p:cNvGrpSpPr/>
          <p:nvPr/>
        </p:nvGrpSpPr>
        <p:grpSpPr>
          <a:xfrm>
            <a:off x="9138871" y="2360842"/>
            <a:ext cx="2178063" cy="572239"/>
            <a:chOff x="6174370" y="4798669"/>
            <a:chExt cx="2904084" cy="1255923"/>
          </a:xfrm>
        </p:grpSpPr>
        <p:sp>
          <p:nvSpPr>
            <p:cNvPr id="42" name="TextBox 41">
              <a:extLst>
                <a:ext uri="{FF2B5EF4-FFF2-40B4-BE49-F238E27FC236}">
                  <a16:creationId xmlns:a16="http://schemas.microsoft.com/office/drawing/2014/main" id="{B5DB6DB6-29FE-40BA-82CC-BCEBDF196BB9}"/>
                </a:ext>
              </a:extLst>
            </p:cNvPr>
            <p:cNvSpPr txBox="1"/>
            <p:nvPr/>
          </p:nvSpPr>
          <p:spPr>
            <a:xfrm>
              <a:off x="6807429" y="4798669"/>
              <a:ext cx="2271025" cy="1255912"/>
            </a:xfrm>
            <a:prstGeom prst="rect">
              <a:avLst/>
            </a:prstGeom>
            <a:noFill/>
          </p:spPr>
          <p:txBody>
            <a:bodyPr wrap="square" lIns="0" tIns="0" rIns="0" bIns="0" rtlCol="0" anchor="ctr">
              <a:noAutofit/>
            </a:bodyPr>
            <a:lstStyle/>
            <a:p>
              <a:pPr>
                <a:spcAft>
                  <a:spcPts val="750"/>
                </a:spcAft>
                <a:buClr>
                  <a:schemeClr val="accent2"/>
                </a:buClr>
              </a:pPr>
              <a:r>
                <a:rPr lang="en-US" sz="1600" dirty="0"/>
                <a:t>Log in wherever you are, whatever your device</a:t>
              </a:r>
            </a:p>
          </p:txBody>
        </p:sp>
        <p:grpSp>
          <p:nvGrpSpPr>
            <p:cNvPr id="43" name="Group 42">
              <a:extLst>
                <a:ext uri="{FF2B5EF4-FFF2-40B4-BE49-F238E27FC236}">
                  <a16:creationId xmlns:a16="http://schemas.microsoft.com/office/drawing/2014/main" id="{BEB39267-936E-1D0B-BD3A-EC5FC1BEF734}"/>
                </a:ext>
              </a:extLst>
            </p:cNvPr>
            <p:cNvGrpSpPr/>
            <p:nvPr/>
          </p:nvGrpSpPr>
          <p:grpSpPr>
            <a:xfrm rot="16200000">
              <a:off x="5799254" y="5210527"/>
              <a:ext cx="1219181" cy="468950"/>
              <a:chOff x="2368063" y="5322259"/>
              <a:chExt cx="4149972" cy="468950"/>
            </a:xfrm>
          </p:grpSpPr>
          <p:cxnSp>
            <p:nvCxnSpPr>
              <p:cNvPr id="44" name="Straight Connector 43">
                <a:extLst>
                  <a:ext uri="{FF2B5EF4-FFF2-40B4-BE49-F238E27FC236}">
                    <a16:creationId xmlns:a16="http://schemas.microsoft.com/office/drawing/2014/main" id="{2A81DF0B-0DC5-83FC-614D-EDA9871325D7}"/>
                  </a:ext>
                </a:extLst>
              </p:cNvPr>
              <p:cNvCxnSpPr/>
              <p:nvPr/>
            </p:nvCxnSpPr>
            <p:spPr>
              <a:xfrm>
                <a:off x="2368063" y="5322259"/>
                <a:ext cx="0" cy="468940"/>
              </a:xfrm>
              <a:prstGeom prst="line">
                <a:avLst/>
              </a:prstGeom>
              <a:ln w="12700" cap="rnd">
                <a:solidFill>
                  <a:srgbClr val="05C3D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5D00FEB-0B3A-3B67-829A-64DDDE320059}"/>
                  </a:ext>
                </a:extLst>
              </p:cNvPr>
              <p:cNvCxnSpPr>
                <a:cxnSpLocks/>
              </p:cNvCxnSpPr>
              <p:nvPr/>
            </p:nvCxnSpPr>
            <p:spPr>
              <a:xfrm rot="5400000">
                <a:off x="6283566" y="5556734"/>
                <a:ext cx="468931" cy="0"/>
              </a:xfrm>
              <a:prstGeom prst="line">
                <a:avLst/>
              </a:prstGeom>
              <a:ln w="12700" cap="rnd">
                <a:solidFill>
                  <a:srgbClr val="05C3DE"/>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B889F3-5911-9360-F343-E81A570ACD69}"/>
                  </a:ext>
                </a:extLst>
              </p:cNvPr>
              <p:cNvCxnSpPr>
                <a:cxnSpLocks/>
              </p:cNvCxnSpPr>
              <p:nvPr/>
            </p:nvCxnSpPr>
            <p:spPr>
              <a:xfrm rot="5400000" flipV="1">
                <a:off x="4443050" y="3716224"/>
                <a:ext cx="0" cy="4149970"/>
              </a:xfrm>
              <a:prstGeom prst="line">
                <a:avLst/>
              </a:prstGeom>
              <a:ln w="12700" cap="rnd">
                <a:solidFill>
                  <a:srgbClr val="05C3DE"/>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F1188080-06B4-78A8-700D-F3E439FFDFF1}"/>
              </a:ext>
            </a:extLst>
          </p:cNvPr>
          <p:cNvGrpSpPr/>
          <p:nvPr/>
        </p:nvGrpSpPr>
        <p:grpSpPr>
          <a:xfrm>
            <a:off x="4853202" y="812614"/>
            <a:ext cx="2613331" cy="1954658"/>
            <a:chOff x="3616761" y="1245053"/>
            <a:chExt cx="3484441" cy="2606209"/>
          </a:xfrm>
        </p:grpSpPr>
        <p:sp>
          <p:nvSpPr>
            <p:cNvPr id="48" name="TextBox 47">
              <a:extLst>
                <a:ext uri="{FF2B5EF4-FFF2-40B4-BE49-F238E27FC236}">
                  <a16:creationId xmlns:a16="http://schemas.microsoft.com/office/drawing/2014/main" id="{F2006353-2515-D5A0-FC03-6C4EC7C96D1C}"/>
                </a:ext>
              </a:extLst>
            </p:cNvPr>
            <p:cNvSpPr txBox="1"/>
            <p:nvPr/>
          </p:nvSpPr>
          <p:spPr>
            <a:xfrm>
              <a:off x="3616761" y="1245053"/>
              <a:ext cx="3484441" cy="656590"/>
            </a:xfrm>
            <a:prstGeom prst="rect">
              <a:avLst/>
            </a:prstGeom>
            <a:noFill/>
          </p:spPr>
          <p:txBody>
            <a:bodyPr wrap="square" lIns="0" tIns="0" rIns="0" bIns="0" rtlCol="0">
              <a:spAutoFit/>
            </a:bodyPr>
            <a:lstStyle/>
            <a:p>
              <a:pPr>
                <a:spcAft>
                  <a:spcPts val="750"/>
                </a:spcAft>
                <a:buClr>
                  <a:schemeClr val="accent2"/>
                </a:buClr>
              </a:pPr>
              <a:r>
                <a:rPr lang="en-US" sz="1600" dirty="0"/>
                <a:t>Check in on your progress toward retirement</a:t>
              </a:r>
            </a:p>
          </p:txBody>
        </p:sp>
        <p:cxnSp>
          <p:nvCxnSpPr>
            <p:cNvPr id="49" name="Straight Connector 48">
              <a:extLst>
                <a:ext uri="{FF2B5EF4-FFF2-40B4-BE49-F238E27FC236}">
                  <a16:creationId xmlns:a16="http://schemas.microsoft.com/office/drawing/2014/main" id="{478714E4-79B5-9E67-05C4-D41579FCCAFE}"/>
                </a:ext>
              </a:extLst>
            </p:cNvPr>
            <p:cNvCxnSpPr>
              <a:cxnSpLocks/>
            </p:cNvCxnSpPr>
            <p:nvPr/>
          </p:nvCxnSpPr>
          <p:spPr>
            <a:xfrm>
              <a:off x="3656517" y="1972436"/>
              <a:ext cx="0" cy="1878826"/>
            </a:xfrm>
            <a:prstGeom prst="line">
              <a:avLst/>
            </a:prstGeom>
            <a:ln w="12700" cap="rnd">
              <a:solidFill>
                <a:srgbClr val="05C3DE"/>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6B43FFE1-127C-3D04-5B38-D463480FF279}"/>
              </a:ext>
            </a:extLst>
          </p:cNvPr>
          <p:cNvGrpSpPr/>
          <p:nvPr/>
        </p:nvGrpSpPr>
        <p:grpSpPr>
          <a:xfrm>
            <a:off x="464575" y="5035501"/>
            <a:ext cx="3834639" cy="738664"/>
            <a:chOff x="983146" y="4971873"/>
            <a:chExt cx="5112851" cy="984885"/>
          </a:xfrm>
        </p:grpSpPr>
        <p:grpSp>
          <p:nvGrpSpPr>
            <p:cNvPr id="51" name="Group 50">
              <a:extLst>
                <a:ext uri="{FF2B5EF4-FFF2-40B4-BE49-F238E27FC236}">
                  <a16:creationId xmlns:a16="http://schemas.microsoft.com/office/drawing/2014/main" id="{5F58A537-60FA-AC06-6CF6-B8009C19C4D2}"/>
                </a:ext>
              </a:extLst>
            </p:cNvPr>
            <p:cNvGrpSpPr/>
            <p:nvPr/>
          </p:nvGrpSpPr>
          <p:grpSpPr>
            <a:xfrm>
              <a:off x="983146" y="4971873"/>
              <a:ext cx="5112851" cy="984885"/>
              <a:chOff x="-636260" y="3143650"/>
              <a:chExt cx="5112851" cy="984885"/>
            </a:xfrm>
          </p:grpSpPr>
          <p:sp>
            <p:nvSpPr>
              <p:cNvPr id="53" name="TextBox 52">
                <a:extLst>
                  <a:ext uri="{FF2B5EF4-FFF2-40B4-BE49-F238E27FC236}">
                    <a16:creationId xmlns:a16="http://schemas.microsoft.com/office/drawing/2014/main" id="{41884A06-DCC9-8CF9-C9F6-DAC4B014D010}"/>
                  </a:ext>
                </a:extLst>
              </p:cNvPr>
              <p:cNvSpPr txBox="1"/>
              <p:nvPr/>
            </p:nvSpPr>
            <p:spPr>
              <a:xfrm>
                <a:off x="-636260" y="3143650"/>
                <a:ext cx="2161021" cy="984885"/>
              </a:xfrm>
              <a:prstGeom prst="rect">
                <a:avLst/>
              </a:prstGeom>
              <a:noFill/>
            </p:spPr>
            <p:txBody>
              <a:bodyPr wrap="square" lIns="0" tIns="0" rIns="0" bIns="0" rtlCol="0">
                <a:spAutoFit/>
              </a:bodyPr>
              <a:lstStyle/>
              <a:p>
                <a:pPr algn="r">
                  <a:spcAft>
                    <a:spcPts val="750"/>
                  </a:spcAft>
                  <a:buClr>
                    <a:schemeClr val="accent2"/>
                  </a:buClr>
                </a:pPr>
                <a:r>
                  <a:rPr lang="en-US" sz="1600" dirty="0"/>
                  <a:t>Quickly view and access accounts and balances</a:t>
                </a:r>
              </a:p>
            </p:txBody>
          </p:sp>
          <p:cxnSp>
            <p:nvCxnSpPr>
              <p:cNvPr id="54" name="Straight Connector 53">
                <a:extLst>
                  <a:ext uri="{FF2B5EF4-FFF2-40B4-BE49-F238E27FC236}">
                    <a16:creationId xmlns:a16="http://schemas.microsoft.com/office/drawing/2014/main" id="{90EB7510-CA9E-F558-2B42-FE51DFB48F12}"/>
                  </a:ext>
                </a:extLst>
              </p:cNvPr>
              <p:cNvCxnSpPr>
                <a:cxnSpLocks/>
              </p:cNvCxnSpPr>
              <p:nvPr/>
            </p:nvCxnSpPr>
            <p:spPr>
              <a:xfrm>
                <a:off x="1649185" y="3289160"/>
                <a:ext cx="2827406" cy="0"/>
              </a:xfrm>
              <a:prstGeom prst="line">
                <a:avLst/>
              </a:prstGeom>
              <a:ln w="12700" cap="rnd">
                <a:solidFill>
                  <a:srgbClr val="05C3DE"/>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828BA040-70D2-3949-133A-E4B24C0824FC}"/>
                </a:ext>
              </a:extLst>
            </p:cNvPr>
            <p:cNvCxnSpPr>
              <a:cxnSpLocks/>
            </p:cNvCxnSpPr>
            <p:nvPr/>
          </p:nvCxnSpPr>
          <p:spPr>
            <a:xfrm rot="5400000">
              <a:off x="6050277" y="5071663"/>
              <a:ext cx="91440" cy="0"/>
            </a:xfrm>
            <a:prstGeom prst="line">
              <a:avLst/>
            </a:prstGeom>
            <a:ln w="9525" cap="rnd">
              <a:solidFill>
                <a:srgbClr val="05C3DE"/>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D79DDBD4-7DF8-351D-1FD2-14269713CF6D}"/>
              </a:ext>
            </a:extLst>
          </p:cNvPr>
          <p:cNvGrpSpPr/>
          <p:nvPr/>
        </p:nvGrpSpPr>
        <p:grpSpPr>
          <a:xfrm>
            <a:off x="7854496" y="545170"/>
            <a:ext cx="3983118" cy="2511945"/>
            <a:chOff x="6756497" y="2036290"/>
            <a:chExt cx="5310821" cy="3349257"/>
          </a:xfrm>
        </p:grpSpPr>
        <p:grpSp>
          <p:nvGrpSpPr>
            <p:cNvPr id="56" name="Group 55">
              <a:extLst>
                <a:ext uri="{FF2B5EF4-FFF2-40B4-BE49-F238E27FC236}">
                  <a16:creationId xmlns:a16="http://schemas.microsoft.com/office/drawing/2014/main" id="{EE60675B-DC31-43FA-E603-98894C73622E}"/>
                </a:ext>
              </a:extLst>
            </p:cNvPr>
            <p:cNvGrpSpPr/>
            <p:nvPr/>
          </p:nvGrpSpPr>
          <p:grpSpPr>
            <a:xfrm>
              <a:off x="6756497" y="2187444"/>
              <a:ext cx="1028722" cy="3198103"/>
              <a:chOff x="4230039" y="2087865"/>
              <a:chExt cx="1028722" cy="3198103"/>
            </a:xfrm>
          </p:grpSpPr>
          <p:cxnSp>
            <p:nvCxnSpPr>
              <p:cNvPr id="58" name="Straight Connector 57">
                <a:extLst>
                  <a:ext uri="{FF2B5EF4-FFF2-40B4-BE49-F238E27FC236}">
                    <a16:creationId xmlns:a16="http://schemas.microsoft.com/office/drawing/2014/main" id="{60107932-F232-6313-8337-4A008013F4FD}"/>
                  </a:ext>
                </a:extLst>
              </p:cNvPr>
              <p:cNvCxnSpPr>
                <a:cxnSpLocks/>
              </p:cNvCxnSpPr>
              <p:nvPr/>
            </p:nvCxnSpPr>
            <p:spPr>
              <a:xfrm>
                <a:off x="4230041" y="2087865"/>
                <a:ext cx="1028720" cy="0"/>
              </a:xfrm>
              <a:prstGeom prst="line">
                <a:avLst/>
              </a:prstGeom>
              <a:ln w="12700" cap="rnd">
                <a:solidFill>
                  <a:srgbClr val="05C3DE"/>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70F384-2B49-4E5A-F453-446ABA54637F}"/>
                  </a:ext>
                </a:extLst>
              </p:cNvPr>
              <p:cNvCxnSpPr>
                <a:cxnSpLocks/>
              </p:cNvCxnSpPr>
              <p:nvPr/>
            </p:nvCxnSpPr>
            <p:spPr>
              <a:xfrm>
                <a:off x="4230039" y="2087866"/>
                <a:ext cx="0" cy="3198102"/>
              </a:xfrm>
              <a:prstGeom prst="line">
                <a:avLst/>
              </a:prstGeom>
              <a:ln w="12700" cap="rnd">
                <a:solidFill>
                  <a:srgbClr val="05C3DE"/>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47E833F2-612F-251D-43DA-5B72B1DDAFE5}"/>
                </a:ext>
              </a:extLst>
            </p:cNvPr>
            <p:cNvSpPr txBox="1"/>
            <p:nvPr/>
          </p:nvSpPr>
          <p:spPr>
            <a:xfrm>
              <a:off x="7905860" y="2036290"/>
              <a:ext cx="4161458" cy="984884"/>
            </a:xfrm>
            <a:prstGeom prst="rect">
              <a:avLst/>
            </a:prstGeom>
            <a:noFill/>
          </p:spPr>
          <p:txBody>
            <a:bodyPr wrap="square" lIns="0" tIns="0" rIns="0" bIns="0" rtlCol="0">
              <a:spAutoFit/>
            </a:bodyPr>
            <a:lstStyle/>
            <a:p>
              <a:pPr>
                <a:spcAft>
                  <a:spcPts val="750"/>
                </a:spcAft>
                <a:buClr>
                  <a:schemeClr val="accent2"/>
                </a:buClr>
              </a:pPr>
              <a:r>
                <a:rPr lang="en-US" sz="1600" dirty="0"/>
                <a:t>Note: tips and tools to help you plan for retirement, save for college, pay down debt, and more.</a:t>
              </a:r>
            </a:p>
          </p:txBody>
        </p:sp>
      </p:grpSp>
      <p:pic>
        <p:nvPicPr>
          <p:cNvPr id="11" name="Picture 10">
            <a:extLst>
              <a:ext uri="{FF2B5EF4-FFF2-40B4-BE49-F238E27FC236}">
                <a16:creationId xmlns:a16="http://schemas.microsoft.com/office/drawing/2014/main" id="{368999E3-F6B9-64AE-8408-0E478A7D3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060" y="1722769"/>
            <a:ext cx="6787802" cy="4301947"/>
          </a:xfrm>
          <a:prstGeom prst="rect">
            <a:avLst/>
          </a:prstGeom>
        </p:spPr>
      </p:pic>
      <p:pic>
        <p:nvPicPr>
          <p:cNvPr id="40" name="Content Placeholder 36">
            <a:extLst>
              <a:ext uri="{FF2B5EF4-FFF2-40B4-BE49-F238E27FC236}">
                <a16:creationId xmlns:a16="http://schemas.microsoft.com/office/drawing/2014/main" id="{351C6E20-8D0A-20C0-E270-03C4047D182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a:off x="2535835" y="1627881"/>
            <a:ext cx="6961844" cy="4438616"/>
          </a:xfrm>
          <a:prstGeom prst="rect">
            <a:avLst/>
          </a:prstGeom>
        </p:spPr>
      </p:pic>
    </p:spTree>
    <p:extLst>
      <p:ext uri="{BB962C8B-B14F-4D97-AF65-F5344CB8AC3E}">
        <p14:creationId xmlns:p14="http://schemas.microsoft.com/office/powerpoint/2010/main" val="173983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B84FEF-369B-11A7-5C0B-679891D9FDB7}"/>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38D55C7F-0487-E560-26E9-9820C4C016D3}"/>
              </a:ext>
            </a:extLst>
          </p:cNvPr>
          <p:cNvSpPr>
            <a:spLocks noGrp="1"/>
          </p:cNvSpPr>
          <p:nvPr>
            <p:ph type="title"/>
          </p:nvPr>
        </p:nvSpPr>
        <p:spPr/>
        <p:txBody>
          <a:bodyPr/>
          <a:lstStyle/>
          <a:p>
            <a:r>
              <a:rPr lang="en-US" dirty="0"/>
              <a:t>Getting started</a:t>
            </a:r>
          </a:p>
        </p:txBody>
      </p:sp>
      <p:sp>
        <p:nvSpPr>
          <p:cNvPr id="17" name="TextBox 16">
            <a:extLst>
              <a:ext uri="{FF2B5EF4-FFF2-40B4-BE49-F238E27FC236}">
                <a16:creationId xmlns:a16="http://schemas.microsoft.com/office/drawing/2014/main" id="{2C9935B6-C6A5-260B-0C82-36AAF28D35F7}"/>
              </a:ext>
            </a:extLst>
          </p:cNvPr>
          <p:cNvSpPr txBox="1"/>
          <p:nvPr/>
        </p:nvSpPr>
        <p:spPr>
          <a:xfrm rot="5400000">
            <a:off x="11526075" y="885819"/>
            <a:ext cx="2079415" cy="307777"/>
          </a:xfrm>
          <a:prstGeom prst="rect">
            <a:avLst/>
          </a:prstGeom>
          <a:solidFill>
            <a:srgbClr val="FF00FF"/>
          </a:solidFill>
        </p:spPr>
        <p:txBody>
          <a:bodyPr wrap="none" lIns="91440" tIns="0" rIns="91440" bIns="0" rtlCol="0" anchor="ctr" anchorCtr="0">
            <a:spAutoFit/>
          </a:bodyPr>
          <a:lstStyle/>
          <a:p>
            <a:pPr>
              <a:spcAft>
                <a:spcPts val="1000"/>
              </a:spcAft>
              <a:buClr>
                <a:schemeClr val="accent2"/>
              </a:buClr>
            </a:pPr>
            <a:r>
              <a:rPr lang="en-US" sz="2000" b="1" dirty="0">
                <a:solidFill>
                  <a:schemeClr val="bg1"/>
                </a:solidFill>
              </a:rPr>
              <a:t>OMNI VERSION</a:t>
            </a:r>
          </a:p>
        </p:txBody>
      </p:sp>
      <p:grpSp>
        <p:nvGrpSpPr>
          <p:cNvPr id="18" name="Group 17">
            <a:extLst>
              <a:ext uri="{FF2B5EF4-FFF2-40B4-BE49-F238E27FC236}">
                <a16:creationId xmlns:a16="http://schemas.microsoft.com/office/drawing/2014/main" id="{E8C28DF0-0A2C-3D74-8FE8-CE3794B9D697}"/>
              </a:ext>
            </a:extLst>
          </p:cNvPr>
          <p:cNvGrpSpPr/>
          <p:nvPr/>
        </p:nvGrpSpPr>
        <p:grpSpPr>
          <a:xfrm>
            <a:off x="863688" y="757161"/>
            <a:ext cx="10464625" cy="6090118"/>
            <a:chOff x="507807" y="1359648"/>
            <a:chExt cx="8691573" cy="5058251"/>
          </a:xfrm>
        </p:grpSpPr>
        <p:pic>
          <p:nvPicPr>
            <p:cNvPr id="19" name="Picture 2" descr="\\psf\Home\Documents\Lauren's Back to Server\10_October_14\10.01.14\MASCO AAAA\Macbook.png">
              <a:extLst>
                <a:ext uri="{FF2B5EF4-FFF2-40B4-BE49-F238E27FC236}">
                  <a16:creationId xmlns:a16="http://schemas.microsoft.com/office/drawing/2014/main" id="{4F213E0E-7DFE-29A6-CD03-532B7BC7DC0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807" y="1359648"/>
              <a:ext cx="8691573" cy="50582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6CACD774-005F-B96C-EF93-C3D7109965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55096" y="1963457"/>
              <a:ext cx="1172422" cy="9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a:extLst>
                <a:ext uri="{FF2B5EF4-FFF2-40B4-BE49-F238E27FC236}">
                  <a16:creationId xmlns:a16="http://schemas.microsoft.com/office/drawing/2014/main" id="{6472DBB4-05CB-7AF0-FC3E-E6258AB7455A}"/>
                </a:ext>
              </a:extLst>
            </p:cNvPr>
            <p:cNvGrpSpPr/>
            <p:nvPr/>
          </p:nvGrpSpPr>
          <p:grpSpPr>
            <a:xfrm>
              <a:off x="1793381" y="1917240"/>
              <a:ext cx="5824728" cy="3657600"/>
              <a:chOff x="1793381" y="1920240"/>
              <a:chExt cx="5815584" cy="3632548"/>
            </a:xfrm>
          </p:grpSpPr>
          <p:pic>
            <p:nvPicPr>
              <p:cNvPr id="22" name="Picture 2">
                <a:extLst>
                  <a:ext uri="{FF2B5EF4-FFF2-40B4-BE49-F238E27FC236}">
                    <a16:creationId xmlns:a16="http://schemas.microsoft.com/office/drawing/2014/main" id="{B916E26B-7596-174C-D3A6-0040928A7B4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800413" y="2535268"/>
                <a:ext cx="5808552" cy="30175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nvGrpSpPr>
              <p:cNvPr id="23" name="Group 22">
                <a:extLst>
                  <a:ext uri="{FF2B5EF4-FFF2-40B4-BE49-F238E27FC236}">
                    <a16:creationId xmlns:a16="http://schemas.microsoft.com/office/drawing/2014/main" id="{94116E56-6EF5-824E-D31F-40BD98EB94FF}"/>
                  </a:ext>
                </a:extLst>
              </p:cNvPr>
              <p:cNvGrpSpPr/>
              <p:nvPr/>
            </p:nvGrpSpPr>
            <p:grpSpPr>
              <a:xfrm>
                <a:off x="1793381" y="1920240"/>
                <a:ext cx="5815584" cy="640080"/>
                <a:chOff x="1802907" y="1920240"/>
                <a:chExt cx="5815584" cy="640080"/>
              </a:xfrm>
            </p:grpSpPr>
            <p:pic>
              <p:nvPicPr>
                <p:cNvPr id="24" name="Picture 23">
                  <a:extLst>
                    <a:ext uri="{FF2B5EF4-FFF2-40B4-BE49-F238E27FC236}">
                      <a16:creationId xmlns:a16="http://schemas.microsoft.com/office/drawing/2014/main" id="{67799CC0-9CF8-6C03-648C-9141FFA6A2AD}"/>
                    </a:ext>
                  </a:extLst>
                </p:cNvPr>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802907" y="1920240"/>
                  <a:ext cx="5815584" cy="6400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2">
                  <a:extLst>
                    <a:ext uri="{FF2B5EF4-FFF2-40B4-BE49-F238E27FC236}">
                      <a16:creationId xmlns:a16="http://schemas.microsoft.com/office/drawing/2014/main" id="{8DD84839-7EF5-875D-A1E4-9738FA2AEC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55096" y="1963456"/>
                  <a:ext cx="1172422" cy="9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Tree>
    <p:extLst>
      <p:ext uri="{BB962C8B-B14F-4D97-AF65-F5344CB8AC3E}">
        <p14:creationId xmlns:p14="http://schemas.microsoft.com/office/powerpoint/2010/main" val="259071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B84FEF-369B-11A7-5C0B-679891D9FDB7}"/>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38D55C7F-0487-E560-26E9-9820C4C016D3}"/>
              </a:ext>
            </a:extLst>
          </p:cNvPr>
          <p:cNvSpPr>
            <a:spLocks noGrp="1"/>
          </p:cNvSpPr>
          <p:nvPr>
            <p:ph type="title"/>
          </p:nvPr>
        </p:nvSpPr>
        <p:spPr/>
        <p:txBody>
          <a:bodyPr/>
          <a:lstStyle/>
          <a:p>
            <a:r>
              <a:rPr lang="en-US" dirty="0"/>
              <a:t>Getting started</a:t>
            </a:r>
          </a:p>
        </p:txBody>
      </p:sp>
      <p:sp>
        <p:nvSpPr>
          <p:cNvPr id="17" name="TextBox 16">
            <a:extLst>
              <a:ext uri="{FF2B5EF4-FFF2-40B4-BE49-F238E27FC236}">
                <a16:creationId xmlns:a16="http://schemas.microsoft.com/office/drawing/2014/main" id="{2C9935B6-C6A5-260B-0C82-36AAF28D35F7}"/>
              </a:ext>
            </a:extLst>
          </p:cNvPr>
          <p:cNvSpPr txBox="1"/>
          <p:nvPr/>
        </p:nvSpPr>
        <p:spPr>
          <a:xfrm rot="5400000">
            <a:off x="11502831" y="885819"/>
            <a:ext cx="2125903" cy="307777"/>
          </a:xfrm>
          <a:prstGeom prst="rect">
            <a:avLst/>
          </a:prstGeom>
          <a:solidFill>
            <a:srgbClr val="FF00FF"/>
          </a:solidFill>
        </p:spPr>
        <p:txBody>
          <a:bodyPr wrap="none" lIns="91440" tIns="0" rIns="91440" bIns="0" rtlCol="0" anchor="ctr" anchorCtr="0">
            <a:spAutoFit/>
          </a:bodyPr>
          <a:lstStyle/>
          <a:p>
            <a:pPr>
              <a:spcAft>
                <a:spcPts val="1000"/>
              </a:spcAft>
              <a:buClr>
                <a:schemeClr val="accent2"/>
              </a:buClr>
            </a:pPr>
            <a:r>
              <a:rPr lang="en-US" sz="2000" b="1" dirty="0">
                <a:solidFill>
                  <a:schemeClr val="bg1"/>
                </a:solidFill>
              </a:rPr>
              <a:t>TRAC VERSION</a:t>
            </a:r>
          </a:p>
        </p:txBody>
      </p:sp>
      <p:grpSp>
        <p:nvGrpSpPr>
          <p:cNvPr id="24" name="Group 23">
            <a:extLst>
              <a:ext uri="{FF2B5EF4-FFF2-40B4-BE49-F238E27FC236}">
                <a16:creationId xmlns:a16="http://schemas.microsoft.com/office/drawing/2014/main" id="{27433997-7DF0-0D84-3EA4-D45D9522EDD2}"/>
              </a:ext>
            </a:extLst>
          </p:cNvPr>
          <p:cNvGrpSpPr/>
          <p:nvPr/>
        </p:nvGrpSpPr>
        <p:grpSpPr>
          <a:xfrm>
            <a:off x="863688" y="757161"/>
            <a:ext cx="10464625" cy="6090118"/>
            <a:chOff x="383982" y="1359648"/>
            <a:chExt cx="8691573" cy="5058251"/>
          </a:xfrm>
        </p:grpSpPr>
        <p:pic>
          <p:nvPicPr>
            <p:cNvPr id="25" name="Picture 2" descr="\\psf\Home\Documents\Lauren's Back to Server\10_October_14\10.01.14\MASCO AAAA\Macbook.png">
              <a:extLst>
                <a:ext uri="{FF2B5EF4-FFF2-40B4-BE49-F238E27FC236}">
                  <a16:creationId xmlns:a16="http://schemas.microsoft.com/office/drawing/2014/main" id="{05A85554-D9CF-6BB2-2B1D-7D9278A172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3982" y="1359648"/>
              <a:ext cx="8691573" cy="50582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CA6F58A5-DD76-4AC2-6DE0-6BBB20F9586E}"/>
                </a:ext>
              </a:extLst>
            </p:cNvPr>
            <p:cNvPicPr>
              <a:picLocks noChangeAspect="1"/>
            </p:cNvPicPr>
            <p:nvPr/>
          </p:nvPicPr>
          <p:blipFill rotWithShape="1">
            <a:blip r:embed="rId4"/>
            <a:srcRect t="253" b="14000"/>
            <a:stretch/>
          </p:blipFill>
          <p:spPr>
            <a:xfrm>
              <a:off x="1650554" y="1827172"/>
              <a:ext cx="5847605" cy="3762581"/>
            </a:xfrm>
            <a:prstGeom prst="rect">
              <a:avLst/>
            </a:prstGeom>
            <a:ln w="152400">
              <a:noFill/>
            </a:ln>
          </p:spPr>
        </p:pic>
      </p:grpSp>
    </p:spTree>
    <p:extLst>
      <p:ext uri="{BB962C8B-B14F-4D97-AF65-F5344CB8AC3E}">
        <p14:creationId xmlns:p14="http://schemas.microsoft.com/office/powerpoint/2010/main" val="246797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5DF270-771D-4826-A089-9FC8110CFDDE}"/>
              </a:ext>
            </a:extLst>
          </p:cNvPr>
          <p:cNvSpPr>
            <a:spLocks noGrp="1"/>
          </p:cNvSpPr>
          <p:nvPr>
            <p:ph type="ctrTitle"/>
          </p:nvPr>
        </p:nvSpPr>
        <p:spPr>
          <a:xfrm>
            <a:off x="0" y="1371600"/>
            <a:ext cx="7528560" cy="4663440"/>
          </a:xfrm>
        </p:spPr>
        <p:txBody>
          <a:bodyPr/>
          <a:lstStyle/>
          <a:p>
            <a:r>
              <a:rPr lang="en-US" dirty="0"/>
              <a:t>It’s your future.</a:t>
            </a:r>
          </a:p>
        </p:txBody>
      </p:sp>
      <p:pic>
        <p:nvPicPr>
          <p:cNvPr id="6" name="future">
            <a:extLst>
              <a:ext uri="{FF2B5EF4-FFF2-40B4-BE49-F238E27FC236}">
                <a16:creationId xmlns:a16="http://schemas.microsoft.com/office/drawing/2014/main" id="{BB8C81E0-B068-544E-53BC-4287947C76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28560" y="1371600"/>
            <a:ext cx="4663440" cy="4663440"/>
          </a:xfrm>
          <a:prstGeom prst="rect">
            <a:avLst/>
          </a:prstGeom>
        </p:spPr>
      </p:pic>
      <p:pic>
        <p:nvPicPr>
          <p:cNvPr id="15" name="Picture 14">
            <a:extLst>
              <a:ext uri="{FF2B5EF4-FFF2-40B4-BE49-F238E27FC236}">
                <a16:creationId xmlns:a16="http://schemas.microsoft.com/office/drawing/2014/main" id="{8B5914AF-D585-5E33-132D-C77CA0D81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58833"/>
            <a:ext cx="1570456" cy="372690"/>
          </a:xfrm>
          <a:prstGeom prst="rect">
            <a:avLst/>
          </a:prstGeom>
        </p:spPr>
      </p:pic>
    </p:spTree>
    <p:extLst>
      <p:ext uri="{BB962C8B-B14F-4D97-AF65-F5344CB8AC3E}">
        <p14:creationId xmlns:p14="http://schemas.microsoft.com/office/powerpoint/2010/main" val="427387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cup&#10;&#10;Description automatically generated with medium confidence">
            <a:extLst>
              <a:ext uri="{FF2B5EF4-FFF2-40B4-BE49-F238E27FC236}">
                <a16:creationId xmlns:a16="http://schemas.microsoft.com/office/drawing/2014/main" id="{53034A06-DBFE-0169-ACBE-D07336A71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66" r="16666"/>
          <a:stretch/>
        </p:blipFill>
        <p:spPr>
          <a:xfrm>
            <a:off x="7528560" y="1371600"/>
            <a:ext cx="4663441" cy="4663440"/>
          </a:xfrm>
          <a:prstGeom prst="rect">
            <a:avLst/>
          </a:prstGeom>
        </p:spPr>
      </p:pic>
      <p:sp>
        <p:nvSpPr>
          <p:cNvPr id="7" name="Title 6">
            <a:extLst>
              <a:ext uri="{FF2B5EF4-FFF2-40B4-BE49-F238E27FC236}">
                <a16:creationId xmlns:a16="http://schemas.microsoft.com/office/drawing/2014/main" id="{BC5DF270-771D-4826-A089-9FC8110CFDDE}"/>
              </a:ext>
            </a:extLst>
          </p:cNvPr>
          <p:cNvSpPr>
            <a:spLocks noGrp="1"/>
          </p:cNvSpPr>
          <p:nvPr>
            <p:ph type="ctrTitle"/>
          </p:nvPr>
        </p:nvSpPr>
        <p:spPr>
          <a:xfrm>
            <a:off x="0" y="1371600"/>
            <a:ext cx="7528560" cy="4663440"/>
          </a:xfrm>
        </p:spPr>
        <p:txBody>
          <a:bodyPr/>
          <a:lstStyle/>
          <a:p>
            <a:r>
              <a:rPr lang="en-US" dirty="0"/>
              <a:t>Save enough for retirement.</a:t>
            </a:r>
          </a:p>
        </p:txBody>
      </p:sp>
      <p:pic>
        <p:nvPicPr>
          <p:cNvPr id="4" name="Picture 3">
            <a:extLst>
              <a:ext uri="{FF2B5EF4-FFF2-40B4-BE49-F238E27FC236}">
                <a16:creationId xmlns:a16="http://schemas.microsoft.com/office/drawing/2014/main" id="{6F4B2DDB-1922-050A-6E5F-40DC7AB22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58833"/>
            <a:ext cx="1570456" cy="372690"/>
          </a:xfrm>
          <a:prstGeom prst="rect">
            <a:avLst/>
          </a:prstGeom>
        </p:spPr>
      </p:pic>
    </p:spTree>
    <p:extLst>
      <p:ext uri="{BB962C8B-B14F-4D97-AF65-F5344CB8AC3E}">
        <p14:creationId xmlns:p14="http://schemas.microsoft.com/office/powerpoint/2010/main" val="231229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elp">
            <a:extLst>
              <a:ext uri="{FF2B5EF4-FFF2-40B4-BE49-F238E27FC236}">
                <a16:creationId xmlns:a16="http://schemas.microsoft.com/office/drawing/2014/main" id="{40F09866-DE34-62E7-27D1-08D497AF8A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28558" y="1371599"/>
            <a:ext cx="4663439" cy="4663439"/>
          </a:xfrm>
          <a:prstGeom prst="rect">
            <a:avLst/>
          </a:prstGeom>
        </p:spPr>
      </p:pic>
      <p:sp>
        <p:nvSpPr>
          <p:cNvPr id="7" name="Title 6">
            <a:extLst>
              <a:ext uri="{FF2B5EF4-FFF2-40B4-BE49-F238E27FC236}">
                <a16:creationId xmlns:a16="http://schemas.microsoft.com/office/drawing/2014/main" id="{BC5DF270-771D-4826-A089-9FC8110CFDDE}"/>
              </a:ext>
            </a:extLst>
          </p:cNvPr>
          <p:cNvSpPr>
            <a:spLocks noGrp="1"/>
          </p:cNvSpPr>
          <p:nvPr>
            <p:ph type="ctrTitle"/>
          </p:nvPr>
        </p:nvSpPr>
        <p:spPr>
          <a:xfrm>
            <a:off x="0" y="1371600"/>
            <a:ext cx="7528560" cy="4663440"/>
          </a:xfrm>
        </p:spPr>
        <p:txBody>
          <a:bodyPr/>
          <a:lstStyle/>
          <a:p>
            <a:r>
              <a:rPr lang="en-US" dirty="0"/>
              <a:t>Contact us for help</a:t>
            </a:r>
          </a:p>
        </p:txBody>
      </p:sp>
      <p:pic>
        <p:nvPicPr>
          <p:cNvPr id="6" name="Picture 5">
            <a:extLst>
              <a:ext uri="{FF2B5EF4-FFF2-40B4-BE49-F238E27FC236}">
                <a16:creationId xmlns:a16="http://schemas.microsoft.com/office/drawing/2014/main" id="{9CD67FD2-0513-0FFD-029E-2E0C885A9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58833"/>
            <a:ext cx="1570456" cy="372690"/>
          </a:xfrm>
          <a:prstGeom prst="rect">
            <a:avLst/>
          </a:prstGeom>
        </p:spPr>
      </p:pic>
    </p:spTree>
    <p:extLst>
      <p:ext uri="{BB962C8B-B14F-4D97-AF65-F5344CB8AC3E}">
        <p14:creationId xmlns:p14="http://schemas.microsoft.com/office/powerpoint/2010/main" val="20354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C6E7D-1E23-0E96-9CE4-A4198E44B69C}"/>
              </a:ext>
            </a:extLst>
          </p:cNvPr>
          <p:cNvSpPr>
            <a:spLocks noGrp="1"/>
          </p:cNvSpPr>
          <p:nvPr>
            <p:ph type="body" sz="quarter" idx="10"/>
          </p:nvPr>
        </p:nvSpPr>
        <p:spPr/>
        <p:txBody>
          <a:bodyPr/>
          <a:lstStyle/>
          <a:p>
            <a:r>
              <a:rPr lang="en-US" sz="600" dirty="0">
                <a:cs typeface="Segoe UI" panose="020B0502040204020203" pitchFamily="34" charset="0"/>
              </a:rPr>
              <a:t>CCON0134375</a:t>
            </a:r>
            <a:br>
              <a:rPr lang="en-US" sz="600" dirty="0">
                <a:cs typeface="Segoe UI" panose="020B0502040204020203" pitchFamily="34" charset="0"/>
              </a:rPr>
            </a:br>
            <a:r>
              <a:rPr lang="en-US" sz="600" dirty="0">
                <a:cs typeface="Segoe UI" panose="020B0502040204020203" pitchFamily="34" charset="0"/>
              </a:rPr>
              <a:t>202210-</a:t>
            </a:r>
            <a:r>
              <a:rPr lang="en-US" sz="600" dirty="0">
                <a:effectLst/>
              </a:rPr>
              <a:t>2558619</a:t>
            </a:r>
            <a:endParaRPr lang="en-US" sz="600" dirty="0">
              <a:cs typeface="Segoe UI" panose="020B0502040204020203" pitchFamily="34" charset="0"/>
            </a:endParaRPr>
          </a:p>
          <a:p>
            <a:endParaRPr lang="en-US" dirty="0"/>
          </a:p>
        </p:txBody>
      </p:sp>
      <p:sp>
        <p:nvSpPr>
          <p:cNvPr id="6" name="Title 12">
            <a:extLst>
              <a:ext uri="{FF2B5EF4-FFF2-40B4-BE49-F238E27FC236}">
                <a16:creationId xmlns:a16="http://schemas.microsoft.com/office/drawing/2014/main" id="{95693DB8-0604-6353-6C0C-24A68FE977D2}"/>
              </a:ext>
            </a:extLst>
          </p:cNvPr>
          <p:cNvSpPr txBox="1">
            <a:spLocks/>
          </p:cNvSpPr>
          <p:nvPr/>
        </p:nvSpPr>
        <p:spPr bwMode="auto">
          <a:xfrm>
            <a:off x="533400" y="2558564"/>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4400" b="1" dirty="0">
                <a:solidFill>
                  <a:srgbClr val="054C70"/>
                </a:solidFill>
                <a:latin typeface="+mn-lt"/>
              </a:rPr>
              <a:t>1-800-922-9945</a:t>
            </a:r>
            <a:br>
              <a:rPr lang="en-US" sz="4400" b="1" dirty="0">
                <a:solidFill>
                  <a:srgbClr val="054C70"/>
                </a:solidFill>
                <a:latin typeface="+mn-lt"/>
              </a:rPr>
            </a:br>
            <a:r>
              <a:rPr lang="en-US" sz="4400" b="1" dirty="0" err="1">
                <a:solidFill>
                  <a:srgbClr val="054C70"/>
                </a:solidFill>
                <a:latin typeface="+mn-lt"/>
              </a:rPr>
              <a:t>rps.troweprice.com</a:t>
            </a:r>
            <a:endParaRPr lang="en-US" sz="4400" b="1" dirty="0">
              <a:solidFill>
                <a:srgbClr val="054C70"/>
              </a:solidFill>
              <a:latin typeface="+mn-lt"/>
            </a:endParaRPr>
          </a:p>
        </p:txBody>
      </p:sp>
      <p:grpSp>
        <p:nvGrpSpPr>
          <p:cNvPr id="7" name="Group 6">
            <a:extLst>
              <a:ext uri="{FF2B5EF4-FFF2-40B4-BE49-F238E27FC236}">
                <a16:creationId xmlns:a16="http://schemas.microsoft.com/office/drawing/2014/main" id="{5C88BC36-F6DE-3722-183B-5E03341571FA}"/>
              </a:ext>
            </a:extLst>
          </p:cNvPr>
          <p:cNvGrpSpPr/>
          <p:nvPr/>
        </p:nvGrpSpPr>
        <p:grpSpPr>
          <a:xfrm>
            <a:off x="533400" y="3969265"/>
            <a:ext cx="2352674" cy="532152"/>
            <a:chOff x="3429699" y="3685379"/>
            <a:chExt cx="1889926" cy="427483"/>
          </a:xfrm>
        </p:grpSpPr>
        <p:pic>
          <p:nvPicPr>
            <p:cNvPr id="8" name="Picture 4">
              <a:extLst>
                <a:ext uri="{FF2B5EF4-FFF2-40B4-BE49-F238E27FC236}">
                  <a16:creationId xmlns:a16="http://schemas.microsoft.com/office/drawing/2014/main" id="{373E067F-9305-E47F-2EDC-4C469B2E4B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699" y="3685387"/>
              <a:ext cx="418052" cy="41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id="{19DB8F57-73E3-5E83-9F9B-235DB84C04F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1912" y="3685379"/>
              <a:ext cx="414909" cy="42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a:extLst>
                <a:ext uri="{FF2B5EF4-FFF2-40B4-BE49-F238E27FC236}">
                  <a16:creationId xmlns:a16="http://schemas.microsoft.com/office/drawing/2014/main" id="{04AB94BF-C4A1-46CC-16D8-E2D27969AF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99164" y="3697419"/>
              <a:ext cx="414909" cy="41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a:extLst>
                <a:ext uri="{FF2B5EF4-FFF2-40B4-BE49-F238E27FC236}">
                  <a16:creationId xmlns:a16="http://schemas.microsoft.com/office/drawing/2014/main" id="{6F44E62E-30E1-DC11-B980-CC2D2CC5113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98429" y="3692683"/>
              <a:ext cx="421196" cy="41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ext Placeholder 4">
            <a:extLst>
              <a:ext uri="{FF2B5EF4-FFF2-40B4-BE49-F238E27FC236}">
                <a16:creationId xmlns:a16="http://schemas.microsoft.com/office/drawing/2014/main" id="{AA3AC560-AB9D-F7F4-45AD-D0322CE214C4}"/>
              </a:ext>
            </a:extLst>
          </p:cNvPr>
          <p:cNvSpPr txBox="1">
            <a:spLocks/>
          </p:cNvSpPr>
          <p:nvPr/>
        </p:nvSpPr>
        <p:spPr>
          <a:xfrm>
            <a:off x="533400" y="5550608"/>
            <a:ext cx="11078497" cy="457200"/>
          </a:xfrm>
          <a:prstGeom prst="rect">
            <a:avLst/>
          </a:prstGeom>
        </p:spPr>
        <p:txBody>
          <a:bodyPr lIns="0" tIns="0" rIns="0" bIns="0"/>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nSpc>
                <a:spcPct val="100000"/>
              </a:lnSpc>
              <a:spcBef>
                <a:spcPts val="0"/>
              </a:spcBef>
              <a:spcAft>
                <a:spcPts val="600"/>
              </a:spcAft>
              <a:buNone/>
            </a:pPr>
            <a:r>
              <a:rPr lang="en-US" sz="800" dirty="0">
                <a:effectLst/>
                <a:ea typeface="Calibri" panose="020F0502020204030204" pitchFamily="34" charset="0"/>
              </a:rPr>
              <a:t>©2022 T. Rowe Price. All Rights Reserved. T. ROWE PRICE, INVEST WITH CONFIDENCE, and the Bighorn Sheep design are, collectively and/ or apart, trademarks of T. Rowe Price Group, Inc. RETIRE WITH CONFIDENCE is a trademark of T. Rowe Price Group, Inc.</a:t>
            </a:r>
          </a:p>
          <a:p>
            <a:pPr marL="0" indent="0">
              <a:lnSpc>
                <a:spcPct val="100000"/>
              </a:lnSpc>
              <a:spcBef>
                <a:spcPts val="0"/>
              </a:spcBef>
              <a:spcAft>
                <a:spcPts val="600"/>
              </a:spcAft>
              <a:buNone/>
            </a:pPr>
            <a:r>
              <a:rPr lang="en-US" altLang="en-US" sz="800" dirty="0">
                <a:latin typeface="+mn-lt"/>
                <a:ea typeface="Verdana" panose="020B0604030504040204" pitchFamily="34" charset="0"/>
                <a:cs typeface="Verdana" panose="020B0604030504040204" pitchFamily="34" charset="0"/>
              </a:rPr>
              <a:t>T. Rowe Price Retirement Plan Services, Inc.</a:t>
            </a:r>
            <a:r>
              <a:rPr lang="en-US" altLang="en-US" sz="800" dirty="0">
                <a:latin typeface="+mn-lt"/>
                <a:cs typeface="Arial" charset="0"/>
              </a:rPr>
              <a:t> </a:t>
            </a:r>
          </a:p>
        </p:txBody>
      </p:sp>
    </p:spTree>
    <p:extLst>
      <p:ext uri="{BB962C8B-B14F-4D97-AF65-F5344CB8AC3E}">
        <p14:creationId xmlns:p14="http://schemas.microsoft.com/office/powerpoint/2010/main" val="327015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C6E7D-1E23-0E96-9CE4-A4198E44B69C}"/>
              </a:ext>
            </a:extLst>
          </p:cNvPr>
          <p:cNvSpPr>
            <a:spLocks noGrp="1"/>
          </p:cNvSpPr>
          <p:nvPr>
            <p:ph type="body" sz="quarter" idx="10"/>
          </p:nvPr>
        </p:nvSpPr>
        <p:spPr/>
        <p:txBody>
          <a:bodyPr/>
          <a:lstStyle/>
          <a:p>
            <a:r>
              <a:rPr lang="en-US" sz="600" dirty="0">
                <a:cs typeface="Segoe UI" panose="020B0502040204020203" pitchFamily="34" charset="0"/>
              </a:rPr>
              <a:t>CCON0134375</a:t>
            </a:r>
            <a:br>
              <a:rPr lang="en-US" sz="600" dirty="0">
                <a:cs typeface="Segoe UI" panose="020B0502040204020203" pitchFamily="34" charset="0"/>
              </a:rPr>
            </a:br>
            <a:r>
              <a:rPr lang="en-US" sz="600" dirty="0">
                <a:cs typeface="Segoe UI" panose="020B0502040204020203" pitchFamily="34" charset="0"/>
              </a:rPr>
              <a:t>202210-</a:t>
            </a:r>
            <a:r>
              <a:rPr lang="en-US" sz="600" dirty="0">
                <a:effectLst/>
              </a:rPr>
              <a:t>2558619</a:t>
            </a:r>
            <a:endParaRPr lang="en-US" sz="600" dirty="0">
              <a:cs typeface="Segoe UI" panose="020B0502040204020203" pitchFamily="34" charset="0"/>
            </a:endParaRPr>
          </a:p>
          <a:p>
            <a:endParaRPr lang="en-US" dirty="0"/>
          </a:p>
        </p:txBody>
      </p:sp>
      <p:sp>
        <p:nvSpPr>
          <p:cNvPr id="6" name="Title 12">
            <a:extLst>
              <a:ext uri="{FF2B5EF4-FFF2-40B4-BE49-F238E27FC236}">
                <a16:creationId xmlns:a16="http://schemas.microsoft.com/office/drawing/2014/main" id="{95693DB8-0604-6353-6C0C-24A68FE977D2}"/>
              </a:ext>
            </a:extLst>
          </p:cNvPr>
          <p:cNvSpPr txBox="1">
            <a:spLocks/>
          </p:cNvSpPr>
          <p:nvPr/>
        </p:nvSpPr>
        <p:spPr bwMode="auto">
          <a:xfrm>
            <a:off x="533400" y="2558564"/>
            <a:ext cx="10163895"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4400" b="1" dirty="0">
                <a:solidFill>
                  <a:srgbClr val="054C70"/>
                </a:solidFill>
                <a:latin typeface="+mn-lt"/>
              </a:rPr>
              <a:t>1-800-354-2351</a:t>
            </a:r>
            <a:br>
              <a:rPr lang="en-US" sz="4400" b="1" dirty="0">
                <a:solidFill>
                  <a:srgbClr val="054C70"/>
                </a:solidFill>
                <a:latin typeface="+mn-lt"/>
              </a:rPr>
            </a:br>
            <a:r>
              <a:rPr lang="en-US" sz="4400" b="1" dirty="0" err="1">
                <a:solidFill>
                  <a:srgbClr val="054C70"/>
                </a:solidFill>
                <a:latin typeface="+mn-lt"/>
              </a:rPr>
              <a:t>rps.troweprice.com</a:t>
            </a:r>
            <a:endParaRPr lang="en-US" sz="4400" b="1" dirty="0">
              <a:solidFill>
                <a:srgbClr val="054C70"/>
              </a:solidFill>
              <a:latin typeface="+mn-lt"/>
            </a:endParaRPr>
          </a:p>
        </p:txBody>
      </p:sp>
      <p:grpSp>
        <p:nvGrpSpPr>
          <p:cNvPr id="7" name="Group 6">
            <a:extLst>
              <a:ext uri="{FF2B5EF4-FFF2-40B4-BE49-F238E27FC236}">
                <a16:creationId xmlns:a16="http://schemas.microsoft.com/office/drawing/2014/main" id="{5C88BC36-F6DE-3722-183B-5E03341571FA}"/>
              </a:ext>
            </a:extLst>
          </p:cNvPr>
          <p:cNvGrpSpPr/>
          <p:nvPr/>
        </p:nvGrpSpPr>
        <p:grpSpPr>
          <a:xfrm>
            <a:off x="533400" y="3969265"/>
            <a:ext cx="2352674" cy="532152"/>
            <a:chOff x="3429699" y="3685379"/>
            <a:chExt cx="1889926" cy="427483"/>
          </a:xfrm>
        </p:grpSpPr>
        <p:pic>
          <p:nvPicPr>
            <p:cNvPr id="8" name="Picture 4">
              <a:extLst>
                <a:ext uri="{FF2B5EF4-FFF2-40B4-BE49-F238E27FC236}">
                  <a16:creationId xmlns:a16="http://schemas.microsoft.com/office/drawing/2014/main" id="{373E067F-9305-E47F-2EDC-4C469B2E4B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699" y="3685387"/>
              <a:ext cx="418052" cy="41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id="{19DB8F57-73E3-5E83-9F9B-235DB84C04F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1912" y="3685379"/>
              <a:ext cx="414909" cy="42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a:extLst>
                <a:ext uri="{FF2B5EF4-FFF2-40B4-BE49-F238E27FC236}">
                  <a16:creationId xmlns:a16="http://schemas.microsoft.com/office/drawing/2014/main" id="{04AB94BF-C4A1-46CC-16D8-E2D27969AF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99164" y="3697419"/>
              <a:ext cx="414909" cy="41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a:extLst>
                <a:ext uri="{FF2B5EF4-FFF2-40B4-BE49-F238E27FC236}">
                  <a16:creationId xmlns:a16="http://schemas.microsoft.com/office/drawing/2014/main" id="{6F44E62E-30E1-DC11-B980-CC2D2CC5113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98429" y="3692683"/>
              <a:ext cx="421196" cy="41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ext Placeholder 4">
            <a:extLst>
              <a:ext uri="{FF2B5EF4-FFF2-40B4-BE49-F238E27FC236}">
                <a16:creationId xmlns:a16="http://schemas.microsoft.com/office/drawing/2014/main" id="{AA3AC560-AB9D-F7F4-45AD-D0322CE214C4}"/>
              </a:ext>
            </a:extLst>
          </p:cNvPr>
          <p:cNvSpPr txBox="1">
            <a:spLocks/>
          </p:cNvSpPr>
          <p:nvPr/>
        </p:nvSpPr>
        <p:spPr>
          <a:xfrm>
            <a:off x="533400" y="5550608"/>
            <a:ext cx="11078497" cy="457200"/>
          </a:xfrm>
          <a:prstGeom prst="rect">
            <a:avLst/>
          </a:prstGeom>
        </p:spPr>
        <p:txBody>
          <a:bodyPr lIns="0" tIns="0" rIns="0" bIns="0"/>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nSpc>
                <a:spcPct val="100000"/>
              </a:lnSpc>
              <a:spcBef>
                <a:spcPts val="0"/>
              </a:spcBef>
              <a:spcAft>
                <a:spcPts val="600"/>
              </a:spcAft>
              <a:buNone/>
            </a:pPr>
            <a:r>
              <a:rPr lang="en-US" sz="800" dirty="0">
                <a:effectLst/>
                <a:ea typeface="Calibri" panose="020F0502020204030204" pitchFamily="34" charset="0"/>
              </a:rPr>
              <a:t>©2022 T. Rowe Price. All Rights Reserved. T. ROWE PRICE, INVEST WITH CONFIDENCE, and the Bighorn Sheep design are, collectively and/ or apart, trademarks of T. Rowe Price Group, Inc. RETIRE WITH CONFIDENCE is a trademark of T. Rowe Price Group, Inc.</a:t>
            </a:r>
          </a:p>
          <a:p>
            <a:pPr marL="0" indent="0">
              <a:lnSpc>
                <a:spcPct val="100000"/>
              </a:lnSpc>
              <a:spcBef>
                <a:spcPts val="0"/>
              </a:spcBef>
              <a:spcAft>
                <a:spcPts val="600"/>
              </a:spcAft>
              <a:buNone/>
            </a:pPr>
            <a:r>
              <a:rPr lang="en-US" altLang="en-US" sz="800" dirty="0">
                <a:latin typeface="+mn-lt"/>
                <a:ea typeface="Verdana" panose="020B0604030504040204" pitchFamily="34" charset="0"/>
                <a:cs typeface="Verdana" panose="020B0604030504040204" pitchFamily="34" charset="0"/>
              </a:rPr>
              <a:t>T. Rowe Price Retirement Plan Services, Inc.</a:t>
            </a:r>
            <a:r>
              <a:rPr lang="en-US" altLang="en-US" sz="800" dirty="0">
                <a:latin typeface="+mn-lt"/>
                <a:cs typeface="Arial" charset="0"/>
              </a:rPr>
              <a:t> </a:t>
            </a:r>
          </a:p>
        </p:txBody>
      </p:sp>
    </p:spTree>
    <p:extLst>
      <p:ext uri="{BB962C8B-B14F-4D97-AF65-F5344CB8AC3E}">
        <p14:creationId xmlns:p14="http://schemas.microsoft.com/office/powerpoint/2010/main" val="10062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5EBFBC-8EF7-3269-FDE3-7A2675BAAB18}"/>
              </a:ext>
            </a:extLst>
          </p:cNvPr>
          <p:cNvSpPr>
            <a:spLocks noGrp="1"/>
          </p:cNvSpPr>
          <p:nvPr>
            <p:ph idx="1"/>
          </p:nvPr>
        </p:nvSpPr>
        <p:spPr>
          <a:xfrm>
            <a:off x="533400" y="1667490"/>
            <a:ext cx="11125198" cy="672588"/>
          </a:xfrm>
        </p:spPr>
        <p:txBody>
          <a:bodyPr/>
          <a:lstStyle/>
          <a:p>
            <a:pPr marL="0" indent="0">
              <a:buNone/>
            </a:pPr>
            <a:r>
              <a:rPr lang="en-US" altLang="en-US" dirty="0">
                <a:cs typeface="ＭＳ Ｐゴシック" pitchFamily="34" charset="-128"/>
              </a:rPr>
              <a:t>This presentation should only be used as a visual presentation for T. Rowe Price Retirement Plan Services, Inc., client meetings. This program should not be altered in any manner.</a:t>
            </a:r>
          </a:p>
        </p:txBody>
      </p:sp>
      <p:sp>
        <p:nvSpPr>
          <p:cNvPr id="10" name="Text Placeholder 9">
            <a:extLst>
              <a:ext uri="{FF2B5EF4-FFF2-40B4-BE49-F238E27FC236}">
                <a16:creationId xmlns:a16="http://schemas.microsoft.com/office/drawing/2014/main" id="{448263B8-DDDA-A6A0-8DA9-B0B68C594471}"/>
              </a:ext>
            </a:extLst>
          </p:cNvPr>
          <p:cNvSpPr>
            <a:spLocks noGrp="1"/>
          </p:cNvSpPr>
          <p:nvPr>
            <p:ph type="body" sz="quarter" idx="15"/>
          </p:nvPr>
        </p:nvSpPr>
        <p:spPr/>
        <p:txBody>
          <a:bodyPr/>
          <a:lstStyle/>
          <a:p>
            <a:r>
              <a:rPr lang="en-US" dirty="0"/>
              <a:t>To Plan Sponsors and Attendees</a:t>
            </a:r>
          </a:p>
        </p:txBody>
      </p:sp>
      <p:sp>
        <p:nvSpPr>
          <p:cNvPr id="16" name="Content Placeholder 1">
            <a:extLst>
              <a:ext uri="{FF2B5EF4-FFF2-40B4-BE49-F238E27FC236}">
                <a16:creationId xmlns:a16="http://schemas.microsoft.com/office/drawing/2014/main" id="{706029F9-10DC-72E6-B060-5ECA9078B6F1}"/>
              </a:ext>
            </a:extLst>
          </p:cNvPr>
          <p:cNvSpPr txBox="1">
            <a:spLocks/>
          </p:cNvSpPr>
          <p:nvPr/>
        </p:nvSpPr>
        <p:spPr>
          <a:xfrm>
            <a:off x="533400" y="3338973"/>
            <a:ext cx="11125198" cy="672588"/>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lang="en-US" sz="2000" kern="1200" dirty="0" smtClean="0">
                <a:solidFill>
                  <a:schemeClr val="tx1"/>
                </a:solidFill>
                <a:latin typeface="+mn-lt"/>
                <a:ea typeface="+mn-ea"/>
                <a:cs typeface="+mn-cs"/>
              </a:defRPr>
            </a:lvl1pPr>
            <a:lvl2pPr marL="621792"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en-US" dirty="0">
                <a:cs typeface="ＭＳ Ｐゴシック" pitchFamily="34" charset="-128"/>
              </a:rPr>
              <a:t>For security reasons, please do not speak or email any personal information during this meeting. For example, you should not give your address, Social Security number, or account information during this web meeting.</a:t>
            </a:r>
          </a:p>
        </p:txBody>
      </p:sp>
      <p:sp>
        <p:nvSpPr>
          <p:cNvPr id="17" name="Text Placeholder 9">
            <a:extLst>
              <a:ext uri="{FF2B5EF4-FFF2-40B4-BE49-F238E27FC236}">
                <a16:creationId xmlns:a16="http://schemas.microsoft.com/office/drawing/2014/main" id="{1A54067F-D59E-67D3-2313-0B084B96CBFF}"/>
              </a:ext>
            </a:extLst>
          </p:cNvPr>
          <p:cNvSpPr txBox="1">
            <a:spLocks/>
          </p:cNvSpPr>
          <p:nvPr/>
        </p:nvSpPr>
        <p:spPr>
          <a:xfrm>
            <a:off x="533400" y="2929397"/>
            <a:ext cx="11125198" cy="409575"/>
          </a:xfrm>
          <a:prstGeom prst="rect">
            <a:avLst/>
          </a:prstGeom>
        </p:spPr>
        <p:txBody>
          <a:bodyPr vert="horz" lIns="0" tIns="0" rIns="0" bIns="0" rtlCol="0">
            <a:noAutofit/>
          </a:bodyPr>
          <a:lstStyle>
            <a:lvl1pPr marL="0" indent="0" algn="l" defTabSz="914400" rtl="0" eaLnBrk="1" latinLnBrk="0" hangingPunct="1">
              <a:lnSpc>
                <a:spcPct val="105000"/>
              </a:lnSpc>
              <a:spcBef>
                <a:spcPts val="1800"/>
              </a:spcBef>
              <a:buClr>
                <a:schemeClr val="accent2"/>
              </a:buClr>
              <a:buFont typeface="Wingdings" panose="05000000000000000000" pitchFamily="2" charset="2"/>
              <a:buNone/>
              <a:defRPr sz="2000" b="1" kern="1200" cap="none" baseline="0">
                <a:solidFill>
                  <a:schemeClr val="tx2"/>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To Web Meeting Attendees</a:t>
            </a:r>
          </a:p>
        </p:txBody>
      </p:sp>
    </p:spTree>
    <p:extLst>
      <p:ext uri="{BB962C8B-B14F-4D97-AF65-F5344CB8AC3E}">
        <p14:creationId xmlns:p14="http://schemas.microsoft.com/office/powerpoint/2010/main" val="115800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09EF6DD-1DD3-D90A-07AF-E4BE78A76CBF}"/>
              </a:ext>
            </a:extLst>
          </p:cNvPr>
          <p:cNvSpPr>
            <a:spLocks noGrp="1"/>
          </p:cNvSpPr>
          <p:nvPr>
            <p:ph idx="1"/>
          </p:nvPr>
        </p:nvSpPr>
        <p:spPr/>
        <p:txBody>
          <a:bodyPr/>
          <a:lstStyle/>
          <a:p>
            <a:pPr marL="0" indent="0">
              <a:buNone/>
            </a:pPr>
            <a:r>
              <a:rPr lang="en-US" sz="1600" dirty="0"/>
              <a:t>This material has been prepared by T. Rowe Price Retirement Plan Services, Inc., for general and educational purposes only. This material does not provide recommendations concerning investments, investment strategies, or account types. It is not individualized to the needs of any specific investor and not intended to suggest any particular investment action is appropriate for you nor is it intended to serve as the primary basis for investment decision-making. T. Rowe Price Retirement Plan Services, Inc., its affiliates, and its associates do not provide legal or tax advice. Any tax-related discussion contained in this website, including any attachments/links, is not intended or written to be used, and cannot be used, for the purpose of (</a:t>
            </a:r>
            <a:r>
              <a:rPr lang="en-US" sz="1600" dirty="0" err="1"/>
              <a:t>i</a:t>
            </a:r>
            <a:r>
              <a:rPr lang="en-US" sz="1600" dirty="0"/>
              <a:t>) avoiding any tax penalties or (ii) promoting, marketing, or recommending to any other party any transaction or matter addressed herein. Please consult your independent legal counsel and/or professional tax advisor regarding any legal or tax issues in this material.</a:t>
            </a:r>
          </a:p>
        </p:txBody>
      </p:sp>
      <p:sp>
        <p:nvSpPr>
          <p:cNvPr id="10" name="Text Placeholder 9">
            <a:extLst>
              <a:ext uri="{FF2B5EF4-FFF2-40B4-BE49-F238E27FC236}">
                <a16:creationId xmlns:a16="http://schemas.microsoft.com/office/drawing/2014/main" id="{6B9B0D11-93F1-4F36-8D7A-914C5EC6B200}"/>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BFD44B6F-8260-1AB6-A5AC-FDA0ECC343C5}"/>
              </a:ext>
            </a:extLst>
          </p:cNvPr>
          <p:cNvSpPr>
            <a:spLocks noGrp="1"/>
          </p:cNvSpPr>
          <p:nvPr>
            <p:ph type="body" sz="quarter" idx="14"/>
          </p:nvPr>
        </p:nvSpPr>
        <p:spPr/>
        <p:txBody>
          <a:bodyPr/>
          <a:lstStyle/>
          <a:p>
            <a:endParaRPr lang="en-US"/>
          </a:p>
        </p:txBody>
      </p:sp>
      <p:sp>
        <p:nvSpPr>
          <p:cNvPr id="12" name="Text Placeholder 11">
            <a:extLst>
              <a:ext uri="{FF2B5EF4-FFF2-40B4-BE49-F238E27FC236}">
                <a16:creationId xmlns:a16="http://schemas.microsoft.com/office/drawing/2014/main" id="{46A7F19D-DFDA-725D-787F-DCFB873E68AD}"/>
              </a:ext>
            </a:extLst>
          </p:cNvPr>
          <p:cNvSpPr>
            <a:spLocks noGrp="1"/>
          </p:cNvSpPr>
          <p:nvPr>
            <p:ph type="body" sz="quarter" idx="21"/>
          </p:nvPr>
        </p:nvSpPr>
        <p:spPr/>
        <p:txBody>
          <a:bodyPr/>
          <a:lstStyle/>
          <a:p>
            <a:endParaRPr lang="en-US"/>
          </a:p>
        </p:txBody>
      </p:sp>
      <p:sp>
        <p:nvSpPr>
          <p:cNvPr id="7" name="Title 6">
            <a:extLst>
              <a:ext uri="{FF2B5EF4-FFF2-40B4-BE49-F238E27FC236}">
                <a16:creationId xmlns:a16="http://schemas.microsoft.com/office/drawing/2014/main" id="{F8085302-3015-3E3D-6428-DE44333FF4B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1820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712179-4B2B-D24A-6E96-1B30CC193C14}"/>
              </a:ext>
            </a:extLst>
          </p:cNvPr>
          <p:cNvSpPr>
            <a:spLocks noGrp="1"/>
          </p:cNvSpPr>
          <p:nvPr>
            <p:ph type="body" sz="quarter" idx="15"/>
          </p:nvPr>
        </p:nvSpPr>
        <p:spPr/>
        <p:txBody>
          <a:bodyPr/>
          <a:lstStyle/>
          <a:p>
            <a:r>
              <a:rPr lang="en-US" dirty="0">
                <a:solidFill>
                  <a:srgbClr val="4F4F4F"/>
                </a:solidFill>
                <a:effectLst/>
              </a:rPr>
              <a:t>Your savings today becomes your income in retirement.</a:t>
            </a:r>
          </a:p>
        </p:txBody>
      </p:sp>
      <p:sp>
        <p:nvSpPr>
          <p:cNvPr id="5" name="Text Placeholder 4">
            <a:extLst>
              <a:ext uri="{FF2B5EF4-FFF2-40B4-BE49-F238E27FC236}">
                <a16:creationId xmlns:a16="http://schemas.microsoft.com/office/drawing/2014/main" id="{0BBCA943-F9D2-D85D-AEC3-398438CB0984}"/>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7FD6EF87-E498-EA7C-9470-A6329F3E79C5}"/>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Why are we here?</a:t>
            </a:r>
            <a:endParaRPr lang="en-US" dirty="0"/>
          </a:p>
        </p:txBody>
      </p:sp>
      <p:sp>
        <p:nvSpPr>
          <p:cNvPr id="9" name="Right Triangle 8">
            <a:extLst>
              <a:ext uri="{FF2B5EF4-FFF2-40B4-BE49-F238E27FC236}">
                <a16:creationId xmlns:a16="http://schemas.microsoft.com/office/drawing/2014/main" id="{8AD8B3ED-9D8F-362D-C3BD-85E2FB40B09A}"/>
              </a:ext>
            </a:extLst>
          </p:cNvPr>
          <p:cNvSpPr/>
          <p:nvPr/>
        </p:nvSpPr>
        <p:spPr>
          <a:xfrm>
            <a:off x="6319357" y="2493623"/>
            <a:ext cx="2996568" cy="2477779"/>
          </a:xfrm>
          <a:prstGeom prst="rtTriangle">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 name="Right Triangle 9">
            <a:extLst>
              <a:ext uri="{FF2B5EF4-FFF2-40B4-BE49-F238E27FC236}">
                <a16:creationId xmlns:a16="http://schemas.microsoft.com/office/drawing/2014/main" id="{724DFA48-F8BD-8367-467B-309A3A80A0FF}"/>
              </a:ext>
            </a:extLst>
          </p:cNvPr>
          <p:cNvSpPr/>
          <p:nvPr/>
        </p:nvSpPr>
        <p:spPr>
          <a:xfrm flipH="1">
            <a:off x="2317087" y="2493623"/>
            <a:ext cx="3945436" cy="2471294"/>
          </a:xfrm>
          <a:prstGeom prst="rtTriangle">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 name="Freeform 10">
            <a:extLst>
              <a:ext uri="{FF2B5EF4-FFF2-40B4-BE49-F238E27FC236}">
                <a16:creationId xmlns:a16="http://schemas.microsoft.com/office/drawing/2014/main" id="{83AB6044-701F-182A-405D-9555CC270F29}"/>
              </a:ext>
            </a:extLst>
          </p:cNvPr>
          <p:cNvSpPr/>
          <p:nvPr/>
        </p:nvSpPr>
        <p:spPr>
          <a:xfrm rot="16200000" flipH="1">
            <a:off x="5982069" y="2467650"/>
            <a:ext cx="257175" cy="309123"/>
          </a:xfrm>
          <a:custGeom>
            <a:avLst/>
            <a:gdLst>
              <a:gd name="connsiteX0" fmla="*/ 0 w 257175"/>
              <a:gd name="connsiteY0" fmla="*/ 234040 h 234040"/>
              <a:gd name="connsiteX1" fmla="*/ 19318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193180" y="0"/>
                </a:lnTo>
                <a:lnTo>
                  <a:pt x="257175" y="0"/>
                </a:lnTo>
                <a:lnTo>
                  <a:pt x="257175"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 name="Freeform 11">
            <a:extLst>
              <a:ext uri="{FF2B5EF4-FFF2-40B4-BE49-F238E27FC236}">
                <a16:creationId xmlns:a16="http://schemas.microsoft.com/office/drawing/2014/main" id="{9040B76C-D861-5F93-8F60-008595DBA69B}"/>
              </a:ext>
            </a:extLst>
          </p:cNvPr>
          <p:cNvSpPr/>
          <p:nvPr/>
        </p:nvSpPr>
        <p:spPr>
          <a:xfrm rot="16200000" flipH="1">
            <a:off x="5872894" y="2667600"/>
            <a:ext cx="63995" cy="102404"/>
          </a:xfrm>
          <a:custGeom>
            <a:avLst/>
            <a:gdLst>
              <a:gd name="connsiteX0" fmla="*/ 0 w 63995"/>
              <a:gd name="connsiteY0" fmla="*/ 77531 h 77531"/>
              <a:gd name="connsiteX1" fmla="*/ 63995 w 63995"/>
              <a:gd name="connsiteY1" fmla="*/ 0 h 77531"/>
              <a:gd name="connsiteX2" fmla="*/ 63995 w 63995"/>
              <a:gd name="connsiteY2" fmla="*/ 77531 h 77531"/>
              <a:gd name="connsiteX3" fmla="*/ 0 w 63995"/>
              <a:gd name="connsiteY3" fmla="*/ 77531 h 77531"/>
            </a:gdLst>
            <a:ahLst/>
            <a:cxnLst>
              <a:cxn ang="0">
                <a:pos x="connsiteX0" y="connsiteY0"/>
              </a:cxn>
              <a:cxn ang="0">
                <a:pos x="connsiteX1" y="connsiteY1"/>
              </a:cxn>
              <a:cxn ang="0">
                <a:pos x="connsiteX2" y="connsiteY2"/>
              </a:cxn>
              <a:cxn ang="0">
                <a:pos x="connsiteX3" y="connsiteY3"/>
              </a:cxn>
            </a:cxnLst>
            <a:rect l="l" t="t" r="r" b="b"/>
            <a:pathLst>
              <a:path w="63995" h="77531">
                <a:moveTo>
                  <a:pt x="0" y="77531"/>
                </a:moveTo>
                <a:lnTo>
                  <a:pt x="63995" y="0"/>
                </a:lnTo>
                <a:lnTo>
                  <a:pt x="63995" y="77531"/>
                </a:lnTo>
                <a:lnTo>
                  <a:pt x="0" y="77531"/>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 name="Freeform 12">
            <a:extLst>
              <a:ext uri="{FF2B5EF4-FFF2-40B4-BE49-F238E27FC236}">
                <a16:creationId xmlns:a16="http://schemas.microsoft.com/office/drawing/2014/main" id="{DE0EE9BB-C73D-5EA4-9B6C-F39D74B04765}"/>
              </a:ext>
            </a:extLst>
          </p:cNvPr>
          <p:cNvSpPr/>
          <p:nvPr/>
        </p:nvSpPr>
        <p:spPr>
          <a:xfrm rot="16200000" flipH="1">
            <a:off x="5982069" y="2908626"/>
            <a:ext cx="257175" cy="309123"/>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 name="Freeform 13">
            <a:extLst>
              <a:ext uri="{FF2B5EF4-FFF2-40B4-BE49-F238E27FC236}">
                <a16:creationId xmlns:a16="http://schemas.microsoft.com/office/drawing/2014/main" id="{EC5FE93D-D618-517F-7E40-C1878966AB2C}"/>
              </a:ext>
            </a:extLst>
          </p:cNvPr>
          <p:cNvSpPr/>
          <p:nvPr/>
        </p:nvSpPr>
        <p:spPr>
          <a:xfrm rot="16200000" flipH="1">
            <a:off x="5679547" y="2917968"/>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 name="Freeform 14">
            <a:extLst>
              <a:ext uri="{FF2B5EF4-FFF2-40B4-BE49-F238E27FC236}">
                <a16:creationId xmlns:a16="http://schemas.microsoft.com/office/drawing/2014/main" id="{85AE6803-DC79-E0E3-A0B7-95E07A147EB8}"/>
              </a:ext>
            </a:extLst>
          </p:cNvPr>
          <p:cNvSpPr/>
          <p:nvPr/>
        </p:nvSpPr>
        <p:spPr>
          <a:xfrm rot="16200000" flipH="1">
            <a:off x="5375898" y="2910242"/>
            <a:ext cx="257175" cy="311372"/>
          </a:xfrm>
          <a:custGeom>
            <a:avLst/>
            <a:gdLst>
              <a:gd name="connsiteX0" fmla="*/ 0 w 257175"/>
              <a:gd name="connsiteY0" fmla="*/ 235743 h 235743"/>
              <a:gd name="connsiteX1" fmla="*/ 0 w 257175"/>
              <a:gd name="connsiteY1" fmla="*/ 156259 h 235743"/>
              <a:gd name="connsiteX2" fmla="*/ 128978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156259"/>
                </a:lnTo>
                <a:lnTo>
                  <a:pt x="128978"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 name="Freeform 15">
            <a:extLst>
              <a:ext uri="{FF2B5EF4-FFF2-40B4-BE49-F238E27FC236}">
                <a16:creationId xmlns:a16="http://schemas.microsoft.com/office/drawing/2014/main" id="{3DEA1700-E12A-3781-DDD1-097E5092C808}"/>
              </a:ext>
            </a:extLst>
          </p:cNvPr>
          <p:cNvSpPr/>
          <p:nvPr/>
        </p:nvSpPr>
        <p:spPr>
          <a:xfrm rot="16200000" flipH="1">
            <a:off x="5182132" y="3028867"/>
            <a:ext cx="128197" cy="205138"/>
          </a:xfrm>
          <a:custGeom>
            <a:avLst/>
            <a:gdLst>
              <a:gd name="connsiteX0" fmla="*/ 0 w 128197"/>
              <a:gd name="connsiteY0" fmla="*/ 155312 h 155312"/>
              <a:gd name="connsiteX1" fmla="*/ 128197 w 128197"/>
              <a:gd name="connsiteY1" fmla="*/ 0 h 155312"/>
              <a:gd name="connsiteX2" fmla="*/ 128197 w 128197"/>
              <a:gd name="connsiteY2" fmla="*/ 155312 h 155312"/>
              <a:gd name="connsiteX3" fmla="*/ 0 w 128197"/>
              <a:gd name="connsiteY3" fmla="*/ 155312 h 155312"/>
            </a:gdLst>
            <a:ahLst/>
            <a:cxnLst>
              <a:cxn ang="0">
                <a:pos x="connsiteX0" y="connsiteY0"/>
              </a:cxn>
              <a:cxn ang="0">
                <a:pos x="connsiteX1" y="connsiteY1"/>
              </a:cxn>
              <a:cxn ang="0">
                <a:pos x="connsiteX2" y="connsiteY2"/>
              </a:cxn>
              <a:cxn ang="0">
                <a:pos x="connsiteX3" y="connsiteY3"/>
              </a:cxn>
            </a:cxnLst>
            <a:rect l="l" t="t" r="r" b="b"/>
            <a:pathLst>
              <a:path w="128197" h="155312">
                <a:moveTo>
                  <a:pt x="0" y="155312"/>
                </a:moveTo>
                <a:lnTo>
                  <a:pt x="128197" y="0"/>
                </a:lnTo>
                <a:lnTo>
                  <a:pt x="128197" y="155312"/>
                </a:lnTo>
                <a:lnTo>
                  <a:pt x="0" y="155312"/>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 name="Freeform 16">
            <a:extLst>
              <a:ext uri="{FF2B5EF4-FFF2-40B4-BE49-F238E27FC236}">
                <a16:creationId xmlns:a16="http://schemas.microsoft.com/office/drawing/2014/main" id="{BDC1E672-4C04-5DF5-8C95-562C6BF78478}"/>
              </a:ext>
            </a:extLst>
          </p:cNvPr>
          <p:cNvSpPr/>
          <p:nvPr/>
        </p:nvSpPr>
        <p:spPr>
          <a:xfrm rot="16200000" flipH="1">
            <a:off x="5982069" y="3356103"/>
            <a:ext cx="257175" cy="309123"/>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 name="Freeform 17">
            <a:extLst>
              <a:ext uri="{FF2B5EF4-FFF2-40B4-BE49-F238E27FC236}">
                <a16:creationId xmlns:a16="http://schemas.microsoft.com/office/drawing/2014/main" id="{816E32E4-0C3D-0163-176F-AB868F2A31D5}"/>
              </a:ext>
            </a:extLst>
          </p:cNvPr>
          <p:cNvSpPr/>
          <p:nvPr/>
        </p:nvSpPr>
        <p:spPr>
          <a:xfrm rot="16200000" flipH="1">
            <a:off x="5679546" y="3362704"/>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 name="Freeform 18">
            <a:extLst>
              <a:ext uri="{FF2B5EF4-FFF2-40B4-BE49-F238E27FC236}">
                <a16:creationId xmlns:a16="http://schemas.microsoft.com/office/drawing/2014/main" id="{EF355262-AD94-3399-687C-6FBBFEB947FE}"/>
              </a:ext>
            </a:extLst>
          </p:cNvPr>
          <p:cNvSpPr/>
          <p:nvPr/>
        </p:nvSpPr>
        <p:spPr>
          <a:xfrm rot="16200000" flipH="1">
            <a:off x="5375898" y="3354978"/>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 name="Freeform 19">
            <a:extLst>
              <a:ext uri="{FF2B5EF4-FFF2-40B4-BE49-F238E27FC236}">
                <a16:creationId xmlns:a16="http://schemas.microsoft.com/office/drawing/2014/main" id="{874065EB-C915-1E70-25AF-3F81A5C37F52}"/>
              </a:ext>
            </a:extLst>
          </p:cNvPr>
          <p:cNvSpPr/>
          <p:nvPr/>
        </p:nvSpPr>
        <p:spPr>
          <a:xfrm rot="16200000" flipH="1">
            <a:off x="5072252" y="3362704"/>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 name="Freeform 20">
            <a:extLst>
              <a:ext uri="{FF2B5EF4-FFF2-40B4-BE49-F238E27FC236}">
                <a16:creationId xmlns:a16="http://schemas.microsoft.com/office/drawing/2014/main" id="{54F8BF57-8E22-FA89-5C77-32BE0E761BE4}"/>
              </a:ext>
            </a:extLst>
          </p:cNvPr>
          <p:cNvSpPr/>
          <p:nvPr/>
        </p:nvSpPr>
        <p:spPr>
          <a:xfrm rot="16200000" flipH="1">
            <a:off x="4768604" y="3354978"/>
            <a:ext cx="257175" cy="311372"/>
          </a:xfrm>
          <a:custGeom>
            <a:avLst/>
            <a:gdLst>
              <a:gd name="connsiteX0" fmla="*/ 0 w 257175"/>
              <a:gd name="connsiteY0" fmla="*/ 235743 h 235743"/>
              <a:gd name="connsiteX1" fmla="*/ 0 w 257175"/>
              <a:gd name="connsiteY1" fmla="*/ 78479 h 235743"/>
              <a:gd name="connsiteX2" fmla="*/ 64777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78479"/>
                </a:lnTo>
                <a:lnTo>
                  <a:pt x="64777"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 name="Freeform 21">
            <a:extLst>
              <a:ext uri="{FF2B5EF4-FFF2-40B4-BE49-F238E27FC236}">
                <a16:creationId xmlns:a16="http://schemas.microsoft.com/office/drawing/2014/main" id="{9F13F867-7035-0744-EF5D-E36CD9D5FFA4}"/>
              </a:ext>
            </a:extLst>
          </p:cNvPr>
          <p:cNvSpPr/>
          <p:nvPr/>
        </p:nvSpPr>
        <p:spPr>
          <a:xfrm rot="16200000" flipH="1">
            <a:off x="4497345" y="3395093"/>
            <a:ext cx="192398" cy="295921"/>
          </a:xfrm>
          <a:custGeom>
            <a:avLst/>
            <a:gdLst>
              <a:gd name="connsiteX0" fmla="*/ 0 w 192398"/>
              <a:gd name="connsiteY0" fmla="*/ 224045 h 224045"/>
              <a:gd name="connsiteX1" fmla="*/ 184929 w 192398"/>
              <a:gd name="connsiteY1" fmla="*/ 0 h 224045"/>
              <a:gd name="connsiteX2" fmla="*/ 184930 w 192398"/>
              <a:gd name="connsiteY2" fmla="*/ 0 h 224045"/>
              <a:gd name="connsiteX3" fmla="*/ 184929 w 192398"/>
              <a:gd name="connsiteY3" fmla="*/ 1 h 224045"/>
              <a:gd name="connsiteX4" fmla="*/ 192398 w 192398"/>
              <a:gd name="connsiteY4" fmla="*/ 1 h 224045"/>
              <a:gd name="connsiteX5" fmla="*/ 192398 w 192398"/>
              <a:gd name="connsiteY5" fmla="*/ 224045 h 224045"/>
              <a:gd name="connsiteX6" fmla="*/ 0 w 192398"/>
              <a:gd name="connsiteY6"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98" h="224045">
                <a:moveTo>
                  <a:pt x="0" y="224045"/>
                </a:moveTo>
                <a:lnTo>
                  <a:pt x="184929" y="0"/>
                </a:lnTo>
                <a:lnTo>
                  <a:pt x="184930" y="0"/>
                </a:lnTo>
                <a:lnTo>
                  <a:pt x="184929" y="1"/>
                </a:lnTo>
                <a:lnTo>
                  <a:pt x="192398" y="1"/>
                </a:lnTo>
                <a:lnTo>
                  <a:pt x="192398" y="224045"/>
                </a:lnTo>
                <a:lnTo>
                  <a:pt x="0" y="224045"/>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 name="Freeform 22">
            <a:extLst>
              <a:ext uri="{FF2B5EF4-FFF2-40B4-BE49-F238E27FC236}">
                <a16:creationId xmlns:a16="http://schemas.microsoft.com/office/drawing/2014/main" id="{13034725-3D3D-E6BB-F9C5-8A8BFF394134}"/>
              </a:ext>
            </a:extLst>
          </p:cNvPr>
          <p:cNvSpPr/>
          <p:nvPr/>
        </p:nvSpPr>
        <p:spPr>
          <a:xfrm rot="16200000" flipH="1">
            <a:off x="5982069" y="3799820"/>
            <a:ext cx="257175" cy="309123"/>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 name="Freeform 23">
            <a:extLst>
              <a:ext uri="{FF2B5EF4-FFF2-40B4-BE49-F238E27FC236}">
                <a16:creationId xmlns:a16="http://schemas.microsoft.com/office/drawing/2014/main" id="{8AB999FE-4F71-C54D-B979-D0AF79044E01}"/>
              </a:ext>
            </a:extLst>
          </p:cNvPr>
          <p:cNvSpPr/>
          <p:nvPr/>
        </p:nvSpPr>
        <p:spPr>
          <a:xfrm rot="16200000" flipH="1">
            <a:off x="5679546" y="3806421"/>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 name="Freeform 24">
            <a:extLst>
              <a:ext uri="{FF2B5EF4-FFF2-40B4-BE49-F238E27FC236}">
                <a16:creationId xmlns:a16="http://schemas.microsoft.com/office/drawing/2014/main" id="{26DD7C70-FEF6-8AF1-6AC5-296A64DB83BF}"/>
              </a:ext>
            </a:extLst>
          </p:cNvPr>
          <p:cNvSpPr/>
          <p:nvPr/>
        </p:nvSpPr>
        <p:spPr>
          <a:xfrm rot="16200000" flipH="1">
            <a:off x="5375898" y="3798695"/>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 name="Freeform 25">
            <a:extLst>
              <a:ext uri="{FF2B5EF4-FFF2-40B4-BE49-F238E27FC236}">
                <a16:creationId xmlns:a16="http://schemas.microsoft.com/office/drawing/2014/main" id="{74C3E864-7150-69AE-6FA2-8AC768FACDE8}"/>
              </a:ext>
            </a:extLst>
          </p:cNvPr>
          <p:cNvSpPr/>
          <p:nvPr/>
        </p:nvSpPr>
        <p:spPr>
          <a:xfrm rot="16200000" flipH="1">
            <a:off x="5072252" y="3806421"/>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 name="Freeform 26">
            <a:extLst>
              <a:ext uri="{FF2B5EF4-FFF2-40B4-BE49-F238E27FC236}">
                <a16:creationId xmlns:a16="http://schemas.microsoft.com/office/drawing/2014/main" id="{67A33192-7222-DE2D-5659-DDA751869880}"/>
              </a:ext>
            </a:extLst>
          </p:cNvPr>
          <p:cNvSpPr/>
          <p:nvPr/>
        </p:nvSpPr>
        <p:spPr>
          <a:xfrm rot="16200000" flipH="1">
            <a:off x="4768604" y="3798695"/>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 name="Freeform 27">
            <a:extLst>
              <a:ext uri="{FF2B5EF4-FFF2-40B4-BE49-F238E27FC236}">
                <a16:creationId xmlns:a16="http://schemas.microsoft.com/office/drawing/2014/main" id="{8C50242A-A90B-D5CA-381B-21DB9C00CD8D}"/>
              </a:ext>
            </a:extLst>
          </p:cNvPr>
          <p:cNvSpPr/>
          <p:nvPr/>
        </p:nvSpPr>
        <p:spPr>
          <a:xfrm rot="16200000" flipH="1">
            <a:off x="4464957" y="3806421"/>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 name="Freeform 28">
            <a:extLst>
              <a:ext uri="{FF2B5EF4-FFF2-40B4-BE49-F238E27FC236}">
                <a16:creationId xmlns:a16="http://schemas.microsoft.com/office/drawing/2014/main" id="{89B79E6E-1B01-D116-A41A-527128911B56}"/>
              </a:ext>
            </a:extLst>
          </p:cNvPr>
          <p:cNvSpPr/>
          <p:nvPr/>
        </p:nvSpPr>
        <p:spPr>
          <a:xfrm rot="16200000" flipH="1">
            <a:off x="4161309" y="3798695"/>
            <a:ext cx="257175" cy="311372"/>
          </a:xfrm>
          <a:custGeom>
            <a:avLst/>
            <a:gdLst>
              <a:gd name="connsiteX0" fmla="*/ 0 w 257175"/>
              <a:gd name="connsiteY0" fmla="*/ 235743 h 235743"/>
              <a:gd name="connsiteX1" fmla="*/ 0 w 257175"/>
              <a:gd name="connsiteY1" fmla="*/ 697 h 235743"/>
              <a:gd name="connsiteX2" fmla="*/ 575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697"/>
                </a:lnTo>
                <a:lnTo>
                  <a:pt x="575"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 name="Freeform 29">
            <a:extLst>
              <a:ext uri="{FF2B5EF4-FFF2-40B4-BE49-F238E27FC236}">
                <a16:creationId xmlns:a16="http://schemas.microsoft.com/office/drawing/2014/main" id="{6B84FA15-C836-0E1C-3805-F989AE01D3DE}"/>
              </a:ext>
            </a:extLst>
          </p:cNvPr>
          <p:cNvSpPr/>
          <p:nvPr/>
        </p:nvSpPr>
        <p:spPr>
          <a:xfrm rot="16200000" flipH="1">
            <a:off x="3857949" y="3806709"/>
            <a:ext cx="256600" cy="295921"/>
          </a:xfrm>
          <a:custGeom>
            <a:avLst/>
            <a:gdLst>
              <a:gd name="connsiteX0" fmla="*/ 0 w 256600"/>
              <a:gd name="connsiteY0" fmla="*/ 224045 h 224045"/>
              <a:gd name="connsiteX1" fmla="*/ 184930 w 256600"/>
              <a:gd name="connsiteY1" fmla="*/ 0 h 224045"/>
              <a:gd name="connsiteX2" fmla="*/ 184931 w 256600"/>
              <a:gd name="connsiteY2" fmla="*/ 0 h 224045"/>
              <a:gd name="connsiteX3" fmla="*/ 184930 w 256600"/>
              <a:gd name="connsiteY3" fmla="*/ 1 h 224045"/>
              <a:gd name="connsiteX4" fmla="*/ 256600 w 256600"/>
              <a:gd name="connsiteY4" fmla="*/ 1 h 224045"/>
              <a:gd name="connsiteX5" fmla="*/ 256600 w 256600"/>
              <a:gd name="connsiteY5" fmla="*/ 224045 h 224045"/>
              <a:gd name="connsiteX6" fmla="*/ 0 w 256600"/>
              <a:gd name="connsiteY6"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600" h="224045">
                <a:moveTo>
                  <a:pt x="0" y="224045"/>
                </a:moveTo>
                <a:lnTo>
                  <a:pt x="184930" y="0"/>
                </a:lnTo>
                <a:lnTo>
                  <a:pt x="184931" y="0"/>
                </a:lnTo>
                <a:lnTo>
                  <a:pt x="184930" y="1"/>
                </a:lnTo>
                <a:lnTo>
                  <a:pt x="256600" y="1"/>
                </a:lnTo>
                <a:lnTo>
                  <a:pt x="256600" y="224045"/>
                </a:lnTo>
                <a:lnTo>
                  <a:pt x="0" y="224045"/>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 name="Freeform 30">
            <a:extLst>
              <a:ext uri="{FF2B5EF4-FFF2-40B4-BE49-F238E27FC236}">
                <a16:creationId xmlns:a16="http://schemas.microsoft.com/office/drawing/2014/main" id="{23A64B78-969F-346D-B97C-AB6F40B06BF0}"/>
              </a:ext>
            </a:extLst>
          </p:cNvPr>
          <p:cNvSpPr/>
          <p:nvPr/>
        </p:nvSpPr>
        <p:spPr>
          <a:xfrm rot="16200000" flipH="1">
            <a:off x="3745112" y="3989792"/>
            <a:ext cx="71669" cy="114683"/>
          </a:xfrm>
          <a:custGeom>
            <a:avLst/>
            <a:gdLst>
              <a:gd name="connsiteX0" fmla="*/ 0 w 71669"/>
              <a:gd name="connsiteY0" fmla="*/ 86828 h 86828"/>
              <a:gd name="connsiteX1" fmla="*/ 71669 w 71669"/>
              <a:gd name="connsiteY1" fmla="*/ 0 h 86828"/>
              <a:gd name="connsiteX2" fmla="*/ 71669 w 71669"/>
              <a:gd name="connsiteY2" fmla="*/ 86828 h 86828"/>
              <a:gd name="connsiteX3" fmla="*/ 0 w 71669"/>
              <a:gd name="connsiteY3" fmla="*/ 86828 h 86828"/>
            </a:gdLst>
            <a:ahLst/>
            <a:cxnLst>
              <a:cxn ang="0">
                <a:pos x="connsiteX0" y="connsiteY0"/>
              </a:cxn>
              <a:cxn ang="0">
                <a:pos x="connsiteX1" y="connsiteY1"/>
              </a:cxn>
              <a:cxn ang="0">
                <a:pos x="connsiteX2" y="connsiteY2"/>
              </a:cxn>
              <a:cxn ang="0">
                <a:pos x="connsiteX3" y="connsiteY3"/>
              </a:cxn>
            </a:cxnLst>
            <a:rect l="l" t="t" r="r" b="b"/>
            <a:pathLst>
              <a:path w="71669" h="86828">
                <a:moveTo>
                  <a:pt x="0" y="86828"/>
                </a:moveTo>
                <a:lnTo>
                  <a:pt x="71669" y="0"/>
                </a:lnTo>
                <a:lnTo>
                  <a:pt x="71669" y="86828"/>
                </a:lnTo>
                <a:lnTo>
                  <a:pt x="0" y="86828"/>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2" name="Freeform 31">
            <a:extLst>
              <a:ext uri="{FF2B5EF4-FFF2-40B4-BE49-F238E27FC236}">
                <a16:creationId xmlns:a16="http://schemas.microsoft.com/office/drawing/2014/main" id="{45C7EB29-D8F2-2B12-7538-FAD98E032EDB}"/>
              </a:ext>
            </a:extLst>
          </p:cNvPr>
          <p:cNvSpPr/>
          <p:nvPr/>
        </p:nvSpPr>
        <p:spPr>
          <a:xfrm rot="16200000" flipH="1">
            <a:off x="5982069" y="4243537"/>
            <a:ext cx="257175" cy="309123"/>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3" name="Freeform 32">
            <a:extLst>
              <a:ext uri="{FF2B5EF4-FFF2-40B4-BE49-F238E27FC236}">
                <a16:creationId xmlns:a16="http://schemas.microsoft.com/office/drawing/2014/main" id="{BB7105FE-AF9D-C868-A170-BF0A66620854}"/>
              </a:ext>
            </a:extLst>
          </p:cNvPr>
          <p:cNvSpPr/>
          <p:nvPr/>
        </p:nvSpPr>
        <p:spPr>
          <a:xfrm rot="16200000" flipH="1">
            <a:off x="5679546" y="4250138"/>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 name="Freeform 33">
            <a:extLst>
              <a:ext uri="{FF2B5EF4-FFF2-40B4-BE49-F238E27FC236}">
                <a16:creationId xmlns:a16="http://schemas.microsoft.com/office/drawing/2014/main" id="{563557A3-3B13-1D9C-DE3E-D61C947596CE}"/>
              </a:ext>
            </a:extLst>
          </p:cNvPr>
          <p:cNvSpPr/>
          <p:nvPr/>
        </p:nvSpPr>
        <p:spPr>
          <a:xfrm rot="16200000" flipH="1">
            <a:off x="5375898" y="4242412"/>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 name="Freeform 34">
            <a:extLst>
              <a:ext uri="{FF2B5EF4-FFF2-40B4-BE49-F238E27FC236}">
                <a16:creationId xmlns:a16="http://schemas.microsoft.com/office/drawing/2014/main" id="{BCFDB1A3-5657-F510-E9D2-92C54067A630}"/>
              </a:ext>
            </a:extLst>
          </p:cNvPr>
          <p:cNvSpPr/>
          <p:nvPr/>
        </p:nvSpPr>
        <p:spPr>
          <a:xfrm rot="16200000" flipH="1">
            <a:off x="5072252" y="4250138"/>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 name="Freeform 35">
            <a:extLst>
              <a:ext uri="{FF2B5EF4-FFF2-40B4-BE49-F238E27FC236}">
                <a16:creationId xmlns:a16="http://schemas.microsoft.com/office/drawing/2014/main" id="{3D21C11F-F38D-FFDC-7E7A-D667703012AE}"/>
              </a:ext>
            </a:extLst>
          </p:cNvPr>
          <p:cNvSpPr/>
          <p:nvPr/>
        </p:nvSpPr>
        <p:spPr>
          <a:xfrm rot="16200000" flipH="1">
            <a:off x="4768604" y="4242412"/>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 name="Freeform 36">
            <a:extLst>
              <a:ext uri="{FF2B5EF4-FFF2-40B4-BE49-F238E27FC236}">
                <a16:creationId xmlns:a16="http://schemas.microsoft.com/office/drawing/2014/main" id="{24169B2D-5448-073A-E43B-806A677A73DB}"/>
              </a:ext>
            </a:extLst>
          </p:cNvPr>
          <p:cNvSpPr/>
          <p:nvPr/>
        </p:nvSpPr>
        <p:spPr>
          <a:xfrm rot="16200000" flipH="1">
            <a:off x="4464957" y="4250138"/>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 name="Freeform 37">
            <a:extLst>
              <a:ext uri="{FF2B5EF4-FFF2-40B4-BE49-F238E27FC236}">
                <a16:creationId xmlns:a16="http://schemas.microsoft.com/office/drawing/2014/main" id="{CFB4007B-3547-9421-0DF4-8538C51FD486}"/>
              </a:ext>
            </a:extLst>
          </p:cNvPr>
          <p:cNvSpPr/>
          <p:nvPr/>
        </p:nvSpPr>
        <p:spPr>
          <a:xfrm rot="16200000" flipH="1">
            <a:off x="4161309" y="4242412"/>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 name="Freeform 38">
            <a:extLst>
              <a:ext uri="{FF2B5EF4-FFF2-40B4-BE49-F238E27FC236}">
                <a16:creationId xmlns:a16="http://schemas.microsoft.com/office/drawing/2014/main" id="{370BC629-D8D0-9D6E-717E-A56AED897440}"/>
              </a:ext>
            </a:extLst>
          </p:cNvPr>
          <p:cNvSpPr/>
          <p:nvPr/>
        </p:nvSpPr>
        <p:spPr>
          <a:xfrm rot="16200000" flipH="1">
            <a:off x="3857662" y="4250138"/>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 name="Freeform 39">
            <a:extLst>
              <a:ext uri="{FF2B5EF4-FFF2-40B4-BE49-F238E27FC236}">
                <a16:creationId xmlns:a16="http://schemas.microsoft.com/office/drawing/2014/main" id="{8A105AE4-1639-4A3F-181E-EF2198BFD2E6}"/>
              </a:ext>
            </a:extLst>
          </p:cNvPr>
          <p:cNvSpPr/>
          <p:nvPr/>
        </p:nvSpPr>
        <p:spPr>
          <a:xfrm rot="16200000" flipH="1">
            <a:off x="3553331" y="4242413"/>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 name="Freeform 40">
            <a:extLst>
              <a:ext uri="{FF2B5EF4-FFF2-40B4-BE49-F238E27FC236}">
                <a16:creationId xmlns:a16="http://schemas.microsoft.com/office/drawing/2014/main" id="{790ED0E5-C235-EF04-D4BC-5F1D62527146}"/>
              </a:ext>
            </a:extLst>
          </p:cNvPr>
          <p:cNvSpPr/>
          <p:nvPr/>
        </p:nvSpPr>
        <p:spPr>
          <a:xfrm rot="16200000" flipH="1">
            <a:off x="3249683" y="4250139"/>
            <a:ext cx="257175" cy="295921"/>
          </a:xfrm>
          <a:custGeom>
            <a:avLst/>
            <a:gdLst>
              <a:gd name="connsiteX0" fmla="*/ 0 w 257175"/>
              <a:gd name="connsiteY0" fmla="*/ 224045 h 224045"/>
              <a:gd name="connsiteX1" fmla="*/ 0 w 257175"/>
              <a:gd name="connsiteY1" fmla="*/ 146961 h 224045"/>
              <a:gd name="connsiteX2" fmla="*/ 121303 w 257175"/>
              <a:gd name="connsiteY2" fmla="*/ 0 h 224045"/>
              <a:gd name="connsiteX3" fmla="*/ 121304 w 257175"/>
              <a:gd name="connsiteY3" fmla="*/ 0 h 224045"/>
              <a:gd name="connsiteX4" fmla="*/ 121303 w 257175"/>
              <a:gd name="connsiteY4" fmla="*/ 1 h 224045"/>
              <a:gd name="connsiteX5" fmla="*/ 257175 w 257175"/>
              <a:gd name="connsiteY5" fmla="*/ 1 h 224045"/>
              <a:gd name="connsiteX6" fmla="*/ 257175 w 257175"/>
              <a:gd name="connsiteY6" fmla="*/ 224045 h 224045"/>
              <a:gd name="connsiteX7" fmla="*/ 0 w 257175"/>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175" h="224045">
                <a:moveTo>
                  <a:pt x="0" y="224045"/>
                </a:moveTo>
                <a:lnTo>
                  <a:pt x="0" y="146961"/>
                </a:lnTo>
                <a:lnTo>
                  <a:pt x="121303" y="0"/>
                </a:lnTo>
                <a:lnTo>
                  <a:pt x="121304" y="0"/>
                </a:lnTo>
                <a:lnTo>
                  <a:pt x="121303" y="1"/>
                </a:lnTo>
                <a:lnTo>
                  <a:pt x="257175" y="1"/>
                </a:lnTo>
                <a:lnTo>
                  <a:pt x="257175" y="224045"/>
                </a:lnTo>
                <a:lnTo>
                  <a:pt x="0" y="224045"/>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 name="Freeform 41">
            <a:extLst>
              <a:ext uri="{FF2B5EF4-FFF2-40B4-BE49-F238E27FC236}">
                <a16:creationId xmlns:a16="http://schemas.microsoft.com/office/drawing/2014/main" id="{4194E5B7-9136-0634-53CD-49DE574A6B68}"/>
              </a:ext>
            </a:extLst>
          </p:cNvPr>
          <p:cNvSpPr/>
          <p:nvPr/>
        </p:nvSpPr>
        <p:spPr>
          <a:xfrm rot="16200000" flipH="1">
            <a:off x="3053665" y="4350042"/>
            <a:ext cx="135871" cy="217419"/>
          </a:xfrm>
          <a:custGeom>
            <a:avLst/>
            <a:gdLst>
              <a:gd name="connsiteX0" fmla="*/ 0 w 135871"/>
              <a:gd name="connsiteY0" fmla="*/ 164610 h 164610"/>
              <a:gd name="connsiteX1" fmla="*/ 135871 w 135871"/>
              <a:gd name="connsiteY1" fmla="*/ 0 h 164610"/>
              <a:gd name="connsiteX2" fmla="*/ 135871 w 135871"/>
              <a:gd name="connsiteY2" fmla="*/ 164610 h 164610"/>
              <a:gd name="connsiteX3" fmla="*/ 0 w 135871"/>
              <a:gd name="connsiteY3" fmla="*/ 164610 h 164610"/>
            </a:gdLst>
            <a:ahLst/>
            <a:cxnLst>
              <a:cxn ang="0">
                <a:pos x="connsiteX0" y="connsiteY0"/>
              </a:cxn>
              <a:cxn ang="0">
                <a:pos x="connsiteX1" y="connsiteY1"/>
              </a:cxn>
              <a:cxn ang="0">
                <a:pos x="connsiteX2" y="connsiteY2"/>
              </a:cxn>
              <a:cxn ang="0">
                <a:pos x="connsiteX3" y="connsiteY3"/>
              </a:cxn>
            </a:cxnLst>
            <a:rect l="l" t="t" r="r" b="b"/>
            <a:pathLst>
              <a:path w="135871" h="164610">
                <a:moveTo>
                  <a:pt x="0" y="164610"/>
                </a:moveTo>
                <a:lnTo>
                  <a:pt x="135871" y="0"/>
                </a:lnTo>
                <a:lnTo>
                  <a:pt x="135871" y="164610"/>
                </a:lnTo>
                <a:lnTo>
                  <a:pt x="0" y="16461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3" name="Freeform 42">
            <a:extLst>
              <a:ext uri="{FF2B5EF4-FFF2-40B4-BE49-F238E27FC236}">
                <a16:creationId xmlns:a16="http://schemas.microsoft.com/office/drawing/2014/main" id="{E5B268BE-1761-24B0-16B1-349495D3BD46}"/>
              </a:ext>
            </a:extLst>
          </p:cNvPr>
          <p:cNvSpPr/>
          <p:nvPr/>
        </p:nvSpPr>
        <p:spPr>
          <a:xfrm rot="16200000" flipH="1">
            <a:off x="5984811" y="4684510"/>
            <a:ext cx="251691" cy="309123"/>
          </a:xfrm>
          <a:custGeom>
            <a:avLst/>
            <a:gdLst>
              <a:gd name="connsiteX0" fmla="*/ 0 w 251691"/>
              <a:gd name="connsiteY0" fmla="*/ 234040 h 234040"/>
              <a:gd name="connsiteX1" fmla="*/ 0 w 251691"/>
              <a:gd name="connsiteY1" fmla="*/ 0 h 234040"/>
              <a:gd name="connsiteX2" fmla="*/ 251691 w 251691"/>
              <a:gd name="connsiteY2" fmla="*/ 0 h 234040"/>
              <a:gd name="connsiteX3" fmla="*/ 251691 w 251691"/>
              <a:gd name="connsiteY3" fmla="*/ 234040 h 234040"/>
              <a:gd name="connsiteX4" fmla="*/ 0 w 251691"/>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4040">
                <a:moveTo>
                  <a:pt x="0" y="234040"/>
                </a:moveTo>
                <a:lnTo>
                  <a:pt x="0" y="0"/>
                </a:lnTo>
                <a:lnTo>
                  <a:pt x="251691" y="0"/>
                </a:lnTo>
                <a:lnTo>
                  <a:pt x="251691"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4" name="Freeform 43">
            <a:extLst>
              <a:ext uri="{FF2B5EF4-FFF2-40B4-BE49-F238E27FC236}">
                <a16:creationId xmlns:a16="http://schemas.microsoft.com/office/drawing/2014/main" id="{F47B54F6-E9A0-3633-0741-54A6562C2A8D}"/>
              </a:ext>
            </a:extLst>
          </p:cNvPr>
          <p:cNvSpPr/>
          <p:nvPr/>
        </p:nvSpPr>
        <p:spPr>
          <a:xfrm rot="16200000" flipH="1">
            <a:off x="5682288" y="4691111"/>
            <a:ext cx="251691" cy="295920"/>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5" name="Freeform 44">
            <a:extLst>
              <a:ext uri="{FF2B5EF4-FFF2-40B4-BE49-F238E27FC236}">
                <a16:creationId xmlns:a16="http://schemas.microsoft.com/office/drawing/2014/main" id="{A551E6D4-5D8A-57E4-AC87-B2EA8742F2A8}"/>
              </a:ext>
            </a:extLst>
          </p:cNvPr>
          <p:cNvSpPr/>
          <p:nvPr/>
        </p:nvSpPr>
        <p:spPr>
          <a:xfrm rot="16200000" flipH="1">
            <a:off x="5378640" y="4683385"/>
            <a:ext cx="251691" cy="311372"/>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6" name="Freeform 45">
            <a:extLst>
              <a:ext uri="{FF2B5EF4-FFF2-40B4-BE49-F238E27FC236}">
                <a16:creationId xmlns:a16="http://schemas.microsoft.com/office/drawing/2014/main" id="{A44D83EF-EEDF-8E30-B815-B0B38AA8C461}"/>
              </a:ext>
            </a:extLst>
          </p:cNvPr>
          <p:cNvSpPr/>
          <p:nvPr/>
        </p:nvSpPr>
        <p:spPr>
          <a:xfrm rot="16200000" flipH="1">
            <a:off x="5074994" y="4691111"/>
            <a:ext cx="251691" cy="295920"/>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7" name="Freeform 46">
            <a:extLst>
              <a:ext uri="{FF2B5EF4-FFF2-40B4-BE49-F238E27FC236}">
                <a16:creationId xmlns:a16="http://schemas.microsoft.com/office/drawing/2014/main" id="{C64AAC4B-0372-B8DB-C4BC-6442F8D39E57}"/>
              </a:ext>
            </a:extLst>
          </p:cNvPr>
          <p:cNvSpPr/>
          <p:nvPr/>
        </p:nvSpPr>
        <p:spPr>
          <a:xfrm rot="16200000" flipH="1">
            <a:off x="4770662" y="4683386"/>
            <a:ext cx="251691" cy="311372"/>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8" name="Freeform 47">
            <a:extLst>
              <a:ext uri="{FF2B5EF4-FFF2-40B4-BE49-F238E27FC236}">
                <a16:creationId xmlns:a16="http://schemas.microsoft.com/office/drawing/2014/main" id="{37F2FEAE-4156-11C5-A5FF-1D75E51000D1}"/>
              </a:ext>
            </a:extLst>
          </p:cNvPr>
          <p:cNvSpPr/>
          <p:nvPr/>
        </p:nvSpPr>
        <p:spPr>
          <a:xfrm rot="16200000" flipH="1">
            <a:off x="4467015" y="4691112"/>
            <a:ext cx="251691" cy="295920"/>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9" name="Freeform 48">
            <a:extLst>
              <a:ext uri="{FF2B5EF4-FFF2-40B4-BE49-F238E27FC236}">
                <a16:creationId xmlns:a16="http://schemas.microsoft.com/office/drawing/2014/main" id="{7DDBD398-E233-ABB0-2766-5425AD0F7D0B}"/>
              </a:ext>
            </a:extLst>
          </p:cNvPr>
          <p:cNvSpPr/>
          <p:nvPr/>
        </p:nvSpPr>
        <p:spPr>
          <a:xfrm rot="16200000" flipH="1">
            <a:off x="4163367" y="4683386"/>
            <a:ext cx="251691" cy="311372"/>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0" name="Freeform 49">
            <a:extLst>
              <a:ext uri="{FF2B5EF4-FFF2-40B4-BE49-F238E27FC236}">
                <a16:creationId xmlns:a16="http://schemas.microsoft.com/office/drawing/2014/main" id="{1EB84B99-BFFE-6CB7-117C-7FDA596049F0}"/>
              </a:ext>
            </a:extLst>
          </p:cNvPr>
          <p:cNvSpPr/>
          <p:nvPr/>
        </p:nvSpPr>
        <p:spPr>
          <a:xfrm rot="16200000" flipH="1">
            <a:off x="3859720" y="4691112"/>
            <a:ext cx="251691" cy="295920"/>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1" name="Freeform 50">
            <a:extLst>
              <a:ext uri="{FF2B5EF4-FFF2-40B4-BE49-F238E27FC236}">
                <a16:creationId xmlns:a16="http://schemas.microsoft.com/office/drawing/2014/main" id="{2FE2CACB-5E2D-D2C3-C2A2-E0F39D9E8680}"/>
              </a:ext>
            </a:extLst>
          </p:cNvPr>
          <p:cNvSpPr/>
          <p:nvPr/>
        </p:nvSpPr>
        <p:spPr>
          <a:xfrm rot="16200000" flipH="1">
            <a:off x="3556073" y="4683386"/>
            <a:ext cx="251691" cy="311372"/>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2" name="Freeform 51">
            <a:extLst>
              <a:ext uri="{FF2B5EF4-FFF2-40B4-BE49-F238E27FC236}">
                <a16:creationId xmlns:a16="http://schemas.microsoft.com/office/drawing/2014/main" id="{BCCF63C0-C9B2-6012-9E2E-9D51A5D913C3}"/>
              </a:ext>
            </a:extLst>
          </p:cNvPr>
          <p:cNvSpPr/>
          <p:nvPr/>
        </p:nvSpPr>
        <p:spPr>
          <a:xfrm rot="16200000" flipH="1">
            <a:off x="3256545" y="4691112"/>
            <a:ext cx="251691" cy="295920"/>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3" name="Freeform 52">
            <a:extLst>
              <a:ext uri="{FF2B5EF4-FFF2-40B4-BE49-F238E27FC236}">
                <a16:creationId xmlns:a16="http://schemas.microsoft.com/office/drawing/2014/main" id="{1F69C866-5EF5-D94B-8344-3F7DDB5F2FA2}"/>
              </a:ext>
            </a:extLst>
          </p:cNvPr>
          <p:cNvSpPr/>
          <p:nvPr/>
        </p:nvSpPr>
        <p:spPr>
          <a:xfrm rot="16200000" flipH="1">
            <a:off x="2952897" y="4683386"/>
            <a:ext cx="251691" cy="311372"/>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4" name="Freeform 53">
            <a:extLst>
              <a:ext uri="{FF2B5EF4-FFF2-40B4-BE49-F238E27FC236}">
                <a16:creationId xmlns:a16="http://schemas.microsoft.com/office/drawing/2014/main" id="{AC4CB733-0299-4980-0E21-497979FC019F}"/>
              </a:ext>
            </a:extLst>
          </p:cNvPr>
          <p:cNvSpPr/>
          <p:nvPr/>
        </p:nvSpPr>
        <p:spPr>
          <a:xfrm rot="16200000" flipH="1">
            <a:off x="2649248" y="4691111"/>
            <a:ext cx="251691" cy="295924"/>
          </a:xfrm>
          <a:custGeom>
            <a:avLst/>
            <a:gdLst>
              <a:gd name="connsiteX0" fmla="*/ 0 w 251691"/>
              <a:gd name="connsiteY0" fmla="*/ 224047 h 224047"/>
              <a:gd name="connsiteX1" fmla="*/ 0 w 251691"/>
              <a:gd name="connsiteY1" fmla="*/ 69184 h 224047"/>
              <a:gd name="connsiteX2" fmla="*/ 57105 w 251691"/>
              <a:gd name="connsiteY2" fmla="*/ 0 h 224047"/>
              <a:gd name="connsiteX3" fmla="*/ 57106 w 251691"/>
              <a:gd name="connsiteY3" fmla="*/ 0 h 224047"/>
              <a:gd name="connsiteX4" fmla="*/ 57105 w 251691"/>
              <a:gd name="connsiteY4" fmla="*/ 1 h 224047"/>
              <a:gd name="connsiteX5" fmla="*/ 251691 w 251691"/>
              <a:gd name="connsiteY5" fmla="*/ 1 h 224047"/>
              <a:gd name="connsiteX6" fmla="*/ 251691 w 251691"/>
              <a:gd name="connsiteY6" fmla="*/ 224047 h 224047"/>
              <a:gd name="connsiteX7" fmla="*/ 0 w 251691"/>
              <a:gd name="connsiteY7" fmla="*/ 224047 h 2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691" h="224047">
                <a:moveTo>
                  <a:pt x="0" y="224047"/>
                </a:moveTo>
                <a:lnTo>
                  <a:pt x="0" y="69184"/>
                </a:lnTo>
                <a:lnTo>
                  <a:pt x="57105" y="0"/>
                </a:lnTo>
                <a:lnTo>
                  <a:pt x="57106" y="0"/>
                </a:lnTo>
                <a:lnTo>
                  <a:pt x="57105" y="1"/>
                </a:lnTo>
                <a:lnTo>
                  <a:pt x="251691" y="1"/>
                </a:lnTo>
                <a:lnTo>
                  <a:pt x="251691" y="224047"/>
                </a:lnTo>
                <a:lnTo>
                  <a:pt x="0" y="224047"/>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5" name="Freeform 54">
            <a:extLst>
              <a:ext uri="{FF2B5EF4-FFF2-40B4-BE49-F238E27FC236}">
                <a16:creationId xmlns:a16="http://schemas.microsoft.com/office/drawing/2014/main" id="{BE0B9EF3-5866-4F27-C4A1-0F947ACC4856}"/>
              </a:ext>
            </a:extLst>
          </p:cNvPr>
          <p:cNvSpPr/>
          <p:nvPr/>
        </p:nvSpPr>
        <p:spPr>
          <a:xfrm rot="16200000" flipH="1">
            <a:off x="2374153" y="4711939"/>
            <a:ext cx="194585" cy="311372"/>
          </a:xfrm>
          <a:custGeom>
            <a:avLst/>
            <a:gdLst>
              <a:gd name="connsiteX0" fmla="*/ 0 w 194585"/>
              <a:gd name="connsiteY0" fmla="*/ 235743 h 235743"/>
              <a:gd name="connsiteX1" fmla="*/ 194585 w 194585"/>
              <a:gd name="connsiteY1" fmla="*/ 0 h 235743"/>
              <a:gd name="connsiteX2" fmla="*/ 194585 w 194585"/>
              <a:gd name="connsiteY2" fmla="*/ 235743 h 235743"/>
              <a:gd name="connsiteX3" fmla="*/ 0 w 19458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194585" h="235743">
                <a:moveTo>
                  <a:pt x="0" y="235743"/>
                </a:moveTo>
                <a:lnTo>
                  <a:pt x="194585" y="0"/>
                </a:lnTo>
                <a:lnTo>
                  <a:pt x="19458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6" name="Freeform 55">
            <a:extLst>
              <a:ext uri="{FF2B5EF4-FFF2-40B4-BE49-F238E27FC236}">
                <a16:creationId xmlns:a16="http://schemas.microsoft.com/office/drawing/2014/main" id="{E5166A7A-CED3-B415-E2A2-A3F72F0706D2}"/>
              </a:ext>
            </a:extLst>
          </p:cNvPr>
          <p:cNvSpPr/>
          <p:nvPr/>
        </p:nvSpPr>
        <p:spPr>
          <a:xfrm rot="16200000" flipH="1">
            <a:off x="6017386" y="2689509"/>
            <a:ext cx="186542" cy="309123"/>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7" name="Freeform 56">
            <a:extLst>
              <a:ext uri="{FF2B5EF4-FFF2-40B4-BE49-F238E27FC236}">
                <a16:creationId xmlns:a16="http://schemas.microsoft.com/office/drawing/2014/main" id="{34A4F222-3F94-49A5-091E-1E285836C5D1}"/>
              </a:ext>
            </a:extLst>
          </p:cNvPr>
          <p:cNvSpPr/>
          <p:nvPr/>
        </p:nvSpPr>
        <p:spPr>
          <a:xfrm rot="16200000" flipH="1">
            <a:off x="5714862" y="2696110"/>
            <a:ext cx="186542" cy="295921"/>
          </a:xfrm>
          <a:custGeom>
            <a:avLst/>
            <a:gdLst>
              <a:gd name="connsiteX0" fmla="*/ 0 w 186542"/>
              <a:gd name="connsiteY0" fmla="*/ 224045 h 224045"/>
              <a:gd name="connsiteX1" fmla="*/ 0 w 186542"/>
              <a:gd name="connsiteY1" fmla="*/ 146514 h 224045"/>
              <a:gd name="connsiteX2" fmla="*/ 120934 w 186542"/>
              <a:gd name="connsiteY2" fmla="*/ 0 h 224045"/>
              <a:gd name="connsiteX3" fmla="*/ 120935 w 186542"/>
              <a:gd name="connsiteY3" fmla="*/ 0 h 224045"/>
              <a:gd name="connsiteX4" fmla="*/ 120934 w 186542"/>
              <a:gd name="connsiteY4" fmla="*/ 1 h 224045"/>
              <a:gd name="connsiteX5" fmla="*/ 186542 w 186542"/>
              <a:gd name="connsiteY5" fmla="*/ 1 h 224045"/>
              <a:gd name="connsiteX6" fmla="*/ 186542 w 186542"/>
              <a:gd name="connsiteY6" fmla="*/ 224045 h 224045"/>
              <a:gd name="connsiteX7" fmla="*/ 0 w 186542"/>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42" h="224045">
                <a:moveTo>
                  <a:pt x="0" y="224045"/>
                </a:moveTo>
                <a:lnTo>
                  <a:pt x="0" y="146514"/>
                </a:lnTo>
                <a:lnTo>
                  <a:pt x="120934" y="0"/>
                </a:lnTo>
                <a:lnTo>
                  <a:pt x="120935" y="0"/>
                </a:lnTo>
                <a:lnTo>
                  <a:pt x="120934" y="1"/>
                </a:lnTo>
                <a:lnTo>
                  <a:pt x="186542" y="1"/>
                </a:lnTo>
                <a:lnTo>
                  <a:pt x="186542" y="224045"/>
                </a:lnTo>
                <a:lnTo>
                  <a:pt x="0" y="224045"/>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8" name="Freeform 57">
            <a:extLst>
              <a:ext uri="{FF2B5EF4-FFF2-40B4-BE49-F238E27FC236}">
                <a16:creationId xmlns:a16="http://schemas.microsoft.com/office/drawing/2014/main" id="{6E1049A4-B6A4-4ABA-C10D-BB078C664B13}"/>
              </a:ext>
            </a:extLst>
          </p:cNvPr>
          <p:cNvSpPr/>
          <p:nvPr/>
        </p:nvSpPr>
        <p:spPr>
          <a:xfrm rot="16200000" flipH="1">
            <a:off x="5574877" y="2852045"/>
            <a:ext cx="65607" cy="104983"/>
          </a:xfrm>
          <a:custGeom>
            <a:avLst/>
            <a:gdLst>
              <a:gd name="connsiteX0" fmla="*/ 0 w 65607"/>
              <a:gd name="connsiteY0" fmla="*/ 79484 h 79484"/>
              <a:gd name="connsiteX1" fmla="*/ 65607 w 65607"/>
              <a:gd name="connsiteY1" fmla="*/ 0 h 79484"/>
              <a:gd name="connsiteX2" fmla="*/ 65607 w 65607"/>
              <a:gd name="connsiteY2" fmla="*/ 79484 h 79484"/>
              <a:gd name="connsiteX3" fmla="*/ 0 w 65607"/>
              <a:gd name="connsiteY3" fmla="*/ 79484 h 79484"/>
            </a:gdLst>
            <a:ahLst/>
            <a:cxnLst>
              <a:cxn ang="0">
                <a:pos x="connsiteX0" y="connsiteY0"/>
              </a:cxn>
              <a:cxn ang="0">
                <a:pos x="connsiteX1" y="connsiteY1"/>
              </a:cxn>
              <a:cxn ang="0">
                <a:pos x="connsiteX2" y="connsiteY2"/>
              </a:cxn>
              <a:cxn ang="0">
                <a:pos x="connsiteX3" y="connsiteY3"/>
              </a:cxn>
            </a:cxnLst>
            <a:rect l="l" t="t" r="r" b="b"/>
            <a:pathLst>
              <a:path w="65607" h="79484">
                <a:moveTo>
                  <a:pt x="0" y="79484"/>
                </a:moveTo>
                <a:lnTo>
                  <a:pt x="65607" y="0"/>
                </a:lnTo>
                <a:lnTo>
                  <a:pt x="65607" y="79484"/>
                </a:lnTo>
                <a:lnTo>
                  <a:pt x="0" y="7948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9" name="Freeform 58">
            <a:extLst>
              <a:ext uri="{FF2B5EF4-FFF2-40B4-BE49-F238E27FC236}">
                <a16:creationId xmlns:a16="http://schemas.microsoft.com/office/drawing/2014/main" id="{14A321B0-304E-118D-4E5A-D2690F606465}"/>
              </a:ext>
            </a:extLst>
          </p:cNvPr>
          <p:cNvSpPr/>
          <p:nvPr/>
        </p:nvSpPr>
        <p:spPr>
          <a:xfrm rot="16200000" flipH="1">
            <a:off x="6015507" y="3132366"/>
            <a:ext cx="190301" cy="309123"/>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0" name="Freeform 59">
            <a:extLst>
              <a:ext uri="{FF2B5EF4-FFF2-40B4-BE49-F238E27FC236}">
                <a16:creationId xmlns:a16="http://schemas.microsoft.com/office/drawing/2014/main" id="{4C4C3A76-A3F6-EFA7-A33B-44AC8937F63C}"/>
              </a:ext>
            </a:extLst>
          </p:cNvPr>
          <p:cNvSpPr/>
          <p:nvPr/>
        </p:nvSpPr>
        <p:spPr>
          <a:xfrm rot="16200000" flipH="1">
            <a:off x="5714864" y="3140846"/>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1" name="Freeform 60">
            <a:extLst>
              <a:ext uri="{FF2B5EF4-FFF2-40B4-BE49-F238E27FC236}">
                <a16:creationId xmlns:a16="http://schemas.microsoft.com/office/drawing/2014/main" id="{6F8B622A-7736-EE03-78C6-C6909FDB81F7}"/>
              </a:ext>
            </a:extLst>
          </p:cNvPr>
          <p:cNvSpPr/>
          <p:nvPr/>
        </p:nvSpPr>
        <p:spPr>
          <a:xfrm rot="16200000" flipH="1">
            <a:off x="5411216" y="3133120"/>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2" name="Freeform 61">
            <a:extLst>
              <a:ext uri="{FF2B5EF4-FFF2-40B4-BE49-F238E27FC236}">
                <a16:creationId xmlns:a16="http://schemas.microsoft.com/office/drawing/2014/main" id="{9E776B7D-644D-DF08-E73F-8523A1242D66}"/>
              </a:ext>
            </a:extLst>
          </p:cNvPr>
          <p:cNvSpPr/>
          <p:nvPr/>
        </p:nvSpPr>
        <p:spPr>
          <a:xfrm rot="16200000" flipH="1">
            <a:off x="5107568" y="3140846"/>
            <a:ext cx="186542" cy="295921"/>
          </a:xfrm>
          <a:custGeom>
            <a:avLst/>
            <a:gdLst>
              <a:gd name="connsiteX0" fmla="*/ 0 w 186542"/>
              <a:gd name="connsiteY0" fmla="*/ 224045 h 224045"/>
              <a:gd name="connsiteX1" fmla="*/ 0 w 186542"/>
              <a:gd name="connsiteY1" fmla="*/ 68733 h 224045"/>
              <a:gd name="connsiteX2" fmla="*/ 56733 w 186542"/>
              <a:gd name="connsiteY2" fmla="*/ 0 h 224045"/>
              <a:gd name="connsiteX3" fmla="*/ 56734 w 186542"/>
              <a:gd name="connsiteY3" fmla="*/ 0 h 224045"/>
              <a:gd name="connsiteX4" fmla="*/ 56733 w 186542"/>
              <a:gd name="connsiteY4" fmla="*/ 1 h 224045"/>
              <a:gd name="connsiteX5" fmla="*/ 186542 w 186542"/>
              <a:gd name="connsiteY5" fmla="*/ 1 h 224045"/>
              <a:gd name="connsiteX6" fmla="*/ 186542 w 186542"/>
              <a:gd name="connsiteY6" fmla="*/ 224045 h 224045"/>
              <a:gd name="connsiteX7" fmla="*/ 0 w 186542"/>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42" h="224045">
                <a:moveTo>
                  <a:pt x="0" y="224045"/>
                </a:moveTo>
                <a:lnTo>
                  <a:pt x="0" y="68733"/>
                </a:lnTo>
                <a:lnTo>
                  <a:pt x="56733" y="0"/>
                </a:lnTo>
                <a:lnTo>
                  <a:pt x="56734" y="0"/>
                </a:lnTo>
                <a:lnTo>
                  <a:pt x="56733" y="1"/>
                </a:lnTo>
                <a:lnTo>
                  <a:pt x="186542" y="1"/>
                </a:lnTo>
                <a:lnTo>
                  <a:pt x="186542" y="224045"/>
                </a:lnTo>
                <a:lnTo>
                  <a:pt x="0" y="224045"/>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3" name="Freeform 62">
            <a:extLst>
              <a:ext uri="{FF2B5EF4-FFF2-40B4-BE49-F238E27FC236}">
                <a16:creationId xmlns:a16="http://schemas.microsoft.com/office/drawing/2014/main" id="{7B80414E-7CDD-141C-C3D4-60ECF3E791AB}"/>
              </a:ext>
            </a:extLst>
          </p:cNvPr>
          <p:cNvSpPr/>
          <p:nvPr/>
        </p:nvSpPr>
        <p:spPr>
          <a:xfrm rot="16200000" flipH="1">
            <a:off x="4884117" y="3213315"/>
            <a:ext cx="129808" cy="207716"/>
          </a:xfrm>
          <a:custGeom>
            <a:avLst/>
            <a:gdLst>
              <a:gd name="connsiteX0" fmla="*/ 0 w 129808"/>
              <a:gd name="connsiteY0" fmla="*/ 157264 h 157264"/>
              <a:gd name="connsiteX1" fmla="*/ 129808 w 129808"/>
              <a:gd name="connsiteY1" fmla="*/ 0 h 157264"/>
              <a:gd name="connsiteX2" fmla="*/ 129808 w 129808"/>
              <a:gd name="connsiteY2" fmla="*/ 157264 h 157264"/>
              <a:gd name="connsiteX3" fmla="*/ 0 w 129808"/>
              <a:gd name="connsiteY3" fmla="*/ 157264 h 157264"/>
            </a:gdLst>
            <a:ahLst/>
            <a:cxnLst>
              <a:cxn ang="0">
                <a:pos x="connsiteX0" y="connsiteY0"/>
              </a:cxn>
              <a:cxn ang="0">
                <a:pos x="connsiteX1" y="connsiteY1"/>
              </a:cxn>
              <a:cxn ang="0">
                <a:pos x="connsiteX2" y="connsiteY2"/>
              </a:cxn>
              <a:cxn ang="0">
                <a:pos x="connsiteX3" y="connsiteY3"/>
              </a:cxn>
            </a:cxnLst>
            <a:rect l="l" t="t" r="r" b="b"/>
            <a:pathLst>
              <a:path w="129808" h="157264">
                <a:moveTo>
                  <a:pt x="0" y="157264"/>
                </a:moveTo>
                <a:lnTo>
                  <a:pt x="129808" y="0"/>
                </a:lnTo>
                <a:lnTo>
                  <a:pt x="129808" y="157264"/>
                </a:lnTo>
                <a:lnTo>
                  <a:pt x="0" y="15726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4" name="Freeform 63">
            <a:extLst>
              <a:ext uri="{FF2B5EF4-FFF2-40B4-BE49-F238E27FC236}">
                <a16:creationId xmlns:a16="http://schemas.microsoft.com/office/drawing/2014/main" id="{4212FF21-839D-DFE4-696B-09BD2ACD1214}"/>
              </a:ext>
            </a:extLst>
          </p:cNvPr>
          <p:cNvSpPr/>
          <p:nvPr/>
        </p:nvSpPr>
        <p:spPr>
          <a:xfrm rot="16200000" flipH="1">
            <a:off x="6017386" y="3577962"/>
            <a:ext cx="186542" cy="309123"/>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5" name="Freeform 64">
            <a:extLst>
              <a:ext uri="{FF2B5EF4-FFF2-40B4-BE49-F238E27FC236}">
                <a16:creationId xmlns:a16="http://schemas.microsoft.com/office/drawing/2014/main" id="{1F93469C-2410-1991-9D42-E27D89293784}"/>
              </a:ext>
            </a:extLst>
          </p:cNvPr>
          <p:cNvSpPr/>
          <p:nvPr/>
        </p:nvSpPr>
        <p:spPr>
          <a:xfrm rot="16200000" flipH="1">
            <a:off x="5714864" y="3584563"/>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6" name="Freeform 65">
            <a:extLst>
              <a:ext uri="{FF2B5EF4-FFF2-40B4-BE49-F238E27FC236}">
                <a16:creationId xmlns:a16="http://schemas.microsoft.com/office/drawing/2014/main" id="{A795E8D0-3A6C-0680-9D67-488C656E4BB1}"/>
              </a:ext>
            </a:extLst>
          </p:cNvPr>
          <p:cNvSpPr/>
          <p:nvPr/>
        </p:nvSpPr>
        <p:spPr>
          <a:xfrm rot="16200000" flipH="1">
            <a:off x="5411216" y="3576837"/>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7" name="Freeform 66">
            <a:extLst>
              <a:ext uri="{FF2B5EF4-FFF2-40B4-BE49-F238E27FC236}">
                <a16:creationId xmlns:a16="http://schemas.microsoft.com/office/drawing/2014/main" id="{1F741894-74EE-F8BA-F1DB-31AC26547841}"/>
              </a:ext>
            </a:extLst>
          </p:cNvPr>
          <p:cNvSpPr/>
          <p:nvPr/>
        </p:nvSpPr>
        <p:spPr>
          <a:xfrm rot="16200000" flipH="1">
            <a:off x="5107569" y="3584563"/>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8" name="Freeform 67">
            <a:extLst>
              <a:ext uri="{FF2B5EF4-FFF2-40B4-BE49-F238E27FC236}">
                <a16:creationId xmlns:a16="http://schemas.microsoft.com/office/drawing/2014/main" id="{D1EA5140-C663-7553-55BA-5EB08AD01532}"/>
              </a:ext>
            </a:extLst>
          </p:cNvPr>
          <p:cNvSpPr/>
          <p:nvPr/>
        </p:nvSpPr>
        <p:spPr>
          <a:xfrm rot="16200000" flipH="1">
            <a:off x="4803921" y="3576837"/>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9" name="Freeform 68">
            <a:extLst>
              <a:ext uri="{FF2B5EF4-FFF2-40B4-BE49-F238E27FC236}">
                <a16:creationId xmlns:a16="http://schemas.microsoft.com/office/drawing/2014/main" id="{8922C2A7-5EFB-EBDC-9F99-264A0B0F94A8}"/>
              </a:ext>
            </a:extLst>
          </p:cNvPr>
          <p:cNvSpPr/>
          <p:nvPr/>
        </p:nvSpPr>
        <p:spPr>
          <a:xfrm rot="16200000" flipH="1">
            <a:off x="4500274" y="3584563"/>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0" name="Freeform 69">
            <a:extLst>
              <a:ext uri="{FF2B5EF4-FFF2-40B4-BE49-F238E27FC236}">
                <a16:creationId xmlns:a16="http://schemas.microsoft.com/office/drawing/2014/main" id="{787EF65D-8658-F0FB-0DFF-1FED3B5F7718}"/>
              </a:ext>
            </a:extLst>
          </p:cNvPr>
          <p:cNvSpPr/>
          <p:nvPr/>
        </p:nvSpPr>
        <p:spPr>
          <a:xfrm rot="16200000" flipH="1">
            <a:off x="4197087" y="3577297"/>
            <a:ext cx="186542" cy="310451"/>
          </a:xfrm>
          <a:custGeom>
            <a:avLst/>
            <a:gdLst>
              <a:gd name="connsiteX0" fmla="*/ 0 w 186542"/>
              <a:gd name="connsiteY0" fmla="*/ 235046 h 235046"/>
              <a:gd name="connsiteX1" fmla="*/ 0 w 186542"/>
              <a:gd name="connsiteY1" fmla="*/ 225998 h 235046"/>
              <a:gd name="connsiteX2" fmla="*/ 186542 w 186542"/>
              <a:gd name="connsiteY2" fmla="*/ 0 h 235046"/>
              <a:gd name="connsiteX3" fmla="*/ 186542 w 186542"/>
              <a:gd name="connsiteY3" fmla="*/ 235046 h 235046"/>
              <a:gd name="connsiteX4" fmla="*/ 0 w 186542"/>
              <a:gd name="connsiteY4" fmla="*/ 235046 h 23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046">
                <a:moveTo>
                  <a:pt x="0" y="235046"/>
                </a:moveTo>
                <a:lnTo>
                  <a:pt x="0" y="225998"/>
                </a:lnTo>
                <a:lnTo>
                  <a:pt x="186542" y="0"/>
                </a:lnTo>
                <a:lnTo>
                  <a:pt x="186542" y="235046"/>
                </a:lnTo>
                <a:lnTo>
                  <a:pt x="0" y="235046"/>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1" name="Freeform 70">
            <a:extLst>
              <a:ext uri="{FF2B5EF4-FFF2-40B4-BE49-F238E27FC236}">
                <a16:creationId xmlns:a16="http://schemas.microsoft.com/office/drawing/2014/main" id="{6509B3F5-C80E-F15F-9C31-3592E2582B7C}"/>
              </a:ext>
            </a:extLst>
          </p:cNvPr>
          <p:cNvSpPr/>
          <p:nvPr/>
        </p:nvSpPr>
        <p:spPr>
          <a:xfrm rot="16200000" flipH="1">
            <a:off x="6017386" y="4021679"/>
            <a:ext cx="186542" cy="309123"/>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2" name="Freeform 71">
            <a:extLst>
              <a:ext uri="{FF2B5EF4-FFF2-40B4-BE49-F238E27FC236}">
                <a16:creationId xmlns:a16="http://schemas.microsoft.com/office/drawing/2014/main" id="{0C6BA4D1-E9D2-D102-E069-6FA26A9855C9}"/>
              </a:ext>
            </a:extLst>
          </p:cNvPr>
          <p:cNvSpPr/>
          <p:nvPr/>
        </p:nvSpPr>
        <p:spPr>
          <a:xfrm rot="16200000" flipH="1">
            <a:off x="5714864" y="4028280"/>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3" name="Freeform 72">
            <a:extLst>
              <a:ext uri="{FF2B5EF4-FFF2-40B4-BE49-F238E27FC236}">
                <a16:creationId xmlns:a16="http://schemas.microsoft.com/office/drawing/2014/main" id="{C57C163B-B9FB-86F7-CE3C-5211B144188B}"/>
              </a:ext>
            </a:extLst>
          </p:cNvPr>
          <p:cNvSpPr/>
          <p:nvPr/>
        </p:nvSpPr>
        <p:spPr>
          <a:xfrm rot="16200000" flipH="1">
            <a:off x="5411216" y="4020554"/>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4" name="Freeform 73">
            <a:extLst>
              <a:ext uri="{FF2B5EF4-FFF2-40B4-BE49-F238E27FC236}">
                <a16:creationId xmlns:a16="http://schemas.microsoft.com/office/drawing/2014/main" id="{374E5B0C-C3B7-9BDF-2F50-6110A6FE454D}"/>
              </a:ext>
            </a:extLst>
          </p:cNvPr>
          <p:cNvSpPr/>
          <p:nvPr/>
        </p:nvSpPr>
        <p:spPr>
          <a:xfrm rot="16200000" flipH="1">
            <a:off x="5107569" y="4028280"/>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5" name="Freeform 74">
            <a:extLst>
              <a:ext uri="{FF2B5EF4-FFF2-40B4-BE49-F238E27FC236}">
                <a16:creationId xmlns:a16="http://schemas.microsoft.com/office/drawing/2014/main" id="{C0592684-8D16-4FCB-D932-A1EC3D713DED}"/>
              </a:ext>
            </a:extLst>
          </p:cNvPr>
          <p:cNvSpPr/>
          <p:nvPr/>
        </p:nvSpPr>
        <p:spPr>
          <a:xfrm rot="16200000" flipH="1">
            <a:off x="4803921" y="4020554"/>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6" name="Freeform 75">
            <a:extLst>
              <a:ext uri="{FF2B5EF4-FFF2-40B4-BE49-F238E27FC236}">
                <a16:creationId xmlns:a16="http://schemas.microsoft.com/office/drawing/2014/main" id="{BBDB184D-9758-B4AB-8ADA-62EBE15EA654}"/>
              </a:ext>
            </a:extLst>
          </p:cNvPr>
          <p:cNvSpPr/>
          <p:nvPr/>
        </p:nvSpPr>
        <p:spPr>
          <a:xfrm rot="16200000" flipH="1">
            <a:off x="4500274" y="4028280"/>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7" name="Freeform 76">
            <a:extLst>
              <a:ext uri="{FF2B5EF4-FFF2-40B4-BE49-F238E27FC236}">
                <a16:creationId xmlns:a16="http://schemas.microsoft.com/office/drawing/2014/main" id="{6C7DBAF6-C56E-A20D-3071-CBB61B1AB314}"/>
              </a:ext>
            </a:extLst>
          </p:cNvPr>
          <p:cNvSpPr/>
          <p:nvPr/>
        </p:nvSpPr>
        <p:spPr>
          <a:xfrm rot="16200000" flipH="1">
            <a:off x="4196626" y="4020554"/>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8" name="Freeform 77">
            <a:extLst>
              <a:ext uri="{FF2B5EF4-FFF2-40B4-BE49-F238E27FC236}">
                <a16:creationId xmlns:a16="http://schemas.microsoft.com/office/drawing/2014/main" id="{64344D66-2DA4-DD2D-A960-1EA3370BE49D}"/>
              </a:ext>
            </a:extLst>
          </p:cNvPr>
          <p:cNvSpPr/>
          <p:nvPr/>
        </p:nvSpPr>
        <p:spPr>
          <a:xfrm rot="16200000" flipH="1">
            <a:off x="3892980" y="4028280"/>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9" name="Freeform 78">
            <a:extLst>
              <a:ext uri="{FF2B5EF4-FFF2-40B4-BE49-F238E27FC236}">
                <a16:creationId xmlns:a16="http://schemas.microsoft.com/office/drawing/2014/main" id="{AD81B728-6ED6-C9DD-B2FD-EA085B131CD1}"/>
              </a:ext>
            </a:extLst>
          </p:cNvPr>
          <p:cNvSpPr/>
          <p:nvPr/>
        </p:nvSpPr>
        <p:spPr>
          <a:xfrm rot="16200000" flipH="1">
            <a:off x="3588648" y="4020555"/>
            <a:ext cx="186542" cy="311372"/>
          </a:xfrm>
          <a:custGeom>
            <a:avLst/>
            <a:gdLst>
              <a:gd name="connsiteX0" fmla="*/ 0 w 186542"/>
              <a:gd name="connsiteY0" fmla="*/ 235743 h 235743"/>
              <a:gd name="connsiteX1" fmla="*/ 0 w 186542"/>
              <a:gd name="connsiteY1" fmla="*/ 148915 h 235743"/>
              <a:gd name="connsiteX2" fmla="*/ 122916 w 186542"/>
              <a:gd name="connsiteY2" fmla="*/ 0 h 235743"/>
              <a:gd name="connsiteX3" fmla="*/ 186542 w 186542"/>
              <a:gd name="connsiteY3" fmla="*/ 0 h 235743"/>
              <a:gd name="connsiteX4" fmla="*/ 186542 w 186542"/>
              <a:gd name="connsiteY4" fmla="*/ 235743 h 235743"/>
              <a:gd name="connsiteX5" fmla="*/ 0 w 186542"/>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42" h="235743">
                <a:moveTo>
                  <a:pt x="0" y="235743"/>
                </a:moveTo>
                <a:lnTo>
                  <a:pt x="0" y="148915"/>
                </a:lnTo>
                <a:lnTo>
                  <a:pt x="122916"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0" name="Freeform 79">
            <a:extLst>
              <a:ext uri="{FF2B5EF4-FFF2-40B4-BE49-F238E27FC236}">
                <a16:creationId xmlns:a16="http://schemas.microsoft.com/office/drawing/2014/main" id="{01309BE2-868B-AB00-B6D8-5D61C83421FD}"/>
              </a:ext>
            </a:extLst>
          </p:cNvPr>
          <p:cNvSpPr/>
          <p:nvPr/>
        </p:nvSpPr>
        <p:spPr>
          <a:xfrm rot="16200000" flipH="1">
            <a:off x="3443512" y="4186792"/>
            <a:ext cx="63626" cy="101813"/>
          </a:xfrm>
          <a:custGeom>
            <a:avLst/>
            <a:gdLst>
              <a:gd name="connsiteX0" fmla="*/ 0 w 63626"/>
              <a:gd name="connsiteY0" fmla="*/ 77084 h 77084"/>
              <a:gd name="connsiteX1" fmla="*/ 63626 w 63626"/>
              <a:gd name="connsiteY1" fmla="*/ 0 h 77084"/>
              <a:gd name="connsiteX2" fmla="*/ 63626 w 63626"/>
              <a:gd name="connsiteY2" fmla="*/ 77084 h 77084"/>
              <a:gd name="connsiteX3" fmla="*/ 0 w 63626"/>
              <a:gd name="connsiteY3" fmla="*/ 77084 h 77084"/>
            </a:gdLst>
            <a:ahLst/>
            <a:cxnLst>
              <a:cxn ang="0">
                <a:pos x="connsiteX0" y="connsiteY0"/>
              </a:cxn>
              <a:cxn ang="0">
                <a:pos x="connsiteX1" y="connsiteY1"/>
              </a:cxn>
              <a:cxn ang="0">
                <a:pos x="connsiteX2" y="connsiteY2"/>
              </a:cxn>
              <a:cxn ang="0">
                <a:pos x="connsiteX3" y="connsiteY3"/>
              </a:cxn>
            </a:cxnLst>
            <a:rect l="l" t="t" r="r" b="b"/>
            <a:pathLst>
              <a:path w="63626" h="77084">
                <a:moveTo>
                  <a:pt x="0" y="77084"/>
                </a:moveTo>
                <a:lnTo>
                  <a:pt x="63626" y="0"/>
                </a:lnTo>
                <a:lnTo>
                  <a:pt x="63626" y="77084"/>
                </a:lnTo>
                <a:lnTo>
                  <a:pt x="0" y="7708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1" name="Freeform 80">
            <a:extLst>
              <a:ext uri="{FF2B5EF4-FFF2-40B4-BE49-F238E27FC236}">
                <a16:creationId xmlns:a16="http://schemas.microsoft.com/office/drawing/2014/main" id="{B7ECE34D-47BD-F863-5EA5-5E973D726884}"/>
              </a:ext>
            </a:extLst>
          </p:cNvPr>
          <p:cNvSpPr/>
          <p:nvPr/>
        </p:nvSpPr>
        <p:spPr>
          <a:xfrm rot="16200000" flipH="1">
            <a:off x="6017387" y="4465395"/>
            <a:ext cx="186540" cy="309123"/>
          </a:xfrm>
          <a:custGeom>
            <a:avLst/>
            <a:gdLst>
              <a:gd name="connsiteX0" fmla="*/ 0 w 186540"/>
              <a:gd name="connsiteY0" fmla="*/ 234040 h 234040"/>
              <a:gd name="connsiteX1" fmla="*/ 0 w 186540"/>
              <a:gd name="connsiteY1" fmla="*/ 0 h 234040"/>
              <a:gd name="connsiteX2" fmla="*/ 186540 w 186540"/>
              <a:gd name="connsiteY2" fmla="*/ 0 h 234040"/>
              <a:gd name="connsiteX3" fmla="*/ 186540 w 186540"/>
              <a:gd name="connsiteY3" fmla="*/ 234040 h 234040"/>
              <a:gd name="connsiteX4" fmla="*/ 0 w 186540"/>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4040">
                <a:moveTo>
                  <a:pt x="0" y="234040"/>
                </a:moveTo>
                <a:lnTo>
                  <a:pt x="0" y="0"/>
                </a:lnTo>
                <a:lnTo>
                  <a:pt x="186540" y="0"/>
                </a:lnTo>
                <a:lnTo>
                  <a:pt x="186540"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2" name="Freeform 81">
            <a:extLst>
              <a:ext uri="{FF2B5EF4-FFF2-40B4-BE49-F238E27FC236}">
                <a16:creationId xmlns:a16="http://schemas.microsoft.com/office/drawing/2014/main" id="{232A649F-A50A-52B9-02E4-A55A719669A7}"/>
              </a:ext>
            </a:extLst>
          </p:cNvPr>
          <p:cNvSpPr/>
          <p:nvPr/>
        </p:nvSpPr>
        <p:spPr>
          <a:xfrm rot="16200000" flipH="1">
            <a:off x="5714865" y="4471996"/>
            <a:ext cx="186540" cy="295920"/>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3" name="Freeform 82">
            <a:extLst>
              <a:ext uri="{FF2B5EF4-FFF2-40B4-BE49-F238E27FC236}">
                <a16:creationId xmlns:a16="http://schemas.microsoft.com/office/drawing/2014/main" id="{E016F2C1-2D1F-CA2B-53A8-3E43CD05ED03}"/>
              </a:ext>
            </a:extLst>
          </p:cNvPr>
          <p:cNvSpPr/>
          <p:nvPr/>
        </p:nvSpPr>
        <p:spPr>
          <a:xfrm rot="16200000" flipH="1">
            <a:off x="5411217" y="4464270"/>
            <a:ext cx="186540" cy="311372"/>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4" name="Freeform 83">
            <a:extLst>
              <a:ext uri="{FF2B5EF4-FFF2-40B4-BE49-F238E27FC236}">
                <a16:creationId xmlns:a16="http://schemas.microsoft.com/office/drawing/2014/main" id="{FF945916-052B-A545-E46B-2FBC5E5286EE}"/>
              </a:ext>
            </a:extLst>
          </p:cNvPr>
          <p:cNvSpPr/>
          <p:nvPr/>
        </p:nvSpPr>
        <p:spPr>
          <a:xfrm rot="16200000" flipH="1">
            <a:off x="5107570" y="4471996"/>
            <a:ext cx="186540" cy="295920"/>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5" name="Freeform 84">
            <a:extLst>
              <a:ext uri="{FF2B5EF4-FFF2-40B4-BE49-F238E27FC236}">
                <a16:creationId xmlns:a16="http://schemas.microsoft.com/office/drawing/2014/main" id="{280CD9D1-8695-1D42-4883-FCC09C1A4C5F}"/>
              </a:ext>
            </a:extLst>
          </p:cNvPr>
          <p:cNvSpPr/>
          <p:nvPr/>
        </p:nvSpPr>
        <p:spPr>
          <a:xfrm rot="16200000" flipH="1">
            <a:off x="4803922" y="4464270"/>
            <a:ext cx="186540" cy="311372"/>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6" name="Freeform 85">
            <a:extLst>
              <a:ext uri="{FF2B5EF4-FFF2-40B4-BE49-F238E27FC236}">
                <a16:creationId xmlns:a16="http://schemas.microsoft.com/office/drawing/2014/main" id="{F2CFD2BC-4F26-5B7C-549C-550B334B7D72}"/>
              </a:ext>
            </a:extLst>
          </p:cNvPr>
          <p:cNvSpPr/>
          <p:nvPr/>
        </p:nvSpPr>
        <p:spPr>
          <a:xfrm rot="16200000" flipH="1">
            <a:off x="4500275" y="4471996"/>
            <a:ext cx="186540" cy="295920"/>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7" name="Freeform 86">
            <a:extLst>
              <a:ext uri="{FF2B5EF4-FFF2-40B4-BE49-F238E27FC236}">
                <a16:creationId xmlns:a16="http://schemas.microsoft.com/office/drawing/2014/main" id="{A2495D3C-9198-831F-655E-365EE1EE618B}"/>
              </a:ext>
            </a:extLst>
          </p:cNvPr>
          <p:cNvSpPr/>
          <p:nvPr/>
        </p:nvSpPr>
        <p:spPr>
          <a:xfrm rot="16200000" flipH="1">
            <a:off x="4197345" y="4462868"/>
            <a:ext cx="186540" cy="314178"/>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8" name="Freeform 87">
            <a:extLst>
              <a:ext uri="{FF2B5EF4-FFF2-40B4-BE49-F238E27FC236}">
                <a16:creationId xmlns:a16="http://schemas.microsoft.com/office/drawing/2014/main" id="{D3C277AB-4461-74F7-91F2-D6DD7232ABE7}"/>
              </a:ext>
            </a:extLst>
          </p:cNvPr>
          <p:cNvSpPr/>
          <p:nvPr/>
        </p:nvSpPr>
        <p:spPr>
          <a:xfrm rot="16200000" flipH="1">
            <a:off x="3892297" y="4471997"/>
            <a:ext cx="186540" cy="295920"/>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9" name="Freeform 88">
            <a:extLst>
              <a:ext uri="{FF2B5EF4-FFF2-40B4-BE49-F238E27FC236}">
                <a16:creationId xmlns:a16="http://schemas.microsoft.com/office/drawing/2014/main" id="{B9B2E044-99BF-ACE5-CC1D-060F2F2F3E51}"/>
              </a:ext>
            </a:extLst>
          </p:cNvPr>
          <p:cNvSpPr/>
          <p:nvPr/>
        </p:nvSpPr>
        <p:spPr>
          <a:xfrm rot="16200000" flipH="1">
            <a:off x="3588649" y="4464271"/>
            <a:ext cx="186540" cy="311372"/>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0" name="Freeform 89">
            <a:extLst>
              <a:ext uri="{FF2B5EF4-FFF2-40B4-BE49-F238E27FC236}">
                <a16:creationId xmlns:a16="http://schemas.microsoft.com/office/drawing/2014/main" id="{0F955C52-4900-F214-046C-3B10AA6B7D7F}"/>
              </a:ext>
            </a:extLst>
          </p:cNvPr>
          <p:cNvSpPr/>
          <p:nvPr/>
        </p:nvSpPr>
        <p:spPr>
          <a:xfrm rot="16200000" flipH="1">
            <a:off x="3289121" y="4471997"/>
            <a:ext cx="186540" cy="295920"/>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1" name="Freeform 90">
            <a:extLst>
              <a:ext uri="{FF2B5EF4-FFF2-40B4-BE49-F238E27FC236}">
                <a16:creationId xmlns:a16="http://schemas.microsoft.com/office/drawing/2014/main" id="{F43F1145-A958-CD8C-7449-41AD873EB9F3}"/>
              </a:ext>
            </a:extLst>
          </p:cNvPr>
          <p:cNvSpPr/>
          <p:nvPr/>
        </p:nvSpPr>
        <p:spPr>
          <a:xfrm rot="16200000" flipH="1">
            <a:off x="2985473" y="4464271"/>
            <a:ext cx="186540" cy="311372"/>
          </a:xfrm>
          <a:custGeom>
            <a:avLst/>
            <a:gdLst>
              <a:gd name="connsiteX0" fmla="*/ 0 w 186540"/>
              <a:gd name="connsiteY0" fmla="*/ 235743 h 235743"/>
              <a:gd name="connsiteX1" fmla="*/ 0 w 186540"/>
              <a:gd name="connsiteY1" fmla="*/ 71133 h 235743"/>
              <a:gd name="connsiteX2" fmla="*/ 58714 w 186540"/>
              <a:gd name="connsiteY2" fmla="*/ 0 h 235743"/>
              <a:gd name="connsiteX3" fmla="*/ 186540 w 186540"/>
              <a:gd name="connsiteY3" fmla="*/ 0 h 235743"/>
              <a:gd name="connsiteX4" fmla="*/ 186540 w 186540"/>
              <a:gd name="connsiteY4" fmla="*/ 235743 h 235743"/>
              <a:gd name="connsiteX5" fmla="*/ 0 w 186540"/>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40" h="235743">
                <a:moveTo>
                  <a:pt x="0" y="235743"/>
                </a:moveTo>
                <a:lnTo>
                  <a:pt x="0" y="71133"/>
                </a:lnTo>
                <a:lnTo>
                  <a:pt x="58714" y="0"/>
                </a:lnTo>
                <a:lnTo>
                  <a:pt x="186540" y="0"/>
                </a:lnTo>
                <a:lnTo>
                  <a:pt x="186540"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2" name="Freeform 91">
            <a:extLst>
              <a:ext uri="{FF2B5EF4-FFF2-40B4-BE49-F238E27FC236}">
                <a16:creationId xmlns:a16="http://schemas.microsoft.com/office/drawing/2014/main" id="{22F97D73-02B4-EB6E-61B5-F64D0BA90090}"/>
              </a:ext>
            </a:extLst>
          </p:cNvPr>
          <p:cNvSpPr/>
          <p:nvPr/>
        </p:nvSpPr>
        <p:spPr>
          <a:xfrm rot="16200000" flipH="1">
            <a:off x="2756870" y="4547042"/>
            <a:ext cx="127826" cy="204545"/>
          </a:xfrm>
          <a:custGeom>
            <a:avLst/>
            <a:gdLst>
              <a:gd name="connsiteX0" fmla="*/ 0 w 127826"/>
              <a:gd name="connsiteY0" fmla="*/ 154863 h 154863"/>
              <a:gd name="connsiteX1" fmla="*/ 127826 w 127826"/>
              <a:gd name="connsiteY1" fmla="*/ 0 h 154863"/>
              <a:gd name="connsiteX2" fmla="*/ 127826 w 127826"/>
              <a:gd name="connsiteY2" fmla="*/ 154863 h 154863"/>
              <a:gd name="connsiteX3" fmla="*/ 0 w 127826"/>
              <a:gd name="connsiteY3" fmla="*/ 154863 h 154863"/>
            </a:gdLst>
            <a:ahLst/>
            <a:cxnLst>
              <a:cxn ang="0">
                <a:pos x="connsiteX0" y="connsiteY0"/>
              </a:cxn>
              <a:cxn ang="0">
                <a:pos x="connsiteX1" y="connsiteY1"/>
              </a:cxn>
              <a:cxn ang="0">
                <a:pos x="connsiteX2" y="connsiteY2"/>
              </a:cxn>
              <a:cxn ang="0">
                <a:pos x="connsiteX3" y="connsiteY3"/>
              </a:cxn>
            </a:cxnLst>
            <a:rect l="l" t="t" r="r" b="b"/>
            <a:pathLst>
              <a:path w="127826" h="154863">
                <a:moveTo>
                  <a:pt x="0" y="154863"/>
                </a:moveTo>
                <a:lnTo>
                  <a:pt x="127826" y="0"/>
                </a:lnTo>
                <a:lnTo>
                  <a:pt x="127826" y="154863"/>
                </a:lnTo>
                <a:lnTo>
                  <a:pt x="0" y="15486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3" name="Freeform 92">
            <a:extLst>
              <a:ext uri="{FF2B5EF4-FFF2-40B4-BE49-F238E27FC236}">
                <a16:creationId xmlns:a16="http://schemas.microsoft.com/office/drawing/2014/main" id="{00EFB252-ED85-8335-0E40-65514E8ED343}"/>
              </a:ext>
            </a:extLst>
          </p:cNvPr>
          <p:cNvSpPr/>
          <p:nvPr/>
        </p:nvSpPr>
        <p:spPr>
          <a:xfrm rot="5400000">
            <a:off x="6311580" y="2508957"/>
            <a:ext cx="257175" cy="234040"/>
          </a:xfrm>
          <a:custGeom>
            <a:avLst/>
            <a:gdLst>
              <a:gd name="connsiteX0" fmla="*/ 0 w 257175"/>
              <a:gd name="connsiteY0" fmla="*/ 234040 h 234040"/>
              <a:gd name="connsiteX1" fmla="*/ 19318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193180" y="0"/>
                </a:lnTo>
                <a:lnTo>
                  <a:pt x="257175" y="0"/>
                </a:lnTo>
                <a:lnTo>
                  <a:pt x="257175"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4" name="Freeform 93">
            <a:extLst>
              <a:ext uri="{FF2B5EF4-FFF2-40B4-BE49-F238E27FC236}">
                <a16:creationId xmlns:a16="http://schemas.microsoft.com/office/drawing/2014/main" id="{53D3580E-9D04-0627-C360-D8B20C8DECB0}"/>
              </a:ext>
            </a:extLst>
          </p:cNvPr>
          <p:cNvSpPr/>
          <p:nvPr/>
        </p:nvSpPr>
        <p:spPr>
          <a:xfrm rot="5400000">
            <a:off x="6563957" y="2683802"/>
            <a:ext cx="63995" cy="77531"/>
          </a:xfrm>
          <a:custGeom>
            <a:avLst/>
            <a:gdLst>
              <a:gd name="connsiteX0" fmla="*/ 0 w 63995"/>
              <a:gd name="connsiteY0" fmla="*/ 77531 h 77531"/>
              <a:gd name="connsiteX1" fmla="*/ 63995 w 63995"/>
              <a:gd name="connsiteY1" fmla="*/ 0 h 77531"/>
              <a:gd name="connsiteX2" fmla="*/ 63995 w 63995"/>
              <a:gd name="connsiteY2" fmla="*/ 77531 h 77531"/>
              <a:gd name="connsiteX3" fmla="*/ 0 w 63995"/>
              <a:gd name="connsiteY3" fmla="*/ 77531 h 77531"/>
            </a:gdLst>
            <a:ahLst/>
            <a:cxnLst>
              <a:cxn ang="0">
                <a:pos x="connsiteX0" y="connsiteY0"/>
              </a:cxn>
              <a:cxn ang="0">
                <a:pos x="connsiteX1" y="connsiteY1"/>
              </a:cxn>
              <a:cxn ang="0">
                <a:pos x="connsiteX2" y="connsiteY2"/>
              </a:cxn>
              <a:cxn ang="0">
                <a:pos x="connsiteX3" y="connsiteY3"/>
              </a:cxn>
            </a:cxnLst>
            <a:rect l="l" t="t" r="r" b="b"/>
            <a:pathLst>
              <a:path w="63995" h="77531">
                <a:moveTo>
                  <a:pt x="0" y="77531"/>
                </a:moveTo>
                <a:lnTo>
                  <a:pt x="63995" y="0"/>
                </a:lnTo>
                <a:lnTo>
                  <a:pt x="63995" y="77531"/>
                </a:lnTo>
                <a:lnTo>
                  <a:pt x="0" y="77531"/>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5" name="Freeform 94">
            <a:extLst>
              <a:ext uri="{FF2B5EF4-FFF2-40B4-BE49-F238E27FC236}">
                <a16:creationId xmlns:a16="http://schemas.microsoft.com/office/drawing/2014/main" id="{E2374254-AA88-EC8E-EF11-AB7523C8F673}"/>
              </a:ext>
            </a:extLst>
          </p:cNvPr>
          <p:cNvSpPr/>
          <p:nvPr/>
        </p:nvSpPr>
        <p:spPr>
          <a:xfrm rot="5400000">
            <a:off x="6311580" y="2952674"/>
            <a:ext cx="257175" cy="234040"/>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6" name="Freeform 95">
            <a:extLst>
              <a:ext uri="{FF2B5EF4-FFF2-40B4-BE49-F238E27FC236}">
                <a16:creationId xmlns:a16="http://schemas.microsoft.com/office/drawing/2014/main" id="{ED11AA46-4FEB-CB02-1D95-4A57750241CA}"/>
              </a:ext>
            </a:extLst>
          </p:cNvPr>
          <p:cNvSpPr/>
          <p:nvPr/>
        </p:nvSpPr>
        <p:spPr>
          <a:xfrm rot="5400000">
            <a:off x="6540623" y="2957672"/>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7" name="Freeform 96">
            <a:extLst>
              <a:ext uri="{FF2B5EF4-FFF2-40B4-BE49-F238E27FC236}">
                <a16:creationId xmlns:a16="http://schemas.microsoft.com/office/drawing/2014/main" id="{7DF1B90D-F998-71A2-256B-967F056F7B2A}"/>
              </a:ext>
            </a:extLst>
          </p:cNvPr>
          <p:cNvSpPr/>
          <p:nvPr/>
        </p:nvSpPr>
        <p:spPr>
          <a:xfrm rot="5400000">
            <a:off x="6770518" y="2951823"/>
            <a:ext cx="257175" cy="235743"/>
          </a:xfrm>
          <a:custGeom>
            <a:avLst/>
            <a:gdLst>
              <a:gd name="connsiteX0" fmla="*/ 0 w 257175"/>
              <a:gd name="connsiteY0" fmla="*/ 235743 h 235743"/>
              <a:gd name="connsiteX1" fmla="*/ 0 w 257175"/>
              <a:gd name="connsiteY1" fmla="*/ 156259 h 235743"/>
              <a:gd name="connsiteX2" fmla="*/ 128978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156259"/>
                </a:lnTo>
                <a:lnTo>
                  <a:pt x="128978"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8" name="Freeform 97">
            <a:extLst>
              <a:ext uri="{FF2B5EF4-FFF2-40B4-BE49-F238E27FC236}">
                <a16:creationId xmlns:a16="http://schemas.microsoft.com/office/drawing/2014/main" id="{06E0CEE2-1FD2-5709-472F-2F6510B2C336}"/>
              </a:ext>
            </a:extLst>
          </p:cNvPr>
          <p:cNvSpPr/>
          <p:nvPr/>
        </p:nvSpPr>
        <p:spPr>
          <a:xfrm rot="5400000">
            <a:off x="7030535" y="3056527"/>
            <a:ext cx="128197" cy="155312"/>
          </a:xfrm>
          <a:custGeom>
            <a:avLst/>
            <a:gdLst>
              <a:gd name="connsiteX0" fmla="*/ 0 w 128197"/>
              <a:gd name="connsiteY0" fmla="*/ 155312 h 155312"/>
              <a:gd name="connsiteX1" fmla="*/ 128197 w 128197"/>
              <a:gd name="connsiteY1" fmla="*/ 0 h 155312"/>
              <a:gd name="connsiteX2" fmla="*/ 128197 w 128197"/>
              <a:gd name="connsiteY2" fmla="*/ 155312 h 155312"/>
              <a:gd name="connsiteX3" fmla="*/ 0 w 128197"/>
              <a:gd name="connsiteY3" fmla="*/ 155312 h 155312"/>
            </a:gdLst>
            <a:ahLst/>
            <a:cxnLst>
              <a:cxn ang="0">
                <a:pos x="connsiteX0" y="connsiteY0"/>
              </a:cxn>
              <a:cxn ang="0">
                <a:pos x="connsiteX1" y="connsiteY1"/>
              </a:cxn>
              <a:cxn ang="0">
                <a:pos x="connsiteX2" y="connsiteY2"/>
              </a:cxn>
              <a:cxn ang="0">
                <a:pos x="connsiteX3" y="connsiteY3"/>
              </a:cxn>
            </a:cxnLst>
            <a:rect l="l" t="t" r="r" b="b"/>
            <a:pathLst>
              <a:path w="128197" h="155312">
                <a:moveTo>
                  <a:pt x="0" y="155312"/>
                </a:moveTo>
                <a:lnTo>
                  <a:pt x="128197" y="0"/>
                </a:lnTo>
                <a:lnTo>
                  <a:pt x="128197" y="155312"/>
                </a:lnTo>
                <a:lnTo>
                  <a:pt x="0" y="155312"/>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9" name="Freeform 98">
            <a:extLst>
              <a:ext uri="{FF2B5EF4-FFF2-40B4-BE49-F238E27FC236}">
                <a16:creationId xmlns:a16="http://schemas.microsoft.com/office/drawing/2014/main" id="{EADA73FC-9AFA-C766-7986-756E550A9BF5}"/>
              </a:ext>
            </a:extLst>
          </p:cNvPr>
          <p:cNvSpPr/>
          <p:nvPr/>
        </p:nvSpPr>
        <p:spPr>
          <a:xfrm rot="5400000">
            <a:off x="6311580" y="3396391"/>
            <a:ext cx="257175" cy="234040"/>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0" name="Freeform 99">
            <a:extLst>
              <a:ext uri="{FF2B5EF4-FFF2-40B4-BE49-F238E27FC236}">
                <a16:creationId xmlns:a16="http://schemas.microsoft.com/office/drawing/2014/main" id="{CCD805A9-F6B9-3DBB-A0AC-0BDCDC78B1CB}"/>
              </a:ext>
            </a:extLst>
          </p:cNvPr>
          <p:cNvSpPr/>
          <p:nvPr/>
        </p:nvSpPr>
        <p:spPr>
          <a:xfrm rot="5400000">
            <a:off x="6540623" y="3401389"/>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1" name="Freeform 100">
            <a:extLst>
              <a:ext uri="{FF2B5EF4-FFF2-40B4-BE49-F238E27FC236}">
                <a16:creationId xmlns:a16="http://schemas.microsoft.com/office/drawing/2014/main" id="{C15D0304-DE1D-4E1F-7E7D-378902667249}"/>
              </a:ext>
            </a:extLst>
          </p:cNvPr>
          <p:cNvSpPr/>
          <p:nvPr/>
        </p:nvSpPr>
        <p:spPr>
          <a:xfrm rot="5400000">
            <a:off x="6770518" y="3395540"/>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2" name="Freeform 101">
            <a:extLst>
              <a:ext uri="{FF2B5EF4-FFF2-40B4-BE49-F238E27FC236}">
                <a16:creationId xmlns:a16="http://schemas.microsoft.com/office/drawing/2014/main" id="{AD24F9BE-2A31-A485-BE17-CE175D076116}"/>
              </a:ext>
            </a:extLst>
          </p:cNvPr>
          <p:cNvSpPr/>
          <p:nvPr/>
        </p:nvSpPr>
        <p:spPr>
          <a:xfrm rot="5400000">
            <a:off x="7000412" y="3401389"/>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3" name="Freeform 102">
            <a:extLst>
              <a:ext uri="{FF2B5EF4-FFF2-40B4-BE49-F238E27FC236}">
                <a16:creationId xmlns:a16="http://schemas.microsoft.com/office/drawing/2014/main" id="{BFD420FA-F03D-5481-CE50-56984AF68293}"/>
              </a:ext>
            </a:extLst>
          </p:cNvPr>
          <p:cNvSpPr/>
          <p:nvPr/>
        </p:nvSpPr>
        <p:spPr>
          <a:xfrm rot="5400000">
            <a:off x="7230307" y="3395540"/>
            <a:ext cx="257175" cy="235743"/>
          </a:xfrm>
          <a:custGeom>
            <a:avLst/>
            <a:gdLst>
              <a:gd name="connsiteX0" fmla="*/ 0 w 257175"/>
              <a:gd name="connsiteY0" fmla="*/ 235743 h 235743"/>
              <a:gd name="connsiteX1" fmla="*/ 0 w 257175"/>
              <a:gd name="connsiteY1" fmla="*/ 78479 h 235743"/>
              <a:gd name="connsiteX2" fmla="*/ 64777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78479"/>
                </a:lnTo>
                <a:lnTo>
                  <a:pt x="64777"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4" name="Freeform 103">
            <a:extLst>
              <a:ext uri="{FF2B5EF4-FFF2-40B4-BE49-F238E27FC236}">
                <a16:creationId xmlns:a16="http://schemas.microsoft.com/office/drawing/2014/main" id="{C1BD040E-05C5-3162-8CC3-BB3D9FD6C12F}"/>
              </a:ext>
            </a:extLst>
          </p:cNvPr>
          <p:cNvSpPr/>
          <p:nvPr/>
        </p:nvSpPr>
        <p:spPr>
          <a:xfrm rot="5400000">
            <a:off x="7492590" y="3433778"/>
            <a:ext cx="192398" cy="224045"/>
          </a:xfrm>
          <a:custGeom>
            <a:avLst/>
            <a:gdLst>
              <a:gd name="connsiteX0" fmla="*/ 0 w 192398"/>
              <a:gd name="connsiteY0" fmla="*/ 224045 h 224045"/>
              <a:gd name="connsiteX1" fmla="*/ 184929 w 192398"/>
              <a:gd name="connsiteY1" fmla="*/ 0 h 224045"/>
              <a:gd name="connsiteX2" fmla="*/ 184930 w 192398"/>
              <a:gd name="connsiteY2" fmla="*/ 0 h 224045"/>
              <a:gd name="connsiteX3" fmla="*/ 184929 w 192398"/>
              <a:gd name="connsiteY3" fmla="*/ 1 h 224045"/>
              <a:gd name="connsiteX4" fmla="*/ 192398 w 192398"/>
              <a:gd name="connsiteY4" fmla="*/ 1 h 224045"/>
              <a:gd name="connsiteX5" fmla="*/ 192398 w 192398"/>
              <a:gd name="connsiteY5" fmla="*/ 224045 h 224045"/>
              <a:gd name="connsiteX6" fmla="*/ 0 w 192398"/>
              <a:gd name="connsiteY6"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98" h="224045">
                <a:moveTo>
                  <a:pt x="0" y="224045"/>
                </a:moveTo>
                <a:lnTo>
                  <a:pt x="184929" y="0"/>
                </a:lnTo>
                <a:lnTo>
                  <a:pt x="184930" y="0"/>
                </a:lnTo>
                <a:lnTo>
                  <a:pt x="184929" y="1"/>
                </a:lnTo>
                <a:lnTo>
                  <a:pt x="192398" y="1"/>
                </a:lnTo>
                <a:lnTo>
                  <a:pt x="192398" y="224045"/>
                </a:lnTo>
                <a:lnTo>
                  <a:pt x="0" y="224045"/>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5" name="Freeform 104">
            <a:extLst>
              <a:ext uri="{FF2B5EF4-FFF2-40B4-BE49-F238E27FC236}">
                <a16:creationId xmlns:a16="http://schemas.microsoft.com/office/drawing/2014/main" id="{1F541F84-F488-5180-1ACB-1D42B0EA2619}"/>
              </a:ext>
            </a:extLst>
          </p:cNvPr>
          <p:cNvSpPr/>
          <p:nvPr/>
        </p:nvSpPr>
        <p:spPr>
          <a:xfrm rot="5400000">
            <a:off x="7701601" y="3633740"/>
            <a:ext cx="7468" cy="9048"/>
          </a:xfrm>
          <a:custGeom>
            <a:avLst/>
            <a:gdLst>
              <a:gd name="connsiteX0" fmla="*/ 0 w 7468"/>
              <a:gd name="connsiteY0" fmla="*/ 9048 h 9048"/>
              <a:gd name="connsiteX1" fmla="*/ 7468 w 7468"/>
              <a:gd name="connsiteY1" fmla="*/ 0 h 9048"/>
              <a:gd name="connsiteX2" fmla="*/ 7468 w 7468"/>
              <a:gd name="connsiteY2" fmla="*/ 9048 h 9048"/>
              <a:gd name="connsiteX3" fmla="*/ 0 w 7468"/>
              <a:gd name="connsiteY3" fmla="*/ 9048 h 9048"/>
            </a:gdLst>
            <a:ahLst/>
            <a:cxnLst>
              <a:cxn ang="0">
                <a:pos x="connsiteX0" y="connsiteY0"/>
              </a:cxn>
              <a:cxn ang="0">
                <a:pos x="connsiteX1" y="connsiteY1"/>
              </a:cxn>
              <a:cxn ang="0">
                <a:pos x="connsiteX2" y="connsiteY2"/>
              </a:cxn>
              <a:cxn ang="0">
                <a:pos x="connsiteX3" y="connsiteY3"/>
              </a:cxn>
            </a:cxnLst>
            <a:rect l="l" t="t" r="r" b="b"/>
            <a:pathLst>
              <a:path w="7468" h="9048">
                <a:moveTo>
                  <a:pt x="0" y="9048"/>
                </a:moveTo>
                <a:lnTo>
                  <a:pt x="7468" y="0"/>
                </a:lnTo>
                <a:lnTo>
                  <a:pt x="7468" y="9048"/>
                </a:lnTo>
                <a:lnTo>
                  <a:pt x="0" y="9048"/>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6" name="Freeform 105">
            <a:extLst>
              <a:ext uri="{FF2B5EF4-FFF2-40B4-BE49-F238E27FC236}">
                <a16:creationId xmlns:a16="http://schemas.microsoft.com/office/drawing/2014/main" id="{B2A1D4B7-99A2-9C87-EBE3-0B06D3860206}"/>
              </a:ext>
            </a:extLst>
          </p:cNvPr>
          <p:cNvSpPr/>
          <p:nvPr/>
        </p:nvSpPr>
        <p:spPr>
          <a:xfrm rot="5400000">
            <a:off x="6311580" y="3840108"/>
            <a:ext cx="257175" cy="234040"/>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7" name="Freeform 106">
            <a:extLst>
              <a:ext uri="{FF2B5EF4-FFF2-40B4-BE49-F238E27FC236}">
                <a16:creationId xmlns:a16="http://schemas.microsoft.com/office/drawing/2014/main" id="{7D1B93FC-42D4-2B49-08E9-419533F8D70F}"/>
              </a:ext>
            </a:extLst>
          </p:cNvPr>
          <p:cNvSpPr/>
          <p:nvPr/>
        </p:nvSpPr>
        <p:spPr>
          <a:xfrm rot="5400000">
            <a:off x="6540623" y="3845106"/>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8" name="Freeform 107">
            <a:extLst>
              <a:ext uri="{FF2B5EF4-FFF2-40B4-BE49-F238E27FC236}">
                <a16:creationId xmlns:a16="http://schemas.microsoft.com/office/drawing/2014/main" id="{55019503-346E-D43E-E675-75AD1CDB768A}"/>
              </a:ext>
            </a:extLst>
          </p:cNvPr>
          <p:cNvSpPr/>
          <p:nvPr/>
        </p:nvSpPr>
        <p:spPr>
          <a:xfrm rot="5400000">
            <a:off x="6770518" y="3839257"/>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9" name="Freeform 108">
            <a:extLst>
              <a:ext uri="{FF2B5EF4-FFF2-40B4-BE49-F238E27FC236}">
                <a16:creationId xmlns:a16="http://schemas.microsoft.com/office/drawing/2014/main" id="{629DED82-94FB-E4B4-1A14-527B8221B42C}"/>
              </a:ext>
            </a:extLst>
          </p:cNvPr>
          <p:cNvSpPr/>
          <p:nvPr/>
        </p:nvSpPr>
        <p:spPr>
          <a:xfrm rot="5400000">
            <a:off x="7000412" y="3845106"/>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0" name="Freeform 109">
            <a:extLst>
              <a:ext uri="{FF2B5EF4-FFF2-40B4-BE49-F238E27FC236}">
                <a16:creationId xmlns:a16="http://schemas.microsoft.com/office/drawing/2014/main" id="{C908F3C8-6BD0-B11E-3A58-18CB066DBFDC}"/>
              </a:ext>
            </a:extLst>
          </p:cNvPr>
          <p:cNvSpPr/>
          <p:nvPr/>
        </p:nvSpPr>
        <p:spPr>
          <a:xfrm rot="5400000">
            <a:off x="7230307" y="3839257"/>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1" name="Freeform 110">
            <a:extLst>
              <a:ext uri="{FF2B5EF4-FFF2-40B4-BE49-F238E27FC236}">
                <a16:creationId xmlns:a16="http://schemas.microsoft.com/office/drawing/2014/main" id="{E95D80EC-8038-B57C-2A6E-BEDAD921413B}"/>
              </a:ext>
            </a:extLst>
          </p:cNvPr>
          <p:cNvSpPr/>
          <p:nvPr/>
        </p:nvSpPr>
        <p:spPr>
          <a:xfrm rot="5400000">
            <a:off x="7460201" y="3845106"/>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2" name="Freeform 111">
            <a:extLst>
              <a:ext uri="{FF2B5EF4-FFF2-40B4-BE49-F238E27FC236}">
                <a16:creationId xmlns:a16="http://schemas.microsoft.com/office/drawing/2014/main" id="{E7232EE8-E553-C39A-A433-8CE81D59C135}"/>
              </a:ext>
            </a:extLst>
          </p:cNvPr>
          <p:cNvSpPr/>
          <p:nvPr/>
        </p:nvSpPr>
        <p:spPr>
          <a:xfrm rot="5400000">
            <a:off x="7690096" y="3839257"/>
            <a:ext cx="257175" cy="235743"/>
          </a:xfrm>
          <a:custGeom>
            <a:avLst/>
            <a:gdLst>
              <a:gd name="connsiteX0" fmla="*/ 0 w 257175"/>
              <a:gd name="connsiteY0" fmla="*/ 235743 h 235743"/>
              <a:gd name="connsiteX1" fmla="*/ 0 w 257175"/>
              <a:gd name="connsiteY1" fmla="*/ 697 h 235743"/>
              <a:gd name="connsiteX2" fmla="*/ 575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697"/>
                </a:lnTo>
                <a:lnTo>
                  <a:pt x="575"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3" name="Freeform 112">
            <a:extLst>
              <a:ext uri="{FF2B5EF4-FFF2-40B4-BE49-F238E27FC236}">
                <a16:creationId xmlns:a16="http://schemas.microsoft.com/office/drawing/2014/main" id="{DAFD273E-46F4-50C5-FB68-12D0653333EF}"/>
              </a:ext>
            </a:extLst>
          </p:cNvPr>
          <p:cNvSpPr/>
          <p:nvPr/>
        </p:nvSpPr>
        <p:spPr>
          <a:xfrm rot="5400000">
            <a:off x="7920278" y="3845394"/>
            <a:ext cx="256600" cy="224045"/>
          </a:xfrm>
          <a:custGeom>
            <a:avLst/>
            <a:gdLst>
              <a:gd name="connsiteX0" fmla="*/ 0 w 256600"/>
              <a:gd name="connsiteY0" fmla="*/ 224045 h 224045"/>
              <a:gd name="connsiteX1" fmla="*/ 184930 w 256600"/>
              <a:gd name="connsiteY1" fmla="*/ 0 h 224045"/>
              <a:gd name="connsiteX2" fmla="*/ 184931 w 256600"/>
              <a:gd name="connsiteY2" fmla="*/ 0 h 224045"/>
              <a:gd name="connsiteX3" fmla="*/ 184930 w 256600"/>
              <a:gd name="connsiteY3" fmla="*/ 1 h 224045"/>
              <a:gd name="connsiteX4" fmla="*/ 256600 w 256600"/>
              <a:gd name="connsiteY4" fmla="*/ 1 h 224045"/>
              <a:gd name="connsiteX5" fmla="*/ 256600 w 256600"/>
              <a:gd name="connsiteY5" fmla="*/ 224045 h 224045"/>
              <a:gd name="connsiteX6" fmla="*/ 0 w 256600"/>
              <a:gd name="connsiteY6"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600" h="224045">
                <a:moveTo>
                  <a:pt x="0" y="224045"/>
                </a:moveTo>
                <a:lnTo>
                  <a:pt x="184930" y="0"/>
                </a:lnTo>
                <a:lnTo>
                  <a:pt x="184931" y="0"/>
                </a:lnTo>
                <a:lnTo>
                  <a:pt x="184930" y="1"/>
                </a:lnTo>
                <a:lnTo>
                  <a:pt x="256600" y="1"/>
                </a:lnTo>
                <a:lnTo>
                  <a:pt x="256600" y="224045"/>
                </a:lnTo>
                <a:lnTo>
                  <a:pt x="0" y="224045"/>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4" name="Freeform 113">
            <a:extLst>
              <a:ext uri="{FF2B5EF4-FFF2-40B4-BE49-F238E27FC236}">
                <a16:creationId xmlns:a16="http://schemas.microsoft.com/office/drawing/2014/main" id="{7ACD7858-ACC3-B027-0809-3C8917969460}"/>
              </a:ext>
            </a:extLst>
          </p:cNvPr>
          <p:cNvSpPr/>
          <p:nvPr/>
        </p:nvSpPr>
        <p:spPr>
          <a:xfrm rot="5400000">
            <a:off x="8168180" y="4006467"/>
            <a:ext cx="71669" cy="86828"/>
          </a:xfrm>
          <a:custGeom>
            <a:avLst/>
            <a:gdLst>
              <a:gd name="connsiteX0" fmla="*/ 0 w 71669"/>
              <a:gd name="connsiteY0" fmla="*/ 86828 h 86828"/>
              <a:gd name="connsiteX1" fmla="*/ 71669 w 71669"/>
              <a:gd name="connsiteY1" fmla="*/ 0 h 86828"/>
              <a:gd name="connsiteX2" fmla="*/ 71669 w 71669"/>
              <a:gd name="connsiteY2" fmla="*/ 86828 h 86828"/>
              <a:gd name="connsiteX3" fmla="*/ 0 w 71669"/>
              <a:gd name="connsiteY3" fmla="*/ 86828 h 86828"/>
            </a:gdLst>
            <a:ahLst/>
            <a:cxnLst>
              <a:cxn ang="0">
                <a:pos x="connsiteX0" y="connsiteY0"/>
              </a:cxn>
              <a:cxn ang="0">
                <a:pos x="connsiteX1" y="connsiteY1"/>
              </a:cxn>
              <a:cxn ang="0">
                <a:pos x="connsiteX2" y="connsiteY2"/>
              </a:cxn>
              <a:cxn ang="0">
                <a:pos x="connsiteX3" y="connsiteY3"/>
              </a:cxn>
            </a:cxnLst>
            <a:rect l="l" t="t" r="r" b="b"/>
            <a:pathLst>
              <a:path w="71669" h="86828">
                <a:moveTo>
                  <a:pt x="0" y="86828"/>
                </a:moveTo>
                <a:lnTo>
                  <a:pt x="71669" y="0"/>
                </a:lnTo>
                <a:lnTo>
                  <a:pt x="71669" y="86828"/>
                </a:lnTo>
                <a:lnTo>
                  <a:pt x="0" y="86828"/>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5" name="Freeform 114">
            <a:extLst>
              <a:ext uri="{FF2B5EF4-FFF2-40B4-BE49-F238E27FC236}">
                <a16:creationId xmlns:a16="http://schemas.microsoft.com/office/drawing/2014/main" id="{FF671A8E-7738-C4E9-6BB3-30B65BE63114}"/>
              </a:ext>
            </a:extLst>
          </p:cNvPr>
          <p:cNvSpPr/>
          <p:nvPr/>
        </p:nvSpPr>
        <p:spPr>
          <a:xfrm rot="5400000">
            <a:off x="6311580" y="4283825"/>
            <a:ext cx="257175" cy="234040"/>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6" name="Freeform 115">
            <a:extLst>
              <a:ext uri="{FF2B5EF4-FFF2-40B4-BE49-F238E27FC236}">
                <a16:creationId xmlns:a16="http://schemas.microsoft.com/office/drawing/2014/main" id="{64E827CE-0095-B9D2-D7A1-8A3CB5612CBB}"/>
              </a:ext>
            </a:extLst>
          </p:cNvPr>
          <p:cNvSpPr/>
          <p:nvPr/>
        </p:nvSpPr>
        <p:spPr>
          <a:xfrm rot="5400000">
            <a:off x="6540623" y="4288822"/>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7" name="Freeform 116">
            <a:extLst>
              <a:ext uri="{FF2B5EF4-FFF2-40B4-BE49-F238E27FC236}">
                <a16:creationId xmlns:a16="http://schemas.microsoft.com/office/drawing/2014/main" id="{B2937662-CF53-6D9E-E622-4DD10F807F93}"/>
              </a:ext>
            </a:extLst>
          </p:cNvPr>
          <p:cNvSpPr/>
          <p:nvPr/>
        </p:nvSpPr>
        <p:spPr>
          <a:xfrm rot="5400000">
            <a:off x="6770518" y="4282973"/>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8" name="Freeform 117">
            <a:extLst>
              <a:ext uri="{FF2B5EF4-FFF2-40B4-BE49-F238E27FC236}">
                <a16:creationId xmlns:a16="http://schemas.microsoft.com/office/drawing/2014/main" id="{4A5E933C-79AF-99F2-16E1-1BEC9B2C055C}"/>
              </a:ext>
            </a:extLst>
          </p:cNvPr>
          <p:cNvSpPr/>
          <p:nvPr/>
        </p:nvSpPr>
        <p:spPr>
          <a:xfrm rot="5400000">
            <a:off x="7000412" y="4288823"/>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9" name="Freeform 118">
            <a:extLst>
              <a:ext uri="{FF2B5EF4-FFF2-40B4-BE49-F238E27FC236}">
                <a16:creationId xmlns:a16="http://schemas.microsoft.com/office/drawing/2014/main" id="{5C31B706-5CA3-245F-9FCB-3AC544D4C2E3}"/>
              </a:ext>
            </a:extLst>
          </p:cNvPr>
          <p:cNvSpPr/>
          <p:nvPr/>
        </p:nvSpPr>
        <p:spPr>
          <a:xfrm rot="5400000">
            <a:off x="7230307" y="4282973"/>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0" name="Freeform 119">
            <a:extLst>
              <a:ext uri="{FF2B5EF4-FFF2-40B4-BE49-F238E27FC236}">
                <a16:creationId xmlns:a16="http://schemas.microsoft.com/office/drawing/2014/main" id="{724AD5CF-332F-C178-6D83-F7E287D38F87}"/>
              </a:ext>
            </a:extLst>
          </p:cNvPr>
          <p:cNvSpPr/>
          <p:nvPr/>
        </p:nvSpPr>
        <p:spPr>
          <a:xfrm rot="5400000">
            <a:off x="7460201" y="4288822"/>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1" name="Freeform 120">
            <a:extLst>
              <a:ext uri="{FF2B5EF4-FFF2-40B4-BE49-F238E27FC236}">
                <a16:creationId xmlns:a16="http://schemas.microsoft.com/office/drawing/2014/main" id="{21681F25-1862-535B-54A6-39871F4B822D}"/>
              </a:ext>
            </a:extLst>
          </p:cNvPr>
          <p:cNvSpPr/>
          <p:nvPr/>
        </p:nvSpPr>
        <p:spPr>
          <a:xfrm rot="5400000">
            <a:off x="7690096" y="4282974"/>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2" name="Freeform 121">
            <a:extLst>
              <a:ext uri="{FF2B5EF4-FFF2-40B4-BE49-F238E27FC236}">
                <a16:creationId xmlns:a16="http://schemas.microsoft.com/office/drawing/2014/main" id="{23499831-327F-F802-0275-58699A04FCC1}"/>
              </a:ext>
            </a:extLst>
          </p:cNvPr>
          <p:cNvSpPr/>
          <p:nvPr/>
        </p:nvSpPr>
        <p:spPr>
          <a:xfrm rot="5400000">
            <a:off x="7919990" y="4288822"/>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3" name="Freeform 122">
            <a:extLst>
              <a:ext uri="{FF2B5EF4-FFF2-40B4-BE49-F238E27FC236}">
                <a16:creationId xmlns:a16="http://schemas.microsoft.com/office/drawing/2014/main" id="{2AE0F6EF-4BF5-F61B-569E-009F5516A43B}"/>
              </a:ext>
            </a:extLst>
          </p:cNvPr>
          <p:cNvSpPr/>
          <p:nvPr/>
        </p:nvSpPr>
        <p:spPr>
          <a:xfrm rot="5400000">
            <a:off x="8149885" y="4282974"/>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4" name="Freeform 123">
            <a:extLst>
              <a:ext uri="{FF2B5EF4-FFF2-40B4-BE49-F238E27FC236}">
                <a16:creationId xmlns:a16="http://schemas.microsoft.com/office/drawing/2014/main" id="{D1E7781E-1BC9-8518-A721-9910033A221F}"/>
              </a:ext>
            </a:extLst>
          </p:cNvPr>
          <p:cNvSpPr/>
          <p:nvPr/>
        </p:nvSpPr>
        <p:spPr>
          <a:xfrm rot="5400000">
            <a:off x="8379780" y="4288823"/>
            <a:ext cx="257175" cy="224045"/>
          </a:xfrm>
          <a:custGeom>
            <a:avLst/>
            <a:gdLst>
              <a:gd name="connsiteX0" fmla="*/ 0 w 257175"/>
              <a:gd name="connsiteY0" fmla="*/ 224045 h 224045"/>
              <a:gd name="connsiteX1" fmla="*/ 0 w 257175"/>
              <a:gd name="connsiteY1" fmla="*/ 146961 h 224045"/>
              <a:gd name="connsiteX2" fmla="*/ 121303 w 257175"/>
              <a:gd name="connsiteY2" fmla="*/ 0 h 224045"/>
              <a:gd name="connsiteX3" fmla="*/ 121304 w 257175"/>
              <a:gd name="connsiteY3" fmla="*/ 0 h 224045"/>
              <a:gd name="connsiteX4" fmla="*/ 121303 w 257175"/>
              <a:gd name="connsiteY4" fmla="*/ 1 h 224045"/>
              <a:gd name="connsiteX5" fmla="*/ 257175 w 257175"/>
              <a:gd name="connsiteY5" fmla="*/ 1 h 224045"/>
              <a:gd name="connsiteX6" fmla="*/ 257175 w 257175"/>
              <a:gd name="connsiteY6" fmla="*/ 224045 h 224045"/>
              <a:gd name="connsiteX7" fmla="*/ 0 w 257175"/>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175" h="224045">
                <a:moveTo>
                  <a:pt x="0" y="224045"/>
                </a:moveTo>
                <a:lnTo>
                  <a:pt x="0" y="146961"/>
                </a:lnTo>
                <a:lnTo>
                  <a:pt x="121303" y="0"/>
                </a:lnTo>
                <a:lnTo>
                  <a:pt x="121304" y="0"/>
                </a:lnTo>
                <a:lnTo>
                  <a:pt x="121303" y="1"/>
                </a:lnTo>
                <a:lnTo>
                  <a:pt x="257175" y="1"/>
                </a:lnTo>
                <a:lnTo>
                  <a:pt x="257175" y="224045"/>
                </a:lnTo>
                <a:lnTo>
                  <a:pt x="0" y="224045"/>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5" name="Freeform 124">
            <a:extLst>
              <a:ext uri="{FF2B5EF4-FFF2-40B4-BE49-F238E27FC236}">
                <a16:creationId xmlns:a16="http://schemas.microsoft.com/office/drawing/2014/main" id="{B198B5D8-B192-18AF-6FDE-38B819C948ED}"/>
              </a:ext>
            </a:extLst>
          </p:cNvPr>
          <p:cNvSpPr/>
          <p:nvPr/>
        </p:nvSpPr>
        <p:spPr>
          <a:xfrm rot="5400000">
            <a:off x="8634759" y="4379191"/>
            <a:ext cx="135871" cy="164610"/>
          </a:xfrm>
          <a:custGeom>
            <a:avLst/>
            <a:gdLst>
              <a:gd name="connsiteX0" fmla="*/ 0 w 135871"/>
              <a:gd name="connsiteY0" fmla="*/ 164610 h 164610"/>
              <a:gd name="connsiteX1" fmla="*/ 135871 w 135871"/>
              <a:gd name="connsiteY1" fmla="*/ 0 h 164610"/>
              <a:gd name="connsiteX2" fmla="*/ 135871 w 135871"/>
              <a:gd name="connsiteY2" fmla="*/ 164610 h 164610"/>
              <a:gd name="connsiteX3" fmla="*/ 0 w 135871"/>
              <a:gd name="connsiteY3" fmla="*/ 164610 h 164610"/>
            </a:gdLst>
            <a:ahLst/>
            <a:cxnLst>
              <a:cxn ang="0">
                <a:pos x="connsiteX0" y="connsiteY0"/>
              </a:cxn>
              <a:cxn ang="0">
                <a:pos x="connsiteX1" y="connsiteY1"/>
              </a:cxn>
              <a:cxn ang="0">
                <a:pos x="connsiteX2" y="connsiteY2"/>
              </a:cxn>
              <a:cxn ang="0">
                <a:pos x="connsiteX3" y="connsiteY3"/>
              </a:cxn>
            </a:cxnLst>
            <a:rect l="l" t="t" r="r" b="b"/>
            <a:pathLst>
              <a:path w="135871" h="164610">
                <a:moveTo>
                  <a:pt x="0" y="164610"/>
                </a:moveTo>
                <a:lnTo>
                  <a:pt x="135871" y="0"/>
                </a:lnTo>
                <a:lnTo>
                  <a:pt x="135871" y="164610"/>
                </a:lnTo>
                <a:lnTo>
                  <a:pt x="0" y="16461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6" name="Freeform 125">
            <a:extLst>
              <a:ext uri="{FF2B5EF4-FFF2-40B4-BE49-F238E27FC236}">
                <a16:creationId xmlns:a16="http://schemas.microsoft.com/office/drawing/2014/main" id="{A1E38146-9C35-2C27-B626-E09F8FA08DFE}"/>
              </a:ext>
            </a:extLst>
          </p:cNvPr>
          <p:cNvSpPr/>
          <p:nvPr/>
        </p:nvSpPr>
        <p:spPr>
          <a:xfrm rot="5400000">
            <a:off x="6314322" y="4724797"/>
            <a:ext cx="251691" cy="234040"/>
          </a:xfrm>
          <a:custGeom>
            <a:avLst/>
            <a:gdLst>
              <a:gd name="connsiteX0" fmla="*/ 0 w 251691"/>
              <a:gd name="connsiteY0" fmla="*/ 234040 h 234040"/>
              <a:gd name="connsiteX1" fmla="*/ 0 w 251691"/>
              <a:gd name="connsiteY1" fmla="*/ 0 h 234040"/>
              <a:gd name="connsiteX2" fmla="*/ 251691 w 251691"/>
              <a:gd name="connsiteY2" fmla="*/ 0 h 234040"/>
              <a:gd name="connsiteX3" fmla="*/ 251691 w 251691"/>
              <a:gd name="connsiteY3" fmla="*/ 234040 h 234040"/>
              <a:gd name="connsiteX4" fmla="*/ 0 w 251691"/>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4040">
                <a:moveTo>
                  <a:pt x="0" y="234040"/>
                </a:moveTo>
                <a:lnTo>
                  <a:pt x="0" y="0"/>
                </a:lnTo>
                <a:lnTo>
                  <a:pt x="251691" y="0"/>
                </a:lnTo>
                <a:lnTo>
                  <a:pt x="251691"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7" name="Freeform 126">
            <a:extLst>
              <a:ext uri="{FF2B5EF4-FFF2-40B4-BE49-F238E27FC236}">
                <a16:creationId xmlns:a16="http://schemas.microsoft.com/office/drawing/2014/main" id="{696D5651-F63A-9176-1CC4-B89CAAC2905B}"/>
              </a:ext>
            </a:extLst>
          </p:cNvPr>
          <p:cNvSpPr/>
          <p:nvPr/>
        </p:nvSpPr>
        <p:spPr>
          <a:xfrm rot="5400000">
            <a:off x="6543365" y="4729795"/>
            <a:ext cx="251691" cy="224044"/>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8" name="Freeform 127">
            <a:extLst>
              <a:ext uri="{FF2B5EF4-FFF2-40B4-BE49-F238E27FC236}">
                <a16:creationId xmlns:a16="http://schemas.microsoft.com/office/drawing/2014/main" id="{286763A7-FFE6-7D6A-C7A4-175EA8EDD8A9}"/>
              </a:ext>
            </a:extLst>
          </p:cNvPr>
          <p:cNvSpPr/>
          <p:nvPr/>
        </p:nvSpPr>
        <p:spPr>
          <a:xfrm rot="5400000">
            <a:off x="6773260" y="4723946"/>
            <a:ext cx="251691" cy="235743"/>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9" name="Freeform 128">
            <a:extLst>
              <a:ext uri="{FF2B5EF4-FFF2-40B4-BE49-F238E27FC236}">
                <a16:creationId xmlns:a16="http://schemas.microsoft.com/office/drawing/2014/main" id="{300BDDAB-2827-869E-282C-1E906D93B290}"/>
              </a:ext>
            </a:extLst>
          </p:cNvPr>
          <p:cNvSpPr/>
          <p:nvPr/>
        </p:nvSpPr>
        <p:spPr>
          <a:xfrm rot="5400000">
            <a:off x="7003154" y="4729795"/>
            <a:ext cx="251691" cy="224044"/>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0" name="Freeform 129">
            <a:extLst>
              <a:ext uri="{FF2B5EF4-FFF2-40B4-BE49-F238E27FC236}">
                <a16:creationId xmlns:a16="http://schemas.microsoft.com/office/drawing/2014/main" id="{67978FAA-0D14-E8F6-A863-2C2603A89669}"/>
              </a:ext>
            </a:extLst>
          </p:cNvPr>
          <p:cNvSpPr/>
          <p:nvPr/>
        </p:nvSpPr>
        <p:spPr>
          <a:xfrm rot="5400000">
            <a:off x="7233049" y="4723946"/>
            <a:ext cx="251691" cy="235743"/>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1" name="Freeform 130">
            <a:extLst>
              <a:ext uri="{FF2B5EF4-FFF2-40B4-BE49-F238E27FC236}">
                <a16:creationId xmlns:a16="http://schemas.microsoft.com/office/drawing/2014/main" id="{5BBF04FB-31AA-D7A4-7ED9-03A76D14FC40}"/>
              </a:ext>
            </a:extLst>
          </p:cNvPr>
          <p:cNvSpPr/>
          <p:nvPr/>
        </p:nvSpPr>
        <p:spPr>
          <a:xfrm rot="5400000">
            <a:off x="7462943" y="4729795"/>
            <a:ext cx="251691" cy="224044"/>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2" name="Freeform 131">
            <a:extLst>
              <a:ext uri="{FF2B5EF4-FFF2-40B4-BE49-F238E27FC236}">
                <a16:creationId xmlns:a16="http://schemas.microsoft.com/office/drawing/2014/main" id="{07DEFF7F-9393-46C2-0D44-DB2AF43A1A00}"/>
              </a:ext>
            </a:extLst>
          </p:cNvPr>
          <p:cNvSpPr/>
          <p:nvPr/>
        </p:nvSpPr>
        <p:spPr>
          <a:xfrm rot="5400000">
            <a:off x="7692838" y="4723946"/>
            <a:ext cx="251691" cy="235743"/>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3" name="Freeform 132">
            <a:extLst>
              <a:ext uri="{FF2B5EF4-FFF2-40B4-BE49-F238E27FC236}">
                <a16:creationId xmlns:a16="http://schemas.microsoft.com/office/drawing/2014/main" id="{E386A715-53A0-F750-B94C-BF2DBF61E6BA}"/>
              </a:ext>
            </a:extLst>
          </p:cNvPr>
          <p:cNvSpPr/>
          <p:nvPr/>
        </p:nvSpPr>
        <p:spPr>
          <a:xfrm rot="5400000">
            <a:off x="7922732" y="4729795"/>
            <a:ext cx="251691" cy="224044"/>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4" name="Freeform 133">
            <a:extLst>
              <a:ext uri="{FF2B5EF4-FFF2-40B4-BE49-F238E27FC236}">
                <a16:creationId xmlns:a16="http://schemas.microsoft.com/office/drawing/2014/main" id="{94F055D3-5183-50DB-F62A-4666895A7B3E}"/>
              </a:ext>
            </a:extLst>
          </p:cNvPr>
          <p:cNvSpPr/>
          <p:nvPr/>
        </p:nvSpPr>
        <p:spPr>
          <a:xfrm rot="5400000">
            <a:off x="8152627" y="4723946"/>
            <a:ext cx="251691" cy="235743"/>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5" name="Freeform 134">
            <a:extLst>
              <a:ext uri="{FF2B5EF4-FFF2-40B4-BE49-F238E27FC236}">
                <a16:creationId xmlns:a16="http://schemas.microsoft.com/office/drawing/2014/main" id="{93035E5A-3B2C-EC8D-B931-03DBF3ADE627}"/>
              </a:ext>
            </a:extLst>
          </p:cNvPr>
          <p:cNvSpPr/>
          <p:nvPr/>
        </p:nvSpPr>
        <p:spPr>
          <a:xfrm rot="5400000">
            <a:off x="8382521" y="4729795"/>
            <a:ext cx="251691" cy="224044"/>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6" name="Freeform 135">
            <a:extLst>
              <a:ext uri="{FF2B5EF4-FFF2-40B4-BE49-F238E27FC236}">
                <a16:creationId xmlns:a16="http://schemas.microsoft.com/office/drawing/2014/main" id="{25E75A02-0871-834A-C415-46DA2B73CE06}"/>
              </a:ext>
            </a:extLst>
          </p:cNvPr>
          <p:cNvSpPr/>
          <p:nvPr/>
        </p:nvSpPr>
        <p:spPr>
          <a:xfrm rot="5400000">
            <a:off x="8612416" y="4723946"/>
            <a:ext cx="251691" cy="235743"/>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7" name="Freeform 136">
            <a:extLst>
              <a:ext uri="{FF2B5EF4-FFF2-40B4-BE49-F238E27FC236}">
                <a16:creationId xmlns:a16="http://schemas.microsoft.com/office/drawing/2014/main" id="{E34518B6-0780-36D9-B620-D48552FB433E}"/>
              </a:ext>
            </a:extLst>
          </p:cNvPr>
          <p:cNvSpPr/>
          <p:nvPr/>
        </p:nvSpPr>
        <p:spPr>
          <a:xfrm rot="5400000">
            <a:off x="8842312" y="4729794"/>
            <a:ext cx="251691" cy="224047"/>
          </a:xfrm>
          <a:custGeom>
            <a:avLst/>
            <a:gdLst>
              <a:gd name="connsiteX0" fmla="*/ 0 w 251691"/>
              <a:gd name="connsiteY0" fmla="*/ 224047 h 224047"/>
              <a:gd name="connsiteX1" fmla="*/ 0 w 251691"/>
              <a:gd name="connsiteY1" fmla="*/ 69184 h 224047"/>
              <a:gd name="connsiteX2" fmla="*/ 57105 w 251691"/>
              <a:gd name="connsiteY2" fmla="*/ 0 h 224047"/>
              <a:gd name="connsiteX3" fmla="*/ 57106 w 251691"/>
              <a:gd name="connsiteY3" fmla="*/ 0 h 224047"/>
              <a:gd name="connsiteX4" fmla="*/ 57105 w 251691"/>
              <a:gd name="connsiteY4" fmla="*/ 1 h 224047"/>
              <a:gd name="connsiteX5" fmla="*/ 251691 w 251691"/>
              <a:gd name="connsiteY5" fmla="*/ 1 h 224047"/>
              <a:gd name="connsiteX6" fmla="*/ 251691 w 251691"/>
              <a:gd name="connsiteY6" fmla="*/ 224047 h 224047"/>
              <a:gd name="connsiteX7" fmla="*/ 0 w 251691"/>
              <a:gd name="connsiteY7" fmla="*/ 224047 h 2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691" h="224047">
                <a:moveTo>
                  <a:pt x="0" y="224047"/>
                </a:moveTo>
                <a:lnTo>
                  <a:pt x="0" y="69184"/>
                </a:lnTo>
                <a:lnTo>
                  <a:pt x="57105" y="0"/>
                </a:lnTo>
                <a:lnTo>
                  <a:pt x="57106" y="0"/>
                </a:lnTo>
                <a:lnTo>
                  <a:pt x="57105" y="1"/>
                </a:lnTo>
                <a:lnTo>
                  <a:pt x="251691" y="1"/>
                </a:lnTo>
                <a:lnTo>
                  <a:pt x="251691" y="224047"/>
                </a:lnTo>
                <a:lnTo>
                  <a:pt x="0" y="224047"/>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8" name="Freeform 137">
            <a:extLst>
              <a:ext uri="{FF2B5EF4-FFF2-40B4-BE49-F238E27FC236}">
                <a16:creationId xmlns:a16="http://schemas.microsoft.com/office/drawing/2014/main" id="{1516C126-AD87-126D-F913-63F532FB41D2}"/>
              </a:ext>
            </a:extLst>
          </p:cNvPr>
          <p:cNvSpPr/>
          <p:nvPr/>
        </p:nvSpPr>
        <p:spPr>
          <a:xfrm rot="5400000">
            <a:off x="9100760" y="4752499"/>
            <a:ext cx="194585" cy="235743"/>
          </a:xfrm>
          <a:custGeom>
            <a:avLst/>
            <a:gdLst>
              <a:gd name="connsiteX0" fmla="*/ 0 w 194585"/>
              <a:gd name="connsiteY0" fmla="*/ 235743 h 235743"/>
              <a:gd name="connsiteX1" fmla="*/ 194585 w 194585"/>
              <a:gd name="connsiteY1" fmla="*/ 0 h 235743"/>
              <a:gd name="connsiteX2" fmla="*/ 194585 w 194585"/>
              <a:gd name="connsiteY2" fmla="*/ 235743 h 235743"/>
              <a:gd name="connsiteX3" fmla="*/ 0 w 19458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194585" h="235743">
                <a:moveTo>
                  <a:pt x="0" y="235743"/>
                </a:moveTo>
                <a:lnTo>
                  <a:pt x="194585" y="0"/>
                </a:lnTo>
                <a:lnTo>
                  <a:pt x="19458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9" name="Freeform 138">
            <a:extLst>
              <a:ext uri="{FF2B5EF4-FFF2-40B4-BE49-F238E27FC236}">
                <a16:creationId xmlns:a16="http://schemas.microsoft.com/office/drawing/2014/main" id="{8D5E8BCE-72BC-7FA0-4873-1B812B28BC80}"/>
              </a:ext>
            </a:extLst>
          </p:cNvPr>
          <p:cNvSpPr/>
          <p:nvPr/>
        </p:nvSpPr>
        <p:spPr>
          <a:xfrm rot="5400000">
            <a:off x="6346896" y="2730816"/>
            <a:ext cx="186542" cy="234040"/>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0" name="Freeform 139">
            <a:extLst>
              <a:ext uri="{FF2B5EF4-FFF2-40B4-BE49-F238E27FC236}">
                <a16:creationId xmlns:a16="http://schemas.microsoft.com/office/drawing/2014/main" id="{342E75F0-826C-0AEC-BC63-A877316A5681}"/>
              </a:ext>
            </a:extLst>
          </p:cNvPr>
          <p:cNvSpPr/>
          <p:nvPr/>
        </p:nvSpPr>
        <p:spPr>
          <a:xfrm rot="5400000">
            <a:off x="6575940" y="2735814"/>
            <a:ext cx="186542" cy="224045"/>
          </a:xfrm>
          <a:custGeom>
            <a:avLst/>
            <a:gdLst>
              <a:gd name="connsiteX0" fmla="*/ 0 w 186542"/>
              <a:gd name="connsiteY0" fmla="*/ 224045 h 224045"/>
              <a:gd name="connsiteX1" fmla="*/ 0 w 186542"/>
              <a:gd name="connsiteY1" fmla="*/ 146514 h 224045"/>
              <a:gd name="connsiteX2" fmla="*/ 120934 w 186542"/>
              <a:gd name="connsiteY2" fmla="*/ 0 h 224045"/>
              <a:gd name="connsiteX3" fmla="*/ 120935 w 186542"/>
              <a:gd name="connsiteY3" fmla="*/ 0 h 224045"/>
              <a:gd name="connsiteX4" fmla="*/ 120934 w 186542"/>
              <a:gd name="connsiteY4" fmla="*/ 1 h 224045"/>
              <a:gd name="connsiteX5" fmla="*/ 186542 w 186542"/>
              <a:gd name="connsiteY5" fmla="*/ 1 h 224045"/>
              <a:gd name="connsiteX6" fmla="*/ 186542 w 186542"/>
              <a:gd name="connsiteY6" fmla="*/ 224045 h 224045"/>
              <a:gd name="connsiteX7" fmla="*/ 0 w 186542"/>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42" h="224045">
                <a:moveTo>
                  <a:pt x="0" y="224045"/>
                </a:moveTo>
                <a:lnTo>
                  <a:pt x="0" y="146514"/>
                </a:lnTo>
                <a:lnTo>
                  <a:pt x="120934" y="0"/>
                </a:lnTo>
                <a:lnTo>
                  <a:pt x="120935" y="0"/>
                </a:lnTo>
                <a:lnTo>
                  <a:pt x="120934" y="1"/>
                </a:lnTo>
                <a:lnTo>
                  <a:pt x="186542" y="1"/>
                </a:lnTo>
                <a:lnTo>
                  <a:pt x="186542" y="224045"/>
                </a:lnTo>
                <a:lnTo>
                  <a:pt x="0" y="224045"/>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1" name="Freeform 140">
            <a:extLst>
              <a:ext uri="{FF2B5EF4-FFF2-40B4-BE49-F238E27FC236}">
                <a16:creationId xmlns:a16="http://schemas.microsoft.com/office/drawing/2014/main" id="{B874F5A8-1ED6-D9A1-B6BC-F1CAEDE052B4}"/>
              </a:ext>
            </a:extLst>
          </p:cNvPr>
          <p:cNvSpPr/>
          <p:nvPr/>
        </p:nvSpPr>
        <p:spPr>
          <a:xfrm rot="5400000">
            <a:off x="6788172" y="2868561"/>
            <a:ext cx="65607" cy="79484"/>
          </a:xfrm>
          <a:custGeom>
            <a:avLst/>
            <a:gdLst>
              <a:gd name="connsiteX0" fmla="*/ 0 w 65607"/>
              <a:gd name="connsiteY0" fmla="*/ 79484 h 79484"/>
              <a:gd name="connsiteX1" fmla="*/ 65607 w 65607"/>
              <a:gd name="connsiteY1" fmla="*/ 0 h 79484"/>
              <a:gd name="connsiteX2" fmla="*/ 65607 w 65607"/>
              <a:gd name="connsiteY2" fmla="*/ 79484 h 79484"/>
              <a:gd name="connsiteX3" fmla="*/ 0 w 65607"/>
              <a:gd name="connsiteY3" fmla="*/ 79484 h 79484"/>
            </a:gdLst>
            <a:ahLst/>
            <a:cxnLst>
              <a:cxn ang="0">
                <a:pos x="connsiteX0" y="connsiteY0"/>
              </a:cxn>
              <a:cxn ang="0">
                <a:pos x="connsiteX1" y="connsiteY1"/>
              </a:cxn>
              <a:cxn ang="0">
                <a:pos x="connsiteX2" y="connsiteY2"/>
              </a:cxn>
              <a:cxn ang="0">
                <a:pos x="connsiteX3" y="connsiteY3"/>
              </a:cxn>
            </a:cxnLst>
            <a:rect l="l" t="t" r="r" b="b"/>
            <a:pathLst>
              <a:path w="65607" h="79484">
                <a:moveTo>
                  <a:pt x="0" y="79484"/>
                </a:moveTo>
                <a:lnTo>
                  <a:pt x="65607" y="0"/>
                </a:lnTo>
                <a:lnTo>
                  <a:pt x="65607" y="79484"/>
                </a:lnTo>
                <a:lnTo>
                  <a:pt x="0" y="7948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2" name="Freeform 141">
            <a:extLst>
              <a:ext uri="{FF2B5EF4-FFF2-40B4-BE49-F238E27FC236}">
                <a16:creationId xmlns:a16="http://schemas.microsoft.com/office/drawing/2014/main" id="{C84445BF-9BA4-FD49-BD88-FD2206D6817D}"/>
              </a:ext>
            </a:extLst>
          </p:cNvPr>
          <p:cNvSpPr/>
          <p:nvPr/>
        </p:nvSpPr>
        <p:spPr>
          <a:xfrm rot="5400000">
            <a:off x="6346896" y="3174533"/>
            <a:ext cx="186542" cy="234040"/>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3" name="Freeform 142">
            <a:extLst>
              <a:ext uri="{FF2B5EF4-FFF2-40B4-BE49-F238E27FC236}">
                <a16:creationId xmlns:a16="http://schemas.microsoft.com/office/drawing/2014/main" id="{2BC42EF0-FBA0-B14B-B129-2D6F6F13E4E1}"/>
              </a:ext>
            </a:extLst>
          </p:cNvPr>
          <p:cNvSpPr/>
          <p:nvPr/>
        </p:nvSpPr>
        <p:spPr>
          <a:xfrm rot="5400000">
            <a:off x="6575939" y="3179531"/>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4" name="Freeform 143">
            <a:extLst>
              <a:ext uri="{FF2B5EF4-FFF2-40B4-BE49-F238E27FC236}">
                <a16:creationId xmlns:a16="http://schemas.microsoft.com/office/drawing/2014/main" id="{73309683-2990-E403-6B6C-7D4D4CE3DD78}"/>
              </a:ext>
            </a:extLst>
          </p:cNvPr>
          <p:cNvSpPr/>
          <p:nvPr/>
        </p:nvSpPr>
        <p:spPr>
          <a:xfrm rot="5400000">
            <a:off x="6805834" y="3173682"/>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5" name="Freeform 144">
            <a:extLst>
              <a:ext uri="{FF2B5EF4-FFF2-40B4-BE49-F238E27FC236}">
                <a16:creationId xmlns:a16="http://schemas.microsoft.com/office/drawing/2014/main" id="{2C1DF09D-725D-874E-F511-34BA13A93147}"/>
              </a:ext>
            </a:extLst>
          </p:cNvPr>
          <p:cNvSpPr/>
          <p:nvPr/>
        </p:nvSpPr>
        <p:spPr>
          <a:xfrm rot="5400000">
            <a:off x="7035729" y="3179531"/>
            <a:ext cx="186542" cy="224045"/>
          </a:xfrm>
          <a:custGeom>
            <a:avLst/>
            <a:gdLst>
              <a:gd name="connsiteX0" fmla="*/ 0 w 186542"/>
              <a:gd name="connsiteY0" fmla="*/ 224045 h 224045"/>
              <a:gd name="connsiteX1" fmla="*/ 0 w 186542"/>
              <a:gd name="connsiteY1" fmla="*/ 68733 h 224045"/>
              <a:gd name="connsiteX2" fmla="*/ 56733 w 186542"/>
              <a:gd name="connsiteY2" fmla="*/ 0 h 224045"/>
              <a:gd name="connsiteX3" fmla="*/ 56734 w 186542"/>
              <a:gd name="connsiteY3" fmla="*/ 0 h 224045"/>
              <a:gd name="connsiteX4" fmla="*/ 56733 w 186542"/>
              <a:gd name="connsiteY4" fmla="*/ 1 h 224045"/>
              <a:gd name="connsiteX5" fmla="*/ 186542 w 186542"/>
              <a:gd name="connsiteY5" fmla="*/ 1 h 224045"/>
              <a:gd name="connsiteX6" fmla="*/ 186542 w 186542"/>
              <a:gd name="connsiteY6" fmla="*/ 224045 h 224045"/>
              <a:gd name="connsiteX7" fmla="*/ 0 w 186542"/>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42" h="224045">
                <a:moveTo>
                  <a:pt x="0" y="224045"/>
                </a:moveTo>
                <a:lnTo>
                  <a:pt x="0" y="68733"/>
                </a:lnTo>
                <a:lnTo>
                  <a:pt x="56733" y="0"/>
                </a:lnTo>
                <a:lnTo>
                  <a:pt x="56734" y="0"/>
                </a:lnTo>
                <a:lnTo>
                  <a:pt x="56733" y="1"/>
                </a:lnTo>
                <a:lnTo>
                  <a:pt x="186542" y="1"/>
                </a:lnTo>
                <a:lnTo>
                  <a:pt x="186542" y="224045"/>
                </a:lnTo>
                <a:lnTo>
                  <a:pt x="0" y="224045"/>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6" name="Freeform 145">
            <a:extLst>
              <a:ext uri="{FF2B5EF4-FFF2-40B4-BE49-F238E27FC236}">
                <a16:creationId xmlns:a16="http://schemas.microsoft.com/office/drawing/2014/main" id="{3DD54870-2548-B478-0E3A-38F6DC4DCD92}"/>
              </a:ext>
            </a:extLst>
          </p:cNvPr>
          <p:cNvSpPr/>
          <p:nvPr/>
        </p:nvSpPr>
        <p:spPr>
          <a:xfrm rot="5400000">
            <a:off x="7254750" y="3241288"/>
            <a:ext cx="129808" cy="157264"/>
          </a:xfrm>
          <a:custGeom>
            <a:avLst/>
            <a:gdLst>
              <a:gd name="connsiteX0" fmla="*/ 0 w 129808"/>
              <a:gd name="connsiteY0" fmla="*/ 157264 h 157264"/>
              <a:gd name="connsiteX1" fmla="*/ 129808 w 129808"/>
              <a:gd name="connsiteY1" fmla="*/ 0 h 157264"/>
              <a:gd name="connsiteX2" fmla="*/ 129808 w 129808"/>
              <a:gd name="connsiteY2" fmla="*/ 157264 h 157264"/>
              <a:gd name="connsiteX3" fmla="*/ 0 w 129808"/>
              <a:gd name="connsiteY3" fmla="*/ 157264 h 157264"/>
            </a:gdLst>
            <a:ahLst/>
            <a:cxnLst>
              <a:cxn ang="0">
                <a:pos x="connsiteX0" y="connsiteY0"/>
              </a:cxn>
              <a:cxn ang="0">
                <a:pos x="connsiteX1" y="connsiteY1"/>
              </a:cxn>
              <a:cxn ang="0">
                <a:pos x="connsiteX2" y="connsiteY2"/>
              </a:cxn>
              <a:cxn ang="0">
                <a:pos x="connsiteX3" y="connsiteY3"/>
              </a:cxn>
            </a:cxnLst>
            <a:rect l="l" t="t" r="r" b="b"/>
            <a:pathLst>
              <a:path w="129808" h="157264">
                <a:moveTo>
                  <a:pt x="0" y="157264"/>
                </a:moveTo>
                <a:lnTo>
                  <a:pt x="129808" y="0"/>
                </a:lnTo>
                <a:lnTo>
                  <a:pt x="129808" y="157264"/>
                </a:lnTo>
                <a:lnTo>
                  <a:pt x="0" y="15726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7" name="Freeform 146">
            <a:extLst>
              <a:ext uri="{FF2B5EF4-FFF2-40B4-BE49-F238E27FC236}">
                <a16:creationId xmlns:a16="http://schemas.microsoft.com/office/drawing/2014/main" id="{C100599A-4B32-DE38-DCD9-9F02D4CAAC8D}"/>
              </a:ext>
            </a:extLst>
          </p:cNvPr>
          <p:cNvSpPr/>
          <p:nvPr/>
        </p:nvSpPr>
        <p:spPr>
          <a:xfrm rot="5400000">
            <a:off x="6346896" y="3618250"/>
            <a:ext cx="186542" cy="234040"/>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8" name="Freeform 147">
            <a:extLst>
              <a:ext uri="{FF2B5EF4-FFF2-40B4-BE49-F238E27FC236}">
                <a16:creationId xmlns:a16="http://schemas.microsoft.com/office/drawing/2014/main" id="{4554D651-0DE8-E404-DF24-8EA0B898E0F3}"/>
              </a:ext>
            </a:extLst>
          </p:cNvPr>
          <p:cNvSpPr/>
          <p:nvPr/>
        </p:nvSpPr>
        <p:spPr>
          <a:xfrm rot="5400000">
            <a:off x="6575939" y="3623248"/>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9" name="Freeform 148">
            <a:extLst>
              <a:ext uri="{FF2B5EF4-FFF2-40B4-BE49-F238E27FC236}">
                <a16:creationId xmlns:a16="http://schemas.microsoft.com/office/drawing/2014/main" id="{272CAC12-E0CE-C1EE-B28C-BE265E04240B}"/>
              </a:ext>
            </a:extLst>
          </p:cNvPr>
          <p:cNvSpPr/>
          <p:nvPr/>
        </p:nvSpPr>
        <p:spPr>
          <a:xfrm rot="5400000">
            <a:off x="6805834" y="3617399"/>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0" name="Freeform 149">
            <a:extLst>
              <a:ext uri="{FF2B5EF4-FFF2-40B4-BE49-F238E27FC236}">
                <a16:creationId xmlns:a16="http://schemas.microsoft.com/office/drawing/2014/main" id="{FA7BCE31-6F67-2777-CCFF-EBB98A0EC5CE}"/>
              </a:ext>
            </a:extLst>
          </p:cNvPr>
          <p:cNvSpPr/>
          <p:nvPr/>
        </p:nvSpPr>
        <p:spPr>
          <a:xfrm rot="5400000">
            <a:off x="7035728" y="3623248"/>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1" name="Freeform 150">
            <a:extLst>
              <a:ext uri="{FF2B5EF4-FFF2-40B4-BE49-F238E27FC236}">
                <a16:creationId xmlns:a16="http://schemas.microsoft.com/office/drawing/2014/main" id="{53605870-4EC1-6957-0A70-A506B7EE94CC}"/>
              </a:ext>
            </a:extLst>
          </p:cNvPr>
          <p:cNvSpPr/>
          <p:nvPr/>
        </p:nvSpPr>
        <p:spPr>
          <a:xfrm rot="5400000">
            <a:off x="7265623" y="3617399"/>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2" name="Freeform 151">
            <a:extLst>
              <a:ext uri="{FF2B5EF4-FFF2-40B4-BE49-F238E27FC236}">
                <a16:creationId xmlns:a16="http://schemas.microsoft.com/office/drawing/2014/main" id="{8AD06E90-297B-327C-C5BA-ECAE90A6804A}"/>
              </a:ext>
            </a:extLst>
          </p:cNvPr>
          <p:cNvSpPr/>
          <p:nvPr/>
        </p:nvSpPr>
        <p:spPr>
          <a:xfrm rot="5400000">
            <a:off x="7495517" y="3623248"/>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3" name="Freeform 152">
            <a:extLst>
              <a:ext uri="{FF2B5EF4-FFF2-40B4-BE49-F238E27FC236}">
                <a16:creationId xmlns:a16="http://schemas.microsoft.com/office/drawing/2014/main" id="{2708F640-4D2E-0DE8-D31D-C525A930623E}"/>
              </a:ext>
            </a:extLst>
          </p:cNvPr>
          <p:cNvSpPr/>
          <p:nvPr/>
        </p:nvSpPr>
        <p:spPr>
          <a:xfrm rot="5400000">
            <a:off x="7725063" y="3617747"/>
            <a:ext cx="186542" cy="235046"/>
          </a:xfrm>
          <a:custGeom>
            <a:avLst/>
            <a:gdLst>
              <a:gd name="connsiteX0" fmla="*/ 0 w 186542"/>
              <a:gd name="connsiteY0" fmla="*/ 235046 h 235046"/>
              <a:gd name="connsiteX1" fmla="*/ 0 w 186542"/>
              <a:gd name="connsiteY1" fmla="*/ 225998 h 235046"/>
              <a:gd name="connsiteX2" fmla="*/ 186542 w 186542"/>
              <a:gd name="connsiteY2" fmla="*/ 0 h 235046"/>
              <a:gd name="connsiteX3" fmla="*/ 186542 w 186542"/>
              <a:gd name="connsiteY3" fmla="*/ 235046 h 235046"/>
              <a:gd name="connsiteX4" fmla="*/ 0 w 186542"/>
              <a:gd name="connsiteY4" fmla="*/ 235046 h 23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046">
                <a:moveTo>
                  <a:pt x="0" y="235046"/>
                </a:moveTo>
                <a:lnTo>
                  <a:pt x="0" y="225998"/>
                </a:lnTo>
                <a:lnTo>
                  <a:pt x="186542" y="0"/>
                </a:lnTo>
                <a:lnTo>
                  <a:pt x="186542" y="235046"/>
                </a:lnTo>
                <a:lnTo>
                  <a:pt x="0" y="235046"/>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4" name="Freeform 153">
            <a:extLst>
              <a:ext uri="{FF2B5EF4-FFF2-40B4-BE49-F238E27FC236}">
                <a16:creationId xmlns:a16="http://schemas.microsoft.com/office/drawing/2014/main" id="{4F44E7F3-E6E6-37B4-D565-961D61D7A58A}"/>
              </a:ext>
            </a:extLst>
          </p:cNvPr>
          <p:cNvSpPr/>
          <p:nvPr/>
        </p:nvSpPr>
        <p:spPr>
          <a:xfrm rot="5400000">
            <a:off x="6346896" y="4061967"/>
            <a:ext cx="186542" cy="234040"/>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5" name="Freeform 154">
            <a:extLst>
              <a:ext uri="{FF2B5EF4-FFF2-40B4-BE49-F238E27FC236}">
                <a16:creationId xmlns:a16="http://schemas.microsoft.com/office/drawing/2014/main" id="{24E7542F-CAE1-2A6D-6D8D-5A1D2E0D1AB4}"/>
              </a:ext>
            </a:extLst>
          </p:cNvPr>
          <p:cNvSpPr/>
          <p:nvPr/>
        </p:nvSpPr>
        <p:spPr>
          <a:xfrm rot="5400000">
            <a:off x="6575939" y="4066964"/>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6" name="Freeform 155">
            <a:extLst>
              <a:ext uri="{FF2B5EF4-FFF2-40B4-BE49-F238E27FC236}">
                <a16:creationId xmlns:a16="http://schemas.microsoft.com/office/drawing/2014/main" id="{BE8DB81D-4AD0-7160-5286-0E198F161F30}"/>
              </a:ext>
            </a:extLst>
          </p:cNvPr>
          <p:cNvSpPr/>
          <p:nvPr/>
        </p:nvSpPr>
        <p:spPr>
          <a:xfrm rot="5400000">
            <a:off x="6805834" y="4061116"/>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7" name="Freeform 156">
            <a:extLst>
              <a:ext uri="{FF2B5EF4-FFF2-40B4-BE49-F238E27FC236}">
                <a16:creationId xmlns:a16="http://schemas.microsoft.com/office/drawing/2014/main" id="{9584ADCC-56BA-6BEA-3EB1-E5E30216A3F0}"/>
              </a:ext>
            </a:extLst>
          </p:cNvPr>
          <p:cNvSpPr/>
          <p:nvPr/>
        </p:nvSpPr>
        <p:spPr>
          <a:xfrm rot="5400000">
            <a:off x="7035728" y="4066965"/>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8" name="Freeform 157">
            <a:extLst>
              <a:ext uri="{FF2B5EF4-FFF2-40B4-BE49-F238E27FC236}">
                <a16:creationId xmlns:a16="http://schemas.microsoft.com/office/drawing/2014/main" id="{65027DF9-4819-095D-3D44-80AA5702C58B}"/>
              </a:ext>
            </a:extLst>
          </p:cNvPr>
          <p:cNvSpPr/>
          <p:nvPr/>
        </p:nvSpPr>
        <p:spPr>
          <a:xfrm rot="5400000">
            <a:off x="7265623" y="4061116"/>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9" name="Freeform 158">
            <a:extLst>
              <a:ext uri="{FF2B5EF4-FFF2-40B4-BE49-F238E27FC236}">
                <a16:creationId xmlns:a16="http://schemas.microsoft.com/office/drawing/2014/main" id="{98A1C6BC-C019-99B0-4066-08AB43E6F9F4}"/>
              </a:ext>
            </a:extLst>
          </p:cNvPr>
          <p:cNvSpPr/>
          <p:nvPr/>
        </p:nvSpPr>
        <p:spPr>
          <a:xfrm rot="5400000">
            <a:off x="7495517" y="4066964"/>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0" name="Freeform 159">
            <a:extLst>
              <a:ext uri="{FF2B5EF4-FFF2-40B4-BE49-F238E27FC236}">
                <a16:creationId xmlns:a16="http://schemas.microsoft.com/office/drawing/2014/main" id="{EF277A52-3CA4-D552-9C0D-9558C6C3EEDA}"/>
              </a:ext>
            </a:extLst>
          </p:cNvPr>
          <p:cNvSpPr/>
          <p:nvPr/>
        </p:nvSpPr>
        <p:spPr>
          <a:xfrm rot="5400000">
            <a:off x="7725412" y="4061116"/>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1" name="Freeform 160">
            <a:extLst>
              <a:ext uri="{FF2B5EF4-FFF2-40B4-BE49-F238E27FC236}">
                <a16:creationId xmlns:a16="http://schemas.microsoft.com/office/drawing/2014/main" id="{67487B4F-152D-42AF-41CA-CA83E6C76FF9}"/>
              </a:ext>
            </a:extLst>
          </p:cNvPr>
          <p:cNvSpPr/>
          <p:nvPr/>
        </p:nvSpPr>
        <p:spPr>
          <a:xfrm rot="5400000">
            <a:off x="7955306" y="4066965"/>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2" name="Freeform 161">
            <a:extLst>
              <a:ext uri="{FF2B5EF4-FFF2-40B4-BE49-F238E27FC236}">
                <a16:creationId xmlns:a16="http://schemas.microsoft.com/office/drawing/2014/main" id="{AA284085-2E8B-C80D-5D5A-6FD3A33D9472}"/>
              </a:ext>
            </a:extLst>
          </p:cNvPr>
          <p:cNvSpPr/>
          <p:nvPr/>
        </p:nvSpPr>
        <p:spPr>
          <a:xfrm rot="5400000">
            <a:off x="8185201" y="4061116"/>
            <a:ext cx="186542" cy="235743"/>
          </a:xfrm>
          <a:custGeom>
            <a:avLst/>
            <a:gdLst>
              <a:gd name="connsiteX0" fmla="*/ 0 w 186542"/>
              <a:gd name="connsiteY0" fmla="*/ 235743 h 235743"/>
              <a:gd name="connsiteX1" fmla="*/ 0 w 186542"/>
              <a:gd name="connsiteY1" fmla="*/ 148915 h 235743"/>
              <a:gd name="connsiteX2" fmla="*/ 122916 w 186542"/>
              <a:gd name="connsiteY2" fmla="*/ 0 h 235743"/>
              <a:gd name="connsiteX3" fmla="*/ 186542 w 186542"/>
              <a:gd name="connsiteY3" fmla="*/ 0 h 235743"/>
              <a:gd name="connsiteX4" fmla="*/ 186542 w 186542"/>
              <a:gd name="connsiteY4" fmla="*/ 235743 h 235743"/>
              <a:gd name="connsiteX5" fmla="*/ 0 w 186542"/>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42" h="235743">
                <a:moveTo>
                  <a:pt x="0" y="235743"/>
                </a:moveTo>
                <a:lnTo>
                  <a:pt x="0" y="148915"/>
                </a:lnTo>
                <a:lnTo>
                  <a:pt x="122916"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3" name="Freeform 162">
            <a:extLst>
              <a:ext uri="{FF2B5EF4-FFF2-40B4-BE49-F238E27FC236}">
                <a16:creationId xmlns:a16="http://schemas.microsoft.com/office/drawing/2014/main" id="{A6DA5D8F-5EC6-E8F9-6255-3C65CD3488C5}"/>
              </a:ext>
            </a:extLst>
          </p:cNvPr>
          <p:cNvSpPr/>
          <p:nvPr/>
        </p:nvSpPr>
        <p:spPr>
          <a:xfrm rot="5400000">
            <a:off x="8403073" y="4201903"/>
            <a:ext cx="63626" cy="77084"/>
          </a:xfrm>
          <a:custGeom>
            <a:avLst/>
            <a:gdLst>
              <a:gd name="connsiteX0" fmla="*/ 0 w 63626"/>
              <a:gd name="connsiteY0" fmla="*/ 77084 h 77084"/>
              <a:gd name="connsiteX1" fmla="*/ 63626 w 63626"/>
              <a:gd name="connsiteY1" fmla="*/ 0 h 77084"/>
              <a:gd name="connsiteX2" fmla="*/ 63626 w 63626"/>
              <a:gd name="connsiteY2" fmla="*/ 77084 h 77084"/>
              <a:gd name="connsiteX3" fmla="*/ 0 w 63626"/>
              <a:gd name="connsiteY3" fmla="*/ 77084 h 77084"/>
            </a:gdLst>
            <a:ahLst/>
            <a:cxnLst>
              <a:cxn ang="0">
                <a:pos x="connsiteX0" y="connsiteY0"/>
              </a:cxn>
              <a:cxn ang="0">
                <a:pos x="connsiteX1" y="connsiteY1"/>
              </a:cxn>
              <a:cxn ang="0">
                <a:pos x="connsiteX2" y="connsiteY2"/>
              </a:cxn>
              <a:cxn ang="0">
                <a:pos x="connsiteX3" y="connsiteY3"/>
              </a:cxn>
            </a:cxnLst>
            <a:rect l="l" t="t" r="r" b="b"/>
            <a:pathLst>
              <a:path w="63626" h="77084">
                <a:moveTo>
                  <a:pt x="0" y="77084"/>
                </a:moveTo>
                <a:lnTo>
                  <a:pt x="63626" y="0"/>
                </a:lnTo>
                <a:lnTo>
                  <a:pt x="63626" y="77084"/>
                </a:lnTo>
                <a:lnTo>
                  <a:pt x="0" y="7708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4" name="Freeform 163">
            <a:extLst>
              <a:ext uri="{FF2B5EF4-FFF2-40B4-BE49-F238E27FC236}">
                <a16:creationId xmlns:a16="http://schemas.microsoft.com/office/drawing/2014/main" id="{36510873-62ED-023D-09AD-53F675946983}"/>
              </a:ext>
            </a:extLst>
          </p:cNvPr>
          <p:cNvSpPr/>
          <p:nvPr/>
        </p:nvSpPr>
        <p:spPr>
          <a:xfrm rot="5400000">
            <a:off x="6346897" y="4505682"/>
            <a:ext cx="186540" cy="234040"/>
          </a:xfrm>
          <a:custGeom>
            <a:avLst/>
            <a:gdLst>
              <a:gd name="connsiteX0" fmla="*/ 0 w 186540"/>
              <a:gd name="connsiteY0" fmla="*/ 234040 h 234040"/>
              <a:gd name="connsiteX1" fmla="*/ 0 w 186540"/>
              <a:gd name="connsiteY1" fmla="*/ 0 h 234040"/>
              <a:gd name="connsiteX2" fmla="*/ 186540 w 186540"/>
              <a:gd name="connsiteY2" fmla="*/ 0 h 234040"/>
              <a:gd name="connsiteX3" fmla="*/ 186540 w 186540"/>
              <a:gd name="connsiteY3" fmla="*/ 234040 h 234040"/>
              <a:gd name="connsiteX4" fmla="*/ 0 w 186540"/>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4040">
                <a:moveTo>
                  <a:pt x="0" y="234040"/>
                </a:moveTo>
                <a:lnTo>
                  <a:pt x="0" y="0"/>
                </a:lnTo>
                <a:lnTo>
                  <a:pt x="186540" y="0"/>
                </a:lnTo>
                <a:lnTo>
                  <a:pt x="186540"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5" name="Freeform 164">
            <a:extLst>
              <a:ext uri="{FF2B5EF4-FFF2-40B4-BE49-F238E27FC236}">
                <a16:creationId xmlns:a16="http://schemas.microsoft.com/office/drawing/2014/main" id="{54B9A633-AA85-73BA-DADD-69B66D27C458}"/>
              </a:ext>
            </a:extLst>
          </p:cNvPr>
          <p:cNvSpPr/>
          <p:nvPr/>
        </p:nvSpPr>
        <p:spPr>
          <a:xfrm rot="5400000">
            <a:off x="6575940" y="4510680"/>
            <a:ext cx="186540" cy="224044"/>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6" name="Freeform 165">
            <a:extLst>
              <a:ext uri="{FF2B5EF4-FFF2-40B4-BE49-F238E27FC236}">
                <a16:creationId xmlns:a16="http://schemas.microsoft.com/office/drawing/2014/main" id="{ED54641D-E4FF-DD2D-1BBE-2CF817F8A6DA}"/>
              </a:ext>
            </a:extLst>
          </p:cNvPr>
          <p:cNvSpPr/>
          <p:nvPr/>
        </p:nvSpPr>
        <p:spPr>
          <a:xfrm rot="5400000">
            <a:off x="6805835" y="4504831"/>
            <a:ext cx="186540" cy="235743"/>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7" name="Freeform 166">
            <a:extLst>
              <a:ext uri="{FF2B5EF4-FFF2-40B4-BE49-F238E27FC236}">
                <a16:creationId xmlns:a16="http://schemas.microsoft.com/office/drawing/2014/main" id="{10CA2C8F-833B-BC5B-3E12-3B8D16AA927D}"/>
              </a:ext>
            </a:extLst>
          </p:cNvPr>
          <p:cNvSpPr/>
          <p:nvPr/>
        </p:nvSpPr>
        <p:spPr>
          <a:xfrm rot="5400000">
            <a:off x="7035729" y="4510680"/>
            <a:ext cx="186540" cy="224044"/>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8" name="Freeform 167">
            <a:extLst>
              <a:ext uri="{FF2B5EF4-FFF2-40B4-BE49-F238E27FC236}">
                <a16:creationId xmlns:a16="http://schemas.microsoft.com/office/drawing/2014/main" id="{3910860A-79A2-46C5-C32A-732092C56206}"/>
              </a:ext>
            </a:extLst>
          </p:cNvPr>
          <p:cNvSpPr/>
          <p:nvPr/>
        </p:nvSpPr>
        <p:spPr>
          <a:xfrm rot="5400000">
            <a:off x="7265624" y="4504831"/>
            <a:ext cx="186540" cy="235743"/>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9" name="Freeform 168">
            <a:extLst>
              <a:ext uri="{FF2B5EF4-FFF2-40B4-BE49-F238E27FC236}">
                <a16:creationId xmlns:a16="http://schemas.microsoft.com/office/drawing/2014/main" id="{B46440D7-AB49-5111-C44F-5077769A23A4}"/>
              </a:ext>
            </a:extLst>
          </p:cNvPr>
          <p:cNvSpPr/>
          <p:nvPr/>
        </p:nvSpPr>
        <p:spPr>
          <a:xfrm rot="5400000">
            <a:off x="7495518" y="4510680"/>
            <a:ext cx="186540" cy="224044"/>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0" name="Freeform 169">
            <a:extLst>
              <a:ext uri="{FF2B5EF4-FFF2-40B4-BE49-F238E27FC236}">
                <a16:creationId xmlns:a16="http://schemas.microsoft.com/office/drawing/2014/main" id="{44FF1FF7-11F4-B61E-BEA2-BC67C28821F2}"/>
              </a:ext>
            </a:extLst>
          </p:cNvPr>
          <p:cNvSpPr/>
          <p:nvPr/>
        </p:nvSpPr>
        <p:spPr>
          <a:xfrm rot="5400000">
            <a:off x="7725413" y="4504831"/>
            <a:ext cx="186540" cy="235743"/>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1" name="Freeform 170">
            <a:extLst>
              <a:ext uri="{FF2B5EF4-FFF2-40B4-BE49-F238E27FC236}">
                <a16:creationId xmlns:a16="http://schemas.microsoft.com/office/drawing/2014/main" id="{EF677B1F-0123-2307-E582-ED8D102B85B3}"/>
              </a:ext>
            </a:extLst>
          </p:cNvPr>
          <p:cNvSpPr/>
          <p:nvPr/>
        </p:nvSpPr>
        <p:spPr>
          <a:xfrm rot="5400000">
            <a:off x="7955307" y="4510680"/>
            <a:ext cx="186540" cy="224044"/>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2" name="Freeform 171">
            <a:extLst>
              <a:ext uri="{FF2B5EF4-FFF2-40B4-BE49-F238E27FC236}">
                <a16:creationId xmlns:a16="http://schemas.microsoft.com/office/drawing/2014/main" id="{896C48A4-102D-261F-A605-B23051DDD916}"/>
              </a:ext>
            </a:extLst>
          </p:cNvPr>
          <p:cNvSpPr/>
          <p:nvPr/>
        </p:nvSpPr>
        <p:spPr>
          <a:xfrm rot="5400000">
            <a:off x="8185202" y="4504831"/>
            <a:ext cx="186540" cy="235743"/>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3" name="Freeform 172">
            <a:extLst>
              <a:ext uri="{FF2B5EF4-FFF2-40B4-BE49-F238E27FC236}">
                <a16:creationId xmlns:a16="http://schemas.microsoft.com/office/drawing/2014/main" id="{DCEE67A0-113E-B42D-D59D-C9B32E7AAE80}"/>
              </a:ext>
            </a:extLst>
          </p:cNvPr>
          <p:cNvSpPr/>
          <p:nvPr/>
        </p:nvSpPr>
        <p:spPr>
          <a:xfrm rot="5400000">
            <a:off x="8415096" y="4510680"/>
            <a:ext cx="186540" cy="224044"/>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4" name="Freeform 173">
            <a:extLst>
              <a:ext uri="{FF2B5EF4-FFF2-40B4-BE49-F238E27FC236}">
                <a16:creationId xmlns:a16="http://schemas.microsoft.com/office/drawing/2014/main" id="{4E5AAB98-8E65-0652-039B-F84338A9FBF0}"/>
              </a:ext>
            </a:extLst>
          </p:cNvPr>
          <p:cNvSpPr/>
          <p:nvPr/>
        </p:nvSpPr>
        <p:spPr>
          <a:xfrm rot="5400000">
            <a:off x="8644991" y="4504831"/>
            <a:ext cx="186540" cy="235743"/>
          </a:xfrm>
          <a:custGeom>
            <a:avLst/>
            <a:gdLst>
              <a:gd name="connsiteX0" fmla="*/ 0 w 186540"/>
              <a:gd name="connsiteY0" fmla="*/ 235743 h 235743"/>
              <a:gd name="connsiteX1" fmla="*/ 0 w 186540"/>
              <a:gd name="connsiteY1" fmla="*/ 71133 h 235743"/>
              <a:gd name="connsiteX2" fmla="*/ 58714 w 186540"/>
              <a:gd name="connsiteY2" fmla="*/ 0 h 235743"/>
              <a:gd name="connsiteX3" fmla="*/ 186540 w 186540"/>
              <a:gd name="connsiteY3" fmla="*/ 0 h 235743"/>
              <a:gd name="connsiteX4" fmla="*/ 186540 w 186540"/>
              <a:gd name="connsiteY4" fmla="*/ 235743 h 235743"/>
              <a:gd name="connsiteX5" fmla="*/ 0 w 186540"/>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40" h="235743">
                <a:moveTo>
                  <a:pt x="0" y="235743"/>
                </a:moveTo>
                <a:lnTo>
                  <a:pt x="0" y="71133"/>
                </a:lnTo>
                <a:lnTo>
                  <a:pt x="58714" y="0"/>
                </a:lnTo>
                <a:lnTo>
                  <a:pt x="186540" y="0"/>
                </a:lnTo>
                <a:lnTo>
                  <a:pt x="186540"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5" name="Freeform 174">
            <a:extLst>
              <a:ext uri="{FF2B5EF4-FFF2-40B4-BE49-F238E27FC236}">
                <a16:creationId xmlns:a16="http://schemas.microsoft.com/office/drawing/2014/main" id="{BE772E61-BEC4-BC43-285C-5D4133D3EC2E}"/>
              </a:ext>
            </a:extLst>
          </p:cNvPr>
          <p:cNvSpPr/>
          <p:nvPr/>
        </p:nvSpPr>
        <p:spPr>
          <a:xfrm rot="5400000">
            <a:off x="8869652" y="4574628"/>
            <a:ext cx="127826" cy="154863"/>
          </a:xfrm>
          <a:custGeom>
            <a:avLst/>
            <a:gdLst>
              <a:gd name="connsiteX0" fmla="*/ 0 w 127826"/>
              <a:gd name="connsiteY0" fmla="*/ 154863 h 154863"/>
              <a:gd name="connsiteX1" fmla="*/ 127826 w 127826"/>
              <a:gd name="connsiteY1" fmla="*/ 0 h 154863"/>
              <a:gd name="connsiteX2" fmla="*/ 127826 w 127826"/>
              <a:gd name="connsiteY2" fmla="*/ 154863 h 154863"/>
              <a:gd name="connsiteX3" fmla="*/ 0 w 127826"/>
              <a:gd name="connsiteY3" fmla="*/ 154863 h 154863"/>
            </a:gdLst>
            <a:ahLst/>
            <a:cxnLst>
              <a:cxn ang="0">
                <a:pos x="connsiteX0" y="connsiteY0"/>
              </a:cxn>
              <a:cxn ang="0">
                <a:pos x="connsiteX1" y="connsiteY1"/>
              </a:cxn>
              <a:cxn ang="0">
                <a:pos x="connsiteX2" y="connsiteY2"/>
              </a:cxn>
              <a:cxn ang="0">
                <a:pos x="connsiteX3" y="connsiteY3"/>
              </a:cxn>
            </a:cxnLst>
            <a:rect l="l" t="t" r="r" b="b"/>
            <a:pathLst>
              <a:path w="127826" h="154863">
                <a:moveTo>
                  <a:pt x="0" y="154863"/>
                </a:moveTo>
                <a:lnTo>
                  <a:pt x="127826" y="0"/>
                </a:lnTo>
                <a:lnTo>
                  <a:pt x="127826" y="154863"/>
                </a:lnTo>
                <a:lnTo>
                  <a:pt x="0" y="15486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6" name="TextBox 175">
            <a:extLst>
              <a:ext uri="{FF2B5EF4-FFF2-40B4-BE49-F238E27FC236}">
                <a16:creationId xmlns:a16="http://schemas.microsoft.com/office/drawing/2014/main" id="{30266F2D-53BB-CFC8-953A-AACCD7F8B2AC}"/>
              </a:ext>
            </a:extLst>
          </p:cNvPr>
          <p:cNvSpPr txBox="1"/>
          <p:nvPr/>
        </p:nvSpPr>
        <p:spPr>
          <a:xfrm>
            <a:off x="3672326" y="4284909"/>
            <a:ext cx="2486211"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chemeClr val="bg1"/>
                </a:solidFill>
              </a:rPr>
              <a:t>ACCUMULATION</a:t>
            </a:r>
          </a:p>
        </p:txBody>
      </p:sp>
      <p:sp>
        <p:nvSpPr>
          <p:cNvPr id="177" name="TextBox 176">
            <a:extLst>
              <a:ext uri="{FF2B5EF4-FFF2-40B4-BE49-F238E27FC236}">
                <a16:creationId xmlns:a16="http://schemas.microsoft.com/office/drawing/2014/main" id="{24F106F4-ED99-E40F-5E64-8435C67D64A6}"/>
              </a:ext>
            </a:extLst>
          </p:cNvPr>
          <p:cNvSpPr txBox="1"/>
          <p:nvPr/>
        </p:nvSpPr>
        <p:spPr>
          <a:xfrm>
            <a:off x="2130081" y="5076711"/>
            <a:ext cx="739959" cy="221599"/>
          </a:xfrm>
          <a:prstGeom prst="rect">
            <a:avLst/>
          </a:prstGeom>
          <a:noFill/>
        </p:spPr>
        <p:txBody>
          <a:bodyPr wrap="square" lIns="0" tIns="0" rIns="0" bIns="0" rtlCol="0">
            <a:spAutoFit/>
          </a:bodyPr>
          <a:lstStyle/>
          <a:p>
            <a:pPr algn="ctr">
              <a:lnSpc>
                <a:spcPct val="90000"/>
              </a:lnSpc>
              <a:buClr>
                <a:schemeClr val="accent2"/>
              </a:buClr>
            </a:pPr>
            <a:r>
              <a:rPr lang="en-US" sz="1600" dirty="0">
                <a:solidFill>
                  <a:srgbClr val="3B4B59"/>
                </a:solidFill>
              </a:rPr>
              <a:t>Today</a:t>
            </a:r>
          </a:p>
        </p:txBody>
      </p:sp>
      <p:sp>
        <p:nvSpPr>
          <p:cNvPr id="178" name="Down Arrow 177">
            <a:extLst>
              <a:ext uri="{FF2B5EF4-FFF2-40B4-BE49-F238E27FC236}">
                <a16:creationId xmlns:a16="http://schemas.microsoft.com/office/drawing/2014/main" id="{58F6392A-D3DA-FA95-9025-44677827CF24}"/>
              </a:ext>
            </a:extLst>
          </p:cNvPr>
          <p:cNvSpPr/>
          <p:nvPr/>
        </p:nvSpPr>
        <p:spPr>
          <a:xfrm rot="5400000" flipV="1">
            <a:off x="3006178" y="4161404"/>
            <a:ext cx="418167" cy="517960"/>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9" name="Freeform 6">
            <a:extLst>
              <a:ext uri="{FF2B5EF4-FFF2-40B4-BE49-F238E27FC236}">
                <a16:creationId xmlns:a16="http://schemas.microsoft.com/office/drawing/2014/main" id="{8B1F80B8-3613-AD73-8A2D-B7A8F6042CA8}"/>
              </a:ext>
            </a:extLst>
          </p:cNvPr>
          <p:cNvSpPr>
            <a:spLocks/>
          </p:cNvSpPr>
          <p:nvPr/>
        </p:nvSpPr>
        <p:spPr bwMode="auto">
          <a:xfrm>
            <a:off x="2036577" y="4007968"/>
            <a:ext cx="960438" cy="960438"/>
          </a:xfrm>
          <a:custGeom>
            <a:avLst/>
            <a:gdLst>
              <a:gd name="T0" fmla="*/ 133 w 140"/>
              <a:gd name="T1" fmla="*/ 112 h 140"/>
              <a:gd name="T2" fmla="*/ 97 w 140"/>
              <a:gd name="T3" fmla="*/ 92 h 140"/>
              <a:gd name="T4" fmla="*/ 88 w 140"/>
              <a:gd name="T5" fmla="*/ 89 h 140"/>
              <a:gd name="T6" fmla="*/ 88 w 140"/>
              <a:gd name="T7" fmla="*/ 74 h 140"/>
              <a:gd name="T8" fmla="*/ 96 w 140"/>
              <a:gd name="T9" fmla="*/ 56 h 140"/>
              <a:gd name="T10" fmla="*/ 99 w 140"/>
              <a:gd name="T11" fmla="*/ 51 h 140"/>
              <a:gd name="T12" fmla="*/ 96 w 140"/>
              <a:gd name="T13" fmla="*/ 39 h 140"/>
              <a:gd name="T14" fmla="*/ 97 w 140"/>
              <a:gd name="T15" fmla="*/ 38 h 140"/>
              <a:gd name="T16" fmla="*/ 101 w 140"/>
              <a:gd name="T17" fmla="*/ 13 h 140"/>
              <a:gd name="T18" fmla="*/ 74 w 140"/>
              <a:gd name="T19" fmla="*/ 0 h 140"/>
              <a:gd name="T20" fmla="*/ 51 w 140"/>
              <a:gd name="T21" fmla="*/ 9 h 140"/>
              <a:gd name="T22" fmla="*/ 43 w 140"/>
              <a:gd name="T23" fmla="*/ 13 h 140"/>
              <a:gd name="T24" fmla="*/ 43 w 140"/>
              <a:gd name="T25" fmla="*/ 38 h 140"/>
              <a:gd name="T26" fmla="*/ 44 w 140"/>
              <a:gd name="T27" fmla="*/ 39 h 140"/>
              <a:gd name="T28" fmla="*/ 41 w 140"/>
              <a:gd name="T29" fmla="*/ 51 h 140"/>
              <a:gd name="T30" fmla="*/ 44 w 140"/>
              <a:gd name="T31" fmla="*/ 56 h 140"/>
              <a:gd name="T32" fmla="*/ 51 w 140"/>
              <a:gd name="T33" fmla="*/ 73 h 140"/>
              <a:gd name="T34" fmla="*/ 51 w 140"/>
              <a:gd name="T35" fmla="*/ 89 h 140"/>
              <a:gd name="T36" fmla="*/ 43 w 140"/>
              <a:gd name="T37" fmla="*/ 92 h 140"/>
              <a:gd name="T38" fmla="*/ 6 w 140"/>
              <a:gd name="T39" fmla="*/ 112 h 140"/>
              <a:gd name="T40" fmla="*/ 0 w 140"/>
              <a:gd name="T41" fmla="*/ 137 h 140"/>
              <a:gd name="T42" fmla="*/ 2 w 140"/>
              <a:gd name="T43" fmla="*/ 140 h 140"/>
              <a:gd name="T44" fmla="*/ 137 w 140"/>
              <a:gd name="T45" fmla="*/ 140 h 140"/>
              <a:gd name="T46" fmla="*/ 140 w 140"/>
              <a:gd name="T47" fmla="*/ 137 h 140"/>
              <a:gd name="T48" fmla="*/ 133 w 140"/>
              <a:gd name="T49"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0">
                <a:moveTo>
                  <a:pt x="133" y="112"/>
                </a:moveTo>
                <a:cubicBezTo>
                  <a:pt x="129" y="104"/>
                  <a:pt x="116" y="99"/>
                  <a:pt x="97" y="92"/>
                </a:cubicBezTo>
                <a:cubicBezTo>
                  <a:pt x="94" y="91"/>
                  <a:pt x="91" y="90"/>
                  <a:pt x="88" y="89"/>
                </a:cubicBezTo>
                <a:cubicBezTo>
                  <a:pt x="88" y="74"/>
                  <a:pt x="88" y="74"/>
                  <a:pt x="88" y="74"/>
                </a:cubicBezTo>
                <a:cubicBezTo>
                  <a:pt x="90" y="72"/>
                  <a:pt x="95" y="66"/>
                  <a:pt x="96" y="56"/>
                </a:cubicBezTo>
                <a:cubicBezTo>
                  <a:pt x="97" y="55"/>
                  <a:pt x="98" y="54"/>
                  <a:pt x="99" y="51"/>
                </a:cubicBezTo>
                <a:cubicBezTo>
                  <a:pt x="100" y="47"/>
                  <a:pt x="99" y="42"/>
                  <a:pt x="96" y="39"/>
                </a:cubicBezTo>
                <a:cubicBezTo>
                  <a:pt x="96" y="39"/>
                  <a:pt x="96" y="38"/>
                  <a:pt x="97" y="38"/>
                </a:cubicBezTo>
                <a:cubicBezTo>
                  <a:pt x="99" y="32"/>
                  <a:pt x="103" y="22"/>
                  <a:pt x="101" y="13"/>
                </a:cubicBezTo>
                <a:cubicBezTo>
                  <a:pt x="100" y="4"/>
                  <a:pt x="86" y="0"/>
                  <a:pt x="74" y="0"/>
                </a:cubicBezTo>
                <a:cubicBezTo>
                  <a:pt x="65" y="0"/>
                  <a:pt x="54" y="2"/>
                  <a:pt x="51" y="9"/>
                </a:cubicBezTo>
                <a:cubicBezTo>
                  <a:pt x="47" y="9"/>
                  <a:pt x="44" y="10"/>
                  <a:pt x="43" y="13"/>
                </a:cubicBezTo>
                <a:cubicBezTo>
                  <a:pt x="38" y="19"/>
                  <a:pt x="41" y="31"/>
                  <a:pt x="43" y="38"/>
                </a:cubicBezTo>
                <a:cubicBezTo>
                  <a:pt x="44" y="38"/>
                  <a:pt x="44" y="39"/>
                  <a:pt x="44" y="39"/>
                </a:cubicBezTo>
                <a:cubicBezTo>
                  <a:pt x="41" y="42"/>
                  <a:pt x="40" y="47"/>
                  <a:pt x="41" y="51"/>
                </a:cubicBezTo>
                <a:cubicBezTo>
                  <a:pt x="42" y="54"/>
                  <a:pt x="43" y="55"/>
                  <a:pt x="44" y="56"/>
                </a:cubicBezTo>
                <a:cubicBezTo>
                  <a:pt x="45" y="66"/>
                  <a:pt x="49" y="71"/>
                  <a:pt x="51" y="73"/>
                </a:cubicBezTo>
                <a:cubicBezTo>
                  <a:pt x="51" y="89"/>
                  <a:pt x="51" y="89"/>
                  <a:pt x="51" y="89"/>
                </a:cubicBezTo>
                <a:cubicBezTo>
                  <a:pt x="48" y="90"/>
                  <a:pt x="46" y="91"/>
                  <a:pt x="43" y="92"/>
                </a:cubicBezTo>
                <a:cubicBezTo>
                  <a:pt x="24" y="99"/>
                  <a:pt x="10" y="104"/>
                  <a:pt x="6" y="112"/>
                </a:cubicBezTo>
                <a:cubicBezTo>
                  <a:pt x="0" y="125"/>
                  <a:pt x="0" y="137"/>
                  <a:pt x="0" y="137"/>
                </a:cubicBezTo>
                <a:cubicBezTo>
                  <a:pt x="0" y="139"/>
                  <a:pt x="1" y="140"/>
                  <a:pt x="2" y="140"/>
                </a:cubicBezTo>
                <a:cubicBezTo>
                  <a:pt x="137" y="140"/>
                  <a:pt x="137" y="140"/>
                  <a:pt x="137" y="140"/>
                </a:cubicBezTo>
                <a:cubicBezTo>
                  <a:pt x="139" y="140"/>
                  <a:pt x="140" y="139"/>
                  <a:pt x="140" y="137"/>
                </a:cubicBezTo>
                <a:cubicBezTo>
                  <a:pt x="140" y="137"/>
                  <a:pt x="140" y="125"/>
                  <a:pt x="133" y="112"/>
                </a:cubicBezTo>
                <a:close/>
              </a:path>
            </a:pathLst>
          </a:custGeom>
          <a:solidFill>
            <a:srgbClr val="05C3DE"/>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80" name="TextBox 6">
            <a:extLst>
              <a:ext uri="{FF2B5EF4-FFF2-40B4-BE49-F238E27FC236}">
                <a16:creationId xmlns:a16="http://schemas.microsoft.com/office/drawing/2014/main" id="{91ED0411-B7D6-A265-23AA-38947AC04F4A}"/>
              </a:ext>
            </a:extLst>
          </p:cNvPr>
          <p:cNvSpPr txBox="1"/>
          <p:nvPr/>
        </p:nvSpPr>
        <p:spPr>
          <a:xfrm>
            <a:off x="6153774" y="5033346"/>
            <a:ext cx="1348966" cy="221599"/>
          </a:xfrm>
          <a:prstGeom prst="rect">
            <a:avLst/>
          </a:prstGeom>
          <a:noFill/>
        </p:spPr>
        <p:txBody>
          <a:bodyPr wrap="square" lIns="0" tIns="0" rIns="0" bIns="0" rtlCol="0">
            <a:spAutoFit/>
          </a:bodyPr>
          <a:lstStyle/>
          <a:p>
            <a:pPr algn="ctr">
              <a:lnSpc>
                <a:spcPct val="90000"/>
              </a:lnSpc>
              <a:buClr>
                <a:schemeClr val="accent2"/>
              </a:buClr>
            </a:pPr>
            <a:r>
              <a:rPr lang="en-US" sz="1600" dirty="0">
                <a:solidFill>
                  <a:srgbClr val="3B4B59"/>
                </a:solidFill>
              </a:rPr>
              <a:t>Retirement</a:t>
            </a:r>
          </a:p>
        </p:txBody>
      </p:sp>
      <p:sp>
        <p:nvSpPr>
          <p:cNvPr id="181" name="TextBox 8">
            <a:extLst>
              <a:ext uri="{FF2B5EF4-FFF2-40B4-BE49-F238E27FC236}">
                <a16:creationId xmlns:a16="http://schemas.microsoft.com/office/drawing/2014/main" id="{A2D67B47-1ED0-37BC-A7FD-8D066AA575C4}"/>
              </a:ext>
            </a:extLst>
          </p:cNvPr>
          <p:cNvSpPr txBox="1"/>
          <p:nvPr/>
        </p:nvSpPr>
        <p:spPr>
          <a:xfrm>
            <a:off x="6443721" y="4291842"/>
            <a:ext cx="2486211" cy="307777"/>
          </a:xfrm>
          <a:prstGeom prst="rect">
            <a:avLst/>
          </a:prstGeom>
          <a:noFill/>
        </p:spPr>
        <p:txBody>
          <a:bodyPr wrap="square" lIns="0" tIns="0" rIns="0" bIns="0" rtlCol="0">
            <a:spAutoFit/>
          </a:bodyPr>
          <a:lstStyle/>
          <a:p>
            <a:pPr>
              <a:spcAft>
                <a:spcPts val="1000"/>
              </a:spcAft>
              <a:buClr>
                <a:schemeClr val="accent2"/>
              </a:buClr>
            </a:pPr>
            <a:r>
              <a:rPr lang="en-US" sz="2000" b="1" dirty="0">
                <a:solidFill>
                  <a:schemeClr val="bg1"/>
                </a:solidFill>
              </a:rPr>
              <a:t>DISTRIBUTION</a:t>
            </a:r>
          </a:p>
        </p:txBody>
      </p:sp>
    </p:spTree>
    <p:extLst>
      <p:ext uri="{BB962C8B-B14F-4D97-AF65-F5344CB8AC3E}">
        <p14:creationId xmlns:p14="http://schemas.microsoft.com/office/powerpoint/2010/main" val="30040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500"/>
                                        <p:tgtEl>
                                          <p:spTgt spid="1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8"/>
                                        </p:tgtEl>
                                        <p:attrNameLst>
                                          <p:attrName>style.visibility</p:attrName>
                                        </p:attrNameLst>
                                      </p:cBhvr>
                                      <p:to>
                                        <p:strVal val="visible"/>
                                      </p:to>
                                    </p:set>
                                    <p:animEffect transition="in" filter="fade">
                                      <p:cBhvr>
                                        <p:cTn id="13" dur="500"/>
                                        <p:tgtEl>
                                          <p:spTgt spid="17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60"/>
                                        <p:tgtEl>
                                          <p:spTgt spid="55"/>
                                        </p:tgtEl>
                                      </p:cBhvr>
                                    </p:animEffect>
                                  </p:childTnLst>
                                </p:cTn>
                              </p:par>
                            </p:childTnLst>
                          </p:cTn>
                        </p:par>
                        <p:par>
                          <p:cTn id="18" fill="hold">
                            <p:stCondLst>
                              <p:cond delay="560"/>
                            </p:stCondLst>
                            <p:childTnLst>
                              <p:par>
                                <p:cTn id="19" presetID="10"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60"/>
                                        <p:tgtEl>
                                          <p:spTgt spid="54"/>
                                        </p:tgtEl>
                                      </p:cBhvr>
                                    </p:animEffect>
                                  </p:childTnLst>
                                </p:cTn>
                              </p:par>
                            </p:childTnLst>
                          </p:cTn>
                        </p:par>
                        <p:par>
                          <p:cTn id="22" fill="hold">
                            <p:stCondLst>
                              <p:cond delay="620"/>
                            </p:stCondLst>
                            <p:childTnLst>
                              <p:par>
                                <p:cTn id="23" presetID="10"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60"/>
                                        <p:tgtEl>
                                          <p:spTgt spid="53"/>
                                        </p:tgtEl>
                                      </p:cBhvr>
                                    </p:animEffect>
                                  </p:childTnLst>
                                </p:cTn>
                              </p:par>
                            </p:childTnLst>
                          </p:cTn>
                        </p:par>
                        <p:par>
                          <p:cTn id="26" fill="hold">
                            <p:stCondLst>
                              <p:cond delay="680"/>
                            </p:stCondLst>
                            <p:childTnLst>
                              <p:par>
                                <p:cTn id="27" presetID="10" presetClass="entr" presetSubtype="0"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60"/>
                                        <p:tgtEl>
                                          <p:spTgt spid="92"/>
                                        </p:tgtEl>
                                      </p:cBhvr>
                                    </p:animEffect>
                                  </p:childTnLst>
                                </p:cTn>
                              </p:par>
                            </p:childTnLst>
                          </p:cTn>
                        </p:par>
                        <p:par>
                          <p:cTn id="30" fill="hold">
                            <p:stCondLst>
                              <p:cond delay="740"/>
                            </p:stCondLst>
                            <p:childTnLst>
                              <p:par>
                                <p:cTn id="31" presetID="10" presetClass="entr" presetSubtype="0" fill="hold" grpId="0"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fade">
                                      <p:cBhvr>
                                        <p:cTn id="33" dur="60"/>
                                        <p:tgtEl>
                                          <p:spTgt spid="91"/>
                                        </p:tgtEl>
                                      </p:cBhvr>
                                    </p:animEffect>
                                  </p:childTnLst>
                                </p:cTn>
                              </p:par>
                            </p:childTnLst>
                          </p:cTn>
                        </p:par>
                        <p:par>
                          <p:cTn id="34" fill="hold">
                            <p:stCondLst>
                              <p:cond delay="800"/>
                            </p:stCondLst>
                            <p:childTnLst>
                              <p:par>
                                <p:cTn id="35" presetID="10"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60"/>
                                        <p:tgtEl>
                                          <p:spTgt spid="42"/>
                                        </p:tgtEl>
                                      </p:cBhvr>
                                    </p:animEffect>
                                  </p:childTnLst>
                                </p:cTn>
                              </p:par>
                            </p:childTnLst>
                          </p:cTn>
                        </p:par>
                        <p:par>
                          <p:cTn id="38" fill="hold">
                            <p:stCondLst>
                              <p:cond delay="860"/>
                            </p:stCondLst>
                            <p:childTnLst>
                              <p:par>
                                <p:cTn id="39" presetID="10" presetClass="entr" presetSubtype="0"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60"/>
                                        <p:tgtEl>
                                          <p:spTgt spid="52"/>
                                        </p:tgtEl>
                                      </p:cBhvr>
                                    </p:animEffect>
                                  </p:childTnLst>
                                </p:cTn>
                              </p:par>
                            </p:childTnLst>
                          </p:cTn>
                        </p:par>
                        <p:par>
                          <p:cTn id="42" fill="hold">
                            <p:stCondLst>
                              <p:cond delay="920"/>
                            </p:stCondLst>
                            <p:childTnLst>
                              <p:par>
                                <p:cTn id="43" presetID="10" presetClass="entr" presetSubtype="0"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60"/>
                                        <p:tgtEl>
                                          <p:spTgt spid="90"/>
                                        </p:tgtEl>
                                      </p:cBhvr>
                                    </p:animEffect>
                                  </p:childTnLst>
                                </p:cTn>
                              </p:par>
                            </p:childTnLst>
                          </p:cTn>
                        </p:par>
                        <p:par>
                          <p:cTn id="46" fill="hold">
                            <p:stCondLst>
                              <p:cond delay="980"/>
                            </p:stCondLst>
                            <p:childTnLst>
                              <p:par>
                                <p:cTn id="47" presetID="10" presetClass="entr" presetSubtype="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60"/>
                                        <p:tgtEl>
                                          <p:spTgt spid="51"/>
                                        </p:tgtEl>
                                      </p:cBhvr>
                                    </p:animEffect>
                                  </p:childTnLst>
                                </p:cTn>
                              </p:par>
                            </p:childTnLst>
                          </p:cTn>
                        </p:par>
                        <p:par>
                          <p:cTn id="50" fill="hold">
                            <p:stCondLst>
                              <p:cond delay="1040"/>
                            </p:stCondLst>
                            <p:childTnLst>
                              <p:par>
                                <p:cTn id="51" presetID="10" presetClass="entr" presetSubtype="0"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60"/>
                                        <p:tgtEl>
                                          <p:spTgt spid="89"/>
                                        </p:tgtEl>
                                      </p:cBhvr>
                                    </p:animEffect>
                                  </p:childTnLst>
                                </p:cTn>
                              </p:par>
                            </p:childTnLst>
                          </p:cTn>
                        </p:par>
                        <p:par>
                          <p:cTn id="54" fill="hold">
                            <p:stCondLst>
                              <p:cond delay="11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60"/>
                                        <p:tgtEl>
                                          <p:spTgt spid="41"/>
                                        </p:tgtEl>
                                      </p:cBhvr>
                                    </p:animEffect>
                                  </p:childTnLst>
                                </p:cTn>
                              </p:par>
                            </p:childTnLst>
                          </p:cTn>
                        </p:par>
                        <p:par>
                          <p:cTn id="58" fill="hold">
                            <p:stCondLst>
                              <p:cond delay="1160"/>
                            </p:stCondLst>
                            <p:childTnLst>
                              <p:par>
                                <p:cTn id="59" presetID="10"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60"/>
                                        <p:tgtEl>
                                          <p:spTgt spid="40"/>
                                        </p:tgtEl>
                                      </p:cBhvr>
                                    </p:animEffect>
                                  </p:childTnLst>
                                </p:cTn>
                              </p:par>
                            </p:childTnLst>
                          </p:cTn>
                        </p:par>
                        <p:par>
                          <p:cTn id="62" fill="hold">
                            <p:stCondLst>
                              <p:cond delay="122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60"/>
                                        <p:tgtEl>
                                          <p:spTgt spid="80"/>
                                        </p:tgtEl>
                                      </p:cBhvr>
                                    </p:animEffect>
                                  </p:childTnLst>
                                </p:cTn>
                              </p:par>
                            </p:childTnLst>
                          </p:cTn>
                        </p:par>
                        <p:par>
                          <p:cTn id="66" fill="hold">
                            <p:stCondLst>
                              <p:cond delay="1280"/>
                            </p:stCondLst>
                            <p:childTnLst>
                              <p:par>
                                <p:cTn id="67" presetID="10"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
                                        <p:tgtEl>
                                          <p:spTgt spid="79"/>
                                        </p:tgtEl>
                                      </p:cBhvr>
                                    </p:animEffect>
                                  </p:childTnLst>
                                </p:cTn>
                              </p:par>
                            </p:childTnLst>
                          </p:cTn>
                        </p:par>
                        <p:par>
                          <p:cTn id="70" fill="hold">
                            <p:stCondLst>
                              <p:cond delay="1340"/>
                            </p:stCondLst>
                            <p:childTnLst>
                              <p:par>
                                <p:cTn id="71" presetID="10" presetClass="entr" presetSubtype="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60"/>
                                        <p:tgtEl>
                                          <p:spTgt spid="50"/>
                                        </p:tgtEl>
                                      </p:cBhvr>
                                    </p:animEffect>
                                  </p:childTnLst>
                                </p:cTn>
                              </p:par>
                            </p:childTnLst>
                          </p:cTn>
                        </p:par>
                        <p:par>
                          <p:cTn id="74" fill="hold">
                            <p:stCondLst>
                              <p:cond delay="1400"/>
                            </p:stCondLst>
                            <p:childTnLst>
                              <p:par>
                                <p:cTn id="75" presetID="10" presetClass="entr" presetSubtype="0"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60"/>
                                        <p:tgtEl>
                                          <p:spTgt spid="49"/>
                                        </p:tgtEl>
                                      </p:cBhvr>
                                    </p:animEffect>
                                  </p:childTnLst>
                                </p:cTn>
                              </p:par>
                            </p:childTnLst>
                          </p:cTn>
                        </p:par>
                        <p:par>
                          <p:cTn id="78" fill="hold">
                            <p:stCondLst>
                              <p:cond delay="1460"/>
                            </p:stCondLst>
                            <p:childTnLst>
                              <p:par>
                                <p:cTn id="79" presetID="10"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60"/>
                                        <p:tgtEl>
                                          <p:spTgt spid="48"/>
                                        </p:tgtEl>
                                      </p:cBhvr>
                                    </p:animEffect>
                                  </p:childTnLst>
                                </p:cTn>
                              </p:par>
                            </p:childTnLst>
                          </p:cTn>
                        </p:par>
                        <p:par>
                          <p:cTn id="82" fill="hold">
                            <p:stCondLst>
                              <p:cond delay="1520"/>
                            </p:stCondLst>
                            <p:childTnLst>
                              <p:par>
                                <p:cTn id="83" presetID="10" presetClass="entr" presetSubtype="0" fill="hold" grpId="0" nodeType="after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60"/>
                                        <p:tgtEl>
                                          <p:spTgt spid="87"/>
                                        </p:tgtEl>
                                      </p:cBhvr>
                                    </p:animEffect>
                                  </p:childTnLst>
                                </p:cTn>
                              </p:par>
                            </p:childTnLst>
                          </p:cTn>
                        </p:par>
                        <p:par>
                          <p:cTn id="86" fill="hold">
                            <p:stCondLst>
                              <p:cond delay="1580"/>
                            </p:stCondLst>
                            <p:childTnLst>
                              <p:par>
                                <p:cTn id="87" presetID="10" presetClass="entr" presetSubtype="0" fill="hold" grpId="0" nodeType="after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fade">
                                      <p:cBhvr>
                                        <p:cTn id="89" dur="60"/>
                                        <p:tgtEl>
                                          <p:spTgt spid="88"/>
                                        </p:tgtEl>
                                      </p:cBhvr>
                                    </p:animEffect>
                                  </p:childTnLst>
                                </p:cTn>
                              </p:par>
                            </p:childTnLst>
                          </p:cTn>
                        </p:par>
                        <p:par>
                          <p:cTn id="90" fill="hold">
                            <p:stCondLst>
                              <p:cond delay="1640"/>
                            </p:stCondLst>
                            <p:childTnLst>
                              <p:par>
                                <p:cTn id="91" presetID="10" presetClass="entr" presetSubtype="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60"/>
                                        <p:tgtEl>
                                          <p:spTgt spid="47"/>
                                        </p:tgtEl>
                                      </p:cBhvr>
                                    </p:animEffect>
                                  </p:childTnLst>
                                </p:cTn>
                              </p:par>
                            </p:childTnLst>
                          </p:cTn>
                        </p:par>
                        <p:par>
                          <p:cTn id="94" fill="hold">
                            <p:stCondLst>
                              <p:cond delay="1700"/>
                            </p:stCondLst>
                            <p:childTnLst>
                              <p:par>
                                <p:cTn id="95" presetID="10" presetClass="entr" presetSubtype="0" fill="hold" grpId="0" nodeType="after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60"/>
                                        <p:tgtEl>
                                          <p:spTgt spid="86"/>
                                        </p:tgtEl>
                                      </p:cBhvr>
                                    </p:animEffect>
                                  </p:childTnLst>
                                </p:cTn>
                              </p:par>
                            </p:childTnLst>
                          </p:cTn>
                        </p:par>
                        <p:par>
                          <p:cTn id="98" fill="hold">
                            <p:stCondLst>
                              <p:cond delay="1760"/>
                            </p:stCondLst>
                            <p:childTnLst>
                              <p:par>
                                <p:cTn id="99" presetID="10" presetClass="entr" presetSubtype="0" fill="hold" grpId="0" nodeType="after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60"/>
                                        <p:tgtEl>
                                          <p:spTgt spid="38"/>
                                        </p:tgtEl>
                                      </p:cBhvr>
                                    </p:animEffect>
                                  </p:childTnLst>
                                </p:cTn>
                              </p:par>
                            </p:childTnLst>
                          </p:cTn>
                        </p:par>
                        <p:par>
                          <p:cTn id="102" fill="hold">
                            <p:stCondLst>
                              <p:cond delay="1820"/>
                            </p:stCondLst>
                            <p:childTnLst>
                              <p:par>
                                <p:cTn id="103" presetID="10"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60"/>
                                        <p:tgtEl>
                                          <p:spTgt spid="46"/>
                                        </p:tgtEl>
                                      </p:cBhvr>
                                    </p:animEffect>
                                  </p:childTnLst>
                                </p:cTn>
                              </p:par>
                            </p:childTnLst>
                          </p:cTn>
                        </p:par>
                        <p:par>
                          <p:cTn id="106" fill="hold">
                            <p:stCondLst>
                              <p:cond delay="1880"/>
                            </p:stCondLst>
                            <p:childTnLst>
                              <p:par>
                                <p:cTn id="107" presetID="10"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60"/>
                                        <p:tgtEl>
                                          <p:spTgt spid="39"/>
                                        </p:tgtEl>
                                      </p:cBhvr>
                                    </p:animEffect>
                                  </p:childTnLst>
                                </p:cTn>
                              </p:par>
                            </p:childTnLst>
                          </p:cTn>
                        </p:par>
                        <p:par>
                          <p:cTn id="110" fill="hold">
                            <p:stCondLst>
                              <p:cond delay="1940"/>
                            </p:stCondLst>
                            <p:childTnLst>
                              <p:par>
                                <p:cTn id="111" presetID="10" presetClass="entr" presetSubtype="0"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60"/>
                                        <p:tgtEl>
                                          <p:spTgt spid="77"/>
                                        </p:tgtEl>
                                      </p:cBhvr>
                                    </p:animEffect>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60"/>
                                        <p:tgtEl>
                                          <p:spTgt spid="31"/>
                                        </p:tgtEl>
                                      </p:cBhvr>
                                    </p:animEffect>
                                  </p:childTnLst>
                                </p:cTn>
                              </p:par>
                            </p:childTnLst>
                          </p:cTn>
                        </p:par>
                        <p:par>
                          <p:cTn id="118" fill="hold">
                            <p:stCondLst>
                              <p:cond delay="2060"/>
                            </p:stCondLst>
                            <p:childTnLst>
                              <p:par>
                                <p:cTn id="119" presetID="10" presetClass="entr" presetSubtype="0" fill="hold" grpId="0" nodeType="afterEffect">
                                  <p:stCondLst>
                                    <p:cond delay="0"/>
                                  </p:stCondLst>
                                  <p:childTnLst>
                                    <p:set>
                                      <p:cBhvr>
                                        <p:cTn id="120" dur="1" fill="hold">
                                          <p:stCondLst>
                                            <p:cond delay="0"/>
                                          </p:stCondLst>
                                        </p:cTn>
                                        <p:tgtEl>
                                          <p:spTgt spid="85"/>
                                        </p:tgtEl>
                                        <p:attrNameLst>
                                          <p:attrName>style.visibility</p:attrName>
                                        </p:attrNameLst>
                                      </p:cBhvr>
                                      <p:to>
                                        <p:strVal val="visible"/>
                                      </p:to>
                                    </p:set>
                                    <p:animEffect transition="in" filter="fade">
                                      <p:cBhvr>
                                        <p:cTn id="121" dur="60"/>
                                        <p:tgtEl>
                                          <p:spTgt spid="85"/>
                                        </p:tgtEl>
                                      </p:cBhvr>
                                    </p:animEffect>
                                  </p:childTnLst>
                                </p:cTn>
                              </p:par>
                            </p:childTnLst>
                          </p:cTn>
                        </p:par>
                        <p:par>
                          <p:cTn id="122" fill="hold">
                            <p:stCondLst>
                              <p:cond delay="2120"/>
                            </p:stCondLst>
                            <p:childTnLst>
                              <p:par>
                                <p:cTn id="123" presetID="10" presetClass="entr" presetSubtype="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fade">
                                      <p:cBhvr>
                                        <p:cTn id="125" dur="60"/>
                                        <p:tgtEl>
                                          <p:spTgt spid="78"/>
                                        </p:tgtEl>
                                      </p:cBhvr>
                                    </p:animEffect>
                                  </p:childTnLst>
                                </p:cTn>
                              </p:par>
                            </p:childTnLst>
                          </p:cTn>
                        </p:par>
                        <p:par>
                          <p:cTn id="126" fill="hold">
                            <p:stCondLst>
                              <p:cond delay="2180"/>
                            </p:stCondLst>
                            <p:childTnLst>
                              <p:par>
                                <p:cTn id="127" presetID="10" presetClass="entr" presetSubtype="0"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fade">
                                      <p:cBhvr>
                                        <p:cTn id="129" dur="60"/>
                                        <p:tgtEl>
                                          <p:spTgt spid="37"/>
                                        </p:tgtEl>
                                      </p:cBhvr>
                                    </p:animEffect>
                                  </p:childTnLst>
                                </p:cTn>
                              </p:par>
                            </p:childTnLst>
                          </p:cTn>
                        </p:par>
                        <p:par>
                          <p:cTn id="130" fill="hold">
                            <p:stCondLst>
                              <p:cond delay="2240"/>
                            </p:stCondLst>
                            <p:childTnLst>
                              <p:par>
                                <p:cTn id="131" presetID="10" presetClass="entr" presetSubtype="0" fill="hold" grpId="0" nodeType="afterEffect">
                                  <p:stCondLst>
                                    <p:cond delay="0"/>
                                  </p:stCondLst>
                                  <p:childTnLst>
                                    <p:set>
                                      <p:cBhvr>
                                        <p:cTn id="132" dur="1" fill="hold">
                                          <p:stCondLst>
                                            <p:cond delay="0"/>
                                          </p:stCondLst>
                                        </p:cTn>
                                        <p:tgtEl>
                                          <p:spTgt spid="84"/>
                                        </p:tgtEl>
                                        <p:attrNameLst>
                                          <p:attrName>style.visibility</p:attrName>
                                        </p:attrNameLst>
                                      </p:cBhvr>
                                      <p:to>
                                        <p:strVal val="visible"/>
                                      </p:to>
                                    </p:set>
                                    <p:animEffect transition="in" filter="fade">
                                      <p:cBhvr>
                                        <p:cTn id="133" dur="60"/>
                                        <p:tgtEl>
                                          <p:spTgt spid="84"/>
                                        </p:tgtEl>
                                      </p:cBhvr>
                                    </p:animEffect>
                                  </p:childTnLst>
                                </p:cTn>
                              </p:par>
                            </p:childTnLst>
                          </p:cTn>
                        </p:par>
                        <p:par>
                          <p:cTn id="134" fill="hold">
                            <p:stCondLst>
                              <p:cond delay="2300"/>
                            </p:stCondLst>
                            <p:childTnLst>
                              <p:par>
                                <p:cTn id="135" presetID="10" presetClass="entr" presetSubtype="0" fill="hold" grpId="0" nodeType="after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60"/>
                                        <p:tgtEl>
                                          <p:spTgt spid="45"/>
                                        </p:tgtEl>
                                      </p:cBhvr>
                                    </p:animEffect>
                                  </p:childTnLst>
                                </p:cTn>
                              </p:par>
                            </p:childTnLst>
                          </p:cTn>
                        </p:par>
                        <p:par>
                          <p:cTn id="138" fill="hold">
                            <p:stCondLst>
                              <p:cond delay="2360"/>
                            </p:stCondLst>
                            <p:childTnLst>
                              <p:par>
                                <p:cTn id="139" presetID="10" presetClass="entr" presetSubtype="0" fill="hold" grpId="0" nodeType="after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60"/>
                                        <p:tgtEl>
                                          <p:spTgt spid="36"/>
                                        </p:tgtEl>
                                      </p:cBhvr>
                                    </p:animEffect>
                                  </p:childTnLst>
                                </p:cTn>
                              </p:par>
                            </p:childTnLst>
                          </p:cTn>
                        </p:par>
                        <p:par>
                          <p:cTn id="142" fill="hold">
                            <p:stCondLst>
                              <p:cond delay="2420"/>
                            </p:stCondLst>
                            <p:childTnLst>
                              <p:par>
                                <p:cTn id="143" presetID="10" presetClass="entr" presetSubtype="0" fill="hold" grpId="0" nodeType="after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fade">
                                      <p:cBhvr>
                                        <p:cTn id="145" dur="60"/>
                                        <p:tgtEl>
                                          <p:spTgt spid="29"/>
                                        </p:tgtEl>
                                      </p:cBhvr>
                                    </p:animEffect>
                                  </p:childTnLst>
                                </p:cTn>
                              </p:par>
                            </p:childTnLst>
                          </p:cTn>
                        </p:par>
                        <p:par>
                          <p:cTn id="146" fill="hold">
                            <p:stCondLst>
                              <p:cond delay="2480"/>
                            </p:stCondLst>
                            <p:childTnLst>
                              <p:par>
                                <p:cTn id="147" presetID="10" presetClass="entr" presetSubtype="0" fill="hold" grpId="0" nodeType="after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60"/>
                                        <p:tgtEl>
                                          <p:spTgt spid="35"/>
                                        </p:tgtEl>
                                      </p:cBhvr>
                                    </p:animEffect>
                                  </p:childTnLst>
                                </p:cTn>
                              </p:par>
                            </p:childTnLst>
                          </p:cTn>
                        </p:par>
                        <p:par>
                          <p:cTn id="150" fill="hold">
                            <p:stCondLst>
                              <p:cond delay="254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60"/>
                                        <p:tgtEl>
                                          <p:spTgt spid="30"/>
                                        </p:tgtEl>
                                      </p:cBhvr>
                                    </p:animEffect>
                                  </p:childTnLst>
                                </p:cTn>
                              </p:par>
                            </p:childTnLst>
                          </p:cTn>
                        </p:par>
                        <p:par>
                          <p:cTn id="154" fill="hold">
                            <p:stCondLst>
                              <p:cond delay="2600"/>
                            </p:stCondLst>
                            <p:childTnLst>
                              <p:par>
                                <p:cTn id="155" presetID="10" presetClass="entr" presetSubtype="0" fill="hold" grpId="0" nodeType="after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fade">
                                      <p:cBhvr>
                                        <p:cTn id="157" dur="60"/>
                                        <p:tgtEl>
                                          <p:spTgt spid="44"/>
                                        </p:tgtEl>
                                      </p:cBhvr>
                                    </p:animEffect>
                                  </p:childTnLst>
                                </p:cTn>
                              </p:par>
                            </p:childTnLst>
                          </p:cTn>
                        </p:par>
                        <p:par>
                          <p:cTn id="158" fill="hold">
                            <p:stCondLst>
                              <p:cond delay="2660"/>
                            </p:stCondLst>
                            <p:childTnLst>
                              <p:par>
                                <p:cTn id="159" presetID="10" presetClass="entr" presetSubtype="0" fill="hold" grpId="0" nodeType="afterEffect">
                                  <p:stCondLst>
                                    <p:cond delay="0"/>
                                  </p:stCondLst>
                                  <p:childTnLst>
                                    <p:set>
                                      <p:cBhvr>
                                        <p:cTn id="160" dur="1" fill="hold">
                                          <p:stCondLst>
                                            <p:cond delay="0"/>
                                          </p:stCondLst>
                                        </p:cTn>
                                        <p:tgtEl>
                                          <p:spTgt spid="83"/>
                                        </p:tgtEl>
                                        <p:attrNameLst>
                                          <p:attrName>style.visibility</p:attrName>
                                        </p:attrNameLst>
                                      </p:cBhvr>
                                      <p:to>
                                        <p:strVal val="visible"/>
                                      </p:to>
                                    </p:set>
                                    <p:animEffect transition="in" filter="fade">
                                      <p:cBhvr>
                                        <p:cTn id="161" dur="60"/>
                                        <p:tgtEl>
                                          <p:spTgt spid="83"/>
                                        </p:tgtEl>
                                      </p:cBhvr>
                                    </p:animEffect>
                                  </p:childTnLst>
                                </p:cTn>
                              </p:par>
                            </p:childTnLst>
                          </p:cTn>
                        </p:par>
                        <p:par>
                          <p:cTn id="162" fill="hold">
                            <p:stCondLst>
                              <p:cond delay="2720"/>
                            </p:stCondLst>
                            <p:childTnLst>
                              <p:par>
                                <p:cTn id="163" presetID="10" presetClass="entr" presetSubtype="0" fill="hold" grpId="0" nodeType="afterEffect">
                                  <p:stCondLst>
                                    <p:cond delay="0"/>
                                  </p:stCondLst>
                                  <p:childTnLst>
                                    <p:set>
                                      <p:cBhvr>
                                        <p:cTn id="164" dur="1" fill="hold">
                                          <p:stCondLst>
                                            <p:cond delay="0"/>
                                          </p:stCondLst>
                                        </p:cTn>
                                        <p:tgtEl>
                                          <p:spTgt spid="75"/>
                                        </p:tgtEl>
                                        <p:attrNameLst>
                                          <p:attrName>style.visibility</p:attrName>
                                        </p:attrNameLst>
                                      </p:cBhvr>
                                      <p:to>
                                        <p:strVal val="visible"/>
                                      </p:to>
                                    </p:set>
                                    <p:animEffect transition="in" filter="fade">
                                      <p:cBhvr>
                                        <p:cTn id="165" dur="60"/>
                                        <p:tgtEl>
                                          <p:spTgt spid="75"/>
                                        </p:tgtEl>
                                      </p:cBhvr>
                                    </p:animEffect>
                                  </p:childTnLst>
                                </p:cTn>
                              </p:par>
                            </p:childTnLst>
                          </p:cTn>
                        </p:par>
                        <p:par>
                          <p:cTn id="166" fill="hold">
                            <p:stCondLst>
                              <p:cond delay="2780"/>
                            </p:stCondLst>
                            <p:childTnLst>
                              <p:par>
                                <p:cTn id="167" presetID="10" presetClass="entr" presetSubtype="0" fill="hold" grpId="0" nodeType="afterEffect">
                                  <p:stCondLst>
                                    <p:cond delay="0"/>
                                  </p:stCondLst>
                                  <p:childTnLst>
                                    <p:set>
                                      <p:cBhvr>
                                        <p:cTn id="168" dur="1" fill="hold">
                                          <p:stCondLst>
                                            <p:cond delay="0"/>
                                          </p:stCondLst>
                                        </p:cTn>
                                        <p:tgtEl>
                                          <p:spTgt spid="34"/>
                                        </p:tgtEl>
                                        <p:attrNameLst>
                                          <p:attrName>style.visibility</p:attrName>
                                        </p:attrNameLst>
                                      </p:cBhvr>
                                      <p:to>
                                        <p:strVal val="visible"/>
                                      </p:to>
                                    </p:set>
                                    <p:animEffect transition="in" filter="fade">
                                      <p:cBhvr>
                                        <p:cTn id="169" dur="60"/>
                                        <p:tgtEl>
                                          <p:spTgt spid="34"/>
                                        </p:tgtEl>
                                      </p:cBhvr>
                                    </p:animEffect>
                                  </p:childTnLst>
                                </p:cTn>
                              </p:par>
                            </p:childTnLst>
                          </p:cTn>
                        </p:par>
                        <p:par>
                          <p:cTn id="170" fill="hold">
                            <p:stCondLst>
                              <p:cond delay="2840"/>
                            </p:stCondLst>
                            <p:childTnLst>
                              <p:par>
                                <p:cTn id="171" presetID="10" presetClass="entr" presetSubtype="0" fill="hold" grpId="0" nodeType="afterEffect">
                                  <p:stCondLst>
                                    <p:cond delay="0"/>
                                  </p:stCondLst>
                                  <p:childTnLst>
                                    <p:set>
                                      <p:cBhvr>
                                        <p:cTn id="172" dur="1" fill="hold">
                                          <p:stCondLst>
                                            <p:cond delay="0"/>
                                          </p:stCondLst>
                                        </p:cTn>
                                        <p:tgtEl>
                                          <p:spTgt spid="76"/>
                                        </p:tgtEl>
                                        <p:attrNameLst>
                                          <p:attrName>style.visibility</p:attrName>
                                        </p:attrNameLst>
                                      </p:cBhvr>
                                      <p:to>
                                        <p:strVal val="visible"/>
                                      </p:to>
                                    </p:set>
                                    <p:animEffect transition="in" filter="fade">
                                      <p:cBhvr>
                                        <p:cTn id="173" dur="60"/>
                                        <p:tgtEl>
                                          <p:spTgt spid="76"/>
                                        </p:tgtEl>
                                      </p:cBhvr>
                                    </p:animEffect>
                                  </p:childTnLst>
                                </p:cTn>
                              </p:par>
                            </p:childTnLst>
                          </p:cTn>
                        </p:par>
                        <p:par>
                          <p:cTn id="174" fill="hold">
                            <p:stCondLst>
                              <p:cond delay="2900"/>
                            </p:stCondLst>
                            <p:childTnLst>
                              <p:par>
                                <p:cTn id="175" presetID="10" presetClass="entr" presetSubtype="0" fill="hold" grpId="0" nodeType="afterEffect">
                                  <p:stCondLst>
                                    <p:cond delay="0"/>
                                  </p:stCondLst>
                                  <p:childTnLst>
                                    <p:set>
                                      <p:cBhvr>
                                        <p:cTn id="176" dur="1" fill="hold">
                                          <p:stCondLst>
                                            <p:cond delay="0"/>
                                          </p:stCondLst>
                                        </p:cTn>
                                        <p:tgtEl>
                                          <p:spTgt spid="74"/>
                                        </p:tgtEl>
                                        <p:attrNameLst>
                                          <p:attrName>style.visibility</p:attrName>
                                        </p:attrNameLst>
                                      </p:cBhvr>
                                      <p:to>
                                        <p:strVal val="visible"/>
                                      </p:to>
                                    </p:set>
                                    <p:animEffect transition="in" filter="fade">
                                      <p:cBhvr>
                                        <p:cTn id="177" dur="60"/>
                                        <p:tgtEl>
                                          <p:spTgt spid="74"/>
                                        </p:tgtEl>
                                      </p:cBhvr>
                                    </p:animEffect>
                                  </p:childTnLst>
                                </p:cTn>
                              </p:par>
                            </p:childTnLst>
                          </p:cTn>
                        </p:par>
                        <p:par>
                          <p:cTn id="178" fill="hold">
                            <p:stCondLst>
                              <p:cond delay="2960"/>
                            </p:stCondLst>
                            <p:childTnLst>
                              <p:par>
                                <p:cTn id="179" presetID="10" presetClass="entr" presetSubtype="0" fill="hold" grpId="0" nodeType="afterEffect">
                                  <p:stCondLst>
                                    <p:cond delay="0"/>
                                  </p:stCondLst>
                                  <p:childTnLst>
                                    <p:set>
                                      <p:cBhvr>
                                        <p:cTn id="180" dur="1" fill="hold">
                                          <p:stCondLst>
                                            <p:cond delay="0"/>
                                          </p:stCondLst>
                                        </p:cTn>
                                        <p:tgtEl>
                                          <p:spTgt spid="27"/>
                                        </p:tgtEl>
                                        <p:attrNameLst>
                                          <p:attrName>style.visibility</p:attrName>
                                        </p:attrNameLst>
                                      </p:cBhvr>
                                      <p:to>
                                        <p:strVal val="visible"/>
                                      </p:to>
                                    </p:set>
                                    <p:animEffect transition="in" filter="fade">
                                      <p:cBhvr>
                                        <p:cTn id="181" dur="60"/>
                                        <p:tgtEl>
                                          <p:spTgt spid="27"/>
                                        </p:tgtEl>
                                      </p:cBhvr>
                                    </p:animEffect>
                                  </p:childTnLst>
                                </p:cTn>
                              </p:par>
                            </p:childTnLst>
                          </p:cTn>
                        </p:par>
                        <p:par>
                          <p:cTn id="182" fill="hold">
                            <p:stCondLst>
                              <p:cond delay="3020"/>
                            </p:stCondLst>
                            <p:childTnLst>
                              <p:par>
                                <p:cTn id="183" presetID="10" presetClass="entr" presetSubtype="0" fill="hold" grpId="0" nodeType="afterEffect">
                                  <p:stCondLst>
                                    <p:cond delay="0"/>
                                  </p:stCondLst>
                                  <p:childTnLst>
                                    <p:set>
                                      <p:cBhvr>
                                        <p:cTn id="184" dur="1" fill="hold">
                                          <p:stCondLst>
                                            <p:cond delay="0"/>
                                          </p:stCondLst>
                                        </p:cTn>
                                        <p:tgtEl>
                                          <p:spTgt spid="70"/>
                                        </p:tgtEl>
                                        <p:attrNameLst>
                                          <p:attrName>style.visibility</p:attrName>
                                        </p:attrNameLst>
                                      </p:cBhvr>
                                      <p:to>
                                        <p:strVal val="visible"/>
                                      </p:to>
                                    </p:set>
                                    <p:animEffect transition="in" filter="fade">
                                      <p:cBhvr>
                                        <p:cTn id="185" dur="60"/>
                                        <p:tgtEl>
                                          <p:spTgt spid="70"/>
                                        </p:tgtEl>
                                      </p:cBhvr>
                                    </p:animEffect>
                                  </p:childTnLst>
                                </p:cTn>
                              </p:par>
                            </p:childTnLst>
                          </p:cTn>
                        </p:par>
                        <p:par>
                          <p:cTn id="186" fill="hold">
                            <p:stCondLst>
                              <p:cond delay="3080"/>
                            </p:stCondLst>
                            <p:childTnLst>
                              <p:par>
                                <p:cTn id="187" presetID="10" presetClass="entr" presetSubtype="0" fill="hold" grpId="0" nodeType="afterEffect">
                                  <p:stCondLst>
                                    <p:cond delay="0"/>
                                  </p:stCondLst>
                                  <p:childTnLst>
                                    <p:set>
                                      <p:cBhvr>
                                        <p:cTn id="188" dur="1" fill="hold">
                                          <p:stCondLst>
                                            <p:cond delay="0"/>
                                          </p:stCondLst>
                                        </p:cTn>
                                        <p:tgtEl>
                                          <p:spTgt spid="82"/>
                                        </p:tgtEl>
                                        <p:attrNameLst>
                                          <p:attrName>style.visibility</p:attrName>
                                        </p:attrNameLst>
                                      </p:cBhvr>
                                      <p:to>
                                        <p:strVal val="visible"/>
                                      </p:to>
                                    </p:set>
                                    <p:animEffect transition="in" filter="fade">
                                      <p:cBhvr>
                                        <p:cTn id="189" dur="60"/>
                                        <p:tgtEl>
                                          <p:spTgt spid="82"/>
                                        </p:tgtEl>
                                      </p:cBhvr>
                                    </p:animEffect>
                                  </p:childTnLst>
                                </p:cTn>
                              </p:par>
                            </p:childTnLst>
                          </p:cTn>
                        </p:par>
                        <p:par>
                          <p:cTn id="190" fill="hold">
                            <p:stCondLst>
                              <p:cond delay="3140"/>
                            </p:stCondLst>
                            <p:childTnLst>
                              <p:par>
                                <p:cTn id="191" presetID="10" presetClass="entr" presetSubtype="0" fill="hold" grpId="0" nodeType="afterEffect">
                                  <p:stCondLst>
                                    <p:cond delay="0"/>
                                  </p:stCondLst>
                                  <p:childTnLst>
                                    <p:set>
                                      <p:cBhvr>
                                        <p:cTn id="192" dur="1" fill="hold">
                                          <p:stCondLst>
                                            <p:cond delay="0"/>
                                          </p:stCondLst>
                                        </p:cTn>
                                        <p:tgtEl>
                                          <p:spTgt spid="28"/>
                                        </p:tgtEl>
                                        <p:attrNameLst>
                                          <p:attrName>style.visibility</p:attrName>
                                        </p:attrNameLst>
                                      </p:cBhvr>
                                      <p:to>
                                        <p:strVal val="visible"/>
                                      </p:to>
                                    </p:set>
                                    <p:animEffect transition="in" filter="fade">
                                      <p:cBhvr>
                                        <p:cTn id="193" dur="60"/>
                                        <p:tgtEl>
                                          <p:spTgt spid="28"/>
                                        </p:tgtEl>
                                      </p:cBhvr>
                                    </p:animEffect>
                                  </p:childTnLst>
                                </p:cTn>
                              </p:par>
                            </p:childTnLst>
                          </p:cTn>
                        </p:par>
                        <p:par>
                          <p:cTn id="194" fill="hold">
                            <p:stCondLst>
                              <p:cond delay="3200"/>
                            </p:stCondLst>
                            <p:childTnLst>
                              <p:par>
                                <p:cTn id="195" presetID="10"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60"/>
                                        <p:tgtEl>
                                          <p:spTgt spid="43"/>
                                        </p:tgtEl>
                                      </p:cBhvr>
                                    </p:animEffect>
                                  </p:childTnLst>
                                </p:cTn>
                              </p:par>
                            </p:childTnLst>
                          </p:cTn>
                        </p:par>
                        <p:par>
                          <p:cTn id="198" fill="hold">
                            <p:stCondLst>
                              <p:cond delay="3260"/>
                            </p:stCondLst>
                            <p:childTnLst>
                              <p:par>
                                <p:cTn id="199" presetID="10" presetClass="entr" presetSubtype="0" fill="hold" grpId="0" nodeType="afterEffect">
                                  <p:stCondLst>
                                    <p:cond delay="0"/>
                                  </p:stCondLst>
                                  <p:childTnLst>
                                    <p:set>
                                      <p:cBhvr>
                                        <p:cTn id="200" dur="1" fill="hold">
                                          <p:stCondLst>
                                            <p:cond delay="0"/>
                                          </p:stCondLst>
                                        </p:cTn>
                                        <p:tgtEl>
                                          <p:spTgt spid="81"/>
                                        </p:tgtEl>
                                        <p:attrNameLst>
                                          <p:attrName>style.visibility</p:attrName>
                                        </p:attrNameLst>
                                      </p:cBhvr>
                                      <p:to>
                                        <p:strVal val="visible"/>
                                      </p:to>
                                    </p:set>
                                    <p:animEffect transition="in" filter="fade">
                                      <p:cBhvr>
                                        <p:cTn id="201" dur="60"/>
                                        <p:tgtEl>
                                          <p:spTgt spid="81"/>
                                        </p:tgtEl>
                                      </p:cBhvr>
                                    </p:animEffect>
                                  </p:childTnLst>
                                </p:cTn>
                              </p:par>
                            </p:childTnLst>
                          </p:cTn>
                        </p:par>
                        <p:par>
                          <p:cTn id="202" fill="hold">
                            <p:stCondLst>
                              <p:cond delay="3320"/>
                            </p:stCondLst>
                            <p:childTnLst>
                              <p:par>
                                <p:cTn id="203" presetID="10" presetClass="entr" presetSubtype="0" fill="hold" grpId="0" nodeType="afterEffect">
                                  <p:stCondLst>
                                    <p:cond delay="0"/>
                                  </p:stCondLst>
                                  <p:childTnLst>
                                    <p:set>
                                      <p:cBhvr>
                                        <p:cTn id="204" dur="1" fill="hold">
                                          <p:stCondLst>
                                            <p:cond delay="0"/>
                                          </p:stCondLst>
                                        </p:cTn>
                                        <p:tgtEl>
                                          <p:spTgt spid="32"/>
                                        </p:tgtEl>
                                        <p:attrNameLst>
                                          <p:attrName>style.visibility</p:attrName>
                                        </p:attrNameLst>
                                      </p:cBhvr>
                                      <p:to>
                                        <p:strVal val="visible"/>
                                      </p:to>
                                    </p:set>
                                    <p:animEffect transition="in" filter="fade">
                                      <p:cBhvr>
                                        <p:cTn id="205" dur="60"/>
                                        <p:tgtEl>
                                          <p:spTgt spid="32"/>
                                        </p:tgtEl>
                                      </p:cBhvr>
                                    </p:animEffect>
                                  </p:childTnLst>
                                </p:cTn>
                              </p:par>
                            </p:childTnLst>
                          </p:cTn>
                        </p:par>
                        <p:par>
                          <p:cTn id="206" fill="hold">
                            <p:stCondLst>
                              <p:cond delay="3380"/>
                            </p:stCondLst>
                            <p:childTnLst>
                              <p:par>
                                <p:cTn id="207" presetID="10" presetClass="entr" presetSubtype="0" fill="hold" grpId="0" nodeType="afterEffect">
                                  <p:stCondLst>
                                    <p:cond delay="0"/>
                                  </p:stCondLst>
                                  <p:childTnLst>
                                    <p:set>
                                      <p:cBhvr>
                                        <p:cTn id="208" dur="1" fill="hold">
                                          <p:stCondLst>
                                            <p:cond delay="0"/>
                                          </p:stCondLst>
                                        </p:cTn>
                                        <p:tgtEl>
                                          <p:spTgt spid="33"/>
                                        </p:tgtEl>
                                        <p:attrNameLst>
                                          <p:attrName>style.visibility</p:attrName>
                                        </p:attrNameLst>
                                      </p:cBhvr>
                                      <p:to>
                                        <p:strVal val="visible"/>
                                      </p:to>
                                    </p:set>
                                    <p:animEffect transition="in" filter="fade">
                                      <p:cBhvr>
                                        <p:cTn id="209" dur="60"/>
                                        <p:tgtEl>
                                          <p:spTgt spid="33"/>
                                        </p:tgtEl>
                                      </p:cBhvr>
                                    </p:animEffect>
                                  </p:childTnLst>
                                </p:cTn>
                              </p:par>
                            </p:childTnLst>
                          </p:cTn>
                        </p:par>
                        <p:par>
                          <p:cTn id="210" fill="hold">
                            <p:stCondLst>
                              <p:cond delay="3440"/>
                            </p:stCondLst>
                            <p:childTnLst>
                              <p:par>
                                <p:cTn id="211" presetID="10" presetClass="entr" presetSubtype="0" fill="hold" grpId="0" nodeType="afterEffect">
                                  <p:stCondLst>
                                    <p:cond delay="0"/>
                                  </p:stCondLst>
                                  <p:childTnLst>
                                    <p:set>
                                      <p:cBhvr>
                                        <p:cTn id="212" dur="1" fill="hold">
                                          <p:stCondLst>
                                            <p:cond delay="0"/>
                                          </p:stCondLst>
                                        </p:cTn>
                                        <p:tgtEl>
                                          <p:spTgt spid="71"/>
                                        </p:tgtEl>
                                        <p:attrNameLst>
                                          <p:attrName>style.visibility</p:attrName>
                                        </p:attrNameLst>
                                      </p:cBhvr>
                                      <p:to>
                                        <p:strVal val="visible"/>
                                      </p:to>
                                    </p:set>
                                    <p:animEffect transition="in" filter="fade">
                                      <p:cBhvr>
                                        <p:cTn id="213" dur="60"/>
                                        <p:tgtEl>
                                          <p:spTgt spid="71"/>
                                        </p:tgtEl>
                                      </p:cBhvr>
                                    </p:animEffect>
                                  </p:childTnLst>
                                </p:cTn>
                              </p:par>
                            </p:childTnLst>
                          </p:cTn>
                        </p:par>
                        <p:par>
                          <p:cTn id="214" fill="hold">
                            <p:stCondLst>
                              <p:cond delay="3500"/>
                            </p:stCondLst>
                            <p:childTnLst>
                              <p:par>
                                <p:cTn id="215" presetID="10" presetClass="entr" presetSubtype="0" fill="hold" grpId="0" nodeType="afterEffect">
                                  <p:stCondLst>
                                    <p:cond delay="0"/>
                                  </p:stCondLst>
                                  <p:childTnLst>
                                    <p:set>
                                      <p:cBhvr>
                                        <p:cTn id="216" dur="1" fill="hold">
                                          <p:stCondLst>
                                            <p:cond delay="0"/>
                                          </p:stCondLst>
                                        </p:cTn>
                                        <p:tgtEl>
                                          <p:spTgt spid="73"/>
                                        </p:tgtEl>
                                        <p:attrNameLst>
                                          <p:attrName>style.visibility</p:attrName>
                                        </p:attrNameLst>
                                      </p:cBhvr>
                                      <p:to>
                                        <p:strVal val="visible"/>
                                      </p:to>
                                    </p:set>
                                    <p:animEffect transition="in" filter="fade">
                                      <p:cBhvr>
                                        <p:cTn id="217" dur="60"/>
                                        <p:tgtEl>
                                          <p:spTgt spid="73"/>
                                        </p:tgtEl>
                                      </p:cBhvr>
                                    </p:animEffect>
                                  </p:childTnLst>
                                </p:cTn>
                              </p:par>
                            </p:childTnLst>
                          </p:cTn>
                        </p:par>
                        <p:par>
                          <p:cTn id="218" fill="hold">
                            <p:stCondLst>
                              <p:cond delay="3560"/>
                            </p:stCondLst>
                            <p:childTnLst>
                              <p:par>
                                <p:cTn id="219" presetID="10" presetClass="entr" presetSubtype="0" fill="hold" grpId="0" nodeType="afterEffect">
                                  <p:stCondLst>
                                    <p:cond delay="0"/>
                                  </p:stCondLst>
                                  <p:childTnLst>
                                    <p:set>
                                      <p:cBhvr>
                                        <p:cTn id="220" dur="1" fill="hold">
                                          <p:stCondLst>
                                            <p:cond delay="0"/>
                                          </p:stCondLst>
                                        </p:cTn>
                                        <p:tgtEl>
                                          <p:spTgt spid="69"/>
                                        </p:tgtEl>
                                        <p:attrNameLst>
                                          <p:attrName>style.visibility</p:attrName>
                                        </p:attrNameLst>
                                      </p:cBhvr>
                                      <p:to>
                                        <p:strVal val="visible"/>
                                      </p:to>
                                    </p:set>
                                    <p:animEffect transition="in" filter="fade">
                                      <p:cBhvr>
                                        <p:cTn id="221" dur="60"/>
                                        <p:tgtEl>
                                          <p:spTgt spid="69"/>
                                        </p:tgtEl>
                                      </p:cBhvr>
                                    </p:animEffect>
                                  </p:childTnLst>
                                </p:cTn>
                              </p:par>
                            </p:childTnLst>
                          </p:cTn>
                        </p:par>
                        <p:par>
                          <p:cTn id="222" fill="hold">
                            <p:stCondLst>
                              <p:cond delay="3620"/>
                            </p:stCondLst>
                            <p:childTnLst>
                              <p:par>
                                <p:cTn id="223" presetID="10" presetClass="entr" presetSubtype="0" fill="hold" grpId="0" nodeType="afterEffect">
                                  <p:stCondLst>
                                    <p:cond delay="0"/>
                                  </p:stCondLst>
                                  <p:childTnLst>
                                    <p:set>
                                      <p:cBhvr>
                                        <p:cTn id="224" dur="1" fill="hold">
                                          <p:stCondLst>
                                            <p:cond delay="0"/>
                                          </p:stCondLst>
                                        </p:cTn>
                                        <p:tgtEl>
                                          <p:spTgt spid="22"/>
                                        </p:tgtEl>
                                        <p:attrNameLst>
                                          <p:attrName>style.visibility</p:attrName>
                                        </p:attrNameLst>
                                      </p:cBhvr>
                                      <p:to>
                                        <p:strVal val="visible"/>
                                      </p:to>
                                    </p:set>
                                    <p:animEffect transition="in" filter="fade">
                                      <p:cBhvr>
                                        <p:cTn id="225" dur="60"/>
                                        <p:tgtEl>
                                          <p:spTgt spid="22"/>
                                        </p:tgtEl>
                                      </p:cBhvr>
                                    </p:animEffect>
                                  </p:childTnLst>
                                </p:cTn>
                              </p:par>
                            </p:childTnLst>
                          </p:cTn>
                        </p:par>
                        <p:par>
                          <p:cTn id="226" fill="hold">
                            <p:stCondLst>
                              <p:cond delay="3680"/>
                            </p:stCondLst>
                            <p:childTnLst>
                              <p:par>
                                <p:cTn id="227" presetID="10" presetClass="entr" presetSubtype="0" fill="hold" grpId="0" nodeType="afterEffect">
                                  <p:stCondLst>
                                    <p:cond delay="0"/>
                                  </p:stCondLst>
                                  <p:childTnLst>
                                    <p:set>
                                      <p:cBhvr>
                                        <p:cTn id="228" dur="1" fill="hold">
                                          <p:stCondLst>
                                            <p:cond delay="0"/>
                                          </p:stCondLst>
                                        </p:cTn>
                                        <p:tgtEl>
                                          <p:spTgt spid="68"/>
                                        </p:tgtEl>
                                        <p:attrNameLst>
                                          <p:attrName>style.visibility</p:attrName>
                                        </p:attrNameLst>
                                      </p:cBhvr>
                                      <p:to>
                                        <p:strVal val="visible"/>
                                      </p:to>
                                    </p:set>
                                    <p:animEffect transition="in" filter="fade">
                                      <p:cBhvr>
                                        <p:cTn id="229" dur="60"/>
                                        <p:tgtEl>
                                          <p:spTgt spid="68"/>
                                        </p:tgtEl>
                                      </p:cBhvr>
                                    </p:animEffect>
                                  </p:childTnLst>
                                </p:cTn>
                              </p:par>
                            </p:childTnLst>
                          </p:cTn>
                        </p:par>
                        <p:par>
                          <p:cTn id="230" fill="hold">
                            <p:stCondLst>
                              <p:cond delay="3740"/>
                            </p:stCondLst>
                            <p:childTnLst>
                              <p:par>
                                <p:cTn id="231" presetID="10" presetClass="entr" presetSubtype="0" fill="hold" grpId="0" nodeType="afterEffect">
                                  <p:stCondLst>
                                    <p:cond delay="0"/>
                                  </p:stCondLst>
                                  <p:childTnLst>
                                    <p:set>
                                      <p:cBhvr>
                                        <p:cTn id="232" dur="1" fill="hold">
                                          <p:stCondLst>
                                            <p:cond delay="0"/>
                                          </p:stCondLst>
                                        </p:cTn>
                                        <p:tgtEl>
                                          <p:spTgt spid="25"/>
                                        </p:tgtEl>
                                        <p:attrNameLst>
                                          <p:attrName>style.visibility</p:attrName>
                                        </p:attrNameLst>
                                      </p:cBhvr>
                                      <p:to>
                                        <p:strVal val="visible"/>
                                      </p:to>
                                    </p:set>
                                    <p:animEffect transition="in" filter="fade">
                                      <p:cBhvr>
                                        <p:cTn id="233" dur="60"/>
                                        <p:tgtEl>
                                          <p:spTgt spid="25"/>
                                        </p:tgtEl>
                                      </p:cBhvr>
                                    </p:animEffect>
                                  </p:childTnLst>
                                </p:cTn>
                              </p:par>
                            </p:childTnLst>
                          </p:cTn>
                        </p:par>
                        <p:par>
                          <p:cTn id="234" fill="hold">
                            <p:stCondLst>
                              <p:cond delay="3800"/>
                            </p:stCondLst>
                            <p:childTnLst>
                              <p:par>
                                <p:cTn id="235" presetID="10" presetClass="entr" presetSubtype="0" fill="hold" grpId="0" nodeType="afterEffect">
                                  <p:stCondLst>
                                    <p:cond delay="0"/>
                                  </p:stCondLst>
                                  <p:childTnLst>
                                    <p:set>
                                      <p:cBhvr>
                                        <p:cTn id="236" dur="1" fill="hold">
                                          <p:stCondLst>
                                            <p:cond delay="0"/>
                                          </p:stCondLst>
                                        </p:cTn>
                                        <p:tgtEl>
                                          <p:spTgt spid="21"/>
                                        </p:tgtEl>
                                        <p:attrNameLst>
                                          <p:attrName>style.visibility</p:attrName>
                                        </p:attrNameLst>
                                      </p:cBhvr>
                                      <p:to>
                                        <p:strVal val="visible"/>
                                      </p:to>
                                    </p:set>
                                    <p:animEffect transition="in" filter="fade">
                                      <p:cBhvr>
                                        <p:cTn id="237" dur="60"/>
                                        <p:tgtEl>
                                          <p:spTgt spid="21"/>
                                        </p:tgtEl>
                                      </p:cBhvr>
                                    </p:animEffect>
                                  </p:childTnLst>
                                </p:cTn>
                              </p:par>
                            </p:childTnLst>
                          </p:cTn>
                        </p:par>
                        <p:par>
                          <p:cTn id="238" fill="hold">
                            <p:stCondLst>
                              <p:cond delay="3860"/>
                            </p:stCondLst>
                            <p:childTnLst>
                              <p:par>
                                <p:cTn id="239" presetID="10" presetClass="entr" presetSubtype="0" fill="hold" grpId="0" nodeType="afterEffect">
                                  <p:stCondLst>
                                    <p:cond delay="0"/>
                                  </p:stCondLst>
                                  <p:childTnLst>
                                    <p:set>
                                      <p:cBhvr>
                                        <p:cTn id="240" dur="1" fill="hold">
                                          <p:stCondLst>
                                            <p:cond delay="0"/>
                                          </p:stCondLst>
                                        </p:cTn>
                                        <p:tgtEl>
                                          <p:spTgt spid="26"/>
                                        </p:tgtEl>
                                        <p:attrNameLst>
                                          <p:attrName>style.visibility</p:attrName>
                                        </p:attrNameLst>
                                      </p:cBhvr>
                                      <p:to>
                                        <p:strVal val="visible"/>
                                      </p:to>
                                    </p:set>
                                    <p:animEffect transition="in" filter="fade">
                                      <p:cBhvr>
                                        <p:cTn id="241" dur="60"/>
                                        <p:tgtEl>
                                          <p:spTgt spid="26"/>
                                        </p:tgtEl>
                                      </p:cBhvr>
                                    </p:animEffect>
                                  </p:childTnLst>
                                </p:cTn>
                              </p:par>
                            </p:childTnLst>
                          </p:cTn>
                        </p:par>
                        <p:par>
                          <p:cTn id="242" fill="hold">
                            <p:stCondLst>
                              <p:cond delay="3920"/>
                            </p:stCondLst>
                            <p:childTnLst>
                              <p:par>
                                <p:cTn id="243" presetID="10" presetClass="entr" presetSubtype="0" fill="hold" grpId="0" nodeType="afterEffect">
                                  <p:stCondLst>
                                    <p:cond delay="0"/>
                                  </p:stCondLst>
                                  <p:childTnLst>
                                    <p:set>
                                      <p:cBhvr>
                                        <p:cTn id="244" dur="1" fill="hold">
                                          <p:stCondLst>
                                            <p:cond delay="0"/>
                                          </p:stCondLst>
                                        </p:cTn>
                                        <p:tgtEl>
                                          <p:spTgt spid="67"/>
                                        </p:tgtEl>
                                        <p:attrNameLst>
                                          <p:attrName>style.visibility</p:attrName>
                                        </p:attrNameLst>
                                      </p:cBhvr>
                                      <p:to>
                                        <p:strVal val="visible"/>
                                      </p:to>
                                    </p:set>
                                    <p:animEffect transition="in" filter="fade">
                                      <p:cBhvr>
                                        <p:cTn id="245" dur="60"/>
                                        <p:tgtEl>
                                          <p:spTgt spid="67"/>
                                        </p:tgtEl>
                                      </p:cBhvr>
                                    </p:animEffect>
                                  </p:childTnLst>
                                </p:cTn>
                              </p:par>
                            </p:childTnLst>
                          </p:cTn>
                        </p:par>
                        <p:par>
                          <p:cTn id="246" fill="hold">
                            <p:stCondLst>
                              <p:cond delay="3980"/>
                            </p:stCondLst>
                            <p:childTnLst>
                              <p:par>
                                <p:cTn id="247" presetID="10" presetClass="entr" presetSubtype="0" fill="hold" grpId="0" nodeType="afterEffect">
                                  <p:stCondLst>
                                    <p:cond delay="0"/>
                                  </p:stCondLst>
                                  <p:childTnLst>
                                    <p:set>
                                      <p:cBhvr>
                                        <p:cTn id="248" dur="1" fill="hold">
                                          <p:stCondLst>
                                            <p:cond delay="0"/>
                                          </p:stCondLst>
                                        </p:cTn>
                                        <p:tgtEl>
                                          <p:spTgt spid="72"/>
                                        </p:tgtEl>
                                        <p:attrNameLst>
                                          <p:attrName>style.visibility</p:attrName>
                                        </p:attrNameLst>
                                      </p:cBhvr>
                                      <p:to>
                                        <p:strVal val="visible"/>
                                      </p:to>
                                    </p:set>
                                    <p:animEffect transition="in" filter="fade">
                                      <p:cBhvr>
                                        <p:cTn id="249" dur="60"/>
                                        <p:tgtEl>
                                          <p:spTgt spid="72"/>
                                        </p:tgtEl>
                                      </p:cBhvr>
                                    </p:animEffect>
                                  </p:childTnLst>
                                </p:cTn>
                              </p:par>
                            </p:childTnLst>
                          </p:cTn>
                        </p:par>
                        <p:par>
                          <p:cTn id="250" fill="hold">
                            <p:stCondLst>
                              <p:cond delay="4040"/>
                            </p:stCondLst>
                            <p:childTnLst>
                              <p:par>
                                <p:cTn id="251" presetID="10" presetClass="entr" presetSubtype="0" fill="hold" grpId="0" nodeType="afterEffect">
                                  <p:stCondLst>
                                    <p:cond delay="0"/>
                                  </p:stCondLst>
                                  <p:childTnLst>
                                    <p:set>
                                      <p:cBhvr>
                                        <p:cTn id="252" dur="1" fill="hold">
                                          <p:stCondLst>
                                            <p:cond delay="0"/>
                                          </p:stCondLst>
                                        </p:cTn>
                                        <p:tgtEl>
                                          <p:spTgt spid="23"/>
                                        </p:tgtEl>
                                        <p:attrNameLst>
                                          <p:attrName>style.visibility</p:attrName>
                                        </p:attrNameLst>
                                      </p:cBhvr>
                                      <p:to>
                                        <p:strVal val="visible"/>
                                      </p:to>
                                    </p:set>
                                    <p:animEffect transition="in" filter="fade">
                                      <p:cBhvr>
                                        <p:cTn id="253" dur="60"/>
                                        <p:tgtEl>
                                          <p:spTgt spid="23"/>
                                        </p:tgtEl>
                                      </p:cBhvr>
                                    </p:animEffect>
                                  </p:childTnLst>
                                </p:cTn>
                              </p:par>
                            </p:childTnLst>
                          </p:cTn>
                        </p:par>
                        <p:par>
                          <p:cTn id="254" fill="hold">
                            <p:stCondLst>
                              <p:cond delay="4100"/>
                            </p:stCondLst>
                            <p:childTnLst>
                              <p:par>
                                <p:cTn id="255" presetID="10" presetClass="entr" presetSubtype="0" fill="hold" grpId="0" nodeType="afterEffect">
                                  <p:stCondLst>
                                    <p:cond delay="0"/>
                                  </p:stCondLst>
                                  <p:childTnLst>
                                    <p:set>
                                      <p:cBhvr>
                                        <p:cTn id="256" dur="1" fill="hold">
                                          <p:stCondLst>
                                            <p:cond delay="0"/>
                                          </p:stCondLst>
                                        </p:cTn>
                                        <p:tgtEl>
                                          <p:spTgt spid="24"/>
                                        </p:tgtEl>
                                        <p:attrNameLst>
                                          <p:attrName>style.visibility</p:attrName>
                                        </p:attrNameLst>
                                      </p:cBhvr>
                                      <p:to>
                                        <p:strVal val="visible"/>
                                      </p:to>
                                    </p:set>
                                    <p:animEffect transition="in" filter="fade">
                                      <p:cBhvr>
                                        <p:cTn id="257" dur="60"/>
                                        <p:tgtEl>
                                          <p:spTgt spid="24"/>
                                        </p:tgtEl>
                                      </p:cBhvr>
                                    </p:animEffect>
                                  </p:childTnLst>
                                </p:cTn>
                              </p:par>
                            </p:childTnLst>
                          </p:cTn>
                        </p:par>
                        <p:par>
                          <p:cTn id="258" fill="hold">
                            <p:stCondLst>
                              <p:cond delay="4160"/>
                            </p:stCondLst>
                            <p:childTnLst>
                              <p:par>
                                <p:cTn id="259" presetID="10" presetClass="entr" presetSubtype="0" fill="hold" grpId="0" nodeType="afterEffect">
                                  <p:stCondLst>
                                    <p:cond delay="0"/>
                                  </p:stCondLst>
                                  <p:childTnLst>
                                    <p:set>
                                      <p:cBhvr>
                                        <p:cTn id="260" dur="1" fill="hold">
                                          <p:stCondLst>
                                            <p:cond delay="0"/>
                                          </p:stCondLst>
                                        </p:cTn>
                                        <p:tgtEl>
                                          <p:spTgt spid="66"/>
                                        </p:tgtEl>
                                        <p:attrNameLst>
                                          <p:attrName>style.visibility</p:attrName>
                                        </p:attrNameLst>
                                      </p:cBhvr>
                                      <p:to>
                                        <p:strVal val="visible"/>
                                      </p:to>
                                    </p:set>
                                    <p:animEffect transition="in" filter="fade">
                                      <p:cBhvr>
                                        <p:cTn id="261" dur="60"/>
                                        <p:tgtEl>
                                          <p:spTgt spid="66"/>
                                        </p:tgtEl>
                                      </p:cBhvr>
                                    </p:animEffect>
                                  </p:childTnLst>
                                </p:cTn>
                              </p:par>
                            </p:childTnLst>
                          </p:cTn>
                        </p:par>
                        <p:par>
                          <p:cTn id="262" fill="hold">
                            <p:stCondLst>
                              <p:cond delay="4220"/>
                            </p:stCondLst>
                            <p:childTnLst>
                              <p:par>
                                <p:cTn id="263" presetID="10" presetClass="entr" presetSubtype="0" fill="hold" grpId="0" nodeType="afterEffect">
                                  <p:stCondLst>
                                    <p:cond delay="0"/>
                                  </p:stCondLst>
                                  <p:childTnLst>
                                    <p:set>
                                      <p:cBhvr>
                                        <p:cTn id="264" dur="1" fill="hold">
                                          <p:stCondLst>
                                            <p:cond delay="0"/>
                                          </p:stCondLst>
                                        </p:cTn>
                                        <p:tgtEl>
                                          <p:spTgt spid="63"/>
                                        </p:tgtEl>
                                        <p:attrNameLst>
                                          <p:attrName>style.visibility</p:attrName>
                                        </p:attrNameLst>
                                      </p:cBhvr>
                                      <p:to>
                                        <p:strVal val="visible"/>
                                      </p:to>
                                    </p:set>
                                    <p:animEffect transition="in" filter="fade">
                                      <p:cBhvr>
                                        <p:cTn id="265" dur="60"/>
                                        <p:tgtEl>
                                          <p:spTgt spid="63"/>
                                        </p:tgtEl>
                                      </p:cBhvr>
                                    </p:animEffect>
                                  </p:childTnLst>
                                </p:cTn>
                              </p:par>
                            </p:childTnLst>
                          </p:cTn>
                        </p:par>
                        <p:par>
                          <p:cTn id="266" fill="hold">
                            <p:stCondLst>
                              <p:cond delay="4280"/>
                            </p:stCondLst>
                            <p:childTnLst>
                              <p:par>
                                <p:cTn id="267" presetID="10" presetClass="entr" presetSubtype="0" fill="hold" grpId="0" nodeType="afterEffect">
                                  <p:stCondLst>
                                    <p:cond delay="0"/>
                                  </p:stCondLst>
                                  <p:childTnLst>
                                    <p:set>
                                      <p:cBhvr>
                                        <p:cTn id="268" dur="1" fill="hold">
                                          <p:stCondLst>
                                            <p:cond delay="0"/>
                                          </p:stCondLst>
                                        </p:cTn>
                                        <p:tgtEl>
                                          <p:spTgt spid="65"/>
                                        </p:tgtEl>
                                        <p:attrNameLst>
                                          <p:attrName>style.visibility</p:attrName>
                                        </p:attrNameLst>
                                      </p:cBhvr>
                                      <p:to>
                                        <p:strVal val="visible"/>
                                      </p:to>
                                    </p:set>
                                    <p:animEffect transition="in" filter="fade">
                                      <p:cBhvr>
                                        <p:cTn id="269" dur="60"/>
                                        <p:tgtEl>
                                          <p:spTgt spid="65"/>
                                        </p:tgtEl>
                                      </p:cBhvr>
                                    </p:animEffect>
                                  </p:childTnLst>
                                </p:cTn>
                              </p:par>
                            </p:childTnLst>
                          </p:cTn>
                        </p:par>
                        <p:par>
                          <p:cTn id="270" fill="hold">
                            <p:stCondLst>
                              <p:cond delay="4340"/>
                            </p:stCondLst>
                            <p:childTnLst>
                              <p:par>
                                <p:cTn id="271" presetID="10" presetClass="entr" presetSubtype="0" fill="hold" grpId="0" nodeType="afterEffect">
                                  <p:stCondLst>
                                    <p:cond delay="0"/>
                                  </p:stCondLst>
                                  <p:childTnLst>
                                    <p:set>
                                      <p:cBhvr>
                                        <p:cTn id="272" dur="1" fill="hold">
                                          <p:stCondLst>
                                            <p:cond delay="0"/>
                                          </p:stCondLst>
                                        </p:cTn>
                                        <p:tgtEl>
                                          <p:spTgt spid="19"/>
                                        </p:tgtEl>
                                        <p:attrNameLst>
                                          <p:attrName>style.visibility</p:attrName>
                                        </p:attrNameLst>
                                      </p:cBhvr>
                                      <p:to>
                                        <p:strVal val="visible"/>
                                      </p:to>
                                    </p:set>
                                    <p:animEffect transition="in" filter="fade">
                                      <p:cBhvr>
                                        <p:cTn id="273" dur="60"/>
                                        <p:tgtEl>
                                          <p:spTgt spid="19"/>
                                        </p:tgtEl>
                                      </p:cBhvr>
                                    </p:animEffect>
                                  </p:childTnLst>
                                </p:cTn>
                              </p:par>
                            </p:childTnLst>
                          </p:cTn>
                        </p:par>
                        <p:par>
                          <p:cTn id="274" fill="hold">
                            <p:stCondLst>
                              <p:cond delay="4400"/>
                            </p:stCondLst>
                            <p:childTnLst>
                              <p:par>
                                <p:cTn id="275" presetID="10" presetClass="entr" presetSubtype="0" fill="hold" grpId="0" nodeType="afterEffect">
                                  <p:stCondLst>
                                    <p:cond delay="0"/>
                                  </p:stCondLst>
                                  <p:childTnLst>
                                    <p:set>
                                      <p:cBhvr>
                                        <p:cTn id="276" dur="1" fill="hold">
                                          <p:stCondLst>
                                            <p:cond delay="0"/>
                                          </p:stCondLst>
                                        </p:cTn>
                                        <p:tgtEl>
                                          <p:spTgt spid="64"/>
                                        </p:tgtEl>
                                        <p:attrNameLst>
                                          <p:attrName>style.visibility</p:attrName>
                                        </p:attrNameLst>
                                      </p:cBhvr>
                                      <p:to>
                                        <p:strVal val="visible"/>
                                      </p:to>
                                    </p:set>
                                    <p:animEffect transition="in" filter="fade">
                                      <p:cBhvr>
                                        <p:cTn id="277" dur="60"/>
                                        <p:tgtEl>
                                          <p:spTgt spid="64"/>
                                        </p:tgtEl>
                                      </p:cBhvr>
                                    </p:animEffect>
                                  </p:childTnLst>
                                </p:cTn>
                              </p:par>
                            </p:childTnLst>
                          </p:cTn>
                        </p:par>
                        <p:par>
                          <p:cTn id="278" fill="hold">
                            <p:stCondLst>
                              <p:cond delay="4460"/>
                            </p:stCondLst>
                            <p:childTnLst>
                              <p:par>
                                <p:cTn id="279" presetID="10" presetClass="entr" presetSubtype="0" fill="hold" grpId="0" nodeType="afterEffect">
                                  <p:stCondLst>
                                    <p:cond delay="0"/>
                                  </p:stCondLst>
                                  <p:childTnLst>
                                    <p:set>
                                      <p:cBhvr>
                                        <p:cTn id="280" dur="1" fill="hold">
                                          <p:stCondLst>
                                            <p:cond delay="0"/>
                                          </p:stCondLst>
                                        </p:cTn>
                                        <p:tgtEl>
                                          <p:spTgt spid="17"/>
                                        </p:tgtEl>
                                        <p:attrNameLst>
                                          <p:attrName>style.visibility</p:attrName>
                                        </p:attrNameLst>
                                      </p:cBhvr>
                                      <p:to>
                                        <p:strVal val="visible"/>
                                      </p:to>
                                    </p:set>
                                    <p:animEffect transition="in" filter="fade">
                                      <p:cBhvr>
                                        <p:cTn id="281" dur="60"/>
                                        <p:tgtEl>
                                          <p:spTgt spid="17"/>
                                        </p:tgtEl>
                                      </p:cBhvr>
                                    </p:animEffect>
                                  </p:childTnLst>
                                </p:cTn>
                              </p:par>
                            </p:childTnLst>
                          </p:cTn>
                        </p:par>
                        <p:par>
                          <p:cTn id="282" fill="hold">
                            <p:stCondLst>
                              <p:cond delay="4520"/>
                            </p:stCondLst>
                            <p:childTnLst>
                              <p:par>
                                <p:cTn id="283" presetID="10" presetClass="entr" presetSubtype="0" fill="hold" grpId="0" nodeType="afterEffect">
                                  <p:stCondLst>
                                    <p:cond delay="0"/>
                                  </p:stCondLst>
                                  <p:childTnLst>
                                    <p:set>
                                      <p:cBhvr>
                                        <p:cTn id="284" dur="1" fill="hold">
                                          <p:stCondLst>
                                            <p:cond delay="0"/>
                                          </p:stCondLst>
                                        </p:cTn>
                                        <p:tgtEl>
                                          <p:spTgt spid="20"/>
                                        </p:tgtEl>
                                        <p:attrNameLst>
                                          <p:attrName>style.visibility</p:attrName>
                                        </p:attrNameLst>
                                      </p:cBhvr>
                                      <p:to>
                                        <p:strVal val="visible"/>
                                      </p:to>
                                    </p:set>
                                    <p:animEffect transition="in" filter="fade">
                                      <p:cBhvr>
                                        <p:cTn id="285" dur="60"/>
                                        <p:tgtEl>
                                          <p:spTgt spid="20"/>
                                        </p:tgtEl>
                                      </p:cBhvr>
                                    </p:animEffect>
                                  </p:childTnLst>
                                </p:cTn>
                              </p:par>
                            </p:childTnLst>
                          </p:cTn>
                        </p:par>
                        <p:par>
                          <p:cTn id="286" fill="hold">
                            <p:stCondLst>
                              <p:cond delay="4580"/>
                            </p:stCondLst>
                            <p:childTnLst>
                              <p:par>
                                <p:cTn id="287" presetID="10" presetClass="entr" presetSubtype="0" fill="hold" grpId="0" nodeType="afterEffect">
                                  <p:stCondLst>
                                    <p:cond delay="0"/>
                                  </p:stCondLst>
                                  <p:childTnLst>
                                    <p:set>
                                      <p:cBhvr>
                                        <p:cTn id="288" dur="1" fill="hold">
                                          <p:stCondLst>
                                            <p:cond delay="0"/>
                                          </p:stCondLst>
                                        </p:cTn>
                                        <p:tgtEl>
                                          <p:spTgt spid="18"/>
                                        </p:tgtEl>
                                        <p:attrNameLst>
                                          <p:attrName>style.visibility</p:attrName>
                                        </p:attrNameLst>
                                      </p:cBhvr>
                                      <p:to>
                                        <p:strVal val="visible"/>
                                      </p:to>
                                    </p:set>
                                    <p:animEffect transition="in" filter="fade">
                                      <p:cBhvr>
                                        <p:cTn id="289" dur="60"/>
                                        <p:tgtEl>
                                          <p:spTgt spid="18"/>
                                        </p:tgtEl>
                                      </p:cBhvr>
                                    </p:animEffect>
                                  </p:childTnLst>
                                </p:cTn>
                              </p:par>
                            </p:childTnLst>
                          </p:cTn>
                        </p:par>
                        <p:par>
                          <p:cTn id="290" fill="hold">
                            <p:stCondLst>
                              <p:cond delay="4640"/>
                            </p:stCondLst>
                            <p:childTnLst>
                              <p:par>
                                <p:cTn id="291" presetID="10" presetClass="entr" presetSubtype="0" fill="hold" grpId="0" nodeType="afterEffect">
                                  <p:stCondLst>
                                    <p:cond delay="0"/>
                                  </p:stCondLst>
                                  <p:childTnLst>
                                    <p:set>
                                      <p:cBhvr>
                                        <p:cTn id="292" dur="1" fill="hold">
                                          <p:stCondLst>
                                            <p:cond delay="0"/>
                                          </p:stCondLst>
                                        </p:cTn>
                                        <p:tgtEl>
                                          <p:spTgt spid="62"/>
                                        </p:tgtEl>
                                        <p:attrNameLst>
                                          <p:attrName>style.visibility</p:attrName>
                                        </p:attrNameLst>
                                      </p:cBhvr>
                                      <p:to>
                                        <p:strVal val="visible"/>
                                      </p:to>
                                    </p:set>
                                    <p:animEffect transition="in" filter="fade">
                                      <p:cBhvr>
                                        <p:cTn id="293" dur="60"/>
                                        <p:tgtEl>
                                          <p:spTgt spid="62"/>
                                        </p:tgtEl>
                                      </p:cBhvr>
                                    </p:animEffect>
                                  </p:childTnLst>
                                </p:cTn>
                              </p:par>
                            </p:childTnLst>
                          </p:cTn>
                        </p:par>
                        <p:par>
                          <p:cTn id="294" fill="hold">
                            <p:stCondLst>
                              <p:cond delay="4700"/>
                            </p:stCondLst>
                            <p:childTnLst>
                              <p:par>
                                <p:cTn id="295" presetID="10" presetClass="entr" presetSubtype="0" fill="hold" grpId="0" nodeType="afterEffect">
                                  <p:stCondLst>
                                    <p:cond delay="0"/>
                                  </p:stCondLst>
                                  <p:childTnLst>
                                    <p:set>
                                      <p:cBhvr>
                                        <p:cTn id="296" dur="1" fill="hold">
                                          <p:stCondLst>
                                            <p:cond delay="0"/>
                                          </p:stCondLst>
                                        </p:cTn>
                                        <p:tgtEl>
                                          <p:spTgt spid="16"/>
                                        </p:tgtEl>
                                        <p:attrNameLst>
                                          <p:attrName>style.visibility</p:attrName>
                                        </p:attrNameLst>
                                      </p:cBhvr>
                                      <p:to>
                                        <p:strVal val="visible"/>
                                      </p:to>
                                    </p:set>
                                    <p:animEffect transition="in" filter="fade">
                                      <p:cBhvr>
                                        <p:cTn id="297" dur="60"/>
                                        <p:tgtEl>
                                          <p:spTgt spid="16"/>
                                        </p:tgtEl>
                                      </p:cBhvr>
                                    </p:animEffect>
                                  </p:childTnLst>
                                </p:cTn>
                              </p:par>
                            </p:childTnLst>
                          </p:cTn>
                        </p:par>
                        <p:par>
                          <p:cTn id="298" fill="hold">
                            <p:stCondLst>
                              <p:cond delay="4760"/>
                            </p:stCondLst>
                            <p:childTnLst>
                              <p:par>
                                <p:cTn id="299" presetID="10" presetClass="entr" presetSubtype="0" fill="hold" grpId="0" nodeType="afterEffect">
                                  <p:stCondLst>
                                    <p:cond delay="0"/>
                                  </p:stCondLst>
                                  <p:childTnLst>
                                    <p:set>
                                      <p:cBhvr>
                                        <p:cTn id="300" dur="1" fill="hold">
                                          <p:stCondLst>
                                            <p:cond delay="0"/>
                                          </p:stCondLst>
                                        </p:cTn>
                                        <p:tgtEl>
                                          <p:spTgt spid="59"/>
                                        </p:tgtEl>
                                        <p:attrNameLst>
                                          <p:attrName>style.visibility</p:attrName>
                                        </p:attrNameLst>
                                      </p:cBhvr>
                                      <p:to>
                                        <p:strVal val="visible"/>
                                      </p:to>
                                    </p:set>
                                    <p:animEffect transition="in" filter="fade">
                                      <p:cBhvr>
                                        <p:cTn id="301" dur="60"/>
                                        <p:tgtEl>
                                          <p:spTgt spid="59"/>
                                        </p:tgtEl>
                                      </p:cBhvr>
                                    </p:animEffect>
                                  </p:childTnLst>
                                </p:cTn>
                              </p:par>
                            </p:childTnLst>
                          </p:cTn>
                        </p:par>
                        <p:par>
                          <p:cTn id="302" fill="hold">
                            <p:stCondLst>
                              <p:cond delay="4820"/>
                            </p:stCondLst>
                            <p:childTnLst>
                              <p:par>
                                <p:cTn id="303" presetID="10" presetClass="entr" presetSubtype="0" fill="hold" grpId="0" nodeType="afterEffect">
                                  <p:stCondLst>
                                    <p:cond delay="0"/>
                                  </p:stCondLst>
                                  <p:childTnLst>
                                    <p:set>
                                      <p:cBhvr>
                                        <p:cTn id="304" dur="1" fill="hold">
                                          <p:stCondLst>
                                            <p:cond delay="0"/>
                                          </p:stCondLst>
                                        </p:cTn>
                                        <p:tgtEl>
                                          <p:spTgt spid="13"/>
                                        </p:tgtEl>
                                        <p:attrNameLst>
                                          <p:attrName>style.visibility</p:attrName>
                                        </p:attrNameLst>
                                      </p:cBhvr>
                                      <p:to>
                                        <p:strVal val="visible"/>
                                      </p:to>
                                    </p:set>
                                    <p:animEffect transition="in" filter="fade">
                                      <p:cBhvr>
                                        <p:cTn id="305" dur="60"/>
                                        <p:tgtEl>
                                          <p:spTgt spid="13"/>
                                        </p:tgtEl>
                                      </p:cBhvr>
                                    </p:animEffect>
                                  </p:childTnLst>
                                </p:cTn>
                              </p:par>
                            </p:childTnLst>
                          </p:cTn>
                        </p:par>
                        <p:par>
                          <p:cTn id="306" fill="hold">
                            <p:stCondLst>
                              <p:cond delay="4880"/>
                            </p:stCondLst>
                            <p:childTnLst>
                              <p:par>
                                <p:cTn id="307" presetID="10" presetClass="entr" presetSubtype="0" fill="hold" grpId="0" nodeType="afterEffect">
                                  <p:stCondLst>
                                    <p:cond delay="0"/>
                                  </p:stCondLst>
                                  <p:childTnLst>
                                    <p:set>
                                      <p:cBhvr>
                                        <p:cTn id="308" dur="1" fill="hold">
                                          <p:stCondLst>
                                            <p:cond delay="0"/>
                                          </p:stCondLst>
                                        </p:cTn>
                                        <p:tgtEl>
                                          <p:spTgt spid="61"/>
                                        </p:tgtEl>
                                        <p:attrNameLst>
                                          <p:attrName>style.visibility</p:attrName>
                                        </p:attrNameLst>
                                      </p:cBhvr>
                                      <p:to>
                                        <p:strVal val="visible"/>
                                      </p:to>
                                    </p:set>
                                    <p:animEffect transition="in" filter="fade">
                                      <p:cBhvr>
                                        <p:cTn id="309" dur="60"/>
                                        <p:tgtEl>
                                          <p:spTgt spid="61"/>
                                        </p:tgtEl>
                                      </p:cBhvr>
                                    </p:animEffect>
                                  </p:childTnLst>
                                </p:cTn>
                              </p:par>
                            </p:childTnLst>
                          </p:cTn>
                        </p:par>
                        <p:par>
                          <p:cTn id="310" fill="hold">
                            <p:stCondLst>
                              <p:cond delay="4940"/>
                            </p:stCondLst>
                            <p:childTnLst>
                              <p:par>
                                <p:cTn id="311" presetID="10" presetClass="entr" presetSubtype="0" fill="hold" grpId="0" nodeType="afterEffect">
                                  <p:stCondLst>
                                    <p:cond delay="0"/>
                                  </p:stCondLst>
                                  <p:childTnLst>
                                    <p:set>
                                      <p:cBhvr>
                                        <p:cTn id="312" dur="1" fill="hold">
                                          <p:stCondLst>
                                            <p:cond delay="0"/>
                                          </p:stCondLst>
                                        </p:cTn>
                                        <p:tgtEl>
                                          <p:spTgt spid="60"/>
                                        </p:tgtEl>
                                        <p:attrNameLst>
                                          <p:attrName>style.visibility</p:attrName>
                                        </p:attrNameLst>
                                      </p:cBhvr>
                                      <p:to>
                                        <p:strVal val="visible"/>
                                      </p:to>
                                    </p:set>
                                    <p:animEffect transition="in" filter="fade">
                                      <p:cBhvr>
                                        <p:cTn id="313" dur="60"/>
                                        <p:tgtEl>
                                          <p:spTgt spid="60"/>
                                        </p:tgtEl>
                                      </p:cBhvr>
                                    </p:animEffect>
                                  </p:childTnLst>
                                </p:cTn>
                              </p:par>
                            </p:childTnLst>
                          </p:cTn>
                        </p:par>
                        <p:par>
                          <p:cTn id="314" fill="hold">
                            <p:stCondLst>
                              <p:cond delay="5000"/>
                            </p:stCondLst>
                            <p:childTnLst>
                              <p:par>
                                <p:cTn id="315" presetID="10" presetClass="entr" presetSubtype="0" fill="hold" grpId="0" nodeType="afterEffect">
                                  <p:stCondLst>
                                    <p:cond delay="0"/>
                                  </p:stCondLst>
                                  <p:childTnLst>
                                    <p:set>
                                      <p:cBhvr>
                                        <p:cTn id="316" dur="1" fill="hold">
                                          <p:stCondLst>
                                            <p:cond delay="0"/>
                                          </p:stCondLst>
                                        </p:cTn>
                                        <p:tgtEl>
                                          <p:spTgt spid="15"/>
                                        </p:tgtEl>
                                        <p:attrNameLst>
                                          <p:attrName>style.visibility</p:attrName>
                                        </p:attrNameLst>
                                      </p:cBhvr>
                                      <p:to>
                                        <p:strVal val="visible"/>
                                      </p:to>
                                    </p:set>
                                    <p:animEffect transition="in" filter="fade">
                                      <p:cBhvr>
                                        <p:cTn id="317" dur="60"/>
                                        <p:tgtEl>
                                          <p:spTgt spid="15"/>
                                        </p:tgtEl>
                                      </p:cBhvr>
                                    </p:animEffect>
                                  </p:childTnLst>
                                </p:cTn>
                              </p:par>
                            </p:childTnLst>
                          </p:cTn>
                        </p:par>
                        <p:par>
                          <p:cTn id="318" fill="hold">
                            <p:stCondLst>
                              <p:cond delay="5060"/>
                            </p:stCondLst>
                            <p:childTnLst>
                              <p:par>
                                <p:cTn id="319" presetID="10" presetClass="entr" presetSubtype="0" fill="hold" grpId="0" nodeType="afterEffect">
                                  <p:stCondLst>
                                    <p:cond delay="0"/>
                                  </p:stCondLst>
                                  <p:childTnLst>
                                    <p:set>
                                      <p:cBhvr>
                                        <p:cTn id="320" dur="1" fill="hold">
                                          <p:stCondLst>
                                            <p:cond delay="0"/>
                                          </p:stCondLst>
                                        </p:cTn>
                                        <p:tgtEl>
                                          <p:spTgt spid="14"/>
                                        </p:tgtEl>
                                        <p:attrNameLst>
                                          <p:attrName>style.visibility</p:attrName>
                                        </p:attrNameLst>
                                      </p:cBhvr>
                                      <p:to>
                                        <p:strVal val="visible"/>
                                      </p:to>
                                    </p:set>
                                    <p:animEffect transition="in" filter="fade">
                                      <p:cBhvr>
                                        <p:cTn id="321" dur="60"/>
                                        <p:tgtEl>
                                          <p:spTgt spid="14"/>
                                        </p:tgtEl>
                                      </p:cBhvr>
                                    </p:animEffect>
                                  </p:childTnLst>
                                </p:cTn>
                              </p:par>
                            </p:childTnLst>
                          </p:cTn>
                        </p:par>
                        <p:par>
                          <p:cTn id="322" fill="hold">
                            <p:stCondLst>
                              <p:cond delay="5120"/>
                            </p:stCondLst>
                            <p:childTnLst>
                              <p:par>
                                <p:cTn id="323" presetID="10" presetClass="entr" presetSubtype="0" fill="hold" grpId="0" nodeType="afterEffect">
                                  <p:stCondLst>
                                    <p:cond delay="0"/>
                                  </p:stCondLst>
                                  <p:childTnLst>
                                    <p:set>
                                      <p:cBhvr>
                                        <p:cTn id="324" dur="1" fill="hold">
                                          <p:stCondLst>
                                            <p:cond delay="0"/>
                                          </p:stCondLst>
                                        </p:cTn>
                                        <p:tgtEl>
                                          <p:spTgt spid="56"/>
                                        </p:tgtEl>
                                        <p:attrNameLst>
                                          <p:attrName>style.visibility</p:attrName>
                                        </p:attrNameLst>
                                      </p:cBhvr>
                                      <p:to>
                                        <p:strVal val="visible"/>
                                      </p:to>
                                    </p:set>
                                    <p:animEffect transition="in" filter="fade">
                                      <p:cBhvr>
                                        <p:cTn id="325" dur="60"/>
                                        <p:tgtEl>
                                          <p:spTgt spid="56"/>
                                        </p:tgtEl>
                                      </p:cBhvr>
                                    </p:animEffect>
                                  </p:childTnLst>
                                </p:cTn>
                              </p:par>
                            </p:childTnLst>
                          </p:cTn>
                        </p:par>
                        <p:par>
                          <p:cTn id="326" fill="hold">
                            <p:stCondLst>
                              <p:cond delay="5180"/>
                            </p:stCondLst>
                            <p:childTnLst>
                              <p:par>
                                <p:cTn id="327" presetID="10" presetClass="entr" presetSubtype="0" fill="hold" grpId="0" nodeType="afterEffect">
                                  <p:stCondLst>
                                    <p:cond delay="0"/>
                                  </p:stCondLst>
                                  <p:childTnLst>
                                    <p:set>
                                      <p:cBhvr>
                                        <p:cTn id="328" dur="1" fill="hold">
                                          <p:stCondLst>
                                            <p:cond delay="0"/>
                                          </p:stCondLst>
                                        </p:cTn>
                                        <p:tgtEl>
                                          <p:spTgt spid="57"/>
                                        </p:tgtEl>
                                        <p:attrNameLst>
                                          <p:attrName>style.visibility</p:attrName>
                                        </p:attrNameLst>
                                      </p:cBhvr>
                                      <p:to>
                                        <p:strVal val="visible"/>
                                      </p:to>
                                    </p:set>
                                    <p:animEffect transition="in" filter="fade">
                                      <p:cBhvr>
                                        <p:cTn id="329" dur="60"/>
                                        <p:tgtEl>
                                          <p:spTgt spid="57"/>
                                        </p:tgtEl>
                                      </p:cBhvr>
                                    </p:animEffect>
                                  </p:childTnLst>
                                </p:cTn>
                              </p:par>
                            </p:childTnLst>
                          </p:cTn>
                        </p:par>
                        <p:par>
                          <p:cTn id="330" fill="hold">
                            <p:stCondLst>
                              <p:cond delay="5240"/>
                            </p:stCondLst>
                            <p:childTnLst>
                              <p:par>
                                <p:cTn id="331" presetID="10" presetClass="entr" presetSubtype="0" fill="hold" grpId="0" nodeType="afterEffect">
                                  <p:stCondLst>
                                    <p:cond delay="0"/>
                                  </p:stCondLst>
                                  <p:childTnLst>
                                    <p:set>
                                      <p:cBhvr>
                                        <p:cTn id="332" dur="1" fill="hold">
                                          <p:stCondLst>
                                            <p:cond delay="0"/>
                                          </p:stCondLst>
                                        </p:cTn>
                                        <p:tgtEl>
                                          <p:spTgt spid="11"/>
                                        </p:tgtEl>
                                        <p:attrNameLst>
                                          <p:attrName>style.visibility</p:attrName>
                                        </p:attrNameLst>
                                      </p:cBhvr>
                                      <p:to>
                                        <p:strVal val="visible"/>
                                      </p:to>
                                    </p:set>
                                    <p:animEffect transition="in" filter="fade">
                                      <p:cBhvr>
                                        <p:cTn id="333" dur="60"/>
                                        <p:tgtEl>
                                          <p:spTgt spid="11"/>
                                        </p:tgtEl>
                                      </p:cBhvr>
                                    </p:animEffect>
                                  </p:childTnLst>
                                </p:cTn>
                              </p:par>
                            </p:childTnLst>
                          </p:cTn>
                        </p:par>
                        <p:par>
                          <p:cTn id="334" fill="hold">
                            <p:stCondLst>
                              <p:cond delay="5300"/>
                            </p:stCondLst>
                            <p:childTnLst>
                              <p:par>
                                <p:cTn id="335" presetID="10" presetClass="entr" presetSubtype="0" fill="hold" grpId="0" nodeType="afterEffect">
                                  <p:stCondLst>
                                    <p:cond delay="0"/>
                                  </p:stCondLst>
                                  <p:childTnLst>
                                    <p:set>
                                      <p:cBhvr>
                                        <p:cTn id="336" dur="1" fill="hold">
                                          <p:stCondLst>
                                            <p:cond delay="0"/>
                                          </p:stCondLst>
                                        </p:cTn>
                                        <p:tgtEl>
                                          <p:spTgt spid="58"/>
                                        </p:tgtEl>
                                        <p:attrNameLst>
                                          <p:attrName>style.visibility</p:attrName>
                                        </p:attrNameLst>
                                      </p:cBhvr>
                                      <p:to>
                                        <p:strVal val="visible"/>
                                      </p:to>
                                    </p:set>
                                    <p:animEffect transition="in" filter="fade">
                                      <p:cBhvr>
                                        <p:cTn id="337" dur="60"/>
                                        <p:tgtEl>
                                          <p:spTgt spid="58"/>
                                        </p:tgtEl>
                                      </p:cBhvr>
                                    </p:animEffect>
                                  </p:childTnLst>
                                </p:cTn>
                              </p:par>
                            </p:childTnLst>
                          </p:cTn>
                        </p:par>
                        <p:par>
                          <p:cTn id="338" fill="hold">
                            <p:stCondLst>
                              <p:cond delay="5360"/>
                            </p:stCondLst>
                            <p:childTnLst>
                              <p:par>
                                <p:cTn id="339" presetID="10" presetClass="entr" presetSubtype="0" fill="hold" grpId="0" nodeType="afterEffect">
                                  <p:stCondLst>
                                    <p:cond delay="0"/>
                                  </p:stCondLst>
                                  <p:childTnLst>
                                    <p:set>
                                      <p:cBhvr>
                                        <p:cTn id="340" dur="1" fill="hold">
                                          <p:stCondLst>
                                            <p:cond delay="0"/>
                                          </p:stCondLst>
                                        </p:cTn>
                                        <p:tgtEl>
                                          <p:spTgt spid="12"/>
                                        </p:tgtEl>
                                        <p:attrNameLst>
                                          <p:attrName>style.visibility</p:attrName>
                                        </p:attrNameLst>
                                      </p:cBhvr>
                                      <p:to>
                                        <p:strVal val="visible"/>
                                      </p:to>
                                    </p:set>
                                    <p:animEffect transition="in" filter="fade">
                                      <p:cBhvr>
                                        <p:cTn id="341" dur="60"/>
                                        <p:tgtEl>
                                          <p:spTgt spid="12"/>
                                        </p:tgtEl>
                                      </p:cBhvr>
                                    </p:animEffect>
                                  </p:childTnLst>
                                </p:cTn>
                              </p:par>
                              <p:par>
                                <p:cTn id="342" presetID="1" presetClass="entr" presetSubtype="0" fill="hold" grpId="0" nodeType="withEffect">
                                  <p:stCondLst>
                                    <p:cond delay="0"/>
                                  </p:stCondLst>
                                  <p:childTnLst>
                                    <p:set>
                                      <p:cBhvr>
                                        <p:cTn id="343" dur="1" fill="hold">
                                          <p:stCondLst>
                                            <p:cond delay="0"/>
                                          </p:stCondLst>
                                        </p:cTn>
                                        <p:tgtEl>
                                          <p:spTgt spid="10"/>
                                        </p:tgtEl>
                                        <p:attrNameLst>
                                          <p:attrName>style.visibility</p:attrName>
                                        </p:attrNameLst>
                                      </p:cBhvr>
                                      <p:to>
                                        <p:strVal val="visible"/>
                                      </p:to>
                                    </p:set>
                                  </p:childTnLst>
                                </p:cTn>
                              </p:par>
                            </p:childTnLst>
                          </p:cTn>
                        </p:par>
                        <p:par>
                          <p:cTn id="344" fill="hold">
                            <p:stCondLst>
                              <p:cond delay="5420"/>
                            </p:stCondLst>
                            <p:childTnLst>
                              <p:par>
                                <p:cTn id="345" presetID="10" presetClass="exit" presetSubtype="0" fill="hold" grpId="1" nodeType="afterEffect">
                                  <p:stCondLst>
                                    <p:cond delay="1250"/>
                                  </p:stCondLst>
                                  <p:childTnLst>
                                    <p:animEffect transition="out" filter="fade">
                                      <p:cBhvr>
                                        <p:cTn id="346" dur="500"/>
                                        <p:tgtEl>
                                          <p:spTgt spid="55"/>
                                        </p:tgtEl>
                                      </p:cBhvr>
                                    </p:animEffect>
                                    <p:set>
                                      <p:cBhvr>
                                        <p:cTn id="347" dur="1" fill="hold">
                                          <p:stCondLst>
                                            <p:cond delay="499"/>
                                          </p:stCondLst>
                                        </p:cTn>
                                        <p:tgtEl>
                                          <p:spTgt spid="55"/>
                                        </p:tgtEl>
                                        <p:attrNameLst>
                                          <p:attrName>style.visibility</p:attrName>
                                        </p:attrNameLst>
                                      </p:cBhvr>
                                      <p:to>
                                        <p:strVal val="hidden"/>
                                      </p:to>
                                    </p:set>
                                  </p:childTnLst>
                                </p:cTn>
                              </p:par>
                              <p:par>
                                <p:cTn id="348" presetID="10" presetClass="exit" presetSubtype="0" fill="hold" grpId="1" nodeType="withEffect">
                                  <p:stCondLst>
                                    <p:cond delay="1250"/>
                                  </p:stCondLst>
                                  <p:childTnLst>
                                    <p:animEffect transition="out" filter="fade">
                                      <p:cBhvr>
                                        <p:cTn id="349" dur="500"/>
                                        <p:tgtEl>
                                          <p:spTgt spid="54"/>
                                        </p:tgtEl>
                                      </p:cBhvr>
                                    </p:animEffect>
                                    <p:set>
                                      <p:cBhvr>
                                        <p:cTn id="350" dur="1" fill="hold">
                                          <p:stCondLst>
                                            <p:cond delay="499"/>
                                          </p:stCondLst>
                                        </p:cTn>
                                        <p:tgtEl>
                                          <p:spTgt spid="54"/>
                                        </p:tgtEl>
                                        <p:attrNameLst>
                                          <p:attrName>style.visibility</p:attrName>
                                        </p:attrNameLst>
                                      </p:cBhvr>
                                      <p:to>
                                        <p:strVal val="hidden"/>
                                      </p:to>
                                    </p:set>
                                  </p:childTnLst>
                                </p:cTn>
                              </p:par>
                              <p:par>
                                <p:cTn id="351" presetID="10" presetClass="exit" presetSubtype="0" fill="hold" grpId="1" nodeType="withEffect">
                                  <p:stCondLst>
                                    <p:cond delay="1250"/>
                                  </p:stCondLst>
                                  <p:childTnLst>
                                    <p:animEffect transition="out" filter="fade">
                                      <p:cBhvr>
                                        <p:cTn id="352" dur="500"/>
                                        <p:tgtEl>
                                          <p:spTgt spid="53"/>
                                        </p:tgtEl>
                                      </p:cBhvr>
                                    </p:animEffect>
                                    <p:set>
                                      <p:cBhvr>
                                        <p:cTn id="353" dur="1" fill="hold">
                                          <p:stCondLst>
                                            <p:cond delay="499"/>
                                          </p:stCondLst>
                                        </p:cTn>
                                        <p:tgtEl>
                                          <p:spTgt spid="53"/>
                                        </p:tgtEl>
                                        <p:attrNameLst>
                                          <p:attrName>style.visibility</p:attrName>
                                        </p:attrNameLst>
                                      </p:cBhvr>
                                      <p:to>
                                        <p:strVal val="hidden"/>
                                      </p:to>
                                    </p:set>
                                  </p:childTnLst>
                                </p:cTn>
                              </p:par>
                              <p:par>
                                <p:cTn id="354" presetID="10" presetClass="exit" presetSubtype="0" fill="hold" grpId="1" nodeType="withEffect">
                                  <p:stCondLst>
                                    <p:cond delay="1250"/>
                                  </p:stCondLst>
                                  <p:childTnLst>
                                    <p:animEffect transition="out" filter="fade">
                                      <p:cBhvr>
                                        <p:cTn id="355" dur="500"/>
                                        <p:tgtEl>
                                          <p:spTgt spid="92"/>
                                        </p:tgtEl>
                                      </p:cBhvr>
                                    </p:animEffect>
                                    <p:set>
                                      <p:cBhvr>
                                        <p:cTn id="356" dur="1" fill="hold">
                                          <p:stCondLst>
                                            <p:cond delay="499"/>
                                          </p:stCondLst>
                                        </p:cTn>
                                        <p:tgtEl>
                                          <p:spTgt spid="92"/>
                                        </p:tgtEl>
                                        <p:attrNameLst>
                                          <p:attrName>style.visibility</p:attrName>
                                        </p:attrNameLst>
                                      </p:cBhvr>
                                      <p:to>
                                        <p:strVal val="hidden"/>
                                      </p:to>
                                    </p:set>
                                  </p:childTnLst>
                                </p:cTn>
                              </p:par>
                              <p:par>
                                <p:cTn id="357" presetID="10" presetClass="exit" presetSubtype="0" fill="hold" grpId="1" nodeType="withEffect">
                                  <p:stCondLst>
                                    <p:cond delay="1250"/>
                                  </p:stCondLst>
                                  <p:childTnLst>
                                    <p:animEffect transition="out" filter="fade">
                                      <p:cBhvr>
                                        <p:cTn id="358" dur="500"/>
                                        <p:tgtEl>
                                          <p:spTgt spid="91"/>
                                        </p:tgtEl>
                                      </p:cBhvr>
                                    </p:animEffect>
                                    <p:set>
                                      <p:cBhvr>
                                        <p:cTn id="359" dur="1" fill="hold">
                                          <p:stCondLst>
                                            <p:cond delay="499"/>
                                          </p:stCondLst>
                                        </p:cTn>
                                        <p:tgtEl>
                                          <p:spTgt spid="91"/>
                                        </p:tgtEl>
                                        <p:attrNameLst>
                                          <p:attrName>style.visibility</p:attrName>
                                        </p:attrNameLst>
                                      </p:cBhvr>
                                      <p:to>
                                        <p:strVal val="hidden"/>
                                      </p:to>
                                    </p:set>
                                  </p:childTnLst>
                                </p:cTn>
                              </p:par>
                              <p:par>
                                <p:cTn id="360" presetID="10" presetClass="exit" presetSubtype="0" fill="hold" grpId="1" nodeType="withEffect">
                                  <p:stCondLst>
                                    <p:cond delay="1250"/>
                                  </p:stCondLst>
                                  <p:childTnLst>
                                    <p:animEffect transition="out" filter="fade">
                                      <p:cBhvr>
                                        <p:cTn id="361" dur="500"/>
                                        <p:tgtEl>
                                          <p:spTgt spid="42"/>
                                        </p:tgtEl>
                                      </p:cBhvr>
                                    </p:animEffect>
                                    <p:set>
                                      <p:cBhvr>
                                        <p:cTn id="362" dur="1" fill="hold">
                                          <p:stCondLst>
                                            <p:cond delay="499"/>
                                          </p:stCondLst>
                                        </p:cTn>
                                        <p:tgtEl>
                                          <p:spTgt spid="42"/>
                                        </p:tgtEl>
                                        <p:attrNameLst>
                                          <p:attrName>style.visibility</p:attrName>
                                        </p:attrNameLst>
                                      </p:cBhvr>
                                      <p:to>
                                        <p:strVal val="hidden"/>
                                      </p:to>
                                    </p:set>
                                  </p:childTnLst>
                                </p:cTn>
                              </p:par>
                              <p:par>
                                <p:cTn id="363" presetID="10" presetClass="exit" presetSubtype="0" fill="hold" grpId="1" nodeType="withEffect">
                                  <p:stCondLst>
                                    <p:cond delay="1250"/>
                                  </p:stCondLst>
                                  <p:childTnLst>
                                    <p:animEffect transition="out" filter="fade">
                                      <p:cBhvr>
                                        <p:cTn id="364" dur="500"/>
                                        <p:tgtEl>
                                          <p:spTgt spid="52"/>
                                        </p:tgtEl>
                                      </p:cBhvr>
                                    </p:animEffect>
                                    <p:set>
                                      <p:cBhvr>
                                        <p:cTn id="365" dur="1" fill="hold">
                                          <p:stCondLst>
                                            <p:cond delay="499"/>
                                          </p:stCondLst>
                                        </p:cTn>
                                        <p:tgtEl>
                                          <p:spTgt spid="52"/>
                                        </p:tgtEl>
                                        <p:attrNameLst>
                                          <p:attrName>style.visibility</p:attrName>
                                        </p:attrNameLst>
                                      </p:cBhvr>
                                      <p:to>
                                        <p:strVal val="hidden"/>
                                      </p:to>
                                    </p:set>
                                  </p:childTnLst>
                                </p:cTn>
                              </p:par>
                              <p:par>
                                <p:cTn id="366" presetID="10" presetClass="exit" presetSubtype="0" fill="hold" grpId="1" nodeType="withEffect">
                                  <p:stCondLst>
                                    <p:cond delay="1250"/>
                                  </p:stCondLst>
                                  <p:childTnLst>
                                    <p:animEffect transition="out" filter="fade">
                                      <p:cBhvr>
                                        <p:cTn id="367" dur="500"/>
                                        <p:tgtEl>
                                          <p:spTgt spid="90"/>
                                        </p:tgtEl>
                                      </p:cBhvr>
                                    </p:animEffect>
                                    <p:set>
                                      <p:cBhvr>
                                        <p:cTn id="368" dur="1" fill="hold">
                                          <p:stCondLst>
                                            <p:cond delay="499"/>
                                          </p:stCondLst>
                                        </p:cTn>
                                        <p:tgtEl>
                                          <p:spTgt spid="90"/>
                                        </p:tgtEl>
                                        <p:attrNameLst>
                                          <p:attrName>style.visibility</p:attrName>
                                        </p:attrNameLst>
                                      </p:cBhvr>
                                      <p:to>
                                        <p:strVal val="hidden"/>
                                      </p:to>
                                    </p:set>
                                  </p:childTnLst>
                                </p:cTn>
                              </p:par>
                              <p:par>
                                <p:cTn id="369" presetID="10" presetClass="exit" presetSubtype="0" fill="hold" grpId="1" nodeType="withEffect">
                                  <p:stCondLst>
                                    <p:cond delay="1250"/>
                                  </p:stCondLst>
                                  <p:childTnLst>
                                    <p:animEffect transition="out" filter="fade">
                                      <p:cBhvr>
                                        <p:cTn id="370" dur="500"/>
                                        <p:tgtEl>
                                          <p:spTgt spid="51"/>
                                        </p:tgtEl>
                                      </p:cBhvr>
                                    </p:animEffect>
                                    <p:set>
                                      <p:cBhvr>
                                        <p:cTn id="371" dur="1" fill="hold">
                                          <p:stCondLst>
                                            <p:cond delay="499"/>
                                          </p:stCondLst>
                                        </p:cTn>
                                        <p:tgtEl>
                                          <p:spTgt spid="51"/>
                                        </p:tgtEl>
                                        <p:attrNameLst>
                                          <p:attrName>style.visibility</p:attrName>
                                        </p:attrNameLst>
                                      </p:cBhvr>
                                      <p:to>
                                        <p:strVal val="hidden"/>
                                      </p:to>
                                    </p:set>
                                  </p:childTnLst>
                                </p:cTn>
                              </p:par>
                              <p:par>
                                <p:cTn id="372" presetID="10" presetClass="exit" presetSubtype="0" fill="hold" grpId="1" nodeType="withEffect">
                                  <p:stCondLst>
                                    <p:cond delay="1250"/>
                                  </p:stCondLst>
                                  <p:childTnLst>
                                    <p:animEffect transition="out" filter="fade">
                                      <p:cBhvr>
                                        <p:cTn id="373" dur="500"/>
                                        <p:tgtEl>
                                          <p:spTgt spid="89"/>
                                        </p:tgtEl>
                                      </p:cBhvr>
                                    </p:animEffect>
                                    <p:set>
                                      <p:cBhvr>
                                        <p:cTn id="374" dur="1" fill="hold">
                                          <p:stCondLst>
                                            <p:cond delay="499"/>
                                          </p:stCondLst>
                                        </p:cTn>
                                        <p:tgtEl>
                                          <p:spTgt spid="89"/>
                                        </p:tgtEl>
                                        <p:attrNameLst>
                                          <p:attrName>style.visibility</p:attrName>
                                        </p:attrNameLst>
                                      </p:cBhvr>
                                      <p:to>
                                        <p:strVal val="hidden"/>
                                      </p:to>
                                    </p:set>
                                  </p:childTnLst>
                                </p:cTn>
                              </p:par>
                              <p:par>
                                <p:cTn id="375" presetID="10" presetClass="exit" presetSubtype="0" fill="hold" grpId="1" nodeType="withEffect">
                                  <p:stCondLst>
                                    <p:cond delay="1250"/>
                                  </p:stCondLst>
                                  <p:childTnLst>
                                    <p:animEffect transition="out" filter="fade">
                                      <p:cBhvr>
                                        <p:cTn id="376" dur="500"/>
                                        <p:tgtEl>
                                          <p:spTgt spid="41"/>
                                        </p:tgtEl>
                                      </p:cBhvr>
                                    </p:animEffect>
                                    <p:set>
                                      <p:cBhvr>
                                        <p:cTn id="377" dur="1" fill="hold">
                                          <p:stCondLst>
                                            <p:cond delay="499"/>
                                          </p:stCondLst>
                                        </p:cTn>
                                        <p:tgtEl>
                                          <p:spTgt spid="41"/>
                                        </p:tgtEl>
                                        <p:attrNameLst>
                                          <p:attrName>style.visibility</p:attrName>
                                        </p:attrNameLst>
                                      </p:cBhvr>
                                      <p:to>
                                        <p:strVal val="hidden"/>
                                      </p:to>
                                    </p:set>
                                  </p:childTnLst>
                                </p:cTn>
                              </p:par>
                              <p:par>
                                <p:cTn id="378" presetID="10" presetClass="exit" presetSubtype="0" fill="hold" grpId="1" nodeType="withEffect">
                                  <p:stCondLst>
                                    <p:cond delay="1250"/>
                                  </p:stCondLst>
                                  <p:childTnLst>
                                    <p:animEffect transition="out" filter="fade">
                                      <p:cBhvr>
                                        <p:cTn id="379" dur="500"/>
                                        <p:tgtEl>
                                          <p:spTgt spid="40"/>
                                        </p:tgtEl>
                                      </p:cBhvr>
                                    </p:animEffect>
                                    <p:set>
                                      <p:cBhvr>
                                        <p:cTn id="380" dur="1" fill="hold">
                                          <p:stCondLst>
                                            <p:cond delay="499"/>
                                          </p:stCondLst>
                                        </p:cTn>
                                        <p:tgtEl>
                                          <p:spTgt spid="40"/>
                                        </p:tgtEl>
                                        <p:attrNameLst>
                                          <p:attrName>style.visibility</p:attrName>
                                        </p:attrNameLst>
                                      </p:cBhvr>
                                      <p:to>
                                        <p:strVal val="hidden"/>
                                      </p:to>
                                    </p:set>
                                  </p:childTnLst>
                                </p:cTn>
                              </p:par>
                              <p:par>
                                <p:cTn id="381" presetID="10" presetClass="exit" presetSubtype="0" fill="hold" grpId="1" nodeType="withEffect">
                                  <p:stCondLst>
                                    <p:cond delay="1250"/>
                                  </p:stCondLst>
                                  <p:childTnLst>
                                    <p:animEffect transition="out" filter="fade">
                                      <p:cBhvr>
                                        <p:cTn id="382" dur="500"/>
                                        <p:tgtEl>
                                          <p:spTgt spid="80"/>
                                        </p:tgtEl>
                                      </p:cBhvr>
                                    </p:animEffect>
                                    <p:set>
                                      <p:cBhvr>
                                        <p:cTn id="383" dur="1" fill="hold">
                                          <p:stCondLst>
                                            <p:cond delay="499"/>
                                          </p:stCondLst>
                                        </p:cTn>
                                        <p:tgtEl>
                                          <p:spTgt spid="80"/>
                                        </p:tgtEl>
                                        <p:attrNameLst>
                                          <p:attrName>style.visibility</p:attrName>
                                        </p:attrNameLst>
                                      </p:cBhvr>
                                      <p:to>
                                        <p:strVal val="hidden"/>
                                      </p:to>
                                    </p:set>
                                  </p:childTnLst>
                                </p:cTn>
                              </p:par>
                              <p:par>
                                <p:cTn id="384" presetID="10" presetClass="exit" presetSubtype="0" fill="hold" grpId="1" nodeType="withEffect">
                                  <p:stCondLst>
                                    <p:cond delay="1250"/>
                                  </p:stCondLst>
                                  <p:childTnLst>
                                    <p:animEffect transition="out" filter="fade">
                                      <p:cBhvr>
                                        <p:cTn id="385" dur="500"/>
                                        <p:tgtEl>
                                          <p:spTgt spid="79"/>
                                        </p:tgtEl>
                                      </p:cBhvr>
                                    </p:animEffect>
                                    <p:set>
                                      <p:cBhvr>
                                        <p:cTn id="386" dur="1" fill="hold">
                                          <p:stCondLst>
                                            <p:cond delay="499"/>
                                          </p:stCondLst>
                                        </p:cTn>
                                        <p:tgtEl>
                                          <p:spTgt spid="79"/>
                                        </p:tgtEl>
                                        <p:attrNameLst>
                                          <p:attrName>style.visibility</p:attrName>
                                        </p:attrNameLst>
                                      </p:cBhvr>
                                      <p:to>
                                        <p:strVal val="hidden"/>
                                      </p:to>
                                    </p:set>
                                  </p:childTnLst>
                                </p:cTn>
                              </p:par>
                              <p:par>
                                <p:cTn id="387" presetID="10" presetClass="exit" presetSubtype="0" fill="hold" grpId="1" nodeType="withEffect">
                                  <p:stCondLst>
                                    <p:cond delay="1250"/>
                                  </p:stCondLst>
                                  <p:childTnLst>
                                    <p:animEffect transition="out" filter="fade">
                                      <p:cBhvr>
                                        <p:cTn id="388" dur="500"/>
                                        <p:tgtEl>
                                          <p:spTgt spid="50"/>
                                        </p:tgtEl>
                                      </p:cBhvr>
                                    </p:animEffect>
                                    <p:set>
                                      <p:cBhvr>
                                        <p:cTn id="389" dur="1" fill="hold">
                                          <p:stCondLst>
                                            <p:cond delay="499"/>
                                          </p:stCondLst>
                                        </p:cTn>
                                        <p:tgtEl>
                                          <p:spTgt spid="50"/>
                                        </p:tgtEl>
                                        <p:attrNameLst>
                                          <p:attrName>style.visibility</p:attrName>
                                        </p:attrNameLst>
                                      </p:cBhvr>
                                      <p:to>
                                        <p:strVal val="hidden"/>
                                      </p:to>
                                    </p:set>
                                  </p:childTnLst>
                                </p:cTn>
                              </p:par>
                              <p:par>
                                <p:cTn id="390" presetID="10" presetClass="exit" presetSubtype="0" fill="hold" grpId="1" nodeType="withEffect">
                                  <p:stCondLst>
                                    <p:cond delay="1250"/>
                                  </p:stCondLst>
                                  <p:childTnLst>
                                    <p:animEffect transition="out" filter="fade">
                                      <p:cBhvr>
                                        <p:cTn id="391" dur="500"/>
                                        <p:tgtEl>
                                          <p:spTgt spid="49"/>
                                        </p:tgtEl>
                                      </p:cBhvr>
                                    </p:animEffect>
                                    <p:set>
                                      <p:cBhvr>
                                        <p:cTn id="392" dur="1" fill="hold">
                                          <p:stCondLst>
                                            <p:cond delay="499"/>
                                          </p:stCondLst>
                                        </p:cTn>
                                        <p:tgtEl>
                                          <p:spTgt spid="49"/>
                                        </p:tgtEl>
                                        <p:attrNameLst>
                                          <p:attrName>style.visibility</p:attrName>
                                        </p:attrNameLst>
                                      </p:cBhvr>
                                      <p:to>
                                        <p:strVal val="hidden"/>
                                      </p:to>
                                    </p:set>
                                  </p:childTnLst>
                                </p:cTn>
                              </p:par>
                              <p:par>
                                <p:cTn id="393" presetID="10" presetClass="exit" presetSubtype="0" fill="hold" grpId="1" nodeType="withEffect">
                                  <p:stCondLst>
                                    <p:cond delay="1250"/>
                                  </p:stCondLst>
                                  <p:childTnLst>
                                    <p:animEffect transition="out" filter="fade">
                                      <p:cBhvr>
                                        <p:cTn id="394" dur="500"/>
                                        <p:tgtEl>
                                          <p:spTgt spid="48"/>
                                        </p:tgtEl>
                                      </p:cBhvr>
                                    </p:animEffect>
                                    <p:set>
                                      <p:cBhvr>
                                        <p:cTn id="395" dur="1" fill="hold">
                                          <p:stCondLst>
                                            <p:cond delay="499"/>
                                          </p:stCondLst>
                                        </p:cTn>
                                        <p:tgtEl>
                                          <p:spTgt spid="48"/>
                                        </p:tgtEl>
                                        <p:attrNameLst>
                                          <p:attrName>style.visibility</p:attrName>
                                        </p:attrNameLst>
                                      </p:cBhvr>
                                      <p:to>
                                        <p:strVal val="hidden"/>
                                      </p:to>
                                    </p:set>
                                  </p:childTnLst>
                                </p:cTn>
                              </p:par>
                              <p:par>
                                <p:cTn id="396" presetID="10" presetClass="exit" presetSubtype="0" fill="hold" grpId="1" nodeType="withEffect">
                                  <p:stCondLst>
                                    <p:cond delay="1250"/>
                                  </p:stCondLst>
                                  <p:childTnLst>
                                    <p:animEffect transition="out" filter="fade">
                                      <p:cBhvr>
                                        <p:cTn id="397" dur="500"/>
                                        <p:tgtEl>
                                          <p:spTgt spid="87"/>
                                        </p:tgtEl>
                                      </p:cBhvr>
                                    </p:animEffect>
                                    <p:set>
                                      <p:cBhvr>
                                        <p:cTn id="398" dur="1" fill="hold">
                                          <p:stCondLst>
                                            <p:cond delay="499"/>
                                          </p:stCondLst>
                                        </p:cTn>
                                        <p:tgtEl>
                                          <p:spTgt spid="87"/>
                                        </p:tgtEl>
                                        <p:attrNameLst>
                                          <p:attrName>style.visibility</p:attrName>
                                        </p:attrNameLst>
                                      </p:cBhvr>
                                      <p:to>
                                        <p:strVal val="hidden"/>
                                      </p:to>
                                    </p:set>
                                  </p:childTnLst>
                                </p:cTn>
                              </p:par>
                              <p:par>
                                <p:cTn id="399" presetID="10" presetClass="exit" presetSubtype="0" fill="hold" grpId="1" nodeType="withEffect">
                                  <p:stCondLst>
                                    <p:cond delay="1250"/>
                                  </p:stCondLst>
                                  <p:childTnLst>
                                    <p:animEffect transition="out" filter="fade">
                                      <p:cBhvr>
                                        <p:cTn id="400" dur="500"/>
                                        <p:tgtEl>
                                          <p:spTgt spid="88"/>
                                        </p:tgtEl>
                                      </p:cBhvr>
                                    </p:animEffect>
                                    <p:set>
                                      <p:cBhvr>
                                        <p:cTn id="401" dur="1" fill="hold">
                                          <p:stCondLst>
                                            <p:cond delay="499"/>
                                          </p:stCondLst>
                                        </p:cTn>
                                        <p:tgtEl>
                                          <p:spTgt spid="88"/>
                                        </p:tgtEl>
                                        <p:attrNameLst>
                                          <p:attrName>style.visibility</p:attrName>
                                        </p:attrNameLst>
                                      </p:cBhvr>
                                      <p:to>
                                        <p:strVal val="hidden"/>
                                      </p:to>
                                    </p:set>
                                  </p:childTnLst>
                                </p:cTn>
                              </p:par>
                              <p:par>
                                <p:cTn id="402" presetID="10" presetClass="exit" presetSubtype="0" fill="hold" grpId="1" nodeType="withEffect">
                                  <p:stCondLst>
                                    <p:cond delay="1250"/>
                                  </p:stCondLst>
                                  <p:childTnLst>
                                    <p:animEffect transition="out" filter="fade">
                                      <p:cBhvr>
                                        <p:cTn id="403" dur="500"/>
                                        <p:tgtEl>
                                          <p:spTgt spid="47"/>
                                        </p:tgtEl>
                                      </p:cBhvr>
                                    </p:animEffect>
                                    <p:set>
                                      <p:cBhvr>
                                        <p:cTn id="404" dur="1" fill="hold">
                                          <p:stCondLst>
                                            <p:cond delay="499"/>
                                          </p:stCondLst>
                                        </p:cTn>
                                        <p:tgtEl>
                                          <p:spTgt spid="47"/>
                                        </p:tgtEl>
                                        <p:attrNameLst>
                                          <p:attrName>style.visibility</p:attrName>
                                        </p:attrNameLst>
                                      </p:cBhvr>
                                      <p:to>
                                        <p:strVal val="hidden"/>
                                      </p:to>
                                    </p:set>
                                  </p:childTnLst>
                                </p:cTn>
                              </p:par>
                              <p:par>
                                <p:cTn id="405" presetID="10" presetClass="exit" presetSubtype="0" fill="hold" grpId="1" nodeType="withEffect">
                                  <p:stCondLst>
                                    <p:cond delay="1250"/>
                                  </p:stCondLst>
                                  <p:childTnLst>
                                    <p:animEffect transition="out" filter="fade">
                                      <p:cBhvr>
                                        <p:cTn id="406" dur="500"/>
                                        <p:tgtEl>
                                          <p:spTgt spid="86"/>
                                        </p:tgtEl>
                                      </p:cBhvr>
                                    </p:animEffect>
                                    <p:set>
                                      <p:cBhvr>
                                        <p:cTn id="407" dur="1" fill="hold">
                                          <p:stCondLst>
                                            <p:cond delay="499"/>
                                          </p:stCondLst>
                                        </p:cTn>
                                        <p:tgtEl>
                                          <p:spTgt spid="86"/>
                                        </p:tgtEl>
                                        <p:attrNameLst>
                                          <p:attrName>style.visibility</p:attrName>
                                        </p:attrNameLst>
                                      </p:cBhvr>
                                      <p:to>
                                        <p:strVal val="hidden"/>
                                      </p:to>
                                    </p:set>
                                  </p:childTnLst>
                                </p:cTn>
                              </p:par>
                              <p:par>
                                <p:cTn id="408" presetID="10" presetClass="exit" presetSubtype="0" fill="hold" grpId="1" nodeType="withEffect">
                                  <p:stCondLst>
                                    <p:cond delay="1250"/>
                                  </p:stCondLst>
                                  <p:childTnLst>
                                    <p:animEffect transition="out" filter="fade">
                                      <p:cBhvr>
                                        <p:cTn id="409" dur="500"/>
                                        <p:tgtEl>
                                          <p:spTgt spid="38"/>
                                        </p:tgtEl>
                                      </p:cBhvr>
                                    </p:animEffect>
                                    <p:set>
                                      <p:cBhvr>
                                        <p:cTn id="410" dur="1" fill="hold">
                                          <p:stCondLst>
                                            <p:cond delay="499"/>
                                          </p:stCondLst>
                                        </p:cTn>
                                        <p:tgtEl>
                                          <p:spTgt spid="38"/>
                                        </p:tgtEl>
                                        <p:attrNameLst>
                                          <p:attrName>style.visibility</p:attrName>
                                        </p:attrNameLst>
                                      </p:cBhvr>
                                      <p:to>
                                        <p:strVal val="hidden"/>
                                      </p:to>
                                    </p:set>
                                  </p:childTnLst>
                                </p:cTn>
                              </p:par>
                              <p:par>
                                <p:cTn id="411" presetID="10" presetClass="exit" presetSubtype="0" fill="hold" grpId="1" nodeType="withEffect">
                                  <p:stCondLst>
                                    <p:cond delay="1250"/>
                                  </p:stCondLst>
                                  <p:childTnLst>
                                    <p:animEffect transition="out" filter="fade">
                                      <p:cBhvr>
                                        <p:cTn id="412" dur="500"/>
                                        <p:tgtEl>
                                          <p:spTgt spid="46"/>
                                        </p:tgtEl>
                                      </p:cBhvr>
                                    </p:animEffect>
                                    <p:set>
                                      <p:cBhvr>
                                        <p:cTn id="413" dur="1" fill="hold">
                                          <p:stCondLst>
                                            <p:cond delay="499"/>
                                          </p:stCondLst>
                                        </p:cTn>
                                        <p:tgtEl>
                                          <p:spTgt spid="46"/>
                                        </p:tgtEl>
                                        <p:attrNameLst>
                                          <p:attrName>style.visibility</p:attrName>
                                        </p:attrNameLst>
                                      </p:cBhvr>
                                      <p:to>
                                        <p:strVal val="hidden"/>
                                      </p:to>
                                    </p:set>
                                  </p:childTnLst>
                                </p:cTn>
                              </p:par>
                              <p:par>
                                <p:cTn id="414" presetID="10" presetClass="exit" presetSubtype="0" fill="hold" grpId="1" nodeType="withEffect">
                                  <p:stCondLst>
                                    <p:cond delay="1250"/>
                                  </p:stCondLst>
                                  <p:childTnLst>
                                    <p:animEffect transition="out" filter="fade">
                                      <p:cBhvr>
                                        <p:cTn id="415" dur="500"/>
                                        <p:tgtEl>
                                          <p:spTgt spid="39"/>
                                        </p:tgtEl>
                                      </p:cBhvr>
                                    </p:animEffect>
                                    <p:set>
                                      <p:cBhvr>
                                        <p:cTn id="416" dur="1" fill="hold">
                                          <p:stCondLst>
                                            <p:cond delay="499"/>
                                          </p:stCondLst>
                                        </p:cTn>
                                        <p:tgtEl>
                                          <p:spTgt spid="39"/>
                                        </p:tgtEl>
                                        <p:attrNameLst>
                                          <p:attrName>style.visibility</p:attrName>
                                        </p:attrNameLst>
                                      </p:cBhvr>
                                      <p:to>
                                        <p:strVal val="hidden"/>
                                      </p:to>
                                    </p:set>
                                  </p:childTnLst>
                                </p:cTn>
                              </p:par>
                              <p:par>
                                <p:cTn id="417" presetID="10" presetClass="exit" presetSubtype="0" fill="hold" grpId="1" nodeType="withEffect">
                                  <p:stCondLst>
                                    <p:cond delay="1250"/>
                                  </p:stCondLst>
                                  <p:childTnLst>
                                    <p:animEffect transition="out" filter="fade">
                                      <p:cBhvr>
                                        <p:cTn id="418" dur="500"/>
                                        <p:tgtEl>
                                          <p:spTgt spid="77"/>
                                        </p:tgtEl>
                                      </p:cBhvr>
                                    </p:animEffect>
                                    <p:set>
                                      <p:cBhvr>
                                        <p:cTn id="419" dur="1" fill="hold">
                                          <p:stCondLst>
                                            <p:cond delay="499"/>
                                          </p:stCondLst>
                                        </p:cTn>
                                        <p:tgtEl>
                                          <p:spTgt spid="77"/>
                                        </p:tgtEl>
                                        <p:attrNameLst>
                                          <p:attrName>style.visibility</p:attrName>
                                        </p:attrNameLst>
                                      </p:cBhvr>
                                      <p:to>
                                        <p:strVal val="hidden"/>
                                      </p:to>
                                    </p:set>
                                  </p:childTnLst>
                                </p:cTn>
                              </p:par>
                              <p:par>
                                <p:cTn id="420" presetID="10" presetClass="exit" presetSubtype="0" fill="hold" grpId="1" nodeType="withEffect">
                                  <p:stCondLst>
                                    <p:cond delay="1250"/>
                                  </p:stCondLst>
                                  <p:childTnLst>
                                    <p:animEffect transition="out" filter="fade">
                                      <p:cBhvr>
                                        <p:cTn id="421" dur="500"/>
                                        <p:tgtEl>
                                          <p:spTgt spid="31"/>
                                        </p:tgtEl>
                                      </p:cBhvr>
                                    </p:animEffect>
                                    <p:set>
                                      <p:cBhvr>
                                        <p:cTn id="422" dur="1" fill="hold">
                                          <p:stCondLst>
                                            <p:cond delay="499"/>
                                          </p:stCondLst>
                                        </p:cTn>
                                        <p:tgtEl>
                                          <p:spTgt spid="31"/>
                                        </p:tgtEl>
                                        <p:attrNameLst>
                                          <p:attrName>style.visibility</p:attrName>
                                        </p:attrNameLst>
                                      </p:cBhvr>
                                      <p:to>
                                        <p:strVal val="hidden"/>
                                      </p:to>
                                    </p:set>
                                  </p:childTnLst>
                                </p:cTn>
                              </p:par>
                              <p:par>
                                <p:cTn id="423" presetID="10" presetClass="exit" presetSubtype="0" fill="hold" grpId="1" nodeType="withEffect">
                                  <p:stCondLst>
                                    <p:cond delay="1250"/>
                                  </p:stCondLst>
                                  <p:childTnLst>
                                    <p:animEffect transition="out" filter="fade">
                                      <p:cBhvr>
                                        <p:cTn id="424" dur="500"/>
                                        <p:tgtEl>
                                          <p:spTgt spid="85"/>
                                        </p:tgtEl>
                                      </p:cBhvr>
                                    </p:animEffect>
                                    <p:set>
                                      <p:cBhvr>
                                        <p:cTn id="425" dur="1" fill="hold">
                                          <p:stCondLst>
                                            <p:cond delay="499"/>
                                          </p:stCondLst>
                                        </p:cTn>
                                        <p:tgtEl>
                                          <p:spTgt spid="85"/>
                                        </p:tgtEl>
                                        <p:attrNameLst>
                                          <p:attrName>style.visibility</p:attrName>
                                        </p:attrNameLst>
                                      </p:cBhvr>
                                      <p:to>
                                        <p:strVal val="hidden"/>
                                      </p:to>
                                    </p:set>
                                  </p:childTnLst>
                                </p:cTn>
                              </p:par>
                              <p:par>
                                <p:cTn id="426" presetID="10" presetClass="exit" presetSubtype="0" fill="hold" grpId="1" nodeType="withEffect">
                                  <p:stCondLst>
                                    <p:cond delay="1250"/>
                                  </p:stCondLst>
                                  <p:childTnLst>
                                    <p:animEffect transition="out" filter="fade">
                                      <p:cBhvr>
                                        <p:cTn id="427" dur="500"/>
                                        <p:tgtEl>
                                          <p:spTgt spid="78"/>
                                        </p:tgtEl>
                                      </p:cBhvr>
                                    </p:animEffect>
                                    <p:set>
                                      <p:cBhvr>
                                        <p:cTn id="428" dur="1" fill="hold">
                                          <p:stCondLst>
                                            <p:cond delay="499"/>
                                          </p:stCondLst>
                                        </p:cTn>
                                        <p:tgtEl>
                                          <p:spTgt spid="78"/>
                                        </p:tgtEl>
                                        <p:attrNameLst>
                                          <p:attrName>style.visibility</p:attrName>
                                        </p:attrNameLst>
                                      </p:cBhvr>
                                      <p:to>
                                        <p:strVal val="hidden"/>
                                      </p:to>
                                    </p:set>
                                  </p:childTnLst>
                                </p:cTn>
                              </p:par>
                              <p:par>
                                <p:cTn id="429" presetID="10" presetClass="exit" presetSubtype="0" fill="hold" grpId="1" nodeType="withEffect">
                                  <p:stCondLst>
                                    <p:cond delay="1250"/>
                                  </p:stCondLst>
                                  <p:childTnLst>
                                    <p:animEffect transition="out" filter="fade">
                                      <p:cBhvr>
                                        <p:cTn id="430" dur="500"/>
                                        <p:tgtEl>
                                          <p:spTgt spid="37"/>
                                        </p:tgtEl>
                                      </p:cBhvr>
                                    </p:animEffect>
                                    <p:set>
                                      <p:cBhvr>
                                        <p:cTn id="431" dur="1" fill="hold">
                                          <p:stCondLst>
                                            <p:cond delay="499"/>
                                          </p:stCondLst>
                                        </p:cTn>
                                        <p:tgtEl>
                                          <p:spTgt spid="37"/>
                                        </p:tgtEl>
                                        <p:attrNameLst>
                                          <p:attrName>style.visibility</p:attrName>
                                        </p:attrNameLst>
                                      </p:cBhvr>
                                      <p:to>
                                        <p:strVal val="hidden"/>
                                      </p:to>
                                    </p:set>
                                  </p:childTnLst>
                                </p:cTn>
                              </p:par>
                              <p:par>
                                <p:cTn id="432" presetID="10" presetClass="exit" presetSubtype="0" fill="hold" grpId="1" nodeType="withEffect">
                                  <p:stCondLst>
                                    <p:cond delay="1250"/>
                                  </p:stCondLst>
                                  <p:childTnLst>
                                    <p:animEffect transition="out" filter="fade">
                                      <p:cBhvr>
                                        <p:cTn id="433" dur="500"/>
                                        <p:tgtEl>
                                          <p:spTgt spid="84"/>
                                        </p:tgtEl>
                                      </p:cBhvr>
                                    </p:animEffect>
                                    <p:set>
                                      <p:cBhvr>
                                        <p:cTn id="434" dur="1" fill="hold">
                                          <p:stCondLst>
                                            <p:cond delay="499"/>
                                          </p:stCondLst>
                                        </p:cTn>
                                        <p:tgtEl>
                                          <p:spTgt spid="84"/>
                                        </p:tgtEl>
                                        <p:attrNameLst>
                                          <p:attrName>style.visibility</p:attrName>
                                        </p:attrNameLst>
                                      </p:cBhvr>
                                      <p:to>
                                        <p:strVal val="hidden"/>
                                      </p:to>
                                    </p:set>
                                  </p:childTnLst>
                                </p:cTn>
                              </p:par>
                              <p:par>
                                <p:cTn id="435" presetID="10" presetClass="exit" presetSubtype="0" fill="hold" grpId="1" nodeType="withEffect">
                                  <p:stCondLst>
                                    <p:cond delay="1250"/>
                                  </p:stCondLst>
                                  <p:childTnLst>
                                    <p:animEffect transition="out" filter="fade">
                                      <p:cBhvr>
                                        <p:cTn id="436" dur="500"/>
                                        <p:tgtEl>
                                          <p:spTgt spid="45"/>
                                        </p:tgtEl>
                                      </p:cBhvr>
                                    </p:animEffect>
                                    <p:set>
                                      <p:cBhvr>
                                        <p:cTn id="437" dur="1" fill="hold">
                                          <p:stCondLst>
                                            <p:cond delay="499"/>
                                          </p:stCondLst>
                                        </p:cTn>
                                        <p:tgtEl>
                                          <p:spTgt spid="45"/>
                                        </p:tgtEl>
                                        <p:attrNameLst>
                                          <p:attrName>style.visibility</p:attrName>
                                        </p:attrNameLst>
                                      </p:cBhvr>
                                      <p:to>
                                        <p:strVal val="hidden"/>
                                      </p:to>
                                    </p:set>
                                  </p:childTnLst>
                                </p:cTn>
                              </p:par>
                              <p:par>
                                <p:cTn id="438" presetID="10" presetClass="exit" presetSubtype="0" fill="hold" grpId="1" nodeType="withEffect">
                                  <p:stCondLst>
                                    <p:cond delay="1250"/>
                                  </p:stCondLst>
                                  <p:childTnLst>
                                    <p:animEffect transition="out" filter="fade">
                                      <p:cBhvr>
                                        <p:cTn id="439" dur="500"/>
                                        <p:tgtEl>
                                          <p:spTgt spid="36"/>
                                        </p:tgtEl>
                                      </p:cBhvr>
                                    </p:animEffect>
                                    <p:set>
                                      <p:cBhvr>
                                        <p:cTn id="440" dur="1" fill="hold">
                                          <p:stCondLst>
                                            <p:cond delay="499"/>
                                          </p:stCondLst>
                                        </p:cTn>
                                        <p:tgtEl>
                                          <p:spTgt spid="36"/>
                                        </p:tgtEl>
                                        <p:attrNameLst>
                                          <p:attrName>style.visibility</p:attrName>
                                        </p:attrNameLst>
                                      </p:cBhvr>
                                      <p:to>
                                        <p:strVal val="hidden"/>
                                      </p:to>
                                    </p:set>
                                  </p:childTnLst>
                                </p:cTn>
                              </p:par>
                              <p:par>
                                <p:cTn id="441" presetID="10" presetClass="exit" presetSubtype="0" fill="hold" grpId="1" nodeType="withEffect">
                                  <p:stCondLst>
                                    <p:cond delay="1250"/>
                                  </p:stCondLst>
                                  <p:childTnLst>
                                    <p:animEffect transition="out" filter="fade">
                                      <p:cBhvr>
                                        <p:cTn id="442" dur="500"/>
                                        <p:tgtEl>
                                          <p:spTgt spid="29"/>
                                        </p:tgtEl>
                                      </p:cBhvr>
                                    </p:animEffect>
                                    <p:set>
                                      <p:cBhvr>
                                        <p:cTn id="443" dur="1" fill="hold">
                                          <p:stCondLst>
                                            <p:cond delay="499"/>
                                          </p:stCondLst>
                                        </p:cTn>
                                        <p:tgtEl>
                                          <p:spTgt spid="29"/>
                                        </p:tgtEl>
                                        <p:attrNameLst>
                                          <p:attrName>style.visibility</p:attrName>
                                        </p:attrNameLst>
                                      </p:cBhvr>
                                      <p:to>
                                        <p:strVal val="hidden"/>
                                      </p:to>
                                    </p:set>
                                  </p:childTnLst>
                                </p:cTn>
                              </p:par>
                              <p:par>
                                <p:cTn id="444" presetID="10" presetClass="exit" presetSubtype="0" fill="hold" grpId="1" nodeType="withEffect">
                                  <p:stCondLst>
                                    <p:cond delay="1250"/>
                                  </p:stCondLst>
                                  <p:childTnLst>
                                    <p:animEffect transition="out" filter="fade">
                                      <p:cBhvr>
                                        <p:cTn id="445" dur="500"/>
                                        <p:tgtEl>
                                          <p:spTgt spid="35"/>
                                        </p:tgtEl>
                                      </p:cBhvr>
                                    </p:animEffect>
                                    <p:set>
                                      <p:cBhvr>
                                        <p:cTn id="446" dur="1" fill="hold">
                                          <p:stCondLst>
                                            <p:cond delay="499"/>
                                          </p:stCondLst>
                                        </p:cTn>
                                        <p:tgtEl>
                                          <p:spTgt spid="35"/>
                                        </p:tgtEl>
                                        <p:attrNameLst>
                                          <p:attrName>style.visibility</p:attrName>
                                        </p:attrNameLst>
                                      </p:cBhvr>
                                      <p:to>
                                        <p:strVal val="hidden"/>
                                      </p:to>
                                    </p:set>
                                  </p:childTnLst>
                                </p:cTn>
                              </p:par>
                              <p:par>
                                <p:cTn id="447" presetID="10" presetClass="exit" presetSubtype="0" fill="hold" grpId="1" nodeType="withEffect">
                                  <p:stCondLst>
                                    <p:cond delay="1250"/>
                                  </p:stCondLst>
                                  <p:childTnLst>
                                    <p:animEffect transition="out" filter="fade">
                                      <p:cBhvr>
                                        <p:cTn id="448" dur="500"/>
                                        <p:tgtEl>
                                          <p:spTgt spid="30"/>
                                        </p:tgtEl>
                                      </p:cBhvr>
                                    </p:animEffect>
                                    <p:set>
                                      <p:cBhvr>
                                        <p:cTn id="449" dur="1" fill="hold">
                                          <p:stCondLst>
                                            <p:cond delay="499"/>
                                          </p:stCondLst>
                                        </p:cTn>
                                        <p:tgtEl>
                                          <p:spTgt spid="30"/>
                                        </p:tgtEl>
                                        <p:attrNameLst>
                                          <p:attrName>style.visibility</p:attrName>
                                        </p:attrNameLst>
                                      </p:cBhvr>
                                      <p:to>
                                        <p:strVal val="hidden"/>
                                      </p:to>
                                    </p:set>
                                  </p:childTnLst>
                                </p:cTn>
                              </p:par>
                              <p:par>
                                <p:cTn id="450" presetID="10" presetClass="exit" presetSubtype="0" fill="hold" grpId="1" nodeType="withEffect">
                                  <p:stCondLst>
                                    <p:cond delay="1250"/>
                                  </p:stCondLst>
                                  <p:childTnLst>
                                    <p:animEffect transition="out" filter="fade">
                                      <p:cBhvr>
                                        <p:cTn id="451" dur="500"/>
                                        <p:tgtEl>
                                          <p:spTgt spid="44"/>
                                        </p:tgtEl>
                                      </p:cBhvr>
                                    </p:animEffect>
                                    <p:set>
                                      <p:cBhvr>
                                        <p:cTn id="452" dur="1" fill="hold">
                                          <p:stCondLst>
                                            <p:cond delay="499"/>
                                          </p:stCondLst>
                                        </p:cTn>
                                        <p:tgtEl>
                                          <p:spTgt spid="44"/>
                                        </p:tgtEl>
                                        <p:attrNameLst>
                                          <p:attrName>style.visibility</p:attrName>
                                        </p:attrNameLst>
                                      </p:cBhvr>
                                      <p:to>
                                        <p:strVal val="hidden"/>
                                      </p:to>
                                    </p:set>
                                  </p:childTnLst>
                                </p:cTn>
                              </p:par>
                              <p:par>
                                <p:cTn id="453" presetID="10" presetClass="exit" presetSubtype="0" fill="hold" grpId="1" nodeType="withEffect">
                                  <p:stCondLst>
                                    <p:cond delay="1250"/>
                                  </p:stCondLst>
                                  <p:childTnLst>
                                    <p:animEffect transition="out" filter="fade">
                                      <p:cBhvr>
                                        <p:cTn id="454" dur="500"/>
                                        <p:tgtEl>
                                          <p:spTgt spid="83"/>
                                        </p:tgtEl>
                                      </p:cBhvr>
                                    </p:animEffect>
                                    <p:set>
                                      <p:cBhvr>
                                        <p:cTn id="455" dur="1" fill="hold">
                                          <p:stCondLst>
                                            <p:cond delay="499"/>
                                          </p:stCondLst>
                                        </p:cTn>
                                        <p:tgtEl>
                                          <p:spTgt spid="83"/>
                                        </p:tgtEl>
                                        <p:attrNameLst>
                                          <p:attrName>style.visibility</p:attrName>
                                        </p:attrNameLst>
                                      </p:cBhvr>
                                      <p:to>
                                        <p:strVal val="hidden"/>
                                      </p:to>
                                    </p:set>
                                  </p:childTnLst>
                                </p:cTn>
                              </p:par>
                              <p:par>
                                <p:cTn id="456" presetID="10" presetClass="exit" presetSubtype="0" fill="hold" grpId="1" nodeType="withEffect">
                                  <p:stCondLst>
                                    <p:cond delay="1250"/>
                                  </p:stCondLst>
                                  <p:childTnLst>
                                    <p:animEffect transition="out" filter="fade">
                                      <p:cBhvr>
                                        <p:cTn id="457" dur="500"/>
                                        <p:tgtEl>
                                          <p:spTgt spid="75"/>
                                        </p:tgtEl>
                                      </p:cBhvr>
                                    </p:animEffect>
                                    <p:set>
                                      <p:cBhvr>
                                        <p:cTn id="458" dur="1" fill="hold">
                                          <p:stCondLst>
                                            <p:cond delay="499"/>
                                          </p:stCondLst>
                                        </p:cTn>
                                        <p:tgtEl>
                                          <p:spTgt spid="75"/>
                                        </p:tgtEl>
                                        <p:attrNameLst>
                                          <p:attrName>style.visibility</p:attrName>
                                        </p:attrNameLst>
                                      </p:cBhvr>
                                      <p:to>
                                        <p:strVal val="hidden"/>
                                      </p:to>
                                    </p:set>
                                  </p:childTnLst>
                                </p:cTn>
                              </p:par>
                              <p:par>
                                <p:cTn id="459" presetID="10" presetClass="exit" presetSubtype="0" fill="hold" grpId="1" nodeType="withEffect">
                                  <p:stCondLst>
                                    <p:cond delay="1250"/>
                                  </p:stCondLst>
                                  <p:childTnLst>
                                    <p:animEffect transition="out" filter="fade">
                                      <p:cBhvr>
                                        <p:cTn id="460" dur="500"/>
                                        <p:tgtEl>
                                          <p:spTgt spid="34"/>
                                        </p:tgtEl>
                                      </p:cBhvr>
                                    </p:animEffect>
                                    <p:set>
                                      <p:cBhvr>
                                        <p:cTn id="461" dur="1" fill="hold">
                                          <p:stCondLst>
                                            <p:cond delay="499"/>
                                          </p:stCondLst>
                                        </p:cTn>
                                        <p:tgtEl>
                                          <p:spTgt spid="34"/>
                                        </p:tgtEl>
                                        <p:attrNameLst>
                                          <p:attrName>style.visibility</p:attrName>
                                        </p:attrNameLst>
                                      </p:cBhvr>
                                      <p:to>
                                        <p:strVal val="hidden"/>
                                      </p:to>
                                    </p:set>
                                  </p:childTnLst>
                                </p:cTn>
                              </p:par>
                              <p:par>
                                <p:cTn id="462" presetID="10" presetClass="exit" presetSubtype="0" fill="hold" grpId="1" nodeType="withEffect">
                                  <p:stCondLst>
                                    <p:cond delay="1250"/>
                                  </p:stCondLst>
                                  <p:childTnLst>
                                    <p:animEffect transition="out" filter="fade">
                                      <p:cBhvr>
                                        <p:cTn id="463" dur="500"/>
                                        <p:tgtEl>
                                          <p:spTgt spid="76"/>
                                        </p:tgtEl>
                                      </p:cBhvr>
                                    </p:animEffect>
                                    <p:set>
                                      <p:cBhvr>
                                        <p:cTn id="464" dur="1" fill="hold">
                                          <p:stCondLst>
                                            <p:cond delay="499"/>
                                          </p:stCondLst>
                                        </p:cTn>
                                        <p:tgtEl>
                                          <p:spTgt spid="76"/>
                                        </p:tgtEl>
                                        <p:attrNameLst>
                                          <p:attrName>style.visibility</p:attrName>
                                        </p:attrNameLst>
                                      </p:cBhvr>
                                      <p:to>
                                        <p:strVal val="hidden"/>
                                      </p:to>
                                    </p:set>
                                  </p:childTnLst>
                                </p:cTn>
                              </p:par>
                              <p:par>
                                <p:cTn id="465" presetID="10" presetClass="exit" presetSubtype="0" fill="hold" grpId="1" nodeType="withEffect">
                                  <p:stCondLst>
                                    <p:cond delay="1250"/>
                                  </p:stCondLst>
                                  <p:childTnLst>
                                    <p:animEffect transition="out" filter="fade">
                                      <p:cBhvr>
                                        <p:cTn id="466" dur="500"/>
                                        <p:tgtEl>
                                          <p:spTgt spid="74"/>
                                        </p:tgtEl>
                                      </p:cBhvr>
                                    </p:animEffect>
                                    <p:set>
                                      <p:cBhvr>
                                        <p:cTn id="467" dur="1" fill="hold">
                                          <p:stCondLst>
                                            <p:cond delay="499"/>
                                          </p:stCondLst>
                                        </p:cTn>
                                        <p:tgtEl>
                                          <p:spTgt spid="74"/>
                                        </p:tgtEl>
                                        <p:attrNameLst>
                                          <p:attrName>style.visibility</p:attrName>
                                        </p:attrNameLst>
                                      </p:cBhvr>
                                      <p:to>
                                        <p:strVal val="hidden"/>
                                      </p:to>
                                    </p:set>
                                  </p:childTnLst>
                                </p:cTn>
                              </p:par>
                              <p:par>
                                <p:cTn id="468" presetID="10" presetClass="exit" presetSubtype="0" fill="hold" grpId="1" nodeType="withEffect">
                                  <p:stCondLst>
                                    <p:cond delay="1250"/>
                                  </p:stCondLst>
                                  <p:childTnLst>
                                    <p:animEffect transition="out" filter="fade">
                                      <p:cBhvr>
                                        <p:cTn id="469" dur="500"/>
                                        <p:tgtEl>
                                          <p:spTgt spid="27"/>
                                        </p:tgtEl>
                                      </p:cBhvr>
                                    </p:animEffect>
                                    <p:set>
                                      <p:cBhvr>
                                        <p:cTn id="470" dur="1" fill="hold">
                                          <p:stCondLst>
                                            <p:cond delay="499"/>
                                          </p:stCondLst>
                                        </p:cTn>
                                        <p:tgtEl>
                                          <p:spTgt spid="27"/>
                                        </p:tgtEl>
                                        <p:attrNameLst>
                                          <p:attrName>style.visibility</p:attrName>
                                        </p:attrNameLst>
                                      </p:cBhvr>
                                      <p:to>
                                        <p:strVal val="hidden"/>
                                      </p:to>
                                    </p:set>
                                  </p:childTnLst>
                                </p:cTn>
                              </p:par>
                              <p:par>
                                <p:cTn id="471" presetID="10" presetClass="exit" presetSubtype="0" fill="hold" grpId="1" nodeType="withEffect">
                                  <p:stCondLst>
                                    <p:cond delay="1250"/>
                                  </p:stCondLst>
                                  <p:childTnLst>
                                    <p:animEffect transition="out" filter="fade">
                                      <p:cBhvr>
                                        <p:cTn id="472" dur="500"/>
                                        <p:tgtEl>
                                          <p:spTgt spid="70"/>
                                        </p:tgtEl>
                                      </p:cBhvr>
                                    </p:animEffect>
                                    <p:set>
                                      <p:cBhvr>
                                        <p:cTn id="473" dur="1" fill="hold">
                                          <p:stCondLst>
                                            <p:cond delay="499"/>
                                          </p:stCondLst>
                                        </p:cTn>
                                        <p:tgtEl>
                                          <p:spTgt spid="70"/>
                                        </p:tgtEl>
                                        <p:attrNameLst>
                                          <p:attrName>style.visibility</p:attrName>
                                        </p:attrNameLst>
                                      </p:cBhvr>
                                      <p:to>
                                        <p:strVal val="hidden"/>
                                      </p:to>
                                    </p:set>
                                  </p:childTnLst>
                                </p:cTn>
                              </p:par>
                              <p:par>
                                <p:cTn id="474" presetID="10" presetClass="exit" presetSubtype="0" fill="hold" grpId="1" nodeType="withEffect">
                                  <p:stCondLst>
                                    <p:cond delay="1250"/>
                                  </p:stCondLst>
                                  <p:childTnLst>
                                    <p:animEffect transition="out" filter="fade">
                                      <p:cBhvr>
                                        <p:cTn id="475" dur="500"/>
                                        <p:tgtEl>
                                          <p:spTgt spid="82"/>
                                        </p:tgtEl>
                                      </p:cBhvr>
                                    </p:animEffect>
                                    <p:set>
                                      <p:cBhvr>
                                        <p:cTn id="476" dur="1" fill="hold">
                                          <p:stCondLst>
                                            <p:cond delay="499"/>
                                          </p:stCondLst>
                                        </p:cTn>
                                        <p:tgtEl>
                                          <p:spTgt spid="82"/>
                                        </p:tgtEl>
                                        <p:attrNameLst>
                                          <p:attrName>style.visibility</p:attrName>
                                        </p:attrNameLst>
                                      </p:cBhvr>
                                      <p:to>
                                        <p:strVal val="hidden"/>
                                      </p:to>
                                    </p:set>
                                  </p:childTnLst>
                                </p:cTn>
                              </p:par>
                              <p:par>
                                <p:cTn id="477" presetID="10" presetClass="exit" presetSubtype="0" fill="hold" grpId="1" nodeType="withEffect">
                                  <p:stCondLst>
                                    <p:cond delay="1250"/>
                                  </p:stCondLst>
                                  <p:childTnLst>
                                    <p:animEffect transition="out" filter="fade">
                                      <p:cBhvr>
                                        <p:cTn id="478" dur="500"/>
                                        <p:tgtEl>
                                          <p:spTgt spid="28"/>
                                        </p:tgtEl>
                                      </p:cBhvr>
                                    </p:animEffect>
                                    <p:set>
                                      <p:cBhvr>
                                        <p:cTn id="479" dur="1" fill="hold">
                                          <p:stCondLst>
                                            <p:cond delay="499"/>
                                          </p:stCondLst>
                                        </p:cTn>
                                        <p:tgtEl>
                                          <p:spTgt spid="28"/>
                                        </p:tgtEl>
                                        <p:attrNameLst>
                                          <p:attrName>style.visibility</p:attrName>
                                        </p:attrNameLst>
                                      </p:cBhvr>
                                      <p:to>
                                        <p:strVal val="hidden"/>
                                      </p:to>
                                    </p:set>
                                  </p:childTnLst>
                                </p:cTn>
                              </p:par>
                              <p:par>
                                <p:cTn id="480" presetID="10" presetClass="exit" presetSubtype="0" fill="hold" grpId="1" nodeType="withEffect">
                                  <p:stCondLst>
                                    <p:cond delay="1250"/>
                                  </p:stCondLst>
                                  <p:childTnLst>
                                    <p:animEffect transition="out" filter="fade">
                                      <p:cBhvr>
                                        <p:cTn id="481" dur="500"/>
                                        <p:tgtEl>
                                          <p:spTgt spid="43"/>
                                        </p:tgtEl>
                                      </p:cBhvr>
                                    </p:animEffect>
                                    <p:set>
                                      <p:cBhvr>
                                        <p:cTn id="482" dur="1" fill="hold">
                                          <p:stCondLst>
                                            <p:cond delay="499"/>
                                          </p:stCondLst>
                                        </p:cTn>
                                        <p:tgtEl>
                                          <p:spTgt spid="43"/>
                                        </p:tgtEl>
                                        <p:attrNameLst>
                                          <p:attrName>style.visibility</p:attrName>
                                        </p:attrNameLst>
                                      </p:cBhvr>
                                      <p:to>
                                        <p:strVal val="hidden"/>
                                      </p:to>
                                    </p:set>
                                  </p:childTnLst>
                                </p:cTn>
                              </p:par>
                              <p:par>
                                <p:cTn id="483" presetID="10" presetClass="exit" presetSubtype="0" fill="hold" grpId="1" nodeType="withEffect">
                                  <p:stCondLst>
                                    <p:cond delay="1250"/>
                                  </p:stCondLst>
                                  <p:childTnLst>
                                    <p:animEffect transition="out" filter="fade">
                                      <p:cBhvr>
                                        <p:cTn id="484" dur="500"/>
                                        <p:tgtEl>
                                          <p:spTgt spid="81"/>
                                        </p:tgtEl>
                                      </p:cBhvr>
                                    </p:animEffect>
                                    <p:set>
                                      <p:cBhvr>
                                        <p:cTn id="485" dur="1" fill="hold">
                                          <p:stCondLst>
                                            <p:cond delay="499"/>
                                          </p:stCondLst>
                                        </p:cTn>
                                        <p:tgtEl>
                                          <p:spTgt spid="81"/>
                                        </p:tgtEl>
                                        <p:attrNameLst>
                                          <p:attrName>style.visibility</p:attrName>
                                        </p:attrNameLst>
                                      </p:cBhvr>
                                      <p:to>
                                        <p:strVal val="hidden"/>
                                      </p:to>
                                    </p:set>
                                  </p:childTnLst>
                                </p:cTn>
                              </p:par>
                              <p:par>
                                <p:cTn id="486" presetID="10" presetClass="exit" presetSubtype="0" fill="hold" grpId="1" nodeType="withEffect">
                                  <p:stCondLst>
                                    <p:cond delay="1250"/>
                                  </p:stCondLst>
                                  <p:childTnLst>
                                    <p:animEffect transition="out" filter="fade">
                                      <p:cBhvr>
                                        <p:cTn id="487" dur="500"/>
                                        <p:tgtEl>
                                          <p:spTgt spid="32"/>
                                        </p:tgtEl>
                                      </p:cBhvr>
                                    </p:animEffect>
                                    <p:set>
                                      <p:cBhvr>
                                        <p:cTn id="488" dur="1" fill="hold">
                                          <p:stCondLst>
                                            <p:cond delay="499"/>
                                          </p:stCondLst>
                                        </p:cTn>
                                        <p:tgtEl>
                                          <p:spTgt spid="32"/>
                                        </p:tgtEl>
                                        <p:attrNameLst>
                                          <p:attrName>style.visibility</p:attrName>
                                        </p:attrNameLst>
                                      </p:cBhvr>
                                      <p:to>
                                        <p:strVal val="hidden"/>
                                      </p:to>
                                    </p:set>
                                  </p:childTnLst>
                                </p:cTn>
                              </p:par>
                              <p:par>
                                <p:cTn id="489" presetID="10" presetClass="exit" presetSubtype="0" fill="hold" grpId="1" nodeType="withEffect">
                                  <p:stCondLst>
                                    <p:cond delay="1250"/>
                                  </p:stCondLst>
                                  <p:childTnLst>
                                    <p:animEffect transition="out" filter="fade">
                                      <p:cBhvr>
                                        <p:cTn id="490" dur="500"/>
                                        <p:tgtEl>
                                          <p:spTgt spid="33"/>
                                        </p:tgtEl>
                                      </p:cBhvr>
                                    </p:animEffect>
                                    <p:set>
                                      <p:cBhvr>
                                        <p:cTn id="491" dur="1" fill="hold">
                                          <p:stCondLst>
                                            <p:cond delay="499"/>
                                          </p:stCondLst>
                                        </p:cTn>
                                        <p:tgtEl>
                                          <p:spTgt spid="33"/>
                                        </p:tgtEl>
                                        <p:attrNameLst>
                                          <p:attrName>style.visibility</p:attrName>
                                        </p:attrNameLst>
                                      </p:cBhvr>
                                      <p:to>
                                        <p:strVal val="hidden"/>
                                      </p:to>
                                    </p:set>
                                  </p:childTnLst>
                                </p:cTn>
                              </p:par>
                              <p:par>
                                <p:cTn id="492" presetID="10" presetClass="exit" presetSubtype="0" fill="hold" grpId="1" nodeType="withEffect">
                                  <p:stCondLst>
                                    <p:cond delay="1250"/>
                                  </p:stCondLst>
                                  <p:childTnLst>
                                    <p:animEffect transition="out" filter="fade">
                                      <p:cBhvr>
                                        <p:cTn id="493" dur="500"/>
                                        <p:tgtEl>
                                          <p:spTgt spid="71"/>
                                        </p:tgtEl>
                                      </p:cBhvr>
                                    </p:animEffect>
                                    <p:set>
                                      <p:cBhvr>
                                        <p:cTn id="494" dur="1" fill="hold">
                                          <p:stCondLst>
                                            <p:cond delay="499"/>
                                          </p:stCondLst>
                                        </p:cTn>
                                        <p:tgtEl>
                                          <p:spTgt spid="71"/>
                                        </p:tgtEl>
                                        <p:attrNameLst>
                                          <p:attrName>style.visibility</p:attrName>
                                        </p:attrNameLst>
                                      </p:cBhvr>
                                      <p:to>
                                        <p:strVal val="hidden"/>
                                      </p:to>
                                    </p:set>
                                  </p:childTnLst>
                                </p:cTn>
                              </p:par>
                              <p:par>
                                <p:cTn id="495" presetID="10" presetClass="exit" presetSubtype="0" fill="hold" grpId="1" nodeType="withEffect">
                                  <p:stCondLst>
                                    <p:cond delay="1250"/>
                                  </p:stCondLst>
                                  <p:childTnLst>
                                    <p:animEffect transition="out" filter="fade">
                                      <p:cBhvr>
                                        <p:cTn id="496" dur="500"/>
                                        <p:tgtEl>
                                          <p:spTgt spid="73"/>
                                        </p:tgtEl>
                                      </p:cBhvr>
                                    </p:animEffect>
                                    <p:set>
                                      <p:cBhvr>
                                        <p:cTn id="497" dur="1" fill="hold">
                                          <p:stCondLst>
                                            <p:cond delay="499"/>
                                          </p:stCondLst>
                                        </p:cTn>
                                        <p:tgtEl>
                                          <p:spTgt spid="73"/>
                                        </p:tgtEl>
                                        <p:attrNameLst>
                                          <p:attrName>style.visibility</p:attrName>
                                        </p:attrNameLst>
                                      </p:cBhvr>
                                      <p:to>
                                        <p:strVal val="hidden"/>
                                      </p:to>
                                    </p:set>
                                  </p:childTnLst>
                                </p:cTn>
                              </p:par>
                              <p:par>
                                <p:cTn id="498" presetID="10" presetClass="exit" presetSubtype="0" fill="hold" grpId="1" nodeType="withEffect">
                                  <p:stCondLst>
                                    <p:cond delay="1250"/>
                                  </p:stCondLst>
                                  <p:childTnLst>
                                    <p:animEffect transition="out" filter="fade">
                                      <p:cBhvr>
                                        <p:cTn id="499" dur="500"/>
                                        <p:tgtEl>
                                          <p:spTgt spid="69"/>
                                        </p:tgtEl>
                                      </p:cBhvr>
                                    </p:animEffect>
                                    <p:set>
                                      <p:cBhvr>
                                        <p:cTn id="500" dur="1" fill="hold">
                                          <p:stCondLst>
                                            <p:cond delay="499"/>
                                          </p:stCondLst>
                                        </p:cTn>
                                        <p:tgtEl>
                                          <p:spTgt spid="69"/>
                                        </p:tgtEl>
                                        <p:attrNameLst>
                                          <p:attrName>style.visibility</p:attrName>
                                        </p:attrNameLst>
                                      </p:cBhvr>
                                      <p:to>
                                        <p:strVal val="hidden"/>
                                      </p:to>
                                    </p:set>
                                  </p:childTnLst>
                                </p:cTn>
                              </p:par>
                              <p:par>
                                <p:cTn id="501" presetID="10" presetClass="exit" presetSubtype="0" fill="hold" grpId="1" nodeType="withEffect">
                                  <p:stCondLst>
                                    <p:cond delay="1250"/>
                                  </p:stCondLst>
                                  <p:childTnLst>
                                    <p:animEffect transition="out" filter="fade">
                                      <p:cBhvr>
                                        <p:cTn id="502" dur="500"/>
                                        <p:tgtEl>
                                          <p:spTgt spid="22"/>
                                        </p:tgtEl>
                                      </p:cBhvr>
                                    </p:animEffect>
                                    <p:set>
                                      <p:cBhvr>
                                        <p:cTn id="503" dur="1" fill="hold">
                                          <p:stCondLst>
                                            <p:cond delay="499"/>
                                          </p:stCondLst>
                                        </p:cTn>
                                        <p:tgtEl>
                                          <p:spTgt spid="22"/>
                                        </p:tgtEl>
                                        <p:attrNameLst>
                                          <p:attrName>style.visibility</p:attrName>
                                        </p:attrNameLst>
                                      </p:cBhvr>
                                      <p:to>
                                        <p:strVal val="hidden"/>
                                      </p:to>
                                    </p:set>
                                  </p:childTnLst>
                                </p:cTn>
                              </p:par>
                              <p:par>
                                <p:cTn id="504" presetID="10" presetClass="exit" presetSubtype="0" fill="hold" grpId="1" nodeType="withEffect">
                                  <p:stCondLst>
                                    <p:cond delay="1250"/>
                                  </p:stCondLst>
                                  <p:childTnLst>
                                    <p:animEffect transition="out" filter="fade">
                                      <p:cBhvr>
                                        <p:cTn id="505" dur="500"/>
                                        <p:tgtEl>
                                          <p:spTgt spid="68"/>
                                        </p:tgtEl>
                                      </p:cBhvr>
                                    </p:animEffect>
                                    <p:set>
                                      <p:cBhvr>
                                        <p:cTn id="506" dur="1" fill="hold">
                                          <p:stCondLst>
                                            <p:cond delay="499"/>
                                          </p:stCondLst>
                                        </p:cTn>
                                        <p:tgtEl>
                                          <p:spTgt spid="68"/>
                                        </p:tgtEl>
                                        <p:attrNameLst>
                                          <p:attrName>style.visibility</p:attrName>
                                        </p:attrNameLst>
                                      </p:cBhvr>
                                      <p:to>
                                        <p:strVal val="hidden"/>
                                      </p:to>
                                    </p:set>
                                  </p:childTnLst>
                                </p:cTn>
                              </p:par>
                              <p:par>
                                <p:cTn id="507" presetID="10" presetClass="exit" presetSubtype="0" fill="hold" grpId="1" nodeType="withEffect">
                                  <p:stCondLst>
                                    <p:cond delay="1250"/>
                                  </p:stCondLst>
                                  <p:childTnLst>
                                    <p:animEffect transition="out" filter="fade">
                                      <p:cBhvr>
                                        <p:cTn id="508" dur="500"/>
                                        <p:tgtEl>
                                          <p:spTgt spid="25"/>
                                        </p:tgtEl>
                                      </p:cBhvr>
                                    </p:animEffect>
                                    <p:set>
                                      <p:cBhvr>
                                        <p:cTn id="509" dur="1" fill="hold">
                                          <p:stCondLst>
                                            <p:cond delay="499"/>
                                          </p:stCondLst>
                                        </p:cTn>
                                        <p:tgtEl>
                                          <p:spTgt spid="25"/>
                                        </p:tgtEl>
                                        <p:attrNameLst>
                                          <p:attrName>style.visibility</p:attrName>
                                        </p:attrNameLst>
                                      </p:cBhvr>
                                      <p:to>
                                        <p:strVal val="hidden"/>
                                      </p:to>
                                    </p:set>
                                  </p:childTnLst>
                                </p:cTn>
                              </p:par>
                              <p:par>
                                <p:cTn id="510" presetID="10" presetClass="exit" presetSubtype="0" fill="hold" grpId="1" nodeType="withEffect">
                                  <p:stCondLst>
                                    <p:cond delay="1250"/>
                                  </p:stCondLst>
                                  <p:childTnLst>
                                    <p:animEffect transition="out" filter="fade">
                                      <p:cBhvr>
                                        <p:cTn id="511" dur="500"/>
                                        <p:tgtEl>
                                          <p:spTgt spid="21"/>
                                        </p:tgtEl>
                                      </p:cBhvr>
                                    </p:animEffect>
                                    <p:set>
                                      <p:cBhvr>
                                        <p:cTn id="512" dur="1" fill="hold">
                                          <p:stCondLst>
                                            <p:cond delay="499"/>
                                          </p:stCondLst>
                                        </p:cTn>
                                        <p:tgtEl>
                                          <p:spTgt spid="21"/>
                                        </p:tgtEl>
                                        <p:attrNameLst>
                                          <p:attrName>style.visibility</p:attrName>
                                        </p:attrNameLst>
                                      </p:cBhvr>
                                      <p:to>
                                        <p:strVal val="hidden"/>
                                      </p:to>
                                    </p:set>
                                  </p:childTnLst>
                                </p:cTn>
                              </p:par>
                              <p:par>
                                <p:cTn id="513" presetID="10" presetClass="exit" presetSubtype="0" fill="hold" grpId="1" nodeType="withEffect">
                                  <p:stCondLst>
                                    <p:cond delay="1250"/>
                                  </p:stCondLst>
                                  <p:childTnLst>
                                    <p:animEffect transition="out" filter="fade">
                                      <p:cBhvr>
                                        <p:cTn id="514" dur="500"/>
                                        <p:tgtEl>
                                          <p:spTgt spid="26"/>
                                        </p:tgtEl>
                                      </p:cBhvr>
                                    </p:animEffect>
                                    <p:set>
                                      <p:cBhvr>
                                        <p:cTn id="515" dur="1" fill="hold">
                                          <p:stCondLst>
                                            <p:cond delay="499"/>
                                          </p:stCondLst>
                                        </p:cTn>
                                        <p:tgtEl>
                                          <p:spTgt spid="26"/>
                                        </p:tgtEl>
                                        <p:attrNameLst>
                                          <p:attrName>style.visibility</p:attrName>
                                        </p:attrNameLst>
                                      </p:cBhvr>
                                      <p:to>
                                        <p:strVal val="hidden"/>
                                      </p:to>
                                    </p:set>
                                  </p:childTnLst>
                                </p:cTn>
                              </p:par>
                              <p:par>
                                <p:cTn id="516" presetID="10" presetClass="exit" presetSubtype="0" fill="hold" grpId="1" nodeType="withEffect">
                                  <p:stCondLst>
                                    <p:cond delay="1250"/>
                                  </p:stCondLst>
                                  <p:childTnLst>
                                    <p:animEffect transition="out" filter="fade">
                                      <p:cBhvr>
                                        <p:cTn id="517" dur="500"/>
                                        <p:tgtEl>
                                          <p:spTgt spid="67"/>
                                        </p:tgtEl>
                                      </p:cBhvr>
                                    </p:animEffect>
                                    <p:set>
                                      <p:cBhvr>
                                        <p:cTn id="518" dur="1" fill="hold">
                                          <p:stCondLst>
                                            <p:cond delay="499"/>
                                          </p:stCondLst>
                                        </p:cTn>
                                        <p:tgtEl>
                                          <p:spTgt spid="67"/>
                                        </p:tgtEl>
                                        <p:attrNameLst>
                                          <p:attrName>style.visibility</p:attrName>
                                        </p:attrNameLst>
                                      </p:cBhvr>
                                      <p:to>
                                        <p:strVal val="hidden"/>
                                      </p:to>
                                    </p:set>
                                  </p:childTnLst>
                                </p:cTn>
                              </p:par>
                              <p:par>
                                <p:cTn id="519" presetID="10" presetClass="exit" presetSubtype="0" fill="hold" grpId="1" nodeType="withEffect">
                                  <p:stCondLst>
                                    <p:cond delay="1250"/>
                                  </p:stCondLst>
                                  <p:childTnLst>
                                    <p:animEffect transition="out" filter="fade">
                                      <p:cBhvr>
                                        <p:cTn id="520" dur="500"/>
                                        <p:tgtEl>
                                          <p:spTgt spid="72"/>
                                        </p:tgtEl>
                                      </p:cBhvr>
                                    </p:animEffect>
                                    <p:set>
                                      <p:cBhvr>
                                        <p:cTn id="521" dur="1" fill="hold">
                                          <p:stCondLst>
                                            <p:cond delay="499"/>
                                          </p:stCondLst>
                                        </p:cTn>
                                        <p:tgtEl>
                                          <p:spTgt spid="72"/>
                                        </p:tgtEl>
                                        <p:attrNameLst>
                                          <p:attrName>style.visibility</p:attrName>
                                        </p:attrNameLst>
                                      </p:cBhvr>
                                      <p:to>
                                        <p:strVal val="hidden"/>
                                      </p:to>
                                    </p:set>
                                  </p:childTnLst>
                                </p:cTn>
                              </p:par>
                              <p:par>
                                <p:cTn id="522" presetID="10" presetClass="exit" presetSubtype="0" fill="hold" grpId="1" nodeType="withEffect">
                                  <p:stCondLst>
                                    <p:cond delay="1250"/>
                                  </p:stCondLst>
                                  <p:childTnLst>
                                    <p:animEffect transition="out" filter="fade">
                                      <p:cBhvr>
                                        <p:cTn id="523" dur="500"/>
                                        <p:tgtEl>
                                          <p:spTgt spid="23"/>
                                        </p:tgtEl>
                                      </p:cBhvr>
                                    </p:animEffect>
                                    <p:set>
                                      <p:cBhvr>
                                        <p:cTn id="524" dur="1" fill="hold">
                                          <p:stCondLst>
                                            <p:cond delay="499"/>
                                          </p:stCondLst>
                                        </p:cTn>
                                        <p:tgtEl>
                                          <p:spTgt spid="23"/>
                                        </p:tgtEl>
                                        <p:attrNameLst>
                                          <p:attrName>style.visibility</p:attrName>
                                        </p:attrNameLst>
                                      </p:cBhvr>
                                      <p:to>
                                        <p:strVal val="hidden"/>
                                      </p:to>
                                    </p:set>
                                  </p:childTnLst>
                                </p:cTn>
                              </p:par>
                              <p:par>
                                <p:cTn id="525" presetID="10" presetClass="exit" presetSubtype="0" fill="hold" grpId="1" nodeType="withEffect">
                                  <p:stCondLst>
                                    <p:cond delay="1250"/>
                                  </p:stCondLst>
                                  <p:childTnLst>
                                    <p:animEffect transition="out" filter="fade">
                                      <p:cBhvr>
                                        <p:cTn id="526" dur="500"/>
                                        <p:tgtEl>
                                          <p:spTgt spid="24"/>
                                        </p:tgtEl>
                                      </p:cBhvr>
                                    </p:animEffect>
                                    <p:set>
                                      <p:cBhvr>
                                        <p:cTn id="527" dur="1" fill="hold">
                                          <p:stCondLst>
                                            <p:cond delay="499"/>
                                          </p:stCondLst>
                                        </p:cTn>
                                        <p:tgtEl>
                                          <p:spTgt spid="24"/>
                                        </p:tgtEl>
                                        <p:attrNameLst>
                                          <p:attrName>style.visibility</p:attrName>
                                        </p:attrNameLst>
                                      </p:cBhvr>
                                      <p:to>
                                        <p:strVal val="hidden"/>
                                      </p:to>
                                    </p:set>
                                  </p:childTnLst>
                                </p:cTn>
                              </p:par>
                              <p:par>
                                <p:cTn id="528" presetID="10" presetClass="exit" presetSubtype="0" fill="hold" grpId="1" nodeType="withEffect">
                                  <p:stCondLst>
                                    <p:cond delay="1250"/>
                                  </p:stCondLst>
                                  <p:childTnLst>
                                    <p:animEffect transition="out" filter="fade">
                                      <p:cBhvr>
                                        <p:cTn id="529" dur="500"/>
                                        <p:tgtEl>
                                          <p:spTgt spid="66"/>
                                        </p:tgtEl>
                                      </p:cBhvr>
                                    </p:animEffect>
                                    <p:set>
                                      <p:cBhvr>
                                        <p:cTn id="530" dur="1" fill="hold">
                                          <p:stCondLst>
                                            <p:cond delay="499"/>
                                          </p:stCondLst>
                                        </p:cTn>
                                        <p:tgtEl>
                                          <p:spTgt spid="66"/>
                                        </p:tgtEl>
                                        <p:attrNameLst>
                                          <p:attrName>style.visibility</p:attrName>
                                        </p:attrNameLst>
                                      </p:cBhvr>
                                      <p:to>
                                        <p:strVal val="hidden"/>
                                      </p:to>
                                    </p:set>
                                  </p:childTnLst>
                                </p:cTn>
                              </p:par>
                              <p:par>
                                <p:cTn id="531" presetID="10" presetClass="exit" presetSubtype="0" fill="hold" grpId="1" nodeType="withEffect">
                                  <p:stCondLst>
                                    <p:cond delay="1250"/>
                                  </p:stCondLst>
                                  <p:childTnLst>
                                    <p:animEffect transition="out" filter="fade">
                                      <p:cBhvr>
                                        <p:cTn id="532" dur="500"/>
                                        <p:tgtEl>
                                          <p:spTgt spid="63"/>
                                        </p:tgtEl>
                                      </p:cBhvr>
                                    </p:animEffect>
                                    <p:set>
                                      <p:cBhvr>
                                        <p:cTn id="533" dur="1" fill="hold">
                                          <p:stCondLst>
                                            <p:cond delay="499"/>
                                          </p:stCondLst>
                                        </p:cTn>
                                        <p:tgtEl>
                                          <p:spTgt spid="63"/>
                                        </p:tgtEl>
                                        <p:attrNameLst>
                                          <p:attrName>style.visibility</p:attrName>
                                        </p:attrNameLst>
                                      </p:cBhvr>
                                      <p:to>
                                        <p:strVal val="hidden"/>
                                      </p:to>
                                    </p:set>
                                  </p:childTnLst>
                                </p:cTn>
                              </p:par>
                              <p:par>
                                <p:cTn id="534" presetID="10" presetClass="exit" presetSubtype="0" fill="hold" grpId="1" nodeType="withEffect">
                                  <p:stCondLst>
                                    <p:cond delay="1250"/>
                                  </p:stCondLst>
                                  <p:childTnLst>
                                    <p:animEffect transition="out" filter="fade">
                                      <p:cBhvr>
                                        <p:cTn id="535" dur="500"/>
                                        <p:tgtEl>
                                          <p:spTgt spid="65"/>
                                        </p:tgtEl>
                                      </p:cBhvr>
                                    </p:animEffect>
                                    <p:set>
                                      <p:cBhvr>
                                        <p:cTn id="536" dur="1" fill="hold">
                                          <p:stCondLst>
                                            <p:cond delay="499"/>
                                          </p:stCondLst>
                                        </p:cTn>
                                        <p:tgtEl>
                                          <p:spTgt spid="65"/>
                                        </p:tgtEl>
                                        <p:attrNameLst>
                                          <p:attrName>style.visibility</p:attrName>
                                        </p:attrNameLst>
                                      </p:cBhvr>
                                      <p:to>
                                        <p:strVal val="hidden"/>
                                      </p:to>
                                    </p:set>
                                  </p:childTnLst>
                                </p:cTn>
                              </p:par>
                              <p:par>
                                <p:cTn id="537" presetID="10" presetClass="exit" presetSubtype="0" fill="hold" grpId="1" nodeType="withEffect">
                                  <p:stCondLst>
                                    <p:cond delay="1250"/>
                                  </p:stCondLst>
                                  <p:childTnLst>
                                    <p:animEffect transition="out" filter="fade">
                                      <p:cBhvr>
                                        <p:cTn id="538" dur="500"/>
                                        <p:tgtEl>
                                          <p:spTgt spid="19"/>
                                        </p:tgtEl>
                                      </p:cBhvr>
                                    </p:animEffect>
                                    <p:set>
                                      <p:cBhvr>
                                        <p:cTn id="539" dur="1" fill="hold">
                                          <p:stCondLst>
                                            <p:cond delay="499"/>
                                          </p:stCondLst>
                                        </p:cTn>
                                        <p:tgtEl>
                                          <p:spTgt spid="19"/>
                                        </p:tgtEl>
                                        <p:attrNameLst>
                                          <p:attrName>style.visibility</p:attrName>
                                        </p:attrNameLst>
                                      </p:cBhvr>
                                      <p:to>
                                        <p:strVal val="hidden"/>
                                      </p:to>
                                    </p:set>
                                  </p:childTnLst>
                                </p:cTn>
                              </p:par>
                              <p:par>
                                <p:cTn id="540" presetID="10" presetClass="exit" presetSubtype="0" fill="hold" grpId="1" nodeType="withEffect">
                                  <p:stCondLst>
                                    <p:cond delay="1250"/>
                                  </p:stCondLst>
                                  <p:childTnLst>
                                    <p:animEffect transition="out" filter="fade">
                                      <p:cBhvr>
                                        <p:cTn id="541" dur="500"/>
                                        <p:tgtEl>
                                          <p:spTgt spid="64"/>
                                        </p:tgtEl>
                                      </p:cBhvr>
                                    </p:animEffect>
                                    <p:set>
                                      <p:cBhvr>
                                        <p:cTn id="542" dur="1" fill="hold">
                                          <p:stCondLst>
                                            <p:cond delay="499"/>
                                          </p:stCondLst>
                                        </p:cTn>
                                        <p:tgtEl>
                                          <p:spTgt spid="64"/>
                                        </p:tgtEl>
                                        <p:attrNameLst>
                                          <p:attrName>style.visibility</p:attrName>
                                        </p:attrNameLst>
                                      </p:cBhvr>
                                      <p:to>
                                        <p:strVal val="hidden"/>
                                      </p:to>
                                    </p:set>
                                  </p:childTnLst>
                                </p:cTn>
                              </p:par>
                              <p:par>
                                <p:cTn id="543" presetID="10" presetClass="exit" presetSubtype="0" fill="hold" grpId="1" nodeType="withEffect">
                                  <p:stCondLst>
                                    <p:cond delay="1250"/>
                                  </p:stCondLst>
                                  <p:childTnLst>
                                    <p:animEffect transition="out" filter="fade">
                                      <p:cBhvr>
                                        <p:cTn id="544" dur="500"/>
                                        <p:tgtEl>
                                          <p:spTgt spid="17"/>
                                        </p:tgtEl>
                                      </p:cBhvr>
                                    </p:animEffect>
                                    <p:set>
                                      <p:cBhvr>
                                        <p:cTn id="545" dur="1" fill="hold">
                                          <p:stCondLst>
                                            <p:cond delay="499"/>
                                          </p:stCondLst>
                                        </p:cTn>
                                        <p:tgtEl>
                                          <p:spTgt spid="17"/>
                                        </p:tgtEl>
                                        <p:attrNameLst>
                                          <p:attrName>style.visibility</p:attrName>
                                        </p:attrNameLst>
                                      </p:cBhvr>
                                      <p:to>
                                        <p:strVal val="hidden"/>
                                      </p:to>
                                    </p:set>
                                  </p:childTnLst>
                                </p:cTn>
                              </p:par>
                              <p:par>
                                <p:cTn id="546" presetID="10" presetClass="exit" presetSubtype="0" fill="hold" grpId="1" nodeType="withEffect">
                                  <p:stCondLst>
                                    <p:cond delay="1250"/>
                                  </p:stCondLst>
                                  <p:childTnLst>
                                    <p:animEffect transition="out" filter="fade">
                                      <p:cBhvr>
                                        <p:cTn id="547" dur="500"/>
                                        <p:tgtEl>
                                          <p:spTgt spid="20"/>
                                        </p:tgtEl>
                                      </p:cBhvr>
                                    </p:animEffect>
                                    <p:set>
                                      <p:cBhvr>
                                        <p:cTn id="548" dur="1" fill="hold">
                                          <p:stCondLst>
                                            <p:cond delay="499"/>
                                          </p:stCondLst>
                                        </p:cTn>
                                        <p:tgtEl>
                                          <p:spTgt spid="20"/>
                                        </p:tgtEl>
                                        <p:attrNameLst>
                                          <p:attrName>style.visibility</p:attrName>
                                        </p:attrNameLst>
                                      </p:cBhvr>
                                      <p:to>
                                        <p:strVal val="hidden"/>
                                      </p:to>
                                    </p:set>
                                  </p:childTnLst>
                                </p:cTn>
                              </p:par>
                              <p:par>
                                <p:cTn id="549" presetID="10" presetClass="exit" presetSubtype="0" fill="hold" grpId="1" nodeType="withEffect">
                                  <p:stCondLst>
                                    <p:cond delay="1250"/>
                                  </p:stCondLst>
                                  <p:childTnLst>
                                    <p:animEffect transition="out" filter="fade">
                                      <p:cBhvr>
                                        <p:cTn id="550" dur="500"/>
                                        <p:tgtEl>
                                          <p:spTgt spid="18"/>
                                        </p:tgtEl>
                                      </p:cBhvr>
                                    </p:animEffect>
                                    <p:set>
                                      <p:cBhvr>
                                        <p:cTn id="551" dur="1" fill="hold">
                                          <p:stCondLst>
                                            <p:cond delay="499"/>
                                          </p:stCondLst>
                                        </p:cTn>
                                        <p:tgtEl>
                                          <p:spTgt spid="18"/>
                                        </p:tgtEl>
                                        <p:attrNameLst>
                                          <p:attrName>style.visibility</p:attrName>
                                        </p:attrNameLst>
                                      </p:cBhvr>
                                      <p:to>
                                        <p:strVal val="hidden"/>
                                      </p:to>
                                    </p:set>
                                  </p:childTnLst>
                                </p:cTn>
                              </p:par>
                              <p:par>
                                <p:cTn id="552" presetID="10" presetClass="exit" presetSubtype="0" fill="hold" grpId="1" nodeType="withEffect">
                                  <p:stCondLst>
                                    <p:cond delay="1250"/>
                                  </p:stCondLst>
                                  <p:childTnLst>
                                    <p:animEffect transition="out" filter="fade">
                                      <p:cBhvr>
                                        <p:cTn id="553" dur="500"/>
                                        <p:tgtEl>
                                          <p:spTgt spid="62"/>
                                        </p:tgtEl>
                                      </p:cBhvr>
                                    </p:animEffect>
                                    <p:set>
                                      <p:cBhvr>
                                        <p:cTn id="554" dur="1" fill="hold">
                                          <p:stCondLst>
                                            <p:cond delay="499"/>
                                          </p:stCondLst>
                                        </p:cTn>
                                        <p:tgtEl>
                                          <p:spTgt spid="62"/>
                                        </p:tgtEl>
                                        <p:attrNameLst>
                                          <p:attrName>style.visibility</p:attrName>
                                        </p:attrNameLst>
                                      </p:cBhvr>
                                      <p:to>
                                        <p:strVal val="hidden"/>
                                      </p:to>
                                    </p:set>
                                  </p:childTnLst>
                                </p:cTn>
                              </p:par>
                              <p:par>
                                <p:cTn id="555" presetID="10" presetClass="exit" presetSubtype="0" fill="hold" grpId="1" nodeType="withEffect">
                                  <p:stCondLst>
                                    <p:cond delay="1250"/>
                                  </p:stCondLst>
                                  <p:childTnLst>
                                    <p:animEffect transition="out" filter="fade">
                                      <p:cBhvr>
                                        <p:cTn id="556" dur="500"/>
                                        <p:tgtEl>
                                          <p:spTgt spid="16"/>
                                        </p:tgtEl>
                                      </p:cBhvr>
                                    </p:animEffect>
                                    <p:set>
                                      <p:cBhvr>
                                        <p:cTn id="557" dur="1" fill="hold">
                                          <p:stCondLst>
                                            <p:cond delay="499"/>
                                          </p:stCondLst>
                                        </p:cTn>
                                        <p:tgtEl>
                                          <p:spTgt spid="16"/>
                                        </p:tgtEl>
                                        <p:attrNameLst>
                                          <p:attrName>style.visibility</p:attrName>
                                        </p:attrNameLst>
                                      </p:cBhvr>
                                      <p:to>
                                        <p:strVal val="hidden"/>
                                      </p:to>
                                    </p:set>
                                  </p:childTnLst>
                                </p:cTn>
                              </p:par>
                              <p:par>
                                <p:cTn id="558" presetID="10" presetClass="exit" presetSubtype="0" fill="hold" grpId="1" nodeType="withEffect">
                                  <p:stCondLst>
                                    <p:cond delay="1250"/>
                                  </p:stCondLst>
                                  <p:childTnLst>
                                    <p:animEffect transition="out" filter="fade">
                                      <p:cBhvr>
                                        <p:cTn id="559" dur="500"/>
                                        <p:tgtEl>
                                          <p:spTgt spid="59"/>
                                        </p:tgtEl>
                                      </p:cBhvr>
                                    </p:animEffect>
                                    <p:set>
                                      <p:cBhvr>
                                        <p:cTn id="560" dur="1" fill="hold">
                                          <p:stCondLst>
                                            <p:cond delay="499"/>
                                          </p:stCondLst>
                                        </p:cTn>
                                        <p:tgtEl>
                                          <p:spTgt spid="59"/>
                                        </p:tgtEl>
                                        <p:attrNameLst>
                                          <p:attrName>style.visibility</p:attrName>
                                        </p:attrNameLst>
                                      </p:cBhvr>
                                      <p:to>
                                        <p:strVal val="hidden"/>
                                      </p:to>
                                    </p:set>
                                  </p:childTnLst>
                                </p:cTn>
                              </p:par>
                              <p:par>
                                <p:cTn id="561" presetID="10" presetClass="exit" presetSubtype="0" fill="hold" grpId="1" nodeType="withEffect">
                                  <p:stCondLst>
                                    <p:cond delay="1250"/>
                                  </p:stCondLst>
                                  <p:childTnLst>
                                    <p:animEffect transition="out" filter="fade">
                                      <p:cBhvr>
                                        <p:cTn id="562" dur="500"/>
                                        <p:tgtEl>
                                          <p:spTgt spid="13"/>
                                        </p:tgtEl>
                                      </p:cBhvr>
                                    </p:animEffect>
                                    <p:set>
                                      <p:cBhvr>
                                        <p:cTn id="563" dur="1" fill="hold">
                                          <p:stCondLst>
                                            <p:cond delay="499"/>
                                          </p:stCondLst>
                                        </p:cTn>
                                        <p:tgtEl>
                                          <p:spTgt spid="13"/>
                                        </p:tgtEl>
                                        <p:attrNameLst>
                                          <p:attrName>style.visibility</p:attrName>
                                        </p:attrNameLst>
                                      </p:cBhvr>
                                      <p:to>
                                        <p:strVal val="hidden"/>
                                      </p:to>
                                    </p:set>
                                  </p:childTnLst>
                                </p:cTn>
                              </p:par>
                              <p:par>
                                <p:cTn id="564" presetID="10" presetClass="exit" presetSubtype="0" fill="hold" grpId="1" nodeType="withEffect">
                                  <p:stCondLst>
                                    <p:cond delay="1250"/>
                                  </p:stCondLst>
                                  <p:childTnLst>
                                    <p:animEffect transition="out" filter="fade">
                                      <p:cBhvr>
                                        <p:cTn id="565" dur="500"/>
                                        <p:tgtEl>
                                          <p:spTgt spid="61"/>
                                        </p:tgtEl>
                                      </p:cBhvr>
                                    </p:animEffect>
                                    <p:set>
                                      <p:cBhvr>
                                        <p:cTn id="566" dur="1" fill="hold">
                                          <p:stCondLst>
                                            <p:cond delay="499"/>
                                          </p:stCondLst>
                                        </p:cTn>
                                        <p:tgtEl>
                                          <p:spTgt spid="61"/>
                                        </p:tgtEl>
                                        <p:attrNameLst>
                                          <p:attrName>style.visibility</p:attrName>
                                        </p:attrNameLst>
                                      </p:cBhvr>
                                      <p:to>
                                        <p:strVal val="hidden"/>
                                      </p:to>
                                    </p:set>
                                  </p:childTnLst>
                                </p:cTn>
                              </p:par>
                              <p:par>
                                <p:cTn id="567" presetID="10" presetClass="exit" presetSubtype="0" fill="hold" grpId="1" nodeType="withEffect">
                                  <p:stCondLst>
                                    <p:cond delay="1250"/>
                                  </p:stCondLst>
                                  <p:childTnLst>
                                    <p:animEffect transition="out" filter="fade">
                                      <p:cBhvr>
                                        <p:cTn id="568" dur="500"/>
                                        <p:tgtEl>
                                          <p:spTgt spid="60"/>
                                        </p:tgtEl>
                                      </p:cBhvr>
                                    </p:animEffect>
                                    <p:set>
                                      <p:cBhvr>
                                        <p:cTn id="569" dur="1" fill="hold">
                                          <p:stCondLst>
                                            <p:cond delay="499"/>
                                          </p:stCondLst>
                                        </p:cTn>
                                        <p:tgtEl>
                                          <p:spTgt spid="60"/>
                                        </p:tgtEl>
                                        <p:attrNameLst>
                                          <p:attrName>style.visibility</p:attrName>
                                        </p:attrNameLst>
                                      </p:cBhvr>
                                      <p:to>
                                        <p:strVal val="hidden"/>
                                      </p:to>
                                    </p:set>
                                  </p:childTnLst>
                                </p:cTn>
                              </p:par>
                              <p:par>
                                <p:cTn id="570" presetID="10" presetClass="exit" presetSubtype="0" fill="hold" grpId="1" nodeType="withEffect">
                                  <p:stCondLst>
                                    <p:cond delay="1250"/>
                                  </p:stCondLst>
                                  <p:childTnLst>
                                    <p:animEffect transition="out" filter="fade">
                                      <p:cBhvr>
                                        <p:cTn id="571" dur="500"/>
                                        <p:tgtEl>
                                          <p:spTgt spid="15"/>
                                        </p:tgtEl>
                                      </p:cBhvr>
                                    </p:animEffect>
                                    <p:set>
                                      <p:cBhvr>
                                        <p:cTn id="572" dur="1" fill="hold">
                                          <p:stCondLst>
                                            <p:cond delay="499"/>
                                          </p:stCondLst>
                                        </p:cTn>
                                        <p:tgtEl>
                                          <p:spTgt spid="15"/>
                                        </p:tgtEl>
                                        <p:attrNameLst>
                                          <p:attrName>style.visibility</p:attrName>
                                        </p:attrNameLst>
                                      </p:cBhvr>
                                      <p:to>
                                        <p:strVal val="hidden"/>
                                      </p:to>
                                    </p:set>
                                  </p:childTnLst>
                                </p:cTn>
                              </p:par>
                              <p:par>
                                <p:cTn id="573" presetID="10" presetClass="exit" presetSubtype="0" fill="hold" grpId="1" nodeType="withEffect">
                                  <p:stCondLst>
                                    <p:cond delay="1250"/>
                                  </p:stCondLst>
                                  <p:childTnLst>
                                    <p:animEffect transition="out" filter="fade">
                                      <p:cBhvr>
                                        <p:cTn id="574" dur="500"/>
                                        <p:tgtEl>
                                          <p:spTgt spid="14"/>
                                        </p:tgtEl>
                                      </p:cBhvr>
                                    </p:animEffect>
                                    <p:set>
                                      <p:cBhvr>
                                        <p:cTn id="575" dur="1" fill="hold">
                                          <p:stCondLst>
                                            <p:cond delay="499"/>
                                          </p:stCondLst>
                                        </p:cTn>
                                        <p:tgtEl>
                                          <p:spTgt spid="14"/>
                                        </p:tgtEl>
                                        <p:attrNameLst>
                                          <p:attrName>style.visibility</p:attrName>
                                        </p:attrNameLst>
                                      </p:cBhvr>
                                      <p:to>
                                        <p:strVal val="hidden"/>
                                      </p:to>
                                    </p:set>
                                  </p:childTnLst>
                                </p:cTn>
                              </p:par>
                              <p:par>
                                <p:cTn id="576" presetID="10" presetClass="exit" presetSubtype="0" fill="hold" grpId="1" nodeType="withEffect">
                                  <p:stCondLst>
                                    <p:cond delay="1250"/>
                                  </p:stCondLst>
                                  <p:childTnLst>
                                    <p:animEffect transition="out" filter="fade">
                                      <p:cBhvr>
                                        <p:cTn id="577" dur="500"/>
                                        <p:tgtEl>
                                          <p:spTgt spid="56"/>
                                        </p:tgtEl>
                                      </p:cBhvr>
                                    </p:animEffect>
                                    <p:set>
                                      <p:cBhvr>
                                        <p:cTn id="578" dur="1" fill="hold">
                                          <p:stCondLst>
                                            <p:cond delay="499"/>
                                          </p:stCondLst>
                                        </p:cTn>
                                        <p:tgtEl>
                                          <p:spTgt spid="56"/>
                                        </p:tgtEl>
                                        <p:attrNameLst>
                                          <p:attrName>style.visibility</p:attrName>
                                        </p:attrNameLst>
                                      </p:cBhvr>
                                      <p:to>
                                        <p:strVal val="hidden"/>
                                      </p:to>
                                    </p:set>
                                  </p:childTnLst>
                                </p:cTn>
                              </p:par>
                              <p:par>
                                <p:cTn id="579" presetID="10" presetClass="exit" presetSubtype="0" fill="hold" grpId="1" nodeType="withEffect">
                                  <p:stCondLst>
                                    <p:cond delay="1250"/>
                                  </p:stCondLst>
                                  <p:childTnLst>
                                    <p:animEffect transition="out" filter="fade">
                                      <p:cBhvr>
                                        <p:cTn id="580" dur="500"/>
                                        <p:tgtEl>
                                          <p:spTgt spid="57"/>
                                        </p:tgtEl>
                                      </p:cBhvr>
                                    </p:animEffect>
                                    <p:set>
                                      <p:cBhvr>
                                        <p:cTn id="581" dur="1" fill="hold">
                                          <p:stCondLst>
                                            <p:cond delay="499"/>
                                          </p:stCondLst>
                                        </p:cTn>
                                        <p:tgtEl>
                                          <p:spTgt spid="57"/>
                                        </p:tgtEl>
                                        <p:attrNameLst>
                                          <p:attrName>style.visibility</p:attrName>
                                        </p:attrNameLst>
                                      </p:cBhvr>
                                      <p:to>
                                        <p:strVal val="hidden"/>
                                      </p:to>
                                    </p:set>
                                  </p:childTnLst>
                                </p:cTn>
                              </p:par>
                              <p:par>
                                <p:cTn id="582" presetID="10" presetClass="exit" presetSubtype="0" fill="hold" grpId="1" nodeType="withEffect">
                                  <p:stCondLst>
                                    <p:cond delay="1250"/>
                                  </p:stCondLst>
                                  <p:childTnLst>
                                    <p:animEffect transition="out" filter="fade">
                                      <p:cBhvr>
                                        <p:cTn id="583" dur="500"/>
                                        <p:tgtEl>
                                          <p:spTgt spid="11"/>
                                        </p:tgtEl>
                                      </p:cBhvr>
                                    </p:animEffect>
                                    <p:set>
                                      <p:cBhvr>
                                        <p:cTn id="584" dur="1" fill="hold">
                                          <p:stCondLst>
                                            <p:cond delay="499"/>
                                          </p:stCondLst>
                                        </p:cTn>
                                        <p:tgtEl>
                                          <p:spTgt spid="11"/>
                                        </p:tgtEl>
                                        <p:attrNameLst>
                                          <p:attrName>style.visibility</p:attrName>
                                        </p:attrNameLst>
                                      </p:cBhvr>
                                      <p:to>
                                        <p:strVal val="hidden"/>
                                      </p:to>
                                    </p:set>
                                  </p:childTnLst>
                                </p:cTn>
                              </p:par>
                              <p:par>
                                <p:cTn id="585" presetID="10" presetClass="exit" presetSubtype="0" fill="hold" grpId="1" nodeType="withEffect">
                                  <p:stCondLst>
                                    <p:cond delay="1250"/>
                                  </p:stCondLst>
                                  <p:childTnLst>
                                    <p:animEffect transition="out" filter="fade">
                                      <p:cBhvr>
                                        <p:cTn id="586" dur="500"/>
                                        <p:tgtEl>
                                          <p:spTgt spid="58"/>
                                        </p:tgtEl>
                                      </p:cBhvr>
                                    </p:animEffect>
                                    <p:set>
                                      <p:cBhvr>
                                        <p:cTn id="587" dur="1" fill="hold">
                                          <p:stCondLst>
                                            <p:cond delay="499"/>
                                          </p:stCondLst>
                                        </p:cTn>
                                        <p:tgtEl>
                                          <p:spTgt spid="58"/>
                                        </p:tgtEl>
                                        <p:attrNameLst>
                                          <p:attrName>style.visibility</p:attrName>
                                        </p:attrNameLst>
                                      </p:cBhvr>
                                      <p:to>
                                        <p:strVal val="hidden"/>
                                      </p:to>
                                    </p:set>
                                  </p:childTnLst>
                                </p:cTn>
                              </p:par>
                              <p:par>
                                <p:cTn id="588" presetID="10" presetClass="exit" presetSubtype="0" fill="hold" grpId="1" nodeType="withEffect">
                                  <p:stCondLst>
                                    <p:cond delay="1250"/>
                                  </p:stCondLst>
                                  <p:childTnLst>
                                    <p:animEffect transition="out" filter="fade">
                                      <p:cBhvr>
                                        <p:cTn id="589" dur="500"/>
                                        <p:tgtEl>
                                          <p:spTgt spid="12"/>
                                        </p:tgtEl>
                                      </p:cBhvr>
                                    </p:animEffect>
                                    <p:set>
                                      <p:cBhvr>
                                        <p:cTn id="590" dur="1" fill="hold">
                                          <p:stCondLst>
                                            <p:cond delay="499"/>
                                          </p:stCondLst>
                                        </p:cTn>
                                        <p:tgtEl>
                                          <p:spTgt spid="12"/>
                                        </p:tgtEl>
                                        <p:attrNameLst>
                                          <p:attrName>style.visibility</p:attrName>
                                        </p:attrNameLst>
                                      </p:cBhvr>
                                      <p:to>
                                        <p:strVal val="hidden"/>
                                      </p:to>
                                    </p:set>
                                  </p:childTnLst>
                                </p:cTn>
                              </p:par>
                              <p:par>
                                <p:cTn id="591" presetID="42" presetClass="path" presetSubtype="0" accel="50000" decel="50000" fill="hold" grpId="1" nodeType="withEffect">
                                  <p:stCondLst>
                                    <p:cond delay="1250"/>
                                  </p:stCondLst>
                                  <p:childTnLst>
                                    <p:animMotion origin="layout" path="M 4.44444E-6 -4.81481E-6 L 0.75121 0.0007 " pathEditMode="relative" rAng="0" ptsTypes="AA">
                                      <p:cBhvr>
                                        <p:cTn id="592" dur="2000" fill="hold"/>
                                        <p:tgtEl>
                                          <p:spTgt spid="179"/>
                                        </p:tgtEl>
                                        <p:attrNameLst>
                                          <p:attrName>ppt_x</p:attrName>
                                          <p:attrName>ppt_y</p:attrName>
                                        </p:attrNameLst>
                                      </p:cBhvr>
                                      <p:rCtr x="37552" y="23"/>
                                    </p:animMotion>
                                  </p:childTnLst>
                                </p:cTn>
                              </p:par>
                              <p:par>
                                <p:cTn id="593" presetID="42" presetClass="path" presetSubtype="0" accel="50000" decel="50000" fill="hold" grpId="1" nodeType="withEffect">
                                  <p:stCondLst>
                                    <p:cond delay="1250"/>
                                  </p:stCondLst>
                                  <p:childTnLst>
                                    <p:animMotion origin="layout" path="M -4.44444E-6 0 L 0.60296 -0.00046 " pathEditMode="relative" rAng="0" ptsTypes="AA">
                                      <p:cBhvr>
                                        <p:cTn id="594" dur="2000" fill="hold"/>
                                        <p:tgtEl>
                                          <p:spTgt spid="178"/>
                                        </p:tgtEl>
                                        <p:attrNameLst>
                                          <p:attrName>ppt_x</p:attrName>
                                          <p:attrName>ppt_y</p:attrName>
                                        </p:attrNameLst>
                                      </p:cBhvr>
                                      <p:rCtr x="30139" y="-23"/>
                                    </p:animMotion>
                                  </p:childTnLst>
                                </p:cTn>
                              </p:par>
                              <p:par>
                                <p:cTn id="595" presetID="10" presetClass="entr" presetSubtype="0" fill="hold" grpId="0" nodeType="withEffect">
                                  <p:stCondLst>
                                    <p:cond delay="1750"/>
                                  </p:stCondLst>
                                  <p:childTnLst>
                                    <p:set>
                                      <p:cBhvr>
                                        <p:cTn id="596" dur="1" fill="hold">
                                          <p:stCondLst>
                                            <p:cond delay="0"/>
                                          </p:stCondLst>
                                        </p:cTn>
                                        <p:tgtEl>
                                          <p:spTgt spid="180"/>
                                        </p:tgtEl>
                                        <p:attrNameLst>
                                          <p:attrName>style.visibility</p:attrName>
                                        </p:attrNameLst>
                                      </p:cBhvr>
                                      <p:to>
                                        <p:strVal val="visible"/>
                                      </p:to>
                                    </p:set>
                                    <p:animEffect transition="in" filter="fade">
                                      <p:cBhvr>
                                        <p:cTn id="597" dur="500"/>
                                        <p:tgtEl>
                                          <p:spTgt spid="180"/>
                                        </p:tgtEl>
                                      </p:cBhvr>
                                    </p:animEffect>
                                  </p:childTnLst>
                                </p:cTn>
                              </p:par>
                              <p:par>
                                <p:cTn id="598" presetID="10" presetClass="entr" presetSubtype="0" fill="hold" grpId="0" nodeType="withEffect">
                                  <p:stCondLst>
                                    <p:cond delay="1750"/>
                                  </p:stCondLst>
                                  <p:childTnLst>
                                    <p:set>
                                      <p:cBhvr>
                                        <p:cTn id="599" dur="1" fill="hold">
                                          <p:stCondLst>
                                            <p:cond delay="0"/>
                                          </p:stCondLst>
                                        </p:cTn>
                                        <p:tgtEl>
                                          <p:spTgt spid="93"/>
                                        </p:tgtEl>
                                        <p:attrNameLst>
                                          <p:attrName>style.visibility</p:attrName>
                                        </p:attrNameLst>
                                      </p:cBhvr>
                                      <p:to>
                                        <p:strVal val="visible"/>
                                      </p:to>
                                    </p:set>
                                    <p:animEffect transition="in" filter="fade">
                                      <p:cBhvr>
                                        <p:cTn id="600" dur="500"/>
                                        <p:tgtEl>
                                          <p:spTgt spid="93"/>
                                        </p:tgtEl>
                                      </p:cBhvr>
                                    </p:animEffect>
                                  </p:childTnLst>
                                </p:cTn>
                              </p:par>
                              <p:par>
                                <p:cTn id="601" presetID="10" presetClass="entr" presetSubtype="0" fill="hold" grpId="0" nodeType="withEffect">
                                  <p:stCondLst>
                                    <p:cond delay="1750"/>
                                  </p:stCondLst>
                                  <p:childTnLst>
                                    <p:set>
                                      <p:cBhvr>
                                        <p:cTn id="602" dur="1" fill="hold">
                                          <p:stCondLst>
                                            <p:cond delay="0"/>
                                          </p:stCondLst>
                                        </p:cTn>
                                        <p:tgtEl>
                                          <p:spTgt spid="94"/>
                                        </p:tgtEl>
                                        <p:attrNameLst>
                                          <p:attrName>style.visibility</p:attrName>
                                        </p:attrNameLst>
                                      </p:cBhvr>
                                      <p:to>
                                        <p:strVal val="visible"/>
                                      </p:to>
                                    </p:set>
                                    <p:animEffect transition="in" filter="fade">
                                      <p:cBhvr>
                                        <p:cTn id="603" dur="500"/>
                                        <p:tgtEl>
                                          <p:spTgt spid="94"/>
                                        </p:tgtEl>
                                      </p:cBhvr>
                                    </p:animEffect>
                                  </p:childTnLst>
                                </p:cTn>
                              </p:par>
                              <p:par>
                                <p:cTn id="604" presetID="10" presetClass="entr" presetSubtype="0" fill="hold" grpId="0" nodeType="withEffect">
                                  <p:stCondLst>
                                    <p:cond delay="1750"/>
                                  </p:stCondLst>
                                  <p:childTnLst>
                                    <p:set>
                                      <p:cBhvr>
                                        <p:cTn id="605" dur="1" fill="hold">
                                          <p:stCondLst>
                                            <p:cond delay="0"/>
                                          </p:stCondLst>
                                        </p:cTn>
                                        <p:tgtEl>
                                          <p:spTgt spid="140"/>
                                        </p:tgtEl>
                                        <p:attrNameLst>
                                          <p:attrName>style.visibility</p:attrName>
                                        </p:attrNameLst>
                                      </p:cBhvr>
                                      <p:to>
                                        <p:strVal val="visible"/>
                                      </p:to>
                                    </p:set>
                                    <p:animEffect transition="in" filter="fade">
                                      <p:cBhvr>
                                        <p:cTn id="606" dur="500"/>
                                        <p:tgtEl>
                                          <p:spTgt spid="140"/>
                                        </p:tgtEl>
                                      </p:cBhvr>
                                    </p:animEffect>
                                  </p:childTnLst>
                                </p:cTn>
                              </p:par>
                              <p:par>
                                <p:cTn id="607" presetID="10" presetClass="entr" presetSubtype="0" fill="hold" grpId="0" nodeType="withEffect">
                                  <p:stCondLst>
                                    <p:cond delay="1750"/>
                                  </p:stCondLst>
                                  <p:childTnLst>
                                    <p:set>
                                      <p:cBhvr>
                                        <p:cTn id="608" dur="1" fill="hold">
                                          <p:stCondLst>
                                            <p:cond delay="0"/>
                                          </p:stCondLst>
                                        </p:cTn>
                                        <p:tgtEl>
                                          <p:spTgt spid="139"/>
                                        </p:tgtEl>
                                        <p:attrNameLst>
                                          <p:attrName>style.visibility</p:attrName>
                                        </p:attrNameLst>
                                      </p:cBhvr>
                                      <p:to>
                                        <p:strVal val="visible"/>
                                      </p:to>
                                    </p:set>
                                    <p:animEffect transition="in" filter="fade">
                                      <p:cBhvr>
                                        <p:cTn id="609" dur="500"/>
                                        <p:tgtEl>
                                          <p:spTgt spid="139"/>
                                        </p:tgtEl>
                                      </p:cBhvr>
                                    </p:animEffect>
                                  </p:childTnLst>
                                </p:cTn>
                              </p:par>
                              <p:par>
                                <p:cTn id="610" presetID="10" presetClass="entr" presetSubtype="0" fill="hold" grpId="0" nodeType="withEffect">
                                  <p:stCondLst>
                                    <p:cond delay="1750"/>
                                  </p:stCondLst>
                                  <p:childTnLst>
                                    <p:set>
                                      <p:cBhvr>
                                        <p:cTn id="611" dur="1" fill="hold">
                                          <p:stCondLst>
                                            <p:cond delay="0"/>
                                          </p:stCondLst>
                                        </p:cTn>
                                        <p:tgtEl>
                                          <p:spTgt spid="141"/>
                                        </p:tgtEl>
                                        <p:attrNameLst>
                                          <p:attrName>style.visibility</p:attrName>
                                        </p:attrNameLst>
                                      </p:cBhvr>
                                      <p:to>
                                        <p:strVal val="visible"/>
                                      </p:to>
                                    </p:set>
                                    <p:animEffect transition="in" filter="fade">
                                      <p:cBhvr>
                                        <p:cTn id="612" dur="500"/>
                                        <p:tgtEl>
                                          <p:spTgt spid="141"/>
                                        </p:tgtEl>
                                      </p:cBhvr>
                                    </p:animEffect>
                                  </p:childTnLst>
                                </p:cTn>
                              </p:par>
                              <p:par>
                                <p:cTn id="613" presetID="10" presetClass="entr" presetSubtype="0" fill="hold" grpId="0" nodeType="withEffect">
                                  <p:stCondLst>
                                    <p:cond delay="1750"/>
                                  </p:stCondLst>
                                  <p:childTnLst>
                                    <p:set>
                                      <p:cBhvr>
                                        <p:cTn id="614" dur="1" fill="hold">
                                          <p:stCondLst>
                                            <p:cond delay="0"/>
                                          </p:stCondLst>
                                        </p:cTn>
                                        <p:tgtEl>
                                          <p:spTgt spid="97"/>
                                        </p:tgtEl>
                                        <p:attrNameLst>
                                          <p:attrName>style.visibility</p:attrName>
                                        </p:attrNameLst>
                                      </p:cBhvr>
                                      <p:to>
                                        <p:strVal val="visible"/>
                                      </p:to>
                                    </p:set>
                                    <p:animEffect transition="in" filter="fade">
                                      <p:cBhvr>
                                        <p:cTn id="615" dur="500"/>
                                        <p:tgtEl>
                                          <p:spTgt spid="97"/>
                                        </p:tgtEl>
                                      </p:cBhvr>
                                    </p:animEffect>
                                  </p:childTnLst>
                                </p:cTn>
                              </p:par>
                              <p:par>
                                <p:cTn id="616" presetID="10" presetClass="entr" presetSubtype="0" fill="hold" grpId="0" nodeType="withEffect">
                                  <p:stCondLst>
                                    <p:cond delay="1750"/>
                                  </p:stCondLst>
                                  <p:childTnLst>
                                    <p:set>
                                      <p:cBhvr>
                                        <p:cTn id="617" dur="1" fill="hold">
                                          <p:stCondLst>
                                            <p:cond delay="0"/>
                                          </p:stCondLst>
                                        </p:cTn>
                                        <p:tgtEl>
                                          <p:spTgt spid="98"/>
                                        </p:tgtEl>
                                        <p:attrNameLst>
                                          <p:attrName>style.visibility</p:attrName>
                                        </p:attrNameLst>
                                      </p:cBhvr>
                                      <p:to>
                                        <p:strVal val="visible"/>
                                      </p:to>
                                    </p:set>
                                    <p:animEffect transition="in" filter="fade">
                                      <p:cBhvr>
                                        <p:cTn id="618" dur="500"/>
                                        <p:tgtEl>
                                          <p:spTgt spid="98"/>
                                        </p:tgtEl>
                                      </p:cBhvr>
                                    </p:animEffect>
                                  </p:childTnLst>
                                </p:cTn>
                              </p:par>
                              <p:par>
                                <p:cTn id="619" presetID="10" presetClass="entr" presetSubtype="0" fill="hold" grpId="0" nodeType="withEffect">
                                  <p:stCondLst>
                                    <p:cond delay="1750"/>
                                  </p:stCondLst>
                                  <p:childTnLst>
                                    <p:set>
                                      <p:cBhvr>
                                        <p:cTn id="620" dur="1" fill="hold">
                                          <p:stCondLst>
                                            <p:cond delay="0"/>
                                          </p:stCondLst>
                                        </p:cTn>
                                        <p:tgtEl>
                                          <p:spTgt spid="95"/>
                                        </p:tgtEl>
                                        <p:attrNameLst>
                                          <p:attrName>style.visibility</p:attrName>
                                        </p:attrNameLst>
                                      </p:cBhvr>
                                      <p:to>
                                        <p:strVal val="visible"/>
                                      </p:to>
                                    </p:set>
                                    <p:animEffect transition="in" filter="fade">
                                      <p:cBhvr>
                                        <p:cTn id="621" dur="500"/>
                                        <p:tgtEl>
                                          <p:spTgt spid="95"/>
                                        </p:tgtEl>
                                      </p:cBhvr>
                                    </p:animEffect>
                                  </p:childTnLst>
                                </p:cTn>
                              </p:par>
                              <p:par>
                                <p:cTn id="622" presetID="10" presetClass="entr" presetSubtype="0" fill="hold" grpId="0" nodeType="withEffect">
                                  <p:stCondLst>
                                    <p:cond delay="1750"/>
                                  </p:stCondLst>
                                  <p:childTnLst>
                                    <p:set>
                                      <p:cBhvr>
                                        <p:cTn id="623" dur="1" fill="hold">
                                          <p:stCondLst>
                                            <p:cond delay="0"/>
                                          </p:stCondLst>
                                        </p:cTn>
                                        <p:tgtEl>
                                          <p:spTgt spid="142"/>
                                        </p:tgtEl>
                                        <p:attrNameLst>
                                          <p:attrName>style.visibility</p:attrName>
                                        </p:attrNameLst>
                                      </p:cBhvr>
                                      <p:to>
                                        <p:strVal val="visible"/>
                                      </p:to>
                                    </p:set>
                                    <p:animEffect transition="in" filter="fade">
                                      <p:cBhvr>
                                        <p:cTn id="624" dur="500"/>
                                        <p:tgtEl>
                                          <p:spTgt spid="142"/>
                                        </p:tgtEl>
                                      </p:cBhvr>
                                    </p:animEffect>
                                  </p:childTnLst>
                                </p:cTn>
                              </p:par>
                              <p:par>
                                <p:cTn id="625" presetID="10" presetClass="entr" presetSubtype="0" fill="hold" grpId="0" nodeType="withEffect">
                                  <p:stCondLst>
                                    <p:cond delay="1750"/>
                                  </p:stCondLst>
                                  <p:childTnLst>
                                    <p:set>
                                      <p:cBhvr>
                                        <p:cTn id="626" dur="1" fill="hold">
                                          <p:stCondLst>
                                            <p:cond delay="0"/>
                                          </p:stCondLst>
                                        </p:cTn>
                                        <p:tgtEl>
                                          <p:spTgt spid="144"/>
                                        </p:tgtEl>
                                        <p:attrNameLst>
                                          <p:attrName>style.visibility</p:attrName>
                                        </p:attrNameLst>
                                      </p:cBhvr>
                                      <p:to>
                                        <p:strVal val="visible"/>
                                      </p:to>
                                    </p:set>
                                    <p:animEffect transition="in" filter="fade">
                                      <p:cBhvr>
                                        <p:cTn id="627" dur="500"/>
                                        <p:tgtEl>
                                          <p:spTgt spid="144"/>
                                        </p:tgtEl>
                                      </p:cBhvr>
                                    </p:animEffect>
                                  </p:childTnLst>
                                </p:cTn>
                              </p:par>
                              <p:par>
                                <p:cTn id="628" presetID="10" presetClass="entr" presetSubtype="0" fill="hold" grpId="0" nodeType="withEffect">
                                  <p:stCondLst>
                                    <p:cond delay="1750"/>
                                  </p:stCondLst>
                                  <p:childTnLst>
                                    <p:set>
                                      <p:cBhvr>
                                        <p:cTn id="629" dur="1" fill="hold">
                                          <p:stCondLst>
                                            <p:cond delay="0"/>
                                          </p:stCondLst>
                                        </p:cTn>
                                        <p:tgtEl>
                                          <p:spTgt spid="145"/>
                                        </p:tgtEl>
                                        <p:attrNameLst>
                                          <p:attrName>style.visibility</p:attrName>
                                        </p:attrNameLst>
                                      </p:cBhvr>
                                      <p:to>
                                        <p:strVal val="visible"/>
                                      </p:to>
                                    </p:set>
                                    <p:animEffect transition="in" filter="fade">
                                      <p:cBhvr>
                                        <p:cTn id="630" dur="500"/>
                                        <p:tgtEl>
                                          <p:spTgt spid="145"/>
                                        </p:tgtEl>
                                      </p:cBhvr>
                                    </p:animEffect>
                                  </p:childTnLst>
                                </p:cTn>
                              </p:par>
                              <p:par>
                                <p:cTn id="631" presetID="10" presetClass="entr" presetSubtype="0" fill="hold" grpId="0" nodeType="withEffect">
                                  <p:stCondLst>
                                    <p:cond delay="1750"/>
                                  </p:stCondLst>
                                  <p:childTnLst>
                                    <p:set>
                                      <p:cBhvr>
                                        <p:cTn id="632" dur="1" fill="hold">
                                          <p:stCondLst>
                                            <p:cond delay="0"/>
                                          </p:stCondLst>
                                        </p:cTn>
                                        <p:tgtEl>
                                          <p:spTgt spid="96"/>
                                        </p:tgtEl>
                                        <p:attrNameLst>
                                          <p:attrName>style.visibility</p:attrName>
                                        </p:attrNameLst>
                                      </p:cBhvr>
                                      <p:to>
                                        <p:strVal val="visible"/>
                                      </p:to>
                                    </p:set>
                                    <p:animEffect transition="in" filter="fade">
                                      <p:cBhvr>
                                        <p:cTn id="633" dur="500"/>
                                        <p:tgtEl>
                                          <p:spTgt spid="96"/>
                                        </p:tgtEl>
                                      </p:cBhvr>
                                    </p:animEffect>
                                  </p:childTnLst>
                                </p:cTn>
                              </p:par>
                              <p:par>
                                <p:cTn id="634" presetID="10" presetClass="entr" presetSubtype="0" fill="hold" grpId="0" nodeType="withEffect">
                                  <p:stCondLst>
                                    <p:cond delay="1750"/>
                                  </p:stCondLst>
                                  <p:childTnLst>
                                    <p:set>
                                      <p:cBhvr>
                                        <p:cTn id="635" dur="1" fill="hold">
                                          <p:stCondLst>
                                            <p:cond delay="0"/>
                                          </p:stCondLst>
                                        </p:cTn>
                                        <p:tgtEl>
                                          <p:spTgt spid="146"/>
                                        </p:tgtEl>
                                        <p:attrNameLst>
                                          <p:attrName>style.visibility</p:attrName>
                                        </p:attrNameLst>
                                      </p:cBhvr>
                                      <p:to>
                                        <p:strVal val="visible"/>
                                      </p:to>
                                    </p:set>
                                    <p:animEffect transition="in" filter="fade">
                                      <p:cBhvr>
                                        <p:cTn id="636" dur="500"/>
                                        <p:tgtEl>
                                          <p:spTgt spid="146"/>
                                        </p:tgtEl>
                                      </p:cBhvr>
                                    </p:animEffect>
                                  </p:childTnLst>
                                </p:cTn>
                              </p:par>
                              <p:par>
                                <p:cTn id="637" presetID="10" presetClass="entr" presetSubtype="0" fill="hold" grpId="0" nodeType="withEffect">
                                  <p:stCondLst>
                                    <p:cond delay="1750"/>
                                  </p:stCondLst>
                                  <p:childTnLst>
                                    <p:set>
                                      <p:cBhvr>
                                        <p:cTn id="638" dur="1" fill="hold">
                                          <p:stCondLst>
                                            <p:cond delay="0"/>
                                          </p:stCondLst>
                                        </p:cTn>
                                        <p:tgtEl>
                                          <p:spTgt spid="102"/>
                                        </p:tgtEl>
                                        <p:attrNameLst>
                                          <p:attrName>style.visibility</p:attrName>
                                        </p:attrNameLst>
                                      </p:cBhvr>
                                      <p:to>
                                        <p:strVal val="visible"/>
                                      </p:to>
                                    </p:set>
                                    <p:animEffect transition="in" filter="fade">
                                      <p:cBhvr>
                                        <p:cTn id="639" dur="500"/>
                                        <p:tgtEl>
                                          <p:spTgt spid="102"/>
                                        </p:tgtEl>
                                      </p:cBhvr>
                                    </p:animEffect>
                                  </p:childTnLst>
                                </p:cTn>
                              </p:par>
                              <p:par>
                                <p:cTn id="640" presetID="10" presetClass="entr" presetSubtype="0" fill="hold" grpId="0" nodeType="withEffect">
                                  <p:stCondLst>
                                    <p:cond delay="1750"/>
                                  </p:stCondLst>
                                  <p:childTnLst>
                                    <p:set>
                                      <p:cBhvr>
                                        <p:cTn id="641" dur="1" fill="hold">
                                          <p:stCondLst>
                                            <p:cond delay="0"/>
                                          </p:stCondLst>
                                        </p:cTn>
                                        <p:tgtEl>
                                          <p:spTgt spid="104"/>
                                        </p:tgtEl>
                                        <p:attrNameLst>
                                          <p:attrName>style.visibility</p:attrName>
                                        </p:attrNameLst>
                                      </p:cBhvr>
                                      <p:to>
                                        <p:strVal val="visible"/>
                                      </p:to>
                                    </p:set>
                                    <p:animEffect transition="in" filter="fade">
                                      <p:cBhvr>
                                        <p:cTn id="642" dur="500"/>
                                        <p:tgtEl>
                                          <p:spTgt spid="104"/>
                                        </p:tgtEl>
                                      </p:cBhvr>
                                    </p:animEffect>
                                  </p:childTnLst>
                                </p:cTn>
                              </p:par>
                              <p:par>
                                <p:cTn id="643" presetID="10" presetClass="entr" presetSubtype="0" fill="hold" grpId="0" nodeType="withEffect">
                                  <p:stCondLst>
                                    <p:cond delay="1750"/>
                                  </p:stCondLst>
                                  <p:childTnLst>
                                    <p:set>
                                      <p:cBhvr>
                                        <p:cTn id="644" dur="1" fill="hold">
                                          <p:stCondLst>
                                            <p:cond delay="0"/>
                                          </p:stCondLst>
                                        </p:cTn>
                                        <p:tgtEl>
                                          <p:spTgt spid="99"/>
                                        </p:tgtEl>
                                        <p:attrNameLst>
                                          <p:attrName>style.visibility</p:attrName>
                                        </p:attrNameLst>
                                      </p:cBhvr>
                                      <p:to>
                                        <p:strVal val="visible"/>
                                      </p:to>
                                    </p:set>
                                    <p:animEffect transition="in" filter="fade">
                                      <p:cBhvr>
                                        <p:cTn id="645" dur="500"/>
                                        <p:tgtEl>
                                          <p:spTgt spid="99"/>
                                        </p:tgtEl>
                                      </p:cBhvr>
                                    </p:animEffect>
                                  </p:childTnLst>
                                </p:cTn>
                              </p:par>
                              <p:par>
                                <p:cTn id="646" presetID="10" presetClass="entr" presetSubtype="0" fill="hold" grpId="0" nodeType="withEffect">
                                  <p:stCondLst>
                                    <p:cond delay="1750"/>
                                  </p:stCondLst>
                                  <p:childTnLst>
                                    <p:set>
                                      <p:cBhvr>
                                        <p:cTn id="647" dur="1" fill="hold">
                                          <p:stCondLst>
                                            <p:cond delay="0"/>
                                          </p:stCondLst>
                                        </p:cTn>
                                        <p:tgtEl>
                                          <p:spTgt spid="103"/>
                                        </p:tgtEl>
                                        <p:attrNameLst>
                                          <p:attrName>style.visibility</p:attrName>
                                        </p:attrNameLst>
                                      </p:cBhvr>
                                      <p:to>
                                        <p:strVal val="visible"/>
                                      </p:to>
                                    </p:set>
                                    <p:animEffect transition="in" filter="fade">
                                      <p:cBhvr>
                                        <p:cTn id="648" dur="500"/>
                                        <p:tgtEl>
                                          <p:spTgt spid="103"/>
                                        </p:tgtEl>
                                      </p:cBhvr>
                                    </p:animEffect>
                                  </p:childTnLst>
                                </p:cTn>
                              </p:par>
                              <p:par>
                                <p:cTn id="649" presetID="10" presetClass="entr" presetSubtype="0" fill="hold" grpId="0" nodeType="withEffect">
                                  <p:stCondLst>
                                    <p:cond delay="1750"/>
                                  </p:stCondLst>
                                  <p:childTnLst>
                                    <p:set>
                                      <p:cBhvr>
                                        <p:cTn id="650" dur="1" fill="hold">
                                          <p:stCondLst>
                                            <p:cond delay="0"/>
                                          </p:stCondLst>
                                        </p:cTn>
                                        <p:tgtEl>
                                          <p:spTgt spid="143"/>
                                        </p:tgtEl>
                                        <p:attrNameLst>
                                          <p:attrName>style.visibility</p:attrName>
                                        </p:attrNameLst>
                                      </p:cBhvr>
                                      <p:to>
                                        <p:strVal val="visible"/>
                                      </p:to>
                                    </p:set>
                                    <p:animEffect transition="in" filter="fade">
                                      <p:cBhvr>
                                        <p:cTn id="651" dur="500"/>
                                        <p:tgtEl>
                                          <p:spTgt spid="143"/>
                                        </p:tgtEl>
                                      </p:cBhvr>
                                    </p:animEffect>
                                  </p:childTnLst>
                                </p:cTn>
                              </p:par>
                              <p:par>
                                <p:cTn id="652" presetID="10" presetClass="entr" presetSubtype="0" fill="hold" grpId="0" nodeType="withEffect">
                                  <p:stCondLst>
                                    <p:cond delay="1750"/>
                                  </p:stCondLst>
                                  <p:childTnLst>
                                    <p:set>
                                      <p:cBhvr>
                                        <p:cTn id="653" dur="1" fill="hold">
                                          <p:stCondLst>
                                            <p:cond delay="0"/>
                                          </p:stCondLst>
                                        </p:cTn>
                                        <p:tgtEl>
                                          <p:spTgt spid="153"/>
                                        </p:tgtEl>
                                        <p:attrNameLst>
                                          <p:attrName>style.visibility</p:attrName>
                                        </p:attrNameLst>
                                      </p:cBhvr>
                                      <p:to>
                                        <p:strVal val="visible"/>
                                      </p:to>
                                    </p:set>
                                    <p:animEffect transition="in" filter="fade">
                                      <p:cBhvr>
                                        <p:cTn id="654" dur="500"/>
                                        <p:tgtEl>
                                          <p:spTgt spid="153"/>
                                        </p:tgtEl>
                                      </p:cBhvr>
                                    </p:animEffect>
                                  </p:childTnLst>
                                </p:cTn>
                              </p:par>
                              <p:par>
                                <p:cTn id="655" presetID="10" presetClass="entr" presetSubtype="0" fill="hold" grpId="0" nodeType="withEffect">
                                  <p:stCondLst>
                                    <p:cond delay="1750"/>
                                  </p:stCondLst>
                                  <p:childTnLst>
                                    <p:set>
                                      <p:cBhvr>
                                        <p:cTn id="656" dur="1" fill="hold">
                                          <p:stCondLst>
                                            <p:cond delay="0"/>
                                          </p:stCondLst>
                                        </p:cTn>
                                        <p:tgtEl>
                                          <p:spTgt spid="151"/>
                                        </p:tgtEl>
                                        <p:attrNameLst>
                                          <p:attrName>style.visibility</p:attrName>
                                        </p:attrNameLst>
                                      </p:cBhvr>
                                      <p:to>
                                        <p:strVal val="visible"/>
                                      </p:to>
                                    </p:set>
                                    <p:animEffect transition="in" filter="fade">
                                      <p:cBhvr>
                                        <p:cTn id="657" dur="500"/>
                                        <p:tgtEl>
                                          <p:spTgt spid="151"/>
                                        </p:tgtEl>
                                      </p:cBhvr>
                                    </p:animEffect>
                                  </p:childTnLst>
                                </p:cTn>
                              </p:par>
                              <p:par>
                                <p:cTn id="658" presetID="10" presetClass="entr" presetSubtype="0" fill="hold" grpId="0" nodeType="withEffect">
                                  <p:stCondLst>
                                    <p:cond delay="1750"/>
                                  </p:stCondLst>
                                  <p:childTnLst>
                                    <p:set>
                                      <p:cBhvr>
                                        <p:cTn id="659" dur="1" fill="hold">
                                          <p:stCondLst>
                                            <p:cond delay="0"/>
                                          </p:stCondLst>
                                        </p:cTn>
                                        <p:tgtEl>
                                          <p:spTgt spid="101"/>
                                        </p:tgtEl>
                                        <p:attrNameLst>
                                          <p:attrName>style.visibility</p:attrName>
                                        </p:attrNameLst>
                                      </p:cBhvr>
                                      <p:to>
                                        <p:strVal val="visible"/>
                                      </p:to>
                                    </p:set>
                                    <p:animEffect transition="in" filter="fade">
                                      <p:cBhvr>
                                        <p:cTn id="660" dur="500"/>
                                        <p:tgtEl>
                                          <p:spTgt spid="101"/>
                                        </p:tgtEl>
                                      </p:cBhvr>
                                    </p:animEffect>
                                  </p:childTnLst>
                                </p:cTn>
                              </p:par>
                              <p:par>
                                <p:cTn id="661" presetID="10" presetClass="entr" presetSubtype="0" fill="hold" grpId="0" nodeType="withEffect">
                                  <p:stCondLst>
                                    <p:cond delay="1750"/>
                                  </p:stCondLst>
                                  <p:childTnLst>
                                    <p:set>
                                      <p:cBhvr>
                                        <p:cTn id="662" dur="1" fill="hold">
                                          <p:stCondLst>
                                            <p:cond delay="0"/>
                                          </p:stCondLst>
                                        </p:cTn>
                                        <p:tgtEl>
                                          <p:spTgt spid="147"/>
                                        </p:tgtEl>
                                        <p:attrNameLst>
                                          <p:attrName>style.visibility</p:attrName>
                                        </p:attrNameLst>
                                      </p:cBhvr>
                                      <p:to>
                                        <p:strVal val="visible"/>
                                      </p:to>
                                    </p:set>
                                    <p:animEffect transition="in" filter="fade">
                                      <p:cBhvr>
                                        <p:cTn id="663" dur="500"/>
                                        <p:tgtEl>
                                          <p:spTgt spid="147"/>
                                        </p:tgtEl>
                                      </p:cBhvr>
                                    </p:animEffect>
                                  </p:childTnLst>
                                </p:cTn>
                              </p:par>
                              <p:par>
                                <p:cTn id="664" presetID="10" presetClass="entr" presetSubtype="0" fill="hold" grpId="0" nodeType="withEffect">
                                  <p:stCondLst>
                                    <p:cond delay="1750"/>
                                  </p:stCondLst>
                                  <p:childTnLst>
                                    <p:set>
                                      <p:cBhvr>
                                        <p:cTn id="665" dur="1" fill="hold">
                                          <p:stCondLst>
                                            <p:cond delay="0"/>
                                          </p:stCondLst>
                                        </p:cTn>
                                        <p:tgtEl>
                                          <p:spTgt spid="150"/>
                                        </p:tgtEl>
                                        <p:attrNameLst>
                                          <p:attrName>style.visibility</p:attrName>
                                        </p:attrNameLst>
                                      </p:cBhvr>
                                      <p:to>
                                        <p:strVal val="visible"/>
                                      </p:to>
                                    </p:set>
                                    <p:animEffect transition="in" filter="fade">
                                      <p:cBhvr>
                                        <p:cTn id="666" dur="500"/>
                                        <p:tgtEl>
                                          <p:spTgt spid="150"/>
                                        </p:tgtEl>
                                      </p:cBhvr>
                                    </p:animEffect>
                                  </p:childTnLst>
                                </p:cTn>
                              </p:par>
                              <p:par>
                                <p:cTn id="667" presetID="10" presetClass="entr" presetSubtype="0" fill="hold" grpId="0" nodeType="withEffect">
                                  <p:stCondLst>
                                    <p:cond delay="1750"/>
                                  </p:stCondLst>
                                  <p:childTnLst>
                                    <p:set>
                                      <p:cBhvr>
                                        <p:cTn id="668" dur="1" fill="hold">
                                          <p:stCondLst>
                                            <p:cond delay="0"/>
                                          </p:stCondLst>
                                        </p:cTn>
                                        <p:tgtEl>
                                          <p:spTgt spid="100"/>
                                        </p:tgtEl>
                                        <p:attrNameLst>
                                          <p:attrName>style.visibility</p:attrName>
                                        </p:attrNameLst>
                                      </p:cBhvr>
                                      <p:to>
                                        <p:strVal val="visible"/>
                                      </p:to>
                                    </p:set>
                                    <p:animEffect transition="in" filter="fade">
                                      <p:cBhvr>
                                        <p:cTn id="669" dur="500"/>
                                        <p:tgtEl>
                                          <p:spTgt spid="100"/>
                                        </p:tgtEl>
                                      </p:cBhvr>
                                    </p:animEffect>
                                  </p:childTnLst>
                                </p:cTn>
                              </p:par>
                              <p:par>
                                <p:cTn id="670" presetID="10" presetClass="entr" presetSubtype="0" fill="hold" grpId="0" nodeType="withEffect">
                                  <p:stCondLst>
                                    <p:cond delay="1750"/>
                                  </p:stCondLst>
                                  <p:childTnLst>
                                    <p:set>
                                      <p:cBhvr>
                                        <p:cTn id="671" dur="1" fill="hold">
                                          <p:stCondLst>
                                            <p:cond delay="0"/>
                                          </p:stCondLst>
                                        </p:cTn>
                                        <p:tgtEl>
                                          <p:spTgt spid="109"/>
                                        </p:tgtEl>
                                        <p:attrNameLst>
                                          <p:attrName>style.visibility</p:attrName>
                                        </p:attrNameLst>
                                      </p:cBhvr>
                                      <p:to>
                                        <p:strVal val="visible"/>
                                      </p:to>
                                    </p:set>
                                    <p:animEffect transition="in" filter="fade">
                                      <p:cBhvr>
                                        <p:cTn id="672" dur="500"/>
                                        <p:tgtEl>
                                          <p:spTgt spid="109"/>
                                        </p:tgtEl>
                                      </p:cBhvr>
                                    </p:animEffect>
                                  </p:childTnLst>
                                </p:cTn>
                              </p:par>
                              <p:par>
                                <p:cTn id="673" presetID="10" presetClass="entr" presetSubtype="0" fill="hold" grpId="0" nodeType="withEffect">
                                  <p:stCondLst>
                                    <p:cond delay="1750"/>
                                  </p:stCondLst>
                                  <p:childTnLst>
                                    <p:set>
                                      <p:cBhvr>
                                        <p:cTn id="674" dur="1" fill="hold">
                                          <p:stCondLst>
                                            <p:cond delay="0"/>
                                          </p:stCondLst>
                                        </p:cTn>
                                        <p:tgtEl>
                                          <p:spTgt spid="106"/>
                                        </p:tgtEl>
                                        <p:attrNameLst>
                                          <p:attrName>style.visibility</p:attrName>
                                        </p:attrNameLst>
                                      </p:cBhvr>
                                      <p:to>
                                        <p:strVal val="visible"/>
                                      </p:to>
                                    </p:set>
                                    <p:animEffect transition="in" filter="fade">
                                      <p:cBhvr>
                                        <p:cTn id="675" dur="500"/>
                                        <p:tgtEl>
                                          <p:spTgt spid="106"/>
                                        </p:tgtEl>
                                      </p:cBhvr>
                                    </p:animEffect>
                                  </p:childTnLst>
                                </p:cTn>
                              </p:par>
                              <p:par>
                                <p:cTn id="676" presetID="10" presetClass="entr" presetSubtype="0" fill="hold" grpId="0" nodeType="withEffect">
                                  <p:stCondLst>
                                    <p:cond delay="1750"/>
                                  </p:stCondLst>
                                  <p:childTnLst>
                                    <p:set>
                                      <p:cBhvr>
                                        <p:cTn id="677" dur="1" fill="hold">
                                          <p:stCondLst>
                                            <p:cond delay="0"/>
                                          </p:stCondLst>
                                        </p:cTn>
                                        <p:tgtEl>
                                          <p:spTgt spid="152"/>
                                        </p:tgtEl>
                                        <p:attrNameLst>
                                          <p:attrName>style.visibility</p:attrName>
                                        </p:attrNameLst>
                                      </p:cBhvr>
                                      <p:to>
                                        <p:strVal val="visible"/>
                                      </p:to>
                                    </p:set>
                                    <p:animEffect transition="in" filter="fade">
                                      <p:cBhvr>
                                        <p:cTn id="678" dur="500"/>
                                        <p:tgtEl>
                                          <p:spTgt spid="152"/>
                                        </p:tgtEl>
                                      </p:cBhvr>
                                    </p:animEffect>
                                  </p:childTnLst>
                                </p:cTn>
                              </p:par>
                              <p:par>
                                <p:cTn id="679" presetID="10" presetClass="entr" presetSubtype="0" fill="hold" grpId="0" nodeType="withEffect">
                                  <p:stCondLst>
                                    <p:cond delay="1750"/>
                                  </p:stCondLst>
                                  <p:childTnLst>
                                    <p:set>
                                      <p:cBhvr>
                                        <p:cTn id="680" dur="1" fill="hold">
                                          <p:stCondLst>
                                            <p:cond delay="0"/>
                                          </p:stCondLst>
                                        </p:cTn>
                                        <p:tgtEl>
                                          <p:spTgt spid="113"/>
                                        </p:tgtEl>
                                        <p:attrNameLst>
                                          <p:attrName>style.visibility</p:attrName>
                                        </p:attrNameLst>
                                      </p:cBhvr>
                                      <p:to>
                                        <p:strVal val="visible"/>
                                      </p:to>
                                    </p:set>
                                    <p:animEffect transition="in" filter="fade">
                                      <p:cBhvr>
                                        <p:cTn id="681" dur="500"/>
                                        <p:tgtEl>
                                          <p:spTgt spid="113"/>
                                        </p:tgtEl>
                                      </p:cBhvr>
                                    </p:animEffect>
                                  </p:childTnLst>
                                </p:cTn>
                              </p:par>
                              <p:par>
                                <p:cTn id="682" presetID="10" presetClass="entr" presetSubtype="0" fill="hold" grpId="0" nodeType="withEffect">
                                  <p:stCondLst>
                                    <p:cond delay="1750"/>
                                  </p:stCondLst>
                                  <p:childTnLst>
                                    <p:set>
                                      <p:cBhvr>
                                        <p:cTn id="683" dur="1" fill="hold">
                                          <p:stCondLst>
                                            <p:cond delay="0"/>
                                          </p:stCondLst>
                                        </p:cTn>
                                        <p:tgtEl>
                                          <p:spTgt spid="111"/>
                                        </p:tgtEl>
                                        <p:attrNameLst>
                                          <p:attrName>style.visibility</p:attrName>
                                        </p:attrNameLst>
                                      </p:cBhvr>
                                      <p:to>
                                        <p:strVal val="visible"/>
                                      </p:to>
                                    </p:set>
                                    <p:animEffect transition="in" filter="fade">
                                      <p:cBhvr>
                                        <p:cTn id="684" dur="500"/>
                                        <p:tgtEl>
                                          <p:spTgt spid="111"/>
                                        </p:tgtEl>
                                      </p:cBhvr>
                                    </p:animEffect>
                                  </p:childTnLst>
                                </p:cTn>
                              </p:par>
                              <p:par>
                                <p:cTn id="685" presetID="10" presetClass="entr" presetSubtype="0" fill="hold" grpId="0" nodeType="withEffect">
                                  <p:stCondLst>
                                    <p:cond delay="1750"/>
                                  </p:stCondLst>
                                  <p:childTnLst>
                                    <p:set>
                                      <p:cBhvr>
                                        <p:cTn id="686" dur="1" fill="hold">
                                          <p:stCondLst>
                                            <p:cond delay="0"/>
                                          </p:stCondLst>
                                        </p:cTn>
                                        <p:tgtEl>
                                          <p:spTgt spid="148"/>
                                        </p:tgtEl>
                                        <p:attrNameLst>
                                          <p:attrName>style.visibility</p:attrName>
                                        </p:attrNameLst>
                                      </p:cBhvr>
                                      <p:to>
                                        <p:strVal val="visible"/>
                                      </p:to>
                                    </p:set>
                                    <p:animEffect transition="in" filter="fade">
                                      <p:cBhvr>
                                        <p:cTn id="687" dur="500"/>
                                        <p:tgtEl>
                                          <p:spTgt spid="148"/>
                                        </p:tgtEl>
                                      </p:cBhvr>
                                    </p:animEffect>
                                  </p:childTnLst>
                                </p:cTn>
                              </p:par>
                              <p:par>
                                <p:cTn id="688" presetID="10" presetClass="entr" presetSubtype="0" fill="hold" grpId="0" nodeType="withEffect">
                                  <p:stCondLst>
                                    <p:cond delay="1750"/>
                                  </p:stCondLst>
                                  <p:childTnLst>
                                    <p:set>
                                      <p:cBhvr>
                                        <p:cTn id="689" dur="1" fill="hold">
                                          <p:stCondLst>
                                            <p:cond delay="0"/>
                                          </p:stCondLst>
                                        </p:cTn>
                                        <p:tgtEl>
                                          <p:spTgt spid="110"/>
                                        </p:tgtEl>
                                        <p:attrNameLst>
                                          <p:attrName>style.visibility</p:attrName>
                                        </p:attrNameLst>
                                      </p:cBhvr>
                                      <p:to>
                                        <p:strVal val="visible"/>
                                      </p:to>
                                    </p:set>
                                    <p:animEffect transition="in" filter="fade">
                                      <p:cBhvr>
                                        <p:cTn id="690" dur="500"/>
                                        <p:tgtEl>
                                          <p:spTgt spid="110"/>
                                        </p:tgtEl>
                                      </p:cBhvr>
                                    </p:animEffect>
                                  </p:childTnLst>
                                </p:cTn>
                              </p:par>
                              <p:par>
                                <p:cTn id="691" presetID="10" presetClass="entr" presetSubtype="0" fill="hold" grpId="0" nodeType="withEffect">
                                  <p:stCondLst>
                                    <p:cond delay="1750"/>
                                  </p:stCondLst>
                                  <p:childTnLst>
                                    <p:set>
                                      <p:cBhvr>
                                        <p:cTn id="692" dur="1" fill="hold">
                                          <p:stCondLst>
                                            <p:cond delay="0"/>
                                          </p:stCondLst>
                                        </p:cTn>
                                        <p:tgtEl>
                                          <p:spTgt spid="149"/>
                                        </p:tgtEl>
                                        <p:attrNameLst>
                                          <p:attrName>style.visibility</p:attrName>
                                        </p:attrNameLst>
                                      </p:cBhvr>
                                      <p:to>
                                        <p:strVal val="visible"/>
                                      </p:to>
                                    </p:set>
                                    <p:animEffect transition="in" filter="fade">
                                      <p:cBhvr>
                                        <p:cTn id="693" dur="500"/>
                                        <p:tgtEl>
                                          <p:spTgt spid="149"/>
                                        </p:tgtEl>
                                      </p:cBhvr>
                                    </p:animEffect>
                                  </p:childTnLst>
                                </p:cTn>
                              </p:par>
                              <p:par>
                                <p:cTn id="694" presetID="10" presetClass="entr" presetSubtype="0" fill="hold" grpId="0" nodeType="withEffect">
                                  <p:stCondLst>
                                    <p:cond delay="1750"/>
                                  </p:stCondLst>
                                  <p:childTnLst>
                                    <p:set>
                                      <p:cBhvr>
                                        <p:cTn id="695" dur="1" fill="hold">
                                          <p:stCondLst>
                                            <p:cond delay="0"/>
                                          </p:stCondLst>
                                        </p:cTn>
                                        <p:tgtEl>
                                          <p:spTgt spid="108"/>
                                        </p:tgtEl>
                                        <p:attrNameLst>
                                          <p:attrName>style.visibility</p:attrName>
                                        </p:attrNameLst>
                                      </p:cBhvr>
                                      <p:to>
                                        <p:strVal val="visible"/>
                                      </p:to>
                                    </p:set>
                                    <p:animEffect transition="in" filter="fade">
                                      <p:cBhvr>
                                        <p:cTn id="696" dur="500"/>
                                        <p:tgtEl>
                                          <p:spTgt spid="108"/>
                                        </p:tgtEl>
                                      </p:cBhvr>
                                    </p:animEffect>
                                  </p:childTnLst>
                                </p:cTn>
                              </p:par>
                              <p:par>
                                <p:cTn id="697" presetID="10" presetClass="entr" presetSubtype="0" fill="hold" grpId="0" nodeType="withEffect">
                                  <p:stCondLst>
                                    <p:cond delay="1750"/>
                                  </p:stCondLst>
                                  <p:childTnLst>
                                    <p:set>
                                      <p:cBhvr>
                                        <p:cTn id="698" dur="1" fill="hold">
                                          <p:stCondLst>
                                            <p:cond delay="0"/>
                                          </p:stCondLst>
                                        </p:cTn>
                                        <p:tgtEl>
                                          <p:spTgt spid="112"/>
                                        </p:tgtEl>
                                        <p:attrNameLst>
                                          <p:attrName>style.visibility</p:attrName>
                                        </p:attrNameLst>
                                      </p:cBhvr>
                                      <p:to>
                                        <p:strVal val="visible"/>
                                      </p:to>
                                    </p:set>
                                    <p:animEffect transition="in" filter="fade">
                                      <p:cBhvr>
                                        <p:cTn id="699" dur="500"/>
                                        <p:tgtEl>
                                          <p:spTgt spid="112"/>
                                        </p:tgtEl>
                                      </p:cBhvr>
                                    </p:animEffect>
                                  </p:childTnLst>
                                </p:cTn>
                              </p:par>
                              <p:par>
                                <p:cTn id="700" presetID="10" presetClass="entr" presetSubtype="0" fill="hold" grpId="0" nodeType="withEffect">
                                  <p:stCondLst>
                                    <p:cond delay="1750"/>
                                  </p:stCondLst>
                                  <p:childTnLst>
                                    <p:set>
                                      <p:cBhvr>
                                        <p:cTn id="701" dur="1" fill="hold">
                                          <p:stCondLst>
                                            <p:cond delay="0"/>
                                          </p:stCondLst>
                                        </p:cTn>
                                        <p:tgtEl>
                                          <p:spTgt spid="114"/>
                                        </p:tgtEl>
                                        <p:attrNameLst>
                                          <p:attrName>style.visibility</p:attrName>
                                        </p:attrNameLst>
                                      </p:cBhvr>
                                      <p:to>
                                        <p:strVal val="visible"/>
                                      </p:to>
                                    </p:set>
                                    <p:animEffect transition="in" filter="fade">
                                      <p:cBhvr>
                                        <p:cTn id="702" dur="500"/>
                                        <p:tgtEl>
                                          <p:spTgt spid="114"/>
                                        </p:tgtEl>
                                      </p:cBhvr>
                                    </p:animEffect>
                                  </p:childTnLst>
                                </p:cTn>
                              </p:par>
                              <p:par>
                                <p:cTn id="703" presetID="10" presetClass="entr" presetSubtype="0" fill="hold" grpId="0" nodeType="withEffect">
                                  <p:stCondLst>
                                    <p:cond delay="1750"/>
                                  </p:stCondLst>
                                  <p:childTnLst>
                                    <p:set>
                                      <p:cBhvr>
                                        <p:cTn id="704" dur="1" fill="hold">
                                          <p:stCondLst>
                                            <p:cond delay="0"/>
                                          </p:stCondLst>
                                        </p:cTn>
                                        <p:tgtEl>
                                          <p:spTgt spid="162"/>
                                        </p:tgtEl>
                                        <p:attrNameLst>
                                          <p:attrName>style.visibility</p:attrName>
                                        </p:attrNameLst>
                                      </p:cBhvr>
                                      <p:to>
                                        <p:strVal val="visible"/>
                                      </p:to>
                                    </p:set>
                                    <p:animEffect transition="in" filter="fade">
                                      <p:cBhvr>
                                        <p:cTn id="705" dur="500"/>
                                        <p:tgtEl>
                                          <p:spTgt spid="162"/>
                                        </p:tgtEl>
                                      </p:cBhvr>
                                    </p:animEffect>
                                  </p:childTnLst>
                                </p:cTn>
                              </p:par>
                              <p:par>
                                <p:cTn id="706" presetID="10" presetClass="entr" presetSubtype="0" fill="hold" grpId="0" nodeType="withEffect">
                                  <p:stCondLst>
                                    <p:cond delay="1750"/>
                                  </p:stCondLst>
                                  <p:childTnLst>
                                    <p:set>
                                      <p:cBhvr>
                                        <p:cTn id="707" dur="1" fill="hold">
                                          <p:stCondLst>
                                            <p:cond delay="0"/>
                                          </p:stCondLst>
                                        </p:cTn>
                                        <p:tgtEl>
                                          <p:spTgt spid="163"/>
                                        </p:tgtEl>
                                        <p:attrNameLst>
                                          <p:attrName>style.visibility</p:attrName>
                                        </p:attrNameLst>
                                      </p:cBhvr>
                                      <p:to>
                                        <p:strVal val="visible"/>
                                      </p:to>
                                    </p:set>
                                    <p:animEffect transition="in" filter="fade">
                                      <p:cBhvr>
                                        <p:cTn id="708" dur="500"/>
                                        <p:tgtEl>
                                          <p:spTgt spid="163"/>
                                        </p:tgtEl>
                                      </p:cBhvr>
                                    </p:animEffect>
                                  </p:childTnLst>
                                </p:cTn>
                              </p:par>
                              <p:par>
                                <p:cTn id="709" presetID="10" presetClass="entr" presetSubtype="0" fill="hold" grpId="0" nodeType="withEffect">
                                  <p:stCondLst>
                                    <p:cond delay="1750"/>
                                  </p:stCondLst>
                                  <p:childTnLst>
                                    <p:set>
                                      <p:cBhvr>
                                        <p:cTn id="710" dur="1" fill="hold">
                                          <p:stCondLst>
                                            <p:cond delay="0"/>
                                          </p:stCondLst>
                                        </p:cTn>
                                        <p:tgtEl>
                                          <p:spTgt spid="160"/>
                                        </p:tgtEl>
                                        <p:attrNameLst>
                                          <p:attrName>style.visibility</p:attrName>
                                        </p:attrNameLst>
                                      </p:cBhvr>
                                      <p:to>
                                        <p:strVal val="visible"/>
                                      </p:to>
                                    </p:set>
                                    <p:animEffect transition="in" filter="fade">
                                      <p:cBhvr>
                                        <p:cTn id="711" dur="500"/>
                                        <p:tgtEl>
                                          <p:spTgt spid="160"/>
                                        </p:tgtEl>
                                      </p:cBhvr>
                                    </p:animEffect>
                                  </p:childTnLst>
                                </p:cTn>
                              </p:par>
                              <p:par>
                                <p:cTn id="712" presetID="10" presetClass="entr" presetSubtype="0" fill="hold" grpId="0" nodeType="withEffect">
                                  <p:stCondLst>
                                    <p:cond delay="1750"/>
                                  </p:stCondLst>
                                  <p:childTnLst>
                                    <p:set>
                                      <p:cBhvr>
                                        <p:cTn id="713" dur="1" fill="hold">
                                          <p:stCondLst>
                                            <p:cond delay="0"/>
                                          </p:stCondLst>
                                        </p:cTn>
                                        <p:tgtEl>
                                          <p:spTgt spid="157"/>
                                        </p:tgtEl>
                                        <p:attrNameLst>
                                          <p:attrName>style.visibility</p:attrName>
                                        </p:attrNameLst>
                                      </p:cBhvr>
                                      <p:to>
                                        <p:strVal val="visible"/>
                                      </p:to>
                                    </p:set>
                                    <p:animEffect transition="in" filter="fade">
                                      <p:cBhvr>
                                        <p:cTn id="714" dur="500"/>
                                        <p:tgtEl>
                                          <p:spTgt spid="157"/>
                                        </p:tgtEl>
                                      </p:cBhvr>
                                    </p:animEffect>
                                  </p:childTnLst>
                                </p:cTn>
                              </p:par>
                              <p:par>
                                <p:cTn id="715" presetID="10" presetClass="entr" presetSubtype="0" fill="hold" grpId="0" nodeType="withEffect">
                                  <p:stCondLst>
                                    <p:cond delay="1750"/>
                                  </p:stCondLst>
                                  <p:childTnLst>
                                    <p:set>
                                      <p:cBhvr>
                                        <p:cTn id="716" dur="1" fill="hold">
                                          <p:stCondLst>
                                            <p:cond delay="0"/>
                                          </p:stCondLst>
                                        </p:cTn>
                                        <p:tgtEl>
                                          <p:spTgt spid="121"/>
                                        </p:tgtEl>
                                        <p:attrNameLst>
                                          <p:attrName>style.visibility</p:attrName>
                                        </p:attrNameLst>
                                      </p:cBhvr>
                                      <p:to>
                                        <p:strVal val="visible"/>
                                      </p:to>
                                    </p:set>
                                    <p:animEffect transition="in" filter="fade">
                                      <p:cBhvr>
                                        <p:cTn id="717" dur="500"/>
                                        <p:tgtEl>
                                          <p:spTgt spid="121"/>
                                        </p:tgtEl>
                                      </p:cBhvr>
                                    </p:animEffect>
                                  </p:childTnLst>
                                </p:cTn>
                              </p:par>
                              <p:par>
                                <p:cTn id="718" presetID="10" presetClass="entr" presetSubtype="0" fill="hold" grpId="0" nodeType="withEffect">
                                  <p:stCondLst>
                                    <p:cond delay="1750"/>
                                  </p:stCondLst>
                                  <p:childTnLst>
                                    <p:set>
                                      <p:cBhvr>
                                        <p:cTn id="719" dur="1" fill="hold">
                                          <p:stCondLst>
                                            <p:cond delay="0"/>
                                          </p:stCondLst>
                                        </p:cTn>
                                        <p:tgtEl>
                                          <p:spTgt spid="107"/>
                                        </p:tgtEl>
                                        <p:attrNameLst>
                                          <p:attrName>style.visibility</p:attrName>
                                        </p:attrNameLst>
                                      </p:cBhvr>
                                      <p:to>
                                        <p:strVal val="visible"/>
                                      </p:to>
                                    </p:set>
                                    <p:animEffect transition="in" filter="fade">
                                      <p:cBhvr>
                                        <p:cTn id="720" dur="500"/>
                                        <p:tgtEl>
                                          <p:spTgt spid="107"/>
                                        </p:tgtEl>
                                      </p:cBhvr>
                                    </p:animEffect>
                                  </p:childTnLst>
                                </p:cTn>
                              </p:par>
                              <p:par>
                                <p:cTn id="721" presetID="10" presetClass="entr" presetSubtype="0" fill="hold" grpId="0" nodeType="withEffect">
                                  <p:stCondLst>
                                    <p:cond delay="1750"/>
                                  </p:stCondLst>
                                  <p:childTnLst>
                                    <p:set>
                                      <p:cBhvr>
                                        <p:cTn id="722" dur="1" fill="hold">
                                          <p:stCondLst>
                                            <p:cond delay="0"/>
                                          </p:stCondLst>
                                        </p:cTn>
                                        <p:tgtEl>
                                          <p:spTgt spid="154"/>
                                        </p:tgtEl>
                                        <p:attrNameLst>
                                          <p:attrName>style.visibility</p:attrName>
                                        </p:attrNameLst>
                                      </p:cBhvr>
                                      <p:to>
                                        <p:strVal val="visible"/>
                                      </p:to>
                                    </p:set>
                                    <p:animEffect transition="in" filter="fade">
                                      <p:cBhvr>
                                        <p:cTn id="723" dur="500"/>
                                        <p:tgtEl>
                                          <p:spTgt spid="154"/>
                                        </p:tgtEl>
                                      </p:cBhvr>
                                    </p:animEffect>
                                  </p:childTnLst>
                                </p:cTn>
                              </p:par>
                              <p:par>
                                <p:cTn id="724" presetID="10" presetClass="entr" presetSubtype="0" fill="hold" grpId="0" nodeType="withEffect">
                                  <p:stCondLst>
                                    <p:cond delay="1750"/>
                                  </p:stCondLst>
                                  <p:childTnLst>
                                    <p:set>
                                      <p:cBhvr>
                                        <p:cTn id="725" dur="1" fill="hold">
                                          <p:stCondLst>
                                            <p:cond delay="0"/>
                                          </p:stCondLst>
                                        </p:cTn>
                                        <p:tgtEl>
                                          <p:spTgt spid="156"/>
                                        </p:tgtEl>
                                        <p:attrNameLst>
                                          <p:attrName>style.visibility</p:attrName>
                                        </p:attrNameLst>
                                      </p:cBhvr>
                                      <p:to>
                                        <p:strVal val="visible"/>
                                      </p:to>
                                    </p:set>
                                    <p:animEffect transition="in" filter="fade">
                                      <p:cBhvr>
                                        <p:cTn id="726" dur="500"/>
                                        <p:tgtEl>
                                          <p:spTgt spid="156"/>
                                        </p:tgtEl>
                                      </p:cBhvr>
                                    </p:animEffect>
                                  </p:childTnLst>
                                </p:cTn>
                              </p:par>
                              <p:par>
                                <p:cTn id="727" presetID="10" presetClass="entr" presetSubtype="0" fill="hold" grpId="0" nodeType="withEffect">
                                  <p:stCondLst>
                                    <p:cond delay="1750"/>
                                  </p:stCondLst>
                                  <p:childTnLst>
                                    <p:set>
                                      <p:cBhvr>
                                        <p:cTn id="728" dur="1" fill="hold">
                                          <p:stCondLst>
                                            <p:cond delay="0"/>
                                          </p:stCondLst>
                                        </p:cTn>
                                        <p:tgtEl>
                                          <p:spTgt spid="161"/>
                                        </p:tgtEl>
                                        <p:attrNameLst>
                                          <p:attrName>style.visibility</p:attrName>
                                        </p:attrNameLst>
                                      </p:cBhvr>
                                      <p:to>
                                        <p:strVal val="visible"/>
                                      </p:to>
                                    </p:set>
                                    <p:animEffect transition="in" filter="fade">
                                      <p:cBhvr>
                                        <p:cTn id="729" dur="500"/>
                                        <p:tgtEl>
                                          <p:spTgt spid="161"/>
                                        </p:tgtEl>
                                      </p:cBhvr>
                                    </p:animEffect>
                                  </p:childTnLst>
                                </p:cTn>
                              </p:par>
                              <p:par>
                                <p:cTn id="730" presetID="10" presetClass="entr" presetSubtype="0" fill="hold" grpId="0" nodeType="withEffect">
                                  <p:stCondLst>
                                    <p:cond delay="1750"/>
                                  </p:stCondLst>
                                  <p:childTnLst>
                                    <p:set>
                                      <p:cBhvr>
                                        <p:cTn id="731" dur="1" fill="hold">
                                          <p:stCondLst>
                                            <p:cond delay="0"/>
                                          </p:stCondLst>
                                        </p:cTn>
                                        <p:tgtEl>
                                          <p:spTgt spid="123"/>
                                        </p:tgtEl>
                                        <p:attrNameLst>
                                          <p:attrName>style.visibility</p:attrName>
                                        </p:attrNameLst>
                                      </p:cBhvr>
                                      <p:to>
                                        <p:strVal val="visible"/>
                                      </p:to>
                                    </p:set>
                                    <p:animEffect transition="in" filter="fade">
                                      <p:cBhvr>
                                        <p:cTn id="732" dur="500"/>
                                        <p:tgtEl>
                                          <p:spTgt spid="123"/>
                                        </p:tgtEl>
                                      </p:cBhvr>
                                    </p:animEffect>
                                  </p:childTnLst>
                                </p:cTn>
                              </p:par>
                              <p:par>
                                <p:cTn id="733" presetID="10" presetClass="entr" presetSubtype="0" fill="hold" grpId="0" nodeType="withEffect">
                                  <p:stCondLst>
                                    <p:cond delay="1750"/>
                                  </p:stCondLst>
                                  <p:childTnLst>
                                    <p:set>
                                      <p:cBhvr>
                                        <p:cTn id="734" dur="1" fill="hold">
                                          <p:stCondLst>
                                            <p:cond delay="0"/>
                                          </p:stCondLst>
                                        </p:cTn>
                                        <p:tgtEl>
                                          <p:spTgt spid="124"/>
                                        </p:tgtEl>
                                        <p:attrNameLst>
                                          <p:attrName>style.visibility</p:attrName>
                                        </p:attrNameLst>
                                      </p:cBhvr>
                                      <p:to>
                                        <p:strVal val="visible"/>
                                      </p:to>
                                    </p:set>
                                    <p:animEffect transition="in" filter="fade">
                                      <p:cBhvr>
                                        <p:cTn id="735" dur="500"/>
                                        <p:tgtEl>
                                          <p:spTgt spid="124"/>
                                        </p:tgtEl>
                                      </p:cBhvr>
                                    </p:animEffect>
                                  </p:childTnLst>
                                </p:cTn>
                              </p:par>
                              <p:par>
                                <p:cTn id="736" presetID="10" presetClass="entr" presetSubtype="0" fill="hold" grpId="0" nodeType="withEffect">
                                  <p:stCondLst>
                                    <p:cond delay="1750"/>
                                  </p:stCondLst>
                                  <p:childTnLst>
                                    <p:set>
                                      <p:cBhvr>
                                        <p:cTn id="737" dur="1" fill="hold">
                                          <p:stCondLst>
                                            <p:cond delay="0"/>
                                          </p:stCondLst>
                                        </p:cTn>
                                        <p:tgtEl>
                                          <p:spTgt spid="118"/>
                                        </p:tgtEl>
                                        <p:attrNameLst>
                                          <p:attrName>style.visibility</p:attrName>
                                        </p:attrNameLst>
                                      </p:cBhvr>
                                      <p:to>
                                        <p:strVal val="visible"/>
                                      </p:to>
                                    </p:set>
                                    <p:animEffect transition="in" filter="fade">
                                      <p:cBhvr>
                                        <p:cTn id="738" dur="500"/>
                                        <p:tgtEl>
                                          <p:spTgt spid="118"/>
                                        </p:tgtEl>
                                      </p:cBhvr>
                                    </p:animEffect>
                                  </p:childTnLst>
                                </p:cTn>
                              </p:par>
                              <p:par>
                                <p:cTn id="739" presetID="10" presetClass="entr" presetSubtype="0" fill="hold" grpId="0" nodeType="withEffect">
                                  <p:stCondLst>
                                    <p:cond delay="1750"/>
                                  </p:stCondLst>
                                  <p:childTnLst>
                                    <p:set>
                                      <p:cBhvr>
                                        <p:cTn id="740" dur="1" fill="hold">
                                          <p:stCondLst>
                                            <p:cond delay="0"/>
                                          </p:stCondLst>
                                        </p:cTn>
                                        <p:tgtEl>
                                          <p:spTgt spid="115"/>
                                        </p:tgtEl>
                                        <p:attrNameLst>
                                          <p:attrName>style.visibility</p:attrName>
                                        </p:attrNameLst>
                                      </p:cBhvr>
                                      <p:to>
                                        <p:strVal val="visible"/>
                                      </p:to>
                                    </p:set>
                                    <p:animEffect transition="in" filter="fade">
                                      <p:cBhvr>
                                        <p:cTn id="741" dur="500"/>
                                        <p:tgtEl>
                                          <p:spTgt spid="115"/>
                                        </p:tgtEl>
                                      </p:cBhvr>
                                    </p:animEffect>
                                  </p:childTnLst>
                                </p:cTn>
                              </p:par>
                              <p:par>
                                <p:cTn id="742" presetID="10" presetClass="entr" presetSubtype="0" fill="hold" grpId="0" nodeType="withEffect">
                                  <p:stCondLst>
                                    <p:cond delay="1750"/>
                                  </p:stCondLst>
                                  <p:childTnLst>
                                    <p:set>
                                      <p:cBhvr>
                                        <p:cTn id="743" dur="1" fill="hold">
                                          <p:stCondLst>
                                            <p:cond delay="0"/>
                                          </p:stCondLst>
                                        </p:cTn>
                                        <p:tgtEl>
                                          <p:spTgt spid="158"/>
                                        </p:tgtEl>
                                        <p:attrNameLst>
                                          <p:attrName>style.visibility</p:attrName>
                                        </p:attrNameLst>
                                      </p:cBhvr>
                                      <p:to>
                                        <p:strVal val="visible"/>
                                      </p:to>
                                    </p:set>
                                    <p:animEffect transition="in" filter="fade">
                                      <p:cBhvr>
                                        <p:cTn id="744" dur="500"/>
                                        <p:tgtEl>
                                          <p:spTgt spid="158"/>
                                        </p:tgtEl>
                                      </p:cBhvr>
                                    </p:animEffect>
                                  </p:childTnLst>
                                </p:cTn>
                              </p:par>
                              <p:par>
                                <p:cTn id="745" presetID="10" presetClass="entr" presetSubtype="0" fill="hold" grpId="0" nodeType="withEffect">
                                  <p:stCondLst>
                                    <p:cond delay="1750"/>
                                  </p:stCondLst>
                                  <p:childTnLst>
                                    <p:set>
                                      <p:cBhvr>
                                        <p:cTn id="746" dur="1" fill="hold">
                                          <p:stCondLst>
                                            <p:cond delay="0"/>
                                          </p:stCondLst>
                                        </p:cTn>
                                        <p:tgtEl>
                                          <p:spTgt spid="122"/>
                                        </p:tgtEl>
                                        <p:attrNameLst>
                                          <p:attrName>style.visibility</p:attrName>
                                        </p:attrNameLst>
                                      </p:cBhvr>
                                      <p:to>
                                        <p:strVal val="visible"/>
                                      </p:to>
                                    </p:set>
                                    <p:animEffect transition="in" filter="fade">
                                      <p:cBhvr>
                                        <p:cTn id="747" dur="500"/>
                                        <p:tgtEl>
                                          <p:spTgt spid="122"/>
                                        </p:tgtEl>
                                      </p:cBhvr>
                                    </p:animEffect>
                                  </p:childTnLst>
                                </p:cTn>
                              </p:par>
                              <p:par>
                                <p:cTn id="748" presetID="10" presetClass="entr" presetSubtype="0" fill="hold" grpId="0" nodeType="withEffect">
                                  <p:stCondLst>
                                    <p:cond delay="1750"/>
                                  </p:stCondLst>
                                  <p:childTnLst>
                                    <p:set>
                                      <p:cBhvr>
                                        <p:cTn id="749" dur="1" fill="hold">
                                          <p:stCondLst>
                                            <p:cond delay="0"/>
                                          </p:stCondLst>
                                        </p:cTn>
                                        <p:tgtEl>
                                          <p:spTgt spid="125"/>
                                        </p:tgtEl>
                                        <p:attrNameLst>
                                          <p:attrName>style.visibility</p:attrName>
                                        </p:attrNameLst>
                                      </p:cBhvr>
                                      <p:to>
                                        <p:strVal val="visible"/>
                                      </p:to>
                                    </p:set>
                                    <p:animEffect transition="in" filter="fade">
                                      <p:cBhvr>
                                        <p:cTn id="750" dur="500"/>
                                        <p:tgtEl>
                                          <p:spTgt spid="125"/>
                                        </p:tgtEl>
                                      </p:cBhvr>
                                    </p:animEffect>
                                  </p:childTnLst>
                                </p:cTn>
                              </p:par>
                              <p:par>
                                <p:cTn id="751" presetID="10" presetClass="entr" presetSubtype="0" fill="hold" grpId="0" nodeType="withEffect">
                                  <p:stCondLst>
                                    <p:cond delay="1750"/>
                                  </p:stCondLst>
                                  <p:childTnLst>
                                    <p:set>
                                      <p:cBhvr>
                                        <p:cTn id="752" dur="1" fill="hold">
                                          <p:stCondLst>
                                            <p:cond delay="0"/>
                                          </p:stCondLst>
                                        </p:cTn>
                                        <p:tgtEl>
                                          <p:spTgt spid="175"/>
                                        </p:tgtEl>
                                        <p:attrNameLst>
                                          <p:attrName>style.visibility</p:attrName>
                                        </p:attrNameLst>
                                      </p:cBhvr>
                                      <p:to>
                                        <p:strVal val="visible"/>
                                      </p:to>
                                    </p:set>
                                    <p:animEffect transition="in" filter="fade">
                                      <p:cBhvr>
                                        <p:cTn id="753" dur="500"/>
                                        <p:tgtEl>
                                          <p:spTgt spid="175"/>
                                        </p:tgtEl>
                                      </p:cBhvr>
                                    </p:animEffect>
                                  </p:childTnLst>
                                </p:cTn>
                              </p:par>
                              <p:par>
                                <p:cTn id="754" presetID="10" presetClass="entr" presetSubtype="0" fill="hold" grpId="0" nodeType="withEffect">
                                  <p:stCondLst>
                                    <p:cond delay="1750"/>
                                  </p:stCondLst>
                                  <p:childTnLst>
                                    <p:set>
                                      <p:cBhvr>
                                        <p:cTn id="755" dur="1" fill="hold">
                                          <p:stCondLst>
                                            <p:cond delay="0"/>
                                          </p:stCondLst>
                                        </p:cTn>
                                        <p:tgtEl>
                                          <p:spTgt spid="173"/>
                                        </p:tgtEl>
                                        <p:attrNameLst>
                                          <p:attrName>style.visibility</p:attrName>
                                        </p:attrNameLst>
                                      </p:cBhvr>
                                      <p:to>
                                        <p:strVal val="visible"/>
                                      </p:to>
                                    </p:set>
                                    <p:animEffect transition="in" filter="fade">
                                      <p:cBhvr>
                                        <p:cTn id="756" dur="500"/>
                                        <p:tgtEl>
                                          <p:spTgt spid="173"/>
                                        </p:tgtEl>
                                      </p:cBhvr>
                                    </p:animEffect>
                                  </p:childTnLst>
                                </p:cTn>
                              </p:par>
                              <p:par>
                                <p:cTn id="757" presetID="10" presetClass="entr" presetSubtype="0" fill="hold" grpId="0" nodeType="withEffect">
                                  <p:stCondLst>
                                    <p:cond delay="1750"/>
                                  </p:stCondLst>
                                  <p:childTnLst>
                                    <p:set>
                                      <p:cBhvr>
                                        <p:cTn id="758" dur="1" fill="hold">
                                          <p:stCondLst>
                                            <p:cond delay="0"/>
                                          </p:stCondLst>
                                        </p:cTn>
                                        <p:tgtEl>
                                          <p:spTgt spid="170"/>
                                        </p:tgtEl>
                                        <p:attrNameLst>
                                          <p:attrName>style.visibility</p:attrName>
                                        </p:attrNameLst>
                                      </p:cBhvr>
                                      <p:to>
                                        <p:strVal val="visible"/>
                                      </p:to>
                                    </p:set>
                                    <p:animEffect transition="in" filter="fade">
                                      <p:cBhvr>
                                        <p:cTn id="759" dur="500"/>
                                        <p:tgtEl>
                                          <p:spTgt spid="170"/>
                                        </p:tgtEl>
                                      </p:cBhvr>
                                    </p:animEffect>
                                  </p:childTnLst>
                                </p:cTn>
                              </p:par>
                              <p:par>
                                <p:cTn id="760" presetID="10" presetClass="entr" presetSubtype="0" fill="hold" grpId="0" nodeType="withEffect">
                                  <p:stCondLst>
                                    <p:cond delay="1750"/>
                                  </p:stCondLst>
                                  <p:childTnLst>
                                    <p:set>
                                      <p:cBhvr>
                                        <p:cTn id="761" dur="1" fill="hold">
                                          <p:stCondLst>
                                            <p:cond delay="0"/>
                                          </p:stCondLst>
                                        </p:cTn>
                                        <p:tgtEl>
                                          <p:spTgt spid="159"/>
                                        </p:tgtEl>
                                        <p:attrNameLst>
                                          <p:attrName>style.visibility</p:attrName>
                                        </p:attrNameLst>
                                      </p:cBhvr>
                                      <p:to>
                                        <p:strVal val="visible"/>
                                      </p:to>
                                    </p:set>
                                    <p:animEffect transition="in" filter="fade">
                                      <p:cBhvr>
                                        <p:cTn id="762" dur="500"/>
                                        <p:tgtEl>
                                          <p:spTgt spid="159"/>
                                        </p:tgtEl>
                                      </p:cBhvr>
                                    </p:animEffect>
                                  </p:childTnLst>
                                </p:cTn>
                              </p:par>
                              <p:par>
                                <p:cTn id="763" presetID="10" presetClass="entr" presetSubtype="0" fill="hold" grpId="0" nodeType="withEffect">
                                  <p:stCondLst>
                                    <p:cond delay="1750"/>
                                  </p:stCondLst>
                                  <p:childTnLst>
                                    <p:set>
                                      <p:cBhvr>
                                        <p:cTn id="764" dur="1" fill="hold">
                                          <p:stCondLst>
                                            <p:cond delay="0"/>
                                          </p:stCondLst>
                                        </p:cTn>
                                        <p:tgtEl>
                                          <p:spTgt spid="119"/>
                                        </p:tgtEl>
                                        <p:attrNameLst>
                                          <p:attrName>style.visibility</p:attrName>
                                        </p:attrNameLst>
                                      </p:cBhvr>
                                      <p:to>
                                        <p:strVal val="visible"/>
                                      </p:to>
                                    </p:set>
                                    <p:animEffect transition="in" filter="fade">
                                      <p:cBhvr>
                                        <p:cTn id="765" dur="500"/>
                                        <p:tgtEl>
                                          <p:spTgt spid="119"/>
                                        </p:tgtEl>
                                      </p:cBhvr>
                                    </p:animEffect>
                                  </p:childTnLst>
                                </p:cTn>
                              </p:par>
                              <p:par>
                                <p:cTn id="766" presetID="10" presetClass="entr" presetSubtype="0" fill="hold" grpId="0" nodeType="withEffect">
                                  <p:stCondLst>
                                    <p:cond delay="1750"/>
                                  </p:stCondLst>
                                  <p:childTnLst>
                                    <p:set>
                                      <p:cBhvr>
                                        <p:cTn id="767" dur="1" fill="hold">
                                          <p:stCondLst>
                                            <p:cond delay="0"/>
                                          </p:stCondLst>
                                        </p:cTn>
                                        <p:tgtEl>
                                          <p:spTgt spid="155"/>
                                        </p:tgtEl>
                                        <p:attrNameLst>
                                          <p:attrName>style.visibility</p:attrName>
                                        </p:attrNameLst>
                                      </p:cBhvr>
                                      <p:to>
                                        <p:strVal val="visible"/>
                                      </p:to>
                                    </p:set>
                                    <p:animEffect transition="in" filter="fade">
                                      <p:cBhvr>
                                        <p:cTn id="768" dur="500"/>
                                        <p:tgtEl>
                                          <p:spTgt spid="155"/>
                                        </p:tgtEl>
                                      </p:cBhvr>
                                    </p:animEffect>
                                  </p:childTnLst>
                                </p:cTn>
                              </p:par>
                              <p:par>
                                <p:cTn id="769" presetID="10" presetClass="entr" presetSubtype="0" fill="hold" grpId="0" nodeType="withEffect">
                                  <p:stCondLst>
                                    <p:cond delay="1750"/>
                                  </p:stCondLst>
                                  <p:childTnLst>
                                    <p:set>
                                      <p:cBhvr>
                                        <p:cTn id="770" dur="1" fill="hold">
                                          <p:stCondLst>
                                            <p:cond delay="0"/>
                                          </p:stCondLst>
                                        </p:cTn>
                                        <p:tgtEl>
                                          <p:spTgt spid="117"/>
                                        </p:tgtEl>
                                        <p:attrNameLst>
                                          <p:attrName>style.visibility</p:attrName>
                                        </p:attrNameLst>
                                      </p:cBhvr>
                                      <p:to>
                                        <p:strVal val="visible"/>
                                      </p:to>
                                    </p:set>
                                    <p:animEffect transition="in" filter="fade">
                                      <p:cBhvr>
                                        <p:cTn id="771" dur="500"/>
                                        <p:tgtEl>
                                          <p:spTgt spid="117"/>
                                        </p:tgtEl>
                                      </p:cBhvr>
                                    </p:animEffect>
                                  </p:childTnLst>
                                </p:cTn>
                              </p:par>
                              <p:par>
                                <p:cTn id="772" presetID="10" presetClass="entr" presetSubtype="0" fill="hold" grpId="0" nodeType="withEffect">
                                  <p:stCondLst>
                                    <p:cond delay="1750"/>
                                  </p:stCondLst>
                                  <p:childTnLst>
                                    <p:set>
                                      <p:cBhvr>
                                        <p:cTn id="773" dur="1" fill="hold">
                                          <p:stCondLst>
                                            <p:cond delay="0"/>
                                          </p:stCondLst>
                                        </p:cTn>
                                        <p:tgtEl>
                                          <p:spTgt spid="164"/>
                                        </p:tgtEl>
                                        <p:attrNameLst>
                                          <p:attrName>style.visibility</p:attrName>
                                        </p:attrNameLst>
                                      </p:cBhvr>
                                      <p:to>
                                        <p:strVal val="visible"/>
                                      </p:to>
                                    </p:set>
                                    <p:animEffect transition="in" filter="fade">
                                      <p:cBhvr>
                                        <p:cTn id="774" dur="500"/>
                                        <p:tgtEl>
                                          <p:spTgt spid="164"/>
                                        </p:tgtEl>
                                      </p:cBhvr>
                                    </p:animEffect>
                                  </p:childTnLst>
                                </p:cTn>
                              </p:par>
                              <p:par>
                                <p:cTn id="775" presetID="10" presetClass="entr" presetSubtype="0" fill="hold" grpId="0" nodeType="withEffect">
                                  <p:stCondLst>
                                    <p:cond delay="1750"/>
                                  </p:stCondLst>
                                  <p:childTnLst>
                                    <p:set>
                                      <p:cBhvr>
                                        <p:cTn id="776" dur="1" fill="hold">
                                          <p:stCondLst>
                                            <p:cond delay="0"/>
                                          </p:stCondLst>
                                        </p:cTn>
                                        <p:tgtEl>
                                          <p:spTgt spid="166"/>
                                        </p:tgtEl>
                                        <p:attrNameLst>
                                          <p:attrName>style.visibility</p:attrName>
                                        </p:attrNameLst>
                                      </p:cBhvr>
                                      <p:to>
                                        <p:strVal val="visible"/>
                                      </p:to>
                                    </p:set>
                                    <p:animEffect transition="in" filter="fade">
                                      <p:cBhvr>
                                        <p:cTn id="777" dur="500"/>
                                        <p:tgtEl>
                                          <p:spTgt spid="166"/>
                                        </p:tgtEl>
                                      </p:cBhvr>
                                    </p:animEffect>
                                  </p:childTnLst>
                                </p:cTn>
                              </p:par>
                              <p:par>
                                <p:cTn id="778" presetID="10" presetClass="entr" presetSubtype="0" fill="hold" grpId="0" nodeType="withEffect">
                                  <p:stCondLst>
                                    <p:cond delay="1750"/>
                                  </p:stCondLst>
                                  <p:childTnLst>
                                    <p:set>
                                      <p:cBhvr>
                                        <p:cTn id="779" dur="1" fill="hold">
                                          <p:stCondLst>
                                            <p:cond delay="0"/>
                                          </p:stCondLst>
                                        </p:cTn>
                                        <p:tgtEl>
                                          <p:spTgt spid="120"/>
                                        </p:tgtEl>
                                        <p:attrNameLst>
                                          <p:attrName>style.visibility</p:attrName>
                                        </p:attrNameLst>
                                      </p:cBhvr>
                                      <p:to>
                                        <p:strVal val="visible"/>
                                      </p:to>
                                    </p:set>
                                    <p:animEffect transition="in" filter="fade">
                                      <p:cBhvr>
                                        <p:cTn id="780" dur="500"/>
                                        <p:tgtEl>
                                          <p:spTgt spid="120"/>
                                        </p:tgtEl>
                                      </p:cBhvr>
                                    </p:animEffect>
                                  </p:childTnLst>
                                </p:cTn>
                              </p:par>
                              <p:par>
                                <p:cTn id="781" presetID="10" presetClass="entr" presetSubtype="0" fill="hold" grpId="0" nodeType="withEffect">
                                  <p:stCondLst>
                                    <p:cond delay="1750"/>
                                  </p:stCondLst>
                                  <p:childTnLst>
                                    <p:set>
                                      <p:cBhvr>
                                        <p:cTn id="782" dur="1" fill="hold">
                                          <p:stCondLst>
                                            <p:cond delay="0"/>
                                          </p:stCondLst>
                                        </p:cTn>
                                        <p:tgtEl>
                                          <p:spTgt spid="168"/>
                                        </p:tgtEl>
                                        <p:attrNameLst>
                                          <p:attrName>style.visibility</p:attrName>
                                        </p:attrNameLst>
                                      </p:cBhvr>
                                      <p:to>
                                        <p:strVal val="visible"/>
                                      </p:to>
                                    </p:set>
                                    <p:animEffect transition="in" filter="fade">
                                      <p:cBhvr>
                                        <p:cTn id="783" dur="500"/>
                                        <p:tgtEl>
                                          <p:spTgt spid="168"/>
                                        </p:tgtEl>
                                      </p:cBhvr>
                                    </p:animEffect>
                                  </p:childTnLst>
                                </p:cTn>
                              </p:par>
                              <p:par>
                                <p:cTn id="784" presetID="10" presetClass="entr" presetSubtype="0" fill="hold" grpId="0" nodeType="withEffect">
                                  <p:stCondLst>
                                    <p:cond delay="1750"/>
                                  </p:stCondLst>
                                  <p:childTnLst>
                                    <p:set>
                                      <p:cBhvr>
                                        <p:cTn id="785" dur="1" fill="hold">
                                          <p:stCondLst>
                                            <p:cond delay="0"/>
                                          </p:stCondLst>
                                        </p:cTn>
                                        <p:tgtEl>
                                          <p:spTgt spid="116"/>
                                        </p:tgtEl>
                                        <p:attrNameLst>
                                          <p:attrName>style.visibility</p:attrName>
                                        </p:attrNameLst>
                                      </p:cBhvr>
                                      <p:to>
                                        <p:strVal val="visible"/>
                                      </p:to>
                                    </p:set>
                                    <p:animEffect transition="in" filter="fade">
                                      <p:cBhvr>
                                        <p:cTn id="786" dur="500"/>
                                        <p:tgtEl>
                                          <p:spTgt spid="116"/>
                                        </p:tgtEl>
                                      </p:cBhvr>
                                    </p:animEffect>
                                  </p:childTnLst>
                                </p:cTn>
                              </p:par>
                              <p:par>
                                <p:cTn id="787" presetID="10" presetClass="entr" presetSubtype="0" fill="hold" grpId="0" nodeType="withEffect">
                                  <p:stCondLst>
                                    <p:cond delay="1750"/>
                                  </p:stCondLst>
                                  <p:childTnLst>
                                    <p:set>
                                      <p:cBhvr>
                                        <p:cTn id="788" dur="1" fill="hold">
                                          <p:stCondLst>
                                            <p:cond delay="0"/>
                                          </p:stCondLst>
                                        </p:cTn>
                                        <p:tgtEl>
                                          <p:spTgt spid="172"/>
                                        </p:tgtEl>
                                        <p:attrNameLst>
                                          <p:attrName>style.visibility</p:attrName>
                                        </p:attrNameLst>
                                      </p:cBhvr>
                                      <p:to>
                                        <p:strVal val="visible"/>
                                      </p:to>
                                    </p:set>
                                    <p:animEffect transition="in" filter="fade">
                                      <p:cBhvr>
                                        <p:cTn id="789" dur="500"/>
                                        <p:tgtEl>
                                          <p:spTgt spid="172"/>
                                        </p:tgtEl>
                                      </p:cBhvr>
                                    </p:animEffect>
                                  </p:childTnLst>
                                </p:cTn>
                              </p:par>
                              <p:par>
                                <p:cTn id="790" presetID="10" presetClass="entr" presetSubtype="0" fill="hold" grpId="0" nodeType="withEffect">
                                  <p:stCondLst>
                                    <p:cond delay="1750"/>
                                  </p:stCondLst>
                                  <p:childTnLst>
                                    <p:set>
                                      <p:cBhvr>
                                        <p:cTn id="791" dur="1" fill="hold">
                                          <p:stCondLst>
                                            <p:cond delay="0"/>
                                          </p:stCondLst>
                                        </p:cTn>
                                        <p:tgtEl>
                                          <p:spTgt spid="128"/>
                                        </p:tgtEl>
                                        <p:attrNameLst>
                                          <p:attrName>style.visibility</p:attrName>
                                        </p:attrNameLst>
                                      </p:cBhvr>
                                      <p:to>
                                        <p:strVal val="visible"/>
                                      </p:to>
                                    </p:set>
                                    <p:animEffect transition="in" filter="fade">
                                      <p:cBhvr>
                                        <p:cTn id="792" dur="500"/>
                                        <p:tgtEl>
                                          <p:spTgt spid="128"/>
                                        </p:tgtEl>
                                      </p:cBhvr>
                                    </p:animEffect>
                                  </p:childTnLst>
                                </p:cTn>
                              </p:par>
                              <p:par>
                                <p:cTn id="793" presetID="10" presetClass="entr" presetSubtype="0" fill="hold" grpId="0" nodeType="withEffect">
                                  <p:stCondLst>
                                    <p:cond delay="1750"/>
                                  </p:stCondLst>
                                  <p:childTnLst>
                                    <p:set>
                                      <p:cBhvr>
                                        <p:cTn id="794" dur="1" fill="hold">
                                          <p:stCondLst>
                                            <p:cond delay="0"/>
                                          </p:stCondLst>
                                        </p:cTn>
                                        <p:tgtEl>
                                          <p:spTgt spid="165"/>
                                        </p:tgtEl>
                                        <p:attrNameLst>
                                          <p:attrName>style.visibility</p:attrName>
                                        </p:attrNameLst>
                                      </p:cBhvr>
                                      <p:to>
                                        <p:strVal val="visible"/>
                                      </p:to>
                                    </p:set>
                                    <p:animEffect transition="in" filter="fade">
                                      <p:cBhvr>
                                        <p:cTn id="795" dur="500"/>
                                        <p:tgtEl>
                                          <p:spTgt spid="165"/>
                                        </p:tgtEl>
                                      </p:cBhvr>
                                    </p:animEffect>
                                  </p:childTnLst>
                                </p:cTn>
                              </p:par>
                              <p:par>
                                <p:cTn id="796" presetID="10" presetClass="entr" presetSubtype="0" fill="hold" grpId="0" nodeType="withEffect">
                                  <p:stCondLst>
                                    <p:cond delay="1750"/>
                                  </p:stCondLst>
                                  <p:childTnLst>
                                    <p:set>
                                      <p:cBhvr>
                                        <p:cTn id="797" dur="1" fill="hold">
                                          <p:stCondLst>
                                            <p:cond delay="0"/>
                                          </p:stCondLst>
                                        </p:cTn>
                                        <p:tgtEl>
                                          <p:spTgt spid="127"/>
                                        </p:tgtEl>
                                        <p:attrNameLst>
                                          <p:attrName>style.visibility</p:attrName>
                                        </p:attrNameLst>
                                      </p:cBhvr>
                                      <p:to>
                                        <p:strVal val="visible"/>
                                      </p:to>
                                    </p:set>
                                    <p:animEffect transition="in" filter="fade">
                                      <p:cBhvr>
                                        <p:cTn id="798" dur="500"/>
                                        <p:tgtEl>
                                          <p:spTgt spid="127"/>
                                        </p:tgtEl>
                                      </p:cBhvr>
                                    </p:animEffect>
                                  </p:childTnLst>
                                </p:cTn>
                              </p:par>
                              <p:par>
                                <p:cTn id="799" presetID="10" presetClass="entr" presetSubtype="0" fill="hold" grpId="0" nodeType="withEffect">
                                  <p:stCondLst>
                                    <p:cond delay="1750"/>
                                  </p:stCondLst>
                                  <p:childTnLst>
                                    <p:set>
                                      <p:cBhvr>
                                        <p:cTn id="800" dur="1" fill="hold">
                                          <p:stCondLst>
                                            <p:cond delay="0"/>
                                          </p:stCondLst>
                                        </p:cTn>
                                        <p:tgtEl>
                                          <p:spTgt spid="126"/>
                                        </p:tgtEl>
                                        <p:attrNameLst>
                                          <p:attrName>style.visibility</p:attrName>
                                        </p:attrNameLst>
                                      </p:cBhvr>
                                      <p:to>
                                        <p:strVal val="visible"/>
                                      </p:to>
                                    </p:set>
                                    <p:animEffect transition="in" filter="fade">
                                      <p:cBhvr>
                                        <p:cTn id="801" dur="500"/>
                                        <p:tgtEl>
                                          <p:spTgt spid="126"/>
                                        </p:tgtEl>
                                      </p:cBhvr>
                                    </p:animEffect>
                                  </p:childTnLst>
                                </p:cTn>
                              </p:par>
                              <p:par>
                                <p:cTn id="802" presetID="10" presetClass="entr" presetSubtype="0" fill="hold" grpId="0" nodeType="withEffect">
                                  <p:stCondLst>
                                    <p:cond delay="1750"/>
                                  </p:stCondLst>
                                  <p:childTnLst>
                                    <p:set>
                                      <p:cBhvr>
                                        <p:cTn id="803" dur="1" fill="hold">
                                          <p:stCondLst>
                                            <p:cond delay="0"/>
                                          </p:stCondLst>
                                        </p:cTn>
                                        <p:tgtEl>
                                          <p:spTgt spid="167"/>
                                        </p:tgtEl>
                                        <p:attrNameLst>
                                          <p:attrName>style.visibility</p:attrName>
                                        </p:attrNameLst>
                                      </p:cBhvr>
                                      <p:to>
                                        <p:strVal val="visible"/>
                                      </p:to>
                                    </p:set>
                                    <p:animEffect transition="in" filter="fade">
                                      <p:cBhvr>
                                        <p:cTn id="804" dur="500"/>
                                        <p:tgtEl>
                                          <p:spTgt spid="167"/>
                                        </p:tgtEl>
                                      </p:cBhvr>
                                    </p:animEffect>
                                  </p:childTnLst>
                                </p:cTn>
                              </p:par>
                              <p:par>
                                <p:cTn id="805" presetID="10" presetClass="entr" presetSubtype="0" fill="hold" grpId="0" nodeType="withEffect">
                                  <p:stCondLst>
                                    <p:cond delay="1750"/>
                                  </p:stCondLst>
                                  <p:childTnLst>
                                    <p:set>
                                      <p:cBhvr>
                                        <p:cTn id="806" dur="1" fill="hold">
                                          <p:stCondLst>
                                            <p:cond delay="0"/>
                                          </p:stCondLst>
                                        </p:cTn>
                                        <p:tgtEl>
                                          <p:spTgt spid="130"/>
                                        </p:tgtEl>
                                        <p:attrNameLst>
                                          <p:attrName>style.visibility</p:attrName>
                                        </p:attrNameLst>
                                      </p:cBhvr>
                                      <p:to>
                                        <p:strVal val="visible"/>
                                      </p:to>
                                    </p:set>
                                    <p:animEffect transition="in" filter="fade">
                                      <p:cBhvr>
                                        <p:cTn id="807" dur="500"/>
                                        <p:tgtEl>
                                          <p:spTgt spid="130"/>
                                        </p:tgtEl>
                                      </p:cBhvr>
                                    </p:animEffect>
                                  </p:childTnLst>
                                </p:cTn>
                              </p:par>
                              <p:par>
                                <p:cTn id="808" presetID="10" presetClass="entr" presetSubtype="0" fill="hold" grpId="0" nodeType="withEffect">
                                  <p:stCondLst>
                                    <p:cond delay="1750"/>
                                  </p:stCondLst>
                                  <p:childTnLst>
                                    <p:set>
                                      <p:cBhvr>
                                        <p:cTn id="809" dur="1" fill="hold">
                                          <p:stCondLst>
                                            <p:cond delay="0"/>
                                          </p:stCondLst>
                                        </p:cTn>
                                        <p:tgtEl>
                                          <p:spTgt spid="169"/>
                                        </p:tgtEl>
                                        <p:attrNameLst>
                                          <p:attrName>style.visibility</p:attrName>
                                        </p:attrNameLst>
                                      </p:cBhvr>
                                      <p:to>
                                        <p:strVal val="visible"/>
                                      </p:to>
                                    </p:set>
                                    <p:animEffect transition="in" filter="fade">
                                      <p:cBhvr>
                                        <p:cTn id="810" dur="500"/>
                                        <p:tgtEl>
                                          <p:spTgt spid="169"/>
                                        </p:tgtEl>
                                      </p:cBhvr>
                                    </p:animEffect>
                                  </p:childTnLst>
                                </p:cTn>
                              </p:par>
                              <p:par>
                                <p:cTn id="811" presetID="10" presetClass="entr" presetSubtype="0" fill="hold" grpId="0" nodeType="withEffect">
                                  <p:stCondLst>
                                    <p:cond delay="1750"/>
                                  </p:stCondLst>
                                  <p:childTnLst>
                                    <p:set>
                                      <p:cBhvr>
                                        <p:cTn id="812" dur="1" fill="hold">
                                          <p:stCondLst>
                                            <p:cond delay="0"/>
                                          </p:stCondLst>
                                        </p:cTn>
                                        <p:tgtEl>
                                          <p:spTgt spid="134"/>
                                        </p:tgtEl>
                                        <p:attrNameLst>
                                          <p:attrName>style.visibility</p:attrName>
                                        </p:attrNameLst>
                                      </p:cBhvr>
                                      <p:to>
                                        <p:strVal val="visible"/>
                                      </p:to>
                                    </p:set>
                                    <p:animEffect transition="in" filter="fade">
                                      <p:cBhvr>
                                        <p:cTn id="813" dur="500"/>
                                        <p:tgtEl>
                                          <p:spTgt spid="134"/>
                                        </p:tgtEl>
                                      </p:cBhvr>
                                    </p:animEffect>
                                  </p:childTnLst>
                                </p:cTn>
                              </p:par>
                              <p:par>
                                <p:cTn id="814" presetID="10" presetClass="entr" presetSubtype="0" fill="hold" grpId="0" nodeType="withEffect">
                                  <p:stCondLst>
                                    <p:cond delay="1750"/>
                                  </p:stCondLst>
                                  <p:childTnLst>
                                    <p:set>
                                      <p:cBhvr>
                                        <p:cTn id="815" dur="1" fill="hold">
                                          <p:stCondLst>
                                            <p:cond delay="0"/>
                                          </p:stCondLst>
                                        </p:cTn>
                                        <p:tgtEl>
                                          <p:spTgt spid="129"/>
                                        </p:tgtEl>
                                        <p:attrNameLst>
                                          <p:attrName>style.visibility</p:attrName>
                                        </p:attrNameLst>
                                      </p:cBhvr>
                                      <p:to>
                                        <p:strVal val="visible"/>
                                      </p:to>
                                    </p:set>
                                    <p:animEffect transition="in" filter="fade">
                                      <p:cBhvr>
                                        <p:cTn id="816" dur="500"/>
                                        <p:tgtEl>
                                          <p:spTgt spid="129"/>
                                        </p:tgtEl>
                                      </p:cBhvr>
                                    </p:animEffect>
                                  </p:childTnLst>
                                </p:cTn>
                              </p:par>
                              <p:par>
                                <p:cTn id="817" presetID="10" presetClass="entr" presetSubtype="0" fill="hold" grpId="0" nodeType="withEffect">
                                  <p:stCondLst>
                                    <p:cond delay="1750"/>
                                  </p:stCondLst>
                                  <p:childTnLst>
                                    <p:set>
                                      <p:cBhvr>
                                        <p:cTn id="818" dur="1" fill="hold">
                                          <p:stCondLst>
                                            <p:cond delay="0"/>
                                          </p:stCondLst>
                                        </p:cTn>
                                        <p:tgtEl>
                                          <p:spTgt spid="174"/>
                                        </p:tgtEl>
                                        <p:attrNameLst>
                                          <p:attrName>style.visibility</p:attrName>
                                        </p:attrNameLst>
                                      </p:cBhvr>
                                      <p:to>
                                        <p:strVal val="visible"/>
                                      </p:to>
                                    </p:set>
                                    <p:animEffect transition="in" filter="fade">
                                      <p:cBhvr>
                                        <p:cTn id="819" dur="500"/>
                                        <p:tgtEl>
                                          <p:spTgt spid="174"/>
                                        </p:tgtEl>
                                      </p:cBhvr>
                                    </p:animEffect>
                                  </p:childTnLst>
                                </p:cTn>
                              </p:par>
                              <p:par>
                                <p:cTn id="820" presetID="10" presetClass="entr" presetSubtype="0" fill="hold" grpId="0" nodeType="withEffect">
                                  <p:stCondLst>
                                    <p:cond delay="1750"/>
                                  </p:stCondLst>
                                  <p:childTnLst>
                                    <p:set>
                                      <p:cBhvr>
                                        <p:cTn id="821" dur="1" fill="hold">
                                          <p:stCondLst>
                                            <p:cond delay="0"/>
                                          </p:stCondLst>
                                        </p:cTn>
                                        <p:tgtEl>
                                          <p:spTgt spid="171"/>
                                        </p:tgtEl>
                                        <p:attrNameLst>
                                          <p:attrName>style.visibility</p:attrName>
                                        </p:attrNameLst>
                                      </p:cBhvr>
                                      <p:to>
                                        <p:strVal val="visible"/>
                                      </p:to>
                                    </p:set>
                                    <p:animEffect transition="in" filter="fade">
                                      <p:cBhvr>
                                        <p:cTn id="822" dur="500"/>
                                        <p:tgtEl>
                                          <p:spTgt spid="171"/>
                                        </p:tgtEl>
                                      </p:cBhvr>
                                    </p:animEffect>
                                  </p:childTnLst>
                                </p:cTn>
                              </p:par>
                              <p:par>
                                <p:cTn id="823" presetID="10" presetClass="entr" presetSubtype="0" fill="hold" grpId="0" nodeType="withEffect">
                                  <p:stCondLst>
                                    <p:cond delay="1750"/>
                                  </p:stCondLst>
                                  <p:childTnLst>
                                    <p:set>
                                      <p:cBhvr>
                                        <p:cTn id="824" dur="1" fill="hold">
                                          <p:stCondLst>
                                            <p:cond delay="0"/>
                                          </p:stCondLst>
                                        </p:cTn>
                                        <p:tgtEl>
                                          <p:spTgt spid="133"/>
                                        </p:tgtEl>
                                        <p:attrNameLst>
                                          <p:attrName>style.visibility</p:attrName>
                                        </p:attrNameLst>
                                      </p:cBhvr>
                                      <p:to>
                                        <p:strVal val="visible"/>
                                      </p:to>
                                    </p:set>
                                    <p:animEffect transition="in" filter="fade">
                                      <p:cBhvr>
                                        <p:cTn id="825" dur="500"/>
                                        <p:tgtEl>
                                          <p:spTgt spid="133"/>
                                        </p:tgtEl>
                                      </p:cBhvr>
                                    </p:animEffect>
                                  </p:childTnLst>
                                </p:cTn>
                              </p:par>
                              <p:par>
                                <p:cTn id="826" presetID="10" presetClass="entr" presetSubtype="0" fill="hold" grpId="0" nodeType="withEffect">
                                  <p:stCondLst>
                                    <p:cond delay="1750"/>
                                  </p:stCondLst>
                                  <p:childTnLst>
                                    <p:set>
                                      <p:cBhvr>
                                        <p:cTn id="827" dur="1" fill="hold">
                                          <p:stCondLst>
                                            <p:cond delay="0"/>
                                          </p:stCondLst>
                                        </p:cTn>
                                        <p:tgtEl>
                                          <p:spTgt spid="131"/>
                                        </p:tgtEl>
                                        <p:attrNameLst>
                                          <p:attrName>style.visibility</p:attrName>
                                        </p:attrNameLst>
                                      </p:cBhvr>
                                      <p:to>
                                        <p:strVal val="visible"/>
                                      </p:to>
                                    </p:set>
                                    <p:animEffect transition="in" filter="fade">
                                      <p:cBhvr>
                                        <p:cTn id="828" dur="500"/>
                                        <p:tgtEl>
                                          <p:spTgt spid="131"/>
                                        </p:tgtEl>
                                      </p:cBhvr>
                                    </p:animEffect>
                                  </p:childTnLst>
                                </p:cTn>
                              </p:par>
                              <p:par>
                                <p:cTn id="829" presetID="10" presetClass="entr" presetSubtype="0" fill="hold" grpId="0" nodeType="withEffect">
                                  <p:stCondLst>
                                    <p:cond delay="1750"/>
                                  </p:stCondLst>
                                  <p:childTnLst>
                                    <p:set>
                                      <p:cBhvr>
                                        <p:cTn id="830" dur="1" fill="hold">
                                          <p:stCondLst>
                                            <p:cond delay="0"/>
                                          </p:stCondLst>
                                        </p:cTn>
                                        <p:tgtEl>
                                          <p:spTgt spid="135"/>
                                        </p:tgtEl>
                                        <p:attrNameLst>
                                          <p:attrName>style.visibility</p:attrName>
                                        </p:attrNameLst>
                                      </p:cBhvr>
                                      <p:to>
                                        <p:strVal val="visible"/>
                                      </p:to>
                                    </p:set>
                                    <p:animEffect transition="in" filter="fade">
                                      <p:cBhvr>
                                        <p:cTn id="831" dur="500"/>
                                        <p:tgtEl>
                                          <p:spTgt spid="135"/>
                                        </p:tgtEl>
                                      </p:cBhvr>
                                    </p:animEffect>
                                  </p:childTnLst>
                                </p:cTn>
                              </p:par>
                              <p:par>
                                <p:cTn id="832" presetID="10" presetClass="entr" presetSubtype="0" fill="hold" grpId="0" nodeType="withEffect">
                                  <p:stCondLst>
                                    <p:cond delay="1750"/>
                                  </p:stCondLst>
                                  <p:childTnLst>
                                    <p:set>
                                      <p:cBhvr>
                                        <p:cTn id="833" dur="1" fill="hold">
                                          <p:stCondLst>
                                            <p:cond delay="0"/>
                                          </p:stCondLst>
                                        </p:cTn>
                                        <p:tgtEl>
                                          <p:spTgt spid="132"/>
                                        </p:tgtEl>
                                        <p:attrNameLst>
                                          <p:attrName>style.visibility</p:attrName>
                                        </p:attrNameLst>
                                      </p:cBhvr>
                                      <p:to>
                                        <p:strVal val="visible"/>
                                      </p:to>
                                    </p:set>
                                    <p:animEffect transition="in" filter="fade">
                                      <p:cBhvr>
                                        <p:cTn id="834" dur="500"/>
                                        <p:tgtEl>
                                          <p:spTgt spid="132"/>
                                        </p:tgtEl>
                                      </p:cBhvr>
                                    </p:animEffect>
                                  </p:childTnLst>
                                </p:cTn>
                              </p:par>
                              <p:par>
                                <p:cTn id="835" presetID="10" presetClass="entr" presetSubtype="0" fill="hold" grpId="0" nodeType="withEffect">
                                  <p:stCondLst>
                                    <p:cond delay="1750"/>
                                  </p:stCondLst>
                                  <p:childTnLst>
                                    <p:set>
                                      <p:cBhvr>
                                        <p:cTn id="836" dur="1" fill="hold">
                                          <p:stCondLst>
                                            <p:cond delay="0"/>
                                          </p:stCondLst>
                                        </p:cTn>
                                        <p:tgtEl>
                                          <p:spTgt spid="138"/>
                                        </p:tgtEl>
                                        <p:attrNameLst>
                                          <p:attrName>style.visibility</p:attrName>
                                        </p:attrNameLst>
                                      </p:cBhvr>
                                      <p:to>
                                        <p:strVal val="visible"/>
                                      </p:to>
                                    </p:set>
                                    <p:animEffect transition="in" filter="fade">
                                      <p:cBhvr>
                                        <p:cTn id="837" dur="500"/>
                                        <p:tgtEl>
                                          <p:spTgt spid="138"/>
                                        </p:tgtEl>
                                      </p:cBhvr>
                                    </p:animEffect>
                                  </p:childTnLst>
                                </p:cTn>
                              </p:par>
                              <p:par>
                                <p:cTn id="838" presetID="10" presetClass="entr" presetSubtype="0" fill="hold" grpId="0" nodeType="withEffect">
                                  <p:stCondLst>
                                    <p:cond delay="1750"/>
                                  </p:stCondLst>
                                  <p:childTnLst>
                                    <p:set>
                                      <p:cBhvr>
                                        <p:cTn id="839" dur="1" fill="hold">
                                          <p:stCondLst>
                                            <p:cond delay="0"/>
                                          </p:stCondLst>
                                        </p:cTn>
                                        <p:tgtEl>
                                          <p:spTgt spid="136"/>
                                        </p:tgtEl>
                                        <p:attrNameLst>
                                          <p:attrName>style.visibility</p:attrName>
                                        </p:attrNameLst>
                                      </p:cBhvr>
                                      <p:to>
                                        <p:strVal val="visible"/>
                                      </p:to>
                                    </p:set>
                                    <p:animEffect transition="in" filter="fade">
                                      <p:cBhvr>
                                        <p:cTn id="840" dur="500"/>
                                        <p:tgtEl>
                                          <p:spTgt spid="136"/>
                                        </p:tgtEl>
                                      </p:cBhvr>
                                    </p:animEffect>
                                  </p:childTnLst>
                                </p:cTn>
                              </p:par>
                              <p:par>
                                <p:cTn id="841" presetID="10" presetClass="entr" presetSubtype="0" fill="hold" grpId="0" nodeType="withEffect">
                                  <p:stCondLst>
                                    <p:cond delay="1750"/>
                                  </p:stCondLst>
                                  <p:childTnLst>
                                    <p:set>
                                      <p:cBhvr>
                                        <p:cTn id="842" dur="1" fill="hold">
                                          <p:stCondLst>
                                            <p:cond delay="0"/>
                                          </p:stCondLst>
                                        </p:cTn>
                                        <p:tgtEl>
                                          <p:spTgt spid="137"/>
                                        </p:tgtEl>
                                        <p:attrNameLst>
                                          <p:attrName>style.visibility</p:attrName>
                                        </p:attrNameLst>
                                      </p:cBhvr>
                                      <p:to>
                                        <p:strVal val="visible"/>
                                      </p:to>
                                    </p:set>
                                    <p:animEffect transition="in" filter="fade">
                                      <p:cBhvr>
                                        <p:cTn id="843" dur="500"/>
                                        <p:tgtEl>
                                          <p:spTgt spid="137"/>
                                        </p:tgtEl>
                                      </p:cBhvr>
                                    </p:animEffect>
                                  </p:childTnLst>
                                </p:cTn>
                              </p:par>
                              <p:par>
                                <p:cTn id="844" presetID="10" presetClass="entr" presetSubtype="0" fill="hold" grpId="0" nodeType="withEffect">
                                  <p:stCondLst>
                                    <p:cond delay="1750"/>
                                  </p:stCondLst>
                                  <p:childTnLst>
                                    <p:set>
                                      <p:cBhvr>
                                        <p:cTn id="845" dur="1" fill="hold">
                                          <p:stCondLst>
                                            <p:cond delay="0"/>
                                          </p:stCondLst>
                                        </p:cTn>
                                        <p:tgtEl>
                                          <p:spTgt spid="9"/>
                                        </p:tgtEl>
                                        <p:attrNameLst>
                                          <p:attrName>style.visibility</p:attrName>
                                        </p:attrNameLst>
                                      </p:cBhvr>
                                      <p:to>
                                        <p:strVal val="visible"/>
                                      </p:to>
                                    </p:set>
                                    <p:animEffect transition="in" filter="fade">
                                      <p:cBhvr>
                                        <p:cTn id="846" dur="500"/>
                                        <p:tgtEl>
                                          <p:spTgt spid="9"/>
                                        </p:tgtEl>
                                      </p:cBhvr>
                                    </p:animEffect>
                                  </p:childTnLst>
                                </p:cTn>
                              </p:par>
                            </p:childTnLst>
                          </p:cTn>
                        </p:par>
                        <p:par>
                          <p:cTn id="847" fill="hold">
                            <p:stCondLst>
                              <p:cond delay="8670"/>
                            </p:stCondLst>
                            <p:childTnLst>
                              <p:par>
                                <p:cTn id="848" presetID="1" presetClass="emph" presetSubtype="2" fill="hold" nodeType="afterEffect">
                                  <p:stCondLst>
                                    <p:cond delay="1000"/>
                                  </p:stCondLst>
                                  <p:childTnLst>
                                    <p:animClr clrSpc="rgb" dir="cw">
                                      <p:cBhvr>
                                        <p:cTn id="849" dur="60" fill="hold"/>
                                        <p:tgtEl>
                                          <p:spTgt spid="93"/>
                                        </p:tgtEl>
                                        <p:attrNameLst>
                                          <p:attrName>fillcolor</p:attrName>
                                        </p:attrNameLst>
                                      </p:cBhvr>
                                      <p:to>
                                        <a:srgbClr val="CECECE"/>
                                      </p:to>
                                    </p:animClr>
                                    <p:set>
                                      <p:cBhvr>
                                        <p:cTn id="850" dur="60" fill="hold"/>
                                        <p:tgtEl>
                                          <p:spTgt spid="93"/>
                                        </p:tgtEl>
                                        <p:attrNameLst>
                                          <p:attrName>fill.type</p:attrName>
                                        </p:attrNameLst>
                                      </p:cBhvr>
                                      <p:to>
                                        <p:strVal val="solid"/>
                                      </p:to>
                                    </p:set>
                                    <p:set>
                                      <p:cBhvr>
                                        <p:cTn id="851" dur="60" fill="hold"/>
                                        <p:tgtEl>
                                          <p:spTgt spid="93"/>
                                        </p:tgtEl>
                                        <p:attrNameLst>
                                          <p:attrName>fill.on</p:attrName>
                                        </p:attrNameLst>
                                      </p:cBhvr>
                                      <p:to>
                                        <p:strVal val="true"/>
                                      </p:to>
                                    </p:set>
                                  </p:childTnLst>
                                </p:cTn>
                              </p:par>
                            </p:childTnLst>
                          </p:cTn>
                        </p:par>
                        <p:par>
                          <p:cTn id="852" fill="hold">
                            <p:stCondLst>
                              <p:cond delay="9730"/>
                            </p:stCondLst>
                            <p:childTnLst>
                              <p:par>
                                <p:cTn id="853" presetID="1" presetClass="emph" presetSubtype="2" fill="hold" nodeType="afterEffect">
                                  <p:stCondLst>
                                    <p:cond delay="0"/>
                                  </p:stCondLst>
                                  <p:childTnLst>
                                    <p:animClr clrSpc="rgb" dir="cw">
                                      <p:cBhvr>
                                        <p:cTn id="854" dur="60" fill="hold"/>
                                        <p:tgtEl>
                                          <p:spTgt spid="94"/>
                                        </p:tgtEl>
                                        <p:attrNameLst>
                                          <p:attrName>fillcolor</p:attrName>
                                        </p:attrNameLst>
                                      </p:cBhvr>
                                      <p:to>
                                        <a:srgbClr val="CECECE"/>
                                      </p:to>
                                    </p:animClr>
                                    <p:set>
                                      <p:cBhvr>
                                        <p:cTn id="855" dur="60" fill="hold"/>
                                        <p:tgtEl>
                                          <p:spTgt spid="94"/>
                                        </p:tgtEl>
                                        <p:attrNameLst>
                                          <p:attrName>fill.type</p:attrName>
                                        </p:attrNameLst>
                                      </p:cBhvr>
                                      <p:to>
                                        <p:strVal val="solid"/>
                                      </p:to>
                                    </p:set>
                                    <p:set>
                                      <p:cBhvr>
                                        <p:cTn id="856" dur="60" fill="hold"/>
                                        <p:tgtEl>
                                          <p:spTgt spid="94"/>
                                        </p:tgtEl>
                                        <p:attrNameLst>
                                          <p:attrName>fill.on</p:attrName>
                                        </p:attrNameLst>
                                      </p:cBhvr>
                                      <p:to>
                                        <p:strVal val="true"/>
                                      </p:to>
                                    </p:set>
                                  </p:childTnLst>
                                </p:cTn>
                              </p:par>
                            </p:childTnLst>
                          </p:cTn>
                        </p:par>
                        <p:par>
                          <p:cTn id="857" fill="hold">
                            <p:stCondLst>
                              <p:cond delay="9790"/>
                            </p:stCondLst>
                            <p:childTnLst>
                              <p:par>
                                <p:cTn id="858" presetID="1" presetClass="emph" presetSubtype="2" fill="hold" nodeType="afterEffect">
                                  <p:stCondLst>
                                    <p:cond delay="0"/>
                                  </p:stCondLst>
                                  <p:childTnLst>
                                    <p:animClr clrSpc="rgb" dir="cw">
                                      <p:cBhvr>
                                        <p:cTn id="859" dur="60" fill="hold"/>
                                        <p:tgtEl>
                                          <p:spTgt spid="140"/>
                                        </p:tgtEl>
                                        <p:attrNameLst>
                                          <p:attrName>fillcolor</p:attrName>
                                        </p:attrNameLst>
                                      </p:cBhvr>
                                      <p:to>
                                        <a:srgbClr val="CECECE"/>
                                      </p:to>
                                    </p:animClr>
                                    <p:set>
                                      <p:cBhvr>
                                        <p:cTn id="860" dur="60" fill="hold"/>
                                        <p:tgtEl>
                                          <p:spTgt spid="140"/>
                                        </p:tgtEl>
                                        <p:attrNameLst>
                                          <p:attrName>fill.type</p:attrName>
                                        </p:attrNameLst>
                                      </p:cBhvr>
                                      <p:to>
                                        <p:strVal val="solid"/>
                                      </p:to>
                                    </p:set>
                                    <p:set>
                                      <p:cBhvr>
                                        <p:cTn id="861" dur="60" fill="hold"/>
                                        <p:tgtEl>
                                          <p:spTgt spid="140"/>
                                        </p:tgtEl>
                                        <p:attrNameLst>
                                          <p:attrName>fill.on</p:attrName>
                                        </p:attrNameLst>
                                      </p:cBhvr>
                                      <p:to>
                                        <p:strVal val="true"/>
                                      </p:to>
                                    </p:set>
                                  </p:childTnLst>
                                </p:cTn>
                              </p:par>
                            </p:childTnLst>
                          </p:cTn>
                        </p:par>
                        <p:par>
                          <p:cTn id="862" fill="hold">
                            <p:stCondLst>
                              <p:cond delay="9850"/>
                            </p:stCondLst>
                            <p:childTnLst>
                              <p:par>
                                <p:cTn id="863" presetID="1" presetClass="emph" presetSubtype="2" fill="hold" nodeType="afterEffect">
                                  <p:stCondLst>
                                    <p:cond delay="0"/>
                                  </p:stCondLst>
                                  <p:childTnLst>
                                    <p:animClr clrSpc="rgb" dir="cw">
                                      <p:cBhvr>
                                        <p:cTn id="864" dur="60" fill="hold"/>
                                        <p:tgtEl>
                                          <p:spTgt spid="139"/>
                                        </p:tgtEl>
                                        <p:attrNameLst>
                                          <p:attrName>fillcolor</p:attrName>
                                        </p:attrNameLst>
                                      </p:cBhvr>
                                      <p:to>
                                        <a:srgbClr val="CECECE"/>
                                      </p:to>
                                    </p:animClr>
                                    <p:set>
                                      <p:cBhvr>
                                        <p:cTn id="865" dur="60" fill="hold"/>
                                        <p:tgtEl>
                                          <p:spTgt spid="139"/>
                                        </p:tgtEl>
                                        <p:attrNameLst>
                                          <p:attrName>fill.type</p:attrName>
                                        </p:attrNameLst>
                                      </p:cBhvr>
                                      <p:to>
                                        <p:strVal val="solid"/>
                                      </p:to>
                                    </p:set>
                                    <p:set>
                                      <p:cBhvr>
                                        <p:cTn id="866" dur="60" fill="hold"/>
                                        <p:tgtEl>
                                          <p:spTgt spid="139"/>
                                        </p:tgtEl>
                                        <p:attrNameLst>
                                          <p:attrName>fill.on</p:attrName>
                                        </p:attrNameLst>
                                      </p:cBhvr>
                                      <p:to>
                                        <p:strVal val="true"/>
                                      </p:to>
                                    </p:set>
                                  </p:childTnLst>
                                </p:cTn>
                              </p:par>
                            </p:childTnLst>
                          </p:cTn>
                        </p:par>
                        <p:par>
                          <p:cTn id="867" fill="hold">
                            <p:stCondLst>
                              <p:cond delay="9910"/>
                            </p:stCondLst>
                            <p:childTnLst>
                              <p:par>
                                <p:cTn id="868" presetID="1" presetClass="emph" presetSubtype="2" fill="hold" nodeType="afterEffect">
                                  <p:stCondLst>
                                    <p:cond delay="0"/>
                                  </p:stCondLst>
                                  <p:childTnLst>
                                    <p:animClr clrSpc="rgb" dir="cw">
                                      <p:cBhvr>
                                        <p:cTn id="869" dur="60" fill="hold"/>
                                        <p:tgtEl>
                                          <p:spTgt spid="141"/>
                                        </p:tgtEl>
                                        <p:attrNameLst>
                                          <p:attrName>fillcolor</p:attrName>
                                        </p:attrNameLst>
                                      </p:cBhvr>
                                      <p:to>
                                        <a:srgbClr val="CECECE"/>
                                      </p:to>
                                    </p:animClr>
                                    <p:set>
                                      <p:cBhvr>
                                        <p:cTn id="870" dur="60" fill="hold"/>
                                        <p:tgtEl>
                                          <p:spTgt spid="141"/>
                                        </p:tgtEl>
                                        <p:attrNameLst>
                                          <p:attrName>fill.type</p:attrName>
                                        </p:attrNameLst>
                                      </p:cBhvr>
                                      <p:to>
                                        <p:strVal val="solid"/>
                                      </p:to>
                                    </p:set>
                                    <p:set>
                                      <p:cBhvr>
                                        <p:cTn id="871" dur="60" fill="hold"/>
                                        <p:tgtEl>
                                          <p:spTgt spid="141"/>
                                        </p:tgtEl>
                                        <p:attrNameLst>
                                          <p:attrName>fill.on</p:attrName>
                                        </p:attrNameLst>
                                      </p:cBhvr>
                                      <p:to>
                                        <p:strVal val="true"/>
                                      </p:to>
                                    </p:set>
                                  </p:childTnLst>
                                </p:cTn>
                              </p:par>
                            </p:childTnLst>
                          </p:cTn>
                        </p:par>
                        <p:par>
                          <p:cTn id="872" fill="hold">
                            <p:stCondLst>
                              <p:cond delay="9970"/>
                            </p:stCondLst>
                            <p:childTnLst>
                              <p:par>
                                <p:cTn id="873" presetID="1" presetClass="emph" presetSubtype="2" fill="hold" nodeType="afterEffect">
                                  <p:stCondLst>
                                    <p:cond delay="0"/>
                                  </p:stCondLst>
                                  <p:childTnLst>
                                    <p:animClr clrSpc="rgb" dir="cw">
                                      <p:cBhvr>
                                        <p:cTn id="874" dur="60" fill="hold"/>
                                        <p:tgtEl>
                                          <p:spTgt spid="97"/>
                                        </p:tgtEl>
                                        <p:attrNameLst>
                                          <p:attrName>fillcolor</p:attrName>
                                        </p:attrNameLst>
                                      </p:cBhvr>
                                      <p:to>
                                        <a:srgbClr val="CECECE"/>
                                      </p:to>
                                    </p:animClr>
                                    <p:set>
                                      <p:cBhvr>
                                        <p:cTn id="875" dur="60" fill="hold"/>
                                        <p:tgtEl>
                                          <p:spTgt spid="97"/>
                                        </p:tgtEl>
                                        <p:attrNameLst>
                                          <p:attrName>fill.type</p:attrName>
                                        </p:attrNameLst>
                                      </p:cBhvr>
                                      <p:to>
                                        <p:strVal val="solid"/>
                                      </p:to>
                                    </p:set>
                                    <p:set>
                                      <p:cBhvr>
                                        <p:cTn id="876" dur="60" fill="hold"/>
                                        <p:tgtEl>
                                          <p:spTgt spid="97"/>
                                        </p:tgtEl>
                                        <p:attrNameLst>
                                          <p:attrName>fill.on</p:attrName>
                                        </p:attrNameLst>
                                      </p:cBhvr>
                                      <p:to>
                                        <p:strVal val="true"/>
                                      </p:to>
                                    </p:set>
                                  </p:childTnLst>
                                </p:cTn>
                              </p:par>
                            </p:childTnLst>
                          </p:cTn>
                        </p:par>
                        <p:par>
                          <p:cTn id="877" fill="hold">
                            <p:stCondLst>
                              <p:cond delay="10030"/>
                            </p:stCondLst>
                            <p:childTnLst>
                              <p:par>
                                <p:cTn id="878" presetID="1" presetClass="emph" presetSubtype="2" fill="hold" nodeType="afterEffect">
                                  <p:stCondLst>
                                    <p:cond delay="0"/>
                                  </p:stCondLst>
                                  <p:childTnLst>
                                    <p:animClr clrSpc="rgb" dir="cw">
                                      <p:cBhvr>
                                        <p:cTn id="879" dur="60" fill="hold"/>
                                        <p:tgtEl>
                                          <p:spTgt spid="98"/>
                                        </p:tgtEl>
                                        <p:attrNameLst>
                                          <p:attrName>fillcolor</p:attrName>
                                        </p:attrNameLst>
                                      </p:cBhvr>
                                      <p:to>
                                        <a:srgbClr val="CECECE"/>
                                      </p:to>
                                    </p:animClr>
                                    <p:set>
                                      <p:cBhvr>
                                        <p:cTn id="880" dur="60" fill="hold"/>
                                        <p:tgtEl>
                                          <p:spTgt spid="98"/>
                                        </p:tgtEl>
                                        <p:attrNameLst>
                                          <p:attrName>fill.type</p:attrName>
                                        </p:attrNameLst>
                                      </p:cBhvr>
                                      <p:to>
                                        <p:strVal val="solid"/>
                                      </p:to>
                                    </p:set>
                                    <p:set>
                                      <p:cBhvr>
                                        <p:cTn id="881" dur="60" fill="hold"/>
                                        <p:tgtEl>
                                          <p:spTgt spid="98"/>
                                        </p:tgtEl>
                                        <p:attrNameLst>
                                          <p:attrName>fill.on</p:attrName>
                                        </p:attrNameLst>
                                      </p:cBhvr>
                                      <p:to>
                                        <p:strVal val="true"/>
                                      </p:to>
                                    </p:set>
                                  </p:childTnLst>
                                </p:cTn>
                              </p:par>
                            </p:childTnLst>
                          </p:cTn>
                        </p:par>
                        <p:par>
                          <p:cTn id="882" fill="hold">
                            <p:stCondLst>
                              <p:cond delay="10090"/>
                            </p:stCondLst>
                            <p:childTnLst>
                              <p:par>
                                <p:cTn id="883" presetID="1" presetClass="emph" presetSubtype="2" fill="hold" nodeType="afterEffect">
                                  <p:stCondLst>
                                    <p:cond delay="0"/>
                                  </p:stCondLst>
                                  <p:childTnLst>
                                    <p:animClr clrSpc="rgb" dir="cw">
                                      <p:cBhvr>
                                        <p:cTn id="884" dur="60" fill="hold"/>
                                        <p:tgtEl>
                                          <p:spTgt spid="95"/>
                                        </p:tgtEl>
                                        <p:attrNameLst>
                                          <p:attrName>fillcolor</p:attrName>
                                        </p:attrNameLst>
                                      </p:cBhvr>
                                      <p:to>
                                        <a:srgbClr val="CECECE"/>
                                      </p:to>
                                    </p:animClr>
                                    <p:set>
                                      <p:cBhvr>
                                        <p:cTn id="885" dur="60" fill="hold"/>
                                        <p:tgtEl>
                                          <p:spTgt spid="95"/>
                                        </p:tgtEl>
                                        <p:attrNameLst>
                                          <p:attrName>fill.type</p:attrName>
                                        </p:attrNameLst>
                                      </p:cBhvr>
                                      <p:to>
                                        <p:strVal val="solid"/>
                                      </p:to>
                                    </p:set>
                                    <p:set>
                                      <p:cBhvr>
                                        <p:cTn id="886" dur="60" fill="hold"/>
                                        <p:tgtEl>
                                          <p:spTgt spid="95"/>
                                        </p:tgtEl>
                                        <p:attrNameLst>
                                          <p:attrName>fill.on</p:attrName>
                                        </p:attrNameLst>
                                      </p:cBhvr>
                                      <p:to>
                                        <p:strVal val="true"/>
                                      </p:to>
                                    </p:set>
                                  </p:childTnLst>
                                </p:cTn>
                              </p:par>
                            </p:childTnLst>
                          </p:cTn>
                        </p:par>
                        <p:par>
                          <p:cTn id="887" fill="hold">
                            <p:stCondLst>
                              <p:cond delay="10150"/>
                            </p:stCondLst>
                            <p:childTnLst>
                              <p:par>
                                <p:cTn id="888" presetID="1" presetClass="emph" presetSubtype="2" fill="hold" nodeType="afterEffect">
                                  <p:stCondLst>
                                    <p:cond delay="0"/>
                                  </p:stCondLst>
                                  <p:childTnLst>
                                    <p:animClr clrSpc="rgb" dir="cw">
                                      <p:cBhvr>
                                        <p:cTn id="889" dur="60" fill="hold"/>
                                        <p:tgtEl>
                                          <p:spTgt spid="142"/>
                                        </p:tgtEl>
                                        <p:attrNameLst>
                                          <p:attrName>fillcolor</p:attrName>
                                        </p:attrNameLst>
                                      </p:cBhvr>
                                      <p:to>
                                        <a:srgbClr val="CECECE"/>
                                      </p:to>
                                    </p:animClr>
                                    <p:set>
                                      <p:cBhvr>
                                        <p:cTn id="890" dur="60" fill="hold"/>
                                        <p:tgtEl>
                                          <p:spTgt spid="142"/>
                                        </p:tgtEl>
                                        <p:attrNameLst>
                                          <p:attrName>fill.type</p:attrName>
                                        </p:attrNameLst>
                                      </p:cBhvr>
                                      <p:to>
                                        <p:strVal val="solid"/>
                                      </p:to>
                                    </p:set>
                                    <p:set>
                                      <p:cBhvr>
                                        <p:cTn id="891" dur="60" fill="hold"/>
                                        <p:tgtEl>
                                          <p:spTgt spid="142"/>
                                        </p:tgtEl>
                                        <p:attrNameLst>
                                          <p:attrName>fill.on</p:attrName>
                                        </p:attrNameLst>
                                      </p:cBhvr>
                                      <p:to>
                                        <p:strVal val="true"/>
                                      </p:to>
                                    </p:set>
                                  </p:childTnLst>
                                </p:cTn>
                              </p:par>
                            </p:childTnLst>
                          </p:cTn>
                        </p:par>
                        <p:par>
                          <p:cTn id="892" fill="hold">
                            <p:stCondLst>
                              <p:cond delay="10210"/>
                            </p:stCondLst>
                            <p:childTnLst>
                              <p:par>
                                <p:cTn id="893" presetID="1" presetClass="emph" presetSubtype="2" fill="hold" nodeType="afterEffect">
                                  <p:stCondLst>
                                    <p:cond delay="0"/>
                                  </p:stCondLst>
                                  <p:childTnLst>
                                    <p:animClr clrSpc="rgb" dir="cw">
                                      <p:cBhvr>
                                        <p:cTn id="894" dur="60" fill="hold"/>
                                        <p:tgtEl>
                                          <p:spTgt spid="144"/>
                                        </p:tgtEl>
                                        <p:attrNameLst>
                                          <p:attrName>fillcolor</p:attrName>
                                        </p:attrNameLst>
                                      </p:cBhvr>
                                      <p:to>
                                        <a:srgbClr val="CECECE"/>
                                      </p:to>
                                    </p:animClr>
                                    <p:set>
                                      <p:cBhvr>
                                        <p:cTn id="895" dur="60" fill="hold"/>
                                        <p:tgtEl>
                                          <p:spTgt spid="144"/>
                                        </p:tgtEl>
                                        <p:attrNameLst>
                                          <p:attrName>fill.type</p:attrName>
                                        </p:attrNameLst>
                                      </p:cBhvr>
                                      <p:to>
                                        <p:strVal val="solid"/>
                                      </p:to>
                                    </p:set>
                                    <p:set>
                                      <p:cBhvr>
                                        <p:cTn id="896" dur="60" fill="hold"/>
                                        <p:tgtEl>
                                          <p:spTgt spid="144"/>
                                        </p:tgtEl>
                                        <p:attrNameLst>
                                          <p:attrName>fill.on</p:attrName>
                                        </p:attrNameLst>
                                      </p:cBhvr>
                                      <p:to>
                                        <p:strVal val="true"/>
                                      </p:to>
                                    </p:set>
                                  </p:childTnLst>
                                </p:cTn>
                              </p:par>
                            </p:childTnLst>
                          </p:cTn>
                        </p:par>
                        <p:par>
                          <p:cTn id="897" fill="hold">
                            <p:stCondLst>
                              <p:cond delay="10270"/>
                            </p:stCondLst>
                            <p:childTnLst>
                              <p:par>
                                <p:cTn id="898" presetID="1" presetClass="emph" presetSubtype="2" fill="hold" nodeType="afterEffect">
                                  <p:stCondLst>
                                    <p:cond delay="0"/>
                                  </p:stCondLst>
                                  <p:childTnLst>
                                    <p:animClr clrSpc="rgb" dir="cw">
                                      <p:cBhvr>
                                        <p:cTn id="899" dur="60" fill="hold"/>
                                        <p:tgtEl>
                                          <p:spTgt spid="145"/>
                                        </p:tgtEl>
                                        <p:attrNameLst>
                                          <p:attrName>fillcolor</p:attrName>
                                        </p:attrNameLst>
                                      </p:cBhvr>
                                      <p:to>
                                        <a:srgbClr val="CECECE"/>
                                      </p:to>
                                    </p:animClr>
                                    <p:set>
                                      <p:cBhvr>
                                        <p:cTn id="900" dur="60" fill="hold"/>
                                        <p:tgtEl>
                                          <p:spTgt spid="145"/>
                                        </p:tgtEl>
                                        <p:attrNameLst>
                                          <p:attrName>fill.type</p:attrName>
                                        </p:attrNameLst>
                                      </p:cBhvr>
                                      <p:to>
                                        <p:strVal val="solid"/>
                                      </p:to>
                                    </p:set>
                                    <p:set>
                                      <p:cBhvr>
                                        <p:cTn id="901" dur="60" fill="hold"/>
                                        <p:tgtEl>
                                          <p:spTgt spid="145"/>
                                        </p:tgtEl>
                                        <p:attrNameLst>
                                          <p:attrName>fill.on</p:attrName>
                                        </p:attrNameLst>
                                      </p:cBhvr>
                                      <p:to>
                                        <p:strVal val="true"/>
                                      </p:to>
                                    </p:set>
                                  </p:childTnLst>
                                </p:cTn>
                              </p:par>
                            </p:childTnLst>
                          </p:cTn>
                        </p:par>
                        <p:par>
                          <p:cTn id="902" fill="hold">
                            <p:stCondLst>
                              <p:cond delay="10330"/>
                            </p:stCondLst>
                            <p:childTnLst>
                              <p:par>
                                <p:cTn id="903" presetID="1" presetClass="emph" presetSubtype="2" fill="hold" nodeType="afterEffect">
                                  <p:stCondLst>
                                    <p:cond delay="0"/>
                                  </p:stCondLst>
                                  <p:childTnLst>
                                    <p:animClr clrSpc="rgb" dir="cw">
                                      <p:cBhvr>
                                        <p:cTn id="904" dur="60" fill="hold"/>
                                        <p:tgtEl>
                                          <p:spTgt spid="96"/>
                                        </p:tgtEl>
                                        <p:attrNameLst>
                                          <p:attrName>fillcolor</p:attrName>
                                        </p:attrNameLst>
                                      </p:cBhvr>
                                      <p:to>
                                        <a:srgbClr val="CECECE"/>
                                      </p:to>
                                    </p:animClr>
                                    <p:set>
                                      <p:cBhvr>
                                        <p:cTn id="905" dur="60" fill="hold"/>
                                        <p:tgtEl>
                                          <p:spTgt spid="96"/>
                                        </p:tgtEl>
                                        <p:attrNameLst>
                                          <p:attrName>fill.type</p:attrName>
                                        </p:attrNameLst>
                                      </p:cBhvr>
                                      <p:to>
                                        <p:strVal val="solid"/>
                                      </p:to>
                                    </p:set>
                                    <p:set>
                                      <p:cBhvr>
                                        <p:cTn id="906" dur="60" fill="hold"/>
                                        <p:tgtEl>
                                          <p:spTgt spid="96"/>
                                        </p:tgtEl>
                                        <p:attrNameLst>
                                          <p:attrName>fill.on</p:attrName>
                                        </p:attrNameLst>
                                      </p:cBhvr>
                                      <p:to>
                                        <p:strVal val="true"/>
                                      </p:to>
                                    </p:set>
                                  </p:childTnLst>
                                </p:cTn>
                              </p:par>
                            </p:childTnLst>
                          </p:cTn>
                        </p:par>
                        <p:par>
                          <p:cTn id="907" fill="hold">
                            <p:stCondLst>
                              <p:cond delay="10390"/>
                            </p:stCondLst>
                            <p:childTnLst>
                              <p:par>
                                <p:cTn id="908" presetID="1" presetClass="emph" presetSubtype="2" fill="hold" nodeType="afterEffect">
                                  <p:stCondLst>
                                    <p:cond delay="0"/>
                                  </p:stCondLst>
                                  <p:childTnLst>
                                    <p:animClr clrSpc="rgb" dir="cw">
                                      <p:cBhvr>
                                        <p:cTn id="909" dur="60" fill="hold"/>
                                        <p:tgtEl>
                                          <p:spTgt spid="146"/>
                                        </p:tgtEl>
                                        <p:attrNameLst>
                                          <p:attrName>fillcolor</p:attrName>
                                        </p:attrNameLst>
                                      </p:cBhvr>
                                      <p:to>
                                        <a:srgbClr val="CECECE"/>
                                      </p:to>
                                    </p:animClr>
                                    <p:set>
                                      <p:cBhvr>
                                        <p:cTn id="910" dur="60" fill="hold"/>
                                        <p:tgtEl>
                                          <p:spTgt spid="146"/>
                                        </p:tgtEl>
                                        <p:attrNameLst>
                                          <p:attrName>fill.type</p:attrName>
                                        </p:attrNameLst>
                                      </p:cBhvr>
                                      <p:to>
                                        <p:strVal val="solid"/>
                                      </p:to>
                                    </p:set>
                                    <p:set>
                                      <p:cBhvr>
                                        <p:cTn id="911" dur="60" fill="hold"/>
                                        <p:tgtEl>
                                          <p:spTgt spid="146"/>
                                        </p:tgtEl>
                                        <p:attrNameLst>
                                          <p:attrName>fill.on</p:attrName>
                                        </p:attrNameLst>
                                      </p:cBhvr>
                                      <p:to>
                                        <p:strVal val="true"/>
                                      </p:to>
                                    </p:set>
                                  </p:childTnLst>
                                </p:cTn>
                              </p:par>
                            </p:childTnLst>
                          </p:cTn>
                        </p:par>
                        <p:par>
                          <p:cTn id="912" fill="hold">
                            <p:stCondLst>
                              <p:cond delay="10450"/>
                            </p:stCondLst>
                            <p:childTnLst>
                              <p:par>
                                <p:cTn id="913" presetID="1" presetClass="emph" presetSubtype="2" fill="hold" nodeType="afterEffect">
                                  <p:stCondLst>
                                    <p:cond delay="0"/>
                                  </p:stCondLst>
                                  <p:childTnLst>
                                    <p:animClr clrSpc="rgb" dir="cw">
                                      <p:cBhvr>
                                        <p:cTn id="914" dur="60" fill="hold"/>
                                        <p:tgtEl>
                                          <p:spTgt spid="102"/>
                                        </p:tgtEl>
                                        <p:attrNameLst>
                                          <p:attrName>fillcolor</p:attrName>
                                        </p:attrNameLst>
                                      </p:cBhvr>
                                      <p:to>
                                        <a:srgbClr val="CECECE"/>
                                      </p:to>
                                    </p:animClr>
                                    <p:set>
                                      <p:cBhvr>
                                        <p:cTn id="915" dur="60" fill="hold"/>
                                        <p:tgtEl>
                                          <p:spTgt spid="102"/>
                                        </p:tgtEl>
                                        <p:attrNameLst>
                                          <p:attrName>fill.type</p:attrName>
                                        </p:attrNameLst>
                                      </p:cBhvr>
                                      <p:to>
                                        <p:strVal val="solid"/>
                                      </p:to>
                                    </p:set>
                                    <p:set>
                                      <p:cBhvr>
                                        <p:cTn id="916" dur="60" fill="hold"/>
                                        <p:tgtEl>
                                          <p:spTgt spid="102"/>
                                        </p:tgtEl>
                                        <p:attrNameLst>
                                          <p:attrName>fill.on</p:attrName>
                                        </p:attrNameLst>
                                      </p:cBhvr>
                                      <p:to>
                                        <p:strVal val="true"/>
                                      </p:to>
                                    </p:set>
                                  </p:childTnLst>
                                </p:cTn>
                              </p:par>
                            </p:childTnLst>
                          </p:cTn>
                        </p:par>
                        <p:par>
                          <p:cTn id="917" fill="hold">
                            <p:stCondLst>
                              <p:cond delay="10510"/>
                            </p:stCondLst>
                            <p:childTnLst>
                              <p:par>
                                <p:cTn id="918" presetID="1" presetClass="emph" presetSubtype="2" fill="hold" nodeType="afterEffect">
                                  <p:stCondLst>
                                    <p:cond delay="0"/>
                                  </p:stCondLst>
                                  <p:childTnLst>
                                    <p:animClr clrSpc="rgb" dir="cw">
                                      <p:cBhvr>
                                        <p:cTn id="919" dur="60" fill="hold"/>
                                        <p:tgtEl>
                                          <p:spTgt spid="104"/>
                                        </p:tgtEl>
                                        <p:attrNameLst>
                                          <p:attrName>fillcolor</p:attrName>
                                        </p:attrNameLst>
                                      </p:cBhvr>
                                      <p:to>
                                        <a:srgbClr val="CECECE"/>
                                      </p:to>
                                    </p:animClr>
                                    <p:set>
                                      <p:cBhvr>
                                        <p:cTn id="920" dur="60" fill="hold"/>
                                        <p:tgtEl>
                                          <p:spTgt spid="104"/>
                                        </p:tgtEl>
                                        <p:attrNameLst>
                                          <p:attrName>fill.type</p:attrName>
                                        </p:attrNameLst>
                                      </p:cBhvr>
                                      <p:to>
                                        <p:strVal val="solid"/>
                                      </p:to>
                                    </p:set>
                                    <p:set>
                                      <p:cBhvr>
                                        <p:cTn id="921" dur="60" fill="hold"/>
                                        <p:tgtEl>
                                          <p:spTgt spid="104"/>
                                        </p:tgtEl>
                                        <p:attrNameLst>
                                          <p:attrName>fill.on</p:attrName>
                                        </p:attrNameLst>
                                      </p:cBhvr>
                                      <p:to>
                                        <p:strVal val="true"/>
                                      </p:to>
                                    </p:set>
                                  </p:childTnLst>
                                </p:cTn>
                              </p:par>
                            </p:childTnLst>
                          </p:cTn>
                        </p:par>
                        <p:par>
                          <p:cTn id="922" fill="hold">
                            <p:stCondLst>
                              <p:cond delay="10570"/>
                            </p:stCondLst>
                            <p:childTnLst>
                              <p:par>
                                <p:cTn id="923" presetID="1" presetClass="emph" presetSubtype="2" fill="hold" nodeType="afterEffect">
                                  <p:stCondLst>
                                    <p:cond delay="0"/>
                                  </p:stCondLst>
                                  <p:childTnLst>
                                    <p:animClr clrSpc="rgb" dir="cw">
                                      <p:cBhvr>
                                        <p:cTn id="924" dur="60" fill="hold"/>
                                        <p:tgtEl>
                                          <p:spTgt spid="99"/>
                                        </p:tgtEl>
                                        <p:attrNameLst>
                                          <p:attrName>fillcolor</p:attrName>
                                        </p:attrNameLst>
                                      </p:cBhvr>
                                      <p:to>
                                        <a:srgbClr val="CECECE"/>
                                      </p:to>
                                    </p:animClr>
                                    <p:set>
                                      <p:cBhvr>
                                        <p:cTn id="925" dur="60" fill="hold"/>
                                        <p:tgtEl>
                                          <p:spTgt spid="99"/>
                                        </p:tgtEl>
                                        <p:attrNameLst>
                                          <p:attrName>fill.type</p:attrName>
                                        </p:attrNameLst>
                                      </p:cBhvr>
                                      <p:to>
                                        <p:strVal val="solid"/>
                                      </p:to>
                                    </p:set>
                                    <p:set>
                                      <p:cBhvr>
                                        <p:cTn id="926" dur="60" fill="hold"/>
                                        <p:tgtEl>
                                          <p:spTgt spid="99"/>
                                        </p:tgtEl>
                                        <p:attrNameLst>
                                          <p:attrName>fill.on</p:attrName>
                                        </p:attrNameLst>
                                      </p:cBhvr>
                                      <p:to>
                                        <p:strVal val="true"/>
                                      </p:to>
                                    </p:set>
                                  </p:childTnLst>
                                </p:cTn>
                              </p:par>
                            </p:childTnLst>
                          </p:cTn>
                        </p:par>
                        <p:par>
                          <p:cTn id="927" fill="hold">
                            <p:stCondLst>
                              <p:cond delay="10630"/>
                            </p:stCondLst>
                            <p:childTnLst>
                              <p:par>
                                <p:cTn id="928" presetID="1" presetClass="emph" presetSubtype="2" fill="hold" nodeType="afterEffect">
                                  <p:stCondLst>
                                    <p:cond delay="0"/>
                                  </p:stCondLst>
                                  <p:childTnLst>
                                    <p:animClr clrSpc="rgb" dir="cw">
                                      <p:cBhvr>
                                        <p:cTn id="929" dur="60" fill="hold"/>
                                        <p:tgtEl>
                                          <p:spTgt spid="103"/>
                                        </p:tgtEl>
                                        <p:attrNameLst>
                                          <p:attrName>fillcolor</p:attrName>
                                        </p:attrNameLst>
                                      </p:cBhvr>
                                      <p:to>
                                        <a:srgbClr val="CECECE"/>
                                      </p:to>
                                    </p:animClr>
                                    <p:set>
                                      <p:cBhvr>
                                        <p:cTn id="930" dur="60" fill="hold"/>
                                        <p:tgtEl>
                                          <p:spTgt spid="103"/>
                                        </p:tgtEl>
                                        <p:attrNameLst>
                                          <p:attrName>fill.type</p:attrName>
                                        </p:attrNameLst>
                                      </p:cBhvr>
                                      <p:to>
                                        <p:strVal val="solid"/>
                                      </p:to>
                                    </p:set>
                                    <p:set>
                                      <p:cBhvr>
                                        <p:cTn id="931" dur="60" fill="hold"/>
                                        <p:tgtEl>
                                          <p:spTgt spid="103"/>
                                        </p:tgtEl>
                                        <p:attrNameLst>
                                          <p:attrName>fill.on</p:attrName>
                                        </p:attrNameLst>
                                      </p:cBhvr>
                                      <p:to>
                                        <p:strVal val="true"/>
                                      </p:to>
                                    </p:set>
                                  </p:childTnLst>
                                </p:cTn>
                              </p:par>
                            </p:childTnLst>
                          </p:cTn>
                        </p:par>
                        <p:par>
                          <p:cTn id="932" fill="hold">
                            <p:stCondLst>
                              <p:cond delay="10690"/>
                            </p:stCondLst>
                            <p:childTnLst>
                              <p:par>
                                <p:cTn id="933" presetID="1" presetClass="emph" presetSubtype="2" fill="hold" nodeType="afterEffect">
                                  <p:stCondLst>
                                    <p:cond delay="0"/>
                                  </p:stCondLst>
                                  <p:childTnLst>
                                    <p:animClr clrSpc="rgb" dir="cw">
                                      <p:cBhvr>
                                        <p:cTn id="934" dur="60" fill="hold"/>
                                        <p:tgtEl>
                                          <p:spTgt spid="143"/>
                                        </p:tgtEl>
                                        <p:attrNameLst>
                                          <p:attrName>fillcolor</p:attrName>
                                        </p:attrNameLst>
                                      </p:cBhvr>
                                      <p:to>
                                        <a:srgbClr val="CECECE"/>
                                      </p:to>
                                    </p:animClr>
                                    <p:set>
                                      <p:cBhvr>
                                        <p:cTn id="935" dur="60" fill="hold"/>
                                        <p:tgtEl>
                                          <p:spTgt spid="143"/>
                                        </p:tgtEl>
                                        <p:attrNameLst>
                                          <p:attrName>fill.type</p:attrName>
                                        </p:attrNameLst>
                                      </p:cBhvr>
                                      <p:to>
                                        <p:strVal val="solid"/>
                                      </p:to>
                                    </p:set>
                                    <p:set>
                                      <p:cBhvr>
                                        <p:cTn id="936" dur="60" fill="hold"/>
                                        <p:tgtEl>
                                          <p:spTgt spid="143"/>
                                        </p:tgtEl>
                                        <p:attrNameLst>
                                          <p:attrName>fill.on</p:attrName>
                                        </p:attrNameLst>
                                      </p:cBhvr>
                                      <p:to>
                                        <p:strVal val="true"/>
                                      </p:to>
                                    </p:set>
                                  </p:childTnLst>
                                </p:cTn>
                              </p:par>
                            </p:childTnLst>
                          </p:cTn>
                        </p:par>
                        <p:par>
                          <p:cTn id="937" fill="hold">
                            <p:stCondLst>
                              <p:cond delay="10750"/>
                            </p:stCondLst>
                            <p:childTnLst>
                              <p:par>
                                <p:cTn id="938" presetID="1" presetClass="emph" presetSubtype="2" fill="hold" nodeType="afterEffect">
                                  <p:stCondLst>
                                    <p:cond delay="0"/>
                                  </p:stCondLst>
                                  <p:childTnLst>
                                    <p:animClr clrSpc="rgb" dir="cw">
                                      <p:cBhvr>
                                        <p:cTn id="939" dur="60" fill="hold"/>
                                        <p:tgtEl>
                                          <p:spTgt spid="153"/>
                                        </p:tgtEl>
                                        <p:attrNameLst>
                                          <p:attrName>fillcolor</p:attrName>
                                        </p:attrNameLst>
                                      </p:cBhvr>
                                      <p:to>
                                        <a:srgbClr val="CECECE"/>
                                      </p:to>
                                    </p:animClr>
                                    <p:set>
                                      <p:cBhvr>
                                        <p:cTn id="940" dur="60" fill="hold"/>
                                        <p:tgtEl>
                                          <p:spTgt spid="153"/>
                                        </p:tgtEl>
                                        <p:attrNameLst>
                                          <p:attrName>fill.type</p:attrName>
                                        </p:attrNameLst>
                                      </p:cBhvr>
                                      <p:to>
                                        <p:strVal val="solid"/>
                                      </p:to>
                                    </p:set>
                                    <p:set>
                                      <p:cBhvr>
                                        <p:cTn id="941" dur="60" fill="hold"/>
                                        <p:tgtEl>
                                          <p:spTgt spid="153"/>
                                        </p:tgtEl>
                                        <p:attrNameLst>
                                          <p:attrName>fill.on</p:attrName>
                                        </p:attrNameLst>
                                      </p:cBhvr>
                                      <p:to>
                                        <p:strVal val="true"/>
                                      </p:to>
                                    </p:set>
                                  </p:childTnLst>
                                </p:cTn>
                              </p:par>
                            </p:childTnLst>
                          </p:cTn>
                        </p:par>
                        <p:par>
                          <p:cTn id="942" fill="hold">
                            <p:stCondLst>
                              <p:cond delay="10810"/>
                            </p:stCondLst>
                            <p:childTnLst>
                              <p:par>
                                <p:cTn id="943" presetID="1" presetClass="emph" presetSubtype="2" fill="hold" nodeType="afterEffect">
                                  <p:stCondLst>
                                    <p:cond delay="0"/>
                                  </p:stCondLst>
                                  <p:childTnLst>
                                    <p:animClr clrSpc="rgb" dir="cw">
                                      <p:cBhvr>
                                        <p:cTn id="944" dur="60" fill="hold"/>
                                        <p:tgtEl>
                                          <p:spTgt spid="151"/>
                                        </p:tgtEl>
                                        <p:attrNameLst>
                                          <p:attrName>fillcolor</p:attrName>
                                        </p:attrNameLst>
                                      </p:cBhvr>
                                      <p:to>
                                        <a:srgbClr val="CECECE"/>
                                      </p:to>
                                    </p:animClr>
                                    <p:set>
                                      <p:cBhvr>
                                        <p:cTn id="945" dur="60" fill="hold"/>
                                        <p:tgtEl>
                                          <p:spTgt spid="151"/>
                                        </p:tgtEl>
                                        <p:attrNameLst>
                                          <p:attrName>fill.type</p:attrName>
                                        </p:attrNameLst>
                                      </p:cBhvr>
                                      <p:to>
                                        <p:strVal val="solid"/>
                                      </p:to>
                                    </p:set>
                                    <p:set>
                                      <p:cBhvr>
                                        <p:cTn id="946" dur="60" fill="hold"/>
                                        <p:tgtEl>
                                          <p:spTgt spid="151"/>
                                        </p:tgtEl>
                                        <p:attrNameLst>
                                          <p:attrName>fill.on</p:attrName>
                                        </p:attrNameLst>
                                      </p:cBhvr>
                                      <p:to>
                                        <p:strVal val="true"/>
                                      </p:to>
                                    </p:set>
                                  </p:childTnLst>
                                </p:cTn>
                              </p:par>
                            </p:childTnLst>
                          </p:cTn>
                        </p:par>
                        <p:par>
                          <p:cTn id="947" fill="hold">
                            <p:stCondLst>
                              <p:cond delay="10870"/>
                            </p:stCondLst>
                            <p:childTnLst>
                              <p:par>
                                <p:cTn id="948" presetID="1" presetClass="emph" presetSubtype="2" fill="hold" nodeType="afterEffect">
                                  <p:stCondLst>
                                    <p:cond delay="0"/>
                                  </p:stCondLst>
                                  <p:childTnLst>
                                    <p:animClr clrSpc="rgb" dir="cw">
                                      <p:cBhvr>
                                        <p:cTn id="949" dur="60" fill="hold"/>
                                        <p:tgtEl>
                                          <p:spTgt spid="101"/>
                                        </p:tgtEl>
                                        <p:attrNameLst>
                                          <p:attrName>fillcolor</p:attrName>
                                        </p:attrNameLst>
                                      </p:cBhvr>
                                      <p:to>
                                        <a:srgbClr val="CECECE"/>
                                      </p:to>
                                    </p:animClr>
                                    <p:set>
                                      <p:cBhvr>
                                        <p:cTn id="950" dur="60" fill="hold"/>
                                        <p:tgtEl>
                                          <p:spTgt spid="101"/>
                                        </p:tgtEl>
                                        <p:attrNameLst>
                                          <p:attrName>fill.type</p:attrName>
                                        </p:attrNameLst>
                                      </p:cBhvr>
                                      <p:to>
                                        <p:strVal val="solid"/>
                                      </p:to>
                                    </p:set>
                                    <p:set>
                                      <p:cBhvr>
                                        <p:cTn id="951" dur="60" fill="hold"/>
                                        <p:tgtEl>
                                          <p:spTgt spid="101"/>
                                        </p:tgtEl>
                                        <p:attrNameLst>
                                          <p:attrName>fill.on</p:attrName>
                                        </p:attrNameLst>
                                      </p:cBhvr>
                                      <p:to>
                                        <p:strVal val="true"/>
                                      </p:to>
                                    </p:set>
                                  </p:childTnLst>
                                </p:cTn>
                              </p:par>
                            </p:childTnLst>
                          </p:cTn>
                        </p:par>
                        <p:par>
                          <p:cTn id="952" fill="hold">
                            <p:stCondLst>
                              <p:cond delay="10930"/>
                            </p:stCondLst>
                            <p:childTnLst>
                              <p:par>
                                <p:cTn id="953" presetID="1" presetClass="emph" presetSubtype="2" fill="hold" nodeType="afterEffect">
                                  <p:stCondLst>
                                    <p:cond delay="0"/>
                                  </p:stCondLst>
                                  <p:childTnLst>
                                    <p:animClr clrSpc="rgb" dir="cw">
                                      <p:cBhvr>
                                        <p:cTn id="954" dur="60" fill="hold"/>
                                        <p:tgtEl>
                                          <p:spTgt spid="147"/>
                                        </p:tgtEl>
                                        <p:attrNameLst>
                                          <p:attrName>fillcolor</p:attrName>
                                        </p:attrNameLst>
                                      </p:cBhvr>
                                      <p:to>
                                        <a:srgbClr val="CECECE"/>
                                      </p:to>
                                    </p:animClr>
                                    <p:set>
                                      <p:cBhvr>
                                        <p:cTn id="955" dur="60" fill="hold"/>
                                        <p:tgtEl>
                                          <p:spTgt spid="147"/>
                                        </p:tgtEl>
                                        <p:attrNameLst>
                                          <p:attrName>fill.type</p:attrName>
                                        </p:attrNameLst>
                                      </p:cBhvr>
                                      <p:to>
                                        <p:strVal val="solid"/>
                                      </p:to>
                                    </p:set>
                                    <p:set>
                                      <p:cBhvr>
                                        <p:cTn id="956" dur="60" fill="hold"/>
                                        <p:tgtEl>
                                          <p:spTgt spid="147"/>
                                        </p:tgtEl>
                                        <p:attrNameLst>
                                          <p:attrName>fill.on</p:attrName>
                                        </p:attrNameLst>
                                      </p:cBhvr>
                                      <p:to>
                                        <p:strVal val="true"/>
                                      </p:to>
                                    </p:set>
                                  </p:childTnLst>
                                </p:cTn>
                              </p:par>
                            </p:childTnLst>
                          </p:cTn>
                        </p:par>
                        <p:par>
                          <p:cTn id="957" fill="hold">
                            <p:stCondLst>
                              <p:cond delay="10990"/>
                            </p:stCondLst>
                            <p:childTnLst>
                              <p:par>
                                <p:cTn id="958" presetID="1" presetClass="emph" presetSubtype="2" fill="hold" nodeType="afterEffect">
                                  <p:stCondLst>
                                    <p:cond delay="0"/>
                                  </p:stCondLst>
                                  <p:childTnLst>
                                    <p:animClr clrSpc="rgb" dir="cw">
                                      <p:cBhvr>
                                        <p:cTn id="959" dur="60" fill="hold"/>
                                        <p:tgtEl>
                                          <p:spTgt spid="150"/>
                                        </p:tgtEl>
                                        <p:attrNameLst>
                                          <p:attrName>fillcolor</p:attrName>
                                        </p:attrNameLst>
                                      </p:cBhvr>
                                      <p:to>
                                        <a:srgbClr val="CECECE"/>
                                      </p:to>
                                    </p:animClr>
                                    <p:set>
                                      <p:cBhvr>
                                        <p:cTn id="960" dur="60" fill="hold"/>
                                        <p:tgtEl>
                                          <p:spTgt spid="150"/>
                                        </p:tgtEl>
                                        <p:attrNameLst>
                                          <p:attrName>fill.type</p:attrName>
                                        </p:attrNameLst>
                                      </p:cBhvr>
                                      <p:to>
                                        <p:strVal val="solid"/>
                                      </p:to>
                                    </p:set>
                                    <p:set>
                                      <p:cBhvr>
                                        <p:cTn id="961" dur="60" fill="hold"/>
                                        <p:tgtEl>
                                          <p:spTgt spid="150"/>
                                        </p:tgtEl>
                                        <p:attrNameLst>
                                          <p:attrName>fill.on</p:attrName>
                                        </p:attrNameLst>
                                      </p:cBhvr>
                                      <p:to>
                                        <p:strVal val="true"/>
                                      </p:to>
                                    </p:set>
                                  </p:childTnLst>
                                </p:cTn>
                              </p:par>
                            </p:childTnLst>
                          </p:cTn>
                        </p:par>
                        <p:par>
                          <p:cTn id="962" fill="hold">
                            <p:stCondLst>
                              <p:cond delay="11050"/>
                            </p:stCondLst>
                            <p:childTnLst>
                              <p:par>
                                <p:cTn id="963" presetID="1" presetClass="emph" presetSubtype="2" fill="hold" nodeType="afterEffect">
                                  <p:stCondLst>
                                    <p:cond delay="0"/>
                                  </p:stCondLst>
                                  <p:childTnLst>
                                    <p:animClr clrSpc="rgb" dir="cw">
                                      <p:cBhvr>
                                        <p:cTn id="964" dur="60" fill="hold"/>
                                        <p:tgtEl>
                                          <p:spTgt spid="100"/>
                                        </p:tgtEl>
                                        <p:attrNameLst>
                                          <p:attrName>fillcolor</p:attrName>
                                        </p:attrNameLst>
                                      </p:cBhvr>
                                      <p:to>
                                        <a:srgbClr val="CECECE"/>
                                      </p:to>
                                    </p:animClr>
                                    <p:set>
                                      <p:cBhvr>
                                        <p:cTn id="965" dur="60" fill="hold"/>
                                        <p:tgtEl>
                                          <p:spTgt spid="100"/>
                                        </p:tgtEl>
                                        <p:attrNameLst>
                                          <p:attrName>fill.type</p:attrName>
                                        </p:attrNameLst>
                                      </p:cBhvr>
                                      <p:to>
                                        <p:strVal val="solid"/>
                                      </p:to>
                                    </p:set>
                                    <p:set>
                                      <p:cBhvr>
                                        <p:cTn id="966" dur="60" fill="hold"/>
                                        <p:tgtEl>
                                          <p:spTgt spid="100"/>
                                        </p:tgtEl>
                                        <p:attrNameLst>
                                          <p:attrName>fill.on</p:attrName>
                                        </p:attrNameLst>
                                      </p:cBhvr>
                                      <p:to>
                                        <p:strVal val="true"/>
                                      </p:to>
                                    </p:set>
                                  </p:childTnLst>
                                </p:cTn>
                              </p:par>
                            </p:childTnLst>
                          </p:cTn>
                        </p:par>
                        <p:par>
                          <p:cTn id="967" fill="hold">
                            <p:stCondLst>
                              <p:cond delay="11110"/>
                            </p:stCondLst>
                            <p:childTnLst>
                              <p:par>
                                <p:cTn id="968" presetID="1" presetClass="emph" presetSubtype="2" fill="hold" nodeType="afterEffect">
                                  <p:stCondLst>
                                    <p:cond delay="0"/>
                                  </p:stCondLst>
                                  <p:childTnLst>
                                    <p:animClr clrSpc="rgb" dir="cw">
                                      <p:cBhvr>
                                        <p:cTn id="969" dur="60" fill="hold"/>
                                        <p:tgtEl>
                                          <p:spTgt spid="109"/>
                                        </p:tgtEl>
                                        <p:attrNameLst>
                                          <p:attrName>fillcolor</p:attrName>
                                        </p:attrNameLst>
                                      </p:cBhvr>
                                      <p:to>
                                        <a:srgbClr val="CECECE"/>
                                      </p:to>
                                    </p:animClr>
                                    <p:set>
                                      <p:cBhvr>
                                        <p:cTn id="970" dur="60" fill="hold"/>
                                        <p:tgtEl>
                                          <p:spTgt spid="109"/>
                                        </p:tgtEl>
                                        <p:attrNameLst>
                                          <p:attrName>fill.type</p:attrName>
                                        </p:attrNameLst>
                                      </p:cBhvr>
                                      <p:to>
                                        <p:strVal val="solid"/>
                                      </p:to>
                                    </p:set>
                                    <p:set>
                                      <p:cBhvr>
                                        <p:cTn id="971" dur="60" fill="hold"/>
                                        <p:tgtEl>
                                          <p:spTgt spid="109"/>
                                        </p:tgtEl>
                                        <p:attrNameLst>
                                          <p:attrName>fill.on</p:attrName>
                                        </p:attrNameLst>
                                      </p:cBhvr>
                                      <p:to>
                                        <p:strVal val="true"/>
                                      </p:to>
                                    </p:set>
                                  </p:childTnLst>
                                </p:cTn>
                              </p:par>
                            </p:childTnLst>
                          </p:cTn>
                        </p:par>
                        <p:par>
                          <p:cTn id="972" fill="hold">
                            <p:stCondLst>
                              <p:cond delay="11170"/>
                            </p:stCondLst>
                            <p:childTnLst>
                              <p:par>
                                <p:cTn id="973" presetID="1" presetClass="emph" presetSubtype="2" fill="hold" nodeType="afterEffect">
                                  <p:stCondLst>
                                    <p:cond delay="0"/>
                                  </p:stCondLst>
                                  <p:childTnLst>
                                    <p:animClr clrSpc="rgb" dir="cw">
                                      <p:cBhvr>
                                        <p:cTn id="974" dur="60" fill="hold"/>
                                        <p:tgtEl>
                                          <p:spTgt spid="106"/>
                                        </p:tgtEl>
                                        <p:attrNameLst>
                                          <p:attrName>fillcolor</p:attrName>
                                        </p:attrNameLst>
                                      </p:cBhvr>
                                      <p:to>
                                        <a:srgbClr val="CECECE"/>
                                      </p:to>
                                    </p:animClr>
                                    <p:set>
                                      <p:cBhvr>
                                        <p:cTn id="975" dur="60" fill="hold"/>
                                        <p:tgtEl>
                                          <p:spTgt spid="106"/>
                                        </p:tgtEl>
                                        <p:attrNameLst>
                                          <p:attrName>fill.type</p:attrName>
                                        </p:attrNameLst>
                                      </p:cBhvr>
                                      <p:to>
                                        <p:strVal val="solid"/>
                                      </p:to>
                                    </p:set>
                                    <p:set>
                                      <p:cBhvr>
                                        <p:cTn id="976" dur="60" fill="hold"/>
                                        <p:tgtEl>
                                          <p:spTgt spid="106"/>
                                        </p:tgtEl>
                                        <p:attrNameLst>
                                          <p:attrName>fill.on</p:attrName>
                                        </p:attrNameLst>
                                      </p:cBhvr>
                                      <p:to>
                                        <p:strVal val="true"/>
                                      </p:to>
                                    </p:set>
                                  </p:childTnLst>
                                </p:cTn>
                              </p:par>
                            </p:childTnLst>
                          </p:cTn>
                        </p:par>
                        <p:par>
                          <p:cTn id="977" fill="hold">
                            <p:stCondLst>
                              <p:cond delay="11230"/>
                            </p:stCondLst>
                            <p:childTnLst>
                              <p:par>
                                <p:cTn id="978" presetID="1" presetClass="emph" presetSubtype="2" fill="hold" nodeType="afterEffect">
                                  <p:stCondLst>
                                    <p:cond delay="0"/>
                                  </p:stCondLst>
                                  <p:childTnLst>
                                    <p:animClr clrSpc="rgb" dir="cw">
                                      <p:cBhvr>
                                        <p:cTn id="979" dur="60" fill="hold"/>
                                        <p:tgtEl>
                                          <p:spTgt spid="152"/>
                                        </p:tgtEl>
                                        <p:attrNameLst>
                                          <p:attrName>fillcolor</p:attrName>
                                        </p:attrNameLst>
                                      </p:cBhvr>
                                      <p:to>
                                        <a:srgbClr val="CECECE"/>
                                      </p:to>
                                    </p:animClr>
                                    <p:set>
                                      <p:cBhvr>
                                        <p:cTn id="980" dur="60" fill="hold"/>
                                        <p:tgtEl>
                                          <p:spTgt spid="152"/>
                                        </p:tgtEl>
                                        <p:attrNameLst>
                                          <p:attrName>fill.type</p:attrName>
                                        </p:attrNameLst>
                                      </p:cBhvr>
                                      <p:to>
                                        <p:strVal val="solid"/>
                                      </p:to>
                                    </p:set>
                                    <p:set>
                                      <p:cBhvr>
                                        <p:cTn id="981" dur="60" fill="hold"/>
                                        <p:tgtEl>
                                          <p:spTgt spid="152"/>
                                        </p:tgtEl>
                                        <p:attrNameLst>
                                          <p:attrName>fill.on</p:attrName>
                                        </p:attrNameLst>
                                      </p:cBhvr>
                                      <p:to>
                                        <p:strVal val="true"/>
                                      </p:to>
                                    </p:set>
                                  </p:childTnLst>
                                </p:cTn>
                              </p:par>
                            </p:childTnLst>
                          </p:cTn>
                        </p:par>
                        <p:par>
                          <p:cTn id="982" fill="hold">
                            <p:stCondLst>
                              <p:cond delay="11290"/>
                            </p:stCondLst>
                            <p:childTnLst>
                              <p:par>
                                <p:cTn id="983" presetID="1" presetClass="emph" presetSubtype="2" fill="hold" nodeType="afterEffect">
                                  <p:stCondLst>
                                    <p:cond delay="0"/>
                                  </p:stCondLst>
                                  <p:childTnLst>
                                    <p:animClr clrSpc="rgb" dir="cw">
                                      <p:cBhvr>
                                        <p:cTn id="984" dur="60" fill="hold"/>
                                        <p:tgtEl>
                                          <p:spTgt spid="113"/>
                                        </p:tgtEl>
                                        <p:attrNameLst>
                                          <p:attrName>fillcolor</p:attrName>
                                        </p:attrNameLst>
                                      </p:cBhvr>
                                      <p:to>
                                        <a:srgbClr val="CECECE"/>
                                      </p:to>
                                    </p:animClr>
                                    <p:set>
                                      <p:cBhvr>
                                        <p:cTn id="985" dur="60" fill="hold"/>
                                        <p:tgtEl>
                                          <p:spTgt spid="113"/>
                                        </p:tgtEl>
                                        <p:attrNameLst>
                                          <p:attrName>fill.type</p:attrName>
                                        </p:attrNameLst>
                                      </p:cBhvr>
                                      <p:to>
                                        <p:strVal val="solid"/>
                                      </p:to>
                                    </p:set>
                                    <p:set>
                                      <p:cBhvr>
                                        <p:cTn id="986" dur="60" fill="hold"/>
                                        <p:tgtEl>
                                          <p:spTgt spid="113"/>
                                        </p:tgtEl>
                                        <p:attrNameLst>
                                          <p:attrName>fill.on</p:attrName>
                                        </p:attrNameLst>
                                      </p:cBhvr>
                                      <p:to>
                                        <p:strVal val="true"/>
                                      </p:to>
                                    </p:set>
                                  </p:childTnLst>
                                </p:cTn>
                              </p:par>
                            </p:childTnLst>
                          </p:cTn>
                        </p:par>
                        <p:par>
                          <p:cTn id="987" fill="hold">
                            <p:stCondLst>
                              <p:cond delay="11350"/>
                            </p:stCondLst>
                            <p:childTnLst>
                              <p:par>
                                <p:cTn id="988" presetID="1" presetClass="emph" presetSubtype="2" fill="hold" nodeType="afterEffect">
                                  <p:stCondLst>
                                    <p:cond delay="0"/>
                                  </p:stCondLst>
                                  <p:childTnLst>
                                    <p:animClr clrSpc="rgb" dir="cw">
                                      <p:cBhvr>
                                        <p:cTn id="989" dur="60" fill="hold"/>
                                        <p:tgtEl>
                                          <p:spTgt spid="111"/>
                                        </p:tgtEl>
                                        <p:attrNameLst>
                                          <p:attrName>fillcolor</p:attrName>
                                        </p:attrNameLst>
                                      </p:cBhvr>
                                      <p:to>
                                        <a:srgbClr val="CECECE"/>
                                      </p:to>
                                    </p:animClr>
                                    <p:set>
                                      <p:cBhvr>
                                        <p:cTn id="990" dur="60" fill="hold"/>
                                        <p:tgtEl>
                                          <p:spTgt spid="111"/>
                                        </p:tgtEl>
                                        <p:attrNameLst>
                                          <p:attrName>fill.type</p:attrName>
                                        </p:attrNameLst>
                                      </p:cBhvr>
                                      <p:to>
                                        <p:strVal val="solid"/>
                                      </p:to>
                                    </p:set>
                                    <p:set>
                                      <p:cBhvr>
                                        <p:cTn id="991" dur="60" fill="hold"/>
                                        <p:tgtEl>
                                          <p:spTgt spid="111"/>
                                        </p:tgtEl>
                                        <p:attrNameLst>
                                          <p:attrName>fill.on</p:attrName>
                                        </p:attrNameLst>
                                      </p:cBhvr>
                                      <p:to>
                                        <p:strVal val="true"/>
                                      </p:to>
                                    </p:set>
                                  </p:childTnLst>
                                </p:cTn>
                              </p:par>
                            </p:childTnLst>
                          </p:cTn>
                        </p:par>
                        <p:par>
                          <p:cTn id="992" fill="hold">
                            <p:stCondLst>
                              <p:cond delay="11410"/>
                            </p:stCondLst>
                            <p:childTnLst>
                              <p:par>
                                <p:cTn id="993" presetID="1" presetClass="emph" presetSubtype="2" fill="hold" nodeType="afterEffect">
                                  <p:stCondLst>
                                    <p:cond delay="0"/>
                                  </p:stCondLst>
                                  <p:childTnLst>
                                    <p:animClr clrSpc="rgb" dir="cw">
                                      <p:cBhvr>
                                        <p:cTn id="994" dur="60" fill="hold"/>
                                        <p:tgtEl>
                                          <p:spTgt spid="148"/>
                                        </p:tgtEl>
                                        <p:attrNameLst>
                                          <p:attrName>fillcolor</p:attrName>
                                        </p:attrNameLst>
                                      </p:cBhvr>
                                      <p:to>
                                        <a:srgbClr val="CECECE"/>
                                      </p:to>
                                    </p:animClr>
                                    <p:set>
                                      <p:cBhvr>
                                        <p:cTn id="995" dur="60" fill="hold"/>
                                        <p:tgtEl>
                                          <p:spTgt spid="148"/>
                                        </p:tgtEl>
                                        <p:attrNameLst>
                                          <p:attrName>fill.type</p:attrName>
                                        </p:attrNameLst>
                                      </p:cBhvr>
                                      <p:to>
                                        <p:strVal val="solid"/>
                                      </p:to>
                                    </p:set>
                                    <p:set>
                                      <p:cBhvr>
                                        <p:cTn id="996" dur="60" fill="hold"/>
                                        <p:tgtEl>
                                          <p:spTgt spid="148"/>
                                        </p:tgtEl>
                                        <p:attrNameLst>
                                          <p:attrName>fill.on</p:attrName>
                                        </p:attrNameLst>
                                      </p:cBhvr>
                                      <p:to>
                                        <p:strVal val="true"/>
                                      </p:to>
                                    </p:set>
                                  </p:childTnLst>
                                </p:cTn>
                              </p:par>
                            </p:childTnLst>
                          </p:cTn>
                        </p:par>
                        <p:par>
                          <p:cTn id="997" fill="hold">
                            <p:stCondLst>
                              <p:cond delay="11470"/>
                            </p:stCondLst>
                            <p:childTnLst>
                              <p:par>
                                <p:cTn id="998" presetID="1" presetClass="emph" presetSubtype="2" fill="hold" nodeType="afterEffect">
                                  <p:stCondLst>
                                    <p:cond delay="0"/>
                                  </p:stCondLst>
                                  <p:childTnLst>
                                    <p:animClr clrSpc="rgb" dir="cw">
                                      <p:cBhvr>
                                        <p:cTn id="999" dur="60" fill="hold"/>
                                        <p:tgtEl>
                                          <p:spTgt spid="110"/>
                                        </p:tgtEl>
                                        <p:attrNameLst>
                                          <p:attrName>fillcolor</p:attrName>
                                        </p:attrNameLst>
                                      </p:cBhvr>
                                      <p:to>
                                        <a:srgbClr val="CECECE"/>
                                      </p:to>
                                    </p:animClr>
                                    <p:set>
                                      <p:cBhvr>
                                        <p:cTn id="1000" dur="60" fill="hold"/>
                                        <p:tgtEl>
                                          <p:spTgt spid="110"/>
                                        </p:tgtEl>
                                        <p:attrNameLst>
                                          <p:attrName>fill.type</p:attrName>
                                        </p:attrNameLst>
                                      </p:cBhvr>
                                      <p:to>
                                        <p:strVal val="solid"/>
                                      </p:to>
                                    </p:set>
                                    <p:set>
                                      <p:cBhvr>
                                        <p:cTn id="1001" dur="60" fill="hold"/>
                                        <p:tgtEl>
                                          <p:spTgt spid="110"/>
                                        </p:tgtEl>
                                        <p:attrNameLst>
                                          <p:attrName>fill.on</p:attrName>
                                        </p:attrNameLst>
                                      </p:cBhvr>
                                      <p:to>
                                        <p:strVal val="true"/>
                                      </p:to>
                                    </p:set>
                                  </p:childTnLst>
                                </p:cTn>
                              </p:par>
                            </p:childTnLst>
                          </p:cTn>
                        </p:par>
                        <p:par>
                          <p:cTn id="1002" fill="hold">
                            <p:stCondLst>
                              <p:cond delay="11530"/>
                            </p:stCondLst>
                            <p:childTnLst>
                              <p:par>
                                <p:cTn id="1003" presetID="1" presetClass="emph" presetSubtype="2" fill="hold" nodeType="afterEffect">
                                  <p:stCondLst>
                                    <p:cond delay="0"/>
                                  </p:stCondLst>
                                  <p:childTnLst>
                                    <p:animClr clrSpc="rgb" dir="cw">
                                      <p:cBhvr>
                                        <p:cTn id="1004" dur="60" fill="hold"/>
                                        <p:tgtEl>
                                          <p:spTgt spid="149"/>
                                        </p:tgtEl>
                                        <p:attrNameLst>
                                          <p:attrName>fillcolor</p:attrName>
                                        </p:attrNameLst>
                                      </p:cBhvr>
                                      <p:to>
                                        <a:srgbClr val="CECECE"/>
                                      </p:to>
                                    </p:animClr>
                                    <p:set>
                                      <p:cBhvr>
                                        <p:cTn id="1005" dur="60" fill="hold"/>
                                        <p:tgtEl>
                                          <p:spTgt spid="149"/>
                                        </p:tgtEl>
                                        <p:attrNameLst>
                                          <p:attrName>fill.type</p:attrName>
                                        </p:attrNameLst>
                                      </p:cBhvr>
                                      <p:to>
                                        <p:strVal val="solid"/>
                                      </p:to>
                                    </p:set>
                                    <p:set>
                                      <p:cBhvr>
                                        <p:cTn id="1006" dur="60" fill="hold"/>
                                        <p:tgtEl>
                                          <p:spTgt spid="149"/>
                                        </p:tgtEl>
                                        <p:attrNameLst>
                                          <p:attrName>fill.on</p:attrName>
                                        </p:attrNameLst>
                                      </p:cBhvr>
                                      <p:to>
                                        <p:strVal val="true"/>
                                      </p:to>
                                    </p:set>
                                  </p:childTnLst>
                                </p:cTn>
                              </p:par>
                            </p:childTnLst>
                          </p:cTn>
                        </p:par>
                        <p:par>
                          <p:cTn id="1007" fill="hold">
                            <p:stCondLst>
                              <p:cond delay="11590"/>
                            </p:stCondLst>
                            <p:childTnLst>
                              <p:par>
                                <p:cTn id="1008" presetID="1" presetClass="emph" presetSubtype="2" fill="hold" nodeType="afterEffect">
                                  <p:stCondLst>
                                    <p:cond delay="0"/>
                                  </p:stCondLst>
                                  <p:childTnLst>
                                    <p:animClr clrSpc="rgb" dir="cw">
                                      <p:cBhvr>
                                        <p:cTn id="1009" dur="60" fill="hold"/>
                                        <p:tgtEl>
                                          <p:spTgt spid="108"/>
                                        </p:tgtEl>
                                        <p:attrNameLst>
                                          <p:attrName>fillcolor</p:attrName>
                                        </p:attrNameLst>
                                      </p:cBhvr>
                                      <p:to>
                                        <a:srgbClr val="CECECE"/>
                                      </p:to>
                                    </p:animClr>
                                    <p:set>
                                      <p:cBhvr>
                                        <p:cTn id="1010" dur="60" fill="hold"/>
                                        <p:tgtEl>
                                          <p:spTgt spid="108"/>
                                        </p:tgtEl>
                                        <p:attrNameLst>
                                          <p:attrName>fill.type</p:attrName>
                                        </p:attrNameLst>
                                      </p:cBhvr>
                                      <p:to>
                                        <p:strVal val="solid"/>
                                      </p:to>
                                    </p:set>
                                    <p:set>
                                      <p:cBhvr>
                                        <p:cTn id="1011" dur="60" fill="hold"/>
                                        <p:tgtEl>
                                          <p:spTgt spid="108"/>
                                        </p:tgtEl>
                                        <p:attrNameLst>
                                          <p:attrName>fill.on</p:attrName>
                                        </p:attrNameLst>
                                      </p:cBhvr>
                                      <p:to>
                                        <p:strVal val="true"/>
                                      </p:to>
                                    </p:set>
                                  </p:childTnLst>
                                </p:cTn>
                              </p:par>
                            </p:childTnLst>
                          </p:cTn>
                        </p:par>
                        <p:par>
                          <p:cTn id="1012" fill="hold">
                            <p:stCondLst>
                              <p:cond delay="11650"/>
                            </p:stCondLst>
                            <p:childTnLst>
                              <p:par>
                                <p:cTn id="1013" presetID="1" presetClass="emph" presetSubtype="2" fill="hold" nodeType="afterEffect">
                                  <p:stCondLst>
                                    <p:cond delay="0"/>
                                  </p:stCondLst>
                                  <p:childTnLst>
                                    <p:animClr clrSpc="rgb" dir="cw">
                                      <p:cBhvr>
                                        <p:cTn id="1014" dur="60" fill="hold"/>
                                        <p:tgtEl>
                                          <p:spTgt spid="112"/>
                                        </p:tgtEl>
                                        <p:attrNameLst>
                                          <p:attrName>fillcolor</p:attrName>
                                        </p:attrNameLst>
                                      </p:cBhvr>
                                      <p:to>
                                        <a:srgbClr val="CECECE"/>
                                      </p:to>
                                    </p:animClr>
                                    <p:set>
                                      <p:cBhvr>
                                        <p:cTn id="1015" dur="60" fill="hold"/>
                                        <p:tgtEl>
                                          <p:spTgt spid="112"/>
                                        </p:tgtEl>
                                        <p:attrNameLst>
                                          <p:attrName>fill.type</p:attrName>
                                        </p:attrNameLst>
                                      </p:cBhvr>
                                      <p:to>
                                        <p:strVal val="solid"/>
                                      </p:to>
                                    </p:set>
                                    <p:set>
                                      <p:cBhvr>
                                        <p:cTn id="1016" dur="60" fill="hold"/>
                                        <p:tgtEl>
                                          <p:spTgt spid="112"/>
                                        </p:tgtEl>
                                        <p:attrNameLst>
                                          <p:attrName>fill.on</p:attrName>
                                        </p:attrNameLst>
                                      </p:cBhvr>
                                      <p:to>
                                        <p:strVal val="true"/>
                                      </p:to>
                                    </p:set>
                                  </p:childTnLst>
                                </p:cTn>
                              </p:par>
                            </p:childTnLst>
                          </p:cTn>
                        </p:par>
                        <p:par>
                          <p:cTn id="1017" fill="hold">
                            <p:stCondLst>
                              <p:cond delay="11710"/>
                            </p:stCondLst>
                            <p:childTnLst>
                              <p:par>
                                <p:cTn id="1018" presetID="1" presetClass="emph" presetSubtype="2" fill="hold" nodeType="afterEffect">
                                  <p:stCondLst>
                                    <p:cond delay="0"/>
                                  </p:stCondLst>
                                  <p:childTnLst>
                                    <p:animClr clrSpc="rgb" dir="cw">
                                      <p:cBhvr>
                                        <p:cTn id="1019" dur="60" fill="hold"/>
                                        <p:tgtEl>
                                          <p:spTgt spid="114"/>
                                        </p:tgtEl>
                                        <p:attrNameLst>
                                          <p:attrName>fillcolor</p:attrName>
                                        </p:attrNameLst>
                                      </p:cBhvr>
                                      <p:to>
                                        <a:srgbClr val="CECECE"/>
                                      </p:to>
                                    </p:animClr>
                                    <p:set>
                                      <p:cBhvr>
                                        <p:cTn id="1020" dur="60" fill="hold"/>
                                        <p:tgtEl>
                                          <p:spTgt spid="114"/>
                                        </p:tgtEl>
                                        <p:attrNameLst>
                                          <p:attrName>fill.type</p:attrName>
                                        </p:attrNameLst>
                                      </p:cBhvr>
                                      <p:to>
                                        <p:strVal val="solid"/>
                                      </p:to>
                                    </p:set>
                                    <p:set>
                                      <p:cBhvr>
                                        <p:cTn id="1021" dur="60" fill="hold"/>
                                        <p:tgtEl>
                                          <p:spTgt spid="114"/>
                                        </p:tgtEl>
                                        <p:attrNameLst>
                                          <p:attrName>fill.on</p:attrName>
                                        </p:attrNameLst>
                                      </p:cBhvr>
                                      <p:to>
                                        <p:strVal val="true"/>
                                      </p:to>
                                    </p:set>
                                  </p:childTnLst>
                                </p:cTn>
                              </p:par>
                            </p:childTnLst>
                          </p:cTn>
                        </p:par>
                        <p:par>
                          <p:cTn id="1022" fill="hold">
                            <p:stCondLst>
                              <p:cond delay="11770"/>
                            </p:stCondLst>
                            <p:childTnLst>
                              <p:par>
                                <p:cTn id="1023" presetID="1" presetClass="emph" presetSubtype="2" fill="hold" nodeType="afterEffect">
                                  <p:stCondLst>
                                    <p:cond delay="0"/>
                                  </p:stCondLst>
                                  <p:childTnLst>
                                    <p:animClr clrSpc="rgb" dir="cw">
                                      <p:cBhvr>
                                        <p:cTn id="1024" dur="60" fill="hold"/>
                                        <p:tgtEl>
                                          <p:spTgt spid="162"/>
                                        </p:tgtEl>
                                        <p:attrNameLst>
                                          <p:attrName>fillcolor</p:attrName>
                                        </p:attrNameLst>
                                      </p:cBhvr>
                                      <p:to>
                                        <a:srgbClr val="CECECE"/>
                                      </p:to>
                                    </p:animClr>
                                    <p:set>
                                      <p:cBhvr>
                                        <p:cTn id="1025" dur="60" fill="hold"/>
                                        <p:tgtEl>
                                          <p:spTgt spid="162"/>
                                        </p:tgtEl>
                                        <p:attrNameLst>
                                          <p:attrName>fill.type</p:attrName>
                                        </p:attrNameLst>
                                      </p:cBhvr>
                                      <p:to>
                                        <p:strVal val="solid"/>
                                      </p:to>
                                    </p:set>
                                    <p:set>
                                      <p:cBhvr>
                                        <p:cTn id="1026" dur="60" fill="hold"/>
                                        <p:tgtEl>
                                          <p:spTgt spid="162"/>
                                        </p:tgtEl>
                                        <p:attrNameLst>
                                          <p:attrName>fill.on</p:attrName>
                                        </p:attrNameLst>
                                      </p:cBhvr>
                                      <p:to>
                                        <p:strVal val="true"/>
                                      </p:to>
                                    </p:set>
                                  </p:childTnLst>
                                </p:cTn>
                              </p:par>
                            </p:childTnLst>
                          </p:cTn>
                        </p:par>
                        <p:par>
                          <p:cTn id="1027" fill="hold">
                            <p:stCondLst>
                              <p:cond delay="11830"/>
                            </p:stCondLst>
                            <p:childTnLst>
                              <p:par>
                                <p:cTn id="1028" presetID="1" presetClass="emph" presetSubtype="2" fill="hold" nodeType="afterEffect">
                                  <p:stCondLst>
                                    <p:cond delay="0"/>
                                  </p:stCondLst>
                                  <p:childTnLst>
                                    <p:animClr clrSpc="rgb" dir="cw">
                                      <p:cBhvr>
                                        <p:cTn id="1029" dur="60" fill="hold"/>
                                        <p:tgtEl>
                                          <p:spTgt spid="163"/>
                                        </p:tgtEl>
                                        <p:attrNameLst>
                                          <p:attrName>fillcolor</p:attrName>
                                        </p:attrNameLst>
                                      </p:cBhvr>
                                      <p:to>
                                        <a:srgbClr val="CECECE"/>
                                      </p:to>
                                    </p:animClr>
                                    <p:set>
                                      <p:cBhvr>
                                        <p:cTn id="1030" dur="60" fill="hold"/>
                                        <p:tgtEl>
                                          <p:spTgt spid="163"/>
                                        </p:tgtEl>
                                        <p:attrNameLst>
                                          <p:attrName>fill.type</p:attrName>
                                        </p:attrNameLst>
                                      </p:cBhvr>
                                      <p:to>
                                        <p:strVal val="solid"/>
                                      </p:to>
                                    </p:set>
                                    <p:set>
                                      <p:cBhvr>
                                        <p:cTn id="1031" dur="60" fill="hold"/>
                                        <p:tgtEl>
                                          <p:spTgt spid="163"/>
                                        </p:tgtEl>
                                        <p:attrNameLst>
                                          <p:attrName>fill.on</p:attrName>
                                        </p:attrNameLst>
                                      </p:cBhvr>
                                      <p:to>
                                        <p:strVal val="true"/>
                                      </p:to>
                                    </p:set>
                                  </p:childTnLst>
                                </p:cTn>
                              </p:par>
                            </p:childTnLst>
                          </p:cTn>
                        </p:par>
                        <p:par>
                          <p:cTn id="1032" fill="hold">
                            <p:stCondLst>
                              <p:cond delay="11890"/>
                            </p:stCondLst>
                            <p:childTnLst>
                              <p:par>
                                <p:cTn id="1033" presetID="1" presetClass="emph" presetSubtype="2" fill="hold" nodeType="afterEffect">
                                  <p:stCondLst>
                                    <p:cond delay="0"/>
                                  </p:stCondLst>
                                  <p:childTnLst>
                                    <p:animClr clrSpc="rgb" dir="cw">
                                      <p:cBhvr>
                                        <p:cTn id="1034" dur="60" fill="hold"/>
                                        <p:tgtEl>
                                          <p:spTgt spid="160"/>
                                        </p:tgtEl>
                                        <p:attrNameLst>
                                          <p:attrName>fillcolor</p:attrName>
                                        </p:attrNameLst>
                                      </p:cBhvr>
                                      <p:to>
                                        <a:srgbClr val="CECECE"/>
                                      </p:to>
                                    </p:animClr>
                                    <p:set>
                                      <p:cBhvr>
                                        <p:cTn id="1035" dur="60" fill="hold"/>
                                        <p:tgtEl>
                                          <p:spTgt spid="160"/>
                                        </p:tgtEl>
                                        <p:attrNameLst>
                                          <p:attrName>fill.type</p:attrName>
                                        </p:attrNameLst>
                                      </p:cBhvr>
                                      <p:to>
                                        <p:strVal val="solid"/>
                                      </p:to>
                                    </p:set>
                                    <p:set>
                                      <p:cBhvr>
                                        <p:cTn id="1036" dur="60" fill="hold"/>
                                        <p:tgtEl>
                                          <p:spTgt spid="160"/>
                                        </p:tgtEl>
                                        <p:attrNameLst>
                                          <p:attrName>fill.on</p:attrName>
                                        </p:attrNameLst>
                                      </p:cBhvr>
                                      <p:to>
                                        <p:strVal val="true"/>
                                      </p:to>
                                    </p:set>
                                  </p:childTnLst>
                                </p:cTn>
                              </p:par>
                            </p:childTnLst>
                          </p:cTn>
                        </p:par>
                        <p:par>
                          <p:cTn id="1037" fill="hold">
                            <p:stCondLst>
                              <p:cond delay="11950"/>
                            </p:stCondLst>
                            <p:childTnLst>
                              <p:par>
                                <p:cTn id="1038" presetID="1" presetClass="emph" presetSubtype="2" fill="hold" nodeType="afterEffect">
                                  <p:stCondLst>
                                    <p:cond delay="0"/>
                                  </p:stCondLst>
                                  <p:childTnLst>
                                    <p:animClr clrSpc="rgb" dir="cw">
                                      <p:cBhvr>
                                        <p:cTn id="1039" dur="60" fill="hold"/>
                                        <p:tgtEl>
                                          <p:spTgt spid="157"/>
                                        </p:tgtEl>
                                        <p:attrNameLst>
                                          <p:attrName>fillcolor</p:attrName>
                                        </p:attrNameLst>
                                      </p:cBhvr>
                                      <p:to>
                                        <a:srgbClr val="CECECE"/>
                                      </p:to>
                                    </p:animClr>
                                    <p:set>
                                      <p:cBhvr>
                                        <p:cTn id="1040" dur="60" fill="hold"/>
                                        <p:tgtEl>
                                          <p:spTgt spid="157"/>
                                        </p:tgtEl>
                                        <p:attrNameLst>
                                          <p:attrName>fill.type</p:attrName>
                                        </p:attrNameLst>
                                      </p:cBhvr>
                                      <p:to>
                                        <p:strVal val="solid"/>
                                      </p:to>
                                    </p:set>
                                    <p:set>
                                      <p:cBhvr>
                                        <p:cTn id="1041" dur="60" fill="hold"/>
                                        <p:tgtEl>
                                          <p:spTgt spid="157"/>
                                        </p:tgtEl>
                                        <p:attrNameLst>
                                          <p:attrName>fill.on</p:attrName>
                                        </p:attrNameLst>
                                      </p:cBhvr>
                                      <p:to>
                                        <p:strVal val="true"/>
                                      </p:to>
                                    </p:set>
                                  </p:childTnLst>
                                </p:cTn>
                              </p:par>
                            </p:childTnLst>
                          </p:cTn>
                        </p:par>
                        <p:par>
                          <p:cTn id="1042" fill="hold">
                            <p:stCondLst>
                              <p:cond delay="12010"/>
                            </p:stCondLst>
                            <p:childTnLst>
                              <p:par>
                                <p:cTn id="1043" presetID="1" presetClass="emph" presetSubtype="2" fill="hold" nodeType="afterEffect">
                                  <p:stCondLst>
                                    <p:cond delay="0"/>
                                  </p:stCondLst>
                                  <p:childTnLst>
                                    <p:animClr clrSpc="rgb" dir="cw">
                                      <p:cBhvr>
                                        <p:cTn id="1044" dur="60" fill="hold"/>
                                        <p:tgtEl>
                                          <p:spTgt spid="121"/>
                                        </p:tgtEl>
                                        <p:attrNameLst>
                                          <p:attrName>fillcolor</p:attrName>
                                        </p:attrNameLst>
                                      </p:cBhvr>
                                      <p:to>
                                        <a:srgbClr val="CECECE"/>
                                      </p:to>
                                    </p:animClr>
                                    <p:set>
                                      <p:cBhvr>
                                        <p:cTn id="1045" dur="60" fill="hold"/>
                                        <p:tgtEl>
                                          <p:spTgt spid="121"/>
                                        </p:tgtEl>
                                        <p:attrNameLst>
                                          <p:attrName>fill.type</p:attrName>
                                        </p:attrNameLst>
                                      </p:cBhvr>
                                      <p:to>
                                        <p:strVal val="solid"/>
                                      </p:to>
                                    </p:set>
                                    <p:set>
                                      <p:cBhvr>
                                        <p:cTn id="1046" dur="60" fill="hold"/>
                                        <p:tgtEl>
                                          <p:spTgt spid="121"/>
                                        </p:tgtEl>
                                        <p:attrNameLst>
                                          <p:attrName>fill.on</p:attrName>
                                        </p:attrNameLst>
                                      </p:cBhvr>
                                      <p:to>
                                        <p:strVal val="true"/>
                                      </p:to>
                                    </p:set>
                                  </p:childTnLst>
                                </p:cTn>
                              </p:par>
                            </p:childTnLst>
                          </p:cTn>
                        </p:par>
                        <p:par>
                          <p:cTn id="1047" fill="hold">
                            <p:stCondLst>
                              <p:cond delay="12070"/>
                            </p:stCondLst>
                            <p:childTnLst>
                              <p:par>
                                <p:cTn id="1048" presetID="1" presetClass="emph" presetSubtype="2" fill="hold" nodeType="afterEffect">
                                  <p:stCondLst>
                                    <p:cond delay="0"/>
                                  </p:stCondLst>
                                  <p:childTnLst>
                                    <p:animClr clrSpc="rgb" dir="cw">
                                      <p:cBhvr>
                                        <p:cTn id="1049" dur="60" fill="hold"/>
                                        <p:tgtEl>
                                          <p:spTgt spid="107"/>
                                        </p:tgtEl>
                                        <p:attrNameLst>
                                          <p:attrName>fillcolor</p:attrName>
                                        </p:attrNameLst>
                                      </p:cBhvr>
                                      <p:to>
                                        <a:srgbClr val="CECECE"/>
                                      </p:to>
                                    </p:animClr>
                                    <p:set>
                                      <p:cBhvr>
                                        <p:cTn id="1050" dur="60" fill="hold"/>
                                        <p:tgtEl>
                                          <p:spTgt spid="107"/>
                                        </p:tgtEl>
                                        <p:attrNameLst>
                                          <p:attrName>fill.type</p:attrName>
                                        </p:attrNameLst>
                                      </p:cBhvr>
                                      <p:to>
                                        <p:strVal val="solid"/>
                                      </p:to>
                                    </p:set>
                                    <p:set>
                                      <p:cBhvr>
                                        <p:cTn id="1051" dur="60" fill="hold"/>
                                        <p:tgtEl>
                                          <p:spTgt spid="107"/>
                                        </p:tgtEl>
                                        <p:attrNameLst>
                                          <p:attrName>fill.on</p:attrName>
                                        </p:attrNameLst>
                                      </p:cBhvr>
                                      <p:to>
                                        <p:strVal val="true"/>
                                      </p:to>
                                    </p:set>
                                  </p:childTnLst>
                                </p:cTn>
                              </p:par>
                            </p:childTnLst>
                          </p:cTn>
                        </p:par>
                        <p:par>
                          <p:cTn id="1052" fill="hold">
                            <p:stCondLst>
                              <p:cond delay="12130"/>
                            </p:stCondLst>
                            <p:childTnLst>
                              <p:par>
                                <p:cTn id="1053" presetID="1" presetClass="emph" presetSubtype="2" fill="hold" nodeType="afterEffect">
                                  <p:stCondLst>
                                    <p:cond delay="0"/>
                                  </p:stCondLst>
                                  <p:childTnLst>
                                    <p:animClr clrSpc="rgb" dir="cw">
                                      <p:cBhvr>
                                        <p:cTn id="1054" dur="60" fill="hold"/>
                                        <p:tgtEl>
                                          <p:spTgt spid="154"/>
                                        </p:tgtEl>
                                        <p:attrNameLst>
                                          <p:attrName>fillcolor</p:attrName>
                                        </p:attrNameLst>
                                      </p:cBhvr>
                                      <p:to>
                                        <a:srgbClr val="CECECE"/>
                                      </p:to>
                                    </p:animClr>
                                    <p:set>
                                      <p:cBhvr>
                                        <p:cTn id="1055" dur="60" fill="hold"/>
                                        <p:tgtEl>
                                          <p:spTgt spid="154"/>
                                        </p:tgtEl>
                                        <p:attrNameLst>
                                          <p:attrName>fill.type</p:attrName>
                                        </p:attrNameLst>
                                      </p:cBhvr>
                                      <p:to>
                                        <p:strVal val="solid"/>
                                      </p:to>
                                    </p:set>
                                    <p:set>
                                      <p:cBhvr>
                                        <p:cTn id="1056" dur="60" fill="hold"/>
                                        <p:tgtEl>
                                          <p:spTgt spid="154"/>
                                        </p:tgtEl>
                                        <p:attrNameLst>
                                          <p:attrName>fill.on</p:attrName>
                                        </p:attrNameLst>
                                      </p:cBhvr>
                                      <p:to>
                                        <p:strVal val="true"/>
                                      </p:to>
                                    </p:set>
                                  </p:childTnLst>
                                </p:cTn>
                              </p:par>
                            </p:childTnLst>
                          </p:cTn>
                        </p:par>
                        <p:par>
                          <p:cTn id="1057" fill="hold">
                            <p:stCondLst>
                              <p:cond delay="12190"/>
                            </p:stCondLst>
                            <p:childTnLst>
                              <p:par>
                                <p:cTn id="1058" presetID="1" presetClass="emph" presetSubtype="2" fill="hold" nodeType="afterEffect">
                                  <p:stCondLst>
                                    <p:cond delay="0"/>
                                  </p:stCondLst>
                                  <p:childTnLst>
                                    <p:animClr clrSpc="rgb" dir="cw">
                                      <p:cBhvr>
                                        <p:cTn id="1059" dur="60" fill="hold"/>
                                        <p:tgtEl>
                                          <p:spTgt spid="156"/>
                                        </p:tgtEl>
                                        <p:attrNameLst>
                                          <p:attrName>fillcolor</p:attrName>
                                        </p:attrNameLst>
                                      </p:cBhvr>
                                      <p:to>
                                        <a:srgbClr val="CECECE"/>
                                      </p:to>
                                    </p:animClr>
                                    <p:set>
                                      <p:cBhvr>
                                        <p:cTn id="1060" dur="60" fill="hold"/>
                                        <p:tgtEl>
                                          <p:spTgt spid="156"/>
                                        </p:tgtEl>
                                        <p:attrNameLst>
                                          <p:attrName>fill.type</p:attrName>
                                        </p:attrNameLst>
                                      </p:cBhvr>
                                      <p:to>
                                        <p:strVal val="solid"/>
                                      </p:to>
                                    </p:set>
                                    <p:set>
                                      <p:cBhvr>
                                        <p:cTn id="1061" dur="60" fill="hold"/>
                                        <p:tgtEl>
                                          <p:spTgt spid="156"/>
                                        </p:tgtEl>
                                        <p:attrNameLst>
                                          <p:attrName>fill.on</p:attrName>
                                        </p:attrNameLst>
                                      </p:cBhvr>
                                      <p:to>
                                        <p:strVal val="true"/>
                                      </p:to>
                                    </p:set>
                                  </p:childTnLst>
                                </p:cTn>
                              </p:par>
                            </p:childTnLst>
                          </p:cTn>
                        </p:par>
                        <p:par>
                          <p:cTn id="1062" fill="hold">
                            <p:stCondLst>
                              <p:cond delay="12250"/>
                            </p:stCondLst>
                            <p:childTnLst>
                              <p:par>
                                <p:cTn id="1063" presetID="1" presetClass="emph" presetSubtype="2" fill="hold" nodeType="afterEffect">
                                  <p:stCondLst>
                                    <p:cond delay="0"/>
                                  </p:stCondLst>
                                  <p:childTnLst>
                                    <p:animClr clrSpc="rgb" dir="cw">
                                      <p:cBhvr>
                                        <p:cTn id="1064" dur="60" fill="hold"/>
                                        <p:tgtEl>
                                          <p:spTgt spid="161"/>
                                        </p:tgtEl>
                                        <p:attrNameLst>
                                          <p:attrName>fillcolor</p:attrName>
                                        </p:attrNameLst>
                                      </p:cBhvr>
                                      <p:to>
                                        <a:srgbClr val="CECECE"/>
                                      </p:to>
                                    </p:animClr>
                                    <p:set>
                                      <p:cBhvr>
                                        <p:cTn id="1065" dur="60" fill="hold"/>
                                        <p:tgtEl>
                                          <p:spTgt spid="161"/>
                                        </p:tgtEl>
                                        <p:attrNameLst>
                                          <p:attrName>fill.type</p:attrName>
                                        </p:attrNameLst>
                                      </p:cBhvr>
                                      <p:to>
                                        <p:strVal val="solid"/>
                                      </p:to>
                                    </p:set>
                                    <p:set>
                                      <p:cBhvr>
                                        <p:cTn id="1066" dur="60" fill="hold"/>
                                        <p:tgtEl>
                                          <p:spTgt spid="161"/>
                                        </p:tgtEl>
                                        <p:attrNameLst>
                                          <p:attrName>fill.on</p:attrName>
                                        </p:attrNameLst>
                                      </p:cBhvr>
                                      <p:to>
                                        <p:strVal val="true"/>
                                      </p:to>
                                    </p:set>
                                  </p:childTnLst>
                                </p:cTn>
                              </p:par>
                            </p:childTnLst>
                          </p:cTn>
                        </p:par>
                        <p:par>
                          <p:cTn id="1067" fill="hold">
                            <p:stCondLst>
                              <p:cond delay="12310"/>
                            </p:stCondLst>
                            <p:childTnLst>
                              <p:par>
                                <p:cTn id="1068" presetID="1" presetClass="emph" presetSubtype="2" fill="hold" nodeType="afterEffect">
                                  <p:stCondLst>
                                    <p:cond delay="0"/>
                                  </p:stCondLst>
                                  <p:childTnLst>
                                    <p:animClr clrSpc="rgb" dir="cw">
                                      <p:cBhvr>
                                        <p:cTn id="1069" dur="60" fill="hold"/>
                                        <p:tgtEl>
                                          <p:spTgt spid="123"/>
                                        </p:tgtEl>
                                        <p:attrNameLst>
                                          <p:attrName>fillcolor</p:attrName>
                                        </p:attrNameLst>
                                      </p:cBhvr>
                                      <p:to>
                                        <a:srgbClr val="CECECE"/>
                                      </p:to>
                                    </p:animClr>
                                    <p:set>
                                      <p:cBhvr>
                                        <p:cTn id="1070" dur="60" fill="hold"/>
                                        <p:tgtEl>
                                          <p:spTgt spid="123"/>
                                        </p:tgtEl>
                                        <p:attrNameLst>
                                          <p:attrName>fill.type</p:attrName>
                                        </p:attrNameLst>
                                      </p:cBhvr>
                                      <p:to>
                                        <p:strVal val="solid"/>
                                      </p:to>
                                    </p:set>
                                    <p:set>
                                      <p:cBhvr>
                                        <p:cTn id="1071" dur="60" fill="hold"/>
                                        <p:tgtEl>
                                          <p:spTgt spid="123"/>
                                        </p:tgtEl>
                                        <p:attrNameLst>
                                          <p:attrName>fill.on</p:attrName>
                                        </p:attrNameLst>
                                      </p:cBhvr>
                                      <p:to>
                                        <p:strVal val="true"/>
                                      </p:to>
                                    </p:set>
                                  </p:childTnLst>
                                </p:cTn>
                              </p:par>
                            </p:childTnLst>
                          </p:cTn>
                        </p:par>
                        <p:par>
                          <p:cTn id="1072" fill="hold">
                            <p:stCondLst>
                              <p:cond delay="12370"/>
                            </p:stCondLst>
                            <p:childTnLst>
                              <p:par>
                                <p:cTn id="1073" presetID="1" presetClass="emph" presetSubtype="2" fill="hold" nodeType="afterEffect">
                                  <p:stCondLst>
                                    <p:cond delay="0"/>
                                  </p:stCondLst>
                                  <p:childTnLst>
                                    <p:animClr clrSpc="rgb" dir="cw">
                                      <p:cBhvr>
                                        <p:cTn id="1074" dur="60" fill="hold"/>
                                        <p:tgtEl>
                                          <p:spTgt spid="124"/>
                                        </p:tgtEl>
                                        <p:attrNameLst>
                                          <p:attrName>fillcolor</p:attrName>
                                        </p:attrNameLst>
                                      </p:cBhvr>
                                      <p:to>
                                        <a:srgbClr val="CECECE"/>
                                      </p:to>
                                    </p:animClr>
                                    <p:set>
                                      <p:cBhvr>
                                        <p:cTn id="1075" dur="60" fill="hold"/>
                                        <p:tgtEl>
                                          <p:spTgt spid="124"/>
                                        </p:tgtEl>
                                        <p:attrNameLst>
                                          <p:attrName>fill.type</p:attrName>
                                        </p:attrNameLst>
                                      </p:cBhvr>
                                      <p:to>
                                        <p:strVal val="solid"/>
                                      </p:to>
                                    </p:set>
                                    <p:set>
                                      <p:cBhvr>
                                        <p:cTn id="1076" dur="60" fill="hold"/>
                                        <p:tgtEl>
                                          <p:spTgt spid="124"/>
                                        </p:tgtEl>
                                        <p:attrNameLst>
                                          <p:attrName>fill.on</p:attrName>
                                        </p:attrNameLst>
                                      </p:cBhvr>
                                      <p:to>
                                        <p:strVal val="true"/>
                                      </p:to>
                                    </p:set>
                                  </p:childTnLst>
                                </p:cTn>
                              </p:par>
                            </p:childTnLst>
                          </p:cTn>
                        </p:par>
                        <p:par>
                          <p:cTn id="1077" fill="hold">
                            <p:stCondLst>
                              <p:cond delay="12430"/>
                            </p:stCondLst>
                            <p:childTnLst>
                              <p:par>
                                <p:cTn id="1078" presetID="1" presetClass="emph" presetSubtype="2" fill="hold" nodeType="afterEffect">
                                  <p:stCondLst>
                                    <p:cond delay="0"/>
                                  </p:stCondLst>
                                  <p:childTnLst>
                                    <p:animClr clrSpc="rgb" dir="cw">
                                      <p:cBhvr>
                                        <p:cTn id="1079" dur="60" fill="hold"/>
                                        <p:tgtEl>
                                          <p:spTgt spid="118"/>
                                        </p:tgtEl>
                                        <p:attrNameLst>
                                          <p:attrName>fillcolor</p:attrName>
                                        </p:attrNameLst>
                                      </p:cBhvr>
                                      <p:to>
                                        <a:srgbClr val="CECECE"/>
                                      </p:to>
                                    </p:animClr>
                                    <p:set>
                                      <p:cBhvr>
                                        <p:cTn id="1080" dur="60" fill="hold"/>
                                        <p:tgtEl>
                                          <p:spTgt spid="118"/>
                                        </p:tgtEl>
                                        <p:attrNameLst>
                                          <p:attrName>fill.type</p:attrName>
                                        </p:attrNameLst>
                                      </p:cBhvr>
                                      <p:to>
                                        <p:strVal val="solid"/>
                                      </p:to>
                                    </p:set>
                                    <p:set>
                                      <p:cBhvr>
                                        <p:cTn id="1081" dur="60" fill="hold"/>
                                        <p:tgtEl>
                                          <p:spTgt spid="118"/>
                                        </p:tgtEl>
                                        <p:attrNameLst>
                                          <p:attrName>fill.on</p:attrName>
                                        </p:attrNameLst>
                                      </p:cBhvr>
                                      <p:to>
                                        <p:strVal val="true"/>
                                      </p:to>
                                    </p:set>
                                  </p:childTnLst>
                                </p:cTn>
                              </p:par>
                            </p:childTnLst>
                          </p:cTn>
                        </p:par>
                        <p:par>
                          <p:cTn id="1082" fill="hold">
                            <p:stCondLst>
                              <p:cond delay="12490"/>
                            </p:stCondLst>
                            <p:childTnLst>
                              <p:par>
                                <p:cTn id="1083" presetID="1" presetClass="emph" presetSubtype="2" fill="hold" nodeType="afterEffect">
                                  <p:stCondLst>
                                    <p:cond delay="0"/>
                                  </p:stCondLst>
                                  <p:childTnLst>
                                    <p:animClr clrSpc="rgb" dir="cw">
                                      <p:cBhvr>
                                        <p:cTn id="1084" dur="60" fill="hold"/>
                                        <p:tgtEl>
                                          <p:spTgt spid="115"/>
                                        </p:tgtEl>
                                        <p:attrNameLst>
                                          <p:attrName>fillcolor</p:attrName>
                                        </p:attrNameLst>
                                      </p:cBhvr>
                                      <p:to>
                                        <a:srgbClr val="CECECE"/>
                                      </p:to>
                                    </p:animClr>
                                    <p:set>
                                      <p:cBhvr>
                                        <p:cTn id="1085" dur="60" fill="hold"/>
                                        <p:tgtEl>
                                          <p:spTgt spid="115"/>
                                        </p:tgtEl>
                                        <p:attrNameLst>
                                          <p:attrName>fill.type</p:attrName>
                                        </p:attrNameLst>
                                      </p:cBhvr>
                                      <p:to>
                                        <p:strVal val="solid"/>
                                      </p:to>
                                    </p:set>
                                    <p:set>
                                      <p:cBhvr>
                                        <p:cTn id="1086" dur="60" fill="hold"/>
                                        <p:tgtEl>
                                          <p:spTgt spid="115"/>
                                        </p:tgtEl>
                                        <p:attrNameLst>
                                          <p:attrName>fill.on</p:attrName>
                                        </p:attrNameLst>
                                      </p:cBhvr>
                                      <p:to>
                                        <p:strVal val="true"/>
                                      </p:to>
                                    </p:set>
                                  </p:childTnLst>
                                </p:cTn>
                              </p:par>
                            </p:childTnLst>
                          </p:cTn>
                        </p:par>
                        <p:par>
                          <p:cTn id="1087" fill="hold">
                            <p:stCondLst>
                              <p:cond delay="12550"/>
                            </p:stCondLst>
                            <p:childTnLst>
                              <p:par>
                                <p:cTn id="1088" presetID="1" presetClass="emph" presetSubtype="2" fill="hold" nodeType="afterEffect">
                                  <p:stCondLst>
                                    <p:cond delay="0"/>
                                  </p:stCondLst>
                                  <p:childTnLst>
                                    <p:animClr clrSpc="rgb" dir="cw">
                                      <p:cBhvr>
                                        <p:cTn id="1089" dur="60" fill="hold"/>
                                        <p:tgtEl>
                                          <p:spTgt spid="158"/>
                                        </p:tgtEl>
                                        <p:attrNameLst>
                                          <p:attrName>fillcolor</p:attrName>
                                        </p:attrNameLst>
                                      </p:cBhvr>
                                      <p:to>
                                        <a:srgbClr val="CECECE"/>
                                      </p:to>
                                    </p:animClr>
                                    <p:set>
                                      <p:cBhvr>
                                        <p:cTn id="1090" dur="60" fill="hold"/>
                                        <p:tgtEl>
                                          <p:spTgt spid="158"/>
                                        </p:tgtEl>
                                        <p:attrNameLst>
                                          <p:attrName>fill.type</p:attrName>
                                        </p:attrNameLst>
                                      </p:cBhvr>
                                      <p:to>
                                        <p:strVal val="solid"/>
                                      </p:to>
                                    </p:set>
                                    <p:set>
                                      <p:cBhvr>
                                        <p:cTn id="1091" dur="60" fill="hold"/>
                                        <p:tgtEl>
                                          <p:spTgt spid="158"/>
                                        </p:tgtEl>
                                        <p:attrNameLst>
                                          <p:attrName>fill.on</p:attrName>
                                        </p:attrNameLst>
                                      </p:cBhvr>
                                      <p:to>
                                        <p:strVal val="true"/>
                                      </p:to>
                                    </p:set>
                                  </p:childTnLst>
                                </p:cTn>
                              </p:par>
                            </p:childTnLst>
                          </p:cTn>
                        </p:par>
                        <p:par>
                          <p:cTn id="1092" fill="hold">
                            <p:stCondLst>
                              <p:cond delay="12610"/>
                            </p:stCondLst>
                            <p:childTnLst>
                              <p:par>
                                <p:cTn id="1093" presetID="1" presetClass="emph" presetSubtype="2" fill="hold" nodeType="afterEffect">
                                  <p:stCondLst>
                                    <p:cond delay="0"/>
                                  </p:stCondLst>
                                  <p:childTnLst>
                                    <p:animClr clrSpc="rgb" dir="cw">
                                      <p:cBhvr>
                                        <p:cTn id="1094" dur="60" fill="hold"/>
                                        <p:tgtEl>
                                          <p:spTgt spid="122"/>
                                        </p:tgtEl>
                                        <p:attrNameLst>
                                          <p:attrName>fillcolor</p:attrName>
                                        </p:attrNameLst>
                                      </p:cBhvr>
                                      <p:to>
                                        <a:srgbClr val="CECECE"/>
                                      </p:to>
                                    </p:animClr>
                                    <p:set>
                                      <p:cBhvr>
                                        <p:cTn id="1095" dur="60" fill="hold"/>
                                        <p:tgtEl>
                                          <p:spTgt spid="122"/>
                                        </p:tgtEl>
                                        <p:attrNameLst>
                                          <p:attrName>fill.type</p:attrName>
                                        </p:attrNameLst>
                                      </p:cBhvr>
                                      <p:to>
                                        <p:strVal val="solid"/>
                                      </p:to>
                                    </p:set>
                                    <p:set>
                                      <p:cBhvr>
                                        <p:cTn id="1096" dur="60" fill="hold"/>
                                        <p:tgtEl>
                                          <p:spTgt spid="122"/>
                                        </p:tgtEl>
                                        <p:attrNameLst>
                                          <p:attrName>fill.on</p:attrName>
                                        </p:attrNameLst>
                                      </p:cBhvr>
                                      <p:to>
                                        <p:strVal val="true"/>
                                      </p:to>
                                    </p:set>
                                  </p:childTnLst>
                                </p:cTn>
                              </p:par>
                            </p:childTnLst>
                          </p:cTn>
                        </p:par>
                        <p:par>
                          <p:cTn id="1097" fill="hold">
                            <p:stCondLst>
                              <p:cond delay="12670"/>
                            </p:stCondLst>
                            <p:childTnLst>
                              <p:par>
                                <p:cTn id="1098" presetID="1" presetClass="emph" presetSubtype="2" fill="hold" nodeType="afterEffect">
                                  <p:stCondLst>
                                    <p:cond delay="0"/>
                                  </p:stCondLst>
                                  <p:childTnLst>
                                    <p:animClr clrSpc="rgb" dir="cw">
                                      <p:cBhvr>
                                        <p:cTn id="1099" dur="60" fill="hold"/>
                                        <p:tgtEl>
                                          <p:spTgt spid="125"/>
                                        </p:tgtEl>
                                        <p:attrNameLst>
                                          <p:attrName>fillcolor</p:attrName>
                                        </p:attrNameLst>
                                      </p:cBhvr>
                                      <p:to>
                                        <a:srgbClr val="CECECE"/>
                                      </p:to>
                                    </p:animClr>
                                    <p:set>
                                      <p:cBhvr>
                                        <p:cTn id="1100" dur="60" fill="hold"/>
                                        <p:tgtEl>
                                          <p:spTgt spid="125"/>
                                        </p:tgtEl>
                                        <p:attrNameLst>
                                          <p:attrName>fill.type</p:attrName>
                                        </p:attrNameLst>
                                      </p:cBhvr>
                                      <p:to>
                                        <p:strVal val="solid"/>
                                      </p:to>
                                    </p:set>
                                    <p:set>
                                      <p:cBhvr>
                                        <p:cTn id="1101" dur="60" fill="hold"/>
                                        <p:tgtEl>
                                          <p:spTgt spid="125"/>
                                        </p:tgtEl>
                                        <p:attrNameLst>
                                          <p:attrName>fill.on</p:attrName>
                                        </p:attrNameLst>
                                      </p:cBhvr>
                                      <p:to>
                                        <p:strVal val="true"/>
                                      </p:to>
                                    </p:set>
                                  </p:childTnLst>
                                </p:cTn>
                              </p:par>
                            </p:childTnLst>
                          </p:cTn>
                        </p:par>
                        <p:par>
                          <p:cTn id="1102" fill="hold">
                            <p:stCondLst>
                              <p:cond delay="12730"/>
                            </p:stCondLst>
                            <p:childTnLst>
                              <p:par>
                                <p:cTn id="1103" presetID="1" presetClass="emph" presetSubtype="2" fill="hold" nodeType="afterEffect">
                                  <p:stCondLst>
                                    <p:cond delay="0"/>
                                  </p:stCondLst>
                                  <p:childTnLst>
                                    <p:animClr clrSpc="rgb" dir="cw">
                                      <p:cBhvr>
                                        <p:cTn id="1104" dur="60" fill="hold"/>
                                        <p:tgtEl>
                                          <p:spTgt spid="175"/>
                                        </p:tgtEl>
                                        <p:attrNameLst>
                                          <p:attrName>fillcolor</p:attrName>
                                        </p:attrNameLst>
                                      </p:cBhvr>
                                      <p:to>
                                        <a:srgbClr val="CECECE"/>
                                      </p:to>
                                    </p:animClr>
                                    <p:set>
                                      <p:cBhvr>
                                        <p:cTn id="1105" dur="60" fill="hold"/>
                                        <p:tgtEl>
                                          <p:spTgt spid="175"/>
                                        </p:tgtEl>
                                        <p:attrNameLst>
                                          <p:attrName>fill.type</p:attrName>
                                        </p:attrNameLst>
                                      </p:cBhvr>
                                      <p:to>
                                        <p:strVal val="solid"/>
                                      </p:to>
                                    </p:set>
                                    <p:set>
                                      <p:cBhvr>
                                        <p:cTn id="1106" dur="60" fill="hold"/>
                                        <p:tgtEl>
                                          <p:spTgt spid="175"/>
                                        </p:tgtEl>
                                        <p:attrNameLst>
                                          <p:attrName>fill.on</p:attrName>
                                        </p:attrNameLst>
                                      </p:cBhvr>
                                      <p:to>
                                        <p:strVal val="true"/>
                                      </p:to>
                                    </p:set>
                                  </p:childTnLst>
                                </p:cTn>
                              </p:par>
                            </p:childTnLst>
                          </p:cTn>
                        </p:par>
                        <p:par>
                          <p:cTn id="1107" fill="hold">
                            <p:stCondLst>
                              <p:cond delay="12790"/>
                            </p:stCondLst>
                            <p:childTnLst>
                              <p:par>
                                <p:cTn id="1108" presetID="1" presetClass="emph" presetSubtype="2" fill="hold" nodeType="afterEffect">
                                  <p:stCondLst>
                                    <p:cond delay="0"/>
                                  </p:stCondLst>
                                  <p:childTnLst>
                                    <p:animClr clrSpc="rgb" dir="cw">
                                      <p:cBhvr>
                                        <p:cTn id="1109" dur="60" fill="hold"/>
                                        <p:tgtEl>
                                          <p:spTgt spid="173"/>
                                        </p:tgtEl>
                                        <p:attrNameLst>
                                          <p:attrName>fillcolor</p:attrName>
                                        </p:attrNameLst>
                                      </p:cBhvr>
                                      <p:to>
                                        <a:srgbClr val="CECECE"/>
                                      </p:to>
                                    </p:animClr>
                                    <p:set>
                                      <p:cBhvr>
                                        <p:cTn id="1110" dur="60" fill="hold"/>
                                        <p:tgtEl>
                                          <p:spTgt spid="173"/>
                                        </p:tgtEl>
                                        <p:attrNameLst>
                                          <p:attrName>fill.type</p:attrName>
                                        </p:attrNameLst>
                                      </p:cBhvr>
                                      <p:to>
                                        <p:strVal val="solid"/>
                                      </p:to>
                                    </p:set>
                                    <p:set>
                                      <p:cBhvr>
                                        <p:cTn id="1111" dur="60" fill="hold"/>
                                        <p:tgtEl>
                                          <p:spTgt spid="173"/>
                                        </p:tgtEl>
                                        <p:attrNameLst>
                                          <p:attrName>fill.on</p:attrName>
                                        </p:attrNameLst>
                                      </p:cBhvr>
                                      <p:to>
                                        <p:strVal val="true"/>
                                      </p:to>
                                    </p:set>
                                  </p:childTnLst>
                                </p:cTn>
                              </p:par>
                            </p:childTnLst>
                          </p:cTn>
                        </p:par>
                        <p:par>
                          <p:cTn id="1112" fill="hold">
                            <p:stCondLst>
                              <p:cond delay="12850"/>
                            </p:stCondLst>
                            <p:childTnLst>
                              <p:par>
                                <p:cTn id="1113" presetID="1" presetClass="emph" presetSubtype="2" fill="hold" nodeType="afterEffect">
                                  <p:stCondLst>
                                    <p:cond delay="0"/>
                                  </p:stCondLst>
                                  <p:childTnLst>
                                    <p:animClr clrSpc="rgb" dir="cw">
                                      <p:cBhvr>
                                        <p:cTn id="1114" dur="60" fill="hold"/>
                                        <p:tgtEl>
                                          <p:spTgt spid="170"/>
                                        </p:tgtEl>
                                        <p:attrNameLst>
                                          <p:attrName>fillcolor</p:attrName>
                                        </p:attrNameLst>
                                      </p:cBhvr>
                                      <p:to>
                                        <a:srgbClr val="CECECE"/>
                                      </p:to>
                                    </p:animClr>
                                    <p:set>
                                      <p:cBhvr>
                                        <p:cTn id="1115" dur="60" fill="hold"/>
                                        <p:tgtEl>
                                          <p:spTgt spid="170"/>
                                        </p:tgtEl>
                                        <p:attrNameLst>
                                          <p:attrName>fill.type</p:attrName>
                                        </p:attrNameLst>
                                      </p:cBhvr>
                                      <p:to>
                                        <p:strVal val="solid"/>
                                      </p:to>
                                    </p:set>
                                    <p:set>
                                      <p:cBhvr>
                                        <p:cTn id="1116" dur="60" fill="hold"/>
                                        <p:tgtEl>
                                          <p:spTgt spid="170"/>
                                        </p:tgtEl>
                                        <p:attrNameLst>
                                          <p:attrName>fill.on</p:attrName>
                                        </p:attrNameLst>
                                      </p:cBhvr>
                                      <p:to>
                                        <p:strVal val="true"/>
                                      </p:to>
                                    </p:set>
                                  </p:childTnLst>
                                </p:cTn>
                              </p:par>
                            </p:childTnLst>
                          </p:cTn>
                        </p:par>
                        <p:par>
                          <p:cTn id="1117" fill="hold">
                            <p:stCondLst>
                              <p:cond delay="12910"/>
                            </p:stCondLst>
                            <p:childTnLst>
                              <p:par>
                                <p:cTn id="1118" presetID="1" presetClass="emph" presetSubtype="2" fill="hold" nodeType="afterEffect">
                                  <p:stCondLst>
                                    <p:cond delay="0"/>
                                  </p:stCondLst>
                                  <p:childTnLst>
                                    <p:animClr clrSpc="rgb" dir="cw">
                                      <p:cBhvr>
                                        <p:cTn id="1119" dur="60" fill="hold"/>
                                        <p:tgtEl>
                                          <p:spTgt spid="159"/>
                                        </p:tgtEl>
                                        <p:attrNameLst>
                                          <p:attrName>fillcolor</p:attrName>
                                        </p:attrNameLst>
                                      </p:cBhvr>
                                      <p:to>
                                        <a:srgbClr val="CECECE"/>
                                      </p:to>
                                    </p:animClr>
                                    <p:set>
                                      <p:cBhvr>
                                        <p:cTn id="1120" dur="60" fill="hold"/>
                                        <p:tgtEl>
                                          <p:spTgt spid="159"/>
                                        </p:tgtEl>
                                        <p:attrNameLst>
                                          <p:attrName>fill.type</p:attrName>
                                        </p:attrNameLst>
                                      </p:cBhvr>
                                      <p:to>
                                        <p:strVal val="solid"/>
                                      </p:to>
                                    </p:set>
                                    <p:set>
                                      <p:cBhvr>
                                        <p:cTn id="1121" dur="60" fill="hold"/>
                                        <p:tgtEl>
                                          <p:spTgt spid="159"/>
                                        </p:tgtEl>
                                        <p:attrNameLst>
                                          <p:attrName>fill.on</p:attrName>
                                        </p:attrNameLst>
                                      </p:cBhvr>
                                      <p:to>
                                        <p:strVal val="true"/>
                                      </p:to>
                                    </p:set>
                                  </p:childTnLst>
                                </p:cTn>
                              </p:par>
                            </p:childTnLst>
                          </p:cTn>
                        </p:par>
                        <p:par>
                          <p:cTn id="1122" fill="hold">
                            <p:stCondLst>
                              <p:cond delay="12970"/>
                            </p:stCondLst>
                            <p:childTnLst>
                              <p:par>
                                <p:cTn id="1123" presetID="1" presetClass="emph" presetSubtype="2" fill="hold" nodeType="afterEffect">
                                  <p:stCondLst>
                                    <p:cond delay="0"/>
                                  </p:stCondLst>
                                  <p:childTnLst>
                                    <p:animClr clrSpc="rgb" dir="cw">
                                      <p:cBhvr>
                                        <p:cTn id="1124" dur="60" fill="hold"/>
                                        <p:tgtEl>
                                          <p:spTgt spid="119"/>
                                        </p:tgtEl>
                                        <p:attrNameLst>
                                          <p:attrName>fillcolor</p:attrName>
                                        </p:attrNameLst>
                                      </p:cBhvr>
                                      <p:to>
                                        <a:srgbClr val="CECECE"/>
                                      </p:to>
                                    </p:animClr>
                                    <p:set>
                                      <p:cBhvr>
                                        <p:cTn id="1125" dur="60" fill="hold"/>
                                        <p:tgtEl>
                                          <p:spTgt spid="119"/>
                                        </p:tgtEl>
                                        <p:attrNameLst>
                                          <p:attrName>fill.type</p:attrName>
                                        </p:attrNameLst>
                                      </p:cBhvr>
                                      <p:to>
                                        <p:strVal val="solid"/>
                                      </p:to>
                                    </p:set>
                                    <p:set>
                                      <p:cBhvr>
                                        <p:cTn id="1126" dur="60" fill="hold"/>
                                        <p:tgtEl>
                                          <p:spTgt spid="119"/>
                                        </p:tgtEl>
                                        <p:attrNameLst>
                                          <p:attrName>fill.on</p:attrName>
                                        </p:attrNameLst>
                                      </p:cBhvr>
                                      <p:to>
                                        <p:strVal val="true"/>
                                      </p:to>
                                    </p:set>
                                  </p:childTnLst>
                                </p:cTn>
                              </p:par>
                            </p:childTnLst>
                          </p:cTn>
                        </p:par>
                        <p:par>
                          <p:cTn id="1127" fill="hold">
                            <p:stCondLst>
                              <p:cond delay="13030"/>
                            </p:stCondLst>
                            <p:childTnLst>
                              <p:par>
                                <p:cTn id="1128" presetID="1" presetClass="emph" presetSubtype="2" fill="hold" nodeType="afterEffect">
                                  <p:stCondLst>
                                    <p:cond delay="0"/>
                                  </p:stCondLst>
                                  <p:childTnLst>
                                    <p:animClr clrSpc="rgb" dir="cw">
                                      <p:cBhvr>
                                        <p:cTn id="1129" dur="60" fill="hold"/>
                                        <p:tgtEl>
                                          <p:spTgt spid="155"/>
                                        </p:tgtEl>
                                        <p:attrNameLst>
                                          <p:attrName>fillcolor</p:attrName>
                                        </p:attrNameLst>
                                      </p:cBhvr>
                                      <p:to>
                                        <a:srgbClr val="CECECE"/>
                                      </p:to>
                                    </p:animClr>
                                    <p:set>
                                      <p:cBhvr>
                                        <p:cTn id="1130" dur="60" fill="hold"/>
                                        <p:tgtEl>
                                          <p:spTgt spid="155"/>
                                        </p:tgtEl>
                                        <p:attrNameLst>
                                          <p:attrName>fill.type</p:attrName>
                                        </p:attrNameLst>
                                      </p:cBhvr>
                                      <p:to>
                                        <p:strVal val="solid"/>
                                      </p:to>
                                    </p:set>
                                    <p:set>
                                      <p:cBhvr>
                                        <p:cTn id="1131" dur="60" fill="hold"/>
                                        <p:tgtEl>
                                          <p:spTgt spid="155"/>
                                        </p:tgtEl>
                                        <p:attrNameLst>
                                          <p:attrName>fill.on</p:attrName>
                                        </p:attrNameLst>
                                      </p:cBhvr>
                                      <p:to>
                                        <p:strVal val="true"/>
                                      </p:to>
                                    </p:set>
                                  </p:childTnLst>
                                </p:cTn>
                              </p:par>
                            </p:childTnLst>
                          </p:cTn>
                        </p:par>
                        <p:par>
                          <p:cTn id="1132" fill="hold">
                            <p:stCondLst>
                              <p:cond delay="13090"/>
                            </p:stCondLst>
                            <p:childTnLst>
                              <p:par>
                                <p:cTn id="1133" presetID="1" presetClass="emph" presetSubtype="2" fill="hold" nodeType="afterEffect">
                                  <p:stCondLst>
                                    <p:cond delay="0"/>
                                  </p:stCondLst>
                                  <p:childTnLst>
                                    <p:animClr clrSpc="rgb" dir="cw">
                                      <p:cBhvr>
                                        <p:cTn id="1134" dur="60" fill="hold"/>
                                        <p:tgtEl>
                                          <p:spTgt spid="117"/>
                                        </p:tgtEl>
                                        <p:attrNameLst>
                                          <p:attrName>fillcolor</p:attrName>
                                        </p:attrNameLst>
                                      </p:cBhvr>
                                      <p:to>
                                        <a:srgbClr val="CECECE"/>
                                      </p:to>
                                    </p:animClr>
                                    <p:set>
                                      <p:cBhvr>
                                        <p:cTn id="1135" dur="60" fill="hold"/>
                                        <p:tgtEl>
                                          <p:spTgt spid="117"/>
                                        </p:tgtEl>
                                        <p:attrNameLst>
                                          <p:attrName>fill.type</p:attrName>
                                        </p:attrNameLst>
                                      </p:cBhvr>
                                      <p:to>
                                        <p:strVal val="solid"/>
                                      </p:to>
                                    </p:set>
                                    <p:set>
                                      <p:cBhvr>
                                        <p:cTn id="1136" dur="60" fill="hold"/>
                                        <p:tgtEl>
                                          <p:spTgt spid="117"/>
                                        </p:tgtEl>
                                        <p:attrNameLst>
                                          <p:attrName>fill.on</p:attrName>
                                        </p:attrNameLst>
                                      </p:cBhvr>
                                      <p:to>
                                        <p:strVal val="true"/>
                                      </p:to>
                                    </p:set>
                                  </p:childTnLst>
                                </p:cTn>
                              </p:par>
                            </p:childTnLst>
                          </p:cTn>
                        </p:par>
                        <p:par>
                          <p:cTn id="1137" fill="hold">
                            <p:stCondLst>
                              <p:cond delay="13150"/>
                            </p:stCondLst>
                            <p:childTnLst>
                              <p:par>
                                <p:cTn id="1138" presetID="1" presetClass="emph" presetSubtype="2" fill="hold" nodeType="afterEffect">
                                  <p:stCondLst>
                                    <p:cond delay="0"/>
                                  </p:stCondLst>
                                  <p:childTnLst>
                                    <p:animClr clrSpc="rgb" dir="cw">
                                      <p:cBhvr>
                                        <p:cTn id="1139" dur="60" fill="hold"/>
                                        <p:tgtEl>
                                          <p:spTgt spid="164"/>
                                        </p:tgtEl>
                                        <p:attrNameLst>
                                          <p:attrName>fillcolor</p:attrName>
                                        </p:attrNameLst>
                                      </p:cBhvr>
                                      <p:to>
                                        <a:srgbClr val="CECECE"/>
                                      </p:to>
                                    </p:animClr>
                                    <p:set>
                                      <p:cBhvr>
                                        <p:cTn id="1140" dur="60" fill="hold"/>
                                        <p:tgtEl>
                                          <p:spTgt spid="164"/>
                                        </p:tgtEl>
                                        <p:attrNameLst>
                                          <p:attrName>fill.type</p:attrName>
                                        </p:attrNameLst>
                                      </p:cBhvr>
                                      <p:to>
                                        <p:strVal val="solid"/>
                                      </p:to>
                                    </p:set>
                                    <p:set>
                                      <p:cBhvr>
                                        <p:cTn id="1141" dur="60" fill="hold"/>
                                        <p:tgtEl>
                                          <p:spTgt spid="164"/>
                                        </p:tgtEl>
                                        <p:attrNameLst>
                                          <p:attrName>fill.on</p:attrName>
                                        </p:attrNameLst>
                                      </p:cBhvr>
                                      <p:to>
                                        <p:strVal val="true"/>
                                      </p:to>
                                    </p:set>
                                  </p:childTnLst>
                                </p:cTn>
                              </p:par>
                            </p:childTnLst>
                          </p:cTn>
                        </p:par>
                        <p:par>
                          <p:cTn id="1142" fill="hold">
                            <p:stCondLst>
                              <p:cond delay="13210"/>
                            </p:stCondLst>
                            <p:childTnLst>
                              <p:par>
                                <p:cTn id="1143" presetID="1" presetClass="emph" presetSubtype="2" fill="hold" nodeType="afterEffect">
                                  <p:stCondLst>
                                    <p:cond delay="0"/>
                                  </p:stCondLst>
                                  <p:childTnLst>
                                    <p:animClr clrSpc="rgb" dir="cw">
                                      <p:cBhvr>
                                        <p:cTn id="1144" dur="60" fill="hold"/>
                                        <p:tgtEl>
                                          <p:spTgt spid="166"/>
                                        </p:tgtEl>
                                        <p:attrNameLst>
                                          <p:attrName>fillcolor</p:attrName>
                                        </p:attrNameLst>
                                      </p:cBhvr>
                                      <p:to>
                                        <a:srgbClr val="CECECE"/>
                                      </p:to>
                                    </p:animClr>
                                    <p:set>
                                      <p:cBhvr>
                                        <p:cTn id="1145" dur="60" fill="hold"/>
                                        <p:tgtEl>
                                          <p:spTgt spid="166"/>
                                        </p:tgtEl>
                                        <p:attrNameLst>
                                          <p:attrName>fill.type</p:attrName>
                                        </p:attrNameLst>
                                      </p:cBhvr>
                                      <p:to>
                                        <p:strVal val="solid"/>
                                      </p:to>
                                    </p:set>
                                    <p:set>
                                      <p:cBhvr>
                                        <p:cTn id="1146" dur="60" fill="hold"/>
                                        <p:tgtEl>
                                          <p:spTgt spid="166"/>
                                        </p:tgtEl>
                                        <p:attrNameLst>
                                          <p:attrName>fill.on</p:attrName>
                                        </p:attrNameLst>
                                      </p:cBhvr>
                                      <p:to>
                                        <p:strVal val="true"/>
                                      </p:to>
                                    </p:set>
                                  </p:childTnLst>
                                </p:cTn>
                              </p:par>
                            </p:childTnLst>
                          </p:cTn>
                        </p:par>
                        <p:par>
                          <p:cTn id="1147" fill="hold">
                            <p:stCondLst>
                              <p:cond delay="13270"/>
                            </p:stCondLst>
                            <p:childTnLst>
                              <p:par>
                                <p:cTn id="1148" presetID="1" presetClass="emph" presetSubtype="2" fill="hold" nodeType="afterEffect">
                                  <p:stCondLst>
                                    <p:cond delay="0"/>
                                  </p:stCondLst>
                                  <p:childTnLst>
                                    <p:animClr clrSpc="rgb" dir="cw">
                                      <p:cBhvr>
                                        <p:cTn id="1149" dur="60" fill="hold"/>
                                        <p:tgtEl>
                                          <p:spTgt spid="120"/>
                                        </p:tgtEl>
                                        <p:attrNameLst>
                                          <p:attrName>fillcolor</p:attrName>
                                        </p:attrNameLst>
                                      </p:cBhvr>
                                      <p:to>
                                        <a:srgbClr val="CECECE"/>
                                      </p:to>
                                    </p:animClr>
                                    <p:set>
                                      <p:cBhvr>
                                        <p:cTn id="1150" dur="60" fill="hold"/>
                                        <p:tgtEl>
                                          <p:spTgt spid="120"/>
                                        </p:tgtEl>
                                        <p:attrNameLst>
                                          <p:attrName>fill.type</p:attrName>
                                        </p:attrNameLst>
                                      </p:cBhvr>
                                      <p:to>
                                        <p:strVal val="solid"/>
                                      </p:to>
                                    </p:set>
                                    <p:set>
                                      <p:cBhvr>
                                        <p:cTn id="1151" dur="60" fill="hold"/>
                                        <p:tgtEl>
                                          <p:spTgt spid="120"/>
                                        </p:tgtEl>
                                        <p:attrNameLst>
                                          <p:attrName>fill.on</p:attrName>
                                        </p:attrNameLst>
                                      </p:cBhvr>
                                      <p:to>
                                        <p:strVal val="true"/>
                                      </p:to>
                                    </p:set>
                                  </p:childTnLst>
                                </p:cTn>
                              </p:par>
                            </p:childTnLst>
                          </p:cTn>
                        </p:par>
                        <p:par>
                          <p:cTn id="1152" fill="hold">
                            <p:stCondLst>
                              <p:cond delay="13330"/>
                            </p:stCondLst>
                            <p:childTnLst>
                              <p:par>
                                <p:cTn id="1153" presetID="1" presetClass="emph" presetSubtype="2" fill="hold" nodeType="afterEffect">
                                  <p:stCondLst>
                                    <p:cond delay="0"/>
                                  </p:stCondLst>
                                  <p:childTnLst>
                                    <p:animClr clrSpc="rgb" dir="cw">
                                      <p:cBhvr>
                                        <p:cTn id="1154" dur="60" fill="hold"/>
                                        <p:tgtEl>
                                          <p:spTgt spid="168"/>
                                        </p:tgtEl>
                                        <p:attrNameLst>
                                          <p:attrName>fillcolor</p:attrName>
                                        </p:attrNameLst>
                                      </p:cBhvr>
                                      <p:to>
                                        <a:srgbClr val="CECECE"/>
                                      </p:to>
                                    </p:animClr>
                                    <p:set>
                                      <p:cBhvr>
                                        <p:cTn id="1155" dur="60" fill="hold"/>
                                        <p:tgtEl>
                                          <p:spTgt spid="168"/>
                                        </p:tgtEl>
                                        <p:attrNameLst>
                                          <p:attrName>fill.type</p:attrName>
                                        </p:attrNameLst>
                                      </p:cBhvr>
                                      <p:to>
                                        <p:strVal val="solid"/>
                                      </p:to>
                                    </p:set>
                                    <p:set>
                                      <p:cBhvr>
                                        <p:cTn id="1156" dur="60" fill="hold"/>
                                        <p:tgtEl>
                                          <p:spTgt spid="168"/>
                                        </p:tgtEl>
                                        <p:attrNameLst>
                                          <p:attrName>fill.on</p:attrName>
                                        </p:attrNameLst>
                                      </p:cBhvr>
                                      <p:to>
                                        <p:strVal val="true"/>
                                      </p:to>
                                    </p:set>
                                  </p:childTnLst>
                                </p:cTn>
                              </p:par>
                            </p:childTnLst>
                          </p:cTn>
                        </p:par>
                        <p:par>
                          <p:cTn id="1157" fill="hold">
                            <p:stCondLst>
                              <p:cond delay="13390"/>
                            </p:stCondLst>
                            <p:childTnLst>
                              <p:par>
                                <p:cTn id="1158" presetID="1" presetClass="emph" presetSubtype="2" fill="hold" nodeType="afterEffect">
                                  <p:stCondLst>
                                    <p:cond delay="0"/>
                                  </p:stCondLst>
                                  <p:childTnLst>
                                    <p:animClr clrSpc="rgb" dir="cw">
                                      <p:cBhvr>
                                        <p:cTn id="1159" dur="60" fill="hold"/>
                                        <p:tgtEl>
                                          <p:spTgt spid="116"/>
                                        </p:tgtEl>
                                        <p:attrNameLst>
                                          <p:attrName>fillcolor</p:attrName>
                                        </p:attrNameLst>
                                      </p:cBhvr>
                                      <p:to>
                                        <a:srgbClr val="CECECE"/>
                                      </p:to>
                                    </p:animClr>
                                    <p:set>
                                      <p:cBhvr>
                                        <p:cTn id="1160" dur="60" fill="hold"/>
                                        <p:tgtEl>
                                          <p:spTgt spid="116"/>
                                        </p:tgtEl>
                                        <p:attrNameLst>
                                          <p:attrName>fill.type</p:attrName>
                                        </p:attrNameLst>
                                      </p:cBhvr>
                                      <p:to>
                                        <p:strVal val="solid"/>
                                      </p:to>
                                    </p:set>
                                    <p:set>
                                      <p:cBhvr>
                                        <p:cTn id="1161" dur="60" fill="hold"/>
                                        <p:tgtEl>
                                          <p:spTgt spid="116"/>
                                        </p:tgtEl>
                                        <p:attrNameLst>
                                          <p:attrName>fill.on</p:attrName>
                                        </p:attrNameLst>
                                      </p:cBhvr>
                                      <p:to>
                                        <p:strVal val="true"/>
                                      </p:to>
                                    </p:set>
                                  </p:childTnLst>
                                </p:cTn>
                              </p:par>
                            </p:childTnLst>
                          </p:cTn>
                        </p:par>
                        <p:par>
                          <p:cTn id="1162" fill="hold">
                            <p:stCondLst>
                              <p:cond delay="13450"/>
                            </p:stCondLst>
                            <p:childTnLst>
                              <p:par>
                                <p:cTn id="1163" presetID="1" presetClass="emph" presetSubtype="2" fill="hold" nodeType="afterEffect">
                                  <p:stCondLst>
                                    <p:cond delay="0"/>
                                  </p:stCondLst>
                                  <p:childTnLst>
                                    <p:animClr clrSpc="rgb" dir="cw">
                                      <p:cBhvr>
                                        <p:cTn id="1164" dur="60" fill="hold"/>
                                        <p:tgtEl>
                                          <p:spTgt spid="172"/>
                                        </p:tgtEl>
                                        <p:attrNameLst>
                                          <p:attrName>fillcolor</p:attrName>
                                        </p:attrNameLst>
                                      </p:cBhvr>
                                      <p:to>
                                        <a:srgbClr val="CECECE"/>
                                      </p:to>
                                    </p:animClr>
                                    <p:set>
                                      <p:cBhvr>
                                        <p:cTn id="1165" dur="60" fill="hold"/>
                                        <p:tgtEl>
                                          <p:spTgt spid="172"/>
                                        </p:tgtEl>
                                        <p:attrNameLst>
                                          <p:attrName>fill.type</p:attrName>
                                        </p:attrNameLst>
                                      </p:cBhvr>
                                      <p:to>
                                        <p:strVal val="solid"/>
                                      </p:to>
                                    </p:set>
                                    <p:set>
                                      <p:cBhvr>
                                        <p:cTn id="1166" dur="60" fill="hold"/>
                                        <p:tgtEl>
                                          <p:spTgt spid="172"/>
                                        </p:tgtEl>
                                        <p:attrNameLst>
                                          <p:attrName>fill.on</p:attrName>
                                        </p:attrNameLst>
                                      </p:cBhvr>
                                      <p:to>
                                        <p:strVal val="true"/>
                                      </p:to>
                                    </p:set>
                                  </p:childTnLst>
                                </p:cTn>
                              </p:par>
                            </p:childTnLst>
                          </p:cTn>
                        </p:par>
                        <p:par>
                          <p:cTn id="1167" fill="hold">
                            <p:stCondLst>
                              <p:cond delay="13510"/>
                            </p:stCondLst>
                            <p:childTnLst>
                              <p:par>
                                <p:cTn id="1168" presetID="1" presetClass="emph" presetSubtype="2" fill="hold" nodeType="afterEffect">
                                  <p:stCondLst>
                                    <p:cond delay="0"/>
                                  </p:stCondLst>
                                  <p:childTnLst>
                                    <p:animClr clrSpc="rgb" dir="cw">
                                      <p:cBhvr>
                                        <p:cTn id="1169" dur="60" fill="hold"/>
                                        <p:tgtEl>
                                          <p:spTgt spid="128"/>
                                        </p:tgtEl>
                                        <p:attrNameLst>
                                          <p:attrName>fillcolor</p:attrName>
                                        </p:attrNameLst>
                                      </p:cBhvr>
                                      <p:to>
                                        <a:srgbClr val="CECECE"/>
                                      </p:to>
                                    </p:animClr>
                                    <p:set>
                                      <p:cBhvr>
                                        <p:cTn id="1170" dur="60" fill="hold"/>
                                        <p:tgtEl>
                                          <p:spTgt spid="128"/>
                                        </p:tgtEl>
                                        <p:attrNameLst>
                                          <p:attrName>fill.type</p:attrName>
                                        </p:attrNameLst>
                                      </p:cBhvr>
                                      <p:to>
                                        <p:strVal val="solid"/>
                                      </p:to>
                                    </p:set>
                                    <p:set>
                                      <p:cBhvr>
                                        <p:cTn id="1171" dur="60" fill="hold"/>
                                        <p:tgtEl>
                                          <p:spTgt spid="128"/>
                                        </p:tgtEl>
                                        <p:attrNameLst>
                                          <p:attrName>fill.on</p:attrName>
                                        </p:attrNameLst>
                                      </p:cBhvr>
                                      <p:to>
                                        <p:strVal val="true"/>
                                      </p:to>
                                    </p:set>
                                  </p:childTnLst>
                                </p:cTn>
                              </p:par>
                            </p:childTnLst>
                          </p:cTn>
                        </p:par>
                        <p:par>
                          <p:cTn id="1172" fill="hold">
                            <p:stCondLst>
                              <p:cond delay="13570"/>
                            </p:stCondLst>
                            <p:childTnLst>
                              <p:par>
                                <p:cTn id="1173" presetID="1" presetClass="emph" presetSubtype="2" fill="hold" nodeType="afterEffect">
                                  <p:stCondLst>
                                    <p:cond delay="0"/>
                                  </p:stCondLst>
                                  <p:childTnLst>
                                    <p:animClr clrSpc="rgb" dir="cw">
                                      <p:cBhvr>
                                        <p:cTn id="1174" dur="60" fill="hold"/>
                                        <p:tgtEl>
                                          <p:spTgt spid="165"/>
                                        </p:tgtEl>
                                        <p:attrNameLst>
                                          <p:attrName>fillcolor</p:attrName>
                                        </p:attrNameLst>
                                      </p:cBhvr>
                                      <p:to>
                                        <a:srgbClr val="CECECE"/>
                                      </p:to>
                                    </p:animClr>
                                    <p:set>
                                      <p:cBhvr>
                                        <p:cTn id="1175" dur="60" fill="hold"/>
                                        <p:tgtEl>
                                          <p:spTgt spid="165"/>
                                        </p:tgtEl>
                                        <p:attrNameLst>
                                          <p:attrName>fill.type</p:attrName>
                                        </p:attrNameLst>
                                      </p:cBhvr>
                                      <p:to>
                                        <p:strVal val="solid"/>
                                      </p:to>
                                    </p:set>
                                    <p:set>
                                      <p:cBhvr>
                                        <p:cTn id="1176" dur="60" fill="hold"/>
                                        <p:tgtEl>
                                          <p:spTgt spid="165"/>
                                        </p:tgtEl>
                                        <p:attrNameLst>
                                          <p:attrName>fill.on</p:attrName>
                                        </p:attrNameLst>
                                      </p:cBhvr>
                                      <p:to>
                                        <p:strVal val="true"/>
                                      </p:to>
                                    </p:set>
                                  </p:childTnLst>
                                </p:cTn>
                              </p:par>
                            </p:childTnLst>
                          </p:cTn>
                        </p:par>
                        <p:par>
                          <p:cTn id="1177" fill="hold">
                            <p:stCondLst>
                              <p:cond delay="13630"/>
                            </p:stCondLst>
                            <p:childTnLst>
                              <p:par>
                                <p:cTn id="1178" presetID="1" presetClass="emph" presetSubtype="2" fill="hold" nodeType="afterEffect">
                                  <p:stCondLst>
                                    <p:cond delay="0"/>
                                  </p:stCondLst>
                                  <p:childTnLst>
                                    <p:animClr clrSpc="rgb" dir="cw">
                                      <p:cBhvr>
                                        <p:cTn id="1179" dur="60" fill="hold"/>
                                        <p:tgtEl>
                                          <p:spTgt spid="127"/>
                                        </p:tgtEl>
                                        <p:attrNameLst>
                                          <p:attrName>fillcolor</p:attrName>
                                        </p:attrNameLst>
                                      </p:cBhvr>
                                      <p:to>
                                        <a:srgbClr val="CECECE"/>
                                      </p:to>
                                    </p:animClr>
                                    <p:set>
                                      <p:cBhvr>
                                        <p:cTn id="1180" dur="60" fill="hold"/>
                                        <p:tgtEl>
                                          <p:spTgt spid="127"/>
                                        </p:tgtEl>
                                        <p:attrNameLst>
                                          <p:attrName>fill.type</p:attrName>
                                        </p:attrNameLst>
                                      </p:cBhvr>
                                      <p:to>
                                        <p:strVal val="solid"/>
                                      </p:to>
                                    </p:set>
                                    <p:set>
                                      <p:cBhvr>
                                        <p:cTn id="1181" dur="60" fill="hold"/>
                                        <p:tgtEl>
                                          <p:spTgt spid="127"/>
                                        </p:tgtEl>
                                        <p:attrNameLst>
                                          <p:attrName>fill.on</p:attrName>
                                        </p:attrNameLst>
                                      </p:cBhvr>
                                      <p:to>
                                        <p:strVal val="true"/>
                                      </p:to>
                                    </p:set>
                                  </p:childTnLst>
                                </p:cTn>
                              </p:par>
                            </p:childTnLst>
                          </p:cTn>
                        </p:par>
                        <p:par>
                          <p:cTn id="1182" fill="hold">
                            <p:stCondLst>
                              <p:cond delay="13690"/>
                            </p:stCondLst>
                            <p:childTnLst>
                              <p:par>
                                <p:cTn id="1183" presetID="1" presetClass="emph" presetSubtype="2" fill="hold" nodeType="afterEffect">
                                  <p:stCondLst>
                                    <p:cond delay="0"/>
                                  </p:stCondLst>
                                  <p:childTnLst>
                                    <p:animClr clrSpc="rgb" dir="cw">
                                      <p:cBhvr>
                                        <p:cTn id="1184" dur="60" fill="hold"/>
                                        <p:tgtEl>
                                          <p:spTgt spid="126"/>
                                        </p:tgtEl>
                                        <p:attrNameLst>
                                          <p:attrName>fillcolor</p:attrName>
                                        </p:attrNameLst>
                                      </p:cBhvr>
                                      <p:to>
                                        <a:srgbClr val="CECECE"/>
                                      </p:to>
                                    </p:animClr>
                                    <p:set>
                                      <p:cBhvr>
                                        <p:cTn id="1185" dur="60" fill="hold"/>
                                        <p:tgtEl>
                                          <p:spTgt spid="126"/>
                                        </p:tgtEl>
                                        <p:attrNameLst>
                                          <p:attrName>fill.type</p:attrName>
                                        </p:attrNameLst>
                                      </p:cBhvr>
                                      <p:to>
                                        <p:strVal val="solid"/>
                                      </p:to>
                                    </p:set>
                                    <p:set>
                                      <p:cBhvr>
                                        <p:cTn id="1186" dur="60" fill="hold"/>
                                        <p:tgtEl>
                                          <p:spTgt spid="126"/>
                                        </p:tgtEl>
                                        <p:attrNameLst>
                                          <p:attrName>fill.on</p:attrName>
                                        </p:attrNameLst>
                                      </p:cBhvr>
                                      <p:to>
                                        <p:strVal val="true"/>
                                      </p:to>
                                    </p:set>
                                  </p:childTnLst>
                                </p:cTn>
                              </p:par>
                            </p:childTnLst>
                          </p:cTn>
                        </p:par>
                        <p:par>
                          <p:cTn id="1187" fill="hold">
                            <p:stCondLst>
                              <p:cond delay="13750"/>
                            </p:stCondLst>
                            <p:childTnLst>
                              <p:par>
                                <p:cTn id="1188" presetID="1" presetClass="emph" presetSubtype="2" fill="hold" nodeType="afterEffect">
                                  <p:stCondLst>
                                    <p:cond delay="0"/>
                                  </p:stCondLst>
                                  <p:childTnLst>
                                    <p:animClr clrSpc="rgb" dir="cw">
                                      <p:cBhvr>
                                        <p:cTn id="1189" dur="60" fill="hold"/>
                                        <p:tgtEl>
                                          <p:spTgt spid="167"/>
                                        </p:tgtEl>
                                        <p:attrNameLst>
                                          <p:attrName>fillcolor</p:attrName>
                                        </p:attrNameLst>
                                      </p:cBhvr>
                                      <p:to>
                                        <a:srgbClr val="CECECE"/>
                                      </p:to>
                                    </p:animClr>
                                    <p:set>
                                      <p:cBhvr>
                                        <p:cTn id="1190" dur="60" fill="hold"/>
                                        <p:tgtEl>
                                          <p:spTgt spid="167"/>
                                        </p:tgtEl>
                                        <p:attrNameLst>
                                          <p:attrName>fill.type</p:attrName>
                                        </p:attrNameLst>
                                      </p:cBhvr>
                                      <p:to>
                                        <p:strVal val="solid"/>
                                      </p:to>
                                    </p:set>
                                    <p:set>
                                      <p:cBhvr>
                                        <p:cTn id="1191" dur="60" fill="hold"/>
                                        <p:tgtEl>
                                          <p:spTgt spid="167"/>
                                        </p:tgtEl>
                                        <p:attrNameLst>
                                          <p:attrName>fill.on</p:attrName>
                                        </p:attrNameLst>
                                      </p:cBhvr>
                                      <p:to>
                                        <p:strVal val="true"/>
                                      </p:to>
                                    </p:set>
                                  </p:childTnLst>
                                </p:cTn>
                              </p:par>
                            </p:childTnLst>
                          </p:cTn>
                        </p:par>
                        <p:par>
                          <p:cTn id="1192" fill="hold">
                            <p:stCondLst>
                              <p:cond delay="13810"/>
                            </p:stCondLst>
                            <p:childTnLst>
                              <p:par>
                                <p:cTn id="1193" presetID="1" presetClass="emph" presetSubtype="2" fill="hold" nodeType="afterEffect">
                                  <p:stCondLst>
                                    <p:cond delay="0"/>
                                  </p:stCondLst>
                                  <p:childTnLst>
                                    <p:animClr clrSpc="rgb" dir="cw">
                                      <p:cBhvr>
                                        <p:cTn id="1194" dur="60" fill="hold"/>
                                        <p:tgtEl>
                                          <p:spTgt spid="130"/>
                                        </p:tgtEl>
                                        <p:attrNameLst>
                                          <p:attrName>fillcolor</p:attrName>
                                        </p:attrNameLst>
                                      </p:cBhvr>
                                      <p:to>
                                        <a:srgbClr val="CECECE"/>
                                      </p:to>
                                    </p:animClr>
                                    <p:set>
                                      <p:cBhvr>
                                        <p:cTn id="1195" dur="60" fill="hold"/>
                                        <p:tgtEl>
                                          <p:spTgt spid="130"/>
                                        </p:tgtEl>
                                        <p:attrNameLst>
                                          <p:attrName>fill.type</p:attrName>
                                        </p:attrNameLst>
                                      </p:cBhvr>
                                      <p:to>
                                        <p:strVal val="solid"/>
                                      </p:to>
                                    </p:set>
                                    <p:set>
                                      <p:cBhvr>
                                        <p:cTn id="1196" dur="60" fill="hold"/>
                                        <p:tgtEl>
                                          <p:spTgt spid="130"/>
                                        </p:tgtEl>
                                        <p:attrNameLst>
                                          <p:attrName>fill.on</p:attrName>
                                        </p:attrNameLst>
                                      </p:cBhvr>
                                      <p:to>
                                        <p:strVal val="true"/>
                                      </p:to>
                                    </p:set>
                                  </p:childTnLst>
                                </p:cTn>
                              </p:par>
                            </p:childTnLst>
                          </p:cTn>
                        </p:par>
                        <p:par>
                          <p:cTn id="1197" fill="hold">
                            <p:stCondLst>
                              <p:cond delay="13870"/>
                            </p:stCondLst>
                            <p:childTnLst>
                              <p:par>
                                <p:cTn id="1198" presetID="1" presetClass="emph" presetSubtype="2" fill="hold" nodeType="afterEffect">
                                  <p:stCondLst>
                                    <p:cond delay="0"/>
                                  </p:stCondLst>
                                  <p:childTnLst>
                                    <p:animClr clrSpc="rgb" dir="cw">
                                      <p:cBhvr>
                                        <p:cTn id="1199" dur="60" fill="hold"/>
                                        <p:tgtEl>
                                          <p:spTgt spid="169"/>
                                        </p:tgtEl>
                                        <p:attrNameLst>
                                          <p:attrName>fillcolor</p:attrName>
                                        </p:attrNameLst>
                                      </p:cBhvr>
                                      <p:to>
                                        <a:srgbClr val="CECECE"/>
                                      </p:to>
                                    </p:animClr>
                                    <p:set>
                                      <p:cBhvr>
                                        <p:cTn id="1200" dur="60" fill="hold"/>
                                        <p:tgtEl>
                                          <p:spTgt spid="169"/>
                                        </p:tgtEl>
                                        <p:attrNameLst>
                                          <p:attrName>fill.type</p:attrName>
                                        </p:attrNameLst>
                                      </p:cBhvr>
                                      <p:to>
                                        <p:strVal val="solid"/>
                                      </p:to>
                                    </p:set>
                                    <p:set>
                                      <p:cBhvr>
                                        <p:cTn id="1201" dur="60" fill="hold"/>
                                        <p:tgtEl>
                                          <p:spTgt spid="169"/>
                                        </p:tgtEl>
                                        <p:attrNameLst>
                                          <p:attrName>fill.on</p:attrName>
                                        </p:attrNameLst>
                                      </p:cBhvr>
                                      <p:to>
                                        <p:strVal val="true"/>
                                      </p:to>
                                    </p:set>
                                  </p:childTnLst>
                                </p:cTn>
                              </p:par>
                            </p:childTnLst>
                          </p:cTn>
                        </p:par>
                        <p:par>
                          <p:cTn id="1202" fill="hold">
                            <p:stCondLst>
                              <p:cond delay="13930"/>
                            </p:stCondLst>
                            <p:childTnLst>
                              <p:par>
                                <p:cTn id="1203" presetID="1" presetClass="emph" presetSubtype="2" fill="hold" nodeType="afterEffect">
                                  <p:stCondLst>
                                    <p:cond delay="0"/>
                                  </p:stCondLst>
                                  <p:childTnLst>
                                    <p:animClr clrSpc="rgb" dir="cw">
                                      <p:cBhvr>
                                        <p:cTn id="1204" dur="60" fill="hold"/>
                                        <p:tgtEl>
                                          <p:spTgt spid="134"/>
                                        </p:tgtEl>
                                        <p:attrNameLst>
                                          <p:attrName>fillcolor</p:attrName>
                                        </p:attrNameLst>
                                      </p:cBhvr>
                                      <p:to>
                                        <a:srgbClr val="CECECE"/>
                                      </p:to>
                                    </p:animClr>
                                    <p:set>
                                      <p:cBhvr>
                                        <p:cTn id="1205" dur="60" fill="hold"/>
                                        <p:tgtEl>
                                          <p:spTgt spid="134"/>
                                        </p:tgtEl>
                                        <p:attrNameLst>
                                          <p:attrName>fill.type</p:attrName>
                                        </p:attrNameLst>
                                      </p:cBhvr>
                                      <p:to>
                                        <p:strVal val="solid"/>
                                      </p:to>
                                    </p:set>
                                    <p:set>
                                      <p:cBhvr>
                                        <p:cTn id="1206" dur="60" fill="hold"/>
                                        <p:tgtEl>
                                          <p:spTgt spid="134"/>
                                        </p:tgtEl>
                                        <p:attrNameLst>
                                          <p:attrName>fill.on</p:attrName>
                                        </p:attrNameLst>
                                      </p:cBhvr>
                                      <p:to>
                                        <p:strVal val="true"/>
                                      </p:to>
                                    </p:set>
                                  </p:childTnLst>
                                </p:cTn>
                              </p:par>
                            </p:childTnLst>
                          </p:cTn>
                        </p:par>
                        <p:par>
                          <p:cTn id="1207" fill="hold">
                            <p:stCondLst>
                              <p:cond delay="13990"/>
                            </p:stCondLst>
                            <p:childTnLst>
                              <p:par>
                                <p:cTn id="1208" presetID="1" presetClass="emph" presetSubtype="2" fill="hold" nodeType="afterEffect">
                                  <p:stCondLst>
                                    <p:cond delay="0"/>
                                  </p:stCondLst>
                                  <p:childTnLst>
                                    <p:animClr clrSpc="rgb" dir="cw">
                                      <p:cBhvr>
                                        <p:cTn id="1209" dur="60" fill="hold"/>
                                        <p:tgtEl>
                                          <p:spTgt spid="129"/>
                                        </p:tgtEl>
                                        <p:attrNameLst>
                                          <p:attrName>fillcolor</p:attrName>
                                        </p:attrNameLst>
                                      </p:cBhvr>
                                      <p:to>
                                        <a:srgbClr val="CECECE"/>
                                      </p:to>
                                    </p:animClr>
                                    <p:set>
                                      <p:cBhvr>
                                        <p:cTn id="1210" dur="60" fill="hold"/>
                                        <p:tgtEl>
                                          <p:spTgt spid="129"/>
                                        </p:tgtEl>
                                        <p:attrNameLst>
                                          <p:attrName>fill.type</p:attrName>
                                        </p:attrNameLst>
                                      </p:cBhvr>
                                      <p:to>
                                        <p:strVal val="solid"/>
                                      </p:to>
                                    </p:set>
                                    <p:set>
                                      <p:cBhvr>
                                        <p:cTn id="1211" dur="60" fill="hold"/>
                                        <p:tgtEl>
                                          <p:spTgt spid="129"/>
                                        </p:tgtEl>
                                        <p:attrNameLst>
                                          <p:attrName>fill.on</p:attrName>
                                        </p:attrNameLst>
                                      </p:cBhvr>
                                      <p:to>
                                        <p:strVal val="true"/>
                                      </p:to>
                                    </p:set>
                                  </p:childTnLst>
                                </p:cTn>
                              </p:par>
                            </p:childTnLst>
                          </p:cTn>
                        </p:par>
                        <p:par>
                          <p:cTn id="1212" fill="hold">
                            <p:stCondLst>
                              <p:cond delay="14050"/>
                            </p:stCondLst>
                            <p:childTnLst>
                              <p:par>
                                <p:cTn id="1213" presetID="1" presetClass="emph" presetSubtype="2" fill="hold" nodeType="afterEffect">
                                  <p:stCondLst>
                                    <p:cond delay="0"/>
                                  </p:stCondLst>
                                  <p:childTnLst>
                                    <p:animClr clrSpc="rgb" dir="cw">
                                      <p:cBhvr>
                                        <p:cTn id="1214" dur="60" fill="hold"/>
                                        <p:tgtEl>
                                          <p:spTgt spid="174"/>
                                        </p:tgtEl>
                                        <p:attrNameLst>
                                          <p:attrName>fillcolor</p:attrName>
                                        </p:attrNameLst>
                                      </p:cBhvr>
                                      <p:to>
                                        <a:srgbClr val="CECECE"/>
                                      </p:to>
                                    </p:animClr>
                                    <p:set>
                                      <p:cBhvr>
                                        <p:cTn id="1215" dur="60" fill="hold"/>
                                        <p:tgtEl>
                                          <p:spTgt spid="174"/>
                                        </p:tgtEl>
                                        <p:attrNameLst>
                                          <p:attrName>fill.type</p:attrName>
                                        </p:attrNameLst>
                                      </p:cBhvr>
                                      <p:to>
                                        <p:strVal val="solid"/>
                                      </p:to>
                                    </p:set>
                                    <p:set>
                                      <p:cBhvr>
                                        <p:cTn id="1216" dur="60" fill="hold"/>
                                        <p:tgtEl>
                                          <p:spTgt spid="174"/>
                                        </p:tgtEl>
                                        <p:attrNameLst>
                                          <p:attrName>fill.on</p:attrName>
                                        </p:attrNameLst>
                                      </p:cBhvr>
                                      <p:to>
                                        <p:strVal val="true"/>
                                      </p:to>
                                    </p:set>
                                  </p:childTnLst>
                                </p:cTn>
                              </p:par>
                            </p:childTnLst>
                          </p:cTn>
                        </p:par>
                        <p:par>
                          <p:cTn id="1217" fill="hold">
                            <p:stCondLst>
                              <p:cond delay="14110"/>
                            </p:stCondLst>
                            <p:childTnLst>
                              <p:par>
                                <p:cTn id="1218" presetID="1" presetClass="emph" presetSubtype="2" fill="hold" nodeType="afterEffect">
                                  <p:stCondLst>
                                    <p:cond delay="0"/>
                                  </p:stCondLst>
                                  <p:childTnLst>
                                    <p:animClr clrSpc="rgb" dir="cw">
                                      <p:cBhvr>
                                        <p:cTn id="1219" dur="60" fill="hold"/>
                                        <p:tgtEl>
                                          <p:spTgt spid="171"/>
                                        </p:tgtEl>
                                        <p:attrNameLst>
                                          <p:attrName>fillcolor</p:attrName>
                                        </p:attrNameLst>
                                      </p:cBhvr>
                                      <p:to>
                                        <a:srgbClr val="CECECE"/>
                                      </p:to>
                                    </p:animClr>
                                    <p:set>
                                      <p:cBhvr>
                                        <p:cTn id="1220" dur="60" fill="hold"/>
                                        <p:tgtEl>
                                          <p:spTgt spid="171"/>
                                        </p:tgtEl>
                                        <p:attrNameLst>
                                          <p:attrName>fill.type</p:attrName>
                                        </p:attrNameLst>
                                      </p:cBhvr>
                                      <p:to>
                                        <p:strVal val="solid"/>
                                      </p:to>
                                    </p:set>
                                    <p:set>
                                      <p:cBhvr>
                                        <p:cTn id="1221" dur="60" fill="hold"/>
                                        <p:tgtEl>
                                          <p:spTgt spid="171"/>
                                        </p:tgtEl>
                                        <p:attrNameLst>
                                          <p:attrName>fill.on</p:attrName>
                                        </p:attrNameLst>
                                      </p:cBhvr>
                                      <p:to>
                                        <p:strVal val="true"/>
                                      </p:to>
                                    </p:set>
                                  </p:childTnLst>
                                </p:cTn>
                              </p:par>
                            </p:childTnLst>
                          </p:cTn>
                        </p:par>
                        <p:par>
                          <p:cTn id="1222" fill="hold">
                            <p:stCondLst>
                              <p:cond delay="14170"/>
                            </p:stCondLst>
                            <p:childTnLst>
                              <p:par>
                                <p:cTn id="1223" presetID="1" presetClass="emph" presetSubtype="2" fill="hold" nodeType="afterEffect">
                                  <p:stCondLst>
                                    <p:cond delay="0"/>
                                  </p:stCondLst>
                                  <p:childTnLst>
                                    <p:animClr clrSpc="rgb" dir="cw">
                                      <p:cBhvr>
                                        <p:cTn id="1224" dur="60" fill="hold"/>
                                        <p:tgtEl>
                                          <p:spTgt spid="133"/>
                                        </p:tgtEl>
                                        <p:attrNameLst>
                                          <p:attrName>fillcolor</p:attrName>
                                        </p:attrNameLst>
                                      </p:cBhvr>
                                      <p:to>
                                        <a:srgbClr val="CECECE"/>
                                      </p:to>
                                    </p:animClr>
                                    <p:set>
                                      <p:cBhvr>
                                        <p:cTn id="1225" dur="60" fill="hold"/>
                                        <p:tgtEl>
                                          <p:spTgt spid="133"/>
                                        </p:tgtEl>
                                        <p:attrNameLst>
                                          <p:attrName>fill.type</p:attrName>
                                        </p:attrNameLst>
                                      </p:cBhvr>
                                      <p:to>
                                        <p:strVal val="solid"/>
                                      </p:to>
                                    </p:set>
                                    <p:set>
                                      <p:cBhvr>
                                        <p:cTn id="1226" dur="60" fill="hold"/>
                                        <p:tgtEl>
                                          <p:spTgt spid="133"/>
                                        </p:tgtEl>
                                        <p:attrNameLst>
                                          <p:attrName>fill.on</p:attrName>
                                        </p:attrNameLst>
                                      </p:cBhvr>
                                      <p:to>
                                        <p:strVal val="true"/>
                                      </p:to>
                                    </p:set>
                                  </p:childTnLst>
                                </p:cTn>
                              </p:par>
                            </p:childTnLst>
                          </p:cTn>
                        </p:par>
                        <p:par>
                          <p:cTn id="1227" fill="hold">
                            <p:stCondLst>
                              <p:cond delay="14230"/>
                            </p:stCondLst>
                            <p:childTnLst>
                              <p:par>
                                <p:cTn id="1228" presetID="1" presetClass="emph" presetSubtype="2" fill="hold" nodeType="afterEffect">
                                  <p:stCondLst>
                                    <p:cond delay="0"/>
                                  </p:stCondLst>
                                  <p:childTnLst>
                                    <p:animClr clrSpc="rgb" dir="cw">
                                      <p:cBhvr>
                                        <p:cTn id="1229" dur="60" fill="hold"/>
                                        <p:tgtEl>
                                          <p:spTgt spid="131"/>
                                        </p:tgtEl>
                                        <p:attrNameLst>
                                          <p:attrName>fillcolor</p:attrName>
                                        </p:attrNameLst>
                                      </p:cBhvr>
                                      <p:to>
                                        <a:srgbClr val="CECECE"/>
                                      </p:to>
                                    </p:animClr>
                                    <p:set>
                                      <p:cBhvr>
                                        <p:cTn id="1230" dur="60" fill="hold"/>
                                        <p:tgtEl>
                                          <p:spTgt spid="131"/>
                                        </p:tgtEl>
                                        <p:attrNameLst>
                                          <p:attrName>fill.type</p:attrName>
                                        </p:attrNameLst>
                                      </p:cBhvr>
                                      <p:to>
                                        <p:strVal val="solid"/>
                                      </p:to>
                                    </p:set>
                                    <p:set>
                                      <p:cBhvr>
                                        <p:cTn id="1231" dur="60" fill="hold"/>
                                        <p:tgtEl>
                                          <p:spTgt spid="131"/>
                                        </p:tgtEl>
                                        <p:attrNameLst>
                                          <p:attrName>fill.on</p:attrName>
                                        </p:attrNameLst>
                                      </p:cBhvr>
                                      <p:to>
                                        <p:strVal val="true"/>
                                      </p:to>
                                    </p:set>
                                  </p:childTnLst>
                                </p:cTn>
                              </p:par>
                            </p:childTnLst>
                          </p:cTn>
                        </p:par>
                        <p:par>
                          <p:cTn id="1232" fill="hold">
                            <p:stCondLst>
                              <p:cond delay="14290"/>
                            </p:stCondLst>
                            <p:childTnLst>
                              <p:par>
                                <p:cTn id="1233" presetID="1" presetClass="emph" presetSubtype="2" fill="hold" nodeType="afterEffect">
                                  <p:stCondLst>
                                    <p:cond delay="0"/>
                                  </p:stCondLst>
                                  <p:childTnLst>
                                    <p:animClr clrSpc="rgb" dir="cw">
                                      <p:cBhvr>
                                        <p:cTn id="1234" dur="60" fill="hold"/>
                                        <p:tgtEl>
                                          <p:spTgt spid="135"/>
                                        </p:tgtEl>
                                        <p:attrNameLst>
                                          <p:attrName>fillcolor</p:attrName>
                                        </p:attrNameLst>
                                      </p:cBhvr>
                                      <p:to>
                                        <a:srgbClr val="CECECE"/>
                                      </p:to>
                                    </p:animClr>
                                    <p:set>
                                      <p:cBhvr>
                                        <p:cTn id="1235" dur="60" fill="hold"/>
                                        <p:tgtEl>
                                          <p:spTgt spid="135"/>
                                        </p:tgtEl>
                                        <p:attrNameLst>
                                          <p:attrName>fill.type</p:attrName>
                                        </p:attrNameLst>
                                      </p:cBhvr>
                                      <p:to>
                                        <p:strVal val="solid"/>
                                      </p:to>
                                    </p:set>
                                    <p:set>
                                      <p:cBhvr>
                                        <p:cTn id="1236" dur="60" fill="hold"/>
                                        <p:tgtEl>
                                          <p:spTgt spid="135"/>
                                        </p:tgtEl>
                                        <p:attrNameLst>
                                          <p:attrName>fill.on</p:attrName>
                                        </p:attrNameLst>
                                      </p:cBhvr>
                                      <p:to>
                                        <p:strVal val="true"/>
                                      </p:to>
                                    </p:set>
                                  </p:childTnLst>
                                </p:cTn>
                              </p:par>
                            </p:childTnLst>
                          </p:cTn>
                        </p:par>
                        <p:par>
                          <p:cTn id="1237" fill="hold">
                            <p:stCondLst>
                              <p:cond delay="14350"/>
                            </p:stCondLst>
                            <p:childTnLst>
                              <p:par>
                                <p:cTn id="1238" presetID="1" presetClass="emph" presetSubtype="2" fill="hold" nodeType="afterEffect">
                                  <p:stCondLst>
                                    <p:cond delay="0"/>
                                  </p:stCondLst>
                                  <p:childTnLst>
                                    <p:animClr clrSpc="rgb" dir="cw">
                                      <p:cBhvr>
                                        <p:cTn id="1239" dur="60" fill="hold"/>
                                        <p:tgtEl>
                                          <p:spTgt spid="132"/>
                                        </p:tgtEl>
                                        <p:attrNameLst>
                                          <p:attrName>fillcolor</p:attrName>
                                        </p:attrNameLst>
                                      </p:cBhvr>
                                      <p:to>
                                        <a:srgbClr val="CECECE"/>
                                      </p:to>
                                    </p:animClr>
                                    <p:set>
                                      <p:cBhvr>
                                        <p:cTn id="1240" dur="60" fill="hold"/>
                                        <p:tgtEl>
                                          <p:spTgt spid="132"/>
                                        </p:tgtEl>
                                        <p:attrNameLst>
                                          <p:attrName>fill.type</p:attrName>
                                        </p:attrNameLst>
                                      </p:cBhvr>
                                      <p:to>
                                        <p:strVal val="solid"/>
                                      </p:to>
                                    </p:set>
                                    <p:set>
                                      <p:cBhvr>
                                        <p:cTn id="1241" dur="60" fill="hold"/>
                                        <p:tgtEl>
                                          <p:spTgt spid="132"/>
                                        </p:tgtEl>
                                        <p:attrNameLst>
                                          <p:attrName>fill.on</p:attrName>
                                        </p:attrNameLst>
                                      </p:cBhvr>
                                      <p:to>
                                        <p:strVal val="true"/>
                                      </p:to>
                                    </p:set>
                                  </p:childTnLst>
                                </p:cTn>
                              </p:par>
                            </p:childTnLst>
                          </p:cTn>
                        </p:par>
                        <p:par>
                          <p:cTn id="1242" fill="hold">
                            <p:stCondLst>
                              <p:cond delay="14410"/>
                            </p:stCondLst>
                            <p:childTnLst>
                              <p:par>
                                <p:cTn id="1243" presetID="1" presetClass="emph" presetSubtype="2" fill="hold" nodeType="afterEffect">
                                  <p:stCondLst>
                                    <p:cond delay="0"/>
                                  </p:stCondLst>
                                  <p:childTnLst>
                                    <p:animClr clrSpc="rgb" dir="cw">
                                      <p:cBhvr>
                                        <p:cTn id="1244" dur="60" fill="hold"/>
                                        <p:tgtEl>
                                          <p:spTgt spid="138"/>
                                        </p:tgtEl>
                                        <p:attrNameLst>
                                          <p:attrName>fillcolor</p:attrName>
                                        </p:attrNameLst>
                                      </p:cBhvr>
                                      <p:to>
                                        <a:srgbClr val="CECECE"/>
                                      </p:to>
                                    </p:animClr>
                                    <p:set>
                                      <p:cBhvr>
                                        <p:cTn id="1245" dur="60" fill="hold"/>
                                        <p:tgtEl>
                                          <p:spTgt spid="138"/>
                                        </p:tgtEl>
                                        <p:attrNameLst>
                                          <p:attrName>fill.type</p:attrName>
                                        </p:attrNameLst>
                                      </p:cBhvr>
                                      <p:to>
                                        <p:strVal val="solid"/>
                                      </p:to>
                                    </p:set>
                                    <p:set>
                                      <p:cBhvr>
                                        <p:cTn id="1246" dur="60" fill="hold"/>
                                        <p:tgtEl>
                                          <p:spTgt spid="138"/>
                                        </p:tgtEl>
                                        <p:attrNameLst>
                                          <p:attrName>fill.on</p:attrName>
                                        </p:attrNameLst>
                                      </p:cBhvr>
                                      <p:to>
                                        <p:strVal val="true"/>
                                      </p:to>
                                    </p:set>
                                  </p:childTnLst>
                                </p:cTn>
                              </p:par>
                            </p:childTnLst>
                          </p:cTn>
                        </p:par>
                        <p:par>
                          <p:cTn id="1247" fill="hold">
                            <p:stCondLst>
                              <p:cond delay="14470"/>
                            </p:stCondLst>
                            <p:childTnLst>
                              <p:par>
                                <p:cTn id="1248" presetID="1" presetClass="emph" presetSubtype="2" fill="hold" nodeType="afterEffect">
                                  <p:stCondLst>
                                    <p:cond delay="0"/>
                                  </p:stCondLst>
                                  <p:childTnLst>
                                    <p:animClr clrSpc="rgb" dir="cw">
                                      <p:cBhvr>
                                        <p:cTn id="1249" dur="60" fill="hold"/>
                                        <p:tgtEl>
                                          <p:spTgt spid="136"/>
                                        </p:tgtEl>
                                        <p:attrNameLst>
                                          <p:attrName>fillcolor</p:attrName>
                                        </p:attrNameLst>
                                      </p:cBhvr>
                                      <p:to>
                                        <a:srgbClr val="CECECE"/>
                                      </p:to>
                                    </p:animClr>
                                    <p:set>
                                      <p:cBhvr>
                                        <p:cTn id="1250" dur="60" fill="hold"/>
                                        <p:tgtEl>
                                          <p:spTgt spid="136"/>
                                        </p:tgtEl>
                                        <p:attrNameLst>
                                          <p:attrName>fill.type</p:attrName>
                                        </p:attrNameLst>
                                      </p:cBhvr>
                                      <p:to>
                                        <p:strVal val="solid"/>
                                      </p:to>
                                    </p:set>
                                    <p:set>
                                      <p:cBhvr>
                                        <p:cTn id="1251" dur="60" fill="hold"/>
                                        <p:tgtEl>
                                          <p:spTgt spid="136"/>
                                        </p:tgtEl>
                                        <p:attrNameLst>
                                          <p:attrName>fill.on</p:attrName>
                                        </p:attrNameLst>
                                      </p:cBhvr>
                                      <p:to>
                                        <p:strVal val="true"/>
                                      </p:to>
                                    </p:set>
                                  </p:childTnLst>
                                </p:cTn>
                              </p:par>
                            </p:childTnLst>
                          </p:cTn>
                        </p:par>
                        <p:par>
                          <p:cTn id="1252" fill="hold">
                            <p:stCondLst>
                              <p:cond delay="14530"/>
                            </p:stCondLst>
                            <p:childTnLst>
                              <p:par>
                                <p:cTn id="1253" presetID="1" presetClass="emph" presetSubtype="2" fill="hold" nodeType="afterEffect">
                                  <p:stCondLst>
                                    <p:cond delay="0"/>
                                  </p:stCondLst>
                                  <p:childTnLst>
                                    <p:animClr clrSpc="rgb" dir="cw">
                                      <p:cBhvr>
                                        <p:cTn id="1254" dur="60" fill="hold"/>
                                        <p:tgtEl>
                                          <p:spTgt spid="137"/>
                                        </p:tgtEl>
                                        <p:attrNameLst>
                                          <p:attrName>fillcolor</p:attrName>
                                        </p:attrNameLst>
                                      </p:cBhvr>
                                      <p:to>
                                        <a:srgbClr val="CECECE"/>
                                      </p:to>
                                    </p:animClr>
                                    <p:set>
                                      <p:cBhvr>
                                        <p:cTn id="1255" dur="60" fill="hold"/>
                                        <p:tgtEl>
                                          <p:spTgt spid="137"/>
                                        </p:tgtEl>
                                        <p:attrNameLst>
                                          <p:attrName>fill.type</p:attrName>
                                        </p:attrNameLst>
                                      </p:cBhvr>
                                      <p:to>
                                        <p:strVal val="solid"/>
                                      </p:to>
                                    </p:set>
                                    <p:set>
                                      <p:cBhvr>
                                        <p:cTn id="1256" dur="60" fill="hold"/>
                                        <p:tgtEl>
                                          <p:spTgt spid="1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7" grpId="0"/>
      <p:bldP spid="178" grpId="0" animBg="1"/>
      <p:bldP spid="178" grpId="1" animBg="1"/>
      <p:bldP spid="179" grpId="0" animBg="1"/>
      <p:bldP spid="179" grpId="1" animBg="1"/>
      <p:bldP spid="1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712179-4B2B-D24A-6E96-1B30CC193C14}"/>
              </a:ext>
            </a:extLst>
          </p:cNvPr>
          <p:cNvSpPr>
            <a:spLocks noGrp="1"/>
          </p:cNvSpPr>
          <p:nvPr>
            <p:ph type="body" sz="quarter" idx="15"/>
          </p:nvPr>
        </p:nvSpPr>
        <p:spPr/>
        <p:txBody>
          <a:bodyPr/>
          <a:lstStyle/>
          <a:p>
            <a:r>
              <a:rPr lang="en-US" dirty="0">
                <a:solidFill>
                  <a:srgbClr val="253746"/>
                </a:solidFill>
                <a:effectLst/>
              </a:rPr>
              <a:t>Saving 15% per month</a:t>
            </a:r>
          </a:p>
        </p:txBody>
      </p:sp>
      <p:sp>
        <p:nvSpPr>
          <p:cNvPr id="6" name="Text Placeholder 5">
            <a:extLst>
              <a:ext uri="{FF2B5EF4-FFF2-40B4-BE49-F238E27FC236}">
                <a16:creationId xmlns:a16="http://schemas.microsoft.com/office/drawing/2014/main" id="{7FD6EF87-E498-EA7C-9470-A6329F3E79C5}"/>
              </a:ext>
            </a:extLst>
          </p:cNvPr>
          <p:cNvSpPr>
            <a:spLocks noGrp="1"/>
          </p:cNvSpPr>
          <p:nvPr>
            <p:ph type="body" sz="quarter" idx="21"/>
          </p:nvPr>
        </p:nvSpPr>
        <p:spPr/>
        <p:txBody>
          <a:bodyPr/>
          <a:lstStyle/>
          <a:p>
            <a:pPr>
              <a:spcAft>
                <a:spcPts val="300"/>
              </a:spcAft>
            </a:pPr>
            <a:r>
              <a:rPr lang="en-US" dirty="0">
                <a:solidFill>
                  <a:schemeClr val="tx1">
                    <a:lumMod val="85000"/>
                    <a:lumOff val="15000"/>
                  </a:schemeClr>
                </a:solidFill>
              </a:rPr>
              <a:t>This chart is for illustrative purposes only and is not meant to represent the performance of any specific investment option. Final account balances are rounded to the nearest thousand. Assumes $40,000 salary with $500 invested each month in a tax-deferred account and a 7% annual rate of return for a hypothetical investor from age 20 to age 65. The Account Values at age 65 are tax-deferred and contributions and earnings are subject to taxes upon withdrawal.</a:t>
            </a:r>
          </a:p>
          <a:p>
            <a:pPr>
              <a:spcAft>
                <a:spcPts val="300"/>
              </a:spcAft>
            </a:pPr>
            <a:r>
              <a:rPr lang="en-US" dirty="0">
                <a:solidFill>
                  <a:schemeClr val="tx1">
                    <a:lumMod val="85000"/>
                    <a:lumOff val="15000"/>
                  </a:schemeClr>
                </a:solidFill>
              </a:rPr>
              <a:t>All investments involve risk, including possible loss of principal.</a:t>
            </a:r>
          </a:p>
          <a:p>
            <a:pPr>
              <a:spcAft>
                <a:spcPts val="300"/>
              </a:spcAft>
            </a:pPr>
            <a:r>
              <a:rPr lang="en-US" dirty="0">
                <a:solidFill>
                  <a:schemeClr val="tx1">
                    <a:lumMod val="85000"/>
                    <a:lumOff val="15000"/>
                  </a:schemeClr>
                </a:solidFill>
              </a:rPr>
              <a:t>Source: T. Rowe Price</a:t>
            </a:r>
          </a:p>
        </p:txBody>
      </p:sp>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Compounding</a:t>
            </a:r>
            <a:endParaRPr lang="en-US" dirty="0"/>
          </a:p>
        </p:txBody>
      </p:sp>
      <p:sp>
        <p:nvSpPr>
          <p:cNvPr id="2" name="Rectangle 1">
            <a:extLst>
              <a:ext uri="{FF2B5EF4-FFF2-40B4-BE49-F238E27FC236}">
                <a16:creationId xmlns:a16="http://schemas.microsoft.com/office/drawing/2014/main" id="{3A8266C5-7666-48B8-9A15-6D85C65B1230}"/>
              </a:ext>
            </a:extLst>
          </p:cNvPr>
          <p:cNvSpPr/>
          <p:nvPr/>
        </p:nvSpPr>
        <p:spPr>
          <a:xfrm>
            <a:off x="2168146" y="2348964"/>
            <a:ext cx="1709033"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10 years</a:t>
            </a:r>
          </a:p>
        </p:txBody>
      </p:sp>
      <p:sp>
        <p:nvSpPr>
          <p:cNvPr id="4" name="Rectangle 3">
            <a:extLst>
              <a:ext uri="{FF2B5EF4-FFF2-40B4-BE49-F238E27FC236}">
                <a16:creationId xmlns:a16="http://schemas.microsoft.com/office/drawing/2014/main" id="{890CA89B-DDB6-4ED5-10A7-ECDA77036F12}"/>
              </a:ext>
            </a:extLst>
          </p:cNvPr>
          <p:cNvSpPr/>
          <p:nvPr/>
        </p:nvSpPr>
        <p:spPr>
          <a:xfrm>
            <a:off x="3877178" y="2348964"/>
            <a:ext cx="3963867" cy="426492"/>
          </a:xfrm>
          <a:prstGeom prst="rect">
            <a:avLst/>
          </a:prstGeom>
          <a:solidFill>
            <a:srgbClr val="A8AF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no contributions</a:t>
            </a:r>
          </a:p>
        </p:txBody>
      </p:sp>
      <p:sp>
        <p:nvSpPr>
          <p:cNvPr id="7" name="Rectangle 6">
            <a:extLst>
              <a:ext uri="{FF2B5EF4-FFF2-40B4-BE49-F238E27FC236}">
                <a16:creationId xmlns:a16="http://schemas.microsoft.com/office/drawing/2014/main" id="{8B2E8904-4FD1-18B6-C19F-65EE90A46BDD}"/>
              </a:ext>
            </a:extLst>
          </p:cNvPr>
          <p:cNvSpPr/>
          <p:nvPr/>
        </p:nvSpPr>
        <p:spPr>
          <a:xfrm>
            <a:off x="2172696" y="3431039"/>
            <a:ext cx="1709033" cy="426492"/>
          </a:xfrm>
          <a:prstGeom prst="rect">
            <a:avLst/>
          </a:prstGeom>
          <a:solidFill>
            <a:srgbClr val="A8AF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0" bIns="91440" rtlCol="0" anchor="t">
            <a:noAutofit/>
          </a:bodyPr>
          <a:lstStyle/>
          <a:p>
            <a:r>
              <a:rPr lang="en-US" sz="1500" b="1" dirty="0"/>
              <a:t>no contributions</a:t>
            </a:r>
          </a:p>
        </p:txBody>
      </p:sp>
      <p:sp>
        <p:nvSpPr>
          <p:cNvPr id="182" name="Rectangle 181">
            <a:extLst>
              <a:ext uri="{FF2B5EF4-FFF2-40B4-BE49-F238E27FC236}">
                <a16:creationId xmlns:a16="http://schemas.microsoft.com/office/drawing/2014/main" id="{CA9D622D-62CB-FE15-B1BA-443B169CBDCA}"/>
              </a:ext>
            </a:extLst>
          </p:cNvPr>
          <p:cNvSpPr/>
          <p:nvPr/>
        </p:nvSpPr>
        <p:spPr>
          <a:xfrm>
            <a:off x="3881728" y="3431039"/>
            <a:ext cx="3963867"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35 years</a:t>
            </a:r>
          </a:p>
        </p:txBody>
      </p:sp>
      <p:sp>
        <p:nvSpPr>
          <p:cNvPr id="183" name="Text Placeholder 3">
            <a:extLst>
              <a:ext uri="{FF2B5EF4-FFF2-40B4-BE49-F238E27FC236}">
                <a16:creationId xmlns:a16="http://schemas.microsoft.com/office/drawing/2014/main" id="{428A6F0B-062D-235C-9954-EC7F871A71BA}"/>
              </a:ext>
            </a:extLst>
          </p:cNvPr>
          <p:cNvSpPr txBox="1">
            <a:spLocks/>
          </p:cNvSpPr>
          <p:nvPr/>
        </p:nvSpPr>
        <p:spPr>
          <a:xfrm>
            <a:off x="2166346" y="1971881"/>
            <a:ext cx="3124200" cy="228600"/>
          </a:xfrm>
          <a:prstGeom prst="rect">
            <a:avLst/>
          </a:prstGeom>
        </p:spPr>
        <p:txBody>
          <a:bodyPr vert="horz" lIns="0" tIns="0" rIns="0" bIns="0" rtlCol="0" anchor="b">
            <a:noAutofit/>
          </a:bodyPr>
          <a:lstStyle>
            <a:lvl1pPr marL="0" indent="0" algn="l" defTabSz="914400" rtl="0" eaLnBrk="1" latinLnBrk="0" hangingPunct="1">
              <a:lnSpc>
                <a:spcPct val="105000"/>
              </a:lnSpc>
              <a:spcBef>
                <a:spcPts val="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a:solidFill>
                  <a:srgbClr val="3B4B59"/>
                </a:solidFill>
              </a:rPr>
              <a:t>Years of Saving</a:t>
            </a:r>
          </a:p>
        </p:txBody>
      </p:sp>
      <p:sp>
        <p:nvSpPr>
          <p:cNvPr id="184" name="Text Placeholder 6">
            <a:extLst>
              <a:ext uri="{FF2B5EF4-FFF2-40B4-BE49-F238E27FC236}">
                <a16:creationId xmlns:a16="http://schemas.microsoft.com/office/drawing/2014/main" id="{3E78E121-B011-7A77-C9F2-81826C3617A6}"/>
              </a:ext>
            </a:extLst>
          </p:cNvPr>
          <p:cNvSpPr txBox="1">
            <a:spLocks/>
          </p:cNvSpPr>
          <p:nvPr/>
        </p:nvSpPr>
        <p:spPr>
          <a:xfrm>
            <a:off x="7984487" y="3506642"/>
            <a:ext cx="1364561" cy="25400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a:solidFill>
                  <a:srgbClr val="054C70"/>
                </a:solidFill>
              </a:rPr>
              <a:t>$861,000</a:t>
            </a:r>
            <a:endParaRPr lang="en-US" b="1" dirty="0">
              <a:solidFill>
                <a:srgbClr val="054C70"/>
              </a:solidFill>
            </a:endParaRPr>
          </a:p>
        </p:txBody>
      </p:sp>
      <p:sp>
        <p:nvSpPr>
          <p:cNvPr id="185" name="Text Placeholder 6">
            <a:extLst>
              <a:ext uri="{FF2B5EF4-FFF2-40B4-BE49-F238E27FC236}">
                <a16:creationId xmlns:a16="http://schemas.microsoft.com/office/drawing/2014/main" id="{EDB3FF9E-CC44-5DF1-2764-0E086F90C08F}"/>
              </a:ext>
            </a:extLst>
          </p:cNvPr>
          <p:cNvSpPr txBox="1">
            <a:spLocks/>
          </p:cNvSpPr>
          <p:nvPr/>
        </p:nvSpPr>
        <p:spPr>
          <a:xfrm>
            <a:off x="7984487" y="4564746"/>
            <a:ext cx="1665287" cy="24765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a:solidFill>
                  <a:srgbClr val="054C70"/>
                </a:solidFill>
              </a:rPr>
              <a:t>$1,779,000</a:t>
            </a:r>
            <a:endParaRPr lang="en-US" b="1" dirty="0">
              <a:solidFill>
                <a:srgbClr val="054C70"/>
              </a:solidFill>
            </a:endParaRPr>
          </a:p>
        </p:txBody>
      </p:sp>
      <p:sp>
        <p:nvSpPr>
          <p:cNvPr id="186" name="Text Placeholder 6">
            <a:extLst>
              <a:ext uri="{FF2B5EF4-FFF2-40B4-BE49-F238E27FC236}">
                <a16:creationId xmlns:a16="http://schemas.microsoft.com/office/drawing/2014/main" id="{CD7270E0-C1C6-3AF2-09AA-6CFF603F21C9}"/>
              </a:ext>
            </a:extLst>
          </p:cNvPr>
          <p:cNvSpPr txBox="1">
            <a:spLocks/>
          </p:cNvSpPr>
          <p:nvPr/>
        </p:nvSpPr>
        <p:spPr>
          <a:xfrm>
            <a:off x="7984487" y="2430032"/>
            <a:ext cx="1364561" cy="25400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dirty="0">
                <a:solidFill>
                  <a:srgbClr val="054C70"/>
                </a:solidFill>
              </a:rPr>
              <a:t>$918,000</a:t>
            </a:r>
          </a:p>
        </p:txBody>
      </p:sp>
      <p:sp>
        <p:nvSpPr>
          <p:cNvPr id="187" name="Text Placeholder 6">
            <a:extLst>
              <a:ext uri="{FF2B5EF4-FFF2-40B4-BE49-F238E27FC236}">
                <a16:creationId xmlns:a16="http://schemas.microsoft.com/office/drawing/2014/main" id="{488B7A86-BB9D-D321-285A-4F29EBA780CB}"/>
              </a:ext>
            </a:extLst>
          </p:cNvPr>
          <p:cNvSpPr txBox="1">
            <a:spLocks/>
          </p:cNvSpPr>
          <p:nvPr/>
        </p:nvSpPr>
        <p:spPr>
          <a:xfrm>
            <a:off x="1653390" y="5476792"/>
            <a:ext cx="648087" cy="229075"/>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400" b="1" dirty="0">
                <a:solidFill>
                  <a:srgbClr val="3B4B59"/>
                </a:solidFill>
              </a:rPr>
              <a:t>Age 20</a:t>
            </a:r>
          </a:p>
        </p:txBody>
      </p:sp>
      <p:sp>
        <p:nvSpPr>
          <p:cNvPr id="188" name="Text Placeholder 6">
            <a:extLst>
              <a:ext uri="{FF2B5EF4-FFF2-40B4-BE49-F238E27FC236}">
                <a16:creationId xmlns:a16="http://schemas.microsoft.com/office/drawing/2014/main" id="{F07092A6-42C4-5E84-DCD1-016868FFC98B}"/>
              </a:ext>
            </a:extLst>
          </p:cNvPr>
          <p:cNvSpPr txBox="1">
            <a:spLocks/>
          </p:cNvSpPr>
          <p:nvPr/>
        </p:nvSpPr>
        <p:spPr>
          <a:xfrm>
            <a:off x="3776884" y="5469471"/>
            <a:ext cx="212145" cy="281282"/>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400" b="1" dirty="0">
                <a:solidFill>
                  <a:srgbClr val="3B4B59"/>
                </a:solidFill>
              </a:rPr>
              <a:t>30</a:t>
            </a:r>
          </a:p>
        </p:txBody>
      </p:sp>
      <p:sp>
        <p:nvSpPr>
          <p:cNvPr id="189" name="Text Placeholder 6">
            <a:extLst>
              <a:ext uri="{FF2B5EF4-FFF2-40B4-BE49-F238E27FC236}">
                <a16:creationId xmlns:a16="http://schemas.microsoft.com/office/drawing/2014/main" id="{C09FB287-A34E-4E8E-9B38-FDBF6CFB91A0}"/>
              </a:ext>
            </a:extLst>
          </p:cNvPr>
          <p:cNvSpPr txBox="1">
            <a:spLocks/>
          </p:cNvSpPr>
          <p:nvPr/>
        </p:nvSpPr>
        <p:spPr>
          <a:xfrm>
            <a:off x="7742440" y="5478868"/>
            <a:ext cx="207962" cy="180975"/>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400" b="1">
                <a:solidFill>
                  <a:srgbClr val="3B4B59"/>
                </a:solidFill>
              </a:rPr>
              <a:t>65</a:t>
            </a:r>
            <a:endParaRPr lang="en-US" sz="1400" b="1" dirty="0">
              <a:solidFill>
                <a:srgbClr val="3B4B59"/>
              </a:solidFill>
            </a:endParaRPr>
          </a:p>
        </p:txBody>
      </p:sp>
      <p:cxnSp>
        <p:nvCxnSpPr>
          <p:cNvPr id="190" name="Straight Connector 189">
            <a:extLst>
              <a:ext uri="{FF2B5EF4-FFF2-40B4-BE49-F238E27FC236}">
                <a16:creationId xmlns:a16="http://schemas.microsoft.com/office/drawing/2014/main" id="{204060F9-EEC2-D994-C47E-52D27DE61C2E}"/>
              </a:ext>
            </a:extLst>
          </p:cNvPr>
          <p:cNvCxnSpPr/>
          <p:nvPr/>
        </p:nvCxnSpPr>
        <p:spPr>
          <a:xfrm>
            <a:off x="2166346" y="2343056"/>
            <a:ext cx="6350" cy="3028951"/>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E41E5EC-0636-F766-F524-D6D5E62772B2}"/>
              </a:ext>
            </a:extLst>
          </p:cNvPr>
          <p:cNvCxnSpPr/>
          <p:nvPr/>
        </p:nvCxnSpPr>
        <p:spPr>
          <a:xfrm>
            <a:off x="3874395" y="2343056"/>
            <a:ext cx="0" cy="3028951"/>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67B7305-F3DC-19DD-7A2B-CF6720FAAB3B}"/>
              </a:ext>
            </a:extLst>
          </p:cNvPr>
          <p:cNvCxnSpPr/>
          <p:nvPr/>
        </p:nvCxnSpPr>
        <p:spPr>
          <a:xfrm>
            <a:off x="7838263" y="2345980"/>
            <a:ext cx="5564" cy="3026027"/>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1F7BAA4B-B328-228B-9526-44165A31AB45}"/>
              </a:ext>
            </a:extLst>
          </p:cNvPr>
          <p:cNvSpPr/>
          <p:nvPr/>
        </p:nvSpPr>
        <p:spPr>
          <a:xfrm>
            <a:off x="2172696" y="4475325"/>
            <a:ext cx="5665567"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t">
            <a:noAutofit/>
          </a:bodyPr>
          <a:lstStyle/>
          <a:p>
            <a:r>
              <a:rPr lang="en-US" sz="1500" b="1" dirty="0"/>
              <a:t>45 years</a:t>
            </a:r>
          </a:p>
        </p:txBody>
      </p:sp>
      <p:sp>
        <p:nvSpPr>
          <p:cNvPr id="194" name="Text Placeholder 6">
            <a:extLst>
              <a:ext uri="{FF2B5EF4-FFF2-40B4-BE49-F238E27FC236}">
                <a16:creationId xmlns:a16="http://schemas.microsoft.com/office/drawing/2014/main" id="{8294BDE0-F2BF-8F11-8E24-8CDC99115F11}"/>
              </a:ext>
            </a:extLst>
          </p:cNvPr>
          <p:cNvSpPr>
            <a:spLocks noGrp="1"/>
          </p:cNvSpPr>
          <p:nvPr>
            <p:ph idx="1"/>
          </p:nvPr>
        </p:nvSpPr>
        <p:spPr>
          <a:xfrm>
            <a:off x="7984487" y="1625928"/>
            <a:ext cx="1288361" cy="592576"/>
          </a:xfrm>
        </p:spPr>
        <p:txBody>
          <a:bodyPr anchor="b">
            <a:noAutofit/>
          </a:bodyPr>
          <a:lstStyle/>
          <a:p>
            <a:pPr marL="0" indent="0">
              <a:buNone/>
            </a:pPr>
            <a:r>
              <a:rPr lang="en-US" sz="1200" b="1" dirty="0">
                <a:solidFill>
                  <a:srgbClr val="253746"/>
                </a:solidFill>
              </a:rPr>
              <a:t>Before-Tax Account Value </a:t>
            </a:r>
            <a:br>
              <a:rPr lang="en-US" sz="1200" b="1" dirty="0">
                <a:solidFill>
                  <a:srgbClr val="253746"/>
                </a:solidFill>
              </a:rPr>
            </a:br>
            <a:r>
              <a:rPr lang="en-US" sz="1200" b="1" dirty="0">
                <a:solidFill>
                  <a:srgbClr val="253746"/>
                </a:solidFill>
              </a:rPr>
              <a:t>at Age 65</a:t>
            </a:r>
          </a:p>
        </p:txBody>
      </p:sp>
      <p:sp>
        <p:nvSpPr>
          <p:cNvPr id="195" name="TextBox 194">
            <a:extLst>
              <a:ext uri="{FF2B5EF4-FFF2-40B4-BE49-F238E27FC236}">
                <a16:creationId xmlns:a16="http://schemas.microsoft.com/office/drawing/2014/main" id="{2176135F-FAB7-4D31-77B4-D670E76CF720}"/>
              </a:ext>
            </a:extLst>
          </p:cNvPr>
          <p:cNvSpPr txBox="1"/>
          <p:nvPr/>
        </p:nvSpPr>
        <p:spPr>
          <a:xfrm>
            <a:off x="9465897" y="-411048"/>
            <a:ext cx="2404678" cy="215444"/>
          </a:xfrm>
          <a:prstGeom prst="rect">
            <a:avLst/>
          </a:prstGeom>
          <a:solidFill>
            <a:srgbClr val="FF0000"/>
          </a:solidFill>
        </p:spPr>
        <p:txBody>
          <a:bodyPr wrap="square" lIns="0" tIns="0" rIns="0" bIns="0" rtlCol="0" anchor="ctr">
            <a:spAutoFit/>
          </a:bodyPr>
          <a:lstStyle/>
          <a:p>
            <a:pPr algn="ctr">
              <a:spcAft>
                <a:spcPts val="1000"/>
              </a:spcAft>
              <a:buClr>
                <a:schemeClr val="accent2"/>
              </a:buClr>
            </a:pPr>
            <a:r>
              <a:rPr lang="en-US" sz="1400" dirty="0">
                <a:solidFill>
                  <a:schemeClr val="bg1"/>
                </a:solidFill>
                <a:latin typeface="+mj-lt"/>
              </a:rPr>
              <a:t>40K SALARY EXAMPLE</a:t>
            </a:r>
          </a:p>
        </p:txBody>
      </p:sp>
    </p:spTree>
    <p:extLst>
      <p:ext uri="{BB962C8B-B14F-4D97-AF65-F5344CB8AC3E}">
        <p14:creationId xmlns:p14="http://schemas.microsoft.com/office/powerpoint/2010/main" val="129882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ppt_w/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182"/>
                                        </p:tgtEl>
                                        <p:attrNameLst>
                                          <p:attrName>style.visibility</p:attrName>
                                        </p:attrNameLst>
                                      </p:cBhvr>
                                      <p:to>
                                        <p:strVal val="visible"/>
                                      </p:to>
                                    </p:set>
                                    <p:anim calcmode="lin" valueType="num">
                                      <p:cBhvr>
                                        <p:cTn id="28" dur="500" fill="hold"/>
                                        <p:tgtEl>
                                          <p:spTgt spid="182"/>
                                        </p:tgtEl>
                                        <p:attrNameLst>
                                          <p:attrName>ppt_x</p:attrName>
                                        </p:attrNameLst>
                                      </p:cBhvr>
                                      <p:tavLst>
                                        <p:tav tm="0">
                                          <p:val>
                                            <p:strVal val="#ppt_x-#ppt_w/2"/>
                                          </p:val>
                                        </p:tav>
                                        <p:tav tm="100000">
                                          <p:val>
                                            <p:strVal val="#ppt_x"/>
                                          </p:val>
                                        </p:tav>
                                      </p:tavLst>
                                    </p:anim>
                                    <p:anim calcmode="lin" valueType="num">
                                      <p:cBhvr>
                                        <p:cTn id="29" dur="500" fill="hold"/>
                                        <p:tgtEl>
                                          <p:spTgt spid="182"/>
                                        </p:tgtEl>
                                        <p:attrNameLst>
                                          <p:attrName>ppt_y</p:attrName>
                                        </p:attrNameLst>
                                      </p:cBhvr>
                                      <p:tavLst>
                                        <p:tav tm="0">
                                          <p:val>
                                            <p:strVal val="#ppt_y"/>
                                          </p:val>
                                        </p:tav>
                                        <p:tav tm="100000">
                                          <p:val>
                                            <p:strVal val="#ppt_y"/>
                                          </p:val>
                                        </p:tav>
                                      </p:tavLst>
                                    </p:anim>
                                    <p:anim calcmode="lin" valueType="num">
                                      <p:cBhvr>
                                        <p:cTn id="30" dur="500" fill="hold"/>
                                        <p:tgtEl>
                                          <p:spTgt spid="182"/>
                                        </p:tgtEl>
                                        <p:attrNameLst>
                                          <p:attrName>ppt_w</p:attrName>
                                        </p:attrNameLst>
                                      </p:cBhvr>
                                      <p:tavLst>
                                        <p:tav tm="0">
                                          <p:val>
                                            <p:fltVal val="0"/>
                                          </p:val>
                                        </p:tav>
                                        <p:tav tm="100000">
                                          <p:val>
                                            <p:strVal val="#ppt_w"/>
                                          </p:val>
                                        </p:tav>
                                      </p:tavLst>
                                    </p:anim>
                                    <p:anim calcmode="lin" valueType="num">
                                      <p:cBhvr>
                                        <p:cTn id="31" dur="500" fill="hold"/>
                                        <p:tgtEl>
                                          <p:spTgt spid="182"/>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6">
                                            <p:txEl>
                                              <p:pRg st="0" end="0"/>
                                            </p:txEl>
                                          </p:spTgt>
                                        </p:tgtEl>
                                        <p:attrNameLst>
                                          <p:attrName>style.visibility</p:attrName>
                                        </p:attrNameLst>
                                      </p:cBhvr>
                                      <p:to>
                                        <p:strVal val="visible"/>
                                      </p:to>
                                    </p:set>
                                    <p:animEffect transition="in" filter="fade">
                                      <p:cBhvr>
                                        <p:cTn id="36" dur="500"/>
                                        <p:tgtEl>
                                          <p:spTgt spid="18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4">
                                            <p:txEl>
                                              <p:pRg st="0" end="0"/>
                                            </p:txEl>
                                          </p:spTgt>
                                        </p:tgtEl>
                                        <p:attrNameLst>
                                          <p:attrName>style.visibility</p:attrName>
                                        </p:attrNameLst>
                                      </p:cBhvr>
                                      <p:to>
                                        <p:strVal val="visible"/>
                                      </p:to>
                                    </p:set>
                                    <p:animEffect transition="in" filter="fade">
                                      <p:cBhvr>
                                        <p:cTn id="41" dur="500"/>
                                        <p:tgtEl>
                                          <p:spTgt spid="18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193"/>
                                        </p:tgtEl>
                                        <p:attrNameLst>
                                          <p:attrName>style.visibility</p:attrName>
                                        </p:attrNameLst>
                                      </p:cBhvr>
                                      <p:to>
                                        <p:strVal val="visible"/>
                                      </p:to>
                                    </p:set>
                                    <p:anim calcmode="lin" valueType="num">
                                      <p:cBhvr>
                                        <p:cTn id="46" dur="500" fill="hold"/>
                                        <p:tgtEl>
                                          <p:spTgt spid="193"/>
                                        </p:tgtEl>
                                        <p:attrNameLst>
                                          <p:attrName>ppt_x</p:attrName>
                                        </p:attrNameLst>
                                      </p:cBhvr>
                                      <p:tavLst>
                                        <p:tav tm="0">
                                          <p:val>
                                            <p:strVal val="#ppt_x-#ppt_w/2"/>
                                          </p:val>
                                        </p:tav>
                                        <p:tav tm="100000">
                                          <p:val>
                                            <p:strVal val="#ppt_x"/>
                                          </p:val>
                                        </p:tav>
                                      </p:tavLst>
                                    </p:anim>
                                    <p:anim calcmode="lin" valueType="num">
                                      <p:cBhvr>
                                        <p:cTn id="47" dur="500" fill="hold"/>
                                        <p:tgtEl>
                                          <p:spTgt spid="193"/>
                                        </p:tgtEl>
                                        <p:attrNameLst>
                                          <p:attrName>ppt_y</p:attrName>
                                        </p:attrNameLst>
                                      </p:cBhvr>
                                      <p:tavLst>
                                        <p:tav tm="0">
                                          <p:val>
                                            <p:strVal val="#ppt_y"/>
                                          </p:val>
                                        </p:tav>
                                        <p:tav tm="100000">
                                          <p:val>
                                            <p:strVal val="#ppt_y"/>
                                          </p:val>
                                        </p:tav>
                                      </p:tavLst>
                                    </p:anim>
                                    <p:anim calcmode="lin" valueType="num">
                                      <p:cBhvr>
                                        <p:cTn id="48" dur="500" fill="hold"/>
                                        <p:tgtEl>
                                          <p:spTgt spid="193"/>
                                        </p:tgtEl>
                                        <p:attrNameLst>
                                          <p:attrName>ppt_w</p:attrName>
                                        </p:attrNameLst>
                                      </p:cBhvr>
                                      <p:tavLst>
                                        <p:tav tm="0">
                                          <p:val>
                                            <p:fltVal val="0"/>
                                          </p:val>
                                        </p:tav>
                                        <p:tav tm="100000">
                                          <p:val>
                                            <p:strVal val="#ppt_w"/>
                                          </p:val>
                                        </p:tav>
                                      </p:tavLst>
                                    </p:anim>
                                    <p:anim calcmode="lin" valueType="num">
                                      <p:cBhvr>
                                        <p:cTn id="49" dur="500" fill="hold"/>
                                        <p:tgtEl>
                                          <p:spTgt spid="193"/>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85">
                                            <p:txEl>
                                              <p:pRg st="0" end="0"/>
                                            </p:txEl>
                                          </p:spTgt>
                                        </p:tgtEl>
                                        <p:attrNameLst>
                                          <p:attrName>style.visibility</p:attrName>
                                        </p:attrNameLst>
                                      </p:cBhvr>
                                      <p:to>
                                        <p:strVal val="visible"/>
                                      </p:to>
                                    </p:set>
                                    <p:animEffect transition="in" filter="fade">
                                      <p:cBhvr>
                                        <p:cTn id="53" dur="500"/>
                                        <p:tgtEl>
                                          <p:spTgt spid="1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82" grpId="0" animBg="1"/>
      <p:bldP spid="184" grpId="0" build="p"/>
      <p:bldP spid="185" grpId="0" build="p"/>
      <p:bldP spid="186" grpId="0" build="p"/>
      <p:bldP spid="1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712179-4B2B-D24A-6E96-1B30CC193C14}"/>
              </a:ext>
            </a:extLst>
          </p:cNvPr>
          <p:cNvSpPr>
            <a:spLocks noGrp="1"/>
          </p:cNvSpPr>
          <p:nvPr>
            <p:ph type="body" sz="quarter" idx="15"/>
          </p:nvPr>
        </p:nvSpPr>
        <p:spPr/>
        <p:txBody>
          <a:bodyPr/>
          <a:lstStyle/>
          <a:p>
            <a:r>
              <a:rPr lang="en-US" dirty="0">
                <a:solidFill>
                  <a:srgbClr val="253746"/>
                </a:solidFill>
                <a:effectLst/>
              </a:rPr>
              <a:t>Saving 15% per month</a:t>
            </a:r>
          </a:p>
        </p:txBody>
      </p:sp>
      <p:sp>
        <p:nvSpPr>
          <p:cNvPr id="6" name="Text Placeholder 5">
            <a:extLst>
              <a:ext uri="{FF2B5EF4-FFF2-40B4-BE49-F238E27FC236}">
                <a16:creationId xmlns:a16="http://schemas.microsoft.com/office/drawing/2014/main" id="{7FD6EF87-E498-EA7C-9470-A6329F3E79C5}"/>
              </a:ext>
            </a:extLst>
          </p:cNvPr>
          <p:cNvSpPr>
            <a:spLocks noGrp="1"/>
          </p:cNvSpPr>
          <p:nvPr>
            <p:ph type="body" sz="quarter" idx="21"/>
          </p:nvPr>
        </p:nvSpPr>
        <p:spPr/>
        <p:txBody>
          <a:bodyPr/>
          <a:lstStyle/>
          <a:p>
            <a:pPr>
              <a:spcAft>
                <a:spcPts val="300"/>
              </a:spcAft>
            </a:pPr>
            <a:r>
              <a:rPr lang="en-US" dirty="0">
                <a:solidFill>
                  <a:schemeClr val="tx1">
                    <a:lumMod val="85000"/>
                    <a:lumOff val="15000"/>
                  </a:schemeClr>
                </a:solidFill>
              </a:rPr>
              <a:t>This chart is for illustrative purposes only and is not meant to represent the performance of any specific investment option. Final account balances are rounded to the nearest thousand. Assumes $60,000 salary with $750 invested each month in a tax-deferred account and a 7% annual rate of return for a hypothetical investor from age 20 to age 65. The Account Values at age 65 are tax-deferred and contributions and earnings are subject to taxes upon withdrawal.</a:t>
            </a:r>
          </a:p>
          <a:p>
            <a:pPr>
              <a:spcAft>
                <a:spcPts val="300"/>
              </a:spcAft>
            </a:pPr>
            <a:r>
              <a:rPr lang="en-US" dirty="0">
                <a:solidFill>
                  <a:schemeClr val="tx1">
                    <a:lumMod val="85000"/>
                    <a:lumOff val="15000"/>
                  </a:schemeClr>
                </a:solidFill>
              </a:rPr>
              <a:t>All investments involve risk, including possible loss of principal.</a:t>
            </a:r>
          </a:p>
          <a:p>
            <a:pPr>
              <a:spcAft>
                <a:spcPts val="300"/>
              </a:spcAft>
            </a:pPr>
            <a:r>
              <a:rPr lang="en-US" dirty="0">
                <a:solidFill>
                  <a:schemeClr val="tx1">
                    <a:lumMod val="85000"/>
                    <a:lumOff val="15000"/>
                  </a:schemeClr>
                </a:solidFill>
              </a:rPr>
              <a:t>Source: T. Rowe Price</a:t>
            </a:r>
          </a:p>
        </p:txBody>
      </p:sp>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Compounding</a:t>
            </a:r>
            <a:endParaRPr lang="en-US" dirty="0"/>
          </a:p>
        </p:txBody>
      </p:sp>
      <p:sp>
        <p:nvSpPr>
          <p:cNvPr id="2" name="Rectangle 1">
            <a:extLst>
              <a:ext uri="{FF2B5EF4-FFF2-40B4-BE49-F238E27FC236}">
                <a16:creationId xmlns:a16="http://schemas.microsoft.com/office/drawing/2014/main" id="{3A8266C5-7666-48B8-9A15-6D85C65B1230}"/>
              </a:ext>
            </a:extLst>
          </p:cNvPr>
          <p:cNvSpPr/>
          <p:nvPr/>
        </p:nvSpPr>
        <p:spPr>
          <a:xfrm>
            <a:off x="2168146" y="2348964"/>
            <a:ext cx="1709033"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10 years</a:t>
            </a:r>
          </a:p>
        </p:txBody>
      </p:sp>
      <p:sp>
        <p:nvSpPr>
          <p:cNvPr id="4" name="Rectangle 3">
            <a:extLst>
              <a:ext uri="{FF2B5EF4-FFF2-40B4-BE49-F238E27FC236}">
                <a16:creationId xmlns:a16="http://schemas.microsoft.com/office/drawing/2014/main" id="{890CA89B-DDB6-4ED5-10A7-ECDA77036F12}"/>
              </a:ext>
            </a:extLst>
          </p:cNvPr>
          <p:cNvSpPr/>
          <p:nvPr/>
        </p:nvSpPr>
        <p:spPr>
          <a:xfrm>
            <a:off x="3877178" y="2348964"/>
            <a:ext cx="3963867" cy="426492"/>
          </a:xfrm>
          <a:prstGeom prst="rect">
            <a:avLst/>
          </a:prstGeom>
          <a:solidFill>
            <a:srgbClr val="A8AF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no contributions</a:t>
            </a:r>
          </a:p>
        </p:txBody>
      </p:sp>
      <p:sp>
        <p:nvSpPr>
          <p:cNvPr id="7" name="Rectangle 6">
            <a:extLst>
              <a:ext uri="{FF2B5EF4-FFF2-40B4-BE49-F238E27FC236}">
                <a16:creationId xmlns:a16="http://schemas.microsoft.com/office/drawing/2014/main" id="{8B2E8904-4FD1-18B6-C19F-65EE90A46BDD}"/>
              </a:ext>
            </a:extLst>
          </p:cNvPr>
          <p:cNvSpPr/>
          <p:nvPr/>
        </p:nvSpPr>
        <p:spPr>
          <a:xfrm>
            <a:off x="2172696" y="3431039"/>
            <a:ext cx="1709033" cy="426492"/>
          </a:xfrm>
          <a:prstGeom prst="rect">
            <a:avLst/>
          </a:prstGeom>
          <a:solidFill>
            <a:srgbClr val="A8AF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0" bIns="91440" rtlCol="0" anchor="t">
            <a:noAutofit/>
          </a:bodyPr>
          <a:lstStyle/>
          <a:p>
            <a:r>
              <a:rPr lang="en-US" sz="1500" b="1" dirty="0"/>
              <a:t>no contributions</a:t>
            </a:r>
          </a:p>
        </p:txBody>
      </p:sp>
      <p:sp>
        <p:nvSpPr>
          <p:cNvPr id="182" name="Rectangle 181">
            <a:extLst>
              <a:ext uri="{FF2B5EF4-FFF2-40B4-BE49-F238E27FC236}">
                <a16:creationId xmlns:a16="http://schemas.microsoft.com/office/drawing/2014/main" id="{CA9D622D-62CB-FE15-B1BA-443B169CBDCA}"/>
              </a:ext>
            </a:extLst>
          </p:cNvPr>
          <p:cNvSpPr/>
          <p:nvPr/>
        </p:nvSpPr>
        <p:spPr>
          <a:xfrm>
            <a:off x="3881728" y="3431039"/>
            <a:ext cx="3963867"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35 years</a:t>
            </a:r>
          </a:p>
        </p:txBody>
      </p:sp>
      <p:sp>
        <p:nvSpPr>
          <p:cNvPr id="183" name="Text Placeholder 3">
            <a:extLst>
              <a:ext uri="{FF2B5EF4-FFF2-40B4-BE49-F238E27FC236}">
                <a16:creationId xmlns:a16="http://schemas.microsoft.com/office/drawing/2014/main" id="{428A6F0B-062D-235C-9954-EC7F871A71BA}"/>
              </a:ext>
            </a:extLst>
          </p:cNvPr>
          <p:cNvSpPr txBox="1">
            <a:spLocks/>
          </p:cNvSpPr>
          <p:nvPr/>
        </p:nvSpPr>
        <p:spPr>
          <a:xfrm>
            <a:off x="2166346" y="1971881"/>
            <a:ext cx="3124200" cy="228600"/>
          </a:xfrm>
          <a:prstGeom prst="rect">
            <a:avLst/>
          </a:prstGeom>
        </p:spPr>
        <p:txBody>
          <a:bodyPr vert="horz" lIns="0" tIns="0" rIns="0" bIns="0" rtlCol="0" anchor="b">
            <a:noAutofit/>
          </a:bodyPr>
          <a:lstStyle>
            <a:lvl1pPr marL="0" indent="0" algn="l" defTabSz="914400" rtl="0" eaLnBrk="1" latinLnBrk="0" hangingPunct="1">
              <a:lnSpc>
                <a:spcPct val="105000"/>
              </a:lnSpc>
              <a:spcBef>
                <a:spcPts val="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a:solidFill>
                  <a:srgbClr val="3B4B59"/>
                </a:solidFill>
              </a:rPr>
              <a:t>Years of Saving</a:t>
            </a:r>
          </a:p>
        </p:txBody>
      </p:sp>
      <p:sp>
        <p:nvSpPr>
          <p:cNvPr id="184" name="Text Placeholder 6">
            <a:extLst>
              <a:ext uri="{FF2B5EF4-FFF2-40B4-BE49-F238E27FC236}">
                <a16:creationId xmlns:a16="http://schemas.microsoft.com/office/drawing/2014/main" id="{3E78E121-B011-7A77-C9F2-81826C3617A6}"/>
              </a:ext>
            </a:extLst>
          </p:cNvPr>
          <p:cNvSpPr txBox="1">
            <a:spLocks/>
          </p:cNvSpPr>
          <p:nvPr/>
        </p:nvSpPr>
        <p:spPr>
          <a:xfrm>
            <a:off x="7984487" y="3506642"/>
            <a:ext cx="1364561" cy="25400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054C70"/>
                </a:solidFill>
              </a:rPr>
              <a:t>$1,291,000</a:t>
            </a:r>
          </a:p>
        </p:txBody>
      </p:sp>
      <p:sp>
        <p:nvSpPr>
          <p:cNvPr id="185" name="Text Placeholder 6">
            <a:extLst>
              <a:ext uri="{FF2B5EF4-FFF2-40B4-BE49-F238E27FC236}">
                <a16:creationId xmlns:a16="http://schemas.microsoft.com/office/drawing/2014/main" id="{EDB3FF9E-CC44-5DF1-2764-0E086F90C08F}"/>
              </a:ext>
            </a:extLst>
          </p:cNvPr>
          <p:cNvSpPr txBox="1">
            <a:spLocks/>
          </p:cNvSpPr>
          <p:nvPr/>
        </p:nvSpPr>
        <p:spPr>
          <a:xfrm>
            <a:off x="7984487" y="4564746"/>
            <a:ext cx="1665287" cy="24765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054C70"/>
                </a:solidFill>
              </a:rPr>
              <a:t>$2,668,000</a:t>
            </a:r>
          </a:p>
        </p:txBody>
      </p:sp>
      <p:sp>
        <p:nvSpPr>
          <p:cNvPr id="186" name="Text Placeholder 6">
            <a:extLst>
              <a:ext uri="{FF2B5EF4-FFF2-40B4-BE49-F238E27FC236}">
                <a16:creationId xmlns:a16="http://schemas.microsoft.com/office/drawing/2014/main" id="{CD7270E0-C1C6-3AF2-09AA-6CFF603F21C9}"/>
              </a:ext>
            </a:extLst>
          </p:cNvPr>
          <p:cNvSpPr txBox="1">
            <a:spLocks/>
          </p:cNvSpPr>
          <p:nvPr/>
        </p:nvSpPr>
        <p:spPr>
          <a:xfrm>
            <a:off x="7984487" y="2430032"/>
            <a:ext cx="1364561" cy="25400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054C70"/>
                </a:solidFill>
              </a:rPr>
              <a:t>$1,377,000</a:t>
            </a:r>
          </a:p>
        </p:txBody>
      </p:sp>
      <p:sp>
        <p:nvSpPr>
          <p:cNvPr id="187" name="Text Placeholder 6">
            <a:extLst>
              <a:ext uri="{FF2B5EF4-FFF2-40B4-BE49-F238E27FC236}">
                <a16:creationId xmlns:a16="http://schemas.microsoft.com/office/drawing/2014/main" id="{488B7A86-BB9D-D321-285A-4F29EBA780CB}"/>
              </a:ext>
            </a:extLst>
          </p:cNvPr>
          <p:cNvSpPr txBox="1">
            <a:spLocks/>
          </p:cNvSpPr>
          <p:nvPr/>
        </p:nvSpPr>
        <p:spPr>
          <a:xfrm>
            <a:off x="1653390" y="5476792"/>
            <a:ext cx="648087" cy="229075"/>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400" b="1" dirty="0">
                <a:solidFill>
                  <a:srgbClr val="3B4B59"/>
                </a:solidFill>
              </a:rPr>
              <a:t>Age 20</a:t>
            </a:r>
          </a:p>
        </p:txBody>
      </p:sp>
      <p:sp>
        <p:nvSpPr>
          <p:cNvPr id="188" name="Text Placeholder 6">
            <a:extLst>
              <a:ext uri="{FF2B5EF4-FFF2-40B4-BE49-F238E27FC236}">
                <a16:creationId xmlns:a16="http://schemas.microsoft.com/office/drawing/2014/main" id="{F07092A6-42C4-5E84-DCD1-016868FFC98B}"/>
              </a:ext>
            </a:extLst>
          </p:cNvPr>
          <p:cNvSpPr txBox="1">
            <a:spLocks/>
          </p:cNvSpPr>
          <p:nvPr/>
        </p:nvSpPr>
        <p:spPr>
          <a:xfrm>
            <a:off x="3776884" y="5469471"/>
            <a:ext cx="212145" cy="281282"/>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400" b="1" dirty="0">
                <a:solidFill>
                  <a:srgbClr val="3B4B59"/>
                </a:solidFill>
              </a:rPr>
              <a:t>30</a:t>
            </a:r>
          </a:p>
        </p:txBody>
      </p:sp>
      <p:sp>
        <p:nvSpPr>
          <p:cNvPr id="189" name="Text Placeholder 6">
            <a:extLst>
              <a:ext uri="{FF2B5EF4-FFF2-40B4-BE49-F238E27FC236}">
                <a16:creationId xmlns:a16="http://schemas.microsoft.com/office/drawing/2014/main" id="{C09FB287-A34E-4E8E-9B38-FDBF6CFB91A0}"/>
              </a:ext>
            </a:extLst>
          </p:cNvPr>
          <p:cNvSpPr txBox="1">
            <a:spLocks/>
          </p:cNvSpPr>
          <p:nvPr/>
        </p:nvSpPr>
        <p:spPr>
          <a:xfrm>
            <a:off x="7742440" y="5478868"/>
            <a:ext cx="207962" cy="180975"/>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400" b="1">
                <a:solidFill>
                  <a:srgbClr val="3B4B59"/>
                </a:solidFill>
              </a:rPr>
              <a:t>65</a:t>
            </a:r>
            <a:endParaRPr lang="en-US" sz="1400" b="1" dirty="0">
              <a:solidFill>
                <a:srgbClr val="3B4B59"/>
              </a:solidFill>
            </a:endParaRPr>
          </a:p>
        </p:txBody>
      </p:sp>
      <p:cxnSp>
        <p:nvCxnSpPr>
          <p:cNvPr id="190" name="Straight Connector 189">
            <a:extLst>
              <a:ext uri="{FF2B5EF4-FFF2-40B4-BE49-F238E27FC236}">
                <a16:creationId xmlns:a16="http://schemas.microsoft.com/office/drawing/2014/main" id="{204060F9-EEC2-D994-C47E-52D27DE61C2E}"/>
              </a:ext>
            </a:extLst>
          </p:cNvPr>
          <p:cNvCxnSpPr/>
          <p:nvPr/>
        </p:nvCxnSpPr>
        <p:spPr>
          <a:xfrm>
            <a:off x="2166346" y="2343056"/>
            <a:ext cx="6350" cy="3028951"/>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E41E5EC-0636-F766-F524-D6D5E62772B2}"/>
              </a:ext>
            </a:extLst>
          </p:cNvPr>
          <p:cNvCxnSpPr>
            <a:cxnSpLocks/>
          </p:cNvCxnSpPr>
          <p:nvPr/>
        </p:nvCxnSpPr>
        <p:spPr>
          <a:xfrm>
            <a:off x="3874395" y="2343056"/>
            <a:ext cx="0" cy="1514475"/>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67B7305-F3DC-19DD-7A2B-CF6720FAAB3B}"/>
              </a:ext>
            </a:extLst>
          </p:cNvPr>
          <p:cNvCxnSpPr/>
          <p:nvPr/>
        </p:nvCxnSpPr>
        <p:spPr>
          <a:xfrm>
            <a:off x="7838263" y="2345980"/>
            <a:ext cx="5564" cy="3026027"/>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1F7BAA4B-B328-228B-9526-44165A31AB45}"/>
              </a:ext>
            </a:extLst>
          </p:cNvPr>
          <p:cNvSpPr/>
          <p:nvPr/>
        </p:nvSpPr>
        <p:spPr>
          <a:xfrm>
            <a:off x="2172696" y="4475325"/>
            <a:ext cx="5665567"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t">
            <a:noAutofit/>
          </a:bodyPr>
          <a:lstStyle/>
          <a:p>
            <a:r>
              <a:rPr lang="en-US" sz="1500" b="1" dirty="0"/>
              <a:t>45 years</a:t>
            </a:r>
          </a:p>
        </p:txBody>
      </p:sp>
      <p:sp>
        <p:nvSpPr>
          <p:cNvPr id="10" name="Text Placeholder 6">
            <a:extLst>
              <a:ext uri="{FF2B5EF4-FFF2-40B4-BE49-F238E27FC236}">
                <a16:creationId xmlns:a16="http://schemas.microsoft.com/office/drawing/2014/main" id="{DB4BDF0A-CE75-37AD-7A42-AD7694863C66}"/>
              </a:ext>
            </a:extLst>
          </p:cNvPr>
          <p:cNvSpPr>
            <a:spLocks noGrp="1"/>
          </p:cNvSpPr>
          <p:nvPr>
            <p:ph idx="1"/>
          </p:nvPr>
        </p:nvSpPr>
        <p:spPr>
          <a:xfrm>
            <a:off x="7984487" y="1625928"/>
            <a:ext cx="1288361" cy="592576"/>
          </a:xfrm>
        </p:spPr>
        <p:txBody>
          <a:bodyPr anchor="b">
            <a:noAutofit/>
          </a:bodyPr>
          <a:lstStyle/>
          <a:p>
            <a:pPr marL="0" indent="0">
              <a:buNone/>
            </a:pPr>
            <a:r>
              <a:rPr lang="en-US" sz="1200" b="1" dirty="0">
                <a:solidFill>
                  <a:srgbClr val="253746"/>
                </a:solidFill>
              </a:rPr>
              <a:t>Before-Tax Account Value </a:t>
            </a:r>
            <a:br>
              <a:rPr lang="en-US" sz="1200" b="1" dirty="0">
                <a:solidFill>
                  <a:srgbClr val="253746"/>
                </a:solidFill>
              </a:rPr>
            </a:br>
            <a:r>
              <a:rPr lang="en-US" sz="1200" b="1" dirty="0">
                <a:solidFill>
                  <a:srgbClr val="253746"/>
                </a:solidFill>
              </a:rPr>
              <a:t>at Age 65</a:t>
            </a:r>
          </a:p>
        </p:txBody>
      </p:sp>
      <p:sp>
        <p:nvSpPr>
          <p:cNvPr id="11" name="TextBox 10">
            <a:extLst>
              <a:ext uri="{FF2B5EF4-FFF2-40B4-BE49-F238E27FC236}">
                <a16:creationId xmlns:a16="http://schemas.microsoft.com/office/drawing/2014/main" id="{A0AF5EA4-236B-AAA1-363A-3C9F896BA100}"/>
              </a:ext>
            </a:extLst>
          </p:cNvPr>
          <p:cNvSpPr txBox="1"/>
          <p:nvPr/>
        </p:nvSpPr>
        <p:spPr>
          <a:xfrm>
            <a:off x="9349048" y="-403138"/>
            <a:ext cx="2404678" cy="215444"/>
          </a:xfrm>
          <a:prstGeom prst="rect">
            <a:avLst/>
          </a:prstGeom>
          <a:solidFill>
            <a:srgbClr val="FF0000"/>
          </a:solidFill>
        </p:spPr>
        <p:txBody>
          <a:bodyPr wrap="square" lIns="0" tIns="0" rIns="0" bIns="0" rtlCol="0" anchor="ctr">
            <a:spAutoFit/>
          </a:bodyPr>
          <a:lstStyle/>
          <a:p>
            <a:pPr algn="ctr">
              <a:spcAft>
                <a:spcPts val="1000"/>
              </a:spcAft>
              <a:buClr>
                <a:schemeClr val="accent2"/>
              </a:buClr>
            </a:pPr>
            <a:r>
              <a:rPr lang="en-US" sz="1400" dirty="0">
                <a:solidFill>
                  <a:schemeClr val="bg1"/>
                </a:solidFill>
                <a:latin typeface="+mj-lt"/>
              </a:rPr>
              <a:t>60K SALARY EXAMPLE</a:t>
            </a:r>
          </a:p>
        </p:txBody>
      </p:sp>
    </p:spTree>
    <p:extLst>
      <p:ext uri="{BB962C8B-B14F-4D97-AF65-F5344CB8AC3E}">
        <p14:creationId xmlns:p14="http://schemas.microsoft.com/office/powerpoint/2010/main" val="263604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ppt_w/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182"/>
                                        </p:tgtEl>
                                        <p:attrNameLst>
                                          <p:attrName>style.visibility</p:attrName>
                                        </p:attrNameLst>
                                      </p:cBhvr>
                                      <p:to>
                                        <p:strVal val="visible"/>
                                      </p:to>
                                    </p:set>
                                    <p:anim calcmode="lin" valueType="num">
                                      <p:cBhvr>
                                        <p:cTn id="28" dur="500" fill="hold"/>
                                        <p:tgtEl>
                                          <p:spTgt spid="182"/>
                                        </p:tgtEl>
                                        <p:attrNameLst>
                                          <p:attrName>ppt_x</p:attrName>
                                        </p:attrNameLst>
                                      </p:cBhvr>
                                      <p:tavLst>
                                        <p:tav tm="0">
                                          <p:val>
                                            <p:strVal val="#ppt_x-#ppt_w/2"/>
                                          </p:val>
                                        </p:tav>
                                        <p:tav tm="100000">
                                          <p:val>
                                            <p:strVal val="#ppt_x"/>
                                          </p:val>
                                        </p:tav>
                                      </p:tavLst>
                                    </p:anim>
                                    <p:anim calcmode="lin" valueType="num">
                                      <p:cBhvr>
                                        <p:cTn id="29" dur="500" fill="hold"/>
                                        <p:tgtEl>
                                          <p:spTgt spid="182"/>
                                        </p:tgtEl>
                                        <p:attrNameLst>
                                          <p:attrName>ppt_y</p:attrName>
                                        </p:attrNameLst>
                                      </p:cBhvr>
                                      <p:tavLst>
                                        <p:tav tm="0">
                                          <p:val>
                                            <p:strVal val="#ppt_y"/>
                                          </p:val>
                                        </p:tav>
                                        <p:tav tm="100000">
                                          <p:val>
                                            <p:strVal val="#ppt_y"/>
                                          </p:val>
                                        </p:tav>
                                      </p:tavLst>
                                    </p:anim>
                                    <p:anim calcmode="lin" valueType="num">
                                      <p:cBhvr>
                                        <p:cTn id="30" dur="500" fill="hold"/>
                                        <p:tgtEl>
                                          <p:spTgt spid="182"/>
                                        </p:tgtEl>
                                        <p:attrNameLst>
                                          <p:attrName>ppt_w</p:attrName>
                                        </p:attrNameLst>
                                      </p:cBhvr>
                                      <p:tavLst>
                                        <p:tav tm="0">
                                          <p:val>
                                            <p:fltVal val="0"/>
                                          </p:val>
                                        </p:tav>
                                        <p:tav tm="100000">
                                          <p:val>
                                            <p:strVal val="#ppt_w"/>
                                          </p:val>
                                        </p:tav>
                                      </p:tavLst>
                                    </p:anim>
                                    <p:anim calcmode="lin" valueType="num">
                                      <p:cBhvr>
                                        <p:cTn id="31" dur="500" fill="hold"/>
                                        <p:tgtEl>
                                          <p:spTgt spid="182"/>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6">
                                            <p:txEl>
                                              <p:pRg st="0" end="0"/>
                                            </p:txEl>
                                          </p:spTgt>
                                        </p:tgtEl>
                                        <p:attrNameLst>
                                          <p:attrName>style.visibility</p:attrName>
                                        </p:attrNameLst>
                                      </p:cBhvr>
                                      <p:to>
                                        <p:strVal val="visible"/>
                                      </p:to>
                                    </p:set>
                                    <p:animEffect transition="in" filter="fade">
                                      <p:cBhvr>
                                        <p:cTn id="36" dur="500"/>
                                        <p:tgtEl>
                                          <p:spTgt spid="18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4">
                                            <p:txEl>
                                              <p:pRg st="0" end="0"/>
                                            </p:txEl>
                                          </p:spTgt>
                                        </p:tgtEl>
                                        <p:attrNameLst>
                                          <p:attrName>style.visibility</p:attrName>
                                        </p:attrNameLst>
                                      </p:cBhvr>
                                      <p:to>
                                        <p:strVal val="visible"/>
                                      </p:to>
                                    </p:set>
                                    <p:animEffect transition="in" filter="fade">
                                      <p:cBhvr>
                                        <p:cTn id="41" dur="500"/>
                                        <p:tgtEl>
                                          <p:spTgt spid="18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193"/>
                                        </p:tgtEl>
                                        <p:attrNameLst>
                                          <p:attrName>style.visibility</p:attrName>
                                        </p:attrNameLst>
                                      </p:cBhvr>
                                      <p:to>
                                        <p:strVal val="visible"/>
                                      </p:to>
                                    </p:set>
                                    <p:anim calcmode="lin" valueType="num">
                                      <p:cBhvr>
                                        <p:cTn id="46" dur="500" fill="hold"/>
                                        <p:tgtEl>
                                          <p:spTgt spid="193"/>
                                        </p:tgtEl>
                                        <p:attrNameLst>
                                          <p:attrName>ppt_x</p:attrName>
                                        </p:attrNameLst>
                                      </p:cBhvr>
                                      <p:tavLst>
                                        <p:tav tm="0">
                                          <p:val>
                                            <p:strVal val="#ppt_x-#ppt_w/2"/>
                                          </p:val>
                                        </p:tav>
                                        <p:tav tm="100000">
                                          <p:val>
                                            <p:strVal val="#ppt_x"/>
                                          </p:val>
                                        </p:tav>
                                      </p:tavLst>
                                    </p:anim>
                                    <p:anim calcmode="lin" valueType="num">
                                      <p:cBhvr>
                                        <p:cTn id="47" dur="500" fill="hold"/>
                                        <p:tgtEl>
                                          <p:spTgt spid="193"/>
                                        </p:tgtEl>
                                        <p:attrNameLst>
                                          <p:attrName>ppt_y</p:attrName>
                                        </p:attrNameLst>
                                      </p:cBhvr>
                                      <p:tavLst>
                                        <p:tav tm="0">
                                          <p:val>
                                            <p:strVal val="#ppt_y"/>
                                          </p:val>
                                        </p:tav>
                                        <p:tav tm="100000">
                                          <p:val>
                                            <p:strVal val="#ppt_y"/>
                                          </p:val>
                                        </p:tav>
                                      </p:tavLst>
                                    </p:anim>
                                    <p:anim calcmode="lin" valueType="num">
                                      <p:cBhvr>
                                        <p:cTn id="48" dur="500" fill="hold"/>
                                        <p:tgtEl>
                                          <p:spTgt spid="193"/>
                                        </p:tgtEl>
                                        <p:attrNameLst>
                                          <p:attrName>ppt_w</p:attrName>
                                        </p:attrNameLst>
                                      </p:cBhvr>
                                      <p:tavLst>
                                        <p:tav tm="0">
                                          <p:val>
                                            <p:fltVal val="0"/>
                                          </p:val>
                                        </p:tav>
                                        <p:tav tm="100000">
                                          <p:val>
                                            <p:strVal val="#ppt_w"/>
                                          </p:val>
                                        </p:tav>
                                      </p:tavLst>
                                    </p:anim>
                                    <p:anim calcmode="lin" valueType="num">
                                      <p:cBhvr>
                                        <p:cTn id="49" dur="500" fill="hold"/>
                                        <p:tgtEl>
                                          <p:spTgt spid="193"/>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85">
                                            <p:txEl>
                                              <p:pRg st="0" end="0"/>
                                            </p:txEl>
                                          </p:spTgt>
                                        </p:tgtEl>
                                        <p:attrNameLst>
                                          <p:attrName>style.visibility</p:attrName>
                                        </p:attrNameLst>
                                      </p:cBhvr>
                                      <p:to>
                                        <p:strVal val="visible"/>
                                      </p:to>
                                    </p:set>
                                    <p:animEffect transition="in" filter="fade">
                                      <p:cBhvr>
                                        <p:cTn id="53" dur="500"/>
                                        <p:tgtEl>
                                          <p:spTgt spid="1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82" grpId="0" animBg="1"/>
      <p:bldP spid="184" grpId="0" build="p"/>
      <p:bldP spid="185" grpId="0" build="p"/>
      <p:bldP spid="186" grpId="0" build="p"/>
      <p:bldP spid="1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712179-4B2B-D24A-6E96-1B30CC193C14}"/>
              </a:ext>
            </a:extLst>
          </p:cNvPr>
          <p:cNvSpPr>
            <a:spLocks noGrp="1"/>
          </p:cNvSpPr>
          <p:nvPr>
            <p:ph type="body" sz="quarter" idx="15"/>
          </p:nvPr>
        </p:nvSpPr>
        <p:spPr/>
        <p:txBody>
          <a:bodyPr/>
          <a:lstStyle/>
          <a:p>
            <a:r>
              <a:rPr lang="en-US" dirty="0">
                <a:solidFill>
                  <a:srgbClr val="253746"/>
                </a:solidFill>
                <a:effectLst/>
              </a:rPr>
              <a:t>Saving 15% per month</a:t>
            </a:r>
          </a:p>
        </p:txBody>
      </p:sp>
      <p:sp>
        <p:nvSpPr>
          <p:cNvPr id="6" name="Text Placeholder 5">
            <a:extLst>
              <a:ext uri="{FF2B5EF4-FFF2-40B4-BE49-F238E27FC236}">
                <a16:creationId xmlns:a16="http://schemas.microsoft.com/office/drawing/2014/main" id="{7FD6EF87-E498-EA7C-9470-A6329F3E79C5}"/>
              </a:ext>
            </a:extLst>
          </p:cNvPr>
          <p:cNvSpPr>
            <a:spLocks noGrp="1"/>
          </p:cNvSpPr>
          <p:nvPr>
            <p:ph type="body" sz="quarter" idx="21"/>
          </p:nvPr>
        </p:nvSpPr>
        <p:spPr/>
        <p:txBody>
          <a:bodyPr/>
          <a:lstStyle/>
          <a:p>
            <a:pPr>
              <a:spcAft>
                <a:spcPts val="300"/>
              </a:spcAft>
            </a:pPr>
            <a:r>
              <a:rPr lang="en-US" dirty="0">
                <a:solidFill>
                  <a:schemeClr val="tx1">
                    <a:lumMod val="85000"/>
                    <a:lumOff val="15000"/>
                  </a:schemeClr>
                </a:solidFill>
              </a:rPr>
              <a:t>This chart is for illustrative purposes only and is not meant to represent the performance of any specific investment option. Final account balances are rounded to the nearest thousand. Assumes $80,000 salary with $1,000 invested each month in a tax-deferred account and a 7% annual rate of return for a hypothetical investor from age 20 to age 65. The Account Values at age 65 are tax-deferred and contributions and earnings are subject to taxes upon withdrawal.</a:t>
            </a:r>
          </a:p>
          <a:p>
            <a:pPr>
              <a:spcAft>
                <a:spcPts val="300"/>
              </a:spcAft>
            </a:pPr>
            <a:r>
              <a:rPr lang="en-US" dirty="0">
                <a:solidFill>
                  <a:schemeClr val="tx1">
                    <a:lumMod val="85000"/>
                    <a:lumOff val="15000"/>
                  </a:schemeClr>
                </a:solidFill>
              </a:rPr>
              <a:t>All investments involve risk, including possible loss of principal.</a:t>
            </a:r>
          </a:p>
          <a:p>
            <a:pPr>
              <a:spcAft>
                <a:spcPts val="300"/>
              </a:spcAft>
            </a:pPr>
            <a:r>
              <a:rPr lang="en-US" dirty="0">
                <a:solidFill>
                  <a:schemeClr val="tx1">
                    <a:lumMod val="85000"/>
                    <a:lumOff val="15000"/>
                  </a:schemeClr>
                </a:solidFill>
              </a:rPr>
              <a:t>Source: T. Rowe Price</a:t>
            </a:r>
          </a:p>
        </p:txBody>
      </p:sp>
      <p:sp>
        <p:nvSpPr>
          <p:cNvPr id="8" name="Title 7">
            <a:extLst>
              <a:ext uri="{FF2B5EF4-FFF2-40B4-BE49-F238E27FC236}">
                <a16:creationId xmlns:a16="http://schemas.microsoft.com/office/drawing/2014/main" id="{EFD0F5DC-F08A-6B58-BE3F-24B20A12A82E}"/>
              </a:ext>
            </a:extLst>
          </p:cNvPr>
          <p:cNvSpPr>
            <a:spLocks noGrp="1"/>
          </p:cNvSpPr>
          <p:nvPr>
            <p:ph type="title"/>
          </p:nvPr>
        </p:nvSpPr>
        <p:spPr/>
        <p:txBody>
          <a:bodyPr/>
          <a:lstStyle/>
          <a:p>
            <a:r>
              <a:rPr lang="en-US" dirty="0">
                <a:solidFill>
                  <a:srgbClr val="00426A"/>
                </a:solidFill>
                <a:effectLst/>
              </a:rPr>
              <a:t>Compounding</a:t>
            </a:r>
            <a:endParaRPr lang="en-US" dirty="0"/>
          </a:p>
        </p:txBody>
      </p:sp>
      <p:sp>
        <p:nvSpPr>
          <p:cNvPr id="2" name="Rectangle 1">
            <a:extLst>
              <a:ext uri="{FF2B5EF4-FFF2-40B4-BE49-F238E27FC236}">
                <a16:creationId xmlns:a16="http://schemas.microsoft.com/office/drawing/2014/main" id="{3A8266C5-7666-48B8-9A15-6D85C65B1230}"/>
              </a:ext>
            </a:extLst>
          </p:cNvPr>
          <p:cNvSpPr/>
          <p:nvPr/>
        </p:nvSpPr>
        <p:spPr>
          <a:xfrm>
            <a:off x="2168146" y="2348964"/>
            <a:ext cx="1709033"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10 years</a:t>
            </a:r>
          </a:p>
        </p:txBody>
      </p:sp>
      <p:sp>
        <p:nvSpPr>
          <p:cNvPr id="4" name="Rectangle 3">
            <a:extLst>
              <a:ext uri="{FF2B5EF4-FFF2-40B4-BE49-F238E27FC236}">
                <a16:creationId xmlns:a16="http://schemas.microsoft.com/office/drawing/2014/main" id="{890CA89B-DDB6-4ED5-10A7-ECDA77036F12}"/>
              </a:ext>
            </a:extLst>
          </p:cNvPr>
          <p:cNvSpPr/>
          <p:nvPr/>
        </p:nvSpPr>
        <p:spPr>
          <a:xfrm>
            <a:off x="3877178" y="2348964"/>
            <a:ext cx="3963867" cy="426492"/>
          </a:xfrm>
          <a:prstGeom prst="rect">
            <a:avLst/>
          </a:prstGeom>
          <a:solidFill>
            <a:srgbClr val="A8AF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no contributions</a:t>
            </a:r>
          </a:p>
        </p:txBody>
      </p:sp>
      <p:sp>
        <p:nvSpPr>
          <p:cNvPr id="7" name="Rectangle 6">
            <a:extLst>
              <a:ext uri="{FF2B5EF4-FFF2-40B4-BE49-F238E27FC236}">
                <a16:creationId xmlns:a16="http://schemas.microsoft.com/office/drawing/2014/main" id="{8B2E8904-4FD1-18B6-C19F-65EE90A46BDD}"/>
              </a:ext>
            </a:extLst>
          </p:cNvPr>
          <p:cNvSpPr/>
          <p:nvPr/>
        </p:nvSpPr>
        <p:spPr>
          <a:xfrm>
            <a:off x="2172696" y="3431039"/>
            <a:ext cx="1709033" cy="426492"/>
          </a:xfrm>
          <a:prstGeom prst="rect">
            <a:avLst/>
          </a:prstGeom>
          <a:solidFill>
            <a:srgbClr val="A8AFB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0" bIns="91440" rtlCol="0" anchor="t">
            <a:noAutofit/>
          </a:bodyPr>
          <a:lstStyle/>
          <a:p>
            <a:r>
              <a:rPr lang="en-US" sz="1500" b="1" dirty="0"/>
              <a:t>no contributions</a:t>
            </a:r>
          </a:p>
        </p:txBody>
      </p:sp>
      <p:sp>
        <p:nvSpPr>
          <p:cNvPr id="182" name="Rectangle 181">
            <a:extLst>
              <a:ext uri="{FF2B5EF4-FFF2-40B4-BE49-F238E27FC236}">
                <a16:creationId xmlns:a16="http://schemas.microsoft.com/office/drawing/2014/main" id="{CA9D622D-62CB-FE15-B1BA-443B169CBDCA}"/>
              </a:ext>
            </a:extLst>
          </p:cNvPr>
          <p:cNvSpPr/>
          <p:nvPr/>
        </p:nvSpPr>
        <p:spPr>
          <a:xfrm>
            <a:off x="3881728" y="3431039"/>
            <a:ext cx="3963867"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35 years</a:t>
            </a:r>
          </a:p>
        </p:txBody>
      </p:sp>
      <p:sp>
        <p:nvSpPr>
          <p:cNvPr id="183" name="Text Placeholder 3">
            <a:extLst>
              <a:ext uri="{FF2B5EF4-FFF2-40B4-BE49-F238E27FC236}">
                <a16:creationId xmlns:a16="http://schemas.microsoft.com/office/drawing/2014/main" id="{428A6F0B-062D-235C-9954-EC7F871A71BA}"/>
              </a:ext>
            </a:extLst>
          </p:cNvPr>
          <p:cNvSpPr txBox="1">
            <a:spLocks/>
          </p:cNvSpPr>
          <p:nvPr/>
        </p:nvSpPr>
        <p:spPr>
          <a:xfrm>
            <a:off x="2166346" y="1971881"/>
            <a:ext cx="3124200" cy="228600"/>
          </a:xfrm>
          <a:prstGeom prst="rect">
            <a:avLst/>
          </a:prstGeom>
        </p:spPr>
        <p:txBody>
          <a:bodyPr vert="horz" lIns="0" tIns="0" rIns="0" bIns="0" rtlCol="0" anchor="b">
            <a:noAutofit/>
          </a:bodyPr>
          <a:lstStyle>
            <a:lvl1pPr marL="0" indent="0" algn="l" defTabSz="914400" rtl="0" eaLnBrk="1" latinLnBrk="0" hangingPunct="1">
              <a:lnSpc>
                <a:spcPct val="105000"/>
              </a:lnSpc>
              <a:spcBef>
                <a:spcPts val="0"/>
              </a:spcBef>
              <a:buClr>
                <a:schemeClr val="accent2"/>
              </a:buClr>
              <a:buFont typeface="Wingdings" panose="05000000000000000000" pitchFamily="2" charset="2"/>
              <a:buNone/>
              <a:defRPr sz="900" kern="1200" baseline="0">
                <a:solidFill>
                  <a:schemeClr val="tx2"/>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a:solidFill>
                  <a:srgbClr val="3B4B59"/>
                </a:solidFill>
              </a:rPr>
              <a:t>Years of Saving</a:t>
            </a:r>
          </a:p>
        </p:txBody>
      </p:sp>
      <p:sp>
        <p:nvSpPr>
          <p:cNvPr id="184" name="Text Placeholder 6">
            <a:extLst>
              <a:ext uri="{FF2B5EF4-FFF2-40B4-BE49-F238E27FC236}">
                <a16:creationId xmlns:a16="http://schemas.microsoft.com/office/drawing/2014/main" id="{3E78E121-B011-7A77-C9F2-81826C3617A6}"/>
              </a:ext>
            </a:extLst>
          </p:cNvPr>
          <p:cNvSpPr txBox="1">
            <a:spLocks/>
          </p:cNvSpPr>
          <p:nvPr/>
        </p:nvSpPr>
        <p:spPr>
          <a:xfrm>
            <a:off x="7984487" y="3506642"/>
            <a:ext cx="1364561" cy="25400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054C70"/>
                </a:solidFill>
              </a:rPr>
              <a:t>$1,721,000</a:t>
            </a:r>
          </a:p>
        </p:txBody>
      </p:sp>
      <p:sp>
        <p:nvSpPr>
          <p:cNvPr id="185" name="Text Placeholder 6">
            <a:extLst>
              <a:ext uri="{FF2B5EF4-FFF2-40B4-BE49-F238E27FC236}">
                <a16:creationId xmlns:a16="http://schemas.microsoft.com/office/drawing/2014/main" id="{EDB3FF9E-CC44-5DF1-2764-0E086F90C08F}"/>
              </a:ext>
            </a:extLst>
          </p:cNvPr>
          <p:cNvSpPr txBox="1">
            <a:spLocks/>
          </p:cNvSpPr>
          <p:nvPr/>
        </p:nvSpPr>
        <p:spPr>
          <a:xfrm>
            <a:off x="7984487" y="4564746"/>
            <a:ext cx="1665287" cy="24765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054C70"/>
                </a:solidFill>
              </a:rPr>
              <a:t>$3,558,000</a:t>
            </a:r>
          </a:p>
        </p:txBody>
      </p:sp>
      <p:sp>
        <p:nvSpPr>
          <p:cNvPr id="186" name="Text Placeholder 6">
            <a:extLst>
              <a:ext uri="{FF2B5EF4-FFF2-40B4-BE49-F238E27FC236}">
                <a16:creationId xmlns:a16="http://schemas.microsoft.com/office/drawing/2014/main" id="{CD7270E0-C1C6-3AF2-09AA-6CFF603F21C9}"/>
              </a:ext>
            </a:extLst>
          </p:cNvPr>
          <p:cNvSpPr txBox="1">
            <a:spLocks/>
          </p:cNvSpPr>
          <p:nvPr/>
        </p:nvSpPr>
        <p:spPr>
          <a:xfrm>
            <a:off x="7984487" y="2430032"/>
            <a:ext cx="1364561" cy="254000"/>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054C70"/>
                </a:solidFill>
              </a:rPr>
              <a:t>$1,837,000</a:t>
            </a:r>
          </a:p>
        </p:txBody>
      </p:sp>
      <p:sp>
        <p:nvSpPr>
          <p:cNvPr id="187" name="Text Placeholder 6">
            <a:extLst>
              <a:ext uri="{FF2B5EF4-FFF2-40B4-BE49-F238E27FC236}">
                <a16:creationId xmlns:a16="http://schemas.microsoft.com/office/drawing/2014/main" id="{488B7A86-BB9D-D321-285A-4F29EBA780CB}"/>
              </a:ext>
            </a:extLst>
          </p:cNvPr>
          <p:cNvSpPr txBox="1">
            <a:spLocks/>
          </p:cNvSpPr>
          <p:nvPr/>
        </p:nvSpPr>
        <p:spPr>
          <a:xfrm>
            <a:off x="1653390" y="5476792"/>
            <a:ext cx="648087" cy="229075"/>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400" b="1" dirty="0">
                <a:solidFill>
                  <a:srgbClr val="3B4B59"/>
                </a:solidFill>
              </a:rPr>
              <a:t>Age 20</a:t>
            </a:r>
          </a:p>
        </p:txBody>
      </p:sp>
      <p:sp>
        <p:nvSpPr>
          <p:cNvPr id="188" name="Text Placeholder 6">
            <a:extLst>
              <a:ext uri="{FF2B5EF4-FFF2-40B4-BE49-F238E27FC236}">
                <a16:creationId xmlns:a16="http://schemas.microsoft.com/office/drawing/2014/main" id="{F07092A6-42C4-5E84-DCD1-016868FFC98B}"/>
              </a:ext>
            </a:extLst>
          </p:cNvPr>
          <p:cNvSpPr txBox="1">
            <a:spLocks/>
          </p:cNvSpPr>
          <p:nvPr/>
        </p:nvSpPr>
        <p:spPr>
          <a:xfrm>
            <a:off x="3776884" y="5469471"/>
            <a:ext cx="212145" cy="281282"/>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400" b="1" dirty="0">
                <a:solidFill>
                  <a:srgbClr val="3B4B59"/>
                </a:solidFill>
              </a:rPr>
              <a:t>30</a:t>
            </a:r>
          </a:p>
        </p:txBody>
      </p:sp>
      <p:sp>
        <p:nvSpPr>
          <p:cNvPr id="189" name="Text Placeholder 6">
            <a:extLst>
              <a:ext uri="{FF2B5EF4-FFF2-40B4-BE49-F238E27FC236}">
                <a16:creationId xmlns:a16="http://schemas.microsoft.com/office/drawing/2014/main" id="{C09FB287-A34E-4E8E-9B38-FDBF6CFB91A0}"/>
              </a:ext>
            </a:extLst>
          </p:cNvPr>
          <p:cNvSpPr txBox="1">
            <a:spLocks/>
          </p:cNvSpPr>
          <p:nvPr/>
        </p:nvSpPr>
        <p:spPr>
          <a:xfrm>
            <a:off x="7742440" y="5478868"/>
            <a:ext cx="207962" cy="180975"/>
          </a:xfrm>
          <a:prstGeom prst="rect">
            <a:avLst/>
          </a:prstGeom>
        </p:spPr>
        <p:txBody>
          <a:bodyPr vert="horz" lIns="0" tIns="0" rIns="0" bIns="0" rtlCol="0">
            <a:noAutofit/>
          </a:bodyPr>
          <a:lstStyle>
            <a:lvl1pPr marL="274320" indent="-27432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21792"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859536"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133856"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353312"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400" b="1">
                <a:solidFill>
                  <a:srgbClr val="3B4B59"/>
                </a:solidFill>
              </a:rPr>
              <a:t>65</a:t>
            </a:r>
            <a:endParaRPr lang="en-US" sz="1400" b="1" dirty="0">
              <a:solidFill>
                <a:srgbClr val="3B4B59"/>
              </a:solidFill>
            </a:endParaRPr>
          </a:p>
        </p:txBody>
      </p:sp>
      <p:cxnSp>
        <p:nvCxnSpPr>
          <p:cNvPr id="190" name="Straight Connector 189">
            <a:extLst>
              <a:ext uri="{FF2B5EF4-FFF2-40B4-BE49-F238E27FC236}">
                <a16:creationId xmlns:a16="http://schemas.microsoft.com/office/drawing/2014/main" id="{204060F9-EEC2-D994-C47E-52D27DE61C2E}"/>
              </a:ext>
            </a:extLst>
          </p:cNvPr>
          <p:cNvCxnSpPr/>
          <p:nvPr/>
        </p:nvCxnSpPr>
        <p:spPr>
          <a:xfrm>
            <a:off x="2166346" y="2343056"/>
            <a:ext cx="6350" cy="3028951"/>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E41E5EC-0636-F766-F524-D6D5E62772B2}"/>
              </a:ext>
            </a:extLst>
          </p:cNvPr>
          <p:cNvCxnSpPr>
            <a:cxnSpLocks/>
          </p:cNvCxnSpPr>
          <p:nvPr/>
        </p:nvCxnSpPr>
        <p:spPr>
          <a:xfrm>
            <a:off x="3874395" y="2343056"/>
            <a:ext cx="0" cy="1514475"/>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67B7305-F3DC-19DD-7A2B-CF6720FAAB3B}"/>
              </a:ext>
            </a:extLst>
          </p:cNvPr>
          <p:cNvCxnSpPr/>
          <p:nvPr/>
        </p:nvCxnSpPr>
        <p:spPr>
          <a:xfrm>
            <a:off x="7838263" y="2345980"/>
            <a:ext cx="5564" cy="3026027"/>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1F7BAA4B-B328-228B-9526-44165A31AB45}"/>
              </a:ext>
            </a:extLst>
          </p:cNvPr>
          <p:cNvSpPr/>
          <p:nvPr/>
        </p:nvSpPr>
        <p:spPr>
          <a:xfrm>
            <a:off x="2172696" y="4475325"/>
            <a:ext cx="5665567" cy="426492"/>
          </a:xfrm>
          <a:prstGeom prst="rect">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t">
            <a:noAutofit/>
          </a:bodyPr>
          <a:lstStyle/>
          <a:p>
            <a:r>
              <a:rPr lang="en-US" sz="1500" b="1" dirty="0"/>
              <a:t>45 years</a:t>
            </a:r>
          </a:p>
        </p:txBody>
      </p:sp>
      <p:sp>
        <p:nvSpPr>
          <p:cNvPr id="10" name="Text Placeholder 6">
            <a:extLst>
              <a:ext uri="{FF2B5EF4-FFF2-40B4-BE49-F238E27FC236}">
                <a16:creationId xmlns:a16="http://schemas.microsoft.com/office/drawing/2014/main" id="{DB4BDF0A-CE75-37AD-7A42-AD7694863C66}"/>
              </a:ext>
            </a:extLst>
          </p:cNvPr>
          <p:cNvSpPr>
            <a:spLocks noGrp="1"/>
          </p:cNvSpPr>
          <p:nvPr>
            <p:ph idx="1"/>
          </p:nvPr>
        </p:nvSpPr>
        <p:spPr>
          <a:xfrm>
            <a:off x="7984487" y="1625928"/>
            <a:ext cx="1288361" cy="592576"/>
          </a:xfrm>
        </p:spPr>
        <p:txBody>
          <a:bodyPr anchor="b">
            <a:noAutofit/>
          </a:bodyPr>
          <a:lstStyle/>
          <a:p>
            <a:pPr marL="0" indent="0">
              <a:buNone/>
            </a:pPr>
            <a:r>
              <a:rPr lang="en-US" sz="1200" b="1" dirty="0">
                <a:solidFill>
                  <a:srgbClr val="253746"/>
                </a:solidFill>
              </a:rPr>
              <a:t>Before-Tax Account Value </a:t>
            </a:r>
            <a:br>
              <a:rPr lang="en-US" sz="1200" b="1" dirty="0">
                <a:solidFill>
                  <a:srgbClr val="253746"/>
                </a:solidFill>
              </a:rPr>
            </a:br>
            <a:r>
              <a:rPr lang="en-US" sz="1200" b="1" dirty="0">
                <a:solidFill>
                  <a:srgbClr val="253746"/>
                </a:solidFill>
              </a:rPr>
              <a:t>at Age 65</a:t>
            </a:r>
          </a:p>
        </p:txBody>
      </p:sp>
      <p:sp>
        <p:nvSpPr>
          <p:cNvPr id="9" name="TextBox 8">
            <a:extLst>
              <a:ext uri="{FF2B5EF4-FFF2-40B4-BE49-F238E27FC236}">
                <a16:creationId xmlns:a16="http://schemas.microsoft.com/office/drawing/2014/main" id="{2D2D1DCF-49DD-A7F3-FD1C-2118032B3F1F}"/>
              </a:ext>
            </a:extLst>
          </p:cNvPr>
          <p:cNvSpPr txBox="1"/>
          <p:nvPr/>
        </p:nvSpPr>
        <p:spPr>
          <a:xfrm>
            <a:off x="9649774" y="-345067"/>
            <a:ext cx="2404678" cy="215444"/>
          </a:xfrm>
          <a:prstGeom prst="rect">
            <a:avLst/>
          </a:prstGeom>
          <a:solidFill>
            <a:srgbClr val="FF0000"/>
          </a:solidFill>
        </p:spPr>
        <p:txBody>
          <a:bodyPr wrap="square" lIns="0" tIns="0" rIns="0" bIns="0" rtlCol="0" anchor="ctr">
            <a:spAutoFit/>
          </a:bodyPr>
          <a:lstStyle/>
          <a:p>
            <a:pPr algn="ctr">
              <a:spcAft>
                <a:spcPts val="1000"/>
              </a:spcAft>
              <a:buClr>
                <a:schemeClr val="accent2"/>
              </a:buClr>
            </a:pPr>
            <a:r>
              <a:rPr lang="en-US" sz="1400" dirty="0">
                <a:solidFill>
                  <a:schemeClr val="bg1"/>
                </a:solidFill>
                <a:latin typeface="+mj-lt"/>
              </a:rPr>
              <a:t>80K SALARY EXAMPLE</a:t>
            </a:r>
          </a:p>
        </p:txBody>
      </p:sp>
    </p:spTree>
    <p:extLst>
      <p:ext uri="{BB962C8B-B14F-4D97-AF65-F5344CB8AC3E}">
        <p14:creationId xmlns:p14="http://schemas.microsoft.com/office/powerpoint/2010/main" val="37868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ppt_w/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182"/>
                                        </p:tgtEl>
                                        <p:attrNameLst>
                                          <p:attrName>style.visibility</p:attrName>
                                        </p:attrNameLst>
                                      </p:cBhvr>
                                      <p:to>
                                        <p:strVal val="visible"/>
                                      </p:to>
                                    </p:set>
                                    <p:anim calcmode="lin" valueType="num">
                                      <p:cBhvr>
                                        <p:cTn id="28" dur="500" fill="hold"/>
                                        <p:tgtEl>
                                          <p:spTgt spid="182"/>
                                        </p:tgtEl>
                                        <p:attrNameLst>
                                          <p:attrName>ppt_x</p:attrName>
                                        </p:attrNameLst>
                                      </p:cBhvr>
                                      <p:tavLst>
                                        <p:tav tm="0">
                                          <p:val>
                                            <p:strVal val="#ppt_x-#ppt_w/2"/>
                                          </p:val>
                                        </p:tav>
                                        <p:tav tm="100000">
                                          <p:val>
                                            <p:strVal val="#ppt_x"/>
                                          </p:val>
                                        </p:tav>
                                      </p:tavLst>
                                    </p:anim>
                                    <p:anim calcmode="lin" valueType="num">
                                      <p:cBhvr>
                                        <p:cTn id="29" dur="500" fill="hold"/>
                                        <p:tgtEl>
                                          <p:spTgt spid="182"/>
                                        </p:tgtEl>
                                        <p:attrNameLst>
                                          <p:attrName>ppt_y</p:attrName>
                                        </p:attrNameLst>
                                      </p:cBhvr>
                                      <p:tavLst>
                                        <p:tav tm="0">
                                          <p:val>
                                            <p:strVal val="#ppt_y"/>
                                          </p:val>
                                        </p:tav>
                                        <p:tav tm="100000">
                                          <p:val>
                                            <p:strVal val="#ppt_y"/>
                                          </p:val>
                                        </p:tav>
                                      </p:tavLst>
                                    </p:anim>
                                    <p:anim calcmode="lin" valueType="num">
                                      <p:cBhvr>
                                        <p:cTn id="30" dur="500" fill="hold"/>
                                        <p:tgtEl>
                                          <p:spTgt spid="182"/>
                                        </p:tgtEl>
                                        <p:attrNameLst>
                                          <p:attrName>ppt_w</p:attrName>
                                        </p:attrNameLst>
                                      </p:cBhvr>
                                      <p:tavLst>
                                        <p:tav tm="0">
                                          <p:val>
                                            <p:fltVal val="0"/>
                                          </p:val>
                                        </p:tav>
                                        <p:tav tm="100000">
                                          <p:val>
                                            <p:strVal val="#ppt_w"/>
                                          </p:val>
                                        </p:tav>
                                      </p:tavLst>
                                    </p:anim>
                                    <p:anim calcmode="lin" valueType="num">
                                      <p:cBhvr>
                                        <p:cTn id="31" dur="500" fill="hold"/>
                                        <p:tgtEl>
                                          <p:spTgt spid="182"/>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6">
                                            <p:txEl>
                                              <p:pRg st="0" end="0"/>
                                            </p:txEl>
                                          </p:spTgt>
                                        </p:tgtEl>
                                        <p:attrNameLst>
                                          <p:attrName>style.visibility</p:attrName>
                                        </p:attrNameLst>
                                      </p:cBhvr>
                                      <p:to>
                                        <p:strVal val="visible"/>
                                      </p:to>
                                    </p:set>
                                    <p:animEffect transition="in" filter="fade">
                                      <p:cBhvr>
                                        <p:cTn id="36" dur="500"/>
                                        <p:tgtEl>
                                          <p:spTgt spid="18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4">
                                            <p:txEl>
                                              <p:pRg st="0" end="0"/>
                                            </p:txEl>
                                          </p:spTgt>
                                        </p:tgtEl>
                                        <p:attrNameLst>
                                          <p:attrName>style.visibility</p:attrName>
                                        </p:attrNameLst>
                                      </p:cBhvr>
                                      <p:to>
                                        <p:strVal val="visible"/>
                                      </p:to>
                                    </p:set>
                                    <p:animEffect transition="in" filter="fade">
                                      <p:cBhvr>
                                        <p:cTn id="41" dur="500"/>
                                        <p:tgtEl>
                                          <p:spTgt spid="18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193"/>
                                        </p:tgtEl>
                                        <p:attrNameLst>
                                          <p:attrName>style.visibility</p:attrName>
                                        </p:attrNameLst>
                                      </p:cBhvr>
                                      <p:to>
                                        <p:strVal val="visible"/>
                                      </p:to>
                                    </p:set>
                                    <p:anim calcmode="lin" valueType="num">
                                      <p:cBhvr>
                                        <p:cTn id="46" dur="500" fill="hold"/>
                                        <p:tgtEl>
                                          <p:spTgt spid="193"/>
                                        </p:tgtEl>
                                        <p:attrNameLst>
                                          <p:attrName>ppt_x</p:attrName>
                                        </p:attrNameLst>
                                      </p:cBhvr>
                                      <p:tavLst>
                                        <p:tav tm="0">
                                          <p:val>
                                            <p:strVal val="#ppt_x-#ppt_w/2"/>
                                          </p:val>
                                        </p:tav>
                                        <p:tav tm="100000">
                                          <p:val>
                                            <p:strVal val="#ppt_x"/>
                                          </p:val>
                                        </p:tav>
                                      </p:tavLst>
                                    </p:anim>
                                    <p:anim calcmode="lin" valueType="num">
                                      <p:cBhvr>
                                        <p:cTn id="47" dur="500" fill="hold"/>
                                        <p:tgtEl>
                                          <p:spTgt spid="193"/>
                                        </p:tgtEl>
                                        <p:attrNameLst>
                                          <p:attrName>ppt_y</p:attrName>
                                        </p:attrNameLst>
                                      </p:cBhvr>
                                      <p:tavLst>
                                        <p:tav tm="0">
                                          <p:val>
                                            <p:strVal val="#ppt_y"/>
                                          </p:val>
                                        </p:tav>
                                        <p:tav tm="100000">
                                          <p:val>
                                            <p:strVal val="#ppt_y"/>
                                          </p:val>
                                        </p:tav>
                                      </p:tavLst>
                                    </p:anim>
                                    <p:anim calcmode="lin" valueType="num">
                                      <p:cBhvr>
                                        <p:cTn id="48" dur="500" fill="hold"/>
                                        <p:tgtEl>
                                          <p:spTgt spid="193"/>
                                        </p:tgtEl>
                                        <p:attrNameLst>
                                          <p:attrName>ppt_w</p:attrName>
                                        </p:attrNameLst>
                                      </p:cBhvr>
                                      <p:tavLst>
                                        <p:tav tm="0">
                                          <p:val>
                                            <p:fltVal val="0"/>
                                          </p:val>
                                        </p:tav>
                                        <p:tav tm="100000">
                                          <p:val>
                                            <p:strVal val="#ppt_w"/>
                                          </p:val>
                                        </p:tav>
                                      </p:tavLst>
                                    </p:anim>
                                    <p:anim calcmode="lin" valueType="num">
                                      <p:cBhvr>
                                        <p:cTn id="49" dur="500" fill="hold"/>
                                        <p:tgtEl>
                                          <p:spTgt spid="193"/>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85">
                                            <p:txEl>
                                              <p:pRg st="0" end="0"/>
                                            </p:txEl>
                                          </p:spTgt>
                                        </p:tgtEl>
                                        <p:attrNameLst>
                                          <p:attrName>style.visibility</p:attrName>
                                        </p:attrNameLst>
                                      </p:cBhvr>
                                      <p:to>
                                        <p:strVal val="visible"/>
                                      </p:to>
                                    </p:set>
                                    <p:animEffect transition="in" filter="fade">
                                      <p:cBhvr>
                                        <p:cTn id="53" dur="500"/>
                                        <p:tgtEl>
                                          <p:spTgt spid="1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82" grpId="0" animBg="1"/>
      <p:bldP spid="184" grpId="0" build="p"/>
      <p:bldP spid="185" grpId="0" build="p"/>
      <p:bldP spid="186" grpId="0" build="p"/>
      <p:bldP spid="19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emplate widescreen master">
  <a:themeElements>
    <a:clrScheme name="Custom 2021">
      <a:dk1>
        <a:srgbClr val="000000"/>
      </a:dk1>
      <a:lt1>
        <a:srgbClr val="FFFFFF"/>
      </a:lt1>
      <a:dk2>
        <a:srgbClr val="3B4B59"/>
      </a:dk2>
      <a:lt2>
        <a:srgbClr val="F3F5F6"/>
      </a:lt2>
      <a:accent1>
        <a:srgbClr val="054C70"/>
      </a:accent1>
      <a:accent2>
        <a:srgbClr val="05C3DE"/>
      </a:accent2>
      <a:accent3>
        <a:srgbClr val="3B4B59"/>
      </a:accent3>
      <a:accent4>
        <a:srgbClr val="A8AFB5"/>
      </a:accent4>
      <a:accent5>
        <a:srgbClr val="D8D8D8"/>
      </a:accent5>
      <a:accent6>
        <a:srgbClr val="F3F5F6"/>
      </a:accent6>
      <a:hlink>
        <a:srgbClr val="086EA1"/>
      </a:hlink>
      <a:folHlink>
        <a:srgbClr val="A8AFB5"/>
      </a:folHlink>
    </a:clrScheme>
    <a:fontScheme name="Essential">
      <a:majorFont>
        <a:latin typeface="Arial Black"/>
        <a:ea typeface=""/>
        <a:cs typeface=""/>
        <a:font script="Jpan" typeface="ÃƒÆ’Ã‚Â¯Ãƒâ€šÃ‚Â¼Ãƒâ€šÃ‚Â­ÃƒÆ’Ã‚Â¯Ãƒâ€šÃ‚Â¼Ãƒâ€šÃ‚Â³ ÃƒÆ’Ã‚Â¯Ãƒâ€šÃ‚Â¼Ãƒâ€šÃ‚Â°ÃƒÆ’Ã‚Â£ÃƒÂ¢Ã¢â€šÂ¬Ã…Â¡Ãƒâ€šÃ‚Â´ÃƒÆ’Ã‚Â£ÃƒÂ¢Ã¢â€šÂ¬Ã…Â¡Ãƒâ€šÃ‚Â·ÃƒÆ’Ã‚Â£Ãƒâ€ Ã¢â‚¬â„¢Ãƒâ€ Ã¢â‚¬â„¢ÃƒÆ’Ã‚Â£ÃƒÂ¢Ã¢â€šÂ¬Ã…Â¡Ãƒâ€šÃ‚Â¯"/>
        <a:font script="Hang" typeface="HYÃƒÆ’Ã‚ÂªÃƒâ€šÃ‚Â²Ãƒâ€šÃ‚Â¬ÃƒÆ’Ã‚ÂªÃƒâ€šÃ‚Â³Ãƒâ€šÃ‚Â ÃƒÆ’Ã‚Â«ÃƒÂ¢Ã¢â€šÂ¬Ã‚ÂÃƒÂ¢Ã¢â€šÂ¬Ã‚Â¢"/>
        <a:font script="Hans" typeface="ÃƒÆ’Ã‚Â¥Ãƒâ€šÃ‚Â¾Ãƒâ€šÃ‚Â®ÃƒÆ’Ã‚Â¨Ãƒâ€šÃ‚Â½Ãƒâ€šÃ‚Â¯ÃƒÆ’Ã‚Â©ÃƒÂ¢Ã¢â€šÂ¬Ã‚ÂºÃƒÂ¢Ã¢â€šÂ¬Ã‚Â¦ÃƒÆ’Ã‚Â©Ãƒâ€šÃ‚Â»ÃƒÂ¢Ã¢â€šÂ¬Ã‹Å“"/>
        <a:font script="Hant" typeface="ÃƒÆ’Ã‚Â¥Ãƒâ€šÃ‚Â¾Ãƒâ€šÃ‚Â®ÃƒÆ’Ã‚Â¨Ãƒâ€šÃ‚Â»Ãƒâ€¦Ã‚Â¸ÃƒÆ’Ã‚Â¦Ãƒâ€šÃ‚Â­Ãƒâ€šÃ‚Â£ÃƒÆ’Ã‚Â©Ãƒâ€šÃ‚Â»ÃƒÂ¢Ã¢â€šÂ¬Ã‹Å“ÃƒÆ’Ã‚Â©Ãƒâ€šÃ‚Â«ÃƒÂ¢Ã¢â€šÂ¬Ã‚Â"/>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ÃƒÆ’Ã‚Â¯Ãƒâ€šÃ‚Â¼Ãƒâ€šÃ‚Â­ÃƒÆ’Ã‚Â¯Ãƒâ€šÃ‚Â¼Ãƒâ€šÃ‚Â³ ÃƒÆ’Ã‚Â¯Ãƒâ€šÃ‚Â¼Ãƒâ€šÃ‚Â°ÃƒÆ’Ã‚Â£ÃƒÂ¢Ã¢â€šÂ¬Ã…Â¡Ãƒâ€šÃ‚Â´ÃƒÆ’Ã‚Â£ÃƒÂ¢Ã¢â€šÂ¬Ã…Â¡Ãƒâ€šÃ‚Â·ÃƒÆ’Ã‚Â£Ãƒâ€ Ã¢â‚¬â„¢Ãƒâ€ Ã¢â‚¬â„¢ÃƒÆ’Ã‚Â£ÃƒÂ¢Ã¢â€šÂ¬Ã…Â¡Ãƒâ€šÃ‚Â¯"/>
        <a:font script="Hang" typeface="ÃƒÆ’Ã‚Â«Ãƒâ€šÃ‚ÂÃƒÂ¢Ã¢â€šÂ¬Ã‚Â¹ÃƒÆ’Ã‚Â¬ÃƒÂ¢Ã¢â€šÂ¬Ã‚ÂºÃƒÂ¢Ã¢â‚¬Å¡Ã‚Â¬"/>
        <a:font script="Hans" typeface="ÃƒÆ’Ã‚Â©Ãƒâ€šÃ‚Â»ÃƒÂ¢Ã¢â€šÂ¬Ã‹Å“ÃƒÆ’Ã‚Â¤Ãƒâ€šÃ‚Â½ÃƒÂ¢Ã¢â€šÂ¬Ã…â€œ"/>
        <a:font script="Hant" typeface="ÃƒÆ’Ã‚Â¥Ãƒâ€šÃ‚Â¾Ãƒâ€šÃ‚Â®ÃƒÆ’Ã‚Â¨Ãƒâ€šÃ‚Â»Ãƒâ€¦Ã‚Â¸ÃƒÆ’Ã‚Â¦Ãƒâ€šÃ‚Â­Ãƒâ€šÃ‚Â£ÃƒÆ’Ã‚Â©Ãƒâ€šÃ‚Â»ÃƒÂ¢Ã¢â€šÂ¬Ã‹Å“ÃƒÆ’Ã‚Â©Ãƒâ€šÃ‚Â«ÃƒÂ¢Ã¢â€šÂ¬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chemeClr val="accent2"/>
          </a:buClr>
          <a:defRPr sz="2000" dirty="0"/>
        </a:defPPr>
      </a:lstStyle>
    </a:txDef>
  </a:objectDefaults>
  <a:extraClrSchemeLst/>
  <a:custClrLst>
    <a:custClr name="TRP Midnight Blue">
      <a:srgbClr val="002F48"/>
    </a:custClr>
    <a:custClr name="TRP Dark Blue">
      <a:srgbClr val="054C70"/>
    </a:custClr>
    <a:custClr name="TRP Bright Blue">
      <a:srgbClr val="05C3DE"/>
    </a:custClr>
    <a:custClr name="TRP Midnight Gray">
      <a:srgbClr val="1E2D39"/>
    </a:custClr>
    <a:custClr name="TRP Gray">
      <a:srgbClr val="253746"/>
    </a:custClr>
    <a:custClr name="TRP Gray 90%">
      <a:srgbClr val="3B4B59"/>
    </a:custClr>
    <a:custClr name="TRP Gray 40%">
      <a:srgbClr val="A8AFB5"/>
    </a:custClr>
    <a:custClr name="TRP Gray 5%">
      <a:srgbClr val="F4F5F6"/>
    </a:custClr>
    <a:custClr name="Charting Blue LTC 4">
      <a:srgbClr val="00608A"/>
    </a:custClr>
    <a:custClr name="Charting Blue LTC 1">
      <a:srgbClr val="0096D6"/>
    </a:custClr>
    <a:custClr name="Charting Teal LTC 4">
      <a:srgbClr val="166A54"/>
    </a:custClr>
    <a:custClr name="Charting Teal LTC 1">
      <a:srgbClr val="209D7D"/>
    </a:custClr>
    <a:custClr name="Charting Purple LTC 3">
      <a:srgbClr val="7749BC"/>
    </a:custClr>
    <a:custClr name="Charting Purple LTC 1">
      <a:srgbClr val="9E7DCF"/>
    </a:custClr>
    <a:custClr name="Charting Berry LTC 4">
      <a:srgbClr val="AE3260"/>
    </a:custClr>
    <a:custClr name="Charting Berry LTC 1">
      <a:srgbClr val="D36990"/>
    </a:custClr>
    <a:custClr name="Charting Orange LTC 3">
      <a:srgbClr val="926117"/>
    </a:custClr>
    <a:custClr name="Charting Orange LTC 1">
      <a:srgbClr val="BE7E1E"/>
    </a:custClr>
    <a:custClr name="Charting Gray LTC 3">
      <a:srgbClr val="7B8F9E"/>
    </a:custClr>
    <a:custClr name="Charting Gray LTC 1">
      <a:srgbClr val="596B78"/>
    </a:custClr>
    <a:custClr name="Functional Red">
      <a:srgbClr val="DD3636"/>
    </a:custClr>
    <a:custClr name="Functional Amber">
      <a:srgbClr val="FFAD00"/>
    </a:custClr>
    <a:custClr name="Functional Green">
      <a:srgbClr val="248647"/>
    </a:custClr>
  </a:custClrLst>
  <a:extLst>
    <a:ext uri="{05A4C25C-085E-4340-85A3-A5531E510DB2}">
      <thm15:themeFamily xmlns:thm15="http://schemas.microsoft.com/office/thememl/2012/main" name="TRP_Template_16-9pptx" id="{DB91FF31-C55B-0344-9A1A-C54FE4B3420A}" vid="{732B6B2C-136A-474D-BE81-E30E33A3B0E1}"/>
    </a:ext>
  </a:extLst>
</a:theme>
</file>

<file path=ppt/theme/theme2.xml><?xml version="1.0" encoding="utf-8"?>
<a:theme xmlns:a="http://schemas.openxmlformats.org/drawingml/2006/main" name="TRP_Template_16-9">
  <a:themeElements>
    <a:clrScheme name="TRowePrice_Colors_2015">
      <a:dk1>
        <a:srgbClr val="000000"/>
      </a:dk1>
      <a:lt1>
        <a:srgbClr val="FFFFFF"/>
      </a:lt1>
      <a:dk2>
        <a:srgbClr val="4F4F4F"/>
      </a:dk2>
      <a:lt2>
        <a:srgbClr val="FFFFFF"/>
      </a:lt2>
      <a:accent1>
        <a:srgbClr val="054C70"/>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4F4F4F"/>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name="TRP_Template_16-9.potx" id="{A1B790EE-B4BE-4CFA-99DF-BD9840715E1B}" vid="{4FC7267D-D309-499B-9F6D-38B7EAD4A159}"/>
    </a:ext>
  </a:extLst>
</a:theme>
</file>

<file path=ppt/theme/theme3.xml><?xml version="1.0" encoding="utf-8"?>
<a:theme xmlns:a="http://schemas.openxmlformats.org/drawingml/2006/main" name="1_TRP_Template_16-9">
  <a:themeElements>
    <a:clrScheme name="TRowePrice_Colors_2015">
      <a:dk1>
        <a:srgbClr val="000000"/>
      </a:dk1>
      <a:lt1>
        <a:srgbClr val="FFFFFF"/>
      </a:lt1>
      <a:dk2>
        <a:srgbClr val="4F4F4F"/>
      </a:dk2>
      <a:lt2>
        <a:srgbClr val="FFFFFF"/>
      </a:lt2>
      <a:accent1>
        <a:srgbClr val="054C70"/>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4F4F4F"/>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name="TRP_Template_16-9.potx" id="{A1B790EE-B4BE-4CFA-99DF-BD9840715E1B}" vid="{4FC7267D-D309-499B-9F6D-38B7EAD4A15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Computed" displayName="Computed" id="5b58c114-0a61-4b0a-965c-5e78fd5b4d81" isdomainofvalue="False" dataSourceId="cc9a3bda-611e-4f7b-a51b-25c381206916"/>
</file>

<file path=customXml/item10.xml><?xml version="1.0" encoding="utf-8"?>
<pd:PersonalizationDefinition xmlns:pd="Strauss.PersonalizationDefinition" name="">
  <pd:DataReferenceList>
    <pd:DataReference datasourceID="7657b43f-19b8-4b19-8794-2fe473db0b28" dataFieldID="03bc5288-bcf2-4fe4-968b-fd0184e092c2" variableListUniqueId="758fa954-9d45-46b6-9739-3acfc36121ce"/>
  </pd:DataReferenceList>
  <pd:VariableReplacementDescriptor name="" desc="" uid="">
    <pd:DataReferenceList>
      <pd:DataReference datasourceID="7657b43f-19b8-4b19-8794-2fe473db0b28" dataFieldID="03bc5288-bcf2-4fe4-968b-fd0184e092c2" variableListUniqueId="758fa954-9d45-46b6-9739-3acfc36121ce"/>
    </pd:DataReferenceList>
  </pd:VariableReplacementDescriptor>
</pd:PersonalizationDefinition>
</file>

<file path=customXml/item11.xml><?xml version="1.0" encoding="utf-8"?>
<VariableList UniqueId="758fa954-9d45-46b6-9739-3acfc36121ce" Name="AD_HOC" ContentType="XML" MajorVersion="0" MinorVersion="1" isLocalCopy="False" IsBaseObject="False" DataSourceId="7657b43f-19b8-4b19-8794-2fe473db0b28" DataSourceMajorVersion="0" DataSourceMinorVersion="1"/>
</file>

<file path=customXml/item12.xml><?xml version="1.0" encoding="utf-8"?>
<VariableList UniqueId="5b58c114-0a61-4b0a-965c-5e78fd5b4d81" Name="Computed" ContentType="XML" MajorVersion="0" MinorVersion="1" isLocalCopy="False" IsBaseObject="False" DataSourceId="cc9a3bda-611e-4f7b-a51b-25c381206916" DataSourceMajorVersion="0" DataSourceMinorVersion="1"/>
</file>

<file path=customXml/item13.xml><?xml version="1.0" encoding="utf-8"?>
<pd:PersonalizationDefinition xmlns:pd="Strauss.PersonalizationDefinition" name="">
  <pd:DataReferenceList>
    <pd:DataReference datasourceID="7657b43f-19b8-4b19-8794-2fe473db0b28" dataFieldID="066d753b-c870-4e9d-8ec7-443daddea42c" variableListUniqueId="758fa954-9d45-46b6-9739-3acfc36121ce"/>
  </pd:DataReferenceList>
  <pd:VariableReplacementDescriptor name="" desc="" uid="">
    <pd:DataReferenceList>
      <pd:DataReference datasourceID="7657b43f-19b8-4b19-8794-2fe473db0b28" dataFieldID="066d753b-c870-4e9d-8ec7-443daddea42c" variableListUniqueId="758fa954-9d45-46b6-9739-3acfc36121ce"/>
    </pd:DataReferenceList>
  </pd:VariableReplacementDescriptor>
</pd:PersonalizationDefinition>
</file>

<file path=customXml/item14.xml><?xml version="1.0" encoding="utf-8"?>
<pd:PersonalizationDefinition xmlns:pd="Strauss.PersonalizationDefinition" name="">
  <pd:DataReferenceList>
    <pd:DataReference datasourceID="7657b43f-19b8-4b19-8794-2fe473db0b28" dataFieldID="8832df2e-800b-4969-8eb7-fd90d4aac6f0" variableListUniqueId="758fa954-9d45-46b6-9739-3acfc36121ce"/>
  </pd:DataReferenceList>
  <pd:VariableReplacementDescriptor name="" desc="" uid="">
    <pd:DataReferenceList>
      <pd:DataReference datasourceID="7657b43f-19b8-4b19-8794-2fe473db0b28" dataFieldID="8832df2e-800b-4969-8eb7-fd90d4aac6f0" variableListUniqueId="758fa954-9d45-46b6-9739-3acfc36121ce"/>
    </pd:DataReferenceList>
  </pd:VariableReplacementDescriptor>
</pd:PersonalizationDefinition>
</file>

<file path=customXml/item15.xml><?xml version="1.0" encoding="utf-8"?>
<pd:PersonalizationDefinition xmlns:pd="Strauss.PersonalizationDefinition" name="">
  <pd:DataReferenceList>
    <pd:DataReference datasourceID="7657b43f-19b8-4b19-8794-2fe473db0b28" dataFieldID="d67b1eef-6350-4c62-9a5e-051cdcd5849d" variableListUniqueId="758fa954-9d45-46b6-9739-3acfc36121ce"/>
  </pd:DataReferenceList>
  <pd:VariableReplacementDescriptor name="" desc="" uid="">
    <pd:DataReferenceList>
      <pd:DataReference datasourceID="7657b43f-19b8-4b19-8794-2fe473db0b28" dataFieldID="d67b1eef-6350-4c62-9a5e-051cdcd5849d" variableListUniqueId="758fa954-9d45-46b6-9739-3acfc36121ce"/>
    </pd:DataReferenceList>
  </pd:VariableReplacementDescriptor>
</pd:PersonalizationDefinition>
</file>

<file path=customXml/item16.xml><?xml version="1.0" encoding="utf-8"?>
<p:properties xmlns:p="http://schemas.microsoft.com/office/2006/metadata/properties" xmlns:xsi="http://www.w3.org/2001/XMLSchema-instance" xmlns:pc="http://schemas.microsoft.com/office/infopath/2007/PartnerControls">
  <documentManagement>
    <lcf76f155ced4ddcb4097134ff3c332f xmlns="d7bd0f70-3092-492c-a592-2c42b999e06e">
      <Terms xmlns="http://schemas.microsoft.com/office/infopath/2007/PartnerControls"/>
    </lcf76f155ced4ddcb4097134ff3c332f>
    <TaxCatchAll xmlns="f185d904-8526-4a23-9cfe-19357e6280d2" xsi:nil="true"/>
  </documentManagement>
</p:properties>
</file>

<file path=customXml/item17.xml><?xml version="1.0" encoding="utf-8"?>
<pd:PersonalizationDefinition xmlns:pd="Strauss.PersonalizationDefinition" name="">
  <pd:DataReferenceList>
    <pd:DataReference datasourceID="5b3d6b0c-4257-45a9-8d04-7224d65ea292" dataFieldID="539f293c-9457-4466-8c68-252d3df7ef93" variableListUniqueId="c5b262e8-8bc3-4bfd-807e-19969dc83150"/>
  </pd:DataReferenceList>
  <pd:VariableReplacementDescriptor name="" desc="" uid="">
    <pd:DataReferenceList>
      <pd:DataReference datasourceID="5b3d6b0c-4257-45a9-8d04-7224d65ea292" dataFieldID="539f293c-9457-4466-8c68-252d3df7ef93" variableListUniqueId="c5b262e8-8bc3-4bfd-807e-19969dc83150"/>
    </pd:DataReferenceList>
  </pd:VariableReplacementDescriptor>
</pd:PersonalizationDefinition>
</file>

<file path=customXml/item18.xml><?xml version="1.0" encoding="utf-8"?>
<SourceDataModel Name="AD_HOC" TargetDataSourceId="7657b43f-19b8-4b19-8794-2fe473db0b28"/>
</file>

<file path=customXml/item19.xml><?xml version="1.0" encoding="utf-8"?>
<DataSourceMapping>
  <Id>d73d4cb9-cfae-4218-a858-0c02cd1c7d13</Id>
  <Name>EXPRESSION_VARIABLE_MAPPING</Name>
  <TargetDataSource>d01f0f11-2614-4582-8907-5d22133d0443</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2.xml><?xml version="1.0" encoding="utf-8"?>
<VariableListDefinition name="AD_HOC" displayName="AD_HOC" id="758fa954-9d45-46b6-9739-3acfc36121ce" isdomainofvalue="False" dataSourceId="7657b43f-19b8-4b19-8794-2fe473db0b28">
  <Variable name="PlanSpecificDetail" type="STRING" dataFieldId="be189008-9d0a-4b66-a400-e7390eb84cd3"/>
  <Variable name="xx1" type="STRING" dataFieldId="ee748932-e601-41e6-9e9b-7880b1e2d0e6"/>
  <Variable name="xx2" type="STRING" dataFieldId="302bf31c-ad92-443c-8845-d5cc75bb5bb4"/>
  <Variable name="_text" type="STRING" dataFieldId="066d753b-c870-4e9d-8ec7-443daddea42c"/>
  <Variable name="VstTxt" type="STRING" dataFieldId="c9fd0446-3f5f-4117-a7ae-903d8624b757"/>
  <Variable name="VestPerc" type="STRING" dataFieldId="d5ddf400-57c4-46f7-a73e-761c8282b517"/>
  <Variable name="VestYears" type="STRING" dataFieldId="7117df9d-ea27-4cee-abb2-7d31127a8e10"/>
  <Variable name="eq" type="STRING" dataFieldId="8832df2e-800b-4969-8eb7-fd90d4aac6f0"/>
  <Variable name="fi" type="STRING" dataFieldId="738595af-041d-41d6-98c3-5b274bac02b9"/>
  <Variable name="mm" type="STRING" dataFieldId="03bc5288-bcf2-4fe4-968b-fd0184e092c2"/>
  <Variable name="ab" type="STRING" dataFieldId="d67b1eef-6350-4c62-9a5e-051cdcd5849d"/>
  <Variable name="DP" type="STRING" dataFieldId="1af3fa92-626c-4511-8f59-898f67f61c51"/>
  <Variable name="stockname" type="STRING" dataFieldId="3fe3230e-3647-4f30-a225-b3520c633695"/>
  <Variable name="phonenumber" type="STRING" dataFieldId="02367176-aa4c-4abc-be14-0ced02528baf"/>
</VariableListDefinition>
</file>

<file path=customXml/item20.xml><?xml version="1.0" encoding="utf-8"?>
<VariableListCustXmlRels>
  <VariableListCustXmlRel variableListName="AD_HOC">
    <VariableListDefCustXmlId>{A24958F9-B05B-4C75-BA56-40B1E9924108}</VariableListDefCustXmlId>
    <LibraryMetadataCustXmlId>{C2DC1671-7CE7-4520-A834-D3D896EFB9E1}</LibraryMetadataCustXmlId>
    <DataSourceInfoCustXmlId>{3D59959E-409C-4BF3-A5F9-7642DE043F19}</DataSourceInfoCustXmlId>
    <DataSourceMappingCustXmlId>{011D89BD-ECBE-44D9-945A-09E5A73ED473}</DataSourceMappingCustXmlId>
    <SdmcCustXmlId>{0A52EBB0-288B-4757-BBEF-64ABEFAA4392}</SdmcCustXmlId>
  </VariableListCustXmlRel>
  <VariableListCustXmlRel variableListName="Computed">
    <VariableListDefCustXmlId>{6C78039B-680C-421E-9E4E-6C21D4943B8E}</VariableListDefCustXmlId>
    <LibraryMetadataCustXmlId>{07BFF429-DC1C-470A-96D1-621EE595D224}</LibraryMetadataCustXmlId>
    <DataSourceInfoCustXmlId>{C54F0631-5B7B-4DC1-B31F-67423E69A6A9}</DataSourceInfoCustXmlId>
    <DataSourceMappingCustXmlId>{B37E1BEC-CD45-4C2B-AB53-A610CE5A73A7}</DataSourceMappingCustXmlId>
  </VariableListCustXmlRel>
  <VariableListCustXmlRel variableListName="System">
    <VariableListDefCustXmlId>{1BC6FA90-4AFA-4DB5-A27E-D4367AEF7BC9}</VariableListDefCustXmlId>
    <LibraryMetadataCustXmlId>{F444BFE7-3409-4027-A3EB-B5E5E10B0BEF}</LibraryMetadataCustXmlId>
    <DataSourceInfoCustXmlId>{5CEA49C4-A773-45B0-A13C-FF5B9C2806CB}</DataSourceInfoCustXmlId>
    <DataSourceMappingCustXmlId>{2009C255-10A2-4633-9E52-F9EBA661D15E}</DataSourceMappingCustXmlId>
  </VariableListCustXmlRel>
  <VariableListCustXmlRel variableListName="SectionSelectionDs">
    <VariableListDefCustXmlId>{F442D696-0372-42D4-9A0E-61340958B8AA}</VariableListDefCustXmlId>
    <LibraryMetadataCustXmlId>{5A07D62B-49E1-449A-8971-98A0E940A948}</LibraryMetadataCustXmlId>
    <DataSourceInfoCustXmlId>{C436ED33-3B67-4168-9A93-03199D9448F1}</DataSourceInfoCustXmlId>
    <DataSourceMappingCustXmlId>{B81B6984-DD0D-4BF9-A3AA-BA46C99409BE}</DataSourceMappingCustXmlId>
  </VariableListCustXmlRel>
</VariableListCustXmlRels>
</file>

<file path=customXml/item21.xml><?xml version="1.0" encoding="utf-8"?>
<pd:PersonalizationDefinition xmlns:pd="Strauss.PersonalizationDefinition" name="">
  <pd:DataReferenceList>
    <pd:DataReference datasourceID="7657b43f-19b8-4b19-8794-2fe473db0b28" dataFieldID="be189008-9d0a-4b66-a400-e7390eb84cd3" variableListUniqueId="758fa954-9d45-46b6-9739-3acfc36121ce"/>
  </pd:DataReferenceList>
  <pd:VariableReplacementDescriptor name="" desc="" uid="">
    <pd:DataReferenceList>
      <pd:DataReference datasourceID="7657b43f-19b8-4b19-8794-2fe473db0b28" dataFieldID="be189008-9d0a-4b66-a400-e7390eb84cd3" variableListUniqueId="758fa954-9d45-46b6-9739-3acfc36121ce"/>
    </pd:DataReferenceList>
  </pd:VariableReplacementDescriptor>
</pd:PersonalizationDefinition>
</file>

<file path=customXml/item22.xml><?xml version="1.0" encoding="utf-8"?>
<pd:PersonalizationDefinition xmlns:pd="Strauss.PersonalizationDefinition" name="">
  <pd:DataReferenceList>
    <pd:DataReference datasourceID="7657b43f-19b8-4b19-8794-2fe473db0b28" dataFieldID="d67b1eef-6350-4c62-9a5e-051cdcd5849d" variableListUniqueId="758fa954-9d45-46b6-9739-3acfc36121ce"/>
  </pd:DataReferenceList>
  <pd:VariableReplacementDescriptor name="" desc="" uid="">
    <pd:DataReferenceList>
      <pd:DataReference datasourceID="7657b43f-19b8-4b19-8794-2fe473db0b28" dataFieldID="d67b1eef-6350-4c62-9a5e-051cdcd5849d" variableListUniqueId="758fa954-9d45-46b6-9739-3acfc36121ce"/>
    </pd:DataReferenceList>
  </pd:VariableReplacementDescriptor>
</pd:PersonalizationDefinition>
</file>

<file path=customXml/item23.xml><?xml version="1.0" encoding="utf-8"?>
<pd:PersonalizationDefinition xmlns:pd="Strauss.PersonalizationDefinition" name="">
  <pd:DataReferenceList>
    <pd:DataReference datasourceID="5b3d6b0c-4257-45a9-8d04-7224d65ea292" dataFieldID="0ae9ffd8-5b3c-4e28-97f5-f92e91f0da68" variableListUniqueId="c5b262e8-8bc3-4bfd-807e-19969dc83150"/>
  </pd:DataReferenceList>
  <pd:VariableReplacementDescriptor name="" desc="" uid="">
    <pd:DataReferenceList>
      <pd:DataReference datasourceID="5b3d6b0c-4257-45a9-8d04-7224d65ea292" dataFieldID="0ae9ffd8-5b3c-4e28-97f5-f92e91f0da68" variableListUniqueId="c5b262e8-8bc3-4bfd-807e-19969dc83150"/>
    </pd:DataReferenceList>
  </pd:VariableReplacementDescriptor>
</pd:PersonalizationDefinition>
</file>

<file path=customXml/item24.xml><?xml version="1.0" encoding="utf-8"?>
<pd:PersonalizationDefinition xmlns:pd="Strauss.PersonalizationDefinition" name="">
  <pd:DataReferenceList>
    <pd:DataReference datasourceID="7657b43f-19b8-4b19-8794-2fe473db0b28" dataFieldID="be189008-9d0a-4b66-a400-e7390eb84cd3" variableListUniqueId="758fa954-9d45-46b6-9739-3acfc36121ce"/>
  </pd:DataReferenceList>
  <pd:VariableReplacementDescriptor name="" desc="" uid="">
    <pd:DataReferenceList>
      <pd:DataReference datasourceID="7657b43f-19b8-4b19-8794-2fe473db0b28" dataFieldID="be189008-9d0a-4b66-a400-e7390eb84cd3" variableListUniqueId="758fa954-9d45-46b6-9739-3acfc36121ce"/>
    </pd:DataReferenceList>
  </pd:VariableReplacementDescriptor>
</pd:PersonalizationDefinition>
</file>

<file path=customXml/item25.xml><?xml version="1.0" encoding="utf-8"?>
<pd:PersonalizationDefinition xmlns:pd="Strauss.PersonalizationDefinition" name="">
  <pd:DataReferenceList>
    <pd:DataReference datasourceID="7657b43f-19b8-4b19-8794-2fe473db0b28" dataFieldID="03bc5288-bcf2-4fe4-968b-fd0184e092c2" variableListUniqueId="758fa954-9d45-46b6-9739-3acfc36121ce"/>
  </pd:DataReferenceList>
  <pd:VariableReplacementDescriptor name="" desc="" uid="">
    <pd:DataReferenceList>
      <pd:DataReference datasourceID="7657b43f-19b8-4b19-8794-2fe473db0b28" dataFieldID="03bc5288-bcf2-4fe4-968b-fd0184e092c2" variableListUniqueId="758fa954-9d45-46b6-9739-3acfc36121ce"/>
    </pd:DataReferenceList>
  </pd:VariableReplacementDescriptor>
</pd:PersonalizationDefinition>
</file>

<file path=customXml/item26.xml><?xml version="1.0" encoding="utf-8"?>
<pd:PersonalizationDefinition xmlns:pd="Strauss.PersonalizationDefinition" name="">
  <pd:DataReferenceList>
    <pd:DataReference datasourceID="7657b43f-19b8-4b19-8794-2fe473db0b28" dataFieldID="738595af-041d-41d6-98c3-5b274bac02b9" variableListUniqueId="758fa954-9d45-46b6-9739-3acfc36121ce"/>
  </pd:DataReferenceList>
  <pd:VariableReplacementDescriptor name="" desc="" uid="">
    <pd:DataReferenceList>
      <pd:DataReference datasourceID="7657b43f-19b8-4b19-8794-2fe473db0b28" dataFieldID="738595af-041d-41d6-98c3-5b274bac02b9" variableListUniqueId="758fa954-9d45-46b6-9739-3acfc36121ce"/>
    </pd:DataReferenceList>
  </pd:VariableReplacementDescriptor>
</pd:PersonalizationDefinition>
</file>

<file path=customXml/item27.xml><?xml version="1.0" encoding="utf-8"?>
<pd:PersonalizationDefinition xmlns:pd="Strauss.PersonalizationDefinition" name="">
  <pd:DataReferenceList>
    <pd:DataReference datasourceID="5b3d6b0c-4257-45a9-8d04-7224d65ea292" dataFieldID="0ae9ffd8-5b3c-4e28-97f5-f92e91f0da68" variableListUniqueId="c5b262e8-8bc3-4bfd-807e-19969dc83150"/>
  </pd:DataReferenceList>
  <pd:VariableReplacementDescriptor name="" desc="" uid="">
    <pd:DataReferenceList>
      <pd:DataReference datasourceID="5b3d6b0c-4257-45a9-8d04-7224d65ea292" dataFieldID="0ae9ffd8-5b3c-4e28-97f5-f92e91f0da68" variableListUniqueId="c5b262e8-8bc3-4bfd-807e-19969dc83150"/>
    </pd:DataReferenceList>
  </pd:VariableReplacementDescriptor>
</pd:PersonalizationDefinition>
</file>

<file path=customXml/item28.xml><?xml version="1.0" encoding="utf-8"?>
<?mso-contentType ?>
<FormTemplates xmlns="http://schemas.microsoft.com/sharepoint/v3/contenttype/forms">
  <Display>DocumentLibraryForm</Display>
  <Edit>DocumentLibraryForm</Edit>
  <New>DocumentLibraryForm</New>
</FormTemplates>
</file>

<file path=customXml/item29.xml><?xml version="1.0" encoding="utf-8"?>
<DataSourceInfo>
  <Id>7657b43f-19b8-4b19-8794-2fe473db0b28</Id>
  <MajorVersion>0</MajorVersion>
  <MinorVersion>1</MinorVersion>
  <DataSourceType>Ad_Hoc</DataSourceType>
  <Name>AD_HOC</Name>
  <Description/>
  <Filter/>
  <DataFields>
    <FieldInfo>
      <Id>be189008-9d0a-4b66-a400-e7390eb84cd3</Id>
      <Name>PlanSpecificDetail</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PlanSpecificDetail</OriginalName>
      <ValidationMessage/>
    </FieldInfo>
    <FieldInfo>
      <Id>ee748932-e601-41e6-9e9b-7880b1e2d0e6</Id>
      <Name>xx1</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xx1</OriginalName>
      <ValidationMessage/>
    </FieldInfo>
    <FieldInfo>
      <Id>302bf31c-ad92-443c-8845-d5cc75bb5bb4</Id>
      <Name>xx2</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xx2</OriginalName>
      <ValidationMessage/>
    </FieldInfo>
    <FieldInfo>
      <Id>066d753b-c870-4e9d-8ec7-443daddea42c</Id>
      <Name>_text</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_text</OriginalName>
      <ValidationMessage/>
    </FieldInfo>
    <FieldInfo>
      <Id>c9fd0446-3f5f-4117-a7ae-903d8624b757</Id>
      <Name>VstTxt</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VstTxt</OriginalName>
      <ValidationMessage/>
    </FieldInfo>
    <FieldInfo>
      <Id>d5ddf400-57c4-46f7-a73e-761c8282b517</Id>
      <Name>VestPerc</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VestPerc</OriginalName>
      <ValidationMessage/>
    </FieldInfo>
    <FieldInfo>
      <Id>7117df9d-ea27-4cee-abb2-7d31127a8e10</Id>
      <Name>VestYears</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VestYears</OriginalName>
      <ValidationMessage/>
    </FieldInfo>
    <FieldInfo>
      <Id>8832df2e-800b-4969-8eb7-fd90d4aac6f0</Id>
      <Name>eq</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eq</OriginalName>
      <ValidationMessage/>
    </FieldInfo>
    <FieldInfo>
      <Id>738595af-041d-41d6-98c3-5b274bac02b9</Id>
      <Name>fi</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fi</OriginalName>
      <ValidationMessage/>
    </FieldInfo>
    <FieldInfo>
      <Id>03bc5288-bcf2-4fe4-968b-fd0184e092c2</Id>
      <Name>mm</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mm</OriginalName>
      <ValidationMessage/>
    </FieldInfo>
    <FieldInfo>
      <Id>d67b1eef-6350-4c62-9a5e-051cdcd5849d</Id>
      <Name>ab</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ab</OriginalName>
      <ValidationMessage/>
    </FieldInfo>
    <FieldInfo>
      <Id>1af3fa92-626c-4511-8f59-898f67f61c51</Id>
      <Name>DP</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DP</OriginalName>
      <ValidationMessage/>
    </FieldInfo>
    <FieldInfo>
      <Id>3fe3230e-3647-4f30-a225-b3520c633695</Id>
      <Name>stockname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stockname</OriginalName>
      <ValidationMessage/>
    </FieldInfo>
    <FieldInfo>
      <Id>02367176-aa4c-4abc-be14-0ced02528baf</Id>
      <Name>phonenumber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phonenumber</OriginalName>
      <ValidationMessage/>
    </FieldInfo>
  </DataFields>
</DataSourceInfo>
</file>

<file path=customXml/item3.xml><?xml version="1.0" encoding="utf-8"?>
<pd:PersonalizationDefinition xmlns:pd="Strauss.PersonalizationDefinition" name="">
  <pd:DataReferenceList>
    <pd:DataReference datasourceID="7657b43f-19b8-4b19-8794-2fe473db0b28" dataFieldID="ee748932-e601-41e6-9e9b-7880b1e2d0e6" variableListUniqueId="758fa954-9d45-46b6-9739-3acfc36121ce"/>
    <pd:DataReference datasourceID="7657b43f-19b8-4b19-8794-2fe473db0b28" dataFieldID="302bf31c-ad92-443c-8845-d5cc75bb5bb4" variableListUniqueId="758fa954-9d45-46b6-9739-3acfc36121ce"/>
  </pd:DataReferenceList>
  <pd:VariableReplacementDescriptor name="" desc="" uid="">
    <pd:DataReferenceList>
      <pd:DataReference datasourceID="7657b43f-19b8-4b19-8794-2fe473db0b28" dataFieldID="ee748932-e601-41e6-9e9b-7880b1e2d0e6" variableListUniqueId="758fa954-9d45-46b6-9739-3acfc36121ce"/>
      <pd:DataReference datasourceID="7657b43f-19b8-4b19-8794-2fe473db0b28" dataFieldID="302bf31c-ad92-443c-8845-d5cc75bb5bb4" variableListUniqueId="758fa954-9d45-46b6-9739-3acfc36121ce"/>
    </pd:DataReferenceList>
  </pd:VariableReplacementDescriptor>
</pd:PersonalizationDefinition>
</file>

<file path=customXml/item30.xml><?xml version="1.0" encoding="utf-8"?>
<DataSourceInfo>
  <Id>cc9a3bda-611e-4f7b-a51b-25c381206916</Id>
  <MajorVersion>0</MajorVersion>
  <MinorVersion>1</MinorVersion>
  <DataSourceType>Expression</DataSourceType>
  <Name>Computed</Name>
  <Description/>
  <Filter/>
  <DataFields/>
</DataSourceInfo>
</file>

<file path=customXml/item31.xml><?xml version="1.0" encoding="utf-8"?>
<pd:PersonalizationDefinition xmlns:pd="Strauss.PersonalizationDefinition" name="">
  <pd:DataReferenceList>
    <pd:DataReference datasourceID="7657b43f-19b8-4b19-8794-2fe473db0b28" dataFieldID="738595af-041d-41d6-98c3-5b274bac02b9" variableListUniqueId="758fa954-9d45-46b6-9739-3acfc36121ce"/>
  </pd:DataReferenceList>
  <pd:VariableReplacementDescriptor name="" desc="" uid="">
    <pd:DataReferenceList>
      <pd:DataReference datasourceID="7657b43f-19b8-4b19-8794-2fe473db0b28" dataFieldID="738595af-041d-41d6-98c3-5b274bac02b9" variableListUniqueId="758fa954-9d45-46b6-9739-3acfc36121ce"/>
    </pd:DataReferenceList>
  </pd:VariableReplacementDescriptor>
</pd:PersonalizationDefinition>
</file>

<file path=customXml/item32.xml><?xml version="1.0" encoding="utf-8"?>
<pd:PersonalizationDefinition xmlns:pd="Strauss.PersonalizationDefinition" name="">
  <pd:DataReferenceList>
    <pd:DataReference datasourceID="7657b43f-19b8-4b19-8794-2fe473db0b28" dataFieldID="c9fd0446-3f5f-4117-a7ae-903d8624b757" variableListUniqueId="758fa954-9d45-46b6-9739-3acfc36121ce"/>
  </pd:DataReferenceList>
  <pd:VariableReplacementDescriptor name="" desc="" uid="">
    <pd:DataReferenceList>
      <pd:DataReference datasourceID="7657b43f-19b8-4b19-8794-2fe473db0b28" dataFieldID="c9fd0446-3f5f-4117-a7ae-903d8624b757" variableListUniqueId="758fa954-9d45-46b6-9739-3acfc36121ce"/>
    </pd:DataReferenceList>
  </pd:VariableReplacementDescriptor>
</pd:PersonalizationDefinition>
</file>

<file path=customXml/item33.xml><?xml version="1.0" encoding="utf-8"?>
<pd:PersonalizationDefinition xmlns:pd="Strauss.PersonalizationDefinition" name="">
  <pd:DataReferenceList>
    <pd:DataReference datasourceID="7657b43f-19b8-4b19-8794-2fe473db0b28" dataFieldID="1af3fa92-626c-4511-8f59-898f67f61c51" variableListUniqueId="758fa954-9d45-46b6-9739-3acfc36121ce"/>
  </pd:DataReferenceList>
  <pd:VariableReplacementDescriptor name="" desc="" uid="">
    <pd:DataReferenceList>
      <pd:DataReference datasourceID="7657b43f-19b8-4b19-8794-2fe473db0b28" dataFieldID="1af3fa92-626c-4511-8f59-898f67f61c51" variableListUniqueId="758fa954-9d45-46b6-9739-3acfc36121ce"/>
    </pd:DataReferenceList>
  </pd:VariableReplacementDescriptor>
</pd:PersonalizationDefinition>
</file>

<file path=customXml/item34.xml><?xml version="1.0" encoding="utf-8"?>
<pd:PersonalizationDefinition xmlns:pd="Strauss.PersonalizationDefinition" name="">
  <pd:DataReferenceList>
    <pd:DataReference datasourceID="7657b43f-19b8-4b19-8794-2fe473db0b28" dataFieldID="3fe3230e-3647-4f30-a225-b3520c633695" variableListUniqueId="758fa954-9d45-46b6-9739-3acfc36121ce"/>
  </pd:DataReferenceList>
  <pd:VariableReplacementDescriptor name="" desc="" uid="">
    <pd:DataReferenceList>
      <pd:DataReference datasourceID="7657b43f-19b8-4b19-8794-2fe473db0b28" dataFieldID="3fe3230e-3647-4f30-a225-b3520c633695" variableListUniqueId="758fa954-9d45-46b6-9739-3acfc36121ce"/>
    </pd:DataReferenceList>
  </pd:VariableReplacementDescriptor>
</pd:PersonalizationDefinition>
</file>

<file path=customXml/item35.xml><?xml version="1.0" encoding="utf-8"?>
<pd:PersonalizationDefinition xmlns:pd="Strauss.PersonalizationDefinition" name="">
  <pd:DataReferenceList>
    <pd:DataReference datasourceID="5b3d6b0c-4257-45a9-8d04-7224d65ea292" dataFieldID="794a7556-bd4b-44dc-86d1-e8395505f51e" variableListUniqueId="c5b262e8-8bc3-4bfd-807e-19969dc83150"/>
  </pd:DataReferenceList>
  <pd:VariableReplacementDescriptor name="" desc="" uid="">
    <pd:DataReferenceList>
      <pd:DataReference datasourceID="5b3d6b0c-4257-45a9-8d04-7224d65ea292" dataFieldID="794a7556-bd4b-44dc-86d1-e8395505f51e" variableListUniqueId="c5b262e8-8bc3-4bfd-807e-19969dc83150"/>
    </pd:DataReferenceList>
  </pd:VariableReplacementDescriptor>
</pd:PersonalizationDefinition>
</file>

<file path=customXml/item36.xml><?xml version="1.0" encoding="utf-8"?>
<pd:PersonalizationDefinition xmlns:pd="Strauss.PersonalizationDefinition" name="">
  <pd:DataReferenceList>
    <pd:DataReference datasourceID="5b3d6b0c-4257-45a9-8d04-7224d65ea292" dataFieldID="419fe17e-8005-4cee-815d-4de7742c6ec4" variableListUniqueId="c5b262e8-8bc3-4bfd-807e-19969dc83150"/>
  </pd:DataReferenceList>
  <pd:VariableReplacementDescriptor name="" desc="" uid="">
    <pd:DataReferenceList>
      <pd:DataReference datasourceID="5b3d6b0c-4257-45a9-8d04-7224d65ea292" dataFieldID="419fe17e-8005-4cee-815d-4de7742c6ec4" variableListUniqueId="c5b262e8-8bc3-4bfd-807e-19969dc83150"/>
    </pd:DataReferenceList>
  </pd:VariableReplacementDescriptor>
</pd:PersonalizationDefinition>
</file>

<file path=customXml/item37.xml><?xml version="1.0" encoding="utf-8"?>
<AllExternalAdhocVariableMappings/>
</file>

<file path=customXml/item38.xml><?xml version="1.0" encoding="utf-8"?>
<VariableListDefinition name="SectionSelectionDs" displayName="SectionSelectionDs" id="8b3c4904-b5eb-4ec9-9032-cbaccfc5aea4"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39.xml><?xml version="1.0" encoding="utf-8"?>
<pd:PersonalizationDefinition xmlns:pd="Strauss.PersonalizationDefinition" name="">
  <pd:DataReferenceList>
    <pd:DataReference datasourceID="7657b43f-19b8-4b19-8794-2fe473db0b28" dataFieldID="03bc5288-bcf2-4fe4-968b-fd0184e092c2" variableListUniqueId="758fa954-9d45-46b6-9739-3acfc36121ce"/>
  </pd:DataReferenceList>
  <pd:VariableReplacementDescriptor name="" desc="" uid="">
    <pd:DataReferenceList>
      <pd:DataReference datasourceID="7657b43f-19b8-4b19-8794-2fe473db0b28" dataFieldID="03bc5288-bcf2-4fe4-968b-fd0184e092c2" variableListUniqueId="758fa954-9d45-46b6-9739-3acfc36121ce"/>
    </pd:DataReferenceList>
  </pd:VariableReplacementDescriptor>
</pd:PersonalizationDefinition>
</file>

<file path=customXml/item4.xml><?xml version="1.0" encoding="utf-8"?>
<pd:PersonalizationDefinition xmlns:pd="Strauss.PersonalizationDefinition" name="">
  <pd:DataReferenceList>
    <pd:DataReference datasourceID="7657b43f-19b8-4b19-8794-2fe473db0b28" dataFieldID="ee748932-e601-41e6-9e9b-7880b1e2d0e6" variableListUniqueId="758fa954-9d45-46b6-9739-3acfc36121ce"/>
    <pd:DataReference datasourceID="7657b43f-19b8-4b19-8794-2fe473db0b28" dataFieldID="302bf31c-ad92-443c-8845-d5cc75bb5bb4" variableListUniqueId="758fa954-9d45-46b6-9739-3acfc36121ce"/>
  </pd:DataReferenceList>
  <pd:VariableReplacementDescriptor name="" desc="" uid="">
    <pd:DataReferenceList>
      <pd:DataReference datasourceID="7657b43f-19b8-4b19-8794-2fe473db0b28" dataFieldID="ee748932-e601-41e6-9e9b-7880b1e2d0e6" variableListUniqueId="758fa954-9d45-46b6-9739-3acfc36121ce"/>
      <pd:DataReference datasourceID="7657b43f-19b8-4b19-8794-2fe473db0b28" dataFieldID="302bf31c-ad92-443c-8845-d5cc75bb5bb4" variableListUniqueId="758fa954-9d45-46b6-9739-3acfc36121ce"/>
    </pd:DataReferenceList>
  </pd:VariableReplacementDescriptor>
</pd:PersonalizationDefinition>
</file>

<file path=customXml/item40.xml><?xml version="1.0" encoding="utf-8"?>
<pd:PersonalizationDefinition xmlns:pd="Strauss.PersonalizationDefinition" name="">
  <pd:DataReferenceList>
    <pd:DataReference datasourceID="7657b43f-19b8-4b19-8794-2fe473db0b28" dataFieldID="d67b1eef-6350-4c62-9a5e-051cdcd5849d" variableListUniqueId="758fa954-9d45-46b6-9739-3acfc36121ce"/>
  </pd:DataReferenceList>
  <pd:VariableReplacementDescriptor name="" desc="" uid="">
    <pd:DataReferenceList>
      <pd:DataReference datasourceID="7657b43f-19b8-4b19-8794-2fe473db0b28" dataFieldID="d67b1eef-6350-4c62-9a5e-051cdcd5849d" variableListUniqueId="758fa954-9d45-46b6-9739-3acfc36121ce"/>
    </pd:DataReferenceList>
  </pd:VariableReplacementDescriptor>
</pd:PersonalizationDefinition>
</file>

<file path=customXml/item41.xml><?xml version="1.0" encoding="utf-8"?>
<DataSourceMapping>
  <Id>38c4b1fd-9cdd-4c68-8836-95b0c447467d</Id>
  <Name>EXPRESSION_VARIABLE_MAPPING</Name>
  <TargetDataSource>cc9a3bda-611e-4f7b-a51b-25c381206916</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42.xml><?xml version="1.0" encoding="utf-8"?>
<DataSourceMapping>
  <Id>572a577f-97ed-41c4-8138-e9fe93833f6e</Id>
  <Name>AD_HOC_MAPPING</Name>
  <TargetDataSource>7657b43f-19b8-4b19-8794-2fe473db0b28</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RawMapping DataFieldId="be189008-9d0a-4b66-a400-e7390eb84cd3" Mapping="DataRecord/PlanSpecificDetail"/>
    <RawMapping DataFieldId="ee748932-e601-41e6-9e9b-7880b1e2d0e6" Mapping="DataRecord/xx1"/>
    <RawMapping DataFieldId="302bf31c-ad92-443c-8845-d5cc75bb5bb4" Mapping="DataRecord/xx2"/>
    <RawMapping DataFieldId="066d753b-c870-4e9d-8ec7-443daddea42c" Mapping="DataRecord/_text"/>
    <RawMapping DataFieldId="c9fd0446-3f5f-4117-a7ae-903d8624b757" Mapping="DataRecord/VstTxt"/>
    <RawMapping DataFieldId="d5ddf400-57c4-46f7-a73e-761c8282b517" Mapping="DataRecord/VestPerc"/>
    <RawMapping DataFieldId="7117df9d-ea27-4cee-abb2-7d31127a8e10" Mapping="DataRecord/VestYears"/>
    <RawMapping DataFieldId="8832df2e-800b-4969-8eb7-fd90d4aac6f0" Mapping="DataRecord/eq"/>
    <RawMapping DataFieldId="738595af-041d-41d6-98c3-5b274bac02b9" Mapping="DataRecord/fi"/>
    <RawMapping DataFieldId="03bc5288-bcf2-4fe4-968b-fd0184e092c2" Mapping="DataRecord/mm"/>
    <RawMapping DataFieldId="d67b1eef-6350-4c62-9a5e-051cdcd5849d" Mapping="DataRecord/ab"/>
    <RawMapping DataFieldId="1af3fa92-626c-4511-8f59-898f67f61c51" Mapping="DataRecord/DP"/>
    <RawMapping DataFieldId="3fe3230e-3647-4f30-a225-b3520c633695" Mapping="DataRecord/stockname"/>
    <RawMapping DataFieldId="02367176-aa4c-4abc-be14-0ced02528baf" Mapping="DataRecord/phonenumber"/>
  </RawMappings>
  <DesignTimeProperties/>
</DataSourceMapping>
</file>

<file path=customXml/item43.xml><?xml version="1.0" encoding="utf-8"?>
<pd:PersonalizationDefinition xmlns:pd="Strauss.PersonalizationDefinition" name="">
  <pd:DataReferenceList/>
  <pd:ExternalContentPD name="ClientLogo" desc="" uid="75340d1e-fca5-4f63-ae7d-e3cb0964d3ce" provider="" control="FitBoth" HorizontalAlignment="" VerticalAlignment="" hasDefault="False" canManualUpload="True" allowPartialPdf="True" OverlayForPage="0" IsFitPDF="True" IsAdvancedMode="False" SamplePDFName="" ExternalContentType="ExternalImage" AllowPDF="False" AllowPptx="True" IncludeStandardPPTX="False" IncludeLiveDoc="False" canSelectFromLibrary="False" isFromExternal="False" SlideFitPattern="AlignTopLeft" IncludePlaceholder="False">
    <pd:DataReferenceList/>
    <pd:ExternalContentQuery queryType="PullFromLibrary" queryFolderId="" rel="&amp;&amp;"/>
  </pd:ExternalContentPD>
</pd:PersonalizationDefinition>
</file>

<file path=customXml/item44.xml><?xml version="1.0" encoding="utf-8"?>
<pd:PersonalizationDefinition xmlns:pd="Strauss.PersonalizationDefinition" name="">
  <pd:DataReferenceList>
    <pd:DataReference datasourceID="7657b43f-19b8-4b19-8794-2fe473db0b28" dataFieldID="d5ddf400-57c4-46f7-a73e-761c8282b517" variableListUniqueId="758fa954-9d45-46b6-9739-3acfc36121ce"/>
    <pd:DataReference datasourceID="7657b43f-19b8-4b19-8794-2fe473db0b28" dataFieldID="7117df9d-ea27-4cee-abb2-7d31127a8e10" variableListUniqueId="758fa954-9d45-46b6-9739-3acfc36121ce"/>
    <pd:DataReference datasourceID="5b3d6b0c-4257-45a9-8d04-7224d65ea292" dataFieldID="6ee60f16-30f9-4251-890f-301a4950ad21" variableListUniqueId="c5b262e8-8bc3-4bfd-807e-19969dc83150"/>
  </pd:DataReferenceList>
  <pd:DynamicTableDescriptor name="CCVesting" desc="" uid="abf03e90-dbce-4724-a2cc-111d7e28e0e3" isHorizontal="False" overflowToTableId="" continueFromTableId="" hideSlideWhenNoData="False" fixWidth="False" AdvancedWeighting="False" maxWeight="100">
    <pd:DataReferenceList>
      <pd:DataReference datasourceID="7657b43f-19b8-4b19-8794-2fe473db0b28" dataFieldID="d5ddf400-57c4-46f7-a73e-761c8282b517" variableListUniqueId="758fa954-9d45-46b6-9739-3acfc36121ce"/>
      <pd:DataReference datasourceID="7657b43f-19b8-4b19-8794-2fe473db0b28" dataFieldID="7117df9d-ea27-4cee-abb2-7d31127a8e10" variableListUniqueId="758fa954-9d45-46b6-9739-3acfc36121ce"/>
      <pd:DataReference datasourceID="5b3d6b0c-4257-45a9-8d04-7224d65ea292" dataFieldID="6ee60f16-30f9-4251-890f-301a4950ad21" variableListUniqueId="c5b262e8-8bc3-4bfd-807e-19969dc83150"/>
    </pd:DataReferenceList>
    <pd:BindTables>
      <pd:BindTable IsLimitRecordCount="False" RepeatingRowIndexFrom="2" RepeatingRowIndexTo="2" MaxRecords="999" isFooterInLastPage="True" isHeaderInFirstPage="False" startDataIndex="0" maxRowPerSlide="8" IsMaxLinesPerSlide="False" HeaderRowIndexFrom="0" HeaderRowIndexTo="0" FooterRowIndexFrom="0" FooterRowIndexTo="0" AnchorToBottom="False" IsFromOriginalTable="False" FooterAnchorToBottom="False">
        <pd:DataReference datasourceID="5b3d6b0c-4257-45a9-8d04-7224d65ea292" dataFieldID="6ee60f16-30f9-4251-890f-301a4950ad21" variableListUniqueId="c5b262e8-8bc3-4bfd-807e-19969dc83150"/>
        <pd:SortDescriptor name="" desc="" uid=""/>
        <pd:Condition rel="&amp;&amp;"/>
        <pd:DecimalAlign name="" desc="" uid="" AlignDecimal="False"/>
      </pd:BindTable>
    </pd:BindTables>
    <pd:DynamicTableColumns>
      <pd:DynamicTableColumn rowIndex="0" colIndex="0">
        <pd:DataReferenceList/>
      </pd:DynamicTableColumn>
      <pd:DynamicTableColumn rowIndex="0" colIndex="1">
        <pd:DataReferenceList/>
      </pd:DynamicTableColumn>
      <pd:DynamicTableColumn rowIndex="1" colIndex="0">
        <pd:DataReferenceList>
          <pd:DataReference datasourceID="7657b43f-19b8-4b19-8794-2fe473db0b28" dataFieldID="d5ddf400-57c4-46f7-a73e-761c8282b517" variableListUniqueId="758fa954-9d45-46b6-9739-3acfc36121ce"/>
        </pd:DataReferenceList>
      </pd:DynamicTableColumn>
      <pd:DynamicTableColumn rowIndex="1" colIndex="1">
        <pd:DataReferenceList>
          <pd:DataReference datasourceID="7657b43f-19b8-4b19-8794-2fe473db0b28" dataFieldID="7117df9d-ea27-4cee-abb2-7d31127a8e10" variableListUniqueId="758fa954-9d45-46b6-9739-3acfc36121ce"/>
        </pd:DataReferenceList>
      </pd:DynamicTableColumn>
    </pd:DynamicTableColumns>
  </pd:DynamicTableDescriptor>
</pd:PersonalizationDefinition>
</file>

<file path=customXml/item45.xml><?xml version="1.0" encoding="utf-8"?>
<pd:PersonalizationDefinition xmlns:pd="Strauss.PersonalizationDefinition" name="">
  <pd:DataReferenceList>
    <pd:DataReference datasourceID="7657b43f-19b8-4b19-8794-2fe473db0b28" dataFieldID="02367176-aa4c-4abc-be14-0ced02528baf" variableListUniqueId="758fa954-9d45-46b6-9739-3acfc36121ce"/>
  </pd:DataReferenceList>
  <pd:VariableReplacementDescriptor name="" desc="" uid="">
    <pd:DataReferenceList>
      <pd:DataReference datasourceID="7657b43f-19b8-4b19-8794-2fe473db0b28" dataFieldID="02367176-aa4c-4abc-be14-0ced02528baf" variableListUniqueId="758fa954-9d45-46b6-9739-3acfc36121ce"/>
    </pd:DataReferenceList>
  </pd:VariableReplacementDescriptor>
</pd:PersonalizationDefinition>
</file>

<file path=customXml/item46.xml><?xml version="1.0" encoding="utf-8"?>
<pd:PersonalizationDefinition xmlns:pd="Strauss.PersonalizationDefinition" name="">
  <pd:DataReferenceList/>
  <pd:ExternalContentPD name="ClientLogo" desc="" uid="75340d1e-fca5-4f63-ae7d-e3cb0964d3ce" provider="" control="FitBoth" HorizontalAlignment="" VerticalAlignment="" hasDefault="False" canManualUpload="True" allowPartialPdf="True" OverlayForPage="0" IsFitPDF="True" IsAdvancedMode="False" SamplePDFName="" ExternalContentType="ExternalImage" AllowPDF="False" AllowPptx="True" IncludeStandardPPTX="False" IncludeLiveDoc="False" canSelectFromLibrary="False" isFromExternal="False" SlideFitPattern="AlignTopLeft" IncludePlaceholder="False">
    <pd:DataReferenceList/>
    <pd:ExternalContentQuery queryType="PullFromLibrary" queryFolderId="" rel="&amp;&amp;"/>
  </pd:ExternalContentPD>
</pd:PersonalizationDefinition>
</file>

<file path=customXml/item47.xml><?xml version="1.0" encoding="utf-8"?>
<pd:PersonalizationDefinition xmlns:pd="Strauss.PersonalizationDefinition" name="">
  <pd:DataReferenceList>
    <pd:DataReference datasourceID="7657b43f-19b8-4b19-8794-2fe473db0b28" dataFieldID="8832df2e-800b-4969-8eb7-fd90d4aac6f0" variableListUniqueId="758fa954-9d45-46b6-9739-3acfc36121ce"/>
  </pd:DataReferenceList>
  <pd:VariableReplacementDescriptor name="" desc="" uid="">
    <pd:DataReferenceList>
      <pd:DataReference datasourceID="7657b43f-19b8-4b19-8794-2fe473db0b28" dataFieldID="8832df2e-800b-4969-8eb7-fd90d4aac6f0" variableListUniqueId="758fa954-9d45-46b6-9739-3acfc36121ce"/>
    </pd:DataReferenceList>
  </pd:VariableReplacementDescriptor>
</pd:PersonalizationDefinition>
</file>

<file path=customXml/item48.xml><?xml version="1.0" encoding="utf-8"?>
<ct:contentTypeSchema xmlns:ct="http://schemas.microsoft.com/office/2006/metadata/contentType" xmlns:ma="http://schemas.microsoft.com/office/2006/metadata/properties/metaAttributes" ct:_="" ma:_="" ma:contentTypeName="Document" ma:contentTypeID="0x01010007715800684D8E408AA4A27AE35BCE26" ma:contentTypeVersion="16" ma:contentTypeDescription="Create a new document." ma:contentTypeScope="" ma:versionID="bb2d88e1a90ffd3fe8d6ed62dafa125b">
  <xsd:schema xmlns:xsd="http://www.w3.org/2001/XMLSchema" xmlns:xs="http://www.w3.org/2001/XMLSchema" xmlns:p="http://schemas.microsoft.com/office/2006/metadata/properties" xmlns:ns2="d7bd0f70-3092-492c-a592-2c42b999e06e" xmlns:ns3="f185d904-8526-4a23-9cfe-19357e6280d2" targetNamespace="http://schemas.microsoft.com/office/2006/metadata/properties" ma:root="true" ma:fieldsID="df8a35a51fafa22e28dc960c585c5f36" ns2:_="" ns3:_="">
    <xsd:import namespace="d7bd0f70-3092-492c-a592-2c42b999e06e"/>
    <xsd:import namespace="f185d904-8526-4a23-9cfe-19357e6280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d0f70-3092-492c-a592-2c42b999e0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d0b1873-ef96-4b79-a555-aff0f1998d4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85d904-8526-4a23-9cfe-19357e628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1a96e84-7961-4ad4-87bf-61e969e2ff02}" ma:internalName="TaxCatchAll" ma:showField="CatchAllData" ma:web="f185d904-8526-4a23-9cfe-19357e6280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9.xml><?xml version="1.0" encoding="utf-8"?>
<VariableList UniqueId="8b3c4904-b5eb-4ec9-9032-cbaccfc5aea4" Name="SectionSelectionDs" ContentType="XML" MajorVersion="0" MinorVersion="1" isLocalCopy="False" IsBaseObject="False" DataSourceId="103" DataSourceMajorVersion="1" DataSourceMinorVersion="0"/>
</file>

<file path=customXml/item5.xml><?xml version="1.0" encoding="utf-8"?>
<pd:PersonalizationDefinition xmlns:pd="Strauss.PersonalizationDefinition" name="">
  <pd:DataReferenceList>
    <pd:DataReference datasourceID="7657b43f-19b8-4b19-8794-2fe473db0b28" dataFieldID="03bc5288-bcf2-4fe4-968b-fd0184e092c2" variableListUniqueId="758fa954-9d45-46b6-9739-3acfc36121ce"/>
  </pd:DataReferenceList>
  <pd:VariableReplacementDescriptor name="" desc="" uid="">
    <pd:DataReferenceList>
      <pd:DataReference datasourceID="7657b43f-19b8-4b19-8794-2fe473db0b28" dataFieldID="03bc5288-bcf2-4fe4-968b-fd0184e092c2" variableListUniqueId="758fa954-9d45-46b6-9739-3acfc36121ce"/>
    </pd:DataReferenceList>
  </pd:VariableReplacementDescriptor>
</pd:PersonalizationDefinition>
</file>

<file path=customXml/item50.xml><?xml version="1.0" encoding="utf-8"?>
<pd:PersonalizationDefinition xmlns:pd="Strauss.PersonalizationDefinition" name="">
  <pd:DataReferenceList>
    <pd:DataReference datasourceID="7657b43f-19b8-4b19-8794-2fe473db0b28" dataFieldID="8832df2e-800b-4969-8eb7-fd90d4aac6f0" variableListUniqueId="758fa954-9d45-46b6-9739-3acfc36121ce"/>
  </pd:DataReferenceList>
  <pd:VariableReplacementDescriptor name="" desc="" uid="">
    <pd:DataReferenceList>
      <pd:DataReference datasourceID="7657b43f-19b8-4b19-8794-2fe473db0b28" dataFieldID="8832df2e-800b-4969-8eb7-fd90d4aac6f0" variableListUniqueId="758fa954-9d45-46b6-9739-3acfc36121ce"/>
    </pd:DataReferenceList>
  </pd:VariableReplacementDescriptor>
</pd:PersonalizationDefinition>
</file>

<file path=customXml/item51.xml><?xml version="1.0" encoding="utf-8"?>
<VariableListDefinition name="System" displayName="System" id="09a2bf0f-4353-45d9-8be4-b870ac777b54" isdomainofvalue="False" dataSourceId="d01f0f11-2614-4582-8907-5d22133d0443"/>
</file>

<file path=customXml/item52.xml><?xml version="1.0" encoding="utf-8"?>
<pd:PersonalizationDefinition xmlns:pd="Strauss.PersonalizationDefinition" name="">
  <pd:DataReferenceList>
    <pd:DataReference datasourceID="7657b43f-19b8-4b19-8794-2fe473db0b28" dataFieldID="d67b1eef-6350-4c62-9a5e-051cdcd5849d" variableListUniqueId="758fa954-9d45-46b6-9739-3acfc36121ce"/>
  </pd:DataReferenceList>
  <pd:VariableReplacementDescriptor name="" desc="" uid="">
    <pd:DataReferenceList>
      <pd:DataReference datasourceID="7657b43f-19b8-4b19-8794-2fe473db0b28" dataFieldID="d67b1eef-6350-4c62-9a5e-051cdcd5849d" variableListUniqueId="758fa954-9d45-46b6-9739-3acfc36121ce"/>
    </pd:DataReferenceList>
  </pd:VariableReplacementDescriptor>
</pd:PersonalizationDefinition>
</file>

<file path=customXml/item53.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54.xml><?xml version="1.0" encoding="utf-8"?>
<VariableList UniqueId="09a2bf0f-4353-45d9-8be4-b870ac777b54" Name="System" ContentType="XML" MajorVersion="0" MinorVersion="1" isLocalCopy="False" IsBaseObject="False" DataSourceId="d01f0f11-2614-4582-8907-5d22133d0443" DataSourceMajorVersion="0" DataSourceMinorVersion="1"/>
</file>

<file path=customXml/item55.xml><?xml version="1.0" encoding="utf-8"?>
<pd:PersonalizationDefinition xmlns:pd="Strauss.PersonalizationDefinition" name="">
  <pd:DataReferenceList>
    <pd:DataReference datasourceID="7657b43f-19b8-4b19-8794-2fe473db0b28" dataFieldID="8832df2e-800b-4969-8eb7-fd90d4aac6f0" variableListUniqueId="758fa954-9d45-46b6-9739-3acfc36121ce"/>
  </pd:DataReferenceList>
  <pd:VariableReplacementDescriptor name="" desc="" uid="">
    <pd:DataReferenceList>
      <pd:DataReference datasourceID="7657b43f-19b8-4b19-8794-2fe473db0b28" dataFieldID="8832df2e-800b-4969-8eb7-fd90d4aac6f0" variableListUniqueId="758fa954-9d45-46b6-9739-3acfc36121ce"/>
    </pd:DataReferenceList>
  </pd:VariableReplacementDescriptor>
</pd:PersonalizationDefinition>
</file>

<file path=customXml/item56.xml><?xml version="1.0" encoding="utf-8"?>
<pd:PersonalizationDefinition xmlns:pd="Strauss.PersonalizationDefinition" name="">
  <pd:DataReferenceList>
    <pd:DataReference datasourceID="7657b43f-19b8-4b19-8794-2fe473db0b28" dataFieldID="738595af-041d-41d6-98c3-5b274bac02b9" variableListUniqueId="758fa954-9d45-46b6-9739-3acfc36121ce"/>
  </pd:DataReferenceList>
  <pd:VariableReplacementDescriptor name="" desc="" uid="">
    <pd:DataReferenceList>
      <pd:DataReference datasourceID="7657b43f-19b8-4b19-8794-2fe473db0b28" dataFieldID="738595af-041d-41d6-98c3-5b274bac02b9" variableListUniqueId="758fa954-9d45-46b6-9739-3acfc36121ce"/>
    </pd:DataReferenceList>
  </pd:VariableReplacementDescriptor>
</pd:PersonalizationDefinition>
</file>

<file path=customXml/item6.xml><?xml version="1.0" encoding="utf-8"?>
<pd:PersonalizationDefinition xmlns:pd="Strauss.PersonalizationDefinition" name="">
  <pd:DataReferenceList>
    <pd:DataReference datasourceID="5b3d6b0c-4257-45a9-8d04-7224d65ea292" dataFieldID="4664689f-e1c2-4990-97dc-2d0878dbeb14" variableListUniqueId="c5b262e8-8bc3-4bfd-807e-19969dc83150"/>
  </pd:DataReferenceList>
  <pd:VariableReplacementDescriptor name="" desc="" uid="">
    <pd:DataReferenceList>
      <pd:DataReference datasourceID="5b3d6b0c-4257-45a9-8d04-7224d65ea292" dataFieldID="4664689f-e1c2-4990-97dc-2d0878dbeb14" variableListUniqueId="c5b262e8-8bc3-4bfd-807e-19969dc83150"/>
    </pd:DataReferenceList>
  </pd:VariableReplacementDescriptor>
</pd:PersonalizationDefinition>
</file>

<file path=customXml/item7.xml><?xml version="1.0" encoding="utf-8"?>
<DataSourceInfo>
  <Id>d01f0f11-2614-4582-8907-5d22133d0443</Id>
  <MajorVersion>0</MajorVersion>
  <MinorVersion>1</MinorVersion>
  <DataSourceType>System</DataSourceType>
  <Name>System</Name>
  <Description/>
  <Filter/>
  <DataFields/>
</DataSourceInfo>
</file>

<file path=customXml/item8.xml><?xml version="1.0" encoding="utf-8"?>
<DataSourceMapping>
  <Id>d8964ca4-c3b4-4737-bffa-72a9884c253b</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9.xml><?xml version="1.0" encoding="utf-8"?>
<pd:PersonalizationDefinition xmlns:pd="Strauss.PersonalizationDefinition" name="">
  <pd:DataReferenceList>
    <pd:DataReference datasourceID="7657b43f-19b8-4b19-8794-2fe473db0b28" dataFieldID="738595af-041d-41d6-98c3-5b274bac02b9" variableListUniqueId="758fa954-9d45-46b6-9739-3acfc36121ce"/>
  </pd:DataReferenceList>
  <pd:VariableReplacementDescriptor name="" desc="" uid="">
    <pd:DataReferenceList>
      <pd:DataReference datasourceID="7657b43f-19b8-4b19-8794-2fe473db0b28" dataFieldID="738595af-041d-41d6-98c3-5b274bac02b9" variableListUniqueId="758fa954-9d45-46b6-9739-3acfc36121ce"/>
    </pd:DataReferenceList>
  </pd:VariableReplacementDescriptor>
</pd:PersonalizationDefinition>
</file>

<file path=customXml/itemProps1.xml><?xml version="1.0" encoding="utf-8"?>
<ds:datastoreItem xmlns:ds="http://schemas.openxmlformats.org/officeDocument/2006/customXml" ds:itemID="{6C78039B-680C-421E-9E4E-6C21D4943B8E}">
  <ds:schemaRefs/>
</ds:datastoreItem>
</file>

<file path=customXml/itemProps10.xml><?xml version="1.0" encoding="utf-8"?>
<ds:datastoreItem xmlns:ds="http://schemas.openxmlformats.org/officeDocument/2006/customXml" ds:itemID="{BE44DD1D-30B4-481A-B967-CED36DBC5833}">
  <ds:schemaRefs>
    <ds:schemaRef ds:uri="Strauss.PersonalizationDefinition"/>
  </ds:schemaRefs>
</ds:datastoreItem>
</file>

<file path=customXml/itemProps11.xml><?xml version="1.0" encoding="utf-8"?>
<ds:datastoreItem xmlns:ds="http://schemas.openxmlformats.org/officeDocument/2006/customXml" ds:itemID="{C2DC1671-7CE7-4520-A834-D3D896EFB9E1}">
  <ds:schemaRefs/>
</ds:datastoreItem>
</file>

<file path=customXml/itemProps12.xml><?xml version="1.0" encoding="utf-8"?>
<ds:datastoreItem xmlns:ds="http://schemas.openxmlformats.org/officeDocument/2006/customXml" ds:itemID="{07BFF429-DC1C-470A-96D1-621EE595D224}">
  <ds:schemaRefs/>
</ds:datastoreItem>
</file>

<file path=customXml/itemProps13.xml><?xml version="1.0" encoding="utf-8"?>
<ds:datastoreItem xmlns:ds="http://schemas.openxmlformats.org/officeDocument/2006/customXml" ds:itemID="{F155E13C-EDAD-4236-9104-F940B3D933CB}">
  <ds:schemaRefs>
    <ds:schemaRef ds:uri="Strauss.PersonalizationDefinition"/>
  </ds:schemaRefs>
</ds:datastoreItem>
</file>

<file path=customXml/itemProps14.xml><?xml version="1.0" encoding="utf-8"?>
<ds:datastoreItem xmlns:ds="http://schemas.openxmlformats.org/officeDocument/2006/customXml" ds:itemID="{82105FEC-30BA-49DF-A3AB-57FA690A6B53}">
  <ds:schemaRefs>
    <ds:schemaRef ds:uri="Strauss.PersonalizationDefinition"/>
  </ds:schemaRefs>
</ds:datastoreItem>
</file>

<file path=customXml/itemProps15.xml><?xml version="1.0" encoding="utf-8"?>
<ds:datastoreItem xmlns:ds="http://schemas.openxmlformats.org/officeDocument/2006/customXml" ds:itemID="{AF64CB95-750C-4134-AFDA-732F8FE66CF3}">
  <ds:schemaRefs>
    <ds:schemaRef ds:uri="Strauss.PersonalizationDefinition"/>
  </ds:schemaRefs>
</ds:datastoreItem>
</file>

<file path=customXml/itemProps16.xml><?xml version="1.0" encoding="utf-8"?>
<ds:datastoreItem xmlns:ds="http://schemas.openxmlformats.org/officeDocument/2006/customXml" ds:itemID="{7C1F4162-ABD1-4D64-9A28-3B65EF2A322B}">
  <ds:schemaRefs>
    <ds:schemaRef ds:uri="http://www.w3.org/XML/1998/namespace"/>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f185d904-8526-4a23-9cfe-19357e6280d2"/>
    <ds:schemaRef ds:uri="http://purl.org/dc/terms/"/>
    <ds:schemaRef ds:uri="d7bd0f70-3092-492c-a592-2c42b999e06e"/>
    <ds:schemaRef ds:uri="http://schemas.microsoft.com/office/2006/metadata/properties"/>
  </ds:schemaRefs>
</ds:datastoreItem>
</file>

<file path=customXml/itemProps17.xml><?xml version="1.0" encoding="utf-8"?>
<ds:datastoreItem xmlns:ds="http://schemas.openxmlformats.org/officeDocument/2006/customXml" ds:itemID="{902F3781-E531-654B-92F6-98BAB16BEA00}">
  <ds:schemaRefs>
    <ds:schemaRef ds:uri="Strauss.PersonalizationDefinition"/>
  </ds:schemaRefs>
</ds:datastoreItem>
</file>

<file path=customXml/itemProps18.xml><?xml version="1.0" encoding="utf-8"?>
<ds:datastoreItem xmlns:ds="http://schemas.openxmlformats.org/officeDocument/2006/customXml" ds:itemID="{0A52EBB0-288B-4757-BBEF-64ABEFAA4392}">
  <ds:schemaRefs/>
</ds:datastoreItem>
</file>

<file path=customXml/itemProps19.xml><?xml version="1.0" encoding="utf-8"?>
<ds:datastoreItem xmlns:ds="http://schemas.openxmlformats.org/officeDocument/2006/customXml" ds:itemID="{2009C255-10A2-4633-9E52-F9EBA661D15E}">
  <ds:schemaRefs/>
</ds:datastoreItem>
</file>

<file path=customXml/itemProps2.xml><?xml version="1.0" encoding="utf-8"?>
<ds:datastoreItem xmlns:ds="http://schemas.openxmlformats.org/officeDocument/2006/customXml" ds:itemID="{A24958F9-B05B-4C75-BA56-40B1E9924108}">
  <ds:schemaRefs/>
</ds:datastoreItem>
</file>

<file path=customXml/itemProps20.xml><?xml version="1.0" encoding="utf-8"?>
<ds:datastoreItem xmlns:ds="http://schemas.openxmlformats.org/officeDocument/2006/customXml" ds:itemID="{4BB515CF-1F18-4A2E-85C8-0DC302704788}">
  <ds:schemaRefs/>
</ds:datastoreItem>
</file>

<file path=customXml/itemProps21.xml><?xml version="1.0" encoding="utf-8"?>
<ds:datastoreItem xmlns:ds="http://schemas.openxmlformats.org/officeDocument/2006/customXml" ds:itemID="{E5F61AA3-DCC3-4F34-9EEB-DAF63A9C478E}">
  <ds:schemaRefs>
    <ds:schemaRef ds:uri="Strauss.PersonalizationDefinition"/>
  </ds:schemaRefs>
</ds:datastoreItem>
</file>

<file path=customXml/itemProps22.xml><?xml version="1.0" encoding="utf-8"?>
<ds:datastoreItem xmlns:ds="http://schemas.openxmlformats.org/officeDocument/2006/customXml" ds:itemID="{EF7E8B0B-9A45-4747-820D-79C7EE868C0D}">
  <ds:schemaRefs>
    <ds:schemaRef ds:uri="Strauss.PersonalizationDefinition"/>
  </ds:schemaRefs>
</ds:datastoreItem>
</file>

<file path=customXml/itemProps23.xml><?xml version="1.0" encoding="utf-8"?>
<ds:datastoreItem xmlns:ds="http://schemas.openxmlformats.org/officeDocument/2006/customXml" ds:itemID="{BF3C7DB2-5134-D843-8FC2-43EA50F9A822}">
  <ds:schemaRefs>
    <ds:schemaRef ds:uri="Strauss.PersonalizationDefinition"/>
  </ds:schemaRefs>
</ds:datastoreItem>
</file>

<file path=customXml/itemProps24.xml><?xml version="1.0" encoding="utf-8"?>
<ds:datastoreItem xmlns:ds="http://schemas.openxmlformats.org/officeDocument/2006/customXml" ds:itemID="{46EB5476-34C7-48F6-A243-7498B38A5B20}">
  <ds:schemaRefs>
    <ds:schemaRef ds:uri="Strauss.PersonalizationDefinition"/>
  </ds:schemaRefs>
</ds:datastoreItem>
</file>

<file path=customXml/itemProps25.xml><?xml version="1.0" encoding="utf-8"?>
<ds:datastoreItem xmlns:ds="http://schemas.openxmlformats.org/officeDocument/2006/customXml" ds:itemID="{F5C6EF56-5FFC-4964-B0CD-B22A845F0988}">
  <ds:schemaRefs>
    <ds:schemaRef ds:uri="Strauss.PersonalizationDefinition"/>
  </ds:schemaRefs>
</ds:datastoreItem>
</file>

<file path=customXml/itemProps26.xml><?xml version="1.0" encoding="utf-8"?>
<ds:datastoreItem xmlns:ds="http://schemas.openxmlformats.org/officeDocument/2006/customXml" ds:itemID="{C078623B-1910-46B1-851F-67B1F11A2BF3}">
  <ds:schemaRefs>
    <ds:schemaRef ds:uri="Strauss.PersonalizationDefinition"/>
  </ds:schemaRefs>
</ds:datastoreItem>
</file>

<file path=customXml/itemProps27.xml><?xml version="1.0" encoding="utf-8"?>
<ds:datastoreItem xmlns:ds="http://schemas.openxmlformats.org/officeDocument/2006/customXml" ds:itemID="{9E27B70C-7091-0440-8B46-C85E66760B55}">
  <ds:schemaRefs>
    <ds:schemaRef ds:uri="Strauss.PersonalizationDefinition"/>
  </ds:schemaRefs>
</ds:datastoreItem>
</file>

<file path=customXml/itemProps28.xml><?xml version="1.0" encoding="utf-8"?>
<ds:datastoreItem xmlns:ds="http://schemas.openxmlformats.org/officeDocument/2006/customXml" ds:itemID="{B3BA990D-E520-4237-ABB4-AA72D26F6D8A}">
  <ds:schemaRefs>
    <ds:schemaRef ds:uri="http://schemas.microsoft.com/sharepoint/v3/contenttype/forms"/>
  </ds:schemaRefs>
</ds:datastoreItem>
</file>

<file path=customXml/itemProps29.xml><?xml version="1.0" encoding="utf-8"?>
<ds:datastoreItem xmlns:ds="http://schemas.openxmlformats.org/officeDocument/2006/customXml" ds:itemID="{3D59959E-409C-4BF3-A5F9-7642DE043F19}">
  <ds:schemaRefs/>
</ds:datastoreItem>
</file>

<file path=customXml/itemProps3.xml><?xml version="1.0" encoding="utf-8"?>
<ds:datastoreItem xmlns:ds="http://schemas.openxmlformats.org/officeDocument/2006/customXml" ds:itemID="{BD37411E-3589-4C27-B695-97811A1FB556}">
  <ds:schemaRefs>
    <ds:schemaRef ds:uri="Strauss.PersonalizationDefinition"/>
  </ds:schemaRefs>
</ds:datastoreItem>
</file>

<file path=customXml/itemProps30.xml><?xml version="1.0" encoding="utf-8"?>
<ds:datastoreItem xmlns:ds="http://schemas.openxmlformats.org/officeDocument/2006/customXml" ds:itemID="{C54F0631-5B7B-4DC1-B31F-67423E69A6A9}">
  <ds:schemaRefs/>
</ds:datastoreItem>
</file>

<file path=customXml/itemProps31.xml><?xml version="1.0" encoding="utf-8"?>
<ds:datastoreItem xmlns:ds="http://schemas.openxmlformats.org/officeDocument/2006/customXml" ds:itemID="{E850D6DB-EB28-4A44-86BF-11BF4F816606}">
  <ds:schemaRefs>
    <ds:schemaRef ds:uri="Strauss.PersonalizationDefinition"/>
  </ds:schemaRefs>
</ds:datastoreItem>
</file>

<file path=customXml/itemProps32.xml><?xml version="1.0" encoding="utf-8"?>
<ds:datastoreItem xmlns:ds="http://schemas.openxmlformats.org/officeDocument/2006/customXml" ds:itemID="{B87B5DAF-724A-4EC1-97BE-1A5656DA856B}">
  <ds:schemaRefs>
    <ds:schemaRef ds:uri="Strauss.PersonalizationDefinition"/>
  </ds:schemaRefs>
</ds:datastoreItem>
</file>

<file path=customXml/itemProps33.xml><?xml version="1.0" encoding="utf-8"?>
<ds:datastoreItem xmlns:ds="http://schemas.openxmlformats.org/officeDocument/2006/customXml" ds:itemID="{AD46F402-1683-4053-9428-4141C69F68F8}">
  <ds:schemaRefs>
    <ds:schemaRef ds:uri="Strauss.PersonalizationDefinition"/>
  </ds:schemaRefs>
</ds:datastoreItem>
</file>

<file path=customXml/itemProps34.xml><?xml version="1.0" encoding="utf-8"?>
<ds:datastoreItem xmlns:ds="http://schemas.openxmlformats.org/officeDocument/2006/customXml" ds:itemID="{57BF1947-6D15-4CCD-8E66-AA675CD0A854}">
  <ds:schemaRefs>
    <ds:schemaRef ds:uri="Strauss.PersonalizationDefinition"/>
  </ds:schemaRefs>
</ds:datastoreItem>
</file>

<file path=customXml/itemProps35.xml><?xml version="1.0" encoding="utf-8"?>
<ds:datastoreItem xmlns:ds="http://schemas.openxmlformats.org/officeDocument/2006/customXml" ds:itemID="{140E59B7-E452-B344-AC0B-A7EC054CEDDD}">
  <ds:schemaRefs>
    <ds:schemaRef ds:uri="Strauss.PersonalizationDefinition"/>
  </ds:schemaRefs>
</ds:datastoreItem>
</file>

<file path=customXml/itemProps36.xml><?xml version="1.0" encoding="utf-8"?>
<ds:datastoreItem xmlns:ds="http://schemas.openxmlformats.org/officeDocument/2006/customXml" ds:itemID="{0D971658-6CD1-7840-B83D-B884CAD385E1}">
  <ds:schemaRefs>
    <ds:schemaRef ds:uri="Strauss.PersonalizationDefinition"/>
  </ds:schemaRefs>
</ds:datastoreItem>
</file>

<file path=customXml/itemProps37.xml><?xml version="1.0" encoding="utf-8"?>
<ds:datastoreItem xmlns:ds="http://schemas.openxmlformats.org/officeDocument/2006/customXml" ds:itemID="{571456DD-603D-4153-839C-5678359251F3}">
  <ds:schemaRefs/>
</ds:datastoreItem>
</file>

<file path=customXml/itemProps38.xml><?xml version="1.0" encoding="utf-8"?>
<ds:datastoreItem xmlns:ds="http://schemas.openxmlformats.org/officeDocument/2006/customXml" ds:itemID="{F442D696-0372-42D4-9A0E-61340958B8AA}">
  <ds:schemaRefs/>
</ds:datastoreItem>
</file>

<file path=customXml/itemProps39.xml><?xml version="1.0" encoding="utf-8"?>
<ds:datastoreItem xmlns:ds="http://schemas.openxmlformats.org/officeDocument/2006/customXml" ds:itemID="{D9245A5D-807D-455C-A29C-00D1422BA2E9}">
  <ds:schemaRefs>
    <ds:schemaRef ds:uri="Strauss.PersonalizationDefinition"/>
  </ds:schemaRefs>
</ds:datastoreItem>
</file>

<file path=customXml/itemProps4.xml><?xml version="1.0" encoding="utf-8"?>
<ds:datastoreItem xmlns:ds="http://schemas.openxmlformats.org/officeDocument/2006/customXml" ds:itemID="{1C10400F-CA09-461B-8024-AF1AF24FB772}">
  <ds:schemaRefs>
    <ds:schemaRef ds:uri="Strauss.PersonalizationDefinition"/>
  </ds:schemaRefs>
</ds:datastoreItem>
</file>

<file path=customXml/itemProps40.xml><?xml version="1.0" encoding="utf-8"?>
<ds:datastoreItem xmlns:ds="http://schemas.openxmlformats.org/officeDocument/2006/customXml" ds:itemID="{E6EA3285-0EFF-47FD-A2CB-013600E4B0E3}">
  <ds:schemaRefs>
    <ds:schemaRef ds:uri="Strauss.PersonalizationDefinition"/>
  </ds:schemaRefs>
</ds:datastoreItem>
</file>

<file path=customXml/itemProps41.xml><?xml version="1.0" encoding="utf-8"?>
<ds:datastoreItem xmlns:ds="http://schemas.openxmlformats.org/officeDocument/2006/customXml" ds:itemID="{B37E1BEC-CD45-4C2B-AB53-A610CE5A73A7}">
  <ds:schemaRefs/>
</ds:datastoreItem>
</file>

<file path=customXml/itemProps42.xml><?xml version="1.0" encoding="utf-8"?>
<ds:datastoreItem xmlns:ds="http://schemas.openxmlformats.org/officeDocument/2006/customXml" ds:itemID="{011D89BD-ECBE-44D9-945A-09E5A73ED473}">
  <ds:schemaRefs/>
</ds:datastoreItem>
</file>

<file path=customXml/itemProps43.xml><?xml version="1.0" encoding="utf-8"?>
<ds:datastoreItem xmlns:ds="http://schemas.openxmlformats.org/officeDocument/2006/customXml" ds:itemID="{65AB480B-5C80-4E8A-9395-85CEAD7EC8B0}">
  <ds:schemaRefs>
    <ds:schemaRef ds:uri="Strauss.PersonalizationDefinition"/>
  </ds:schemaRefs>
</ds:datastoreItem>
</file>

<file path=customXml/itemProps44.xml><?xml version="1.0" encoding="utf-8"?>
<ds:datastoreItem xmlns:ds="http://schemas.openxmlformats.org/officeDocument/2006/customXml" ds:itemID="{E753321E-F50A-496A-BB8F-DBC4F0571BE0}">
  <ds:schemaRefs>
    <ds:schemaRef ds:uri="Strauss.PersonalizationDefinition"/>
  </ds:schemaRefs>
</ds:datastoreItem>
</file>

<file path=customXml/itemProps45.xml><?xml version="1.0" encoding="utf-8"?>
<ds:datastoreItem xmlns:ds="http://schemas.openxmlformats.org/officeDocument/2006/customXml" ds:itemID="{26C3BB3D-8BE0-4840-BD4F-905552BA9B72}">
  <ds:schemaRefs>
    <ds:schemaRef ds:uri="Strauss.PersonalizationDefinition"/>
  </ds:schemaRefs>
</ds:datastoreItem>
</file>

<file path=customXml/itemProps46.xml><?xml version="1.0" encoding="utf-8"?>
<ds:datastoreItem xmlns:ds="http://schemas.openxmlformats.org/officeDocument/2006/customXml" ds:itemID="{BAF23CC3-7886-48DA-BB81-AAA0A44A2953}">
  <ds:schemaRefs>
    <ds:schemaRef ds:uri="Strauss.PersonalizationDefinition"/>
  </ds:schemaRefs>
</ds:datastoreItem>
</file>

<file path=customXml/itemProps47.xml><?xml version="1.0" encoding="utf-8"?>
<ds:datastoreItem xmlns:ds="http://schemas.openxmlformats.org/officeDocument/2006/customXml" ds:itemID="{5BEEAF5B-D11C-4EB9-8217-D95472D82957}">
  <ds:schemaRefs>
    <ds:schemaRef ds:uri="Strauss.PersonalizationDefinition"/>
  </ds:schemaRefs>
</ds:datastoreItem>
</file>

<file path=customXml/itemProps48.xml><?xml version="1.0" encoding="utf-8"?>
<ds:datastoreItem xmlns:ds="http://schemas.openxmlformats.org/officeDocument/2006/customXml" ds:itemID="{C53FB024-A80B-440E-BEF9-5E3BB4807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d0f70-3092-492c-a592-2c42b999e06e"/>
    <ds:schemaRef ds:uri="f185d904-8526-4a23-9cfe-19357e62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9.xml><?xml version="1.0" encoding="utf-8"?>
<ds:datastoreItem xmlns:ds="http://schemas.openxmlformats.org/officeDocument/2006/customXml" ds:itemID="{5A07D62B-49E1-449A-8971-98A0E940A948}">
  <ds:schemaRefs/>
</ds:datastoreItem>
</file>

<file path=customXml/itemProps5.xml><?xml version="1.0" encoding="utf-8"?>
<ds:datastoreItem xmlns:ds="http://schemas.openxmlformats.org/officeDocument/2006/customXml" ds:itemID="{0855FB0A-79EC-4FFC-9309-F726FD033969}">
  <ds:schemaRefs>
    <ds:schemaRef ds:uri="Strauss.PersonalizationDefinition"/>
  </ds:schemaRefs>
</ds:datastoreItem>
</file>

<file path=customXml/itemProps50.xml><?xml version="1.0" encoding="utf-8"?>
<ds:datastoreItem xmlns:ds="http://schemas.openxmlformats.org/officeDocument/2006/customXml" ds:itemID="{1AEF62EE-2545-4138-B183-5E6AA97806DF}">
  <ds:schemaRefs>
    <ds:schemaRef ds:uri="Strauss.PersonalizationDefinition"/>
  </ds:schemaRefs>
</ds:datastoreItem>
</file>

<file path=customXml/itemProps51.xml><?xml version="1.0" encoding="utf-8"?>
<ds:datastoreItem xmlns:ds="http://schemas.openxmlformats.org/officeDocument/2006/customXml" ds:itemID="{1BC6FA90-4AFA-4DB5-A27E-D4367AEF7BC9}">
  <ds:schemaRefs/>
</ds:datastoreItem>
</file>

<file path=customXml/itemProps52.xml><?xml version="1.0" encoding="utf-8"?>
<ds:datastoreItem xmlns:ds="http://schemas.openxmlformats.org/officeDocument/2006/customXml" ds:itemID="{33DC117F-3213-4A91-B1DA-E768775A02A5}">
  <ds:schemaRefs>
    <ds:schemaRef ds:uri="Strauss.PersonalizationDefinition"/>
  </ds:schemaRefs>
</ds:datastoreItem>
</file>

<file path=customXml/itemProps53.xml><?xml version="1.0" encoding="utf-8"?>
<ds:datastoreItem xmlns:ds="http://schemas.openxmlformats.org/officeDocument/2006/customXml" ds:itemID="{C436ED33-3B67-4168-9A93-03199D9448F1}">
  <ds:schemaRefs/>
</ds:datastoreItem>
</file>

<file path=customXml/itemProps54.xml><?xml version="1.0" encoding="utf-8"?>
<ds:datastoreItem xmlns:ds="http://schemas.openxmlformats.org/officeDocument/2006/customXml" ds:itemID="{F444BFE7-3409-4027-A3EB-B5E5E10B0BEF}">
  <ds:schemaRefs/>
</ds:datastoreItem>
</file>

<file path=customXml/itemProps55.xml><?xml version="1.0" encoding="utf-8"?>
<ds:datastoreItem xmlns:ds="http://schemas.openxmlformats.org/officeDocument/2006/customXml" ds:itemID="{937F9175-F5D0-4927-816D-B5FB44196F24}">
  <ds:schemaRefs>
    <ds:schemaRef ds:uri="Strauss.PersonalizationDefinition"/>
  </ds:schemaRefs>
</ds:datastoreItem>
</file>

<file path=customXml/itemProps56.xml><?xml version="1.0" encoding="utf-8"?>
<ds:datastoreItem xmlns:ds="http://schemas.openxmlformats.org/officeDocument/2006/customXml" ds:itemID="{59180CF2-42C5-4895-BF13-7D1B7D22033E}">
  <ds:schemaRefs>
    <ds:schemaRef ds:uri="Strauss.PersonalizationDefinition"/>
  </ds:schemaRefs>
</ds:datastoreItem>
</file>

<file path=customXml/itemProps6.xml><?xml version="1.0" encoding="utf-8"?>
<ds:datastoreItem xmlns:ds="http://schemas.openxmlformats.org/officeDocument/2006/customXml" ds:itemID="{BBBF81E2-26FB-A649-B5E9-B7EC933F9A13}">
  <ds:schemaRefs>
    <ds:schemaRef ds:uri="Strauss.PersonalizationDefinition"/>
  </ds:schemaRefs>
</ds:datastoreItem>
</file>

<file path=customXml/itemProps7.xml><?xml version="1.0" encoding="utf-8"?>
<ds:datastoreItem xmlns:ds="http://schemas.openxmlformats.org/officeDocument/2006/customXml" ds:itemID="{5CEA49C4-A773-45B0-A13C-FF5B9C2806CB}">
  <ds:schemaRefs/>
</ds:datastoreItem>
</file>

<file path=customXml/itemProps8.xml><?xml version="1.0" encoding="utf-8"?>
<ds:datastoreItem xmlns:ds="http://schemas.openxmlformats.org/officeDocument/2006/customXml" ds:itemID="{B81B6984-DD0D-4BF9-A3AA-BA46C99409BE}">
  <ds:schemaRefs/>
</ds:datastoreItem>
</file>

<file path=customXml/itemProps9.xml><?xml version="1.0" encoding="utf-8"?>
<ds:datastoreItem xmlns:ds="http://schemas.openxmlformats.org/officeDocument/2006/customXml" ds:itemID="{70B72F27-5D67-4FC8-B7DD-ADB865687E88}">
  <ds:schemaRefs>
    <ds:schemaRef ds:uri="Strauss.PersonalizationDefinition"/>
  </ds:schemaRefs>
</ds:datastoreItem>
</file>

<file path=docProps/app.xml><?xml version="1.0" encoding="utf-8"?>
<Properties xmlns="http://schemas.openxmlformats.org/officeDocument/2006/extended-properties" xmlns:vt="http://schemas.openxmlformats.org/officeDocument/2006/docPropsVTypes">
  <Template>Template widescreen master</Template>
  <TotalTime>318</TotalTime>
  <Words>6000</Words>
  <Application>Microsoft Office PowerPoint</Application>
  <PresentationFormat>Widescreen</PresentationFormat>
  <Paragraphs>716</Paragraphs>
  <Slides>49</Slides>
  <Notes>49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-apple-system</vt:lpstr>
      <vt:lpstr>Arial</vt:lpstr>
      <vt:lpstr>Arial Black</vt:lpstr>
      <vt:lpstr>Calibri</vt:lpstr>
      <vt:lpstr>Verdana</vt:lpstr>
      <vt:lpstr>Wingdings</vt:lpstr>
      <vt:lpstr>Template widescreen master</vt:lpstr>
      <vt:lpstr>TRP_Template_16-9</vt:lpstr>
      <vt:lpstr>1_TRP_Template_16-9</vt:lpstr>
      <vt:lpstr>PowerPoint Presentation</vt:lpstr>
      <vt:lpstr>Important Information</vt:lpstr>
      <vt:lpstr>Important Information</vt:lpstr>
      <vt:lpstr>Retirement Savings Strategies</vt:lpstr>
      <vt:lpstr>PowerPoint Presentation</vt:lpstr>
      <vt:lpstr>Why are we here?</vt:lpstr>
      <vt:lpstr>Compounding</vt:lpstr>
      <vt:lpstr>Compounding</vt:lpstr>
      <vt:lpstr>Compounding</vt:lpstr>
      <vt:lpstr>Compounding</vt:lpstr>
      <vt:lpstr>Plan features</vt:lpstr>
      <vt:lpstr>Auto-enroll</vt:lpstr>
      <vt:lpstr>Plan features</vt:lpstr>
      <vt:lpstr>Plan features</vt:lpstr>
      <vt:lpstr>Plan features</vt:lpstr>
      <vt:lpstr>Plan features</vt:lpstr>
      <vt:lpstr>Plan features</vt:lpstr>
      <vt:lpstr>Retirement savings: HOW MUCH SHOULD I HAVE?</vt:lpstr>
      <vt:lpstr>Annual contribution increases</vt:lpstr>
      <vt:lpstr>Annual contribution increases</vt:lpstr>
      <vt:lpstr>Annual contribution increases</vt:lpstr>
      <vt:lpstr>Annual contribution increases</vt:lpstr>
      <vt:lpstr>Annual contribution increases</vt:lpstr>
      <vt:lpstr>Auto-increase</vt:lpstr>
      <vt:lpstr>Plan features: Investment options</vt:lpstr>
      <vt:lpstr>Plan features: Investment options</vt:lpstr>
      <vt:lpstr>Plan features: Investment options</vt:lpstr>
      <vt:lpstr>Plan features: Investment options</vt:lpstr>
      <vt:lpstr>Plan features: Investment options</vt:lpstr>
      <vt:lpstr>Plan features: Investment options</vt:lpstr>
      <vt:lpstr>Plan features: Investment options</vt:lpstr>
      <vt:lpstr>Company stock</vt:lpstr>
      <vt:lpstr>Asset allocation</vt:lpstr>
      <vt:lpstr>Asset allocation assumptions</vt:lpstr>
      <vt:lpstr>Plan features</vt:lpstr>
      <vt:lpstr>Plan features</vt:lpstr>
      <vt:lpstr>Plan features</vt:lpstr>
      <vt:lpstr>Plan features</vt:lpstr>
      <vt:lpstr>Plan features</vt:lpstr>
      <vt:lpstr>Plan features</vt:lpstr>
      <vt:lpstr>Monitor your account</vt:lpstr>
      <vt:lpstr>Getting started</vt:lpstr>
      <vt:lpstr>Getting started</vt:lpstr>
      <vt:lpstr>It’s your future.</vt:lpstr>
      <vt:lpstr>Save enough for retirement.</vt:lpstr>
      <vt:lpstr>Contact us for help</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Slane, Sean</dc:creator>
  <cp:lastModifiedBy>Hagan, Janna</cp:lastModifiedBy>
  <cp:revision>10</cp:revision>
  <dcterms:created xsi:type="dcterms:W3CDTF">2023-01-10T18:38:46Z</dcterms:created>
  <dcterms:modified xsi:type="dcterms:W3CDTF">2023-05-09T13:22:35Z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0x01010007715800684D8E408AA4A27AE35BCE26</vt:lpwstr>
  </property>
  <property fmtid="{D5CDD505-2E9C-101B-9397-08002B2CF9AE}" pid="3" name="MediaServiceImageTags">
    <vt:lpwstr/>
  </property>
  <property fmtid="{D5CDD505-2E9C-101B-9397-08002B2CF9AE}" pid="4" name="MSIP_Label_255371c7-7460-4ff3-9f84-e511f91b31bb_Enabled">
    <vt:lpwstr>true</vt:lpwstr>
  </property>
  <property fmtid="{D5CDD505-2E9C-101B-9397-08002B2CF9AE}" pid="5" name="MSIP_Label_255371c7-7460-4ff3-9f84-e511f91b31bb_SetDate">
    <vt:lpwstr>2023-01-11T18:01:54Z</vt:lpwstr>
  </property>
  <property fmtid="{D5CDD505-2E9C-101B-9397-08002B2CF9AE}" pid="6" name="MSIP_Label_255371c7-7460-4ff3-9f84-e511f91b31bb_Method">
    <vt:lpwstr>Standard</vt:lpwstr>
  </property>
  <property fmtid="{D5CDD505-2E9C-101B-9397-08002B2CF9AE}" pid="7" name="MSIP_Label_255371c7-7460-4ff3-9f84-e511f91b31bb_Name">
    <vt:lpwstr>Public</vt:lpwstr>
  </property>
  <property fmtid="{D5CDD505-2E9C-101B-9397-08002B2CF9AE}" pid="8" name="MSIP_Label_255371c7-7460-4ff3-9f84-e511f91b31bb_SiteId">
    <vt:lpwstr>3cb070fe-7299-4f60-b422-59adc339decf</vt:lpwstr>
  </property>
  <property fmtid="{D5CDD505-2E9C-101B-9397-08002B2CF9AE}" pid="9" name="MSIP_Label_255371c7-7460-4ff3-9f84-e511f91b31bb_ActionId">
    <vt:lpwstr>bb4678f4-fc5e-4b47-82cb-539c2903924d</vt:lpwstr>
  </property>
  <property fmtid="{D5CDD505-2E9C-101B-9397-08002B2CF9AE}" pid="10" name="MSIP_Label_255371c7-7460-4ff3-9f84-e511f91b31bb_ContentBits">
    <vt:lpwstr>0</vt:lpwstr>
  </property>
</Properties>
</file>