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5" r:id="rId2"/>
    <p:sldMasterId id="2147483664" r:id="rId3"/>
  </p:sldMasterIdLst>
  <p:notesMasterIdLst>
    <p:notesMasterId r:id="rId28"/>
  </p:notesMasterIdLst>
  <p:handoutMasterIdLst>
    <p:handoutMasterId r:id="rId29"/>
  </p:handoutMasterIdLst>
  <p:sldIdLst>
    <p:sldId id="516" r:id="rId4"/>
    <p:sldId id="409" r:id="rId5"/>
    <p:sldId id="517" r:id="rId6"/>
    <p:sldId id="698" r:id="rId7"/>
    <p:sldId id="644" r:id="rId8"/>
    <p:sldId id="382" r:id="rId9"/>
    <p:sldId id="433" r:id="rId10"/>
    <p:sldId id="450" r:id="rId11"/>
    <p:sldId id="453" r:id="rId12"/>
    <p:sldId id="506" r:id="rId13"/>
    <p:sldId id="941" r:id="rId14"/>
    <p:sldId id="536" r:id="rId15"/>
    <p:sldId id="418" r:id="rId16"/>
    <p:sldId id="945" r:id="rId17"/>
    <p:sldId id="942" r:id="rId18"/>
    <p:sldId id="487" r:id="rId19"/>
    <p:sldId id="932" r:id="rId20"/>
    <p:sldId id="943" r:id="rId21"/>
    <p:sldId id="944" r:id="rId22"/>
    <p:sldId id="938" r:id="rId23"/>
    <p:sldId id="484" r:id="rId24"/>
    <p:sldId id="529" r:id="rId25"/>
    <p:sldId id="279" r:id="rId26"/>
    <p:sldId id="936" r:id="rId27"/>
  </p:sldIdLst>
  <p:sldSz cx="12192000" cy="6858000"/>
  <p:notesSz cx="7315200" cy="9601200"/>
  <p:custDataLst>
    <p:tags r:id="rId30"/>
  </p:custDataLst>
  <p:defaultTextStyle>
    <a:defPPr>
      <a:defRPr lang="en-US"/>
    </a:defPPr>
    <a:lvl1pPr marL="0" algn="l" defTabSz="1088473" rtl="0" eaLnBrk="1" latinLnBrk="0" hangingPunct="1">
      <a:defRPr sz="2167" kern="1200">
        <a:solidFill>
          <a:schemeClr val="tx1"/>
        </a:solidFill>
        <a:latin typeface="+mn-lt"/>
        <a:ea typeface="+mn-ea"/>
        <a:cs typeface="+mn-cs"/>
      </a:defRPr>
    </a:lvl1pPr>
    <a:lvl2pPr marL="544237" algn="l" defTabSz="1088473" rtl="0" eaLnBrk="1" latinLnBrk="0" hangingPunct="1">
      <a:defRPr sz="2167" kern="1200">
        <a:solidFill>
          <a:schemeClr val="tx1"/>
        </a:solidFill>
        <a:latin typeface="+mn-lt"/>
        <a:ea typeface="+mn-ea"/>
        <a:cs typeface="+mn-cs"/>
      </a:defRPr>
    </a:lvl2pPr>
    <a:lvl3pPr marL="1088473" algn="l" defTabSz="1088473" rtl="0" eaLnBrk="1" latinLnBrk="0" hangingPunct="1">
      <a:defRPr sz="2167" kern="1200">
        <a:solidFill>
          <a:schemeClr val="tx1"/>
        </a:solidFill>
        <a:latin typeface="+mn-lt"/>
        <a:ea typeface="+mn-ea"/>
        <a:cs typeface="+mn-cs"/>
      </a:defRPr>
    </a:lvl3pPr>
    <a:lvl4pPr marL="1632711" algn="l" defTabSz="1088473" rtl="0" eaLnBrk="1" latinLnBrk="0" hangingPunct="1">
      <a:defRPr sz="2167" kern="1200">
        <a:solidFill>
          <a:schemeClr val="tx1"/>
        </a:solidFill>
        <a:latin typeface="+mn-lt"/>
        <a:ea typeface="+mn-ea"/>
        <a:cs typeface="+mn-cs"/>
      </a:defRPr>
    </a:lvl4pPr>
    <a:lvl5pPr marL="2176947" algn="l" defTabSz="1088473" rtl="0" eaLnBrk="1" latinLnBrk="0" hangingPunct="1">
      <a:defRPr sz="2167" kern="1200">
        <a:solidFill>
          <a:schemeClr val="tx1"/>
        </a:solidFill>
        <a:latin typeface="+mn-lt"/>
        <a:ea typeface="+mn-ea"/>
        <a:cs typeface="+mn-cs"/>
      </a:defRPr>
    </a:lvl5pPr>
    <a:lvl6pPr marL="2721184" algn="l" defTabSz="1088473" rtl="0" eaLnBrk="1" latinLnBrk="0" hangingPunct="1">
      <a:defRPr sz="2167" kern="1200">
        <a:solidFill>
          <a:schemeClr val="tx1"/>
        </a:solidFill>
        <a:latin typeface="+mn-lt"/>
        <a:ea typeface="+mn-ea"/>
        <a:cs typeface="+mn-cs"/>
      </a:defRPr>
    </a:lvl6pPr>
    <a:lvl7pPr marL="3265420" algn="l" defTabSz="1088473" rtl="0" eaLnBrk="1" latinLnBrk="0" hangingPunct="1">
      <a:defRPr sz="2167" kern="1200">
        <a:solidFill>
          <a:schemeClr val="tx1"/>
        </a:solidFill>
        <a:latin typeface="+mn-lt"/>
        <a:ea typeface="+mn-ea"/>
        <a:cs typeface="+mn-cs"/>
      </a:defRPr>
    </a:lvl7pPr>
    <a:lvl8pPr marL="3809657" algn="l" defTabSz="1088473" rtl="0" eaLnBrk="1" latinLnBrk="0" hangingPunct="1">
      <a:defRPr sz="2167" kern="1200">
        <a:solidFill>
          <a:schemeClr val="tx1"/>
        </a:solidFill>
        <a:latin typeface="+mn-lt"/>
        <a:ea typeface="+mn-ea"/>
        <a:cs typeface="+mn-cs"/>
      </a:defRPr>
    </a:lvl8pPr>
    <a:lvl9pPr marL="4353894" algn="l" defTabSz="1088473" rtl="0" eaLnBrk="1" latinLnBrk="0" hangingPunct="1">
      <a:defRPr sz="2167"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3816" userDrawn="1">
          <p15:clr>
            <a:srgbClr val="A4A3A4"/>
          </p15:clr>
        </p15:guide>
        <p15:guide id="11" pos="7488"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C70"/>
    <a:srgbClr val="FFFFFF"/>
    <a:srgbClr val="FF33CC"/>
    <a:srgbClr val="FF3399"/>
    <a:srgbClr val="1E5E7F"/>
    <a:srgbClr val="454545"/>
    <a:srgbClr val="4F4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05" autoAdjust="0"/>
    <p:restoredTop sz="93647" autoAdjust="0"/>
  </p:normalViewPr>
  <p:slideViewPr>
    <p:cSldViewPr snapToGrid="0">
      <p:cViewPr varScale="1">
        <p:scale>
          <a:sx n="121" d="100"/>
          <a:sy n="121" d="100"/>
        </p:scale>
        <p:origin x="108" y="282"/>
      </p:cViewPr>
      <p:guideLst>
        <p:guide orient="horz" pos="3816"/>
        <p:guide pos="7488"/>
      </p:guideLst>
    </p:cSldViewPr>
  </p:slideViewPr>
  <p:outlineViewPr>
    <p:cViewPr>
      <p:scale>
        <a:sx n="33" d="100"/>
        <a:sy n="33" d="100"/>
      </p:scale>
      <p:origin x="0" y="-23868"/>
    </p:cViewPr>
  </p:outlineViewPr>
  <p:notesTextViewPr>
    <p:cViewPr>
      <p:scale>
        <a:sx n="1" d="1"/>
        <a:sy n="1" d="1"/>
      </p:scale>
      <p:origin x="0" y="0"/>
    </p:cViewPr>
  </p:notesTextViewPr>
  <p:sorterViewPr>
    <p:cViewPr>
      <p:scale>
        <a:sx n="40" d="100"/>
        <a:sy n="40" d="100"/>
      </p:scale>
      <p:origin x="0" y="-3948"/>
    </p:cViewPr>
  </p:sorterViewPr>
  <p:notesViewPr>
    <p:cSldViewPr snapToGrid="0">
      <p:cViewPr>
        <p:scale>
          <a:sx n="70" d="100"/>
          <a:sy n="70" d="100"/>
        </p:scale>
        <p:origin x="3822" y="19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ags" Target="tags/tag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orp.troweprice.net\trp\GDPM\P115FAALG\C1HCYJ7CS\SSA%20Quick%20Calculator%20Analysis%202018%2012.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84069449642554"/>
          <c:y val="0.10688622754491017"/>
          <c:w val="0.85635491588285162"/>
          <c:h val="0.74577325663633365"/>
        </c:manualLayout>
      </c:layout>
      <c:scatterChart>
        <c:scatterStyle val="lineMarker"/>
        <c:varyColors val="0"/>
        <c:ser>
          <c:idx val="1"/>
          <c:order val="0"/>
          <c:spPr>
            <a:ln>
              <a:noFill/>
            </a:ln>
          </c:spPr>
          <c:marker>
            <c:symbol val="none"/>
          </c:marker>
          <c:xVal>
            <c:numRef>
              <c:f>'Impact of Delaying 2'!$B$10:$B$38</c:f>
              <c:numCache>
                <c:formatCode>General</c:formatCode>
                <c:ptCount val="29"/>
                <c:pt idx="0">
                  <c:v>62</c:v>
                </c:pt>
                <c:pt idx="1">
                  <c:v>63</c:v>
                </c:pt>
                <c:pt idx="2">
                  <c:v>64</c:v>
                </c:pt>
                <c:pt idx="3">
                  <c:v>65</c:v>
                </c:pt>
                <c:pt idx="4">
                  <c:v>66.5</c:v>
                </c:pt>
                <c:pt idx="5">
                  <c:v>67</c:v>
                </c:pt>
                <c:pt idx="6">
                  <c:v>68</c:v>
                </c:pt>
                <c:pt idx="7">
                  <c:v>69</c:v>
                </c:pt>
                <c:pt idx="8">
                  <c:v>70</c:v>
                </c:pt>
                <c:pt idx="9">
                  <c:v>71</c:v>
                </c:pt>
                <c:pt idx="10">
                  <c:v>72</c:v>
                </c:pt>
                <c:pt idx="11">
                  <c:v>73</c:v>
                </c:pt>
                <c:pt idx="12">
                  <c:v>74</c:v>
                </c:pt>
                <c:pt idx="13">
                  <c:v>75</c:v>
                </c:pt>
                <c:pt idx="14">
                  <c:v>76</c:v>
                </c:pt>
                <c:pt idx="15">
                  <c:v>77</c:v>
                </c:pt>
                <c:pt idx="16">
                  <c:v>78</c:v>
                </c:pt>
                <c:pt idx="17">
                  <c:v>79</c:v>
                </c:pt>
                <c:pt idx="18">
                  <c:v>80</c:v>
                </c:pt>
                <c:pt idx="19">
                  <c:v>81</c:v>
                </c:pt>
                <c:pt idx="20">
                  <c:v>82</c:v>
                </c:pt>
                <c:pt idx="21">
                  <c:v>83</c:v>
                </c:pt>
                <c:pt idx="22">
                  <c:v>84</c:v>
                </c:pt>
                <c:pt idx="23">
                  <c:v>85</c:v>
                </c:pt>
                <c:pt idx="24">
                  <c:v>86</c:v>
                </c:pt>
                <c:pt idx="25">
                  <c:v>87</c:v>
                </c:pt>
                <c:pt idx="26">
                  <c:v>88</c:v>
                </c:pt>
                <c:pt idx="27">
                  <c:v>89</c:v>
                </c:pt>
                <c:pt idx="28">
                  <c:v>90</c:v>
                </c:pt>
              </c:numCache>
            </c:numRef>
          </c:xVal>
          <c:yVal>
            <c:numRef>
              <c:f>'Impact of Delaying 2'!$P$10:$P$38</c:f>
              <c:numCache>
                <c:formatCode>_(* #,##0_);_(* \(#,##0\);_(* "-"??_);_(@_)</c:formatCode>
                <c:ptCount val="29"/>
                <c:pt idx="0">
                  <c:v>20688</c:v>
                </c:pt>
                <c:pt idx="1">
                  <c:v>20688</c:v>
                </c:pt>
                <c:pt idx="2">
                  <c:v>20688</c:v>
                </c:pt>
                <c:pt idx="3">
                  <c:v>20688</c:v>
                </c:pt>
                <c:pt idx="4">
                  <c:v>20688</c:v>
                </c:pt>
                <c:pt idx="5">
                  <c:v>20688</c:v>
                </c:pt>
                <c:pt idx="6">
                  <c:v>20688</c:v>
                </c:pt>
                <c:pt idx="7">
                  <c:v>20688</c:v>
                </c:pt>
                <c:pt idx="8">
                  <c:v>20688</c:v>
                </c:pt>
                <c:pt idx="9">
                  <c:v>20688</c:v>
                </c:pt>
                <c:pt idx="10">
                  <c:v>20688</c:v>
                </c:pt>
                <c:pt idx="11">
                  <c:v>20688</c:v>
                </c:pt>
                <c:pt idx="12">
                  <c:v>20688</c:v>
                </c:pt>
                <c:pt idx="13">
                  <c:v>20688</c:v>
                </c:pt>
                <c:pt idx="14">
                  <c:v>20688</c:v>
                </c:pt>
                <c:pt idx="15">
                  <c:v>20688</c:v>
                </c:pt>
                <c:pt idx="16">
                  <c:v>20688</c:v>
                </c:pt>
                <c:pt idx="17">
                  <c:v>20688</c:v>
                </c:pt>
                <c:pt idx="18">
                  <c:v>20688</c:v>
                </c:pt>
                <c:pt idx="19">
                  <c:v>20688</c:v>
                </c:pt>
                <c:pt idx="20">
                  <c:v>20688</c:v>
                </c:pt>
                <c:pt idx="21">
                  <c:v>20688</c:v>
                </c:pt>
                <c:pt idx="22">
                  <c:v>20688</c:v>
                </c:pt>
                <c:pt idx="23">
                  <c:v>20688</c:v>
                </c:pt>
                <c:pt idx="24">
                  <c:v>20688</c:v>
                </c:pt>
                <c:pt idx="25">
                  <c:v>20688</c:v>
                </c:pt>
                <c:pt idx="26">
                  <c:v>20688</c:v>
                </c:pt>
                <c:pt idx="27">
                  <c:v>20688</c:v>
                </c:pt>
                <c:pt idx="28">
                  <c:v>20688</c:v>
                </c:pt>
              </c:numCache>
            </c:numRef>
          </c:yVal>
          <c:smooth val="0"/>
          <c:extLst>
            <c:ext xmlns:c16="http://schemas.microsoft.com/office/drawing/2014/chart" uri="{C3380CC4-5D6E-409C-BE32-E72D297353CC}">
              <c16:uniqueId val="{00000003-5645-45F5-971C-17FD6D1B3E20}"/>
            </c:ext>
          </c:extLst>
        </c:ser>
        <c:dLbls>
          <c:showLegendKey val="0"/>
          <c:showVal val="0"/>
          <c:showCatName val="0"/>
          <c:showSerName val="0"/>
          <c:showPercent val="0"/>
          <c:showBubbleSize val="0"/>
        </c:dLbls>
        <c:axId val="98629504"/>
        <c:axId val="164691968"/>
      </c:scatterChart>
      <c:valAx>
        <c:axId val="98629504"/>
        <c:scaling>
          <c:orientation val="minMax"/>
          <c:max val="90"/>
          <c:min val="62"/>
        </c:scaling>
        <c:delete val="0"/>
        <c:axPos val="b"/>
        <c:title>
          <c:tx>
            <c:rich>
              <a:bodyPr/>
              <a:lstStyle/>
              <a:p>
                <a:pPr>
                  <a:defRPr>
                    <a:solidFill>
                      <a:srgbClr val="054C70"/>
                    </a:solidFill>
                  </a:defRPr>
                </a:pPr>
                <a:r>
                  <a:rPr lang="en-US">
                    <a:solidFill>
                      <a:srgbClr val="054C70"/>
                    </a:solidFill>
                  </a:rPr>
                  <a:t>Age Benefits Begin</a:t>
                </a:r>
              </a:p>
            </c:rich>
          </c:tx>
          <c:layout>
            <c:manualLayout>
              <c:xMode val="edge"/>
              <c:yMode val="edge"/>
              <c:x val="0.46730418427304571"/>
              <c:y val="0.92964071856287422"/>
            </c:manualLayout>
          </c:layout>
          <c:overlay val="0"/>
        </c:title>
        <c:numFmt formatCode="General" sourceLinked="1"/>
        <c:majorTickMark val="out"/>
        <c:minorTickMark val="none"/>
        <c:tickLblPos val="nextTo"/>
        <c:crossAx val="164691968"/>
        <c:crosses val="autoZero"/>
        <c:crossBetween val="midCat"/>
        <c:majorUnit val="4"/>
      </c:valAx>
      <c:valAx>
        <c:axId val="164691968"/>
        <c:scaling>
          <c:orientation val="minMax"/>
          <c:max val="30000"/>
        </c:scaling>
        <c:delete val="0"/>
        <c:axPos val="l"/>
        <c:majorGridlines>
          <c:spPr>
            <a:ln>
              <a:noFill/>
            </a:ln>
          </c:spPr>
        </c:majorGridlines>
        <c:title>
          <c:tx>
            <c:rich>
              <a:bodyPr/>
              <a:lstStyle/>
              <a:p>
                <a:pPr>
                  <a:defRPr>
                    <a:solidFill>
                      <a:srgbClr val="054C70"/>
                    </a:solidFill>
                  </a:defRPr>
                </a:pPr>
                <a:r>
                  <a:rPr lang="en-US">
                    <a:solidFill>
                      <a:srgbClr val="054C70"/>
                    </a:solidFill>
                  </a:rPr>
                  <a:t>Annual</a:t>
                </a:r>
                <a:r>
                  <a:rPr lang="en-US" baseline="0">
                    <a:solidFill>
                      <a:srgbClr val="054C70"/>
                    </a:solidFill>
                  </a:rPr>
                  <a:t> Benefit</a:t>
                </a:r>
                <a:endParaRPr lang="en-US">
                  <a:solidFill>
                    <a:srgbClr val="054C70"/>
                  </a:solidFill>
                </a:endParaRPr>
              </a:p>
            </c:rich>
          </c:tx>
          <c:layout>
            <c:manualLayout>
              <c:xMode val="edge"/>
              <c:yMode val="edge"/>
              <c:x val="4.6810457127975441E-3"/>
              <c:y val="0.30110787987441351"/>
            </c:manualLayout>
          </c:layout>
          <c:overlay val="0"/>
        </c:title>
        <c:numFmt formatCode="&quot;$&quot;#,##0" sourceLinked="0"/>
        <c:majorTickMark val="out"/>
        <c:minorTickMark val="none"/>
        <c:tickLblPos val="nextTo"/>
        <c:crossAx val="98629504"/>
        <c:crosses val="autoZero"/>
        <c:crossBetween val="midCat"/>
        <c:majorUnit val="5000"/>
      </c:valAx>
      <c:spPr>
        <a:noFill/>
        <a:ln w="25400">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649365257914189E-2"/>
          <c:y val="0.11303406589934561"/>
          <c:w val="0.93573838984412661"/>
          <c:h val="0.77875569756940299"/>
        </c:manualLayout>
      </c:layout>
      <c:barChart>
        <c:barDir val="col"/>
        <c:grouping val="clustered"/>
        <c:varyColors val="0"/>
        <c:ser>
          <c:idx val="0"/>
          <c:order val="0"/>
          <c:tx>
            <c:strRef>
              <c:f>Sheet1!$B$1</c:f>
              <c:strCache>
                <c:ptCount val="1"/>
                <c:pt idx="0">
                  <c:v>Series 1</c:v>
                </c:pt>
              </c:strCache>
            </c:strRef>
          </c:tx>
          <c:spPr>
            <a:solidFill>
              <a:schemeClr val="accent1"/>
            </a:solidFill>
            <a:ln>
              <a:solidFill>
                <a:schemeClr val="bg2"/>
              </a:solidFill>
            </a:ln>
          </c:spPr>
          <c:invertIfNegative val="0"/>
          <c:cat>
            <c:strRef>
              <c:f>Sheet1!$A$2:$A$4</c:f>
              <c:strCache>
                <c:ptCount val="3"/>
                <c:pt idx="0">
                  <c:v>First Year</c:v>
                </c:pt>
                <c:pt idx="1">
                  <c:v>Second Year</c:v>
                </c:pt>
                <c:pt idx="2">
                  <c:v>Third Year</c:v>
                </c:pt>
              </c:strCache>
            </c:strRef>
          </c:cat>
          <c:val>
            <c:numRef>
              <c:f>Sheet1!$B$2:$B$4</c:f>
              <c:numCache>
                <c:formatCode>General</c:formatCode>
                <c:ptCount val="3"/>
                <c:pt idx="0">
                  <c:v>20000</c:v>
                </c:pt>
                <c:pt idx="1">
                  <c:v>20600</c:v>
                </c:pt>
                <c:pt idx="2">
                  <c:v>21218</c:v>
                </c:pt>
              </c:numCache>
            </c:numRef>
          </c:val>
          <c:extLst>
            <c:ext xmlns:c16="http://schemas.microsoft.com/office/drawing/2014/chart" uri="{C3380CC4-5D6E-409C-BE32-E72D297353CC}">
              <c16:uniqueId val="{00000000-879B-7E47-90CB-2C2851E93F27}"/>
            </c:ext>
          </c:extLst>
        </c:ser>
        <c:dLbls>
          <c:showLegendKey val="0"/>
          <c:showVal val="0"/>
          <c:showCatName val="0"/>
          <c:showSerName val="0"/>
          <c:showPercent val="0"/>
          <c:showBubbleSize val="0"/>
        </c:dLbls>
        <c:gapWidth val="150"/>
        <c:axId val="118142464"/>
        <c:axId val="118144000"/>
      </c:barChart>
      <c:catAx>
        <c:axId val="118142464"/>
        <c:scaling>
          <c:orientation val="minMax"/>
        </c:scaling>
        <c:delete val="0"/>
        <c:axPos val="b"/>
        <c:numFmt formatCode="General" sourceLinked="0"/>
        <c:majorTickMark val="none"/>
        <c:minorTickMark val="none"/>
        <c:tickLblPos val="nextTo"/>
        <c:spPr>
          <a:ln w="6350">
            <a:solidFill>
              <a:schemeClr val="tx2"/>
            </a:solidFill>
          </a:ln>
        </c:spPr>
        <c:crossAx val="118144000"/>
        <c:crosses val="autoZero"/>
        <c:auto val="1"/>
        <c:lblAlgn val="ctr"/>
        <c:lblOffset val="100"/>
        <c:noMultiLvlLbl val="0"/>
      </c:catAx>
      <c:valAx>
        <c:axId val="118144000"/>
        <c:scaling>
          <c:orientation val="minMax"/>
          <c:max val="24000"/>
          <c:min val="18000"/>
        </c:scaling>
        <c:delete val="0"/>
        <c:axPos val="l"/>
        <c:numFmt formatCode="&quot;$&quot;#,##0" sourceLinked="0"/>
        <c:majorTickMark val="none"/>
        <c:minorTickMark val="none"/>
        <c:tickLblPos val="nextTo"/>
        <c:spPr>
          <a:ln w="6350">
            <a:solidFill>
              <a:schemeClr val="tx2"/>
            </a:solidFill>
          </a:ln>
        </c:spPr>
        <c:crossAx val="118142464"/>
        <c:crosses val="autoZero"/>
        <c:crossBetween val="between"/>
        <c:majorUnit val="2000"/>
      </c:valAx>
    </c:plotArea>
    <c:plotVisOnly val="1"/>
    <c:dispBlanksAs val="gap"/>
    <c:showDLblsOverMax val="0"/>
  </c:chart>
  <c:spPr>
    <a:ln>
      <a:noFill/>
    </a:ln>
  </c:spPr>
  <c:txPr>
    <a:bodyPr/>
    <a:lstStyle/>
    <a:p>
      <a:pPr>
        <a:defRPr sz="1000">
          <a:solidFill>
            <a:schemeClr val="tx2"/>
          </a:solidFill>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0BAF15-9A5E-4C51-8B89-60232A5BDA3C}"/>
              </a:ext>
            </a:extLst>
          </p:cNvPr>
          <p:cNvSpPr>
            <a:spLocks noGrp="1"/>
          </p:cNvSpPr>
          <p:nvPr>
            <p:ph type="hdr" sz="quarter"/>
          </p:nvPr>
        </p:nvSpPr>
        <p:spPr>
          <a:xfrm>
            <a:off x="0" y="0"/>
            <a:ext cx="3170255" cy="482041"/>
          </a:xfrm>
          <a:prstGeom prst="rect">
            <a:avLst/>
          </a:prstGeom>
        </p:spPr>
        <p:txBody>
          <a:bodyPr vert="horz" lIns="95674" tIns="47837" rIns="95674" bIns="47837" rtlCol="0"/>
          <a:lstStyle>
            <a:lvl1pPr algn="l">
              <a:defRPr sz="1300"/>
            </a:lvl1pPr>
          </a:lstStyle>
          <a:p>
            <a:endParaRPr lang="en-US" dirty="0"/>
          </a:p>
        </p:txBody>
      </p:sp>
      <p:sp>
        <p:nvSpPr>
          <p:cNvPr id="3" name="Date Placeholder 2">
            <a:extLst>
              <a:ext uri="{FF2B5EF4-FFF2-40B4-BE49-F238E27FC236}">
                <a16:creationId xmlns:a16="http://schemas.microsoft.com/office/drawing/2014/main" id="{3AF21DEE-BF21-487D-A450-FFF6EFE3229B}"/>
              </a:ext>
            </a:extLst>
          </p:cNvPr>
          <p:cNvSpPr>
            <a:spLocks noGrp="1"/>
          </p:cNvSpPr>
          <p:nvPr>
            <p:ph type="dt" sz="quarter" idx="1"/>
          </p:nvPr>
        </p:nvSpPr>
        <p:spPr>
          <a:xfrm>
            <a:off x="4143271" y="0"/>
            <a:ext cx="3170255" cy="482041"/>
          </a:xfrm>
          <a:prstGeom prst="rect">
            <a:avLst/>
          </a:prstGeom>
        </p:spPr>
        <p:txBody>
          <a:bodyPr vert="horz" lIns="95674" tIns="47837" rIns="95674" bIns="47837" rtlCol="0"/>
          <a:lstStyle>
            <a:lvl1pPr algn="r">
              <a:defRPr sz="1300"/>
            </a:lvl1pPr>
          </a:lstStyle>
          <a:p>
            <a:fld id="{7CB21309-5326-44C6-A140-CF8CC1729AAE}" type="datetimeFigureOut">
              <a:rPr lang="en-US" smtClean="0"/>
              <a:t>05/10/2023</a:t>
            </a:fld>
            <a:endParaRPr lang="en-US" dirty="0"/>
          </a:p>
        </p:txBody>
      </p:sp>
      <p:sp>
        <p:nvSpPr>
          <p:cNvPr id="4" name="Footer Placeholder 3">
            <a:extLst>
              <a:ext uri="{FF2B5EF4-FFF2-40B4-BE49-F238E27FC236}">
                <a16:creationId xmlns:a16="http://schemas.microsoft.com/office/drawing/2014/main" id="{748CB3F3-83F9-4A21-91BC-F3C92AA90868}"/>
              </a:ext>
            </a:extLst>
          </p:cNvPr>
          <p:cNvSpPr>
            <a:spLocks noGrp="1"/>
          </p:cNvSpPr>
          <p:nvPr>
            <p:ph type="ftr" sz="quarter" idx="2"/>
          </p:nvPr>
        </p:nvSpPr>
        <p:spPr>
          <a:xfrm>
            <a:off x="0" y="9119159"/>
            <a:ext cx="3170255" cy="482041"/>
          </a:xfrm>
          <a:prstGeom prst="rect">
            <a:avLst/>
          </a:prstGeom>
        </p:spPr>
        <p:txBody>
          <a:bodyPr vert="horz" lIns="95674" tIns="47837" rIns="95674" bIns="47837"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0A421CBC-333D-4BDB-9F41-7F2208E564B0}"/>
              </a:ext>
            </a:extLst>
          </p:cNvPr>
          <p:cNvSpPr>
            <a:spLocks noGrp="1"/>
          </p:cNvSpPr>
          <p:nvPr>
            <p:ph type="sldNum" sz="quarter" idx="3"/>
          </p:nvPr>
        </p:nvSpPr>
        <p:spPr>
          <a:xfrm>
            <a:off x="4143271" y="9119159"/>
            <a:ext cx="3170255" cy="482041"/>
          </a:xfrm>
          <a:prstGeom prst="rect">
            <a:avLst/>
          </a:prstGeom>
        </p:spPr>
        <p:txBody>
          <a:bodyPr vert="horz" lIns="95674" tIns="47837" rIns="95674" bIns="47837" rtlCol="0" anchor="b"/>
          <a:lstStyle>
            <a:lvl1pPr algn="r">
              <a:defRPr sz="1300"/>
            </a:lvl1pPr>
          </a:lstStyle>
          <a:p>
            <a:fld id="{75C24113-2710-4130-8BC6-F7CF879AC554}" type="slidenum">
              <a:rPr lang="en-US" smtClean="0"/>
              <a:t>‹#›</a:t>
            </a:fld>
            <a:endParaRPr lang="en-US" dirty="0"/>
          </a:p>
        </p:txBody>
      </p:sp>
    </p:spTree>
    <p:extLst>
      <p:ext uri="{BB962C8B-B14F-4D97-AF65-F5344CB8AC3E}">
        <p14:creationId xmlns:p14="http://schemas.microsoft.com/office/powerpoint/2010/main" val="3576930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DE066F8-C899-4300-B34D-577E8AF4E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15199" cy="9601199"/>
          </a:xfrm>
          <a:prstGeom prst="rect">
            <a:avLst/>
          </a:prstGeom>
        </p:spPr>
      </p:pic>
      <p:sp>
        <p:nvSpPr>
          <p:cNvPr id="4" name="Slide Image Placeholder 3"/>
          <p:cNvSpPr>
            <a:spLocks noGrp="1" noRot="1" noChangeAspect="1"/>
          </p:cNvSpPr>
          <p:nvPr>
            <p:ph type="sldImg" idx="2"/>
          </p:nvPr>
        </p:nvSpPr>
        <p:spPr>
          <a:xfrm>
            <a:off x="777875" y="771525"/>
            <a:ext cx="5759450" cy="3240088"/>
          </a:xfrm>
          <a:prstGeom prst="rect">
            <a:avLst/>
          </a:prstGeom>
          <a:noFill/>
          <a:ln w="12700">
            <a:solidFill>
              <a:prstClr val="black"/>
            </a:solidFill>
          </a:ln>
        </p:spPr>
        <p:txBody>
          <a:bodyPr vert="horz" lIns="95674" tIns="47837" rIns="95674" bIns="47837" rtlCol="0" anchor="ctr"/>
          <a:lstStyle/>
          <a:p>
            <a:endParaRPr lang="en-US" dirty="0"/>
          </a:p>
        </p:txBody>
      </p:sp>
      <p:sp>
        <p:nvSpPr>
          <p:cNvPr id="5" name="Notes Placeholder 4"/>
          <p:cNvSpPr>
            <a:spLocks noGrp="1"/>
          </p:cNvSpPr>
          <p:nvPr>
            <p:ph type="body" sz="quarter" idx="3"/>
          </p:nvPr>
        </p:nvSpPr>
        <p:spPr>
          <a:xfrm>
            <a:off x="777874" y="4192036"/>
            <a:ext cx="5759451" cy="45720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6239435" y="9263528"/>
            <a:ext cx="388472" cy="208017"/>
          </a:xfrm>
          <a:prstGeom prst="rect">
            <a:avLst/>
          </a:prstGeom>
        </p:spPr>
        <p:txBody>
          <a:bodyPr vert="horz" lIns="0" tIns="0" rIns="0" bIns="0" rtlCol="0" anchor="ctr"/>
          <a:lstStyle>
            <a:lvl1pPr algn="ctr">
              <a:defRPr sz="900">
                <a:solidFill>
                  <a:srgbClr val="054C70"/>
                </a:solidFill>
                <a:latin typeface="+mj-lt"/>
              </a:defRPr>
            </a:lvl1pPr>
          </a:lstStyle>
          <a:p>
            <a:fld id="{CFA5BF29-3A85-45E8-9EC2-6FCFBE5E0498}" type="slidenum">
              <a:rPr lang="en-US" smtClean="0"/>
              <a:pPr/>
              <a:t>‹#›</a:t>
            </a:fld>
            <a:endParaRPr lang="en-US" dirty="0"/>
          </a:p>
        </p:txBody>
      </p:sp>
    </p:spTree>
    <p:extLst>
      <p:ext uri="{BB962C8B-B14F-4D97-AF65-F5344CB8AC3E}">
        <p14:creationId xmlns:p14="http://schemas.microsoft.com/office/powerpoint/2010/main" val="1556429729"/>
      </p:ext>
    </p:extLst>
  </p:cSld>
  <p:clrMap bg1="lt1" tx1="dk1" bg2="lt2" tx2="dk2" accent1="accent1" accent2="accent2" accent3="accent3" accent4="accent4" accent5="accent5" accent6="accent6" hlink="hlink" folHlink="folHlink"/>
  <p:notesStyle>
    <a:lvl1pPr marL="0" algn="l" defTabSz="1088473" rtl="0" eaLnBrk="1" latinLnBrk="0" hangingPunct="1">
      <a:defRPr sz="1000" kern="1200">
        <a:solidFill>
          <a:schemeClr val="tx1"/>
        </a:solidFill>
        <a:latin typeface="+mn-lt"/>
        <a:ea typeface="+mn-ea"/>
        <a:cs typeface="+mn-cs"/>
      </a:defRPr>
    </a:lvl1pPr>
    <a:lvl2pPr marL="544237" algn="l" defTabSz="1088473" rtl="0" eaLnBrk="1" latinLnBrk="0" hangingPunct="1">
      <a:defRPr sz="1000" kern="1200">
        <a:solidFill>
          <a:schemeClr val="tx1"/>
        </a:solidFill>
        <a:latin typeface="+mn-lt"/>
        <a:ea typeface="+mn-ea"/>
        <a:cs typeface="+mn-cs"/>
      </a:defRPr>
    </a:lvl2pPr>
    <a:lvl3pPr marL="1088473" algn="l" defTabSz="1088473" rtl="0" eaLnBrk="1" latinLnBrk="0" hangingPunct="1">
      <a:defRPr sz="1000" kern="1200">
        <a:solidFill>
          <a:schemeClr val="tx1"/>
        </a:solidFill>
        <a:latin typeface="+mn-lt"/>
        <a:ea typeface="+mn-ea"/>
        <a:cs typeface="+mn-cs"/>
      </a:defRPr>
    </a:lvl3pPr>
    <a:lvl4pPr marL="1632711" algn="l" defTabSz="1088473" rtl="0" eaLnBrk="1" latinLnBrk="0" hangingPunct="1">
      <a:defRPr sz="1000" kern="1200">
        <a:solidFill>
          <a:schemeClr val="tx1"/>
        </a:solidFill>
        <a:latin typeface="+mn-lt"/>
        <a:ea typeface="+mn-ea"/>
        <a:cs typeface="+mn-cs"/>
      </a:defRPr>
    </a:lvl4pPr>
    <a:lvl5pPr marL="2176947" algn="l" defTabSz="1088473" rtl="0" eaLnBrk="1" latinLnBrk="0" hangingPunct="1">
      <a:defRPr sz="1000" kern="1200">
        <a:solidFill>
          <a:schemeClr val="tx1"/>
        </a:solidFill>
        <a:latin typeface="+mn-lt"/>
        <a:ea typeface="+mn-ea"/>
        <a:cs typeface="+mn-cs"/>
      </a:defRPr>
    </a:lvl5pPr>
    <a:lvl6pPr marL="2721184" algn="l" defTabSz="1088473" rtl="0" eaLnBrk="1" latinLnBrk="0" hangingPunct="1">
      <a:defRPr sz="1417" kern="1200">
        <a:solidFill>
          <a:schemeClr val="tx1"/>
        </a:solidFill>
        <a:latin typeface="+mn-lt"/>
        <a:ea typeface="+mn-ea"/>
        <a:cs typeface="+mn-cs"/>
      </a:defRPr>
    </a:lvl6pPr>
    <a:lvl7pPr marL="3265420" algn="l" defTabSz="1088473" rtl="0" eaLnBrk="1" latinLnBrk="0" hangingPunct="1">
      <a:defRPr sz="1417" kern="1200">
        <a:solidFill>
          <a:schemeClr val="tx1"/>
        </a:solidFill>
        <a:latin typeface="+mn-lt"/>
        <a:ea typeface="+mn-ea"/>
        <a:cs typeface="+mn-cs"/>
      </a:defRPr>
    </a:lvl7pPr>
    <a:lvl8pPr marL="3809657" algn="l" defTabSz="1088473" rtl="0" eaLnBrk="1" latinLnBrk="0" hangingPunct="1">
      <a:defRPr sz="1417" kern="1200">
        <a:solidFill>
          <a:schemeClr val="tx1"/>
        </a:solidFill>
        <a:latin typeface="+mn-lt"/>
        <a:ea typeface="+mn-ea"/>
        <a:cs typeface="+mn-cs"/>
      </a:defRPr>
    </a:lvl8pPr>
    <a:lvl9pPr marL="4353894" algn="l" defTabSz="1088473" rtl="0" eaLnBrk="1" latinLnBrk="0" hangingPunct="1">
      <a:defRPr sz="141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690563"/>
            <a:ext cx="5630862" cy="3167062"/>
          </a:xfrm>
        </p:spPr>
      </p:sp>
      <p:sp>
        <p:nvSpPr>
          <p:cNvPr id="3" name="Notes Placeholder 2"/>
          <p:cNvSpPr>
            <a:spLocks noGrp="1"/>
          </p:cNvSpPr>
          <p:nvPr>
            <p:ph type="body" idx="1"/>
            <p:custDataLst>
              <p:tags r:id="rId1"/>
            </p:custDataLst>
          </p:nvPr>
        </p:nvSpPr>
        <p:spPr>
          <a:xfrm>
            <a:off x="694944" y="4050792"/>
            <a:ext cx="5630862" cy="3904353"/>
          </a:xfrm>
        </p:spPr>
        <p:txBody>
          <a:bodyPr/>
          <a:lstStyle/>
          <a:p>
            <a:endParaRPr lang="en-US" dirty="0">
              <a:latin typeface="Arial" panose="020B0604020202020204" pitchFamily="34" charset="0"/>
              <a:cs typeface="Arial" panose="020B0604020202020204" pitchFamily="34" charset="0"/>
            </a:endParaRPr>
          </a:p>
        </p:txBody>
      </p:sp>
      <p:sp>
        <p:nvSpPr>
          <p:cNvPr id="5" name="Slide Number Placeholder 6">
            <a:extLst>
              <a:ext uri="{FF2B5EF4-FFF2-40B4-BE49-F238E27FC236}">
                <a16:creationId xmlns:a16="http://schemas.microsoft.com/office/drawing/2014/main" id="{1A70079E-087A-5C4B-9A59-1239B12C5969}"/>
              </a:ext>
            </a:extLst>
          </p:cNvPr>
          <p:cNvSpPr>
            <a:spLocks noGrp="1"/>
          </p:cNvSpPr>
          <p:nvPr>
            <p:ph type="sldNum" sz="quarter" idx="5"/>
          </p:nvPr>
        </p:nvSpPr>
        <p:spPr>
          <a:xfrm>
            <a:off x="5953259" y="8929981"/>
            <a:ext cx="347730" cy="202842"/>
          </a:xfrm>
          <a:prstGeom prst="rect">
            <a:avLst/>
          </a:prstGeom>
        </p:spPr>
        <p:txBody>
          <a:bodyPr vert="horz" lIns="91440" tIns="45720" rIns="91440" bIns="45720" rtlCol="0" anchor="ctr"/>
          <a:lstStyle>
            <a:lvl1pPr algn="ctr">
              <a:defRPr sz="900" b="1" i="0">
                <a:solidFill>
                  <a:srgbClr val="054C70"/>
                </a:solidFill>
                <a:latin typeface="Arial Black" panose="020B0604020202020204" pitchFamily="34" charset="0"/>
                <a:cs typeface="Arial Black" panose="020B0604020202020204" pitchFamily="34" charset="0"/>
              </a:defRPr>
            </a:lvl1pPr>
          </a:lstStyle>
          <a:p>
            <a:pPr marL="0" marR="0" lvl="0" indent="0" algn="ctr" defTabSz="1088473" rtl="0" eaLnBrk="1" fontAlgn="auto" latinLnBrk="0" hangingPunct="1">
              <a:lnSpc>
                <a:spcPct val="100000"/>
              </a:lnSpc>
              <a:spcBef>
                <a:spcPts val="0"/>
              </a:spcBef>
              <a:spcAft>
                <a:spcPts val="0"/>
              </a:spcAft>
              <a:buClrTx/>
              <a:buSzTx/>
              <a:buFontTx/>
              <a:buNone/>
              <a:tabLst/>
              <a:defRPr/>
            </a:pPr>
            <a:fld id="{CFA5BF29-3A85-45E8-9EC2-6FCFBE5E0498}" type="slidenum">
              <a:rPr kumimoji="0" lang="en-US" sz="900" b="1" i="0" u="none" strike="noStrike" kern="1200" cap="none" spc="0" normalizeH="0" baseline="0" noProof="0" smtClean="0">
                <a:ln>
                  <a:noFill/>
                </a:ln>
                <a:solidFill>
                  <a:srgbClr val="054C70"/>
                </a:solidFill>
                <a:effectLst/>
                <a:uLnTx/>
                <a:uFillTx/>
                <a:latin typeface="Arial Black" panose="020B0604020202020204" pitchFamily="34" charset="0"/>
                <a:ea typeface="+mn-ea"/>
              </a:rPr>
              <a:pPr marL="0" marR="0" lvl="0" indent="0" algn="ctr" defTabSz="1088473" rtl="0" eaLnBrk="1" fontAlgn="auto" latinLnBrk="0" hangingPunct="1">
                <a:lnSpc>
                  <a:spcPct val="100000"/>
                </a:lnSpc>
                <a:spcBef>
                  <a:spcPts val="0"/>
                </a:spcBef>
                <a:spcAft>
                  <a:spcPts val="0"/>
                </a:spcAft>
                <a:buClrTx/>
                <a:buSzTx/>
                <a:buFontTx/>
                <a:buNone/>
                <a:tabLst/>
                <a:defRPr/>
              </a:pPr>
              <a:t>1</a:t>
            </a:fld>
            <a:endParaRPr kumimoji="0" lang="en-US" sz="900" b="1" i="0" u="none" strike="noStrike" kern="1200" cap="none" spc="0" normalizeH="0" baseline="0" noProof="0" dirty="0">
              <a:ln>
                <a:noFill/>
              </a:ln>
              <a:solidFill>
                <a:srgbClr val="054C70"/>
              </a:solidFill>
              <a:effectLst/>
              <a:uLnTx/>
              <a:uFillTx/>
              <a:latin typeface="Arial Black" panose="020B0604020202020204" pitchFamily="34" charset="0"/>
              <a:ea typeface="+mn-ea"/>
            </a:endParaRPr>
          </a:p>
        </p:txBody>
      </p:sp>
    </p:spTree>
    <p:extLst>
      <p:ext uri="{BB962C8B-B14F-4D97-AF65-F5344CB8AC3E}">
        <p14:creationId xmlns:p14="http://schemas.microsoft.com/office/powerpoint/2010/main" val="3971664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a:solidFill>
                  <a:schemeClr val="tx1"/>
                </a:solidFill>
                <a:latin typeface="+mn-lt"/>
                <a:ea typeface="+mn-ea"/>
                <a:cs typeface="+mn-cs"/>
              </a:rPr>
              <a:t>When we look at retirement savings, we see even larger discrepancies between today’s workers and retirees. </a:t>
            </a:r>
          </a:p>
          <a:p>
            <a:r>
              <a:rPr lang="en-US" sz="1000" b="0" i="0" u="none" strike="noStrike" kern="1200" baseline="0" dirty="0">
                <a:solidFill>
                  <a:schemeClr val="tx1"/>
                </a:solidFill>
                <a:latin typeface="+mn-lt"/>
                <a:ea typeface="+mn-ea"/>
                <a:cs typeface="+mn-cs"/>
              </a:rPr>
              <a:t>About 82% of workers expect their employer- sponsored savings to play an important role in their retirement income, but just 54% of current retirees report employer-sponsored savings as an income source. This gap shows that the workers plans were different than their reality in retirement. They may have </a:t>
            </a:r>
            <a:r>
              <a:rPr lang="en-US" sz="1000" b="0" i="1" u="none" strike="noStrike" kern="1200" baseline="0" dirty="0">
                <a:solidFill>
                  <a:schemeClr val="tx1"/>
                </a:solidFill>
                <a:latin typeface="+mn-lt"/>
                <a:ea typeface="+mn-ea"/>
                <a:cs typeface="+mn-cs"/>
              </a:rPr>
              <a:t>chosen </a:t>
            </a:r>
            <a:r>
              <a:rPr lang="en-US" sz="1000" b="0" i="0" u="none" strike="noStrike" kern="1200" baseline="0" dirty="0">
                <a:solidFill>
                  <a:schemeClr val="tx1"/>
                </a:solidFill>
                <a:latin typeface="+mn-lt"/>
                <a:ea typeface="+mn-ea"/>
                <a:cs typeface="+mn-cs"/>
              </a:rPr>
              <a:t>to rely on other income sources such as personal savings or a part-time job, but they also may have been </a:t>
            </a:r>
            <a:r>
              <a:rPr lang="en-US" sz="1000" b="0" i="1" u="none" strike="noStrike" kern="1200" baseline="0" dirty="0">
                <a:solidFill>
                  <a:schemeClr val="tx1"/>
                </a:solidFill>
                <a:latin typeface="+mn-lt"/>
                <a:ea typeface="+mn-ea"/>
                <a:cs typeface="+mn-cs"/>
              </a:rPr>
              <a:t>forced </a:t>
            </a:r>
            <a:r>
              <a:rPr lang="en-US" sz="1000" b="0" i="0" u="none" strike="noStrike" kern="1200" baseline="0" dirty="0">
                <a:solidFill>
                  <a:schemeClr val="tx1"/>
                </a:solidFill>
                <a:latin typeface="+mn-lt"/>
                <a:ea typeface="+mn-ea"/>
                <a:cs typeface="+mn-cs"/>
              </a:rPr>
              <a:t>to rely on other income sources because their employer-sponsored savings didn’t last as long as they expected. </a:t>
            </a:r>
          </a:p>
          <a:p>
            <a:r>
              <a:rPr lang="en-US" sz="1000" b="0" i="0" u="none" strike="noStrike" kern="1200" baseline="0" dirty="0">
                <a:solidFill>
                  <a:schemeClr val="tx1"/>
                </a:solidFill>
                <a:latin typeface="+mn-lt"/>
                <a:ea typeface="+mn-ea"/>
                <a:cs typeface="+mn-cs"/>
              </a:rPr>
              <a:t>This same study also found that although 67% of workers are confident that they will have enough money for retirement, only 42% have actually tried to calculate how much money they will need. </a:t>
            </a:r>
          </a:p>
          <a:p>
            <a:r>
              <a:rPr lang="en-US" sz="1000" b="0" i="0" u="none" strike="noStrike" kern="1200" baseline="0" dirty="0">
                <a:solidFill>
                  <a:schemeClr val="tx1"/>
                </a:solidFill>
                <a:latin typeface="+mn-lt"/>
                <a:ea typeface="+mn-ea"/>
                <a:cs typeface="+mn-cs"/>
              </a:rPr>
              <a:t>Both of these data points show that workers need to have more of an emphasis on retirement planning to make sure their savings will be able to last them throughout retirement.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092960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60463"/>
            <a:ext cx="5568950" cy="3133725"/>
          </a:xfrm>
        </p:spPr>
      </p:sp>
      <p:sp>
        <p:nvSpPr>
          <p:cNvPr id="3" name="Notes Placeholder 2"/>
          <p:cNvSpPr>
            <a:spLocks noGrp="1"/>
          </p:cNvSpPr>
          <p:nvPr>
            <p:ph type="body" idx="1"/>
          </p:nvPr>
        </p:nvSpPr>
        <p:spPr/>
        <p:txBody>
          <a:bodyPr/>
          <a:lstStyle/>
          <a:p>
            <a:r>
              <a:rPr lang="en-US" sz="1000" b="0" i="0" u="none" strike="noStrike" kern="1200" baseline="0" dirty="0">
                <a:solidFill>
                  <a:schemeClr val="tx1"/>
                </a:solidFill>
                <a:latin typeface="+mn-lt"/>
                <a:ea typeface="+mn-ea"/>
                <a:cs typeface="+mn-cs"/>
              </a:rPr>
              <a:t>As you can see, it’s a good idea to plan ahead and think about your different sources of retirement income and how they will all work together. </a:t>
            </a:r>
          </a:p>
          <a:p>
            <a:r>
              <a:rPr lang="en-US" sz="1000" b="0" i="0" u="none" strike="noStrike" kern="1200" baseline="0" dirty="0">
                <a:solidFill>
                  <a:schemeClr val="tx1"/>
                </a:solidFill>
                <a:latin typeface="+mn-lt"/>
                <a:ea typeface="+mn-ea"/>
                <a:cs typeface="+mn-cs"/>
              </a:rPr>
              <a:t>Let’s focus on the role retirement savings will play first. </a:t>
            </a:r>
          </a:p>
          <a:p>
            <a:r>
              <a:rPr lang="en-US" sz="1000" b="0" i="0" u="none" strike="noStrike" kern="1200" baseline="0" dirty="0">
                <a:solidFill>
                  <a:schemeClr val="tx1"/>
                </a:solidFill>
                <a:latin typeface="+mn-lt"/>
                <a:ea typeface="+mn-ea"/>
                <a:cs typeface="+mn-cs"/>
              </a:rPr>
              <a:t>To begin, it’s important to get a comprehensive view of your savings. If you have multiple retirement accounts, view them together to understand your retirement savings as a whole. </a:t>
            </a:r>
          </a:p>
          <a:p>
            <a:r>
              <a:rPr lang="en-US" sz="1000" b="0" i="0" u="none" strike="noStrike" kern="1200" baseline="0" dirty="0">
                <a:solidFill>
                  <a:schemeClr val="tx1"/>
                </a:solidFill>
                <a:latin typeface="+mn-lt"/>
                <a:ea typeface="+mn-ea"/>
                <a:cs typeface="+mn-cs"/>
              </a:rPr>
              <a:t>This will help you tackle other questions on our list: “Do I have enough saved?” and “Am I on Track” 	</a:t>
            </a:r>
          </a:p>
          <a:p>
            <a:pPr marL="172517" indent="-172517">
              <a:buFontTx/>
              <a:buChar char="-"/>
            </a:pPr>
            <a:endParaRPr lang="en-US" sz="1200" baseline="0"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FA5BF29-3A85-45E8-9EC2-6FCFBE5E0498}" type="slidenum">
              <a:rPr lang="en-US" smtClean="0"/>
              <a:t>11</a:t>
            </a:fld>
            <a:endParaRPr lang="en-US"/>
          </a:p>
        </p:txBody>
      </p:sp>
    </p:spTree>
    <p:extLst>
      <p:ext uri="{BB962C8B-B14F-4D97-AF65-F5344CB8AC3E}">
        <p14:creationId xmlns:p14="http://schemas.microsoft.com/office/powerpoint/2010/main" val="2526241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custDataLst>
              <p:tags r:id="rId1"/>
            </p:custDataLst>
          </p:nvPr>
        </p:nvSpPr>
        <p:spPr/>
        <p:txBody>
          <a:bodyPr/>
          <a:lstStyle/>
          <a:p>
            <a:r>
              <a:rPr lang="en-US" sz="1000" kern="1200" dirty="0">
                <a:solidFill>
                  <a:schemeClr val="tx1"/>
                </a:solidFill>
                <a:effectLst/>
                <a:latin typeface="+mn-lt"/>
                <a:ea typeface="+mn-ea"/>
                <a:cs typeface="+mn-cs"/>
              </a:rPr>
              <a:t>Fortunately, two simple factors can help investors answer this question of how much is enough: an investor’s age and their salary. </a:t>
            </a:r>
          </a:p>
          <a:p>
            <a:r>
              <a:rPr lang="en-US" sz="1000" kern="1200" dirty="0">
                <a:solidFill>
                  <a:schemeClr val="tx1"/>
                </a:solidFill>
                <a:effectLst/>
                <a:latin typeface="+mn-lt"/>
                <a:ea typeface="+mn-ea"/>
                <a:cs typeface="+mn-cs"/>
              </a:rPr>
              <a:t> </a:t>
            </a:r>
          </a:p>
          <a:p>
            <a:r>
              <a:rPr lang="en-US" sz="1000" kern="1200" dirty="0">
                <a:solidFill>
                  <a:schemeClr val="tx1"/>
                </a:solidFill>
                <a:effectLst/>
                <a:latin typeface="+mn-lt"/>
                <a:ea typeface="+mn-ea"/>
                <a:cs typeface="+mn-cs"/>
              </a:rPr>
              <a:t>In order to retire and maintain the same lifestyle as you currently have, we believe you should aim to save the specified multiples of your current salary by your respective ages.</a:t>
            </a:r>
          </a:p>
          <a:p>
            <a:r>
              <a:rPr lang="en-US" sz="1000" kern="1200" dirty="0">
                <a:solidFill>
                  <a:schemeClr val="tx1"/>
                </a:solidFill>
                <a:effectLst/>
                <a:latin typeface="+mn-lt"/>
                <a:ea typeface="+mn-ea"/>
                <a:cs typeface="+mn-cs"/>
              </a:rPr>
              <a:t> </a:t>
            </a:r>
          </a:p>
          <a:p>
            <a:r>
              <a:rPr lang="en-US" sz="1000" kern="1200" dirty="0">
                <a:solidFill>
                  <a:schemeClr val="tx1"/>
                </a:solidFill>
                <a:effectLst/>
                <a:latin typeface="+mn-lt"/>
                <a:ea typeface="+mn-ea"/>
                <a:cs typeface="+mn-cs"/>
              </a:rPr>
              <a:t>The savings targets shown here assume a retirement age of 65. They also assume that most retirement savers should plan to replace 75% of their pre-retirement income to maintain their lifestyle during a 30—year retirement.  </a:t>
            </a:r>
          </a:p>
          <a:p>
            <a:r>
              <a:rPr lang="en-US" sz="1000" kern="1200" dirty="0">
                <a:solidFill>
                  <a:schemeClr val="tx1"/>
                </a:solidFill>
                <a:effectLst/>
                <a:latin typeface="+mn-lt"/>
                <a:ea typeface="+mn-ea"/>
                <a:cs typeface="+mn-cs"/>
              </a:rPr>
              <a:t> </a:t>
            </a:r>
          </a:p>
          <a:p>
            <a:r>
              <a:rPr lang="en-US" sz="1000" kern="1200" dirty="0">
                <a:solidFill>
                  <a:schemeClr val="tx1"/>
                </a:solidFill>
                <a:effectLst/>
                <a:latin typeface="+mn-lt"/>
                <a:ea typeface="+mn-ea"/>
                <a:cs typeface="+mn-cs"/>
              </a:rPr>
              <a:t>While some of these numbers may look intimidating, especially in those later years, remember that compounding is also working for you. So, it’s important to focus on saving early and often.</a:t>
            </a:r>
          </a:p>
          <a:p>
            <a:r>
              <a:rPr lang="en-US" sz="1000" kern="1200" dirty="0">
                <a:solidFill>
                  <a:schemeClr val="tx1"/>
                </a:solidFill>
                <a:effectLst/>
                <a:latin typeface="+mn-lt"/>
                <a:ea typeface="+mn-ea"/>
                <a:cs typeface="+mn-cs"/>
              </a:rPr>
              <a:t> </a:t>
            </a:r>
          </a:p>
          <a:p>
            <a:r>
              <a:rPr lang="en-US" sz="1000" kern="1200" dirty="0">
                <a:solidFill>
                  <a:schemeClr val="tx1"/>
                </a:solidFill>
                <a:effectLst/>
                <a:latin typeface="+mn-lt"/>
                <a:ea typeface="+mn-ea"/>
                <a:cs typeface="+mn-cs"/>
              </a:rPr>
              <a:t>In order to accomplish these goals, we at T. Rowe Price believe you should save at least 15 percent of your salary each year for retirement, [including any company contributions].  If your budget doesn’t allow for that, save what you can now; we suggest starting with at least 6%. Then increase your contributions by 2% or more each year. Over time, you’ll reach that 15% target savings rate and feel more confident about your progress towards your retirement vision.</a:t>
            </a:r>
          </a:p>
          <a:p>
            <a:pPr marL="0" indent="0" defTabSz="956737">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0A8B2-1A6A-4636-8F5C-0EBAC6E78B1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100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a:solidFill>
                  <a:schemeClr val="tx1"/>
                </a:solidFill>
                <a:latin typeface="+mn-lt"/>
                <a:ea typeface="+mn-ea"/>
                <a:cs typeface="+mn-cs"/>
              </a:rPr>
              <a:t>A great way to gauge if you are on track for retirement is to utilize the Confidence Number tool on your online account. You’ll find it in the Planning section of your Workplace Retirement Website at rps.troweprice.com. </a:t>
            </a:r>
          </a:p>
          <a:p>
            <a:r>
              <a:rPr lang="en-US" sz="1000" b="0" i="0" u="none" strike="noStrike" kern="1200" baseline="0" dirty="0">
                <a:solidFill>
                  <a:schemeClr val="tx1"/>
                </a:solidFill>
                <a:latin typeface="+mn-lt"/>
                <a:ea typeface="+mn-ea"/>
                <a:cs typeface="+mn-cs"/>
              </a:rPr>
              <a:t>Your Confidence Number score will help you understand the likelihood that you’ll have enough savings to last through retirement. </a:t>
            </a:r>
          </a:p>
          <a:p>
            <a:r>
              <a:rPr lang="en-US" sz="1000" b="0" i="0" u="none" strike="noStrike" kern="1200" baseline="0" dirty="0">
                <a:solidFill>
                  <a:schemeClr val="tx1"/>
                </a:solidFill>
                <a:latin typeface="+mn-lt"/>
                <a:ea typeface="+mn-ea"/>
                <a:cs typeface="+mn-cs"/>
              </a:rPr>
              <a:t>While it does not guarantee retirement readiness, it can serve as a helpful indicator if you are on the right track. </a:t>
            </a:r>
          </a:p>
          <a:p>
            <a:r>
              <a:rPr lang="en-US" sz="1000" b="0" i="0" u="none" strike="noStrike" kern="1200" baseline="0" dirty="0">
                <a:solidFill>
                  <a:schemeClr val="tx1"/>
                </a:solidFill>
                <a:latin typeface="+mn-lt"/>
                <a:ea typeface="+mn-ea"/>
                <a:cs typeface="+mn-cs"/>
              </a:rPr>
              <a:t>To calculate your score, just answer two questions: </a:t>
            </a:r>
          </a:p>
          <a:p>
            <a:r>
              <a:rPr lang="en-US" sz="1000" b="0" i="0" u="none" strike="noStrike" kern="1200" baseline="0" dirty="0">
                <a:solidFill>
                  <a:schemeClr val="tx1"/>
                </a:solidFill>
                <a:latin typeface="+mn-lt"/>
                <a:ea typeface="+mn-ea"/>
                <a:cs typeface="+mn-cs"/>
              </a:rPr>
              <a:t>• What’s your current salary? and </a:t>
            </a:r>
          </a:p>
          <a:p>
            <a:r>
              <a:rPr lang="en-US" sz="1000" b="0" i="0" u="none" strike="noStrike" kern="1200" baseline="0" dirty="0">
                <a:solidFill>
                  <a:schemeClr val="tx1"/>
                </a:solidFill>
                <a:latin typeface="+mn-lt"/>
                <a:ea typeface="+mn-ea"/>
                <a:cs typeface="+mn-cs"/>
              </a:rPr>
              <a:t>• At what age do you plan to retire? </a:t>
            </a:r>
          </a:p>
          <a:p>
            <a:endParaRPr lang="en-US" sz="1000" b="0" i="0" u="none" strike="noStrike" kern="1200" baseline="0" dirty="0">
              <a:solidFill>
                <a:schemeClr val="tx1"/>
              </a:solidFill>
              <a:latin typeface="+mn-lt"/>
              <a:ea typeface="+mn-ea"/>
              <a:cs typeface="+mn-cs"/>
            </a:endParaRPr>
          </a:p>
          <a:p>
            <a:r>
              <a:rPr lang="en-US" sz="1000" b="0" i="0" u="none" strike="noStrike" kern="1200" baseline="0" dirty="0">
                <a:solidFill>
                  <a:schemeClr val="tx1"/>
                </a:solidFill>
                <a:latin typeface="+mn-lt"/>
                <a:ea typeface="+mn-ea"/>
                <a:cs typeface="+mn-cs"/>
              </a:rPr>
              <a:t>Keep in mind you can always update these numbers as your salary or retirement goals change. Your Confidence Number score is an estimate based on a scale of 0 to 100. The higher your score, the more prepared you may be for retirement. </a:t>
            </a:r>
          </a:p>
          <a:p>
            <a:r>
              <a:rPr lang="en-US" sz="1000" b="0" i="0" u="none" strike="noStrike" kern="1200" baseline="0" dirty="0">
                <a:solidFill>
                  <a:schemeClr val="tx1"/>
                </a:solidFill>
                <a:latin typeface="+mn-lt"/>
                <a:ea typeface="+mn-ea"/>
                <a:cs typeface="+mn-cs"/>
              </a:rPr>
              <a:t>Your score is calculated based on key pieces of information that typically impacts your future retirement income. This includes: your retirement balances, asset allocation, contribution amount, Social Security estimates, and your date of birth. 	</a:t>
            </a:r>
          </a:p>
          <a:p>
            <a:endParaRPr lang="en-US" sz="1000" b="0" i="0" u="none" strike="noStrike" kern="1200" baseline="0" dirty="0">
              <a:solidFill>
                <a:schemeClr val="tx1"/>
              </a:solidFill>
              <a:latin typeface="+mn-lt"/>
              <a:ea typeface="+mn-ea"/>
              <a:cs typeface="+mn-cs"/>
            </a:endParaRPr>
          </a:p>
          <a:p>
            <a:endParaRPr lang="en-US" dirty="0"/>
          </a:p>
        </p:txBody>
      </p:sp>
    </p:spTree>
    <p:extLst>
      <p:ext uri="{BB962C8B-B14F-4D97-AF65-F5344CB8AC3E}">
        <p14:creationId xmlns:p14="http://schemas.microsoft.com/office/powerpoint/2010/main" val="1035764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A5BF29-3A85-45E8-9EC2-6FCFBE5E0498}" type="slidenum">
              <a:rPr lang="en-US" smtClean="0"/>
              <a:pPr/>
              <a:t>14</a:t>
            </a:fld>
            <a:endParaRPr lang="en-US" dirty="0"/>
          </a:p>
        </p:txBody>
      </p:sp>
    </p:spTree>
    <p:extLst>
      <p:ext uri="{BB962C8B-B14F-4D97-AF65-F5344CB8AC3E}">
        <p14:creationId xmlns:p14="http://schemas.microsoft.com/office/powerpoint/2010/main" val="1966502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a:solidFill>
                  <a:schemeClr val="tx1"/>
                </a:solidFill>
                <a:latin typeface="+mn-lt"/>
                <a:ea typeface="+mn-ea"/>
                <a:cs typeface="+mn-cs"/>
              </a:rPr>
              <a:t>Now, let’s look at our final question: “Can I retire early?” </a:t>
            </a:r>
          </a:p>
          <a:p>
            <a:r>
              <a:rPr lang="en-US" sz="1000" b="0" i="0" u="none" strike="noStrike" kern="1200" baseline="0" dirty="0">
                <a:solidFill>
                  <a:schemeClr val="tx1"/>
                </a:solidFill>
                <a:latin typeface="+mn-lt"/>
                <a:ea typeface="+mn-ea"/>
                <a:cs typeface="+mn-cs"/>
              </a:rPr>
              <a:t>The answer here depends entirely on your retirement readiness and all the various factors at play. </a:t>
            </a:r>
          </a:p>
          <a:p>
            <a:r>
              <a:rPr lang="en-US" sz="1000" b="0" i="0" u="none" strike="noStrike" kern="1200" baseline="0" dirty="0">
                <a:solidFill>
                  <a:schemeClr val="tx1"/>
                </a:solidFill>
                <a:latin typeface="+mn-lt"/>
                <a:ea typeface="+mn-ea"/>
                <a:cs typeface="+mn-cs"/>
              </a:rPr>
              <a:t>If you </a:t>
            </a:r>
            <a:r>
              <a:rPr lang="en-US" sz="1000" b="0" i="1" u="none" strike="noStrike" kern="1200" baseline="0" dirty="0">
                <a:solidFill>
                  <a:schemeClr val="tx1"/>
                </a:solidFill>
                <a:latin typeface="+mn-lt"/>
                <a:ea typeface="+mn-ea"/>
                <a:cs typeface="+mn-cs"/>
              </a:rPr>
              <a:t>do </a:t>
            </a:r>
            <a:r>
              <a:rPr lang="en-US" sz="1000" b="0" i="0" u="none" strike="noStrike" kern="1200" baseline="0" dirty="0">
                <a:solidFill>
                  <a:schemeClr val="tx1"/>
                </a:solidFill>
                <a:latin typeface="+mn-lt"/>
                <a:ea typeface="+mn-ea"/>
                <a:cs typeface="+mn-cs"/>
              </a:rPr>
              <a:t>want to retire early, we believe that you should be thinking about the different “levers” of your retirement income. What can you adjust to change your outlook and timeline? </a:t>
            </a:r>
          </a:p>
          <a:p>
            <a:r>
              <a:rPr lang="en-US" sz="1000" b="0" i="0" u="none" strike="noStrike" kern="1200" baseline="0" dirty="0">
                <a:solidFill>
                  <a:schemeClr val="tx1"/>
                </a:solidFill>
                <a:latin typeface="+mn-lt"/>
                <a:ea typeface="+mn-ea"/>
                <a:cs typeface="+mn-cs"/>
              </a:rPr>
              <a:t>Could you work a part-time job in retirement? What about increasing your retirement savings? Remember, once you’re age 50 or older, you can make catch-up contributions to your retirement plan accounts and any IRAs. </a:t>
            </a:r>
          </a:p>
          <a:p>
            <a:r>
              <a:rPr lang="en-US" sz="1000" b="0" i="0" u="none" strike="noStrike" kern="1200" baseline="0" dirty="0">
                <a:solidFill>
                  <a:schemeClr val="tx1"/>
                </a:solidFill>
                <a:latin typeface="+mn-lt"/>
                <a:ea typeface="+mn-ea"/>
                <a:cs typeface="+mn-cs"/>
              </a:rPr>
              <a:t>In addition, you might consider delaying Social Security to maximize your benefit. And, of course, you can always adjust your household plan and consider making adjustments to your household budget. </a:t>
            </a:r>
          </a:p>
          <a:p>
            <a:r>
              <a:rPr lang="en-US" sz="1000" b="0" i="0" u="none" strike="noStrike" kern="1200" baseline="0" dirty="0">
                <a:solidFill>
                  <a:schemeClr val="tx1"/>
                </a:solidFill>
                <a:latin typeface="+mn-lt"/>
                <a:ea typeface="+mn-ea"/>
                <a:cs typeface="+mn-cs"/>
              </a:rPr>
              <a:t>Just remember: The power to retire how and when you want is in your control—even when it comes to issues that might feel out of your control, such as Social Security. 	</a:t>
            </a:r>
          </a:p>
          <a:p>
            <a:endParaRPr lang="en-US" dirty="0"/>
          </a:p>
        </p:txBody>
      </p:sp>
      <p:sp>
        <p:nvSpPr>
          <p:cNvPr id="4" name="Slide Number Placeholder 3"/>
          <p:cNvSpPr>
            <a:spLocks noGrp="1"/>
          </p:cNvSpPr>
          <p:nvPr>
            <p:ph type="sldNum" sz="quarter" idx="5"/>
          </p:nvPr>
        </p:nvSpPr>
        <p:spPr/>
        <p:txBody>
          <a:bodyPr/>
          <a:lstStyle/>
          <a:p>
            <a:fld id="{CFA5BF29-3A85-45E8-9EC2-6FCFBE5E0498}" type="slidenum">
              <a:rPr lang="en-US" smtClean="0"/>
              <a:pPr/>
              <a:t>15</a:t>
            </a:fld>
            <a:endParaRPr lang="en-US" dirty="0"/>
          </a:p>
        </p:txBody>
      </p:sp>
    </p:spTree>
    <p:extLst>
      <p:ext uri="{BB962C8B-B14F-4D97-AF65-F5344CB8AC3E}">
        <p14:creationId xmlns:p14="http://schemas.microsoft.com/office/powerpoint/2010/main" val="3712084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a:solidFill>
                  <a:schemeClr val="tx1"/>
                </a:solidFill>
                <a:latin typeface="+mn-lt"/>
                <a:ea typeface="+mn-ea"/>
                <a:cs typeface="+mn-cs"/>
              </a:rPr>
              <a:t>The truth is, you have more control over your Social Security benefits than you might think, AND your decisions around Social Security could make a </a:t>
            </a:r>
            <a:r>
              <a:rPr lang="en-US" sz="1000" b="0" i="1" u="none" strike="noStrike" kern="1200" baseline="0" dirty="0">
                <a:solidFill>
                  <a:schemeClr val="tx1"/>
                </a:solidFill>
                <a:latin typeface="+mn-lt"/>
                <a:ea typeface="+mn-ea"/>
                <a:cs typeface="+mn-cs"/>
              </a:rPr>
              <a:t>big </a:t>
            </a:r>
            <a:r>
              <a:rPr lang="en-US" sz="1000" b="0" i="0" u="none" strike="noStrike" kern="1200" baseline="0" dirty="0">
                <a:solidFill>
                  <a:schemeClr val="tx1"/>
                </a:solidFill>
                <a:latin typeface="+mn-lt"/>
                <a:ea typeface="+mn-ea"/>
                <a:cs typeface="+mn-cs"/>
              </a:rPr>
              <a:t>difference in your retirement income. </a:t>
            </a:r>
          </a:p>
          <a:p>
            <a:r>
              <a:rPr lang="en-US" sz="1000" b="0" i="0" u="none" strike="noStrike" kern="1200" baseline="0" dirty="0">
                <a:solidFill>
                  <a:schemeClr val="tx1"/>
                </a:solidFill>
                <a:latin typeface="+mn-lt"/>
                <a:ea typeface="+mn-ea"/>
                <a:cs typeface="+mn-cs"/>
              </a:rPr>
              <a:t>Remember: Social Security is a paycheck </a:t>
            </a:r>
            <a:r>
              <a:rPr lang="en-US" sz="1000" b="0" i="1" u="none" strike="noStrike" kern="1200" baseline="0" dirty="0">
                <a:solidFill>
                  <a:schemeClr val="tx1"/>
                </a:solidFill>
                <a:latin typeface="+mn-lt"/>
                <a:ea typeface="+mn-ea"/>
                <a:cs typeface="+mn-cs"/>
              </a:rPr>
              <a:t>for life</a:t>
            </a:r>
            <a:r>
              <a:rPr lang="en-US" sz="1000" b="0" i="0" u="none" strike="noStrike" kern="1200" baseline="0" dirty="0">
                <a:solidFill>
                  <a:schemeClr val="tx1"/>
                </a:solidFill>
                <a:latin typeface="+mn-lt"/>
                <a:ea typeface="+mn-ea"/>
                <a:cs typeface="+mn-cs"/>
              </a:rPr>
              <a:t>, whereas income from your retirement savings will change and deplete as it is withdrawn. </a:t>
            </a:r>
          </a:p>
          <a:p>
            <a:r>
              <a:rPr lang="en-US" sz="1000" b="0" i="0" u="none" strike="noStrike" kern="1200" baseline="0" dirty="0">
                <a:solidFill>
                  <a:schemeClr val="tx1"/>
                </a:solidFill>
                <a:latin typeface="+mn-lt"/>
                <a:ea typeface="+mn-ea"/>
                <a:cs typeface="+mn-cs"/>
              </a:rPr>
              <a:t>To get the most out of Social Security, consider delaying your benefits. For every year you delay—up to age 70—your benefit goes up about 7% to 8%. </a:t>
            </a:r>
          </a:p>
          <a:p>
            <a:r>
              <a:rPr lang="en-US" sz="1000" b="0" i="0" u="none" strike="noStrike" kern="1200" baseline="0" dirty="0">
                <a:solidFill>
                  <a:schemeClr val="tx1"/>
                </a:solidFill>
                <a:latin typeface="+mn-lt"/>
                <a:ea typeface="+mn-ea"/>
                <a:cs typeface="+mn-cs"/>
              </a:rPr>
              <a:t>While you can file for reduced benefits at age 62, it’s usually best to wait. Simply keep your sight on the big picture knowing that you will also be increasing the amount of your Social Security benefits. </a:t>
            </a:r>
          </a:p>
          <a:p>
            <a:r>
              <a:rPr lang="en-US" sz="1000" b="0" i="0" u="none" strike="noStrike" kern="1200" baseline="0" dirty="0">
                <a:solidFill>
                  <a:schemeClr val="tx1"/>
                </a:solidFill>
                <a:latin typeface="+mn-lt"/>
                <a:ea typeface="+mn-ea"/>
                <a:cs typeface="+mn-cs"/>
              </a:rPr>
              <a:t>Be sure to still consider the many factors that can affect your claiming decision like life expectancy, income needs, and what would be best for both you AND your spouse. </a:t>
            </a:r>
          </a:p>
          <a:p>
            <a:r>
              <a:rPr lang="en-US" sz="1000" b="0" i="0" u="none" strike="noStrike" kern="1200" baseline="0" dirty="0">
                <a:solidFill>
                  <a:schemeClr val="tx1"/>
                </a:solidFill>
                <a:latin typeface="+mn-lt"/>
                <a:ea typeface="+mn-ea"/>
                <a:cs typeface="+mn-cs"/>
              </a:rPr>
              <a:t>To learn more about Social Security, visit the Social Security Administration’s website at </a:t>
            </a:r>
            <a:r>
              <a:rPr lang="en-US" sz="1000" b="1" i="0" u="none" strike="noStrike" kern="1200" baseline="0" dirty="0">
                <a:solidFill>
                  <a:schemeClr val="tx1"/>
                </a:solidFill>
                <a:latin typeface="+mn-lt"/>
                <a:ea typeface="+mn-ea"/>
                <a:cs typeface="+mn-cs"/>
              </a:rPr>
              <a:t>ssa.gov</a:t>
            </a:r>
            <a:r>
              <a:rPr lang="en-US" sz="1000" b="0" i="0" u="none" strike="noStrike" kern="1200" baseline="0" dirty="0">
                <a:solidFill>
                  <a:schemeClr val="tx1"/>
                </a:solidFill>
                <a:latin typeface="+mn-lt"/>
                <a:ea typeface="+mn-ea"/>
                <a:cs typeface="+mn-cs"/>
              </a:rPr>
              <a:t>. You’ll find calculators and tools that can help you estimate your benefits and better understand the income you’ll receive from Social Security. 	</a:t>
            </a:r>
          </a:p>
          <a:p>
            <a:endParaRPr lang="en-US" dirty="0"/>
          </a:p>
        </p:txBody>
      </p:sp>
      <p:sp>
        <p:nvSpPr>
          <p:cNvPr id="4" name="Slide Number Placeholder 3"/>
          <p:cNvSpPr>
            <a:spLocks noGrp="1"/>
          </p:cNvSpPr>
          <p:nvPr>
            <p:ph type="sldNum" sz="quarter" idx="10"/>
          </p:nvPr>
        </p:nvSpPr>
        <p:spPr/>
        <p:txBody>
          <a:bodyPr/>
          <a:lstStyle/>
          <a:p>
            <a:fld id="{CFA5BF29-3A85-45E8-9EC2-6FCFBE5E0498}" type="slidenum">
              <a:rPr lang="en-US" smtClean="0"/>
              <a:t>16</a:t>
            </a:fld>
            <a:endParaRPr lang="en-US"/>
          </a:p>
        </p:txBody>
      </p:sp>
    </p:spTree>
    <p:extLst>
      <p:ext uri="{BB962C8B-B14F-4D97-AF65-F5344CB8AC3E}">
        <p14:creationId xmlns:p14="http://schemas.microsoft.com/office/powerpoint/2010/main" val="1657994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4"/>
          <p:cNvSpPr>
            <a:spLocks noGrp="1" noRot="1" noChangeAspect="1" noChangeArrowheads="1" noTextEdit="1"/>
          </p:cNvSpPr>
          <p:nvPr>
            <p:ph type="sldImg"/>
          </p:nvPr>
        </p:nvSpPr>
        <p:spPr>
          <a:ln/>
        </p:spPr>
      </p:sp>
      <p:sp>
        <p:nvSpPr>
          <p:cNvPr id="80900" name="Rectangle 5"/>
          <p:cNvSpPr>
            <a:spLocks noGrp="1" noChangeArrowheads="1"/>
          </p:cNvSpPr>
          <p:nvPr>
            <p:ph type="body" idx="1"/>
          </p:nvPr>
        </p:nvSpPr>
        <p:spPr>
          <a:noFill/>
        </p:spPr>
        <p:txBody>
          <a:bodyPr/>
          <a:lstStyle/>
          <a:p>
            <a:r>
              <a:rPr lang="en-US" sz="1000" b="0" i="0" u="none" strike="noStrike" kern="1200" baseline="0" dirty="0">
                <a:solidFill>
                  <a:schemeClr val="tx1"/>
                </a:solidFill>
                <a:latin typeface="+mn-lt"/>
                <a:ea typeface="+mn-ea"/>
                <a:cs typeface="+mn-cs"/>
              </a:rPr>
              <a:t>Once you reach retirement, you’ll have to decide what to do with your savings. </a:t>
            </a:r>
          </a:p>
          <a:p>
            <a:r>
              <a:rPr lang="en-US" sz="1000" b="0" i="0" u="none" strike="noStrike" kern="1200" baseline="0" dirty="0">
                <a:solidFill>
                  <a:schemeClr val="tx1"/>
                </a:solidFill>
                <a:latin typeface="+mn-lt"/>
                <a:ea typeface="+mn-ea"/>
                <a:cs typeface="+mn-cs"/>
              </a:rPr>
              <a:t>When it comes to your retirement savings, your plan offers the following options: </a:t>
            </a:r>
          </a:p>
          <a:p>
            <a:r>
              <a:rPr lang="en-US" sz="1000" b="0" i="0" u="none" strike="noStrike" kern="1200" baseline="0" dirty="0">
                <a:solidFill>
                  <a:schemeClr val="tx1"/>
                </a:solidFill>
                <a:latin typeface="+mn-lt"/>
                <a:ea typeface="+mn-ea"/>
                <a:cs typeface="+mn-cs"/>
              </a:rPr>
              <a:t>1. Address current expenses with a cash distribution or 2. Defer taxes by keeping your savings in your current plan, a new employer's plan, or in a Rollover IRA. </a:t>
            </a:r>
          </a:p>
          <a:p>
            <a:r>
              <a:rPr lang="en-US" sz="1000" b="0" i="0" u="none" strike="noStrike" kern="1200" baseline="0" dirty="0">
                <a:solidFill>
                  <a:schemeClr val="tx1"/>
                </a:solidFill>
                <a:latin typeface="+mn-lt"/>
                <a:ea typeface="+mn-ea"/>
                <a:cs typeface="+mn-cs"/>
              </a:rPr>
              <a:t>Each option may have pros and cons, depending on your unique circumstances. To help ensure that you understand the potential tax consequences associated with each, we recommend that you talk to a tax professional who can help you determine how it may affect your specific situation. 	</a:t>
            </a:r>
          </a:p>
        </p:txBody>
      </p:sp>
    </p:spTree>
    <p:extLst>
      <p:ext uri="{BB962C8B-B14F-4D97-AF65-F5344CB8AC3E}">
        <p14:creationId xmlns:p14="http://schemas.microsoft.com/office/powerpoint/2010/main" val="3022951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a:solidFill>
                  <a:schemeClr val="tx1"/>
                </a:solidFill>
                <a:latin typeface="+mn-lt"/>
                <a:ea typeface="+mn-ea"/>
                <a:cs typeface="+mn-cs"/>
              </a:rPr>
              <a:t>Your first year of retirement is exciting. But it’s also critical to establishing a reliable stream of retirement income. </a:t>
            </a:r>
          </a:p>
          <a:p>
            <a:r>
              <a:rPr lang="en-US" sz="1000" b="0" i="0" u="none" strike="noStrike" kern="1200" baseline="0" dirty="0">
                <a:solidFill>
                  <a:schemeClr val="tx1"/>
                </a:solidFill>
                <a:latin typeface="+mn-lt"/>
                <a:ea typeface="+mn-ea"/>
                <a:cs typeface="+mn-cs"/>
              </a:rPr>
              <a:t>We believe 4% is a good starting point for a withdrawal strategy. This means that in the first year of retirement, our general rule of thumb is to withdraw up to 4% of your retirement account balance. After that, reevaluate your spending needs each year. Individuals who retire earlier may need to consider taking less. Conversely, people who retire later may be able to take more than 4%. </a:t>
            </a:r>
          </a:p>
          <a:p>
            <a:r>
              <a:rPr lang="en-US" sz="1000" b="0" i="0" u="none" strike="noStrike" kern="1200" baseline="0" dirty="0">
                <a:solidFill>
                  <a:schemeClr val="tx1"/>
                </a:solidFill>
                <a:latin typeface="+mn-lt"/>
                <a:ea typeface="+mn-ea"/>
                <a:cs typeface="+mn-cs"/>
              </a:rPr>
              <a:t>After the first year, consider increasing your withdrawal amount by 3% each subsequent year to account for inflation, but also consider your spending needs. </a:t>
            </a:r>
          </a:p>
          <a:p>
            <a:r>
              <a:rPr lang="en-US" sz="1000" b="0" i="0" u="none" strike="noStrike" kern="1200" baseline="0" dirty="0">
                <a:solidFill>
                  <a:schemeClr val="tx1"/>
                </a:solidFill>
                <a:latin typeface="+mn-lt"/>
                <a:ea typeface="+mn-ea"/>
                <a:cs typeface="+mn-cs"/>
              </a:rPr>
              <a:t>It’s important to remember that a person’s savings may need to last throughout retirement, which can last for 30 years or more. 	</a:t>
            </a:r>
          </a:p>
          <a:p>
            <a:endParaRPr lang="en-US" dirty="0"/>
          </a:p>
        </p:txBody>
      </p:sp>
      <p:sp>
        <p:nvSpPr>
          <p:cNvPr id="4" name="Slide Number Placeholder 3"/>
          <p:cNvSpPr>
            <a:spLocks noGrp="1"/>
          </p:cNvSpPr>
          <p:nvPr>
            <p:ph type="sldNum" sz="quarter" idx="5"/>
          </p:nvPr>
        </p:nvSpPr>
        <p:spPr/>
        <p:txBody>
          <a:bodyPr/>
          <a:lstStyle/>
          <a:p>
            <a:fld id="{CFA5BF29-3A85-45E8-9EC2-6FCFBE5E0498}" type="slidenum">
              <a:rPr lang="en-US" smtClean="0"/>
              <a:pPr/>
              <a:t>18</a:t>
            </a:fld>
            <a:endParaRPr lang="en-US" dirty="0"/>
          </a:p>
        </p:txBody>
      </p:sp>
    </p:spTree>
    <p:extLst>
      <p:ext uri="{BB962C8B-B14F-4D97-AF65-F5344CB8AC3E}">
        <p14:creationId xmlns:p14="http://schemas.microsoft.com/office/powerpoint/2010/main" val="31743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a:solidFill>
                  <a:schemeClr val="tx1"/>
                </a:solidFill>
                <a:latin typeface="+mn-lt"/>
                <a:ea typeface="+mn-ea"/>
                <a:cs typeface="+mn-cs"/>
              </a:rPr>
              <a:t>Now, let’s look at an example to get a better idea of what this withdrawal strategy looks like. </a:t>
            </a:r>
          </a:p>
          <a:p>
            <a:r>
              <a:rPr lang="en-US" sz="1000" b="0" i="0" u="none" strike="noStrike" kern="1200" baseline="0" dirty="0">
                <a:solidFill>
                  <a:schemeClr val="tx1"/>
                </a:solidFill>
                <a:latin typeface="+mn-lt"/>
                <a:ea typeface="+mn-ea"/>
                <a:cs typeface="+mn-cs"/>
              </a:rPr>
              <a:t>Let’s assume an individual goes into retirement with </a:t>
            </a:r>
          </a:p>
          <a:p>
            <a:r>
              <a:rPr lang="en-US" sz="1000" b="0" i="0" u="none" strike="noStrike" kern="1200" baseline="0" dirty="0">
                <a:solidFill>
                  <a:schemeClr val="tx1"/>
                </a:solidFill>
                <a:latin typeface="+mn-lt"/>
                <a:ea typeface="+mn-ea"/>
                <a:cs typeface="+mn-cs"/>
              </a:rPr>
              <a:t>$500,000 saved. If they followed the 4% withdrawal strategy, they would withdraw $20,000 during their first year of retirement. </a:t>
            </a:r>
          </a:p>
          <a:p>
            <a:r>
              <a:rPr lang="en-US" sz="1000" b="0" i="0" u="none" strike="noStrike" kern="1200" baseline="0" dirty="0">
                <a:solidFill>
                  <a:schemeClr val="tx1"/>
                </a:solidFill>
                <a:latin typeface="+mn-lt"/>
                <a:ea typeface="+mn-ea"/>
                <a:cs typeface="+mn-cs"/>
              </a:rPr>
              <a:t>For the second year, they would simply increase that </a:t>
            </a:r>
          </a:p>
          <a:p>
            <a:r>
              <a:rPr lang="en-US" sz="1000" b="0" i="0" u="none" strike="noStrike" kern="1200" baseline="0" dirty="0">
                <a:solidFill>
                  <a:schemeClr val="tx1"/>
                </a:solidFill>
                <a:latin typeface="+mn-lt"/>
                <a:ea typeface="+mn-ea"/>
                <a:cs typeface="+mn-cs"/>
              </a:rPr>
              <a:t>$20,000 by 3%. That would give them $20,600. </a:t>
            </a:r>
          </a:p>
          <a:p>
            <a:r>
              <a:rPr lang="en-US" sz="1000" b="0" i="0" u="none" strike="noStrike" kern="1200" baseline="0" dirty="0">
                <a:solidFill>
                  <a:schemeClr val="tx1"/>
                </a:solidFill>
                <a:latin typeface="+mn-lt"/>
                <a:ea typeface="+mn-ea"/>
                <a:cs typeface="+mn-cs"/>
              </a:rPr>
              <a:t>And for the third year, they would increase that by another 3%—giving them $21,218. </a:t>
            </a:r>
          </a:p>
          <a:p>
            <a:r>
              <a:rPr lang="en-US" sz="1000" b="0" i="0" u="none" strike="noStrike" kern="1200" baseline="0" dirty="0">
                <a:solidFill>
                  <a:schemeClr val="tx1"/>
                </a:solidFill>
                <a:latin typeface="+mn-lt"/>
                <a:ea typeface="+mn-ea"/>
                <a:cs typeface="+mn-cs"/>
              </a:rPr>
              <a:t>That’s just their “paycheck” from their retirement savings, you can map out scenarios where you add other sources of income like Social Security and/or wages from a part time job. 	</a:t>
            </a:r>
          </a:p>
          <a:p>
            <a:endParaRPr lang="en-US" dirty="0"/>
          </a:p>
        </p:txBody>
      </p:sp>
      <p:sp>
        <p:nvSpPr>
          <p:cNvPr id="4" name="Slide Number Placeholder 3"/>
          <p:cNvSpPr>
            <a:spLocks noGrp="1"/>
          </p:cNvSpPr>
          <p:nvPr>
            <p:ph type="sldNum" sz="quarter" idx="5"/>
          </p:nvPr>
        </p:nvSpPr>
        <p:spPr/>
        <p:txBody>
          <a:bodyPr/>
          <a:lstStyle/>
          <a:p>
            <a:fld id="{CFA5BF29-3A85-45E8-9EC2-6FCFBE5E0498}" type="slidenum">
              <a:rPr lang="en-US" smtClean="0"/>
              <a:pPr/>
              <a:t>19</a:t>
            </a:fld>
            <a:endParaRPr lang="en-US" dirty="0"/>
          </a:p>
        </p:txBody>
      </p:sp>
    </p:spTree>
    <p:extLst>
      <p:ext uri="{BB962C8B-B14F-4D97-AF65-F5344CB8AC3E}">
        <p14:creationId xmlns:p14="http://schemas.microsoft.com/office/powerpoint/2010/main" val="2087390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690563"/>
            <a:ext cx="5630862"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1088473" rtl="0" eaLnBrk="1" fontAlgn="auto" latinLnBrk="0" hangingPunct="1">
              <a:lnSpc>
                <a:spcPct val="100000"/>
              </a:lnSpc>
              <a:spcBef>
                <a:spcPts val="0"/>
              </a:spcBef>
              <a:spcAft>
                <a:spcPts val="0"/>
              </a:spcAft>
              <a:buClrTx/>
              <a:buSzTx/>
              <a:buFontTx/>
              <a:buNone/>
              <a:tabLst/>
              <a:defRPr/>
            </a:pPr>
            <a:fld id="{CFA5BF29-3A85-45E8-9EC2-6FCFBE5E0498}" type="slidenum">
              <a:rPr kumimoji="0" lang="en-US" sz="900" b="1" i="0" u="none" strike="noStrike" kern="1200" cap="none" spc="0" normalizeH="0" baseline="0" noProof="0" smtClean="0">
                <a:ln>
                  <a:noFill/>
                </a:ln>
                <a:solidFill>
                  <a:srgbClr val="054C70"/>
                </a:solidFill>
                <a:effectLst/>
                <a:uLnTx/>
                <a:uFillTx/>
                <a:latin typeface="Arial Black" panose="020B0604020202020204" pitchFamily="34" charset="0"/>
                <a:ea typeface="+mn-ea"/>
              </a:rPr>
              <a:pPr marL="0" marR="0" lvl="0" indent="0" algn="ctr" defTabSz="1088473"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dirty="0">
              <a:ln>
                <a:noFill/>
              </a:ln>
              <a:solidFill>
                <a:srgbClr val="054C70"/>
              </a:solidFill>
              <a:effectLst/>
              <a:uLnTx/>
              <a:uFillTx/>
              <a:latin typeface="Arial Black" panose="020B0604020202020204" pitchFamily="34" charset="0"/>
              <a:ea typeface="+mn-ea"/>
            </a:endParaRPr>
          </a:p>
        </p:txBody>
      </p:sp>
    </p:spTree>
    <p:extLst>
      <p:ext uri="{BB962C8B-B14F-4D97-AF65-F5344CB8AC3E}">
        <p14:creationId xmlns:p14="http://schemas.microsoft.com/office/powerpoint/2010/main" val="1622203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a:solidFill>
                  <a:schemeClr val="tx1"/>
                </a:solidFill>
                <a:latin typeface="+mn-lt"/>
                <a:ea typeface="+mn-ea"/>
                <a:cs typeface="+mn-cs"/>
              </a:rPr>
              <a:t>T. Rowe Price published an article on tax-efficient withdrawal strategies and this information is available to you on our website. Keep in mind, you’ll need to consider your own personal circumstances before implementing a withdrawal strategy. </a:t>
            </a:r>
          </a:p>
          <a:p>
            <a:r>
              <a:rPr lang="en-US" sz="1000" b="0" i="0" u="none" strike="noStrike" kern="1200" baseline="0" dirty="0">
                <a:solidFill>
                  <a:schemeClr val="tx1"/>
                </a:solidFill>
                <a:latin typeface="+mn-lt"/>
                <a:ea typeface="+mn-ea"/>
                <a:cs typeface="+mn-cs"/>
              </a:rPr>
              <a:t>You may have different accounts, like Taxable Accounts, Tax-Deferred accounts such as a pretax 401(k) and/or a Traditional IRA, and/or Roth Accounts such as Roth 401(k)s and/or Roth IRAs. </a:t>
            </a:r>
          </a:p>
          <a:p>
            <a:r>
              <a:rPr lang="en-US" sz="1000" b="0" i="0" u="none" strike="noStrike" kern="1200" baseline="0" dirty="0">
                <a:solidFill>
                  <a:schemeClr val="tx1"/>
                </a:solidFill>
                <a:latin typeface="+mn-lt"/>
                <a:ea typeface="+mn-ea"/>
                <a:cs typeface="+mn-cs"/>
              </a:rPr>
              <a:t>Our rule of thumb is to withdraw from taxable accounts first, followed by tax-deferred accounts, and finally, Roth assets. </a:t>
            </a:r>
          </a:p>
          <a:p>
            <a:r>
              <a:rPr lang="en-US" sz="1000" b="0" i="0" u="none" strike="noStrike" kern="1200" baseline="0" dirty="0">
                <a:solidFill>
                  <a:schemeClr val="tx1"/>
                </a:solidFill>
                <a:latin typeface="+mn-lt"/>
                <a:ea typeface="+mn-ea"/>
                <a:cs typeface="+mn-cs"/>
              </a:rPr>
              <a:t>There is a logic to this approach; it allows tax-advantaged accounts to stay invested longer—giving them more time to grow. 	</a:t>
            </a:r>
          </a:p>
          <a:p>
            <a:endParaRPr lang="en-US" dirty="0"/>
          </a:p>
        </p:txBody>
      </p:sp>
      <p:sp>
        <p:nvSpPr>
          <p:cNvPr id="4" name="Slide Number Placeholder 3"/>
          <p:cNvSpPr>
            <a:spLocks noGrp="1"/>
          </p:cNvSpPr>
          <p:nvPr>
            <p:ph type="sldNum" sz="quarter" idx="5"/>
          </p:nvPr>
        </p:nvSpPr>
        <p:spPr/>
        <p:txBody>
          <a:bodyPr/>
          <a:lstStyle/>
          <a:p>
            <a:fld id="{CFA5BF29-3A85-45E8-9EC2-6FCFBE5E0498}" type="slidenum">
              <a:rPr lang="en-US" smtClean="0"/>
              <a:pPr/>
              <a:t>20</a:t>
            </a:fld>
            <a:endParaRPr lang="en-US" dirty="0"/>
          </a:p>
        </p:txBody>
      </p:sp>
    </p:spTree>
    <p:extLst>
      <p:ext uri="{BB962C8B-B14F-4D97-AF65-F5344CB8AC3E}">
        <p14:creationId xmlns:p14="http://schemas.microsoft.com/office/powerpoint/2010/main" val="2104773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As investors plan and prepare for retirement, knowing exactly what to do—and when—can be challenging. Fortunately, there are a few milestones that can help investors along the way. </a:t>
            </a:r>
          </a:p>
          <a:p>
            <a:r>
              <a:rPr lang="en-US" sz="1000" kern="1200" dirty="0">
                <a:solidFill>
                  <a:schemeClr val="tx1"/>
                </a:solidFill>
                <a:effectLst/>
                <a:latin typeface="+mn-lt"/>
                <a:ea typeface="+mn-ea"/>
                <a:cs typeface="+mn-cs"/>
              </a:rPr>
              <a:t> </a:t>
            </a:r>
          </a:p>
          <a:p>
            <a:r>
              <a:rPr lang="en-US" sz="1000" kern="1200" dirty="0">
                <a:solidFill>
                  <a:schemeClr val="tx1"/>
                </a:solidFill>
                <a:effectLst/>
                <a:latin typeface="+mn-lt"/>
                <a:ea typeface="+mn-ea"/>
                <a:cs typeface="+mn-cs"/>
              </a:rPr>
              <a:t>Beginning the year investors turn age 50, they’re eligible to save more by making catch-up contributions to their retirement plan based on the IRS Contribution Limits.</a:t>
            </a:r>
          </a:p>
          <a:p>
            <a:r>
              <a:rPr lang="en-US" sz="1000" kern="1200" dirty="0">
                <a:solidFill>
                  <a:schemeClr val="tx1"/>
                </a:solidFill>
                <a:effectLst/>
                <a:latin typeface="+mn-lt"/>
                <a:ea typeface="+mn-ea"/>
                <a:cs typeface="+mn-cs"/>
              </a:rPr>
              <a:t> </a:t>
            </a:r>
          </a:p>
          <a:p>
            <a:r>
              <a:rPr lang="en-US" sz="1000" kern="1200" dirty="0">
                <a:solidFill>
                  <a:schemeClr val="tx1"/>
                </a:solidFill>
                <a:effectLst/>
                <a:latin typeface="+mn-lt"/>
                <a:ea typeface="+mn-ea"/>
                <a:cs typeface="+mn-cs"/>
              </a:rPr>
              <a:t>Next, turning age 55 brings an early retirement benefit. From this age forward, if someone retires, he or she is eligible to take withdrawals from his or her current workplace retirement plan without having to pay the 10% early withdrawal penalty. Note: this rule does not apply to IRAs or former employers’ plans, if the investor was not at least age 55 when he or she left that employer. </a:t>
            </a:r>
          </a:p>
          <a:p>
            <a:r>
              <a:rPr lang="en-US" sz="1000" kern="1200" dirty="0">
                <a:solidFill>
                  <a:schemeClr val="tx1"/>
                </a:solidFill>
                <a:effectLst/>
                <a:latin typeface="+mn-lt"/>
                <a:ea typeface="+mn-ea"/>
                <a:cs typeface="+mn-cs"/>
              </a:rPr>
              <a:t> </a:t>
            </a:r>
          </a:p>
          <a:p>
            <a:r>
              <a:rPr lang="en-US" sz="1000" kern="1200" dirty="0">
                <a:solidFill>
                  <a:schemeClr val="tx1"/>
                </a:solidFill>
                <a:effectLst/>
                <a:latin typeface="+mn-lt"/>
                <a:ea typeface="+mn-ea"/>
                <a:cs typeface="+mn-cs"/>
              </a:rPr>
              <a:t>Although it’s only a “half birthday,” turning age 59 and a half is a major retirement milestone. From this point forward, an investor may be able to begin withdrawing money from his or her retirement plan accounts—including IRAs—without paying the 10% early withdrawal penalty. </a:t>
            </a:r>
          </a:p>
          <a:p>
            <a:r>
              <a:rPr lang="en-US" sz="1000" kern="1200" dirty="0">
                <a:solidFill>
                  <a:schemeClr val="tx1"/>
                </a:solidFill>
                <a:effectLst/>
                <a:latin typeface="+mn-lt"/>
                <a:ea typeface="+mn-ea"/>
                <a:cs typeface="+mn-cs"/>
              </a:rPr>
              <a:t> </a:t>
            </a:r>
          </a:p>
          <a:p>
            <a:r>
              <a:rPr lang="en-US" sz="1000" kern="1200" dirty="0">
                <a:solidFill>
                  <a:schemeClr val="tx1"/>
                </a:solidFill>
                <a:effectLst/>
                <a:latin typeface="+mn-lt"/>
                <a:ea typeface="+mn-ea"/>
                <a:cs typeface="+mn-cs"/>
              </a:rPr>
              <a:t>At age 62, investors can begin receiving reduced Social Security benefits, however investors should consider delaying these benefits.  Waiting just a few years to claim Social Security can increase both monthly and lifetime benefits. </a:t>
            </a:r>
          </a:p>
          <a:p>
            <a:r>
              <a:rPr lang="en-US" sz="1000" kern="1200" dirty="0">
                <a:solidFill>
                  <a:schemeClr val="tx1"/>
                </a:solidFill>
                <a:effectLst/>
                <a:latin typeface="+mn-lt"/>
                <a:ea typeface="+mn-ea"/>
                <a:cs typeface="+mn-cs"/>
              </a:rPr>
              <a:t> </a:t>
            </a:r>
          </a:p>
          <a:p>
            <a:r>
              <a:rPr lang="en-US" sz="1000" kern="1200" dirty="0">
                <a:solidFill>
                  <a:schemeClr val="tx1"/>
                </a:solidFill>
                <a:effectLst/>
                <a:latin typeface="+mn-lt"/>
                <a:ea typeface="+mn-ea"/>
                <a:cs typeface="+mn-cs"/>
              </a:rPr>
              <a:t> </a:t>
            </a:r>
          </a:p>
          <a:p>
            <a:r>
              <a:rPr lang="en-US" sz="1000" kern="1200" dirty="0">
                <a:solidFill>
                  <a:schemeClr val="tx1"/>
                </a:solidFill>
                <a:effectLst/>
                <a:latin typeface="+mn-lt"/>
                <a:ea typeface="+mn-ea"/>
                <a:cs typeface="+mn-cs"/>
              </a:rPr>
              <a:t>At age 65, Americans are eligible to enroll in Medicare. Remember, enrollment in Medicare does not happen automatically. Enrollees need to take care of this during a seven-month window, which includes the three months before their 65th birthday. </a:t>
            </a:r>
          </a:p>
          <a:p>
            <a:endParaRPr lang="en-US" dirty="0"/>
          </a:p>
        </p:txBody>
      </p:sp>
      <p:sp>
        <p:nvSpPr>
          <p:cNvPr id="4" name="Slide Number Placeholder 3"/>
          <p:cNvSpPr>
            <a:spLocks noGrp="1"/>
          </p:cNvSpPr>
          <p:nvPr>
            <p:ph type="sldNum" sz="quarter" idx="10"/>
          </p:nvPr>
        </p:nvSpPr>
        <p:spPr/>
        <p:txBody>
          <a:bodyPr/>
          <a:lstStyle/>
          <a:p>
            <a:pPr marL="0" marR="0" lvl="0" indent="0" algn="ctr" defTabSz="1088473" rtl="0" eaLnBrk="1" fontAlgn="auto" latinLnBrk="0" hangingPunct="1">
              <a:lnSpc>
                <a:spcPct val="100000"/>
              </a:lnSpc>
              <a:spcBef>
                <a:spcPts val="0"/>
              </a:spcBef>
              <a:spcAft>
                <a:spcPts val="0"/>
              </a:spcAft>
              <a:buClrTx/>
              <a:buSzTx/>
              <a:buFontTx/>
              <a:buNone/>
              <a:tabLst/>
              <a:defRPr/>
            </a:pPr>
            <a:fld id="{CFA5BF29-3A85-45E8-9EC2-6FCFBE5E0498}" type="slidenum">
              <a:rPr kumimoji="0" lang="en-US" sz="900" b="0" i="0" u="none" strike="noStrike" kern="1200" cap="none" spc="0" normalizeH="0" baseline="0" noProof="0" smtClean="0">
                <a:ln>
                  <a:noFill/>
                </a:ln>
                <a:solidFill>
                  <a:srgbClr val="054C70"/>
                </a:solidFill>
                <a:effectLst/>
                <a:uLnTx/>
                <a:uFillTx/>
                <a:latin typeface="Arial Black"/>
                <a:ea typeface="+mn-ea"/>
                <a:cs typeface="+mn-cs"/>
              </a:rPr>
              <a:pPr marL="0" marR="0" lvl="0" indent="0" algn="ctr" defTabSz="1088473"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054C70"/>
              </a:solidFill>
              <a:effectLst/>
              <a:uLnTx/>
              <a:uFillTx/>
              <a:latin typeface="Arial Black"/>
              <a:ea typeface="+mn-ea"/>
              <a:cs typeface="+mn-cs"/>
            </a:endParaRPr>
          </a:p>
        </p:txBody>
      </p:sp>
    </p:spTree>
    <p:extLst>
      <p:ext uri="{BB962C8B-B14F-4D97-AF65-F5344CB8AC3E}">
        <p14:creationId xmlns:p14="http://schemas.microsoft.com/office/powerpoint/2010/main" val="130852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custDataLst>
              <p:tags r:id="rId1"/>
            </p:custDataLst>
          </p:nvPr>
        </p:nvSpPr>
        <p:spPr/>
        <p:txBody>
          <a:bodyPr/>
          <a:lstStyle/>
          <a:p>
            <a:r>
              <a:rPr lang="en-US" sz="1000" b="0" i="0" u="none" strike="noStrike" kern="1200" baseline="0" dirty="0">
                <a:solidFill>
                  <a:schemeClr val="tx1"/>
                </a:solidFill>
                <a:latin typeface="+mn-lt"/>
                <a:ea typeface="+mn-ea"/>
                <a:cs typeface="+mn-cs"/>
              </a:rPr>
              <a:t>Over time don’t forget to monitor your account to make sure you’re still on track for retirement. </a:t>
            </a:r>
          </a:p>
          <a:p>
            <a:r>
              <a:rPr lang="en-US" sz="1000" b="0" i="0" u="none" strike="noStrike" kern="1200" baseline="0" dirty="0">
                <a:solidFill>
                  <a:schemeClr val="tx1"/>
                </a:solidFill>
                <a:latin typeface="+mn-lt"/>
                <a:ea typeface="+mn-ea"/>
                <a:cs typeface="+mn-cs"/>
              </a:rPr>
              <a:t>Think of your plan website as a one-stop source for information, insights, and tools around financial wellness and retirement. </a:t>
            </a:r>
          </a:p>
          <a:p>
            <a:r>
              <a:rPr lang="en-US" sz="1000" b="0" i="0" u="none" strike="noStrike" kern="1200" baseline="0" dirty="0">
                <a:solidFill>
                  <a:schemeClr val="tx1"/>
                </a:solidFill>
                <a:latin typeface="+mn-lt"/>
                <a:ea typeface="+mn-ea"/>
                <a:cs typeface="+mn-cs"/>
              </a:rPr>
              <a:t>Your personalized homepage allows you to see how your balance, savings rate, and investment mix compare with our savings and investment benchmarks. </a:t>
            </a:r>
          </a:p>
          <a:p>
            <a:r>
              <a:rPr lang="en-US" sz="1000" b="0" i="0" u="none" strike="noStrike" kern="1200" baseline="0" dirty="0">
                <a:solidFill>
                  <a:schemeClr val="tx1"/>
                </a:solidFill>
                <a:latin typeface="+mn-lt"/>
                <a:ea typeface="+mn-ea"/>
                <a:cs typeface="+mn-cs"/>
              </a:rPr>
              <a:t>Use the slider to see savings milestones for each decade of your life. You can also experiment with changing your savings rate and preview how it would impact your paycheck </a:t>
            </a:r>
          </a:p>
          <a:p>
            <a:r>
              <a:rPr lang="en-US" sz="1000" b="0" i="0" u="none" strike="noStrike" kern="1200" baseline="0" dirty="0">
                <a:solidFill>
                  <a:schemeClr val="tx1"/>
                </a:solidFill>
                <a:latin typeface="+mn-lt"/>
                <a:ea typeface="+mn-ea"/>
                <a:cs typeface="+mn-cs"/>
              </a:rPr>
              <a:t>Once you’ve explored the homepage, check out the rest of your workplace retirement website. You’ll find tons of planning resources to help you plan for retirement—and beyond. 	</a:t>
            </a:r>
          </a:p>
          <a:p>
            <a:pPr defTabSz="92009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0A8B2-1A6A-4636-8F5C-0EBAC6E78B1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275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473"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Remember: It’s your future. And it’s shaped by what you do today. 	Enroll in your plan and take advantage of all the good things it has to offer. Start today, save early and often, and feel confident knowing you’ve taken a positive step toward the retirement you envision. If you encounter questions or challenges along your journey to retirement, we’re here to help. 	</a:t>
            </a:r>
          </a:p>
          <a:p>
            <a:pPr marL="0" marR="0" lvl="0" indent="0" algn="l" defTabSz="1088473"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	</a:t>
            </a:r>
          </a:p>
          <a:p>
            <a:pPr marL="0" marR="0" lvl="0" indent="0" algn="l" defTabSz="1088473" rtl="0" eaLnBrk="1" fontAlgn="auto" latinLnBrk="0" hangingPunct="1">
              <a:lnSpc>
                <a:spcPct val="100000"/>
              </a:lnSpc>
              <a:spcBef>
                <a:spcPts val="0"/>
              </a:spcBef>
              <a:spcAft>
                <a:spcPts val="0"/>
              </a:spcAft>
              <a:buClrTx/>
              <a:buSzTx/>
              <a:buFontTx/>
              <a:buNone/>
              <a:tabLst/>
              <a:defRPr/>
            </a:pPr>
            <a:endParaRPr lang="en-US" sz="1000" b="0" i="0" u="none" strike="noStrike" kern="1200" baseline="0" dirty="0">
              <a:solidFill>
                <a:schemeClr val="tx1"/>
              </a:solidFill>
              <a:latin typeface="+mn-lt"/>
              <a:ea typeface="+mn-ea"/>
              <a:cs typeface="+mn-cs"/>
            </a:endParaRPr>
          </a:p>
          <a:p>
            <a:endParaRPr lang="en-US" dirty="0"/>
          </a:p>
        </p:txBody>
      </p:sp>
    </p:spTree>
    <p:extLst>
      <p:ext uri="{BB962C8B-B14F-4D97-AF65-F5344CB8AC3E}">
        <p14:creationId xmlns:p14="http://schemas.microsoft.com/office/powerpoint/2010/main" val="3570593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custDataLst>
              <p:tags r:id="rId1"/>
            </p:custDataLst>
          </p:nvPr>
        </p:nvSpPr>
        <p:spPr/>
        <p:txBody>
          <a:bodyPr/>
          <a:lstStyle/>
          <a:p>
            <a:pPr marL="0" marR="0" lvl="0" indent="0" algn="l" defTabSz="956737"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Thank you for your time today. We hope you found this presentation helpful. All investments involve risk, including possible loss of principal. 	</a:t>
            </a:r>
          </a:p>
          <a:p>
            <a:pPr defTabSz="956737">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20A8B2-1A6A-4636-8F5C-0EBAC6E78B1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660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3738" y="690563"/>
            <a:ext cx="5630862"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1088473" rtl="0" eaLnBrk="1" fontAlgn="auto" latinLnBrk="0" hangingPunct="1">
              <a:lnSpc>
                <a:spcPct val="100000"/>
              </a:lnSpc>
              <a:spcBef>
                <a:spcPts val="0"/>
              </a:spcBef>
              <a:spcAft>
                <a:spcPts val="0"/>
              </a:spcAft>
              <a:buClrTx/>
              <a:buSzTx/>
              <a:buFontTx/>
              <a:buNone/>
              <a:tabLst/>
              <a:defRPr/>
            </a:pPr>
            <a:fld id="{CFA5BF29-3A85-45E8-9EC2-6FCFBE5E0498}" type="slidenum">
              <a:rPr kumimoji="0" lang="en-US" sz="900" b="1" i="0" u="none" strike="noStrike" kern="1200" cap="none" spc="0" normalizeH="0" baseline="0" noProof="0" smtClean="0">
                <a:ln>
                  <a:noFill/>
                </a:ln>
                <a:solidFill>
                  <a:srgbClr val="054C70"/>
                </a:solidFill>
                <a:effectLst/>
                <a:uLnTx/>
                <a:uFillTx/>
                <a:latin typeface="Arial Black" panose="020B0604020202020204" pitchFamily="34" charset="0"/>
                <a:ea typeface="+mn-ea"/>
              </a:rPr>
              <a:pPr marL="0" marR="0" lvl="0" indent="0" algn="ctr" defTabSz="1088473"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dirty="0">
              <a:ln>
                <a:noFill/>
              </a:ln>
              <a:solidFill>
                <a:srgbClr val="054C70"/>
              </a:solidFill>
              <a:effectLst/>
              <a:uLnTx/>
              <a:uFillTx/>
              <a:latin typeface="Arial Black" panose="020B0604020202020204" pitchFamily="34" charset="0"/>
              <a:ea typeface="+mn-ea"/>
            </a:endParaRPr>
          </a:p>
        </p:txBody>
      </p:sp>
    </p:spTree>
    <p:extLst>
      <p:ext uri="{BB962C8B-B14F-4D97-AF65-F5344CB8AC3E}">
        <p14:creationId xmlns:p14="http://schemas.microsoft.com/office/powerpoint/2010/main" val="1622203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a:solidFill>
                  <a:schemeClr val="tx1"/>
                </a:solidFill>
                <a:latin typeface="+mn-lt"/>
                <a:ea typeface="+mn-ea"/>
                <a:cs typeface="+mn-cs"/>
              </a:rPr>
              <a:t>Hello, and welcome to Retirement Readiness, a presentation by T. Rowe Price – your retirement plan service provider. </a:t>
            </a:r>
          </a:p>
          <a:p>
            <a:r>
              <a:rPr lang="en-US" sz="1000" b="0" i="0" u="none" strike="noStrike" kern="1200" baseline="0" dirty="0">
                <a:solidFill>
                  <a:schemeClr val="tx1"/>
                </a:solidFill>
                <a:latin typeface="+mn-lt"/>
                <a:ea typeface="+mn-ea"/>
                <a:cs typeface="+mn-cs"/>
              </a:rPr>
              <a:t>Today we’ll discuss what “Retirement Readiness” may mean for you, and how can you better prepare for retirement, especially as that date draws near. </a:t>
            </a:r>
          </a:p>
          <a:p>
            <a:r>
              <a:rPr lang="en-US" sz="1000" b="0" i="0" u="none" strike="noStrike" kern="1200" baseline="0" dirty="0">
                <a:solidFill>
                  <a:schemeClr val="tx1"/>
                </a:solidFill>
                <a:latin typeface="+mn-lt"/>
                <a:ea typeface="+mn-ea"/>
                <a:cs typeface="+mn-cs"/>
              </a:rPr>
              <a:t>We’ll explore common questions investors have, and how you can leverage resources at T. Rowe Price to ensure you are “Retirement Ready”. </a:t>
            </a:r>
          </a:p>
          <a:p>
            <a:r>
              <a:rPr lang="en-US" sz="1000" b="0" i="0" u="none" strike="noStrike" kern="1200" baseline="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CFA5BF29-3A85-45E8-9EC2-6FCFBE5E0498}" type="slidenum">
              <a:rPr lang="en-US" smtClean="0"/>
              <a:t>4</a:t>
            </a:fld>
            <a:endParaRPr lang="en-US" dirty="0"/>
          </a:p>
        </p:txBody>
      </p:sp>
    </p:spTree>
    <p:extLst>
      <p:ext uri="{BB962C8B-B14F-4D97-AF65-F5344CB8AC3E}">
        <p14:creationId xmlns:p14="http://schemas.microsoft.com/office/powerpoint/2010/main" val="145773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000" b="0" i="0" u="none" strike="noStrike" kern="1200" baseline="0" dirty="0">
                <a:solidFill>
                  <a:schemeClr val="tx1"/>
                </a:solidFill>
                <a:latin typeface="+mn-lt"/>
                <a:ea typeface="+mn-ea"/>
                <a:cs typeface="+mn-cs"/>
              </a:rPr>
              <a:t>[SILENCE—KEEP ON SCREEN FOR 3 SECONDS </a:t>
            </a:r>
          </a:p>
          <a:p>
            <a:r>
              <a:rPr lang="en-US" sz="1000" b="0" i="0" u="none" strike="noStrike" kern="1200" baseline="0" dirty="0">
                <a:solidFill>
                  <a:schemeClr val="tx1"/>
                </a:solidFill>
                <a:latin typeface="+mn-lt"/>
                <a:ea typeface="+mn-ea"/>
                <a:cs typeface="+mn-cs"/>
              </a:rPr>
              <a:t>Note: Recording can be paused if participant wants to view for longer] </a:t>
            </a:r>
          </a:p>
          <a:p>
            <a:r>
              <a:rPr lang="en-US" sz="1000" b="0" i="0" u="none" strike="noStrike" kern="1200" baseline="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CFA5BF29-3A85-45E8-9EC2-6FCFBE5E0498}" type="slidenum">
              <a:rPr lang="en-US" smtClean="0"/>
              <a:t>5</a:t>
            </a:fld>
            <a:endParaRPr lang="en-US"/>
          </a:p>
        </p:txBody>
      </p:sp>
    </p:spTree>
    <p:extLst>
      <p:ext uri="{BB962C8B-B14F-4D97-AF65-F5344CB8AC3E}">
        <p14:creationId xmlns:p14="http://schemas.microsoft.com/office/powerpoint/2010/main" val="46529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a:solidFill>
                  <a:schemeClr val="tx1"/>
                </a:solidFill>
                <a:latin typeface="+mn-lt"/>
                <a:ea typeface="+mn-ea"/>
                <a:cs typeface="+mn-cs"/>
              </a:rPr>
              <a:t>Retirement—it’s on your horizon. But what does it really mean? </a:t>
            </a:r>
          </a:p>
          <a:p>
            <a:r>
              <a:rPr lang="en-US" sz="1000" b="0" i="0" u="none" strike="noStrike" kern="1200" baseline="0" dirty="0">
                <a:solidFill>
                  <a:schemeClr val="tx1"/>
                </a:solidFill>
                <a:latin typeface="+mn-lt"/>
                <a:ea typeface="+mn-ea"/>
                <a:cs typeface="+mn-cs"/>
              </a:rPr>
              <a:t>The dictionary defines retirement as “the action or fact of leaving one’s job and ceasing to work.” </a:t>
            </a:r>
          </a:p>
          <a:p>
            <a:r>
              <a:rPr lang="en-US" sz="1000" b="0" i="0" u="none" strike="noStrike" kern="1200" baseline="0" dirty="0">
                <a:solidFill>
                  <a:schemeClr val="tx1"/>
                </a:solidFill>
                <a:latin typeface="+mn-lt"/>
                <a:ea typeface="+mn-ea"/>
                <a:cs typeface="+mn-cs"/>
              </a:rPr>
              <a:t>For some, it’s spending more time with family or volunteering. For others, its time spent on hobbies, working part time, or traveling. </a:t>
            </a:r>
          </a:p>
          <a:p>
            <a:r>
              <a:rPr lang="en-US" sz="1000" b="0" i="0" u="none" strike="noStrike" kern="1200" baseline="0" dirty="0">
                <a:solidFill>
                  <a:schemeClr val="tx1"/>
                </a:solidFill>
                <a:latin typeface="+mn-lt"/>
                <a:ea typeface="+mn-ea"/>
                <a:cs typeface="+mn-cs"/>
              </a:rPr>
              <a:t>No matter how you imagine your life in retirement, almost everyone faces the same challenges and questions. However, the individual solutions to these challenges and questions may be different.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404315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a:solidFill>
                  <a:schemeClr val="tx1"/>
                </a:solidFill>
                <a:latin typeface="+mn-lt"/>
                <a:ea typeface="+mn-ea"/>
                <a:cs typeface="+mn-cs"/>
              </a:rPr>
              <a:t>The four top questions we hear from investors as they approach retirement are: </a:t>
            </a:r>
          </a:p>
          <a:p>
            <a:r>
              <a:rPr lang="en-US" sz="1000" b="0" i="0" u="none" strike="noStrike" kern="1200" baseline="0" dirty="0">
                <a:solidFill>
                  <a:schemeClr val="tx1"/>
                </a:solidFill>
                <a:latin typeface="+mn-lt"/>
                <a:ea typeface="+mn-ea"/>
                <a:cs typeface="+mn-cs"/>
              </a:rPr>
              <a:t>Do I have enough saved? </a:t>
            </a:r>
          </a:p>
          <a:p>
            <a:r>
              <a:rPr lang="en-US" sz="1000" b="0" i="0" u="none" strike="noStrike" kern="1200" baseline="0" dirty="0">
                <a:solidFill>
                  <a:schemeClr val="tx1"/>
                </a:solidFill>
                <a:latin typeface="+mn-lt"/>
                <a:ea typeface="+mn-ea"/>
                <a:cs typeface="+mn-cs"/>
              </a:rPr>
              <a:t>Am I on track for the retirement I want? </a:t>
            </a:r>
          </a:p>
          <a:p>
            <a:r>
              <a:rPr lang="en-US" sz="1000" b="0" i="0" u="none" strike="noStrike" kern="1200" baseline="0" dirty="0">
                <a:solidFill>
                  <a:schemeClr val="tx1"/>
                </a:solidFill>
                <a:latin typeface="+mn-lt"/>
                <a:ea typeface="+mn-ea"/>
                <a:cs typeface="+mn-cs"/>
              </a:rPr>
              <a:t>How much will I need to retire? </a:t>
            </a:r>
          </a:p>
          <a:p>
            <a:r>
              <a:rPr lang="en-US" sz="1000" b="0" i="0" u="none" strike="noStrike" kern="1200" baseline="0" dirty="0">
                <a:solidFill>
                  <a:schemeClr val="tx1"/>
                </a:solidFill>
                <a:latin typeface="+mn-lt"/>
                <a:ea typeface="+mn-ea"/>
                <a:cs typeface="+mn-cs"/>
              </a:rPr>
              <a:t>Can I afford to retire early? </a:t>
            </a:r>
          </a:p>
          <a:p>
            <a:endParaRPr lang="en-US" sz="1000" b="0" i="0" u="none" strike="noStrike" kern="1200" baseline="0" dirty="0">
              <a:solidFill>
                <a:schemeClr val="tx1"/>
              </a:solidFill>
              <a:latin typeface="+mn-lt"/>
              <a:ea typeface="+mn-ea"/>
              <a:cs typeface="+mn-cs"/>
            </a:endParaRPr>
          </a:p>
          <a:p>
            <a:r>
              <a:rPr lang="en-US" sz="1000" b="0" i="0" u="none" strike="noStrike" kern="1200" baseline="0" dirty="0">
                <a:solidFill>
                  <a:schemeClr val="tx1"/>
                </a:solidFill>
                <a:latin typeface="+mn-lt"/>
                <a:ea typeface="+mn-ea"/>
                <a:cs typeface="+mn-cs"/>
              </a:rPr>
              <a:t>Today, we’ll explore these questions and highlight some online tools and resources that can help you prepare for the future you want. </a:t>
            </a:r>
          </a:p>
          <a:p>
            <a:r>
              <a:rPr lang="en-US" sz="1000" b="0" i="0" u="none" strike="noStrike" kern="1200" baseline="0" dirty="0">
                <a:solidFill>
                  <a:schemeClr val="tx1"/>
                </a:solidFill>
                <a:latin typeface="+mn-lt"/>
                <a:ea typeface="+mn-ea"/>
                <a:cs typeface="+mn-cs"/>
              </a:rPr>
              <a:t>First, let’s address the question of “How much do I need to retire?” Just like when you define any financial goal, finding out “how much” you will need to reach your goal is key in getting started AND it can help you answer those other important questions.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404315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000" b="0" i="0" u="none" strike="noStrike" kern="1200" baseline="0" dirty="0">
                <a:solidFill>
                  <a:schemeClr val="tx1"/>
                </a:solidFill>
                <a:latin typeface="+mn-lt"/>
                <a:ea typeface="+mn-ea"/>
                <a:cs typeface="+mn-cs"/>
              </a:rPr>
              <a:t>We believe that most investors should plan to replace at least </a:t>
            </a:r>
            <a:r>
              <a:rPr lang="en-US" sz="1000" b="0" i="1" u="none" strike="noStrike" kern="1200" baseline="0" dirty="0">
                <a:solidFill>
                  <a:schemeClr val="tx1"/>
                </a:solidFill>
                <a:latin typeface="+mn-lt"/>
                <a:ea typeface="+mn-ea"/>
                <a:cs typeface="+mn-cs"/>
              </a:rPr>
              <a:t>75% </a:t>
            </a:r>
            <a:r>
              <a:rPr lang="en-US" sz="1000" b="0" i="0" u="none" strike="noStrike" kern="1200" baseline="0" dirty="0">
                <a:solidFill>
                  <a:schemeClr val="tx1"/>
                </a:solidFill>
                <a:latin typeface="+mn-lt"/>
                <a:ea typeface="+mn-ea"/>
                <a:cs typeface="+mn-cs"/>
              </a:rPr>
              <a:t>of their current income to maintain their current standard of living in retirement. That 75%, known as replacement income, is typically composed of various income sources, including: • Wages from a part-time job, </a:t>
            </a:r>
          </a:p>
          <a:p>
            <a:r>
              <a:rPr lang="en-US" sz="1000" b="0" i="0" u="none" strike="noStrike" kern="1200" baseline="0" dirty="0">
                <a:solidFill>
                  <a:schemeClr val="tx1"/>
                </a:solidFill>
                <a:latin typeface="+mn-lt"/>
                <a:ea typeface="+mn-ea"/>
                <a:cs typeface="+mn-cs"/>
              </a:rPr>
              <a:t>• Retirement savings, </a:t>
            </a:r>
          </a:p>
          <a:p>
            <a:r>
              <a:rPr lang="en-US" sz="1000" b="0" i="0" u="none" strike="noStrike" kern="1200" baseline="0" dirty="0">
                <a:solidFill>
                  <a:schemeClr val="tx1"/>
                </a:solidFill>
                <a:latin typeface="+mn-lt"/>
                <a:ea typeface="+mn-ea"/>
                <a:cs typeface="+mn-cs"/>
              </a:rPr>
              <a:t>• Social Security, and </a:t>
            </a:r>
          </a:p>
          <a:p>
            <a:r>
              <a:rPr lang="en-US" sz="1000" b="0" i="0" u="none" strike="noStrike" kern="1200" baseline="0" dirty="0">
                <a:solidFill>
                  <a:schemeClr val="tx1"/>
                </a:solidFill>
                <a:latin typeface="+mn-lt"/>
                <a:ea typeface="+mn-ea"/>
                <a:cs typeface="+mn-cs"/>
              </a:rPr>
              <a:t>• Pension income. </a:t>
            </a:r>
          </a:p>
          <a:p>
            <a:r>
              <a:rPr lang="en-US" sz="1000" b="0" i="0" u="none" strike="noStrike" kern="1200" baseline="0" dirty="0">
                <a:solidFill>
                  <a:schemeClr val="tx1"/>
                </a:solidFill>
                <a:latin typeface="+mn-lt"/>
                <a:ea typeface="+mn-ea"/>
                <a:cs typeface="+mn-cs"/>
              </a:rPr>
              <a:t>Understanding these different sources, and how they’ll work together, can help you get a better picture of your retirement income outlook. 	</a:t>
            </a:r>
          </a:p>
          <a:p>
            <a:r>
              <a:rPr lang="en-US" sz="1000" b="0" i="0" u="none" strike="noStrike" kern="1200" baseline="0" dirty="0">
                <a:solidFill>
                  <a:schemeClr val="tx1"/>
                </a:solidFill>
                <a:latin typeface="+mn-lt"/>
                <a:ea typeface="+mn-ea"/>
                <a:cs typeface="+mn-cs"/>
              </a:rPr>
              <a:t>	</a:t>
            </a:r>
          </a:p>
          <a:p>
            <a:endParaRPr lang="en-US" dirty="0"/>
          </a:p>
        </p:txBody>
      </p:sp>
    </p:spTree>
    <p:extLst>
      <p:ext uri="{BB962C8B-B14F-4D97-AF65-F5344CB8AC3E}">
        <p14:creationId xmlns:p14="http://schemas.microsoft.com/office/powerpoint/2010/main" val="2910147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a:solidFill>
                  <a:schemeClr val="tx1"/>
                </a:solidFill>
                <a:latin typeface="+mn-lt"/>
                <a:ea typeface="+mn-ea"/>
                <a:cs typeface="+mn-cs"/>
              </a:rPr>
              <a:t>All too often, there is a disconnect between where people </a:t>
            </a:r>
            <a:r>
              <a:rPr lang="en-US" sz="1000" b="0" i="1" u="none" strike="noStrike" kern="1200" baseline="0" dirty="0">
                <a:solidFill>
                  <a:schemeClr val="tx1"/>
                </a:solidFill>
                <a:latin typeface="+mn-lt"/>
                <a:ea typeface="+mn-ea"/>
                <a:cs typeface="+mn-cs"/>
              </a:rPr>
              <a:t>think </a:t>
            </a:r>
            <a:r>
              <a:rPr lang="en-US" sz="1000" b="0" i="0" u="none" strike="noStrike" kern="1200" baseline="0" dirty="0">
                <a:solidFill>
                  <a:schemeClr val="tx1"/>
                </a:solidFill>
                <a:latin typeface="+mn-lt"/>
                <a:ea typeface="+mn-ea"/>
                <a:cs typeface="+mn-cs"/>
              </a:rPr>
              <a:t>their retirement income may come from—or </a:t>
            </a:r>
            <a:r>
              <a:rPr lang="en-US" sz="1000" b="0" i="1" u="none" strike="noStrike" kern="1200" baseline="0" dirty="0">
                <a:solidFill>
                  <a:schemeClr val="tx1"/>
                </a:solidFill>
                <a:latin typeface="+mn-lt"/>
                <a:ea typeface="+mn-ea"/>
                <a:cs typeface="+mn-cs"/>
              </a:rPr>
              <a:t>how much </a:t>
            </a:r>
            <a:r>
              <a:rPr lang="en-US" sz="1000" b="0" i="0" u="none" strike="noStrike" kern="1200" baseline="0" dirty="0">
                <a:solidFill>
                  <a:schemeClr val="tx1"/>
                </a:solidFill>
                <a:latin typeface="+mn-lt"/>
                <a:ea typeface="+mn-ea"/>
                <a:cs typeface="+mn-cs"/>
              </a:rPr>
              <a:t>they may receive from certain sources— and what they </a:t>
            </a:r>
            <a:r>
              <a:rPr lang="en-US" sz="1000" b="0" i="1" u="none" strike="noStrike" kern="1200" baseline="0" dirty="0">
                <a:solidFill>
                  <a:schemeClr val="tx1"/>
                </a:solidFill>
                <a:latin typeface="+mn-lt"/>
                <a:ea typeface="+mn-ea"/>
                <a:cs typeface="+mn-cs"/>
              </a:rPr>
              <a:t>actually </a:t>
            </a:r>
            <a:r>
              <a:rPr lang="en-US" sz="1000" b="0" i="0" u="none" strike="noStrike" kern="1200" baseline="0" dirty="0">
                <a:solidFill>
                  <a:schemeClr val="tx1"/>
                </a:solidFill>
                <a:latin typeface="+mn-lt"/>
                <a:ea typeface="+mn-ea"/>
                <a:cs typeface="+mn-cs"/>
              </a:rPr>
              <a:t>receive. </a:t>
            </a:r>
          </a:p>
          <a:p>
            <a:r>
              <a:rPr lang="en-US" sz="1000" b="0" i="0" u="none" strike="noStrike" kern="1200" baseline="0" dirty="0">
                <a:solidFill>
                  <a:schemeClr val="tx1"/>
                </a:solidFill>
                <a:latin typeface="+mn-lt"/>
                <a:ea typeface="+mn-ea"/>
                <a:cs typeface="+mn-cs"/>
              </a:rPr>
              <a:t>When we compare the expectations of workers today to the circumstances of current retirees, we uncover some interesting findings. </a:t>
            </a:r>
          </a:p>
          <a:p>
            <a:r>
              <a:rPr lang="en-US" sz="1000" b="0" i="0" u="none" strike="noStrike" kern="1200" baseline="0" dirty="0">
                <a:solidFill>
                  <a:schemeClr val="tx1"/>
                </a:solidFill>
                <a:latin typeface="+mn-lt"/>
                <a:ea typeface="+mn-ea"/>
                <a:cs typeface="+mn-cs"/>
              </a:rPr>
              <a:t>For example, about 84% of workers expect Social Security to be an income source in retirement. But in reality, 88% of current retirees report Social Security as part of their income. </a:t>
            </a:r>
          </a:p>
          <a:p>
            <a:r>
              <a:rPr lang="en-US" sz="1000" b="0" i="0" u="none" strike="noStrike" kern="1200" baseline="0" dirty="0">
                <a:solidFill>
                  <a:schemeClr val="tx1"/>
                </a:solidFill>
                <a:latin typeface="+mn-lt"/>
                <a:ea typeface="+mn-ea"/>
                <a:cs typeface="+mn-cs"/>
              </a:rPr>
              <a:t>This means that even if you don’t expect Social Security to play a role in your retirement income, it may still be available for you in some form. 	</a:t>
            </a:r>
          </a:p>
          <a:p>
            <a:endParaRPr lang="en-US" dirty="0"/>
          </a:p>
        </p:txBody>
      </p:sp>
    </p:spTree>
    <p:extLst>
      <p:ext uri="{BB962C8B-B14F-4D97-AF65-F5344CB8AC3E}">
        <p14:creationId xmlns:p14="http://schemas.microsoft.com/office/powerpoint/2010/main" val="713576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6" name="Text Placeholder 4"/>
          <p:cNvSpPr>
            <a:spLocks noGrp="1"/>
          </p:cNvSpPr>
          <p:nvPr>
            <p:ph type="body" sz="quarter" idx="15" hasCustomPrompt="1"/>
          </p:nvPr>
        </p:nvSpPr>
        <p:spPr>
          <a:xfrm>
            <a:off x="987551" y="1051560"/>
            <a:ext cx="4165600" cy="228600"/>
          </a:xfrm>
        </p:spPr>
        <p:txBody>
          <a:bodyPr anchor="b">
            <a:noAutofit/>
          </a:bodyPr>
          <a:lstStyle>
            <a:lvl1pPr marL="0" indent="0">
              <a:spcBef>
                <a:spcPts val="0"/>
              </a:spcBef>
              <a:buNone/>
              <a:defRPr sz="900" baseline="0">
                <a:solidFill>
                  <a:schemeClr val="tx2"/>
                </a:solidFill>
              </a:defRPr>
            </a:lvl1pPr>
          </a:lstStyle>
          <a:p>
            <a:pPr lvl="0"/>
            <a:r>
              <a:rPr lang="en-US" dirty="0"/>
              <a:t>As of date</a:t>
            </a:r>
          </a:p>
        </p:txBody>
      </p:sp>
      <p:sp>
        <p:nvSpPr>
          <p:cNvPr id="10" name="Text Placeholder 7"/>
          <p:cNvSpPr>
            <a:spLocks noGrp="1"/>
          </p:cNvSpPr>
          <p:nvPr>
            <p:ph type="body" sz="quarter" idx="13" hasCustomPrompt="1"/>
          </p:nvPr>
        </p:nvSpPr>
        <p:spPr>
          <a:xfrm>
            <a:off x="987551" y="6053328"/>
            <a:ext cx="10213848"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14" name="Title 1"/>
          <p:cNvSpPr>
            <a:spLocks noGrp="1"/>
          </p:cNvSpPr>
          <p:nvPr>
            <p:ph type="title" hasCustomPrompt="1"/>
          </p:nvPr>
        </p:nvSpPr>
        <p:spPr bwMode="auto">
          <a:xfrm>
            <a:off x="987551" y="289013"/>
            <a:ext cx="10213848" cy="740664"/>
          </a:xfrm>
        </p:spPr>
        <p:txBody>
          <a:bodyPr>
            <a:noAutofit/>
          </a:bodyPr>
          <a:lstStyle>
            <a:lvl1pPr>
              <a:defRPr sz="2600">
                <a:solidFill>
                  <a:schemeClr val="accent1"/>
                </a:solidFill>
              </a:defRPr>
            </a:lvl1pPr>
          </a:lstStyle>
          <a:p>
            <a:r>
              <a:rPr lang="en-US" dirty="0"/>
              <a:t>Click to add title</a:t>
            </a:r>
          </a:p>
        </p:txBody>
      </p:sp>
      <p:sp>
        <p:nvSpPr>
          <p:cNvPr id="8" name="Slide Number">
            <a:extLst>
              <a:ext uri="{FF2B5EF4-FFF2-40B4-BE49-F238E27FC236}">
                <a16:creationId xmlns:a16="http://schemas.microsoft.com/office/drawing/2014/main" id="{FA4CF904-0C60-49B7-BFCF-6D34EE9137BE}"/>
              </a:ext>
            </a:extLst>
          </p:cNvPr>
          <p:cNvSpPr txBox="1"/>
          <p:nvPr userDrawn="1"/>
        </p:nvSpPr>
        <p:spPr>
          <a:xfrm>
            <a:off x="10893859" y="6620256"/>
            <a:ext cx="307542" cy="228600"/>
          </a:xfrm>
          <a:prstGeom prst="rect">
            <a:avLst/>
          </a:prstGeom>
          <a:noFill/>
        </p:spPr>
        <p:txBody>
          <a:bodyPr wrap="square" lIns="0" tIns="0" rIns="0" bIns="0" rtlCol="0" anchor="ctr">
            <a:noAutofit/>
          </a:bodyPr>
          <a:lstStyle/>
          <a:p>
            <a:pPr algn="ctr"/>
            <a:fld id="{8EDFB997-4523-4D25-AFCA-51DDD9577CA9}" type="slidenum">
              <a:rPr lang="en-US" sz="900" kern="1200" smtClean="0">
                <a:solidFill>
                  <a:schemeClr val="accent1"/>
                </a:solidFill>
                <a:latin typeface="+mj-lt"/>
                <a:ea typeface="+mn-ea"/>
                <a:cs typeface="+mn-cs"/>
              </a:rPr>
              <a:pPr algn="ctr"/>
              <a:t>‹#›</a:t>
            </a:fld>
            <a:endParaRPr lang="en-US" sz="900" kern="1200" dirty="0">
              <a:solidFill>
                <a:schemeClr val="accent1"/>
              </a:solidFill>
              <a:latin typeface="+mj-lt"/>
              <a:ea typeface="+mn-ea"/>
              <a:cs typeface="+mn-cs"/>
            </a:endParaRPr>
          </a:p>
        </p:txBody>
      </p:sp>
      <p:sp>
        <p:nvSpPr>
          <p:cNvPr id="7" name="Text Placeholder 6">
            <a:extLst>
              <a:ext uri="{FF2B5EF4-FFF2-40B4-BE49-F238E27FC236}">
                <a16:creationId xmlns:a16="http://schemas.microsoft.com/office/drawing/2014/main" id="{11080F90-FF00-42A1-8DCE-3153FBE11A1E}"/>
              </a:ext>
            </a:extLst>
          </p:cNvPr>
          <p:cNvSpPr>
            <a:spLocks noGrp="1"/>
          </p:cNvSpPr>
          <p:nvPr>
            <p:ph type="body" sz="quarter" idx="19" hasCustomPrompt="1"/>
          </p:nvPr>
        </p:nvSpPr>
        <p:spPr>
          <a:xfrm>
            <a:off x="2528711" y="6640605"/>
            <a:ext cx="7176172" cy="208251"/>
          </a:xfrm>
        </p:spPr>
        <p:txBody>
          <a:bodyPr anchor="ctr"/>
          <a:lstStyle>
            <a:lvl1pPr marL="0" indent="0" algn="ctr">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9" name="Text Placeholder 2">
            <a:extLst>
              <a:ext uri="{FF2B5EF4-FFF2-40B4-BE49-F238E27FC236}">
                <a16:creationId xmlns:a16="http://schemas.microsoft.com/office/drawing/2014/main" id="{5922F37E-EC55-4C72-BD28-6C5B5B0B81DF}"/>
              </a:ext>
            </a:extLst>
          </p:cNvPr>
          <p:cNvSpPr>
            <a:spLocks noGrp="1"/>
          </p:cNvSpPr>
          <p:nvPr>
            <p:ph type="body" sz="quarter" idx="17" hasCustomPrompt="1"/>
          </p:nvPr>
        </p:nvSpPr>
        <p:spPr>
          <a:xfrm>
            <a:off x="7664116" y="6305132"/>
            <a:ext cx="4023765" cy="431800"/>
          </a:xfrm>
        </p:spPr>
        <p:txBody>
          <a:bodyPr anchor="t"/>
          <a:lstStyle>
            <a:lvl1pPr marL="0" indent="0" algn="r">
              <a:buNone/>
              <a:defRPr sz="1800" b="1">
                <a:solidFill>
                  <a:srgbClr val="054C70"/>
                </a:solidFill>
              </a:defRPr>
            </a:lvl1pPr>
            <a:lvl2pPr marL="457200" indent="0">
              <a:buNone/>
              <a:defRPr>
                <a:solidFill>
                  <a:srgbClr val="054C70"/>
                </a:solidFill>
              </a:defRPr>
            </a:lvl2pPr>
            <a:lvl3pPr marL="914400" indent="0">
              <a:buNone/>
              <a:defRPr>
                <a:solidFill>
                  <a:srgbClr val="054C70"/>
                </a:solidFill>
              </a:defRPr>
            </a:lvl3pPr>
            <a:lvl4pPr marL="1371600" indent="0">
              <a:buNone/>
              <a:defRPr>
                <a:solidFill>
                  <a:srgbClr val="054C70"/>
                </a:solidFill>
              </a:defRPr>
            </a:lvl4pPr>
            <a:lvl5pPr marL="1828800" indent="0">
              <a:buFont typeface="Arial" panose="020B0604020202020204" pitchFamily="34" charset="0"/>
              <a:buNone/>
              <a:defRPr>
                <a:solidFill>
                  <a:srgbClr val="054C70"/>
                </a:solidFill>
              </a:defRPr>
            </a:lvl5pPr>
          </a:lstStyle>
          <a:p>
            <a:pPr lvl="0"/>
            <a:r>
              <a:rPr lang="en-US" dirty="0"/>
              <a:t>trp.meet.ps/XXXX</a:t>
            </a:r>
          </a:p>
        </p:txBody>
      </p:sp>
    </p:spTree>
    <p:extLst>
      <p:ext uri="{BB962C8B-B14F-4D97-AF65-F5344CB8AC3E}">
        <p14:creationId xmlns:p14="http://schemas.microsoft.com/office/powerpoint/2010/main" val="391036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6="http://schemas.microsoft.com/office/drawing/2014/main" xmlns="">
      <p:transition spd="med">
        <p:fade/>
      </p:transition>
    </mc:Fallback>
  </mc:AlternateContent>
  <p:extLst>
    <p:ext uri="{DCECCB84-F9BA-43D5-87BE-67443E8EF086}">
      <p15:sldGuideLst xmlns:p15="http://schemas.microsoft.com/office/powerpoint/2012/main">
        <p15:guide id="1" orient="horz" pos="816"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2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B37CC6-5D72-B241-B0BE-1EDB6218D9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3842"/>
            <a:ext cx="12191999" cy="6865150"/>
          </a:xfrm>
          <a:prstGeom prst="rect">
            <a:avLst/>
          </a:prstGeom>
        </p:spPr>
      </p:pic>
      <p:sp>
        <p:nvSpPr>
          <p:cNvPr id="2" name="Title 1">
            <a:extLst>
              <a:ext uri="{FF2B5EF4-FFF2-40B4-BE49-F238E27FC236}">
                <a16:creationId xmlns:a16="http://schemas.microsoft.com/office/drawing/2014/main" id="{43434EE8-DFC8-CB4F-8565-3A5FFC4DC966}"/>
              </a:ext>
            </a:extLst>
          </p:cNvPr>
          <p:cNvSpPr>
            <a:spLocks noGrp="1"/>
          </p:cNvSpPr>
          <p:nvPr>
            <p:ph type="title"/>
          </p:nvPr>
        </p:nvSpPr>
        <p:spPr>
          <a:xfrm>
            <a:off x="917030" y="252249"/>
            <a:ext cx="10515600" cy="740980"/>
          </a:xfrm>
          <a:prstGeom prst="rect">
            <a:avLst/>
          </a:prstGeom>
        </p:spPr>
        <p:txBody>
          <a:bodyPr lIns="91440" anchor="ctr"/>
          <a:lstStyle>
            <a:lvl1pPr>
              <a:lnSpc>
                <a:spcPct val="100000"/>
              </a:lnSpc>
              <a:defRPr sz="2600"/>
            </a:lvl1pPr>
          </a:lstStyle>
          <a:p>
            <a:r>
              <a:rPr lang="en-US" dirty="0"/>
              <a:t>Click to edit Master title style</a:t>
            </a:r>
          </a:p>
        </p:txBody>
      </p:sp>
      <p:sp>
        <p:nvSpPr>
          <p:cNvPr id="4" name="Text Placeholder 3">
            <a:extLst>
              <a:ext uri="{FF2B5EF4-FFF2-40B4-BE49-F238E27FC236}">
                <a16:creationId xmlns:a16="http://schemas.microsoft.com/office/drawing/2014/main" id="{8DEE8FDF-330F-984F-B10E-0C61904BD268}"/>
              </a:ext>
            </a:extLst>
          </p:cNvPr>
          <p:cNvSpPr>
            <a:spLocks noGrp="1"/>
          </p:cNvSpPr>
          <p:nvPr>
            <p:ph type="body" sz="quarter" idx="10"/>
          </p:nvPr>
        </p:nvSpPr>
        <p:spPr>
          <a:xfrm>
            <a:off x="917030" y="5087134"/>
            <a:ext cx="10242382" cy="1417768"/>
          </a:xfrm>
          <a:prstGeom prst="rect">
            <a:avLst/>
          </a:prstGeom>
        </p:spPr>
        <p:txBody>
          <a:bodyPr lIns="91440" anchor="b"/>
          <a:lstStyle>
            <a:lvl1pPr>
              <a:lnSpc>
                <a:spcPct val="100000"/>
              </a:lnSpc>
              <a:spcBef>
                <a:spcPts val="0"/>
              </a:spcBef>
              <a:buNone/>
              <a:defRPr sz="800">
                <a:solidFill>
                  <a:srgbClr val="4F4F4F"/>
                </a:solidFill>
              </a:defRPr>
            </a:lvl1pPr>
          </a:lstStyle>
          <a:p>
            <a:pPr lvl="0"/>
            <a:r>
              <a:rPr lang="en-US" dirty="0"/>
              <a:t>Click to edit Master text styles</a:t>
            </a:r>
          </a:p>
        </p:txBody>
      </p:sp>
      <p:sp>
        <p:nvSpPr>
          <p:cNvPr id="7" name="Slide Number">
            <a:extLst>
              <a:ext uri="{FF2B5EF4-FFF2-40B4-BE49-F238E27FC236}">
                <a16:creationId xmlns:a16="http://schemas.microsoft.com/office/drawing/2014/main" id="{7B689452-126F-F647-8F57-00CF1DC2A17A}"/>
              </a:ext>
            </a:extLst>
          </p:cNvPr>
          <p:cNvSpPr txBox="1"/>
          <p:nvPr userDrawn="1"/>
        </p:nvSpPr>
        <p:spPr>
          <a:xfrm>
            <a:off x="11859478" y="6609563"/>
            <a:ext cx="307542" cy="228600"/>
          </a:xfrm>
          <a:prstGeom prst="rect">
            <a:avLst/>
          </a:prstGeom>
          <a:noFill/>
        </p:spPr>
        <p:txBody>
          <a:bodyPr wrap="square" lIns="0" tIns="0" rIns="0" bIns="0" rtlCol="0" anchor="ctr">
            <a:noAutofit/>
          </a:bodyPr>
          <a:lstStyle/>
          <a:p>
            <a:pPr algn="ctr"/>
            <a:fld id="{8EDFB997-4523-4D25-AFCA-51DDD9577CA9}" type="slidenum">
              <a:rPr lang="en-US" sz="900" kern="1200" smtClean="0">
                <a:solidFill>
                  <a:srgbClr val="054C70"/>
                </a:solidFill>
                <a:latin typeface="+mj-lt"/>
                <a:ea typeface="+mn-ea"/>
                <a:cs typeface="+mn-cs"/>
              </a:rPr>
              <a:pPr algn="ctr"/>
              <a:t>‹#›</a:t>
            </a:fld>
            <a:endParaRPr lang="en-US" sz="900" kern="1200" dirty="0">
              <a:solidFill>
                <a:srgbClr val="054C70"/>
              </a:solidFill>
              <a:latin typeface="+mj-lt"/>
              <a:ea typeface="+mn-ea"/>
              <a:cs typeface="+mn-cs"/>
            </a:endParaRPr>
          </a:p>
        </p:txBody>
      </p:sp>
    </p:spTree>
    <p:extLst>
      <p:ext uri="{BB962C8B-B14F-4D97-AF65-F5344CB8AC3E}">
        <p14:creationId xmlns:p14="http://schemas.microsoft.com/office/powerpoint/2010/main" val="1425408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3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B37CC6-5D72-B241-B0BE-1EDB6218D9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3842"/>
            <a:ext cx="12191997" cy="6865150"/>
          </a:xfrm>
          <a:prstGeom prst="rect">
            <a:avLst/>
          </a:prstGeom>
        </p:spPr>
      </p:pic>
      <p:sp>
        <p:nvSpPr>
          <p:cNvPr id="2" name="Title 1">
            <a:extLst>
              <a:ext uri="{FF2B5EF4-FFF2-40B4-BE49-F238E27FC236}">
                <a16:creationId xmlns:a16="http://schemas.microsoft.com/office/drawing/2014/main" id="{43434EE8-DFC8-CB4F-8565-3A5FFC4DC966}"/>
              </a:ext>
            </a:extLst>
          </p:cNvPr>
          <p:cNvSpPr>
            <a:spLocks noGrp="1"/>
          </p:cNvSpPr>
          <p:nvPr>
            <p:ph type="title"/>
          </p:nvPr>
        </p:nvSpPr>
        <p:spPr>
          <a:xfrm>
            <a:off x="917030" y="252249"/>
            <a:ext cx="10515600" cy="740980"/>
          </a:xfrm>
          <a:prstGeom prst="rect">
            <a:avLst/>
          </a:prstGeom>
        </p:spPr>
        <p:txBody>
          <a:bodyPr lIns="91440" anchor="ctr"/>
          <a:lstStyle>
            <a:lvl1pPr>
              <a:lnSpc>
                <a:spcPct val="100000"/>
              </a:lnSpc>
              <a:defRPr sz="2600"/>
            </a:lvl1pPr>
          </a:lstStyle>
          <a:p>
            <a:r>
              <a:rPr lang="en-US" dirty="0"/>
              <a:t>Click to edit Master title style</a:t>
            </a:r>
          </a:p>
        </p:txBody>
      </p:sp>
      <p:sp>
        <p:nvSpPr>
          <p:cNvPr id="4" name="Text Placeholder 3">
            <a:extLst>
              <a:ext uri="{FF2B5EF4-FFF2-40B4-BE49-F238E27FC236}">
                <a16:creationId xmlns:a16="http://schemas.microsoft.com/office/drawing/2014/main" id="{8DEE8FDF-330F-984F-B10E-0C61904BD268}"/>
              </a:ext>
            </a:extLst>
          </p:cNvPr>
          <p:cNvSpPr>
            <a:spLocks noGrp="1"/>
          </p:cNvSpPr>
          <p:nvPr>
            <p:ph type="body" sz="quarter" idx="10"/>
          </p:nvPr>
        </p:nvSpPr>
        <p:spPr>
          <a:xfrm>
            <a:off x="917030" y="5087134"/>
            <a:ext cx="10242382" cy="1417768"/>
          </a:xfrm>
          <a:prstGeom prst="rect">
            <a:avLst/>
          </a:prstGeom>
        </p:spPr>
        <p:txBody>
          <a:bodyPr lIns="91440" anchor="b"/>
          <a:lstStyle>
            <a:lvl1pPr>
              <a:lnSpc>
                <a:spcPct val="100000"/>
              </a:lnSpc>
              <a:spcBef>
                <a:spcPts val="0"/>
              </a:spcBef>
              <a:buNone/>
              <a:defRPr sz="800">
                <a:solidFill>
                  <a:srgbClr val="4F4F4F"/>
                </a:solidFill>
              </a:defRPr>
            </a:lvl1pPr>
          </a:lstStyle>
          <a:p>
            <a:pPr lvl="0"/>
            <a:r>
              <a:rPr lang="en-US" dirty="0"/>
              <a:t>Click to edit Master text styles</a:t>
            </a:r>
          </a:p>
        </p:txBody>
      </p:sp>
      <p:sp>
        <p:nvSpPr>
          <p:cNvPr id="7" name="Slide Number">
            <a:extLst>
              <a:ext uri="{FF2B5EF4-FFF2-40B4-BE49-F238E27FC236}">
                <a16:creationId xmlns:a16="http://schemas.microsoft.com/office/drawing/2014/main" id="{7B689452-126F-F647-8F57-00CF1DC2A17A}"/>
              </a:ext>
            </a:extLst>
          </p:cNvPr>
          <p:cNvSpPr txBox="1"/>
          <p:nvPr userDrawn="1"/>
        </p:nvSpPr>
        <p:spPr>
          <a:xfrm>
            <a:off x="11859478" y="6609563"/>
            <a:ext cx="307542" cy="228600"/>
          </a:xfrm>
          <a:prstGeom prst="rect">
            <a:avLst/>
          </a:prstGeom>
          <a:noFill/>
        </p:spPr>
        <p:txBody>
          <a:bodyPr wrap="square" lIns="0" tIns="0" rIns="0" bIns="0" rtlCol="0" anchor="ctr">
            <a:noAutofit/>
          </a:bodyPr>
          <a:lstStyle/>
          <a:p>
            <a:pPr algn="ctr"/>
            <a:fld id="{8EDFB997-4523-4D25-AFCA-51DDD9577CA9}" type="slidenum">
              <a:rPr lang="en-US" sz="900" kern="1200" smtClean="0">
                <a:solidFill>
                  <a:srgbClr val="054C70"/>
                </a:solidFill>
                <a:latin typeface="+mj-lt"/>
                <a:ea typeface="+mn-ea"/>
                <a:cs typeface="+mn-cs"/>
              </a:rPr>
              <a:pPr algn="ctr"/>
              <a:t>‹#›</a:t>
            </a:fld>
            <a:endParaRPr lang="en-US" sz="900" kern="1200" dirty="0">
              <a:solidFill>
                <a:srgbClr val="054C70"/>
              </a:solidFill>
              <a:latin typeface="+mj-lt"/>
              <a:ea typeface="+mn-ea"/>
              <a:cs typeface="+mn-cs"/>
            </a:endParaRPr>
          </a:p>
        </p:txBody>
      </p:sp>
    </p:spTree>
    <p:extLst>
      <p:ext uri="{BB962C8B-B14F-4D97-AF65-F5344CB8AC3E}">
        <p14:creationId xmlns:p14="http://schemas.microsoft.com/office/powerpoint/2010/main" val="702460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B37CC6-5D72-B241-B0BE-1EDB6218D9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3842"/>
            <a:ext cx="12191997" cy="6865149"/>
          </a:xfrm>
          <a:prstGeom prst="rect">
            <a:avLst/>
          </a:prstGeom>
        </p:spPr>
      </p:pic>
      <p:sp>
        <p:nvSpPr>
          <p:cNvPr id="2" name="Title 1">
            <a:extLst>
              <a:ext uri="{FF2B5EF4-FFF2-40B4-BE49-F238E27FC236}">
                <a16:creationId xmlns:a16="http://schemas.microsoft.com/office/drawing/2014/main" id="{43434EE8-DFC8-CB4F-8565-3A5FFC4DC966}"/>
              </a:ext>
            </a:extLst>
          </p:cNvPr>
          <p:cNvSpPr>
            <a:spLocks noGrp="1"/>
          </p:cNvSpPr>
          <p:nvPr>
            <p:ph type="title"/>
          </p:nvPr>
        </p:nvSpPr>
        <p:spPr>
          <a:xfrm>
            <a:off x="917030" y="252249"/>
            <a:ext cx="10515600" cy="740980"/>
          </a:xfrm>
          <a:prstGeom prst="rect">
            <a:avLst/>
          </a:prstGeom>
        </p:spPr>
        <p:txBody>
          <a:bodyPr lIns="91440" anchor="ctr"/>
          <a:lstStyle>
            <a:lvl1pPr>
              <a:lnSpc>
                <a:spcPct val="100000"/>
              </a:lnSpc>
              <a:defRPr sz="2600"/>
            </a:lvl1pPr>
          </a:lstStyle>
          <a:p>
            <a:r>
              <a:rPr lang="en-US" dirty="0"/>
              <a:t>Click to edit Master title style</a:t>
            </a:r>
          </a:p>
        </p:txBody>
      </p:sp>
      <p:sp>
        <p:nvSpPr>
          <p:cNvPr id="4" name="Text Placeholder 3">
            <a:extLst>
              <a:ext uri="{FF2B5EF4-FFF2-40B4-BE49-F238E27FC236}">
                <a16:creationId xmlns:a16="http://schemas.microsoft.com/office/drawing/2014/main" id="{8DEE8FDF-330F-984F-B10E-0C61904BD268}"/>
              </a:ext>
            </a:extLst>
          </p:cNvPr>
          <p:cNvSpPr>
            <a:spLocks noGrp="1"/>
          </p:cNvSpPr>
          <p:nvPr>
            <p:ph type="body" sz="quarter" idx="10"/>
          </p:nvPr>
        </p:nvSpPr>
        <p:spPr>
          <a:xfrm>
            <a:off x="917030" y="5087134"/>
            <a:ext cx="10242382" cy="1417768"/>
          </a:xfrm>
          <a:prstGeom prst="rect">
            <a:avLst/>
          </a:prstGeom>
        </p:spPr>
        <p:txBody>
          <a:bodyPr lIns="91440" anchor="b"/>
          <a:lstStyle>
            <a:lvl1pPr>
              <a:lnSpc>
                <a:spcPct val="100000"/>
              </a:lnSpc>
              <a:spcBef>
                <a:spcPts val="0"/>
              </a:spcBef>
              <a:buNone/>
              <a:defRPr sz="800">
                <a:solidFill>
                  <a:srgbClr val="4F4F4F"/>
                </a:solidFill>
              </a:defRPr>
            </a:lvl1pPr>
          </a:lstStyle>
          <a:p>
            <a:pPr lvl="0"/>
            <a:r>
              <a:rPr lang="en-US" dirty="0"/>
              <a:t>Click to edit Master text styles</a:t>
            </a:r>
          </a:p>
        </p:txBody>
      </p:sp>
      <p:sp>
        <p:nvSpPr>
          <p:cNvPr id="7" name="Slide Number">
            <a:extLst>
              <a:ext uri="{FF2B5EF4-FFF2-40B4-BE49-F238E27FC236}">
                <a16:creationId xmlns:a16="http://schemas.microsoft.com/office/drawing/2014/main" id="{7B689452-126F-F647-8F57-00CF1DC2A17A}"/>
              </a:ext>
            </a:extLst>
          </p:cNvPr>
          <p:cNvSpPr txBox="1"/>
          <p:nvPr userDrawn="1"/>
        </p:nvSpPr>
        <p:spPr>
          <a:xfrm>
            <a:off x="11859478" y="6609563"/>
            <a:ext cx="307542" cy="228600"/>
          </a:xfrm>
          <a:prstGeom prst="rect">
            <a:avLst/>
          </a:prstGeom>
          <a:noFill/>
        </p:spPr>
        <p:txBody>
          <a:bodyPr wrap="square" lIns="0" tIns="0" rIns="0" bIns="0" rtlCol="0" anchor="ctr">
            <a:noAutofit/>
          </a:bodyPr>
          <a:lstStyle/>
          <a:p>
            <a:pPr algn="ctr"/>
            <a:fld id="{8EDFB997-4523-4D25-AFCA-51DDD9577CA9}" type="slidenum">
              <a:rPr lang="en-US" sz="900" kern="1200" smtClean="0">
                <a:solidFill>
                  <a:srgbClr val="054C70"/>
                </a:solidFill>
                <a:latin typeface="+mj-lt"/>
                <a:ea typeface="+mn-ea"/>
                <a:cs typeface="+mn-cs"/>
              </a:rPr>
              <a:pPr algn="ctr"/>
              <a:t>‹#›</a:t>
            </a:fld>
            <a:endParaRPr lang="en-US" sz="900" kern="1200" dirty="0">
              <a:solidFill>
                <a:srgbClr val="054C70"/>
              </a:solidFill>
              <a:latin typeface="+mj-lt"/>
              <a:ea typeface="+mn-ea"/>
              <a:cs typeface="+mn-cs"/>
            </a:endParaRPr>
          </a:p>
        </p:txBody>
      </p:sp>
    </p:spTree>
    <p:extLst>
      <p:ext uri="{BB962C8B-B14F-4D97-AF65-F5344CB8AC3E}">
        <p14:creationId xmlns:p14="http://schemas.microsoft.com/office/powerpoint/2010/main" val="2236364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ase Layout No Headin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EE8FDF-330F-984F-B10E-0C61904BD268}"/>
              </a:ext>
            </a:extLst>
          </p:cNvPr>
          <p:cNvSpPr>
            <a:spLocks noGrp="1"/>
          </p:cNvSpPr>
          <p:nvPr>
            <p:ph type="body" sz="quarter" idx="10"/>
          </p:nvPr>
        </p:nvSpPr>
        <p:spPr>
          <a:xfrm>
            <a:off x="917030" y="5087134"/>
            <a:ext cx="10242382" cy="1417768"/>
          </a:xfrm>
          <a:prstGeom prst="rect">
            <a:avLst/>
          </a:prstGeom>
        </p:spPr>
        <p:txBody>
          <a:bodyPr anchor="b"/>
          <a:lstStyle>
            <a:lvl1pPr>
              <a:lnSpc>
                <a:spcPct val="100000"/>
              </a:lnSpc>
              <a:spcBef>
                <a:spcPts val="0"/>
              </a:spcBef>
              <a:buNone/>
              <a:defRPr sz="800">
                <a:solidFill>
                  <a:srgbClr val="4F4F4F"/>
                </a:solidFill>
              </a:defRPr>
            </a:lvl1pPr>
          </a:lstStyle>
          <a:p>
            <a:pPr lvl="0"/>
            <a:r>
              <a:rPr lang="en-US" dirty="0"/>
              <a:t>Click to edit Master text styles</a:t>
            </a:r>
          </a:p>
        </p:txBody>
      </p:sp>
      <p:sp>
        <p:nvSpPr>
          <p:cNvPr id="3" name="Rectangle 2">
            <a:extLst>
              <a:ext uri="{FF2B5EF4-FFF2-40B4-BE49-F238E27FC236}">
                <a16:creationId xmlns:a16="http://schemas.microsoft.com/office/drawing/2014/main" id="{A0E4354F-3A91-F74A-B996-6874FBB31DCE}"/>
              </a:ext>
            </a:extLst>
          </p:cNvPr>
          <p:cNvSpPr/>
          <p:nvPr userDrawn="1"/>
        </p:nvSpPr>
        <p:spPr>
          <a:xfrm>
            <a:off x="0" y="0"/>
            <a:ext cx="1634836" cy="1163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solidFill>
                <a:schemeClr val="bg1"/>
              </a:solidFill>
            </a:endParaRPr>
          </a:p>
        </p:txBody>
      </p:sp>
    </p:spTree>
    <p:extLst>
      <p:ext uri="{BB962C8B-B14F-4D97-AF65-F5344CB8AC3E}">
        <p14:creationId xmlns:p14="http://schemas.microsoft.com/office/powerpoint/2010/main" val="680078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64150A-2BCE-4C65-A7EB-500CE27C50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2"/>
          <p:cNvSpPr txBox="1">
            <a:spLocks/>
          </p:cNvSpPr>
          <p:nvPr/>
        </p:nvSpPr>
        <p:spPr bwMode="auto">
          <a:xfrm>
            <a:off x="681599" y="3974410"/>
            <a:ext cx="10163895" cy="1064086"/>
          </a:xfrm>
          <a:prstGeom prst="rect">
            <a:avLst/>
          </a:prstGeom>
        </p:spPr>
        <p:txBody>
          <a:bodyPr vert="horz" lIns="0" tIns="0" rIns="0" bIns="0" rtlCol="0" anchor="ctr">
            <a:noAutofit/>
          </a:bodyPr>
          <a:lstStyle>
            <a:lvl1pPr algn="l" defTabSz="914400" rtl="0" eaLnBrk="1" latinLnBrk="0" hangingPunct="1">
              <a:lnSpc>
                <a:spcPct val="85000"/>
              </a:lnSpc>
              <a:spcBef>
                <a:spcPct val="0"/>
              </a:spcBef>
              <a:buNone/>
              <a:defRPr sz="2600" kern="1200">
                <a:solidFill>
                  <a:schemeClr val="accent2"/>
                </a:solidFill>
                <a:latin typeface="+mj-lt"/>
                <a:ea typeface="+mj-ea"/>
                <a:cs typeface="+mj-cs"/>
              </a:defRPr>
            </a:lvl1pPr>
          </a:lstStyle>
          <a:p>
            <a:r>
              <a:rPr lang="en-US" sz="2600" dirty="0">
                <a:solidFill>
                  <a:schemeClr val="accent2"/>
                </a:solidFill>
              </a:rPr>
              <a:t>THANK YOU</a:t>
            </a:r>
          </a:p>
        </p:txBody>
      </p:sp>
    </p:spTree>
    <p:extLst>
      <p:ext uri="{BB962C8B-B14F-4D97-AF65-F5344CB8AC3E}">
        <p14:creationId xmlns:p14="http://schemas.microsoft.com/office/powerpoint/2010/main" val="185711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CO-BRANDE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7894123-9B4E-AC4B-B36A-3EE44144324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52" y="536"/>
            <a:ext cx="12190094" cy="6856928"/>
          </a:xfrm>
          <a:prstGeom prst="rect">
            <a:avLst/>
          </a:prstGeom>
        </p:spPr>
      </p:pic>
      <p:pic>
        <p:nvPicPr>
          <p:cNvPr id="5" name="Picture 2" descr="\\psf\Home\Desktop\DesatchGears-3.jpg" hidden="1"/>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 y="1538418"/>
            <a:ext cx="6030097" cy="44669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userDrawn="1">
            <p:extLst>
              <p:ext uri="{D42A27DB-BD31-4B8C-83A1-F6EECF244321}">
                <p14:modId xmlns:p14="http://schemas.microsoft.com/office/powerpoint/2010/main" val="384454880"/>
              </p:ext>
            </p:extLst>
          </p:nvPr>
        </p:nvGraphicFramePr>
        <p:xfrm>
          <a:off x="0" y="1767019"/>
          <a:ext cx="4443984" cy="4466964"/>
        </p:xfrm>
        <a:graphic>
          <a:graphicData uri="http://schemas.openxmlformats.org/drawingml/2006/table">
            <a:tbl>
              <a:tblPr>
                <a:tableStyleId>{5C22544A-7EE6-4342-B048-85BDC9FD1C3A}</a:tableStyleId>
              </a:tblPr>
              <a:tblGrid>
                <a:gridCol w="740664">
                  <a:extLst>
                    <a:ext uri="{9D8B030D-6E8A-4147-A177-3AD203B41FA5}">
                      <a16:colId xmlns:a16="http://schemas.microsoft.com/office/drawing/2014/main" val="20000"/>
                    </a:ext>
                  </a:extLst>
                </a:gridCol>
                <a:gridCol w="740664">
                  <a:extLst>
                    <a:ext uri="{9D8B030D-6E8A-4147-A177-3AD203B41FA5}">
                      <a16:colId xmlns:a16="http://schemas.microsoft.com/office/drawing/2014/main" val="20001"/>
                    </a:ext>
                  </a:extLst>
                </a:gridCol>
                <a:gridCol w="740664">
                  <a:extLst>
                    <a:ext uri="{9D8B030D-6E8A-4147-A177-3AD203B41FA5}">
                      <a16:colId xmlns:a16="http://schemas.microsoft.com/office/drawing/2014/main" val="20002"/>
                    </a:ext>
                  </a:extLst>
                </a:gridCol>
                <a:gridCol w="740664">
                  <a:extLst>
                    <a:ext uri="{9D8B030D-6E8A-4147-A177-3AD203B41FA5}">
                      <a16:colId xmlns:a16="http://schemas.microsoft.com/office/drawing/2014/main" val="20003"/>
                    </a:ext>
                  </a:extLst>
                </a:gridCol>
                <a:gridCol w="740664">
                  <a:extLst>
                    <a:ext uri="{9D8B030D-6E8A-4147-A177-3AD203B41FA5}">
                      <a16:colId xmlns:a16="http://schemas.microsoft.com/office/drawing/2014/main" val="20004"/>
                    </a:ext>
                  </a:extLst>
                </a:gridCol>
                <a:gridCol w="740664">
                  <a:extLst>
                    <a:ext uri="{9D8B030D-6E8A-4147-A177-3AD203B41FA5}">
                      <a16:colId xmlns:a16="http://schemas.microsoft.com/office/drawing/2014/main" val="20005"/>
                    </a:ext>
                  </a:extLst>
                </a:gridCol>
              </a:tblGrid>
              <a:tr h="744494">
                <a:tc>
                  <a:txBody>
                    <a:bodyPr/>
                    <a:lstStyle/>
                    <a:p>
                      <a:endParaRPr lang="en-US" sz="2200" dirty="0"/>
                    </a:p>
                  </a:txBody>
                  <a:tcPr marL="147160" marR="147160" marT="55185" marB="55185">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extLst>
                  <a:ext uri="{0D108BD9-81ED-4DB2-BD59-A6C34878D82A}">
                    <a16:rowId xmlns:a16="http://schemas.microsoft.com/office/drawing/2014/main" val="10000"/>
                  </a:ext>
                </a:extLst>
              </a:tr>
              <a:tr h="744494">
                <a:tc>
                  <a:txBody>
                    <a:bodyPr/>
                    <a:lstStyle/>
                    <a:p>
                      <a:endParaRPr lang="en-US" sz="2200" dirty="0"/>
                    </a:p>
                  </a:txBody>
                  <a:tcPr marL="147160" marR="147160" marT="55185" marB="55185">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extLst>
                  <a:ext uri="{0D108BD9-81ED-4DB2-BD59-A6C34878D82A}">
                    <a16:rowId xmlns:a16="http://schemas.microsoft.com/office/drawing/2014/main" val="10001"/>
                  </a:ext>
                </a:extLst>
              </a:tr>
              <a:tr h="744494">
                <a:tc>
                  <a:txBody>
                    <a:bodyPr/>
                    <a:lstStyle/>
                    <a:p>
                      <a:endParaRPr lang="en-US" sz="2200" dirty="0"/>
                    </a:p>
                  </a:txBody>
                  <a:tcPr marL="147160" marR="147160" marT="55185" marB="55185">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extLst>
                  <a:ext uri="{0D108BD9-81ED-4DB2-BD59-A6C34878D82A}">
                    <a16:rowId xmlns:a16="http://schemas.microsoft.com/office/drawing/2014/main" val="10002"/>
                  </a:ext>
                </a:extLst>
              </a:tr>
              <a:tr h="744494">
                <a:tc>
                  <a:txBody>
                    <a:bodyPr/>
                    <a:lstStyle/>
                    <a:p>
                      <a:endParaRPr lang="en-US" sz="2200" dirty="0"/>
                    </a:p>
                  </a:txBody>
                  <a:tcPr marL="147160" marR="147160" marT="55185" marB="55185">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1600" b="1" cap="all" baseline="0" dirty="0">
                        <a:solidFill>
                          <a:schemeClr val="bg1"/>
                        </a:solidFill>
                      </a:endParaRPr>
                    </a:p>
                  </a:txBody>
                  <a:tcPr marL="147160" marR="147160" marT="55185" marB="55185"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rowSpan="2"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20" normalizeH="0" baseline="0" noProof="0" dirty="0">
                          <a:ln>
                            <a:noFill/>
                          </a:ln>
                          <a:solidFill>
                            <a:srgbClr val="FFFFFF"/>
                          </a:solidFill>
                          <a:effectLst/>
                          <a:uLnTx/>
                          <a:uFillTx/>
                          <a:latin typeface="+mn-lt"/>
                          <a:ea typeface="+mn-ea"/>
                          <a:cs typeface="+mn-cs"/>
                        </a:rPr>
                      </a:br>
                      <a:br>
                        <a:rPr kumimoji="0" lang="en-US" sz="1600" b="1" i="0" u="none" strike="noStrike" kern="1200" cap="none" spc="20" normalizeH="0" baseline="0" noProof="0" dirty="0">
                          <a:ln>
                            <a:noFill/>
                          </a:ln>
                          <a:solidFill>
                            <a:srgbClr val="FFFFFF"/>
                          </a:solidFill>
                          <a:effectLst/>
                          <a:uLnTx/>
                          <a:uFillTx/>
                          <a:latin typeface="+mn-lt"/>
                          <a:ea typeface="+mn-ea"/>
                          <a:cs typeface="+mn-cs"/>
                        </a:rPr>
                      </a:br>
                      <a:r>
                        <a:rPr kumimoji="0" lang="en-US" sz="1600" b="1" i="0" u="none" strike="noStrike" kern="1200" cap="none" spc="20" normalizeH="0" baseline="0" noProof="0" dirty="0">
                          <a:ln>
                            <a:noFill/>
                          </a:ln>
                          <a:solidFill>
                            <a:srgbClr val="FFFFFF"/>
                          </a:solidFill>
                          <a:effectLst/>
                          <a:uLnTx/>
                          <a:uFillTx/>
                          <a:latin typeface="+mn-lt"/>
                          <a:ea typeface="+mn-ea"/>
                          <a:cs typeface="+mn-cs"/>
                        </a:rPr>
                        <a:t>Retirement</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600" b="1" i="0" u="none" strike="noStrike" kern="1200" cap="none" spc="20" normalizeH="0" baseline="0" noProof="0" dirty="0">
                          <a:ln>
                            <a:noFill/>
                          </a:ln>
                          <a:solidFill>
                            <a:srgbClr val="05C3DE"/>
                          </a:solidFill>
                          <a:effectLst/>
                          <a:uLnTx/>
                          <a:uFillTx/>
                          <a:latin typeface="+mn-lt"/>
                          <a:ea typeface="+mn-ea"/>
                          <a:cs typeface="+mn-cs"/>
                        </a:rPr>
                        <a:t>Wellness</a:t>
                      </a:r>
                    </a:p>
                  </a:txBody>
                  <a:tcPr marL="164592" marR="0" marT="55185" marB="55185"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hMerge="1">
                  <a:txBody>
                    <a:bodyPr/>
                    <a:lstStyle/>
                    <a:p>
                      <a:endParaRPr lang="en-US" sz="1600" b="1" cap="all" baseline="0" dirty="0">
                        <a:solidFill>
                          <a:schemeClr val="bg1"/>
                        </a:solidFill>
                      </a:endParaRPr>
                    </a:p>
                  </a:txBody>
                  <a:tcPr marL="147160" marR="147160" marT="55185" marB="55185"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extLst>
                  <a:ext uri="{0D108BD9-81ED-4DB2-BD59-A6C34878D82A}">
                    <a16:rowId xmlns:a16="http://schemas.microsoft.com/office/drawing/2014/main" val="10003"/>
                  </a:ext>
                </a:extLst>
              </a:tr>
              <a:tr h="744494">
                <a:tc>
                  <a:txBody>
                    <a:bodyPr/>
                    <a:lstStyle/>
                    <a:p>
                      <a:endParaRPr lang="en-US" sz="2200" dirty="0"/>
                    </a:p>
                  </a:txBody>
                  <a:tcPr marL="147160" marR="147160" marT="55185" marB="55185">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1600" b="1" cap="all" baseline="0" dirty="0">
                        <a:solidFill>
                          <a:schemeClr val="bg1"/>
                        </a:solidFill>
                      </a:endParaRPr>
                    </a:p>
                  </a:txBody>
                  <a:tcPr marL="147160" marR="147160" marT="55185" marB="55185"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gridSpan="2" vMerge="1">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hMerge="1" vMerge="1">
                  <a:txBody>
                    <a:bodyPr/>
                    <a:lstStyle/>
                    <a:p>
                      <a:endParaRPr lang="en-US" sz="1600" b="1" cap="all" baseline="0" dirty="0">
                        <a:solidFill>
                          <a:schemeClr val="bg1"/>
                        </a:solidFill>
                      </a:endParaRPr>
                    </a:p>
                  </a:txBody>
                  <a:tcPr marL="147160" marR="147160" marT="55185" marB="55185"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extLst>
                  <a:ext uri="{0D108BD9-81ED-4DB2-BD59-A6C34878D82A}">
                    <a16:rowId xmlns:a16="http://schemas.microsoft.com/office/drawing/2014/main" val="10004"/>
                  </a:ext>
                </a:extLst>
              </a:tr>
              <a:tr h="744494">
                <a:tc>
                  <a:txBody>
                    <a:bodyPr/>
                    <a:lstStyle/>
                    <a:p>
                      <a:endParaRPr lang="en-US" sz="2200" dirty="0"/>
                    </a:p>
                  </a:txBody>
                  <a:tcPr marL="147160" marR="147160" marT="55185" marB="55185">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extLst>
                  <a:ext uri="{0D108BD9-81ED-4DB2-BD59-A6C34878D82A}">
                    <a16:rowId xmlns:a16="http://schemas.microsoft.com/office/drawing/2014/main" val="10005"/>
                  </a:ext>
                </a:extLst>
              </a:tr>
            </a:tbl>
          </a:graphicData>
        </a:graphic>
      </p:graphicFrame>
      <p:sp>
        <p:nvSpPr>
          <p:cNvPr id="9" name="TextBox 8"/>
          <p:cNvSpPr txBox="1"/>
          <p:nvPr userDrawn="1"/>
        </p:nvSpPr>
        <p:spPr>
          <a:xfrm>
            <a:off x="4636584" y="4443259"/>
            <a:ext cx="7022016" cy="1003865"/>
          </a:xfrm>
          <a:prstGeom prst="rect">
            <a:avLst/>
          </a:prstGeom>
          <a:noFill/>
        </p:spPr>
        <p:txBody>
          <a:bodyPr wrap="square" lIns="0" tIns="0" rIns="0" bIns="0" rtlCol="0" anchor="b">
            <a:spAutoFit/>
          </a:bodyPr>
          <a:lstStyle/>
          <a:p>
            <a:pPr marL="0" marR="0" indent="0" algn="l" defTabSz="1088473" rtl="0" eaLnBrk="1" fontAlgn="auto" latinLnBrk="0" hangingPunct="1">
              <a:lnSpc>
                <a:spcPct val="80000"/>
              </a:lnSpc>
              <a:spcBef>
                <a:spcPts val="0"/>
              </a:spcBef>
              <a:spcAft>
                <a:spcPts val="400"/>
              </a:spcAft>
              <a:buClr>
                <a:schemeClr val="accent2"/>
              </a:buClr>
              <a:buSzTx/>
              <a:buFont typeface="Wingdings" panose="05000000000000000000" pitchFamily="2" charset="2"/>
              <a:buNone/>
              <a:tabLst/>
              <a:defRPr/>
            </a:pPr>
            <a:r>
              <a:rPr lang="en-US" sz="2000" baseline="0" dirty="0">
                <a:solidFill>
                  <a:schemeClr val="bg1"/>
                </a:solidFill>
                <a:effectLst>
                  <a:outerShdw blurRad="254000" dist="38100" dir="8100000" algn="tr" rotWithShape="0">
                    <a:prstClr val="black">
                      <a:alpha val="40000"/>
                    </a:prstClr>
                  </a:outerShdw>
                </a:effectLst>
              </a:rPr>
              <a:t>FROM VISION TO REALITY</a:t>
            </a:r>
          </a:p>
          <a:p>
            <a:pPr marL="0" indent="0">
              <a:lnSpc>
                <a:spcPct val="85000"/>
              </a:lnSpc>
              <a:spcAft>
                <a:spcPts val="400"/>
              </a:spcAft>
              <a:buClr>
                <a:schemeClr val="accent2"/>
              </a:buClr>
              <a:buFont typeface="Wingdings" panose="05000000000000000000" pitchFamily="2" charset="2"/>
              <a:buNone/>
            </a:pPr>
            <a:r>
              <a:rPr lang="en-US" sz="5400" b="1" dirty="0">
                <a:solidFill>
                  <a:schemeClr val="accent2"/>
                </a:solidFill>
                <a:effectLst>
                  <a:outerShdw blurRad="254000" dist="38100" dir="8100000" algn="tr" rotWithShape="0">
                    <a:prstClr val="black">
                      <a:alpha val="40000"/>
                    </a:prstClr>
                  </a:outerShdw>
                </a:effectLst>
              </a:rPr>
              <a:t>Visualize Retirement</a:t>
            </a:r>
          </a:p>
        </p:txBody>
      </p:sp>
      <p:cxnSp>
        <p:nvCxnSpPr>
          <p:cNvPr id="11" name="Straight Connector 10"/>
          <p:cNvCxnSpPr/>
          <p:nvPr userDrawn="1"/>
        </p:nvCxnSpPr>
        <p:spPr>
          <a:xfrm>
            <a:off x="4636584" y="5491043"/>
            <a:ext cx="7555416" cy="0"/>
          </a:xfrm>
          <a:prstGeom prst="line">
            <a:avLst/>
          </a:prstGeom>
          <a:ln w="952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Picture Placeholder 9">
            <a:extLst>
              <a:ext uri="{FF2B5EF4-FFF2-40B4-BE49-F238E27FC236}">
                <a16:creationId xmlns:a16="http://schemas.microsoft.com/office/drawing/2014/main" id="{0A7F07E3-C6A3-AF40-BF97-C25C6D19DA2E}"/>
              </a:ext>
            </a:extLst>
          </p:cNvPr>
          <p:cNvSpPr>
            <a:spLocks noGrp="1"/>
          </p:cNvSpPr>
          <p:nvPr>
            <p:ph type="pic" sz="quarter" idx="10" hasCustomPrompt="1"/>
          </p:nvPr>
        </p:nvSpPr>
        <p:spPr>
          <a:xfrm>
            <a:off x="510353" y="480063"/>
            <a:ext cx="2062163" cy="685800"/>
          </a:xfrm>
          <a:prstGeom prst="rect">
            <a:avLst/>
          </a:prstGeom>
        </p:spPr>
        <p:txBody>
          <a:bodyPr anchor="ctr"/>
          <a:lstStyle>
            <a:lvl1pPr marL="0" indent="0" algn="ctr">
              <a:buNone/>
              <a:defRPr>
                <a:solidFill>
                  <a:srgbClr val="FF3399"/>
                </a:solidFill>
              </a:defRPr>
            </a:lvl1pPr>
          </a:lstStyle>
          <a:p>
            <a:r>
              <a:rPr lang="en-US" dirty="0"/>
              <a:t>Advisor Logo]</a:t>
            </a:r>
          </a:p>
        </p:txBody>
      </p:sp>
      <p:pic>
        <p:nvPicPr>
          <p:cNvPr id="3" name="Picture 2" descr="A picture containing drawing&#10;&#10;Description automatically generated">
            <a:extLst>
              <a:ext uri="{FF2B5EF4-FFF2-40B4-BE49-F238E27FC236}">
                <a16:creationId xmlns:a16="http://schemas.microsoft.com/office/drawing/2014/main" id="{7743CCE1-7D17-4540-A3E2-0A46AFF6BA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89136" y="603504"/>
            <a:ext cx="2564688" cy="438912"/>
          </a:xfrm>
          <a:prstGeom prst="rect">
            <a:avLst/>
          </a:prstGeom>
        </p:spPr>
      </p:pic>
    </p:spTree>
    <p:extLst>
      <p:ext uri="{BB962C8B-B14F-4D97-AF65-F5344CB8AC3E}">
        <p14:creationId xmlns:p14="http://schemas.microsoft.com/office/powerpoint/2010/main" val="177216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e Layout">
    <p:spTree>
      <p:nvGrpSpPr>
        <p:cNvPr id="1" name=""/>
        <p:cNvGrpSpPr/>
        <p:nvPr/>
      </p:nvGrpSpPr>
      <p:grpSpPr>
        <a:xfrm>
          <a:off x="0" y="0"/>
          <a:ext cx="0" cy="0"/>
          <a:chOff x="0" y="0"/>
          <a:chExt cx="0" cy="0"/>
        </a:xfrm>
      </p:grpSpPr>
      <p:pic>
        <p:nvPicPr>
          <p:cNvPr id="5" name="Picture 4" descr="Graphical user interface&#10;&#10;Description automatically generated with low confidence">
            <a:extLst>
              <a:ext uri="{FF2B5EF4-FFF2-40B4-BE49-F238E27FC236}">
                <a16:creationId xmlns:a16="http://schemas.microsoft.com/office/drawing/2014/main" id="{5EB37CC6-5D72-B241-B0BE-1EDB6218D9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842"/>
            <a:ext cx="12192000" cy="6865151"/>
          </a:xfrm>
          <a:prstGeom prst="rect">
            <a:avLst/>
          </a:prstGeom>
        </p:spPr>
      </p:pic>
      <p:sp>
        <p:nvSpPr>
          <p:cNvPr id="2" name="Title 1">
            <a:extLst>
              <a:ext uri="{FF2B5EF4-FFF2-40B4-BE49-F238E27FC236}">
                <a16:creationId xmlns:a16="http://schemas.microsoft.com/office/drawing/2014/main" id="{43434EE8-DFC8-CB4F-8565-3A5FFC4DC966}"/>
              </a:ext>
            </a:extLst>
          </p:cNvPr>
          <p:cNvSpPr>
            <a:spLocks noGrp="1"/>
          </p:cNvSpPr>
          <p:nvPr>
            <p:ph type="title"/>
          </p:nvPr>
        </p:nvSpPr>
        <p:spPr>
          <a:xfrm>
            <a:off x="917030" y="252249"/>
            <a:ext cx="10515600" cy="740980"/>
          </a:xfrm>
          <a:prstGeom prst="rect">
            <a:avLst/>
          </a:prstGeom>
        </p:spPr>
        <p:txBody>
          <a:bodyPr lIns="91440" anchor="ctr"/>
          <a:lstStyle>
            <a:lvl1pPr>
              <a:lnSpc>
                <a:spcPct val="100000"/>
              </a:lnSpc>
              <a:defRPr sz="2600"/>
            </a:lvl1pPr>
          </a:lstStyle>
          <a:p>
            <a:r>
              <a:rPr lang="en-US" dirty="0"/>
              <a:t>Click to edit Master title style</a:t>
            </a:r>
          </a:p>
        </p:txBody>
      </p:sp>
      <p:sp>
        <p:nvSpPr>
          <p:cNvPr id="4" name="Text Placeholder 3">
            <a:extLst>
              <a:ext uri="{FF2B5EF4-FFF2-40B4-BE49-F238E27FC236}">
                <a16:creationId xmlns:a16="http://schemas.microsoft.com/office/drawing/2014/main" id="{8DEE8FDF-330F-984F-B10E-0C61904BD268}"/>
              </a:ext>
            </a:extLst>
          </p:cNvPr>
          <p:cNvSpPr>
            <a:spLocks noGrp="1"/>
          </p:cNvSpPr>
          <p:nvPr>
            <p:ph type="body" sz="quarter" idx="10"/>
          </p:nvPr>
        </p:nvSpPr>
        <p:spPr>
          <a:xfrm>
            <a:off x="917030" y="5087134"/>
            <a:ext cx="10242382" cy="1417768"/>
          </a:xfrm>
          <a:prstGeom prst="rect">
            <a:avLst/>
          </a:prstGeom>
        </p:spPr>
        <p:txBody>
          <a:bodyPr lIns="91440" anchor="b"/>
          <a:lstStyle>
            <a:lvl1pPr>
              <a:lnSpc>
                <a:spcPct val="100000"/>
              </a:lnSpc>
              <a:spcBef>
                <a:spcPts val="0"/>
              </a:spcBef>
              <a:buNone/>
              <a:defRPr sz="800">
                <a:solidFill>
                  <a:srgbClr val="4F4F4F"/>
                </a:solidFill>
              </a:defRPr>
            </a:lvl1pPr>
          </a:lstStyle>
          <a:p>
            <a:pPr lvl="0"/>
            <a:r>
              <a:rPr lang="en-US" dirty="0"/>
              <a:t>Click to edit Master text styles</a:t>
            </a:r>
          </a:p>
        </p:txBody>
      </p:sp>
      <p:sp>
        <p:nvSpPr>
          <p:cNvPr id="7" name="Slide Number">
            <a:extLst>
              <a:ext uri="{FF2B5EF4-FFF2-40B4-BE49-F238E27FC236}">
                <a16:creationId xmlns:a16="http://schemas.microsoft.com/office/drawing/2014/main" id="{7B689452-126F-F647-8F57-00CF1DC2A17A}"/>
              </a:ext>
            </a:extLst>
          </p:cNvPr>
          <p:cNvSpPr txBox="1"/>
          <p:nvPr userDrawn="1"/>
        </p:nvSpPr>
        <p:spPr>
          <a:xfrm>
            <a:off x="11859478" y="6609563"/>
            <a:ext cx="307542" cy="228600"/>
          </a:xfrm>
          <a:prstGeom prst="rect">
            <a:avLst/>
          </a:prstGeom>
          <a:noFill/>
        </p:spPr>
        <p:txBody>
          <a:bodyPr wrap="square" lIns="0" tIns="0" rIns="0" bIns="0" rtlCol="0" anchor="ctr">
            <a:noAutofit/>
          </a:bodyPr>
          <a:lstStyle/>
          <a:p>
            <a:pPr algn="ctr"/>
            <a:fld id="{8EDFB997-4523-4D25-AFCA-51DDD9577CA9}" type="slidenum">
              <a:rPr lang="en-US" sz="900" kern="1200" smtClean="0">
                <a:solidFill>
                  <a:srgbClr val="054C70"/>
                </a:solidFill>
                <a:latin typeface="+mj-lt"/>
                <a:ea typeface="+mn-ea"/>
                <a:cs typeface="+mn-cs"/>
              </a:rPr>
              <a:pPr algn="ctr"/>
              <a:t>‹#›</a:t>
            </a:fld>
            <a:endParaRPr lang="en-US" sz="900" kern="1200" dirty="0">
              <a:solidFill>
                <a:srgbClr val="054C70"/>
              </a:solidFill>
              <a:latin typeface="+mj-lt"/>
              <a:ea typeface="+mn-ea"/>
              <a:cs typeface="+mn-cs"/>
            </a:endParaRPr>
          </a:p>
        </p:txBody>
      </p:sp>
    </p:spTree>
    <p:extLst>
      <p:ext uri="{BB962C8B-B14F-4D97-AF65-F5344CB8AC3E}">
        <p14:creationId xmlns:p14="http://schemas.microsoft.com/office/powerpoint/2010/main" val="476488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1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B37CC6-5D72-B241-B0BE-1EDB6218D9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3842"/>
            <a:ext cx="12191999" cy="6865151"/>
          </a:xfrm>
          <a:prstGeom prst="rect">
            <a:avLst/>
          </a:prstGeom>
        </p:spPr>
      </p:pic>
      <p:sp>
        <p:nvSpPr>
          <p:cNvPr id="2" name="Title 1">
            <a:extLst>
              <a:ext uri="{FF2B5EF4-FFF2-40B4-BE49-F238E27FC236}">
                <a16:creationId xmlns:a16="http://schemas.microsoft.com/office/drawing/2014/main" id="{43434EE8-DFC8-CB4F-8565-3A5FFC4DC966}"/>
              </a:ext>
            </a:extLst>
          </p:cNvPr>
          <p:cNvSpPr>
            <a:spLocks noGrp="1"/>
          </p:cNvSpPr>
          <p:nvPr>
            <p:ph type="title"/>
          </p:nvPr>
        </p:nvSpPr>
        <p:spPr>
          <a:xfrm>
            <a:off x="917030" y="252249"/>
            <a:ext cx="10515600" cy="740980"/>
          </a:xfrm>
          <a:prstGeom prst="rect">
            <a:avLst/>
          </a:prstGeom>
        </p:spPr>
        <p:txBody>
          <a:bodyPr lIns="91440" anchor="ctr"/>
          <a:lstStyle>
            <a:lvl1pPr>
              <a:lnSpc>
                <a:spcPct val="100000"/>
              </a:lnSpc>
              <a:defRPr sz="2600"/>
            </a:lvl1pPr>
          </a:lstStyle>
          <a:p>
            <a:r>
              <a:rPr lang="en-US" dirty="0"/>
              <a:t>Click to edit Master title style</a:t>
            </a:r>
          </a:p>
        </p:txBody>
      </p:sp>
      <p:sp>
        <p:nvSpPr>
          <p:cNvPr id="4" name="Text Placeholder 3">
            <a:extLst>
              <a:ext uri="{FF2B5EF4-FFF2-40B4-BE49-F238E27FC236}">
                <a16:creationId xmlns:a16="http://schemas.microsoft.com/office/drawing/2014/main" id="{8DEE8FDF-330F-984F-B10E-0C61904BD268}"/>
              </a:ext>
            </a:extLst>
          </p:cNvPr>
          <p:cNvSpPr>
            <a:spLocks noGrp="1"/>
          </p:cNvSpPr>
          <p:nvPr>
            <p:ph type="body" sz="quarter" idx="10"/>
          </p:nvPr>
        </p:nvSpPr>
        <p:spPr>
          <a:xfrm>
            <a:off x="917030" y="5087134"/>
            <a:ext cx="10242382" cy="1417768"/>
          </a:xfrm>
          <a:prstGeom prst="rect">
            <a:avLst/>
          </a:prstGeom>
        </p:spPr>
        <p:txBody>
          <a:bodyPr lIns="91440" anchor="b"/>
          <a:lstStyle>
            <a:lvl1pPr>
              <a:lnSpc>
                <a:spcPct val="100000"/>
              </a:lnSpc>
              <a:spcBef>
                <a:spcPts val="0"/>
              </a:spcBef>
              <a:buNone/>
              <a:defRPr sz="800">
                <a:solidFill>
                  <a:srgbClr val="4F4F4F"/>
                </a:solidFill>
              </a:defRPr>
            </a:lvl1pPr>
          </a:lstStyle>
          <a:p>
            <a:pPr lvl="0"/>
            <a:r>
              <a:rPr lang="en-US" dirty="0"/>
              <a:t>Click to edit Master text styles</a:t>
            </a:r>
          </a:p>
        </p:txBody>
      </p:sp>
      <p:sp>
        <p:nvSpPr>
          <p:cNvPr id="7" name="Slide Number">
            <a:extLst>
              <a:ext uri="{FF2B5EF4-FFF2-40B4-BE49-F238E27FC236}">
                <a16:creationId xmlns:a16="http://schemas.microsoft.com/office/drawing/2014/main" id="{7B689452-126F-F647-8F57-00CF1DC2A17A}"/>
              </a:ext>
            </a:extLst>
          </p:cNvPr>
          <p:cNvSpPr txBox="1"/>
          <p:nvPr userDrawn="1"/>
        </p:nvSpPr>
        <p:spPr>
          <a:xfrm>
            <a:off x="11859478" y="6609563"/>
            <a:ext cx="307542" cy="228600"/>
          </a:xfrm>
          <a:prstGeom prst="rect">
            <a:avLst/>
          </a:prstGeom>
          <a:noFill/>
        </p:spPr>
        <p:txBody>
          <a:bodyPr wrap="square" lIns="0" tIns="0" rIns="0" bIns="0" rtlCol="0" anchor="ctr">
            <a:noAutofit/>
          </a:bodyPr>
          <a:lstStyle/>
          <a:p>
            <a:pPr algn="ctr"/>
            <a:fld id="{8EDFB997-4523-4D25-AFCA-51DDD9577CA9}" type="slidenum">
              <a:rPr lang="en-US" sz="900" kern="1200" smtClean="0">
                <a:solidFill>
                  <a:srgbClr val="054C70"/>
                </a:solidFill>
                <a:latin typeface="+mj-lt"/>
                <a:ea typeface="+mn-ea"/>
                <a:cs typeface="+mn-cs"/>
              </a:rPr>
              <a:pPr algn="ctr"/>
              <a:t>‹#›</a:t>
            </a:fld>
            <a:endParaRPr lang="en-US" sz="900" kern="1200" dirty="0">
              <a:solidFill>
                <a:srgbClr val="054C70"/>
              </a:solidFill>
              <a:latin typeface="+mj-lt"/>
              <a:ea typeface="+mn-ea"/>
              <a:cs typeface="+mn-cs"/>
            </a:endParaRPr>
          </a:p>
        </p:txBody>
      </p:sp>
    </p:spTree>
    <p:extLst>
      <p:ext uri="{BB962C8B-B14F-4D97-AF65-F5344CB8AC3E}">
        <p14:creationId xmlns:p14="http://schemas.microsoft.com/office/powerpoint/2010/main" val="2426917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2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B37CC6-5D72-B241-B0BE-1EDB6218D9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3842"/>
            <a:ext cx="12191999" cy="6865150"/>
          </a:xfrm>
          <a:prstGeom prst="rect">
            <a:avLst/>
          </a:prstGeom>
        </p:spPr>
      </p:pic>
      <p:sp>
        <p:nvSpPr>
          <p:cNvPr id="2" name="Title 1">
            <a:extLst>
              <a:ext uri="{FF2B5EF4-FFF2-40B4-BE49-F238E27FC236}">
                <a16:creationId xmlns:a16="http://schemas.microsoft.com/office/drawing/2014/main" id="{43434EE8-DFC8-CB4F-8565-3A5FFC4DC966}"/>
              </a:ext>
            </a:extLst>
          </p:cNvPr>
          <p:cNvSpPr>
            <a:spLocks noGrp="1"/>
          </p:cNvSpPr>
          <p:nvPr>
            <p:ph type="title"/>
          </p:nvPr>
        </p:nvSpPr>
        <p:spPr>
          <a:xfrm>
            <a:off x="917030" y="252249"/>
            <a:ext cx="10515600" cy="740980"/>
          </a:xfrm>
          <a:prstGeom prst="rect">
            <a:avLst/>
          </a:prstGeom>
        </p:spPr>
        <p:txBody>
          <a:bodyPr lIns="91440" anchor="ctr"/>
          <a:lstStyle>
            <a:lvl1pPr>
              <a:lnSpc>
                <a:spcPct val="100000"/>
              </a:lnSpc>
              <a:defRPr sz="2600"/>
            </a:lvl1pPr>
          </a:lstStyle>
          <a:p>
            <a:r>
              <a:rPr lang="en-US" dirty="0"/>
              <a:t>Click to edit Master title style</a:t>
            </a:r>
          </a:p>
        </p:txBody>
      </p:sp>
      <p:sp>
        <p:nvSpPr>
          <p:cNvPr id="4" name="Text Placeholder 3">
            <a:extLst>
              <a:ext uri="{FF2B5EF4-FFF2-40B4-BE49-F238E27FC236}">
                <a16:creationId xmlns:a16="http://schemas.microsoft.com/office/drawing/2014/main" id="{8DEE8FDF-330F-984F-B10E-0C61904BD268}"/>
              </a:ext>
            </a:extLst>
          </p:cNvPr>
          <p:cNvSpPr>
            <a:spLocks noGrp="1"/>
          </p:cNvSpPr>
          <p:nvPr>
            <p:ph type="body" sz="quarter" idx="10"/>
          </p:nvPr>
        </p:nvSpPr>
        <p:spPr>
          <a:xfrm>
            <a:off x="917030" y="5087134"/>
            <a:ext cx="10242382" cy="1417768"/>
          </a:xfrm>
          <a:prstGeom prst="rect">
            <a:avLst/>
          </a:prstGeom>
        </p:spPr>
        <p:txBody>
          <a:bodyPr lIns="91440" anchor="b"/>
          <a:lstStyle>
            <a:lvl1pPr>
              <a:lnSpc>
                <a:spcPct val="100000"/>
              </a:lnSpc>
              <a:spcBef>
                <a:spcPts val="0"/>
              </a:spcBef>
              <a:buNone/>
              <a:defRPr sz="800">
                <a:solidFill>
                  <a:srgbClr val="4F4F4F"/>
                </a:solidFill>
              </a:defRPr>
            </a:lvl1pPr>
          </a:lstStyle>
          <a:p>
            <a:pPr lvl="0"/>
            <a:r>
              <a:rPr lang="en-US" dirty="0"/>
              <a:t>Click to edit Master text styles</a:t>
            </a:r>
          </a:p>
        </p:txBody>
      </p:sp>
      <p:sp>
        <p:nvSpPr>
          <p:cNvPr id="7" name="Slide Number">
            <a:extLst>
              <a:ext uri="{FF2B5EF4-FFF2-40B4-BE49-F238E27FC236}">
                <a16:creationId xmlns:a16="http://schemas.microsoft.com/office/drawing/2014/main" id="{7B689452-126F-F647-8F57-00CF1DC2A17A}"/>
              </a:ext>
            </a:extLst>
          </p:cNvPr>
          <p:cNvSpPr txBox="1"/>
          <p:nvPr userDrawn="1"/>
        </p:nvSpPr>
        <p:spPr>
          <a:xfrm>
            <a:off x="11859478" y="6609563"/>
            <a:ext cx="307542" cy="228600"/>
          </a:xfrm>
          <a:prstGeom prst="rect">
            <a:avLst/>
          </a:prstGeom>
          <a:noFill/>
        </p:spPr>
        <p:txBody>
          <a:bodyPr wrap="square" lIns="0" tIns="0" rIns="0" bIns="0" rtlCol="0" anchor="ctr">
            <a:noAutofit/>
          </a:bodyPr>
          <a:lstStyle/>
          <a:p>
            <a:pPr algn="ctr"/>
            <a:fld id="{8EDFB997-4523-4D25-AFCA-51DDD9577CA9}" type="slidenum">
              <a:rPr lang="en-US" sz="900" kern="1200" smtClean="0">
                <a:solidFill>
                  <a:srgbClr val="054C70"/>
                </a:solidFill>
                <a:latin typeface="+mj-lt"/>
                <a:ea typeface="+mn-ea"/>
                <a:cs typeface="+mn-cs"/>
              </a:rPr>
              <a:pPr algn="ctr"/>
              <a:t>‹#›</a:t>
            </a:fld>
            <a:endParaRPr lang="en-US" sz="900" kern="1200" dirty="0">
              <a:solidFill>
                <a:srgbClr val="054C70"/>
              </a:solidFill>
              <a:latin typeface="+mj-lt"/>
              <a:ea typeface="+mn-ea"/>
              <a:cs typeface="+mn-cs"/>
            </a:endParaRPr>
          </a:p>
        </p:txBody>
      </p:sp>
    </p:spTree>
    <p:extLst>
      <p:ext uri="{BB962C8B-B14F-4D97-AF65-F5344CB8AC3E}">
        <p14:creationId xmlns:p14="http://schemas.microsoft.com/office/powerpoint/2010/main" val="367682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3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B37CC6-5D72-B241-B0BE-1EDB6218D9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3842"/>
            <a:ext cx="12191997" cy="6865150"/>
          </a:xfrm>
          <a:prstGeom prst="rect">
            <a:avLst/>
          </a:prstGeom>
        </p:spPr>
      </p:pic>
      <p:sp>
        <p:nvSpPr>
          <p:cNvPr id="2" name="Title 1">
            <a:extLst>
              <a:ext uri="{FF2B5EF4-FFF2-40B4-BE49-F238E27FC236}">
                <a16:creationId xmlns:a16="http://schemas.microsoft.com/office/drawing/2014/main" id="{43434EE8-DFC8-CB4F-8565-3A5FFC4DC966}"/>
              </a:ext>
            </a:extLst>
          </p:cNvPr>
          <p:cNvSpPr>
            <a:spLocks noGrp="1"/>
          </p:cNvSpPr>
          <p:nvPr>
            <p:ph type="title"/>
          </p:nvPr>
        </p:nvSpPr>
        <p:spPr>
          <a:xfrm>
            <a:off x="917030" y="252249"/>
            <a:ext cx="10515600" cy="740980"/>
          </a:xfrm>
          <a:prstGeom prst="rect">
            <a:avLst/>
          </a:prstGeom>
        </p:spPr>
        <p:txBody>
          <a:bodyPr lIns="91440" anchor="ctr"/>
          <a:lstStyle>
            <a:lvl1pPr>
              <a:lnSpc>
                <a:spcPct val="100000"/>
              </a:lnSpc>
              <a:defRPr sz="2600"/>
            </a:lvl1pPr>
          </a:lstStyle>
          <a:p>
            <a:r>
              <a:rPr lang="en-US" dirty="0"/>
              <a:t>Click to edit Master title style</a:t>
            </a:r>
          </a:p>
        </p:txBody>
      </p:sp>
      <p:sp>
        <p:nvSpPr>
          <p:cNvPr id="4" name="Text Placeholder 3">
            <a:extLst>
              <a:ext uri="{FF2B5EF4-FFF2-40B4-BE49-F238E27FC236}">
                <a16:creationId xmlns:a16="http://schemas.microsoft.com/office/drawing/2014/main" id="{8DEE8FDF-330F-984F-B10E-0C61904BD268}"/>
              </a:ext>
            </a:extLst>
          </p:cNvPr>
          <p:cNvSpPr>
            <a:spLocks noGrp="1"/>
          </p:cNvSpPr>
          <p:nvPr>
            <p:ph type="body" sz="quarter" idx="10"/>
          </p:nvPr>
        </p:nvSpPr>
        <p:spPr>
          <a:xfrm>
            <a:off x="917030" y="5087134"/>
            <a:ext cx="10242382" cy="1417768"/>
          </a:xfrm>
          <a:prstGeom prst="rect">
            <a:avLst/>
          </a:prstGeom>
        </p:spPr>
        <p:txBody>
          <a:bodyPr lIns="91440" anchor="b"/>
          <a:lstStyle>
            <a:lvl1pPr>
              <a:lnSpc>
                <a:spcPct val="100000"/>
              </a:lnSpc>
              <a:spcBef>
                <a:spcPts val="0"/>
              </a:spcBef>
              <a:buNone/>
              <a:defRPr sz="800">
                <a:solidFill>
                  <a:srgbClr val="4F4F4F"/>
                </a:solidFill>
              </a:defRPr>
            </a:lvl1pPr>
          </a:lstStyle>
          <a:p>
            <a:pPr lvl="0"/>
            <a:r>
              <a:rPr lang="en-US" dirty="0"/>
              <a:t>Click to edit Master text styles</a:t>
            </a:r>
          </a:p>
        </p:txBody>
      </p:sp>
      <p:sp>
        <p:nvSpPr>
          <p:cNvPr id="7" name="Slide Number">
            <a:extLst>
              <a:ext uri="{FF2B5EF4-FFF2-40B4-BE49-F238E27FC236}">
                <a16:creationId xmlns:a16="http://schemas.microsoft.com/office/drawing/2014/main" id="{7B689452-126F-F647-8F57-00CF1DC2A17A}"/>
              </a:ext>
            </a:extLst>
          </p:cNvPr>
          <p:cNvSpPr txBox="1"/>
          <p:nvPr userDrawn="1"/>
        </p:nvSpPr>
        <p:spPr>
          <a:xfrm>
            <a:off x="11859478" y="6609563"/>
            <a:ext cx="307542" cy="228600"/>
          </a:xfrm>
          <a:prstGeom prst="rect">
            <a:avLst/>
          </a:prstGeom>
          <a:noFill/>
        </p:spPr>
        <p:txBody>
          <a:bodyPr wrap="square" lIns="0" tIns="0" rIns="0" bIns="0" rtlCol="0" anchor="ctr">
            <a:noAutofit/>
          </a:bodyPr>
          <a:lstStyle/>
          <a:p>
            <a:pPr algn="ctr"/>
            <a:fld id="{8EDFB997-4523-4D25-AFCA-51DDD9577CA9}" type="slidenum">
              <a:rPr lang="en-US" sz="900" kern="1200" smtClean="0">
                <a:solidFill>
                  <a:srgbClr val="054C70"/>
                </a:solidFill>
                <a:latin typeface="+mj-lt"/>
                <a:ea typeface="+mn-ea"/>
                <a:cs typeface="+mn-cs"/>
              </a:rPr>
              <a:pPr algn="ctr"/>
              <a:t>‹#›</a:t>
            </a:fld>
            <a:endParaRPr lang="en-US" sz="900" kern="1200" dirty="0">
              <a:solidFill>
                <a:srgbClr val="054C70"/>
              </a:solidFill>
              <a:latin typeface="+mj-lt"/>
              <a:ea typeface="+mn-ea"/>
              <a:cs typeface="+mn-cs"/>
            </a:endParaRPr>
          </a:p>
        </p:txBody>
      </p:sp>
    </p:spTree>
    <p:extLst>
      <p:ext uri="{BB962C8B-B14F-4D97-AF65-F5344CB8AC3E}">
        <p14:creationId xmlns:p14="http://schemas.microsoft.com/office/powerpoint/2010/main" val="118272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1320800" y="6053328"/>
            <a:ext cx="9956800"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Tree>
    <p:extLst>
      <p:ext uri="{BB962C8B-B14F-4D97-AF65-F5344CB8AC3E}">
        <p14:creationId xmlns:p14="http://schemas.microsoft.com/office/powerpoint/2010/main" val="2936813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B37CC6-5D72-B241-B0BE-1EDB6218D9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3842"/>
            <a:ext cx="12191997" cy="6865149"/>
          </a:xfrm>
          <a:prstGeom prst="rect">
            <a:avLst/>
          </a:prstGeom>
        </p:spPr>
      </p:pic>
      <p:sp>
        <p:nvSpPr>
          <p:cNvPr id="2" name="Title 1">
            <a:extLst>
              <a:ext uri="{FF2B5EF4-FFF2-40B4-BE49-F238E27FC236}">
                <a16:creationId xmlns:a16="http://schemas.microsoft.com/office/drawing/2014/main" id="{43434EE8-DFC8-CB4F-8565-3A5FFC4DC966}"/>
              </a:ext>
            </a:extLst>
          </p:cNvPr>
          <p:cNvSpPr>
            <a:spLocks noGrp="1"/>
          </p:cNvSpPr>
          <p:nvPr>
            <p:ph type="title"/>
          </p:nvPr>
        </p:nvSpPr>
        <p:spPr>
          <a:xfrm>
            <a:off x="917030" y="252249"/>
            <a:ext cx="10515600" cy="740980"/>
          </a:xfrm>
          <a:prstGeom prst="rect">
            <a:avLst/>
          </a:prstGeom>
        </p:spPr>
        <p:txBody>
          <a:bodyPr lIns="91440" anchor="ctr"/>
          <a:lstStyle>
            <a:lvl1pPr>
              <a:lnSpc>
                <a:spcPct val="100000"/>
              </a:lnSpc>
              <a:defRPr sz="2600"/>
            </a:lvl1pPr>
          </a:lstStyle>
          <a:p>
            <a:r>
              <a:rPr lang="en-US" dirty="0"/>
              <a:t>Click to edit Master title style</a:t>
            </a:r>
          </a:p>
        </p:txBody>
      </p:sp>
      <p:sp>
        <p:nvSpPr>
          <p:cNvPr id="4" name="Text Placeholder 3">
            <a:extLst>
              <a:ext uri="{FF2B5EF4-FFF2-40B4-BE49-F238E27FC236}">
                <a16:creationId xmlns:a16="http://schemas.microsoft.com/office/drawing/2014/main" id="{8DEE8FDF-330F-984F-B10E-0C61904BD268}"/>
              </a:ext>
            </a:extLst>
          </p:cNvPr>
          <p:cNvSpPr>
            <a:spLocks noGrp="1"/>
          </p:cNvSpPr>
          <p:nvPr>
            <p:ph type="body" sz="quarter" idx="10"/>
          </p:nvPr>
        </p:nvSpPr>
        <p:spPr>
          <a:xfrm>
            <a:off x="917030" y="5087134"/>
            <a:ext cx="10242382" cy="1417768"/>
          </a:xfrm>
          <a:prstGeom prst="rect">
            <a:avLst/>
          </a:prstGeom>
        </p:spPr>
        <p:txBody>
          <a:bodyPr lIns="91440" anchor="b"/>
          <a:lstStyle>
            <a:lvl1pPr>
              <a:lnSpc>
                <a:spcPct val="100000"/>
              </a:lnSpc>
              <a:spcBef>
                <a:spcPts val="0"/>
              </a:spcBef>
              <a:buNone/>
              <a:defRPr sz="800">
                <a:solidFill>
                  <a:srgbClr val="4F4F4F"/>
                </a:solidFill>
              </a:defRPr>
            </a:lvl1pPr>
          </a:lstStyle>
          <a:p>
            <a:pPr lvl="0"/>
            <a:r>
              <a:rPr lang="en-US" dirty="0"/>
              <a:t>Click to edit Master text styles</a:t>
            </a:r>
          </a:p>
        </p:txBody>
      </p:sp>
      <p:sp>
        <p:nvSpPr>
          <p:cNvPr id="7" name="Slide Number">
            <a:extLst>
              <a:ext uri="{FF2B5EF4-FFF2-40B4-BE49-F238E27FC236}">
                <a16:creationId xmlns:a16="http://schemas.microsoft.com/office/drawing/2014/main" id="{7B689452-126F-F647-8F57-00CF1DC2A17A}"/>
              </a:ext>
            </a:extLst>
          </p:cNvPr>
          <p:cNvSpPr txBox="1"/>
          <p:nvPr userDrawn="1"/>
        </p:nvSpPr>
        <p:spPr>
          <a:xfrm>
            <a:off x="11859478" y="6609563"/>
            <a:ext cx="307542" cy="228600"/>
          </a:xfrm>
          <a:prstGeom prst="rect">
            <a:avLst/>
          </a:prstGeom>
          <a:noFill/>
        </p:spPr>
        <p:txBody>
          <a:bodyPr wrap="square" lIns="0" tIns="0" rIns="0" bIns="0" rtlCol="0" anchor="ctr">
            <a:noAutofit/>
          </a:bodyPr>
          <a:lstStyle/>
          <a:p>
            <a:pPr algn="ctr"/>
            <a:fld id="{8EDFB997-4523-4D25-AFCA-51DDD9577CA9}" type="slidenum">
              <a:rPr lang="en-US" sz="900" kern="1200" smtClean="0">
                <a:solidFill>
                  <a:srgbClr val="054C70"/>
                </a:solidFill>
                <a:latin typeface="+mj-lt"/>
                <a:ea typeface="+mn-ea"/>
                <a:cs typeface="+mn-cs"/>
              </a:rPr>
              <a:pPr algn="ctr"/>
              <a:t>‹#›</a:t>
            </a:fld>
            <a:endParaRPr lang="en-US" sz="900" kern="1200" dirty="0">
              <a:solidFill>
                <a:srgbClr val="054C70"/>
              </a:solidFill>
              <a:latin typeface="+mj-lt"/>
              <a:ea typeface="+mn-ea"/>
              <a:cs typeface="+mn-cs"/>
            </a:endParaRPr>
          </a:p>
        </p:txBody>
      </p:sp>
    </p:spTree>
    <p:extLst>
      <p:ext uri="{BB962C8B-B14F-4D97-AF65-F5344CB8AC3E}">
        <p14:creationId xmlns:p14="http://schemas.microsoft.com/office/powerpoint/2010/main" val="2525294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ase Layout No Headin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EE8FDF-330F-984F-B10E-0C61904BD268}"/>
              </a:ext>
            </a:extLst>
          </p:cNvPr>
          <p:cNvSpPr>
            <a:spLocks noGrp="1"/>
          </p:cNvSpPr>
          <p:nvPr>
            <p:ph type="body" sz="quarter" idx="10"/>
          </p:nvPr>
        </p:nvSpPr>
        <p:spPr>
          <a:xfrm>
            <a:off x="917030" y="5087134"/>
            <a:ext cx="10242382" cy="1417768"/>
          </a:xfrm>
          <a:prstGeom prst="rect">
            <a:avLst/>
          </a:prstGeom>
        </p:spPr>
        <p:txBody>
          <a:bodyPr anchor="b"/>
          <a:lstStyle>
            <a:lvl1pPr>
              <a:lnSpc>
                <a:spcPct val="100000"/>
              </a:lnSpc>
              <a:spcBef>
                <a:spcPts val="0"/>
              </a:spcBef>
              <a:buNone/>
              <a:defRPr sz="800">
                <a:solidFill>
                  <a:srgbClr val="4F4F4F"/>
                </a:solidFill>
              </a:defRPr>
            </a:lvl1pPr>
          </a:lstStyle>
          <a:p>
            <a:pPr lvl="0"/>
            <a:r>
              <a:rPr lang="en-US" dirty="0"/>
              <a:t>Click to edit Master text styles</a:t>
            </a:r>
          </a:p>
        </p:txBody>
      </p:sp>
      <p:sp>
        <p:nvSpPr>
          <p:cNvPr id="3" name="Rectangle 2">
            <a:extLst>
              <a:ext uri="{FF2B5EF4-FFF2-40B4-BE49-F238E27FC236}">
                <a16:creationId xmlns:a16="http://schemas.microsoft.com/office/drawing/2014/main" id="{A0E4354F-3A91-F74A-B996-6874FBB31DCE}"/>
              </a:ext>
            </a:extLst>
          </p:cNvPr>
          <p:cNvSpPr/>
          <p:nvPr userDrawn="1"/>
        </p:nvSpPr>
        <p:spPr>
          <a:xfrm>
            <a:off x="0" y="0"/>
            <a:ext cx="1634836" cy="1163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solidFill>
                <a:schemeClr val="bg1"/>
              </a:solidFill>
            </a:endParaRPr>
          </a:p>
        </p:txBody>
      </p:sp>
    </p:spTree>
    <p:extLst>
      <p:ext uri="{BB962C8B-B14F-4D97-AF65-F5344CB8AC3E}">
        <p14:creationId xmlns:p14="http://schemas.microsoft.com/office/powerpoint/2010/main" val="1265793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64150A-2BCE-4C65-A7EB-500CE27C50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2"/>
          <p:cNvSpPr txBox="1">
            <a:spLocks/>
          </p:cNvSpPr>
          <p:nvPr/>
        </p:nvSpPr>
        <p:spPr bwMode="auto">
          <a:xfrm>
            <a:off x="681599" y="3974410"/>
            <a:ext cx="10163895" cy="1064086"/>
          </a:xfrm>
          <a:prstGeom prst="rect">
            <a:avLst/>
          </a:prstGeom>
        </p:spPr>
        <p:txBody>
          <a:bodyPr vert="horz" lIns="0" tIns="0" rIns="0" bIns="0" rtlCol="0" anchor="ctr">
            <a:noAutofit/>
          </a:bodyPr>
          <a:lstStyle>
            <a:lvl1pPr algn="l" defTabSz="914400" rtl="0" eaLnBrk="1" latinLnBrk="0" hangingPunct="1">
              <a:lnSpc>
                <a:spcPct val="85000"/>
              </a:lnSpc>
              <a:spcBef>
                <a:spcPct val="0"/>
              </a:spcBef>
              <a:buNone/>
              <a:defRPr sz="2600" kern="1200">
                <a:solidFill>
                  <a:schemeClr val="accent2"/>
                </a:solidFill>
                <a:latin typeface="+mj-lt"/>
                <a:ea typeface="+mj-ea"/>
                <a:cs typeface="+mj-cs"/>
              </a:defRPr>
            </a:lvl1pPr>
          </a:lstStyle>
          <a:p>
            <a:r>
              <a:rPr lang="en-US" sz="2600" dirty="0">
                <a:solidFill>
                  <a:schemeClr val="accent2"/>
                </a:solidFill>
              </a:rPr>
              <a:t>THANK YOU</a:t>
            </a:r>
          </a:p>
        </p:txBody>
      </p:sp>
    </p:spTree>
    <p:extLst>
      <p:ext uri="{BB962C8B-B14F-4D97-AF65-F5344CB8AC3E}">
        <p14:creationId xmlns:p14="http://schemas.microsoft.com/office/powerpoint/2010/main" val="304578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E6255B-F917-4B67-A200-8BE67E1B8604}"/>
              </a:ext>
            </a:extLst>
          </p:cNvPr>
          <p:cNvSpPr/>
          <p:nvPr userDrawn="1"/>
        </p:nvSpPr>
        <p:spPr>
          <a:xfrm>
            <a:off x="1129990" y="6510528"/>
            <a:ext cx="10288859" cy="347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sz="2167" dirty="0"/>
          </a:p>
        </p:txBody>
      </p:sp>
    </p:spTree>
    <p:extLst>
      <p:ext uri="{BB962C8B-B14F-4D97-AF65-F5344CB8AC3E}">
        <p14:creationId xmlns:p14="http://schemas.microsoft.com/office/powerpoint/2010/main" val="31642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w/Ima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44262B-FF9B-49C8-886F-030494993EA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1271239"/>
          </a:xfrm>
          <a:prstGeom prst="rect">
            <a:avLst/>
          </a:prstGeom>
        </p:spPr>
      </p:pic>
      <p:sp>
        <p:nvSpPr>
          <p:cNvPr id="3" name="Rectangle 2">
            <a:extLst>
              <a:ext uri="{FF2B5EF4-FFF2-40B4-BE49-F238E27FC236}">
                <a16:creationId xmlns:a16="http://schemas.microsoft.com/office/drawing/2014/main" id="{03A5A24E-394C-4AA0-9F0D-42E93FB9917B}"/>
              </a:ext>
            </a:extLst>
          </p:cNvPr>
          <p:cNvSpPr/>
          <p:nvPr userDrawn="1"/>
        </p:nvSpPr>
        <p:spPr>
          <a:xfrm>
            <a:off x="0" y="6241312"/>
            <a:ext cx="12188952" cy="616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 name="Picture Placeholder 3">
            <a:extLst>
              <a:ext uri="{FF2B5EF4-FFF2-40B4-BE49-F238E27FC236}">
                <a16:creationId xmlns:a16="http://schemas.microsoft.com/office/drawing/2014/main" id="{6ADFCE8F-69B8-4E38-A4F9-8E1F099DAB29}"/>
              </a:ext>
            </a:extLst>
          </p:cNvPr>
          <p:cNvSpPr>
            <a:spLocks noGrp="1"/>
          </p:cNvSpPr>
          <p:nvPr>
            <p:ph type="pic" sz="quarter" idx="15" hasCustomPrompt="1"/>
          </p:nvPr>
        </p:nvSpPr>
        <p:spPr>
          <a:xfrm>
            <a:off x="0" y="1371600"/>
            <a:ext cx="12192000" cy="4681538"/>
          </a:xfrm>
        </p:spPr>
        <p:txBody>
          <a:bodyPr/>
          <a:lstStyle>
            <a:lvl1pPr marL="0" indent="0">
              <a:buNone/>
              <a:defRPr sz="1600"/>
            </a:lvl1pPr>
          </a:lstStyle>
          <a:p>
            <a:r>
              <a:rPr lang="en-US" dirty="0"/>
              <a:t>This placeholder box is intended to include an image. To place an image here: (1) Copy selected image from Imagery Assets file. (2) Select this placeholder box and Paste image into box. (3) Go to Home &gt; Slides &gt; Reset to move image behind text. (Also, see “Tips for Working with Images” slide.)</a:t>
            </a:r>
          </a:p>
        </p:txBody>
      </p:sp>
      <p:sp>
        <p:nvSpPr>
          <p:cNvPr id="14" name="Text Placeholder 13"/>
          <p:cNvSpPr>
            <a:spLocks noGrp="1"/>
          </p:cNvSpPr>
          <p:nvPr>
            <p:ph type="body" sz="quarter" idx="14" hasCustomPrompt="1"/>
          </p:nvPr>
        </p:nvSpPr>
        <p:spPr>
          <a:xfrm>
            <a:off x="1525" y="4614431"/>
            <a:ext cx="6094475" cy="1101589"/>
          </a:xfrm>
          <a:solidFill>
            <a:srgbClr val="054C70"/>
          </a:solidFill>
        </p:spPr>
        <p:txBody>
          <a:bodyPr lIns="1005840" tIns="91440" rIns="91440" bIns="91440" anchor="ctr" anchorCtr="0">
            <a:noAutofit/>
          </a:bodyPr>
          <a:lstStyle>
            <a:lvl1pPr marL="0" indent="0">
              <a:spcBef>
                <a:spcPts val="0"/>
              </a:spcBef>
              <a:buNone/>
              <a:defRPr sz="1600">
                <a:solidFill>
                  <a:schemeClr val="bg1"/>
                </a:solidFill>
              </a:defRPr>
            </a:lvl1pPr>
          </a:lstStyle>
          <a:p>
            <a:r>
              <a:rPr lang="en-US" b="1" dirty="0"/>
              <a:t>PresenterName Bolded </a:t>
            </a:r>
            <a:r>
              <a:rPr lang="en-US" dirty="0" err="1"/>
              <a:t>CompanyName</a:t>
            </a:r>
            <a:r>
              <a:rPr lang="en-US" dirty="0"/>
              <a:t> Not Bolded</a:t>
            </a:r>
          </a:p>
          <a:p>
            <a:r>
              <a:rPr lang="en-US" dirty="0"/>
              <a:t>Conference or Meeting Name </a:t>
            </a:r>
          </a:p>
          <a:p>
            <a:r>
              <a:rPr lang="en-US" dirty="0"/>
              <a:t>Date</a:t>
            </a:r>
          </a:p>
        </p:txBody>
      </p:sp>
      <p:sp>
        <p:nvSpPr>
          <p:cNvPr id="13" name="Text Placeholder 11">
            <a:extLst>
              <a:ext uri="{FF2B5EF4-FFF2-40B4-BE49-F238E27FC236}">
                <a16:creationId xmlns:a16="http://schemas.microsoft.com/office/drawing/2014/main" id="{E6089B23-4A21-4EF5-9398-EDA642FEDA67}"/>
              </a:ext>
            </a:extLst>
          </p:cNvPr>
          <p:cNvSpPr>
            <a:spLocks noGrp="1"/>
          </p:cNvSpPr>
          <p:nvPr>
            <p:ph type="body" sz="quarter" idx="13" hasCustomPrompt="1"/>
          </p:nvPr>
        </p:nvSpPr>
        <p:spPr>
          <a:xfrm>
            <a:off x="0" y="2473188"/>
            <a:ext cx="9192126" cy="2158969"/>
          </a:xfrm>
          <a:solidFill>
            <a:schemeClr val="bg1">
              <a:alpha val="90000"/>
            </a:schemeClr>
          </a:solidFill>
        </p:spPr>
        <p:txBody>
          <a:bodyPr lIns="1005840" tIns="731520" rIns="91440" bIns="182880" anchor="t" anchorCtr="0">
            <a:noAutofit/>
          </a:bodyPr>
          <a:lstStyle>
            <a:lvl1pPr marL="0" indent="0">
              <a:lnSpc>
                <a:spcPct val="94000"/>
              </a:lnSpc>
              <a:spcBef>
                <a:spcPts val="0"/>
              </a:spcBef>
              <a:buNone/>
              <a:defRPr sz="3600" cap="all" baseline="0">
                <a:solidFill>
                  <a:srgbClr val="054C70"/>
                </a:solidFill>
                <a:latin typeface="+mj-lt"/>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en-US" dirty="0"/>
              <a:t>Second Line Title</a:t>
            </a:r>
            <a:br>
              <a:rPr lang="en-US" dirty="0"/>
            </a:br>
            <a:r>
              <a:rPr lang="en-US" dirty="0"/>
              <a:t>2 Lines Max</a:t>
            </a:r>
          </a:p>
        </p:txBody>
      </p:sp>
      <p:sp>
        <p:nvSpPr>
          <p:cNvPr id="9" name="Text Placeholder 6">
            <a:extLst>
              <a:ext uri="{FF2B5EF4-FFF2-40B4-BE49-F238E27FC236}">
                <a16:creationId xmlns:a16="http://schemas.microsoft.com/office/drawing/2014/main" id="{720DC5B7-4322-4C6B-AE36-92C858D4BBA0}"/>
              </a:ext>
            </a:extLst>
          </p:cNvPr>
          <p:cNvSpPr>
            <a:spLocks noGrp="1"/>
          </p:cNvSpPr>
          <p:nvPr>
            <p:ph type="body" sz="quarter" idx="16" hasCustomPrompt="1"/>
          </p:nvPr>
        </p:nvSpPr>
        <p:spPr>
          <a:xfrm>
            <a:off x="1005840" y="6380958"/>
            <a:ext cx="8699043" cy="171595"/>
          </a:xfrm>
        </p:spPr>
        <p:txBody>
          <a:bodyPr/>
          <a:lstStyle>
            <a:lvl1pPr marL="0" indent="0" algn="l">
              <a:lnSpc>
                <a:spcPts val="1400"/>
              </a:lnSpc>
              <a:spcBef>
                <a:spcPts val="0"/>
              </a:spcBef>
              <a:buNone/>
              <a:defRPr sz="1200" b="1" cap="all" baseline="0">
                <a:solidFill>
                  <a:schemeClr val="tx1"/>
                </a:solidFill>
                <a:latin typeface="+mn-lt"/>
              </a:defRPr>
            </a:lvl1pPr>
          </a:lstStyle>
          <a:p>
            <a:pPr lvl="0"/>
            <a:r>
              <a:rPr lang="en-US" dirty="0"/>
              <a:t>Insert “for internal use only” or other text here if needed</a:t>
            </a:r>
          </a:p>
        </p:txBody>
      </p:sp>
      <p:sp>
        <p:nvSpPr>
          <p:cNvPr id="11" name="Text Placeholder 4">
            <a:extLst>
              <a:ext uri="{FF2B5EF4-FFF2-40B4-BE49-F238E27FC236}">
                <a16:creationId xmlns:a16="http://schemas.microsoft.com/office/drawing/2014/main" id="{F0F30CD2-CA88-4FBD-AB8A-99A636898638}"/>
              </a:ext>
            </a:extLst>
          </p:cNvPr>
          <p:cNvSpPr>
            <a:spLocks noGrp="1"/>
          </p:cNvSpPr>
          <p:nvPr>
            <p:ph type="body" sz="quarter" idx="12" hasCustomPrompt="1"/>
          </p:nvPr>
        </p:nvSpPr>
        <p:spPr>
          <a:xfrm>
            <a:off x="1018320" y="2625906"/>
            <a:ext cx="7370769" cy="533724"/>
          </a:xfrm>
        </p:spPr>
        <p:txBody>
          <a:bodyPr anchor="b"/>
          <a:lstStyle>
            <a:lvl1pPr marL="0" marR="0" indent="0" algn="l" defTabSz="914400" rtl="0" eaLnBrk="1" fontAlgn="auto" latinLnBrk="0" hangingPunct="1">
              <a:lnSpc>
                <a:spcPct val="105000"/>
              </a:lnSpc>
              <a:spcBef>
                <a:spcPts val="1800"/>
              </a:spcBef>
              <a:spcAft>
                <a:spcPts val="0"/>
              </a:spcAft>
              <a:buClr>
                <a:srgbClr val="05C3DE"/>
              </a:buClr>
              <a:buSzTx/>
              <a:buFont typeface="Wingdings" panose="05000000000000000000" pitchFamily="2" charset="2"/>
              <a:buNone/>
              <a:tabLst/>
              <a:defRPr sz="2400">
                <a:solidFill>
                  <a:srgbClr val="054C70"/>
                </a:solidFill>
              </a:defRPr>
            </a:lvl1pPr>
          </a:lstStyle>
          <a:p>
            <a:pPr lvl="0"/>
            <a:r>
              <a:rPr lang="en-US" dirty="0"/>
              <a:t>First Line Title</a:t>
            </a:r>
          </a:p>
        </p:txBody>
      </p:sp>
    </p:spTree>
    <p:extLst>
      <p:ext uri="{BB962C8B-B14F-4D97-AF65-F5344CB8AC3E}">
        <p14:creationId xmlns:p14="http://schemas.microsoft.com/office/powerpoint/2010/main" val="368803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2_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232756"/>
            <a:ext cx="11210986" cy="658367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0"/>
            <a:ext cx="12192000" cy="1271239"/>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900" b="0" i="0">
                <a:solidFill>
                  <a:srgbClr val="054C70"/>
                </a:solidFill>
                <a:latin typeface="Arial Black"/>
                <a:cs typeface="Arial Black"/>
              </a:defRPr>
            </a:lvl1pPr>
          </a:lstStyle>
          <a:p>
            <a:pPr marL="25400">
              <a:lnSpc>
                <a:spcPct val="100000"/>
              </a:lnSpc>
              <a:spcBef>
                <a:spcPts val="190"/>
              </a:spcBef>
            </a:pPr>
            <a:fld id="{81D60167-4931-47E6-BA6A-407CBD079E47}" type="slidenum">
              <a:rPr dirty="0"/>
              <a:t>‹#›</a:t>
            </a:fld>
            <a:endParaRPr dirty="0"/>
          </a:p>
        </p:txBody>
      </p:sp>
    </p:spTree>
    <p:extLst>
      <p:ext uri="{BB962C8B-B14F-4D97-AF65-F5344CB8AC3E}">
        <p14:creationId xmlns:p14="http://schemas.microsoft.com/office/powerpoint/2010/main" val="2833847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auto">
          <a:xfrm>
            <a:off x="990600" y="289013"/>
            <a:ext cx="10210800" cy="740664"/>
          </a:xfrm>
        </p:spPr>
        <p:txBody>
          <a:bodyPr>
            <a:noAutofit/>
          </a:bodyPr>
          <a:lstStyle>
            <a:lvl1pPr>
              <a:defRPr sz="2600">
                <a:solidFill>
                  <a:schemeClr val="accent1"/>
                </a:solidFill>
              </a:defRPr>
            </a:lvl1pPr>
          </a:lstStyle>
          <a:p>
            <a:r>
              <a:rPr lang="en-US" dirty="0"/>
              <a:t>Click to add title</a:t>
            </a:r>
          </a:p>
        </p:txBody>
      </p:sp>
      <p:sp>
        <p:nvSpPr>
          <p:cNvPr id="3" name="Content Placeholder 2"/>
          <p:cNvSpPr>
            <a:spLocks noGrp="1"/>
          </p:cNvSpPr>
          <p:nvPr>
            <p:ph idx="1"/>
          </p:nvPr>
        </p:nvSpPr>
        <p:spPr>
          <a:xfrm>
            <a:off x="990600" y="1371600"/>
            <a:ext cx="10210800" cy="4526280"/>
          </a:xfrm>
        </p:spPr>
        <p:txBody>
          <a:bodyPr>
            <a:noAutofit/>
          </a:bodyPr>
          <a:lstStyle>
            <a:lvl1pPr marL="342900" indent="-342900">
              <a:lnSpc>
                <a:spcPct val="110000"/>
              </a:lnSpc>
              <a:buClr>
                <a:schemeClr val="accent2"/>
              </a:buClr>
              <a:defRPr sz="2000"/>
            </a:lvl1pPr>
            <a:lvl2pPr marL="685800" indent="-288925">
              <a:lnSpc>
                <a:spcPct val="110000"/>
              </a:lnSpc>
              <a:buClr>
                <a:schemeClr val="accent4"/>
              </a:buClr>
              <a:defRPr sz="1800"/>
            </a:lvl2pPr>
            <a:lvl3pPr marL="974725" indent="-228600">
              <a:lnSpc>
                <a:spcPct val="110000"/>
              </a:lnSpc>
              <a:buClr>
                <a:schemeClr val="accent4"/>
              </a:buClr>
              <a:defRPr sz="1400"/>
            </a:lvl3pPr>
            <a:lvl4pPr marL="1257300" indent="-228600">
              <a:lnSpc>
                <a:spcPct val="110000"/>
              </a:lnSpc>
              <a:buClr>
                <a:schemeClr val="accent4"/>
              </a:buClr>
              <a:defRPr sz="1400"/>
            </a:lvl4pPr>
            <a:lvl5pPr marL="1257300" indent="0">
              <a:lnSpc>
                <a:spcPct val="110000"/>
              </a:lnSpc>
              <a:buClr>
                <a:schemeClr val="accent4"/>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4" hasCustomPrompt="1"/>
          </p:nvPr>
        </p:nvSpPr>
        <p:spPr>
          <a:xfrm>
            <a:off x="990600" y="1051560"/>
            <a:ext cx="4495800" cy="228600"/>
          </a:xfrm>
        </p:spPr>
        <p:txBody>
          <a:bodyPr anchor="b">
            <a:noAutofit/>
          </a:bodyPr>
          <a:lstStyle>
            <a:lvl1pPr marL="0" indent="0">
              <a:buNone/>
              <a:defRPr sz="900" baseline="0">
                <a:solidFill>
                  <a:schemeClr val="tx2"/>
                </a:solidFill>
              </a:defRPr>
            </a:lvl1pPr>
          </a:lstStyle>
          <a:p>
            <a:pPr lvl="0"/>
            <a:r>
              <a:rPr lang="en-US" dirty="0"/>
              <a:t>As of date</a:t>
            </a:r>
          </a:p>
        </p:txBody>
      </p:sp>
      <p:sp>
        <p:nvSpPr>
          <p:cNvPr id="6" name="Text Placeholder 7"/>
          <p:cNvSpPr>
            <a:spLocks noGrp="1"/>
          </p:cNvSpPr>
          <p:nvPr>
            <p:ph type="body" sz="quarter" idx="13" hasCustomPrompt="1"/>
          </p:nvPr>
        </p:nvSpPr>
        <p:spPr>
          <a:xfrm>
            <a:off x="990600" y="6053328"/>
            <a:ext cx="10210800" cy="457200"/>
          </a:xfrm>
        </p:spPr>
        <p:txBody>
          <a:bodyPr anchor="b">
            <a:noAutofit/>
          </a:bodyPr>
          <a:lstStyle>
            <a:lvl1pPr marL="0" indent="0">
              <a:lnSpc>
                <a:spcPct val="100000"/>
              </a:lnSpc>
              <a:spcBef>
                <a:spcPts val="0"/>
              </a:spcBef>
              <a:buNone/>
              <a:defRPr sz="800"/>
            </a:lvl1pPr>
            <a:lvl2pPr marL="457200" indent="0">
              <a:buNone/>
              <a:defRPr sz="800"/>
            </a:lvl2pPr>
            <a:lvl3pPr marL="914400" indent="0">
              <a:buNone/>
              <a:defRPr sz="800"/>
            </a:lvl3pPr>
            <a:lvl4pPr marL="1371600" indent="0">
              <a:buNone/>
              <a:defRPr sz="800"/>
            </a:lvl4pPr>
            <a:lvl5pPr marL="1828800" indent="0">
              <a:buFont typeface="Arial" panose="020B0604020202020204" pitchFamily="34" charset="0"/>
              <a:buNone/>
              <a:defRPr sz="800"/>
            </a:lvl5pPr>
          </a:lstStyle>
          <a:p>
            <a:pPr lvl="0"/>
            <a:r>
              <a:rPr lang="en-US" dirty="0"/>
              <a:t>Footnotes</a:t>
            </a:r>
          </a:p>
        </p:txBody>
      </p:sp>
      <p:sp>
        <p:nvSpPr>
          <p:cNvPr id="7" name="Slide Number">
            <a:extLst>
              <a:ext uri="{FF2B5EF4-FFF2-40B4-BE49-F238E27FC236}">
                <a16:creationId xmlns:a16="http://schemas.microsoft.com/office/drawing/2014/main" id="{218ABFBA-FFB0-4956-8232-9AE5AE6C90A8}"/>
              </a:ext>
            </a:extLst>
          </p:cNvPr>
          <p:cNvSpPr txBox="1"/>
          <p:nvPr userDrawn="1"/>
        </p:nvSpPr>
        <p:spPr>
          <a:xfrm>
            <a:off x="10893859" y="6620256"/>
            <a:ext cx="307542" cy="228600"/>
          </a:xfrm>
          <a:prstGeom prst="rect">
            <a:avLst/>
          </a:prstGeom>
          <a:noFill/>
        </p:spPr>
        <p:txBody>
          <a:bodyPr wrap="square" lIns="0" tIns="0" rIns="0" bIns="0" rtlCol="0" anchor="ctr">
            <a:noAutofit/>
          </a:bodyPr>
          <a:lstStyle/>
          <a:p>
            <a:pPr algn="ctr"/>
            <a:fld id="{8EDFB997-4523-4D25-AFCA-51DDD9577CA9}" type="slidenum">
              <a:rPr lang="en-US" sz="900" kern="1200" smtClean="0">
                <a:solidFill>
                  <a:schemeClr val="accent1"/>
                </a:solidFill>
                <a:latin typeface="+mj-lt"/>
                <a:ea typeface="+mn-ea"/>
                <a:cs typeface="+mn-cs"/>
              </a:rPr>
              <a:pPr algn="ctr"/>
              <a:t>‹#›</a:t>
            </a:fld>
            <a:endParaRPr lang="en-US" sz="900" kern="1200" dirty="0">
              <a:solidFill>
                <a:schemeClr val="accent1"/>
              </a:solidFill>
              <a:latin typeface="+mj-lt"/>
              <a:ea typeface="+mn-ea"/>
              <a:cs typeface="+mn-cs"/>
            </a:endParaRPr>
          </a:p>
        </p:txBody>
      </p:sp>
    </p:spTree>
    <p:extLst>
      <p:ext uri="{BB962C8B-B14F-4D97-AF65-F5344CB8AC3E}">
        <p14:creationId xmlns:p14="http://schemas.microsoft.com/office/powerpoint/2010/main" val="341413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p15="http://schemas.microsoft.com/office/powerpoint/2012/main" xmlns="">
      <p:transition spd="med">
        <p:fade/>
      </p:transition>
    </mc:Fallback>
  </mc:AlternateContent>
  <p:extLst>
    <p:ext uri="{DCECCB84-F9BA-43D5-87BE-67443E8EF086}">
      <p15:sldGuideLst xmlns:p15="http://schemas.microsoft.com/office/powerpoint/2012/main">
        <p15:guide id="3" pos="624">
          <p15:clr>
            <a:srgbClr val="FBAE40"/>
          </p15:clr>
        </p15:guide>
        <p15:guide id="4" orient="horz" pos="816">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CO-BRANDE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7894123-9B4E-AC4B-B36A-3EE44144324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52" y="536"/>
            <a:ext cx="12190094" cy="6856928"/>
          </a:xfrm>
          <a:prstGeom prst="rect">
            <a:avLst/>
          </a:prstGeom>
        </p:spPr>
      </p:pic>
      <p:pic>
        <p:nvPicPr>
          <p:cNvPr id="5" name="Picture 2" descr="\\psf\Home\Desktop\DesatchGears-3.jpg" hidden="1"/>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 y="1538418"/>
            <a:ext cx="6030097" cy="44669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userDrawn="1">
            <p:extLst>
              <p:ext uri="{D42A27DB-BD31-4B8C-83A1-F6EECF244321}">
                <p14:modId xmlns:p14="http://schemas.microsoft.com/office/powerpoint/2010/main" val="384454880"/>
              </p:ext>
            </p:extLst>
          </p:nvPr>
        </p:nvGraphicFramePr>
        <p:xfrm>
          <a:off x="0" y="1767019"/>
          <a:ext cx="4443984" cy="4466964"/>
        </p:xfrm>
        <a:graphic>
          <a:graphicData uri="http://schemas.openxmlformats.org/drawingml/2006/table">
            <a:tbl>
              <a:tblPr>
                <a:tableStyleId>{5C22544A-7EE6-4342-B048-85BDC9FD1C3A}</a:tableStyleId>
              </a:tblPr>
              <a:tblGrid>
                <a:gridCol w="740664">
                  <a:extLst>
                    <a:ext uri="{9D8B030D-6E8A-4147-A177-3AD203B41FA5}">
                      <a16:colId xmlns:a16="http://schemas.microsoft.com/office/drawing/2014/main" val="20000"/>
                    </a:ext>
                  </a:extLst>
                </a:gridCol>
                <a:gridCol w="740664">
                  <a:extLst>
                    <a:ext uri="{9D8B030D-6E8A-4147-A177-3AD203B41FA5}">
                      <a16:colId xmlns:a16="http://schemas.microsoft.com/office/drawing/2014/main" val="20001"/>
                    </a:ext>
                  </a:extLst>
                </a:gridCol>
                <a:gridCol w="740664">
                  <a:extLst>
                    <a:ext uri="{9D8B030D-6E8A-4147-A177-3AD203B41FA5}">
                      <a16:colId xmlns:a16="http://schemas.microsoft.com/office/drawing/2014/main" val="20002"/>
                    </a:ext>
                  </a:extLst>
                </a:gridCol>
                <a:gridCol w="740664">
                  <a:extLst>
                    <a:ext uri="{9D8B030D-6E8A-4147-A177-3AD203B41FA5}">
                      <a16:colId xmlns:a16="http://schemas.microsoft.com/office/drawing/2014/main" val="20003"/>
                    </a:ext>
                  </a:extLst>
                </a:gridCol>
                <a:gridCol w="740664">
                  <a:extLst>
                    <a:ext uri="{9D8B030D-6E8A-4147-A177-3AD203B41FA5}">
                      <a16:colId xmlns:a16="http://schemas.microsoft.com/office/drawing/2014/main" val="20004"/>
                    </a:ext>
                  </a:extLst>
                </a:gridCol>
                <a:gridCol w="740664">
                  <a:extLst>
                    <a:ext uri="{9D8B030D-6E8A-4147-A177-3AD203B41FA5}">
                      <a16:colId xmlns:a16="http://schemas.microsoft.com/office/drawing/2014/main" val="20005"/>
                    </a:ext>
                  </a:extLst>
                </a:gridCol>
              </a:tblGrid>
              <a:tr h="744494">
                <a:tc>
                  <a:txBody>
                    <a:bodyPr/>
                    <a:lstStyle/>
                    <a:p>
                      <a:endParaRPr lang="en-US" sz="2200" dirty="0"/>
                    </a:p>
                  </a:txBody>
                  <a:tcPr marL="147160" marR="147160" marT="55185" marB="55185">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extLst>
                  <a:ext uri="{0D108BD9-81ED-4DB2-BD59-A6C34878D82A}">
                    <a16:rowId xmlns:a16="http://schemas.microsoft.com/office/drawing/2014/main" val="10000"/>
                  </a:ext>
                </a:extLst>
              </a:tr>
              <a:tr h="744494">
                <a:tc>
                  <a:txBody>
                    <a:bodyPr/>
                    <a:lstStyle/>
                    <a:p>
                      <a:endParaRPr lang="en-US" sz="2200" dirty="0"/>
                    </a:p>
                  </a:txBody>
                  <a:tcPr marL="147160" marR="147160" marT="55185" marB="55185">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extLst>
                  <a:ext uri="{0D108BD9-81ED-4DB2-BD59-A6C34878D82A}">
                    <a16:rowId xmlns:a16="http://schemas.microsoft.com/office/drawing/2014/main" val="10001"/>
                  </a:ext>
                </a:extLst>
              </a:tr>
              <a:tr h="744494">
                <a:tc>
                  <a:txBody>
                    <a:bodyPr/>
                    <a:lstStyle/>
                    <a:p>
                      <a:endParaRPr lang="en-US" sz="2200" dirty="0"/>
                    </a:p>
                  </a:txBody>
                  <a:tcPr marL="147160" marR="147160" marT="55185" marB="55185">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extLst>
                  <a:ext uri="{0D108BD9-81ED-4DB2-BD59-A6C34878D82A}">
                    <a16:rowId xmlns:a16="http://schemas.microsoft.com/office/drawing/2014/main" val="10002"/>
                  </a:ext>
                </a:extLst>
              </a:tr>
              <a:tr h="744494">
                <a:tc>
                  <a:txBody>
                    <a:bodyPr/>
                    <a:lstStyle/>
                    <a:p>
                      <a:endParaRPr lang="en-US" sz="2200" dirty="0"/>
                    </a:p>
                  </a:txBody>
                  <a:tcPr marL="147160" marR="147160" marT="55185" marB="55185">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1600" b="1" cap="all" baseline="0" dirty="0">
                        <a:solidFill>
                          <a:schemeClr val="bg1"/>
                        </a:solidFill>
                      </a:endParaRPr>
                    </a:p>
                  </a:txBody>
                  <a:tcPr marL="147160" marR="147160" marT="55185" marB="55185"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rowSpan="2"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20" normalizeH="0" baseline="0" noProof="0" dirty="0">
                          <a:ln>
                            <a:noFill/>
                          </a:ln>
                          <a:solidFill>
                            <a:srgbClr val="FFFFFF"/>
                          </a:solidFill>
                          <a:effectLst/>
                          <a:uLnTx/>
                          <a:uFillTx/>
                          <a:latin typeface="+mn-lt"/>
                          <a:ea typeface="+mn-ea"/>
                          <a:cs typeface="+mn-cs"/>
                        </a:rPr>
                      </a:br>
                      <a:br>
                        <a:rPr kumimoji="0" lang="en-US" sz="1600" b="1" i="0" u="none" strike="noStrike" kern="1200" cap="none" spc="20" normalizeH="0" baseline="0" noProof="0" dirty="0">
                          <a:ln>
                            <a:noFill/>
                          </a:ln>
                          <a:solidFill>
                            <a:srgbClr val="FFFFFF"/>
                          </a:solidFill>
                          <a:effectLst/>
                          <a:uLnTx/>
                          <a:uFillTx/>
                          <a:latin typeface="+mn-lt"/>
                          <a:ea typeface="+mn-ea"/>
                          <a:cs typeface="+mn-cs"/>
                        </a:rPr>
                      </a:br>
                      <a:r>
                        <a:rPr kumimoji="0" lang="en-US" sz="1600" b="1" i="0" u="none" strike="noStrike" kern="1200" cap="none" spc="20" normalizeH="0" baseline="0" noProof="0" dirty="0">
                          <a:ln>
                            <a:noFill/>
                          </a:ln>
                          <a:solidFill>
                            <a:srgbClr val="FFFFFF"/>
                          </a:solidFill>
                          <a:effectLst/>
                          <a:uLnTx/>
                          <a:uFillTx/>
                          <a:latin typeface="+mn-lt"/>
                          <a:ea typeface="+mn-ea"/>
                          <a:cs typeface="+mn-cs"/>
                        </a:rPr>
                        <a:t>Retirement</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1600" b="1" i="0" u="none" strike="noStrike" kern="1200" cap="none" spc="20" normalizeH="0" baseline="0" noProof="0" dirty="0">
                          <a:ln>
                            <a:noFill/>
                          </a:ln>
                          <a:solidFill>
                            <a:srgbClr val="05C3DE"/>
                          </a:solidFill>
                          <a:effectLst/>
                          <a:uLnTx/>
                          <a:uFillTx/>
                          <a:latin typeface="+mn-lt"/>
                          <a:ea typeface="+mn-ea"/>
                          <a:cs typeface="+mn-cs"/>
                        </a:rPr>
                        <a:t>Wellness</a:t>
                      </a:r>
                    </a:p>
                  </a:txBody>
                  <a:tcPr marL="164592" marR="0" marT="55185" marB="55185"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hMerge="1">
                  <a:txBody>
                    <a:bodyPr/>
                    <a:lstStyle/>
                    <a:p>
                      <a:endParaRPr lang="en-US" sz="1600" b="1" cap="all" baseline="0" dirty="0">
                        <a:solidFill>
                          <a:schemeClr val="bg1"/>
                        </a:solidFill>
                      </a:endParaRPr>
                    </a:p>
                  </a:txBody>
                  <a:tcPr marL="147160" marR="147160" marT="55185" marB="55185"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extLst>
                  <a:ext uri="{0D108BD9-81ED-4DB2-BD59-A6C34878D82A}">
                    <a16:rowId xmlns:a16="http://schemas.microsoft.com/office/drawing/2014/main" val="10003"/>
                  </a:ext>
                </a:extLst>
              </a:tr>
              <a:tr h="744494">
                <a:tc>
                  <a:txBody>
                    <a:bodyPr/>
                    <a:lstStyle/>
                    <a:p>
                      <a:endParaRPr lang="en-US" sz="2200" dirty="0"/>
                    </a:p>
                  </a:txBody>
                  <a:tcPr marL="147160" marR="147160" marT="55185" marB="55185">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1600" b="1" cap="all" baseline="0" dirty="0">
                        <a:solidFill>
                          <a:schemeClr val="bg1"/>
                        </a:solidFill>
                      </a:endParaRPr>
                    </a:p>
                  </a:txBody>
                  <a:tcPr marL="147160" marR="147160" marT="55185" marB="55185"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gridSpan="2" vMerge="1">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hMerge="1" vMerge="1">
                  <a:txBody>
                    <a:bodyPr/>
                    <a:lstStyle/>
                    <a:p>
                      <a:endParaRPr lang="en-US" sz="1600" b="1" cap="all" baseline="0" dirty="0">
                        <a:solidFill>
                          <a:schemeClr val="bg1"/>
                        </a:solidFill>
                      </a:endParaRPr>
                    </a:p>
                  </a:txBody>
                  <a:tcPr marL="147160" marR="147160" marT="55185" marB="55185"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extLst>
                  <a:ext uri="{0D108BD9-81ED-4DB2-BD59-A6C34878D82A}">
                    <a16:rowId xmlns:a16="http://schemas.microsoft.com/office/drawing/2014/main" val="10004"/>
                  </a:ext>
                </a:extLst>
              </a:tr>
              <a:tr h="744494">
                <a:tc>
                  <a:txBody>
                    <a:bodyPr/>
                    <a:lstStyle/>
                    <a:p>
                      <a:endParaRPr lang="en-US" sz="2200" dirty="0"/>
                    </a:p>
                  </a:txBody>
                  <a:tcPr marL="147160" marR="147160" marT="55185" marB="55185">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tc>
                  <a:txBody>
                    <a:bodyPr/>
                    <a:lstStyle/>
                    <a:p>
                      <a:endParaRPr lang="en-US" sz="2200" dirty="0"/>
                    </a:p>
                  </a:txBody>
                  <a:tcPr marL="147160" marR="147160" marT="55185" marB="55185">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ECECE">
                        <a:alpha val="40000"/>
                      </a:srgbClr>
                    </a:solidFill>
                  </a:tcPr>
                </a:tc>
                <a:extLst>
                  <a:ext uri="{0D108BD9-81ED-4DB2-BD59-A6C34878D82A}">
                    <a16:rowId xmlns:a16="http://schemas.microsoft.com/office/drawing/2014/main" val="10005"/>
                  </a:ext>
                </a:extLst>
              </a:tr>
            </a:tbl>
          </a:graphicData>
        </a:graphic>
      </p:graphicFrame>
      <p:sp>
        <p:nvSpPr>
          <p:cNvPr id="9" name="TextBox 8"/>
          <p:cNvSpPr txBox="1"/>
          <p:nvPr userDrawn="1"/>
        </p:nvSpPr>
        <p:spPr>
          <a:xfrm>
            <a:off x="4636584" y="4443259"/>
            <a:ext cx="7022016" cy="1003865"/>
          </a:xfrm>
          <a:prstGeom prst="rect">
            <a:avLst/>
          </a:prstGeom>
          <a:noFill/>
        </p:spPr>
        <p:txBody>
          <a:bodyPr wrap="square" lIns="0" tIns="0" rIns="0" bIns="0" rtlCol="0" anchor="b">
            <a:spAutoFit/>
          </a:bodyPr>
          <a:lstStyle/>
          <a:p>
            <a:pPr marL="0" marR="0" indent="0" algn="l" defTabSz="1088473" rtl="0" eaLnBrk="1" fontAlgn="auto" latinLnBrk="0" hangingPunct="1">
              <a:lnSpc>
                <a:spcPct val="80000"/>
              </a:lnSpc>
              <a:spcBef>
                <a:spcPts val="0"/>
              </a:spcBef>
              <a:spcAft>
                <a:spcPts val="400"/>
              </a:spcAft>
              <a:buClr>
                <a:schemeClr val="accent2"/>
              </a:buClr>
              <a:buSzTx/>
              <a:buFont typeface="Wingdings" panose="05000000000000000000" pitchFamily="2" charset="2"/>
              <a:buNone/>
              <a:tabLst/>
              <a:defRPr/>
            </a:pPr>
            <a:r>
              <a:rPr lang="en-US" sz="2000" baseline="0" dirty="0">
                <a:solidFill>
                  <a:schemeClr val="bg1"/>
                </a:solidFill>
                <a:effectLst>
                  <a:outerShdw blurRad="254000" dist="38100" dir="8100000" algn="tr" rotWithShape="0">
                    <a:prstClr val="black">
                      <a:alpha val="40000"/>
                    </a:prstClr>
                  </a:outerShdw>
                </a:effectLst>
              </a:rPr>
              <a:t>FROM VISION TO REALITY</a:t>
            </a:r>
          </a:p>
          <a:p>
            <a:pPr marL="0" indent="0">
              <a:lnSpc>
                <a:spcPct val="85000"/>
              </a:lnSpc>
              <a:spcAft>
                <a:spcPts val="400"/>
              </a:spcAft>
              <a:buClr>
                <a:schemeClr val="accent2"/>
              </a:buClr>
              <a:buFont typeface="Wingdings" panose="05000000000000000000" pitchFamily="2" charset="2"/>
              <a:buNone/>
            </a:pPr>
            <a:r>
              <a:rPr lang="en-US" sz="5400" b="1" dirty="0">
                <a:solidFill>
                  <a:schemeClr val="accent2"/>
                </a:solidFill>
                <a:effectLst>
                  <a:outerShdw blurRad="254000" dist="38100" dir="8100000" algn="tr" rotWithShape="0">
                    <a:prstClr val="black">
                      <a:alpha val="40000"/>
                    </a:prstClr>
                  </a:outerShdw>
                </a:effectLst>
              </a:rPr>
              <a:t>Visualize Retirement</a:t>
            </a:r>
          </a:p>
        </p:txBody>
      </p:sp>
      <p:cxnSp>
        <p:nvCxnSpPr>
          <p:cNvPr id="11" name="Straight Connector 10"/>
          <p:cNvCxnSpPr/>
          <p:nvPr userDrawn="1"/>
        </p:nvCxnSpPr>
        <p:spPr>
          <a:xfrm>
            <a:off x="4636584" y="5491043"/>
            <a:ext cx="7555416" cy="0"/>
          </a:xfrm>
          <a:prstGeom prst="line">
            <a:avLst/>
          </a:prstGeom>
          <a:ln w="952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Picture Placeholder 9">
            <a:extLst>
              <a:ext uri="{FF2B5EF4-FFF2-40B4-BE49-F238E27FC236}">
                <a16:creationId xmlns:a16="http://schemas.microsoft.com/office/drawing/2014/main" id="{0A7F07E3-C6A3-AF40-BF97-C25C6D19DA2E}"/>
              </a:ext>
            </a:extLst>
          </p:cNvPr>
          <p:cNvSpPr>
            <a:spLocks noGrp="1"/>
          </p:cNvSpPr>
          <p:nvPr>
            <p:ph type="pic" sz="quarter" idx="10" hasCustomPrompt="1"/>
          </p:nvPr>
        </p:nvSpPr>
        <p:spPr>
          <a:xfrm>
            <a:off x="510353" y="480063"/>
            <a:ext cx="2062163" cy="685800"/>
          </a:xfrm>
          <a:prstGeom prst="rect">
            <a:avLst/>
          </a:prstGeom>
        </p:spPr>
        <p:txBody>
          <a:bodyPr anchor="ctr"/>
          <a:lstStyle>
            <a:lvl1pPr marL="0" indent="0" algn="ctr">
              <a:buNone/>
              <a:defRPr>
                <a:solidFill>
                  <a:srgbClr val="FF3399"/>
                </a:solidFill>
              </a:defRPr>
            </a:lvl1pPr>
          </a:lstStyle>
          <a:p>
            <a:r>
              <a:rPr lang="en-US" dirty="0"/>
              <a:t>Advisor Logo]</a:t>
            </a:r>
          </a:p>
        </p:txBody>
      </p:sp>
      <p:pic>
        <p:nvPicPr>
          <p:cNvPr id="3" name="Picture 2" descr="A picture containing drawing&#10;&#10;Description automatically generated">
            <a:extLst>
              <a:ext uri="{FF2B5EF4-FFF2-40B4-BE49-F238E27FC236}">
                <a16:creationId xmlns:a16="http://schemas.microsoft.com/office/drawing/2014/main" id="{7743CCE1-7D17-4540-A3E2-0A46AFF6BA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89136" y="603504"/>
            <a:ext cx="2564688" cy="438912"/>
          </a:xfrm>
          <a:prstGeom prst="rect">
            <a:avLst/>
          </a:prstGeom>
        </p:spPr>
      </p:pic>
    </p:spTree>
    <p:extLst>
      <p:ext uri="{BB962C8B-B14F-4D97-AF65-F5344CB8AC3E}">
        <p14:creationId xmlns:p14="http://schemas.microsoft.com/office/powerpoint/2010/main" val="360000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e Layout">
    <p:spTree>
      <p:nvGrpSpPr>
        <p:cNvPr id="1" name=""/>
        <p:cNvGrpSpPr/>
        <p:nvPr/>
      </p:nvGrpSpPr>
      <p:grpSpPr>
        <a:xfrm>
          <a:off x="0" y="0"/>
          <a:ext cx="0" cy="0"/>
          <a:chOff x="0" y="0"/>
          <a:chExt cx="0" cy="0"/>
        </a:xfrm>
      </p:grpSpPr>
      <p:pic>
        <p:nvPicPr>
          <p:cNvPr id="5" name="Picture 4" descr="Graphical user interface&#10;&#10;Description automatically generated with low confidence">
            <a:extLst>
              <a:ext uri="{FF2B5EF4-FFF2-40B4-BE49-F238E27FC236}">
                <a16:creationId xmlns:a16="http://schemas.microsoft.com/office/drawing/2014/main" id="{5EB37CC6-5D72-B241-B0BE-1EDB6218D9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842"/>
            <a:ext cx="12192000" cy="6865151"/>
          </a:xfrm>
          <a:prstGeom prst="rect">
            <a:avLst/>
          </a:prstGeom>
        </p:spPr>
      </p:pic>
      <p:sp>
        <p:nvSpPr>
          <p:cNvPr id="2" name="Title 1">
            <a:extLst>
              <a:ext uri="{FF2B5EF4-FFF2-40B4-BE49-F238E27FC236}">
                <a16:creationId xmlns:a16="http://schemas.microsoft.com/office/drawing/2014/main" id="{43434EE8-DFC8-CB4F-8565-3A5FFC4DC966}"/>
              </a:ext>
            </a:extLst>
          </p:cNvPr>
          <p:cNvSpPr>
            <a:spLocks noGrp="1"/>
          </p:cNvSpPr>
          <p:nvPr>
            <p:ph type="title"/>
          </p:nvPr>
        </p:nvSpPr>
        <p:spPr>
          <a:xfrm>
            <a:off x="917030" y="252249"/>
            <a:ext cx="10515600" cy="740980"/>
          </a:xfrm>
          <a:prstGeom prst="rect">
            <a:avLst/>
          </a:prstGeom>
        </p:spPr>
        <p:txBody>
          <a:bodyPr lIns="91440" anchor="ctr"/>
          <a:lstStyle>
            <a:lvl1pPr>
              <a:lnSpc>
                <a:spcPct val="100000"/>
              </a:lnSpc>
              <a:defRPr sz="2600"/>
            </a:lvl1pPr>
          </a:lstStyle>
          <a:p>
            <a:r>
              <a:rPr lang="en-US" dirty="0"/>
              <a:t>Click to edit Master title style</a:t>
            </a:r>
          </a:p>
        </p:txBody>
      </p:sp>
      <p:sp>
        <p:nvSpPr>
          <p:cNvPr id="4" name="Text Placeholder 3">
            <a:extLst>
              <a:ext uri="{FF2B5EF4-FFF2-40B4-BE49-F238E27FC236}">
                <a16:creationId xmlns:a16="http://schemas.microsoft.com/office/drawing/2014/main" id="{8DEE8FDF-330F-984F-B10E-0C61904BD268}"/>
              </a:ext>
            </a:extLst>
          </p:cNvPr>
          <p:cNvSpPr>
            <a:spLocks noGrp="1"/>
          </p:cNvSpPr>
          <p:nvPr>
            <p:ph type="body" sz="quarter" idx="10"/>
          </p:nvPr>
        </p:nvSpPr>
        <p:spPr>
          <a:xfrm>
            <a:off x="917030" y="5087134"/>
            <a:ext cx="10242382" cy="1417768"/>
          </a:xfrm>
          <a:prstGeom prst="rect">
            <a:avLst/>
          </a:prstGeom>
        </p:spPr>
        <p:txBody>
          <a:bodyPr lIns="91440" anchor="b"/>
          <a:lstStyle>
            <a:lvl1pPr>
              <a:lnSpc>
                <a:spcPct val="100000"/>
              </a:lnSpc>
              <a:spcBef>
                <a:spcPts val="0"/>
              </a:spcBef>
              <a:buNone/>
              <a:defRPr sz="800">
                <a:solidFill>
                  <a:srgbClr val="4F4F4F"/>
                </a:solidFill>
              </a:defRPr>
            </a:lvl1pPr>
          </a:lstStyle>
          <a:p>
            <a:pPr lvl="0"/>
            <a:r>
              <a:rPr lang="en-US" dirty="0"/>
              <a:t>Click to edit Master text styles</a:t>
            </a:r>
          </a:p>
        </p:txBody>
      </p:sp>
      <p:sp>
        <p:nvSpPr>
          <p:cNvPr id="7" name="Slide Number">
            <a:extLst>
              <a:ext uri="{FF2B5EF4-FFF2-40B4-BE49-F238E27FC236}">
                <a16:creationId xmlns:a16="http://schemas.microsoft.com/office/drawing/2014/main" id="{7B689452-126F-F647-8F57-00CF1DC2A17A}"/>
              </a:ext>
            </a:extLst>
          </p:cNvPr>
          <p:cNvSpPr txBox="1"/>
          <p:nvPr userDrawn="1"/>
        </p:nvSpPr>
        <p:spPr>
          <a:xfrm>
            <a:off x="11859478" y="6609563"/>
            <a:ext cx="307542" cy="228600"/>
          </a:xfrm>
          <a:prstGeom prst="rect">
            <a:avLst/>
          </a:prstGeom>
          <a:noFill/>
        </p:spPr>
        <p:txBody>
          <a:bodyPr wrap="square" lIns="0" tIns="0" rIns="0" bIns="0" rtlCol="0" anchor="ctr">
            <a:noAutofit/>
          </a:bodyPr>
          <a:lstStyle/>
          <a:p>
            <a:pPr algn="ctr"/>
            <a:fld id="{8EDFB997-4523-4D25-AFCA-51DDD9577CA9}" type="slidenum">
              <a:rPr lang="en-US" sz="900" kern="1200" smtClean="0">
                <a:solidFill>
                  <a:srgbClr val="054C70"/>
                </a:solidFill>
                <a:latin typeface="+mj-lt"/>
                <a:ea typeface="+mn-ea"/>
                <a:cs typeface="+mn-cs"/>
              </a:rPr>
              <a:pPr algn="ctr"/>
              <a:t>‹#›</a:t>
            </a:fld>
            <a:endParaRPr lang="en-US" sz="900" kern="1200" dirty="0">
              <a:solidFill>
                <a:srgbClr val="054C70"/>
              </a:solidFill>
              <a:latin typeface="+mj-lt"/>
              <a:ea typeface="+mn-ea"/>
              <a:cs typeface="+mn-cs"/>
            </a:endParaRPr>
          </a:p>
        </p:txBody>
      </p:sp>
    </p:spTree>
    <p:extLst>
      <p:ext uri="{BB962C8B-B14F-4D97-AF65-F5344CB8AC3E}">
        <p14:creationId xmlns:p14="http://schemas.microsoft.com/office/powerpoint/2010/main" val="2048939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1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B37CC6-5D72-B241-B0BE-1EDB6218D9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3842"/>
            <a:ext cx="12191999" cy="6865151"/>
          </a:xfrm>
          <a:prstGeom prst="rect">
            <a:avLst/>
          </a:prstGeom>
        </p:spPr>
      </p:pic>
      <p:sp>
        <p:nvSpPr>
          <p:cNvPr id="2" name="Title 1">
            <a:extLst>
              <a:ext uri="{FF2B5EF4-FFF2-40B4-BE49-F238E27FC236}">
                <a16:creationId xmlns:a16="http://schemas.microsoft.com/office/drawing/2014/main" id="{43434EE8-DFC8-CB4F-8565-3A5FFC4DC966}"/>
              </a:ext>
            </a:extLst>
          </p:cNvPr>
          <p:cNvSpPr>
            <a:spLocks noGrp="1"/>
          </p:cNvSpPr>
          <p:nvPr>
            <p:ph type="title"/>
          </p:nvPr>
        </p:nvSpPr>
        <p:spPr>
          <a:xfrm>
            <a:off x="917030" y="252249"/>
            <a:ext cx="10515600" cy="740980"/>
          </a:xfrm>
          <a:prstGeom prst="rect">
            <a:avLst/>
          </a:prstGeom>
        </p:spPr>
        <p:txBody>
          <a:bodyPr lIns="91440" anchor="ctr"/>
          <a:lstStyle>
            <a:lvl1pPr>
              <a:lnSpc>
                <a:spcPct val="100000"/>
              </a:lnSpc>
              <a:defRPr sz="2600"/>
            </a:lvl1pPr>
          </a:lstStyle>
          <a:p>
            <a:r>
              <a:rPr lang="en-US" dirty="0"/>
              <a:t>Click to edit Master title style</a:t>
            </a:r>
          </a:p>
        </p:txBody>
      </p:sp>
      <p:sp>
        <p:nvSpPr>
          <p:cNvPr id="4" name="Text Placeholder 3">
            <a:extLst>
              <a:ext uri="{FF2B5EF4-FFF2-40B4-BE49-F238E27FC236}">
                <a16:creationId xmlns:a16="http://schemas.microsoft.com/office/drawing/2014/main" id="{8DEE8FDF-330F-984F-B10E-0C61904BD268}"/>
              </a:ext>
            </a:extLst>
          </p:cNvPr>
          <p:cNvSpPr>
            <a:spLocks noGrp="1"/>
          </p:cNvSpPr>
          <p:nvPr>
            <p:ph type="body" sz="quarter" idx="10"/>
          </p:nvPr>
        </p:nvSpPr>
        <p:spPr>
          <a:xfrm>
            <a:off x="917030" y="5087134"/>
            <a:ext cx="10242382" cy="1417768"/>
          </a:xfrm>
          <a:prstGeom prst="rect">
            <a:avLst/>
          </a:prstGeom>
        </p:spPr>
        <p:txBody>
          <a:bodyPr lIns="91440" anchor="b"/>
          <a:lstStyle>
            <a:lvl1pPr>
              <a:lnSpc>
                <a:spcPct val="100000"/>
              </a:lnSpc>
              <a:spcBef>
                <a:spcPts val="0"/>
              </a:spcBef>
              <a:buNone/>
              <a:defRPr sz="800">
                <a:solidFill>
                  <a:srgbClr val="4F4F4F"/>
                </a:solidFill>
              </a:defRPr>
            </a:lvl1pPr>
          </a:lstStyle>
          <a:p>
            <a:pPr lvl="0"/>
            <a:r>
              <a:rPr lang="en-US" dirty="0"/>
              <a:t>Click to edit Master text styles</a:t>
            </a:r>
          </a:p>
        </p:txBody>
      </p:sp>
      <p:sp>
        <p:nvSpPr>
          <p:cNvPr id="7" name="Slide Number">
            <a:extLst>
              <a:ext uri="{FF2B5EF4-FFF2-40B4-BE49-F238E27FC236}">
                <a16:creationId xmlns:a16="http://schemas.microsoft.com/office/drawing/2014/main" id="{7B689452-126F-F647-8F57-00CF1DC2A17A}"/>
              </a:ext>
            </a:extLst>
          </p:cNvPr>
          <p:cNvSpPr txBox="1"/>
          <p:nvPr userDrawn="1"/>
        </p:nvSpPr>
        <p:spPr>
          <a:xfrm>
            <a:off x="11859478" y="6609563"/>
            <a:ext cx="307542" cy="228600"/>
          </a:xfrm>
          <a:prstGeom prst="rect">
            <a:avLst/>
          </a:prstGeom>
          <a:noFill/>
        </p:spPr>
        <p:txBody>
          <a:bodyPr wrap="square" lIns="0" tIns="0" rIns="0" bIns="0" rtlCol="0" anchor="ctr">
            <a:noAutofit/>
          </a:bodyPr>
          <a:lstStyle/>
          <a:p>
            <a:pPr algn="ctr"/>
            <a:fld id="{8EDFB997-4523-4D25-AFCA-51DDD9577CA9}" type="slidenum">
              <a:rPr lang="en-US" sz="900" kern="1200" smtClean="0">
                <a:solidFill>
                  <a:srgbClr val="054C70"/>
                </a:solidFill>
                <a:latin typeface="+mj-lt"/>
                <a:ea typeface="+mn-ea"/>
                <a:cs typeface="+mn-cs"/>
              </a:rPr>
              <a:pPr algn="ctr"/>
              <a:t>‹#›</a:t>
            </a:fld>
            <a:endParaRPr lang="en-US" sz="900" kern="1200" dirty="0">
              <a:solidFill>
                <a:srgbClr val="054C70"/>
              </a:solidFill>
              <a:latin typeface="+mj-lt"/>
              <a:ea typeface="+mn-ea"/>
              <a:cs typeface="+mn-cs"/>
            </a:endParaRPr>
          </a:p>
        </p:txBody>
      </p:sp>
    </p:spTree>
    <p:extLst>
      <p:ext uri="{BB962C8B-B14F-4D97-AF65-F5344CB8AC3E}">
        <p14:creationId xmlns:p14="http://schemas.microsoft.com/office/powerpoint/2010/main" val="303442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5.jp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EEF99FD-4A0A-4070-8FD6-B8AE4D0DD38A}"/>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990600" y="298186"/>
            <a:ext cx="10210800" cy="741915"/>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990601" y="1371600"/>
            <a:ext cx="10210799" cy="48768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1540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a16="http://schemas.microsoft.com/office/drawing/2014/main" xmlns="">
      <p:transition spd="med">
        <p:fade/>
      </p:transition>
    </mc:Fallback>
  </mc:AlternateContent>
  <p:hf hdr="0" ftr="0" dt="0"/>
  <p:txStyles>
    <p:titleStyle>
      <a:lvl1pPr algn="l" defTabSz="914400" rtl="0" eaLnBrk="1" latinLnBrk="0" hangingPunct="1">
        <a:lnSpc>
          <a:spcPct val="85000"/>
        </a:lnSpc>
        <a:spcBef>
          <a:spcPct val="0"/>
        </a:spcBef>
        <a:buNone/>
        <a:defRPr sz="2600" kern="1200" baseline="0">
          <a:solidFill>
            <a:srgbClr val="054C70"/>
          </a:solidFill>
          <a:latin typeface="+mj-lt"/>
          <a:ea typeface="+mj-ea"/>
          <a:cs typeface="+mj-cs"/>
        </a:defRPr>
      </a:lvl1pPr>
    </p:titleStyle>
    <p:bodyStyle>
      <a:lvl1pPr marL="342900" indent="-34290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742950"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828800"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24" userDrawn="1">
          <p15:clr>
            <a:srgbClr val="F26B43"/>
          </p15:clr>
        </p15:guide>
        <p15:guide id="4" pos="7056" userDrawn="1">
          <p15:clr>
            <a:srgbClr val="F26B43"/>
          </p15:clr>
        </p15:guide>
        <p15:guide id="5" orient="horz" pos="864" userDrawn="1">
          <p15:clr>
            <a:srgbClr val="A4A3A4"/>
          </p15:clr>
        </p15:guide>
        <p15:guide id="6" orient="horz" pos="4104"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16" name="Slide Number">
            <a:extLst>
              <a:ext uri="{FF2B5EF4-FFF2-40B4-BE49-F238E27FC236}">
                <a16:creationId xmlns:a16="http://schemas.microsoft.com/office/drawing/2014/main" id="{D7D4FEB4-9D7C-8C4B-89D7-C21973B497D1}"/>
              </a:ext>
            </a:extLst>
          </p:cNvPr>
          <p:cNvSpPr txBox="1"/>
          <p:nvPr userDrawn="1"/>
        </p:nvSpPr>
        <p:spPr>
          <a:xfrm>
            <a:off x="11859478" y="6609563"/>
            <a:ext cx="307542" cy="228600"/>
          </a:xfrm>
          <a:prstGeom prst="rect">
            <a:avLst/>
          </a:prstGeom>
          <a:noFill/>
        </p:spPr>
        <p:txBody>
          <a:bodyPr wrap="square" lIns="0" tIns="0" rIns="0" bIns="0" rtlCol="0" anchor="ctr">
            <a:noAutofit/>
          </a:bodyPr>
          <a:lstStyle/>
          <a:p>
            <a:pPr algn="ctr"/>
            <a:fld id="{8EDFB997-4523-4D25-AFCA-51DDD9577CA9}" type="slidenum">
              <a:rPr lang="en-US" sz="900" kern="1200" smtClean="0">
                <a:solidFill>
                  <a:srgbClr val="054C70"/>
                </a:solidFill>
                <a:latin typeface="+mj-lt"/>
                <a:ea typeface="+mn-ea"/>
                <a:cs typeface="+mn-cs"/>
              </a:rPr>
              <a:pPr algn="ctr"/>
              <a:t>‹#›</a:t>
            </a:fld>
            <a:endParaRPr lang="en-US" sz="900" kern="1200" dirty="0">
              <a:solidFill>
                <a:srgbClr val="054C70"/>
              </a:solidFill>
              <a:latin typeface="+mj-lt"/>
              <a:ea typeface="+mn-ea"/>
              <a:cs typeface="+mn-cs"/>
            </a:endParaRPr>
          </a:p>
        </p:txBody>
      </p:sp>
    </p:spTree>
    <p:extLst>
      <p:ext uri="{BB962C8B-B14F-4D97-AF65-F5344CB8AC3E}">
        <p14:creationId xmlns:p14="http://schemas.microsoft.com/office/powerpoint/2010/main" val="157712696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Lst>
  <p:hf hdr="0" ftr="0" dt="0"/>
  <p:txStyles>
    <p:titleStyle>
      <a:lvl1pPr algn="l" defTabSz="914048" rtl="0" eaLnBrk="1" latinLnBrk="0" hangingPunct="1">
        <a:lnSpc>
          <a:spcPct val="85000"/>
        </a:lnSpc>
        <a:spcBef>
          <a:spcPct val="0"/>
        </a:spcBef>
        <a:buNone/>
        <a:defRPr sz="3200" kern="1200">
          <a:solidFill>
            <a:schemeClr val="accent1"/>
          </a:solidFill>
          <a:latin typeface="+mj-lt"/>
          <a:ea typeface="+mj-ea"/>
          <a:cs typeface="+mj-cs"/>
        </a:defRPr>
      </a:lvl1pPr>
    </p:titleStyle>
    <p:bodyStyle>
      <a:lvl1pPr marL="342768" indent="-342768" algn="l" defTabSz="914048"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742665" indent="-285641" algn="l" defTabSz="914048" rtl="0" eaLnBrk="1" latinLnBrk="0" hangingPunct="1">
        <a:lnSpc>
          <a:spcPct val="105000"/>
        </a:lnSpc>
        <a:spcBef>
          <a:spcPts val="1200"/>
        </a:spcBef>
        <a:buClr>
          <a:schemeClr val="accent4"/>
        </a:buClr>
        <a:buFont typeface="Arial" panose="020B0604020202020204" pitchFamily="34" charset="0"/>
        <a:buChar char="–"/>
        <a:defRPr sz="1900" kern="1200">
          <a:solidFill>
            <a:schemeClr val="tx1"/>
          </a:solidFill>
          <a:latin typeface="+mn-lt"/>
          <a:ea typeface="+mn-ea"/>
          <a:cs typeface="+mn-cs"/>
        </a:defRPr>
      </a:lvl2pPr>
      <a:lvl3pPr marL="1142560" indent="-228512" algn="l" defTabSz="914048" rtl="0" eaLnBrk="1" latinLnBrk="0" hangingPunct="1">
        <a:lnSpc>
          <a:spcPct val="105000"/>
        </a:lnSpc>
        <a:spcBef>
          <a:spcPts val="1200"/>
        </a:spcBef>
        <a:buClr>
          <a:schemeClr val="accent4"/>
        </a:buClr>
        <a:buFont typeface="Wingdings" panose="05000000000000000000" pitchFamily="2" charset="2"/>
        <a:buChar char="§"/>
        <a:defRPr sz="1500" kern="1200">
          <a:solidFill>
            <a:schemeClr val="tx1"/>
          </a:solidFill>
          <a:latin typeface="+mn-lt"/>
          <a:ea typeface="+mn-ea"/>
          <a:cs typeface="+mn-cs"/>
        </a:defRPr>
      </a:lvl3pPr>
      <a:lvl4pPr marL="1599585" indent="-228512" algn="l" defTabSz="914048" rtl="0" eaLnBrk="1" latinLnBrk="0" hangingPunct="1">
        <a:lnSpc>
          <a:spcPct val="105000"/>
        </a:lnSpc>
        <a:spcBef>
          <a:spcPts val="1200"/>
        </a:spcBef>
        <a:buClr>
          <a:schemeClr val="accent4"/>
        </a:buClr>
        <a:buFont typeface="Arial" panose="020B0604020202020204" pitchFamily="34" charset="0"/>
        <a:buChar char="–"/>
        <a:defRPr sz="1500" kern="1200">
          <a:solidFill>
            <a:schemeClr val="tx1"/>
          </a:solidFill>
          <a:latin typeface="+mn-lt"/>
          <a:ea typeface="+mn-ea"/>
          <a:cs typeface="+mn-cs"/>
        </a:defRPr>
      </a:lvl4pPr>
      <a:lvl5pPr marL="1828096" indent="0" algn="l" defTabSz="914048" rtl="0" eaLnBrk="1" latinLnBrk="0" hangingPunct="1">
        <a:lnSpc>
          <a:spcPct val="105000"/>
        </a:lnSpc>
        <a:spcBef>
          <a:spcPts val="1200"/>
        </a:spcBef>
        <a:buClr>
          <a:schemeClr val="accent4"/>
        </a:buClr>
        <a:buFont typeface="Arial" panose="020B0604020202020204" pitchFamily="34" charset="0"/>
        <a:buNone/>
        <a:defRPr sz="1500" kern="1200">
          <a:solidFill>
            <a:schemeClr val="tx1"/>
          </a:solidFill>
          <a:latin typeface="+mn-lt"/>
          <a:ea typeface="+mn-ea"/>
          <a:cs typeface="+mn-cs"/>
        </a:defRPr>
      </a:lvl5pPr>
      <a:lvl6pPr marL="2513633" indent="-228512" algn="l" defTabSz="9140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656" indent="-228512" algn="l" defTabSz="9140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681" indent="-228512" algn="l" defTabSz="9140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705" indent="-228512" algn="l" defTabSz="9140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48" rtl="0" eaLnBrk="1" latinLnBrk="0" hangingPunct="1">
        <a:defRPr sz="1900" kern="1200">
          <a:solidFill>
            <a:schemeClr val="tx1"/>
          </a:solidFill>
          <a:latin typeface="+mn-lt"/>
          <a:ea typeface="+mn-ea"/>
          <a:cs typeface="+mn-cs"/>
        </a:defRPr>
      </a:lvl1pPr>
      <a:lvl2pPr marL="457024" algn="l" defTabSz="914048" rtl="0" eaLnBrk="1" latinLnBrk="0" hangingPunct="1">
        <a:defRPr sz="1900" kern="1200">
          <a:solidFill>
            <a:schemeClr val="tx1"/>
          </a:solidFill>
          <a:latin typeface="+mn-lt"/>
          <a:ea typeface="+mn-ea"/>
          <a:cs typeface="+mn-cs"/>
        </a:defRPr>
      </a:lvl2pPr>
      <a:lvl3pPr marL="914048" algn="l" defTabSz="914048" rtl="0" eaLnBrk="1" latinLnBrk="0" hangingPunct="1">
        <a:defRPr sz="1900" kern="1200">
          <a:solidFill>
            <a:schemeClr val="tx1"/>
          </a:solidFill>
          <a:latin typeface="+mn-lt"/>
          <a:ea typeface="+mn-ea"/>
          <a:cs typeface="+mn-cs"/>
        </a:defRPr>
      </a:lvl3pPr>
      <a:lvl4pPr marL="1371072" algn="l" defTabSz="914048" rtl="0" eaLnBrk="1" latinLnBrk="0" hangingPunct="1">
        <a:defRPr sz="1900" kern="1200">
          <a:solidFill>
            <a:schemeClr val="tx1"/>
          </a:solidFill>
          <a:latin typeface="+mn-lt"/>
          <a:ea typeface="+mn-ea"/>
          <a:cs typeface="+mn-cs"/>
        </a:defRPr>
      </a:lvl4pPr>
      <a:lvl5pPr marL="1828096" algn="l" defTabSz="914048" rtl="0" eaLnBrk="1" latinLnBrk="0" hangingPunct="1">
        <a:defRPr sz="1900" kern="1200">
          <a:solidFill>
            <a:schemeClr val="tx1"/>
          </a:solidFill>
          <a:latin typeface="+mn-lt"/>
          <a:ea typeface="+mn-ea"/>
          <a:cs typeface="+mn-cs"/>
        </a:defRPr>
      </a:lvl5pPr>
      <a:lvl6pPr marL="2285120" algn="l" defTabSz="914048" rtl="0" eaLnBrk="1" latinLnBrk="0" hangingPunct="1">
        <a:defRPr sz="1900" kern="1200">
          <a:solidFill>
            <a:schemeClr val="tx1"/>
          </a:solidFill>
          <a:latin typeface="+mn-lt"/>
          <a:ea typeface="+mn-ea"/>
          <a:cs typeface="+mn-cs"/>
        </a:defRPr>
      </a:lvl6pPr>
      <a:lvl7pPr marL="2742144" algn="l" defTabSz="914048" rtl="0" eaLnBrk="1" latinLnBrk="0" hangingPunct="1">
        <a:defRPr sz="1900" kern="1200">
          <a:solidFill>
            <a:schemeClr val="tx1"/>
          </a:solidFill>
          <a:latin typeface="+mn-lt"/>
          <a:ea typeface="+mn-ea"/>
          <a:cs typeface="+mn-cs"/>
        </a:defRPr>
      </a:lvl7pPr>
      <a:lvl8pPr marL="3199168" algn="l" defTabSz="914048" rtl="0" eaLnBrk="1" latinLnBrk="0" hangingPunct="1">
        <a:defRPr sz="1900" kern="1200">
          <a:solidFill>
            <a:schemeClr val="tx1"/>
          </a:solidFill>
          <a:latin typeface="+mn-lt"/>
          <a:ea typeface="+mn-ea"/>
          <a:cs typeface="+mn-cs"/>
        </a:defRPr>
      </a:lvl8pPr>
      <a:lvl9pPr marL="3656192" algn="l" defTabSz="914048"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24">
          <p15:clr>
            <a:srgbClr val="F26B43"/>
          </p15:clr>
        </p15:guide>
        <p15:guide id="4" pos="70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Slide Number">
            <a:extLst>
              <a:ext uri="{FF2B5EF4-FFF2-40B4-BE49-F238E27FC236}">
                <a16:creationId xmlns:a16="http://schemas.microsoft.com/office/drawing/2014/main" id="{D7D4FEB4-9D7C-8C4B-89D7-C21973B497D1}"/>
              </a:ext>
            </a:extLst>
          </p:cNvPr>
          <p:cNvSpPr txBox="1"/>
          <p:nvPr userDrawn="1"/>
        </p:nvSpPr>
        <p:spPr>
          <a:xfrm>
            <a:off x="11859478" y="6609563"/>
            <a:ext cx="307542" cy="228600"/>
          </a:xfrm>
          <a:prstGeom prst="rect">
            <a:avLst/>
          </a:prstGeom>
          <a:noFill/>
        </p:spPr>
        <p:txBody>
          <a:bodyPr wrap="square" lIns="0" tIns="0" rIns="0" bIns="0" rtlCol="0" anchor="ctr">
            <a:noAutofit/>
          </a:bodyPr>
          <a:lstStyle/>
          <a:p>
            <a:pPr algn="ctr"/>
            <a:fld id="{8EDFB997-4523-4D25-AFCA-51DDD9577CA9}" type="slidenum">
              <a:rPr lang="en-US" sz="900" kern="1200" smtClean="0">
                <a:solidFill>
                  <a:srgbClr val="054C70"/>
                </a:solidFill>
                <a:latin typeface="+mj-lt"/>
                <a:ea typeface="+mn-ea"/>
                <a:cs typeface="+mn-cs"/>
              </a:rPr>
              <a:pPr algn="ctr"/>
              <a:t>‹#›</a:t>
            </a:fld>
            <a:endParaRPr lang="en-US" sz="900" kern="1200" dirty="0">
              <a:solidFill>
                <a:srgbClr val="054C70"/>
              </a:solidFill>
              <a:latin typeface="+mj-lt"/>
              <a:ea typeface="+mn-ea"/>
              <a:cs typeface="+mn-cs"/>
            </a:endParaRPr>
          </a:p>
        </p:txBody>
      </p:sp>
    </p:spTree>
    <p:extLst>
      <p:ext uri="{BB962C8B-B14F-4D97-AF65-F5344CB8AC3E}">
        <p14:creationId xmlns:p14="http://schemas.microsoft.com/office/powerpoint/2010/main" val="268730070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Lst>
  <p:hf hdr="0" ftr="0" dt="0"/>
  <p:txStyles>
    <p:titleStyle>
      <a:lvl1pPr algn="l" defTabSz="914048" rtl="0" eaLnBrk="1" latinLnBrk="0" hangingPunct="1">
        <a:lnSpc>
          <a:spcPct val="85000"/>
        </a:lnSpc>
        <a:spcBef>
          <a:spcPct val="0"/>
        </a:spcBef>
        <a:buNone/>
        <a:defRPr sz="3200" kern="1200">
          <a:solidFill>
            <a:schemeClr val="accent1"/>
          </a:solidFill>
          <a:latin typeface="+mj-lt"/>
          <a:ea typeface="+mj-ea"/>
          <a:cs typeface="+mj-cs"/>
        </a:defRPr>
      </a:lvl1pPr>
    </p:titleStyle>
    <p:bodyStyle>
      <a:lvl1pPr marL="342768" indent="-342768" algn="l" defTabSz="914048"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742665" indent="-285641" algn="l" defTabSz="914048" rtl="0" eaLnBrk="1" latinLnBrk="0" hangingPunct="1">
        <a:lnSpc>
          <a:spcPct val="105000"/>
        </a:lnSpc>
        <a:spcBef>
          <a:spcPts val="1200"/>
        </a:spcBef>
        <a:buClr>
          <a:schemeClr val="accent4"/>
        </a:buClr>
        <a:buFont typeface="Arial" panose="020B0604020202020204" pitchFamily="34" charset="0"/>
        <a:buChar char="–"/>
        <a:defRPr sz="1900" kern="1200">
          <a:solidFill>
            <a:schemeClr val="tx1"/>
          </a:solidFill>
          <a:latin typeface="+mn-lt"/>
          <a:ea typeface="+mn-ea"/>
          <a:cs typeface="+mn-cs"/>
        </a:defRPr>
      </a:lvl2pPr>
      <a:lvl3pPr marL="1142560" indent="-228512" algn="l" defTabSz="914048" rtl="0" eaLnBrk="1" latinLnBrk="0" hangingPunct="1">
        <a:lnSpc>
          <a:spcPct val="105000"/>
        </a:lnSpc>
        <a:spcBef>
          <a:spcPts val="1200"/>
        </a:spcBef>
        <a:buClr>
          <a:schemeClr val="accent4"/>
        </a:buClr>
        <a:buFont typeface="Wingdings" panose="05000000000000000000" pitchFamily="2" charset="2"/>
        <a:buChar char="§"/>
        <a:defRPr sz="1500" kern="1200">
          <a:solidFill>
            <a:schemeClr val="tx1"/>
          </a:solidFill>
          <a:latin typeface="+mn-lt"/>
          <a:ea typeface="+mn-ea"/>
          <a:cs typeface="+mn-cs"/>
        </a:defRPr>
      </a:lvl3pPr>
      <a:lvl4pPr marL="1599585" indent="-228512" algn="l" defTabSz="914048" rtl="0" eaLnBrk="1" latinLnBrk="0" hangingPunct="1">
        <a:lnSpc>
          <a:spcPct val="105000"/>
        </a:lnSpc>
        <a:spcBef>
          <a:spcPts val="1200"/>
        </a:spcBef>
        <a:buClr>
          <a:schemeClr val="accent4"/>
        </a:buClr>
        <a:buFont typeface="Arial" panose="020B0604020202020204" pitchFamily="34" charset="0"/>
        <a:buChar char="–"/>
        <a:defRPr sz="1500" kern="1200">
          <a:solidFill>
            <a:schemeClr val="tx1"/>
          </a:solidFill>
          <a:latin typeface="+mn-lt"/>
          <a:ea typeface="+mn-ea"/>
          <a:cs typeface="+mn-cs"/>
        </a:defRPr>
      </a:lvl4pPr>
      <a:lvl5pPr marL="1828096" indent="0" algn="l" defTabSz="914048" rtl="0" eaLnBrk="1" latinLnBrk="0" hangingPunct="1">
        <a:lnSpc>
          <a:spcPct val="105000"/>
        </a:lnSpc>
        <a:spcBef>
          <a:spcPts val="1200"/>
        </a:spcBef>
        <a:buClr>
          <a:schemeClr val="accent4"/>
        </a:buClr>
        <a:buFont typeface="Arial" panose="020B0604020202020204" pitchFamily="34" charset="0"/>
        <a:buNone/>
        <a:defRPr sz="1500" kern="1200">
          <a:solidFill>
            <a:schemeClr val="tx1"/>
          </a:solidFill>
          <a:latin typeface="+mn-lt"/>
          <a:ea typeface="+mn-ea"/>
          <a:cs typeface="+mn-cs"/>
        </a:defRPr>
      </a:lvl5pPr>
      <a:lvl6pPr marL="2513633" indent="-228512" algn="l" defTabSz="9140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656" indent="-228512" algn="l" defTabSz="9140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681" indent="-228512" algn="l" defTabSz="9140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705" indent="-228512" algn="l" defTabSz="9140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48" rtl="0" eaLnBrk="1" latinLnBrk="0" hangingPunct="1">
        <a:defRPr sz="1900" kern="1200">
          <a:solidFill>
            <a:schemeClr val="tx1"/>
          </a:solidFill>
          <a:latin typeface="+mn-lt"/>
          <a:ea typeface="+mn-ea"/>
          <a:cs typeface="+mn-cs"/>
        </a:defRPr>
      </a:lvl1pPr>
      <a:lvl2pPr marL="457024" algn="l" defTabSz="914048" rtl="0" eaLnBrk="1" latinLnBrk="0" hangingPunct="1">
        <a:defRPr sz="1900" kern="1200">
          <a:solidFill>
            <a:schemeClr val="tx1"/>
          </a:solidFill>
          <a:latin typeface="+mn-lt"/>
          <a:ea typeface="+mn-ea"/>
          <a:cs typeface="+mn-cs"/>
        </a:defRPr>
      </a:lvl2pPr>
      <a:lvl3pPr marL="914048" algn="l" defTabSz="914048" rtl="0" eaLnBrk="1" latinLnBrk="0" hangingPunct="1">
        <a:defRPr sz="1900" kern="1200">
          <a:solidFill>
            <a:schemeClr val="tx1"/>
          </a:solidFill>
          <a:latin typeface="+mn-lt"/>
          <a:ea typeface="+mn-ea"/>
          <a:cs typeface="+mn-cs"/>
        </a:defRPr>
      </a:lvl3pPr>
      <a:lvl4pPr marL="1371072" algn="l" defTabSz="914048" rtl="0" eaLnBrk="1" latinLnBrk="0" hangingPunct="1">
        <a:defRPr sz="1900" kern="1200">
          <a:solidFill>
            <a:schemeClr val="tx1"/>
          </a:solidFill>
          <a:latin typeface="+mn-lt"/>
          <a:ea typeface="+mn-ea"/>
          <a:cs typeface="+mn-cs"/>
        </a:defRPr>
      </a:lvl4pPr>
      <a:lvl5pPr marL="1828096" algn="l" defTabSz="914048" rtl="0" eaLnBrk="1" latinLnBrk="0" hangingPunct="1">
        <a:defRPr sz="1900" kern="1200">
          <a:solidFill>
            <a:schemeClr val="tx1"/>
          </a:solidFill>
          <a:latin typeface="+mn-lt"/>
          <a:ea typeface="+mn-ea"/>
          <a:cs typeface="+mn-cs"/>
        </a:defRPr>
      </a:lvl5pPr>
      <a:lvl6pPr marL="2285120" algn="l" defTabSz="914048" rtl="0" eaLnBrk="1" latinLnBrk="0" hangingPunct="1">
        <a:defRPr sz="1900" kern="1200">
          <a:solidFill>
            <a:schemeClr val="tx1"/>
          </a:solidFill>
          <a:latin typeface="+mn-lt"/>
          <a:ea typeface="+mn-ea"/>
          <a:cs typeface="+mn-cs"/>
        </a:defRPr>
      </a:lvl6pPr>
      <a:lvl7pPr marL="2742144" algn="l" defTabSz="914048" rtl="0" eaLnBrk="1" latinLnBrk="0" hangingPunct="1">
        <a:defRPr sz="1900" kern="1200">
          <a:solidFill>
            <a:schemeClr val="tx1"/>
          </a:solidFill>
          <a:latin typeface="+mn-lt"/>
          <a:ea typeface="+mn-ea"/>
          <a:cs typeface="+mn-cs"/>
        </a:defRPr>
      </a:lvl7pPr>
      <a:lvl8pPr marL="3199168" algn="l" defTabSz="914048" rtl="0" eaLnBrk="1" latinLnBrk="0" hangingPunct="1">
        <a:defRPr sz="1900" kern="1200">
          <a:solidFill>
            <a:schemeClr val="tx1"/>
          </a:solidFill>
          <a:latin typeface="+mn-lt"/>
          <a:ea typeface="+mn-ea"/>
          <a:cs typeface="+mn-cs"/>
        </a:defRPr>
      </a:lvl8pPr>
      <a:lvl9pPr marL="3656192" algn="l" defTabSz="914048"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24">
          <p15:clr>
            <a:srgbClr val="F26B43"/>
          </p15:clr>
        </p15:guide>
        <p15:guide id="4" pos="70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BC2C8A-55C2-B44E-88CD-26A74CDE95DE}"/>
              </a:ext>
            </a:extLst>
          </p:cNvPr>
          <p:cNvSpPr>
            <a:spLocks noGrp="1"/>
          </p:cNvSpPr>
          <p:nvPr>
            <p:ph type="pic" sz="quarter" idx="10"/>
          </p:nvPr>
        </p:nvSpPr>
        <p:spPr/>
      </p:sp>
    </p:spTree>
    <p:extLst>
      <p:ext uri="{BB962C8B-B14F-4D97-AF65-F5344CB8AC3E}">
        <p14:creationId xmlns:p14="http://schemas.microsoft.com/office/powerpoint/2010/main" val="1967883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Rectangle 185"/>
          <p:cNvSpPr/>
          <p:nvPr/>
        </p:nvSpPr>
        <p:spPr>
          <a:xfrm>
            <a:off x="2838120" y="22321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87" name="Rectangle 186"/>
          <p:cNvSpPr/>
          <p:nvPr/>
        </p:nvSpPr>
        <p:spPr>
          <a:xfrm>
            <a:off x="3153701" y="22321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88" name="Rectangle 187"/>
          <p:cNvSpPr/>
          <p:nvPr/>
        </p:nvSpPr>
        <p:spPr>
          <a:xfrm>
            <a:off x="3469282" y="22321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 name="Rectangle 23"/>
          <p:cNvSpPr/>
          <p:nvPr/>
        </p:nvSpPr>
        <p:spPr>
          <a:xfrm>
            <a:off x="2522540" y="223057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4" name="Rectangle 33"/>
          <p:cNvSpPr/>
          <p:nvPr/>
        </p:nvSpPr>
        <p:spPr>
          <a:xfrm>
            <a:off x="2522540" y="2546158"/>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5" name="Rectangle 34"/>
          <p:cNvSpPr/>
          <p:nvPr/>
        </p:nvSpPr>
        <p:spPr>
          <a:xfrm>
            <a:off x="2838121" y="2546158"/>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6" name="Rectangle 35"/>
          <p:cNvSpPr/>
          <p:nvPr/>
        </p:nvSpPr>
        <p:spPr>
          <a:xfrm>
            <a:off x="3153702" y="2546158"/>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7" name="Rectangle 36"/>
          <p:cNvSpPr/>
          <p:nvPr/>
        </p:nvSpPr>
        <p:spPr>
          <a:xfrm>
            <a:off x="3469283" y="2546158"/>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8" name="Rectangle 37"/>
          <p:cNvSpPr/>
          <p:nvPr/>
        </p:nvSpPr>
        <p:spPr>
          <a:xfrm>
            <a:off x="3784865" y="2546158"/>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9" name="Rectangle 38"/>
          <p:cNvSpPr/>
          <p:nvPr/>
        </p:nvSpPr>
        <p:spPr>
          <a:xfrm>
            <a:off x="4100446" y="2546158"/>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0" name="Rectangle 39"/>
          <p:cNvSpPr/>
          <p:nvPr/>
        </p:nvSpPr>
        <p:spPr>
          <a:xfrm>
            <a:off x="4416027" y="2546158"/>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1" name="Rectangle 40"/>
          <p:cNvSpPr/>
          <p:nvPr/>
        </p:nvSpPr>
        <p:spPr>
          <a:xfrm>
            <a:off x="4731608" y="2546158"/>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2" name="Rectangle 41"/>
          <p:cNvSpPr/>
          <p:nvPr/>
        </p:nvSpPr>
        <p:spPr>
          <a:xfrm>
            <a:off x="5047188" y="2546158"/>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3" name="Rectangle 42"/>
          <p:cNvSpPr/>
          <p:nvPr/>
        </p:nvSpPr>
        <p:spPr>
          <a:xfrm>
            <a:off x="5362771" y="2546158"/>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4" name="Rectangle 43"/>
          <p:cNvSpPr/>
          <p:nvPr/>
        </p:nvSpPr>
        <p:spPr>
          <a:xfrm>
            <a:off x="2522540" y="2861738"/>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5" name="Rectangle 44"/>
          <p:cNvSpPr/>
          <p:nvPr/>
        </p:nvSpPr>
        <p:spPr>
          <a:xfrm>
            <a:off x="2838121" y="2861738"/>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6" name="Rectangle 45"/>
          <p:cNvSpPr/>
          <p:nvPr/>
        </p:nvSpPr>
        <p:spPr>
          <a:xfrm>
            <a:off x="3153702" y="2861738"/>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7" name="Rectangle 46"/>
          <p:cNvSpPr/>
          <p:nvPr/>
        </p:nvSpPr>
        <p:spPr>
          <a:xfrm>
            <a:off x="3469283" y="2861738"/>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8" name="Rectangle 47"/>
          <p:cNvSpPr/>
          <p:nvPr/>
        </p:nvSpPr>
        <p:spPr>
          <a:xfrm>
            <a:off x="3784865" y="2861738"/>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0" name="Rectangle 49"/>
          <p:cNvSpPr/>
          <p:nvPr/>
        </p:nvSpPr>
        <p:spPr>
          <a:xfrm>
            <a:off x="4416027" y="2861738"/>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1" name="Rectangle 50"/>
          <p:cNvSpPr/>
          <p:nvPr/>
        </p:nvSpPr>
        <p:spPr>
          <a:xfrm>
            <a:off x="4731608" y="2861738"/>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2" name="Rectangle 51"/>
          <p:cNvSpPr/>
          <p:nvPr/>
        </p:nvSpPr>
        <p:spPr>
          <a:xfrm>
            <a:off x="5047188" y="2861738"/>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3" name="Rectangle 52"/>
          <p:cNvSpPr/>
          <p:nvPr/>
        </p:nvSpPr>
        <p:spPr>
          <a:xfrm>
            <a:off x="5362771" y="2861738"/>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4" name="Rectangle 53"/>
          <p:cNvSpPr/>
          <p:nvPr/>
        </p:nvSpPr>
        <p:spPr>
          <a:xfrm>
            <a:off x="2522540" y="380848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5" name="Rectangle 54"/>
          <p:cNvSpPr/>
          <p:nvPr/>
        </p:nvSpPr>
        <p:spPr>
          <a:xfrm>
            <a:off x="2838121" y="380848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6" name="Rectangle 55"/>
          <p:cNvSpPr/>
          <p:nvPr/>
        </p:nvSpPr>
        <p:spPr>
          <a:xfrm>
            <a:off x="3153702" y="380848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7" name="Rectangle 56"/>
          <p:cNvSpPr/>
          <p:nvPr/>
        </p:nvSpPr>
        <p:spPr>
          <a:xfrm>
            <a:off x="3469283" y="380848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8" name="Rectangle 57"/>
          <p:cNvSpPr/>
          <p:nvPr/>
        </p:nvSpPr>
        <p:spPr>
          <a:xfrm>
            <a:off x="3784865" y="380848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9" name="Rectangle 58"/>
          <p:cNvSpPr/>
          <p:nvPr/>
        </p:nvSpPr>
        <p:spPr>
          <a:xfrm>
            <a:off x="4100446" y="380848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0" name="Rectangle 59"/>
          <p:cNvSpPr/>
          <p:nvPr/>
        </p:nvSpPr>
        <p:spPr>
          <a:xfrm>
            <a:off x="4416027" y="380848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1" name="Rectangle 60"/>
          <p:cNvSpPr/>
          <p:nvPr/>
        </p:nvSpPr>
        <p:spPr>
          <a:xfrm>
            <a:off x="4731608" y="380848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2" name="Rectangle 61"/>
          <p:cNvSpPr/>
          <p:nvPr/>
        </p:nvSpPr>
        <p:spPr>
          <a:xfrm>
            <a:off x="5047188" y="380848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3" name="Rectangle 62"/>
          <p:cNvSpPr/>
          <p:nvPr/>
        </p:nvSpPr>
        <p:spPr>
          <a:xfrm>
            <a:off x="5362771" y="380848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4" name="Rectangle 63"/>
          <p:cNvSpPr/>
          <p:nvPr/>
        </p:nvSpPr>
        <p:spPr>
          <a:xfrm>
            <a:off x="2522540" y="443964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5" name="Rectangle 64"/>
          <p:cNvSpPr/>
          <p:nvPr/>
        </p:nvSpPr>
        <p:spPr>
          <a:xfrm>
            <a:off x="2838121" y="443964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6" name="Rectangle 65"/>
          <p:cNvSpPr/>
          <p:nvPr/>
        </p:nvSpPr>
        <p:spPr>
          <a:xfrm>
            <a:off x="3153702" y="443964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7" name="Rectangle 66"/>
          <p:cNvSpPr/>
          <p:nvPr/>
        </p:nvSpPr>
        <p:spPr>
          <a:xfrm>
            <a:off x="3469283" y="443964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8" name="Rectangle 67"/>
          <p:cNvSpPr/>
          <p:nvPr/>
        </p:nvSpPr>
        <p:spPr>
          <a:xfrm>
            <a:off x="3784865" y="443964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9" name="Rectangle 68"/>
          <p:cNvSpPr/>
          <p:nvPr/>
        </p:nvSpPr>
        <p:spPr>
          <a:xfrm>
            <a:off x="4100446" y="443964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0" name="Rectangle 69"/>
          <p:cNvSpPr/>
          <p:nvPr/>
        </p:nvSpPr>
        <p:spPr>
          <a:xfrm>
            <a:off x="4416027" y="443964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1" name="Rectangle 70"/>
          <p:cNvSpPr/>
          <p:nvPr/>
        </p:nvSpPr>
        <p:spPr>
          <a:xfrm>
            <a:off x="4731608" y="443964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2" name="Rectangle 71"/>
          <p:cNvSpPr/>
          <p:nvPr/>
        </p:nvSpPr>
        <p:spPr>
          <a:xfrm>
            <a:off x="5047188" y="443964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3" name="Rectangle 72"/>
          <p:cNvSpPr/>
          <p:nvPr/>
        </p:nvSpPr>
        <p:spPr>
          <a:xfrm>
            <a:off x="5362771" y="443964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4" name="Rectangle 73"/>
          <p:cNvSpPr/>
          <p:nvPr/>
        </p:nvSpPr>
        <p:spPr>
          <a:xfrm>
            <a:off x="2522540" y="4124063"/>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5" name="Rectangle 74"/>
          <p:cNvSpPr/>
          <p:nvPr/>
        </p:nvSpPr>
        <p:spPr>
          <a:xfrm>
            <a:off x="2838121" y="4124063"/>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6" name="Rectangle 75"/>
          <p:cNvSpPr/>
          <p:nvPr/>
        </p:nvSpPr>
        <p:spPr>
          <a:xfrm>
            <a:off x="3153702" y="4124063"/>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7" name="Rectangle 76"/>
          <p:cNvSpPr/>
          <p:nvPr/>
        </p:nvSpPr>
        <p:spPr>
          <a:xfrm>
            <a:off x="3469283" y="4124063"/>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8" name="Rectangle 77"/>
          <p:cNvSpPr/>
          <p:nvPr/>
        </p:nvSpPr>
        <p:spPr>
          <a:xfrm>
            <a:off x="3784865" y="4124063"/>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9" name="Rectangle 78"/>
          <p:cNvSpPr/>
          <p:nvPr/>
        </p:nvSpPr>
        <p:spPr>
          <a:xfrm>
            <a:off x="4100446" y="4124063"/>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0" name="Rectangle 79"/>
          <p:cNvSpPr/>
          <p:nvPr/>
        </p:nvSpPr>
        <p:spPr>
          <a:xfrm>
            <a:off x="4416027" y="4124063"/>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1" name="Rectangle 80"/>
          <p:cNvSpPr/>
          <p:nvPr/>
        </p:nvSpPr>
        <p:spPr>
          <a:xfrm>
            <a:off x="4731608" y="4124063"/>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2" name="Rectangle 81"/>
          <p:cNvSpPr/>
          <p:nvPr/>
        </p:nvSpPr>
        <p:spPr>
          <a:xfrm>
            <a:off x="5047188" y="4124063"/>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3" name="Rectangle 82"/>
          <p:cNvSpPr/>
          <p:nvPr/>
        </p:nvSpPr>
        <p:spPr>
          <a:xfrm>
            <a:off x="5362771" y="4124063"/>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4" name="Rectangle 83"/>
          <p:cNvSpPr/>
          <p:nvPr/>
        </p:nvSpPr>
        <p:spPr>
          <a:xfrm>
            <a:off x="2522540" y="317732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5" name="Rectangle 84"/>
          <p:cNvSpPr/>
          <p:nvPr/>
        </p:nvSpPr>
        <p:spPr>
          <a:xfrm>
            <a:off x="2838121" y="317732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6" name="Rectangle 85"/>
          <p:cNvSpPr/>
          <p:nvPr/>
        </p:nvSpPr>
        <p:spPr>
          <a:xfrm>
            <a:off x="3153702" y="317732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7" name="Rectangle 86"/>
          <p:cNvSpPr/>
          <p:nvPr/>
        </p:nvSpPr>
        <p:spPr>
          <a:xfrm>
            <a:off x="3469283" y="317732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8" name="Rectangle 87"/>
          <p:cNvSpPr/>
          <p:nvPr/>
        </p:nvSpPr>
        <p:spPr>
          <a:xfrm>
            <a:off x="3784865" y="317732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9" name="Rectangle 88"/>
          <p:cNvSpPr/>
          <p:nvPr/>
        </p:nvSpPr>
        <p:spPr>
          <a:xfrm>
            <a:off x="4100446" y="317732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0" name="Rectangle 89"/>
          <p:cNvSpPr/>
          <p:nvPr/>
        </p:nvSpPr>
        <p:spPr>
          <a:xfrm>
            <a:off x="4416027" y="317732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1" name="Rectangle 90"/>
          <p:cNvSpPr/>
          <p:nvPr/>
        </p:nvSpPr>
        <p:spPr>
          <a:xfrm>
            <a:off x="4731608" y="317732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2" name="Rectangle 91"/>
          <p:cNvSpPr/>
          <p:nvPr/>
        </p:nvSpPr>
        <p:spPr>
          <a:xfrm>
            <a:off x="5047188" y="317732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3" name="Rectangle 92"/>
          <p:cNvSpPr/>
          <p:nvPr/>
        </p:nvSpPr>
        <p:spPr>
          <a:xfrm>
            <a:off x="5362771" y="317732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4" name="Rectangle 93"/>
          <p:cNvSpPr/>
          <p:nvPr/>
        </p:nvSpPr>
        <p:spPr>
          <a:xfrm>
            <a:off x="2522540" y="349290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5" name="Rectangle 94"/>
          <p:cNvSpPr/>
          <p:nvPr/>
        </p:nvSpPr>
        <p:spPr>
          <a:xfrm>
            <a:off x="2838121" y="349290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6" name="Rectangle 95"/>
          <p:cNvSpPr/>
          <p:nvPr/>
        </p:nvSpPr>
        <p:spPr>
          <a:xfrm>
            <a:off x="3153702" y="349290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7" name="Rectangle 96"/>
          <p:cNvSpPr/>
          <p:nvPr/>
        </p:nvSpPr>
        <p:spPr>
          <a:xfrm>
            <a:off x="3469283" y="349290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8" name="Rectangle 97"/>
          <p:cNvSpPr/>
          <p:nvPr/>
        </p:nvSpPr>
        <p:spPr>
          <a:xfrm>
            <a:off x="3784865" y="349290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9" name="Rectangle 98"/>
          <p:cNvSpPr/>
          <p:nvPr/>
        </p:nvSpPr>
        <p:spPr>
          <a:xfrm>
            <a:off x="4100446" y="349290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00" name="Rectangle 99"/>
          <p:cNvSpPr/>
          <p:nvPr/>
        </p:nvSpPr>
        <p:spPr>
          <a:xfrm>
            <a:off x="4416027" y="349290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01" name="Rectangle 100"/>
          <p:cNvSpPr/>
          <p:nvPr/>
        </p:nvSpPr>
        <p:spPr>
          <a:xfrm>
            <a:off x="4731608" y="349290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02" name="Rectangle 101"/>
          <p:cNvSpPr/>
          <p:nvPr/>
        </p:nvSpPr>
        <p:spPr>
          <a:xfrm>
            <a:off x="5047188" y="349290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03" name="Rectangle 102"/>
          <p:cNvSpPr/>
          <p:nvPr/>
        </p:nvSpPr>
        <p:spPr>
          <a:xfrm>
            <a:off x="5362771" y="349290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9" name="Rectangle 228"/>
          <p:cNvSpPr/>
          <p:nvPr/>
        </p:nvSpPr>
        <p:spPr>
          <a:xfrm>
            <a:off x="4100446" y="2861738"/>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grpSp>
        <p:nvGrpSpPr>
          <p:cNvPr id="480" name="Group 479"/>
          <p:cNvGrpSpPr/>
          <p:nvPr/>
        </p:nvGrpSpPr>
        <p:grpSpPr>
          <a:xfrm>
            <a:off x="2522539" y="1599415"/>
            <a:ext cx="3132342" cy="3132339"/>
            <a:chOff x="998539" y="1599414"/>
            <a:chExt cx="3132342" cy="3132339"/>
          </a:xfrm>
        </p:grpSpPr>
        <p:sp>
          <p:nvSpPr>
            <p:cNvPr id="4" name="Rectangle 3"/>
            <p:cNvSpPr/>
            <p:nvPr/>
          </p:nvSpPr>
          <p:spPr>
            <a:xfrm>
              <a:off x="998539"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 name="Rectangle 4"/>
            <p:cNvSpPr/>
            <p:nvPr/>
          </p:nvSpPr>
          <p:spPr>
            <a:xfrm>
              <a:off x="1314120"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 name="Rectangle 5"/>
            <p:cNvSpPr/>
            <p:nvPr/>
          </p:nvSpPr>
          <p:spPr>
            <a:xfrm>
              <a:off x="1629701"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 name="Rectangle 6"/>
            <p:cNvSpPr/>
            <p:nvPr/>
          </p:nvSpPr>
          <p:spPr>
            <a:xfrm>
              <a:off x="1945282"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 name="Rectangle 7"/>
            <p:cNvSpPr/>
            <p:nvPr/>
          </p:nvSpPr>
          <p:spPr>
            <a:xfrm>
              <a:off x="2260864"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 name="Rectangle 8"/>
            <p:cNvSpPr/>
            <p:nvPr/>
          </p:nvSpPr>
          <p:spPr>
            <a:xfrm>
              <a:off x="2576445"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0" name="Rectangle 9"/>
            <p:cNvSpPr/>
            <p:nvPr/>
          </p:nvSpPr>
          <p:spPr>
            <a:xfrm>
              <a:off x="2892026"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1" name="Rectangle 10"/>
            <p:cNvSpPr/>
            <p:nvPr/>
          </p:nvSpPr>
          <p:spPr>
            <a:xfrm>
              <a:off x="3207607"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2" name="Rectangle 11"/>
            <p:cNvSpPr/>
            <p:nvPr/>
          </p:nvSpPr>
          <p:spPr>
            <a:xfrm>
              <a:off x="3523187"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3" name="Rectangle 12"/>
            <p:cNvSpPr/>
            <p:nvPr/>
          </p:nvSpPr>
          <p:spPr>
            <a:xfrm>
              <a:off x="3838770"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4" name="Rectangle 13"/>
            <p:cNvSpPr/>
            <p:nvPr/>
          </p:nvSpPr>
          <p:spPr>
            <a:xfrm>
              <a:off x="998539" y="1914995"/>
              <a:ext cx="292107" cy="29210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5" name="Rectangle 14"/>
            <p:cNvSpPr/>
            <p:nvPr/>
          </p:nvSpPr>
          <p:spPr>
            <a:xfrm>
              <a:off x="1314120" y="1914995"/>
              <a:ext cx="292107" cy="29210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6" name="Rectangle 15"/>
            <p:cNvSpPr/>
            <p:nvPr/>
          </p:nvSpPr>
          <p:spPr>
            <a:xfrm>
              <a:off x="1629701" y="1914995"/>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7" name="Rectangle 16"/>
            <p:cNvSpPr/>
            <p:nvPr/>
          </p:nvSpPr>
          <p:spPr>
            <a:xfrm>
              <a:off x="1945282" y="1914995"/>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8" name="Rectangle 17"/>
            <p:cNvSpPr/>
            <p:nvPr/>
          </p:nvSpPr>
          <p:spPr>
            <a:xfrm>
              <a:off x="2260864" y="1914995"/>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9" name="Rectangle 18"/>
            <p:cNvSpPr/>
            <p:nvPr/>
          </p:nvSpPr>
          <p:spPr>
            <a:xfrm>
              <a:off x="2576445" y="1914995"/>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0" name="Rectangle 19"/>
            <p:cNvSpPr/>
            <p:nvPr/>
          </p:nvSpPr>
          <p:spPr>
            <a:xfrm>
              <a:off x="2892026" y="1914995"/>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1" name="Rectangle 20"/>
            <p:cNvSpPr/>
            <p:nvPr/>
          </p:nvSpPr>
          <p:spPr>
            <a:xfrm>
              <a:off x="3207607" y="1914995"/>
              <a:ext cx="292107" cy="29210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 name="Rectangle 21"/>
            <p:cNvSpPr/>
            <p:nvPr/>
          </p:nvSpPr>
          <p:spPr>
            <a:xfrm>
              <a:off x="3523187" y="1914995"/>
              <a:ext cx="292107" cy="2921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 name="Rectangle 22"/>
            <p:cNvSpPr/>
            <p:nvPr/>
          </p:nvSpPr>
          <p:spPr>
            <a:xfrm>
              <a:off x="3838770" y="1914995"/>
              <a:ext cx="292107" cy="29210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 name="Rectangle 24"/>
            <p:cNvSpPr/>
            <p:nvPr/>
          </p:nvSpPr>
          <p:spPr>
            <a:xfrm>
              <a:off x="1314120" y="223057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 name="Rectangle 25"/>
            <p:cNvSpPr/>
            <p:nvPr/>
          </p:nvSpPr>
          <p:spPr>
            <a:xfrm>
              <a:off x="1629701" y="223057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 name="Rectangle 26"/>
            <p:cNvSpPr/>
            <p:nvPr/>
          </p:nvSpPr>
          <p:spPr>
            <a:xfrm>
              <a:off x="1945282" y="223057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8" name="Rectangle 27"/>
            <p:cNvSpPr/>
            <p:nvPr/>
          </p:nvSpPr>
          <p:spPr>
            <a:xfrm>
              <a:off x="2260864" y="223057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9" name="Rectangle 28"/>
            <p:cNvSpPr/>
            <p:nvPr/>
          </p:nvSpPr>
          <p:spPr>
            <a:xfrm>
              <a:off x="2576445" y="223057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0" name="Rectangle 29"/>
            <p:cNvSpPr/>
            <p:nvPr/>
          </p:nvSpPr>
          <p:spPr>
            <a:xfrm>
              <a:off x="2892026" y="223057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1" name="Rectangle 30"/>
            <p:cNvSpPr/>
            <p:nvPr/>
          </p:nvSpPr>
          <p:spPr>
            <a:xfrm>
              <a:off x="3207607" y="223057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2" name="Rectangle 31"/>
            <p:cNvSpPr/>
            <p:nvPr/>
          </p:nvSpPr>
          <p:spPr>
            <a:xfrm>
              <a:off x="3523187" y="2230576"/>
              <a:ext cx="292107" cy="29210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3" name="Rectangle 32"/>
            <p:cNvSpPr/>
            <p:nvPr/>
          </p:nvSpPr>
          <p:spPr>
            <a:xfrm>
              <a:off x="3838770" y="2230576"/>
              <a:ext cx="292107" cy="29210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9" name="Rectangle 48"/>
            <p:cNvSpPr/>
            <p:nvPr/>
          </p:nvSpPr>
          <p:spPr>
            <a:xfrm>
              <a:off x="2576445" y="286173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04" name="Rectangle 203"/>
            <p:cNvSpPr/>
            <p:nvPr/>
          </p:nvSpPr>
          <p:spPr>
            <a:xfrm>
              <a:off x="998539" y="223057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14" name="Rectangle 213"/>
            <p:cNvSpPr/>
            <p:nvPr/>
          </p:nvSpPr>
          <p:spPr>
            <a:xfrm>
              <a:off x="998539"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15" name="Rectangle 214"/>
            <p:cNvSpPr/>
            <p:nvPr/>
          </p:nvSpPr>
          <p:spPr>
            <a:xfrm>
              <a:off x="1314120"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16" name="Rectangle 215"/>
            <p:cNvSpPr/>
            <p:nvPr/>
          </p:nvSpPr>
          <p:spPr>
            <a:xfrm>
              <a:off x="1629701"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17" name="Rectangle 216"/>
            <p:cNvSpPr/>
            <p:nvPr/>
          </p:nvSpPr>
          <p:spPr>
            <a:xfrm>
              <a:off x="1945282"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18" name="Rectangle 217"/>
            <p:cNvSpPr/>
            <p:nvPr/>
          </p:nvSpPr>
          <p:spPr>
            <a:xfrm>
              <a:off x="2260864"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19" name="Rectangle 218"/>
            <p:cNvSpPr/>
            <p:nvPr/>
          </p:nvSpPr>
          <p:spPr>
            <a:xfrm>
              <a:off x="2576445"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0" name="Rectangle 219"/>
            <p:cNvSpPr/>
            <p:nvPr/>
          </p:nvSpPr>
          <p:spPr>
            <a:xfrm>
              <a:off x="2892026"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1" name="Rectangle 220"/>
            <p:cNvSpPr/>
            <p:nvPr/>
          </p:nvSpPr>
          <p:spPr>
            <a:xfrm>
              <a:off x="3207607"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2" name="Rectangle 221"/>
            <p:cNvSpPr/>
            <p:nvPr/>
          </p:nvSpPr>
          <p:spPr>
            <a:xfrm>
              <a:off x="3523187"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3" name="Rectangle 222"/>
            <p:cNvSpPr/>
            <p:nvPr/>
          </p:nvSpPr>
          <p:spPr>
            <a:xfrm>
              <a:off x="3838770"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4" name="Rectangle 223"/>
            <p:cNvSpPr/>
            <p:nvPr/>
          </p:nvSpPr>
          <p:spPr>
            <a:xfrm>
              <a:off x="998539" y="286173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5" name="Rectangle 224"/>
            <p:cNvSpPr/>
            <p:nvPr/>
          </p:nvSpPr>
          <p:spPr>
            <a:xfrm>
              <a:off x="1314120" y="286173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6" name="Rectangle 225"/>
            <p:cNvSpPr/>
            <p:nvPr/>
          </p:nvSpPr>
          <p:spPr>
            <a:xfrm>
              <a:off x="1629701" y="286173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7" name="Rectangle 226"/>
            <p:cNvSpPr/>
            <p:nvPr/>
          </p:nvSpPr>
          <p:spPr>
            <a:xfrm>
              <a:off x="1945282" y="286173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8" name="Rectangle 227"/>
            <p:cNvSpPr/>
            <p:nvPr/>
          </p:nvSpPr>
          <p:spPr>
            <a:xfrm>
              <a:off x="2260864" y="286173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0" name="Rectangle 229"/>
            <p:cNvSpPr/>
            <p:nvPr/>
          </p:nvSpPr>
          <p:spPr>
            <a:xfrm>
              <a:off x="2892026" y="286173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1" name="Rectangle 230"/>
            <p:cNvSpPr/>
            <p:nvPr/>
          </p:nvSpPr>
          <p:spPr>
            <a:xfrm>
              <a:off x="3207607" y="286173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2" name="Rectangle 231"/>
            <p:cNvSpPr/>
            <p:nvPr/>
          </p:nvSpPr>
          <p:spPr>
            <a:xfrm>
              <a:off x="3523187" y="286173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3" name="Rectangle 232"/>
            <p:cNvSpPr/>
            <p:nvPr/>
          </p:nvSpPr>
          <p:spPr>
            <a:xfrm>
              <a:off x="3838770" y="286173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4" name="Rectangle 233"/>
            <p:cNvSpPr/>
            <p:nvPr/>
          </p:nvSpPr>
          <p:spPr>
            <a:xfrm>
              <a:off x="998539"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5" name="Rectangle 234"/>
            <p:cNvSpPr/>
            <p:nvPr/>
          </p:nvSpPr>
          <p:spPr>
            <a:xfrm>
              <a:off x="1314120"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6" name="Rectangle 235"/>
            <p:cNvSpPr/>
            <p:nvPr/>
          </p:nvSpPr>
          <p:spPr>
            <a:xfrm>
              <a:off x="1629701"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7" name="Rectangle 236"/>
            <p:cNvSpPr/>
            <p:nvPr/>
          </p:nvSpPr>
          <p:spPr>
            <a:xfrm>
              <a:off x="1945282"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8" name="Rectangle 237"/>
            <p:cNvSpPr/>
            <p:nvPr/>
          </p:nvSpPr>
          <p:spPr>
            <a:xfrm>
              <a:off x="2260864"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9" name="Rectangle 238"/>
            <p:cNvSpPr/>
            <p:nvPr/>
          </p:nvSpPr>
          <p:spPr>
            <a:xfrm>
              <a:off x="2576445"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0" name="Rectangle 239"/>
            <p:cNvSpPr/>
            <p:nvPr/>
          </p:nvSpPr>
          <p:spPr>
            <a:xfrm>
              <a:off x="2892026"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1" name="Rectangle 240"/>
            <p:cNvSpPr/>
            <p:nvPr/>
          </p:nvSpPr>
          <p:spPr>
            <a:xfrm>
              <a:off x="3207607"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2" name="Rectangle 241"/>
            <p:cNvSpPr/>
            <p:nvPr/>
          </p:nvSpPr>
          <p:spPr>
            <a:xfrm>
              <a:off x="3523187"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3" name="Rectangle 242"/>
            <p:cNvSpPr/>
            <p:nvPr/>
          </p:nvSpPr>
          <p:spPr>
            <a:xfrm>
              <a:off x="3838770"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4" name="Rectangle 243"/>
            <p:cNvSpPr/>
            <p:nvPr/>
          </p:nvSpPr>
          <p:spPr>
            <a:xfrm>
              <a:off x="998539" y="443964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5" name="Rectangle 244"/>
            <p:cNvSpPr/>
            <p:nvPr/>
          </p:nvSpPr>
          <p:spPr>
            <a:xfrm>
              <a:off x="1314120" y="443964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6" name="Rectangle 245"/>
            <p:cNvSpPr/>
            <p:nvPr/>
          </p:nvSpPr>
          <p:spPr>
            <a:xfrm>
              <a:off x="1629701" y="443964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7" name="Rectangle 246"/>
            <p:cNvSpPr/>
            <p:nvPr/>
          </p:nvSpPr>
          <p:spPr>
            <a:xfrm>
              <a:off x="1945282" y="443964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8" name="Rectangle 247"/>
            <p:cNvSpPr/>
            <p:nvPr/>
          </p:nvSpPr>
          <p:spPr>
            <a:xfrm>
              <a:off x="2260864" y="443964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9" name="Rectangle 248"/>
            <p:cNvSpPr/>
            <p:nvPr/>
          </p:nvSpPr>
          <p:spPr>
            <a:xfrm>
              <a:off x="2576445" y="443964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0" name="Rectangle 249"/>
            <p:cNvSpPr/>
            <p:nvPr/>
          </p:nvSpPr>
          <p:spPr>
            <a:xfrm>
              <a:off x="2892026" y="443964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1" name="Rectangle 250"/>
            <p:cNvSpPr/>
            <p:nvPr/>
          </p:nvSpPr>
          <p:spPr>
            <a:xfrm>
              <a:off x="3207607" y="443964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2" name="Rectangle 251"/>
            <p:cNvSpPr/>
            <p:nvPr/>
          </p:nvSpPr>
          <p:spPr>
            <a:xfrm>
              <a:off x="3523187" y="443964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3" name="Rectangle 252"/>
            <p:cNvSpPr/>
            <p:nvPr/>
          </p:nvSpPr>
          <p:spPr>
            <a:xfrm>
              <a:off x="3838770" y="443964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4" name="Rectangle 253"/>
            <p:cNvSpPr/>
            <p:nvPr/>
          </p:nvSpPr>
          <p:spPr>
            <a:xfrm>
              <a:off x="998539" y="4124062"/>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5" name="Rectangle 254"/>
            <p:cNvSpPr/>
            <p:nvPr/>
          </p:nvSpPr>
          <p:spPr>
            <a:xfrm>
              <a:off x="1314120" y="4124062"/>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6" name="Rectangle 255"/>
            <p:cNvSpPr/>
            <p:nvPr/>
          </p:nvSpPr>
          <p:spPr>
            <a:xfrm>
              <a:off x="1629701" y="4124062"/>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7" name="Rectangle 256"/>
            <p:cNvSpPr/>
            <p:nvPr/>
          </p:nvSpPr>
          <p:spPr>
            <a:xfrm>
              <a:off x="1945282" y="4124062"/>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8" name="Rectangle 257"/>
            <p:cNvSpPr/>
            <p:nvPr/>
          </p:nvSpPr>
          <p:spPr>
            <a:xfrm>
              <a:off x="2260864" y="4124062"/>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9" name="Rectangle 258"/>
            <p:cNvSpPr/>
            <p:nvPr/>
          </p:nvSpPr>
          <p:spPr>
            <a:xfrm>
              <a:off x="2576445" y="4124062"/>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0" name="Rectangle 259"/>
            <p:cNvSpPr/>
            <p:nvPr/>
          </p:nvSpPr>
          <p:spPr>
            <a:xfrm>
              <a:off x="2892026" y="412406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1" name="Rectangle 260"/>
            <p:cNvSpPr/>
            <p:nvPr/>
          </p:nvSpPr>
          <p:spPr>
            <a:xfrm>
              <a:off x="3207607" y="4124062"/>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2" name="Rectangle 261"/>
            <p:cNvSpPr/>
            <p:nvPr/>
          </p:nvSpPr>
          <p:spPr>
            <a:xfrm>
              <a:off x="3523187" y="4124061"/>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3" name="Rectangle 262"/>
            <p:cNvSpPr/>
            <p:nvPr/>
          </p:nvSpPr>
          <p:spPr>
            <a:xfrm>
              <a:off x="3838770" y="4124059"/>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4" name="Rectangle 263"/>
            <p:cNvSpPr/>
            <p:nvPr/>
          </p:nvSpPr>
          <p:spPr>
            <a:xfrm>
              <a:off x="998539" y="317731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5" name="Rectangle 264"/>
            <p:cNvSpPr/>
            <p:nvPr/>
          </p:nvSpPr>
          <p:spPr>
            <a:xfrm>
              <a:off x="1314120" y="317731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6" name="Rectangle 265"/>
            <p:cNvSpPr/>
            <p:nvPr/>
          </p:nvSpPr>
          <p:spPr>
            <a:xfrm>
              <a:off x="1629701" y="317731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7" name="Rectangle 266"/>
            <p:cNvSpPr/>
            <p:nvPr/>
          </p:nvSpPr>
          <p:spPr>
            <a:xfrm>
              <a:off x="1945282" y="317731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8" name="Rectangle 267"/>
            <p:cNvSpPr/>
            <p:nvPr/>
          </p:nvSpPr>
          <p:spPr>
            <a:xfrm>
              <a:off x="2260864" y="317731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9" name="Rectangle 268"/>
            <p:cNvSpPr/>
            <p:nvPr/>
          </p:nvSpPr>
          <p:spPr>
            <a:xfrm>
              <a:off x="2576445" y="317731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0" name="Rectangle 269"/>
            <p:cNvSpPr/>
            <p:nvPr/>
          </p:nvSpPr>
          <p:spPr>
            <a:xfrm>
              <a:off x="2892026" y="317731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1" name="Rectangle 270"/>
            <p:cNvSpPr/>
            <p:nvPr/>
          </p:nvSpPr>
          <p:spPr>
            <a:xfrm>
              <a:off x="3207607" y="317731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2" name="Rectangle 271"/>
            <p:cNvSpPr/>
            <p:nvPr/>
          </p:nvSpPr>
          <p:spPr>
            <a:xfrm>
              <a:off x="3523187" y="317731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3" name="Rectangle 272"/>
            <p:cNvSpPr/>
            <p:nvPr/>
          </p:nvSpPr>
          <p:spPr>
            <a:xfrm>
              <a:off x="3838770" y="317731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4" name="Rectangle 273"/>
            <p:cNvSpPr/>
            <p:nvPr/>
          </p:nvSpPr>
          <p:spPr>
            <a:xfrm>
              <a:off x="998539" y="349289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5" name="Rectangle 274"/>
            <p:cNvSpPr/>
            <p:nvPr/>
          </p:nvSpPr>
          <p:spPr>
            <a:xfrm>
              <a:off x="1314120" y="3492899"/>
              <a:ext cx="292107" cy="292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6" name="Rectangle 275"/>
            <p:cNvSpPr/>
            <p:nvPr/>
          </p:nvSpPr>
          <p:spPr>
            <a:xfrm>
              <a:off x="1629701" y="3492902"/>
              <a:ext cx="292107" cy="292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7" name="Rectangle 276"/>
            <p:cNvSpPr/>
            <p:nvPr/>
          </p:nvSpPr>
          <p:spPr>
            <a:xfrm>
              <a:off x="1945282" y="3492905"/>
              <a:ext cx="292107" cy="292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8" name="Rectangle 277"/>
            <p:cNvSpPr/>
            <p:nvPr/>
          </p:nvSpPr>
          <p:spPr>
            <a:xfrm>
              <a:off x="2260864" y="3492907"/>
              <a:ext cx="292107" cy="292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9" name="Rectangle 278"/>
            <p:cNvSpPr/>
            <p:nvPr/>
          </p:nvSpPr>
          <p:spPr>
            <a:xfrm>
              <a:off x="2576443" y="349290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80" name="Rectangle 279"/>
            <p:cNvSpPr/>
            <p:nvPr/>
          </p:nvSpPr>
          <p:spPr>
            <a:xfrm>
              <a:off x="2892023" y="3492916"/>
              <a:ext cx="292107" cy="292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81" name="Rectangle 280"/>
            <p:cNvSpPr/>
            <p:nvPr/>
          </p:nvSpPr>
          <p:spPr>
            <a:xfrm>
              <a:off x="3207607" y="3492920"/>
              <a:ext cx="292107" cy="292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82" name="Rectangle 281"/>
            <p:cNvSpPr/>
            <p:nvPr/>
          </p:nvSpPr>
          <p:spPr>
            <a:xfrm>
              <a:off x="3523187" y="3492920"/>
              <a:ext cx="292107" cy="292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83" name="Rectangle 282"/>
            <p:cNvSpPr/>
            <p:nvPr/>
          </p:nvSpPr>
          <p:spPr>
            <a:xfrm>
              <a:off x="3838774" y="3492925"/>
              <a:ext cx="292107" cy="292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grpSp>
      <p:grpSp>
        <p:nvGrpSpPr>
          <p:cNvPr id="2" name="Group 1"/>
          <p:cNvGrpSpPr/>
          <p:nvPr/>
        </p:nvGrpSpPr>
        <p:grpSpPr>
          <a:xfrm>
            <a:off x="5967465" y="1274187"/>
            <a:ext cx="2068969" cy="1446550"/>
            <a:chOff x="3703575" y="1983400"/>
            <a:chExt cx="2068969" cy="1446550"/>
          </a:xfrm>
        </p:grpSpPr>
        <p:sp>
          <p:nvSpPr>
            <p:cNvPr id="486" name="Rectangle 6"/>
            <p:cNvSpPr>
              <a:spLocks noChangeArrowheads="1"/>
            </p:cNvSpPr>
            <p:nvPr/>
          </p:nvSpPr>
          <p:spPr bwMode="auto">
            <a:xfrm>
              <a:off x="3703575" y="1983400"/>
              <a:ext cx="140294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spAutoFit/>
            </a:bodyPr>
            <a:lstStyle/>
            <a:p>
              <a:r>
                <a:rPr lang="en-US" altLang="en-US" sz="8800" b="1" spc="-150" dirty="0">
                  <a:solidFill>
                    <a:schemeClr val="accent2"/>
                  </a:solidFill>
                </a:rPr>
                <a:t>82</a:t>
              </a:r>
            </a:p>
          </p:txBody>
        </p:sp>
        <p:sp>
          <p:nvSpPr>
            <p:cNvPr id="487" name="Rectangle 7"/>
            <p:cNvSpPr>
              <a:spLocks noChangeArrowheads="1"/>
            </p:cNvSpPr>
            <p:nvPr/>
          </p:nvSpPr>
          <p:spPr bwMode="auto">
            <a:xfrm>
              <a:off x="4972325" y="2123696"/>
              <a:ext cx="80021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spAutoFit/>
            </a:bodyPr>
            <a:lstStyle/>
            <a:p>
              <a:r>
                <a:rPr lang="en-US" altLang="en-US" sz="5400" b="1" dirty="0">
                  <a:solidFill>
                    <a:schemeClr val="accent2"/>
                  </a:solidFill>
                </a:rPr>
                <a:t>%</a:t>
              </a:r>
            </a:p>
          </p:txBody>
        </p:sp>
      </p:grpSp>
      <p:sp>
        <p:nvSpPr>
          <p:cNvPr id="488" name="Text Box 2"/>
          <p:cNvSpPr txBox="1">
            <a:spLocks noChangeArrowheads="1"/>
          </p:cNvSpPr>
          <p:nvPr/>
        </p:nvSpPr>
        <p:spPr bwMode="auto">
          <a:xfrm>
            <a:off x="6173651" y="2505547"/>
            <a:ext cx="388269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en-US" altLang="en-US" sz="1600" dirty="0">
                <a:solidFill>
                  <a:schemeClr val="tx2"/>
                </a:solidFill>
              </a:rPr>
              <a:t>of </a:t>
            </a:r>
            <a:r>
              <a:rPr lang="en-US" altLang="en-US" sz="1600" dirty="0">
                <a:solidFill>
                  <a:srgbClr val="05C3DE"/>
                </a:solidFill>
              </a:rPr>
              <a:t>workers expect </a:t>
            </a:r>
            <a:r>
              <a:rPr lang="en-US" altLang="en-US" sz="1600" dirty="0">
                <a:solidFill>
                  <a:schemeClr val="tx2"/>
                </a:solidFill>
              </a:rPr>
              <a:t>their employer-sponsored savings to be an income source </a:t>
            </a:r>
          </a:p>
        </p:txBody>
      </p:sp>
      <p:grpSp>
        <p:nvGrpSpPr>
          <p:cNvPr id="3" name="Group 2"/>
          <p:cNvGrpSpPr/>
          <p:nvPr/>
        </p:nvGrpSpPr>
        <p:grpSpPr>
          <a:xfrm>
            <a:off x="6001754" y="3032944"/>
            <a:ext cx="2056614" cy="1446550"/>
            <a:chOff x="6484875" y="1981909"/>
            <a:chExt cx="2056614" cy="1446550"/>
          </a:xfrm>
        </p:grpSpPr>
        <p:sp>
          <p:nvSpPr>
            <p:cNvPr id="489" name="Rectangle 6"/>
            <p:cNvSpPr>
              <a:spLocks noChangeArrowheads="1"/>
            </p:cNvSpPr>
            <p:nvPr/>
          </p:nvSpPr>
          <p:spPr bwMode="auto">
            <a:xfrm>
              <a:off x="6484875" y="1981909"/>
              <a:ext cx="140294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spAutoFit/>
            </a:bodyPr>
            <a:lstStyle/>
            <a:p>
              <a:r>
                <a:rPr lang="en-US" altLang="en-US" sz="8800" b="1" spc="-150" dirty="0">
                  <a:solidFill>
                    <a:schemeClr val="accent2"/>
                  </a:solidFill>
                </a:rPr>
                <a:t>54</a:t>
              </a:r>
            </a:p>
          </p:txBody>
        </p:sp>
        <p:sp>
          <p:nvSpPr>
            <p:cNvPr id="490" name="Rectangle 7"/>
            <p:cNvSpPr>
              <a:spLocks noChangeArrowheads="1"/>
            </p:cNvSpPr>
            <p:nvPr/>
          </p:nvSpPr>
          <p:spPr bwMode="auto">
            <a:xfrm>
              <a:off x="7741270" y="2122205"/>
              <a:ext cx="80021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spAutoFit/>
            </a:bodyPr>
            <a:lstStyle/>
            <a:p>
              <a:r>
                <a:rPr lang="en-US" altLang="en-US" sz="5400" b="1" dirty="0">
                  <a:solidFill>
                    <a:schemeClr val="accent2"/>
                  </a:solidFill>
                </a:rPr>
                <a:t>%</a:t>
              </a:r>
            </a:p>
          </p:txBody>
        </p:sp>
      </p:grpSp>
      <p:sp>
        <p:nvSpPr>
          <p:cNvPr id="491" name="Text Box 2"/>
          <p:cNvSpPr txBox="1">
            <a:spLocks noChangeArrowheads="1"/>
          </p:cNvSpPr>
          <p:nvPr/>
        </p:nvSpPr>
        <p:spPr bwMode="auto">
          <a:xfrm>
            <a:off x="6163998" y="4262813"/>
            <a:ext cx="399119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en-US" altLang="en-US" sz="1600" dirty="0">
                <a:solidFill>
                  <a:schemeClr val="tx2"/>
                </a:solidFill>
              </a:rPr>
              <a:t>of </a:t>
            </a:r>
            <a:r>
              <a:rPr lang="en-US" altLang="en-US" sz="1600" dirty="0">
                <a:solidFill>
                  <a:srgbClr val="05C3DE"/>
                </a:solidFill>
              </a:rPr>
              <a:t>current retirees report</a:t>
            </a:r>
            <a:r>
              <a:rPr lang="en-US" altLang="en-US" sz="1600" dirty="0">
                <a:solidFill>
                  <a:schemeClr val="tx2"/>
                </a:solidFill>
              </a:rPr>
              <a:t> employer-sponsored savings as an income source </a:t>
            </a:r>
          </a:p>
        </p:txBody>
      </p:sp>
      <p:sp>
        <p:nvSpPr>
          <p:cNvPr id="498" name="Rectangle 8"/>
          <p:cNvSpPr>
            <a:spLocks noChangeArrowheads="1"/>
          </p:cNvSpPr>
          <p:nvPr/>
        </p:nvSpPr>
        <p:spPr bwMode="auto">
          <a:xfrm>
            <a:off x="2517776" y="6341388"/>
            <a:ext cx="7480300" cy="516612"/>
          </a:xfrm>
          <a:prstGeom prst="rect">
            <a:avLst/>
          </a:prstGeom>
          <a:noFill/>
          <a:ln w="9525">
            <a:noFill/>
            <a:miter lim="800000"/>
            <a:headEnd/>
            <a:tailEnd/>
          </a:ln>
        </p:spPr>
        <p:txBody>
          <a:bodyPr lIns="0" tIns="0" rIns="0" bIns="347472" anchor="b" anchorCtr="0"/>
          <a:lstStyle/>
          <a:p>
            <a:pPr marL="285750" indent="-285750">
              <a:spcBef>
                <a:spcPct val="60000"/>
              </a:spcBef>
              <a:buClr>
                <a:srgbClr val="B6BF00"/>
              </a:buClr>
            </a:pPr>
            <a:r>
              <a:rPr lang="en-US" sz="1000" dirty="0">
                <a:solidFill>
                  <a:srgbClr val="3B3B3B"/>
                </a:solidFill>
                <a:latin typeface="Trade Gothic LT Std"/>
                <a:ea typeface="Trade Gothic LT Std"/>
                <a:cs typeface="Trade Gothic LT Std"/>
              </a:rPr>
              <a:t>Source: Employee Benefit Research Institute and Mathew Greenwald &amp; Associates, Inc., 2019 Retirement Confidence Survey</a:t>
            </a:r>
            <a:r>
              <a:rPr lang="en-US" sz="1000" baseline="30000" dirty="0">
                <a:solidFill>
                  <a:srgbClr val="3B3B3B"/>
                </a:solidFill>
                <a:latin typeface="Trade Gothic LT Std"/>
                <a:ea typeface="Trade Gothic LT Std"/>
                <a:cs typeface="Trade Gothic LT Std"/>
              </a:rPr>
              <a:t>®</a:t>
            </a:r>
            <a:endParaRPr lang="en-US" sz="1000" dirty="0">
              <a:solidFill>
                <a:srgbClr val="3B3B3B"/>
              </a:solidFill>
              <a:latin typeface="Trade Gothic LT Std"/>
              <a:ea typeface="Trade Gothic LT Std"/>
              <a:cs typeface="Trade Gothic LT Std"/>
            </a:endParaRPr>
          </a:p>
        </p:txBody>
      </p:sp>
      <p:cxnSp>
        <p:nvCxnSpPr>
          <p:cNvPr id="203" name="Straight Connector 202"/>
          <p:cNvCxnSpPr/>
          <p:nvPr/>
        </p:nvCxnSpPr>
        <p:spPr>
          <a:xfrm>
            <a:off x="6104083" y="3153843"/>
            <a:ext cx="3952259" cy="0"/>
          </a:xfrm>
          <a:prstGeom prst="line">
            <a:avLst/>
          </a:prstGeom>
          <a:ln w="6350" cap="rnd">
            <a:solidFill>
              <a:srgbClr val="3B3B3B"/>
            </a:solidFill>
          </a:ln>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4100443" y="286173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90" name="Rectangle 189"/>
          <p:cNvSpPr/>
          <p:nvPr/>
        </p:nvSpPr>
        <p:spPr>
          <a:xfrm>
            <a:off x="4100446" y="223125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91" name="Rectangle 190"/>
          <p:cNvSpPr/>
          <p:nvPr/>
        </p:nvSpPr>
        <p:spPr>
          <a:xfrm>
            <a:off x="4416027" y="223125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92" name="Rectangle 191"/>
          <p:cNvSpPr/>
          <p:nvPr/>
        </p:nvSpPr>
        <p:spPr>
          <a:xfrm>
            <a:off x="4731608" y="223125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93" name="Rectangle 192"/>
          <p:cNvSpPr/>
          <p:nvPr/>
        </p:nvSpPr>
        <p:spPr>
          <a:xfrm>
            <a:off x="3784865" y="223125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Tree>
    <p:extLst>
      <p:ext uri="{BB962C8B-B14F-4D97-AF65-F5344CB8AC3E}">
        <p14:creationId xmlns:p14="http://schemas.microsoft.com/office/powerpoint/2010/main" val="92876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1"/>
                                        </p:tgtEl>
                                        <p:attrNameLst>
                                          <p:attrName>style.visibility</p:attrName>
                                        </p:attrNameLst>
                                      </p:cBhvr>
                                      <p:to>
                                        <p:strVal val="visible"/>
                                      </p:to>
                                    </p:set>
                                    <p:animEffect transition="in" filter="fade">
                                      <p:cBhvr>
                                        <p:cTn id="7" dur="500"/>
                                        <p:tgtEl>
                                          <p:spTgt spid="491"/>
                                        </p:tgtEl>
                                      </p:cBhvr>
                                    </p:animEffect>
                                  </p:childTnLst>
                                </p:cTn>
                              </p:par>
                              <p:par>
                                <p:cTn id="8" presetID="10" presetClass="entr" presetSubtype="0" fill="hold" nodeType="withEffect">
                                  <p:stCondLst>
                                    <p:cond delay="0"/>
                                  </p:stCondLst>
                                  <p:childTnLst>
                                    <p:set>
                                      <p:cBhvr>
                                        <p:cTn id="9" dur="1" fill="hold">
                                          <p:stCondLst>
                                            <p:cond delay="0"/>
                                          </p:stCondLst>
                                        </p:cTn>
                                        <p:tgtEl>
                                          <p:spTgt spid="203"/>
                                        </p:tgtEl>
                                        <p:attrNameLst>
                                          <p:attrName>style.visibility</p:attrName>
                                        </p:attrNameLst>
                                      </p:cBhvr>
                                      <p:to>
                                        <p:strVal val="visible"/>
                                      </p:to>
                                    </p:set>
                                    <p:animEffect transition="in" filter="fade">
                                      <p:cBhvr>
                                        <p:cTn id="10" dur="500"/>
                                        <p:tgtEl>
                                          <p:spTgt spid="203"/>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xit" presetSubtype="0" fill="hold" grpId="0" nodeType="withEffect">
                                  <p:stCondLst>
                                    <p:cond delay="0"/>
                                  </p:stCondLst>
                                  <p:childTnLst>
                                    <p:animEffect transition="out" filter="fade">
                                      <p:cBhvr>
                                        <p:cTn id="15" dur="500"/>
                                        <p:tgtEl>
                                          <p:spTgt spid="229"/>
                                        </p:tgtEl>
                                      </p:cBhvr>
                                    </p:animEffect>
                                    <p:set>
                                      <p:cBhvr>
                                        <p:cTn id="16" dur="1" fill="hold">
                                          <p:stCondLst>
                                            <p:cond delay="499"/>
                                          </p:stCondLst>
                                        </p:cTn>
                                        <p:tgtEl>
                                          <p:spTgt spid="2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49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DD82AA-AC4E-473D-9314-FD7D3ABB2466}"/>
              </a:ext>
            </a:extLst>
          </p:cNvPr>
          <p:cNvPicPr>
            <a:picLocks noChangeAspect="1"/>
          </p:cNvPicPr>
          <p:nvPr/>
        </p:nvPicPr>
        <p:blipFill>
          <a:blip r:embed="rId3"/>
          <a:stretch>
            <a:fillRect/>
          </a:stretch>
        </p:blipFill>
        <p:spPr>
          <a:xfrm>
            <a:off x="2177708" y="1371600"/>
            <a:ext cx="10575233" cy="4876800"/>
          </a:xfrm>
          <a:prstGeom prst="rect">
            <a:avLst/>
          </a:prstGeom>
        </p:spPr>
      </p:pic>
      <p:sp>
        <p:nvSpPr>
          <p:cNvPr id="4" name="object 3">
            <a:extLst>
              <a:ext uri="{FF2B5EF4-FFF2-40B4-BE49-F238E27FC236}">
                <a16:creationId xmlns:a16="http://schemas.microsoft.com/office/drawing/2014/main" id="{019FEE43-B7D5-1E4C-895C-88E361B86E08}"/>
              </a:ext>
            </a:extLst>
          </p:cNvPr>
          <p:cNvSpPr/>
          <p:nvPr/>
        </p:nvSpPr>
        <p:spPr>
          <a:xfrm>
            <a:off x="0" y="1371600"/>
            <a:ext cx="12629723" cy="4876800"/>
          </a:xfrm>
          <a:custGeom>
            <a:avLst/>
            <a:gdLst/>
            <a:ahLst/>
            <a:cxnLst/>
            <a:rect l="l" t="t" r="r" b="b"/>
            <a:pathLst>
              <a:path w="12192000" h="4572000">
                <a:moveTo>
                  <a:pt x="0" y="4572000"/>
                </a:moveTo>
                <a:lnTo>
                  <a:pt x="12192000" y="4572000"/>
                </a:lnTo>
                <a:lnTo>
                  <a:pt x="12192000" y="0"/>
                </a:lnTo>
                <a:lnTo>
                  <a:pt x="0" y="0"/>
                </a:lnTo>
                <a:lnTo>
                  <a:pt x="0" y="4572000"/>
                </a:lnTo>
                <a:close/>
              </a:path>
            </a:pathLst>
          </a:custGeom>
          <a:solidFill>
            <a:srgbClr val="000000">
              <a:alpha val="50199"/>
            </a:srgbClr>
          </a:solidFill>
        </p:spPr>
        <p:txBody>
          <a:bodyPr wrap="square" lIns="0" tIns="0" rIns="0" bIns="0" rtlCol="0"/>
          <a:lstStyle/>
          <a:p>
            <a:endParaRPr dirty="0"/>
          </a:p>
        </p:txBody>
      </p:sp>
      <p:sp>
        <p:nvSpPr>
          <p:cNvPr id="5" name="object 4">
            <a:extLst>
              <a:ext uri="{FF2B5EF4-FFF2-40B4-BE49-F238E27FC236}">
                <a16:creationId xmlns:a16="http://schemas.microsoft.com/office/drawing/2014/main" id="{4B53A8F7-01EF-C04F-9B23-25A84F1C35D6}"/>
              </a:ext>
            </a:extLst>
          </p:cNvPr>
          <p:cNvSpPr/>
          <p:nvPr/>
        </p:nvSpPr>
        <p:spPr>
          <a:xfrm>
            <a:off x="-2" y="1371600"/>
            <a:ext cx="6223538" cy="4876800"/>
          </a:xfrm>
          <a:custGeom>
            <a:avLst/>
            <a:gdLst/>
            <a:ahLst/>
            <a:cxnLst/>
            <a:rect l="l" t="t" r="r" b="b"/>
            <a:pathLst>
              <a:path w="6667500" h="3474720">
                <a:moveTo>
                  <a:pt x="0" y="3474720"/>
                </a:moveTo>
                <a:lnTo>
                  <a:pt x="6667501" y="3474720"/>
                </a:lnTo>
                <a:lnTo>
                  <a:pt x="6667501" y="0"/>
                </a:lnTo>
                <a:lnTo>
                  <a:pt x="0" y="0"/>
                </a:lnTo>
                <a:lnTo>
                  <a:pt x="0" y="3474720"/>
                </a:lnTo>
                <a:close/>
              </a:path>
            </a:pathLst>
          </a:custGeom>
          <a:solidFill>
            <a:srgbClr val="05C3DE">
              <a:alpha val="90199"/>
            </a:srgbClr>
          </a:solidFill>
        </p:spPr>
        <p:txBody>
          <a:bodyPr wrap="square" lIns="0" tIns="0" rIns="0" bIns="0" rtlCol="0"/>
          <a:lstStyle/>
          <a:p>
            <a:endParaRPr/>
          </a:p>
        </p:txBody>
      </p:sp>
      <p:sp>
        <p:nvSpPr>
          <p:cNvPr id="23" name="Title 1">
            <a:extLst>
              <a:ext uri="{FF2B5EF4-FFF2-40B4-BE49-F238E27FC236}">
                <a16:creationId xmlns:a16="http://schemas.microsoft.com/office/drawing/2014/main" id="{32DEC69C-A857-444C-8475-3CFFC84F5200}"/>
              </a:ext>
            </a:extLst>
          </p:cNvPr>
          <p:cNvSpPr txBox="1">
            <a:spLocks/>
          </p:cNvSpPr>
          <p:nvPr/>
        </p:nvSpPr>
        <p:spPr bwMode="auto">
          <a:xfrm>
            <a:off x="1677022" y="3017737"/>
            <a:ext cx="4111279" cy="1719984"/>
          </a:xfrm>
          <a:prstGeom prst="rect">
            <a:avLst/>
          </a:prstGeom>
        </p:spPr>
        <p:txBody>
          <a:bodyPr vert="horz" lIns="0" tIns="0" rIns="0" bIns="0" rtlCol="0" anchor="ctr">
            <a:noAutofit/>
          </a:bodyPr>
          <a:lstStyle>
            <a:lvl1pPr algn="l" defTabSz="914400" rtl="0" eaLnBrk="1" latinLnBrk="0" hangingPunct="1">
              <a:lnSpc>
                <a:spcPct val="85000"/>
              </a:lnSpc>
              <a:spcBef>
                <a:spcPct val="0"/>
              </a:spcBef>
              <a:buNone/>
              <a:defRPr sz="2600" kern="1200" baseline="0">
                <a:solidFill>
                  <a:schemeClr val="accent1"/>
                </a:solidFill>
                <a:latin typeface="+mj-lt"/>
                <a:ea typeface="+mj-ea"/>
                <a:cs typeface="+mj-cs"/>
              </a:defRPr>
            </a:lvl1pPr>
          </a:lstStyle>
          <a:p>
            <a:pPr>
              <a:spcAft>
                <a:spcPts val="1000"/>
              </a:spcAft>
            </a:pPr>
            <a:r>
              <a:rPr lang="en-US" sz="3300" dirty="0">
                <a:solidFill>
                  <a:schemeClr val="bg1"/>
                </a:solidFill>
              </a:rPr>
              <a:t>What role will</a:t>
            </a:r>
          </a:p>
          <a:p>
            <a:pPr>
              <a:spcAft>
                <a:spcPts val="1000"/>
              </a:spcAft>
            </a:pPr>
            <a:r>
              <a:rPr lang="en-US" sz="3300" dirty="0">
                <a:solidFill>
                  <a:schemeClr val="bg1"/>
                </a:solidFill>
              </a:rPr>
              <a:t>your retirement</a:t>
            </a:r>
          </a:p>
          <a:p>
            <a:pPr>
              <a:spcAft>
                <a:spcPts val="1000"/>
              </a:spcAft>
            </a:pPr>
            <a:r>
              <a:rPr lang="en-US" sz="3300" dirty="0">
                <a:solidFill>
                  <a:schemeClr val="bg1"/>
                </a:solidFill>
              </a:rPr>
              <a:t>savings play?</a:t>
            </a:r>
          </a:p>
        </p:txBody>
      </p:sp>
      <p:sp>
        <p:nvSpPr>
          <p:cNvPr id="12" name="Text To Outline">
            <a:extLst>
              <a:ext uri="{FF2B5EF4-FFF2-40B4-BE49-F238E27FC236}">
                <a16:creationId xmlns:a16="http://schemas.microsoft.com/office/drawing/2014/main" id="{E1EAE875-2D7F-654C-A745-605DC5A0518D}"/>
              </a:ext>
            </a:extLst>
          </p:cNvPr>
          <p:cNvSpPr/>
          <p:nvPr/>
        </p:nvSpPr>
        <p:spPr>
          <a:xfrm>
            <a:off x="2929674" y="660245"/>
            <a:ext cx="1088116" cy="1531844"/>
          </a:xfrm>
          <a:custGeom>
            <a:avLst/>
            <a:gdLst/>
            <a:ahLst/>
            <a:cxnLst/>
            <a:rect l="l" t="t" r="r" b="b"/>
            <a:pathLst>
              <a:path w="1306357" h="1839083">
                <a:moveTo>
                  <a:pt x="484296" y="1490142"/>
                </a:moveTo>
                <a:lnTo>
                  <a:pt x="833237" y="1490142"/>
                </a:lnTo>
                <a:lnTo>
                  <a:pt x="833237" y="1839083"/>
                </a:lnTo>
                <a:lnTo>
                  <a:pt x="484296" y="1839083"/>
                </a:lnTo>
                <a:close/>
                <a:moveTo>
                  <a:pt x="650695" y="0"/>
                </a:moveTo>
                <a:cubicBezTo>
                  <a:pt x="851036" y="0"/>
                  <a:pt x="1010399" y="52362"/>
                  <a:pt x="1128782" y="157086"/>
                </a:cubicBezTo>
                <a:cubicBezTo>
                  <a:pt x="1247166" y="261810"/>
                  <a:pt x="1306357" y="383712"/>
                  <a:pt x="1306357" y="522791"/>
                </a:cubicBezTo>
                <a:cubicBezTo>
                  <a:pt x="1306357" y="599782"/>
                  <a:pt x="1284626" y="672633"/>
                  <a:pt x="1241164" y="741346"/>
                </a:cubicBezTo>
                <a:cubicBezTo>
                  <a:pt x="1197701" y="810058"/>
                  <a:pt x="1104774" y="903605"/>
                  <a:pt x="962383" y="1021989"/>
                </a:cubicBezTo>
                <a:cubicBezTo>
                  <a:pt x="888704" y="1083250"/>
                  <a:pt x="842965" y="1132508"/>
                  <a:pt x="825166" y="1169761"/>
                </a:cubicBezTo>
                <a:cubicBezTo>
                  <a:pt x="807367" y="1207015"/>
                  <a:pt x="799295" y="1273657"/>
                  <a:pt x="800951" y="1369689"/>
                </a:cubicBezTo>
                <a:lnTo>
                  <a:pt x="484296" y="1369689"/>
                </a:lnTo>
                <a:cubicBezTo>
                  <a:pt x="483468" y="1324156"/>
                  <a:pt x="483054" y="1296423"/>
                  <a:pt x="483054" y="1286489"/>
                </a:cubicBezTo>
                <a:cubicBezTo>
                  <a:pt x="483054" y="1183835"/>
                  <a:pt x="500025" y="1099393"/>
                  <a:pt x="533967" y="1033165"/>
                </a:cubicBezTo>
                <a:cubicBezTo>
                  <a:pt x="567909" y="966936"/>
                  <a:pt x="635794" y="892429"/>
                  <a:pt x="737620" y="809644"/>
                </a:cubicBezTo>
                <a:cubicBezTo>
                  <a:pt x="839446" y="726858"/>
                  <a:pt x="900294" y="672633"/>
                  <a:pt x="920162" y="646970"/>
                </a:cubicBezTo>
                <a:cubicBezTo>
                  <a:pt x="950793" y="606405"/>
                  <a:pt x="966108" y="561701"/>
                  <a:pt x="966108" y="512857"/>
                </a:cubicBezTo>
                <a:cubicBezTo>
                  <a:pt x="966108" y="444973"/>
                  <a:pt x="938996" y="386816"/>
                  <a:pt x="884771" y="338386"/>
                </a:cubicBezTo>
                <a:cubicBezTo>
                  <a:pt x="830547" y="289957"/>
                  <a:pt x="757488" y="265742"/>
                  <a:pt x="665596" y="265742"/>
                </a:cubicBezTo>
                <a:cubicBezTo>
                  <a:pt x="577016" y="265742"/>
                  <a:pt x="502923" y="290992"/>
                  <a:pt x="443317" y="341491"/>
                </a:cubicBezTo>
                <a:cubicBezTo>
                  <a:pt x="383711" y="391990"/>
                  <a:pt x="342732" y="468981"/>
                  <a:pt x="320380" y="572463"/>
                </a:cubicBezTo>
                <a:lnTo>
                  <a:pt x="0" y="532726"/>
                </a:lnTo>
                <a:cubicBezTo>
                  <a:pt x="9106" y="384539"/>
                  <a:pt x="72230" y="258705"/>
                  <a:pt x="189372" y="155223"/>
                </a:cubicBezTo>
                <a:cubicBezTo>
                  <a:pt x="306514" y="51741"/>
                  <a:pt x="460288" y="0"/>
                  <a:pt x="650695" y="0"/>
                </a:cubicBezTo>
                <a:close/>
              </a:path>
            </a:pathLst>
          </a:custGeom>
          <a:solidFill>
            <a:srgbClr val="E5E5E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3" name="Text To Outline">
            <a:extLst>
              <a:ext uri="{FF2B5EF4-FFF2-40B4-BE49-F238E27FC236}">
                <a16:creationId xmlns:a16="http://schemas.microsoft.com/office/drawing/2014/main" id="{4A8D5634-B9A9-8344-B86F-C26602C620D8}"/>
              </a:ext>
            </a:extLst>
          </p:cNvPr>
          <p:cNvSpPr/>
          <p:nvPr/>
        </p:nvSpPr>
        <p:spPr>
          <a:xfrm>
            <a:off x="5233152" y="1762977"/>
            <a:ext cx="725664" cy="1021587"/>
          </a:xfrm>
          <a:custGeom>
            <a:avLst/>
            <a:gdLst/>
            <a:ahLst/>
            <a:cxnLst/>
            <a:rect l="l" t="t" r="r" b="b"/>
            <a:pathLst>
              <a:path w="1306357" h="1839083">
                <a:moveTo>
                  <a:pt x="484296" y="1490142"/>
                </a:moveTo>
                <a:lnTo>
                  <a:pt x="833237" y="1490142"/>
                </a:lnTo>
                <a:lnTo>
                  <a:pt x="833237" y="1839083"/>
                </a:lnTo>
                <a:lnTo>
                  <a:pt x="484296" y="1839083"/>
                </a:lnTo>
                <a:close/>
                <a:moveTo>
                  <a:pt x="650695" y="0"/>
                </a:moveTo>
                <a:cubicBezTo>
                  <a:pt x="851036" y="0"/>
                  <a:pt x="1010399" y="52362"/>
                  <a:pt x="1128782" y="157086"/>
                </a:cubicBezTo>
                <a:cubicBezTo>
                  <a:pt x="1247166" y="261810"/>
                  <a:pt x="1306357" y="383712"/>
                  <a:pt x="1306357" y="522791"/>
                </a:cubicBezTo>
                <a:cubicBezTo>
                  <a:pt x="1306357" y="599782"/>
                  <a:pt x="1284626" y="672633"/>
                  <a:pt x="1241164" y="741346"/>
                </a:cubicBezTo>
                <a:cubicBezTo>
                  <a:pt x="1197701" y="810058"/>
                  <a:pt x="1104774" y="903605"/>
                  <a:pt x="962383" y="1021989"/>
                </a:cubicBezTo>
                <a:cubicBezTo>
                  <a:pt x="888704" y="1083250"/>
                  <a:pt x="842965" y="1132508"/>
                  <a:pt x="825166" y="1169761"/>
                </a:cubicBezTo>
                <a:cubicBezTo>
                  <a:pt x="807367" y="1207015"/>
                  <a:pt x="799295" y="1273657"/>
                  <a:pt x="800951" y="1369689"/>
                </a:cubicBezTo>
                <a:lnTo>
                  <a:pt x="484296" y="1369689"/>
                </a:lnTo>
                <a:cubicBezTo>
                  <a:pt x="483468" y="1324156"/>
                  <a:pt x="483054" y="1296423"/>
                  <a:pt x="483054" y="1286489"/>
                </a:cubicBezTo>
                <a:cubicBezTo>
                  <a:pt x="483054" y="1183835"/>
                  <a:pt x="500025" y="1099393"/>
                  <a:pt x="533967" y="1033165"/>
                </a:cubicBezTo>
                <a:cubicBezTo>
                  <a:pt x="567909" y="966936"/>
                  <a:pt x="635794" y="892429"/>
                  <a:pt x="737620" y="809644"/>
                </a:cubicBezTo>
                <a:cubicBezTo>
                  <a:pt x="839446" y="726858"/>
                  <a:pt x="900294" y="672633"/>
                  <a:pt x="920162" y="646970"/>
                </a:cubicBezTo>
                <a:cubicBezTo>
                  <a:pt x="950793" y="606405"/>
                  <a:pt x="966108" y="561701"/>
                  <a:pt x="966108" y="512857"/>
                </a:cubicBezTo>
                <a:cubicBezTo>
                  <a:pt x="966108" y="444973"/>
                  <a:pt x="938996" y="386816"/>
                  <a:pt x="884771" y="338386"/>
                </a:cubicBezTo>
                <a:cubicBezTo>
                  <a:pt x="830547" y="289957"/>
                  <a:pt x="757488" y="265742"/>
                  <a:pt x="665596" y="265742"/>
                </a:cubicBezTo>
                <a:cubicBezTo>
                  <a:pt x="577016" y="265742"/>
                  <a:pt x="502923" y="290992"/>
                  <a:pt x="443317" y="341491"/>
                </a:cubicBezTo>
                <a:cubicBezTo>
                  <a:pt x="383711" y="391990"/>
                  <a:pt x="342732" y="468981"/>
                  <a:pt x="320380" y="572463"/>
                </a:cubicBezTo>
                <a:lnTo>
                  <a:pt x="0" y="532726"/>
                </a:lnTo>
                <a:cubicBezTo>
                  <a:pt x="9106" y="384539"/>
                  <a:pt x="72230" y="258705"/>
                  <a:pt x="189372" y="155223"/>
                </a:cubicBezTo>
                <a:cubicBezTo>
                  <a:pt x="306514" y="51741"/>
                  <a:pt x="460288" y="0"/>
                  <a:pt x="650695" y="0"/>
                </a:cubicBezTo>
                <a:close/>
              </a:path>
            </a:pathLst>
          </a:custGeom>
          <a:solidFill>
            <a:srgbClr val="E5E5E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4" name="Text To Outline">
            <a:extLst>
              <a:ext uri="{FF2B5EF4-FFF2-40B4-BE49-F238E27FC236}">
                <a16:creationId xmlns:a16="http://schemas.microsoft.com/office/drawing/2014/main" id="{A831ADB3-EE68-8D4D-8EF1-7CC0A6E8605C}"/>
              </a:ext>
            </a:extLst>
          </p:cNvPr>
          <p:cNvSpPr/>
          <p:nvPr/>
        </p:nvSpPr>
        <p:spPr>
          <a:xfrm>
            <a:off x="4891373" y="4653233"/>
            <a:ext cx="948204" cy="1334878"/>
          </a:xfrm>
          <a:custGeom>
            <a:avLst/>
            <a:gdLst/>
            <a:ahLst/>
            <a:cxnLst/>
            <a:rect l="l" t="t" r="r" b="b"/>
            <a:pathLst>
              <a:path w="1306357" h="1839083">
                <a:moveTo>
                  <a:pt x="484296" y="1490142"/>
                </a:moveTo>
                <a:lnTo>
                  <a:pt x="833237" y="1490142"/>
                </a:lnTo>
                <a:lnTo>
                  <a:pt x="833237" y="1839083"/>
                </a:lnTo>
                <a:lnTo>
                  <a:pt x="484296" y="1839083"/>
                </a:lnTo>
                <a:close/>
                <a:moveTo>
                  <a:pt x="650695" y="0"/>
                </a:moveTo>
                <a:cubicBezTo>
                  <a:pt x="851036" y="0"/>
                  <a:pt x="1010399" y="52362"/>
                  <a:pt x="1128782" y="157086"/>
                </a:cubicBezTo>
                <a:cubicBezTo>
                  <a:pt x="1247166" y="261810"/>
                  <a:pt x="1306357" y="383712"/>
                  <a:pt x="1306357" y="522791"/>
                </a:cubicBezTo>
                <a:cubicBezTo>
                  <a:pt x="1306357" y="599782"/>
                  <a:pt x="1284626" y="672633"/>
                  <a:pt x="1241164" y="741346"/>
                </a:cubicBezTo>
                <a:cubicBezTo>
                  <a:pt x="1197701" y="810058"/>
                  <a:pt x="1104774" y="903605"/>
                  <a:pt x="962383" y="1021989"/>
                </a:cubicBezTo>
                <a:cubicBezTo>
                  <a:pt x="888704" y="1083250"/>
                  <a:pt x="842965" y="1132508"/>
                  <a:pt x="825166" y="1169761"/>
                </a:cubicBezTo>
                <a:cubicBezTo>
                  <a:pt x="807367" y="1207015"/>
                  <a:pt x="799295" y="1273657"/>
                  <a:pt x="800951" y="1369689"/>
                </a:cubicBezTo>
                <a:lnTo>
                  <a:pt x="484296" y="1369689"/>
                </a:lnTo>
                <a:cubicBezTo>
                  <a:pt x="483468" y="1324156"/>
                  <a:pt x="483054" y="1296423"/>
                  <a:pt x="483054" y="1286489"/>
                </a:cubicBezTo>
                <a:cubicBezTo>
                  <a:pt x="483054" y="1183835"/>
                  <a:pt x="500025" y="1099393"/>
                  <a:pt x="533967" y="1033165"/>
                </a:cubicBezTo>
                <a:cubicBezTo>
                  <a:pt x="567909" y="966936"/>
                  <a:pt x="635794" y="892429"/>
                  <a:pt x="737620" y="809644"/>
                </a:cubicBezTo>
                <a:cubicBezTo>
                  <a:pt x="839446" y="726858"/>
                  <a:pt x="900294" y="672633"/>
                  <a:pt x="920162" y="646970"/>
                </a:cubicBezTo>
                <a:cubicBezTo>
                  <a:pt x="950793" y="606405"/>
                  <a:pt x="966108" y="561701"/>
                  <a:pt x="966108" y="512857"/>
                </a:cubicBezTo>
                <a:cubicBezTo>
                  <a:pt x="966108" y="444973"/>
                  <a:pt x="938996" y="386816"/>
                  <a:pt x="884771" y="338386"/>
                </a:cubicBezTo>
                <a:cubicBezTo>
                  <a:pt x="830547" y="289957"/>
                  <a:pt x="757488" y="265742"/>
                  <a:pt x="665596" y="265742"/>
                </a:cubicBezTo>
                <a:cubicBezTo>
                  <a:pt x="577016" y="265742"/>
                  <a:pt x="502923" y="290992"/>
                  <a:pt x="443317" y="341491"/>
                </a:cubicBezTo>
                <a:cubicBezTo>
                  <a:pt x="383711" y="391990"/>
                  <a:pt x="342732" y="468981"/>
                  <a:pt x="320380" y="572463"/>
                </a:cubicBezTo>
                <a:lnTo>
                  <a:pt x="0" y="532726"/>
                </a:lnTo>
                <a:cubicBezTo>
                  <a:pt x="9106" y="384539"/>
                  <a:pt x="72230" y="258705"/>
                  <a:pt x="189372" y="155223"/>
                </a:cubicBezTo>
                <a:cubicBezTo>
                  <a:pt x="306514" y="51741"/>
                  <a:pt x="460288" y="0"/>
                  <a:pt x="650695" y="0"/>
                </a:cubicBezTo>
                <a:close/>
              </a:path>
            </a:pathLst>
          </a:custGeom>
          <a:solidFill>
            <a:srgbClr val="E5E5E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5" name="Text To Outline">
            <a:extLst>
              <a:ext uri="{FF2B5EF4-FFF2-40B4-BE49-F238E27FC236}">
                <a16:creationId xmlns:a16="http://schemas.microsoft.com/office/drawing/2014/main" id="{421ED3C4-41A3-D048-888D-522F5D43B70A}"/>
              </a:ext>
            </a:extLst>
          </p:cNvPr>
          <p:cNvSpPr/>
          <p:nvPr/>
        </p:nvSpPr>
        <p:spPr>
          <a:xfrm>
            <a:off x="-234523" y="323781"/>
            <a:ext cx="2466693" cy="3472598"/>
          </a:xfrm>
          <a:custGeom>
            <a:avLst/>
            <a:gdLst/>
            <a:ahLst/>
            <a:cxnLst/>
            <a:rect l="l" t="t" r="r" b="b"/>
            <a:pathLst>
              <a:path w="1306357" h="1839083">
                <a:moveTo>
                  <a:pt x="484296" y="1490142"/>
                </a:moveTo>
                <a:lnTo>
                  <a:pt x="833237" y="1490142"/>
                </a:lnTo>
                <a:lnTo>
                  <a:pt x="833237" y="1839083"/>
                </a:lnTo>
                <a:lnTo>
                  <a:pt x="484296" y="1839083"/>
                </a:lnTo>
                <a:close/>
                <a:moveTo>
                  <a:pt x="650695" y="0"/>
                </a:moveTo>
                <a:cubicBezTo>
                  <a:pt x="851036" y="0"/>
                  <a:pt x="1010399" y="52362"/>
                  <a:pt x="1128782" y="157086"/>
                </a:cubicBezTo>
                <a:cubicBezTo>
                  <a:pt x="1247166" y="261810"/>
                  <a:pt x="1306357" y="383712"/>
                  <a:pt x="1306357" y="522791"/>
                </a:cubicBezTo>
                <a:cubicBezTo>
                  <a:pt x="1306357" y="599782"/>
                  <a:pt x="1284626" y="672633"/>
                  <a:pt x="1241164" y="741346"/>
                </a:cubicBezTo>
                <a:cubicBezTo>
                  <a:pt x="1197701" y="810058"/>
                  <a:pt x="1104774" y="903605"/>
                  <a:pt x="962383" y="1021989"/>
                </a:cubicBezTo>
                <a:cubicBezTo>
                  <a:pt x="888704" y="1083250"/>
                  <a:pt x="842965" y="1132508"/>
                  <a:pt x="825166" y="1169761"/>
                </a:cubicBezTo>
                <a:cubicBezTo>
                  <a:pt x="807367" y="1207015"/>
                  <a:pt x="799295" y="1273657"/>
                  <a:pt x="800951" y="1369689"/>
                </a:cubicBezTo>
                <a:lnTo>
                  <a:pt x="484296" y="1369689"/>
                </a:lnTo>
                <a:cubicBezTo>
                  <a:pt x="483468" y="1324156"/>
                  <a:pt x="483054" y="1296423"/>
                  <a:pt x="483054" y="1286489"/>
                </a:cubicBezTo>
                <a:cubicBezTo>
                  <a:pt x="483054" y="1183835"/>
                  <a:pt x="500025" y="1099393"/>
                  <a:pt x="533967" y="1033165"/>
                </a:cubicBezTo>
                <a:cubicBezTo>
                  <a:pt x="567909" y="966936"/>
                  <a:pt x="635794" y="892429"/>
                  <a:pt x="737620" y="809644"/>
                </a:cubicBezTo>
                <a:cubicBezTo>
                  <a:pt x="839446" y="726858"/>
                  <a:pt x="900294" y="672633"/>
                  <a:pt x="920162" y="646970"/>
                </a:cubicBezTo>
                <a:cubicBezTo>
                  <a:pt x="950793" y="606405"/>
                  <a:pt x="966108" y="561701"/>
                  <a:pt x="966108" y="512857"/>
                </a:cubicBezTo>
                <a:cubicBezTo>
                  <a:pt x="966108" y="444973"/>
                  <a:pt x="938996" y="386816"/>
                  <a:pt x="884771" y="338386"/>
                </a:cubicBezTo>
                <a:cubicBezTo>
                  <a:pt x="830547" y="289957"/>
                  <a:pt x="757488" y="265742"/>
                  <a:pt x="665596" y="265742"/>
                </a:cubicBezTo>
                <a:cubicBezTo>
                  <a:pt x="577016" y="265742"/>
                  <a:pt x="502923" y="290992"/>
                  <a:pt x="443317" y="341491"/>
                </a:cubicBezTo>
                <a:cubicBezTo>
                  <a:pt x="383711" y="391990"/>
                  <a:pt x="342732" y="468981"/>
                  <a:pt x="320380" y="572463"/>
                </a:cubicBezTo>
                <a:lnTo>
                  <a:pt x="0" y="532726"/>
                </a:lnTo>
                <a:cubicBezTo>
                  <a:pt x="9106" y="384539"/>
                  <a:pt x="72230" y="258705"/>
                  <a:pt x="189372" y="155223"/>
                </a:cubicBezTo>
                <a:cubicBezTo>
                  <a:pt x="306514" y="51741"/>
                  <a:pt x="460288" y="0"/>
                  <a:pt x="650695" y="0"/>
                </a:cubicBezTo>
                <a:close/>
              </a:path>
            </a:pathLst>
          </a:custGeom>
          <a:solidFill>
            <a:srgbClr val="E5E5E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6" name="Text To Outline">
            <a:extLst>
              <a:ext uri="{FF2B5EF4-FFF2-40B4-BE49-F238E27FC236}">
                <a16:creationId xmlns:a16="http://schemas.microsoft.com/office/drawing/2014/main" id="{6DD946C0-2EDD-5442-9016-A1D0CF02AA4F}"/>
              </a:ext>
            </a:extLst>
          </p:cNvPr>
          <p:cNvSpPr/>
          <p:nvPr/>
        </p:nvSpPr>
        <p:spPr>
          <a:xfrm>
            <a:off x="798120" y="5064327"/>
            <a:ext cx="577834" cy="813472"/>
          </a:xfrm>
          <a:custGeom>
            <a:avLst/>
            <a:gdLst/>
            <a:ahLst/>
            <a:cxnLst/>
            <a:rect l="l" t="t" r="r" b="b"/>
            <a:pathLst>
              <a:path w="1306357" h="1839083">
                <a:moveTo>
                  <a:pt x="484296" y="1490142"/>
                </a:moveTo>
                <a:lnTo>
                  <a:pt x="833237" y="1490142"/>
                </a:lnTo>
                <a:lnTo>
                  <a:pt x="833237" y="1839083"/>
                </a:lnTo>
                <a:lnTo>
                  <a:pt x="484296" y="1839083"/>
                </a:lnTo>
                <a:close/>
                <a:moveTo>
                  <a:pt x="650695" y="0"/>
                </a:moveTo>
                <a:cubicBezTo>
                  <a:pt x="851036" y="0"/>
                  <a:pt x="1010399" y="52362"/>
                  <a:pt x="1128782" y="157086"/>
                </a:cubicBezTo>
                <a:cubicBezTo>
                  <a:pt x="1247166" y="261810"/>
                  <a:pt x="1306357" y="383712"/>
                  <a:pt x="1306357" y="522791"/>
                </a:cubicBezTo>
                <a:cubicBezTo>
                  <a:pt x="1306357" y="599782"/>
                  <a:pt x="1284626" y="672633"/>
                  <a:pt x="1241164" y="741346"/>
                </a:cubicBezTo>
                <a:cubicBezTo>
                  <a:pt x="1197701" y="810058"/>
                  <a:pt x="1104774" y="903605"/>
                  <a:pt x="962383" y="1021989"/>
                </a:cubicBezTo>
                <a:cubicBezTo>
                  <a:pt x="888704" y="1083250"/>
                  <a:pt x="842965" y="1132508"/>
                  <a:pt x="825166" y="1169761"/>
                </a:cubicBezTo>
                <a:cubicBezTo>
                  <a:pt x="807367" y="1207015"/>
                  <a:pt x="799295" y="1273657"/>
                  <a:pt x="800951" y="1369689"/>
                </a:cubicBezTo>
                <a:lnTo>
                  <a:pt x="484296" y="1369689"/>
                </a:lnTo>
                <a:cubicBezTo>
                  <a:pt x="483468" y="1324156"/>
                  <a:pt x="483054" y="1296423"/>
                  <a:pt x="483054" y="1286489"/>
                </a:cubicBezTo>
                <a:cubicBezTo>
                  <a:pt x="483054" y="1183835"/>
                  <a:pt x="500025" y="1099393"/>
                  <a:pt x="533967" y="1033165"/>
                </a:cubicBezTo>
                <a:cubicBezTo>
                  <a:pt x="567909" y="966936"/>
                  <a:pt x="635794" y="892429"/>
                  <a:pt x="737620" y="809644"/>
                </a:cubicBezTo>
                <a:cubicBezTo>
                  <a:pt x="839446" y="726858"/>
                  <a:pt x="900294" y="672633"/>
                  <a:pt x="920162" y="646970"/>
                </a:cubicBezTo>
                <a:cubicBezTo>
                  <a:pt x="950793" y="606405"/>
                  <a:pt x="966108" y="561701"/>
                  <a:pt x="966108" y="512857"/>
                </a:cubicBezTo>
                <a:cubicBezTo>
                  <a:pt x="966108" y="444973"/>
                  <a:pt x="938996" y="386816"/>
                  <a:pt x="884771" y="338386"/>
                </a:cubicBezTo>
                <a:cubicBezTo>
                  <a:pt x="830547" y="289957"/>
                  <a:pt x="757488" y="265742"/>
                  <a:pt x="665596" y="265742"/>
                </a:cubicBezTo>
                <a:cubicBezTo>
                  <a:pt x="577016" y="265742"/>
                  <a:pt x="502923" y="290992"/>
                  <a:pt x="443317" y="341491"/>
                </a:cubicBezTo>
                <a:cubicBezTo>
                  <a:pt x="383711" y="391990"/>
                  <a:pt x="342732" y="468981"/>
                  <a:pt x="320380" y="572463"/>
                </a:cubicBezTo>
                <a:lnTo>
                  <a:pt x="0" y="532726"/>
                </a:lnTo>
                <a:cubicBezTo>
                  <a:pt x="9106" y="384539"/>
                  <a:pt x="72230" y="258705"/>
                  <a:pt x="189372" y="155223"/>
                </a:cubicBezTo>
                <a:cubicBezTo>
                  <a:pt x="306514" y="51741"/>
                  <a:pt x="460288" y="0"/>
                  <a:pt x="650695" y="0"/>
                </a:cubicBezTo>
                <a:close/>
              </a:path>
            </a:pathLst>
          </a:custGeom>
          <a:solidFill>
            <a:srgbClr val="E5E5E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Tree>
    <p:extLst>
      <p:ext uri="{BB962C8B-B14F-4D97-AF65-F5344CB8AC3E}">
        <p14:creationId xmlns:p14="http://schemas.microsoft.com/office/powerpoint/2010/main" val="367429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75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750" fill="hold"/>
                                        <p:tgtEl>
                                          <p:spTgt spid="23"/>
                                        </p:tgtEl>
                                        <p:attrNameLst>
                                          <p:attrName>ppt_x</p:attrName>
                                        </p:attrNameLst>
                                      </p:cBhvr>
                                      <p:tavLst>
                                        <p:tav tm="0">
                                          <p:val>
                                            <p:strVal val="#ppt_x"/>
                                          </p:val>
                                        </p:tav>
                                        <p:tav tm="100000">
                                          <p:val>
                                            <p:strVal val="#ppt_x"/>
                                          </p:val>
                                        </p:tav>
                                      </p:tavLst>
                                    </p:anim>
                                    <p:anim calcmode="lin" valueType="num">
                                      <p:cBhvr additive="base">
                                        <p:cTn id="20" dur="750" fill="hold"/>
                                        <p:tgtEl>
                                          <p:spTgt spid="23"/>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750"/>
                                        <p:tgtEl>
                                          <p:spTgt spid="16"/>
                                        </p:tgtEl>
                                      </p:cBhvr>
                                    </p:animEffect>
                                  </p:childTnLst>
                                </p:cTn>
                              </p:par>
                            </p:childTnLst>
                          </p:cTn>
                        </p:par>
                        <p:par>
                          <p:cTn id="24" fill="hold">
                            <p:stCondLst>
                              <p:cond delay="225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97729F-17C2-4A85-B292-6428A8960C69}"/>
              </a:ext>
            </a:extLst>
          </p:cNvPr>
          <p:cNvSpPr>
            <a:spLocks noGrp="1"/>
          </p:cNvSpPr>
          <p:nvPr>
            <p:ph type="body" sz="quarter" idx="15"/>
          </p:nvPr>
        </p:nvSpPr>
        <p:spPr/>
        <p:txBody>
          <a:bodyPr/>
          <a:lstStyle/>
          <a:p>
            <a:endParaRPr lang="en-US"/>
          </a:p>
        </p:txBody>
      </p:sp>
      <p:sp>
        <p:nvSpPr>
          <p:cNvPr id="3" name="Text Placeholder 2">
            <a:extLst>
              <a:ext uri="{FF2B5EF4-FFF2-40B4-BE49-F238E27FC236}">
                <a16:creationId xmlns:a16="http://schemas.microsoft.com/office/drawing/2014/main" id="{CAE5E46F-D415-46A3-A777-33B1021206E7}"/>
              </a:ext>
            </a:extLst>
          </p:cNvPr>
          <p:cNvSpPr>
            <a:spLocks noGrp="1"/>
          </p:cNvSpPr>
          <p:nvPr>
            <p:ph type="body" sz="quarter" idx="13"/>
          </p:nvPr>
        </p:nvSpPr>
        <p:spPr/>
        <p:txBody>
          <a:bodyPr/>
          <a:lstStyle/>
          <a:p>
            <a:r>
              <a:rPr lang="en-US" altLang="en-US" b="1" dirty="0">
                <a:solidFill>
                  <a:srgbClr val="3B3B3B"/>
                </a:solidFill>
                <a:latin typeface="Arial" pitchFamily="34" charset="0"/>
                <a:cs typeface="Arial" pitchFamily="34" charset="0"/>
              </a:rPr>
              <a:t>Assumptions: </a:t>
            </a:r>
            <a:r>
              <a:rPr lang="en-US" altLang="en-US" dirty="0">
                <a:solidFill>
                  <a:srgbClr val="3B3B3B"/>
                </a:solidFill>
                <a:latin typeface="Arial" pitchFamily="34" charset="0"/>
                <a:cs typeface="Arial" pitchFamily="34" charset="0"/>
              </a:rPr>
              <a:t>Benchmarks are based on a target multiple at retirement age and a savings trajectory over time consistent with that target and the savings rate needed to achieve it. Household income grows at 5% until age 45 and 3% (the assumed inflation rate) thereafter. Investment returns before retirement are 7% before taxes, and savings grow tax-deferred. The person retires at age 65 and begins withdrawing 4% of assets (a rate intended to support steady inflation-adjusted spending over a 30-year retirement). Ranges are based on individuals or couples with current household income between $75,000 and $250,000. Refer to the </a:t>
            </a:r>
            <a:br>
              <a:rPr lang="en-US" altLang="en-US" dirty="0">
                <a:solidFill>
                  <a:srgbClr val="3B3B3B"/>
                </a:solidFill>
                <a:latin typeface="Arial" pitchFamily="34" charset="0"/>
                <a:cs typeface="Arial" pitchFamily="34" charset="0"/>
              </a:rPr>
            </a:br>
            <a:r>
              <a:rPr lang="en-US" altLang="en-US" dirty="0">
                <a:solidFill>
                  <a:srgbClr val="3B3B3B"/>
                </a:solidFill>
                <a:latin typeface="Arial" pitchFamily="34" charset="0"/>
                <a:cs typeface="Arial" pitchFamily="34" charset="0"/>
              </a:rPr>
              <a:t>T. Rowe Price Insights piece "Are My Retirement Savings on Track?" for additional information.</a:t>
            </a:r>
          </a:p>
        </p:txBody>
      </p:sp>
      <p:graphicFrame>
        <p:nvGraphicFramePr>
          <p:cNvPr id="28" name="Table 27"/>
          <p:cNvGraphicFramePr>
            <a:graphicFrameLocks noGrp="1"/>
          </p:cNvGraphicFramePr>
          <p:nvPr>
            <p:extLst>
              <p:ext uri="{D42A27DB-BD31-4B8C-83A1-F6EECF244321}">
                <p14:modId xmlns:p14="http://schemas.microsoft.com/office/powerpoint/2010/main" val="4262579649"/>
              </p:ext>
            </p:extLst>
          </p:nvPr>
        </p:nvGraphicFramePr>
        <p:xfrm>
          <a:off x="5716108" y="1401136"/>
          <a:ext cx="5048146" cy="4280733"/>
        </p:xfrm>
        <a:graphic>
          <a:graphicData uri="http://schemas.openxmlformats.org/drawingml/2006/table">
            <a:tbl>
              <a:tblPr firstRow="1" bandRow="1">
                <a:tableStyleId>{5940675A-B579-460E-94D1-54222C63F5DA}</a:tableStyleId>
              </a:tblPr>
              <a:tblGrid>
                <a:gridCol w="1525352">
                  <a:extLst>
                    <a:ext uri="{9D8B030D-6E8A-4147-A177-3AD203B41FA5}">
                      <a16:colId xmlns:a16="http://schemas.microsoft.com/office/drawing/2014/main" val="20000"/>
                    </a:ext>
                  </a:extLst>
                </a:gridCol>
                <a:gridCol w="3522794">
                  <a:extLst>
                    <a:ext uri="{9D8B030D-6E8A-4147-A177-3AD203B41FA5}">
                      <a16:colId xmlns:a16="http://schemas.microsoft.com/office/drawing/2014/main" val="20001"/>
                    </a:ext>
                  </a:extLst>
                </a:gridCol>
              </a:tblGrid>
              <a:tr h="475637">
                <a:tc>
                  <a:txBody>
                    <a:bodyPr/>
                    <a:lstStyle/>
                    <a:p>
                      <a:pPr algn="ctr"/>
                      <a:r>
                        <a:rPr lang="en-US" sz="1200" dirty="0">
                          <a:solidFill>
                            <a:srgbClr val="3B3B3B"/>
                          </a:solidFill>
                        </a:rPr>
                        <a:t>Investor's Age:</a:t>
                      </a:r>
                    </a:p>
                  </a:txBody>
                  <a:tcPr anchor="b">
                    <a:lnL w="12700" cmpd="sng">
                      <a:noFill/>
                    </a:lnL>
                    <a:lnR w="12700" cmpd="sng">
                      <a:noFill/>
                    </a:lnR>
                    <a:lnT w="12700" cmpd="sng">
                      <a:noFill/>
                    </a:lnT>
                    <a:lnB w="3175" cap="flat" cmpd="sng" algn="ctr">
                      <a:solidFill>
                        <a:srgbClr val="3B3B3B"/>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rgbClr val="3B3B3B"/>
                          </a:solidFill>
                        </a:rPr>
                        <a:t>Savings Benchmarks:</a:t>
                      </a:r>
                    </a:p>
                  </a:txBody>
                  <a:tcPr anchor="b">
                    <a:lnL w="12700" cmpd="sng">
                      <a:noFill/>
                    </a:lnL>
                    <a:lnR w="12700" cmpd="sng">
                      <a:noFill/>
                    </a:lnR>
                    <a:lnT w="12700" cmpd="sng">
                      <a:noFill/>
                    </a:lnT>
                    <a:lnB w="3175" cap="flat" cmpd="sng" algn="ctr">
                      <a:solidFill>
                        <a:srgbClr val="3B3B3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5637">
                <a:tc>
                  <a:txBody>
                    <a:bodyPr/>
                    <a:lstStyle/>
                    <a:p>
                      <a:pPr algn="ctr"/>
                      <a:r>
                        <a:rPr lang="en-US" sz="1600" kern="1200" dirty="0">
                          <a:solidFill>
                            <a:srgbClr val="3B3B3B"/>
                          </a:solidFill>
                          <a:latin typeface="+mn-lt"/>
                          <a:ea typeface="+mn-ea"/>
                          <a:cs typeface="+mn-cs"/>
                        </a:rPr>
                        <a:t>30</a:t>
                      </a:r>
                    </a:p>
                  </a:txBody>
                  <a:tcPr anchor="ctr">
                    <a:lnL w="12700" cmpd="sng">
                      <a:noFill/>
                    </a:lnL>
                    <a:lnR w="12700" cmpd="sng">
                      <a:noFill/>
                    </a:lnR>
                    <a:lnT w="3175" cap="flat" cmpd="sng" algn="ctr">
                      <a:solidFill>
                        <a:srgbClr val="3B3B3B"/>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sz="1600" kern="1200" dirty="0">
                          <a:solidFill>
                            <a:srgbClr val="3B3B3B"/>
                          </a:solidFill>
                          <a:latin typeface="+mn-lt"/>
                          <a:ea typeface="+mn-ea"/>
                          <a:cs typeface="+mn-cs"/>
                        </a:rPr>
                        <a:t>half of salary saved</a:t>
                      </a:r>
                      <a:r>
                        <a:rPr lang="en-US" sz="1600" kern="1200" baseline="0" dirty="0">
                          <a:solidFill>
                            <a:srgbClr val="3B3B3B"/>
                          </a:solidFill>
                          <a:latin typeface="+mn-lt"/>
                          <a:ea typeface="+mn-ea"/>
                          <a:cs typeface="+mn-cs"/>
                        </a:rPr>
                        <a:t> </a:t>
                      </a:r>
                      <a:r>
                        <a:rPr lang="en-US" sz="1600" kern="1200" dirty="0">
                          <a:solidFill>
                            <a:srgbClr val="3B3B3B"/>
                          </a:solidFill>
                          <a:latin typeface="+mn-lt"/>
                          <a:ea typeface="+mn-ea"/>
                          <a:cs typeface="+mn-cs"/>
                        </a:rPr>
                        <a:t>today</a:t>
                      </a:r>
                    </a:p>
                  </a:txBody>
                  <a:tcPr anchor="ctr">
                    <a:lnL w="12700" cmpd="sng">
                      <a:noFill/>
                    </a:lnL>
                    <a:lnR w="12700" cmpd="sng">
                      <a:noFill/>
                    </a:lnR>
                    <a:lnT w="3175" cap="flat" cmpd="sng" algn="ctr">
                      <a:solidFill>
                        <a:srgbClr val="3B3B3B"/>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75637">
                <a:tc>
                  <a:txBody>
                    <a:bodyPr/>
                    <a:lstStyle/>
                    <a:p>
                      <a:pPr algn="ctr"/>
                      <a:r>
                        <a:rPr lang="en-US" sz="1600" kern="1200" dirty="0">
                          <a:solidFill>
                            <a:srgbClr val="3B3B3B"/>
                          </a:solidFill>
                          <a:latin typeface="+mn-lt"/>
                          <a:ea typeface="+mn-ea"/>
                          <a:cs typeface="+mn-cs"/>
                        </a:rPr>
                        <a:t>35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600" kern="1200" dirty="0">
                          <a:solidFill>
                            <a:srgbClr val="3B3B3B"/>
                          </a:solidFill>
                          <a:latin typeface="+mn-lt"/>
                          <a:ea typeface="+mn-ea"/>
                          <a:cs typeface="+mn-cs"/>
                        </a:rPr>
                        <a:t>1x to 1.5x salary saved today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75637">
                <a:tc>
                  <a:txBody>
                    <a:bodyPr/>
                    <a:lstStyle/>
                    <a:p>
                      <a:pPr algn="ctr"/>
                      <a:r>
                        <a:rPr lang="en-US" sz="1600" kern="1200" dirty="0">
                          <a:solidFill>
                            <a:srgbClr val="3B3B3B"/>
                          </a:solidFill>
                          <a:latin typeface="+mn-lt"/>
                          <a:ea typeface="+mn-ea"/>
                          <a:cs typeface="+mn-cs"/>
                        </a:rPr>
                        <a:t>40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600" kern="1200" dirty="0">
                          <a:solidFill>
                            <a:srgbClr val="3B3B3B"/>
                          </a:solidFill>
                          <a:latin typeface="+mn-lt"/>
                          <a:ea typeface="+mn-ea"/>
                          <a:cs typeface="+mn-cs"/>
                        </a:rPr>
                        <a:t>1.5x to 2.5x salary saved today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75637">
                <a:tc>
                  <a:txBody>
                    <a:bodyPr/>
                    <a:lstStyle/>
                    <a:p>
                      <a:pPr algn="ctr"/>
                      <a:r>
                        <a:rPr lang="en-US" sz="1600" kern="1200" dirty="0">
                          <a:solidFill>
                            <a:srgbClr val="3B3B3B"/>
                          </a:solidFill>
                          <a:latin typeface="+mn-lt"/>
                          <a:ea typeface="+mn-ea"/>
                          <a:cs typeface="+mn-cs"/>
                        </a:rPr>
                        <a:t>45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600" kern="1200" dirty="0">
                          <a:solidFill>
                            <a:srgbClr val="3B3B3B"/>
                          </a:solidFill>
                          <a:latin typeface="+mn-lt"/>
                          <a:ea typeface="+mn-ea"/>
                          <a:cs typeface="+mn-cs"/>
                        </a:rPr>
                        <a:t>2.5x to 4x salary saved today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75637">
                <a:tc>
                  <a:txBody>
                    <a:bodyPr/>
                    <a:lstStyle/>
                    <a:p>
                      <a:pPr algn="ctr"/>
                      <a:r>
                        <a:rPr lang="en-US" sz="1600" kern="1200" dirty="0">
                          <a:solidFill>
                            <a:srgbClr val="3B3B3B"/>
                          </a:solidFill>
                          <a:latin typeface="+mn-lt"/>
                          <a:ea typeface="+mn-ea"/>
                          <a:cs typeface="+mn-cs"/>
                        </a:rPr>
                        <a:t>50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600" kern="1200" dirty="0">
                          <a:solidFill>
                            <a:srgbClr val="3B3B3B"/>
                          </a:solidFill>
                          <a:latin typeface="+mn-lt"/>
                          <a:ea typeface="+mn-ea"/>
                          <a:cs typeface="+mn-cs"/>
                        </a:rPr>
                        <a:t>3x to 5.5x salary saved today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75637">
                <a:tc>
                  <a:txBody>
                    <a:bodyPr/>
                    <a:lstStyle/>
                    <a:p>
                      <a:pPr algn="ctr"/>
                      <a:r>
                        <a:rPr lang="en-US" sz="1600" kern="1200" dirty="0">
                          <a:solidFill>
                            <a:srgbClr val="3B3B3B"/>
                          </a:solidFill>
                          <a:latin typeface="+mn-lt"/>
                          <a:ea typeface="+mn-ea"/>
                          <a:cs typeface="+mn-cs"/>
                        </a:rPr>
                        <a:t>55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600" kern="1200" dirty="0">
                          <a:solidFill>
                            <a:srgbClr val="3B3B3B"/>
                          </a:solidFill>
                          <a:latin typeface="+mn-lt"/>
                          <a:ea typeface="+mn-ea"/>
                          <a:cs typeface="+mn-cs"/>
                        </a:rPr>
                        <a:t>4.5x to 8x salary saved today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75637">
                <a:tc>
                  <a:txBody>
                    <a:bodyPr/>
                    <a:lstStyle/>
                    <a:p>
                      <a:pPr algn="ctr"/>
                      <a:r>
                        <a:rPr lang="en-US" sz="1600" kern="1200" dirty="0">
                          <a:solidFill>
                            <a:srgbClr val="3B3B3B"/>
                          </a:solidFill>
                          <a:latin typeface="+mn-lt"/>
                          <a:ea typeface="+mn-ea"/>
                          <a:cs typeface="+mn-cs"/>
                        </a:rPr>
                        <a:t>60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600" kern="1200" dirty="0">
                          <a:solidFill>
                            <a:srgbClr val="3B3B3B"/>
                          </a:solidFill>
                          <a:latin typeface="+mn-lt"/>
                          <a:ea typeface="+mn-ea"/>
                          <a:cs typeface="+mn-cs"/>
                        </a:rPr>
                        <a:t>6x to 11x salary saved today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75637">
                <a:tc>
                  <a:txBody>
                    <a:bodyPr/>
                    <a:lstStyle/>
                    <a:p>
                      <a:pPr algn="ctr"/>
                      <a:r>
                        <a:rPr lang="en-US" sz="1600" kern="1200" dirty="0">
                          <a:solidFill>
                            <a:srgbClr val="3B3B3B"/>
                          </a:solidFill>
                          <a:latin typeface="+mn-lt"/>
                          <a:ea typeface="+mn-ea"/>
                          <a:cs typeface="+mn-cs"/>
                        </a:rPr>
                        <a:t>65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600" kern="1200" dirty="0">
                          <a:solidFill>
                            <a:srgbClr val="3B3B3B"/>
                          </a:solidFill>
                          <a:latin typeface="+mn-lt"/>
                          <a:ea typeface="+mn-ea"/>
                          <a:cs typeface="+mn-cs"/>
                        </a:rPr>
                        <a:t>7x to 13.5x salary saved today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grpSp>
        <p:nvGrpSpPr>
          <p:cNvPr id="8" name="Group 7">
            <a:extLst>
              <a:ext uri="{FF2B5EF4-FFF2-40B4-BE49-F238E27FC236}">
                <a16:creationId xmlns:a16="http://schemas.microsoft.com/office/drawing/2014/main" id="{82A90A36-15C3-4DEA-A7A7-A6234A9F3009}"/>
              </a:ext>
            </a:extLst>
          </p:cNvPr>
          <p:cNvGrpSpPr/>
          <p:nvPr/>
        </p:nvGrpSpPr>
        <p:grpSpPr>
          <a:xfrm>
            <a:off x="1652508" y="1464802"/>
            <a:ext cx="2419725" cy="2327773"/>
            <a:chOff x="953777" y="1584957"/>
            <a:chExt cx="1801864" cy="1733391"/>
          </a:xfrm>
          <a:solidFill>
            <a:srgbClr val="05C3DE"/>
          </a:solidFill>
        </p:grpSpPr>
        <p:sp>
          <p:nvSpPr>
            <p:cNvPr id="15" name="Oval 14">
              <a:extLst>
                <a:ext uri="{FF2B5EF4-FFF2-40B4-BE49-F238E27FC236}">
                  <a16:creationId xmlns:a16="http://schemas.microsoft.com/office/drawing/2014/main" id="{06A1BB03-DB48-4006-A9DB-8215D2BEBDEC}"/>
                </a:ext>
              </a:extLst>
            </p:cNvPr>
            <p:cNvSpPr/>
            <p:nvPr/>
          </p:nvSpPr>
          <p:spPr>
            <a:xfrm>
              <a:off x="953777" y="1584957"/>
              <a:ext cx="1758154" cy="1733391"/>
            </a:xfrm>
            <a:prstGeom prst="ellipse">
              <a:avLst/>
            </a:prstGeom>
            <a:solidFill>
              <a:srgbClr val="054C7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E72DE413-99A1-44E2-AB1A-5B61B1430D77}"/>
                </a:ext>
              </a:extLst>
            </p:cNvPr>
            <p:cNvSpPr txBox="1"/>
            <p:nvPr/>
          </p:nvSpPr>
          <p:spPr>
            <a:xfrm>
              <a:off x="1149465" y="2107870"/>
              <a:ext cx="1606176" cy="687564"/>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000"/>
                </a:spcAft>
                <a:buClr>
                  <a:srgbClr val="05C3DE"/>
                </a:buClr>
                <a:buSzTx/>
                <a:buFontTx/>
                <a:buNone/>
                <a:tabLst/>
                <a:defRPr/>
              </a:pPr>
              <a:r>
                <a:rPr kumimoji="0" lang="en-US" sz="6000" b="0" i="0" u="none" strike="noStrike" kern="1200" cap="none" spc="-450" normalizeH="0" baseline="0" noProof="0" dirty="0">
                  <a:ln>
                    <a:noFill/>
                  </a:ln>
                  <a:solidFill>
                    <a:srgbClr val="FFFFFF"/>
                  </a:solidFill>
                  <a:effectLst/>
                  <a:uLnTx/>
                  <a:uFillTx/>
                  <a:latin typeface="Arial Black"/>
                  <a:ea typeface="+mn-ea"/>
                  <a:cs typeface="+mn-cs"/>
                </a:rPr>
                <a:t>1</a:t>
              </a:r>
              <a:r>
                <a:rPr kumimoji="0" lang="en-US" sz="6000" b="0" i="0" u="none" strike="noStrike" kern="1200" cap="none" spc="0" normalizeH="0" baseline="0" noProof="0" dirty="0">
                  <a:ln>
                    <a:noFill/>
                  </a:ln>
                  <a:solidFill>
                    <a:srgbClr val="FFFFFF"/>
                  </a:solidFill>
                  <a:effectLst/>
                  <a:uLnTx/>
                  <a:uFillTx/>
                  <a:latin typeface="Arial Black"/>
                  <a:ea typeface="+mn-ea"/>
                  <a:cs typeface="+mn-cs"/>
                </a:rPr>
                <a:t>5</a:t>
              </a:r>
              <a:r>
                <a:rPr kumimoji="0" lang="en-US" sz="6000" b="0" i="0" u="none" strike="noStrike" kern="1200" cap="none" spc="-600" normalizeH="0" baseline="0" noProof="0" dirty="0">
                  <a:ln>
                    <a:noFill/>
                  </a:ln>
                  <a:solidFill>
                    <a:srgbClr val="FFFFFF"/>
                  </a:solidFill>
                  <a:effectLst/>
                  <a:uLnTx/>
                  <a:uFillTx/>
                  <a:latin typeface="Arial Black"/>
                  <a:ea typeface="+mn-ea"/>
                  <a:cs typeface="+mn-cs"/>
                </a:rPr>
                <a:t>%</a:t>
              </a:r>
              <a:r>
                <a:rPr kumimoji="0" lang="en-US" sz="6000" b="0" i="0" u="none" strike="noStrike" kern="1200" cap="none" spc="0" normalizeH="0" baseline="30000" noProof="0" dirty="0">
                  <a:ln>
                    <a:noFill/>
                  </a:ln>
                  <a:solidFill>
                    <a:srgbClr val="FFFFFF"/>
                  </a:solidFill>
                  <a:effectLst/>
                  <a:uLnTx/>
                  <a:uFillTx/>
                  <a:latin typeface="Arial Black"/>
                  <a:ea typeface="+mn-ea"/>
                  <a:cs typeface="+mn-cs"/>
                </a:rPr>
                <a:t>*</a:t>
              </a:r>
            </a:p>
          </p:txBody>
        </p:sp>
      </p:grpSp>
      <p:grpSp>
        <p:nvGrpSpPr>
          <p:cNvPr id="9" name="Group 8">
            <a:extLst>
              <a:ext uri="{FF2B5EF4-FFF2-40B4-BE49-F238E27FC236}">
                <a16:creationId xmlns:a16="http://schemas.microsoft.com/office/drawing/2014/main" id="{A8700FC8-19A4-4BC9-A50C-D06BD55C6E6E}"/>
              </a:ext>
            </a:extLst>
          </p:cNvPr>
          <p:cNvGrpSpPr/>
          <p:nvPr/>
        </p:nvGrpSpPr>
        <p:grpSpPr>
          <a:xfrm>
            <a:off x="1652508" y="4035832"/>
            <a:ext cx="2848386" cy="1892592"/>
            <a:chOff x="3593979" y="4151313"/>
            <a:chExt cx="2848386" cy="1892592"/>
          </a:xfrm>
        </p:grpSpPr>
        <p:sp>
          <p:nvSpPr>
            <p:cNvPr id="10" name="TextBox 9">
              <a:extLst>
                <a:ext uri="{FF2B5EF4-FFF2-40B4-BE49-F238E27FC236}">
                  <a16:creationId xmlns:a16="http://schemas.microsoft.com/office/drawing/2014/main" id="{6630DF49-EADD-4C3E-9B8D-509AD1D8B779}"/>
                </a:ext>
              </a:extLst>
            </p:cNvPr>
            <p:cNvSpPr txBox="1"/>
            <p:nvPr/>
          </p:nvSpPr>
          <p:spPr>
            <a:xfrm>
              <a:off x="3593979" y="4480749"/>
              <a:ext cx="1120274"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000"/>
                </a:spcAft>
                <a:buClr>
                  <a:srgbClr val="05C3DE"/>
                </a:buClr>
                <a:buSzTx/>
                <a:buFontTx/>
                <a:buNone/>
                <a:tabLst/>
                <a:defRPr/>
              </a:pPr>
              <a:r>
                <a:rPr kumimoji="0" lang="en-US" sz="2400" b="0" i="0" u="none" strike="noStrike" kern="1200" cap="none" spc="0" normalizeH="0" baseline="0" noProof="0" dirty="0">
                  <a:ln>
                    <a:noFill/>
                  </a:ln>
                  <a:solidFill>
                    <a:srgbClr val="054C70"/>
                  </a:solidFill>
                  <a:effectLst/>
                  <a:uLnTx/>
                  <a:uFillTx/>
                  <a:latin typeface="Arial Black"/>
                  <a:ea typeface="+mn-ea"/>
                  <a:cs typeface="+mn-cs"/>
                </a:rPr>
                <a:t>SAVE</a:t>
              </a:r>
            </a:p>
          </p:txBody>
        </p:sp>
        <p:sp>
          <p:nvSpPr>
            <p:cNvPr id="11" name="Rectangle 5">
              <a:extLst>
                <a:ext uri="{FF2B5EF4-FFF2-40B4-BE49-F238E27FC236}">
                  <a16:creationId xmlns:a16="http://schemas.microsoft.com/office/drawing/2014/main" id="{982EC048-BA1C-4C58-893C-A212118F62C0}"/>
                </a:ext>
              </a:extLst>
            </p:cNvPr>
            <p:cNvSpPr/>
            <p:nvPr/>
          </p:nvSpPr>
          <p:spPr>
            <a:xfrm>
              <a:off x="4935237" y="4344818"/>
              <a:ext cx="1268590" cy="913385"/>
            </a:xfrm>
            <a:prstGeom prst="rect">
              <a:avLst/>
            </a:prstGeom>
          </p:spPr>
          <p:txBody>
            <a:bodyPr wrap="none" lIns="0" tIns="0" rIns="0" bIns="0">
              <a:noAutofit/>
            </a:bodyPr>
            <a:lstStyle/>
            <a:p>
              <a:pPr marL="0" marR="0" lvl="0" indent="0" algn="ctr" defTabSz="914400" rtl="0" eaLnBrk="1" fontAlgn="auto" latinLnBrk="0" hangingPunct="1">
                <a:lnSpc>
                  <a:spcPct val="100000"/>
                </a:lnSpc>
                <a:spcBef>
                  <a:spcPts val="0"/>
                </a:spcBef>
                <a:spcAft>
                  <a:spcPts val="1000"/>
                </a:spcAft>
                <a:buClr>
                  <a:srgbClr val="05C3DE"/>
                </a:buClr>
                <a:buSzTx/>
                <a:buFontTx/>
                <a:buNone/>
                <a:tabLst/>
                <a:defRPr/>
              </a:pPr>
              <a:r>
                <a:rPr kumimoji="0" lang="en-US" sz="6000" b="0" i="0" u="none" strike="noStrike" kern="1200" cap="none" spc="0" normalizeH="0" baseline="0" noProof="0" dirty="0">
                  <a:ln>
                    <a:noFill/>
                  </a:ln>
                  <a:solidFill>
                    <a:srgbClr val="054C70"/>
                  </a:solidFill>
                  <a:effectLst/>
                  <a:uLnTx/>
                  <a:uFillTx/>
                  <a:latin typeface="Arial Black"/>
                  <a:ea typeface="+mn-ea"/>
                  <a:cs typeface="+mn-cs"/>
                </a:rPr>
                <a:t>6%</a:t>
              </a:r>
            </a:p>
          </p:txBody>
        </p:sp>
        <p:sp>
          <p:nvSpPr>
            <p:cNvPr id="12" name="TextBox 11">
              <a:extLst>
                <a:ext uri="{FF2B5EF4-FFF2-40B4-BE49-F238E27FC236}">
                  <a16:creationId xmlns:a16="http://schemas.microsoft.com/office/drawing/2014/main" id="{CE57F00B-DF1D-4714-A149-FDA951490328}"/>
                </a:ext>
              </a:extLst>
            </p:cNvPr>
            <p:cNvSpPr txBox="1"/>
            <p:nvPr/>
          </p:nvSpPr>
          <p:spPr>
            <a:xfrm>
              <a:off x="3593979" y="5289852"/>
              <a:ext cx="2833743" cy="75405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600"/>
                </a:spcAft>
                <a:buClr>
                  <a:srgbClr val="05C3DE"/>
                </a:buClr>
                <a:buSzTx/>
                <a:buFontTx/>
                <a:buNone/>
                <a:tabLst/>
                <a:defRPr/>
              </a:pPr>
              <a:r>
                <a:rPr kumimoji="0" lang="en-US" sz="1200" b="0" i="0" u="none" strike="noStrike" kern="1200" cap="none" spc="0" normalizeH="0" baseline="0" noProof="0" dirty="0">
                  <a:ln>
                    <a:noFill/>
                  </a:ln>
                  <a:solidFill>
                    <a:srgbClr val="4F4F4F"/>
                  </a:solidFill>
                  <a:effectLst/>
                  <a:uLnTx/>
                  <a:uFillTx/>
                  <a:latin typeface="Arial"/>
                  <a:ea typeface="+mn-ea"/>
                  <a:cs typeface="+mn-cs"/>
                </a:rPr>
                <a:t>Consider increasing contributions by 2% gradually to build toward 15% target</a:t>
              </a:r>
            </a:p>
            <a:p>
              <a:pPr marL="0" marR="0" lvl="0" indent="0" algn="l" defTabSz="914400" rtl="0" eaLnBrk="1" fontAlgn="auto" latinLnBrk="0" hangingPunct="1">
                <a:lnSpc>
                  <a:spcPct val="100000"/>
                </a:lnSpc>
                <a:spcBef>
                  <a:spcPts val="0"/>
                </a:spcBef>
                <a:spcAft>
                  <a:spcPts val="0"/>
                </a:spcAft>
                <a:buClr>
                  <a:srgbClr val="05C3DE"/>
                </a:buClr>
                <a:buSzTx/>
                <a:buFontTx/>
                <a:buNone/>
                <a:tabLst/>
                <a:defRPr/>
              </a:pPr>
              <a:r>
                <a:rPr lang="en-US" sz="800" dirty="0">
                  <a:solidFill>
                    <a:srgbClr val="4F4F4F"/>
                  </a:solidFill>
                  <a:latin typeface="Arial"/>
                </a:rPr>
                <a:t>*I</a:t>
              </a:r>
              <a:r>
                <a:rPr kumimoji="0" lang="en-US" sz="800" b="0" i="0" u="none" strike="noStrike" kern="1200" cap="none" spc="0" normalizeH="0" baseline="0" noProof="0" dirty="0" err="1">
                  <a:ln>
                    <a:noFill/>
                  </a:ln>
                  <a:solidFill>
                    <a:srgbClr val="4F4F4F"/>
                  </a:solidFill>
                  <a:effectLst/>
                  <a:uLnTx/>
                  <a:uFillTx/>
                  <a:latin typeface="Arial"/>
                  <a:ea typeface="+mn-ea"/>
                  <a:cs typeface="+mn-cs"/>
                </a:rPr>
                <a:t>ncluding</a:t>
              </a:r>
              <a:r>
                <a:rPr kumimoji="0" lang="en-US" sz="800" b="0" i="0" u="none" strike="noStrike" kern="1200" cap="none" spc="0" normalizeH="0" baseline="0" noProof="0" dirty="0">
                  <a:ln>
                    <a:noFill/>
                  </a:ln>
                  <a:solidFill>
                    <a:srgbClr val="4F4F4F"/>
                  </a:solidFill>
                  <a:effectLst/>
                  <a:uLnTx/>
                  <a:uFillTx/>
                  <a:latin typeface="Arial"/>
                  <a:ea typeface="+mn-ea"/>
                  <a:cs typeface="+mn-cs"/>
                </a:rPr>
                <a:t> company match</a:t>
              </a:r>
            </a:p>
            <a:p>
              <a:pPr marL="0" marR="0" lvl="0" indent="0" algn="l" defTabSz="914400" rtl="0" eaLnBrk="1" fontAlgn="auto" latinLnBrk="0" hangingPunct="1">
                <a:lnSpc>
                  <a:spcPct val="100000"/>
                </a:lnSpc>
                <a:spcBef>
                  <a:spcPts val="0"/>
                </a:spcBef>
                <a:spcAft>
                  <a:spcPts val="0"/>
                </a:spcAft>
                <a:buClr>
                  <a:srgbClr val="05C3DE"/>
                </a:buClr>
                <a:buSzTx/>
                <a:buFontTx/>
                <a:buNone/>
                <a:tabLst/>
                <a:defRPr/>
              </a:pPr>
              <a:endParaRPr kumimoji="0" lang="en-US" sz="1200" b="0" i="0" u="none" strike="noStrike" kern="1200" cap="none" spc="0" normalizeH="0" baseline="0" noProof="0" dirty="0">
                <a:ln>
                  <a:noFill/>
                </a:ln>
                <a:solidFill>
                  <a:srgbClr val="4F4F4F"/>
                </a:solidFill>
                <a:effectLst/>
                <a:uLnTx/>
                <a:uFillTx/>
                <a:latin typeface="Arial"/>
                <a:ea typeface="+mn-ea"/>
                <a:cs typeface="+mn-cs"/>
              </a:endParaRPr>
            </a:p>
          </p:txBody>
        </p:sp>
        <p:sp>
          <p:nvSpPr>
            <p:cNvPr id="13" name="TextBox 12">
              <a:extLst>
                <a:ext uri="{FF2B5EF4-FFF2-40B4-BE49-F238E27FC236}">
                  <a16:creationId xmlns:a16="http://schemas.microsoft.com/office/drawing/2014/main" id="{6CE16A4E-A681-476F-9831-799E7A180DD1}"/>
                </a:ext>
              </a:extLst>
            </p:cNvPr>
            <p:cNvSpPr txBox="1"/>
            <p:nvPr/>
          </p:nvSpPr>
          <p:spPr>
            <a:xfrm>
              <a:off x="3608622" y="4151313"/>
              <a:ext cx="2833743"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000"/>
                </a:spcAft>
                <a:buClr>
                  <a:srgbClr val="05C3DE"/>
                </a:buClr>
                <a:buSzTx/>
                <a:buFontTx/>
                <a:buNone/>
                <a:tabLst/>
                <a:defRPr/>
              </a:pPr>
              <a:r>
                <a:rPr kumimoji="0" lang="en-US" sz="1600" b="0" i="0" u="none" strike="noStrike" kern="1200" cap="none" spc="0" normalizeH="0" baseline="0" noProof="0" dirty="0">
                  <a:ln>
                    <a:noFill/>
                  </a:ln>
                  <a:solidFill>
                    <a:srgbClr val="4F4F4F"/>
                  </a:solidFill>
                  <a:effectLst/>
                  <a:uLnTx/>
                  <a:uFillTx/>
                  <a:latin typeface="Arial"/>
                  <a:ea typeface="+mn-ea"/>
                  <a:cs typeface="+mn-cs"/>
                </a:rPr>
                <a:t>Investors should strive to </a:t>
              </a:r>
            </a:p>
          </p:txBody>
        </p:sp>
        <p:sp>
          <p:nvSpPr>
            <p:cNvPr id="14" name="TextBox 13">
              <a:extLst>
                <a:ext uri="{FF2B5EF4-FFF2-40B4-BE49-F238E27FC236}">
                  <a16:creationId xmlns:a16="http://schemas.microsoft.com/office/drawing/2014/main" id="{5DB0C407-A1AD-45F6-8FDA-CF9543C8BA99}"/>
                </a:ext>
              </a:extLst>
            </p:cNvPr>
            <p:cNvSpPr txBox="1"/>
            <p:nvPr/>
          </p:nvSpPr>
          <p:spPr>
            <a:xfrm>
              <a:off x="3595922" y="4840699"/>
              <a:ext cx="1513748"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000"/>
                </a:spcAft>
                <a:buClr>
                  <a:srgbClr val="05C3DE"/>
                </a:buClr>
                <a:buSzTx/>
                <a:buFontTx/>
                <a:buNone/>
                <a:tabLst/>
                <a:defRPr/>
              </a:pPr>
              <a:r>
                <a:rPr kumimoji="0" lang="en-US" sz="1800" b="0" i="0" u="none" strike="noStrike" kern="1200" cap="none" spc="0" normalizeH="0" baseline="0" noProof="0" dirty="0">
                  <a:ln>
                    <a:noFill/>
                  </a:ln>
                  <a:solidFill>
                    <a:srgbClr val="054C70"/>
                  </a:solidFill>
                  <a:effectLst/>
                  <a:uLnTx/>
                  <a:uFillTx/>
                  <a:latin typeface="Arial Black"/>
                  <a:ea typeface="+mn-ea"/>
                  <a:cs typeface="+mn-cs"/>
                </a:rPr>
                <a:t>AT LEAST</a:t>
              </a:r>
            </a:p>
          </p:txBody>
        </p:sp>
      </p:grpSp>
      <p:sp>
        <p:nvSpPr>
          <p:cNvPr id="17" name="Title 3">
            <a:extLst>
              <a:ext uri="{FF2B5EF4-FFF2-40B4-BE49-F238E27FC236}">
                <a16:creationId xmlns:a16="http://schemas.microsoft.com/office/drawing/2014/main" id="{AB51DAC8-C53A-DB47-85A2-DE4873EFE4D9}"/>
              </a:ext>
            </a:extLst>
          </p:cNvPr>
          <p:cNvSpPr txBox="1">
            <a:spLocks/>
          </p:cNvSpPr>
          <p:nvPr/>
        </p:nvSpPr>
        <p:spPr bwMode="auto">
          <a:xfrm>
            <a:off x="987551" y="289013"/>
            <a:ext cx="10213848" cy="740664"/>
          </a:xfrm>
          <a:prstGeom prst="rect">
            <a:avLst/>
          </a:prstGeom>
        </p:spPr>
        <p:txBody>
          <a:bodyPr vert="horz" lIns="0" tIns="0" rIns="0" bIns="0" rtlCol="0" anchor="ctr">
            <a:noAutofit/>
          </a:bodyPr>
          <a:lstStyle>
            <a:lvl1pPr algn="l" defTabSz="914400" rtl="0" eaLnBrk="1" latinLnBrk="0" hangingPunct="1">
              <a:lnSpc>
                <a:spcPct val="85000"/>
              </a:lnSpc>
              <a:spcBef>
                <a:spcPct val="0"/>
              </a:spcBef>
              <a:buNone/>
              <a:defRPr sz="2600" kern="1200" baseline="0">
                <a:solidFill>
                  <a:schemeClr val="accent1"/>
                </a:solidFill>
                <a:latin typeface="+mj-lt"/>
                <a:ea typeface="+mj-ea"/>
                <a:cs typeface="+mj-cs"/>
              </a:defRPr>
            </a:lvl1pPr>
          </a:lstStyle>
          <a:p>
            <a:r>
              <a:rPr lang="en-US" dirty="0">
                <a:solidFill>
                  <a:srgbClr val="054C70"/>
                </a:solidFill>
              </a:rPr>
              <a:t>RETIREMENT SAVINGS: </a:t>
            </a:r>
            <a:r>
              <a:rPr lang="en-US" dirty="0">
                <a:solidFill>
                  <a:schemeClr val="tx2"/>
                </a:solidFill>
              </a:rPr>
              <a:t>HOW MUCH SHOULD I HAVE?</a:t>
            </a:r>
            <a:endParaRPr lang="en-US" dirty="0"/>
          </a:p>
        </p:txBody>
      </p:sp>
    </p:spTree>
    <p:extLst>
      <p:ext uri="{BB962C8B-B14F-4D97-AF65-F5344CB8AC3E}">
        <p14:creationId xmlns:p14="http://schemas.microsoft.com/office/powerpoint/2010/main" val="26128357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a16="http://schemas.microsoft.com/office/drawing/2014/main" xmlns:a14="http://schemas.microsoft.com/office/drawing/2010/main"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241760-B4D5-6249-9D2B-0CA3840F508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424153" y="1770341"/>
            <a:ext cx="4331454" cy="4618299"/>
          </a:xfrm>
          <a:prstGeom prst="rect">
            <a:avLst/>
          </a:prstGeom>
        </p:spPr>
      </p:pic>
      <p:sp>
        <p:nvSpPr>
          <p:cNvPr id="3" name="Text Placeholder 2">
            <a:extLst>
              <a:ext uri="{FF2B5EF4-FFF2-40B4-BE49-F238E27FC236}">
                <a16:creationId xmlns:a16="http://schemas.microsoft.com/office/drawing/2014/main" id="{C7A05C8C-CACC-4DB7-98D0-AACB80BEA7A7}"/>
              </a:ext>
            </a:extLst>
          </p:cNvPr>
          <p:cNvSpPr>
            <a:spLocks noGrp="1"/>
          </p:cNvSpPr>
          <p:nvPr>
            <p:ph type="body" sz="quarter" idx="15"/>
          </p:nvPr>
        </p:nvSpPr>
        <p:spPr/>
        <p:txBody>
          <a:bodyPr/>
          <a:lstStyle/>
          <a:p>
            <a:endParaRPr lang="en-US"/>
          </a:p>
        </p:txBody>
      </p:sp>
      <p:sp>
        <p:nvSpPr>
          <p:cNvPr id="4" name="Title 1"/>
          <p:cNvSpPr>
            <a:spLocks noGrp="1"/>
          </p:cNvSpPr>
          <p:nvPr>
            <p:ph type="title"/>
          </p:nvPr>
        </p:nvSpPr>
        <p:spPr/>
        <p:txBody>
          <a:bodyPr/>
          <a:lstStyle/>
          <a:p>
            <a:r>
              <a:rPr lang="en-US" dirty="0"/>
              <a:t>GET YOUR CONFIDENCE NUMBER</a:t>
            </a:r>
            <a:r>
              <a:rPr lang="en-US" sz="2200" baseline="30000" dirty="0"/>
              <a:t>®</a:t>
            </a:r>
            <a:r>
              <a:rPr lang="en-US" baseline="30000" dirty="0"/>
              <a:t> </a:t>
            </a:r>
            <a:r>
              <a:rPr lang="en-US" dirty="0"/>
              <a:t>SCORE</a:t>
            </a:r>
          </a:p>
        </p:txBody>
      </p:sp>
      <p:pic>
        <p:nvPicPr>
          <p:cNvPr id="6" name="Picture 5">
            <a:extLst>
              <a:ext uri="{FF2B5EF4-FFF2-40B4-BE49-F238E27FC236}">
                <a16:creationId xmlns:a16="http://schemas.microsoft.com/office/drawing/2014/main" id="{37CEAD35-1A4C-4821-BF72-384C9B6021A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79003" y="1029677"/>
            <a:ext cx="4881017" cy="463457"/>
          </a:xfrm>
          <a:prstGeom prst="rect">
            <a:avLst/>
          </a:prstGeom>
        </p:spPr>
      </p:pic>
      <p:pic>
        <p:nvPicPr>
          <p:cNvPr id="11" name="Picture 10">
            <a:extLst>
              <a:ext uri="{FF2B5EF4-FFF2-40B4-BE49-F238E27FC236}">
                <a16:creationId xmlns:a16="http://schemas.microsoft.com/office/drawing/2014/main" id="{C809E324-EBE0-684C-9410-B5DA9146952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79003" y="1897077"/>
            <a:ext cx="4653179" cy="4491563"/>
          </a:xfrm>
          <a:prstGeom prst="rect">
            <a:avLst/>
          </a:prstGeom>
        </p:spPr>
      </p:pic>
      <p:cxnSp>
        <p:nvCxnSpPr>
          <p:cNvPr id="12" name="Straight Connector 11">
            <a:extLst>
              <a:ext uri="{FF2B5EF4-FFF2-40B4-BE49-F238E27FC236}">
                <a16:creationId xmlns:a16="http://schemas.microsoft.com/office/drawing/2014/main" id="{F29BA473-9CCD-594C-9CD2-F8DC25CB81F7}"/>
              </a:ext>
            </a:extLst>
          </p:cNvPr>
          <p:cNvCxnSpPr>
            <a:cxnSpLocks/>
          </p:cNvCxnSpPr>
          <p:nvPr/>
        </p:nvCxnSpPr>
        <p:spPr>
          <a:xfrm flipV="1">
            <a:off x="5942085" y="1982027"/>
            <a:ext cx="0" cy="4256727"/>
          </a:xfrm>
          <a:prstGeom prst="line">
            <a:avLst/>
          </a:prstGeom>
          <a:ln w="6350" cap="rnd">
            <a:solidFill>
              <a:srgbClr val="CECECE"/>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7E584ED-6702-A144-9F76-D956F0BE0D3D}"/>
              </a:ext>
            </a:extLst>
          </p:cNvPr>
          <p:cNvSpPr>
            <a:spLocks noChangeAspect="1"/>
          </p:cNvSpPr>
          <p:nvPr/>
        </p:nvSpPr>
        <p:spPr>
          <a:xfrm>
            <a:off x="8749538" y="6029706"/>
            <a:ext cx="146304" cy="146304"/>
          </a:xfrm>
          <a:prstGeom prst="rect">
            <a:avLst/>
          </a:prstGeom>
          <a:solidFill>
            <a:srgbClr val="054C70"/>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7" name="Rectangle 6">
            <a:extLst>
              <a:ext uri="{FF2B5EF4-FFF2-40B4-BE49-F238E27FC236}">
                <a16:creationId xmlns:a16="http://schemas.microsoft.com/office/drawing/2014/main" id="{F462EE23-7A17-2648-BA4E-367778C1DEC2}"/>
              </a:ext>
            </a:extLst>
          </p:cNvPr>
          <p:cNvSpPr/>
          <p:nvPr/>
        </p:nvSpPr>
        <p:spPr>
          <a:xfrm>
            <a:off x="8155825" y="2583016"/>
            <a:ext cx="1013637" cy="170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5" name="TextBox 4">
            <a:extLst>
              <a:ext uri="{FF2B5EF4-FFF2-40B4-BE49-F238E27FC236}">
                <a16:creationId xmlns:a16="http://schemas.microsoft.com/office/drawing/2014/main" id="{D01FEC17-970D-1F4D-B440-DF4E37240E89}"/>
              </a:ext>
            </a:extLst>
          </p:cNvPr>
          <p:cNvSpPr txBox="1"/>
          <p:nvPr/>
        </p:nvSpPr>
        <p:spPr>
          <a:xfrm>
            <a:off x="7843936" y="2689271"/>
            <a:ext cx="1752083" cy="157735"/>
          </a:xfrm>
          <a:prstGeom prst="rect">
            <a:avLst/>
          </a:prstGeom>
          <a:noFill/>
        </p:spPr>
        <p:txBody>
          <a:bodyPr wrap="square" lIns="0" tIns="0" rIns="0" bIns="0" rtlCol="0">
            <a:spAutoFit/>
          </a:bodyPr>
          <a:lstStyle/>
          <a:p>
            <a:pPr algn="ctr">
              <a:spcAft>
                <a:spcPts val="1000"/>
              </a:spcAft>
              <a:buClr>
                <a:schemeClr val="accent2"/>
              </a:buClr>
            </a:pPr>
            <a:r>
              <a:rPr lang="en-US" sz="1025" b="1" dirty="0">
                <a:solidFill>
                  <a:srgbClr val="E47F00"/>
                </a:solidFill>
              </a:rPr>
              <a:t>Retirement age</a:t>
            </a:r>
          </a:p>
        </p:txBody>
      </p:sp>
      <p:sp>
        <p:nvSpPr>
          <p:cNvPr id="13" name="Rectangle 12">
            <a:extLst>
              <a:ext uri="{FF2B5EF4-FFF2-40B4-BE49-F238E27FC236}">
                <a16:creationId xmlns:a16="http://schemas.microsoft.com/office/drawing/2014/main" id="{D890168B-8842-404B-8C8B-4FC0F2A15D1B}"/>
              </a:ext>
            </a:extLst>
          </p:cNvPr>
          <p:cNvSpPr/>
          <p:nvPr/>
        </p:nvSpPr>
        <p:spPr>
          <a:xfrm>
            <a:off x="7038753" y="3114644"/>
            <a:ext cx="805183" cy="170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14" name="TextBox 13">
            <a:extLst>
              <a:ext uri="{FF2B5EF4-FFF2-40B4-BE49-F238E27FC236}">
                <a16:creationId xmlns:a16="http://schemas.microsoft.com/office/drawing/2014/main" id="{86DA8679-5560-934F-B6D1-48A028070F0A}"/>
              </a:ext>
            </a:extLst>
          </p:cNvPr>
          <p:cNvSpPr txBox="1"/>
          <p:nvPr/>
        </p:nvSpPr>
        <p:spPr>
          <a:xfrm>
            <a:off x="6934056" y="3102404"/>
            <a:ext cx="785181" cy="157735"/>
          </a:xfrm>
          <a:prstGeom prst="rect">
            <a:avLst/>
          </a:prstGeom>
          <a:noFill/>
        </p:spPr>
        <p:txBody>
          <a:bodyPr wrap="square" lIns="0" tIns="0" rIns="0" bIns="0" rtlCol="0">
            <a:spAutoFit/>
          </a:bodyPr>
          <a:lstStyle/>
          <a:p>
            <a:pPr algn="r">
              <a:spcAft>
                <a:spcPts val="1000"/>
              </a:spcAft>
              <a:buClr>
                <a:schemeClr val="accent2"/>
              </a:buClr>
            </a:pPr>
            <a:r>
              <a:rPr lang="en-US" sz="1025" b="1" dirty="0">
                <a:solidFill>
                  <a:srgbClr val="E47F00"/>
                </a:solidFill>
              </a:rPr>
              <a:t>Salary</a:t>
            </a:r>
          </a:p>
        </p:txBody>
      </p:sp>
      <p:sp>
        <p:nvSpPr>
          <p:cNvPr id="9" name="Oval 8">
            <a:extLst>
              <a:ext uri="{FF2B5EF4-FFF2-40B4-BE49-F238E27FC236}">
                <a16:creationId xmlns:a16="http://schemas.microsoft.com/office/drawing/2014/main" id="{DBF5CDA9-8C34-3A48-9DB2-E0867D15CDC9}"/>
              </a:ext>
            </a:extLst>
          </p:cNvPr>
          <p:cNvSpPr/>
          <p:nvPr/>
        </p:nvSpPr>
        <p:spPr>
          <a:xfrm>
            <a:off x="7724690" y="2948765"/>
            <a:ext cx="1936763" cy="19367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8" name="Picture 7">
            <a:extLst>
              <a:ext uri="{FF2B5EF4-FFF2-40B4-BE49-F238E27FC236}">
                <a16:creationId xmlns:a16="http://schemas.microsoft.com/office/drawing/2014/main" id="{52E62E88-1C44-044C-9C0C-120A701845D5}"/>
              </a:ext>
            </a:extLst>
          </p:cNvPr>
          <p:cNvPicPr>
            <a:picLocks noChangeAspect="1"/>
          </p:cNvPicPr>
          <p:nvPr/>
        </p:nvPicPr>
        <p:blipFill>
          <a:blip r:embed="rId6"/>
          <a:stretch>
            <a:fillRect/>
          </a:stretch>
        </p:blipFill>
        <p:spPr>
          <a:xfrm>
            <a:off x="7792986" y="2981687"/>
            <a:ext cx="1800169" cy="1775509"/>
          </a:xfrm>
          <a:prstGeom prst="rect">
            <a:avLst/>
          </a:prstGeom>
        </p:spPr>
      </p:pic>
    </p:spTree>
    <p:extLst>
      <p:ext uri="{BB962C8B-B14F-4D97-AF65-F5344CB8AC3E}">
        <p14:creationId xmlns:p14="http://schemas.microsoft.com/office/powerpoint/2010/main" val="403283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E39A61-B39C-456F-A673-EC87CEA85781}"/>
              </a:ext>
            </a:extLst>
          </p:cNvPr>
          <p:cNvSpPr>
            <a:spLocks noGrp="1"/>
          </p:cNvSpPr>
          <p:nvPr>
            <p:ph type="body" sz="quarter" idx="15"/>
          </p:nvPr>
        </p:nvSpPr>
        <p:spPr/>
        <p:txBody>
          <a:bodyPr/>
          <a:lstStyle/>
          <a:p>
            <a:endParaRPr lang="en-US"/>
          </a:p>
        </p:txBody>
      </p:sp>
      <p:sp>
        <p:nvSpPr>
          <p:cNvPr id="7" name="Text Placeholder 6">
            <a:extLst>
              <a:ext uri="{FF2B5EF4-FFF2-40B4-BE49-F238E27FC236}">
                <a16:creationId xmlns:a16="http://schemas.microsoft.com/office/drawing/2014/main" id="{93F909BB-667C-43B2-BFB6-525BDC81E923}"/>
              </a:ext>
            </a:extLst>
          </p:cNvPr>
          <p:cNvSpPr txBox="1">
            <a:spLocks/>
          </p:cNvSpPr>
          <p:nvPr/>
        </p:nvSpPr>
        <p:spPr>
          <a:xfrm>
            <a:off x="990600" y="4847648"/>
            <a:ext cx="9618386" cy="1599452"/>
          </a:xfrm>
          <a:prstGeom prst="rect">
            <a:avLst/>
          </a:prstGeom>
        </p:spPr>
        <p:txBody>
          <a:bodyPr vert="horz" lIns="0" tIns="0" rIns="0" bIns="347472" rtlCol="0" anchor="b">
            <a:noAutofit/>
          </a:bodyPr>
          <a:lstStyle>
            <a:lvl1pPr marL="342900" indent="-34290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742950"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828800"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100" b="1" dirty="0"/>
              <a:t>IMPORTANT: The projections or other information generated by the Confidence Number score regarding the likelihood of various investment outcomes are hypothetical in nature, do not reflect actual investment results, and are not guarantees of future results. The simulations are based on assumptions. There can be no assurance that the projected or simulated results will be achieved or sustained. Actual results will vary with each use and over time, and such results may be better or worse than the simulated scenarios. Clients should be aware that the potential for loss (or gain) may be greater than demonstrated in the simulations.</a:t>
            </a:r>
          </a:p>
        </p:txBody>
      </p:sp>
      <p:sp>
        <p:nvSpPr>
          <p:cNvPr id="4" name="Text Placeholder 9">
            <a:extLst>
              <a:ext uri="{FF2B5EF4-FFF2-40B4-BE49-F238E27FC236}">
                <a16:creationId xmlns:a16="http://schemas.microsoft.com/office/drawing/2014/main" id="{4BAB25B4-91E6-47D3-B9E9-F99457B273EF}"/>
              </a:ext>
            </a:extLst>
          </p:cNvPr>
          <p:cNvSpPr>
            <a:spLocks noGrp="1"/>
          </p:cNvSpPr>
          <p:nvPr>
            <p:ph type="body" sz="quarter" idx="13"/>
          </p:nvPr>
        </p:nvSpPr>
        <p:spPr>
          <a:xfrm>
            <a:off x="987551" y="6053328"/>
            <a:ext cx="10213848" cy="457200"/>
          </a:xfrm>
        </p:spPr>
        <p:txBody>
          <a:bodyPr/>
          <a:lstStyle/>
          <a:p>
            <a:r>
              <a:rPr lang="en-US" dirty="0"/>
              <a:t>T. Rowe Price Investment Services, Inc.</a:t>
            </a:r>
          </a:p>
        </p:txBody>
      </p:sp>
    </p:spTree>
    <p:extLst>
      <p:ext uri="{BB962C8B-B14F-4D97-AF65-F5344CB8AC3E}">
        <p14:creationId xmlns:p14="http://schemas.microsoft.com/office/powerpoint/2010/main" val="292704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BC92FE-D5BB-4EA3-8EBC-E97C46A7575E}"/>
              </a:ext>
            </a:extLst>
          </p:cNvPr>
          <p:cNvSpPr>
            <a:spLocks noGrp="1"/>
          </p:cNvSpPr>
          <p:nvPr>
            <p:ph type="title"/>
          </p:nvPr>
        </p:nvSpPr>
        <p:spPr/>
        <p:txBody>
          <a:bodyPr/>
          <a:lstStyle/>
          <a:p>
            <a:r>
              <a:rPr lang="en-US" dirty="0"/>
              <a:t>THE LEVERS: </a:t>
            </a:r>
            <a:r>
              <a:rPr lang="en-US" dirty="0">
                <a:solidFill>
                  <a:srgbClr val="4F4F4F"/>
                </a:solidFill>
              </a:rPr>
              <a:t>WHAT CAN I ADJUST?</a:t>
            </a:r>
          </a:p>
        </p:txBody>
      </p:sp>
      <p:sp>
        <p:nvSpPr>
          <p:cNvPr id="6" name="TextBox 5">
            <a:extLst>
              <a:ext uri="{FF2B5EF4-FFF2-40B4-BE49-F238E27FC236}">
                <a16:creationId xmlns:a16="http://schemas.microsoft.com/office/drawing/2014/main" id="{7459C758-1907-234E-A1C7-61AB5FD2E8FB}"/>
              </a:ext>
            </a:extLst>
          </p:cNvPr>
          <p:cNvSpPr txBox="1"/>
          <p:nvPr/>
        </p:nvSpPr>
        <p:spPr>
          <a:xfrm>
            <a:off x="2524251" y="1287093"/>
            <a:ext cx="891980" cy="215444"/>
          </a:xfrm>
          <a:prstGeom prst="rect">
            <a:avLst/>
          </a:prstGeom>
          <a:noFill/>
        </p:spPr>
        <p:txBody>
          <a:bodyPr wrap="square" lIns="0" tIns="0" rIns="0" bIns="0" rtlCol="0">
            <a:spAutoFit/>
          </a:bodyPr>
          <a:lstStyle/>
          <a:p>
            <a:pPr lvl="0" defTabSz="914400">
              <a:spcAft>
                <a:spcPts val="1000"/>
              </a:spcAft>
              <a:buClr>
                <a:srgbClr val="05C3DE"/>
              </a:buClr>
              <a:defRPr/>
            </a:pPr>
            <a:r>
              <a:rPr lang="en-US" sz="1400" dirty="0">
                <a:solidFill>
                  <a:srgbClr val="4F4F4F"/>
                </a:solidFill>
                <a:latin typeface="Arial Black"/>
              </a:rPr>
              <a:t>LESS</a:t>
            </a:r>
          </a:p>
        </p:txBody>
      </p:sp>
      <p:sp>
        <p:nvSpPr>
          <p:cNvPr id="8" name="TextBox 7">
            <a:extLst>
              <a:ext uri="{FF2B5EF4-FFF2-40B4-BE49-F238E27FC236}">
                <a16:creationId xmlns:a16="http://schemas.microsoft.com/office/drawing/2014/main" id="{4C640422-2551-6140-A5C2-C86BD7C1C330}"/>
              </a:ext>
            </a:extLst>
          </p:cNvPr>
          <p:cNvSpPr txBox="1"/>
          <p:nvPr/>
        </p:nvSpPr>
        <p:spPr>
          <a:xfrm>
            <a:off x="10022717" y="1287093"/>
            <a:ext cx="891980" cy="215444"/>
          </a:xfrm>
          <a:prstGeom prst="rect">
            <a:avLst/>
          </a:prstGeom>
          <a:noFill/>
        </p:spPr>
        <p:txBody>
          <a:bodyPr wrap="square" lIns="0" tIns="0" rIns="0" bIns="0" rtlCol="0">
            <a:spAutoFit/>
          </a:bodyPr>
          <a:lstStyle/>
          <a:p>
            <a:pPr lvl="0" defTabSz="914400">
              <a:spcAft>
                <a:spcPts val="1000"/>
              </a:spcAft>
              <a:buClr>
                <a:srgbClr val="05C3DE"/>
              </a:buClr>
              <a:defRPr/>
            </a:pPr>
            <a:r>
              <a:rPr lang="en-US" sz="1400" dirty="0">
                <a:solidFill>
                  <a:srgbClr val="4F4F4F"/>
                </a:solidFill>
                <a:latin typeface="Arial Black"/>
              </a:rPr>
              <a:t>MORE</a:t>
            </a:r>
          </a:p>
        </p:txBody>
      </p:sp>
      <p:sp>
        <p:nvSpPr>
          <p:cNvPr id="9" name="Rectangle 8">
            <a:extLst>
              <a:ext uri="{FF2B5EF4-FFF2-40B4-BE49-F238E27FC236}">
                <a16:creationId xmlns:a16="http://schemas.microsoft.com/office/drawing/2014/main" id="{068641F3-419B-BD4B-83EB-F271CEDC0BF1}"/>
              </a:ext>
            </a:extLst>
          </p:cNvPr>
          <p:cNvSpPr/>
          <p:nvPr/>
        </p:nvSpPr>
        <p:spPr>
          <a:xfrm>
            <a:off x="127625" y="1960924"/>
            <a:ext cx="3393408" cy="182880"/>
          </a:xfrm>
          <a:prstGeom prst="rect">
            <a:avLst/>
          </a:prstGeom>
          <a:solidFill>
            <a:srgbClr val="CECEC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Freeform 9">
            <a:extLst>
              <a:ext uri="{FF2B5EF4-FFF2-40B4-BE49-F238E27FC236}">
                <a16:creationId xmlns:a16="http://schemas.microsoft.com/office/drawing/2014/main" id="{E32D0E72-3708-1F45-86E1-84E2DC729327}"/>
              </a:ext>
            </a:extLst>
          </p:cNvPr>
          <p:cNvSpPr/>
          <p:nvPr/>
        </p:nvSpPr>
        <p:spPr>
          <a:xfrm>
            <a:off x="1536700" y="1629338"/>
            <a:ext cx="9144000" cy="843675"/>
          </a:xfrm>
          <a:custGeom>
            <a:avLst/>
            <a:gdLst>
              <a:gd name="connsiteX0" fmla="*/ 1026813 w 9144000"/>
              <a:gd name="connsiteY0" fmla="*/ 303703 h 843675"/>
              <a:gd name="connsiteX1" fmla="*/ 990600 w 9144000"/>
              <a:gd name="connsiteY1" fmla="*/ 339916 h 843675"/>
              <a:gd name="connsiteX2" fmla="*/ 990600 w 9144000"/>
              <a:gd name="connsiteY2" fmla="*/ 484763 h 843675"/>
              <a:gd name="connsiteX3" fmla="*/ 1026813 w 9144000"/>
              <a:gd name="connsiteY3" fmla="*/ 520976 h 843675"/>
              <a:gd name="connsiteX4" fmla="*/ 7964787 w 9144000"/>
              <a:gd name="connsiteY4" fmla="*/ 520976 h 843675"/>
              <a:gd name="connsiteX5" fmla="*/ 8001000 w 9144000"/>
              <a:gd name="connsiteY5" fmla="*/ 484763 h 843675"/>
              <a:gd name="connsiteX6" fmla="*/ 8001000 w 9144000"/>
              <a:gd name="connsiteY6" fmla="*/ 339916 h 843675"/>
              <a:gd name="connsiteX7" fmla="*/ 7964787 w 9144000"/>
              <a:gd name="connsiteY7" fmla="*/ 303703 h 843675"/>
              <a:gd name="connsiteX8" fmla="*/ 0 w 9144000"/>
              <a:gd name="connsiteY8" fmla="*/ 0 h 843675"/>
              <a:gd name="connsiteX9" fmla="*/ 9144000 w 9144000"/>
              <a:gd name="connsiteY9" fmla="*/ 0 h 843675"/>
              <a:gd name="connsiteX10" fmla="*/ 9144000 w 9144000"/>
              <a:gd name="connsiteY10" fmla="*/ 843675 h 843675"/>
              <a:gd name="connsiteX11" fmla="*/ 0 w 9144000"/>
              <a:gd name="connsiteY11" fmla="*/ 843675 h 84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843675">
                <a:moveTo>
                  <a:pt x="1026813" y="303703"/>
                </a:moveTo>
                <a:cubicBezTo>
                  <a:pt x="1006813" y="303703"/>
                  <a:pt x="990600" y="319916"/>
                  <a:pt x="990600" y="339916"/>
                </a:cubicBezTo>
                <a:lnTo>
                  <a:pt x="990600" y="484763"/>
                </a:lnTo>
                <a:cubicBezTo>
                  <a:pt x="990600" y="504763"/>
                  <a:pt x="1006813" y="520976"/>
                  <a:pt x="1026813" y="520976"/>
                </a:cubicBezTo>
                <a:lnTo>
                  <a:pt x="7964787" y="520976"/>
                </a:lnTo>
                <a:cubicBezTo>
                  <a:pt x="7984787" y="520976"/>
                  <a:pt x="8001000" y="504763"/>
                  <a:pt x="8001000" y="484763"/>
                </a:cubicBezTo>
                <a:lnTo>
                  <a:pt x="8001000" y="339916"/>
                </a:lnTo>
                <a:cubicBezTo>
                  <a:pt x="8001000" y="319916"/>
                  <a:pt x="7984787" y="303703"/>
                  <a:pt x="7964787" y="303703"/>
                </a:cubicBezTo>
                <a:close/>
                <a:moveTo>
                  <a:pt x="0" y="0"/>
                </a:moveTo>
                <a:lnTo>
                  <a:pt x="9144000" y="0"/>
                </a:lnTo>
                <a:lnTo>
                  <a:pt x="9144000" y="843675"/>
                </a:lnTo>
                <a:lnTo>
                  <a:pt x="0" y="843675"/>
                </a:lnTo>
                <a:close/>
              </a:path>
            </a:pathLst>
          </a:custGeom>
          <a:solidFill>
            <a:schemeClr val="bg1"/>
          </a:solidFill>
          <a:ln>
            <a:solidFill>
              <a:schemeClr val="bg1">
                <a:lumMod val="85000"/>
              </a:schemeClr>
            </a:solidFill>
          </a:ln>
          <a:effectLst>
            <a:outerShdw blurRad="38100" dist="127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Oval 10">
            <a:extLst>
              <a:ext uri="{FF2B5EF4-FFF2-40B4-BE49-F238E27FC236}">
                <a16:creationId xmlns:a16="http://schemas.microsoft.com/office/drawing/2014/main" id="{5AE4405A-14F4-EF40-B1B5-B6B4530CF33A}"/>
              </a:ext>
            </a:extLst>
          </p:cNvPr>
          <p:cNvSpPr/>
          <p:nvPr/>
        </p:nvSpPr>
        <p:spPr>
          <a:xfrm>
            <a:off x="3366797" y="1863030"/>
            <a:ext cx="308473" cy="308473"/>
          </a:xfrm>
          <a:prstGeom prst="ellipse">
            <a:avLst/>
          </a:prstGeom>
          <a:solidFill>
            <a:srgbClr val="05C3DE"/>
          </a:solidFill>
          <a:ln>
            <a:solidFill>
              <a:schemeClr val="bg1">
                <a:lumMod val="95000"/>
              </a:schemeClr>
            </a:solidFill>
          </a:ln>
          <a:effectLst>
            <a:outerShdw blurRad="50800" dist="25400" dir="2700000" algn="tl" rotWithShape="0">
              <a:prstClr val="black">
                <a:alpha val="58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450B7DC3-EA17-4E47-87E2-F3E354885E27}"/>
              </a:ext>
            </a:extLst>
          </p:cNvPr>
          <p:cNvSpPr txBox="1"/>
          <p:nvPr/>
        </p:nvSpPr>
        <p:spPr>
          <a:xfrm>
            <a:off x="2527300" y="1694428"/>
            <a:ext cx="568169"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1000"/>
              </a:spcAft>
              <a:buClr>
                <a:srgbClr val="05C3DE"/>
              </a:buClr>
              <a:buSzTx/>
              <a:buFontTx/>
              <a:buNone/>
              <a:tabLst/>
              <a:defRPr/>
            </a:pPr>
            <a:r>
              <a:rPr kumimoji="0" lang="en-US" sz="1200" b="0" i="0" u="none" strike="noStrike" kern="1200" cap="all" spc="0" normalizeH="0" baseline="0" noProof="0" dirty="0">
                <a:ln>
                  <a:noFill/>
                </a:ln>
                <a:solidFill>
                  <a:srgbClr val="054C70"/>
                </a:solidFill>
                <a:effectLst/>
                <a:uLnTx/>
                <a:uFillTx/>
                <a:latin typeface="Arial"/>
                <a:ea typeface="+mn-ea"/>
                <a:cs typeface="+mn-cs"/>
              </a:rPr>
              <a:t>Wages</a:t>
            </a:r>
          </a:p>
        </p:txBody>
      </p:sp>
      <p:sp>
        <p:nvSpPr>
          <p:cNvPr id="13" name="Rectangle 12">
            <a:extLst>
              <a:ext uri="{FF2B5EF4-FFF2-40B4-BE49-F238E27FC236}">
                <a16:creationId xmlns:a16="http://schemas.microsoft.com/office/drawing/2014/main" id="{6E6EE9CF-4DD3-5A43-A1BA-4E7D607FD7F1}"/>
              </a:ext>
            </a:extLst>
          </p:cNvPr>
          <p:cNvSpPr/>
          <p:nvPr/>
        </p:nvSpPr>
        <p:spPr>
          <a:xfrm>
            <a:off x="127625" y="3216688"/>
            <a:ext cx="4747928" cy="182880"/>
          </a:xfrm>
          <a:prstGeom prst="rect">
            <a:avLst/>
          </a:prstGeom>
          <a:solidFill>
            <a:srgbClr val="CECEC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Freeform 13">
            <a:extLst>
              <a:ext uri="{FF2B5EF4-FFF2-40B4-BE49-F238E27FC236}">
                <a16:creationId xmlns:a16="http://schemas.microsoft.com/office/drawing/2014/main" id="{4100DE70-6954-3347-9733-F09E5C2E8D18}"/>
              </a:ext>
            </a:extLst>
          </p:cNvPr>
          <p:cNvSpPr/>
          <p:nvPr/>
        </p:nvSpPr>
        <p:spPr>
          <a:xfrm>
            <a:off x="1536700" y="2887947"/>
            <a:ext cx="9144000" cy="843675"/>
          </a:xfrm>
          <a:custGeom>
            <a:avLst/>
            <a:gdLst>
              <a:gd name="connsiteX0" fmla="*/ 1026813 w 9144000"/>
              <a:gd name="connsiteY0" fmla="*/ 303703 h 843675"/>
              <a:gd name="connsiteX1" fmla="*/ 990600 w 9144000"/>
              <a:gd name="connsiteY1" fmla="*/ 339916 h 843675"/>
              <a:gd name="connsiteX2" fmla="*/ 990600 w 9144000"/>
              <a:gd name="connsiteY2" fmla="*/ 484763 h 843675"/>
              <a:gd name="connsiteX3" fmla="*/ 1026813 w 9144000"/>
              <a:gd name="connsiteY3" fmla="*/ 520976 h 843675"/>
              <a:gd name="connsiteX4" fmla="*/ 7964787 w 9144000"/>
              <a:gd name="connsiteY4" fmla="*/ 520976 h 843675"/>
              <a:gd name="connsiteX5" fmla="*/ 8001000 w 9144000"/>
              <a:gd name="connsiteY5" fmla="*/ 484763 h 843675"/>
              <a:gd name="connsiteX6" fmla="*/ 8001000 w 9144000"/>
              <a:gd name="connsiteY6" fmla="*/ 339916 h 843675"/>
              <a:gd name="connsiteX7" fmla="*/ 7964787 w 9144000"/>
              <a:gd name="connsiteY7" fmla="*/ 303703 h 843675"/>
              <a:gd name="connsiteX8" fmla="*/ 0 w 9144000"/>
              <a:gd name="connsiteY8" fmla="*/ 0 h 843675"/>
              <a:gd name="connsiteX9" fmla="*/ 9144000 w 9144000"/>
              <a:gd name="connsiteY9" fmla="*/ 0 h 843675"/>
              <a:gd name="connsiteX10" fmla="*/ 9144000 w 9144000"/>
              <a:gd name="connsiteY10" fmla="*/ 843675 h 843675"/>
              <a:gd name="connsiteX11" fmla="*/ 0 w 9144000"/>
              <a:gd name="connsiteY11" fmla="*/ 843675 h 84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843675">
                <a:moveTo>
                  <a:pt x="1026813" y="303703"/>
                </a:moveTo>
                <a:cubicBezTo>
                  <a:pt x="1006813" y="303703"/>
                  <a:pt x="990600" y="319916"/>
                  <a:pt x="990600" y="339916"/>
                </a:cubicBezTo>
                <a:lnTo>
                  <a:pt x="990600" y="484763"/>
                </a:lnTo>
                <a:cubicBezTo>
                  <a:pt x="990600" y="504763"/>
                  <a:pt x="1006813" y="520976"/>
                  <a:pt x="1026813" y="520976"/>
                </a:cubicBezTo>
                <a:lnTo>
                  <a:pt x="7964787" y="520976"/>
                </a:lnTo>
                <a:cubicBezTo>
                  <a:pt x="7984787" y="520976"/>
                  <a:pt x="8001000" y="504763"/>
                  <a:pt x="8001000" y="484763"/>
                </a:cubicBezTo>
                <a:lnTo>
                  <a:pt x="8001000" y="339916"/>
                </a:lnTo>
                <a:cubicBezTo>
                  <a:pt x="8001000" y="319916"/>
                  <a:pt x="7984787" y="303703"/>
                  <a:pt x="7964787" y="303703"/>
                </a:cubicBezTo>
                <a:close/>
                <a:moveTo>
                  <a:pt x="0" y="0"/>
                </a:moveTo>
                <a:lnTo>
                  <a:pt x="9144000" y="0"/>
                </a:lnTo>
                <a:lnTo>
                  <a:pt x="9144000" y="843675"/>
                </a:lnTo>
                <a:lnTo>
                  <a:pt x="0" y="843675"/>
                </a:lnTo>
                <a:close/>
              </a:path>
            </a:pathLst>
          </a:custGeom>
          <a:solidFill>
            <a:schemeClr val="bg1"/>
          </a:solidFill>
          <a:ln>
            <a:solidFill>
              <a:schemeClr val="bg1">
                <a:lumMod val="85000"/>
              </a:schemeClr>
            </a:solidFill>
          </a:ln>
          <a:effectLst>
            <a:outerShdw blurRad="38100" dist="127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Oval 14">
            <a:extLst>
              <a:ext uri="{FF2B5EF4-FFF2-40B4-BE49-F238E27FC236}">
                <a16:creationId xmlns:a16="http://schemas.microsoft.com/office/drawing/2014/main" id="{D72F33BA-5A6C-3349-9BFB-11501CCB91F6}"/>
              </a:ext>
            </a:extLst>
          </p:cNvPr>
          <p:cNvSpPr/>
          <p:nvPr/>
        </p:nvSpPr>
        <p:spPr>
          <a:xfrm>
            <a:off x="4802431" y="3152147"/>
            <a:ext cx="308473" cy="308473"/>
          </a:xfrm>
          <a:prstGeom prst="ellipse">
            <a:avLst/>
          </a:prstGeom>
          <a:solidFill>
            <a:srgbClr val="05C3DE"/>
          </a:solidFill>
          <a:ln>
            <a:solidFill>
              <a:schemeClr val="bg1">
                <a:lumMod val="95000"/>
              </a:schemeClr>
            </a:solidFill>
          </a:ln>
          <a:effectLst>
            <a:outerShdw blurRad="50800" dist="25400" dir="2700000" algn="tl" rotWithShape="0">
              <a:prstClr val="black">
                <a:alpha val="58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413F723B-D209-584D-9CEA-B4C613E1F241}"/>
              </a:ext>
            </a:extLst>
          </p:cNvPr>
          <p:cNvSpPr txBox="1"/>
          <p:nvPr/>
        </p:nvSpPr>
        <p:spPr>
          <a:xfrm>
            <a:off x="2527296" y="2944741"/>
            <a:ext cx="673069"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1000"/>
              </a:spcAft>
              <a:buClr>
                <a:srgbClr val="05C3DE"/>
              </a:buClr>
              <a:buSzTx/>
              <a:buFontTx/>
              <a:buNone/>
              <a:tabLst/>
              <a:defRPr/>
            </a:pPr>
            <a:r>
              <a:rPr kumimoji="0" lang="en-US" sz="1200" b="0" i="0" u="none" strike="noStrike" kern="1200" cap="all" spc="0" normalizeH="0" baseline="0" noProof="0" dirty="0">
                <a:ln>
                  <a:noFill/>
                </a:ln>
                <a:solidFill>
                  <a:srgbClr val="054C70"/>
                </a:solidFill>
                <a:effectLst/>
                <a:uLnTx/>
                <a:uFillTx/>
                <a:latin typeface="Arial"/>
                <a:ea typeface="+mn-ea"/>
                <a:cs typeface="+mn-cs"/>
              </a:rPr>
              <a:t>savings</a:t>
            </a:r>
          </a:p>
        </p:txBody>
      </p:sp>
      <p:sp>
        <p:nvSpPr>
          <p:cNvPr id="17" name="Rectangle 16">
            <a:extLst>
              <a:ext uri="{FF2B5EF4-FFF2-40B4-BE49-F238E27FC236}">
                <a16:creationId xmlns:a16="http://schemas.microsoft.com/office/drawing/2014/main" id="{F94D202D-B332-2846-AAE8-CB9A3FC0781B}"/>
              </a:ext>
            </a:extLst>
          </p:cNvPr>
          <p:cNvSpPr/>
          <p:nvPr/>
        </p:nvSpPr>
        <p:spPr>
          <a:xfrm>
            <a:off x="61861" y="4477213"/>
            <a:ext cx="7714274" cy="182880"/>
          </a:xfrm>
          <a:prstGeom prst="rect">
            <a:avLst/>
          </a:prstGeom>
          <a:solidFill>
            <a:srgbClr val="CECEC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Freeform 17">
            <a:extLst>
              <a:ext uri="{FF2B5EF4-FFF2-40B4-BE49-F238E27FC236}">
                <a16:creationId xmlns:a16="http://schemas.microsoft.com/office/drawing/2014/main" id="{675C6CC7-2D25-9D4C-A929-C30A158E02B6}"/>
              </a:ext>
            </a:extLst>
          </p:cNvPr>
          <p:cNvSpPr/>
          <p:nvPr/>
        </p:nvSpPr>
        <p:spPr>
          <a:xfrm>
            <a:off x="1536700" y="4146556"/>
            <a:ext cx="9144000" cy="843675"/>
          </a:xfrm>
          <a:custGeom>
            <a:avLst/>
            <a:gdLst>
              <a:gd name="connsiteX0" fmla="*/ 1026813 w 9144000"/>
              <a:gd name="connsiteY0" fmla="*/ 303703 h 843675"/>
              <a:gd name="connsiteX1" fmla="*/ 990600 w 9144000"/>
              <a:gd name="connsiteY1" fmla="*/ 339916 h 843675"/>
              <a:gd name="connsiteX2" fmla="*/ 990600 w 9144000"/>
              <a:gd name="connsiteY2" fmla="*/ 484763 h 843675"/>
              <a:gd name="connsiteX3" fmla="*/ 1026813 w 9144000"/>
              <a:gd name="connsiteY3" fmla="*/ 520976 h 843675"/>
              <a:gd name="connsiteX4" fmla="*/ 7964787 w 9144000"/>
              <a:gd name="connsiteY4" fmla="*/ 520976 h 843675"/>
              <a:gd name="connsiteX5" fmla="*/ 8001000 w 9144000"/>
              <a:gd name="connsiteY5" fmla="*/ 484763 h 843675"/>
              <a:gd name="connsiteX6" fmla="*/ 8001000 w 9144000"/>
              <a:gd name="connsiteY6" fmla="*/ 339916 h 843675"/>
              <a:gd name="connsiteX7" fmla="*/ 7964787 w 9144000"/>
              <a:gd name="connsiteY7" fmla="*/ 303703 h 843675"/>
              <a:gd name="connsiteX8" fmla="*/ 0 w 9144000"/>
              <a:gd name="connsiteY8" fmla="*/ 0 h 843675"/>
              <a:gd name="connsiteX9" fmla="*/ 9144000 w 9144000"/>
              <a:gd name="connsiteY9" fmla="*/ 0 h 843675"/>
              <a:gd name="connsiteX10" fmla="*/ 9144000 w 9144000"/>
              <a:gd name="connsiteY10" fmla="*/ 843675 h 843675"/>
              <a:gd name="connsiteX11" fmla="*/ 0 w 9144000"/>
              <a:gd name="connsiteY11" fmla="*/ 843675 h 84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843675">
                <a:moveTo>
                  <a:pt x="1026813" y="303703"/>
                </a:moveTo>
                <a:cubicBezTo>
                  <a:pt x="1006813" y="303703"/>
                  <a:pt x="990600" y="319916"/>
                  <a:pt x="990600" y="339916"/>
                </a:cubicBezTo>
                <a:lnTo>
                  <a:pt x="990600" y="484763"/>
                </a:lnTo>
                <a:cubicBezTo>
                  <a:pt x="990600" y="504763"/>
                  <a:pt x="1006813" y="520976"/>
                  <a:pt x="1026813" y="520976"/>
                </a:cubicBezTo>
                <a:lnTo>
                  <a:pt x="7964787" y="520976"/>
                </a:lnTo>
                <a:cubicBezTo>
                  <a:pt x="7984787" y="520976"/>
                  <a:pt x="8001000" y="504763"/>
                  <a:pt x="8001000" y="484763"/>
                </a:cubicBezTo>
                <a:lnTo>
                  <a:pt x="8001000" y="339916"/>
                </a:lnTo>
                <a:cubicBezTo>
                  <a:pt x="8001000" y="319916"/>
                  <a:pt x="7984787" y="303703"/>
                  <a:pt x="7964787" y="303703"/>
                </a:cubicBezTo>
                <a:close/>
                <a:moveTo>
                  <a:pt x="0" y="0"/>
                </a:moveTo>
                <a:lnTo>
                  <a:pt x="9144000" y="0"/>
                </a:lnTo>
                <a:lnTo>
                  <a:pt x="9144000" y="843675"/>
                </a:lnTo>
                <a:lnTo>
                  <a:pt x="0" y="843675"/>
                </a:lnTo>
                <a:close/>
              </a:path>
            </a:pathLst>
          </a:custGeom>
          <a:solidFill>
            <a:schemeClr val="bg1"/>
          </a:solidFill>
          <a:ln>
            <a:solidFill>
              <a:schemeClr val="bg1">
                <a:lumMod val="85000"/>
              </a:schemeClr>
            </a:solidFill>
          </a:ln>
          <a:effectLst>
            <a:outerShdw blurRad="38100" dist="127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C5198C4B-054B-1C44-8137-002617AF7442}"/>
              </a:ext>
            </a:extLst>
          </p:cNvPr>
          <p:cNvSpPr/>
          <p:nvPr/>
        </p:nvSpPr>
        <p:spPr>
          <a:xfrm>
            <a:off x="7614787" y="4403972"/>
            <a:ext cx="308473" cy="308473"/>
          </a:xfrm>
          <a:prstGeom prst="ellipse">
            <a:avLst/>
          </a:prstGeom>
          <a:solidFill>
            <a:srgbClr val="05C3DE"/>
          </a:solidFill>
          <a:ln>
            <a:solidFill>
              <a:schemeClr val="bg1">
                <a:lumMod val="95000"/>
              </a:schemeClr>
            </a:solidFill>
          </a:ln>
          <a:effectLst>
            <a:outerShdw blurRad="50800" dist="25400" dir="2700000" algn="tl" rotWithShape="0">
              <a:prstClr val="black">
                <a:alpha val="58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AB1F9CAB-698E-4C4C-BD36-59C1939426B3}"/>
              </a:ext>
            </a:extLst>
          </p:cNvPr>
          <p:cNvSpPr txBox="1"/>
          <p:nvPr/>
        </p:nvSpPr>
        <p:spPr>
          <a:xfrm>
            <a:off x="2527298" y="4229661"/>
            <a:ext cx="1379288"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1000"/>
              </a:spcAft>
              <a:buClr>
                <a:srgbClr val="05C3DE"/>
              </a:buClr>
              <a:buSzTx/>
              <a:buFontTx/>
              <a:buNone/>
              <a:tabLst/>
              <a:defRPr/>
            </a:pPr>
            <a:r>
              <a:rPr kumimoji="0" lang="en-US" sz="1200" b="0" i="0" u="none" strike="noStrike" kern="1200" cap="all" spc="0" normalizeH="0" baseline="0" noProof="0" dirty="0">
                <a:ln>
                  <a:noFill/>
                </a:ln>
                <a:solidFill>
                  <a:srgbClr val="054C70"/>
                </a:solidFill>
                <a:effectLst/>
                <a:uLnTx/>
                <a:uFillTx/>
                <a:latin typeface="Arial"/>
                <a:ea typeface="+mn-ea"/>
                <a:cs typeface="+mn-cs"/>
              </a:rPr>
              <a:t>Social security</a:t>
            </a:r>
          </a:p>
        </p:txBody>
      </p:sp>
      <p:sp>
        <p:nvSpPr>
          <p:cNvPr id="21" name="Rectangle 20">
            <a:extLst>
              <a:ext uri="{FF2B5EF4-FFF2-40B4-BE49-F238E27FC236}">
                <a16:creationId xmlns:a16="http://schemas.microsoft.com/office/drawing/2014/main" id="{670CAE3E-E871-1748-8B55-1E692D41975E}"/>
              </a:ext>
            </a:extLst>
          </p:cNvPr>
          <p:cNvSpPr/>
          <p:nvPr/>
        </p:nvSpPr>
        <p:spPr>
          <a:xfrm>
            <a:off x="345675" y="5738542"/>
            <a:ext cx="5609344" cy="182880"/>
          </a:xfrm>
          <a:prstGeom prst="rect">
            <a:avLst/>
          </a:prstGeom>
          <a:solidFill>
            <a:srgbClr val="CECEC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 name="Freeform 21">
            <a:extLst>
              <a:ext uri="{FF2B5EF4-FFF2-40B4-BE49-F238E27FC236}">
                <a16:creationId xmlns:a16="http://schemas.microsoft.com/office/drawing/2014/main" id="{61729813-0AB6-4542-B8BF-024066B8D929}"/>
              </a:ext>
            </a:extLst>
          </p:cNvPr>
          <p:cNvSpPr/>
          <p:nvPr/>
        </p:nvSpPr>
        <p:spPr>
          <a:xfrm>
            <a:off x="1536700" y="5405165"/>
            <a:ext cx="9144000" cy="843675"/>
          </a:xfrm>
          <a:custGeom>
            <a:avLst/>
            <a:gdLst>
              <a:gd name="connsiteX0" fmla="*/ 1026813 w 9144000"/>
              <a:gd name="connsiteY0" fmla="*/ 303703 h 843675"/>
              <a:gd name="connsiteX1" fmla="*/ 990600 w 9144000"/>
              <a:gd name="connsiteY1" fmla="*/ 339916 h 843675"/>
              <a:gd name="connsiteX2" fmla="*/ 990600 w 9144000"/>
              <a:gd name="connsiteY2" fmla="*/ 484763 h 843675"/>
              <a:gd name="connsiteX3" fmla="*/ 1026813 w 9144000"/>
              <a:gd name="connsiteY3" fmla="*/ 520976 h 843675"/>
              <a:gd name="connsiteX4" fmla="*/ 7964787 w 9144000"/>
              <a:gd name="connsiteY4" fmla="*/ 520976 h 843675"/>
              <a:gd name="connsiteX5" fmla="*/ 8001000 w 9144000"/>
              <a:gd name="connsiteY5" fmla="*/ 484763 h 843675"/>
              <a:gd name="connsiteX6" fmla="*/ 8001000 w 9144000"/>
              <a:gd name="connsiteY6" fmla="*/ 339916 h 843675"/>
              <a:gd name="connsiteX7" fmla="*/ 7964787 w 9144000"/>
              <a:gd name="connsiteY7" fmla="*/ 303703 h 843675"/>
              <a:gd name="connsiteX8" fmla="*/ 0 w 9144000"/>
              <a:gd name="connsiteY8" fmla="*/ 0 h 843675"/>
              <a:gd name="connsiteX9" fmla="*/ 9144000 w 9144000"/>
              <a:gd name="connsiteY9" fmla="*/ 0 h 843675"/>
              <a:gd name="connsiteX10" fmla="*/ 9144000 w 9144000"/>
              <a:gd name="connsiteY10" fmla="*/ 843675 h 843675"/>
              <a:gd name="connsiteX11" fmla="*/ 0 w 9144000"/>
              <a:gd name="connsiteY11" fmla="*/ 843675 h 84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843675">
                <a:moveTo>
                  <a:pt x="1026813" y="303703"/>
                </a:moveTo>
                <a:cubicBezTo>
                  <a:pt x="1006813" y="303703"/>
                  <a:pt x="990600" y="319916"/>
                  <a:pt x="990600" y="339916"/>
                </a:cubicBezTo>
                <a:lnTo>
                  <a:pt x="990600" y="484763"/>
                </a:lnTo>
                <a:cubicBezTo>
                  <a:pt x="990600" y="504763"/>
                  <a:pt x="1006813" y="520976"/>
                  <a:pt x="1026813" y="520976"/>
                </a:cubicBezTo>
                <a:lnTo>
                  <a:pt x="7964787" y="520976"/>
                </a:lnTo>
                <a:cubicBezTo>
                  <a:pt x="7984787" y="520976"/>
                  <a:pt x="8001000" y="504763"/>
                  <a:pt x="8001000" y="484763"/>
                </a:cubicBezTo>
                <a:lnTo>
                  <a:pt x="8001000" y="339916"/>
                </a:lnTo>
                <a:cubicBezTo>
                  <a:pt x="8001000" y="319916"/>
                  <a:pt x="7984787" y="303703"/>
                  <a:pt x="7964787" y="303703"/>
                </a:cubicBezTo>
                <a:close/>
                <a:moveTo>
                  <a:pt x="0" y="0"/>
                </a:moveTo>
                <a:lnTo>
                  <a:pt x="9144000" y="0"/>
                </a:lnTo>
                <a:lnTo>
                  <a:pt x="9144000" y="843675"/>
                </a:lnTo>
                <a:lnTo>
                  <a:pt x="0" y="843675"/>
                </a:lnTo>
                <a:close/>
              </a:path>
            </a:pathLst>
          </a:custGeom>
          <a:solidFill>
            <a:schemeClr val="bg1"/>
          </a:solidFill>
          <a:ln>
            <a:solidFill>
              <a:schemeClr val="bg1">
                <a:lumMod val="85000"/>
              </a:schemeClr>
            </a:solidFill>
          </a:ln>
          <a:effectLst>
            <a:outerShdw blurRad="38100" dist="12700" dir="2700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Oval 22">
            <a:extLst>
              <a:ext uri="{FF2B5EF4-FFF2-40B4-BE49-F238E27FC236}">
                <a16:creationId xmlns:a16="http://schemas.microsoft.com/office/drawing/2014/main" id="{C5B85570-559A-C54A-9F53-19EC9F773C2B}"/>
              </a:ext>
            </a:extLst>
          </p:cNvPr>
          <p:cNvSpPr/>
          <p:nvPr/>
        </p:nvSpPr>
        <p:spPr>
          <a:xfrm>
            <a:off x="5800227" y="5657397"/>
            <a:ext cx="308473" cy="308473"/>
          </a:xfrm>
          <a:prstGeom prst="ellipse">
            <a:avLst/>
          </a:prstGeom>
          <a:solidFill>
            <a:srgbClr val="05C3DE"/>
          </a:solidFill>
          <a:ln>
            <a:solidFill>
              <a:schemeClr val="bg1">
                <a:lumMod val="95000"/>
              </a:schemeClr>
            </a:solidFill>
          </a:ln>
          <a:effectLst>
            <a:outerShdw blurRad="50800" dist="25400" dir="2700000" algn="tl" rotWithShape="0">
              <a:prstClr val="black">
                <a:alpha val="58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TextBox 23">
            <a:extLst>
              <a:ext uri="{FF2B5EF4-FFF2-40B4-BE49-F238E27FC236}">
                <a16:creationId xmlns:a16="http://schemas.microsoft.com/office/drawing/2014/main" id="{ED4123F2-7F34-DB4A-A635-93C91DFFC7FC}"/>
              </a:ext>
            </a:extLst>
          </p:cNvPr>
          <p:cNvSpPr txBox="1"/>
          <p:nvPr/>
        </p:nvSpPr>
        <p:spPr>
          <a:xfrm>
            <a:off x="2527297" y="5481112"/>
            <a:ext cx="1417055"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1000"/>
              </a:spcAft>
              <a:buClr>
                <a:srgbClr val="05C3DE"/>
              </a:buClr>
              <a:buSzTx/>
              <a:buFontTx/>
              <a:buNone/>
              <a:tabLst/>
              <a:defRPr/>
            </a:pPr>
            <a:r>
              <a:rPr kumimoji="0" lang="en-US" sz="1200" b="0" i="0" u="none" strike="noStrike" kern="1200" cap="all" spc="0" normalizeH="0" baseline="0" noProof="0" dirty="0">
                <a:ln>
                  <a:noFill/>
                </a:ln>
                <a:solidFill>
                  <a:srgbClr val="054C70"/>
                </a:solidFill>
                <a:effectLst/>
                <a:uLnTx/>
                <a:uFillTx/>
                <a:latin typeface="Arial"/>
                <a:ea typeface="+mn-ea"/>
                <a:cs typeface="+mn-cs"/>
              </a:rPr>
              <a:t>household plan</a:t>
            </a:r>
          </a:p>
        </p:txBody>
      </p:sp>
      <p:sp>
        <p:nvSpPr>
          <p:cNvPr id="2" name="Rectangle 1">
            <a:extLst>
              <a:ext uri="{FF2B5EF4-FFF2-40B4-BE49-F238E27FC236}">
                <a16:creationId xmlns:a16="http://schemas.microsoft.com/office/drawing/2014/main" id="{2D9F3C0F-1CA0-DF4D-BCB9-438C90F10BAA}"/>
              </a:ext>
            </a:extLst>
          </p:cNvPr>
          <p:cNvSpPr/>
          <p:nvPr/>
        </p:nvSpPr>
        <p:spPr>
          <a:xfrm>
            <a:off x="-107043" y="1669028"/>
            <a:ext cx="1640694" cy="803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solidFill>
                <a:schemeClr val="bg1"/>
              </a:solidFill>
            </a:endParaRPr>
          </a:p>
        </p:txBody>
      </p:sp>
      <p:sp>
        <p:nvSpPr>
          <p:cNvPr id="25" name="Rectangle 24">
            <a:extLst>
              <a:ext uri="{FF2B5EF4-FFF2-40B4-BE49-F238E27FC236}">
                <a16:creationId xmlns:a16="http://schemas.microsoft.com/office/drawing/2014/main" id="{EE28389A-9FA0-9041-B54B-F0176725B103}"/>
              </a:ext>
            </a:extLst>
          </p:cNvPr>
          <p:cNvSpPr/>
          <p:nvPr/>
        </p:nvSpPr>
        <p:spPr>
          <a:xfrm>
            <a:off x="-107043" y="2891497"/>
            <a:ext cx="1640694" cy="803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solidFill>
                <a:schemeClr val="bg1"/>
              </a:solidFill>
            </a:endParaRPr>
          </a:p>
        </p:txBody>
      </p:sp>
      <p:sp>
        <p:nvSpPr>
          <p:cNvPr id="26" name="Rectangle 25">
            <a:extLst>
              <a:ext uri="{FF2B5EF4-FFF2-40B4-BE49-F238E27FC236}">
                <a16:creationId xmlns:a16="http://schemas.microsoft.com/office/drawing/2014/main" id="{7972B804-91EF-114C-BA65-C27818D50007}"/>
              </a:ext>
            </a:extLst>
          </p:cNvPr>
          <p:cNvSpPr/>
          <p:nvPr/>
        </p:nvSpPr>
        <p:spPr>
          <a:xfrm>
            <a:off x="-107043" y="4158165"/>
            <a:ext cx="1640694" cy="803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solidFill>
                <a:schemeClr val="bg1"/>
              </a:solidFill>
            </a:endParaRPr>
          </a:p>
        </p:txBody>
      </p:sp>
      <p:sp>
        <p:nvSpPr>
          <p:cNvPr id="27" name="Rectangle 26">
            <a:extLst>
              <a:ext uri="{FF2B5EF4-FFF2-40B4-BE49-F238E27FC236}">
                <a16:creationId xmlns:a16="http://schemas.microsoft.com/office/drawing/2014/main" id="{89D44958-F94C-BE49-BD3C-4139219B5D18}"/>
              </a:ext>
            </a:extLst>
          </p:cNvPr>
          <p:cNvSpPr/>
          <p:nvPr/>
        </p:nvSpPr>
        <p:spPr>
          <a:xfrm>
            <a:off x="-107043" y="5432328"/>
            <a:ext cx="1640694" cy="803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solidFill>
                <a:schemeClr val="bg1"/>
              </a:solidFill>
            </a:endParaRPr>
          </a:p>
        </p:txBody>
      </p:sp>
    </p:spTree>
    <p:extLst>
      <p:ext uri="{BB962C8B-B14F-4D97-AF65-F5344CB8AC3E}">
        <p14:creationId xmlns:p14="http://schemas.microsoft.com/office/powerpoint/2010/main" val="378591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autoRev="1" fill="hold" grpId="0" nodeType="withEffect">
                                  <p:stCondLst>
                                    <p:cond delay="0"/>
                                  </p:stCondLst>
                                  <p:childTnLst>
                                    <p:animMotion origin="layout" path="M -0.08125 0 L 0.16875 0 E" pathEditMode="fixed" ptsTypes="">
                                      <p:cBhvr>
                                        <p:cTn id="6" dur="1000" fill="hold"/>
                                        <p:tgtEl>
                                          <p:spTgt spid="11"/>
                                        </p:tgtEl>
                                        <p:attrNameLst>
                                          <p:attrName>ppt_x</p:attrName>
                                          <p:attrName>ppt_y</p:attrName>
                                        </p:attrNameLst>
                                      </p:cBhvr>
                                    </p:animMotion>
                                  </p:childTnLst>
                                </p:cTn>
                              </p:par>
                              <p:par>
                                <p:cTn id="7" presetID="63" presetClass="path" presetSubtype="0" accel="50000" decel="50000" autoRev="1" fill="hold" grpId="0" nodeType="withEffect">
                                  <p:stCondLst>
                                    <p:cond delay="0"/>
                                  </p:stCondLst>
                                  <p:childTnLst>
                                    <p:animMotion origin="layout" path="M 2.29167E-6 3.7037E-7 L 0.25 3.7037E-7 " pathEditMode="relative" rAng="0" ptsTypes="AA">
                                      <p:cBhvr>
                                        <p:cTn id="8" dur="1000" fill="hold"/>
                                        <p:tgtEl>
                                          <p:spTgt spid="9"/>
                                        </p:tgtEl>
                                        <p:attrNameLst>
                                          <p:attrName>ppt_x</p:attrName>
                                          <p:attrName>ppt_y</p:attrName>
                                        </p:attrNameLst>
                                      </p:cBhvr>
                                      <p:rCtr x="12500" y="0"/>
                                    </p:animMotion>
                                  </p:childTnLst>
                                </p:cTn>
                              </p:par>
                              <p:par>
                                <p:cTn id="9" presetID="63" presetClass="path" presetSubtype="0" accel="50000" decel="50000" autoRev="1" fill="remove" grpId="0" nodeType="withEffect">
                                  <p:stCondLst>
                                    <p:cond delay="0"/>
                                  </p:stCondLst>
                                  <p:childTnLst>
                                    <p:animMotion origin="layout" path="M -0.00664 -1.48148E-6 L 0.21914 -1.48148E-6 " pathEditMode="relative" rAng="0" ptsTypes="AA">
                                      <p:cBhvr>
                                        <p:cTn id="10" dur="2000" fill="hold"/>
                                        <p:tgtEl>
                                          <p:spTgt spid="13"/>
                                        </p:tgtEl>
                                        <p:attrNameLst>
                                          <p:attrName>ppt_x</p:attrName>
                                          <p:attrName>ppt_y</p:attrName>
                                        </p:attrNameLst>
                                      </p:cBhvr>
                                      <p:rCtr x="11289" y="0"/>
                                    </p:animMotion>
                                  </p:childTnLst>
                                </p:cTn>
                              </p:par>
                              <p:par>
                                <p:cTn id="11" presetID="63" presetClass="path" presetSubtype="0" accel="50000" decel="50000" autoRev="1" fill="remove" grpId="0" nodeType="withEffect">
                                  <p:stCondLst>
                                    <p:cond delay="0"/>
                                  </p:stCondLst>
                                  <p:childTnLst>
                                    <p:animMotion origin="layout" path="M 1.25E-6 -1.48148E-6 L 0.225 -1.48148E-6 " pathEditMode="relative" rAng="0" ptsTypes="AA">
                                      <p:cBhvr>
                                        <p:cTn id="12" dur="2000" fill="hold"/>
                                        <p:tgtEl>
                                          <p:spTgt spid="15"/>
                                        </p:tgtEl>
                                        <p:attrNameLst>
                                          <p:attrName>ppt_x</p:attrName>
                                          <p:attrName>ppt_y</p:attrName>
                                        </p:attrNameLst>
                                      </p:cBhvr>
                                      <p:rCtr x="11250" y="0"/>
                                    </p:animMotion>
                                  </p:childTnLst>
                                </p:cTn>
                              </p:par>
                              <p:par>
                                <p:cTn id="13" presetID="63" presetClass="path" presetSubtype="0" accel="50000" decel="50000" autoRev="1" fill="remove" grpId="0" nodeType="withEffect">
                                  <p:stCondLst>
                                    <p:cond delay="0"/>
                                  </p:stCondLst>
                                  <p:childTnLst>
                                    <p:animMotion origin="layout" path="M -2.5E-6 2.22222E-6 L 0.1392 -0.0007 " pathEditMode="relative" rAng="0" ptsTypes="AA">
                                      <p:cBhvr>
                                        <p:cTn id="14" dur="2000" fill="hold"/>
                                        <p:tgtEl>
                                          <p:spTgt spid="17"/>
                                        </p:tgtEl>
                                        <p:attrNameLst>
                                          <p:attrName>ppt_x</p:attrName>
                                          <p:attrName>ppt_y</p:attrName>
                                        </p:attrNameLst>
                                      </p:cBhvr>
                                      <p:rCtr x="6953" y="-46"/>
                                    </p:animMotion>
                                  </p:childTnLst>
                                </p:cTn>
                              </p:par>
                              <p:par>
                                <p:cTn id="15" presetID="63" presetClass="path" presetSubtype="0" accel="50000" decel="50000" autoRev="1" fill="hold" grpId="0" nodeType="withEffect">
                                  <p:stCondLst>
                                    <p:cond delay="0"/>
                                  </p:stCondLst>
                                  <p:childTnLst>
                                    <p:animMotion origin="layout" path="M 2.08333E-6 1.11111E-6 L 0.13008 1.11111E-6 " pathEditMode="relative" rAng="0" ptsTypes="AA">
                                      <p:cBhvr>
                                        <p:cTn id="16" dur="2000" fill="hold"/>
                                        <p:tgtEl>
                                          <p:spTgt spid="19"/>
                                        </p:tgtEl>
                                        <p:attrNameLst>
                                          <p:attrName>ppt_x</p:attrName>
                                          <p:attrName>ppt_y</p:attrName>
                                        </p:attrNameLst>
                                      </p:cBhvr>
                                      <p:rCtr x="6497" y="0"/>
                                    </p:animMotion>
                                  </p:childTnLst>
                                </p:cTn>
                              </p:par>
                              <p:par>
                                <p:cTn id="17" presetID="35" presetClass="path" presetSubtype="0" accel="50000" decel="50000" autoRev="1" fill="hold" grpId="0" nodeType="withEffect">
                                  <p:stCondLst>
                                    <p:cond delay="0"/>
                                  </p:stCondLst>
                                  <p:childTnLst>
                                    <p:animMotion origin="layout" path="M -1.66667E-6 4.44444E-6 L -0.25 4.44444E-6 " pathEditMode="relative" rAng="0" ptsTypes="AA">
                                      <p:cBhvr>
                                        <p:cTn id="18" dur="1000" fill="hold"/>
                                        <p:tgtEl>
                                          <p:spTgt spid="21"/>
                                        </p:tgtEl>
                                        <p:attrNameLst>
                                          <p:attrName>ppt_x</p:attrName>
                                          <p:attrName>ppt_y</p:attrName>
                                        </p:attrNameLst>
                                      </p:cBhvr>
                                      <p:rCtr x="-12500" y="0"/>
                                    </p:animMotion>
                                  </p:childTnLst>
                                </p:cTn>
                              </p:par>
                              <p:par>
                                <p:cTn id="19" presetID="35" presetClass="path" presetSubtype="0" accel="50000" decel="50000" autoRev="1" fill="hold" grpId="0" nodeType="withEffect">
                                  <p:stCondLst>
                                    <p:cond delay="0"/>
                                  </p:stCondLst>
                                  <p:childTnLst>
                                    <p:animMotion origin="layout" path="M 2.08333E-7 7.40741E-7 L -0.25 7.40741E-7 " pathEditMode="relative" rAng="0" ptsTypes="AA">
                                      <p:cBhvr>
                                        <p:cTn id="20" dur="1000" fill="hold"/>
                                        <p:tgtEl>
                                          <p:spTgt spid="23"/>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P spid="17" grpId="0" animBg="1"/>
      <p:bldP spid="19" grpId="0" animBg="1"/>
      <p:bldP spid="21"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A91B46C-90A9-284E-9278-8F9BDE9F0287}"/>
              </a:ext>
            </a:extLst>
          </p:cNvPr>
          <p:cNvCxnSpPr>
            <a:cxnSpLocks/>
          </p:cNvCxnSpPr>
          <p:nvPr/>
        </p:nvCxnSpPr>
        <p:spPr>
          <a:xfrm>
            <a:off x="1980475" y="3759897"/>
            <a:ext cx="225812" cy="646052"/>
          </a:xfrm>
          <a:prstGeom prst="line">
            <a:avLst/>
          </a:prstGeom>
          <a:ln w="952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CC9CDEB-E5E7-0241-9941-A7548F5EE2E5}"/>
              </a:ext>
            </a:extLst>
          </p:cNvPr>
          <p:cNvSpPr/>
          <p:nvPr/>
        </p:nvSpPr>
        <p:spPr>
          <a:xfrm rot="20343175">
            <a:off x="2054840" y="3877564"/>
            <a:ext cx="136952" cy="615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31" name="Rectangle 30">
            <a:extLst>
              <a:ext uri="{FF2B5EF4-FFF2-40B4-BE49-F238E27FC236}">
                <a16:creationId xmlns:a16="http://schemas.microsoft.com/office/drawing/2014/main" id="{284C65AB-FAEC-7048-9BFE-B3AA4E5E53CA}"/>
              </a:ext>
            </a:extLst>
          </p:cNvPr>
          <p:cNvSpPr/>
          <p:nvPr/>
        </p:nvSpPr>
        <p:spPr>
          <a:xfrm>
            <a:off x="1806280" y="4419733"/>
            <a:ext cx="1865833" cy="384721"/>
          </a:xfrm>
          <a:prstGeom prst="rect">
            <a:avLst/>
          </a:prstGeom>
        </p:spPr>
        <p:txBody>
          <a:bodyPr wrap="square">
            <a:spAutoFit/>
          </a:bodyPr>
          <a:lstStyle/>
          <a:p>
            <a:pPr algn="r"/>
            <a:r>
              <a:rPr lang="en-US" sz="950" dirty="0">
                <a:solidFill>
                  <a:srgbClr val="4F4F4F"/>
                </a:solidFill>
                <a:latin typeface="Arial Black"/>
              </a:rPr>
              <a:t>Annual Social Security payment at age 62: </a:t>
            </a:r>
            <a:endParaRPr lang="en-US" sz="950" dirty="0">
              <a:solidFill>
                <a:srgbClr val="4F4F4F"/>
              </a:solidFill>
            </a:endParaRPr>
          </a:p>
        </p:txBody>
      </p:sp>
      <p:sp>
        <p:nvSpPr>
          <p:cNvPr id="32" name="Rectangle 5">
            <a:extLst>
              <a:ext uri="{FF2B5EF4-FFF2-40B4-BE49-F238E27FC236}">
                <a16:creationId xmlns:a16="http://schemas.microsoft.com/office/drawing/2014/main" id="{1462754A-F4C2-7B49-B05E-AE9B72FD5AD4}"/>
              </a:ext>
            </a:extLst>
          </p:cNvPr>
          <p:cNvSpPr/>
          <p:nvPr/>
        </p:nvSpPr>
        <p:spPr>
          <a:xfrm>
            <a:off x="3703090" y="4465896"/>
            <a:ext cx="1397584" cy="457201"/>
          </a:xfrm>
          <a:prstGeom prst="rect">
            <a:avLst/>
          </a:prstGeom>
        </p:spPr>
        <p:txBody>
          <a:bodyPr wrap="none" lIns="0" tIns="0" rIns="0" bIns="0">
            <a:noAutofit/>
          </a:bodyPr>
          <a:lstStyle/>
          <a:p>
            <a:pPr marL="0" marR="0" lvl="0" indent="0" defTabSz="914400" rtl="0" eaLnBrk="1" fontAlgn="auto" latinLnBrk="0" hangingPunct="1">
              <a:lnSpc>
                <a:spcPct val="100000"/>
              </a:lnSpc>
              <a:spcBef>
                <a:spcPts val="0"/>
              </a:spcBef>
              <a:spcAft>
                <a:spcPts val="1000"/>
              </a:spcAft>
              <a:buClr>
                <a:srgbClr val="05C3DE"/>
              </a:buClr>
              <a:buSzTx/>
              <a:buFontTx/>
              <a:buNone/>
              <a:tabLst/>
              <a:defRPr/>
            </a:pPr>
            <a:r>
              <a:rPr kumimoji="0" lang="en-US" sz="2150" b="0" i="0" u="none" strike="noStrike" kern="1200" cap="none" spc="0" normalizeH="0" baseline="0" noProof="0" dirty="0">
                <a:ln>
                  <a:noFill/>
                </a:ln>
                <a:solidFill>
                  <a:srgbClr val="054C70"/>
                </a:solidFill>
                <a:effectLst/>
                <a:uLnTx/>
                <a:uFillTx/>
                <a:latin typeface="+mj-lt"/>
                <a:ea typeface="+mn-ea"/>
                <a:cs typeface="+mn-cs"/>
              </a:rPr>
              <a:t>$12,756</a:t>
            </a:r>
          </a:p>
        </p:txBody>
      </p:sp>
      <p:graphicFrame>
        <p:nvGraphicFramePr>
          <p:cNvPr id="18" name="Chart 17">
            <a:extLst>
              <a:ext uri="{FF2B5EF4-FFF2-40B4-BE49-F238E27FC236}">
                <a16:creationId xmlns:a16="http://schemas.microsoft.com/office/drawing/2014/main" id="{6FFBCE2F-4AE0-4303-8154-7D40B35DD026}"/>
              </a:ext>
            </a:extLst>
          </p:cNvPr>
          <p:cNvGraphicFramePr>
            <a:graphicFrameLocks/>
          </p:cNvGraphicFramePr>
          <p:nvPr>
            <p:extLst>
              <p:ext uri="{D42A27DB-BD31-4B8C-83A1-F6EECF244321}">
                <p14:modId xmlns:p14="http://schemas.microsoft.com/office/powerpoint/2010/main" val="524261042"/>
              </p:ext>
            </p:extLst>
          </p:nvPr>
        </p:nvGraphicFramePr>
        <p:xfrm>
          <a:off x="987551" y="1225745"/>
          <a:ext cx="7472262" cy="4361935"/>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Straight Arrow Connector 20">
            <a:extLst>
              <a:ext uri="{FF2B5EF4-FFF2-40B4-BE49-F238E27FC236}">
                <a16:creationId xmlns:a16="http://schemas.microsoft.com/office/drawing/2014/main" id="{A2F6D231-7130-479B-8CA6-415A955E8E18}"/>
              </a:ext>
            </a:extLst>
          </p:cNvPr>
          <p:cNvCxnSpPr>
            <a:cxnSpLocks/>
          </p:cNvCxnSpPr>
          <p:nvPr/>
        </p:nvCxnSpPr>
        <p:spPr>
          <a:xfrm>
            <a:off x="3703090" y="2478450"/>
            <a:ext cx="4570890" cy="0"/>
          </a:xfrm>
          <a:prstGeom prst="straightConnector1">
            <a:avLst/>
          </a:prstGeom>
          <a:ln w="38100" cap="sq">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70DF048-7682-42C6-B508-B352AB2034D0}"/>
              </a:ext>
            </a:extLst>
          </p:cNvPr>
          <p:cNvSpPr/>
          <p:nvPr/>
        </p:nvSpPr>
        <p:spPr>
          <a:xfrm>
            <a:off x="7385115" y="2179228"/>
            <a:ext cx="774560" cy="299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noAutofit/>
          </a:bodyPr>
          <a:lstStyle/>
          <a:p>
            <a:pPr algn="ctr">
              <a:defRPr/>
            </a:pPr>
            <a:r>
              <a:rPr lang="en-US" sz="1200" b="1" dirty="0">
                <a:solidFill>
                  <a:schemeClr val="accent1"/>
                </a:solidFill>
                <a:cs typeface="Trade Gothic LT Std"/>
              </a:rPr>
              <a:t>$24,348</a:t>
            </a:r>
          </a:p>
        </p:txBody>
      </p:sp>
      <p:sp>
        <p:nvSpPr>
          <p:cNvPr id="19" name="Text Placeholder 3">
            <a:extLst>
              <a:ext uri="{FF2B5EF4-FFF2-40B4-BE49-F238E27FC236}">
                <a16:creationId xmlns:a16="http://schemas.microsoft.com/office/drawing/2014/main" id="{FA6D3085-C8D8-47B1-934D-8FBAE6CB005D}"/>
              </a:ext>
            </a:extLst>
          </p:cNvPr>
          <p:cNvSpPr>
            <a:spLocks noGrp="1"/>
          </p:cNvSpPr>
          <p:nvPr>
            <p:ph type="body" sz="quarter" idx="13"/>
          </p:nvPr>
        </p:nvSpPr>
        <p:spPr>
          <a:xfrm>
            <a:off x="792342" y="5632104"/>
            <a:ext cx="10213848" cy="840091"/>
          </a:xfrm>
        </p:spPr>
        <p:txBody>
          <a:bodyPr/>
          <a:lstStyle/>
          <a:p>
            <a:pPr>
              <a:spcAft>
                <a:spcPts val="300"/>
              </a:spcAft>
            </a:pPr>
            <a:r>
              <a:rPr lang="en-US" dirty="0"/>
              <a:t>Social Security payments calculated using the Social Security Administration’s Quick Calculator. This assumes an individual who turns age 62 in 2020 (date of birth 1/15/58) who is continuing to work and earning $50,000 each year until benefits begin. The analysis uses Social Security’s default assumptions for prior earnings history. All figures reflect current dollars (no inflation or future earnings increases).  </a:t>
            </a:r>
          </a:p>
          <a:p>
            <a:pPr>
              <a:spcAft>
                <a:spcPts val="300"/>
              </a:spcAft>
            </a:pPr>
            <a:r>
              <a:rPr lang="en-US" dirty="0"/>
              <a:t>If an individual initiates Social Security benefits prior to full retirement age (66 and 8 months in this example), annual retirement benefits from Social Security are reduced by 6⅔% annually for the first 3 years of early retirement and by 5% for additional years. Waiting past full retirement age adds 8% per year to benefits. The illustration also reflects a small impact from additional years of earnings replacing years with different indexed earnings. These results are for illustrative purposes only and are generic in nature.  </a:t>
            </a:r>
          </a:p>
          <a:p>
            <a:pPr>
              <a:spcAft>
                <a:spcPts val="300"/>
              </a:spcAft>
            </a:pPr>
            <a:r>
              <a:rPr lang="en-US" dirty="0"/>
              <a:t>Source: Social Security Administration Quick Calculator Benefit Estimates June 2020, https://www.ssa.gov/oact/quickcalc/. </a:t>
            </a:r>
          </a:p>
        </p:txBody>
      </p:sp>
      <p:sp>
        <p:nvSpPr>
          <p:cNvPr id="2" name="Title 1"/>
          <p:cNvSpPr>
            <a:spLocks noGrp="1"/>
          </p:cNvSpPr>
          <p:nvPr>
            <p:ph type="title"/>
          </p:nvPr>
        </p:nvSpPr>
        <p:spPr/>
        <p:txBody>
          <a:bodyPr/>
          <a:lstStyle/>
          <a:p>
            <a:r>
              <a:rPr lang="en-US" dirty="0">
                <a:solidFill>
                  <a:schemeClr val="accent1"/>
                </a:solidFill>
              </a:rPr>
              <a:t>IMPACT OF DELAYING SOCIAL SECURITY BENEFITS</a:t>
            </a:r>
          </a:p>
        </p:txBody>
      </p:sp>
      <p:cxnSp>
        <p:nvCxnSpPr>
          <p:cNvPr id="22" name="Straight Arrow Connector 21">
            <a:extLst>
              <a:ext uri="{FF2B5EF4-FFF2-40B4-BE49-F238E27FC236}">
                <a16:creationId xmlns:a16="http://schemas.microsoft.com/office/drawing/2014/main" id="{74003E9A-C0F6-41A0-BE43-B0A13C830AC5}"/>
              </a:ext>
            </a:extLst>
          </p:cNvPr>
          <p:cNvCxnSpPr>
            <a:cxnSpLocks/>
          </p:cNvCxnSpPr>
          <p:nvPr/>
        </p:nvCxnSpPr>
        <p:spPr>
          <a:xfrm>
            <a:off x="1911980" y="3675795"/>
            <a:ext cx="6377388" cy="24808"/>
          </a:xfrm>
          <a:prstGeom prst="straightConnector1">
            <a:avLst/>
          </a:prstGeom>
          <a:ln w="38100" cap="sq">
            <a:solidFill>
              <a:srgbClr val="4F4F4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F0C02274-D9FE-48C6-8A22-CE2604DB53E0}"/>
              </a:ext>
            </a:extLst>
          </p:cNvPr>
          <p:cNvSpPr/>
          <p:nvPr/>
        </p:nvSpPr>
        <p:spPr>
          <a:xfrm>
            <a:off x="7385115" y="3311942"/>
            <a:ext cx="774560" cy="3550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chorCtr="0">
            <a:noAutofit/>
          </a:bodyPr>
          <a:lstStyle/>
          <a:p>
            <a:pPr algn="ctr">
              <a:defRPr/>
            </a:pPr>
            <a:r>
              <a:rPr lang="en-US" sz="1200" b="1" dirty="0">
                <a:solidFill>
                  <a:srgbClr val="4F4F4F"/>
                </a:solidFill>
                <a:cs typeface="Trade Gothic LT Std"/>
              </a:rPr>
              <a:t>$12,756</a:t>
            </a:r>
          </a:p>
        </p:txBody>
      </p:sp>
      <p:sp>
        <p:nvSpPr>
          <p:cNvPr id="6" name="Freeform 5">
            <a:extLst>
              <a:ext uri="{FF2B5EF4-FFF2-40B4-BE49-F238E27FC236}">
                <a16:creationId xmlns:a16="http://schemas.microsoft.com/office/drawing/2014/main" id="{CD6119BB-032B-C042-A4C3-B68D141635C6}"/>
              </a:ext>
            </a:extLst>
          </p:cNvPr>
          <p:cNvSpPr/>
          <p:nvPr/>
        </p:nvSpPr>
        <p:spPr>
          <a:xfrm>
            <a:off x="1979271" y="2500132"/>
            <a:ext cx="1655180" cy="1215341"/>
          </a:xfrm>
          <a:custGeom>
            <a:avLst/>
            <a:gdLst>
              <a:gd name="connsiteX0" fmla="*/ 0 w 1655180"/>
              <a:gd name="connsiteY0" fmla="*/ 1215341 h 1215341"/>
              <a:gd name="connsiteX1" fmla="*/ 57873 w 1655180"/>
              <a:gd name="connsiteY1" fmla="*/ 1203767 h 1215341"/>
              <a:gd name="connsiteX2" fmla="*/ 127321 w 1655180"/>
              <a:gd name="connsiteY2" fmla="*/ 1180617 h 1215341"/>
              <a:gd name="connsiteX3" fmla="*/ 150471 w 1655180"/>
              <a:gd name="connsiteY3" fmla="*/ 1157468 h 1215341"/>
              <a:gd name="connsiteX4" fmla="*/ 219919 w 1655180"/>
              <a:gd name="connsiteY4" fmla="*/ 1134319 h 1215341"/>
              <a:gd name="connsiteX5" fmla="*/ 254643 w 1655180"/>
              <a:gd name="connsiteY5" fmla="*/ 1122744 h 1215341"/>
              <a:gd name="connsiteX6" fmla="*/ 358815 w 1655180"/>
              <a:gd name="connsiteY6" fmla="*/ 1064871 h 1215341"/>
              <a:gd name="connsiteX7" fmla="*/ 416688 w 1655180"/>
              <a:gd name="connsiteY7" fmla="*/ 1030146 h 1215341"/>
              <a:gd name="connsiteX8" fmla="*/ 439838 w 1655180"/>
              <a:gd name="connsiteY8" fmla="*/ 1006997 h 1215341"/>
              <a:gd name="connsiteX9" fmla="*/ 474562 w 1655180"/>
              <a:gd name="connsiteY9" fmla="*/ 995422 h 1215341"/>
              <a:gd name="connsiteX10" fmla="*/ 578734 w 1655180"/>
              <a:gd name="connsiteY10" fmla="*/ 925974 h 1215341"/>
              <a:gd name="connsiteX11" fmla="*/ 613458 w 1655180"/>
              <a:gd name="connsiteY11" fmla="*/ 902825 h 1215341"/>
              <a:gd name="connsiteX12" fmla="*/ 648182 w 1655180"/>
              <a:gd name="connsiteY12" fmla="*/ 891250 h 1215341"/>
              <a:gd name="connsiteX13" fmla="*/ 706056 w 1655180"/>
              <a:gd name="connsiteY13" fmla="*/ 844952 h 1215341"/>
              <a:gd name="connsiteX14" fmla="*/ 729205 w 1655180"/>
              <a:gd name="connsiteY14" fmla="*/ 821802 h 1215341"/>
              <a:gd name="connsiteX15" fmla="*/ 763929 w 1655180"/>
              <a:gd name="connsiteY15" fmla="*/ 798653 h 1215341"/>
              <a:gd name="connsiteX16" fmla="*/ 810228 w 1655180"/>
              <a:gd name="connsiteY16" fmla="*/ 752354 h 1215341"/>
              <a:gd name="connsiteX17" fmla="*/ 844952 w 1655180"/>
              <a:gd name="connsiteY17" fmla="*/ 729205 h 1215341"/>
              <a:gd name="connsiteX18" fmla="*/ 925975 w 1655180"/>
              <a:gd name="connsiteY18" fmla="*/ 671331 h 1215341"/>
              <a:gd name="connsiteX19" fmla="*/ 983848 w 1655180"/>
              <a:gd name="connsiteY19" fmla="*/ 613458 h 1215341"/>
              <a:gd name="connsiteX20" fmla="*/ 1041721 w 1655180"/>
              <a:gd name="connsiteY20" fmla="*/ 555584 h 1215341"/>
              <a:gd name="connsiteX21" fmla="*/ 1064871 w 1655180"/>
              <a:gd name="connsiteY21" fmla="*/ 532435 h 1215341"/>
              <a:gd name="connsiteX22" fmla="*/ 1099595 w 1655180"/>
              <a:gd name="connsiteY22" fmla="*/ 509286 h 1215341"/>
              <a:gd name="connsiteX23" fmla="*/ 1122744 w 1655180"/>
              <a:gd name="connsiteY23" fmla="*/ 486136 h 1215341"/>
              <a:gd name="connsiteX24" fmla="*/ 1192192 w 1655180"/>
              <a:gd name="connsiteY24" fmla="*/ 439838 h 1215341"/>
              <a:gd name="connsiteX25" fmla="*/ 1215342 w 1655180"/>
              <a:gd name="connsiteY25" fmla="*/ 416688 h 1215341"/>
              <a:gd name="connsiteX26" fmla="*/ 1284790 w 1655180"/>
              <a:gd name="connsiteY26" fmla="*/ 370390 h 1215341"/>
              <a:gd name="connsiteX27" fmla="*/ 1342663 w 1655180"/>
              <a:gd name="connsiteY27" fmla="*/ 324091 h 1215341"/>
              <a:gd name="connsiteX28" fmla="*/ 1388962 w 1655180"/>
              <a:gd name="connsiteY28" fmla="*/ 277792 h 1215341"/>
              <a:gd name="connsiteX29" fmla="*/ 1412111 w 1655180"/>
              <a:gd name="connsiteY29" fmla="*/ 243068 h 1215341"/>
              <a:gd name="connsiteX30" fmla="*/ 1458410 w 1655180"/>
              <a:gd name="connsiteY30" fmla="*/ 196769 h 1215341"/>
              <a:gd name="connsiteX31" fmla="*/ 1481559 w 1655180"/>
              <a:gd name="connsiteY31" fmla="*/ 162045 h 1215341"/>
              <a:gd name="connsiteX32" fmla="*/ 1527858 w 1655180"/>
              <a:gd name="connsiteY32" fmla="*/ 115746 h 1215341"/>
              <a:gd name="connsiteX33" fmla="*/ 1562582 w 1655180"/>
              <a:gd name="connsiteY33" fmla="*/ 81022 h 1215341"/>
              <a:gd name="connsiteX34" fmla="*/ 1585732 w 1655180"/>
              <a:gd name="connsiteY34" fmla="*/ 57873 h 1215341"/>
              <a:gd name="connsiteX35" fmla="*/ 1620456 w 1655180"/>
              <a:gd name="connsiteY35" fmla="*/ 34724 h 1215341"/>
              <a:gd name="connsiteX36" fmla="*/ 1643605 w 1655180"/>
              <a:gd name="connsiteY36" fmla="*/ 11574 h 1215341"/>
              <a:gd name="connsiteX37" fmla="*/ 1655180 w 1655180"/>
              <a:gd name="connsiteY37" fmla="*/ 0 h 121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55180" h="1215341">
                <a:moveTo>
                  <a:pt x="0" y="1215341"/>
                </a:moveTo>
                <a:cubicBezTo>
                  <a:pt x="19291" y="1211483"/>
                  <a:pt x="38893" y="1208943"/>
                  <a:pt x="57873" y="1203767"/>
                </a:cubicBezTo>
                <a:cubicBezTo>
                  <a:pt x="81415" y="1197346"/>
                  <a:pt x="127321" y="1180617"/>
                  <a:pt x="127321" y="1180617"/>
                </a:cubicBezTo>
                <a:cubicBezTo>
                  <a:pt x="135038" y="1172901"/>
                  <a:pt x="140710" y="1162348"/>
                  <a:pt x="150471" y="1157468"/>
                </a:cubicBezTo>
                <a:cubicBezTo>
                  <a:pt x="172296" y="1146556"/>
                  <a:pt x="196770" y="1142035"/>
                  <a:pt x="219919" y="1134319"/>
                </a:cubicBezTo>
                <a:cubicBezTo>
                  <a:pt x="231494" y="1130461"/>
                  <a:pt x="244491" y="1129512"/>
                  <a:pt x="254643" y="1122744"/>
                </a:cubicBezTo>
                <a:cubicBezTo>
                  <a:pt x="334243" y="1069677"/>
                  <a:pt x="297696" y="1085243"/>
                  <a:pt x="358815" y="1064871"/>
                </a:cubicBezTo>
                <a:cubicBezTo>
                  <a:pt x="417465" y="1006219"/>
                  <a:pt x="341566" y="1075219"/>
                  <a:pt x="416688" y="1030146"/>
                </a:cubicBezTo>
                <a:cubicBezTo>
                  <a:pt x="426046" y="1024531"/>
                  <a:pt x="430480" y="1012612"/>
                  <a:pt x="439838" y="1006997"/>
                </a:cubicBezTo>
                <a:cubicBezTo>
                  <a:pt x="450300" y="1000720"/>
                  <a:pt x="463897" y="1001347"/>
                  <a:pt x="474562" y="995422"/>
                </a:cubicBezTo>
                <a:cubicBezTo>
                  <a:pt x="474587" y="995408"/>
                  <a:pt x="561360" y="937557"/>
                  <a:pt x="578734" y="925974"/>
                </a:cubicBezTo>
                <a:cubicBezTo>
                  <a:pt x="590309" y="918258"/>
                  <a:pt x="600261" y="907224"/>
                  <a:pt x="613458" y="902825"/>
                </a:cubicBezTo>
                <a:lnTo>
                  <a:pt x="648182" y="891250"/>
                </a:lnTo>
                <a:cubicBezTo>
                  <a:pt x="704087" y="835347"/>
                  <a:pt x="633037" y="903368"/>
                  <a:pt x="706056" y="844952"/>
                </a:cubicBezTo>
                <a:cubicBezTo>
                  <a:pt x="714577" y="838135"/>
                  <a:pt x="720684" y="828619"/>
                  <a:pt x="729205" y="821802"/>
                </a:cubicBezTo>
                <a:cubicBezTo>
                  <a:pt x="740068" y="813112"/>
                  <a:pt x="753367" y="807706"/>
                  <a:pt x="763929" y="798653"/>
                </a:cubicBezTo>
                <a:cubicBezTo>
                  <a:pt x="780500" y="784449"/>
                  <a:pt x="792068" y="764461"/>
                  <a:pt x="810228" y="752354"/>
                </a:cubicBezTo>
                <a:cubicBezTo>
                  <a:pt x="821803" y="744638"/>
                  <a:pt x="834390" y="738258"/>
                  <a:pt x="844952" y="729205"/>
                </a:cubicBezTo>
                <a:cubicBezTo>
                  <a:pt x="914859" y="669285"/>
                  <a:pt x="862171" y="692600"/>
                  <a:pt x="925975" y="671331"/>
                </a:cubicBezTo>
                <a:cubicBezTo>
                  <a:pt x="972274" y="601881"/>
                  <a:pt x="922116" y="667474"/>
                  <a:pt x="983848" y="613458"/>
                </a:cubicBezTo>
                <a:cubicBezTo>
                  <a:pt x="1004380" y="595493"/>
                  <a:pt x="1022430" y="574875"/>
                  <a:pt x="1041721" y="555584"/>
                </a:cubicBezTo>
                <a:cubicBezTo>
                  <a:pt x="1049438" y="547867"/>
                  <a:pt x="1055791" y="538488"/>
                  <a:pt x="1064871" y="532435"/>
                </a:cubicBezTo>
                <a:cubicBezTo>
                  <a:pt x="1076446" y="524719"/>
                  <a:pt x="1088732" y="517976"/>
                  <a:pt x="1099595" y="509286"/>
                </a:cubicBezTo>
                <a:cubicBezTo>
                  <a:pt x="1108116" y="502469"/>
                  <a:pt x="1114014" y="492684"/>
                  <a:pt x="1122744" y="486136"/>
                </a:cubicBezTo>
                <a:cubicBezTo>
                  <a:pt x="1145002" y="469443"/>
                  <a:pt x="1172519" y="459511"/>
                  <a:pt x="1192192" y="439838"/>
                </a:cubicBezTo>
                <a:cubicBezTo>
                  <a:pt x="1199909" y="432121"/>
                  <a:pt x="1206612" y="423236"/>
                  <a:pt x="1215342" y="416688"/>
                </a:cubicBezTo>
                <a:cubicBezTo>
                  <a:pt x="1237600" y="399995"/>
                  <a:pt x="1265117" y="390063"/>
                  <a:pt x="1284790" y="370390"/>
                </a:cubicBezTo>
                <a:cubicBezTo>
                  <a:pt x="1317775" y="337403"/>
                  <a:pt x="1298859" y="353293"/>
                  <a:pt x="1342663" y="324091"/>
                </a:cubicBezTo>
                <a:cubicBezTo>
                  <a:pt x="1367918" y="248329"/>
                  <a:pt x="1332842" y="322689"/>
                  <a:pt x="1388962" y="277792"/>
                </a:cubicBezTo>
                <a:cubicBezTo>
                  <a:pt x="1399825" y="269102"/>
                  <a:pt x="1403058" y="253630"/>
                  <a:pt x="1412111" y="243068"/>
                </a:cubicBezTo>
                <a:cubicBezTo>
                  <a:pt x="1426315" y="226497"/>
                  <a:pt x="1446303" y="214929"/>
                  <a:pt x="1458410" y="196769"/>
                </a:cubicBezTo>
                <a:cubicBezTo>
                  <a:pt x="1466126" y="185194"/>
                  <a:pt x="1472506" y="172607"/>
                  <a:pt x="1481559" y="162045"/>
                </a:cubicBezTo>
                <a:cubicBezTo>
                  <a:pt x="1495763" y="145474"/>
                  <a:pt x="1512425" y="131179"/>
                  <a:pt x="1527858" y="115746"/>
                </a:cubicBezTo>
                <a:lnTo>
                  <a:pt x="1562582" y="81022"/>
                </a:lnTo>
                <a:cubicBezTo>
                  <a:pt x="1570299" y="73306"/>
                  <a:pt x="1576652" y="63926"/>
                  <a:pt x="1585732" y="57873"/>
                </a:cubicBezTo>
                <a:cubicBezTo>
                  <a:pt x="1597307" y="50157"/>
                  <a:pt x="1609593" y="43414"/>
                  <a:pt x="1620456" y="34724"/>
                </a:cubicBezTo>
                <a:cubicBezTo>
                  <a:pt x="1628977" y="27907"/>
                  <a:pt x="1635888" y="19291"/>
                  <a:pt x="1643605" y="11574"/>
                </a:cubicBezTo>
                <a:lnTo>
                  <a:pt x="165518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BF216C42-3B6C-A940-801C-F84659B74291}"/>
              </a:ext>
            </a:extLst>
          </p:cNvPr>
          <p:cNvCxnSpPr>
            <a:cxnSpLocks/>
          </p:cNvCxnSpPr>
          <p:nvPr/>
        </p:nvCxnSpPr>
        <p:spPr>
          <a:xfrm flipV="1">
            <a:off x="3673444" y="1785257"/>
            <a:ext cx="0" cy="629888"/>
          </a:xfrm>
          <a:prstGeom prst="line">
            <a:avLst/>
          </a:prstGeom>
          <a:ln w="6350" cap="rnd">
            <a:solidFill>
              <a:srgbClr val="767676"/>
            </a:solidFill>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43FEC62A-0250-B645-9149-6358D167442C}"/>
              </a:ext>
            </a:extLst>
          </p:cNvPr>
          <p:cNvSpPr/>
          <p:nvPr/>
        </p:nvSpPr>
        <p:spPr>
          <a:xfrm>
            <a:off x="1967696" y="2488557"/>
            <a:ext cx="1689904" cy="1180618"/>
          </a:xfrm>
          <a:custGeom>
            <a:avLst/>
            <a:gdLst>
              <a:gd name="connsiteX0" fmla="*/ 0 w 1689904"/>
              <a:gd name="connsiteY0" fmla="*/ 1180618 h 1180618"/>
              <a:gd name="connsiteX1" fmla="*/ 1689904 w 1689904"/>
              <a:gd name="connsiteY1" fmla="*/ 0 h 1180618"/>
              <a:gd name="connsiteX2" fmla="*/ 1689904 w 1689904"/>
              <a:gd name="connsiteY2" fmla="*/ 0 h 1180618"/>
            </a:gdLst>
            <a:ahLst/>
            <a:cxnLst>
              <a:cxn ang="0">
                <a:pos x="connsiteX0" y="connsiteY0"/>
              </a:cxn>
              <a:cxn ang="0">
                <a:pos x="connsiteX1" y="connsiteY1"/>
              </a:cxn>
              <a:cxn ang="0">
                <a:pos x="connsiteX2" y="connsiteY2"/>
              </a:cxn>
            </a:cxnLst>
            <a:rect l="l" t="t" r="r" b="b"/>
            <a:pathLst>
              <a:path w="1689904" h="1180618">
                <a:moveTo>
                  <a:pt x="0" y="1180618"/>
                </a:moveTo>
                <a:lnTo>
                  <a:pt x="1689904" y="0"/>
                </a:lnTo>
                <a:lnTo>
                  <a:pt x="1689904" y="0"/>
                </a:lnTo>
              </a:path>
            </a:pathLst>
          </a:custGeom>
          <a:noFill/>
          <a:ln>
            <a:solidFill>
              <a:srgbClr val="4F4F4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B73D28E-0D7F-0244-AA9F-0735A9AB0B83}"/>
              </a:ext>
            </a:extLst>
          </p:cNvPr>
          <p:cNvSpPr/>
          <p:nvPr/>
        </p:nvSpPr>
        <p:spPr>
          <a:xfrm>
            <a:off x="3441614" y="2257070"/>
            <a:ext cx="460999" cy="460999"/>
          </a:xfrm>
          <a:prstGeom prst="ellipse">
            <a:avLst/>
          </a:prstGeom>
          <a:solidFill>
            <a:schemeClr val="bg1"/>
          </a:solidFill>
          <a:ln w="127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14" name="Flowchart: Decision 13">
            <a:extLst>
              <a:ext uri="{FF2B5EF4-FFF2-40B4-BE49-F238E27FC236}">
                <a16:creationId xmlns:a16="http://schemas.microsoft.com/office/drawing/2014/main" id="{026B2CD3-AEB5-4F70-96E9-6F055B1D586F}"/>
              </a:ext>
            </a:extLst>
          </p:cNvPr>
          <p:cNvSpPr/>
          <p:nvPr/>
        </p:nvSpPr>
        <p:spPr>
          <a:xfrm>
            <a:off x="3589361" y="2415145"/>
            <a:ext cx="168166" cy="155737"/>
          </a:xfrm>
          <a:prstGeom prst="flowChartDecisi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27" name="Oval 26">
            <a:extLst>
              <a:ext uri="{FF2B5EF4-FFF2-40B4-BE49-F238E27FC236}">
                <a16:creationId xmlns:a16="http://schemas.microsoft.com/office/drawing/2014/main" id="{05204F32-6C9C-D24B-9EE6-0554813FA77E}"/>
              </a:ext>
            </a:extLst>
          </p:cNvPr>
          <p:cNvSpPr/>
          <p:nvPr/>
        </p:nvSpPr>
        <p:spPr>
          <a:xfrm>
            <a:off x="1745426" y="3429000"/>
            <a:ext cx="460999" cy="460999"/>
          </a:xfrm>
          <a:prstGeom prst="ellipse">
            <a:avLst/>
          </a:prstGeom>
          <a:solidFill>
            <a:schemeClr val="bg1"/>
          </a:solidFill>
          <a:ln w="127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15" name="Picture 14">
            <a:extLst>
              <a:ext uri="{FF2B5EF4-FFF2-40B4-BE49-F238E27FC236}">
                <a16:creationId xmlns:a16="http://schemas.microsoft.com/office/drawing/2014/main" id="{57D7FE84-A132-41C3-A772-A7C5CDF01018}"/>
              </a:ext>
            </a:extLst>
          </p:cNvPr>
          <p:cNvPicPr>
            <a:picLocks noChangeAspect="1"/>
          </p:cNvPicPr>
          <p:nvPr/>
        </p:nvPicPr>
        <p:blipFill>
          <a:blip r:embed="rId4"/>
          <a:stretch>
            <a:fillRect/>
          </a:stretch>
        </p:blipFill>
        <p:spPr>
          <a:xfrm>
            <a:off x="1891384" y="3586946"/>
            <a:ext cx="178089" cy="167707"/>
          </a:xfrm>
          <a:prstGeom prst="rect">
            <a:avLst/>
          </a:prstGeom>
        </p:spPr>
      </p:pic>
      <p:sp>
        <p:nvSpPr>
          <p:cNvPr id="11" name="Rectangle 10">
            <a:extLst>
              <a:ext uri="{FF2B5EF4-FFF2-40B4-BE49-F238E27FC236}">
                <a16:creationId xmlns:a16="http://schemas.microsoft.com/office/drawing/2014/main" id="{35B4FFC7-7E98-B24D-86CE-DBA0027F52D2}"/>
              </a:ext>
            </a:extLst>
          </p:cNvPr>
          <p:cNvSpPr/>
          <p:nvPr/>
        </p:nvSpPr>
        <p:spPr>
          <a:xfrm>
            <a:off x="3589361" y="1778636"/>
            <a:ext cx="168166" cy="471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29" name="Rectangle 28">
            <a:extLst>
              <a:ext uri="{FF2B5EF4-FFF2-40B4-BE49-F238E27FC236}">
                <a16:creationId xmlns:a16="http://schemas.microsoft.com/office/drawing/2014/main" id="{537D5AF8-4B61-CA4E-8F1D-80AC8ABB67D7}"/>
              </a:ext>
            </a:extLst>
          </p:cNvPr>
          <p:cNvSpPr/>
          <p:nvPr/>
        </p:nvSpPr>
        <p:spPr>
          <a:xfrm>
            <a:off x="3154900" y="1284766"/>
            <a:ext cx="1865833" cy="384721"/>
          </a:xfrm>
          <a:prstGeom prst="rect">
            <a:avLst/>
          </a:prstGeom>
        </p:spPr>
        <p:txBody>
          <a:bodyPr wrap="square">
            <a:spAutoFit/>
          </a:bodyPr>
          <a:lstStyle/>
          <a:p>
            <a:pPr algn="r"/>
            <a:r>
              <a:rPr lang="en-US" sz="950" dirty="0">
                <a:solidFill>
                  <a:srgbClr val="4F4F4F"/>
                </a:solidFill>
                <a:latin typeface="Arial Black"/>
              </a:rPr>
              <a:t>Annual Social Security payment at age 70: </a:t>
            </a:r>
            <a:endParaRPr lang="en-US" sz="950" dirty="0">
              <a:solidFill>
                <a:srgbClr val="4F4F4F"/>
              </a:solidFill>
            </a:endParaRPr>
          </a:p>
        </p:txBody>
      </p:sp>
      <p:sp>
        <p:nvSpPr>
          <p:cNvPr id="30" name="Rectangle 5">
            <a:extLst>
              <a:ext uri="{FF2B5EF4-FFF2-40B4-BE49-F238E27FC236}">
                <a16:creationId xmlns:a16="http://schemas.microsoft.com/office/drawing/2014/main" id="{5442BEBD-DD5F-B844-AFC8-8EA0A80E3FFD}"/>
              </a:ext>
            </a:extLst>
          </p:cNvPr>
          <p:cNvSpPr/>
          <p:nvPr/>
        </p:nvSpPr>
        <p:spPr>
          <a:xfrm>
            <a:off x="5058224" y="1324836"/>
            <a:ext cx="1397584" cy="457201"/>
          </a:xfrm>
          <a:prstGeom prst="rect">
            <a:avLst/>
          </a:prstGeom>
        </p:spPr>
        <p:txBody>
          <a:bodyPr wrap="none" lIns="0" tIns="0" rIns="0" bIns="0">
            <a:noAutofit/>
          </a:bodyPr>
          <a:lstStyle/>
          <a:p>
            <a:pPr marL="0" marR="0" lvl="0" indent="0" defTabSz="914400" rtl="0" eaLnBrk="1" fontAlgn="auto" latinLnBrk="0" hangingPunct="1">
              <a:lnSpc>
                <a:spcPct val="100000"/>
              </a:lnSpc>
              <a:spcBef>
                <a:spcPts val="0"/>
              </a:spcBef>
              <a:spcAft>
                <a:spcPts val="1000"/>
              </a:spcAft>
              <a:buClr>
                <a:srgbClr val="05C3DE"/>
              </a:buClr>
              <a:buSzTx/>
              <a:buFontTx/>
              <a:buNone/>
              <a:tabLst/>
              <a:defRPr/>
            </a:pPr>
            <a:r>
              <a:rPr kumimoji="0" lang="en-US" sz="2150" b="0" i="0" u="none" strike="noStrike" kern="1200" cap="none" spc="0" normalizeH="0" baseline="0" noProof="0" dirty="0">
                <a:ln>
                  <a:noFill/>
                </a:ln>
                <a:solidFill>
                  <a:srgbClr val="054C70"/>
                </a:solidFill>
                <a:effectLst/>
                <a:uLnTx/>
                <a:uFillTx/>
                <a:latin typeface="+mj-lt"/>
                <a:ea typeface="+mn-ea"/>
                <a:cs typeface="+mn-cs"/>
              </a:rPr>
              <a:t>$24,348</a:t>
            </a:r>
          </a:p>
        </p:txBody>
      </p:sp>
    </p:spTree>
    <p:extLst>
      <p:ext uri="{BB962C8B-B14F-4D97-AF65-F5344CB8AC3E}">
        <p14:creationId xmlns:p14="http://schemas.microsoft.com/office/powerpoint/2010/main" val="423194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c="http://schemas.openxmlformats.org/drawingml/2006/chart"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750"/>
                                        <p:tgtEl>
                                          <p:spTgt spid="26"/>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50"/>
                                        <p:tgtEl>
                                          <p:spTgt spid="25"/>
                                        </p:tgtEl>
                                      </p:cBhvr>
                                    </p:animEffect>
                                  </p:childTnLst>
                                </p:cTn>
                              </p:par>
                            </p:childTnLst>
                          </p:cTn>
                        </p:par>
                        <p:par>
                          <p:cTn id="12" fill="hold">
                            <p:stCondLst>
                              <p:cond delay="1500"/>
                            </p:stCondLst>
                            <p:childTnLst>
                              <p:par>
                                <p:cTn id="13" presetID="0" presetClass="path" presetSubtype="0" accel="50000" decel="50000" fill="hold" grpId="0" nodeType="afterEffect">
                                  <p:stCondLst>
                                    <p:cond delay="0"/>
                                  </p:stCondLst>
                                  <p:childTnLst>
                                    <p:animMotion origin="layout" path="M 0 0 L 0.01979 0.08888 " pathEditMode="relative" ptsTypes="AA">
                                      <p:cBhvr>
                                        <p:cTn id="14" dur="2000" fill="hold"/>
                                        <p:tgtEl>
                                          <p:spTgt spid="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2.08333E-6 0 L -0.00013 -0.07616 " pathEditMode="relative" rAng="0" ptsTypes="AA">
                                      <p:cBhvr>
                                        <p:cTn id="16" dur="2000" fill="hold"/>
                                        <p:tgtEl>
                                          <p:spTgt spid="11"/>
                                        </p:tgtEl>
                                        <p:attrNameLst>
                                          <p:attrName>ppt_x</p:attrName>
                                          <p:attrName>ppt_y</p:attrName>
                                        </p:attrNameLst>
                                      </p:cBhvr>
                                      <p:rCtr x="-13" y="-3819"/>
                                    </p:animMotion>
                                  </p:childTnLst>
                                </p:cTn>
                              </p:par>
                            </p:childTnLst>
                          </p:cTn>
                        </p:par>
                        <p:par>
                          <p:cTn id="17" fill="hold">
                            <p:stCondLst>
                              <p:cond delay="3500"/>
                            </p:stCondLst>
                            <p:childTnLst>
                              <p:par>
                                <p:cTn id="18" presetID="22" presetClass="entr" presetSubtype="8"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500"/>
                                        <p:tgtEl>
                                          <p:spTgt spid="32"/>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 grpId="0"/>
      <p:bldP spid="32" grpId="0"/>
      <p:bldP spid="26" grpId="0"/>
      <p:bldP spid="25" grpId="0"/>
      <p:bldP spid="11" grpId="0" animBg="1"/>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0" name="Group 59"/>
          <p:cNvGrpSpPr/>
          <p:nvPr/>
        </p:nvGrpSpPr>
        <p:grpSpPr>
          <a:xfrm>
            <a:off x="2789730" y="4616846"/>
            <a:ext cx="564299" cy="535157"/>
            <a:chOff x="3619500" y="2479675"/>
            <a:chExt cx="676275" cy="641350"/>
          </a:xfrm>
          <a:solidFill>
            <a:srgbClr val="054C70"/>
          </a:solidFill>
        </p:grpSpPr>
        <p:sp>
          <p:nvSpPr>
            <p:cNvPr id="38" name="Freeform 5"/>
            <p:cNvSpPr>
              <a:spLocks noEditPoints="1"/>
            </p:cNvSpPr>
            <p:nvPr/>
          </p:nvSpPr>
          <p:spPr bwMode="auto">
            <a:xfrm>
              <a:off x="3619500" y="2851150"/>
              <a:ext cx="676275" cy="269875"/>
            </a:xfrm>
            <a:custGeom>
              <a:avLst/>
              <a:gdLst>
                <a:gd name="T0" fmla="*/ 238 w 240"/>
                <a:gd name="T1" fmla="*/ 41 h 96"/>
                <a:gd name="T2" fmla="*/ 204 w 240"/>
                <a:gd name="T3" fmla="*/ 29 h 96"/>
                <a:gd name="T4" fmla="*/ 167 w 240"/>
                <a:gd name="T5" fmla="*/ 41 h 96"/>
                <a:gd name="T6" fmla="*/ 167 w 240"/>
                <a:gd name="T7" fmla="*/ 40 h 96"/>
                <a:gd name="T8" fmla="*/ 152 w 240"/>
                <a:gd name="T9" fmla="*/ 24 h 96"/>
                <a:gd name="T10" fmla="*/ 137 w 240"/>
                <a:gd name="T11" fmla="*/ 24 h 96"/>
                <a:gd name="T12" fmla="*/ 121 w 240"/>
                <a:gd name="T13" fmla="*/ 24 h 96"/>
                <a:gd name="T14" fmla="*/ 76 w 240"/>
                <a:gd name="T15" fmla="*/ 8 h 96"/>
                <a:gd name="T16" fmla="*/ 48 w 240"/>
                <a:gd name="T17" fmla="*/ 8 h 96"/>
                <a:gd name="T18" fmla="*/ 48 w 240"/>
                <a:gd name="T19" fmla="*/ 4 h 96"/>
                <a:gd name="T20" fmla="*/ 44 w 240"/>
                <a:gd name="T21" fmla="*/ 0 h 96"/>
                <a:gd name="T22" fmla="*/ 4 w 240"/>
                <a:gd name="T23" fmla="*/ 0 h 96"/>
                <a:gd name="T24" fmla="*/ 0 w 240"/>
                <a:gd name="T25" fmla="*/ 4 h 96"/>
                <a:gd name="T26" fmla="*/ 0 w 240"/>
                <a:gd name="T27" fmla="*/ 76 h 96"/>
                <a:gd name="T28" fmla="*/ 4 w 240"/>
                <a:gd name="T29" fmla="*/ 80 h 96"/>
                <a:gd name="T30" fmla="*/ 44 w 240"/>
                <a:gd name="T31" fmla="*/ 80 h 96"/>
                <a:gd name="T32" fmla="*/ 48 w 240"/>
                <a:gd name="T33" fmla="*/ 76 h 96"/>
                <a:gd name="T34" fmla="*/ 48 w 240"/>
                <a:gd name="T35" fmla="*/ 73 h 96"/>
                <a:gd name="T36" fmla="*/ 74 w 240"/>
                <a:gd name="T37" fmla="*/ 82 h 96"/>
                <a:gd name="T38" fmla="*/ 127 w 240"/>
                <a:gd name="T39" fmla="*/ 96 h 96"/>
                <a:gd name="T40" fmla="*/ 193 w 240"/>
                <a:gd name="T41" fmla="*/ 71 h 96"/>
                <a:gd name="T42" fmla="*/ 237 w 240"/>
                <a:gd name="T43" fmla="*/ 48 h 96"/>
                <a:gd name="T44" fmla="*/ 240 w 240"/>
                <a:gd name="T45" fmla="*/ 45 h 96"/>
                <a:gd name="T46" fmla="*/ 238 w 240"/>
                <a:gd name="T47" fmla="*/ 41 h 96"/>
                <a:gd name="T48" fmla="*/ 40 w 240"/>
                <a:gd name="T49" fmla="*/ 72 h 96"/>
                <a:gd name="T50" fmla="*/ 8 w 240"/>
                <a:gd name="T51" fmla="*/ 72 h 96"/>
                <a:gd name="T52" fmla="*/ 8 w 240"/>
                <a:gd name="T53" fmla="*/ 8 h 96"/>
                <a:gd name="T54" fmla="*/ 40 w 240"/>
                <a:gd name="T55" fmla="*/ 8 h 96"/>
                <a:gd name="T56" fmla="*/ 40 w 240"/>
                <a:gd name="T57" fmla="*/ 72 h 96"/>
                <a:gd name="T58" fmla="*/ 189 w 240"/>
                <a:gd name="T59" fmla="*/ 64 h 96"/>
                <a:gd name="T60" fmla="*/ 76 w 240"/>
                <a:gd name="T61" fmla="*/ 75 h 96"/>
                <a:gd name="T62" fmla="*/ 48 w 240"/>
                <a:gd name="T63" fmla="*/ 65 h 96"/>
                <a:gd name="T64" fmla="*/ 48 w 240"/>
                <a:gd name="T65" fmla="*/ 16 h 96"/>
                <a:gd name="T66" fmla="*/ 76 w 240"/>
                <a:gd name="T67" fmla="*/ 16 h 96"/>
                <a:gd name="T68" fmla="*/ 117 w 240"/>
                <a:gd name="T69" fmla="*/ 31 h 96"/>
                <a:gd name="T70" fmla="*/ 120 w 240"/>
                <a:gd name="T71" fmla="*/ 32 h 96"/>
                <a:gd name="T72" fmla="*/ 137 w 240"/>
                <a:gd name="T73" fmla="*/ 32 h 96"/>
                <a:gd name="T74" fmla="*/ 152 w 240"/>
                <a:gd name="T75" fmla="*/ 32 h 96"/>
                <a:gd name="T76" fmla="*/ 159 w 240"/>
                <a:gd name="T77" fmla="*/ 40 h 96"/>
                <a:gd name="T78" fmla="*/ 152 w 240"/>
                <a:gd name="T79" fmla="*/ 48 h 96"/>
                <a:gd name="T80" fmla="*/ 96 w 240"/>
                <a:gd name="T81" fmla="*/ 48 h 96"/>
                <a:gd name="T82" fmla="*/ 92 w 240"/>
                <a:gd name="T83" fmla="*/ 52 h 96"/>
                <a:gd name="T84" fmla="*/ 96 w 240"/>
                <a:gd name="T85" fmla="*/ 56 h 96"/>
                <a:gd name="T86" fmla="*/ 152 w 240"/>
                <a:gd name="T87" fmla="*/ 56 h 96"/>
                <a:gd name="T88" fmla="*/ 164 w 240"/>
                <a:gd name="T89" fmla="*/ 51 h 96"/>
                <a:gd name="T90" fmla="*/ 207 w 240"/>
                <a:gd name="T91" fmla="*/ 36 h 96"/>
                <a:gd name="T92" fmla="*/ 229 w 240"/>
                <a:gd name="T93" fmla="*/ 43 h 96"/>
                <a:gd name="T94" fmla="*/ 189 w 240"/>
                <a:gd name="T95"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96">
                  <a:moveTo>
                    <a:pt x="238" y="41"/>
                  </a:moveTo>
                  <a:cubicBezTo>
                    <a:pt x="229" y="32"/>
                    <a:pt x="219" y="25"/>
                    <a:pt x="204" y="29"/>
                  </a:cubicBezTo>
                  <a:cubicBezTo>
                    <a:pt x="167" y="41"/>
                    <a:pt x="167" y="41"/>
                    <a:pt x="167" y="41"/>
                  </a:cubicBezTo>
                  <a:cubicBezTo>
                    <a:pt x="167" y="41"/>
                    <a:pt x="167" y="40"/>
                    <a:pt x="167" y="40"/>
                  </a:cubicBezTo>
                  <a:cubicBezTo>
                    <a:pt x="167" y="32"/>
                    <a:pt x="162" y="24"/>
                    <a:pt x="152" y="24"/>
                  </a:cubicBezTo>
                  <a:cubicBezTo>
                    <a:pt x="145" y="24"/>
                    <a:pt x="140" y="24"/>
                    <a:pt x="137" y="24"/>
                  </a:cubicBezTo>
                  <a:cubicBezTo>
                    <a:pt x="132" y="24"/>
                    <a:pt x="128" y="24"/>
                    <a:pt x="121" y="24"/>
                  </a:cubicBezTo>
                  <a:cubicBezTo>
                    <a:pt x="107" y="14"/>
                    <a:pt x="92" y="8"/>
                    <a:pt x="76" y="8"/>
                  </a:cubicBezTo>
                  <a:cubicBezTo>
                    <a:pt x="48" y="8"/>
                    <a:pt x="48" y="8"/>
                    <a:pt x="48" y="8"/>
                  </a:cubicBezTo>
                  <a:cubicBezTo>
                    <a:pt x="48" y="4"/>
                    <a:pt x="48" y="4"/>
                    <a:pt x="48" y="4"/>
                  </a:cubicBezTo>
                  <a:cubicBezTo>
                    <a:pt x="48" y="2"/>
                    <a:pt x="46" y="0"/>
                    <a:pt x="44" y="0"/>
                  </a:cubicBezTo>
                  <a:cubicBezTo>
                    <a:pt x="4" y="0"/>
                    <a:pt x="4" y="0"/>
                    <a:pt x="4" y="0"/>
                  </a:cubicBezTo>
                  <a:cubicBezTo>
                    <a:pt x="1" y="0"/>
                    <a:pt x="0" y="2"/>
                    <a:pt x="0" y="4"/>
                  </a:cubicBezTo>
                  <a:cubicBezTo>
                    <a:pt x="0" y="76"/>
                    <a:pt x="0" y="76"/>
                    <a:pt x="0" y="76"/>
                  </a:cubicBezTo>
                  <a:cubicBezTo>
                    <a:pt x="0" y="78"/>
                    <a:pt x="1" y="80"/>
                    <a:pt x="4" y="80"/>
                  </a:cubicBezTo>
                  <a:cubicBezTo>
                    <a:pt x="44" y="80"/>
                    <a:pt x="44" y="80"/>
                    <a:pt x="44" y="80"/>
                  </a:cubicBezTo>
                  <a:cubicBezTo>
                    <a:pt x="46" y="80"/>
                    <a:pt x="48" y="78"/>
                    <a:pt x="48" y="76"/>
                  </a:cubicBezTo>
                  <a:cubicBezTo>
                    <a:pt x="48" y="73"/>
                    <a:pt x="48" y="73"/>
                    <a:pt x="48" y="73"/>
                  </a:cubicBezTo>
                  <a:cubicBezTo>
                    <a:pt x="57" y="77"/>
                    <a:pt x="66" y="80"/>
                    <a:pt x="74" y="82"/>
                  </a:cubicBezTo>
                  <a:cubicBezTo>
                    <a:pt x="99" y="91"/>
                    <a:pt x="114" y="96"/>
                    <a:pt x="127" y="96"/>
                  </a:cubicBezTo>
                  <a:cubicBezTo>
                    <a:pt x="144" y="96"/>
                    <a:pt x="159" y="88"/>
                    <a:pt x="193" y="71"/>
                  </a:cubicBezTo>
                  <a:cubicBezTo>
                    <a:pt x="205" y="64"/>
                    <a:pt x="219" y="57"/>
                    <a:pt x="237" y="48"/>
                  </a:cubicBezTo>
                  <a:cubicBezTo>
                    <a:pt x="238" y="47"/>
                    <a:pt x="239" y="46"/>
                    <a:pt x="240" y="45"/>
                  </a:cubicBezTo>
                  <a:cubicBezTo>
                    <a:pt x="240" y="44"/>
                    <a:pt x="239" y="42"/>
                    <a:pt x="238" y="41"/>
                  </a:cubicBezTo>
                  <a:close/>
                  <a:moveTo>
                    <a:pt x="40" y="72"/>
                  </a:moveTo>
                  <a:cubicBezTo>
                    <a:pt x="8" y="72"/>
                    <a:pt x="8" y="72"/>
                    <a:pt x="8" y="72"/>
                  </a:cubicBezTo>
                  <a:cubicBezTo>
                    <a:pt x="8" y="8"/>
                    <a:pt x="8" y="8"/>
                    <a:pt x="8" y="8"/>
                  </a:cubicBezTo>
                  <a:cubicBezTo>
                    <a:pt x="40" y="8"/>
                    <a:pt x="40" y="8"/>
                    <a:pt x="40" y="8"/>
                  </a:cubicBezTo>
                  <a:lnTo>
                    <a:pt x="40" y="72"/>
                  </a:lnTo>
                  <a:close/>
                  <a:moveTo>
                    <a:pt x="189" y="64"/>
                  </a:moveTo>
                  <a:cubicBezTo>
                    <a:pt x="131" y="94"/>
                    <a:pt x="131" y="94"/>
                    <a:pt x="76" y="75"/>
                  </a:cubicBezTo>
                  <a:cubicBezTo>
                    <a:pt x="68" y="72"/>
                    <a:pt x="59" y="68"/>
                    <a:pt x="48" y="65"/>
                  </a:cubicBezTo>
                  <a:cubicBezTo>
                    <a:pt x="48" y="16"/>
                    <a:pt x="48" y="16"/>
                    <a:pt x="48" y="16"/>
                  </a:cubicBezTo>
                  <a:cubicBezTo>
                    <a:pt x="76" y="16"/>
                    <a:pt x="76" y="16"/>
                    <a:pt x="76" y="16"/>
                  </a:cubicBezTo>
                  <a:cubicBezTo>
                    <a:pt x="90" y="16"/>
                    <a:pt x="104" y="21"/>
                    <a:pt x="117" y="31"/>
                  </a:cubicBezTo>
                  <a:cubicBezTo>
                    <a:pt x="118" y="32"/>
                    <a:pt x="119" y="32"/>
                    <a:pt x="120" y="32"/>
                  </a:cubicBezTo>
                  <a:cubicBezTo>
                    <a:pt x="128" y="32"/>
                    <a:pt x="131" y="32"/>
                    <a:pt x="137" y="32"/>
                  </a:cubicBezTo>
                  <a:cubicBezTo>
                    <a:pt x="140" y="32"/>
                    <a:pt x="145" y="32"/>
                    <a:pt x="152" y="32"/>
                  </a:cubicBezTo>
                  <a:cubicBezTo>
                    <a:pt x="157" y="32"/>
                    <a:pt x="159" y="37"/>
                    <a:pt x="159" y="40"/>
                  </a:cubicBezTo>
                  <a:cubicBezTo>
                    <a:pt x="159" y="44"/>
                    <a:pt x="157" y="48"/>
                    <a:pt x="152" y="48"/>
                  </a:cubicBezTo>
                  <a:cubicBezTo>
                    <a:pt x="96" y="48"/>
                    <a:pt x="96" y="48"/>
                    <a:pt x="96" y="48"/>
                  </a:cubicBezTo>
                  <a:cubicBezTo>
                    <a:pt x="93" y="48"/>
                    <a:pt x="92" y="50"/>
                    <a:pt x="92" y="52"/>
                  </a:cubicBezTo>
                  <a:cubicBezTo>
                    <a:pt x="92" y="54"/>
                    <a:pt x="93" y="56"/>
                    <a:pt x="96" y="56"/>
                  </a:cubicBezTo>
                  <a:cubicBezTo>
                    <a:pt x="152" y="56"/>
                    <a:pt x="152" y="56"/>
                    <a:pt x="152" y="56"/>
                  </a:cubicBezTo>
                  <a:cubicBezTo>
                    <a:pt x="157" y="56"/>
                    <a:pt x="161" y="54"/>
                    <a:pt x="164" y="51"/>
                  </a:cubicBezTo>
                  <a:cubicBezTo>
                    <a:pt x="207" y="36"/>
                    <a:pt x="207" y="36"/>
                    <a:pt x="207" y="36"/>
                  </a:cubicBezTo>
                  <a:cubicBezTo>
                    <a:pt x="214" y="34"/>
                    <a:pt x="220" y="36"/>
                    <a:pt x="229" y="43"/>
                  </a:cubicBezTo>
                  <a:cubicBezTo>
                    <a:pt x="213" y="51"/>
                    <a:pt x="200" y="58"/>
                    <a:pt x="18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6"/>
            <p:cNvSpPr>
              <a:spLocks/>
            </p:cNvSpPr>
            <p:nvPr/>
          </p:nvSpPr>
          <p:spPr bwMode="auto">
            <a:xfrm>
              <a:off x="3957638" y="2727325"/>
              <a:ext cx="22225" cy="90488"/>
            </a:xfrm>
            <a:custGeom>
              <a:avLst/>
              <a:gdLst>
                <a:gd name="T0" fmla="*/ 4 w 8"/>
                <a:gd name="T1" fmla="*/ 32 h 32"/>
                <a:gd name="T2" fmla="*/ 8 w 8"/>
                <a:gd name="T3" fmla="*/ 28 h 32"/>
                <a:gd name="T4" fmla="*/ 8 w 8"/>
                <a:gd name="T5" fmla="*/ 4 h 32"/>
                <a:gd name="T6" fmla="*/ 4 w 8"/>
                <a:gd name="T7" fmla="*/ 0 h 32"/>
                <a:gd name="T8" fmla="*/ 0 w 8"/>
                <a:gd name="T9" fmla="*/ 4 h 32"/>
                <a:gd name="T10" fmla="*/ 0 w 8"/>
                <a:gd name="T11" fmla="*/ 28 h 32"/>
                <a:gd name="T12" fmla="*/ 4 w 8"/>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8" h="32">
                  <a:moveTo>
                    <a:pt x="4" y="32"/>
                  </a:moveTo>
                  <a:cubicBezTo>
                    <a:pt x="6" y="32"/>
                    <a:pt x="8" y="30"/>
                    <a:pt x="8" y="28"/>
                  </a:cubicBezTo>
                  <a:cubicBezTo>
                    <a:pt x="8" y="4"/>
                    <a:pt x="8" y="4"/>
                    <a:pt x="8" y="4"/>
                  </a:cubicBezTo>
                  <a:cubicBezTo>
                    <a:pt x="8" y="2"/>
                    <a:pt x="6" y="0"/>
                    <a:pt x="4" y="0"/>
                  </a:cubicBezTo>
                  <a:cubicBezTo>
                    <a:pt x="1" y="0"/>
                    <a:pt x="0" y="2"/>
                    <a:pt x="0" y="4"/>
                  </a:cubicBezTo>
                  <a:cubicBezTo>
                    <a:pt x="0" y="28"/>
                    <a:pt x="0" y="28"/>
                    <a:pt x="0" y="28"/>
                  </a:cubicBezTo>
                  <a:cubicBezTo>
                    <a:pt x="0" y="30"/>
                    <a:pt x="1" y="32"/>
                    <a:pt x="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7"/>
            <p:cNvSpPr>
              <a:spLocks/>
            </p:cNvSpPr>
            <p:nvPr/>
          </p:nvSpPr>
          <p:spPr bwMode="auto">
            <a:xfrm>
              <a:off x="4092575" y="2524125"/>
              <a:ext cx="22225" cy="90488"/>
            </a:xfrm>
            <a:custGeom>
              <a:avLst/>
              <a:gdLst>
                <a:gd name="T0" fmla="*/ 4 w 8"/>
                <a:gd name="T1" fmla="*/ 32 h 32"/>
                <a:gd name="T2" fmla="*/ 8 w 8"/>
                <a:gd name="T3" fmla="*/ 28 h 32"/>
                <a:gd name="T4" fmla="*/ 8 w 8"/>
                <a:gd name="T5" fmla="*/ 4 h 32"/>
                <a:gd name="T6" fmla="*/ 4 w 8"/>
                <a:gd name="T7" fmla="*/ 0 h 32"/>
                <a:gd name="T8" fmla="*/ 0 w 8"/>
                <a:gd name="T9" fmla="*/ 4 h 32"/>
                <a:gd name="T10" fmla="*/ 0 w 8"/>
                <a:gd name="T11" fmla="*/ 28 h 32"/>
                <a:gd name="T12" fmla="*/ 4 w 8"/>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8" h="32">
                  <a:moveTo>
                    <a:pt x="4" y="32"/>
                  </a:moveTo>
                  <a:cubicBezTo>
                    <a:pt x="6" y="32"/>
                    <a:pt x="8" y="30"/>
                    <a:pt x="8" y="28"/>
                  </a:cubicBezTo>
                  <a:cubicBezTo>
                    <a:pt x="8" y="4"/>
                    <a:pt x="8" y="4"/>
                    <a:pt x="8" y="4"/>
                  </a:cubicBezTo>
                  <a:cubicBezTo>
                    <a:pt x="8" y="2"/>
                    <a:pt x="6" y="0"/>
                    <a:pt x="4" y="0"/>
                  </a:cubicBezTo>
                  <a:cubicBezTo>
                    <a:pt x="1" y="0"/>
                    <a:pt x="0" y="2"/>
                    <a:pt x="0" y="4"/>
                  </a:cubicBezTo>
                  <a:cubicBezTo>
                    <a:pt x="0" y="28"/>
                    <a:pt x="0" y="28"/>
                    <a:pt x="0" y="28"/>
                  </a:cubicBezTo>
                  <a:cubicBezTo>
                    <a:pt x="0" y="30"/>
                    <a:pt x="1" y="32"/>
                    <a:pt x="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8"/>
            <p:cNvSpPr>
              <a:spLocks noEditPoints="1"/>
            </p:cNvSpPr>
            <p:nvPr/>
          </p:nvSpPr>
          <p:spPr bwMode="auto">
            <a:xfrm>
              <a:off x="3878263" y="2682875"/>
              <a:ext cx="180975" cy="179388"/>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8 h 64"/>
                <a:gd name="T12" fmla="*/ 56 w 64"/>
                <a:gd name="T13" fmla="*/ 32 h 64"/>
                <a:gd name="T14" fmla="*/ 32 w 64"/>
                <a:gd name="T15" fmla="*/ 56 h 64"/>
                <a:gd name="T16" fmla="*/ 8 w 64"/>
                <a:gd name="T17" fmla="*/ 32 h 64"/>
                <a:gd name="T18" fmla="*/ 32 w 64"/>
                <a:gd name="T19"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50"/>
                    <a:pt x="64" y="32"/>
                  </a:cubicBezTo>
                  <a:cubicBezTo>
                    <a:pt x="64" y="15"/>
                    <a:pt x="49" y="0"/>
                    <a:pt x="32" y="0"/>
                  </a:cubicBezTo>
                  <a:cubicBezTo>
                    <a:pt x="14" y="0"/>
                    <a:pt x="0" y="15"/>
                    <a:pt x="0" y="32"/>
                  </a:cubicBezTo>
                  <a:cubicBezTo>
                    <a:pt x="0" y="50"/>
                    <a:pt x="14" y="64"/>
                    <a:pt x="32" y="64"/>
                  </a:cubicBezTo>
                  <a:close/>
                  <a:moveTo>
                    <a:pt x="32" y="8"/>
                  </a:moveTo>
                  <a:cubicBezTo>
                    <a:pt x="45" y="8"/>
                    <a:pt x="56" y="19"/>
                    <a:pt x="56" y="32"/>
                  </a:cubicBezTo>
                  <a:cubicBezTo>
                    <a:pt x="56" y="45"/>
                    <a:pt x="45" y="56"/>
                    <a:pt x="32" y="56"/>
                  </a:cubicBezTo>
                  <a:cubicBezTo>
                    <a:pt x="18" y="56"/>
                    <a:pt x="8" y="45"/>
                    <a:pt x="8" y="32"/>
                  </a:cubicBezTo>
                  <a:cubicBezTo>
                    <a:pt x="8" y="19"/>
                    <a:pt x="18" y="8"/>
                    <a:pt x="3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9"/>
            <p:cNvSpPr>
              <a:spLocks noEditPoints="1"/>
            </p:cNvSpPr>
            <p:nvPr/>
          </p:nvSpPr>
          <p:spPr bwMode="auto">
            <a:xfrm>
              <a:off x="4013200" y="2479675"/>
              <a:ext cx="180975" cy="179388"/>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8 h 64"/>
                <a:gd name="T12" fmla="*/ 56 w 64"/>
                <a:gd name="T13" fmla="*/ 32 h 64"/>
                <a:gd name="T14" fmla="*/ 32 w 64"/>
                <a:gd name="T15" fmla="*/ 56 h 64"/>
                <a:gd name="T16" fmla="*/ 8 w 64"/>
                <a:gd name="T17" fmla="*/ 32 h 64"/>
                <a:gd name="T18" fmla="*/ 32 w 64"/>
                <a:gd name="T19"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50"/>
                    <a:pt x="64" y="32"/>
                  </a:cubicBezTo>
                  <a:cubicBezTo>
                    <a:pt x="64" y="15"/>
                    <a:pt x="49" y="0"/>
                    <a:pt x="32" y="0"/>
                  </a:cubicBezTo>
                  <a:cubicBezTo>
                    <a:pt x="14" y="0"/>
                    <a:pt x="0" y="15"/>
                    <a:pt x="0" y="32"/>
                  </a:cubicBezTo>
                  <a:cubicBezTo>
                    <a:pt x="0" y="50"/>
                    <a:pt x="14" y="64"/>
                    <a:pt x="32" y="64"/>
                  </a:cubicBezTo>
                  <a:close/>
                  <a:moveTo>
                    <a:pt x="32" y="8"/>
                  </a:moveTo>
                  <a:cubicBezTo>
                    <a:pt x="45" y="8"/>
                    <a:pt x="56" y="19"/>
                    <a:pt x="56" y="32"/>
                  </a:cubicBezTo>
                  <a:cubicBezTo>
                    <a:pt x="56" y="45"/>
                    <a:pt x="45" y="56"/>
                    <a:pt x="32" y="56"/>
                  </a:cubicBezTo>
                  <a:cubicBezTo>
                    <a:pt x="18" y="56"/>
                    <a:pt x="8" y="45"/>
                    <a:pt x="8" y="32"/>
                  </a:cubicBezTo>
                  <a:cubicBezTo>
                    <a:pt x="8" y="19"/>
                    <a:pt x="18" y="8"/>
                    <a:pt x="3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7" name="Group 66"/>
          <p:cNvGrpSpPr/>
          <p:nvPr/>
        </p:nvGrpSpPr>
        <p:grpSpPr>
          <a:xfrm>
            <a:off x="7438769" y="4658892"/>
            <a:ext cx="532094" cy="532094"/>
            <a:chOff x="3721100" y="3514725"/>
            <a:chExt cx="674688" cy="674688"/>
          </a:xfrm>
          <a:solidFill>
            <a:srgbClr val="054C70"/>
          </a:solidFill>
        </p:grpSpPr>
        <p:sp>
          <p:nvSpPr>
            <p:cNvPr id="44" name="Freeform 10"/>
            <p:cNvSpPr>
              <a:spLocks noEditPoints="1"/>
            </p:cNvSpPr>
            <p:nvPr/>
          </p:nvSpPr>
          <p:spPr bwMode="auto">
            <a:xfrm>
              <a:off x="3721100" y="3514725"/>
              <a:ext cx="473075" cy="608013"/>
            </a:xfrm>
            <a:custGeom>
              <a:avLst/>
              <a:gdLst>
                <a:gd name="T0" fmla="*/ 160 w 168"/>
                <a:gd name="T1" fmla="*/ 95 h 216"/>
                <a:gd name="T2" fmla="*/ 168 w 168"/>
                <a:gd name="T3" fmla="*/ 95 h 216"/>
                <a:gd name="T4" fmla="*/ 168 w 168"/>
                <a:gd name="T5" fmla="*/ 52 h 216"/>
                <a:gd name="T6" fmla="*/ 167 w 168"/>
                <a:gd name="T7" fmla="*/ 51 h 216"/>
                <a:gd name="T8" fmla="*/ 166 w 168"/>
                <a:gd name="T9" fmla="*/ 49 h 216"/>
                <a:gd name="T10" fmla="*/ 118 w 168"/>
                <a:gd name="T11" fmla="*/ 1 h 216"/>
                <a:gd name="T12" fmla="*/ 117 w 168"/>
                <a:gd name="T13" fmla="*/ 0 h 216"/>
                <a:gd name="T14" fmla="*/ 116 w 168"/>
                <a:gd name="T15" fmla="*/ 0 h 216"/>
                <a:gd name="T16" fmla="*/ 4 w 168"/>
                <a:gd name="T17" fmla="*/ 0 h 216"/>
                <a:gd name="T18" fmla="*/ 0 w 168"/>
                <a:gd name="T19" fmla="*/ 4 h 216"/>
                <a:gd name="T20" fmla="*/ 0 w 168"/>
                <a:gd name="T21" fmla="*/ 212 h 216"/>
                <a:gd name="T22" fmla="*/ 4 w 168"/>
                <a:gd name="T23" fmla="*/ 216 h 216"/>
                <a:gd name="T24" fmla="*/ 104 w 168"/>
                <a:gd name="T25" fmla="*/ 216 h 216"/>
                <a:gd name="T26" fmla="*/ 104 w 168"/>
                <a:gd name="T27" fmla="*/ 208 h 216"/>
                <a:gd name="T28" fmla="*/ 8 w 168"/>
                <a:gd name="T29" fmla="*/ 208 h 216"/>
                <a:gd name="T30" fmla="*/ 8 w 168"/>
                <a:gd name="T31" fmla="*/ 8 h 216"/>
                <a:gd name="T32" fmla="*/ 112 w 168"/>
                <a:gd name="T33" fmla="*/ 8 h 216"/>
                <a:gd name="T34" fmla="*/ 112 w 168"/>
                <a:gd name="T35" fmla="*/ 52 h 216"/>
                <a:gd name="T36" fmla="*/ 116 w 168"/>
                <a:gd name="T37" fmla="*/ 56 h 216"/>
                <a:gd name="T38" fmla="*/ 160 w 168"/>
                <a:gd name="T39" fmla="*/ 56 h 216"/>
                <a:gd name="T40" fmla="*/ 160 w 168"/>
                <a:gd name="T41" fmla="*/ 95 h 216"/>
                <a:gd name="T42" fmla="*/ 120 w 168"/>
                <a:gd name="T43" fmla="*/ 14 h 216"/>
                <a:gd name="T44" fmla="*/ 154 w 168"/>
                <a:gd name="T45" fmla="*/ 48 h 216"/>
                <a:gd name="T46" fmla="*/ 120 w 168"/>
                <a:gd name="T47" fmla="*/ 48 h 216"/>
                <a:gd name="T48" fmla="*/ 120 w 168"/>
                <a:gd name="T49" fmla="*/ 1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8" h="216">
                  <a:moveTo>
                    <a:pt x="160" y="95"/>
                  </a:moveTo>
                  <a:cubicBezTo>
                    <a:pt x="168" y="95"/>
                    <a:pt x="168" y="95"/>
                    <a:pt x="168" y="95"/>
                  </a:cubicBezTo>
                  <a:cubicBezTo>
                    <a:pt x="168" y="52"/>
                    <a:pt x="168" y="52"/>
                    <a:pt x="168" y="52"/>
                  </a:cubicBezTo>
                  <a:cubicBezTo>
                    <a:pt x="168" y="52"/>
                    <a:pt x="167" y="51"/>
                    <a:pt x="167" y="51"/>
                  </a:cubicBezTo>
                  <a:cubicBezTo>
                    <a:pt x="167" y="50"/>
                    <a:pt x="167" y="50"/>
                    <a:pt x="166" y="49"/>
                  </a:cubicBezTo>
                  <a:cubicBezTo>
                    <a:pt x="118" y="1"/>
                    <a:pt x="118" y="1"/>
                    <a:pt x="118" y="1"/>
                  </a:cubicBezTo>
                  <a:cubicBezTo>
                    <a:pt x="118" y="1"/>
                    <a:pt x="118" y="1"/>
                    <a:pt x="117" y="0"/>
                  </a:cubicBezTo>
                  <a:cubicBezTo>
                    <a:pt x="117" y="0"/>
                    <a:pt x="116" y="0"/>
                    <a:pt x="116" y="0"/>
                  </a:cubicBezTo>
                  <a:cubicBezTo>
                    <a:pt x="4" y="0"/>
                    <a:pt x="4" y="0"/>
                    <a:pt x="4" y="0"/>
                  </a:cubicBezTo>
                  <a:cubicBezTo>
                    <a:pt x="1" y="0"/>
                    <a:pt x="0" y="2"/>
                    <a:pt x="0" y="4"/>
                  </a:cubicBezTo>
                  <a:cubicBezTo>
                    <a:pt x="0" y="212"/>
                    <a:pt x="0" y="212"/>
                    <a:pt x="0" y="212"/>
                  </a:cubicBezTo>
                  <a:cubicBezTo>
                    <a:pt x="0" y="214"/>
                    <a:pt x="1" y="216"/>
                    <a:pt x="4" y="216"/>
                  </a:cubicBezTo>
                  <a:cubicBezTo>
                    <a:pt x="104" y="216"/>
                    <a:pt x="104" y="216"/>
                    <a:pt x="104" y="216"/>
                  </a:cubicBezTo>
                  <a:cubicBezTo>
                    <a:pt x="104" y="208"/>
                    <a:pt x="104" y="208"/>
                    <a:pt x="104" y="208"/>
                  </a:cubicBezTo>
                  <a:cubicBezTo>
                    <a:pt x="8" y="208"/>
                    <a:pt x="8" y="208"/>
                    <a:pt x="8" y="208"/>
                  </a:cubicBezTo>
                  <a:cubicBezTo>
                    <a:pt x="8" y="8"/>
                    <a:pt x="8" y="8"/>
                    <a:pt x="8" y="8"/>
                  </a:cubicBezTo>
                  <a:cubicBezTo>
                    <a:pt x="112" y="8"/>
                    <a:pt x="112" y="8"/>
                    <a:pt x="112" y="8"/>
                  </a:cubicBezTo>
                  <a:cubicBezTo>
                    <a:pt x="112" y="52"/>
                    <a:pt x="112" y="52"/>
                    <a:pt x="112" y="52"/>
                  </a:cubicBezTo>
                  <a:cubicBezTo>
                    <a:pt x="112" y="54"/>
                    <a:pt x="113" y="56"/>
                    <a:pt x="116" y="56"/>
                  </a:cubicBezTo>
                  <a:cubicBezTo>
                    <a:pt x="160" y="56"/>
                    <a:pt x="160" y="56"/>
                    <a:pt x="160" y="56"/>
                  </a:cubicBezTo>
                  <a:lnTo>
                    <a:pt x="160" y="95"/>
                  </a:lnTo>
                  <a:close/>
                  <a:moveTo>
                    <a:pt x="120" y="14"/>
                  </a:moveTo>
                  <a:cubicBezTo>
                    <a:pt x="154" y="48"/>
                    <a:pt x="154" y="48"/>
                    <a:pt x="154" y="48"/>
                  </a:cubicBezTo>
                  <a:cubicBezTo>
                    <a:pt x="120" y="48"/>
                    <a:pt x="120" y="48"/>
                    <a:pt x="120" y="48"/>
                  </a:cubicBezTo>
                  <a:lnTo>
                    <a:pt x="12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11"/>
            <p:cNvSpPr>
              <a:spLocks noEditPoints="1"/>
            </p:cNvSpPr>
            <p:nvPr/>
          </p:nvSpPr>
          <p:spPr bwMode="auto">
            <a:xfrm>
              <a:off x="4059238" y="3852863"/>
              <a:ext cx="336550" cy="336550"/>
            </a:xfrm>
            <a:custGeom>
              <a:avLst/>
              <a:gdLst>
                <a:gd name="T0" fmla="*/ 60 w 120"/>
                <a:gd name="T1" fmla="*/ 0 h 120"/>
                <a:gd name="T2" fmla="*/ 0 w 120"/>
                <a:gd name="T3" fmla="*/ 60 h 120"/>
                <a:gd name="T4" fmla="*/ 60 w 120"/>
                <a:gd name="T5" fmla="*/ 120 h 120"/>
                <a:gd name="T6" fmla="*/ 120 w 120"/>
                <a:gd name="T7" fmla="*/ 60 h 120"/>
                <a:gd name="T8" fmla="*/ 60 w 120"/>
                <a:gd name="T9" fmla="*/ 0 h 120"/>
                <a:gd name="T10" fmla="*/ 60 w 120"/>
                <a:gd name="T11" fmla="*/ 112 h 120"/>
                <a:gd name="T12" fmla="*/ 8 w 120"/>
                <a:gd name="T13" fmla="*/ 60 h 120"/>
                <a:gd name="T14" fmla="*/ 60 w 120"/>
                <a:gd name="T15" fmla="*/ 8 h 120"/>
                <a:gd name="T16" fmla="*/ 112 w 120"/>
                <a:gd name="T17" fmla="*/ 60 h 120"/>
                <a:gd name="T18" fmla="*/ 60 w 120"/>
                <a:gd name="T19" fmla="*/ 1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20">
                  <a:moveTo>
                    <a:pt x="60" y="0"/>
                  </a:moveTo>
                  <a:cubicBezTo>
                    <a:pt x="26" y="0"/>
                    <a:pt x="0" y="27"/>
                    <a:pt x="0" y="60"/>
                  </a:cubicBezTo>
                  <a:cubicBezTo>
                    <a:pt x="0" y="93"/>
                    <a:pt x="26" y="120"/>
                    <a:pt x="60" y="120"/>
                  </a:cubicBezTo>
                  <a:cubicBezTo>
                    <a:pt x="93" y="120"/>
                    <a:pt x="120" y="93"/>
                    <a:pt x="120" y="60"/>
                  </a:cubicBezTo>
                  <a:cubicBezTo>
                    <a:pt x="120" y="27"/>
                    <a:pt x="93" y="0"/>
                    <a:pt x="60" y="0"/>
                  </a:cubicBezTo>
                  <a:close/>
                  <a:moveTo>
                    <a:pt x="60" y="112"/>
                  </a:moveTo>
                  <a:cubicBezTo>
                    <a:pt x="31" y="112"/>
                    <a:pt x="8" y="89"/>
                    <a:pt x="8" y="60"/>
                  </a:cubicBezTo>
                  <a:cubicBezTo>
                    <a:pt x="8" y="31"/>
                    <a:pt x="31" y="8"/>
                    <a:pt x="60" y="8"/>
                  </a:cubicBezTo>
                  <a:cubicBezTo>
                    <a:pt x="88" y="8"/>
                    <a:pt x="112" y="31"/>
                    <a:pt x="112" y="60"/>
                  </a:cubicBezTo>
                  <a:cubicBezTo>
                    <a:pt x="112" y="89"/>
                    <a:pt x="88" y="112"/>
                    <a:pt x="60"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12"/>
            <p:cNvSpPr>
              <a:spLocks/>
            </p:cNvSpPr>
            <p:nvPr/>
          </p:nvSpPr>
          <p:spPr bwMode="auto">
            <a:xfrm>
              <a:off x="4117975" y="3995738"/>
              <a:ext cx="55563" cy="68263"/>
            </a:xfrm>
            <a:custGeom>
              <a:avLst/>
              <a:gdLst>
                <a:gd name="T0" fmla="*/ 16 w 20"/>
                <a:gd name="T1" fmla="*/ 3 h 24"/>
                <a:gd name="T2" fmla="*/ 16 w 20"/>
                <a:gd name="T3" fmla="*/ 17 h 24"/>
                <a:gd name="T4" fmla="*/ 3 w 20"/>
                <a:gd name="T5" fmla="*/ 1 h 24"/>
                <a:gd name="T6" fmla="*/ 1 w 20"/>
                <a:gd name="T7" fmla="*/ 1 h 24"/>
                <a:gd name="T8" fmla="*/ 0 w 20"/>
                <a:gd name="T9" fmla="*/ 3 h 24"/>
                <a:gd name="T10" fmla="*/ 0 w 20"/>
                <a:gd name="T11" fmla="*/ 22 h 24"/>
                <a:gd name="T12" fmla="*/ 2 w 20"/>
                <a:gd name="T13" fmla="*/ 24 h 24"/>
                <a:gd name="T14" fmla="*/ 4 w 20"/>
                <a:gd name="T15" fmla="*/ 22 h 24"/>
                <a:gd name="T16" fmla="*/ 4 w 20"/>
                <a:gd name="T17" fmla="*/ 8 h 24"/>
                <a:gd name="T18" fmla="*/ 16 w 20"/>
                <a:gd name="T19" fmla="*/ 24 h 24"/>
                <a:gd name="T20" fmla="*/ 18 w 20"/>
                <a:gd name="T21" fmla="*/ 24 h 24"/>
                <a:gd name="T22" fmla="*/ 18 w 20"/>
                <a:gd name="T23" fmla="*/ 24 h 24"/>
                <a:gd name="T24" fmla="*/ 20 w 20"/>
                <a:gd name="T25" fmla="*/ 22 h 24"/>
                <a:gd name="T26" fmla="*/ 20 w 20"/>
                <a:gd name="T27" fmla="*/ 3 h 24"/>
                <a:gd name="T28" fmla="*/ 18 w 20"/>
                <a:gd name="T29" fmla="*/ 1 h 24"/>
                <a:gd name="T30" fmla="*/ 16 w 20"/>
                <a:gd name="T31"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4">
                  <a:moveTo>
                    <a:pt x="16" y="3"/>
                  </a:moveTo>
                  <a:cubicBezTo>
                    <a:pt x="16" y="17"/>
                    <a:pt x="16" y="17"/>
                    <a:pt x="16" y="17"/>
                  </a:cubicBezTo>
                  <a:cubicBezTo>
                    <a:pt x="3" y="1"/>
                    <a:pt x="3" y="1"/>
                    <a:pt x="3" y="1"/>
                  </a:cubicBezTo>
                  <a:cubicBezTo>
                    <a:pt x="3" y="1"/>
                    <a:pt x="2" y="0"/>
                    <a:pt x="1" y="1"/>
                  </a:cubicBezTo>
                  <a:cubicBezTo>
                    <a:pt x="0" y="1"/>
                    <a:pt x="0" y="2"/>
                    <a:pt x="0" y="3"/>
                  </a:cubicBezTo>
                  <a:cubicBezTo>
                    <a:pt x="0" y="22"/>
                    <a:pt x="0" y="22"/>
                    <a:pt x="0" y="22"/>
                  </a:cubicBezTo>
                  <a:cubicBezTo>
                    <a:pt x="0" y="24"/>
                    <a:pt x="1" y="24"/>
                    <a:pt x="2" y="24"/>
                  </a:cubicBezTo>
                  <a:cubicBezTo>
                    <a:pt x="3" y="24"/>
                    <a:pt x="4" y="24"/>
                    <a:pt x="4" y="22"/>
                  </a:cubicBezTo>
                  <a:cubicBezTo>
                    <a:pt x="4" y="8"/>
                    <a:pt x="4" y="8"/>
                    <a:pt x="4" y="8"/>
                  </a:cubicBezTo>
                  <a:cubicBezTo>
                    <a:pt x="16" y="24"/>
                    <a:pt x="16" y="24"/>
                    <a:pt x="16" y="24"/>
                  </a:cubicBezTo>
                  <a:cubicBezTo>
                    <a:pt x="16" y="24"/>
                    <a:pt x="17" y="24"/>
                    <a:pt x="18" y="24"/>
                  </a:cubicBezTo>
                  <a:cubicBezTo>
                    <a:pt x="18" y="24"/>
                    <a:pt x="18" y="24"/>
                    <a:pt x="18" y="24"/>
                  </a:cubicBezTo>
                  <a:cubicBezTo>
                    <a:pt x="19" y="24"/>
                    <a:pt x="20" y="23"/>
                    <a:pt x="20" y="22"/>
                  </a:cubicBezTo>
                  <a:cubicBezTo>
                    <a:pt x="20" y="3"/>
                    <a:pt x="20" y="3"/>
                    <a:pt x="20" y="3"/>
                  </a:cubicBezTo>
                  <a:cubicBezTo>
                    <a:pt x="20" y="1"/>
                    <a:pt x="19" y="1"/>
                    <a:pt x="18" y="1"/>
                  </a:cubicBezTo>
                  <a:cubicBezTo>
                    <a:pt x="17" y="1"/>
                    <a:pt x="16" y="1"/>
                    <a:pt x="1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13"/>
            <p:cNvSpPr>
              <a:spLocks/>
            </p:cNvSpPr>
            <p:nvPr/>
          </p:nvSpPr>
          <p:spPr bwMode="auto">
            <a:xfrm>
              <a:off x="4184650" y="3998913"/>
              <a:ext cx="50800" cy="65088"/>
            </a:xfrm>
            <a:custGeom>
              <a:avLst/>
              <a:gdLst>
                <a:gd name="T0" fmla="*/ 16 w 18"/>
                <a:gd name="T1" fmla="*/ 4 h 23"/>
                <a:gd name="T2" fmla="*/ 18 w 18"/>
                <a:gd name="T3" fmla="*/ 2 h 23"/>
                <a:gd name="T4" fmla="*/ 16 w 18"/>
                <a:gd name="T5" fmla="*/ 0 h 23"/>
                <a:gd name="T6" fmla="*/ 2 w 18"/>
                <a:gd name="T7" fmla="*/ 0 h 23"/>
                <a:gd name="T8" fmla="*/ 0 w 18"/>
                <a:gd name="T9" fmla="*/ 2 h 23"/>
                <a:gd name="T10" fmla="*/ 0 w 18"/>
                <a:gd name="T11" fmla="*/ 21 h 23"/>
                <a:gd name="T12" fmla="*/ 2 w 18"/>
                <a:gd name="T13" fmla="*/ 23 h 23"/>
                <a:gd name="T14" fmla="*/ 16 w 18"/>
                <a:gd name="T15" fmla="*/ 23 h 23"/>
                <a:gd name="T16" fmla="*/ 18 w 18"/>
                <a:gd name="T17" fmla="*/ 21 h 23"/>
                <a:gd name="T18" fmla="*/ 16 w 18"/>
                <a:gd name="T19" fmla="*/ 19 h 23"/>
                <a:gd name="T20" fmla="*/ 4 w 18"/>
                <a:gd name="T21" fmla="*/ 19 h 23"/>
                <a:gd name="T22" fmla="*/ 4 w 18"/>
                <a:gd name="T23" fmla="*/ 14 h 23"/>
                <a:gd name="T24" fmla="*/ 12 w 18"/>
                <a:gd name="T25" fmla="*/ 14 h 23"/>
                <a:gd name="T26" fmla="*/ 14 w 18"/>
                <a:gd name="T27" fmla="*/ 12 h 23"/>
                <a:gd name="T28" fmla="*/ 12 w 18"/>
                <a:gd name="T29" fmla="*/ 10 h 23"/>
                <a:gd name="T30" fmla="*/ 4 w 18"/>
                <a:gd name="T31" fmla="*/ 10 h 23"/>
                <a:gd name="T32" fmla="*/ 4 w 18"/>
                <a:gd name="T33" fmla="*/ 4 h 23"/>
                <a:gd name="T34" fmla="*/ 16 w 18"/>
                <a:gd name="T35"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3">
                  <a:moveTo>
                    <a:pt x="16" y="4"/>
                  </a:moveTo>
                  <a:cubicBezTo>
                    <a:pt x="17" y="4"/>
                    <a:pt x="18" y="3"/>
                    <a:pt x="18" y="2"/>
                  </a:cubicBezTo>
                  <a:cubicBezTo>
                    <a:pt x="18" y="0"/>
                    <a:pt x="17" y="0"/>
                    <a:pt x="16" y="0"/>
                  </a:cubicBezTo>
                  <a:cubicBezTo>
                    <a:pt x="2" y="0"/>
                    <a:pt x="2" y="0"/>
                    <a:pt x="2" y="0"/>
                  </a:cubicBezTo>
                  <a:cubicBezTo>
                    <a:pt x="1" y="0"/>
                    <a:pt x="0" y="0"/>
                    <a:pt x="0" y="2"/>
                  </a:cubicBezTo>
                  <a:cubicBezTo>
                    <a:pt x="0" y="21"/>
                    <a:pt x="0" y="21"/>
                    <a:pt x="0" y="21"/>
                  </a:cubicBezTo>
                  <a:cubicBezTo>
                    <a:pt x="0" y="23"/>
                    <a:pt x="1" y="23"/>
                    <a:pt x="2" y="23"/>
                  </a:cubicBezTo>
                  <a:cubicBezTo>
                    <a:pt x="16" y="23"/>
                    <a:pt x="16" y="23"/>
                    <a:pt x="16" y="23"/>
                  </a:cubicBezTo>
                  <a:cubicBezTo>
                    <a:pt x="17" y="23"/>
                    <a:pt x="18" y="23"/>
                    <a:pt x="18" y="21"/>
                  </a:cubicBezTo>
                  <a:cubicBezTo>
                    <a:pt x="18" y="20"/>
                    <a:pt x="17" y="19"/>
                    <a:pt x="16" y="19"/>
                  </a:cubicBezTo>
                  <a:cubicBezTo>
                    <a:pt x="4" y="19"/>
                    <a:pt x="4" y="19"/>
                    <a:pt x="4" y="19"/>
                  </a:cubicBezTo>
                  <a:cubicBezTo>
                    <a:pt x="4" y="14"/>
                    <a:pt x="4" y="14"/>
                    <a:pt x="4" y="14"/>
                  </a:cubicBezTo>
                  <a:cubicBezTo>
                    <a:pt x="12" y="14"/>
                    <a:pt x="12" y="14"/>
                    <a:pt x="12" y="14"/>
                  </a:cubicBezTo>
                  <a:cubicBezTo>
                    <a:pt x="13" y="14"/>
                    <a:pt x="14" y="13"/>
                    <a:pt x="14" y="12"/>
                  </a:cubicBezTo>
                  <a:cubicBezTo>
                    <a:pt x="14" y="10"/>
                    <a:pt x="13" y="10"/>
                    <a:pt x="12" y="10"/>
                  </a:cubicBezTo>
                  <a:cubicBezTo>
                    <a:pt x="4" y="10"/>
                    <a:pt x="4" y="10"/>
                    <a:pt x="4" y="10"/>
                  </a:cubicBezTo>
                  <a:cubicBezTo>
                    <a:pt x="4" y="4"/>
                    <a:pt x="4" y="4"/>
                    <a:pt x="4" y="4"/>
                  </a:cubicBezTo>
                  <a:lnTo>
                    <a:pt x="16"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14"/>
            <p:cNvSpPr>
              <a:spLocks/>
            </p:cNvSpPr>
            <p:nvPr/>
          </p:nvSpPr>
          <p:spPr bwMode="auto">
            <a:xfrm>
              <a:off x="4244975" y="3995738"/>
              <a:ext cx="95250" cy="69850"/>
            </a:xfrm>
            <a:custGeom>
              <a:avLst/>
              <a:gdLst>
                <a:gd name="T0" fmla="*/ 30 w 34"/>
                <a:gd name="T1" fmla="*/ 2 h 25"/>
                <a:gd name="T2" fmla="*/ 25 w 34"/>
                <a:gd name="T3" fmla="*/ 17 h 25"/>
                <a:gd name="T4" fmla="*/ 19 w 34"/>
                <a:gd name="T5" fmla="*/ 2 h 25"/>
                <a:gd name="T6" fmla="*/ 17 w 34"/>
                <a:gd name="T7" fmla="*/ 1 h 25"/>
                <a:gd name="T8" fmla="*/ 15 w 34"/>
                <a:gd name="T9" fmla="*/ 2 h 25"/>
                <a:gd name="T10" fmla="*/ 9 w 34"/>
                <a:gd name="T11" fmla="*/ 17 h 25"/>
                <a:gd name="T12" fmla="*/ 4 w 34"/>
                <a:gd name="T13" fmla="*/ 2 h 25"/>
                <a:gd name="T14" fmla="*/ 1 w 34"/>
                <a:gd name="T15" fmla="*/ 1 h 25"/>
                <a:gd name="T16" fmla="*/ 0 w 34"/>
                <a:gd name="T17" fmla="*/ 3 h 25"/>
                <a:gd name="T18" fmla="*/ 8 w 34"/>
                <a:gd name="T19" fmla="*/ 23 h 25"/>
                <a:gd name="T20" fmla="*/ 9 w 34"/>
                <a:gd name="T21" fmla="*/ 25 h 25"/>
                <a:gd name="T22" fmla="*/ 11 w 34"/>
                <a:gd name="T23" fmla="*/ 23 h 25"/>
                <a:gd name="T24" fmla="*/ 17 w 34"/>
                <a:gd name="T25" fmla="*/ 8 h 25"/>
                <a:gd name="T26" fmla="*/ 23 w 34"/>
                <a:gd name="T27" fmla="*/ 23 h 25"/>
                <a:gd name="T28" fmla="*/ 25 w 34"/>
                <a:gd name="T29" fmla="*/ 25 h 25"/>
                <a:gd name="T30" fmla="*/ 26 w 34"/>
                <a:gd name="T31" fmla="*/ 23 h 25"/>
                <a:gd name="T32" fmla="*/ 34 w 34"/>
                <a:gd name="T33" fmla="*/ 3 h 25"/>
                <a:gd name="T34" fmla="*/ 33 w 34"/>
                <a:gd name="T35" fmla="*/ 1 h 25"/>
                <a:gd name="T36" fmla="*/ 30 w 34"/>
                <a:gd name="T37"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25">
                  <a:moveTo>
                    <a:pt x="30" y="2"/>
                  </a:moveTo>
                  <a:cubicBezTo>
                    <a:pt x="25" y="17"/>
                    <a:pt x="25" y="17"/>
                    <a:pt x="25" y="17"/>
                  </a:cubicBezTo>
                  <a:cubicBezTo>
                    <a:pt x="19" y="2"/>
                    <a:pt x="19" y="2"/>
                    <a:pt x="19" y="2"/>
                  </a:cubicBezTo>
                  <a:cubicBezTo>
                    <a:pt x="19" y="1"/>
                    <a:pt x="18" y="1"/>
                    <a:pt x="17" y="1"/>
                  </a:cubicBezTo>
                  <a:cubicBezTo>
                    <a:pt x="16" y="1"/>
                    <a:pt x="15" y="1"/>
                    <a:pt x="15" y="2"/>
                  </a:cubicBezTo>
                  <a:cubicBezTo>
                    <a:pt x="9" y="17"/>
                    <a:pt x="9" y="17"/>
                    <a:pt x="9" y="17"/>
                  </a:cubicBezTo>
                  <a:cubicBezTo>
                    <a:pt x="4" y="2"/>
                    <a:pt x="4" y="2"/>
                    <a:pt x="4" y="2"/>
                  </a:cubicBezTo>
                  <a:cubicBezTo>
                    <a:pt x="3" y="1"/>
                    <a:pt x="2" y="0"/>
                    <a:pt x="1" y="1"/>
                  </a:cubicBezTo>
                  <a:cubicBezTo>
                    <a:pt x="0" y="1"/>
                    <a:pt x="0" y="2"/>
                    <a:pt x="0" y="3"/>
                  </a:cubicBezTo>
                  <a:cubicBezTo>
                    <a:pt x="8" y="23"/>
                    <a:pt x="8" y="23"/>
                    <a:pt x="8" y="23"/>
                  </a:cubicBezTo>
                  <a:cubicBezTo>
                    <a:pt x="8" y="24"/>
                    <a:pt x="9" y="25"/>
                    <a:pt x="9" y="25"/>
                  </a:cubicBezTo>
                  <a:cubicBezTo>
                    <a:pt x="10" y="25"/>
                    <a:pt x="11" y="24"/>
                    <a:pt x="11" y="23"/>
                  </a:cubicBezTo>
                  <a:cubicBezTo>
                    <a:pt x="17" y="8"/>
                    <a:pt x="17" y="8"/>
                    <a:pt x="17" y="8"/>
                  </a:cubicBezTo>
                  <a:cubicBezTo>
                    <a:pt x="23" y="23"/>
                    <a:pt x="23" y="23"/>
                    <a:pt x="23" y="23"/>
                  </a:cubicBezTo>
                  <a:cubicBezTo>
                    <a:pt x="23" y="24"/>
                    <a:pt x="24" y="25"/>
                    <a:pt x="25" y="25"/>
                  </a:cubicBezTo>
                  <a:cubicBezTo>
                    <a:pt x="25" y="25"/>
                    <a:pt x="26" y="24"/>
                    <a:pt x="26" y="23"/>
                  </a:cubicBezTo>
                  <a:cubicBezTo>
                    <a:pt x="34" y="3"/>
                    <a:pt x="34" y="3"/>
                    <a:pt x="34" y="3"/>
                  </a:cubicBezTo>
                  <a:cubicBezTo>
                    <a:pt x="34" y="2"/>
                    <a:pt x="34" y="1"/>
                    <a:pt x="33" y="1"/>
                  </a:cubicBezTo>
                  <a:cubicBezTo>
                    <a:pt x="32" y="0"/>
                    <a:pt x="31" y="1"/>
                    <a:pt x="3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6" name="Group 65"/>
          <p:cNvGrpSpPr/>
          <p:nvPr/>
        </p:nvGrpSpPr>
        <p:grpSpPr>
          <a:xfrm>
            <a:off x="8888361" y="4653936"/>
            <a:ext cx="590635" cy="461259"/>
            <a:chOff x="4854575" y="3854450"/>
            <a:chExt cx="666750" cy="520701"/>
          </a:xfrm>
          <a:solidFill>
            <a:srgbClr val="054C70"/>
          </a:solidFill>
        </p:grpSpPr>
        <p:sp>
          <p:nvSpPr>
            <p:cNvPr id="54" name="Freeform 18"/>
            <p:cNvSpPr>
              <a:spLocks/>
            </p:cNvSpPr>
            <p:nvPr/>
          </p:nvSpPr>
          <p:spPr bwMode="auto">
            <a:xfrm>
              <a:off x="4854575" y="3854450"/>
              <a:ext cx="525463" cy="349250"/>
            </a:xfrm>
            <a:custGeom>
              <a:avLst/>
              <a:gdLst>
                <a:gd name="T0" fmla="*/ 68 w 187"/>
                <a:gd name="T1" fmla="*/ 84 h 124"/>
                <a:gd name="T2" fmla="*/ 68 w 187"/>
                <a:gd name="T3" fmla="*/ 79 h 124"/>
                <a:gd name="T4" fmla="*/ 62 w 187"/>
                <a:gd name="T5" fmla="*/ 79 h 124"/>
                <a:gd name="T6" fmla="*/ 35 w 187"/>
                <a:gd name="T7" fmla="*/ 111 h 124"/>
                <a:gd name="T8" fmla="*/ 47 w 187"/>
                <a:gd name="T9" fmla="*/ 54 h 124"/>
                <a:gd name="T10" fmla="*/ 100 w 187"/>
                <a:gd name="T11" fmla="*/ 16 h 124"/>
                <a:gd name="T12" fmla="*/ 180 w 187"/>
                <a:gd name="T13" fmla="*/ 41 h 124"/>
                <a:gd name="T14" fmla="*/ 186 w 187"/>
                <a:gd name="T15" fmla="*/ 41 h 124"/>
                <a:gd name="T16" fmla="*/ 186 w 187"/>
                <a:gd name="T17" fmla="*/ 36 h 124"/>
                <a:gd name="T18" fmla="*/ 98 w 187"/>
                <a:gd name="T19" fmla="*/ 8 h 124"/>
                <a:gd name="T20" fmla="*/ 41 w 187"/>
                <a:gd name="T21" fmla="*/ 50 h 124"/>
                <a:gd name="T22" fmla="*/ 27 w 187"/>
                <a:gd name="T23" fmla="*/ 104 h 124"/>
                <a:gd name="T24" fmla="*/ 8 w 187"/>
                <a:gd name="T25" fmla="*/ 76 h 124"/>
                <a:gd name="T26" fmla="*/ 3 w 187"/>
                <a:gd name="T27" fmla="*/ 75 h 124"/>
                <a:gd name="T28" fmla="*/ 1 w 187"/>
                <a:gd name="T29" fmla="*/ 81 h 124"/>
                <a:gd name="T30" fmla="*/ 29 w 187"/>
                <a:gd name="T31" fmla="*/ 122 h 124"/>
                <a:gd name="T32" fmla="*/ 31 w 187"/>
                <a:gd name="T33" fmla="*/ 124 h 124"/>
                <a:gd name="T34" fmla="*/ 31 w 187"/>
                <a:gd name="T35" fmla="*/ 124 h 124"/>
                <a:gd name="T36" fmla="*/ 32 w 187"/>
                <a:gd name="T37" fmla="*/ 124 h 124"/>
                <a:gd name="T38" fmla="*/ 33 w 187"/>
                <a:gd name="T39" fmla="*/ 124 h 124"/>
                <a:gd name="T40" fmla="*/ 33 w 187"/>
                <a:gd name="T41" fmla="*/ 124 h 124"/>
                <a:gd name="T42" fmla="*/ 33 w 187"/>
                <a:gd name="T43" fmla="*/ 124 h 124"/>
                <a:gd name="T44" fmla="*/ 34 w 187"/>
                <a:gd name="T45" fmla="*/ 124 h 124"/>
                <a:gd name="T46" fmla="*/ 34 w 187"/>
                <a:gd name="T47" fmla="*/ 124 h 124"/>
                <a:gd name="T48" fmla="*/ 35 w 187"/>
                <a:gd name="T49" fmla="*/ 124 h 124"/>
                <a:gd name="T50" fmla="*/ 35 w 187"/>
                <a:gd name="T51" fmla="*/ 123 h 124"/>
                <a:gd name="T52" fmla="*/ 36 w 187"/>
                <a:gd name="T53" fmla="*/ 123 h 124"/>
                <a:gd name="T54" fmla="*/ 68 w 187"/>
                <a:gd name="T55" fmla="*/ 8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7" h="124">
                  <a:moveTo>
                    <a:pt x="68" y="84"/>
                  </a:moveTo>
                  <a:cubicBezTo>
                    <a:pt x="70" y="83"/>
                    <a:pt x="70" y="80"/>
                    <a:pt x="68" y="79"/>
                  </a:cubicBezTo>
                  <a:cubicBezTo>
                    <a:pt x="66" y="77"/>
                    <a:pt x="64" y="77"/>
                    <a:pt x="62" y="79"/>
                  </a:cubicBezTo>
                  <a:cubicBezTo>
                    <a:pt x="35" y="111"/>
                    <a:pt x="35" y="111"/>
                    <a:pt x="35" y="111"/>
                  </a:cubicBezTo>
                  <a:cubicBezTo>
                    <a:pt x="32" y="92"/>
                    <a:pt x="37" y="72"/>
                    <a:pt x="47" y="54"/>
                  </a:cubicBezTo>
                  <a:cubicBezTo>
                    <a:pt x="59" y="35"/>
                    <a:pt x="78" y="21"/>
                    <a:pt x="100" y="16"/>
                  </a:cubicBezTo>
                  <a:cubicBezTo>
                    <a:pt x="129" y="9"/>
                    <a:pt x="160" y="18"/>
                    <a:pt x="180" y="41"/>
                  </a:cubicBezTo>
                  <a:cubicBezTo>
                    <a:pt x="181" y="43"/>
                    <a:pt x="184" y="43"/>
                    <a:pt x="186" y="41"/>
                  </a:cubicBezTo>
                  <a:cubicBezTo>
                    <a:pt x="187" y="40"/>
                    <a:pt x="187" y="37"/>
                    <a:pt x="186" y="36"/>
                  </a:cubicBezTo>
                  <a:cubicBezTo>
                    <a:pt x="164" y="11"/>
                    <a:pt x="130" y="0"/>
                    <a:pt x="98" y="8"/>
                  </a:cubicBezTo>
                  <a:cubicBezTo>
                    <a:pt x="75" y="13"/>
                    <a:pt x="54" y="29"/>
                    <a:pt x="41" y="50"/>
                  </a:cubicBezTo>
                  <a:cubicBezTo>
                    <a:pt x="30" y="66"/>
                    <a:pt x="26" y="85"/>
                    <a:pt x="27" y="104"/>
                  </a:cubicBezTo>
                  <a:cubicBezTo>
                    <a:pt x="8" y="76"/>
                    <a:pt x="8" y="76"/>
                    <a:pt x="8" y="76"/>
                  </a:cubicBezTo>
                  <a:cubicBezTo>
                    <a:pt x="7" y="74"/>
                    <a:pt x="4" y="74"/>
                    <a:pt x="3" y="75"/>
                  </a:cubicBezTo>
                  <a:cubicBezTo>
                    <a:pt x="1" y="76"/>
                    <a:pt x="0" y="79"/>
                    <a:pt x="1" y="81"/>
                  </a:cubicBezTo>
                  <a:cubicBezTo>
                    <a:pt x="29" y="122"/>
                    <a:pt x="29" y="122"/>
                    <a:pt x="29" y="122"/>
                  </a:cubicBezTo>
                  <a:cubicBezTo>
                    <a:pt x="30" y="123"/>
                    <a:pt x="30" y="123"/>
                    <a:pt x="31" y="124"/>
                  </a:cubicBezTo>
                  <a:cubicBezTo>
                    <a:pt x="31" y="124"/>
                    <a:pt x="31" y="124"/>
                    <a:pt x="31" y="124"/>
                  </a:cubicBezTo>
                  <a:cubicBezTo>
                    <a:pt x="32" y="124"/>
                    <a:pt x="32" y="124"/>
                    <a:pt x="32" y="124"/>
                  </a:cubicBezTo>
                  <a:cubicBezTo>
                    <a:pt x="32" y="124"/>
                    <a:pt x="33" y="124"/>
                    <a:pt x="33" y="124"/>
                  </a:cubicBezTo>
                  <a:cubicBezTo>
                    <a:pt x="33" y="124"/>
                    <a:pt x="33" y="124"/>
                    <a:pt x="33" y="124"/>
                  </a:cubicBezTo>
                  <a:cubicBezTo>
                    <a:pt x="33" y="124"/>
                    <a:pt x="33" y="124"/>
                    <a:pt x="33" y="124"/>
                  </a:cubicBezTo>
                  <a:cubicBezTo>
                    <a:pt x="34" y="124"/>
                    <a:pt x="34" y="124"/>
                    <a:pt x="34" y="124"/>
                  </a:cubicBezTo>
                  <a:cubicBezTo>
                    <a:pt x="34" y="124"/>
                    <a:pt x="34" y="124"/>
                    <a:pt x="34" y="124"/>
                  </a:cubicBezTo>
                  <a:cubicBezTo>
                    <a:pt x="34" y="124"/>
                    <a:pt x="35" y="124"/>
                    <a:pt x="35" y="124"/>
                  </a:cubicBezTo>
                  <a:cubicBezTo>
                    <a:pt x="35" y="124"/>
                    <a:pt x="35" y="124"/>
                    <a:pt x="35" y="123"/>
                  </a:cubicBezTo>
                  <a:cubicBezTo>
                    <a:pt x="36" y="123"/>
                    <a:pt x="36" y="123"/>
                    <a:pt x="36" y="123"/>
                  </a:cubicBezTo>
                  <a:lnTo>
                    <a:pt x="68"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9"/>
            <p:cNvSpPr>
              <a:spLocks/>
            </p:cNvSpPr>
            <p:nvPr/>
          </p:nvSpPr>
          <p:spPr bwMode="auto">
            <a:xfrm>
              <a:off x="5006975" y="4068763"/>
              <a:ext cx="514350" cy="306388"/>
            </a:xfrm>
            <a:custGeom>
              <a:avLst/>
              <a:gdLst>
                <a:gd name="T0" fmla="*/ 182 w 183"/>
                <a:gd name="T1" fmla="*/ 44 h 109"/>
                <a:gd name="T2" fmla="*/ 154 w 183"/>
                <a:gd name="T3" fmla="*/ 2 h 109"/>
                <a:gd name="T4" fmla="*/ 151 w 183"/>
                <a:gd name="T5" fmla="*/ 0 h 109"/>
                <a:gd name="T6" fmla="*/ 147 w 183"/>
                <a:gd name="T7" fmla="*/ 2 h 109"/>
                <a:gd name="T8" fmla="*/ 115 w 183"/>
                <a:gd name="T9" fmla="*/ 40 h 109"/>
                <a:gd name="T10" fmla="*/ 116 w 183"/>
                <a:gd name="T11" fmla="*/ 46 h 109"/>
                <a:gd name="T12" fmla="*/ 121 w 183"/>
                <a:gd name="T13" fmla="*/ 45 h 109"/>
                <a:gd name="T14" fmla="*/ 147 w 183"/>
                <a:gd name="T15" fmla="*/ 14 h 109"/>
                <a:gd name="T16" fmla="*/ 83 w 183"/>
                <a:gd name="T17" fmla="*/ 99 h 109"/>
                <a:gd name="T18" fmla="*/ 7 w 183"/>
                <a:gd name="T19" fmla="*/ 77 h 109"/>
                <a:gd name="T20" fmla="*/ 2 w 183"/>
                <a:gd name="T21" fmla="*/ 77 h 109"/>
                <a:gd name="T22" fmla="*/ 2 w 183"/>
                <a:gd name="T23" fmla="*/ 83 h 109"/>
                <a:gd name="T24" fmla="*/ 64 w 183"/>
                <a:gd name="T25" fmla="*/ 109 h 109"/>
                <a:gd name="T26" fmla="*/ 85 w 183"/>
                <a:gd name="T27" fmla="*/ 106 h 109"/>
                <a:gd name="T28" fmla="*/ 155 w 183"/>
                <a:gd name="T29" fmla="*/ 19 h 109"/>
                <a:gd name="T30" fmla="*/ 175 w 183"/>
                <a:gd name="T31" fmla="*/ 48 h 109"/>
                <a:gd name="T32" fmla="*/ 179 w 183"/>
                <a:gd name="T33" fmla="*/ 50 h 109"/>
                <a:gd name="T34" fmla="*/ 181 w 183"/>
                <a:gd name="T35" fmla="*/ 49 h 109"/>
                <a:gd name="T36" fmla="*/ 182 w 183"/>
                <a:gd name="T37"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3" h="109">
                  <a:moveTo>
                    <a:pt x="182" y="44"/>
                  </a:moveTo>
                  <a:cubicBezTo>
                    <a:pt x="154" y="2"/>
                    <a:pt x="154" y="2"/>
                    <a:pt x="154" y="2"/>
                  </a:cubicBezTo>
                  <a:cubicBezTo>
                    <a:pt x="153" y="1"/>
                    <a:pt x="152" y="0"/>
                    <a:pt x="151" y="0"/>
                  </a:cubicBezTo>
                  <a:cubicBezTo>
                    <a:pt x="149" y="0"/>
                    <a:pt x="148" y="1"/>
                    <a:pt x="147" y="2"/>
                  </a:cubicBezTo>
                  <a:cubicBezTo>
                    <a:pt x="115" y="40"/>
                    <a:pt x="115" y="40"/>
                    <a:pt x="115" y="40"/>
                  </a:cubicBezTo>
                  <a:cubicBezTo>
                    <a:pt x="114" y="42"/>
                    <a:pt x="114" y="44"/>
                    <a:pt x="116" y="46"/>
                  </a:cubicBezTo>
                  <a:cubicBezTo>
                    <a:pt x="117" y="47"/>
                    <a:pt x="120" y="47"/>
                    <a:pt x="121" y="45"/>
                  </a:cubicBezTo>
                  <a:cubicBezTo>
                    <a:pt x="147" y="14"/>
                    <a:pt x="147" y="14"/>
                    <a:pt x="147" y="14"/>
                  </a:cubicBezTo>
                  <a:cubicBezTo>
                    <a:pt x="149" y="53"/>
                    <a:pt x="122" y="90"/>
                    <a:pt x="83" y="99"/>
                  </a:cubicBezTo>
                  <a:cubicBezTo>
                    <a:pt x="56" y="105"/>
                    <a:pt x="27" y="97"/>
                    <a:pt x="7" y="77"/>
                  </a:cubicBezTo>
                  <a:cubicBezTo>
                    <a:pt x="6" y="76"/>
                    <a:pt x="3" y="76"/>
                    <a:pt x="2" y="77"/>
                  </a:cubicBezTo>
                  <a:cubicBezTo>
                    <a:pt x="0" y="79"/>
                    <a:pt x="0" y="81"/>
                    <a:pt x="2" y="83"/>
                  </a:cubicBezTo>
                  <a:cubicBezTo>
                    <a:pt x="19" y="100"/>
                    <a:pt x="41" y="109"/>
                    <a:pt x="64" y="109"/>
                  </a:cubicBezTo>
                  <a:cubicBezTo>
                    <a:pt x="71" y="109"/>
                    <a:pt x="78" y="108"/>
                    <a:pt x="85" y="106"/>
                  </a:cubicBezTo>
                  <a:cubicBezTo>
                    <a:pt x="126" y="97"/>
                    <a:pt x="155" y="59"/>
                    <a:pt x="155" y="19"/>
                  </a:cubicBezTo>
                  <a:cubicBezTo>
                    <a:pt x="175" y="48"/>
                    <a:pt x="175" y="48"/>
                    <a:pt x="175" y="48"/>
                  </a:cubicBezTo>
                  <a:cubicBezTo>
                    <a:pt x="176" y="49"/>
                    <a:pt x="177" y="50"/>
                    <a:pt x="179" y="50"/>
                  </a:cubicBezTo>
                  <a:cubicBezTo>
                    <a:pt x="179" y="50"/>
                    <a:pt x="180" y="50"/>
                    <a:pt x="181" y="49"/>
                  </a:cubicBezTo>
                  <a:cubicBezTo>
                    <a:pt x="183" y="48"/>
                    <a:pt x="183" y="46"/>
                    <a:pt x="18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20"/>
            <p:cNvSpPr>
              <a:spLocks noEditPoints="1"/>
            </p:cNvSpPr>
            <p:nvPr/>
          </p:nvSpPr>
          <p:spPr bwMode="auto">
            <a:xfrm>
              <a:off x="5108575" y="4049713"/>
              <a:ext cx="149225" cy="134938"/>
            </a:xfrm>
            <a:custGeom>
              <a:avLst/>
              <a:gdLst>
                <a:gd name="T0" fmla="*/ 10 w 53"/>
                <a:gd name="T1" fmla="*/ 7 h 48"/>
                <a:gd name="T2" fmla="*/ 10 w 53"/>
                <a:gd name="T3" fmla="*/ 41 h 48"/>
                <a:gd name="T4" fmla="*/ 27 w 53"/>
                <a:gd name="T5" fmla="*/ 48 h 48"/>
                <a:gd name="T6" fmla="*/ 44 w 53"/>
                <a:gd name="T7" fmla="*/ 41 h 48"/>
                <a:gd name="T8" fmla="*/ 44 w 53"/>
                <a:gd name="T9" fmla="*/ 7 h 48"/>
                <a:gd name="T10" fmla="*/ 27 w 53"/>
                <a:gd name="T11" fmla="*/ 0 h 48"/>
                <a:gd name="T12" fmla="*/ 10 w 53"/>
                <a:gd name="T13" fmla="*/ 7 h 48"/>
                <a:gd name="T14" fmla="*/ 38 w 53"/>
                <a:gd name="T15" fmla="*/ 36 h 48"/>
                <a:gd name="T16" fmla="*/ 27 w 53"/>
                <a:gd name="T17" fmla="*/ 40 h 48"/>
                <a:gd name="T18" fmla="*/ 16 w 53"/>
                <a:gd name="T19" fmla="*/ 36 h 48"/>
                <a:gd name="T20" fmla="*/ 16 w 53"/>
                <a:gd name="T21" fmla="*/ 13 h 48"/>
                <a:gd name="T22" fmla="*/ 27 w 53"/>
                <a:gd name="T23" fmla="*/ 8 h 48"/>
                <a:gd name="T24" fmla="*/ 38 w 53"/>
                <a:gd name="T25" fmla="*/ 13 h 48"/>
                <a:gd name="T26" fmla="*/ 38 w 53"/>
                <a:gd name="T27"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48">
                  <a:moveTo>
                    <a:pt x="10" y="7"/>
                  </a:moveTo>
                  <a:cubicBezTo>
                    <a:pt x="0" y="17"/>
                    <a:pt x="0" y="32"/>
                    <a:pt x="10" y="41"/>
                  </a:cubicBezTo>
                  <a:cubicBezTo>
                    <a:pt x="14" y="46"/>
                    <a:pt x="20" y="48"/>
                    <a:pt x="27" y="48"/>
                  </a:cubicBezTo>
                  <a:cubicBezTo>
                    <a:pt x="33" y="48"/>
                    <a:pt x="39" y="46"/>
                    <a:pt x="44" y="41"/>
                  </a:cubicBezTo>
                  <a:cubicBezTo>
                    <a:pt x="53" y="32"/>
                    <a:pt x="53" y="17"/>
                    <a:pt x="44" y="7"/>
                  </a:cubicBezTo>
                  <a:cubicBezTo>
                    <a:pt x="39" y="3"/>
                    <a:pt x="33" y="0"/>
                    <a:pt x="27" y="0"/>
                  </a:cubicBezTo>
                  <a:cubicBezTo>
                    <a:pt x="20" y="0"/>
                    <a:pt x="14" y="3"/>
                    <a:pt x="10" y="7"/>
                  </a:cubicBezTo>
                  <a:close/>
                  <a:moveTo>
                    <a:pt x="38" y="36"/>
                  </a:moveTo>
                  <a:cubicBezTo>
                    <a:pt x="35" y="39"/>
                    <a:pt x="31" y="40"/>
                    <a:pt x="27" y="40"/>
                  </a:cubicBezTo>
                  <a:cubicBezTo>
                    <a:pt x="23" y="40"/>
                    <a:pt x="19" y="39"/>
                    <a:pt x="16" y="36"/>
                  </a:cubicBezTo>
                  <a:cubicBezTo>
                    <a:pt x="9" y="29"/>
                    <a:pt x="9" y="19"/>
                    <a:pt x="16" y="13"/>
                  </a:cubicBezTo>
                  <a:cubicBezTo>
                    <a:pt x="19" y="10"/>
                    <a:pt x="23" y="8"/>
                    <a:pt x="27" y="8"/>
                  </a:cubicBezTo>
                  <a:cubicBezTo>
                    <a:pt x="31" y="8"/>
                    <a:pt x="35" y="10"/>
                    <a:pt x="38" y="13"/>
                  </a:cubicBezTo>
                  <a:cubicBezTo>
                    <a:pt x="44" y="19"/>
                    <a:pt x="44" y="29"/>
                    <a:pt x="38"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Text Placeholder 13"/>
          <p:cNvSpPr>
            <a:spLocks noGrp="1"/>
          </p:cNvSpPr>
          <p:nvPr>
            <p:ph type="body" sz="quarter" idx="13"/>
          </p:nvPr>
        </p:nvSpPr>
        <p:spPr/>
        <p:txBody>
          <a:bodyPr>
            <a:normAutofit/>
          </a:bodyPr>
          <a:lstStyle/>
          <a:p>
            <a:endParaRPr lang="en-US" dirty="0">
              <a:latin typeface="+mn-lt"/>
            </a:endParaRPr>
          </a:p>
        </p:txBody>
      </p:sp>
      <p:sp>
        <p:nvSpPr>
          <p:cNvPr id="28674" name="Rectangle 2"/>
          <p:cNvSpPr>
            <a:spLocks noGrp="1" noChangeArrowheads="1"/>
          </p:cNvSpPr>
          <p:nvPr>
            <p:ph type="title"/>
          </p:nvPr>
        </p:nvSpPr>
        <p:spPr/>
        <p:txBody>
          <a:bodyPr/>
          <a:lstStyle/>
          <a:p>
            <a:pPr eaLnBrk="1" hangingPunct="1"/>
            <a:r>
              <a:rPr lang="en-US" altLang="en-US" dirty="0"/>
              <a:t>YOU HAVE OPTIONS</a:t>
            </a:r>
          </a:p>
        </p:txBody>
      </p:sp>
      <p:sp>
        <p:nvSpPr>
          <p:cNvPr id="10" name="Contribution Limits"/>
          <p:cNvSpPr txBox="1">
            <a:spLocks/>
          </p:cNvSpPr>
          <p:nvPr/>
        </p:nvSpPr>
        <p:spPr>
          <a:xfrm>
            <a:off x="2485105" y="5258944"/>
            <a:ext cx="1173549" cy="472074"/>
          </a:xfrm>
          <a:prstGeom prst="rect">
            <a:avLst/>
          </a:prstGeom>
          <a:solidFill>
            <a:schemeClr val="bg1"/>
          </a:solidFill>
          <a:ln w="6350">
            <a:noFill/>
          </a:ln>
        </p:spPr>
        <p:txBody>
          <a:bodyPr vert="horz" lIns="0" tIns="0" rIns="0" bIns="0" rtlCol="0" anchor="ctr">
            <a:noAutofit/>
          </a:bodyPr>
          <a:lstStyle>
            <a:lvl1pPr marL="342900" indent="-342900" algn="l" defTabSz="914400" rtl="0" eaLnBrk="1" latinLnBrk="0" hangingPunct="1">
              <a:lnSpc>
                <a:spcPct val="110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85800" indent="-288925" algn="l" defTabSz="914400" rtl="0" eaLnBrk="1" latinLnBrk="0" hangingPunct="1">
              <a:lnSpc>
                <a:spcPct val="110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974725" indent="-228600" algn="l" defTabSz="914400" rtl="0" eaLnBrk="1" latinLnBrk="0" hangingPunct="1">
              <a:lnSpc>
                <a:spcPct val="110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257300" indent="-228600" algn="l" defTabSz="914400" rtl="0" eaLnBrk="1" latinLnBrk="0" hangingPunct="1">
              <a:lnSpc>
                <a:spcPct val="110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257300" indent="0" algn="l" defTabSz="914400" rtl="0" eaLnBrk="1" latinLnBrk="0" hangingPunct="1">
              <a:lnSpc>
                <a:spcPct val="110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ts val="0"/>
              </a:spcBef>
              <a:spcAft>
                <a:spcPts val="1000"/>
              </a:spcAft>
              <a:buClr>
                <a:srgbClr val="05C3DE"/>
              </a:buClr>
              <a:buNone/>
            </a:pPr>
            <a:r>
              <a:rPr lang="en-US" sz="1050" b="1" cap="all" dirty="0">
                <a:solidFill>
                  <a:srgbClr val="054C70"/>
                </a:solidFill>
              </a:rPr>
              <a:t>Cash distribution</a:t>
            </a:r>
          </a:p>
        </p:txBody>
      </p:sp>
      <p:sp>
        <p:nvSpPr>
          <p:cNvPr id="36" name="Contribution Limits"/>
          <p:cNvSpPr txBox="1">
            <a:spLocks/>
          </p:cNvSpPr>
          <p:nvPr/>
        </p:nvSpPr>
        <p:spPr>
          <a:xfrm>
            <a:off x="5323227" y="5266572"/>
            <a:ext cx="1173549" cy="472074"/>
          </a:xfrm>
          <a:prstGeom prst="rect">
            <a:avLst/>
          </a:prstGeom>
          <a:solidFill>
            <a:schemeClr val="bg1"/>
          </a:solidFill>
          <a:ln w="6350">
            <a:noFill/>
          </a:ln>
        </p:spPr>
        <p:txBody>
          <a:bodyPr vert="horz" lIns="0" tIns="0" rIns="0" bIns="0" rtlCol="0" anchor="ctr">
            <a:noAutofit/>
          </a:bodyPr>
          <a:lstStyle>
            <a:lvl1pPr marL="342900" indent="-342900" algn="l" defTabSz="914400" rtl="0" eaLnBrk="1" latinLnBrk="0" hangingPunct="1">
              <a:lnSpc>
                <a:spcPct val="110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85800" indent="-288925" algn="l" defTabSz="914400" rtl="0" eaLnBrk="1" latinLnBrk="0" hangingPunct="1">
              <a:lnSpc>
                <a:spcPct val="110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974725" indent="-228600" algn="l" defTabSz="914400" rtl="0" eaLnBrk="1" latinLnBrk="0" hangingPunct="1">
              <a:lnSpc>
                <a:spcPct val="110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257300" indent="-228600" algn="l" defTabSz="914400" rtl="0" eaLnBrk="1" latinLnBrk="0" hangingPunct="1">
              <a:lnSpc>
                <a:spcPct val="110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257300" indent="0" algn="l" defTabSz="914400" rtl="0" eaLnBrk="1" latinLnBrk="0" hangingPunct="1">
              <a:lnSpc>
                <a:spcPct val="110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ts val="0"/>
              </a:spcBef>
              <a:spcAft>
                <a:spcPts val="1000"/>
              </a:spcAft>
              <a:buClr>
                <a:srgbClr val="05C3DE"/>
              </a:buClr>
              <a:buNone/>
            </a:pPr>
            <a:r>
              <a:rPr lang="en-US" sz="1050" b="1" cap="all" dirty="0">
                <a:solidFill>
                  <a:schemeClr val="accent1"/>
                </a:solidFill>
              </a:rPr>
              <a:t>leave in current plan</a:t>
            </a:r>
          </a:p>
        </p:txBody>
      </p:sp>
      <p:sp>
        <p:nvSpPr>
          <p:cNvPr id="37" name="Contribution Limits"/>
          <p:cNvSpPr txBox="1">
            <a:spLocks/>
          </p:cNvSpPr>
          <p:nvPr/>
        </p:nvSpPr>
        <p:spPr>
          <a:xfrm>
            <a:off x="7053925" y="5266572"/>
            <a:ext cx="1268517" cy="479702"/>
          </a:xfrm>
          <a:prstGeom prst="rect">
            <a:avLst/>
          </a:prstGeom>
          <a:solidFill>
            <a:schemeClr val="bg1"/>
          </a:solidFill>
          <a:ln w="6350">
            <a:noFill/>
          </a:ln>
        </p:spPr>
        <p:txBody>
          <a:bodyPr vert="horz" lIns="0" tIns="0" rIns="0" bIns="0" rtlCol="0" anchor="ctr">
            <a:noAutofit/>
          </a:bodyPr>
          <a:lstStyle>
            <a:lvl1pPr marL="342900" indent="-342900" algn="l" defTabSz="914400" rtl="0" eaLnBrk="1" latinLnBrk="0" hangingPunct="1">
              <a:lnSpc>
                <a:spcPct val="110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85800" indent="-288925" algn="l" defTabSz="914400" rtl="0" eaLnBrk="1" latinLnBrk="0" hangingPunct="1">
              <a:lnSpc>
                <a:spcPct val="110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974725" indent="-228600" algn="l" defTabSz="914400" rtl="0" eaLnBrk="1" latinLnBrk="0" hangingPunct="1">
              <a:lnSpc>
                <a:spcPct val="110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257300" indent="-228600" algn="l" defTabSz="914400" rtl="0" eaLnBrk="1" latinLnBrk="0" hangingPunct="1">
              <a:lnSpc>
                <a:spcPct val="110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257300" indent="0" algn="l" defTabSz="914400" rtl="0" eaLnBrk="1" latinLnBrk="0" hangingPunct="1">
              <a:lnSpc>
                <a:spcPct val="110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ts val="0"/>
              </a:spcBef>
              <a:spcAft>
                <a:spcPts val="1000"/>
              </a:spcAft>
              <a:buClr>
                <a:srgbClr val="05C3DE"/>
              </a:buClr>
              <a:buNone/>
            </a:pPr>
            <a:r>
              <a:rPr lang="en-US" sz="1050" b="1" cap="all" dirty="0">
                <a:solidFill>
                  <a:schemeClr val="accent1"/>
                </a:solidFill>
              </a:rPr>
              <a:t>New employer’s plan</a:t>
            </a:r>
          </a:p>
        </p:txBody>
      </p:sp>
      <p:sp>
        <p:nvSpPr>
          <p:cNvPr id="41" name="Contribution Limits"/>
          <p:cNvSpPr txBox="1">
            <a:spLocks/>
          </p:cNvSpPr>
          <p:nvPr/>
        </p:nvSpPr>
        <p:spPr>
          <a:xfrm>
            <a:off x="8592685" y="5255082"/>
            <a:ext cx="1173549" cy="475936"/>
          </a:xfrm>
          <a:prstGeom prst="rect">
            <a:avLst/>
          </a:prstGeom>
          <a:solidFill>
            <a:schemeClr val="bg1"/>
          </a:solidFill>
          <a:ln w="6350">
            <a:noFill/>
          </a:ln>
        </p:spPr>
        <p:txBody>
          <a:bodyPr vert="horz" lIns="0" tIns="0" rIns="0" bIns="0" rtlCol="0" anchor="ctr">
            <a:noAutofit/>
          </a:bodyPr>
          <a:lstStyle>
            <a:lvl1pPr marL="342900" indent="-342900" algn="l" defTabSz="914400" rtl="0" eaLnBrk="1" latinLnBrk="0" hangingPunct="1">
              <a:lnSpc>
                <a:spcPct val="110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685800" indent="-288925" algn="l" defTabSz="914400" rtl="0" eaLnBrk="1" latinLnBrk="0" hangingPunct="1">
              <a:lnSpc>
                <a:spcPct val="110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974725" indent="-228600" algn="l" defTabSz="914400" rtl="0" eaLnBrk="1" latinLnBrk="0" hangingPunct="1">
              <a:lnSpc>
                <a:spcPct val="110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257300" indent="-228600" algn="l" defTabSz="914400" rtl="0" eaLnBrk="1" latinLnBrk="0" hangingPunct="1">
              <a:lnSpc>
                <a:spcPct val="110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257300" indent="0" algn="l" defTabSz="914400" rtl="0" eaLnBrk="1" latinLnBrk="0" hangingPunct="1">
              <a:lnSpc>
                <a:spcPct val="110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00000"/>
              </a:lnSpc>
              <a:spcBef>
                <a:spcPts val="0"/>
              </a:spcBef>
              <a:spcAft>
                <a:spcPts val="1000"/>
              </a:spcAft>
              <a:buClr>
                <a:srgbClr val="05C3DE"/>
              </a:buClr>
              <a:buNone/>
            </a:pPr>
            <a:r>
              <a:rPr lang="en-US" sz="1050" b="1" cap="all" dirty="0">
                <a:solidFill>
                  <a:srgbClr val="054C70"/>
                </a:solidFill>
              </a:rPr>
              <a:t>Rollover</a:t>
            </a:r>
            <a:br>
              <a:rPr lang="en-US" sz="1050" b="1" cap="all" dirty="0">
                <a:solidFill>
                  <a:srgbClr val="054C70"/>
                </a:solidFill>
              </a:rPr>
            </a:br>
            <a:r>
              <a:rPr lang="en-US" sz="1050" b="1" cap="all" dirty="0">
                <a:solidFill>
                  <a:srgbClr val="054C70"/>
                </a:solidFill>
              </a:rPr>
              <a:t>IRA</a:t>
            </a:r>
          </a:p>
        </p:txBody>
      </p:sp>
      <p:cxnSp>
        <p:nvCxnSpPr>
          <p:cNvPr id="48" name="Straight Connector 8"/>
          <p:cNvCxnSpPr>
            <a:cxnSpLocks/>
          </p:cNvCxnSpPr>
          <p:nvPr/>
        </p:nvCxnSpPr>
        <p:spPr>
          <a:xfrm>
            <a:off x="5334780" y="2061783"/>
            <a:ext cx="0" cy="443260"/>
          </a:xfrm>
          <a:prstGeom prst="line">
            <a:avLst/>
          </a:prstGeom>
          <a:ln w="6350" cap="rnd">
            <a:solidFill>
              <a:srgbClr val="767676"/>
            </a:solidFill>
          </a:ln>
        </p:spPr>
        <p:style>
          <a:lnRef idx="1">
            <a:schemeClr val="accent1"/>
          </a:lnRef>
          <a:fillRef idx="0">
            <a:schemeClr val="accent1"/>
          </a:fillRef>
          <a:effectRef idx="0">
            <a:schemeClr val="accent1"/>
          </a:effectRef>
          <a:fontRef idx="minor">
            <a:schemeClr val="tx1"/>
          </a:fontRef>
        </p:style>
      </p:cxnSp>
      <p:cxnSp>
        <p:nvCxnSpPr>
          <p:cNvPr id="51" name="Straight Connector 8"/>
          <p:cNvCxnSpPr/>
          <p:nvPr/>
        </p:nvCxnSpPr>
        <p:spPr>
          <a:xfrm flipH="1">
            <a:off x="3101377" y="2505042"/>
            <a:ext cx="4466806" cy="0"/>
          </a:xfrm>
          <a:prstGeom prst="line">
            <a:avLst/>
          </a:prstGeom>
          <a:ln w="6350" cap="rnd">
            <a:solidFill>
              <a:srgbClr val="767676"/>
            </a:solidFill>
          </a:ln>
        </p:spPr>
        <p:style>
          <a:lnRef idx="1">
            <a:schemeClr val="accent1"/>
          </a:lnRef>
          <a:fillRef idx="0">
            <a:schemeClr val="accent1"/>
          </a:fillRef>
          <a:effectRef idx="0">
            <a:schemeClr val="accent1"/>
          </a:effectRef>
          <a:fontRef idx="minor">
            <a:schemeClr val="tx1"/>
          </a:fontRef>
        </p:style>
      </p:cxnSp>
      <p:cxnSp>
        <p:nvCxnSpPr>
          <p:cNvPr id="55" name="Straight Connector 8"/>
          <p:cNvCxnSpPr/>
          <p:nvPr/>
        </p:nvCxnSpPr>
        <p:spPr>
          <a:xfrm>
            <a:off x="3102015" y="2505043"/>
            <a:ext cx="0" cy="422187"/>
          </a:xfrm>
          <a:prstGeom prst="line">
            <a:avLst/>
          </a:prstGeom>
          <a:ln w="6350" cap="rnd">
            <a:solidFill>
              <a:srgbClr val="767676"/>
            </a:solidFill>
          </a:ln>
        </p:spPr>
        <p:style>
          <a:lnRef idx="1">
            <a:schemeClr val="accent1"/>
          </a:lnRef>
          <a:fillRef idx="0">
            <a:schemeClr val="accent1"/>
          </a:fillRef>
          <a:effectRef idx="0">
            <a:schemeClr val="accent1"/>
          </a:effectRef>
          <a:fontRef idx="minor">
            <a:schemeClr val="tx1"/>
          </a:fontRef>
        </p:style>
      </p:cxnSp>
      <p:cxnSp>
        <p:nvCxnSpPr>
          <p:cNvPr id="56" name="Straight Connector 8"/>
          <p:cNvCxnSpPr/>
          <p:nvPr/>
        </p:nvCxnSpPr>
        <p:spPr>
          <a:xfrm>
            <a:off x="7568183" y="2505043"/>
            <a:ext cx="0" cy="422187"/>
          </a:xfrm>
          <a:prstGeom prst="line">
            <a:avLst/>
          </a:prstGeom>
          <a:ln w="6350" cap="rnd">
            <a:solidFill>
              <a:srgbClr val="767676"/>
            </a:solidFill>
          </a:ln>
        </p:spPr>
        <p:style>
          <a:lnRef idx="1">
            <a:schemeClr val="accent1"/>
          </a:lnRef>
          <a:fillRef idx="0">
            <a:schemeClr val="accent1"/>
          </a:fillRef>
          <a:effectRef idx="0">
            <a:schemeClr val="accent1"/>
          </a:effectRef>
          <a:fontRef idx="minor">
            <a:schemeClr val="tx1"/>
          </a:fontRef>
        </p:style>
      </p:cxnSp>
      <p:cxnSp>
        <p:nvCxnSpPr>
          <p:cNvPr id="61" name="Straight Connector 8"/>
          <p:cNvCxnSpPr/>
          <p:nvPr/>
        </p:nvCxnSpPr>
        <p:spPr>
          <a:xfrm>
            <a:off x="7588789" y="3676225"/>
            <a:ext cx="0" cy="402921"/>
          </a:xfrm>
          <a:prstGeom prst="line">
            <a:avLst/>
          </a:prstGeom>
          <a:ln w="6350" cap="rnd">
            <a:solidFill>
              <a:srgbClr val="767676"/>
            </a:solidFill>
          </a:ln>
        </p:spPr>
        <p:style>
          <a:lnRef idx="1">
            <a:schemeClr val="accent1"/>
          </a:lnRef>
          <a:fillRef idx="0">
            <a:schemeClr val="accent1"/>
          </a:fillRef>
          <a:effectRef idx="0">
            <a:schemeClr val="accent1"/>
          </a:effectRef>
          <a:fontRef idx="minor">
            <a:schemeClr val="tx1"/>
          </a:fontRef>
        </p:style>
      </p:cxnSp>
      <p:cxnSp>
        <p:nvCxnSpPr>
          <p:cNvPr id="62" name="Straight Connector 8"/>
          <p:cNvCxnSpPr>
            <a:cxnSpLocks/>
          </p:cNvCxnSpPr>
          <p:nvPr/>
        </p:nvCxnSpPr>
        <p:spPr>
          <a:xfrm flipH="1">
            <a:off x="5925175" y="4079146"/>
            <a:ext cx="3257519" cy="0"/>
          </a:xfrm>
          <a:prstGeom prst="line">
            <a:avLst/>
          </a:prstGeom>
          <a:ln w="6350" cap="rnd">
            <a:solidFill>
              <a:srgbClr val="767676"/>
            </a:solidFill>
          </a:ln>
        </p:spPr>
        <p:style>
          <a:lnRef idx="1">
            <a:schemeClr val="accent1"/>
          </a:lnRef>
          <a:fillRef idx="0">
            <a:schemeClr val="accent1"/>
          </a:fillRef>
          <a:effectRef idx="0">
            <a:schemeClr val="accent1"/>
          </a:effectRef>
          <a:fontRef idx="minor">
            <a:schemeClr val="tx1"/>
          </a:fontRef>
        </p:style>
      </p:cxnSp>
      <p:cxnSp>
        <p:nvCxnSpPr>
          <p:cNvPr id="63" name="Straight Connector 8"/>
          <p:cNvCxnSpPr/>
          <p:nvPr/>
        </p:nvCxnSpPr>
        <p:spPr>
          <a:xfrm>
            <a:off x="5925176" y="4079147"/>
            <a:ext cx="0" cy="335922"/>
          </a:xfrm>
          <a:prstGeom prst="line">
            <a:avLst/>
          </a:prstGeom>
          <a:ln w="6350" cap="rnd">
            <a:solidFill>
              <a:srgbClr val="767676"/>
            </a:solidFill>
          </a:ln>
        </p:spPr>
        <p:style>
          <a:lnRef idx="1">
            <a:schemeClr val="accent1"/>
          </a:lnRef>
          <a:fillRef idx="0">
            <a:schemeClr val="accent1"/>
          </a:fillRef>
          <a:effectRef idx="0">
            <a:schemeClr val="accent1"/>
          </a:effectRef>
          <a:fontRef idx="minor">
            <a:schemeClr val="tx1"/>
          </a:fontRef>
        </p:style>
      </p:cxnSp>
      <p:cxnSp>
        <p:nvCxnSpPr>
          <p:cNvPr id="64" name="Straight Connector 8"/>
          <p:cNvCxnSpPr/>
          <p:nvPr/>
        </p:nvCxnSpPr>
        <p:spPr>
          <a:xfrm>
            <a:off x="7588789" y="4079147"/>
            <a:ext cx="0" cy="335922"/>
          </a:xfrm>
          <a:prstGeom prst="line">
            <a:avLst/>
          </a:prstGeom>
          <a:ln w="6350" cap="rnd">
            <a:solidFill>
              <a:srgbClr val="767676"/>
            </a:solidFill>
          </a:ln>
        </p:spPr>
        <p:style>
          <a:lnRef idx="1">
            <a:schemeClr val="accent1"/>
          </a:lnRef>
          <a:fillRef idx="0">
            <a:schemeClr val="accent1"/>
          </a:fillRef>
          <a:effectRef idx="0">
            <a:schemeClr val="accent1"/>
          </a:effectRef>
          <a:fontRef idx="minor">
            <a:schemeClr val="tx1"/>
          </a:fontRef>
        </p:style>
      </p:cxnSp>
      <p:cxnSp>
        <p:nvCxnSpPr>
          <p:cNvPr id="69" name="Straight Connector 8"/>
          <p:cNvCxnSpPr>
            <a:cxnSpLocks/>
          </p:cNvCxnSpPr>
          <p:nvPr/>
        </p:nvCxnSpPr>
        <p:spPr>
          <a:xfrm>
            <a:off x="3101376" y="3302060"/>
            <a:ext cx="0" cy="1113008"/>
          </a:xfrm>
          <a:prstGeom prst="line">
            <a:avLst/>
          </a:prstGeom>
          <a:ln w="6350" cap="rnd">
            <a:solidFill>
              <a:srgbClr val="767676"/>
            </a:solidFill>
          </a:ln>
        </p:spPr>
        <p:style>
          <a:lnRef idx="1">
            <a:schemeClr val="accent1"/>
          </a:lnRef>
          <a:fillRef idx="0">
            <a:schemeClr val="accent1"/>
          </a:fillRef>
          <a:effectRef idx="0">
            <a:schemeClr val="accent1"/>
          </a:effectRef>
          <a:fontRef idx="minor">
            <a:schemeClr val="tx1"/>
          </a:fontRef>
        </p:style>
      </p:cxnSp>
      <p:cxnSp>
        <p:nvCxnSpPr>
          <p:cNvPr id="71" name="Straight Connector 8"/>
          <p:cNvCxnSpPr/>
          <p:nvPr/>
        </p:nvCxnSpPr>
        <p:spPr>
          <a:xfrm>
            <a:off x="9182691" y="4079145"/>
            <a:ext cx="0" cy="334910"/>
          </a:xfrm>
          <a:prstGeom prst="line">
            <a:avLst/>
          </a:prstGeom>
          <a:ln w="6350" cap="rnd">
            <a:solidFill>
              <a:srgbClr val="767676"/>
            </a:solidFill>
          </a:ln>
        </p:spPr>
        <p:style>
          <a:lnRef idx="1">
            <a:schemeClr val="accent1"/>
          </a:lnRef>
          <a:fillRef idx="0">
            <a:schemeClr val="accent1"/>
          </a:fillRef>
          <a:effectRef idx="0">
            <a:schemeClr val="accent1"/>
          </a:effectRef>
          <a:fontRef idx="minor">
            <a:schemeClr val="tx1"/>
          </a:fontRef>
        </p:style>
      </p:cxnSp>
      <p:sp>
        <p:nvSpPr>
          <p:cNvPr id="5" name="Freeform 5"/>
          <p:cNvSpPr>
            <a:spLocks noEditPoints="1"/>
          </p:cNvSpPr>
          <p:nvPr/>
        </p:nvSpPr>
        <p:spPr bwMode="auto">
          <a:xfrm>
            <a:off x="5742658" y="4657588"/>
            <a:ext cx="365035" cy="494415"/>
          </a:xfrm>
          <a:custGeom>
            <a:avLst/>
            <a:gdLst>
              <a:gd name="T0" fmla="*/ 175 w 176"/>
              <a:gd name="T1" fmla="*/ 57 h 240"/>
              <a:gd name="T2" fmla="*/ 119 w 176"/>
              <a:gd name="T3" fmla="*/ 1 h 240"/>
              <a:gd name="T4" fmla="*/ 116 w 176"/>
              <a:gd name="T5" fmla="*/ 0 h 240"/>
              <a:gd name="T6" fmla="*/ 4 w 176"/>
              <a:gd name="T7" fmla="*/ 0 h 240"/>
              <a:gd name="T8" fmla="*/ 0 w 176"/>
              <a:gd name="T9" fmla="*/ 4 h 240"/>
              <a:gd name="T10" fmla="*/ 0 w 176"/>
              <a:gd name="T11" fmla="*/ 236 h 240"/>
              <a:gd name="T12" fmla="*/ 4 w 176"/>
              <a:gd name="T13" fmla="*/ 240 h 240"/>
              <a:gd name="T14" fmla="*/ 172 w 176"/>
              <a:gd name="T15" fmla="*/ 240 h 240"/>
              <a:gd name="T16" fmla="*/ 176 w 176"/>
              <a:gd name="T17" fmla="*/ 236 h 240"/>
              <a:gd name="T18" fmla="*/ 176 w 176"/>
              <a:gd name="T19" fmla="*/ 60 h 240"/>
              <a:gd name="T20" fmla="*/ 175 w 176"/>
              <a:gd name="T21" fmla="*/ 57 h 240"/>
              <a:gd name="T22" fmla="*/ 120 w 176"/>
              <a:gd name="T23" fmla="*/ 14 h 240"/>
              <a:gd name="T24" fmla="*/ 162 w 176"/>
              <a:gd name="T25" fmla="*/ 56 h 240"/>
              <a:gd name="T26" fmla="*/ 120 w 176"/>
              <a:gd name="T27" fmla="*/ 56 h 240"/>
              <a:gd name="T28" fmla="*/ 120 w 176"/>
              <a:gd name="T29" fmla="*/ 14 h 240"/>
              <a:gd name="T30" fmla="*/ 8 w 176"/>
              <a:gd name="T31" fmla="*/ 232 h 240"/>
              <a:gd name="T32" fmla="*/ 8 w 176"/>
              <a:gd name="T33" fmla="*/ 8 h 240"/>
              <a:gd name="T34" fmla="*/ 112 w 176"/>
              <a:gd name="T35" fmla="*/ 8 h 240"/>
              <a:gd name="T36" fmla="*/ 112 w 176"/>
              <a:gd name="T37" fmla="*/ 60 h 240"/>
              <a:gd name="T38" fmla="*/ 116 w 176"/>
              <a:gd name="T39" fmla="*/ 64 h 240"/>
              <a:gd name="T40" fmla="*/ 168 w 176"/>
              <a:gd name="T41" fmla="*/ 64 h 240"/>
              <a:gd name="T42" fmla="*/ 168 w 176"/>
              <a:gd name="T43" fmla="*/ 232 h 240"/>
              <a:gd name="T44" fmla="*/ 8 w 176"/>
              <a:gd name="T45" fmla="*/ 23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6" h="240">
                <a:moveTo>
                  <a:pt x="175" y="57"/>
                </a:moveTo>
                <a:cubicBezTo>
                  <a:pt x="119" y="1"/>
                  <a:pt x="119" y="1"/>
                  <a:pt x="119" y="1"/>
                </a:cubicBezTo>
                <a:cubicBezTo>
                  <a:pt x="118" y="0"/>
                  <a:pt x="117" y="0"/>
                  <a:pt x="116" y="0"/>
                </a:cubicBezTo>
                <a:cubicBezTo>
                  <a:pt x="4" y="0"/>
                  <a:pt x="4" y="0"/>
                  <a:pt x="4" y="0"/>
                </a:cubicBezTo>
                <a:cubicBezTo>
                  <a:pt x="2" y="0"/>
                  <a:pt x="0" y="2"/>
                  <a:pt x="0" y="4"/>
                </a:cubicBezTo>
                <a:cubicBezTo>
                  <a:pt x="0" y="236"/>
                  <a:pt x="0" y="236"/>
                  <a:pt x="0" y="236"/>
                </a:cubicBezTo>
                <a:cubicBezTo>
                  <a:pt x="0" y="238"/>
                  <a:pt x="2" y="240"/>
                  <a:pt x="4" y="240"/>
                </a:cubicBezTo>
                <a:cubicBezTo>
                  <a:pt x="172" y="240"/>
                  <a:pt x="172" y="240"/>
                  <a:pt x="172" y="240"/>
                </a:cubicBezTo>
                <a:cubicBezTo>
                  <a:pt x="174" y="240"/>
                  <a:pt x="176" y="238"/>
                  <a:pt x="176" y="236"/>
                </a:cubicBezTo>
                <a:cubicBezTo>
                  <a:pt x="176" y="60"/>
                  <a:pt x="176" y="60"/>
                  <a:pt x="176" y="60"/>
                </a:cubicBezTo>
                <a:cubicBezTo>
                  <a:pt x="176" y="59"/>
                  <a:pt x="176" y="58"/>
                  <a:pt x="175" y="57"/>
                </a:cubicBezTo>
                <a:close/>
                <a:moveTo>
                  <a:pt x="120" y="14"/>
                </a:moveTo>
                <a:cubicBezTo>
                  <a:pt x="162" y="56"/>
                  <a:pt x="162" y="56"/>
                  <a:pt x="162" y="56"/>
                </a:cubicBezTo>
                <a:cubicBezTo>
                  <a:pt x="120" y="56"/>
                  <a:pt x="120" y="56"/>
                  <a:pt x="120" y="56"/>
                </a:cubicBezTo>
                <a:lnTo>
                  <a:pt x="120" y="14"/>
                </a:lnTo>
                <a:close/>
                <a:moveTo>
                  <a:pt x="8" y="232"/>
                </a:moveTo>
                <a:cubicBezTo>
                  <a:pt x="8" y="8"/>
                  <a:pt x="8" y="8"/>
                  <a:pt x="8" y="8"/>
                </a:cubicBezTo>
                <a:cubicBezTo>
                  <a:pt x="112" y="8"/>
                  <a:pt x="112" y="8"/>
                  <a:pt x="112" y="8"/>
                </a:cubicBezTo>
                <a:cubicBezTo>
                  <a:pt x="112" y="60"/>
                  <a:pt x="112" y="60"/>
                  <a:pt x="112" y="60"/>
                </a:cubicBezTo>
                <a:cubicBezTo>
                  <a:pt x="112" y="62"/>
                  <a:pt x="114" y="64"/>
                  <a:pt x="116" y="64"/>
                </a:cubicBezTo>
                <a:cubicBezTo>
                  <a:pt x="168" y="64"/>
                  <a:pt x="168" y="64"/>
                  <a:pt x="168" y="64"/>
                </a:cubicBezTo>
                <a:cubicBezTo>
                  <a:pt x="168" y="232"/>
                  <a:pt x="168" y="232"/>
                  <a:pt x="168" y="232"/>
                </a:cubicBezTo>
                <a:lnTo>
                  <a:pt x="8" y="232"/>
                </a:lnTo>
                <a:close/>
              </a:path>
            </a:pathLst>
          </a:custGeom>
          <a:solidFill>
            <a:srgbClr val="054C7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Rectangle 5">
            <a:extLst>
              <a:ext uri="{FF2B5EF4-FFF2-40B4-BE49-F238E27FC236}">
                <a16:creationId xmlns:a16="http://schemas.microsoft.com/office/drawing/2014/main" id="{52B43924-A654-4019-8669-40DC5F2564AF}"/>
              </a:ext>
            </a:extLst>
          </p:cNvPr>
          <p:cNvSpPr/>
          <p:nvPr/>
        </p:nvSpPr>
        <p:spPr>
          <a:xfrm>
            <a:off x="3583884" y="1672184"/>
            <a:ext cx="3501792" cy="369332"/>
          </a:xfrm>
          <a:prstGeom prst="rect">
            <a:avLst/>
          </a:prstGeom>
        </p:spPr>
        <p:txBody>
          <a:bodyPr wrap="none">
            <a:spAutoFit/>
          </a:bodyPr>
          <a:lstStyle/>
          <a:p>
            <a:pPr algn="ctr"/>
            <a:r>
              <a:rPr lang="en-US" sz="1800" b="1" dirty="0">
                <a:solidFill>
                  <a:srgbClr val="054C70"/>
                </a:solidFill>
              </a:rPr>
              <a:t>YOUR RETIREMENT SAVINGS</a:t>
            </a:r>
          </a:p>
        </p:txBody>
      </p:sp>
      <p:sp>
        <p:nvSpPr>
          <p:cNvPr id="3" name="Oval 2">
            <a:extLst>
              <a:ext uri="{FF2B5EF4-FFF2-40B4-BE49-F238E27FC236}">
                <a16:creationId xmlns:a16="http://schemas.microsoft.com/office/drawing/2014/main" id="{5A1A0AFF-4DC4-9E42-87F5-7DAF391FB77E}"/>
              </a:ext>
            </a:extLst>
          </p:cNvPr>
          <p:cNvSpPr/>
          <p:nvPr/>
        </p:nvSpPr>
        <p:spPr>
          <a:xfrm>
            <a:off x="2366689" y="2905714"/>
            <a:ext cx="1466684" cy="771176"/>
          </a:xfrm>
          <a:prstGeom prst="ellipse">
            <a:avLst/>
          </a:prstGeom>
          <a:solidFill>
            <a:srgbClr val="054C7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50" name="Oval 49">
            <a:extLst>
              <a:ext uri="{FF2B5EF4-FFF2-40B4-BE49-F238E27FC236}">
                <a16:creationId xmlns:a16="http://schemas.microsoft.com/office/drawing/2014/main" id="{CD513422-DD7B-4145-B6DA-77F0775A0FBA}"/>
              </a:ext>
            </a:extLst>
          </p:cNvPr>
          <p:cNvSpPr/>
          <p:nvPr/>
        </p:nvSpPr>
        <p:spPr>
          <a:xfrm>
            <a:off x="6891268" y="2905714"/>
            <a:ext cx="1353830" cy="771176"/>
          </a:xfrm>
          <a:prstGeom prst="ellipse">
            <a:avLst/>
          </a:prstGeom>
          <a:solidFill>
            <a:srgbClr val="054C7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7" name="Rectangle 6">
            <a:extLst>
              <a:ext uri="{FF2B5EF4-FFF2-40B4-BE49-F238E27FC236}">
                <a16:creationId xmlns:a16="http://schemas.microsoft.com/office/drawing/2014/main" id="{713ABDCF-D07B-234C-AA93-45350926ED4C}"/>
              </a:ext>
            </a:extLst>
          </p:cNvPr>
          <p:cNvSpPr/>
          <p:nvPr/>
        </p:nvSpPr>
        <p:spPr>
          <a:xfrm>
            <a:off x="2640849" y="2983433"/>
            <a:ext cx="933269" cy="600164"/>
          </a:xfrm>
          <a:prstGeom prst="rect">
            <a:avLst/>
          </a:prstGeom>
        </p:spPr>
        <p:txBody>
          <a:bodyPr wrap="none">
            <a:spAutoFit/>
          </a:bodyPr>
          <a:lstStyle/>
          <a:p>
            <a:pPr algn="ctr"/>
            <a:r>
              <a:rPr lang="en-US" sz="1100" dirty="0">
                <a:solidFill>
                  <a:srgbClr val="CECECE"/>
                </a:solidFill>
                <a:latin typeface="Arial Black"/>
              </a:rPr>
              <a:t>Address</a:t>
            </a:r>
            <a:br>
              <a:rPr lang="en-US" sz="1100" dirty="0">
                <a:solidFill>
                  <a:srgbClr val="CECECE"/>
                </a:solidFill>
                <a:latin typeface="Arial Black"/>
              </a:rPr>
            </a:br>
            <a:r>
              <a:rPr lang="en-US" sz="1100" dirty="0">
                <a:solidFill>
                  <a:srgbClr val="CECECE"/>
                </a:solidFill>
                <a:latin typeface="Arial Black"/>
              </a:rPr>
              <a:t>Current</a:t>
            </a:r>
            <a:br>
              <a:rPr lang="en-US" sz="1100" dirty="0">
                <a:solidFill>
                  <a:srgbClr val="CECECE"/>
                </a:solidFill>
                <a:latin typeface="Arial Black"/>
              </a:rPr>
            </a:br>
            <a:r>
              <a:rPr lang="en-US" sz="1100" dirty="0">
                <a:solidFill>
                  <a:srgbClr val="CECECE"/>
                </a:solidFill>
                <a:latin typeface="Arial Black"/>
              </a:rPr>
              <a:t>Expenses</a:t>
            </a:r>
            <a:endParaRPr lang="en-US" sz="1100" dirty="0">
              <a:solidFill>
                <a:srgbClr val="CECECE"/>
              </a:solidFill>
            </a:endParaRPr>
          </a:p>
        </p:txBody>
      </p:sp>
      <p:sp>
        <p:nvSpPr>
          <p:cNvPr id="52" name="Rectangle 51">
            <a:extLst>
              <a:ext uri="{FF2B5EF4-FFF2-40B4-BE49-F238E27FC236}">
                <a16:creationId xmlns:a16="http://schemas.microsoft.com/office/drawing/2014/main" id="{C290D6D0-FD6B-254C-B594-12412E2A45BC}"/>
              </a:ext>
            </a:extLst>
          </p:cNvPr>
          <p:cNvSpPr/>
          <p:nvPr/>
        </p:nvSpPr>
        <p:spPr>
          <a:xfrm>
            <a:off x="7023058" y="3157092"/>
            <a:ext cx="1119217" cy="261610"/>
          </a:xfrm>
          <a:prstGeom prst="rect">
            <a:avLst/>
          </a:prstGeom>
        </p:spPr>
        <p:txBody>
          <a:bodyPr wrap="none">
            <a:spAutoFit/>
          </a:bodyPr>
          <a:lstStyle/>
          <a:p>
            <a:pPr algn="ctr"/>
            <a:r>
              <a:rPr lang="en-US" sz="1100" dirty="0">
                <a:solidFill>
                  <a:srgbClr val="CECECE"/>
                </a:solidFill>
                <a:latin typeface="Arial Black"/>
              </a:rPr>
              <a:t>Defer Taxes</a:t>
            </a:r>
            <a:endParaRPr lang="en-US" sz="1100" dirty="0">
              <a:solidFill>
                <a:srgbClr val="CECECE"/>
              </a:solidFill>
            </a:endParaRPr>
          </a:p>
        </p:txBody>
      </p:sp>
      <p:sp>
        <p:nvSpPr>
          <p:cNvPr id="8" name="Oval 7">
            <a:extLst>
              <a:ext uri="{FF2B5EF4-FFF2-40B4-BE49-F238E27FC236}">
                <a16:creationId xmlns:a16="http://schemas.microsoft.com/office/drawing/2014/main" id="{D7D3910E-E980-4F4B-8A73-68DC75117771}"/>
              </a:ext>
            </a:extLst>
          </p:cNvPr>
          <p:cNvSpPr/>
          <p:nvPr/>
        </p:nvSpPr>
        <p:spPr>
          <a:xfrm>
            <a:off x="4137396" y="2424638"/>
            <a:ext cx="161365" cy="161365"/>
          </a:xfrm>
          <a:prstGeom prst="ellipse">
            <a:avLst/>
          </a:prstGeom>
          <a:solidFill>
            <a:schemeClr val="bg1"/>
          </a:solidFill>
          <a:ln w="6350">
            <a:solidFill>
              <a:srgbClr val="76767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53" name="Oval 52">
            <a:extLst>
              <a:ext uri="{FF2B5EF4-FFF2-40B4-BE49-F238E27FC236}">
                <a16:creationId xmlns:a16="http://schemas.microsoft.com/office/drawing/2014/main" id="{76EF65F6-B3CC-614E-AF3A-D1E1A2DF3891}"/>
              </a:ext>
            </a:extLst>
          </p:cNvPr>
          <p:cNvSpPr/>
          <p:nvPr/>
        </p:nvSpPr>
        <p:spPr>
          <a:xfrm>
            <a:off x="6369608" y="2424638"/>
            <a:ext cx="161365" cy="161365"/>
          </a:xfrm>
          <a:prstGeom prst="ellipse">
            <a:avLst/>
          </a:prstGeom>
          <a:solidFill>
            <a:schemeClr val="bg1"/>
          </a:solidFill>
          <a:ln w="6350">
            <a:solidFill>
              <a:srgbClr val="76767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70" name="Oval 69">
            <a:extLst>
              <a:ext uri="{FF2B5EF4-FFF2-40B4-BE49-F238E27FC236}">
                <a16:creationId xmlns:a16="http://schemas.microsoft.com/office/drawing/2014/main" id="{39BE288E-3A2B-D04E-BDB3-4D433CC79504}"/>
              </a:ext>
            </a:extLst>
          </p:cNvPr>
          <p:cNvSpPr/>
          <p:nvPr/>
        </p:nvSpPr>
        <p:spPr>
          <a:xfrm>
            <a:off x="3021037" y="4287741"/>
            <a:ext cx="161365" cy="161365"/>
          </a:xfrm>
          <a:prstGeom prst="ellipse">
            <a:avLst/>
          </a:prstGeom>
          <a:solidFill>
            <a:schemeClr val="bg1"/>
          </a:solidFill>
          <a:ln w="6350">
            <a:solidFill>
              <a:srgbClr val="76767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11" name="Picture 10">
            <a:extLst>
              <a:ext uri="{FF2B5EF4-FFF2-40B4-BE49-F238E27FC236}">
                <a16:creationId xmlns:a16="http://schemas.microsoft.com/office/drawing/2014/main" id="{4F42FAAE-0DBD-E84E-8821-40F5D4728D7A}"/>
              </a:ext>
            </a:extLst>
          </p:cNvPr>
          <p:cNvPicPr>
            <a:picLocks noChangeAspect="1"/>
          </p:cNvPicPr>
          <p:nvPr/>
        </p:nvPicPr>
        <p:blipFill>
          <a:blip r:embed="rId3"/>
          <a:stretch>
            <a:fillRect/>
          </a:stretch>
        </p:blipFill>
        <p:spPr>
          <a:xfrm>
            <a:off x="4192359" y="2473763"/>
            <a:ext cx="54864" cy="64008"/>
          </a:xfrm>
          <a:prstGeom prst="rect">
            <a:avLst/>
          </a:prstGeom>
        </p:spPr>
      </p:pic>
      <p:pic>
        <p:nvPicPr>
          <p:cNvPr id="72" name="Picture 71">
            <a:extLst>
              <a:ext uri="{FF2B5EF4-FFF2-40B4-BE49-F238E27FC236}">
                <a16:creationId xmlns:a16="http://schemas.microsoft.com/office/drawing/2014/main" id="{4D68BE36-5716-664A-9DDE-15A9A063BF89}"/>
              </a:ext>
            </a:extLst>
          </p:cNvPr>
          <p:cNvPicPr>
            <a:picLocks noChangeAspect="1"/>
          </p:cNvPicPr>
          <p:nvPr/>
        </p:nvPicPr>
        <p:blipFill>
          <a:blip r:embed="rId3"/>
          <a:stretch>
            <a:fillRect/>
          </a:stretch>
        </p:blipFill>
        <p:spPr>
          <a:xfrm rot="10800000">
            <a:off x="6435558" y="2475959"/>
            <a:ext cx="54864" cy="64008"/>
          </a:xfrm>
          <a:prstGeom prst="rect">
            <a:avLst/>
          </a:prstGeom>
        </p:spPr>
      </p:pic>
      <p:pic>
        <p:nvPicPr>
          <p:cNvPr id="73" name="Picture 72">
            <a:extLst>
              <a:ext uri="{FF2B5EF4-FFF2-40B4-BE49-F238E27FC236}">
                <a16:creationId xmlns:a16="http://schemas.microsoft.com/office/drawing/2014/main" id="{1D4CCF8B-D963-6140-8A28-BB703CC6093E}"/>
              </a:ext>
            </a:extLst>
          </p:cNvPr>
          <p:cNvPicPr>
            <a:picLocks noChangeAspect="1"/>
          </p:cNvPicPr>
          <p:nvPr/>
        </p:nvPicPr>
        <p:blipFill>
          <a:blip r:embed="rId3"/>
          <a:stretch>
            <a:fillRect/>
          </a:stretch>
        </p:blipFill>
        <p:spPr>
          <a:xfrm rot="16200000">
            <a:off x="3080051" y="4348554"/>
            <a:ext cx="54864" cy="64008"/>
          </a:xfrm>
          <a:prstGeom prst="rect">
            <a:avLst/>
          </a:prstGeom>
        </p:spPr>
      </p:pic>
      <p:grpSp>
        <p:nvGrpSpPr>
          <p:cNvPr id="12" name="Group 11">
            <a:extLst>
              <a:ext uri="{FF2B5EF4-FFF2-40B4-BE49-F238E27FC236}">
                <a16:creationId xmlns:a16="http://schemas.microsoft.com/office/drawing/2014/main" id="{175EA1F2-71ED-BA43-867B-B1228276908E}"/>
              </a:ext>
            </a:extLst>
          </p:cNvPr>
          <p:cNvGrpSpPr/>
          <p:nvPr/>
        </p:nvGrpSpPr>
        <p:grpSpPr>
          <a:xfrm>
            <a:off x="5851642" y="4294914"/>
            <a:ext cx="161365" cy="161365"/>
            <a:chOff x="5851642" y="4141694"/>
            <a:chExt cx="161365" cy="161365"/>
          </a:xfrm>
        </p:grpSpPr>
        <p:sp>
          <p:nvSpPr>
            <p:cNvPr id="65" name="Oval 64">
              <a:extLst>
                <a:ext uri="{FF2B5EF4-FFF2-40B4-BE49-F238E27FC236}">
                  <a16:creationId xmlns:a16="http://schemas.microsoft.com/office/drawing/2014/main" id="{76C6CED8-7F52-7D41-83AA-86F3619CC87B}"/>
                </a:ext>
              </a:extLst>
            </p:cNvPr>
            <p:cNvSpPr/>
            <p:nvPr/>
          </p:nvSpPr>
          <p:spPr>
            <a:xfrm>
              <a:off x="5851642" y="4141694"/>
              <a:ext cx="161365" cy="161365"/>
            </a:xfrm>
            <a:prstGeom prst="ellipse">
              <a:avLst/>
            </a:prstGeom>
            <a:solidFill>
              <a:schemeClr val="bg1"/>
            </a:solidFill>
            <a:ln w="6350">
              <a:solidFill>
                <a:srgbClr val="76767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79" name="Picture 78">
              <a:extLst>
                <a:ext uri="{FF2B5EF4-FFF2-40B4-BE49-F238E27FC236}">
                  <a16:creationId xmlns:a16="http://schemas.microsoft.com/office/drawing/2014/main" id="{3DC6E195-8786-EA4E-B9A8-4184191AA7ED}"/>
                </a:ext>
              </a:extLst>
            </p:cNvPr>
            <p:cNvPicPr>
              <a:picLocks noChangeAspect="1"/>
            </p:cNvPicPr>
            <p:nvPr/>
          </p:nvPicPr>
          <p:blipFill>
            <a:blip r:embed="rId3"/>
            <a:stretch>
              <a:fillRect/>
            </a:stretch>
          </p:blipFill>
          <p:spPr>
            <a:xfrm rot="16200000">
              <a:off x="5912151" y="4202507"/>
              <a:ext cx="54864" cy="64008"/>
            </a:xfrm>
            <a:prstGeom prst="rect">
              <a:avLst/>
            </a:prstGeom>
          </p:spPr>
        </p:pic>
      </p:grpSp>
      <p:grpSp>
        <p:nvGrpSpPr>
          <p:cNvPr id="80" name="Group 79">
            <a:extLst>
              <a:ext uri="{FF2B5EF4-FFF2-40B4-BE49-F238E27FC236}">
                <a16:creationId xmlns:a16="http://schemas.microsoft.com/office/drawing/2014/main" id="{37A543D1-1629-864E-A322-1C5C35AD1631}"/>
              </a:ext>
            </a:extLst>
          </p:cNvPr>
          <p:cNvGrpSpPr/>
          <p:nvPr/>
        </p:nvGrpSpPr>
        <p:grpSpPr>
          <a:xfrm>
            <a:off x="7508992" y="4294914"/>
            <a:ext cx="161365" cy="161365"/>
            <a:chOff x="5851642" y="4141694"/>
            <a:chExt cx="161365" cy="161365"/>
          </a:xfrm>
        </p:grpSpPr>
        <p:sp>
          <p:nvSpPr>
            <p:cNvPr id="81" name="Oval 80">
              <a:extLst>
                <a:ext uri="{FF2B5EF4-FFF2-40B4-BE49-F238E27FC236}">
                  <a16:creationId xmlns:a16="http://schemas.microsoft.com/office/drawing/2014/main" id="{0D68123B-F16F-3344-A55C-3EFC981E8F1D}"/>
                </a:ext>
              </a:extLst>
            </p:cNvPr>
            <p:cNvSpPr/>
            <p:nvPr/>
          </p:nvSpPr>
          <p:spPr>
            <a:xfrm>
              <a:off x="5851642" y="4141694"/>
              <a:ext cx="161365" cy="161365"/>
            </a:xfrm>
            <a:prstGeom prst="ellipse">
              <a:avLst/>
            </a:prstGeom>
            <a:solidFill>
              <a:schemeClr val="bg1"/>
            </a:solidFill>
            <a:ln w="6350">
              <a:solidFill>
                <a:srgbClr val="76767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82" name="Picture 81">
              <a:extLst>
                <a:ext uri="{FF2B5EF4-FFF2-40B4-BE49-F238E27FC236}">
                  <a16:creationId xmlns:a16="http://schemas.microsoft.com/office/drawing/2014/main" id="{644F3AF0-92C9-9640-ACFC-E1152A310134}"/>
                </a:ext>
              </a:extLst>
            </p:cNvPr>
            <p:cNvPicPr>
              <a:picLocks noChangeAspect="1"/>
            </p:cNvPicPr>
            <p:nvPr/>
          </p:nvPicPr>
          <p:blipFill>
            <a:blip r:embed="rId3"/>
            <a:stretch>
              <a:fillRect/>
            </a:stretch>
          </p:blipFill>
          <p:spPr>
            <a:xfrm rot="16200000">
              <a:off x="5912151" y="4202507"/>
              <a:ext cx="54864" cy="64008"/>
            </a:xfrm>
            <a:prstGeom prst="rect">
              <a:avLst/>
            </a:prstGeom>
          </p:spPr>
        </p:pic>
      </p:grpSp>
      <p:grpSp>
        <p:nvGrpSpPr>
          <p:cNvPr id="83" name="Group 82">
            <a:extLst>
              <a:ext uri="{FF2B5EF4-FFF2-40B4-BE49-F238E27FC236}">
                <a16:creationId xmlns:a16="http://schemas.microsoft.com/office/drawing/2014/main" id="{5ACA848C-0316-D54E-BA62-F1F874D04B44}"/>
              </a:ext>
            </a:extLst>
          </p:cNvPr>
          <p:cNvGrpSpPr/>
          <p:nvPr/>
        </p:nvGrpSpPr>
        <p:grpSpPr>
          <a:xfrm>
            <a:off x="9102842" y="4294914"/>
            <a:ext cx="161365" cy="161365"/>
            <a:chOff x="5851642" y="4141694"/>
            <a:chExt cx="161365" cy="161365"/>
          </a:xfrm>
        </p:grpSpPr>
        <p:sp>
          <p:nvSpPr>
            <p:cNvPr id="84" name="Oval 83">
              <a:extLst>
                <a:ext uri="{FF2B5EF4-FFF2-40B4-BE49-F238E27FC236}">
                  <a16:creationId xmlns:a16="http://schemas.microsoft.com/office/drawing/2014/main" id="{0CB2EB89-033D-594B-A627-198FC0D8ACB5}"/>
                </a:ext>
              </a:extLst>
            </p:cNvPr>
            <p:cNvSpPr/>
            <p:nvPr/>
          </p:nvSpPr>
          <p:spPr>
            <a:xfrm>
              <a:off x="5851642" y="4141694"/>
              <a:ext cx="161365" cy="161365"/>
            </a:xfrm>
            <a:prstGeom prst="ellipse">
              <a:avLst/>
            </a:prstGeom>
            <a:solidFill>
              <a:schemeClr val="bg1"/>
            </a:solidFill>
            <a:ln w="6350">
              <a:solidFill>
                <a:srgbClr val="76767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85" name="Picture 84">
              <a:extLst>
                <a:ext uri="{FF2B5EF4-FFF2-40B4-BE49-F238E27FC236}">
                  <a16:creationId xmlns:a16="http://schemas.microsoft.com/office/drawing/2014/main" id="{0B08BC49-2C39-2C41-B6BC-6B9ED17AE61D}"/>
                </a:ext>
              </a:extLst>
            </p:cNvPr>
            <p:cNvPicPr>
              <a:picLocks noChangeAspect="1"/>
            </p:cNvPicPr>
            <p:nvPr/>
          </p:nvPicPr>
          <p:blipFill>
            <a:blip r:embed="rId3"/>
            <a:stretch>
              <a:fillRect/>
            </a:stretch>
          </p:blipFill>
          <p:spPr>
            <a:xfrm rot="16200000">
              <a:off x="5912151" y="4202507"/>
              <a:ext cx="54864" cy="64008"/>
            </a:xfrm>
            <a:prstGeom prst="rect">
              <a:avLst/>
            </a:prstGeom>
          </p:spPr>
        </p:pic>
      </p:grpSp>
      <p:cxnSp>
        <p:nvCxnSpPr>
          <p:cNvPr id="86" name="Straight Connector 8">
            <a:extLst>
              <a:ext uri="{FF2B5EF4-FFF2-40B4-BE49-F238E27FC236}">
                <a16:creationId xmlns:a16="http://schemas.microsoft.com/office/drawing/2014/main" id="{3EB27B0B-D42B-E448-8DEF-41416CB41038}"/>
              </a:ext>
            </a:extLst>
          </p:cNvPr>
          <p:cNvCxnSpPr>
            <a:cxnSpLocks/>
          </p:cNvCxnSpPr>
          <p:nvPr/>
        </p:nvCxnSpPr>
        <p:spPr>
          <a:xfrm flipH="1">
            <a:off x="4947047" y="2061783"/>
            <a:ext cx="772023" cy="0"/>
          </a:xfrm>
          <a:prstGeom prst="line">
            <a:avLst/>
          </a:prstGeom>
          <a:ln w="6350" cap="rnd">
            <a:solidFill>
              <a:srgbClr val="054C7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4642DA4-49E5-134E-B2AC-667E8723E187}"/>
              </a:ext>
            </a:extLst>
          </p:cNvPr>
          <p:cNvPicPr>
            <a:picLocks noChangeAspect="1"/>
          </p:cNvPicPr>
          <p:nvPr/>
        </p:nvPicPr>
        <p:blipFill>
          <a:blip r:embed="rId4"/>
          <a:stretch>
            <a:fillRect/>
          </a:stretch>
        </p:blipFill>
        <p:spPr>
          <a:xfrm flipH="1">
            <a:off x="5188730" y="1377145"/>
            <a:ext cx="292100" cy="279400"/>
          </a:xfrm>
          <a:prstGeom prst="rect">
            <a:avLst/>
          </a:prstGeom>
        </p:spPr>
      </p:pic>
    </p:spTree>
    <p:extLst>
      <p:ext uri="{BB962C8B-B14F-4D97-AF65-F5344CB8AC3E}">
        <p14:creationId xmlns:p14="http://schemas.microsoft.com/office/powerpoint/2010/main" val="107264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13EC83-8007-9544-9191-C81473570450}"/>
              </a:ext>
            </a:extLst>
          </p:cNvPr>
          <p:cNvSpPr/>
          <p:nvPr/>
        </p:nvSpPr>
        <p:spPr>
          <a:xfrm>
            <a:off x="3662005" y="1786662"/>
            <a:ext cx="3001335" cy="695325"/>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lIns="0" rIns="0" anchor="ctr"/>
          <a:lstStyle/>
          <a:p>
            <a:pPr marL="0" marR="0" lvl="0" indent="0" defTabSz="914400" rtl="0" eaLnBrk="0" fontAlgn="auto" latinLnBrk="0" hangingPunct="0">
              <a:lnSpc>
                <a:spcPct val="100000"/>
              </a:lnSpc>
              <a:spcBef>
                <a:spcPts val="0"/>
              </a:spcBef>
              <a:spcAft>
                <a:spcPts val="0"/>
              </a:spcAft>
              <a:buClr>
                <a:srgbClr val="FFFFFF"/>
              </a:buClr>
              <a:buSzTx/>
              <a:buFontTx/>
              <a:buNone/>
              <a:tabLst/>
              <a:defRPr/>
            </a:pPr>
            <a:r>
              <a:rPr kumimoji="0" lang="en-US" sz="1600" b="0" i="0" u="none" strike="noStrike" kern="1200" cap="all" spc="0" normalizeH="0" baseline="0" noProof="0" dirty="0">
                <a:ln>
                  <a:noFill/>
                </a:ln>
                <a:solidFill>
                  <a:srgbClr val="054C70"/>
                </a:solidFill>
                <a:effectLst/>
                <a:uLnTx/>
                <a:uFillTx/>
                <a:latin typeface="Arial Black"/>
                <a:ea typeface="+mn-ea"/>
                <a:cs typeface="Trade Gothic LT Std"/>
              </a:rPr>
              <a:t>OUR RULE OF THUMB</a:t>
            </a:r>
          </a:p>
        </p:txBody>
      </p:sp>
      <p:sp>
        <p:nvSpPr>
          <p:cNvPr id="2" name="Rectangle 1">
            <a:extLst>
              <a:ext uri="{FF2B5EF4-FFF2-40B4-BE49-F238E27FC236}">
                <a16:creationId xmlns:a16="http://schemas.microsoft.com/office/drawing/2014/main" id="{CC98BD4A-E14D-9847-AA7D-29FC54C85731}"/>
              </a:ext>
            </a:extLst>
          </p:cNvPr>
          <p:cNvSpPr/>
          <p:nvPr/>
        </p:nvSpPr>
        <p:spPr>
          <a:xfrm>
            <a:off x="774477" y="1921795"/>
            <a:ext cx="2741267" cy="370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3" name="Text Placeholder 2">
            <a:extLst>
              <a:ext uri="{FF2B5EF4-FFF2-40B4-BE49-F238E27FC236}">
                <a16:creationId xmlns:a16="http://schemas.microsoft.com/office/drawing/2014/main" id="{96069D0B-6409-4AA1-82BE-82B51835848F}"/>
              </a:ext>
            </a:extLst>
          </p:cNvPr>
          <p:cNvSpPr>
            <a:spLocks noGrp="1"/>
          </p:cNvSpPr>
          <p:nvPr>
            <p:ph type="body" sz="quarter" idx="13"/>
          </p:nvPr>
        </p:nvSpPr>
        <p:spPr/>
        <p:txBody>
          <a:bodyPr/>
          <a:lstStyle/>
          <a:p>
            <a:endParaRPr lang="en-US" dirty="0"/>
          </a:p>
        </p:txBody>
      </p:sp>
      <p:sp>
        <p:nvSpPr>
          <p:cNvPr id="4" name="Title 3">
            <a:extLst>
              <a:ext uri="{FF2B5EF4-FFF2-40B4-BE49-F238E27FC236}">
                <a16:creationId xmlns:a16="http://schemas.microsoft.com/office/drawing/2014/main" id="{67BC92FE-D5BB-4EA3-8EBC-E97C46A7575E}"/>
              </a:ext>
            </a:extLst>
          </p:cNvPr>
          <p:cNvSpPr>
            <a:spLocks noGrp="1"/>
          </p:cNvSpPr>
          <p:nvPr>
            <p:ph type="title"/>
          </p:nvPr>
        </p:nvSpPr>
        <p:spPr/>
        <p:txBody>
          <a:bodyPr/>
          <a:lstStyle/>
          <a:p>
            <a:r>
              <a:rPr lang="en-US" dirty="0"/>
              <a:t>RETIREMENT INCOME: </a:t>
            </a:r>
            <a:r>
              <a:rPr lang="en-US" dirty="0">
                <a:solidFill>
                  <a:srgbClr val="4F4F4F"/>
                </a:solidFill>
              </a:rPr>
              <a:t>FIRST YEAR</a:t>
            </a:r>
          </a:p>
        </p:txBody>
      </p:sp>
      <p:sp>
        <p:nvSpPr>
          <p:cNvPr id="9" name="TextBox 8">
            <a:extLst>
              <a:ext uri="{FF2B5EF4-FFF2-40B4-BE49-F238E27FC236}">
                <a16:creationId xmlns:a16="http://schemas.microsoft.com/office/drawing/2014/main" id="{E3D6865D-515B-BA47-B0E8-A7BC639BD093}"/>
              </a:ext>
            </a:extLst>
          </p:cNvPr>
          <p:cNvSpPr txBox="1"/>
          <p:nvPr/>
        </p:nvSpPr>
        <p:spPr>
          <a:xfrm>
            <a:off x="6079365" y="3688634"/>
            <a:ext cx="3281248" cy="1717971"/>
          </a:xfrm>
          <a:prstGeom prst="rect">
            <a:avLst/>
          </a:prstGeom>
          <a:noFill/>
        </p:spPr>
        <p:txBody>
          <a:bodyPr wrap="square" lIns="0" tIns="0" rIns="0" bIns="0" rtlCol="0">
            <a:noAutofit/>
          </a:bodyPr>
          <a:lstStyle/>
          <a:p>
            <a:pPr marL="0" marR="0" lvl="0" indent="0" defTabSz="914400" rtl="0" eaLnBrk="1" fontAlgn="auto" latinLnBrk="0" hangingPunct="1">
              <a:lnSpc>
                <a:spcPct val="100000"/>
              </a:lnSpc>
              <a:spcBef>
                <a:spcPts val="0"/>
              </a:spcBef>
              <a:spcAft>
                <a:spcPts val="200"/>
              </a:spcAft>
              <a:buClrTx/>
              <a:buSzTx/>
              <a:buFontTx/>
              <a:buNone/>
              <a:tabLst/>
              <a:defRPr/>
            </a:pPr>
            <a:r>
              <a:rPr kumimoji="0" lang="en-US" sz="2000" b="0" i="0" u="none" strike="noStrike" kern="1200" cap="none" spc="0" normalizeH="0" baseline="0" noProof="0" dirty="0">
                <a:ln>
                  <a:noFill/>
                </a:ln>
                <a:solidFill>
                  <a:srgbClr val="4F4F4F"/>
                </a:solidFill>
                <a:effectLst/>
                <a:uLnTx/>
                <a:uFillTx/>
                <a:latin typeface="Arial"/>
                <a:ea typeface="+mn-ea"/>
                <a:cs typeface="+mn-cs"/>
              </a:rPr>
              <a:t>Increase dollar amount by</a:t>
            </a:r>
          </a:p>
          <a:p>
            <a:pPr marL="0" marR="0" lvl="0" indent="0" defTabSz="914400" rtl="0" eaLnBrk="1" fontAlgn="auto" latinLnBrk="0" hangingPunct="1">
              <a:lnSpc>
                <a:spcPct val="100000"/>
              </a:lnSpc>
              <a:spcBef>
                <a:spcPts val="0"/>
              </a:spcBef>
              <a:spcAft>
                <a:spcPts val="200"/>
              </a:spcAft>
              <a:buClrTx/>
              <a:buSzTx/>
              <a:buFontTx/>
              <a:buNone/>
              <a:tabLst/>
              <a:defRPr/>
            </a:pPr>
            <a:r>
              <a:rPr kumimoji="0" lang="en-US" sz="2000" b="0" i="0" u="none" strike="noStrike" kern="1200" cap="none" spc="0" normalizeH="0" baseline="0" noProof="0" dirty="0">
                <a:ln>
                  <a:noFill/>
                </a:ln>
                <a:solidFill>
                  <a:srgbClr val="4F4F4F"/>
                </a:solidFill>
                <a:effectLst/>
                <a:uLnTx/>
                <a:uFillTx/>
                <a:latin typeface="Arial"/>
                <a:ea typeface="+mn-ea"/>
                <a:cs typeface="+mn-cs"/>
              </a:rPr>
              <a:t>3% in subsequent years</a:t>
            </a:r>
          </a:p>
          <a:p>
            <a:pPr marL="0" marR="0" lvl="0" indent="0" defTabSz="914400" rtl="0" eaLnBrk="1" fontAlgn="auto" latinLnBrk="0" hangingPunct="1">
              <a:lnSpc>
                <a:spcPct val="100000"/>
              </a:lnSpc>
              <a:spcBef>
                <a:spcPts val="0"/>
              </a:spcBef>
              <a:spcAft>
                <a:spcPts val="200"/>
              </a:spcAft>
              <a:buClrTx/>
              <a:buSzTx/>
              <a:buFontTx/>
              <a:buNone/>
              <a:tabLst/>
              <a:defRPr/>
            </a:pPr>
            <a:r>
              <a:rPr kumimoji="0" lang="en-US" sz="2000" b="0" i="0" u="none" strike="noStrike" kern="1200" cap="none" spc="0" normalizeH="0" baseline="0" noProof="0" dirty="0">
                <a:ln>
                  <a:noFill/>
                </a:ln>
                <a:solidFill>
                  <a:srgbClr val="4F4F4F"/>
                </a:solidFill>
                <a:effectLst/>
                <a:uLnTx/>
                <a:uFillTx/>
                <a:latin typeface="Arial"/>
                <a:ea typeface="+mn-ea"/>
                <a:cs typeface="+mn-cs"/>
              </a:rPr>
              <a:t>(based on 3% inflation</a:t>
            </a:r>
          </a:p>
          <a:p>
            <a:pPr marL="0" marR="0" lvl="0" indent="0" defTabSz="914400" rtl="0" eaLnBrk="1" fontAlgn="auto" latinLnBrk="0" hangingPunct="1">
              <a:lnSpc>
                <a:spcPct val="100000"/>
              </a:lnSpc>
              <a:spcBef>
                <a:spcPts val="0"/>
              </a:spcBef>
              <a:spcAft>
                <a:spcPts val="200"/>
              </a:spcAft>
              <a:buClrTx/>
              <a:buSzTx/>
              <a:buFontTx/>
              <a:buNone/>
              <a:tabLst/>
              <a:defRPr/>
            </a:pPr>
            <a:r>
              <a:rPr kumimoji="0" lang="en-US" sz="2000" b="0" i="0" u="none" strike="noStrike" kern="1200" cap="none" spc="0" normalizeH="0" baseline="0" noProof="0" dirty="0">
                <a:ln>
                  <a:noFill/>
                </a:ln>
                <a:solidFill>
                  <a:srgbClr val="4F4F4F"/>
                </a:solidFill>
                <a:effectLst/>
                <a:uLnTx/>
                <a:uFillTx/>
                <a:latin typeface="Arial"/>
                <a:ea typeface="+mn-ea"/>
                <a:cs typeface="+mn-cs"/>
              </a:rPr>
              <a:t>assumption)</a:t>
            </a:r>
          </a:p>
        </p:txBody>
      </p:sp>
      <p:grpSp>
        <p:nvGrpSpPr>
          <p:cNvPr id="10" name="Group 9">
            <a:extLst>
              <a:ext uri="{FF2B5EF4-FFF2-40B4-BE49-F238E27FC236}">
                <a16:creationId xmlns:a16="http://schemas.microsoft.com/office/drawing/2014/main" id="{F02AAD5B-1B41-EC48-9951-95A187FB9EAB}"/>
              </a:ext>
            </a:extLst>
          </p:cNvPr>
          <p:cNvGrpSpPr/>
          <p:nvPr/>
        </p:nvGrpSpPr>
        <p:grpSpPr>
          <a:xfrm>
            <a:off x="3337944" y="1877722"/>
            <a:ext cx="2564554" cy="3154710"/>
            <a:chOff x="3703575" y="1983400"/>
            <a:chExt cx="2564554" cy="3154710"/>
          </a:xfrm>
        </p:grpSpPr>
        <p:sp>
          <p:nvSpPr>
            <p:cNvPr id="11" name="Rectangle 6">
              <a:extLst>
                <a:ext uri="{FF2B5EF4-FFF2-40B4-BE49-F238E27FC236}">
                  <a16:creationId xmlns:a16="http://schemas.microsoft.com/office/drawing/2014/main" id="{417E820B-462E-6F49-B805-2766DEE745C7}"/>
                </a:ext>
              </a:extLst>
            </p:cNvPr>
            <p:cNvSpPr>
              <a:spLocks noChangeArrowheads="1"/>
            </p:cNvSpPr>
            <p:nvPr/>
          </p:nvSpPr>
          <p:spPr bwMode="auto">
            <a:xfrm>
              <a:off x="3703575" y="1983400"/>
              <a:ext cx="1584088" cy="315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9900" b="1" i="0" u="none" strike="noStrike" kern="1200" cap="none" spc="-150" normalizeH="0" baseline="0" noProof="0" dirty="0">
                  <a:ln>
                    <a:noFill/>
                  </a:ln>
                  <a:solidFill>
                    <a:srgbClr val="054C70"/>
                  </a:solidFill>
                  <a:effectLst/>
                  <a:uLnTx/>
                  <a:uFillTx/>
                  <a:latin typeface="Arial"/>
                  <a:ea typeface="+mn-ea"/>
                  <a:cs typeface="+mn-cs"/>
                </a:rPr>
                <a:t>4</a:t>
              </a:r>
              <a:endParaRPr kumimoji="0" lang="en-US" altLang="en-US" sz="16600" b="1" i="0" u="none" strike="noStrike" kern="1200" cap="none" spc="-150" normalizeH="0" baseline="0" noProof="0" dirty="0">
                <a:ln>
                  <a:noFill/>
                </a:ln>
                <a:solidFill>
                  <a:srgbClr val="054C70"/>
                </a:solidFill>
                <a:effectLst/>
                <a:uLnTx/>
                <a:uFillTx/>
                <a:latin typeface="Arial"/>
                <a:ea typeface="+mn-ea"/>
                <a:cs typeface="+mn-cs"/>
              </a:endParaRPr>
            </a:p>
          </p:txBody>
        </p:sp>
        <p:sp>
          <p:nvSpPr>
            <p:cNvPr id="12" name="Rectangle 7">
              <a:extLst>
                <a:ext uri="{FF2B5EF4-FFF2-40B4-BE49-F238E27FC236}">
                  <a16:creationId xmlns:a16="http://schemas.microsoft.com/office/drawing/2014/main" id="{05C1F8CC-E38D-A04F-BF8E-58D77908E0F3}"/>
                </a:ext>
              </a:extLst>
            </p:cNvPr>
            <p:cNvSpPr>
              <a:spLocks noChangeArrowheads="1"/>
            </p:cNvSpPr>
            <p:nvPr/>
          </p:nvSpPr>
          <p:spPr bwMode="auto">
            <a:xfrm>
              <a:off x="5079983" y="2347631"/>
              <a:ext cx="1188146"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800" b="1" i="0" u="none" strike="noStrike" kern="1200" cap="none" spc="0" normalizeH="0" baseline="0" noProof="0" dirty="0">
                  <a:ln>
                    <a:noFill/>
                  </a:ln>
                  <a:solidFill>
                    <a:srgbClr val="054C70"/>
                  </a:solidFill>
                  <a:effectLst/>
                  <a:uLnTx/>
                  <a:uFillTx/>
                  <a:latin typeface="Arial"/>
                  <a:ea typeface="+mn-ea"/>
                  <a:cs typeface="+mn-cs"/>
                </a:rPr>
                <a:t>%</a:t>
              </a:r>
              <a:endParaRPr kumimoji="0" lang="en-US" altLang="en-US" sz="8000" b="1" i="0" u="none" strike="noStrike" kern="1200" cap="none" spc="0" normalizeH="0" baseline="0" noProof="0" dirty="0">
                <a:ln>
                  <a:noFill/>
                </a:ln>
                <a:solidFill>
                  <a:srgbClr val="054C70"/>
                </a:solidFill>
                <a:effectLst/>
                <a:uLnTx/>
                <a:uFillTx/>
                <a:latin typeface="Arial"/>
                <a:ea typeface="+mn-ea"/>
                <a:cs typeface="+mn-cs"/>
              </a:endParaRPr>
            </a:p>
          </p:txBody>
        </p:sp>
      </p:grpSp>
      <p:sp>
        <p:nvSpPr>
          <p:cNvPr id="14" name="Oval 13">
            <a:extLst>
              <a:ext uri="{FF2B5EF4-FFF2-40B4-BE49-F238E27FC236}">
                <a16:creationId xmlns:a16="http://schemas.microsoft.com/office/drawing/2014/main" id="{8D7B8850-4E37-D247-A942-0421F1BC3CA0}"/>
              </a:ext>
            </a:extLst>
          </p:cNvPr>
          <p:cNvSpPr/>
          <p:nvPr/>
        </p:nvSpPr>
        <p:spPr>
          <a:xfrm>
            <a:off x="922598" y="1295399"/>
            <a:ext cx="1222513" cy="12225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grpSp>
        <p:nvGrpSpPr>
          <p:cNvPr id="6" name="Group 5">
            <a:extLst>
              <a:ext uri="{FF2B5EF4-FFF2-40B4-BE49-F238E27FC236}">
                <a16:creationId xmlns:a16="http://schemas.microsoft.com/office/drawing/2014/main" id="{742203EC-E210-FE4A-9261-625A5FFC67D3}"/>
              </a:ext>
            </a:extLst>
          </p:cNvPr>
          <p:cNvGrpSpPr/>
          <p:nvPr/>
        </p:nvGrpSpPr>
        <p:grpSpPr>
          <a:xfrm>
            <a:off x="2266081" y="1665054"/>
            <a:ext cx="1016825" cy="1016825"/>
            <a:chOff x="1008068" y="1401948"/>
            <a:chExt cx="1016825" cy="1016825"/>
          </a:xfrm>
        </p:grpSpPr>
        <p:sp>
          <p:nvSpPr>
            <p:cNvPr id="15" name="Oval 14">
              <a:extLst>
                <a:ext uri="{FF2B5EF4-FFF2-40B4-BE49-F238E27FC236}">
                  <a16:creationId xmlns:a16="http://schemas.microsoft.com/office/drawing/2014/main" id="{04460A28-F509-2F4A-BC8C-42FA15F7F0A8}"/>
                </a:ext>
              </a:extLst>
            </p:cNvPr>
            <p:cNvSpPr/>
            <p:nvPr/>
          </p:nvSpPr>
          <p:spPr>
            <a:xfrm>
              <a:off x="1008068" y="1401948"/>
              <a:ext cx="1016825" cy="1016825"/>
            </a:xfrm>
            <a:prstGeom prst="ellipse">
              <a:avLst/>
            </a:prstGeom>
            <a:solidFill>
              <a:schemeClr val="bg1"/>
            </a:solidFill>
            <a:ln w="38100">
              <a:solidFill>
                <a:srgbClr val="054C70"/>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5" name="Picture 4">
              <a:extLst>
                <a:ext uri="{FF2B5EF4-FFF2-40B4-BE49-F238E27FC236}">
                  <a16:creationId xmlns:a16="http://schemas.microsoft.com/office/drawing/2014/main" id="{1A3E04C3-48B5-854A-A8D0-30AE148D5093}"/>
                </a:ext>
              </a:extLst>
            </p:cNvPr>
            <p:cNvPicPr>
              <a:picLocks noChangeAspect="1"/>
            </p:cNvPicPr>
            <p:nvPr/>
          </p:nvPicPr>
          <p:blipFill>
            <a:blip r:embed="rId3"/>
            <a:stretch>
              <a:fillRect/>
            </a:stretch>
          </p:blipFill>
          <p:spPr>
            <a:xfrm>
              <a:off x="1252246" y="1624080"/>
              <a:ext cx="534327" cy="512064"/>
            </a:xfrm>
            <a:prstGeom prst="rect">
              <a:avLst/>
            </a:prstGeom>
          </p:spPr>
        </p:pic>
      </p:grpSp>
    </p:spTree>
    <p:extLst>
      <p:ext uri="{BB962C8B-B14F-4D97-AF65-F5344CB8AC3E}">
        <p14:creationId xmlns:p14="http://schemas.microsoft.com/office/powerpoint/2010/main" val="75754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750" fill="hold"/>
                                        <p:tgtEl>
                                          <p:spTgt spid="7"/>
                                        </p:tgtEl>
                                        <p:attrNameLst>
                                          <p:attrName>ppt_x</p:attrName>
                                        </p:attrNameLst>
                                      </p:cBhvr>
                                      <p:tavLst>
                                        <p:tav tm="0">
                                          <p:val>
                                            <p:strVal val="0-#ppt_w/2"/>
                                          </p:val>
                                        </p:tav>
                                        <p:tav tm="100000">
                                          <p:val>
                                            <p:strVal val="#ppt_x"/>
                                          </p:val>
                                        </p:tav>
                                      </p:tavLst>
                                    </p:anim>
                                    <p:anim calcmode="lin" valueType="num">
                                      <p:cBhvr additive="base">
                                        <p:cTn id="11" dur="750" fill="hold"/>
                                        <p:tgtEl>
                                          <p:spTgt spid="7"/>
                                        </p:tgtEl>
                                        <p:attrNameLst>
                                          <p:attrName>ppt_y</p:attrName>
                                        </p:attrNameLst>
                                      </p:cBhvr>
                                      <p:tavLst>
                                        <p:tav tm="0">
                                          <p:val>
                                            <p:strVal val="#ppt_y"/>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069D0B-6409-4AA1-82BE-82B51835848F}"/>
              </a:ext>
            </a:extLst>
          </p:cNvPr>
          <p:cNvSpPr>
            <a:spLocks noGrp="1"/>
          </p:cNvSpPr>
          <p:nvPr>
            <p:ph type="body" sz="quarter" idx="13"/>
          </p:nvPr>
        </p:nvSpPr>
        <p:spPr>
          <a:xfrm>
            <a:off x="987551" y="6064905"/>
            <a:ext cx="10213848" cy="457200"/>
          </a:xfrm>
        </p:spPr>
        <p:txBody>
          <a:bodyPr/>
          <a:lstStyle/>
          <a:p>
            <a:r>
              <a:rPr lang="en-US" dirty="0"/>
              <a:t>This illustration is hypothetical and not representative of any specific investment or strategy. All investments involve risk, including possible loss of principal. Assumes $500,000 initial investment, 4% first-year withdrawal, with subsequent years increased by annual inflation of 3%</a:t>
            </a:r>
          </a:p>
          <a:p>
            <a:endParaRPr lang="en-US" dirty="0"/>
          </a:p>
        </p:txBody>
      </p:sp>
      <p:sp>
        <p:nvSpPr>
          <p:cNvPr id="4" name="Title 3">
            <a:extLst>
              <a:ext uri="{FF2B5EF4-FFF2-40B4-BE49-F238E27FC236}">
                <a16:creationId xmlns:a16="http://schemas.microsoft.com/office/drawing/2014/main" id="{67BC92FE-D5BB-4EA3-8EBC-E97C46A7575E}"/>
              </a:ext>
            </a:extLst>
          </p:cNvPr>
          <p:cNvSpPr>
            <a:spLocks noGrp="1"/>
          </p:cNvSpPr>
          <p:nvPr>
            <p:ph type="title"/>
          </p:nvPr>
        </p:nvSpPr>
        <p:spPr/>
        <p:txBody>
          <a:bodyPr/>
          <a:lstStyle/>
          <a:p>
            <a:r>
              <a:rPr lang="en-US" dirty="0"/>
              <a:t>RETIREMENT INCOME: </a:t>
            </a:r>
            <a:r>
              <a:rPr lang="en-US" dirty="0">
                <a:solidFill>
                  <a:srgbClr val="4F4F4F"/>
                </a:solidFill>
              </a:rPr>
              <a:t>$500,000 SAVED</a:t>
            </a:r>
          </a:p>
        </p:txBody>
      </p:sp>
      <p:graphicFrame>
        <p:nvGraphicFramePr>
          <p:cNvPr id="13" name="Content Placeholder 11">
            <a:extLst>
              <a:ext uri="{FF2B5EF4-FFF2-40B4-BE49-F238E27FC236}">
                <a16:creationId xmlns:a16="http://schemas.microsoft.com/office/drawing/2014/main" id="{C5F1ED37-BDD5-B14C-8D68-D9F2F2AEDE21}"/>
              </a:ext>
            </a:extLst>
          </p:cNvPr>
          <p:cNvGraphicFramePr>
            <a:graphicFrameLocks/>
          </p:cNvGraphicFramePr>
          <p:nvPr>
            <p:extLst>
              <p:ext uri="{D42A27DB-BD31-4B8C-83A1-F6EECF244321}">
                <p14:modId xmlns:p14="http://schemas.microsoft.com/office/powerpoint/2010/main" val="1096548633"/>
              </p:ext>
            </p:extLst>
          </p:nvPr>
        </p:nvGraphicFramePr>
        <p:xfrm>
          <a:off x="1892300" y="1435100"/>
          <a:ext cx="7467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5FE67E1E-C4D8-134B-B75A-5C305E499109}"/>
              </a:ext>
            </a:extLst>
          </p:cNvPr>
          <p:cNvSpPr>
            <a:spLocks noChangeAspect="1"/>
          </p:cNvSpPr>
          <p:nvPr/>
        </p:nvSpPr>
        <p:spPr>
          <a:xfrm>
            <a:off x="2997200" y="3319392"/>
            <a:ext cx="1280160" cy="839809"/>
          </a:xfrm>
          <a:prstGeom prst="rect">
            <a:avLst/>
          </a:prstGeom>
          <a:noFill/>
          <a:ln w="508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marL="0" lvl="2" indent="0" algn="ctr" fontAlgn="auto">
              <a:spcAft>
                <a:spcPts val="600"/>
              </a:spcAft>
              <a:buFont typeface="Arial" charset="0"/>
              <a:buNone/>
              <a:defRPr/>
            </a:pPr>
            <a:r>
              <a:rPr lang="en-US" sz="1400" b="1" dirty="0">
                <a:solidFill>
                  <a:srgbClr val="054C70"/>
                </a:solidFill>
              </a:rPr>
              <a:t>$20,000 withdrawal</a:t>
            </a:r>
            <a:br>
              <a:rPr lang="en-US" sz="1050" dirty="0">
                <a:solidFill>
                  <a:srgbClr val="05C3DE"/>
                </a:solidFill>
              </a:rPr>
            </a:br>
            <a:r>
              <a:rPr lang="en-US" sz="1050" dirty="0">
                <a:solidFill>
                  <a:srgbClr val="3B3B3B"/>
                </a:solidFill>
              </a:rPr>
              <a:t>($500,000 x 4%)</a:t>
            </a:r>
          </a:p>
        </p:txBody>
      </p:sp>
      <p:sp>
        <p:nvSpPr>
          <p:cNvPr id="15" name="Rectangle 14">
            <a:extLst>
              <a:ext uri="{FF2B5EF4-FFF2-40B4-BE49-F238E27FC236}">
                <a16:creationId xmlns:a16="http://schemas.microsoft.com/office/drawing/2014/main" id="{E848894A-DDCF-D747-8944-D8219E843B93}"/>
              </a:ext>
            </a:extLst>
          </p:cNvPr>
          <p:cNvSpPr>
            <a:spLocks noChangeAspect="1"/>
          </p:cNvSpPr>
          <p:nvPr/>
        </p:nvSpPr>
        <p:spPr>
          <a:xfrm>
            <a:off x="5184330" y="2966828"/>
            <a:ext cx="1485710" cy="839809"/>
          </a:xfrm>
          <a:prstGeom prst="rect">
            <a:avLst/>
          </a:prstGeom>
          <a:noFill/>
          <a:ln w="508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marL="0" lvl="2" indent="0" algn="ctr" fontAlgn="auto">
              <a:spcAft>
                <a:spcPts val="600"/>
              </a:spcAft>
              <a:buFont typeface="Arial" charset="0"/>
              <a:buNone/>
              <a:defRPr/>
            </a:pPr>
            <a:r>
              <a:rPr lang="en-US" sz="1400" b="1" dirty="0">
                <a:solidFill>
                  <a:srgbClr val="054C70"/>
                </a:solidFill>
              </a:rPr>
              <a:t>$20,600 withdrawal</a:t>
            </a:r>
            <a:br>
              <a:rPr lang="en-US" sz="1400" b="1" dirty="0">
                <a:solidFill>
                  <a:srgbClr val="05C3DE"/>
                </a:solidFill>
              </a:rPr>
            </a:br>
            <a:r>
              <a:rPr lang="en-US" sz="1050" dirty="0">
                <a:solidFill>
                  <a:srgbClr val="3B3B3B"/>
                </a:solidFill>
              </a:rPr>
              <a:t>($20,000 x 1.03)</a:t>
            </a:r>
          </a:p>
        </p:txBody>
      </p:sp>
      <p:sp>
        <p:nvSpPr>
          <p:cNvPr id="16" name="Rectangle 15">
            <a:extLst>
              <a:ext uri="{FF2B5EF4-FFF2-40B4-BE49-F238E27FC236}">
                <a16:creationId xmlns:a16="http://schemas.microsoft.com/office/drawing/2014/main" id="{A360ADA7-DAF1-EA4F-96CD-3F501933A83E}"/>
              </a:ext>
            </a:extLst>
          </p:cNvPr>
          <p:cNvSpPr>
            <a:spLocks noChangeAspect="1"/>
          </p:cNvSpPr>
          <p:nvPr/>
        </p:nvSpPr>
        <p:spPr>
          <a:xfrm>
            <a:off x="7478141" y="2569890"/>
            <a:ext cx="1489329" cy="839809"/>
          </a:xfrm>
          <a:prstGeom prst="rect">
            <a:avLst/>
          </a:prstGeom>
          <a:noFill/>
          <a:ln w="508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oAutofit/>
          </a:bodyPr>
          <a:lstStyle/>
          <a:p>
            <a:pPr marL="0" lvl="2" indent="0" algn="ctr" fontAlgn="auto">
              <a:spcAft>
                <a:spcPts val="600"/>
              </a:spcAft>
              <a:buFont typeface="Arial" charset="0"/>
              <a:buNone/>
              <a:defRPr/>
            </a:pPr>
            <a:r>
              <a:rPr lang="en-US" sz="1400" b="1" dirty="0">
                <a:solidFill>
                  <a:srgbClr val="054C70"/>
                </a:solidFill>
              </a:rPr>
              <a:t>$21,218 withdrawal</a:t>
            </a:r>
            <a:br>
              <a:rPr lang="en-US" sz="1050" dirty="0">
                <a:solidFill>
                  <a:srgbClr val="05C3DE"/>
                </a:solidFill>
              </a:rPr>
            </a:br>
            <a:r>
              <a:rPr lang="en-US" sz="1050" dirty="0">
                <a:solidFill>
                  <a:srgbClr val="3B3B3B"/>
                </a:solidFill>
              </a:rPr>
              <a:t>($20,600 x 1.03)</a:t>
            </a:r>
          </a:p>
        </p:txBody>
      </p:sp>
      <p:sp>
        <p:nvSpPr>
          <p:cNvPr id="17" name="Rectangle 16">
            <a:extLst>
              <a:ext uri="{FF2B5EF4-FFF2-40B4-BE49-F238E27FC236}">
                <a16:creationId xmlns:a16="http://schemas.microsoft.com/office/drawing/2014/main" id="{58111F6F-5F96-854D-AC92-4FA3DAA555B6}"/>
              </a:ext>
            </a:extLst>
          </p:cNvPr>
          <p:cNvSpPr/>
          <p:nvPr/>
        </p:nvSpPr>
        <p:spPr>
          <a:xfrm>
            <a:off x="1846079" y="2989794"/>
            <a:ext cx="136161" cy="2582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Tree>
    <p:extLst>
      <p:ext uri="{BB962C8B-B14F-4D97-AF65-F5344CB8AC3E}">
        <p14:creationId xmlns:p14="http://schemas.microsoft.com/office/powerpoint/2010/main" val="42653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c="http://schemas.openxmlformats.org/drawingml/2006/chart"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648EB-EB0F-6542-9B21-B51B66DF3871}"/>
              </a:ext>
            </a:extLst>
          </p:cNvPr>
          <p:cNvSpPr>
            <a:spLocks noGrp="1"/>
          </p:cNvSpPr>
          <p:nvPr>
            <p:ph type="title"/>
          </p:nvPr>
        </p:nvSpPr>
        <p:spPr>
          <a:xfrm>
            <a:off x="2038694" y="1166649"/>
            <a:ext cx="10515600" cy="740980"/>
          </a:xfrm>
        </p:spPr>
        <p:txBody>
          <a:bodyPr/>
          <a:lstStyle/>
          <a:p>
            <a:r>
              <a:rPr lang="en-US" dirty="0"/>
              <a:t>Important Information</a:t>
            </a:r>
          </a:p>
        </p:txBody>
      </p:sp>
      <p:sp>
        <p:nvSpPr>
          <p:cNvPr id="6" name="Rectangle 5">
            <a:extLst>
              <a:ext uri="{FF2B5EF4-FFF2-40B4-BE49-F238E27FC236}">
                <a16:creationId xmlns:a16="http://schemas.microsoft.com/office/drawing/2014/main" id="{3925757D-DD64-EF41-13D0-16FFE0B0EECA}"/>
              </a:ext>
            </a:extLst>
          </p:cNvPr>
          <p:cNvSpPr/>
          <p:nvPr/>
        </p:nvSpPr>
        <p:spPr>
          <a:xfrm>
            <a:off x="2038694" y="2155797"/>
            <a:ext cx="8995066" cy="4196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noAutofit/>
          </a:bodyPr>
          <a:lstStyle/>
          <a:p>
            <a:pPr marL="0" marR="0" lvl="0" indent="0" algn="l" defTabSz="1088473" rtl="0" eaLnBrk="1" fontAlgn="auto" latinLnBrk="0" hangingPunct="1">
              <a:lnSpc>
                <a:spcPct val="100000"/>
              </a:lnSpc>
              <a:spcBef>
                <a:spcPts val="0"/>
              </a:spcBef>
              <a:spcAft>
                <a:spcPts val="120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TERMS OF USE</a:t>
            </a:r>
            <a:endParaRPr kumimoji="0" lang="en-US" sz="105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088473" rtl="0" eaLnBrk="1" fontAlgn="auto" latinLnBrk="0" hangingPunct="1">
              <a:lnSpc>
                <a:spcPct val="100000"/>
              </a:lnSpc>
              <a:spcBef>
                <a:spcPts val="0"/>
              </a:spcBef>
              <a:spcAft>
                <a:spcPts val="120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By using this presentation, you understand and agree to the following:</a:t>
            </a:r>
          </a:p>
          <a:p>
            <a:pPr marL="285750" marR="0" lvl="0" indent="-285750" algn="l" defTabSz="1088473"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You understand that T. Rowe Price does not undertake to give investment advice in a fiduciary capacity by making available this presentation and </a:t>
            </a:r>
            <a:r>
              <a:rPr kumimoji="0" lang="en-US" sz="1050" b="0" i="0" u="none" strike="noStrike" kern="1200" cap="none" spc="0" normalizeH="0" baseline="0" noProof="0">
                <a:ln>
                  <a:noFill/>
                </a:ln>
                <a:solidFill>
                  <a:srgbClr val="000000"/>
                </a:solidFill>
                <a:effectLst/>
                <a:uLnTx/>
                <a:uFillTx/>
                <a:latin typeface="Arial"/>
                <a:ea typeface="+mn-ea"/>
                <a:cs typeface="+mn-cs"/>
              </a:rPr>
              <a:t>that T</a:t>
            </a:r>
            <a:r>
              <a:rPr kumimoji="0" lang="en-US" sz="1050" b="0" i="0" u="none" strike="noStrike" kern="1200" cap="none" spc="0" normalizeH="0" baseline="0" noProof="0" dirty="0">
                <a:ln>
                  <a:noFill/>
                </a:ln>
                <a:solidFill>
                  <a:srgbClr val="000000"/>
                </a:solidFill>
                <a:effectLst/>
                <a:uLnTx/>
                <a:uFillTx/>
                <a:latin typeface="Arial"/>
                <a:ea typeface="+mn-ea"/>
                <a:cs typeface="+mn-cs"/>
              </a:rPr>
              <a:t>. Rowe Price Associates, Inc., and/or its affiliates (“T. Rowe Price”), may receive revenue from products and services made available by T. Rowe Price, including investment management, servicing, or other fees related to making available and/or servicing certain investments on its recordkeeping platform.</a:t>
            </a:r>
          </a:p>
          <a:p>
            <a:pPr marL="285750" marR="0" lvl="0" indent="-285750" algn="l" defTabSz="1088473"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To the extent you modify this presentation, you will not attribute this presentation to T. Rowe Price through co-branding or otherwise.</a:t>
            </a:r>
          </a:p>
          <a:p>
            <a:pPr marL="285750" marR="0" lvl="0" indent="-285750" algn="l" defTabSz="1088473"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To the extent you provide investment recommendations to clients or prospective clients, you will not attribute any such recommendation(s) to </a:t>
            </a:r>
            <a:br>
              <a:rPr kumimoji="0" lang="en-US" sz="1050" b="0" i="0" u="none" strike="noStrike" kern="1200" cap="none" spc="0" normalizeH="0" baseline="0" noProof="0" dirty="0">
                <a:ln>
                  <a:noFill/>
                </a:ln>
                <a:solidFill>
                  <a:srgbClr val="000000"/>
                </a:solidFill>
                <a:effectLst/>
                <a:uLnTx/>
                <a:uFillTx/>
                <a:latin typeface="Arial"/>
                <a:ea typeface="+mn-ea"/>
                <a:cs typeface="+mn-cs"/>
              </a:rPr>
            </a:br>
            <a:r>
              <a:rPr kumimoji="0" lang="en-US" sz="1050" b="0" i="0" u="none" strike="noStrike" kern="1200" cap="none" spc="0" normalizeH="0" baseline="0" noProof="0" dirty="0">
                <a:ln>
                  <a:noFill/>
                </a:ln>
                <a:solidFill>
                  <a:srgbClr val="000000"/>
                </a:solidFill>
                <a:effectLst/>
                <a:uLnTx/>
                <a:uFillTx/>
                <a:latin typeface="Arial"/>
                <a:ea typeface="+mn-ea"/>
                <a:cs typeface="+mn-cs"/>
              </a:rPr>
              <a:t>T. Rowe Price.</a:t>
            </a:r>
          </a:p>
          <a:p>
            <a:pPr marL="285750" marR="0" lvl="0" indent="-285750" algn="l" defTabSz="1088473"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You are responsible for satisfying all applicable regulatory standards relating to this communication’s use by your firm, including all applicable content, approval, recordkeeping, and filing requirements.</a:t>
            </a:r>
          </a:p>
          <a:p>
            <a:pPr marL="285750" marR="0" lvl="0" indent="-285750" algn="l" defTabSz="1088473"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 As long as you agree to these terms, T. Rowe Price grants you a limited, personal, nontransferable, non-sublicensable, revocable, nonexclusive license to use this presentation in its entirety and only in the manner expressly permitted by T. Rowe Price.</a:t>
            </a:r>
          </a:p>
          <a:p>
            <a:pPr marL="0" marR="0" lvl="0" indent="0" algn="l" defTabSz="1088473" rtl="0" eaLnBrk="1" fontAlgn="auto" latinLnBrk="0" hangingPunct="1">
              <a:lnSpc>
                <a:spcPct val="100000"/>
              </a:lnSpc>
              <a:spcBef>
                <a:spcPts val="0"/>
              </a:spcBef>
              <a:spcAft>
                <a:spcPts val="120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a:ea typeface="+mn-ea"/>
                <a:cs typeface="+mn-cs"/>
              </a:rPr>
              <a:t>Please insert your data/content where indicated and delete these terms of use and various instructions throughout the PPT before using.</a:t>
            </a:r>
          </a:p>
        </p:txBody>
      </p:sp>
      <p:sp>
        <p:nvSpPr>
          <p:cNvPr id="2" name="TextBox 1">
            <a:extLst>
              <a:ext uri="{FF2B5EF4-FFF2-40B4-BE49-F238E27FC236}">
                <a16:creationId xmlns:a16="http://schemas.microsoft.com/office/drawing/2014/main" id="{72C23C3B-A51E-D97C-3405-C266015AC173}"/>
              </a:ext>
            </a:extLst>
          </p:cNvPr>
          <p:cNvSpPr txBox="1"/>
          <p:nvPr/>
        </p:nvSpPr>
        <p:spPr>
          <a:xfrm>
            <a:off x="440675" y="6415841"/>
            <a:ext cx="2566930" cy="169277"/>
          </a:xfrm>
          <a:prstGeom prst="rect">
            <a:avLst/>
          </a:prstGeom>
          <a:noFill/>
        </p:spPr>
        <p:txBody>
          <a:bodyPr wrap="square" lIns="0" tIns="0" rIns="0" bIns="0" rtlCol="0">
            <a:spAutoFit/>
          </a:bodyPr>
          <a:lstStyle/>
          <a:p>
            <a:pPr marL="0" marR="0" lvl="0" indent="0" algn="l" defTabSz="1088473" rtl="0" eaLnBrk="1" fontAlgn="auto" latinLnBrk="0" hangingPunct="1">
              <a:lnSpc>
                <a:spcPct val="100000"/>
              </a:lnSpc>
              <a:spcBef>
                <a:spcPts val="0"/>
              </a:spcBef>
              <a:spcAft>
                <a:spcPts val="1000"/>
              </a:spcAft>
              <a:buClr>
                <a:srgbClr val="05C3DE"/>
              </a:buClr>
              <a:buSzTx/>
              <a:buFontTx/>
              <a:buNone/>
              <a:tabLst/>
              <a:defRPr/>
            </a:pPr>
            <a:r>
              <a:rPr kumimoji="0" lang="en-US" sz="1100" b="0" i="0" u="none" strike="noStrike" kern="1200" cap="none" spc="0" normalizeH="0" baseline="0" noProof="0" dirty="0">
                <a:ln>
                  <a:noFill/>
                </a:ln>
                <a:solidFill>
                  <a:srgbClr val="212529"/>
                </a:solidFill>
                <a:effectLst/>
                <a:uLnTx/>
                <a:uFillTx/>
                <a:latin typeface="-apple-system"/>
                <a:ea typeface="+mn-ea"/>
                <a:cs typeface="+mn-cs"/>
              </a:rPr>
              <a:t>LRN 2844704 </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29144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C57BB9-7418-4C78-A351-1D3D89789C0B}"/>
              </a:ext>
            </a:extLst>
          </p:cNvPr>
          <p:cNvSpPr>
            <a:spLocks noGrp="1"/>
          </p:cNvSpPr>
          <p:nvPr>
            <p:ph type="body" sz="quarter" idx="15"/>
          </p:nvPr>
        </p:nvSpPr>
        <p:spPr>
          <a:xfrm>
            <a:off x="987551" y="899161"/>
            <a:ext cx="4165600" cy="228600"/>
          </a:xfrm>
        </p:spPr>
        <p:txBody>
          <a:bodyPr/>
          <a:lstStyle/>
          <a:p>
            <a:endParaRPr lang="en-US"/>
          </a:p>
        </p:txBody>
      </p:sp>
      <p:sp>
        <p:nvSpPr>
          <p:cNvPr id="3" name="Text Placeholder 2">
            <a:extLst>
              <a:ext uri="{FF2B5EF4-FFF2-40B4-BE49-F238E27FC236}">
                <a16:creationId xmlns:a16="http://schemas.microsoft.com/office/drawing/2014/main" id="{B00140BF-EC03-492A-9470-ACAEDAA17B94}"/>
              </a:ext>
            </a:extLst>
          </p:cNvPr>
          <p:cNvSpPr>
            <a:spLocks noGrp="1"/>
          </p:cNvSpPr>
          <p:nvPr>
            <p:ph type="body" sz="quarter" idx="13"/>
          </p:nvPr>
        </p:nvSpPr>
        <p:spPr/>
        <p:txBody>
          <a:bodyPr/>
          <a:lstStyle/>
          <a:p>
            <a:endParaRPr lang="en-US"/>
          </a:p>
        </p:txBody>
      </p:sp>
      <p:sp>
        <p:nvSpPr>
          <p:cNvPr id="4" name="Title 3">
            <a:extLst>
              <a:ext uri="{FF2B5EF4-FFF2-40B4-BE49-F238E27FC236}">
                <a16:creationId xmlns:a16="http://schemas.microsoft.com/office/drawing/2014/main" id="{6F40E624-B387-4D82-A488-9C2042F766F2}"/>
              </a:ext>
            </a:extLst>
          </p:cNvPr>
          <p:cNvSpPr>
            <a:spLocks noGrp="1"/>
          </p:cNvSpPr>
          <p:nvPr>
            <p:ph type="title"/>
          </p:nvPr>
        </p:nvSpPr>
        <p:spPr/>
        <p:txBody>
          <a:bodyPr/>
          <a:lstStyle/>
          <a:p>
            <a:r>
              <a:rPr lang="en-US" dirty="0">
                <a:solidFill>
                  <a:srgbClr val="054C70"/>
                </a:solidFill>
              </a:rPr>
              <a:t>RETIREMENT INCOME: </a:t>
            </a:r>
            <a:r>
              <a:rPr lang="en-US" dirty="0">
                <a:solidFill>
                  <a:schemeClr val="tx2"/>
                </a:solidFill>
              </a:rPr>
              <a:t>MULTIPLE SOURCES</a:t>
            </a:r>
            <a:endParaRPr lang="en-US" dirty="0"/>
          </a:p>
        </p:txBody>
      </p:sp>
      <p:sp>
        <p:nvSpPr>
          <p:cNvPr id="7" name="Rectangle 6">
            <a:extLst>
              <a:ext uri="{FF2B5EF4-FFF2-40B4-BE49-F238E27FC236}">
                <a16:creationId xmlns:a16="http://schemas.microsoft.com/office/drawing/2014/main" id="{AFE69F69-E909-4C02-95F2-5051D1CB1BA7}"/>
              </a:ext>
            </a:extLst>
          </p:cNvPr>
          <p:cNvSpPr/>
          <p:nvPr/>
        </p:nvSpPr>
        <p:spPr>
          <a:xfrm>
            <a:off x="987551" y="2581835"/>
            <a:ext cx="1417320" cy="1735561"/>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solidFill>
                <a:schemeClr val="bg1"/>
              </a:solidFill>
            </a:endParaRPr>
          </a:p>
        </p:txBody>
      </p:sp>
      <p:sp>
        <p:nvSpPr>
          <p:cNvPr id="8" name="TextBox 7">
            <a:extLst>
              <a:ext uri="{FF2B5EF4-FFF2-40B4-BE49-F238E27FC236}">
                <a16:creationId xmlns:a16="http://schemas.microsoft.com/office/drawing/2014/main" id="{B39BC7E8-FA30-428C-A566-0B21F740BAE4}"/>
              </a:ext>
            </a:extLst>
          </p:cNvPr>
          <p:cNvSpPr txBox="1"/>
          <p:nvPr/>
        </p:nvSpPr>
        <p:spPr>
          <a:xfrm>
            <a:off x="829218" y="2542244"/>
            <a:ext cx="1200208" cy="1169551"/>
          </a:xfrm>
          <a:prstGeom prst="rect">
            <a:avLst/>
          </a:prstGeom>
          <a:noFill/>
          <a:ln>
            <a:noFill/>
          </a:ln>
        </p:spPr>
        <p:txBody>
          <a:bodyPr wrap="square" lIns="0" tIns="0" rIns="0" bIns="0" rtlCol="0">
            <a:spAutoFit/>
          </a:bodyPr>
          <a:lstStyle/>
          <a:p>
            <a:pPr algn="ctr">
              <a:spcAft>
                <a:spcPts val="1000"/>
              </a:spcAft>
              <a:buClr>
                <a:schemeClr val="accent2"/>
              </a:buClr>
            </a:pPr>
            <a:r>
              <a:rPr lang="en-US" sz="7600" dirty="0">
                <a:solidFill>
                  <a:schemeClr val="bg1"/>
                </a:solidFill>
              </a:rPr>
              <a:t>1</a:t>
            </a:r>
          </a:p>
        </p:txBody>
      </p:sp>
      <p:sp>
        <p:nvSpPr>
          <p:cNvPr id="9" name="Rectangle 8">
            <a:extLst>
              <a:ext uri="{FF2B5EF4-FFF2-40B4-BE49-F238E27FC236}">
                <a16:creationId xmlns:a16="http://schemas.microsoft.com/office/drawing/2014/main" id="{F9CB48C8-4DE3-45A2-8C94-E44EB2582793}"/>
              </a:ext>
            </a:extLst>
          </p:cNvPr>
          <p:cNvSpPr/>
          <p:nvPr/>
        </p:nvSpPr>
        <p:spPr>
          <a:xfrm>
            <a:off x="4849608" y="2577181"/>
            <a:ext cx="1417320" cy="1735561"/>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solidFill>
                <a:schemeClr val="bg1"/>
              </a:solidFill>
            </a:endParaRPr>
          </a:p>
        </p:txBody>
      </p:sp>
      <p:sp>
        <p:nvSpPr>
          <p:cNvPr id="10" name="TextBox 9">
            <a:extLst>
              <a:ext uri="{FF2B5EF4-FFF2-40B4-BE49-F238E27FC236}">
                <a16:creationId xmlns:a16="http://schemas.microsoft.com/office/drawing/2014/main" id="{CDDD4AD2-6417-4321-B91D-958373A155A8}"/>
              </a:ext>
            </a:extLst>
          </p:cNvPr>
          <p:cNvSpPr txBox="1"/>
          <p:nvPr/>
        </p:nvSpPr>
        <p:spPr>
          <a:xfrm>
            <a:off x="4744833" y="2539566"/>
            <a:ext cx="1200208" cy="1169551"/>
          </a:xfrm>
          <a:prstGeom prst="rect">
            <a:avLst/>
          </a:prstGeom>
          <a:noFill/>
          <a:ln>
            <a:noFill/>
          </a:ln>
        </p:spPr>
        <p:txBody>
          <a:bodyPr wrap="square" lIns="0" tIns="0" rIns="0" bIns="0" rtlCol="0">
            <a:spAutoFit/>
          </a:bodyPr>
          <a:lstStyle/>
          <a:p>
            <a:pPr algn="ctr">
              <a:spcAft>
                <a:spcPts val="1000"/>
              </a:spcAft>
              <a:buClr>
                <a:schemeClr val="accent2"/>
              </a:buClr>
            </a:pPr>
            <a:r>
              <a:rPr lang="en-US" sz="7600" dirty="0">
                <a:solidFill>
                  <a:schemeClr val="bg1"/>
                </a:solidFill>
              </a:rPr>
              <a:t>2</a:t>
            </a:r>
          </a:p>
        </p:txBody>
      </p:sp>
      <p:sp>
        <p:nvSpPr>
          <p:cNvPr id="11" name="Rectangle 10">
            <a:extLst>
              <a:ext uri="{FF2B5EF4-FFF2-40B4-BE49-F238E27FC236}">
                <a16:creationId xmlns:a16="http://schemas.microsoft.com/office/drawing/2014/main" id="{46D622D3-973B-4053-81ED-54981C032867}"/>
              </a:ext>
            </a:extLst>
          </p:cNvPr>
          <p:cNvSpPr/>
          <p:nvPr/>
        </p:nvSpPr>
        <p:spPr>
          <a:xfrm>
            <a:off x="8710674" y="2581835"/>
            <a:ext cx="1417320" cy="1735561"/>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solidFill>
                <a:schemeClr val="bg1"/>
              </a:solidFill>
            </a:endParaRPr>
          </a:p>
        </p:txBody>
      </p:sp>
      <p:sp>
        <p:nvSpPr>
          <p:cNvPr id="12" name="TextBox 11">
            <a:extLst>
              <a:ext uri="{FF2B5EF4-FFF2-40B4-BE49-F238E27FC236}">
                <a16:creationId xmlns:a16="http://schemas.microsoft.com/office/drawing/2014/main" id="{A41303C2-BE04-41E3-80E7-7A2768F9C0A5}"/>
              </a:ext>
            </a:extLst>
          </p:cNvPr>
          <p:cNvSpPr txBox="1"/>
          <p:nvPr/>
        </p:nvSpPr>
        <p:spPr>
          <a:xfrm>
            <a:off x="8585649" y="2523391"/>
            <a:ext cx="1200208" cy="1169551"/>
          </a:xfrm>
          <a:prstGeom prst="rect">
            <a:avLst/>
          </a:prstGeom>
          <a:noFill/>
          <a:ln>
            <a:noFill/>
          </a:ln>
        </p:spPr>
        <p:txBody>
          <a:bodyPr wrap="square" lIns="0" tIns="0" rIns="0" bIns="0" rtlCol="0">
            <a:spAutoFit/>
          </a:bodyPr>
          <a:lstStyle/>
          <a:p>
            <a:pPr algn="ctr">
              <a:spcAft>
                <a:spcPts val="1000"/>
              </a:spcAft>
              <a:buClr>
                <a:schemeClr val="accent2"/>
              </a:buClr>
            </a:pPr>
            <a:r>
              <a:rPr lang="en-US" sz="7600" dirty="0">
                <a:solidFill>
                  <a:schemeClr val="bg1"/>
                </a:solidFill>
              </a:rPr>
              <a:t>3</a:t>
            </a:r>
          </a:p>
        </p:txBody>
      </p:sp>
      <p:sp>
        <p:nvSpPr>
          <p:cNvPr id="13" name="Plan Eligibility">
            <a:extLst>
              <a:ext uri="{FF2B5EF4-FFF2-40B4-BE49-F238E27FC236}">
                <a16:creationId xmlns:a16="http://schemas.microsoft.com/office/drawing/2014/main" id="{38A7AF33-9BAF-4EAC-884F-2E5FF2BD005E}"/>
              </a:ext>
            </a:extLst>
          </p:cNvPr>
          <p:cNvSpPr txBox="1">
            <a:spLocks/>
          </p:cNvSpPr>
          <p:nvPr/>
        </p:nvSpPr>
        <p:spPr>
          <a:xfrm>
            <a:off x="922584" y="4488132"/>
            <a:ext cx="2142925" cy="457200"/>
          </a:xfrm>
          <a:prstGeom prst="rect">
            <a:avLst/>
          </a:prstGeom>
        </p:spPr>
        <p:txBody>
          <a:bodyPr anchor="ctr">
            <a:noAutofit/>
          </a:bodyPr>
          <a:lstStyle>
            <a:lvl1pPr marL="342900" indent="-34290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742950"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828800"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ts val="0"/>
              </a:spcBef>
              <a:spcAft>
                <a:spcPts val="1000"/>
              </a:spcAft>
              <a:buClr>
                <a:srgbClr val="05C3DE"/>
              </a:buClr>
              <a:buFont typeface="Wingdings" panose="05000000000000000000" pitchFamily="2" charset="2"/>
              <a:buNone/>
            </a:pPr>
            <a:r>
              <a:rPr lang="en-US" b="1" dirty="0">
                <a:solidFill>
                  <a:srgbClr val="054C70"/>
                </a:solidFill>
              </a:rPr>
              <a:t>TAXABLE ACCOUNTS</a:t>
            </a:r>
          </a:p>
        </p:txBody>
      </p:sp>
      <p:sp>
        <p:nvSpPr>
          <p:cNvPr id="14" name="Rectangle 13">
            <a:extLst>
              <a:ext uri="{FF2B5EF4-FFF2-40B4-BE49-F238E27FC236}">
                <a16:creationId xmlns:a16="http://schemas.microsoft.com/office/drawing/2014/main" id="{BBB491DF-A87C-43CA-9BC0-0E05887E6D29}"/>
              </a:ext>
            </a:extLst>
          </p:cNvPr>
          <p:cNvSpPr/>
          <p:nvPr/>
        </p:nvSpPr>
        <p:spPr>
          <a:xfrm>
            <a:off x="2959467" y="3198738"/>
            <a:ext cx="457200" cy="457200"/>
          </a:xfrm>
          <a:prstGeom prst="rect">
            <a:avLst/>
          </a:pr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solidFill>
                <a:schemeClr val="bg1"/>
              </a:solidFill>
            </a:endParaRPr>
          </a:p>
        </p:txBody>
      </p:sp>
      <p:sp>
        <p:nvSpPr>
          <p:cNvPr id="15" name="Rectangle 14">
            <a:extLst>
              <a:ext uri="{FF2B5EF4-FFF2-40B4-BE49-F238E27FC236}">
                <a16:creationId xmlns:a16="http://schemas.microsoft.com/office/drawing/2014/main" id="{353447AF-C9FF-4923-9D3A-CCE089E81986}"/>
              </a:ext>
            </a:extLst>
          </p:cNvPr>
          <p:cNvSpPr/>
          <p:nvPr/>
        </p:nvSpPr>
        <p:spPr>
          <a:xfrm>
            <a:off x="3612564" y="3200400"/>
            <a:ext cx="457200" cy="457200"/>
          </a:xfrm>
          <a:prstGeom prst="rect">
            <a:avLst/>
          </a:pr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solidFill>
                <a:schemeClr val="bg1"/>
              </a:solidFill>
            </a:endParaRPr>
          </a:p>
        </p:txBody>
      </p:sp>
      <p:sp>
        <p:nvSpPr>
          <p:cNvPr id="16" name="Rectangle 15">
            <a:extLst>
              <a:ext uri="{FF2B5EF4-FFF2-40B4-BE49-F238E27FC236}">
                <a16:creationId xmlns:a16="http://schemas.microsoft.com/office/drawing/2014/main" id="{15262252-3386-4A7B-B7F3-746012C467D6}"/>
              </a:ext>
            </a:extLst>
          </p:cNvPr>
          <p:cNvSpPr/>
          <p:nvPr/>
        </p:nvSpPr>
        <p:spPr>
          <a:xfrm>
            <a:off x="6922269" y="3211587"/>
            <a:ext cx="457200" cy="457200"/>
          </a:xfrm>
          <a:prstGeom prst="rect">
            <a:avLst/>
          </a:pr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solidFill>
                <a:schemeClr val="bg1"/>
              </a:solidFill>
            </a:endParaRPr>
          </a:p>
        </p:txBody>
      </p:sp>
      <p:sp>
        <p:nvSpPr>
          <p:cNvPr id="17" name="Rectangle 16">
            <a:extLst>
              <a:ext uri="{FF2B5EF4-FFF2-40B4-BE49-F238E27FC236}">
                <a16:creationId xmlns:a16="http://schemas.microsoft.com/office/drawing/2014/main" id="{347FF2D6-8BFB-4A12-ADB3-2F9048DB5B0B}"/>
              </a:ext>
            </a:extLst>
          </p:cNvPr>
          <p:cNvSpPr/>
          <p:nvPr/>
        </p:nvSpPr>
        <p:spPr>
          <a:xfrm>
            <a:off x="7575366" y="3213249"/>
            <a:ext cx="457200" cy="457200"/>
          </a:xfrm>
          <a:prstGeom prst="rect">
            <a:avLst/>
          </a:pr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solidFill>
                <a:schemeClr val="bg1"/>
              </a:solidFill>
            </a:endParaRPr>
          </a:p>
        </p:txBody>
      </p:sp>
      <p:sp>
        <p:nvSpPr>
          <p:cNvPr id="19" name="Plan Eligibility">
            <a:extLst>
              <a:ext uri="{FF2B5EF4-FFF2-40B4-BE49-F238E27FC236}">
                <a16:creationId xmlns:a16="http://schemas.microsoft.com/office/drawing/2014/main" id="{3F21C205-38D0-4816-8DE3-5FD73A1630C7}"/>
              </a:ext>
            </a:extLst>
          </p:cNvPr>
          <p:cNvSpPr txBox="1">
            <a:spLocks/>
          </p:cNvSpPr>
          <p:nvPr/>
        </p:nvSpPr>
        <p:spPr>
          <a:xfrm>
            <a:off x="4760559" y="4303154"/>
            <a:ext cx="2293471" cy="827155"/>
          </a:xfrm>
          <a:prstGeom prst="rect">
            <a:avLst/>
          </a:prstGeom>
        </p:spPr>
        <p:txBody>
          <a:bodyPr anchor="ctr">
            <a:noAutofit/>
          </a:bodyPr>
          <a:lstStyle>
            <a:lvl1pPr marL="342900" indent="-34290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742950"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828800"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ts val="0"/>
              </a:spcBef>
              <a:spcAft>
                <a:spcPts val="1000"/>
              </a:spcAft>
              <a:buClr>
                <a:srgbClr val="05C3DE"/>
              </a:buClr>
              <a:buFont typeface="Wingdings" panose="05000000000000000000" pitchFamily="2" charset="2"/>
              <a:buNone/>
            </a:pPr>
            <a:r>
              <a:rPr lang="en-US" b="1" dirty="0">
                <a:solidFill>
                  <a:srgbClr val="054C70"/>
                </a:solidFill>
              </a:rPr>
              <a:t>TAX-DEFERRED ACCOUNTS</a:t>
            </a:r>
          </a:p>
        </p:txBody>
      </p:sp>
      <p:sp>
        <p:nvSpPr>
          <p:cNvPr id="21" name="Plan Eligibility">
            <a:extLst>
              <a:ext uri="{FF2B5EF4-FFF2-40B4-BE49-F238E27FC236}">
                <a16:creationId xmlns:a16="http://schemas.microsoft.com/office/drawing/2014/main" id="{6AB5562F-F4AB-4407-B777-9F42A57CA60C}"/>
              </a:ext>
            </a:extLst>
          </p:cNvPr>
          <p:cNvSpPr txBox="1">
            <a:spLocks/>
          </p:cNvSpPr>
          <p:nvPr/>
        </p:nvSpPr>
        <p:spPr>
          <a:xfrm>
            <a:off x="8643671" y="4469666"/>
            <a:ext cx="1963369" cy="475666"/>
          </a:xfrm>
          <a:prstGeom prst="rect">
            <a:avLst/>
          </a:prstGeom>
        </p:spPr>
        <p:txBody>
          <a:bodyPr anchor="ctr">
            <a:noAutofit/>
          </a:bodyPr>
          <a:lstStyle>
            <a:lvl1pPr marL="342900" indent="-34290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742950"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828800"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ts val="0"/>
              </a:spcBef>
              <a:spcAft>
                <a:spcPts val="1000"/>
              </a:spcAft>
              <a:buClr>
                <a:srgbClr val="05C3DE"/>
              </a:buClr>
              <a:buFont typeface="Wingdings" panose="05000000000000000000" pitchFamily="2" charset="2"/>
              <a:buNone/>
            </a:pPr>
            <a:r>
              <a:rPr lang="en-US" b="1" dirty="0">
                <a:solidFill>
                  <a:srgbClr val="054C70"/>
                </a:solidFill>
              </a:rPr>
              <a:t>TAX-FREE ACCOUNTS</a:t>
            </a:r>
          </a:p>
        </p:txBody>
      </p:sp>
      <p:pic>
        <p:nvPicPr>
          <p:cNvPr id="20" name="Picture 19">
            <a:extLst>
              <a:ext uri="{FF2B5EF4-FFF2-40B4-BE49-F238E27FC236}">
                <a16:creationId xmlns:a16="http://schemas.microsoft.com/office/drawing/2014/main" id="{471F3CC4-2A94-F24C-AB9F-98F7C8B8B935}"/>
              </a:ext>
            </a:extLst>
          </p:cNvPr>
          <p:cNvPicPr>
            <a:picLocks noChangeAspect="1"/>
          </p:cNvPicPr>
          <p:nvPr/>
        </p:nvPicPr>
        <p:blipFill>
          <a:blip r:embed="rId3">
            <a:alphaModFix amt="20000"/>
          </a:blip>
          <a:stretch>
            <a:fillRect/>
          </a:stretch>
        </p:blipFill>
        <p:spPr>
          <a:xfrm>
            <a:off x="1543151" y="3294703"/>
            <a:ext cx="977253" cy="1116861"/>
          </a:xfrm>
          <a:prstGeom prst="rect">
            <a:avLst/>
          </a:prstGeom>
        </p:spPr>
      </p:pic>
      <p:pic>
        <p:nvPicPr>
          <p:cNvPr id="25" name="Picture 24">
            <a:extLst>
              <a:ext uri="{FF2B5EF4-FFF2-40B4-BE49-F238E27FC236}">
                <a16:creationId xmlns:a16="http://schemas.microsoft.com/office/drawing/2014/main" id="{1C123069-C2FE-4342-8CB4-BDB590FF1645}"/>
              </a:ext>
            </a:extLst>
          </p:cNvPr>
          <p:cNvPicPr>
            <a:picLocks noChangeAspect="1"/>
          </p:cNvPicPr>
          <p:nvPr/>
        </p:nvPicPr>
        <p:blipFill>
          <a:blip r:embed="rId3">
            <a:alphaModFix amt="20000"/>
          </a:blip>
          <a:stretch>
            <a:fillRect/>
          </a:stretch>
        </p:blipFill>
        <p:spPr>
          <a:xfrm>
            <a:off x="5415900" y="3294703"/>
            <a:ext cx="977253" cy="1116861"/>
          </a:xfrm>
          <a:prstGeom prst="rect">
            <a:avLst/>
          </a:prstGeom>
        </p:spPr>
      </p:pic>
      <p:pic>
        <p:nvPicPr>
          <p:cNvPr id="26" name="Picture 25">
            <a:extLst>
              <a:ext uri="{FF2B5EF4-FFF2-40B4-BE49-F238E27FC236}">
                <a16:creationId xmlns:a16="http://schemas.microsoft.com/office/drawing/2014/main" id="{3F4D0386-ABCA-0A4B-9367-F9C5547C4C3E}"/>
              </a:ext>
            </a:extLst>
          </p:cNvPr>
          <p:cNvPicPr>
            <a:picLocks noChangeAspect="1"/>
          </p:cNvPicPr>
          <p:nvPr/>
        </p:nvPicPr>
        <p:blipFill>
          <a:blip r:embed="rId3">
            <a:alphaModFix amt="20000"/>
          </a:blip>
          <a:stretch>
            <a:fillRect/>
          </a:stretch>
        </p:blipFill>
        <p:spPr>
          <a:xfrm>
            <a:off x="9267139" y="3294703"/>
            <a:ext cx="977253" cy="1116861"/>
          </a:xfrm>
          <a:prstGeom prst="rect">
            <a:avLst/>
          </a:prstGeom>
        </p:spPr>
      </p:pic>
    </p:spTree>
    <p:extLst>
      <p:ext uri="{BB962C8B-B14F-4D97-AF65-F5344CB8AC3E}">
        <p14:creationId xmlns:p14="http://schemas.microsoft.com/office/powerpoint/2010/main" val="153819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7"/>
                                        </p:tgtEl>
                                        <p:attrNameLst>
                                          <p:attrName>style.color</p:attrName>
                                        </p:attrNameLst>
                                      </p:cBhvr>
                                      <p:to>
                                        <a:schemeClr val="accent2"/>
                                      </p:to>
                                    </p:animClr>
                                    <p:animClr clrSpc="rgb" dir="cw">
                                      <p:cBhvr>
                                        <p:cTn id="7" dur="500" fill="hold"/>
                                        <p:tgtEl>
                                          <p:spTgt spid="7"/>
                                        </p:tgtEl>
                                        <p:attrNameLst>
                                          <p:attrName>fillcolor</p:attrName>
                                        </p:attrNameLst>
                                      </p:cBhvr>
                                      <p:to>
                                        <a:schemeClr val="accent2"/>
                                      </p:to>
                                    </p:animClr>
                                    <p:set>
                                      <p:cBhvr>
                                        <p:cTn id="8" dur="500" fill="hold"/>
                                        <p:tgtEl>
                                          <p:spTgt spid="7"/>
                                        </p:tgtEl>
                                        <p:attrNameLst>
                                          <p:attrName>fill.type</p:attrName>
                                        </p:attrNameLst>
                                      </p:cBhvr>
                                      <p:to>
                                        <p:strVal val="solid"/>
                                      </p:to>
                                    </p:set>
                                    <p:set>
                                      <p:cBhvr>
                                        <p:cTn id="9" dur="500" fill="hold"/>
                                        <p:tgtEl>
                                          <p:spTgt spid="7"/>
                                        </p:tgtEl>
                                        <p:attrNameLst>
                                          <p:attrName>fill.on</p:attrName>
                                        </p:attrNameLst>
                                      </p:cBhvr>
                                      <p:to>
                                        <p:strVal val="true"/>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par>
                          <p:cTn id="14" fill="hold">
                            <p:stCondLst>
                              <p:cond delay="1000"/>
                            </p:stCondLst>
                            <p:childTnLst>
                              <p:par>
                                <p:cTn id="15" presetID="19" presetClass="emph" presetSubtype="0" fill="hold" grpId="0" nodeType="afterEffect">
                                  <p:stCondLst>
                                    <p:cond delay="0"/>
                                  </p:stCondLst>
                                  <p:childTnLst>
                                    <p:animClr clrSpc="rgb" dir="cw">
                                      <p:cBhvr override="childStyle">
                                        <p:cTn id="16" dur="500" fill="hold"/>
                                        <p:tgtEl>
                                          <p:spTgt spid="14"/>
                                        </p:tgtEl>
                                        <p:attrNameLst>
                                          <p:attrName>style.color</p:attrName>
                                        </p:attrNameLst>
                                      </p:cBhvr>
                                      <p:to>
                                        <a:srgbClr val="05C3DE"/>
                                      </p:to>
                                    </p:animClr>
                                    <p:animClr clrSpc="rgb" dir="cw">
                                      <p:cBhvr>
                                        <p:cTn id="17" dur="500" fill="hold"/>
                                        <p:tgtEl>
                                          <p:spTgt spid="14"/>
                                        </p:tgtEl>
                                        <p:attrNameLst>
                                          <p:attrName>fillcolor</p:attrName>
                                        </p:attrNameLst>
                                      </p:cBhvr>
                                      <p:to>
                                        <a:srgbClr val="05C3DE"/>
                                      </p:to>
                                    </p:animClr>
                                    <p:set>
                                      <p:cBhvr>
                                        <p:cTn id="18" dur="500" fill="hold"/>
                                        <p:tgtEl>
                                          <p:spTgt spid="14"/>
                                        </p:tgtEl>
                                        <p:attrNameLst>
                                          <p:attrName>fill.type</p:attrName>
                                        </p:attrNameLst>
                                      </p:cBhvr>
                                      <p:to>
                                        <p:strVal val="solid"/>
                                      </p:to>
                                    </p:set>
                                    <p:set>
                                      <p:cBhvr>
                                        <p:cTn id="19" dur="500" fill="hold"/>
                                        <p:tgtEl>
                                          <p:spTgt spid="14"/>
                                        </p:tgtEl>
                                        <p:attrNameLst>
                                          <p:attrName>fill.on</p:attrName>
                                        </p:attrNameLst>
                                      </p:cBhvr>
                                      <p:to>
                                        <p:strVal val="true"/>
                                      </p:to>
                                    </p:set>
                                  </p:childTnLst>
                                </p:cTn>
                              </p:par>
                            </p:childTnLst>
                          </p:cTn>
                        </p:par>
                        <p:par>
                          <p:cTn id="20" fill="hold">
                            <p:stCondLst>
                              <p:cond delay="1500"/>
                            </p:stCondLst>
                            <p:childTnLst>
                              <p:par>
                                <p:cTn id="21" presetID="19" presetClass="emph" presetSubtype="0" fill="hold" grpId="0" nodeType="afterEffect">
                                  <p:stCondLst>
                                    <p:cond delay="0"/>
                                  </p:stCondLst>
                                  <p:childTnLst>
                                    <p:animClr clrSpc="rgb" dir="cw">
                                      <p:cBhvr override="childStyle">
                                        <p:cTn id="22" dur="500" fill="hold"/>
                                        <p:tgtEl>
                                          <p:spTgt spid="15"/>
                                        </p:tgtEl>
                                        <p:attrNameLst>
                                          <p:attrName>style.color</p:attrName>
                                        </p:attrNameLst>
                                      </p:cBhvr>
                                      <p:to>
                                        <a:schemeClr val="accent2"/>
                                      </p:to>
                                    </p:animClr>
                                    <p:animClr clrSpc="rgb" dir="cw">
                                      <p:cBhvr>
                                        <p:cTn id="23" dur="500" fill="hold"/>
                                        <p:tgtEl>
                                          <p:spTgt spid="15"/>
                                        </p:tgtEl>
                                        <p:attrNameLst>
                                          <p:attrName>fillcolor</p:attrName>
                                        </p:attrNameLst>
                                      </p:cBhvr>
                                      <p:to>
                                        <a:schemeClr val="accent2"/>
                                      </p:to>
                                    </p:animClr>
                                    <p:set>
                                      <p:cBhvr>
                                        <p:cTn id="24" dur="500" fill="hold"/>
                                        <p:tgtEl>
                                          <p:spTgt spid="15"/>
                                        </p:tgtEl>
                                        <p:attrNameLst>
                                          <p:attrName>fill.type</p:attrName>
                                        </p:attrNameLst>
                                      </p:cBhvr>
                                      <p:to>
                                        <p:strVal val="solid"/>
                                      </p:to>
                                    </p:set>
                                    <p:set>
                                      <p:cBhvr>
                                        <p:cTn id="25" dur="500" fill="hold"/>
                                        <p:tgtEl>
                                          <p:spTgt spid="15"/>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9" presetClass="emph" presetSubtype="0" fill="hold" grpId="0" nodeType="clickEffect">
                                  <p:stCondLst>
                                    <p:cond delay="0"/>
                                  </p:stCondLst>
                                  <p:childTnLst>
                                    <p:animClr clrSpc="rgb" dir="cw">
                                      <p:cBhvr override="childStyle">
                                        <p:cTn id="29" dur="500" fill="hold"/>
                                        <p:tgtEl>
                                          <p:spTgt spid="9"/>
                                        </p:tgtEl>
                                        <p:attrNameLst>
                                          <p:attrName>style.color</p:attrName>
                                        </p:attrNameLst>
                                      </p:cBhvr>
                                      <p:to>
                                        <a:schemeClr val="accent2"/>
                                      </p:to>
                                    </p:animClr>
                                    <p:animClr clrSpc="rgb" dir="cw">
                                      <p:cBhvr>
                                        <p:cTn id="30" dur="500" fill="hold"/>
                                        <p:tgtEl>
                                          <p:spTgt spid="9"/>
                                        </p:tgtEl>
                                        <p:attrNameLst>
                                          <p:attrName>fillcolor</p:attrName>
                                        </p:attrNameLst>
                                      </p:cBhvr>
                                      <p:to>
                                        <a:schemeClr val="accent2"/>
                                      </p:to>
                                    </p:animClr>
                                    <p:set>
                                      <p:cBhvr>
                                        <p:cTn id="31" dur="500" fill="hold"/>
                                        <p:tgtEl>
                                          <p:spTgt spid="9"/>
                                        </p:tgtEl>
                                        <p:attrNameLst>
                                          <p:attrName>fill.type</p:attrName>
                                        </p:attrNameLst>
                                      </p:cBhvr>
                                      <p:to>
                                        <p:strVal val="solid"/>
                                      </p:to>
                                    </p:set>
                                    <p:set>
                                      <p:cBhvr>
                                        <p:cTn id="32" dur="500" fill="hold"/>
                                        <p:tgtEl>
                                          <p:spTgt spid="9"/>
                                        </p:tgtEl>
                                        <p:attrNameLst>
                                          <p:attrName>fill.on</p:attrName>
                                        </p:attrNameLst>
                                      </p:cBhvr>
                                      <p:to>
                                        <p:strVal val="true"/>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1000"/>
                            </p:stCondLst>
                            <p:childTnLst>
                              <p:par>
                                <p:cTn id="38" presetID="19" presetClass="emph" presetSubtype="0" fill="hold" grpId="0" nodeType="afterEffect">
                                  <p:stCondLst>
                                    <p:cond delay="0"/>
                                  </p:stCondLst>
                                  <p:childTnLst>
                                    <p:animClr clrSpc="rgb" dir="cw">
                                      <p:cBhvr override="childStyle">
                                        <p:cTn id="39" dur="500" fill="hold"/>
                                        <p:tgtEl>
                                          <p:spTgt spid="16"/>
                                        </p:tgtEl>
                                        <p:attrNameLst>
                                          <p:attrName>style.color</p:attrName>
                                        </p:attrNameLst>
                                      </p:cBhvr>
                                      <p:to>
                                        <a:schemeClr val="accent2"/>
                                      </p:to>
                                    </p:animClr>
                                    <p:animClr clrSpc="rgb" dir="cw">
                                      <p:cBhvr>
                                        <p:cTn id="40" dur="500" fill="hold"/>
                                        <p:tgtEl>
                                          <p:spTgt spid="16"/>
                                        </p:tgtEl>
                                        <p:attrNameLst>
                                          <p:attrName>fillcolor</p:attrName>
                                        </p:attrNameLst>
                                      </p:cBhvr>
                                      <p:to>
                                        <a:schemeClr val="accent2"/>
                                      </p:to>
                                    </p:animClr>
                                    <p:set>
                                      <p:cBhvr>
                                        <p:cTn id="41" dur="500" fill="hold"/>
                                        <p:tgtEl>
                                          <p:spTgt spid="16"/>
                                        </p:tgtEl>
                                        <p:attrNameLst>
                                          <p:attrName>fill.type</p:attrName>
                                        </p:attrNameLst>
                                      </p:cBhvr>
                                      <p:to>
                                        <p:strVal val="solid"/>
                                      </p:to>
                                    </p:set>
                                    <p:set>
                                      <p:cBhvr>
                                        <p:cTn id="42" dur="500" fill="hold"/>
                                        <p:tgtEl>
                                          <p:spTgt spid="16"/>
                                        </p:tgtEl>
                                        <p:attrNameLst>
                                          <p:attrName>fill.on</p:attrName>
                                        </p:attrNameLst>
                                      </p:cBhvr>
                                      <p:to>
                                        <p:strVal val="true"/>
                                      </p:to>
                                    </p:set>
                                  </p:childTnLst>
                                </p:cTn>
                              </p:par>
                            </p:childTnLst>
                          </p:cTn>
                        </p:par>
                        <p:par>
                          <p:cTn id="43" fill="hold">
                            <p:stCondLst>
                              <p:cond delay="1500"/>
                            </p:stCondLst>
                            <p:childTnLst>
                              <p:par>
                                <p:cTn id="44" presetID="19" presetClass="emph" presetSubtype="0" fill="hold" grpId="0" nodeType="afterEffect">
                                  <p:stCondLst>
                                    <p:cond delay="0"/>
                                  </p:stCondLst>
                                  <p:childTnLst>
                                    <p:animClr clrSpc="rgb" dir="cw">
                                      <p:cBhvr override="childStyle">
                                        <p:cTn id="45" dur="500" fill="hold"/>
                                        <p:tgtEl>
                                          <p:spTgt spid="17"/>
                                        </p:tgtEl>
                                        <p:attrNameLst>
                                          <p:attrName>style.color</p:attrName>
                                        </p:attrNameLst>
                                      </p:cBhvr>
                                      <p:to>
                                        <a:schemeClr val="accent2"/>
                                      </p:to>
                                    </p:animClr>
                                    <p:animClr clrSpc="rgb" dir="cw">
                                      <p:cBhvr>
                                        <p:cTn id="46" dur="500" fill="hold"/>
                                        <p:tgtEl>
                                          <p:spTgt spid="17"/>
                                        </p:tgtEl>
                                        <p:attrNameLst>
                                          <p:attrName>fillcolor</p:attrName>
                                        </p:attrNameLst>
                                      </p:cBhvr>
                                      <p:to>
                                        <a:schemeClr val="accent2"/>
                                      </p:to>
                                    </p:animClr>
                                    <p:set>
                                      <p:cBhvr>
                                        <p:cTn id="47" dur="500" fill="hold"/>
                                        <p:tgtEl>
                                          <p:spTgt spid="17"/>
                                        </p:tgtEl>
                                        <p:attrNameLst>
                                          <p:attrName>fill.type</p:attrName>
                                        </p:attrNameLst>
                                      </p:cBhvr>
                                      <p:to>
                                        <p:strVal val="solid"/>
                                      </p:to>
                                    </p:set>
                                    <p:set>
                                      <p:cBhvr>
                                        <p:cTn id="48" dur="500" fill="hold"/>
                                        <p:tgtEl>
                                          <p:spTgt spid="17"/>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9" presetClass="emph" presetSubtype="0" fill="hold" grpId="0" nodeType="clickEffect">
                                  <p:stCondLst>
                                    <p:cond delay="0"/>
                                  </p:stCondLst>
                                  <p:childTnLst>
                                    <p:animClr clrSpc="rgb" dir="cw">
                                      <p:cBhvr override="childStyle">
                                        <p:cTn id="52" dur="500" fill="hold"/>
                                        <p:tgtEl>
                                          <p:spTgt spid="11"/>
                                        </p:tgtEl>
                                        <p:attrNameLst>
                                          <p:attrName>style.color</p:attrName>
                                        </p:attrNameLst>
                                      </p:cBhvr>
                                      <p:to>
                                        <a:schemeClr val="accent2"/>
                                      </p:to>
                                    </p:animClr>
                                    <p:animClr clrSpc="rgb" dir="cw">
                                      <p:cBhvr>
                                        <p:cTn id="53" dur="500" fill="hold"/>
                                        <p:tgtEl>
                                          <p:spTgt spid="11"/>
                                        </p:tgtEl>
                                        <p:attrNameLst>
                                          <p:attrName>fillcolor</p:attrName>
                                        </p:attrNameLst>
                                      </p:cBhvr>
                                      <p:to>
                                        <a:schemeClr val="accent2"/>
                                      </p:to>
                                    </p:animClr>
                                    <p:set>
                                      <p:cBhvr>
                                        <p:cTn id="54" dur="500" fill="hold"/>
                                        <p:tgtEl>
                                          <p:spTgt spid="11"/>
                                        </p:tgtEl>
                                        <p:attrNameLst>
                                          <p:attrName>fill.type</p:attrName>
                                        </p:attrNameLst>
                                      </p:cBhvr>
                                      <p:to>
                                        <p:strVal val="solid"/>
                                      </p:to>
                                    </p:set>
                                    <p:set>
                                      <p:cBhvr>
                                        <p:cTn id="55" dur="500" fill="hold"/>
                                        <p:tgtEl>
                                          <p:spTgt spid="11"/>
                                        </p:tgtEl>
                                        <p:attrNameLst>
                                          <p:attrName>fill.on</p:attrName>
                                        </p:attrNameLst>
                                      </p:cBhvr>
                                      <p:to>
                                        <p:strVal val="true"/>
                                      </p:to>
                                    </p:se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p:bldP spid="14" grpId="0" animBg="1"/>
      <p:bldP spid="15" grpId="0" animBg="1"/>
      <p:bldP spid="16" grpId="0" animBg="1"/>
      <p:bldP spid="17" grpId="0" animBg="1"/>
      <p:bldP spid="19"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2540836"/>
            <a:ext cx="12191999" cy="573745"/>
          </a:xfrm>
          <a:prstGeom prst="homePlate">
            <a:avLst>
              <a:gd name="adj" fmla="val 0"/>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marL="0" marR="0" lvl="0" indent="0" algn="ctr" defTabSz="1088473" rtl="0" eaLnBrk="1" fontAlgn="auto" latinLnBrk="0" hangingPunct="1">
              <a:lnSpc>
                <a:spcPct val="100000"/>
              </a:lnSpc>
              <a:spcBef>
                <a:spcPts val="0"/>
              </a:spcBef>
              <a:spcAft>
                <a:spcPts val="0"/>
              </a:spcAft>
              <a:buClrTx/>
              <a:buSzTx/>
              <a:buFontTx/>
              <a:buNone/>
              <a:tabLst/>
              <a:defRPr/>
            </a:pPr>
            <a:endParaRPr kumimoji="0" lang="en-US" sz="2167" b="0" i="0" u="none" strike="noStrike" kern="1200" cap="none" spc="0" normalizeH="0" baseline="0" noProof="0">
              <a:ln>
                <a:noFill/>
              </a:ln>
              <a:solidFill>
                <a:srgbClr val="FFFFFF"/>
              </a:solidFill>
              <a:effectLst/>
              <a:uLnTx/>
              <a:uFillTx/>
              <a:latin typeface="Arial"/>
              <a:ea typeface="+mn-ea"/>
              <a:cs typeface="+mn-cs"/>
            </a:endParaRPr>
          </a:p>
        </p:txBody>
      </p:sp>
      <p:cxnSp>
        <p:nvCxnSpPr>
          <p:cNvPr id="13" name="Straight Connector 12"/>
          <p:cNvCxnSpPr>
            <a:cxnSpLocks/>
          </p:cNvCxnSpPr>
          <p:nvPr/>
        </p:nvCxnSpPr>
        <p:spPr>
          <a:xfrm flipV="1">
            <a:off x="1491198" y="2338466"/>
            <a:ext cx="0" cy="896112"/>
          </a:xfrm>
          <a:prstGeom prst="line">
            <a:avLst/>
          </a:prstGeom>
          <a:ln w="9525"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44582F0-6C48-46AE-9629-90B59078D470}"/>
              </a:ext>
            </a:extLst>
          </p:cNvPr>
          <p:cNvSpPr>
            <a:spLocks noGrp="1"/>
          </p:cNvSpPr>
          <p:nvPr>
            <p:ph type="body" sz="quarter" idx="15"/>
          </p:nvPr>
        </p:nvSpPr>
        <p:spPr/>
        <p:txBody>
          <a:bodyPr/>
          <a:lstStyle/>
          <a:p>
            <a:endParaRPr lang="en-US"/>
          </a:p>
        </p:txBody>
      </p:sp>
      <p:sp>
        <p:nvSpPr>
          <p:cNvPr id="2" name="Text Placeholder 1">
            <a:extLst>
              <a:ext uri="{FF2B5EF4-FFF2-40B4-BE49-F238E27FC236}">
                <a16:creationId xmlns:a16="http://schemas.microsoft.com/office/drawing/2014/main" id="{2E8016D9-CC34-4FCE-B89D-8F6256B7F6A4}"/>
              </a:ext>
            </a:extLst>
          </p:cNvPr>
          <p:cNvSpPr>
            <a:spLocks noGrp="1"/>
          </p:cNvSpPr>
          <p:nvPr>
            <p:ph type="body" sz="quarter" idx="13"/>
          </p:nvPr>
        </p:nvSpPr>
        <p:spPr>
          <a:xfrm>
            <a:off x="987551" y="4955557"/>
            <a:ext cx="10213848" cy="1138794"/>
          </a:xfrm>
        </p:spPr>
        <p:txBody>
          <a:bodyPr/>
          <a:lstStyle/>
          <a:p>
            <a:r>
              <a:rPr lang="en-US" dirty="0"/>
              <a:t>*Medicare has an initial enrollment period of 7 months: the enrollment period begins 3 months before the month you turn 65, includes the month you turn 65, and ends 3 months after you turn 65.</a:t>
            </a:r>
            <a:br>
              <a:rPr lang="en-US" dirty="0"/>
            </a:br>
            <a:br>
              <a:rPr lang="en-US" dirty="0"/>
            </a:br>
            <a:r>
              <a:rPr lang="en-US" dirty="0"/>
              <a:t>**</a:t>
            </a:r>
            <a:r>
              <a:rPr lang="en-US" dirty="0">
                <a:effectLst/>
                <a:ea typeface="Calibri" panose="020F0502020204030204" pitchFamily="34" charset="0"/>
              </a:rPr>
              <a:t>If you will turn 72 on or after January 1, 2023, your first required minimum distribution (RMD) will not be required until 2024. The new deadline for taking your first RMD is April 1 following the year in which you turn 73 or the year that you stop working for your employer, if later. If are you still employed at that time, your employer may allow you to delay your first RMD until the April 1 following the year in which you terminate employment. If you turned 72 in 2022, you must still take your RMD by April 1, 2023, and continue to take RMDs no later than each December 31 after that. If you turned 72 in 2022 and are still working, you must still take your RMD by the April 1 following the year you no longer work for your employer.</a:t>
            </a:r>
            <a:endParaRPr lang="en-US" dirty="0"/>
          </a:p>
          <a:p>
            <a:endParaRPr lang="en-US" dirty="0"/>
          </a:p>
          <a:p>
            <a:r>
              <a:rPr lang="en-US" dirty="0"/>
              <a:t>If you turned 70½ in 2019, you must still take your RMD by April 1, 2020, and continue to take RMDs no later than each December 31 after that. If you turned 70½ in 2019 and are still working, you must still take your RMD by the April 1 following the year you no longer work for your employer.</a:t>
            </a:r>
          </a:p>
        </p:txBody>
      </p:sp>
      <p:sp>
        <p:nvSpPr>
          <p:cNvPr id="7" name="Title 6"/>
          <p:cNvSpPr>
            <a:spLocks noGrp="1"/>
          </p:cNvSpPr>
          <p:nvPr>
            <p:ph type="title"/>
          </p:nvPr>
        </p:nvSpPr>
        <p:spPr/>
        <p:txBody>
          <a:bodyPr/>
          <a:lstStyle/>
          <a:p>
            <a:r>
              <a:rPr lang="en-US" dirty="0">
                <a:solidFill>
                  <a:schemeClr val="accent1"/>
                </a:solidFill>
              </a:rPr>
              <a:t>MILESTONE AGES</a:t>
            </a:r>
          </a:p>
        </p:txBody>
      </p:sp>
      <p:sp>
        <p:nvSpPr>
          <p:cNvPr id="11" name="TextBox 10"/>
          <p:cNvSpPr txBox="1"/>
          <p:nvPr/>
        </p:nvSpPr>
        <p:spPr>
          <a:xfrm>
            <a:off x="1057378" y="1868982"/>
            <a:ext cx="848693" cy="184666"/>
          </a:xfrm>
          <a:prstGeom prst="rect">
            <a:avLst/>
          </a:prstGeom>
          <a:noFill/>
        </p:spPr>
        <p:txBody>
          <a:bodyPr wrap="square" lIns="0" tIns="0" rIns="0" bIns="0" rtlCol="0">
            <a:spAutoFit/>
          </a:bodyPr>
          <a:lstStyle/>
          <a:p>
            <a:pPr marL="0" marR="0" lvl="0" indent="0" algn="ctr" defTabSz="1088473" rtl="0" eaLnBrk="1" fontAlgn="auto" latinLnBrk="0" hangingPunct="1">
              <a:lnSpc>
                <a:spcPct val="100000"/>
              </a:lnSpc>
              <a:spcBef>
                <a:spcPts val="0"/>
              </a:spcBef>
              <a:spcAft>
                <a:spcPts val="1000"/>
              </a:spcAft>
              <a:buClr>
                <a:srgbClr val="05C3DE"/>
              </a:buClr>
              <a:buSzTx/>
              <a:buFontTx/>
              <a:buNone/>
              <a:tabLst/>
              <a:defRPr/>
            </a:pPr>
            <a:r>
              <a:rPr kumimoji="0" lang="en-US" sz="1200" b="0" i="0" u="none" strike="noStrike" kern="1200" cap="all" spc="0" normalizeH="0" baseline="0" noProof="0" dirty="0">
                <a:ln>
                  <a:noFill/>
                </a:ln>
                <a:solidFill>
                  <a:srgbClr val="054C70"/>
                </a:solidFill>
                <a:effectLst/>
                <a:uLnTx/>
                <a:uFillTx/>
                <a:latin typeface="Arial Black"/>
                <a:ea typeface="+mn-ea"/>
                <a:cs typeface="+mn-cs"/>
              </a:rPr>
              <a:t>age 50</a:t>
            </a:r>
          </a:p>
        </p:txBody>
      </p:sp>
      <p:sp>
        <p:nvSpPr>
          <p:cNvPr id="18" name="TextBox 17"/>
          <p:cNvSpPr txBox="1"/>
          <p:nvPr/>
        </p:nvSpPr>
        <p:spPr>
          <a:xfrm>
            <a:off x="10097218" y="1869750"/>
            <a:ext cx="843183" cy="184666"/>
          </a:xfrm>
          <a:prstGeom prst="rect">
            <a:avLst/>
          </a:prstGeom>
          <a:noFill/>
        </p:spPr>
        <p:txBody>
          <a:bodyPr wrap="square" lIns="0" tIns="0" rIns="0" bIns="0" rtlCol="0">
            <a:spAutoFit/>
          </a:bodyPr>
          <a:lstStyle/>
          <a:p>
            <a:pPr marL="0" marR="0" lvl="0" indent="0" algn="ctr" defTabSz="1088473" rtl="0" eaLnBrk="1" fontAlgn="auto" latinLnBrk="0" hangingPunct="1">
              <a:lnSpc>
                <a:spcPct val="100000"/>
              </a:lnSpc>
              <a:spcBef>
                <a:spcPts val="0"/>
              </a:spcBef>
              <a:spcAft>
                <a:spcPts val="1000"/>
              </a:spcAft>
              <a:buClr>
                <a:srgbClr val="05C3DE"/>
              </a:buClr>
              <a:buSzTx/>
              <a:buFontTx/>
              <a:buNone/>
              <a:tabLst/>
              <a:defRPr/>
            </a:pPr>
            <a:r>
              <a:rPr kumimoji="0" lang="en-US" sz="1200" b="0" i="0" u="none" strike="noStrike" kern="1200" cap="all" spc="0" normalizeH="0" baseline="0" noProof="0" dirty="0">
                <a:ln>
                  <a:noFill/>
                </a:ln>
                <a:solidFill>
                  <a:srgbClr val="054C70"/>
                </a:solidFill>
                <a:effectLst/>
                <a:uLnTx/>
                <a:uFillTx/>
                <a:latin typeface="Arial Black"/>
                <a:ea typeface="+mn-ea"/>
                <a:cs typeface="+mn-cs"/>
              </a:rPr>
              <a:t>age 73**</a:t>
            </a:r>
          </a:p>
        </p:txBody>
      </p:sp>
      <p:sp>
        <p:nvSpPr>
          <p:cNvPr id="19" name="TextBox 18"/>
          <p:cNvSpPr txBox="1"/>
          <p:nvPr/>
        </p:nvSpPr>
        <p:spPr>
          <a:xfrm>
            <a:off x="2463367" y="1869750"/>
            <a:ext cx="848692" cy="184666"/>
          </a:xfrm>
          <a:prstGeom prst="rect">
            <a:avLst/>
          </a:prstGeom>
          <a:noFill/>
        </p:spPr>
        <p:txBody>
          <a:bodyPr wrap="square" lIns="0" tIns="0" rIns="0" bIns="0" rtlCol="0">
            <a:spAutoFit/>
          </a:bodyPr>
          <a:lstStyle/>
          <a:p>
            <a:pPr marL="0" marR="0" lvl="0" indent="0" algn="ctr" defTabSz="1088473" rtl="0" eaLnBrk="1" fontAlgn="auto" latinLnBrk="0" hangingPunct="1">
              <a:lnSpc>
                <a:spcPct val="100000"/>
              </a:lnSpc>
              <a:spcBef>
                <a:spcPts val="0"/>
              </a:spcBef>
              <a:spcAft>
                <a:spcPts val="1000"/>
              </a:spcAft>
              <a:buClr>
                <a:srgbClr val="05C3DE"/>
              </a:buClr>
              <a:buSzTx/>
              <a:buFontTx/>
              <a:buNone/>
              <a:tabLst/>
              <a:defRPr/>
            </a:pPr>
            <a:r>
              <a:rPr kumimoji="0" lang="en-US" sz="1200" b="0" i="0" u="none" strike="noStrike" kern="1200" cap="all" spc="0" normalizeH="0" baseline="0" noProof="0" dirty="0">
                <a:ln>
                  <a:noFill/>
                </a:ln>
                <a:solidFill>
                  <a:srgbClr val="054C70"/>
                </a:solidFill>
                <a:effectLst/>
                <a:uLnTx/>
                <a:uFillTx/>
                <a:latin typeface="Arial Black"/>
                <a:ea typeface="+mn-ea"/>
                <a:cs typeface="+mn-cs"/>
              </a:rPr>
              <a:t>age 55</a:t>
            </a:r>
          </a:p>
        </p:txBody>
      </p:sp>
      <p:sp>
        <p:nvSpPr>
          <p:cNvPr id="23" name="TextBox 22"/>
          <p:cNvSpPr txBox="1"/>
          <p:nvPr/>
        </p:nvSpPr>
        <p:spPr>
          <a:xfrm>
            <a:off x="5577488" y="1869750"/>
            <a:ext cx="848693" cy="184666"/>
          </a:xfrm>
          <a:prstGeom prst="rect">
            <a:avLst/>
          </a:prstGeom>
          <a:noFill/>
        </p:spPr>
        <p:txBody>
          <a:bodyPr wrap="square" lIns="0" tIns="0" rIns="0" bIns="0" rtlCol="0">
            <a:spAutoFit/>
          </a:bodyPr>
          <a:lstStyle/>
          <a:p>
            <a:pPr marL="0" marR="0" lvl="0" indent="0" algn="ctr" defTabSz="1088473" rtl="0" eaLnBrk="1" fontAlgn="auto" latinLnBrk="0" hangingPunct="1">
              <a:lnSpc>
                <a:spcPct val="100000"/>
              </a:lnSpc>
              <a:spcBef>
                <a:spcPts val="0"/>
              </a:spcBef>
              <a:spcAft>
                <a:spcPts val="1000"/>
              </a:spcAft>
              <a:buClr>
                <a:srgbClr val="05C3DE"/>
              </a:buClr>
              <a:buSzTx/>
              <a:buFontTx/>
              <a:buNone/>
              <a:tabLst/>
              <a:defRPr/>
            </a:pPr>
            <a:r>
              <a:rPr kumimoji="0" lang="en-US" sz="1200" b="0" i="0" u="none" strike="noStrike" kern="1200" cap="all" spc="0" normalizeH="0" baseline="0" noProof="0" dirty="0">
                <a:ln>
                  <a:noFill/>
                </a:ln>
                <a:solidFill>
                  <a:srgbClr val="054C70"/>
                </a:solidFill>
                <a:effectLst/>
                <a:uLnTx/>
                <a:uFillTx/>
                <a:latin typeface="Arial Black"/>
                <a:ea typeface="+mn-ea"/>
                <a:cs typeface="+mn-cs"/>
              </a:rPr>
              <a:t>age 62</a:t>
            </a:r>
          </a:p>
        </p:txBody>
      </p:sp>
      <p:sp>
        <p:nvSpPr>
          <p:cNvPr id="27" name="TextBox 26"/>
          <p:cNvSpPr txBox="1"/>
          <p:nvPr/>
        </p:nvSpPr>
        <p:spPr>
          <a:xfrm>
            <a:off x="7045269" y="1869750"/>
            <a:ext cx="848692" cy="184666"/>
          </a:xfrm>
          <a:prstGeom prst="rect">
            <a:avLst/>
          </a:prstGeom>
          <a:noFill/>
        </p:spPr>
        <p:txBody>
          <a:bodyPr wrap="square" lIns="0" tIns="0" rIns="0" bIns="0" rtlCol="0">
            <a:spAutoFit/>
          </a:bodyPr>
          <a:lstStyle/>
          <a:p>
            <a:pPr marL="0" marR="0" lvl="0" indent="0" algn="ctr" defTabSz="1088473" rtl="0" eaLnBrk="1" fontAlgn="auto" latinLnBrk="0" hangingPunct="1">
              <a:lnSpc>
                <a:spcPct val="100000"/>
              </a:lnSpc>
              <a:spcBef>
                <a:spcPts val="0"/>
              </a:spcBef>
              <a:spcAft>
                <a:spcPts val="1000"/>
              </a:spcAft>
              <a:buClr>
                <a:srgbClr val="05C3DE"/>
              </a:buClr>
              <a:buSzTx/>
              <a:buFontTx/>
              <a:buNone/>
              <a:tabLst/>
              <a:defRPr/>
            </a:pPr>
            <a:r>
              <a:rPr kumimoji="0" lang="en-US" sz="1200" b="0" i="0" u="none" strike="noStrike" kern="1200" cap="all" spc="0" normalizeH="0" baseline="0" noProof="0" dirty="0">
                <a:ln>
                  <a:noFill/>
                </a:ln>
                <a:solidFill>
                  <a:srgbClr val="054C70"/>
                </a:solidFill>
                <a:effectLst/>
                <a:uLnTx/>
                <a:uFillTx/>
                <a:latin typeface="Arial Black"/>
                <a:ea typeface="+mn-ea"/>
                <a:cs typeface="+mn-cs"/>
              </a:rPr>
              <a:t>age 65*</a:t>
            </a:r>
          </a:p>
        </p:txBody>
      </p:sp>
      <p:sp>
        <p:nvSpPr>
          <p:cNvPr id="43" name="TextBox 42"/>
          <p:cNvSpPr txBox="1"/>
          <p:nvPr/>
        </p:nvSpPr>
        <p:spPr>
          <a:xfrm>
            <a:off x="4020427" y="1869750"/>
            <a:ext cx="848693" cy="184666"/>
          </a:xfrm>
          <a:prstGeom prst="rect">
            <a:avLst/>
          </a:prstGeom>
          <a:noFill/>
        </p:spPr>
        <p:txBody>
          <a:bodyPr wrap="square" lIns="0" tIns="0" rIns="0" bIns="0" rtlCol="0">
            <a:spAutoFit/>
          </a:bodyPr>
          <a:lstStyle/>
          <a:p>
            <a:pPr marL="0" marR="0" lvl="0" indent="0" algn="ctr" defTabSz="1088473" rtl="0" eaLnBrk="1" fontAlgn="auto" latinLnBrk="0" hangingPunct="1">
              <a:lnSpc>
                <a:spcPct val="100000"/>
              </a:lnSpc>
              <a:spcBef>
                <a:spcPts val="0"/>
              </a:spcBef>
              <a:spcAft>
                <a:spcPts val="1000"/>
              </a:spcAft>
              <a:buClr>
                <a:srgbClr val="05C3DE"/>
              </a:buClr>
              <a:buSzTx/>
              <a:buFontTx/>
              <a:buNone/>
              <a:tabLst/>
              <a:defRPr/>
            </a:pPr>
            <a:r>
              <a:rPr kumimoji="0" lang="en-US" sz="1200" b="0" i="0" u="none" strike="noStrike" kern="1200" cap="all" spc="0" normalizeH="0" baseline="0" noProof="0" dirty="0">
                <a:ln>
                  <a:noFill/>
                </a:ln>
                <a:solidFill>
                  <a:srgbClr val="054C70"/>
                </a:solidFill>
                <a:effectLst/>
                <a:uLnTx/>
                <a:uFillTx/>
                <a:latin typeface="Arial Black"/>
                <a:ea typeface="+mn-ea"/>
                <a:cs typeface="+mn-cs"/>
              </a:rPr>
              <a:t>age 59½</a:t>
            </a:r>
          </a:p>
        </p:txBody>
      </p:sp>
      <p:sp>
        <p:nvSpPr>
          <p:cNvPr id="53" name="TextBox 52">
            <a:extLst>
              <a:ext uri="{FF2B5EF4-FFF2-40B4-BE49-F238E27FC236}">
                <a16:creationId xmlns:a16="http://schemas.microsoft.com/office/drawing/2014/main" id="{21183C24-4EEB-4600-BFA9-C5E392ABAC86}"/>
              </a:ext>
            </a:extLst>
          </p:cNvPr>
          <p:cNvSpPr txBox="1"/>
          <p:nvPr/>
        </p:nvSpPr>
        <p:spPr>
          <a:xfrm>
            <a:off x="8540158" y="1869750"/>
            <a:ext cx="843183" cy="184666"/>
          </a:xfrm>
          <a:prstGeom prst="rect">
            <a:avLst/>
          </a:prstGeom>
          <a:noFill/>
        </p:spPr>
        <p:txBody>
          <a:bodyPr wrap="square" lIns="0" tIns="0" rIns="0" bIns="0" rtlCol="0">
            <a:spAutoFit/>
          </a:bodyPr>
          <a:lstStyle/>
          <a:p>
            <a:pPr marL="0" marR="0" lvl="0" indent="0" algn="ctr" defTabSz="1088473" rtl="0" eaLnBrk="1" fontAlgn="auto" latinLnBrk="0" hangingPunct="1">
              <a:lnSpc>
                <a:spcPct val="100000"/>
              </a:lnSpc>
              <a:spcBef>
                <a:spcPts val="0"/>
              </a:spcBef>
              <a:spcAft>
                <a:spcPts val="1000"/>
              </a:spcAft>
              <a:buClr>
                <a:srgbClr val="05C3DE"/>
              </a:buClr>
              <a:buSzTx/>
              <a:buFontTx/>
              <a:buNone/>
              <a:tabLst/>
              <a:defRPr/>
            </a:pPr>
            <a:r>
              <a:rPr kumimoji="0" lang="en-US" sz="1200" b="0" i="0" u="none" strike="noStrike" kern="1200" cap="all" spc="0" normalizeH="0" baseline="0" noProof="0" dirty="0">
                <a:ln>
                  <a:noFill/>
                </a:ln>
                <a:solidFill>
                  <a:srgbClr val="054C70"/>
                </a:solidFill>
                <a:effectLst/>
                <a:uLnTx/>
                <a:uFillTx/>
                <a:latin typeface="Arial Black"/>
                <a:ea typeface="+mn-ea"/>
                <a:cs typeface="+mn-cs"/>
              </a:rPr>
              <a:t>age 70</a:t>
            </a:r>
          </a:p>
        </p:txBody>
      </p:sp>
      <p:cxnSp>
        <p:nvCxnSpPr>
          <p:cNvPr id="45" name="Straight Connector 44">
            <a:extLst>
              <a:ext uri="{FF2B5EF4-FFF2-40B4-BE49-F238E27FC236}">
                <a16:creationId xmlns:a16="http://schemas.microsoft.com/office/drawing/2014/main" id="{275F56C0-BC6D-4B1E-A44D-782358A6FF84}"/>
              </a:ext>
            </a:extLst>
          </p:cNvPr>
          <p:cNvCxnSpPr>
            <a:cxnSpLocks/>
          </p:cNvCxnSpPr>
          <p:nvPr/>
        </p:nvCxnSpPr>
        <p:spPr>
          <a:xfrm flipV="1">
            <a:off x="2918059" y="2338466"/>
            <a:ext cx="0" cy="896112"/>
          </a:xfrm>
          <a:prstGeom prst="line">
            <a:avLst/>
          </a:prstGeom>
          <a:ln w="9525"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D811B1A-D8F0-43AB-BFFD-3C2DDFCF70D4}"/>
              </a:ext>
            </a:extLst>
          </p:cNvPr>
          <p:cNvCxnSpPr>
            <a:cxnSpLocks/>
          </p:cNvCxnSpPr>
          <p:nvPr/>
        </p:nvCxnSpPr>
        <p:spPr>
          <a:xfrm flipV="1">
            <a:off x="4406352" y="2327495"/>
            <a:ext cx="0" cy="896112"/>
          </a:xfrm>
          <a:prstGeom prst="line">
            <a:avLst/>
          </a:prstGeom>
          <a:ln w="9525"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68EC5F6-3E26-41FA-BE1C-2264BEC1F6C9}"/>
              </a:ext>
            </a:extLst>
          </p:cNvPr>
          <p:cNvCxnSpPr>
            <a:cxnSpLocks/>
          </p:cNvCxnSpPr>
          <p:nvPr/>
        </p:nvCxnSpPr>
        <p:spPr>
          <a:xfrm flipV="1">
            <a:off x="6004372" y="2340072"/>
            <a:ext cx="0" cy="896112"/>
          </a:xfrm>
          <a:prstGeom prst="line">
            <a:avLst/>
          </a:prstGeom>
          <a:ln w="9525"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53768ED-E992-45CC-9946-E8731F73AABB}"/>
              </a:ext>
            </a:extLst>
          </p:cNvPr>
          <p:cNvCxnSpPr>
            <a:cxnSpLocks/>
          </p:cNvCxnSpPr>
          <p:nvPr/>
        </p:nvCxnSpPr>
        <p:spPr>
          <a:xfrm flipV="1">
            <a:off x="7481971" y="2338466"/>
            <a:ext cx="0" cy="896112"/>
          </a:xfrm>
          <a:prstGeom prst="line">
            <a:avLst/>
          </a:prstGeom>
          <a:ln w="9525"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69CB316-5E90-47AB-B911-0F90669D3D84}"/>
              </a:ext>
            </a:extLst>
          </p:cNvPr>
          <p:cNvCxnSpPr>
            <a:cxnSpLocks/>
          </p:cNvCxnSpPr>
          <p:nvPr/>
        </p:nvCxnSpPr>
        <p:spPr>
          <a:xfrm flipV="1">
            <a:off x="8980958" y="2327495"/>
            <a:ext cx="0" cy="896112"/>
          </a:xfrm>
          <a:prstGeom prst="line">
            <a:avLst/>
          </a:prstGeom>
          <a:ln w="9525"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AF3672D-B118-4026-A938-C874D264AFB4}"/>
              </a:ext>
            </a:extLst>
          </p:cNvPr>
          <p:cNvCxnSpPr>
            <a:cxnSpLocks/>
          </p:cNvCxnSpPr>
          <p:nvPr/>
        </p:nvCxnSpPr>
        <p:spPr>
          <a:xfrm flipV="1">
            <a:off x="10449968" y="2327495"/>
            <a:ext cx="0" cy="896112"/>
          </a:xfrm>
          <a:prstGeom prst="line">
            <a:avLst/>
          </a:prstGeom>
          <a:ln w="9525"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768A40BD-A7BE-E546-A3B7-8070DCDF2AEC}"/>
              </a:ext>
            </a:extLst>
          </p:cNvPr>
          <p:cNvSpPr/>
          <p:nvPr/>
        </p:nvSpPr>
        <p:spPr>
          <a:xfrm>
            <a:off x="1290503" y="2628031"/>
            <a:ext cx="401389" cy="401389"/>
          </a:xfrm>
          <a:prstGeom prst="ellipse">
            <a:avLst/>
          </a:prstGeom>
          <a:solidFill>
            <a:schemeClr val="bg1"/>
          </a:solidFill>
          <a:ln>
            <a:solidFill>
              <a:srgbClr val="05C3DE"/>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5" name="Picture 4">
            <a:extLst>
              <a:ext uri="{FF2B5EF4-FFF2-40B4-BE49-F238E27FC236}">
                <a16:creationId xmlns:a16="http://schemas.microsoft.com/office/drawing/2014/main" id="{CAF03CDC-303D-524A-8A81-80DF2584330B}"/>
              </a:ext>
            </a:extLst>
          </p:cNvPr>
          <p:cNvPicPr>
            <a:picLocks noChangeAspect="1"/>
          </p:cNvPicPr>
          <p:nvPr/>
        </p:nvPicPr>
        <p:blipFill>
          <a:blip r:embed="rId3"/>
          <a:stretch>
            <a:fillRect/>
          </a:stretch>
        </p:blipFill>
        <p:spPr>
          <a:xfrm rot="21081058">
            <a:off x="1401667" y="2719351"/>
            <a:ext cx="198760" cy="234536"/>
          </a:xfrm>
          <a:prstGeom prst="rect">
            <a:avLst/>
          </a:prstGeom>
        </p:spPr>
      </p:pic>
      <p:sp>
        <p:nvSpPr>
          <p:cNvPr id="46" name="Oval 45">
            <a:extLst>
              <a:ext uri="{FF2B5EF4-FFF2-40B4-BE49-F238E27FC236}">
                <a16:creationId xmlns:a16="http://schemas.microsoft.com/office/drawing/2014/main" id="{2238457C-8590-EF4A-9770-AFA58F415210}"/>
              </a:ext>
            </a:extLst>
          </p:cNvPr>
          <p:cNvSpPr/>
          <p:nvPr/>
        </p:nvSpPr>
        <p:spPr>
          <a:xfrm>
            <a:off x="2719854" y="2628031"/>
            <a:ext cx="401389" cy="401389"/>
          </a:xfrm>
          <a:prstGeom prst="ellipse">
            <a:avLst/>
          </a:prstGeom>
          <a:solidFill>
            <a:schemeClr val="bg1"/>
          </a:solidFill>
          <a:ln>
            <a:solidFill>
              <a:srgbClr val="05C3DE"/>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47" name="Picture 46">
            <a:extLst>
              <a:ext uri="{FF2B5EF4-FFF2-40B4-BE49-F238E27FC236}">
                <a16:creationId xmlns:a16="http://schemas.microsoft.com/office/drawing/2014/main" id="{3D775DBD-58C6-F345-90B6-0D26A8B65399}"/>
              </a:ext>
            </a:extLst>
          </p:cNvPr>
          <p:cNvPicPr>
            <a:picLocks noChangeAspect="1"/>
          </p:cNvPicPr>
          <p:nvPr/>
        </p:nvPicPr>
        <p:blipFill>
          <a:blip r:embed="rId3"/>
          <a:stretch>
            <a:fillRect/>
          </a:stretch>
        </p:blipFill>
        <p:spPr>
          <a:xfrm rot="21081058">
            <a:off x="2831018" y="2719351"/>
            <a:ext cx="198760" cy="234536"/>
          </a:xfrm>
          <a:prstGeom prst="rect">
            <a:avLst/>
          </a:prstGeom>
        </p:spPr>
      </p:pic>
      <p:sp>
        <p:nvSpPr>
          <p:cNvPr id="48" name="Oval 47">
            <a:extLst>
              <a:ext uri="{FF2B5EF4-FFF2-40B4-BE49-F238E27FC236}">
                <a16:creationId xmlns:a16="http://schemas.microsoft.com/office/drawing/2014/main" id="{640BD19F-B0F0-CB4E-863D-9B5665180A06}"/>
              </a:ext>
            </a:extLst>
          </p:cNvPr>
          <p:cNvSpPr/>
          <p:nvPr/>
        </p:nvSpPr>
        <p:spPr>
          <a:xfrm>
            <a:off x="4211769" y="2628031"/>
            <a:ext cx="401389" cy="401389"/>
          </a:xfrm>
          <a:prstGeom prst="ellipse">
            <a:avLst/>
          </a:prstGeom>
          <a:solidFill>
            <a:schemeClr val="bg1"/>
          </a:solidFill>
          <a:ln>
            <a:solidFill>
              <a:srgbClr val="05C3DE"/>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49" name="Picture 48">
            <a:extLst>
              <a:ext uri="{FF2B5EF4-FFF2-40B4-BE49-F238E27FC236}">
                <a16:creationId xmlns:a16="http://schemas.microsoft.com/office/drawing/2014/main" id="{6E130A4A-47C8-E541-953D-B45F7DDC70CE}"/>
              </a:ext>
            </a:extLst>
          </p:cNvPr>
          <p:cNvPicPr>
            <a:picLocks noChangeAspect="1"/>
          </p:cNvPicPr>
          <p:nvPr/>
        </p:nvPicPr>
        <p:blipFill>
          <a:blip r:embed="rId3"/>
          <a:stretch>
            <a:fillRect/>
          </a:stretch>
        </p:blipFill>
        <p:spPr>
          <a:xfrm rot="21081058">
            <a:off x="4322933" y="2719351"/>
            <a:ext cx="198760" cy="234536"/>
          </a:xfrm>
          <a:prstGeom prst="rect">
            <a:avLst/>
          </a:prstGeom>
        </p:spPr>
      </p:pic>
      <p:sp>
        <p:nvSpPr>
          <p:cNvPr id="51" name="Oval 50">
            <a:extLst>
              <a:ext uri="{FF2B5EF4-FFF2-40B4-BE49-F238E27FC236}">
                <a16:creationId xmlns:a16="http://schemas.microsoft.com/office/drawing/2014/main" id="{19A39CAE-0F1D-804B-BF64-8E65B2BF668B}"/>
              </a:ext>
            </a:extLst>
          </p:cNvPr>
          <p:cNvSpPr/>
          <p:nvPr/>
        </p:nvSpPr>
        <p:spPr>
          <a:xfrm>
            <a:off x="5825028" y="2628030"/>
            <a:ext cx="401389" cy="401389"/>
          </a:xfrm>
          <a:prstGeom prst="ellipse">
            <a:avLst/>
          </a:prstGeom>
          <a:solidFill>
            <a:schemeClr val="bg1"/>
          </a:solidFill>
          <a:ln>
            <a:solidFill>
              <a:srgbClr val="05C3DE"/>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52" name="Picture 51">
            <a:extLst>
              <a:ext uri="{FF2B5EF4-FFF2-40B4-BE49-F238E27FC236}">
                <a16:creationId xmlns:a16="http://schemas.microsoft.com/office/drawing/2014/main" id="{ED7BC3F8-EDF4-074E-B63E-AFC7A7BF63CB}"/>
              </a:ext>
            </a:extLst>
          </p:cNvPr>
          <p:cNvPicPr>
            <a:picLocks noChangeAspect="1"/>
          </p:cNvPicPr>
          <p:nvPr/>
        </p:nvPicPr>
        <p:blipFill>
          <a:blip r:embed="rId3"/>
          <a:stretch>
            <a:fillRect/>
          </a:stretch>
        </p:blipFill>
        <p:spPr>
          <a:xfrm rot="21081058">
            <a:off x="5936192" y="2719350"/>
            <a:ext cx="198760" cy="234536"/>
          </a:xfrm>
          <a:prstGeom prst="rect">
            <a:avLst/>
          </a:prstGeom>
        </p:spPr>
      </p:pic>
      <p:sp>
        <p:nvSpPr>
          <p:cNvPr id="55" name="Oval 54">
            <a:extLst>
              <a:ext uri="{FF2B5EF4-FFF2-40B4-BE49-F238E27FC236}">
                <a16:creationId xmlns:a16="http://schemas.microsoft.com/office/drawing/2014/main" id="{0E8AC079-EBE4-EC4D-ACA0-6D6399CA81BD}"/>
              </a:ext>
            </a:extLst>
          </p:cNvPr>
          <p:cNvSpPr/>
          <p:nvPr/>
        </p:nvSpPr>
        <p:spPr>
          <a:xfrm>
            <a:off x="7283822" y="2628030"/>
            <a:ext cx="401389" cy="401389"/>
          </a:xfrm>
          <a:prstGeom prst="ellipse">
            <a:avLst/>
          </a:prstGeom>
          <a:solidFill>
            <a:schemeClr val="bg1"/>
          </a:solidFill>
          <a:ln>
            <a:solidFill>
              <a:srgbClr val="05C3DE"/>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56" name="Picture 55">
            <a:extLst>
              <a:ext uri="{FF2B5EF4-FFF2-40B4-BE49-F238E27FC236}">
                <a16:creationId xmlns:a16="http://schemas.microsoft.com/office/drawing/2014/main" id="{B4EA6461-0E8A-7842-80B1-4E60A3E415DB}"/>
              </a:ext>
            </a:extLst>
          </p:cNvPr>
          <p:cNvPicPr>
            <a:picLocks noChangeAspect="1"/>
          </p:cNvPicPr>
          <p:nvPr/>
        </p:nvPicPr>
        <p:blipFill>
          <a:blip r:embed="rId3"/>
          <a:stretch>
            <a:fillRect/>
          </a:stretch>
        </p:blipFill>
        <p:spPr>
          <a:xfrm rot="21081058">
            <a:off x="7394986" y="2719350"/>
            <a:ext cx="198760" cy="234536"/>
          </a:xfrm>
          <a:prstGeom prst="rect">
            <a:avLst/>
          </a:prstGeom>
        </p:spPr>
      </p:pic>
      <p:sp>
        <p:nvSpPr>
          <p:cNvPr id="57" name="Oval 56">
            <a:extLst>
              <a:ext uri="{FF2B5EF4-FFF2-40B4-BE49-F238E27FC236}">
                <a16:creationId xmlns:a16="http://schemas.microsoft.com/office/drawing/2014/main" id="{B8F22021-608E-B849-9CC4-132C8092E203}"/>
              </a:ext>
            </a:extLst>
          </p:cNvPr>
          <p:cNvSpPr/>
          <p:nvPr/>
        </p:nvSpPr>
        <p:spPr>
          <a:xfrm>
            <a:off x="8790067" y="2628030"/>
            <a:ext cx="401389" cy="401389"/>
          </a:xfrm>
          <a:prstGeom prst="ellipse">
            <a:avLst/>
          </a:prstGeom>
          <a:solidFill>
            <a:schemeClr val="bg1"/>
          </a:solidFill>
          <a:ln>
            <a:solidFill>
              <a:srgbClr val="05C3DE"/>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58" name="Picture 57">
            <a:extLst>
              <a:ext uri="{FF2B5EF4-FFF2-40B4-BE49-F238E27FC236}">
                <a16:creationId xmlns:a16="http://schemas.microsoft.com/office/drawing/2014/main" id="{1F3CD133-1781-344D-82D6-350A44D7B31B}"/>
              </a:ext>
            </a:extLst>
          </p:cNvPr>
          <p:cNvPicPr>
            <a:picLocks noChangeAspect="1"/>
          </p:cNvPicPr>
          <p:nvPr/>
        </p:nvPicPr>
        <p:blipFill>
          <a:blip r:embed="rId3"/>
          <a:stretch>
            <a:fillRect/>
          </a:stretch>
        </p:blipFill>
        <p:spPr>
          <a:xfrm rot="21081058">
            <a:off x="8901231" y="2719350"/>
            <a:ext cx="198760" cy="234536"/>
          </a:xfrm>
          <a:prstGeom prst="rect">
            <a:avLst/>
          </a:prstGeom>
        </p:spPr>
      </p:pic>
      <p:sp>
        <p:nvSpPr>
          <p:cNvPr id="59" name="Oval 58">
            <a:extLst>
              <a:ext uri="{FF2B5EF4-FFF2-40B4-BE49-F238E27FC236}">
                <a16:creationId xmlns:a16="http://schemas.microsoft.com/office/drawing/2014/main" id="{A480725E-805D-3848-AF89-2706BA72DD45}"/>
              </a:ext>
            </a:extLst>
          </p:cNvPr>
          <p:cNvSpPr/>
          <p:nvPr/>
        </p:nvSpPr>
        <p:spPr>
          <a:xfrm>
            <a:off x="10244112" y="2628029"/>
            <a:ext cx="401389" cy="401389"/>
          </a:xfrm>
          <a:prstGeom prst="ellipse">
            <a:avLst/>
          </a:prstGeom>
          <a:solidFill>
            <a:schemeClr val="bg1"/>
          </a:solidFill>
          <a:ln>
            <a:solidFill>
              <a:srgbClr val="05C3DE"/>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75" name="Picture 74">
            <a:extLst>
              <a:ext uri="{FF2B5EF4-FFF2-40B4-BE49-F238E27FC236}">
                <a16:creationId xmlns:a16="http://schemas.microsoft.com/office/drawing/2014/main" id="{602C1267-4AF9-7244-857E-F7EE776D87CD}"/>
              </a:ext>
            </a:extLst>
          </p:cNvPr>
          <p:cNvPicPr>
            <a:picLocks noChangeAspect="1"/>
          </p:cNvPicPr>
          <p:nvPr/>
        </p:nvPicPr>
        <p:blipFill>
          <a:blip r:embed="rId3"/>
          <a:stretch>
            <a:fillRect/>
          </a:stretch>
        </p:blipFill>
        <p:spPr>
          <a:xfrm rot="21081058">
            <a:off x="10355276" y="2719349"/>
            <a:ext cx="198760" cy="234536"/>
          </a:xfrm>
          <a:prstGeom prst="rect">
            <a:avLst/>
          </a:prstGeom>
        </p:spPr>
      </p:pic>
      <p:sp>
        <p:nvSpPr>
          <p:cNvPr id="76" name="Rectangle 75">
            <a:extLst>
              <a:ext uri="{FF2B5EF4-FFF2-40B4-BE49-F238E27FC236}">
                <a16:creationId xmlns:a16="http://schemas.microsoft.com/office/drawing/2014/main" id="{79CCF73D-5E88-F04D-96A9-59D54D0DEC73}"/>
              </a:ext>
            </a:extLst>
          </p:cNvPr>
          <p:cNvSpPr/>
          <p:nvPr/>
        </p:nvSpPr>
        <p:spPr>
          <a:xfrm>
            <a:off x="959526" y="3296190"/>
            <a:ext cx="1064715" cy="628377"/>
          </a:xfrm>
          <a:prstGeom prst="rect">
            <a:avLst/>
          </a:prstGeom>
        </p:spPr>
        <p:txBody>
          <a:bodyPr wrap="none">
            <a:spAutoFit/>
          </a:bodyPr>
          <a:lstStyle/>
          <a:p>
            <a:pPr algn="ctr">
              <a:spcAft>
                <a:spcPts val="200"/>
              </a:spcAft>
            </a:pPr>
            <a:r>
              <a:rPr lang="en-US" sz="1050" b="1" dirty="0">
                <a:solidFill>
                  <a:srgbClr val="4F4F4F"/>
                </a:solidFill>
                <a:latin typeface="Arial" panose="020B0604020202020204" pitchFamily="34" charset="0"/>
                <a:cs typeface="Arial" panose="020B0604020202020204" pitchFamily="34" charset="0"/>
              </a:rPr>
              <a:t>Eligible For</a:t>
            </a:r>
          </a:p>
          <a:p>
            <a:pPr algn="ctr">
              <a:spcAft>
                <a:spcPts val="200"/>
              </a:spcAft>
            </a:pPr>
            <a:r>
              <a:rPr lang="en-US" sz="1050" b="1" dirty="0">
                <a:solidFill>
                  <a:srgbClr val="4F4F4F"/>
                </a:solidFill>
                <a:latin typeface="Arial" panose="020B0604020202020204" pitchFamily="34" charset="0"/>
                <a:cs typeface="Arial" panose="020B0604020202020204" pitchFamily="34" charset="0"/>
              </a:rPr>
              <a:t>Catch-Up</a:t>
            </a:r>
          </a:p>
          <a:p>
            <a:pPr algn="ctr">
              <a:spcAft>
                <a:spcPts val="200"/>
              </a:spcAft>
            </a:pPr>
            <a:r>
              <a:rPr lang="en-US" sz="1050" b="1" dirty="0">
                <a:solidFill>
                  <a:srgbClr val="4F4F4F"/>
                </a:solidFill>
                <a:latin typeface="Arial" panose="020B0604020202020204" pitchFamily="34" charset="0"/>
                <a:cs typeface="Arial" panose="020B0604020202020204" pitchFamily="34" charset="0"/>
              </a:rPr>
              <a:t>Contributions</a:t>
            </a:r>
          </a:p>
        </p:txBody>
      </p:sp>
      <p:sp>
        <p:nvSpPr>
          <p:cNvPr id="77" name="Rectangle 76">
            <a:extLst>
              <a:ext uri="{FF2B5EF4-FFF2-40B4-BE49-F238E27FC236}">
                <a16:creationId xmlns:a16="http://schemas.microsoft.com/office/drawing/2014/main" id="{0D545E73-22B2-9B48-9E8B-6D349DFE7336}"/>
              </a:ext>
            </a:extLst>
          </p:cNvPr>
          <p:cNvSpPr/>
          <p:nvPr/>
        </p:nvSpPr>
        <p:spPr>
          <a:xfrm>
            <a:off x="2427352" y="3263637"/>
            <a:ext cx="994183" cy="628377"/>
          </a:xfrm>
          <a:prstGeom prst="rect">
            <a:avLst/>
          </a:prstGeom>
        </p:spPr>
        <p:txBody>
          <a:bodyPr wrap="none">
            <a:spAutoFit/>
          </a:bodyPr>
          <a:lstStyle/>
          <a:p>
            <a:pPr algn="ctr">
              <a:spcAft>
                <a:spcPts val="200"/>
              </a:spcAft>
            </a:pPr>
            <a:r>
              <a:rPr lang="en-US" sz="1050" b="1" dirty="0">
                <a:solidFill>
                  <a:srgbClr val="4F4F4F"/>
                </a:solidFill>
                <a:latin typeface="Arial" panose="020B0604020202020204" pitchFamily="34" charset="0"/>
                <a:cs typeface="Arial" panose="020B0604020202020204" pitchFamily="34" charset="0"/>
              </a:rPr>
              <a:t>Penalty-Free</a:t>
            </a:r>
          </a:p>
          <a:p>
            <a:pPr algn="ctr">
              <a:spcAft>
                <a:spcPts val="200"/>
              </a:spcAft>
            </a:pPr>
            <a:r>
              <a:rPr lang="en-US" sz="1050" b="1" dirty="0">
                <a:solidFill>
                  <a:srgbClr val="4F4F4F"/>
                </a:solidFill>
                <a:latin typeface="Arial" panose="020B0604020202020204" pitchFamily="34" charset="0"/>
                <a:cs typeface="Arial" panose="020B0604020202020204" pitchFamily="34" charset="0"/>
              </a:rPr>
              <a:t>Withdrawal</a:t>
            </a:r>
          </a:p>
          <a:p>
            <a:pPr algn="ctr">
              <a:spcAft>
                <a:spcPts val="200"/>
              </a:spcAft>
            </a:pPr>
            <a:r>
              <a:rPr lang="en-US" sz="1050" b="1" dirty="0">
                <a:solidFill>
                  <a:srgbClr val="4F4F4F"/>
                </a:solidFill>
                <a:latin typeface="Arial" panose="020B0604020202020204" pitchFamily="34" charset="0"/>
                <a:cs typeface="Arial" panose="020B0604020202020204" pitchFamily="34" charset="0"/>
              </a:rPr>
              <a:t>Provision</a:t>
            </a:r>
          </a:p>
        </p:txBody>
      </p:sp>
      <p:sp>
        <p:nvSpPr>
          <p:cNvPr id="78" name="Rectangle 77">
            <a:extLst>
              <a:ext uri="{FF2B5EF4-FFF2-40B4-BE49-F238E27FC236}">
                <a16:creationId xmlns:a16="http://schemas.microsoft.com/office/drawing/2014/main" id="{C8473029-323C-244E-9FA5-E6E975D2E842}"/>
              </a:ext>
            </a:extLst>
          </p:cNvPr>
          <p:cNvSpPr/>
          <p:nvPr/>
        </p:nvSpPr>
        <p:spPr>
          <a:xfrm>
            <a:off x="3846875" y="3241015"/>
            <a:ext cx="1162498" cy="789960"/>
          </a:xfrm>
          <a:prstGeom prst="rect">
            <a:avLst/>
          </a:prstGeom>
        </p:spPr>
        <p:txBody>
          <a:bodyPr wrap="none">
            <a:spAutoFit/>
          </a:bodyPr>
          <a:lstStyle/>
          <a:p>
            <a:pPr algn="ctr">
              <a:spcAft>
                <a:spcPts val="200"/>
              </a:spcAft>
            </a:pPr>
            <a:r>
              <a:rPr lang="en-US" sz="1050" b="1" dirty="0">
                <a:solidFill>
                  <a:srgbClr val="4F4F4F"/>
                </a:solidFill>
                <a:latin typeface="Arial" panose="020B0604020202020204" pitchFamily="34" charset="0"/>
                <a:cs typeface="Arial" panose="020B0604020202020204" pitchFamily="34" charset="0"/>
              </a:rPr>
              <a:t>10% Early</a:t>
            </a:r>
          </a:p>
          <a:p>
            <a:pPr algn="ctr">
              <a:spcAft>
                <a:spcPts val="200"/>
              </a:spcAft>
            </a:pPr>
            <a:r>
              <a:rPr lang="en-US" sz="1050" b="1" dirty="0">
                <a:solidFill>
                  <a:srgbClr val="4F4F4F"/>
                </a:solidFill>
                <a:latin typeface="Arial" panose="020B0604020202020204" pitchFamily="34" charset="0"/>
                <a:cs typeface="Arial" panose="020B0604020202020204" pitchFamily="34" charset="0"/>
              </a:rPr>
              <a:t>Withdrawal</a:t>
            </a:r>
            <a:br>
              <a:rPr lang="en-US" sz="1050" b="1" dirty="0">
                <a:solidFill>
                  <a:srgbClr val="4F4F4F"/>
                </a:solidFill>
                <a:latin typeface="Arial" panose="020B0604020202020204" pitchFamily="34" charset="0"/>
                <a:cs typeface="Arial" panose="020B0604020202020204" pitchFamily="34" charset="0"/>
              </a:rPr>
            </a:br>
            <a:r>
              <a:rPr lang="en-US" sz="1050" b="1" dirty="0">
                <a:solidFill>
                  <a:srgbClr val="4F4F4F"/>
                </a:solidFill>
                <a:latin typeface="Arial" panose="020B0604020202020204" pitchFamily="34" charset="0"/>
                <a:cs typeface="Arial" panose="020B0604020202020204" pitchFamily="34" charset="0"/>
              </a:rPr>
              <a:t>Penalty No</a:t>
            </a:r>
          </a:p>
          <a:p>
            <a:pPr algn="ctr">
              <a:spcAft>
                <a:spcPts val="200"/>
              </a:spcAft>
            </a:pPr>
            <a:r>
              <a:rPr lang="en-US" sz="1050" b="1" dirty="0">
                <a:solidFill>
                  <a:srgbClr val="4F4F4F"/>
                </a:solidFill>
                <a:latin typeface="Arial" panose="020B0604020202020204" pitchFamily="34" charset="0"/>
                <a:cs typeface="Arial" panose="020B0604020202020204" pitchFamily="34" charset="0"/>
              </a:rPr>
              <a:t>Longer Applies</a:t>
            </a:r>
          </a:p>
        </p:txBody>
      </p:sp>
      <p:sp>
        <p:nvSpPr>
          <p:cNvPr id="79" name="Rectangle 78">
            <a:extLst>
              <a:ext uri="{FF2B5EF4-FFF2-40B4-BE49-F238E27FC236}">
                <a16:creationId xmlns:a16="http://schemas.microsoft.com/office/drawing/2014/main" id="{37DCA74B-EB2E-B948-936F-4E0765ACED5B}"/>
              </a:ext>
            </a:extLst>
          </p:cNvPr>
          <p:cNvSpPr/>
          <p:nvPr/>
        </p:nvSpPr>
        <p:spPr>
          <a:xfrm>
            <a:off x="5413965" y="3263637"/>
            <a:ext cx="1149674" cy="815608"/>
          </a:xfrm>
          <a:prstGeom prst="rect">
            <a:avLst/>
          </a:prstGeom>
        </p:spPr>
        <p:txBody>
          <a:bodyPr wrap="none">
            <a:spAutoFit/>
          </a:bodyPr>
          <a:lstStyle/>
          <a:p>
            <a:pPr algn="ctr">
              <a:spcAft>
                <a:spcPts val="200"/>
              </a:spcAft>
            </a:pPr>
            <a:r>
              <a:rPr lang="en-US" sz="1050" b="1" dirty="0">
                <a:solidFill>
                  <a:srgbClr val="4F4F4F"/>
                </a:solidFill>
                <a:latin typeface="Arial" panose="020B0604020202020204" pitchFamily="34" charset="0"/>
                <a:cs typeface="Arial" panose="020B0604020202020204" pitchFamily="34" charset="0"/>
              </a:rPr>
              <a:t>Eligible For</a:t>
            </a:r>
          </a:p>
          <a:p>
            <a:pPr algn="ctr">
              <a:spcAft>
                <a:spcPts val="200"/>
              </a:spcAft>
            </a:pPr>
            <a:r>
              <a:rPr lang="en-US" sz="1050" b="1" dirty="0">
                <a:solidFill>
                  <a:srgbClr val="4F4F4F"/>
                </a:solidFill>
                <a:latin typeface="Arial" panose="020B0604020202020204" pitchFamily="34" charset="0"/>
                <a:cs typeface="Arial" panose="020B0604020202020204" pitchFamily="34" charset="0"/>
              </a:rPr>
              <a:t>Reduced</a:t>
            </a:r>
          </a:p>
          <a:p>
            <a:pPr algn="ctr">
              <a:spcAft>
                <a:spcPts val="200"/>
              </a:spcAft>
            </a:pPr>
            <a:r>
              <a:rPr lang="en-US" sz="1050" b="1" dirty="0">
                <a:solidFill>
                  <a:srgbClr val="4F4F4F"/>
                </a:solidFill>
                <a:latin typeface="Arial" panose="020B0604020202020204" pitchFamily="34" charset="0"/>
                <a:cs typeface="Arial" panose="020B0604020202020204" pitchFamily="34" charset="0"/>
              </a:rPr>
              <a:t>Social Security</a:t>
            </a:r>
          </a:p>
          <a:p>
            <a:pPr algn="ctr">
              <a:spcAft>
                <a:spcPts val="200"/>
              </a:spcAft>
            </a:pPr>
            <a:r>
              <a:rPr lang="en-US" sz="1050" b="1" dirty="0">
                <a:solidFill>
                  <a:srgbClr val="4F4F4F"/>
                </a:solidFill>
                <a:latin typeface="Arial" panose="020B0604020202020204" pitchFamily="34" charset="0"/>
                <a:cs typeface="Arial" panose="020B0604020202020204" pitchFamily="34" charset="0"/>
              </a:rPr>
              <a:t>Benefits</a:t>
            </a:r>
          </a:p>
        </p:txBody>
      </p:sp>
      <p:sp>
        <p:nvSpPr>
          <p:cNvPr id="80" name="Rectangle 79">
            <a:extLst>
              <a:ext uri="{FF2B5EF4-FFF2-40B4-BE49-F238E27FC236}">
                <a16:creationId xmlns:a16="http://schemas.microsoft.com/office/drawing/2014/main" id="{F751A234-96F2-054F-B8CC-1718F6B7BDE9}"/>
              </a:ext>
            </a:extLst>
          </p:cNvPr>
          <p:cNvSpPr/>
          <p:nvPr/>
        </p:nvSpPr>
        <p:spPr>
          <a:xfrm>
            <a:off x="7056095" y="3263637"/>
            <a:ext cx="914033" cy="441146"/>
          </a:xfrm>
          <a:prstGeom prst="rect">
            <a:avLst/>
          </a:prstGeom>
        </p:spPr>
        <p:txBody>
          <a:bodyPr wrap="none">
            <a:spAutoFit/>
          </a:bodyPr>
          <a:lstStyle/>
          <a:p>
            <a:pPr algn="ctr">
              <a:spcAft>
                <a:spcPts val="200"/>
              </a:spcAft>
            </a:pPr>
            <a:r>
              <a:rPr lang="en-US" sz="1050" b="1" dirty="0">
                <a:solidFill>
                  <a:srgbClr val="4F4F4F"/>
                </a:solidFill>
                <a:latin typeface="Arial" panose="020B0604020202020204" pitchFamily="34" charset="0"/>
                <a:cs typeface="Arial" panose="020B0604020202020204" pitchFamily="34" charset="0"/>
              </a:rPr>
              <a:t>Eligible For</a:t>
            </a:r>
          </a:p>
          <a:p>
            <a:pPr algn="ctr">
              <a:spcAft>
                <a:spcPts val="200"/>
              </a:spcAft>
            </a:pPr>
            <a:r>
              <a:rPr lang="en-US" sz="1050" b="1" dirty="0">
                <a:solidFill>
                  <a:srgbClr val="4F4F4F"/>
                </a:solidFill>
                <a:latin typeface="Arial" panose="020B0604020202020204" pitchFamily="34" charset="0"/>
                <a:cs typeface="Arial" panose="020B0604020202020204" pitchFamily="34" charset="0"/>
              </a:rPr>
              <a:t>Medicare</a:t>
            </a:r>
          </a:p>
        </p:txBody>
      </p:sp>
      <p:sp>
        <p:nvSpPr>
          <p:cNvPr id="81" name="Rectangle 80">
            <a:extLst>
              <a:ext uri="{FF2B5EF4-FFF2-40B4-BE49-F238E27FC236}">
                <a16:creationId xmlns:a16="http://schemas.microsoft.com/office/drawing/2014/main" id="{57F798A7-0027-3E41-A4C4-9F919B15E968}"/>
              </a:ext>
            </a:extLst>
          </p:cNvPr>
          <p:cNvSpPr/>
          <p:nvPr/>
        </p:nvSpPr>
        <p:spPr>
          <a:xfrm>
            <a:off x="8357157" y="3263637"/>
            <a:ext cx="1285929" cy="815608"/>
          </a:xfrm>
          <a:prstGeom prst="rect">
            <a:avLst/>
          </a:prstGeom>
        </p:spPr>
        <p:txBody>
          <a:bodyPr wrap="none">
            <a:spAutoFit/>
          </a:bodyPr>
          <a:lstStyle/>
          <a:p>
            <a:pPr algn="ctr">
              <a:spcAft>
                <a:spcPts val="200"/>
              </a:spcAft>
            </a:pPr>
            <a:r>
              <a:rPr lang="en-US" sz="1050" b="1" dirty="0">
                <a:solidFill>
                  <a:srgbClr val="4F4F4F"/>
                </a:solidFill>
                <a:latin typeface="Arial" panose="020B0604020202020204" pitchFamily="34" charset="0"/>
                <a:cs typeface="Arial" panose="020B0604020202020204" pitchFamily="34" charset="0"/>
              </a:rPr>
              <a:t>Claim Social</a:t>
            </a:r>
          </a:p>
          <a:p>
            <a:pPr algn="ctr">
              <a:spcAft>
                <a:spcPts val="200"/>
              </a:spcAft>
            </a:pPr>
            <a:r>
              <a:rPr lang="en-US" sz="1050" b="1" dirty="0">
                <a:solidFill>
                  <a:srgbClr val="4F4F4F"/>
                </a:solidFill>
                <a:latin typeface="Arial" panose="020B0604020202020204" pitchFamily="34" charset="0"/>
                <a:cs typeface="Arial" panose="020B0604020202020204" pitchFamily="34" charset="0"/>
              </a:rPr>
              <a:t>Security Benefits</a:t>
            </a:r>
          </a:p>
          <a:p>
            <a:pPr algn="ctr">
              <a:spcAft>
                <a:spcPts val="200"/>
              </a:spcAft>
            </a:pPr>
            <a:r>
              <a:rPr lang="en-US" sz="1050" b="1" dirty="0">
                <a:solidFill>
                  <a:srgbClr val="4F4F4F"/>
                </a:solidFill>
                <a:latin typeface="Arial" panose="020B0604020202020204" pitchFamily="34" charset="0"/>
                <a:cs typeface="Arial" panose="020B0604020202020204" pitchFamily="34" charset="0"/>
              </a:rPr>
              <a:t>If You Haven’t</a:t>
            </a:r>
          </a:p>
          <a:p>
            <a:pPr algn="ctr">
              <a:spcAft>
                <a:spcPts val="200"/>
              </a:spcAft>
            </a:pPr>
            <a:r>
              <a:rPr lang="en-US" sz="1050" b="1" dirty="0">
                <a:solidFill>
                  <a:srgbClr val="4F4F4F"/>
                </a:solidFill>
                <a:latin typeface="Arial" panose="020B0604020202020204" pitchFamily="34" charset="0"/>
                <a:cs typeface="Arial" panose="020B0604020202020204" pitchFamily="34" charset="0"/>
              </a:rPr>
              <a:t>Already</a:t>
            </a:r>
          </a:p>
        </p:txBody>
      </p:sp>
      <p:sp>
        <p:nvSpPr>
          <p:cNvPr id="82" name="Rectangle 81">
            <a:extLst>
              <a:ext uri="{FF2B5EF4-FFF2-40B4-BE49-F238E27FC236}">
                <a16:creationId xmlns:a16="http://schemas.microsoft.com/office/drawing/2014/main" id="{8BDEC275-3CFA-D645-B3F7-F940BD7979F3}"/>
              </a:ext>
            </a:extLst>
          </p:cNvPr>
          <p:cNvSpPr/>
          <p:nvPr/>
        </p:nvSpPr>
        <p:spPr>
          <a:xfrm>
            <a:off x="9956454" y="3263637"/>
            <a:ext cx="1013418" cy="628377"/>
          </a:xfrm>
          <a:prstGeom prst="rect">
            <a:avLst/>
          </a:prstGeom>
        </p:spPr>
        <p:txBody>
          <a:bodyPr wrap="none">
            <a:spAutoFit/>
          </a:bodyPr>
          <a:lstStyle/>
          <a:p>
            <a:pPr algn="ctr">
              <a:spcAft>
                <a:spcPts val="200"/>
              </a:spcAft>
            </a:pPr>
            <a:r>
              <a:rPr lang="en-US" sz="1050" b="1" dirty="0">
                <a:solidFill>
                  <a:srgbClr val="4F4F4F"/>
                </a:solidFill>
                <a:latin typeface="Arial" panose="020B0604020202020204" pitchFamily="34" charset="0"/>
                <a:cs typeface="Arial" panose="020B0604020202020204" pitchFamily="34" charset="0"/>
              </a:rPr>
              <a:t>Required</a:t>
            </a:r>
          </a:p>
          <a:p>
            <a:pPr algn="ctr">
              <a:spcAft>
                <a:spcPts val="200"/>
              </a:spcAft>
            </a:pPr>
            <a:r>
              <a:rPr lang="en-US" sz="1050" b="1" dirty="0">
                <a:solidFill>
                  <a:srgbClr val="4F4F4F"/>
                </a:solidFill>
                <a:latin typeface="Arial" panose="020B0604020202020204" pitchFamily="34" charset="0"/>
                <a:cs typeface="Arial" panose="020B0604020202020204" pitchFamily="34" charset="0"/>
              </a:rPr>
              <a:t>Minimum</a:t>
            </a:r>
          </a:p>
          <a:p>
            <a:pPr algn="ctr">
              <a:spcAft>
                <a:spcPts val="200"/>
              </a:spcAft>
            </a:pPr>
            <a:r>
              <a:rPr lang="en-US" sz="1050" b="1" dirty="0">
                <a:solidFill>
                  <a:srgbClr val="4F4F4F"/>
                </a:solidFill>
                <a:latin typeface="Arial" panose="020B0604020202020204" pitchFamily="34" charset="0"/>
                <a:cs typeface="Arial" panose="020B0604020202020204" pitchFamily="34" charset="0"/>
              </a:rPr>
              <a:t>Distributions</a:t>
            </a:r>
          </a:p>
        </p:txBody>
      </p:sp>
      <p:grpSp>
        <p:nvGrpSpPr>
          <p:cNvPr id="24" name="Group 23">
            <a:extLst>
              <a:ext uri="{FF2B5EF4-FFF2-40B4-BE49-F238E27FC236}">
                <a16:creationId xmlns:a16="http://schemas.microsoft.com/office/drawing/2014/main" id="{16076F4A-2FCC-404F-8635-F9BE2B994AD6}"/>
              </a:ext>
            </a:extLst>
          </p:cNvPr>
          <p:cNvGrpSpPr/>
          <p:nvPr/>
        </p:nvGrpSpPr>
        <p:grpSpPr>
          <a:xfrm>
            <a:off x="1410068" y="2111291"/>
            <a:ext cx="161365" cy="161365"/>
            <a:chOff x="2239777" y="3437928"/>
            <a:chExt cx="161365" cy="161365"/>
          </a:xfrm>
        </p:grpSpPr>
        <p:sp>
          <p:nvSpPr>
            <p:cNvPr id="83" name="Oval 82">
              <a:extLst>
                <a:ext uri="{FF2B5EF4-FFF2-40B4-BE49-F238E27FC236}">
                  <a16:creationId xmlns:a16="http://schemas.microsoft.com/office/drawing/2014/main" id="{747E7594-4616-B54A-9C00-1EBC43D8008A}"/>
                </a:ext>
              </a:extLst>
            </p:cNvPr>
            <p:cNvSpPr/>
            <p:nvPr/>
          </p:nvSpPr>
          <p:spPr>
            <a:xfrm>
              <a:off x="2239777" y="3437928"/>
              <a:ext cx="161365" cy="161365"/>
            </a:xfrm>
            <a:prstGeom prst="ellipse">
              <a:avLst/>
            </a:prstGeom>
            <a:solidFill>
              <a:schemeClr val="bg1"/>
            </a:solidFill>
            <a:ln w="6350">
              <a:solidFill>
                <a:srgbClr val="76767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84" name="Picture 83">
              <a:extLst>
                <a:ext uri="{FF2B5EF4-FFF2-40B4-BE49-F238E27FC236}">
                  <a16:creationId xmlns:a16="http://schemas.microsoft.com/office/drawing/2014/main" id="{1710D2A9-9F11-5248-8ABF-C38C6B6D3509}"/>
                </a:ext>
              </a:extLst>
            </p:cNvPr>
            <p:cNvPicPr>
              <a:picLocks noChangeAspect="1"/>
            </p:cNvPicPr>
            <p:nvPr/>
          </p:nvPicPr>
          <p:blipFill>
            <a:blip r:embed="rId4"/>
            <a:stretch>
              <a:fillRect/>
            </a:stretch>
          </p:blipFill>
          <p:spPr>
            <a:xfrm rot="16200000">
              <a:off x="2298791" y="3498741"/>
              <a:ext cx="54864" cy="64008"/>
            </a:xfrm>
            <a:prstGeom prst="rect">
              <a:avLst/>
            </a:prstGeom>
          </p:spPr>
        </p:pic>
      </p:grpSp>
      <p:grpSp>
        <p:nvGrpSpPr>
          <p:cNvPr id="87" name="Group 86">
            <a:extLst>
              <a:ext uri="{FF2B5EF4-FFF2-40B4-BE49-F238E27FC236}">
                <a16:creationId xmlns:a16="http://schemas.microsoft.com/office/drawing/2014/main" id="{5BB60B16-DB92-F742-929D-4BAD94968134}"/>
              </a:ext>
            </a:extLst>
          </p:cNvPr>
          <p:cNvGrpSpPr/>
          <p:nvPr/>
        </p:nvGrpSpPr>
        <p:grpSpPr>
          <a:xfrm>
            <a:off x="2826638" y="2111291"/>
            <a:ext cx="161365" cy="161365"/>
            <a:chOff x="2239777" y="3437928"/>
            <a:chExt cx="161365" cy="161365"/>
          </a:xfrm>
        </p:grpSpPr>
        <p:sp>
          <p:nvSpPr>
            <p:cNvPr id="88" name="Oval 87">
              <a:extLst>
                <a:ext uri="{FF2B5EF4-FFF2-40B4-BE49-F238E27FC236}">
                  <a16:creationId xmlns:a16="http://schemas.microsoft.com/office/drawing/2014/main" id="{4218E10C-AC59-A94A-A1C5-869247B4050F}"/>
                </a:ext>
              </a:extLst>
            </p:cNvPr>
            <p:cNvSpPr/>
            <p:nvPr/>
          </p:nvSpPr>
          <p:spPr>
            <a:xfrm>
              <a:off x="2239777" y="3437928"/>
              <a:ext cx="161365" cy="161365"/>
            </a:xfrm>
            <a:prstGeom prst="ellipse">
              <a:avLst/>
            </a:prstGeom>
            <a:solidFill>
              <a:schemeClr val="bg1"/>
            </a:solidFill>
            <a:ln w="6350">
              <a:solidFill>
                <a:srgbClr val="76767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89" name="Picture 88">
              <a:extLst>
                <a:ext uri="{FF2B5EF4-FFF2-40B4-BE49-F238E27FC236}">
                  <a16:creationId xmlns:a16="http://schemas.microsoft.com/office/drawing/2014/main" id="{59F777AF-2876-B741-ADC7-6C8BB5D4FE79}"/>
                </a:ext>
              </a:extLst>
            </p:cNvPr>
            <p:cNvPicPr>
              <a:picLocks noChangeAspect="1"/>
            </p:cNvPicPr>
            <p:nvPr/>
          </p:nvPicPr>
          <p:blipFill>
            <a:blip r:embed="rId4"/>
            <a:stretch>
              <a:fillRect/>
            </a:stretch>
          </p:blipFill>
          <p:spPr>
            <a:xfrm rot="16200000">
              <a:off x="2298791" y="3498741"/>
              <a:ext cx="54864" cy="64008"/>
            </a:xfrm>
            <a:prstGeom prst="rect">
              <a:avLst/>
            </a:prstGeom>
          </p:spPr>
        </p:pic>
      </p:grpSp>
      <p:grpSp>
        <p:nvGrpSpPr>
          <p:cNvPr id="90" name="Group 89">
            <a:extLst>
              <a:ext uri="{FF2B5EF4-FFF2-40B4-BE49-F238E27FC236}">
                <a16:creationId xmlns:a16="http://schemas.microsoft.com/office/drawing/2014/main" id="{F646A3C6-6E8A-8547-9365-807AD4DFCACD}"/>
              </a:ext>
            </a:extLst>
          </p:cNvPr>
          <p:cNvGrpSpPr/>
          <p:nvPr/>
        </p:nvGrpSpPr>
        <p:grpSpPr>
          <a:xfrm>
            <a:off x="4325655" y="2111291"/>
            <a:ext cx="161365" cy="161365"/>
            <a:chOff x="2239777" y="3437928"/>
            <a:chExt cx="161365" cy="161365"/>
          </a:xfrm>
        </p:grpSpPr>
        <p:sp>
          <p:nvSpPr>
            <p:cNvPr id="91" name="Oval 90">
              <a:extLst>
                <a:ext uri="{FF2B5EF4-FFF2-40B4-BE49-F238E27FC236}">
                  <a16:creationId xmlns:a16="http://schemas.microsoft.com/office/drawing/2014/main" id="{6B0CB65B-2231-2A4B-979C-0F79A2A54A33}"/>
                </a:ext>
              </a:extLst>
            </p:cNvPr>
            <p:cNvSpPr/>
            <p:nvPr/>
          </p:nvSpPr>
          <p:spPr>
            <a:xfrm>
              <a:off x="2239777" y="3437928"/>
              <a:ext cx="161365" cy="161365"/>
            </a:xfrm>
            <a:prstGeom prst="ellipse">
              <a:avLst/>
            </a:prstGeom>
            <a:solidFill>
              <a:schemeClr val="bg1"/>
            </a:solidFill>
            <a:ln w="6350">
              <a:solidFill>
                <a:srgbClr val="76767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92" name="Picture 91">
              <a:extLst>
                <a:ext uri="{FF2B5EF4-FFF2-40B4-BE49-F238E27FC236}">
                  <a16:creationId xmlns:a16="http://schemas.microsoft.com/office/drawing/2014/main" id="{9B9BF8B9-521E-A844-AA9A-E9B306195670}"/>
                </a:ext>
              </a:extLst>
            </p:cNvPr>
            <p:cNvPicPr>
              <a:picLocks noChangeAspect="1"/>
            </p:cNvPicPr>
            <p:nvPr/>
          </p:nvPicPr>
          <p:blipFill>
            <a:blip r:embed="rId4"/>
            <a:stretch>
              <a:fillRect/>
            </a:stretch>
          </p:blipFill>
          <p:spPr>
            <a:xfrm rot="16200000">
              <a:off x="2298791" y="3498741"/>
              <a:ext cx="54864" cy="64008"/>
            </a:xfrm>
            <a:prstGeom prst="rect">
              <a:avLst/>
            </a:prstGeom>
          </p:spPr>
        </p:pic>
      </p:grpSp>
      <p:grpSp>
        <p:nvGrpSpPr>
          <p:cNvPr id="93" name="Group 92">
            <a:extLst>
              <a:ext uri="{FF2B5EF4-FFF2-40B4-BE49-F238E27FC236}">
                <a16:creationId xmlns:a16="http://schemas.microsoft.com/office/drawing/2014/main" id="{1D36DF9B-BC9F-DE41-BA92-9E362F28B499}"/>
              </a:ext>
            </a:extLst>
          </p:cNvPr>
          <p:cNvGrpSpPr/>
          <p:nvPr/>
        </p:nvGrpSpPr>
        <p:grpSpPr>
          <a:xfrm>
            <a:off x="5922107" y="2111291"/>
            <a:ext cx="161365" cy="161365"/>
            <a:chOff x="2239777" y="3437928"/>
            <a:chExt cx="161365" cy="161365"/>
          </a:xfrm>
        </p:grpSpPr>
        <p:sp>
          <p:nvSpPr>
            <p:cNvPr id="94" name="Oval 93">
              <a:extLst>
                <a:ext uri="{FF2B5EF4-FFF2-40B4-BE49-F238E27FC236}">
                  <a16:creationId xmlns:a16="http://schemas.microsoft.com/office/drawing/2014/main" id="{F93F7654-C0AF-7349-B3FC-C82BA6F26318}"/>
                </a:ext>
              </a:extLst>
            </p:cNvPr>
            <p:cNvSpPr/>
            <p:nvPr/>
          </p:nvSpPr>
          <p:spPr>
            <a:xfrm>
              <a:off x="2239777" y="3437928"/>
              <a:ext cx="161365" cy="161365"/>
            </a:xfrm>
            <a:prstGeom prst="ellipse">
              <a:avLst/>
            </a:prstGeom>
            <a:solidFill>
              <a:schemeClr val="bg1"/>
            </a:solidFill>
            <a:ln w="6350">
              <a:solidFill>
                <a:srgbClr val="76767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95" name="Picture 94">
              <a:extLst>
                <a:ext uri="{FF2B5EF4-FFF2-40B4-BE49-F238E27FC236}">
                  <a16:creationId xmlns:a16="http://schemas.microsoft.com/office/drawing/2014/main" id="{45292BCF-00F5-3349-B228-D63D000A6E54}"/>
                </a:ext>
              </a:extLst>
            </p:cNvPr>
            <p:cNvPicPr>
              <a:picLocks noChangeAspect="1"/>
            </p:cNvPicPr>
            <p:nvPr/>
          </p:nvPicPr>
          <p:blipFill>
            <a:blip r:embed="rId4"/>
            <a:stretch>
              <a:fillRect/>
            </a:stretch>
          </p:blipFill>
          <p:spPr>
            <a:xfrm rot="16200000">
              <a:off x="2298791" y="3498741"/>
              <a:ext cx="54864" cy="64008"/>
            </a:xfrm>
            <a:prstGeom prst="rect">
              <a:avLst/>
            </a:prstGeom>
          </p:spPr>
        </p:pic>
      </p:grpSp>
      <p:grpSp>
        <p:nvGrpSpPr>
          <p:cNvPr id="96" name="Group 95">
            <a:extLst>
              <a:ext uri="{FF2B5EF4-FFF2-40B4-BE49-F238E27FC236}">
                <a16:creationId xmlns:a16="http://schemas.microsoft.com/office/drawing/2014/main" id="{15DBA51E-2366-7E4F-AD56-9F9B5FFCFA06}"/>
              </a:ext>
            </a:extLst>
          </p:cNvPr>
          <p:cNvGrpSpPr/>
          <p:nvPr/>
        </p:nvGrpSpPr>
        <p:grpSpPr>
          <a:xfrm>
            <a:off x="7398638" y="2111291"/>
            <a:ext cx="161365" cy="161365"/>
            <a:chOff x="2239777" y="3437928"/>
            <a:chExt cx="161365" cy="161365"/>
          </a:xfrm>
        </p:grpSpPr>
        <p:sp>
          <p:nvSpPr>
            <p:cNvPr id="97" name="Oval 96">
              <a:extLst>
                <a:ext uri="{FF2B5EF4-FFF2-40B4-BE49-F238E27FC236}">
                  <a16:creationId xmlns:a16="http://schemas.microsoft.com/office/drawing/2014/main" id="{A925486F-C41A-094E-B255-3C5B8D3F5DE4}"/>
                </a:ext>
              </a:extLst>
            </p:cNvPr>
            <p:cNvSpPr/>
            <p:nvPr/>
          </p:nvSpPr>
          <p:spPr>
            <a:xfrm>
              <a:off x="2239777" y="3437928"/>
              <a:ext cx="161365" cy="161365"/>
            </a:xfrm>
            <a:prstGeom prst="ellipse">
              <a:avLst/>
            </a:prstGeom>
            <a:solidFill>
              <a:schemeClr val="bg1"/>
            </a:solidFill>
            <a:ln w="6350">
              <a:solidFill>
                <a:srgbClr val="76767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98" name="Picture 97">
              <a:extLst>
                <a:ext uri="{FF2B5EF4-FFF2-40B4-BE49-F238E27FC236}">
                  <a16:creationId xmlns:a16="http://schemas.microsoft.com/office/drawing/2014/main" id="{B1A92D1E-0624-9B42-B687-5508AADD2D67}"/>
                </a:ext>
              </a:extLst>
            </p:cNvPr>
            <p:cNvPicPr>
              <a:picLocks noChangeAspect="1"/>
            </p:cNvPicPr>
            <p:nvPr/>
          </p:nvPicPr>
          <p:blipFill>
            <a:blip r:embed="rId4"/>
            <a:stretch>
              <a:fillRect/>
            </a:stretch>
          </p:blipFill>
          <p:spPr>
            <a:xfrm rot="16200000">
              <a:off x="2298791" y="3498741"/>
              <a:ext cx="54864" cy="64008"/>
            </a:xfrm>
            <a:prstGeom prst="rect">
              <a:avLst/>
            </a:prstGeom>
          </p:spPr>
        </p:pic>
      </p:grpSp>
      <p:grpSp>
        <p:nvGrpSpPr>
          <p:cNvPr id="99" name="Group 98">
            <a:extLst>
              <a:ext uri="{FF2B5EF4-FFF2-40B4-BE49-F238E27FC236}">
                <a16:creationId xmlns:a16="http://schemas.microsoft.com/office/drawing/2014/main" id="{65447E1A-F8AD-6F41-9E7E-FEECF5C62BB9}"/>
              </a:ext>
            </a:extLst>
          </p:cNvPr>
          <p:cNvGrpSpPr/>
          <p:nvPr/>
        </p:nvGrpSpPr>
        <p:grpSpPr>
          <a:xfrm>
            <a:off x="8890160" y="2111291"/>
            <a:ext cx="161365" cy="161365"/>
            <a:chOff x="2239777" y="3437928"/>
            <a:chExt cx="161365" cy="161365"/>
          </a:xfrm>
        </p:grpSpPr>
        <p:sp>
          <p:nvSpPr>
            <p:cNvPr id="100" name="Oval 99">
              <a:extLst>
                <a:ext uri="{FF2B5EF4-FFF2-40B4-BE49-F238E27FC236}">
                  <a16:creationId xmlns:a16="http://schemas.microsoft.com/office/drawing/2014/main" id="{08C88DE6-D09A-E847-B2DA-ABDCBA374E23}"/>
                </a:ext>
              </a:extLst>
            </p:cNvPr>
            <p:cNvSpPr/>
            <p:nvPr/>
          </p:nvSpPr>
          <p:spPr>
            <a:xfrm>
              <a:off x="2239777" y="3437928"/>
              <a:ext cx="161365" cy="161365"/>
            </a:xfrm>
            <a:prstGeom prst="ellipse">
              <a:avLst/>
            </a:prstGeom>
            <a:solidFill>
              <a:schemeClr val="bg1"/>
            </a:solidFill>
            <a:ln w="6350">
              <a:solidFill>
                <a:srgbClr val="76767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101" name="Picture 100">
              <a:extLst>
                <a:ext uri="{FF2B5EF4-FFF2-40B4-BE49-F238E27FC236}">
                  <a16:creationId xmlns:a16="http://schemas.microsoft.com/office/drawing/2014/main" id="{D5369900-B5CC-FA40-B45F-20081A0EB398}"/>
                </a:ext>
              </a:extLst>
            </p:cNvPr>
            <p:cNvPicPr>
              <a:picLocks noChangeAspect="1"/>
            </p:cNvPicPr>
            <p:nvPr/>
          </p:nvPicPr>
          <p:blipFill>
            <a:blip r:embed="rId4"/>
            <a:stretch>
              <a:fillRect/>
            </a:stretch>
          </p:blipFill>
          <p:spPr>
            <a:xfrm rot="16200000">
              <a:off x="2298791" y="3498741"/>
              <a:ext cx="54864" cy="64008"/>
            </a:xfrm>
            <a:prstGeom prst="rect">
              <a:avLst/>
            </a:prstGeom>
          </p:spPr>
        </p:pic>
      </p:grpSp>
      <p:grpSp>
        <p:nvGrpSpPr>
          <p:cNvPr id="102" name="Group 101">
            <a:extLst>
              <a:ext uri="{FF2B5EF4-FFF2-40B4-BE49-F238E27FC236}">
                <a16:creationId xmlns:a16="http://schemas.microsoft.com/office/drawing/2014/main" id="{3F05BA08-7830-1B48-B18E-C91CC172C447}"/>
              </a:ext>
            </a:extLst>
          </p:cNvPr>
          <p:cNvGrpSpPr/>
          <p:nvPr/>
        </p:nvGrpSpPr>
        <p:grpSpPr>
          <a:xfrm>
            <a:off x="10359196" y="2111291"/>
            <a:ext cx="161365" cy="161365"/>
            <a:chOff x="2239777" y="3437928"/>
            <a:chExt cx="161365" cy="161365"/>
          </a:xfrm>
        </p:grpSpPr>
        <p:sp>
          <p:nvSpPr>
            <p:cNvPr id="103" name="Oval 102">
              <a:extLst>
                <a:ext uri="{FF2B5EF4-FFF2-40B4-BE49-F238E27FC236}">
                  <a16:creationId xmlns:a16="http://schemas.microsoft.com/office/drawing/2014/main" id="{1E34D9CC-7FC9-4545-8026-8662D10E2022}"/>
                </a:ext>
              </a:extLst>
            </p:cNvPr>
            <p:cNvSpPr/>
            <p:nvPr/>
          </p:nvSpPr>
          <p:spPr>
            <a:xfrm>
              <a:off x="2239777" y="3437928"/>
              <a:ext cx="161365" cy="161365"/>
            </a:xfrm>
            <a:prstGeom prst="ellipse">
              <a:avLst/>
            </a:prstGeom>
            <a:solidFill>
              <a:schemeClr val="bg1"/>
            </a:solidFill>
            <a:ln w="6350">
              <a:solidFill>
                <a:srgbClr val="76767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104" name="Picture 103">
              <a:extLst>
                <a:ext uri="{FF2B5EF4-FFF2-40B4-BE49-F238E27FC236}">
                  <a16:creationId xmlns:a16="http://schemas.microsoft.com/office/drawing/2014/main" id="{82F6469B-1B19-834B-9E06-08FDF1963EF0}"/>
                </a:ext>
              </a:extLst>
            </p:cNvPr>
            <p:cNvPicPr>
              <a:picLocks noChangeAspect="1"/>
            </p:cNvPicPr>
            <p:nvPr/>
          </p:nvPicPr>
          <p:blipFill>
            <a:blip r:embed="rId4"/>
            <a:stretch>
              <a:fillRect/>
            </a:stretch>
          </p:blipFill>
          <p:spPr>
            <a:xfrm rot="16200000">
              <a:off x="2298791" y="3498741"/>
              <a:ext cx="54864" cy="64008"/>
            </a:xfrm>
            <a:prstGeom prst="rect">
              <a:avLst/>
            </a:prstGeom>
          </p:spPr>
        </p:pic>
      </p:grpSp>
    </p:spTree>
    <p:extLst>
      <p:ext uri="{BB962C8B-B14F-4D97-AF65-F5344CB8AC3E}">
        <p14:creationId xmlns:p14="http://schemas.microsoft.com/office/powerpoint/2010/main" val="262180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0C1543A-2BF4-4D4B-82FF-978CDE3F7D8B}"/>
              </a:ext>
            </a:extLst>
          </p:cNvPr>
          <p:cNvSpPr>
            <a:spLocks noGrp="1"/>
          </p:cNvSpPr>
          <p:nvPr>
            <p:ph type="body" sz="quarter" idx="13"/>
          </p:nvPr>
        </p:nvSpPr>
        <p:spPr>
          <a:xfrm>
            <a:off x="987551" y="6042442"/>
            <a:ext cx="10213848" cy="457200"/>
          </a:xfrm>
        </p:spPr>
        <p:txBody>
          <a:bodyPr/>
          <a:lstStyle/>
          <a:p>
            <a:endParaRPr lang="en-US" dirty="0"/>
          </a:p>
        </p:txBody>
      </p:sp>
      <p:sp>
        <p:nvSpPr>
          <p:cNvPr id="2" name="Title 1"/>
          <p:cNvSpPr>
            <a:spLocks noGrp="1"/>
          </p:cNvSpPr>
          <p:nvPr>
            <p:ph type="title"/>
          </p:nvPr>
        </p:nvSpPr>
        <p:spPr/>
        <p:txBody>
          <a:bodyPr/>
          <a:lstStyle/>
          <a:p>
            <a:r>
              <a:rPr lang="en-US" dirty="0">
                <a:solidFill>
                  <a:schemeClr val="accent1"/>
                </a:solidFill>
              </a:rPr>
              <a:t>MONITOR YOUR ACCOUNT</a:t>
            </a:r>
          </a:p>
        </p:txBody>
      </p:sp>
      <p:sp>
        <p:nvSpPr>
          <p:cNvPr id="32" name="Rectangle 31">
            <a:extLst>
              <a:ext uri="{FF2B5EF4-FFF2-40B4-BE49-F238E27FC236}">
                <a16:creationId xmlns:a16="http://schemas.microsoft.com/office/drawing/2014/main" id="{DB9802FB-0E94-4FC9-8781-7C41231FEAFB}"/>
              </a:ext>
            </a:extLst>
          </p:cNvPr>
          <p:cNvSpPr/>
          <p:nvPr/>
        </p:nvSpPr>
        <p:spPr>
          <a:xfrm>
            <a:off x="2139180" y="5651326"/>
            <a:ext cx="7658097" cy="369332"/>
          </a:xfrm>
          <a:prstGeom prst="rect">
            <a:avLst/>
          </a:prstGeom>
        </p:spPr>
        <p:txBody>
          <a:bodyPr wrap="square">
            <a:spAutoFit/>
          </a:bodyPr>
          <a:lstStyle/>
          <a:p>
            <a:pPr marL="0" marR="0" lvl="0" indent="0" algn="ctr" defTabSz="914400" rtl="0" eaLnBrk="0" fontAlgn="auto" latinLnBrk="0" hangingPunct="0">
              <a:lnSpc>
                <a:spcPct val="100000"/>
              </a:lnSpc>
              <a:spcBef>
                <a:spcPct val="70000"/>
              </a:spcBef>
              <a:spcAft>
                <a:spcPts val="0"/>
              </a:spcAft>
              <a:buClr>
                <a:srgbClr val="05C3DE"/>
              </a:buClr>
              <a:buSzTx/>
              <a:buFontTx/>
              <a:buNone/>
              <a:tabLst/>
              <a:defRPr/>
            </a:pPr>
            <a:r>
              <a:rPr kumimoji="0" lang="en-US" sz="1800" b="1" i="0" u="none" strike="noStrike" kern="0" cap="none" spc="0" normalizeH="0" baseline="0" noProof="0" dirty="0">
                <a:ln>
                  <a:noFill/>
                </a:ln>
                <a:solidFill>
                  <a:srgbClr val="4F4F4F"/>
                </a:solidFill>
                <a:effectLst/>
                <a:uLnTx/>
                <a:uFillTx/>
                <a:latin typeface="Arial"/>
                <a:ea typeface="MS PGothic" pitchFamily="34" charset="-128"/>
                <a:cs typeface="+mn-cs"/>
              </a:rPr>
              <a:t>rps.troweprice.com</a:t>
            </a:r>
          </a:p>
        </p:txBody>
      </p:sp>
      <p:pic>
        <p:nvPicPr>
          <p:cNvPr id="4" name="Picture 3">
            <a:extLst>
              <a:ext uri="{FF2B5EF4-FFF2-40B4-BE49-F238E27FC236}">
                <a16:creationId xmlns:a16="http://schemas.microsoft.com/office/drawing/2014/main" id="{B36DAA7A-62B8-4DE3-9177-D644ECCF42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99194" y="2199889"/>
            <a:ext cx="5224412" cy="3311108"/>
          </a:xfrm>
          <a:prstGeom prst="rect">
            <a:avLst/>
          </a:prstGeom>
        </p:spPr>
      </p:pic>
      <p:sp>
        <p:nvSpPr>
          <p:cNvPr id="33" name="TextBox 32"/>
          <p:cNvSpPr txBox="1"/>
          <p:nvPr/>
        </p:nvSpPr>
        <p:spPr>
          <a:xfrm>
            <a:off x="9087321" y="2680088"/>
            <a:ext cx="1485743" cy="72705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750"/>
              </a:spcAft>
              <a:buClr>
                <a:srgbClr val="05C3DE"/>
              </a:buClr>
              <a:buSzTx/>
              <a:buFontTx/>
              <a:buNone/>
              <a:tabLst/>
              <a:defRPr/>
            </a:pPr>
            <a:r>
              <a:rPr kumimoji="0" lang="en-US" sz="1050" b="0" i="0" u="none" strike="noStrike" kern="1200" cap="none" spc="0" normalizeH="0" baseline="0" noProof="0" dirty="0">
                <a:ln>
                  <a:noFill/>
                </a:ln>
                <a:solidFill>
                  <a:srgbClr val="3B3B3B"/>
                </a:solidFill>
                <a:effectLst/>
                <a:uLnTx/>
                <a:uFillTx/>
                <a:latin typeface="Arial"/>
                <a:ea typeface="+mn-ea"/>
                <a:cs typeface="+mn-cs"/>
              </a:rPr>
              <a:t>Log in wherever you are, whatever your device</a:t>
            </a:r>
          </a:p>
        </p:txBody>
      </p:sp>
      <p:grpSp>
        <p:nvGrpSpPr>
          <p:cNvPr id="40" name="Group 39"/>
          <p:cNvGrpSpPr/>
          <p:nvPr/>
        </p:nvGrpSpPr>
        <p:grpSpPr>
          <a:xfrm rot="16200000">
            <a:off x="8354611" y="2830818"/>
            <a:ext cx="705789" cy="446869"/>
            <a:chOff x="2368063" y="5322259"/>
            <a:chExt cx="4149972" cy="468950"/>
          </a:xfrm>
        </p:grpSpPr>
        <p:cxnSp>
          <p:nvCxnSpPr>
            <p:cNvPr id="41" name="Straight Connector 40"/>
            <p:cNvCxnSpPr/>
            <p:nvPr/>
          </p:nvCxnSpPr>
          <p:spPr>
            <a:xfrm>
              <a:off x="2368063" y="5322259"/>
              <a:ext cx="0" cy="468940"/>
            </a:xfrm>
            <a:prstGeom prst="line">
              <a:avLst/>
            </a:prstGeom>
            <a:ln w="9525" cap="rnd">
              <a:solidFill>
                <a:srgbClr val="CECEC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cxnSpLocks/>
            </p:cNvCxnSpPr>
            <p:nvPr/>
          </p:nvCxnSpPr>
          <p:spPr>
            <a:xfrm rot="5400000">
              <a:off x="6283566" y="5556734"/>
              <a:ext cx="468931" cy="0"/>
            </a:xfrm>
            <a:prstGeom prst="line">
              <a:avLst/>
            </a:prstGeom>
            <a:ln w="9525" cap="rnd">
              <a:solidFill>
                <a:srgbClr val="CECEC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p:cNvCxnSpPr>
            <p:nvPr/>
          </p:nvCxnSpPr>
          <p:spPr>
            <a:xfrm rot="5400000" flipV="1">
              <a:off x="4443050" y="3716224"/>
              <a:ext cx="0" cy="4149970"/>
            </a:xfrm>
            <a:prstGeom prst="line">
              <a:avLst/>
            </a:prstGeom>
            <a:ln w="9525" cap="rnd">
              <a:solidFill>
                <a:srgbClr val="CECECE"/>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5294993" y="1159844"/>
            <a:ext cx="1308129" cy="6158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750"/>
              </a:spcAft>
              <a:buClr>
                <a:srgbClr val="05C3DE"/>
              </a:buClr>
              <a:buSzTx/>
              <a:buFontTx/>
              <a:buNone/>
              <a:tabLst/>
              <a:defRPr/>
            </a:pPr>
            <a:r>
              <a:rPr kumimoji="0" lang="en-US" sz="1050" b="0" i="0" u="none" strike="noStrike" kern="1200" cap="none" spc="0" normalizeH="0" baseline="0" noProof="0" dirty="0">
                <a:ln>
                  <a:noFill/>
                </a:ln>
                <a:solidFill>
                  <a:srgbClr val="3B3B3B"/>
                </a:solidFill>
                <a:effectLst/>
                <a:uLnTx/>
                <a:uFillTx/>
                <a:latin typeface="Arial"/>
                <a:ea typeface="+mn-ea"/>
                <a:cs typeface="+mn-cs"/>
              </a:rPr>
              <a:t>Check in on your progress toward retirement</a:t>
            </a:r>
          </a:p>
        </p:txBody>
      </p:sp>
      <p:cxnSp>
        <p:nvCxnSpPr>
          <p:cNvPr id="46" name="Straight Connector 45"/>
          <p:cNvCxnSpPr>
            <a:cxnSpLocks/>
          </p:cNvCxnSpPr>
          <p:nvPr/>
        </p:nvCxnSpPr>
        <p:spPr>
          <a:xfrm>
            <a:off x="5596263" y="1752600"/>
            <a:ext cx="0" cy="1598383"/>
          </a:xfrm>
          <a:prstGeom prst="line">
            <a:avLst/>
          </a:prstGeom>
          <a:ln w="9525" cap="rnd">
            <a:solidFill>
              <a:srgbClr val="CECECE"/>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613A6B5D-F084-4BF2-8ECA-246EC6DD391F}"/>
              </a:ext>
            </a:extLst>
          </p:cNvPr>
          <p:cNvGrpSpPr/>
          <p:nvPr/>
        </p:nvGrpSpPr>
        <p:grpSpPr>
          <a:xfrm>
            <a:off x="2033197" y="4708538"/>
            <a:ext cx="4078198" cy="615897"/>
            <a:chOff x="1816282" y="4971873"/>
            <a:chExt cx="4279715" cy="646331"/>
          </a:xfrm>
        </p:grpSpPr>
        <p:grpSp>
          <p:nvGrpSpPr>
            <p:cNvPr id="7" name="Group 6"/>
            <p:cNvGrpSpPr/>
            <p:nvPr/>
          </p:nvGrpSpPr>
          <p:grpSpPr>
            <a:xfrm>
              <a:off x="1816282" y="4971873"/>
              <a:ext cx="4279715" cy="646331"/>
              <a:chOff x="196876" y="3143650"/>
              <a:chExt cx="4279715" cy="646331"/>
            </a:xfrm>
          </p:grpSpPr>
          <p:sp>
            <p:nvSpPr>
              <p:cNvPr id="35" name="TextBox 34"/>
              <p:cNvSpPr txBox="1"/>
              <p:nvPr/>
            </p:nvSpPr>
            <p:spPr>
              <a:xfrm>
                <a:off x="196876" y="3143650"/>
                <a:ext cx="1419651" cy="64633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750"/>
                  </a:spcAft>
                  <a:buClr>
                    <a:srgbClr val="05C3DE"/>
                  </a:buClr>
                  <a:buSzTx/>
                  <a:buFontTx/>
                  <a:buNone/>
                  <a:tabLst/>
                  <a:defRPr/>
                </a:pPr>
                <a:r>
                  <a:rPr kumimoji="0" lang="en-US" sz="1050" b="0" i="0" u="none" strike="noStrike" kern="1200" cap="none" spc="0" normalizeH="0" baseline="0" noProof="0" dirty="0">
                    <a:ln>
                      <a:noFill/>
                    </a:ln>
                    <a:solidFill>
                      <a:srgbClr val="3B3B3B"/>
                    </a:solidFill>
                    <a:effectLst/>
                    <a:uLnTx/>
                    <a:uFillTx/>
                    <a:latin typeface="Arial"/>
                    <a:ea typeface="+mn-ea"/>
                    <a:cs typeface="+mn-cs"/>
                  </a:rPr>
                  <a:t>Quickly view and access accounts and balances</a:t>
                </a:r>
              </a:p>
            </p:txBody>
          </p:sp>
          <p:cxnSp>
            <p:nvCxnSpPr>
              <p:cNvPr id="45" name="Straight Connector 44"/>
              <p:cNvCxnSpPr>
                <a:cxnSpLocks/>
              </p:cNvCxnSpPr>
              <p:nvPr/>
            </p:nvCxnSpPr>
            <p:spPr>
              <a:xfrm>
                <a:off x="1649185" y="3289160"/>
                <a:ext cx="2827406" cy="0"/>
              </a:xfrm>
              <a:prstGeom prst="line">
                <a:avLst/>
              </a:prstGeom>
              <a:ln w="9525" cap="rnd">
                <a:solidFill>
                  <a:srgbClr val="CECECE"/>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66959EC2-872D-4F0F-9668-9E23A383DFBB}"/>
                </a:ext>
              </a:extLst>
            </p:cNvPr>
            <p:cNvCxnSpPr>
              <a:cxnSpLocks/>
            </p:cNvCxnSpPr>
            <p:nvPr/>
          </p:nvCxnSpPr>
          <p:spPr>
            <a:xfrm rot="5400000">
              <a:off x="6050277" y="5071663"/>
              <a:ext cx="91440" cy="0"/>
            </a:xfrm>
            <a:prstGeom prst="line">
              <a:avLst/>
            </a:prstGeom>
            <a:ln w="9525" cap="rnd">
              <a:solidFill>
                <a:srgbClr val="CECECE"/>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6740795" y="1453824"/>
            <a:ext cx="980284" cy="3047517"/>
            <a:chOff x="4230039" y="2087865"/>
            <a:chExt cx="1028722" cy="3198103"/>
          </a:xfrm>
        </p:grpSpPr>
        <p:cxnSp>
          <p:nvCxnSpPr>
            <p:cNvPr id="39" name="Straight Connector 38"/>
            <p:cNvCxnSpPr>
              <a:cxnSpLocks/>
            </p:cNvCxnSpPr>
            <p:nvPr/>
          </p:nvCxnSpPr>
          <p:spPr>
            <a:xfrm>
              <a:off x="4230041" y="2087865"/>
              <a:ext cx="1028720" cy="0"/>
            </a:xfrm>
            <a:prstGeom prst="line">
              <a:avLst/>
            </a:prstGeom>
            <a:ln w="9525" cap="rnd">
              <a:solidFill>
                <a:srgbClr val="CECEC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p:cNvCxnSpPr>
            <p:nvPr/>
          </p:nvCxnSpPr>
          <p:spPr>
            <a:xfrm>
              <a:off x="4230039" y="2087866"/>
              <a:ext cx="0" cy="3198102"/>
            </a:xfrm>
            <a:prstGeom prst="line">
              <a:avLst/>
            </a:prstGeom>
            <a:ln w="9525" cap="rnd">
              <a:solidFill>
                <a:srgbClr val="CECECE"/>
              </a:solidFill>
            </a:ln>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id="{D813F308-5056-467F-819B-934E03C09F78}"/>
              </a:ext>
            </a:extLst>
          </p:cNvPr>
          <p:cNvSpPr txBox="1"/>
          <p:nvPr/>
        </p:nvSpPr>
        <p:spPr>
          <a:xfrm>
            <a:off x="7885326" y="1265740"/>
            <a:ext cx="2833682" cy="48474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750"/>
              </a:spcAft>
              <a:buClr>
                <a:srgbClr val="05C3DE"/>
              </a:buClr>
              <a:buSzTx/>
              <a:buFontTx/>
              <a:buNone/>
              <a:tabLst/>
              <a:defRPr/>
            </a:pPr>
            <a:r>
              <a:rPr kumimoji="0" lang="en-US" sz="1050" b="1" i="0" u="none" strike="noStrike" kern="1200" cap="none" spc="0" normalizeH="0" baseline="0" noProof="0" dirty="0">
                <a:ln>
                  <a:noFill/>
                </a:ln>
                <a:solidFill>
                  <a:srgbClr val="3B3B3B"/>
                </a:solidFill>
                <a:effectLst/>
                <a:uLnTx/>
                <a:uFillTx/>
                <a:latin typeface="Arial"/>
                <a:ea typeface="+mn-ea"/>
                <a:cs typeface="+mn-cs"/>
              </a:rPr>
              <a:t>Note: </a:t>
            </a:r>
            <a:r>
              <a:rPr kumimoji="0" lang="en-US" sz="1050" b="0" i="0" u="none" strike="noStrike" kern="1200" cap="none" spc="0" normalizeH="0" baseline="0" noProof="0" dirty="0">
                <a:ln>
                  <a:noFill/>
                </a:ln>
                <a:solidFill>
                  <a:srgbClr val="3B3B3B"/>
                </a:solidFill>
                <a:effectLst/>
                <a:uLnTx/>
                <a:uFillTx/>
                <a:latin typeface="Arial"/>
                <a:ea typeface="+mn-ea"/>
                <a:cs typeface="+mn-cs"/>
              </a:rPr>
              <a:t>tips and tools to help you plan for retirement, save for college, pay down debt, and more</a:t>
            </a:r>
          </a:p>
        </p:txBody>
      </p:sp>
    </p:spTree>
    <p:extLst>
      <p:ext uri="{BB962C8B-B14F-4D97-AF65-F5344CB8AC3E}">
        <p14:creationId xmlns:p14="http://schemas.microsoft.com/office/powerpoint/2010/main" val="344660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EC41242-FD1A-4397-8AA1-D18C9DFBA5F3}"/>
              </a:ext>
            </a:extLst>
          </p:cNvPr>
          <p:cNvSpPr>
            <a:spLocks noGrp="1"/>
          </p:cNvSpPr>
          <p:nvPr>
            <p:ph type="sldNum" sz="quarter" idx="7"/>
          </p:nvPr>
        </p:nvSpPr>
        <p:spPr/>
        <p:txBody>
          <a:bodyPr/>
          <a:lstStyle/>
          <a:p>
            <a:pPr marL="25400">
              <a:lnSpc>
                <a:spcPct val="100000"/>
              </a:lnSpc>
              <a:spcBef>
                <a:spcPts val="190"/>
              </a:spcBef>
            </a:pPr>
            <a:fld id="{81D60167-4931-47E6-BA6A-407CBD079E47}" type="slidenum">
              <a:rPr lang="en-US" smtClean="0"/>
              <a:t>23</a:t>
            </a:fld>
            <a:endParaRPr lang="en-US" dirty="0"/>
          </a:p>
        </p:txBody>
      </p:sp>
      <p:sp>
        <p:nvSpPr>
          <p:cNvPr id="8" name="Rectangle 7">
            <a:extLst>
              <a:ext uri="{FF2B5EF4-FFF2-40B4-BE49-F238E27FC236}">
                <a16:creationId xmlns:a16="http://schemas.microsoft.com/office/drawing/2014/main" id="{134A71B6-2563-CF46-8404-97DEE0B1AB9B}"/>
              </a:ext>
            </a:extLst>
          </p:cNvPr>
          <p:cNvSpPr/>
          <p:nvPr/>
        </p:nvSpPr>
        <p:spPr>
          <a:xfrm>
            <a:off x="-127322" y="-104172"/>
            <a:ext cx="335666" cy="266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10" name="Picture 9" descr="A picture containing person&#10;&#10;Description automatically generated">
            <a:extLst>
              <a:ext uri="{FF2B5EF4-FFF2-40B4-BE49-F238E27FC236}">
                <a16:creationId xmlns:a16="http://schemas.microsoft.com/office/drawing/2014/main" id="{9BAC0635-8BD9-924E-9E4A-39DBD46E391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flipH="1">
            <a:off x="-3" y="1371600"/>
            <a:ext cx="12192003" cy="4686300"/>
          </a:xfrm>
          <a:prstGeom prst="rect">
            <a:avLst/>
          </a:prstGeom>
        </p:spPr>
      </p:pic>
      <p:sp>
        <p:nvSpPr>
          <p:cNvPr id="11" name="object 3">
            <a:extLst>
              <a:ext uri="{FF2B5EF4-FFF2-40B4-BE49-F238E27FC236}">
                <a16:creationId xmlns:a16="http://schemas.microsoft.com/office/drawing/2014/main" id="{5A7CA0E4-AD6A-F545-A59B-FE5C8E10476A}"/>
              </a:ext>
            </a:extLst>
          </p:cNvPr>
          <p:cNvSpPr/>
          <p:nvPr/>
        </p:nvSpPr>
        <p:spPr>
          <a:xfrm>
            <a:off x="1" y="2473187"/>
            <a:ext cx="6095999" cy="2604770"/>
          </a:xfrm>
          <a:custGeom>
            <a:avLst/>
            <a:gdLst/>
            <a:ahLst/>
            <a:cxnLst/>
            <a:rect l="l" t="t" r="r" b="b"/>
            <a:pathLst>
              <a:path w="7859395" h="2604770">
                <a:moveTo>
                  <a:pt x="0" y="2604420"/>
                </a:moveTo>
                <a:lnTo>
                  <a:pt x="7859208" y="2604420"/>
                </a:lnTo>
                <a:lnTo>
                  <a:pt x="7859208" y="0"/>
                </a:lnTo>
                <a:lnTo>
                  <a:pt x="0" y="0"/>
                </a:lnTo>
                <a:lnTo>
                  <a:pt x="0" y="2604420"/>
                </a:lnTo>
                <a:close/>
              </a:path>
            </a:pathLst>
          </a:custGeom>
          <a:solidFill>
            <a:srgbClr val="004B7A">
              <a:alpha val="90199"/>
            </a:srgbClr>
          </a:solidFill>
        </p:spPr>
        <p:txBody>
          <a:bodyPr wrap="square" lIns="0" tIns="0" rIns="0" bIns="0" rtlCol="0"/>
          <a:lstStyle/>
          <a:p>
            <a:endParaRPr/>
          </a:p>
        </p:txBody>
      </p:sp>
      <p:sp>
        <p:nvSpPr>
          <p:cNvPr id="12" name="object 4">
            <a:extLst>
              <a:ext uri="{FF2B5EF4-FFF2-40B4-BE49-F238E27FC236}">
                <a16:creationId xmlns:a16="http://schemas.microsoft.com/office/drawing/2014/main" id="{6180B319-A658-9D48-B637-526CA2D9425B}"/>
              </a:ext>
            </a:extLst>
          </p:cNvPr>
          <p:cNvSpPr txBox="1"/>
          <p:nvPr/>
        </p:nvSpPr>
        <p:spPr>
          <a:xfrm>
            <a:off x="993139" y="3221895"/>
            <a:ext cx="5102861" cy="1107353"/>
          </a:xfrm>
          <a:prstGeom prst="rect">
            <a:avLst/>
          </a:prstGeom>
        </p:spPr>
        <p:txBody>
          <a:bodyPr vert="horz" wrap="square" lIns="0" tIns="55244" rIns="0" bIns="0" rtlCol="0">
            <a:spAutoFit/>
          </a:bodyPr>
          <a:lstStyle/>
          <a:p>
            <a:pPr marL="12700" marR="5080">
              <a:lnSpc>
                <a:spcPts val="4079"/>
              </a:lnSpc>
              <a:spcBef>
                <a:spcPts val="434"/>
              </a:spcBef>
            </a:pPr>
            <a:r>
              <a:rPr lang="en-US" sz="4200" b="1" spc="-5" dirty="0">
                <a:solidFill>
                  <a:srgbClr val="FFFFFF"/>
                </a:solidFill>
                <a:latin typeface="Arial" panose="020B0604020202020204" pitchFamily="34" charset="0"/>
                <a:cs typeface="Arial" panose="020B0604020202020204" pitchFamily="34" charset="0"/>
              </a:rPr>
              <a:t>CLOSING</a:t>
            </a:r>
            <a:br>
              <a:rPr lang="en-US" sz="4200" b="1" spc="-5" dirty="0">
                <a:solidFill>
                  <a:srgbClr val="FFFFFF"/>
                </a:solidFill>
                <a:latin typeface="Arial" panose="020B0604020202020204" pitchFamily="34" charset="0"/>
                <a:cs typeface="Arial" panose="020B0604020202020204" pitchFamily="34" charset="0"/>
              </a:rPr>
            </a:br>
            <a:r>
              <a:rPr lang="en-US" sz="4200" b="1" spc="-5" dirty="0">
                <a:solidFill>
                  <a:srgbClr val="FFFFFF"/>
                </a:solidFill>
                <a:latin typeface="Arial" panose="020B0604020202020204" pitchFamily="34" charset="0"/>
                <a:cs typeface="Arial" panose="020B0604020202020204" pitchFamily="34" charset="0"/>
              </a:rPr>
              <a:t>REMARKS.</a:t>
            </a:r>
            <a:endParaRPr sz="4200" b="1" dirty="0">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1516962" y="2835770"/>
            <a:ext cx="9144000" cy="796110"/>
          </a:xfrm>
        </p:spPr>
        <p:txBody>
          <a:bodyPr/>
          <a:lstStyle/>
          <a:p>
            <a:pPr algn="ctr"/>
            <a:r>
              <a:rPr lang="en-US" sz="1800" b="1" dirty="0">
                <a:solidFill>
                  <a:schemeClr val="tx2"/>
                </a:solidFill>
              </a:rPr>
              <a:t>1-800-922-9945</a:t>
            </a:r>
            <a:br>
              <a:rPr lang="en-US" sz="1800" b="1" dirty="0">
                <a:solidFill>
                  <a:schemeClr val="tx2"/>
                </a:solidFill>
              </a:rPr>
            </a:br>
            <a:r>
              <a:rPr lang="en-US" sz="1800" b="1" dirty="0">
                <a:solidFill>
                  <a:schemeClr val="tx2"/>
                </a:solidFill>
              </a:rPr>
              <a:t>rps.troweprice.com</a:t>
            </a:r>
          </a:p>
        </p:txBody>
      </p:sp>
      <p:grpSp>
        <p:nvGrpSpPr>
          <p:cNvPr id="9" name="Group 8"/>
          <p:cNvGrpSpPr/>
          <p:nvPr/>
        </p:nvGrpSpPr>
        <p:grpSpPr>
          <a:xfrm>
            <a:off x="5143999" y="4026315"/>
            <a:ext cx="1889926" cy="427483"/>
            <a:chOff x="3429699" y="3685379"/>
            <a:chExt cx="1889926" cy="427483"/>
          </a:xfrm>
        </p:grpSpPr>
        <p:pic>
          <p:nvPicPr>
            <p:cNvPr id="512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699" y="3685387"/>
              <a:ext cx="418052" cy="411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11912" y="3685379"/>
              <a:ext cx="414909" cy="427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99164" y="3697419"/>
              <a:ext cx="414909" cy="411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98429" y="3692683"/>
              <a:ext cx="421196" cy="414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 name="Picture 1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490075" y="1382431"/>
            <a:ext cx="1211851" cy="1211851"/>
          </a:xfrm>
          <a:prstGeom prst="rect">
            <a:avLst/>
          </a:prstGeom>
        </p:spPr>
      </p:pic>
      <p:sp>
        <p:nvSpPr>
          <p:cNvPr id="12" name="Rectangle 11">
            <a:extLst>
              <a:ext uri="{FF2B5EF4-FFF2-40B4-BE49-F238E27FC236}">
                <a16:creationId xmlns:a16="http://schemas.microsoft.com/office/drawing/2014/main" id="{FC0A62C8-A99B-C04F-92FD-DFBFAA48B259}"/>
              </a:ext>
            </a:extLst>
          </p:cNvPr>
          <p:cNvSpPr/>
          <p:nvPr/>
        </p:nvSpPr>
        <p:spPr>
          <a:xfrm>
            <a:off x="-228600" y="6324600"/>
            <a:ext cx="12496800" cy="609599"/>
          </a:xfrm>
          <a:prstGeom prst="rect">
            <a:avLst/>
          </a:prstGeom>
          <a:solidFill>
            <a:srgbClr val="3B3B3B"/>
          </a:solidFill>
          <a:ln w="82550" cmpd="sng">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13" name="Rectangle 41">
            <a:extLst>
              <a:ext uri="{FF2B5EF4-FFF2-40B4-BE49-F238E27FC236}">
                <a16:creationId xmlns:a16="http://schemas.microsoft.com/office/drawing/2014/main" id="{3C7E715B-69EE-E649-AE14-EC03B07191D1}"/>
              </a:ext>
            </a:extLst>
          </p:cNvPr>
          <p:cNvSpPr txBox="1">
            <a:spLocks noChangeArrowheads="1"/>
          </p:cNvSpPr>
          <p:nvPr/>
        </p:nvSpPr>
        <p:spPr bwMode="auto">
          <a:xfrm>
            <a:off x="2163424" y="6422690"/>
            <a:ext cx="7666376" cy="435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spcAft>
                <a:spcPts val="1200"/>
              </a:spcAft>
              <a:buClr>
                <a:schemeClr val="bg2"/>
              </a:buClr>
              <a:buFont typeface="Wingdings" pitchFamily="2" charset="2"/>
              <a:buChar char="§"/>
              <a:defRPr>
                <a:solidFill>
                  <a:schemeClr val="bg2"/>
                </a:solidFill>
                <a:latin typeface="Verdana" pitchFamily="34" charset="0"/>
                <a:ea typeface="MS PGothic" pitchFamily="34" charset="-128"/>
                <a:cs typeface="MS PGothic" pitchFamily="34" charset="-128"/>
              </a:defRPr>
            </a:lvl1pPr>
            <a:lvl2pPr marL="742950" indent="-285750" eaLnBrk="0" hangingPunct="0">
              <a:spcAft>
                <a:spcPts val="1000"/>
              </a:spcAft>
              <a:buClr>
                <a:schemeClr val="bg2"/>
              </a:buClr>
              <a:buFont typeface="Wingdings" pitchFamily="2" charset="2"/>
              <a:buChar char="§"/>
              <a:defRPr sz="1600">
                <a:solidFill>
                  <a:schemeClr val="bg2"/>
                </a:solidFill>
                <a:latin typeface="Verdana" pitchFamily="34" charset="0"/>
                <a:ea typeface="MS PGothic" pitchFamily="34" charset="-128"/>
                <a:cs typeface="Arial" charset="0"/>
              </a:defRPr>
            </a:lvl2pPr>
            <a:lvl3pPr marL="1143000" indent="-228600" eaLnBrk="0" hangingPunct="0">
              <a:spcBef>
                <a:spcPct val="20000"/>
              </a:spcBef>
              <a:buClr>
                <a:schemeClr val="bg2"/>
              </a:buClr>
              <a:buFont typeface="Wingdings" pitchFamily="2" charset="2"/>
              <a:buChar char="§"/>
              <a:defRPr sz="1600">
                <a:solidFill>
                  <a:schemeClr val="bg2"/>
                </a:solidFill>
                <a:latin typeface="Verdana" pitchFamily="34" charset="0"/>
                <a:ea typeface="Arial" charset="0"/>
                <a:cs typeface="Arial" charset="0"/>
              </a:defRPr>
            </a:lvl3pPr>
            <a:lvl4pPr marL="1600200" indent="-228600" eaLnBrk="0" hangingPunct="0">
              <a:spcBef>
                <a:spcPct val="20000"/>
              </a:spcBef>
              <a:buClr>
                <a:schemeClr val="bg2"/>
              </a:buClr>
              <a:buFont typeface="Wingdings" pitchFamily="2" charset="2"/>
              <a:buChar char="§"/>
              <a:defRPr sz="1600">
                <a:solidFill>
                  <a:schemeClr val="bg2"/>
                </a:solidFill>
                <a:latin typeface="Verdana" pitchFamily="34" charset="0"/>
                <a:ea typeface="Arial" charset="0"/>
                <a:cs typeface="Arial" charset="0"/>
              </a:defRPr>
            </a:lvl4pPr>
            <a:lvl5pPr marL="2057400" indent="-228600" eaLnBrk="0" hangingPunct="0">
              <a:spcBef>
                <a:spcPct val="20000"/>
              </a:spcBef>
              <a:buClr>
                <a:schemeClr val="bg2"/>
              </a:buClr>
              <a:buFont typeface="Wingdings" pitchFamily="2" charset="2"/>
              <a:buChar char="§"/>
              <a:defRPr sz="1600">
                <a:solidFill>
                  <a:schemeClr val="bg2"/>
                </a:solidFill>
                <a:latin typeface="Verdana" pitchFamily="34" charset="0"/>
                <a:ea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1600">
                <a:solidFill>
                  <a:schemeClr val="bg2"/>
                </a:solidFill>
                <a:latin typeface="Verdana" pitchFamily="34" charset="0"/>
                <a:ea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1600">
                <a:solidFill>
                  <a:schemeClr val="bg2"/>
                </a:solidFill>
                <a:latin typeface="Verdana" pitchFamily="34" charset="0"/>
                <a:ea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1600">
                <a:solidFill>
                  <a:schemeClr val="bg2"/>
                </a:solidFill>
                <a:latin typeface="Verdana" pitchFamily="34" charset="0"/>
                <a:ea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1600">
                <a:solidFill>
                  <a:schemeClr val="bg2"/>
                </a:solidFill>
                <a:latin typeface="Verdana" pitchFamily="34" charset="0"/>
                <a:ea typeface="Arial" charset="0"/>
                <a:cs typeface="Arial" charset="0"/>
              </a:defRPr>
            </a:lvl9pPr>
          </a:lstStyle>
          <a:p>
            <a:pPr algn="ctr" eaLnBrk="1" hangingPunct="1">
              <a:spcBef>
                <a:spcPct val="50000"/>
              </a:spcBef>
              <a:spcAft>
                <a:spcPct val="0"/>
              </a:spcAft>
              <a:buClrTx/>
              <a:buFontTx/>
              <a:buNone/>
            </a:pPr>
            <a:r>
              <a:rPr lang="en-US" altLang="en-US" sz="950" dirty="0">
                <a:solidFill>
                  <a:schemeClr val="bg1"/>
                </a:solidFill>
                <a:latin typeface="Arial" panose="020B0604020202020204" pitchFamily="34" charset="0"/>
                <a:cs typeface="Arial" panose="020B0604020202020204" pitchFamily="34" charset="0"/>
              </a:rPr>
              <a:t>T. Rowe Price Retirement Plan Services, Inc.</a:t>
            </a:r>
            <a:r>
              <a:rPr lang="en-US" altLang="en-US" sz="950" dirty="0">
                <a:solidFill>
                  <a:srgbClr val="FF00FF"/>
                </a:solidFill>
                <a:latin typeface="Arial" panose="020B0604020202020204" pitchFamily="34" charset="0"/>
                <a:cs typeface="Arial" panose="020B0604020202020204" pitchFamily="34" charset="0"/>
              </a:rPr>
              <a:t> </a:t>
            </a:r>
          </a:p>
        </p:txBody>
      </p:sp>
      <p:sp>
        <p:nvSpPr>
          <p:cNvPr id="11" name="object 6">
            <a:extLst>
              <a:ext uri="{FF2B5EF4-FFF2-40B4-BE49-F238E27FC236}">
                <a16:creationId xmlns:a16="http://schemas.microsoft.com/office/drawing/2014/main" id="{19234F99-9FCE-6843-9C3D-AE0B8B187E12}"/>
              </a:ext>
            </a:extLst>
          </p:cNvPr>
          <p:cNvSpPr txBox="1"/>
          <p:nvPr/>
        </p:nvSpPr>
        <p:spPr>
          <a:xfrm>
            <a:off x="630793" y="6640345"/>
            <a:ext cx="1022530" cy="179536"/>
          </a:xfrm>
          <a:prstGeom prst="rect">
            <a:avLst/>
          </a:prstGeom>
          <a:noFill/>
        </p:spPr>
        <p:txBody>
          <a:bodyPr vert="horz" wrap="square" lIns="0" tIns="12700" rIns="0" bIns="0" rtlCol="0">
            <a:spAutoFit/>
          </a:bodyPr>
          <a:lstStyle/>
          <a:p>
            <a:pPr marL="12700" marR="5080">
              <a:spcBef>
                <a:spcPts val="100"/>
              </a:spcBef>
            </a:pPr>
            <a:r>
              <a:rPr lang="en-US" sz="500" dirty="0">
                <a:solidFill>
                  <a:schemeClr val="bg1"/>
                </a:solidFill>
                <a:cs typeface="Segoe UI" panose="020B0502040204020203" pitchFamily="34" charset="0"/>
              </a:rPr>
              <a:t>CCON0080164</a:t>
            </a:r>
            <a:endParaRPr lang="en-US" sz="500" spc="-5" dirty="0">
              <a:solidFill>
                <a:schemeClr val="bg1"/>
              </a:solidFill>
              <a:latin typeface="Arial"/>
              <a:cs typeface="Arial"/>
            </a:endParaRPr>
          </a:p>
          <a:p>
            <a:pPr marL="12700" marR="5080">
              <a:spcBef>
                <a:spcPts val="100"/>
              </a:spcBef>
            </a:pPr>
            <a:r>
              <a:rPr lang="en-US" sz="500" b="0" i="0" dirty="0">
                <a:solidFill>
                  <a:schemeClr val="bg1"/>
                </a:solidFill>
                <a:effectLst/>
                <a:latin typeface="Arial" panose="020B0604020202020204" pitchFamily="34" charset="0"/>
                <a:cs typeface="Arial" panose="020B0604020202020204" pitchFamily="34" charset="0"/>
              </a:rPr>
              <a:t>202301-2701634</a:t>
            </a:r>
            <a:endParaRPr lang="en-US" sz="500" spc="-5"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0A670BE-6C0D-4C21-8E0B-E7033F9AAA7C}"/>
              </a:ext>
            </a:extLst>
          </p:cNvPr>
          <p:cNvSpPr txBox="1"/>
          <p:nvPr/>
        </p:nvSpPr>
        <p:spPr>
          <a:xfrm>
            <a:off x="549958" y="6012840"/>
            <a:ext cx="10982325" cy="153888"/>
          </a:xfrm>
          <a:prstGeom prst="rect">
            <a:avLst/>
          </a:prstGeom>
          <a:noFill/>
        </p:spPr>
        <p:txBody>
          <a:bodyPr wrap="square" lIns="0" tIns="0" rIns="0" bIns="0" rtlCol="0">
            <a:spAutoFit/>
          </a:bodyPr>
          <a:lstStyle/>
          <a:p>
            <a:pPr algn="l">
              <a:spcAft>
                <a:spcPts val="1000"/>
              </a:spcAft>
              <a:buClr>
                <a:schemeClr val="accent2"/>
              </a:buClr>
            </a:pPr>
            <a:r>
              <a:rPr lang="en-US" sz="1000" b="0" i="0" dirty="0">
                <a:solidFill>
                  <a:srgbClr val="333333"/>
                </a:solidFill>
                <a:effectLst/>
                <a:latin typeface="Arial" panose="020B0604020202020204" pitchFamily="34" charset="0"/>
              </a:rPr>
              <a:t>© 2023. T. Rowe Price. T. ROWE PRICE, INVEST WITH CONFIDENCE, and the bighorn sheep design are, collectively and/or apart, trademarks of T. Rowe Price Group, Inc. All rights reserved.</a:t>
            </a:r>
            <a:endParaRPr lang="en-US" sz="1000" dirty="0"/>
          </a:p>
        </p:txBody>
      </p:sp>
    </p:spTree>
    <p:extLst>
      <p:ext uri="{BB962C8B-B14F-4D97-AF65-F5344CB8AC3E}">
        <p14:creationId xmlns:p14="http://schemas.microsoft.com/office/powerpoint/2010/main" val="8361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648EB-EB0F-6542-9B21-B51B66DF3871}"/>
              </a:ext>
            </a:extLst>
          </p:cNvPr>
          <p:cNvSpPr>
            <a:spLocks noGrp="1"/>
          </p:cNvSpPr>
          <p:nvPr>
            <p:ph type="title"/>
          </p:nvPr>
        </p:nvSpPr>
        <p:spPr>
          <a:xfrm>
            <a:off x="2038694" y="1166649"/>
            <a:ext cx="10515600" cy="740980"/>
          </a:xfrm>
        </p:spPr>
        <p:txBody>
          <a:bodyPr/>
          <a:lstStyle/>
          <a:p>
            <a:r>
              <a:rPr lang="en-US" dirty="0"/>
              <a:t>Important Information</a:t>
            </a:r>
          </a:p>
        </p:txBody>
      </p:sp>
      <p:sp>
        <p:nvSpPr>
          <p:cNvPr id="6" name="Rectangle 5">
            <a:extLst>
              <a:ext uri="{FF2B5EF4-FFF2-40B4-BE49-F238E27FC236}">
                <a16:creationId xmlns:a16="http://schemas.microsoft.com/office/drawing/2014/main" id="{3925757D-DD64-EF41-13D0-16FFE0B0EECA}"/>
              </a:ext>
            </a:extLst>
          </p:cNvPr>
          <p:cNvSpPr/>
          <p:nvPr/>
        </p:nvSpPr>
        <p:spPr>
          <a:xfrm>
            <a:off x="2038694" y="2155797"/>
            <a:ext cx="8995066" cy="4196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noAutofit/>
          </a:bodyPr>
          <a:lstStyle/>
          <a:p>
            <a:pPr marL="0" marR="77129" lvl="0" indent="0" algn="l" defTabSz="914400" rtl="0" eaLnBrk="1" fontAlgn="auto" latinLnBrk="0" hangingPunct="1">
              <a:lnSpc>
                <a:spcPct val="105000"/>
              </a:lnSpc>
              <a:spcBef>
                <a:spcPts val="0"/>
              </a:spcBef>
              <a:spcAft>
                <a:spcPts val="750"/>
              </a:spcAft>
              <a:buClr>
                <a:srgbClr val="05C3DE"/>
              </a:buClr>
              <a:buSzTx/>
              <a:buFont typeface="Wingdings" panose="05000000000000000000" pitchFamily="2" charset="2"/>
              <a:buNone/>
              <a:tabLst/>
              <a:defRPr/>
            </a:pPr>
            <a:r>
              <a:rPr kumimoji="0" lang="en-US" sz="1050" b="1" i="0" u="none" strike="noStrike" kern="1200" cap="none" spc="0" normalizeH="0" baseline="0" noProof="0" dirty="0">
                <a:ln>
                  <a:noFill/>
                </a:ln>
                <a:solidFill>
                  <a:srgbClr val="000000"/>
                </a:solidFill>
                <a:effectLst/>
                <a:uLnTx/>
                <a:uFillTx/>
                <a:latin typeface="Arial"/>
                <a:ea typeface="+mn-ea"/>
                <a:cs typeface="+mn-cs"/>
              </a:rPr>
              <a:t>TERMS OF USE</a:t>
            </a:r>
          </a:p>
          <a:p>
            <a:pPr marL="0" marR="77129" lvl="0" indent="0" algn="l" defTabSz="914400" rtl="0" eaLnBrk="1" fontAlgn="auto" latinLnBrk="0" hangingPunct="1">
              <a:lnSpc>
                <a:spcPct val="105000"/>
              </a:lnSpc>
              <a:spcBef>
                <a:spcPts val="0"/>
              </a:spcBef>
              <a:spcAft>
                <a:spcPts val="750"/>
              </a:spcAft>
              <a:buClr>
                <a:srgbClr val="05C3DE"/>
              </a:buClr>
              <a:buSzTx/>
              <a:buFont typeface="Wingdings" panose="05000000000000000000" pitchFamily="2" charset="2"/>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T. Rowe Price Retirement Plan Services, Inc. and </a:t>
            </a:r>
            <a:r>
              <a:rPr kumimoji="0" lang="en-US" sz="1050" b="0" i="0" u="none" strike="noStrike" kern="1200" cap="none" spc="0" normalizeH="0" baseline="0" noProof="0" dirty="0">
                <a:ln>
                  <a:noFill/>
                </a:ln>
                <a:solidFill>
                  <a:srgbClr val="FF40FF"/>
                </a:solidFill>
                <a:effectLst/>
                <a:uLnTx/>
                <a:uFillTx/>
                <a:latin typeface="Arial"/>
                <a:ea typeface="+mn-ea"/>
                <a:cs typeface="+mn-cs"/>
              </a:rPr>
              <a:t>[XXXXXX] </a:t>
            </a:r>
            <a:r>
              <a:rPr kumimoji="0" lang="en-US" sz="1050" b="0" i="0" u="none" strike="noStrike" kern="1200" cap="none" spc="0" normalizeH="0" baseline="0" noProof="0" dirty="0">
                <a:ln>
                  <a:noFill/>
                </a:ln>
                <a:solidFill>
                  <a:srgbClr val="000000"/>
                </a:solidFill>
                <a:effectLst/>
                <a:uLnTx/>
                <a:uFillTx/>
                <a:latin typeface="Arial"/>
                <a:ea typeface="+mn-ea"/>
                <a:cs typeface="+mn-cs"/>
              </a:rPr>
              <a:t>are not affiliated.</a:t>
            </a:r>
          </a:p>
          <a:p>
            <a:pPr marL="0" marR="77129" lvl="0" indent="0" algn="l" defTabSz="914400" rtl="0" eaLnBrk="1" fontAlgn="auto" latinLnBrk="0" hangingPunct="1">
              <a:lnSpc>
                <a:spcPct val="105000"/>
              </a:lnSpc>
              <a:spcBef>
                <a:spcPts val="0"/>
              </a:spcBef>
              <a:spcAft>
                <a:spcPts val="750"/>
              </a:spcAft>
              <a:buClr>
                <a:srgbClr val="05C3DE"/>
              </a:buClr>
              <a:buSzTx/>
              <a:buFont typeface="Wingdings" panose="05000000000000000000" pitchFamily="2" charset="2"/>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rPr>
              <a:t>This material is provided for general and educational purposes only, and not intended to provide legal, tax or investment advice. This material does not provide recommendations concerning investments, investment strategies or account types; and not intended to suggest any particular investment action is appropriate for you. Please consider your own circumstances before making an investment decision.</a:t>
            </a:r>
          </a:p>
          <a:p>
            <a:pPr marL="0" marR="97125" lvl="0" indent="0" algn="l" defTabSz="914400" rtl="0" eaLnBrk="1" fontAlgn="auto" latinLnBrk="0" hangingPunct="1">
              <a:lnSpc>
                <a:spcPct val="105000"/>
              </a:lnSpc>
              <a:spcBef>
                <a:spcPts val="0"/>
              </a:spcBef>
              <a:spcAft>
                <a:spcPts val="750"/>
              </a:spcAft>
              <a:buClr>
                <a:srgbClr val="05C3DE"/>
              </a:buClr>
              <a:buSzTx/>
              <a:buFont typeface="Wingdings" panose="05000000000000000000" pitchFamily="2" charset="2"/>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rPr>
              <a:t>The material does not constitute a distribution, an offer, an </a:t>
            </a:r>
            <a:r>
              <a:rPr kumimoji="0" lang="en-US" sz="1050" b="0" i="0" u="none" strike="noStrike" kern="1200" cap="none" spc="-4" normalizeH="0" baseline="0" noProof="0" dirty="0">
                <a:ln>
                  <a:noFill/>
                </a:ln>
                <a:solidFill>
                  <a:srgbClr val="000000"/>
                </a:solidFill>
                <a:effectLst/>
                <a:uLnTx/>
                <a:uFillTx/>
                <a:latin typeface="Arial"/>
                <a:ea typeface="+mn-ea"/>
                <a:cs typeface="Arial"/>
              </a:rPr>
              <a:t>invitation, </a:t>
            </a:r>
            <a:r>
              <a:rPr kumimoji="0" lang="en-US" sz="1050" b="0" i="0" u="none" strike="noStrike" kern="1200" cap="none" spc="0" normalizeH="0" baseline="0" noProof="0" dirty="0">
                <a:ln>
                  <a:noFill/>
                </a:ln>
                <a:solidFill>
                  <a:srgbClr val="000000"/>
                </a:solidFill>
                <a:effectLst/>
                <a:uLnTx/>
                <a:uFillTx/>
                <a:latin typeface="Arial"/>
                <a:ea typeface="+mn-ea"/>
                <a:cs typeface="Arial"/>
              </a:rPr>
              <a:t>a personal or general recommendation or solicitation </a:t>
            </a:r>
            <a:r>
              <a:rPr kumimoji="0" lang="en-US" sz="1050" b="0" i="0" u="none" strike="noStrike" kern="1200" cap="none" spc="-4" normalizeH="0" baseline="0" noProof="0" dirty="0">
                <a:ln>
                  <a:noFill/>
                </a:ln>
                <a:solidFill>
                  <a:srgbClr val="000000"/>
                </a:solidFill>
                <a:effectLst/>
                <a:uLnTx/>
                <a:uFillTx/>
                <a:latin typeface="Arial"/>
                <a:ea typeface="+mn-ea"/>
                <a:cs typeface="Arial"/>
              </a:rPr>
              <a:t>to </a:t>
            </a:r>
            <a:r>
              <a:rPr kumimoji="0" lang="en-US" sz="1050" b="0" i="0" u="none" strike="noStrike" kern="1200" cap="none" spc="0" normalizeH="0" baseline="0" noProof="0" dirty="0">
                <a:ln>
                  <a:noFill/>
                </a:ln>
                <a:solidFill>
                  <a:srgbClr val="000000"/>
                </a:solidFill>
                <a:effectLst/>
                <a:uLnTx/>
                <a:uFillTx/>
                <a:latin typeface="Arial"/>
                <a:ea typeface="+mn-ea"/>
                <a:cs typeface="Arial"/>
              </a:rPr>
              <a:t>sell or buy any securities in any jurisdiction or </a:t>
            </a:r>
            <a:r>
              <a:rPr kumimoji="0" lang="en-US" sz="1050" b="0" i="0" u="none" strike="noStrike" kern="1200" cap="none" spc="-4" normalizeH="0" baseline="0" noProof="0" dirty="0">
                <a:ln>
                  <a:noFill/>
                </a:ln>
                <a:solidFill>
                  <a:srgbClr val="000000"/>
                </a:solidFill>
                <a:effectLst/>
                <a:uLnTx/>
                <a:uFillTx/>
                <a:latin typeface="Arial"/>
                <a:ea typeface="+mn-ea"/>
                <a:cs typeface="Arial"/>
              </a:rPr>
              <a:t>to </a:t>
            </a:r>
            <a:r>
              <a:rPr kumimoji="0" lang="en-US" sz="1050" b="0" i="0" u="none" strike="noStrike" kern="1200" cap="none" spc="0" normalizeH="0" baseline="0" noProof="0" dirty="0">
                <a:ln>
                  <a:noFill/>
                </a:ln>
                <a:solidFill>
                  <a:srgbClr val="000000"/>
                </a:solidFill>
                <a:effectLst/>
                <a:uLnTx/>
                <a:uFillTx/>
                <a:latin typeface="Arial"/>
                <a:ea typeface="+mn-ea"/>
                <a:cs typeface="Arial"/>
              </a:rPr>
              <a:t>conduct any particular investment </a:t>
            </a:r>
            <a:r>
              <a:rPr kumimoji="0" lang="en-US" sz="1050" b="0" i="0" u="none" strike="noStrike" kern="1200" cap="none" spc="-4" normalizeH="0" baseline="0" noProof="0" dirty="0">
                <a:ln>
                  <a:noFill/>
                </a:ln>
                <a:solidFill>
                  <a:srgbClr val="000000"/>
                </a:solidFill>
                <a:effectLst/>
                <a:uLnTx/>
                <a:uFillTx/>
                <a:latin typeface="Arial"/>
                <a:ea typeface="+mn-ea"/>
                <a:cs typeface="Arial"/>
              </a:rPr>
              <a:t>activity. </a:t>
            </a:r>
            <a:endParaRPr kumimoji="0" lang="en-US" sz="1050" b="0" i="0" u="none" strike="noStrike" kern="1200" cap="none" spc="0" normalizeH="0" baseline="0" noProof="0" dirty="0">
              <a:ln>
                <a:noFill/>
              </a:ln>
              <a:solidFill>
                <a:srgbClr val="000000"/>
              </a:solidFill>
              <a:effectLst/>
              <a:uLnTx/>
              <a:uFillTx/>
              <a:latin typeface="Arial"/>
              <a:ea typeface="+mn-ea"/>
              <a:cs typeface="Arial"/>
            </a:endParaRPr>
          </a:p>
          <a:p>
            <a:pPr marL="0" marR="3809" lvl="0" indent="0" algn="l" defTabSz="914400" rtl="0" eaLnBrk="1" fontAlgn="auto" latinLnBrk="0" hangingPunct="1">
              <a:lnSpc>
                <a:spcPct val="105000"/>
              </a:lnSpc>
              <a:spcBef>
                <a:spcPts val="0"/>
              </a:spcBef>
              <a:spcAft>
                <a:spcPts val="750"/>
              </a:spcAft>
              <a:buClr>
                <a:srgbClr val="05C3DE"/>
              </a:buClr>
              <a:buSzTx/>
              <a:buFont typeface="Wingdings" panose="05000000000000000000" pitchFamily="2" charset="2"/>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rPr>
              <a:t>Information and opinions presented </a:t>
            </a:r>
            <a:r>
              <a:rPr kumimoji="0" lang="en-US" sz="1050" b="0" i="0" u="none" strike="noStrike" kern="1200" cap="none" spc="-4" normalizeH="0" baseline="0" noProof="0" dirty="0">
                <a:ln>
                  <a:noFill/>
                </a:ln>
                <a:solidFill>
                  <a:srgbClr val="000000"/>
                </a:solidFill>
                <a:effectLst/>
                <a:uLnTx/>
                <a:uFillTx/>
                <a:latin typeface="Arial"/>
                <a:ea typeface="+mn-ea"/>
                <a:cs typeface="Arial"/>
              </a:rPr>
              <a:t>have </a:t>
            </a:r>
            <a:r>
              <a:rPr kumimoji="0" lang="en-US" sz="1050" b="0" i="0" u="none" strike="noStrike" kern="1200" cap="none" spc="0" normalizeH="0" baseline="0" noProof="0" dirty="0">
                <a:ln>
                  <a:noFill/>
                </a:ln>
                <a:solidFill>
                  <a:srgbClr val="000000"/>
                </a:solidFill>
                <a:effectLst/>
                <a:uLnTx/>
                <a:uFillTx/>
                <a:latin typeface="Arial"/>
                <a:ea typeface="+mn-ea"/>
                <a:cs typeface="Arial"/>
              </a:rPr>
              <a:t>been obtained or derived from sources believed </a:t>
            </a:r>
            <a:r>
              <a:rPr kumimoji="0" lang="en-US" sz="1050" b="0" i="0" u="none" strike="noStrike" kern="1200" cap="none" spc="-4" normalizeH="0" baseline="0" noProof="0" dirty="0">
                <a:ln>
                  <a:noFill/>
                </a:ln>
                <a:solidFill>
                  <a:srgbClr val="000000"/>
                </a:solidFill>
                <a:effectLst/>
                <a:uLnTx/>
                <a:uFillTx/>
                <a:latin typeface="Arial"/>
                <a:ea typeface="+mn-ea"/>
                <a:cs typeface="Arial"/>
              </a:rPr>
              <a:t>to </a:t>
            </a:r>
            <a:r>
              <a:rPr kumimoji="0" lang="en-US" sz="1050" b="0" i="0" u="none" strike="noStrike" kern="1200" cap="none" spc="0" normalizeH="0" baseline="0" noProof="0" dirty="0">
                <a:ln>
                  <a:noFill/>
                </a:ln>
                <a:solidFill>
                  <a:srgbClr val="000000"/>
                </a:solidFill>
                <a:effectLst/>
                <a:uLnTx/>
                <a:uFillTx/>
                <a:latin typeface="Arial"/>
                <a:ea typeface="+mn-ea"/>
                <a:cs typeface="Arial"/>
              </a:rPr>
              <a:t>be reliable and current; however, </a:t>
            </a:r>
            <a:r>
              <a:rPr kumimoji="0" lang="en-US" sz="1050" b="0" i="0" u="none" strike="noStrike" kern="1200" cap="none" spc="4" normalizeH="0" baseline="0" noProof="0" dirty="0">
                <a:ln>
                  <a:noFill/>
                </a:ln>
                <a:solidFill>
                  <a:srgbClr val="000000"/>
                </a:solidFill>
                <a:effectLst/>
                <a:uLnTx/>
                <a:uFillTx/>
                <a:latin typeface="Arial"/>
                <a:ea typeface="+mn-ea"/>
                <a:cs typeface="Arial"/>
              </a:rPr>
              <a:t>we </a:t>
            </a:r>
            <a:r>
              <a:rPr kumimoji="0" lang="en-US" sz="1050" b="0" i="0" u="none" strike="noStrike" kern="1200" cap="none" spc="-4" normalizeH="0" baseline="0" noProof="0" dirty="0">
                <a:ln>
                  <a:noFill/>
                </a:ln>
                <a:solidFill>
                  <a:srgbClr val="000000"/>
                </a:solidFill>
                <a:effectLst/>
                <a:uLnTx/>
                <a:uFillTx/>
                <a:latin typeface="Arial"/>
                <a:ea typeface="+mn-ea"/>
                <a:cs typeface="Arial"/>
              </a:rPr>
              <a:t>cannot guarantee the </a:t>
            </a:r>
            <a:r>
              <a:rPr kumimoji="0" lang="en-US" sz="1050" b="0" i="0" u="none" strike="noStrike" kern="1200" cap="none" spc="0" normalizeH="0" baseline="0" noProof="0" dirty="0">
                <a:ln>
                  <a:noFill/>
                </a:ln>
                <a:solidFill>
                  <a:srgbClr val="000000"/>
                </a:solidFill>
                <a:effectLst/>
                <a:uLnTx/>
                <a:uFillTx/>
                <a:latin typeface="Arial"/>
                <a:ea typeface="+mn-ea"/>
                <a:cs typeface="Arial"/>
              </a:rPr>
              <a:t>sources’ </a:t>
            </a:r>
            <a:r>
              <a:rPr kumimoji="0" lang="en-US" sz="1050" b="0" i="0" u="none" strike="noStrike" kern="1200" cap="none" spc="-4" normalizeH="0" baseline="0" noProof="0" dirty="0">
                <a:ln>
                  <a:noFill/>
                </a:ln>
                <a:solidFill>
                  <a:srgbClr val="000000"/>
                </a:solidFill>
                <a:effectLst/>
                <a:uLnTx/>
                <a:uFillTx/>
                <a:latin typeface="Arial"/>
                <a:ea typeface="+mn-ea"/>
                <a:cs typeface="Arial"/>
              </a:rPr>
              <a:t>accuracy or </a:t>
            </a:r>
            <a:r>
              <a:rPr kumimoji="0" lang="en-US" sz="1050" b="0" i="0" u="none" strike="noStrike" kern="1200" cap="none" spc="0" normalizeH="0" baseline="0" noProof="0" dirty="0">
                <a:ln>
                  <a:noFill/>
                </a:ln>
                <a:solidFill>
                  <a:srgbClr val="000000"/>
                </a:solidFill>
                <a:effectLst/>
                <a:uLnTx/>
                <a:uFillTx/>
                <a:latin typeface="Arial"/>
                <a:ea typeface="+mn-ea"/>
                <a:cs typeface="Arial"/>
              </a:rPr>
              <a:t>completeness. The </a:t>
            </a:r>
            <a:r>
              <a:rPr kumimoji="0" lang="en-US" sz="1050" b="0" i="0" u="none" strike="noStrike" kern="1200" cap="none" spc="-4" normalizeH="0" baseline="0" noProof="0" dirty="0">
                <a:ln>
                  <a:noFill/>
                </a:ln>
                <a:solidFill>
                  <a:srgbClr val="000000"/>
                </a:solidFill>
                <a:effectLst/>
                <a:uLnTx/>
                <a:uFillTx/>
                <a:latin typeface="Arial"/>
                <a:ea typeface="+mn-ea"/>
                <a:cs typeface="Arial"/>
              </a:rPr>
              <a:t>views </a:t>
            </a:r>
            <a:r>
              <a:rPr kumimoji="0" lang="en-US" sz="1050" b="0" i="0" u="none" strike="noStrike" kern="1200" cap="none" spc="0" normalizeH="0" baseline="0" noProof="0" dirty="0">
                <a:ln>
                  <a:noFill/>
                </a:ln>
                <a:solidFill>
                  <a:srgbClr val="000000"/>
                </a:solidFill>
                <a:effectLst/>
                <a:uLnTx/>
                <a:uFillTx/>
                <a:latin typeface="Arial"/>
                <a:ea typeface="+mn-ea"/>
                <a:cs typeface="Arial"/>
              </a:rPr>
              <a:t>contained herein are as of </a:t>
            </a:r>
            <a:r>
              <a:rPr kumimoji="0" lang="en-US" sz="1050" b="0" i="0" u="none" strike="noStrike" kern="1200" cap="none" spc="-4" normalizeH="0" baseline="0" noProof="0" dirty="0">
                <a:ln>
                  <a:noFill/>
                </a:ln>
                <a:solidFill>
                  <a:srgbClr val="000000"/>
                </a:solidFill>
                <a:effectLst/>
                <a:uLnTx/>
                <a:uFillTx/>
                <a:latin typeface="Arial"/>
                <a:ea typeface="+mn-ea"/>
                <a:cs typeface="Arial"/>
              </a:rPr>
              <a:t>the </a:t>
            </a:r>
            <a:r>
              <a:rPr kumimoji="0" lang="en-US" sz="1050" b="0" i="0" u="none" strike="noStrike" kern="1200" cap="none" spc="0" normalizeH="0" baseline="0" noProof="0" dirty="0">
                <a:ln>
                  <a:noFill/>
                </a:ln>
                <a:solidFill>
                  <a:srgbClr val="000000"/>
                </a:solidFill>
                <a:effectLst/>
                <a:uLnTx/>
                <a:uFillTx/>
                <a:latin typeface="Arial"/>
                <a:ea typeface="+mn-ea"/>
                <a:cs typeface="Arial"/>
              </a:rPr>
              <a:t>date noted on </a:t>
            </a:r>
            <a:r>
              <a:rPr kumimoji="0" lang="en-US" sz="1050" b="0" i="0" u="none" strike="noStrike" kern="1200" cap="none" spc="-4" normalizeH="0" baseline="0" noProof="0" dirty="0">
                <a:ln>
                  <a:noFill/>
                </a:ln>
                <a:solidFill>
                  <a:srgbClr val="000000"/>
                </a:solidFill>
                <a:effectLst/>
                <a:uLnTx/>
                <a:uFillTx/>
                <a:latin typeface="Arial"/>
                <a:ea typeface="+mn-ea"/>
                <a:cs typeface="Arial"/>
              </a:rPr>
              <a:t>the </a:t>
            </a:r>
            <a:r>
              <a:rPr kumimoji="0" lang="en-US" sz="1050" b="0" i="0" u="none" strike="noStrike" kern="1200" cap="none" spc="0" normalizeH="0" baseline="0" noProof="0" dirty="0">
                <a:ln>
                  <a:noFill/>
                </a:ln>
                <a:solidFill>
                  <a:srgbClr val="000000"/>
                </a:solidFill>
                <a:effectLst/>
                <a:uLnTx/>
                <a:uFillTx/>
                <a:latin typeface="Arial"/>
                <a:ea typeface="+mn-ea"/>
                <a:cs typeface="Arial"/>
              </a:rPr>
              <a:t>material and </a:t>
            </a:r>
            <a:r>
              <a:rPr kumimoji="0" lang="en-US" sz="1050" b="0" i="0" u="none" strike="noStrike" kern="1200" cap="none" spc="-4" normalizeH="0" baseline="0" noProof="0" dirty="0">
                <a:ln>
                  <a:noFill/>
                </a:ln>
                <a:solidFill>
                  <a:srgbClr val="000000"/>
                </a:solidFill>
                <a:effectLst/>
                <a:uLnTx/>
                <a:uFillTx/>
                <a:latin typeface="Arial"/>
                <a:ea typeface="+mn-ea"/>
                <a:cs typeface="Arial"/>
              </a:rPr>
              <a:t>are </a:t>
            </a:r>
            <a:r>
              <a:rPr kumimoji="0" lang="en-US" sz="1050" b="0" i="0" u="none" strike="noStrike" kern="1200" cap="none" spc="0" normalizeH="0" baseline="0" noProof="0" dirty="0">
                <a:ln>
                  <a:noFill/>
                </a:ln>
                <a:solidFill>
                  <a:srgbClr val="000000"/>
                </a:solidFill>
                <a:effectLst/>
                <a:uLnTx/>
                <a:uFillTx/>
                <a:latin typeface="Arial"/>
                <a:ea typeface="+mn-ea"/>
                <a:cs typeface="Arial"/>
              </a:rPr>
              <a:t>subject </a:t>
            </a:r>
            <a:r>
              <a:rPr kumimoji="0" lang="en-US" sz="1050" b="0" i="0" u="none" strike="noStrike" kern="1200" cap="none" spc="-4" normalizeH="0" baseline="0" noProof="0" dirty="0">
                <a:ln>
                  <a:noFill/>
                </a:ln>
                <a:solidFill>
                  <a:srgbClr val="000000"/>
                </a:solidFill>
                <a:effectLst/>
                <a:uLnTx/>
                <a:uFillTx/>
                <a:latin typeface="Arial"/>
                <a:ea typeface="+mn-ea"/>
                <a:cs typeface="Arial"/>
              </a:rPr>
              <a:t>to </a:t>
            </a:r>
            <a:r>
              <a:rPr kumimoji="0" lang="en-US" sz="1050" b="0" i="0" u="none" strike="noStrike" kern="1200" cap="none" spc="0" normalizeH="0" baseline="0" noProof="0" dirty="0">
                <a:ln>
                  <a:noFill/>
                </a:ln>
                <a:solidFill>
                  <a:srgbClr val="000000"/>
                </a:solidFill>
                <a:effectLst/>
                <a:uLnTx/>
                <a:uFillTx/>
                <a:latin typeface="Arial"/>
                <a:ea typeface="+mn-ea"/>
                <a:cs typeface="Arial"/>
              </a:rPr>
              <a:t>change without notice; these </a:t>
            </a:r>
            <a:r>
              <a:rPr kumimoji="0" lang="en-US" sz="1050" b="0" i="0" u="none" strike="noStrike" kern="1200" cap="none" spc="-4" normalizeH="0" baseline="0" noProof="0" dirty="0">
                <a:ln>
                  <a:noFill/>
                </a:ln>
                <a:solidFill>
                  <a:srgbClr val="000000"/>
                </a:solidFill>
                <a:effectLst/>
                <a:uLnTx/>
                <a:uFillTx/>
                <a:latin typeface="Arial"/>
                <a:ea typeface="+mn-ea"/>
                <a:cs typeface="Arial"/>
              </a:rPr>
              <a:t>views </a:t>
            </a:r>
            <a:r>
              <a:rPr kumimoji="0" lang="en-US" sz="1050" b="0" i="0" u="none" strike="noStrike" kern="1200" cap="none" spc="0" normalizeH="0" baseline="0" noProof="0" dirty="0">
                <a:ln>
                  <a:noFill/>
                </a:ln>
                <a:solidFill>
                  <a:srgbClr val="000000"/>
                </a:solidFill>
                <a:effectLst/>
                <a:uLnTx/>
                <a:uFillTx/>
                <a:latin typeface="Arial"/>
                <a:ea typeface="+mn-ea"/>
                <a:cs typeface="Arial"/>
              </a:rPr>
              <a:t>may differ from those of other T. Rowe Price group companies and/or associates. Under no circumstances should the material, in whole or in part, be copied or redistributed </a:t>
            </a:r>
            <a:r>
              <a:rPr kumimoji="0" lang="en-US" sz="1050" b="0" i="0" u="none" strike="noStrike" kern="1200" cap="none" spc="-4" normalizeH="0" baseline="0" noProof="0" dirty="0">
                <a:ln>
                  <a:noFill/>
                </a:ln>
                <a:solidFill>
                  <a:srgbClr val="000000"/>
                </a:solidFill>
                <a:effectLst/>
                <a:uLnTx/>
                <a:uFillTx/>
                <a:latin typeface="Arial"/>
                <a:ea typeface="+mn-ea"/>
                <a:cs typeface="Arial"/>
              </a:rPr>
              <a:t>without </a:t>
            </a:r>
            <a:r>
              <a:rPr kumimoji="0" lang="en-US" sz="1050" b="0" i="0" u="none" strike="noStrike" kern="1200" cap="none" spc="0" normalizeH="0" baseline="0" noProof="0" dirty="0">
                <a:ln>
                  <a:noFill/>
                </a:ln>
                <a:solidFill>
                  <a:srgbClr val="000000"/>
                </a:solidFill>
                <a:effectLst/>
                <a:uLnTx/>
                <a:uFillTx/>
                <a:latin typeface="Arial"/>
                <a:ea typeface="+mn-ea"/>
                <a:cs typeface="Arial"/>
              </a:rPr>
              <a:t>consent from T. Rowe</a:t>
            </a:r>
            <a:r>
              <a:rPr kumimoji="0" lang="en-US" sz="1050" b="0" i="0" u="none" strike="noStrike" kern="1200" cap="none" spc="-98" normalizeH="0" baseline="0" noProof="0" dirty="0">
                <a:ln>
                  <a:noFill/>
                </a:ln>
                <a:solidFill>
                  <a:srgbClr val="000000"/>
                </a:solidFill>
                <a:effectLst/>
                <a:uLnTx/>
                <a:uFillTx/>
                <a:latin typeface="Arial"/>
                <a:ea typeface="+mn-ea"/>
                <a:cs typeface="Arial"/>
              </a:rPr>
              <a:t> </a:t>
            </a:r>
            <a:r>
              <a:rPr kumimoji="0" lang="en-US" sz="1050" b="0" i="0" u="none" strike="noStrike" kern="1200" cap="none" spc="0" normalizeH="0" baseline="0" noProof="0" dirty="0">
                <a:ln>
                  <a:noFill/>
                </a:ln>
                <a:solidFill>
                  <a:srgbClr val="000000"/>
                </a:solidFill>
                <a:effectLst/>
                <a:uLnTx/>
                <a:uFillTx/>
                <a:latin typeface="Arial"/>
                <a:ea typeface="+mn-ea"/>
                <a:cs typeface="Arial"/>
              </a:rPr>
              <a:t>Price.</a:t>
            </a:r>
          </a:p>
          <a:p>
            <a:pPr marL="0" marR="352319" lvl="0" indent="0" algn="l" defTabSz="914400" rtl="0" eaLnBrk="1" fontAlgn="auto" latinLnBrk="0" hangingPunct="1">
              <a:lnSpc>
                <a:spcPct val="105000"/>
              </a:lnSpc>
              <a:spcBef>
                <a:spcPts val="0"/>
              </a:spcBef>
              <a:spcAft>
                <a:spcPts val="750"/>
              </a:spcAft>
              <a:buClr>
                <a:srgbClr val="05C3DE"/>
              </a:buClr>
              <a:buSzTx/>
              <a:buFont typeface="Wingdings" panose="05000000000000000000" pitchFamily="2" charset="2"/>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rPr>
              <a:t>Unless indicated otherwise </a:t>
            </a:r>
            <a:r>
              <a:rPr kumimoji="0" lang="en-US" sz="1050" b="0" i="0" u="none" strike="noStrike" kern="1200" cap="none" spc="-4" normalizeH="0" baseline="0" noProof="0" dirty="0">
                <a:ln>
                  <a:noFill/>
                </a:ln>
                <a:solidFill>
                  <a:srgbClr val="000000"/>
                </a:solidFill>
                <a:effectLst/>
                <a:uLnTx/>
                <a:uFillTx/>
                <a:latin typeface="Arial"/>
                <a:ea typeface="+mn-ea"/>
                <a:cs typeface="Arial"/>
              </a:rPr>
              <a:t>the </a:t>
            </a:r>
            <a:r>
              <a:rPr kumimoji="0" lang="en-US" sz="1050" b="0" i="0" u="none" strike="noStrike" kern="1200" cap="none" spc="0" normalizeH="0" baseline="0" noProof="0" dirty="0">
                <a:ln>
                  <a:noFill/>
                </a:ln>
                <a:solidFill>
                  <a:srgbClr val="000000"/>
                </a:solidFill>
                <a:effectLst/>
                <a:uLnTx/>
                <a:uFillTx/>
                <a:latin typeface="Arial"/>
                <a:ea typeface="+mn-ea"/>
                <a:cs typeface="Arial"/>
              </a:rPr>
              <a:t>source of all market data is T. Rowe</a:t>
            </a:r>
            <a:r>
              <a:rPr kumimoji="0" lang="en-US" sz="1050" b="0" i="0" u="none" strike="noStrike" kern="1200" cap="none" spc="-135" normalizeH="0" baseline="0" noProof="0" dirty="0">
                <a:ln>
                  <a:noFill/>
                </a:ln>
                <a:solidFill>
                  <a:srgbClr val="000000"/>
                </a:solidFill>
                <a:effectLst/>
                <a:uLnTx/>
                <a:uFillTx/>
                <a:latin typeface="Arial"/>
                <a:ea typeface="+mn-ea"/>
                <a:cs typeface="Arial"/>
              </a:rPr>
              <a:t> </a:t>
            </a:r>
            <a:r>
              <a:rPr kumimoji="0" lang="en-US" sz="1050" b="0" i="0" u="none" strike="noStrike" kern="1200" cap="none" spc="0" normalizeH="0" baseline="0" noProof="0" dirty="0">
                <a:ln>
                  <a:noFill/>
                </a:ln>
                <a:solidFill>
                  <a:srgbClr val="000000"/>
                </a:solidFill>
                <a:effectLst/>
                <a:uLnTx/>
                <a:uFillTx/>
                <a:latin typeface="Arial"/>
                <a:ea typeface="+mn-ea"/>
                <a:cs typeface="Arial"/>
              </a:rPr>
              <a:t>Price.</a:t>
            </a:r>
          </a:p>
          <a:p>
            <a:pPr marL="0" marR="0" lvl="0" indent="0" algn="l" defTabSz="914400" rtl="0" eaLnBrk="1" fontAlgn="auto" latinLnBrk="0" hangingPunct="1">
              <a:lnSpc>
                <a:spcPct val="105000"/>
              </a:lnSpc>
              <a:spcBef>
                <a:spcPts val="0"/>
              </a:spcBef>
              <a:spcAft>
                <a:spcPts val="750"/>
              </a:spcAft>
              <a:buClr>
                <a:srgbClr val="05C3DE"/>
              </a:buClr>
              <a:buSzTx/>
              <a:buFont typeface="Wingdings" panose="05000000000000000000" pitchFamily="2" charset="2"/>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rPr>
              <a:t>T. Rowe Price </a:t>
            </a:r>
            <a:r>
              <a:rPr kumimoji="0" lang="en-US" sz="1050" b="0" i="0" u="none" strike="noStrike" kern="1200" cap="none" spc="-4" normalizeH="0" baseline="0" noProof="0" dirty="0">
                <a:ln>
                  <a:noFill/>
                </a:ln>
                <a:solidFill>
                  <a:srgbClr val="000000"/>
                </a:solidFill>
                <a:effectLst/>
                <a:uLnTx/>
                <a:uFillTx/>
                <a:latin typeface="Arial"/>
                <a:ea typeface="+mn-ea"/>
                <a:cs typeface="Arial"/>
              </a:rPr>
              <a:t>Retirement Plan </a:t>
            </a:r>
            <a:r>
              <a:rPr kumimoji="0" lang="en-US" sz="1050" b="0" i="0" u="none" strike="noStrike" kern="1200" cap="none" spc="0" normalizeH="0" baseline="0" noProof="0" dirty="0">
                <a:ln>
                  <a:noFill/>
                </a:ln>
                <a:solidFill>
                  <a:srgbClr val="000000"/>
                </a:solidFill>
                <a:effectLst/>
                <a:uLnTx/>
                <a:uFillTx/>
                <a:latin typeface="Arial"/>
                <a:ea typeface="+mn-ea"/>
                <a:cs typeface="Arial"/>
              </a:rPr>
              <a:t>Services,</a:t>
            </a:r>
            <a:r>
              <a:rPr kumimoji="0" lang="en-US" sz="1050" b="0" i="0" u="none" strike="noStrike" kern="1200" cap="none" spc="-68" normalizeH="0" baseline="0" noProof="0" dirty="0">
                <a:ln>
                  <a:noFill/>
                </a:ln>
                <a:solidFill>
                  <a:srgbClr val="000000"/>
                </a:solidFill>
                <a:effectLst/>
                <a:uLnTx/>
                <a:uFillTx/>
                <a:latin typeface="Arial"/>
                <a:ea typeface="+mn-ea"/>
                <a:cs typeface="Arial"/>
              </a:rPr>
              <a:t> </a:t>
            </a:r>
            <a:r>
              <a:rPr kumimoji="0" lang="en-US" sz="1050" b="0" i="0" u="none" strike="noStrike" kern="1200" cap="none" spc="-4" normalizeH="0" baseline="0" noProof="0" dirty="0">
                <a:ln>
                  <a:noFill/>
                </a:ln>
                <a:solidFill>
                  <a:srgbClr val="000000"/>
                </a:solidFill>
                <a:effectLst/>
                <a:uLnTx/>
                <a:uFillTx/>
                <a:latin typeface="Arial"/>
                <a:ea typeface="+mn-ea"/>
                <a:cs typeface="Arial"/>
              </a:rPr>
              <a:t>Inc.</a:t>
            </a:r>
            <a:endParaRPr kumimoji="0" lang="en-US" sz="105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5000"/>
              </a:lnSpc>
              <a:spcBef>
                <a:spcPts val="0"/>
              </a:spcBef>
              <a:spcAft>
                <a:spcPts val="750"/>
              </a:spcAft>
              <a:buClr>
                <a:srgbClr val="05C3DE"/>
              </a:buClr>
              <a:buSzTx/>
              <a:buFont typeface="Wingdings" panose="05000000000000000000" pitchFamily="2" charset="2"/>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Arial"/>
              </a:rPr>
              <a:t>© 2023 T. Rowe Price. All Rights Reserved. T. ROWE PRICE, INVEST WITH CONFIDENCE, and the Bighorn Sheep design are, collectively and/or apart, trademarks of T. Rowe Price Group, Inc.</a:t>
            </a:r>
          </a:p>
          <a:p>
            <a:pPr marL="0" marR="0" lvl="0" indent="0" algn="l" defTabSz="1088473" rtl="0" eaLnBrk="1" fontAlgn="auto" latinLnBrk="0" hangingPunct="1">
              <a:lnSpc>
                <a:spcPct val="100000"/>
              </a:lnSpc>
              <a:spcBef>
                <a:spcPts val="0"/>
              </a:spcBef>
              <a:spcAft>
                <a:spcPts val="120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a:ea typeface="+mn-ea"/>
              <a:cs typeface="+mn-cs"/>
            </a:endParaRPr>
          </a:p>
        </p:txBody>
      </p:sp>
      <p:sp>
        <p:nvSpPr>
          <p:cNvPr id="2" name="TextBox 1">
            <a:extLst>
              <a:ext uri="{FF2B5EF4-FFF2-40B4-BE49-F238E27FC236}">
                <a16:creationId xmlns:a16="http://schemas.microsoft.com/office/drawing/2014/main" id="{352373C3-46DD-9EED-4DED-8579D793BE5A}"/>
              </a:ext>
            </a:extLst>
          </p:cNvPr>
          <p:cNvSpPr txBox="1"/>
          <p:nvPr/>
        </p:nvSpPr>
        <p:spPr>
          <a:xfrm>
            <a:off x="440675" y="6415841"/>
            <a:ext cx="2566930" cy="169277"/>
          </a:xfrm>
          <a:prstGeom prst="rect">
            <a:avLst/>
          </a:prstGeom>
          <a:noFill/>
        </p:spPr>
        <p:txBody>
          <a:bodyPr wrap="square" lIns="0" tIns="0" rIns="0" bIns="0" rtlCol="0">
            <a:spAutoFit/>
          </a:bodyPr>
          <a:lstStyle/>
          <a:p>
            <a:pPr marL="0" marR="0" lvl="0" indent="0" algn="l" defTabSz="1088473" rtl="0" eaLnBrk="1" fontAlgn="auto" latinLnBrk="0" hangingPunct="1">
              <a:lnSpc>
                <a:spcPct val="100000"/>
              </a:lnSpc>
              <a:spcBef>
                <a:spcPts val="0"/>
              </a:spcBef>
              <a:spcAft>
                <a:spcPts val="1000"/>
              </a:spcAft>
              <a:buClr>
                <a:srgbClr val="05C3DE"/>
              </a:buClr>
              <a:buSzTx/>
              <a:buFontTx/>
              <a:buNone/>
              <a:tabLst/>
              <a:defRPr/>
            </a:pPr>
            <a:r>
              <a:rPr kumimoji="0" lang="en-US" sz="1100" b="0" i="0" u="none" strike="noStrike" kern="1200" cap="none" spc="0" normalizeH="0" baseline="0" noProof="0" dirty="0">
                <a:ln>
                  <a:noFill/>
                </a:ln>
                <a:solidFill>
                  <a:srgbClr val="212529"/>
                </a:solidFill>
                <a:effectLst/>
                <a:uLnTx/>
                <a:uFillTx/>
                <a:latin typeface="-apple-system"/>
                <a:ea typeface="+mn-ea"/>
                <a:cs typeface="+mn-cs"/>
              </a:rPr>
              <a:t>LRN 2844704 </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91256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14F5122-0A08-4894-AF4D-1ACC8703EAE3}"/>
              </a:ext>
            </a:extLst>
          </p:cNvPr>
          <p:cNvPicPr>
            <a:picLocks noGrp="1" noChangeAspect="1"/>
          </p:cNvPicPr>
          <p:nvPr>
            <p:ph type="pic" sz="quarter" idx="15"/>
          </p:nvPr>
        </p:nvPicPr>
        <p:blipFill rotWithShape="1">
          <a:blip r:embed="rId3">
            <a:alphaModFix amt="85000"/>
            <a:extLst>
              <a:ext uri="{28A0092B-C50C-407E-A947-70E740481C1C}">
                <a14:useLocalDpi xmlns:a14="http://schemas.microsoft.com/office/drawing/2010/main"/>
              </a:ext>
            </a:extLst>
          </a:blip>
          <a:srcRect/>
          <a:stretch/>
        </p:blipFill>
        <p:spPr>
          <a:xfrm flipH="1">
            <a:off x="0" y="1280323"/>
            <a:ext cx="12192000" cy="4805677"/>
          </a:xfrm>
          <a:prstGeom prst="rect">
            <a:avLst/>
          </a:prstGeom>
        </p:spPr>
      </p:pic>
      <p:sp>
        <p:nvSpPr>
          <p:cNvPr id="10" name="Rectangle 9">
            <a:extLst>
              <a:ext uri="{FF2B5EF4-FFF2-40B4-BE49-F238E27FC236}">
                <a16:creationId xmlns:a16="http://schemas.microsoft.com/office/drawing/2014/main" id="{4736765D-0F6D-4882-BAEB-B05138A72CB2}"/>
              </a:ext>
            </a:extLst>
          </p:cNvPr>
          <p:cNvSpPr/>
          <p:nvPr/>
        </p:nvSpPr>
        <p:spPr>
          <a:xfrm>
            <a:off x="10863964" y="203998"/>
            <a:ext cx="990600" cy="1076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14" name="object 3">
            <a:extLst>
              <a:ext uri="{FF2B5EF4-FFF2-40B4-BE49-F238E27FC236}">
                <a16:creationId xmlns:a16="http://schemas.microsoft.com/office/drawing/2014/main" id="{34148DE1-1B54-C746-AF09-ABCCD9D86910}"/>
              </a:ext>
            </a:extLst>
          </p:cNvPr>
          <p:cNvSpPr/>
          <p:nvPr/>
        </p:nvSpPr>
        <p:spPr>
          <a:xfrm>
            <a:off x="0" y="2473187"/>
            <a:ext cx="4953000" cy="2031784"/>
          </a:xfrm>
          <a:custGeom>
            <a:avLst/>
            <a:gdLst/>
            <a:ahLst/>
            <a:cxnLst/>
            <a:rect l="l" t="t" r="r" b="b"/>
            <a:pathLst>
              <a:path w="5648960" h="2159000">
                <a:moveTo>
                  <a:pt x="0" y="2158969"/>
                </a:moveTo>
                <a:lnTo>
                  <a:pt x="5648960" y="2158969"/>
                </a:lnTo>
                <a:lnTo>
                  <a:pt x="5648960" y="0"/>
                </a:lnTo>
                <a:lnTo>
                  <a:pt x="0" y="0"/>
                </a:lnTo>
                <a:lnTo>
                  <a:pt x="0" y="2158969"/>
                </a:lnTo>
                <a:close/>
              </a:path>
            </a:pathLst>
          </a:custGeom>
          <a:solidFill>
            <a:srgbClr val="FFFFFF">
              <a:alpha val="90199"/>
            </a:srgbClr>
          </a:solidFill>
        </p:spPr>
        <p:txBody>
          <a:bodyPr wrap="square" lIns="0" tIns="0" rIns="0" bIns="0" rtlCol="0"/>
          <a:lstStyle/>
          <a:p>
            <a:endParaRPr/>
          </a:p>
        </p:txBody>
      </p:sp>
      <p:sp>
        <p:nvSpPr>
          <p:cNvPr id="15" name="object 4">
            <a:extLst>
              <a:ext uri="{FF2B5EF4-FFF2-40B4-BE49-F238E27FC236}">
                <a16:creationId xmlns:a16="http://schemas.microsoft.com/office/drawing/2014/main" id="{E449FDC4-C5C7-C54F-9693-E55F6196DEF7}"/>
              </a:ext>
            </a:extLst>
          </p:cNvPr>
          <p:cNvSpPr txBox="1"/>
          <p:nvPr/>
        </p:nvSpPr>
        <p:spPr>
          <a:xfrm>
            <a:off x="993139" y="3312667"/>
            <a:ext cx="3496310" cy="581568"/>
          </a:xfrm>
          <a:prstGeom prst="rect">
            <a:avLst/>
          </a:prstGeom>
        </p:spPr>
        <p:txBody>
          <a:bodyPr vert="horz" wrap="square" lIns="0" tIns="55244" rIns="0" bIns="0" rtlCol="0">
            <a:spAutoFit/>
          </a:bodyPr>
          <a:lstStyle/>
          <a:p>
            <a:pPr marL="12700" marR="5080">
              <a:lnSpc>
                <a:spcPts val="4079"/>
              </a:lnSpc>
              <a:spcBef>
                <a:spcPts val="434"/>
              </a:spcBef>
            </a:pPr>
            <a:r>
              <a:rPr lang="en-US" sz="3600" spc="-40" dirty="0">
                <a:solidFill>
                  <a:srgbClr val="054C70"/>
                </a:solidFill>
                <a:latin typeface="Arial Black"/>
                <a:cs typeface="Arial Black"/>
              </a:rPr>
              <a:t>WELCOME</a:t>
            </a:r>
            <a:endParaRPr sz="3600" dirty="0">
              <a:latin typeface="Arial Black"/>
              <a:cs typeface="Arial Black"/>
            </a:endParaRPr>
          </a:p>
        </p:txBody>
      </p:sp>
      <p:sp>
        <p:nvSpPr>
          <p:cNvPr id="16" name="object 5">
            <a:extLst>
              <a:ext uri="{FF2B5EF4-FFF2-40B4-BE49-F238E27FC236}">
                <a16:creationId xmlns:a16="http://schemas.microsoft.com/office/drawing/2014/main" id="{2D1A7FFC-9A65-8545-BD3A-7E437C676821}"/>
              </a:ext>
            </a:extLst>
          </p:cNvPr>
          <p:cNvSpPr/>
          <p:nvPr/>
        </p:nvSpPr>
        <p:spPr>
          <a:xfrm>
            <a:off x="1005839" y="3193449"/>
            <a:ext cx="1822707" cy="70103"/>
          </a:xfrm>
          <a:prstGeom prst="rect">
            <a:avLst/>
          </a:prstGeom>
          <a:blipFill>
            <a:blip r:embed="rId4" cstate="print"/>
            <a:stretch>
              <a:fillRect/>
            </a:stretch>
          </a:blipFill>
        </p:spPr>
        <p:txBody>
          <a:bodyPr wrap="square" lIns="0" tIns="0" rIns="0" bIns="0" rtlCol="0"/>
          <a:lstStyle/>
          <a:p>
            <a:endParaRPr/>
          </a:p>
        </p:txBody>
      </p:sp>
      <p:sp>
        <p:nvSpPr>
          <p:cNvPr id="11" name="object 3">
            <a:extLst>
              <a:ext uri="{FF2B5EF4-FFF2-40B4-BE49-F238E27FC236}">
                <a16:creationId xmlns:a16="http://schemas.microsoft.com/office/drawing/2014/main" id="{F5AC43C5-31D5-A949-B8A9-CA8E9E6ECC89}"/>
              </a:ext>
            </a:extLst>
          </p:cNvPr>
          <p:cNvSpPr/>
          <p:nvPr/>
        </p:nvSpPr>
        <p:spPr>
          <a:xfrm>
            <a:off x="-1906" y="4504971"/>
            <a:ext cx="4953000" cy="1581029"/>
          </a:xfrm>
          <a:custGeom>
            <a:avLst/>
            <a:gdLst/>
            <a:ahLst/>
            <a:cxnLst/>
            <a:rect l="l" t="t" r="r" b="b"/>
            <a:pathLst>
              <a:path w="5648960" h="2159000">
                <a:moveTo>
                  <a:pt x="0" y="2158969"/>
                </a:moveTo>
                <a:lnTo>
                  <a:pt x="5648960" y="2158969"/>
                </a:lnTo>
                <a:lnTo>
                  <a:pt x="5648960" y="0"/>
                </a:lnTo>
                <a:lnTo>
                  <a:pt x="0" y="0"/>
                </a:lnTo>
                <a:lnTo>
                  <a:pt x="0" y="2158969"/>
                </a:lnTo>
                <a:close/>
              </a:path>
            </a:pathLst>
          </a:custGeom>
          <a:solidFill>
            <a:srgbClr val="004B7A">
              <a:alpha val="90199"/>
            </a:srgbClr>
          </a:solidFill>
        </p:spPr>
        <p:txBody>
          <a:bodyPr wrap="square" lIns="0" tIns="0" rIns="0" bIns="0" rtlCol="0"/>
          <a:lstStyle/>
          <a:p>
            <a:r>
              <a:rPr lang="en-US" dirty="0">
                <a:solidFill>
                  <a:schemeClr val="bg1"/>
                </a:solidFill>
              </a:rPr>
              <a:t>                    </a:t>
            </a:r>
          </a:p>
          <a:p>
            <a:r>
              <a:rPr lang="en-US" b="1" dirty="0">
                <a:solidFill>
                  <a:schemeClr val="bg1"/>
                </a:solidFill>
                <a:latin typeface="Arial Black" panose="020B0A04020102020204" pitchFamily="34" charset="0"/>
              </a:rPr>
              <a:t>            </a:t>
            </a:r>
            <a:endParaRPr lang="en-US" sz="2000" b="1" dirty="0">
              <a:solidFill>
                <a:schemeClr val="bg1"/>
              </a:solidFill>
              <a:latin typeface="Arial Black" panose="020B0A04020102020204" pitchFamily="34" charset="0"/>
            </a:endParaRPr>
          </a:p>
          <a:p>
            <a:r>
              <a:rPr lang="en-US" b="1" dirty="0">
                <a:solidFill>
                  <a:schemeClr val="bg1"/>
                </a:solidFill>
                <a:latin typeface="Arial Black" panose="020B0A04020102020204" pitchFamily="34" charset="0"/>
              </a:rPr>
              <a:t>            </a:t>
            </a:r>
            <a:endParaRPr b="1" dirty="0">
              <a:solidFill>
                <a:schemeClr val="bg1"/>
              </a:solidFill>
              <a:latin typeface="Arial Black" panose="020B0A04020102020204" pitchFamily="34" charset="0"/>
            </a:endParaRPr>
          </a:p>
        </p:txBody>
      </p:sp>
      <p:sp>
        <p:nvSpPr>
          <p:cNvPr id="12" name="object 4">
            <a:extLst>
              <a:ext uri="{FF2B5EF4-FFF2-40B4-BE49-F238E27FC236}">
                <a16:creationId xmlns:a16="http://schemas.microsoft.com/office/drawing/2014/main" id="{1BC32B1C-1808-5D4F-B205-0AE5872CBFB9}"/>
              </a:ext>
            </a:extLst>
          </p:cNvPr>
          <p:cNvSpPr txBox="1"/>
          <p:nvPr/>
        </p:nvSpPr>
        <p:spPr>
          <a:xfrm>
            <a:off x="993139" y="4708315"/>
            <a:ext cx="2838945" cy="1492074"/>
          </a:xfrm>
          <a:prstGeom prst="rect">
            <a:avLst/>
          </a:prstGeom>
        </p:spPr>
        <p:txBody>
          <a:bodyPr vert="horz" wrap="square" lIns="0" tIns="55244" rIns="0" bIns="0" rtlCol="0">
            <a:spAutoFit/>
          </a:bodyPr>
          <a:lstStyle/>
          <a:p>
            <a:pPr marL="12700" marR="5080">
              <a:lnSpc>
                <a:spcPts val="2779"/>
              </a:lnSpc>
            </a:pPr>
            <a:r>
              <a:rPr lang="en-US" sz="2800" b="1" dirty="0">
                <a:solidFill>
                  <a:srgbClr val="FFFFFF"/>
                </a:solidFill>
                <a:latin typeface="Arial" panose="020B0604020202020204" pitchFamily="34" charset="0"/>
                <a:cs typeface="Arial" panose="020B0604020202020204" pitchFamily="34" charset="0"/>
              </a:rPr>
              <a:t>RETIREMENT</a:t>
            </a:r>
            <a:br>
              <a:rPr lang="en-US" sz="2800" b="1" dirty="0">
                <a:solidFill>
                  <a:srgbClr val="FFFFFF"/>
                </a:solidFill>
                <a:latin typeface="Arial" panose="020B0604020202020204" pitchFamily="34" charset="0"/>
                <a:cs typeface="Arial" panose="020B0604020202020204" pitchFamily="34" charset="0"/>
              </a:rPr>
            </a:br>
            <a:r>
              <a:rPr lang="en-US" sz="2800" b="1" dirty="0">
                <a:solidFill>
                  <a:srgbClr val="FFFFFF"/>
                </a:solidFill>
                <a:latin typeface="Arial" panose="020B0604020202020204" pitchFamily="34" charset="0"/>
                <a:cs typeface="Arial" panose="020B0604020202020204" pitchFamily="34" charset="0"/>
              </a:rPr>
              <a:t>READINESS</a:t>
            </a:r>
          </a:p>
          <a:p>
            <a:pPr marL="12700" marR="5080">
              <a:lnSpc>
                <a:spcPts val="2779"/>
              </a:lnSpc>
            </a:pPr>
            <a:r>
              <a:rPr lang="en-US" sz="2800" b="1">
                <a:solidFill>
                  <a:srgbClr val="FFFFFF"/>
                </a:solidFill>
                <a:latin typeface="Arial" panose="020B0604020202020204" pitchFamily="34" charset="0"/>
                <a:cs typeface="Arial" panose="020B0604020202020204" pitchFamily="34" charset="0"/>
              </a:rPr>
              <a:t>Plan Name </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04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lder 4">
            <a:extLst>
              <a:ext uri="{FF2B5EF4-FFF2-40B4-BE49-F238E27FC236}">
                <a16:creationId xmlns:a16="http://schemas.microsoft.com/office/drawing/2014/main" id="{4AEDDA5F-E5DC-4C41-8F72-87F7BF6AF6E4}"/>
              </a:ext>
            </a:extLst>
          </p:cNvPr>
          <p:cNvSpPr>
            <a:spLocks noGrp="1"/>
          </p:cNvSpPr>
          <p:nvPr>
            <p:ph type="sldNum" sz="quarter" idx="7"/>
          </p:nvPr>
        </p:nvSpPr>
        <p:spPr>
          <a:xfrm>
            <a:off x="0" y="0"/>
            <a:ext cx="0" cy="0"/>
          </a:xfrm>
        </p:spPr>
        <p:txBody>
          <a:bodyPr lIns="0" tIns="0" rIns="0" bIns="0"/>
          <a:lstStyle>
            <a:defPPr>
              <a:defRPr lang="en-US"/>
            </a:defPPr>
            <a:lvl1pPr marL="0" algn="l" defTabSz="1088473" rtl="0" eaLnBrk="1" latinLnBrk="0" hangingPunct="1">
              <a:defRPr sz="900" b="0" i="0" kern="1200">
                <a:solidFill>
                  <a:srgbClr val="054C70"/>
                </a:solidFill>
                <a:latin typeface="Arial Black"/>
                <a:ea typeface="+mn-ea"/>
                <a:cs typeface="Arial Black"/>
              </a:defRPr>
            </a:lvl1pPr>
            <a:lvl2pPr marL="544237" algn="l" defTabSz="1088473" rtl="0" eaLnBrk="1" latinLnBrk="0" hangingPunct="1">
              <a:defRPr sz="2167" kern="1200">
                <a:solidFill>
                  <a:schemeClr val="tx1"/>
                </a:solidFill>
                <a:latin typeface="+mn-lt"/>
                <a:ea typeface="+mn-ea"/>
                <a:cs typeface="+mn-cs"/>
              </a:defRPr>
            </a:lvl2pPr>
            <a:lvl3pPr marL="1088473" algn="l" defTabSz="1088473" rtl="0" eaLnBrk="1" latinLnBrk="0" hangingPunct="1">
              <a:defRPr sz="2167" kern="1200">
                <a:solidFill>
                  <a:schemeClr val="tx1"/>
                </a:solidFill>
                <a:latin typeface="+mn-lt"/>
                <a:ea typeface="+mn-ea"/>
                <a:cs typeface="+mn-cs"/>
              </a:defRPr>
            </a:lvl3pPr>
            <a:lvl4pPr marL="1632711" algn="l" defTabSz="1088473" rtl="0" eaLnBrk="1" latinLnBrk="0" hangingPunct="1">
              <a:defRPr sz="2167" kern="1200">
                <a:solidFill>
                  <a:schemeClr val="tx1"/>
                </a:solidFill>
                <a:latin typeface="+mn-lt"/>
                <a:ea typeface="+mn-ea"/>
                <a:cs typeface="+mn-cs"/>
              </a:defRPr>
            </a:lvl4pPr>
            <a:lvl5pPr marL="2176947" algn="l" defTabSz="1088473" rtl="0" eaLnBrk="1" latinLnBrk="0" hangingPunct="1">
              <a:defRPr sz="2167" kern="1200">
                <a:solidFill>
                  <a:schemeClr val="tx1"/>
                </a:solidFill>
                <a:latin typeface="+mn-lt"/>
                <a:ea typeface="+mn-ea"/>
                <a:cs typeface="+mn-cs"/>
              </a:defRPr>
            </a:lvl5pPr>
            <a:lvl6pPr marL="2721184" algn="l" defTabSz="1088473" rtl="0" eaLnBrk="1" latinLnBrk="0" hangingPunct="1">
              <a:defRPr sz="2167" kern="1200">
                <a:solidFill>
                  <a:schemeClr val="tx1"/>
                </a:solidFill>
                <a:latin typeface="+mn-lt"/>
                <a:ea typeface="+mn-ea"/>
                <a:cs typeface="+mn-cs"/>
              </a:defRPr>
            </a:lvl6pPr>
            <a:lvl7pPr marL="3265420" algn="l" defTabSz="1088473" rtl="0" eaLnBrk="1" latinLnBrk="0" hangingPunct="1">
              <a:defRPr sz="2167" kern="1200">
                <a:solidFill>
                  <a:schemeClr val="tx1"/>
                </a:solidFill>
                <a:latin typeface="+mn-lt"/>
                <a:ea typeface="+mn-ea"/>
                <a:cs typeface="+mn-cs"/>
              </a:defRPr>
            </a:lvl7pPr>
            <a:lvl8pPr marL="3809657" algn="l" defTabSz="1088473" rtl="0" eaLnBrk="1" latinLnBrk="0" hangingPunct="1">
              <a:defRPr sz="2167" kern="1200">
                <a:solidFill>
                  <a:schemeClr val="tx1"/>
                </a:solidFill>
                <a:latin typeface="+mn-lt"/>
                <a:ea typeface="+mn-ea"/>
                <a:cs typeface="+mn-cs"/>
              </a:defRPr>
            </a:lvl8pPr>
            <a:lvl9pPr marL="4353894" algn="l" defTabSz="1088473" rtl="0" eaLnBrk="1" latinLnBrk="0" hangingPunct="1">
              <a:defRPr sz="2167" kern="1200">
                <a:solidFill>
                  <a:schemeClr val="tx1"/>
                </a:solidFill>
                <a:latin typeface="+mn-lt"/>
                <a:ea typeface="+mn-ea"/>
                <a:cs typeface="+mn-cs"/>
              </a:defRPr>
            </a:lvl9pPr>
          </a:lstStyle>
          <a:p>
            <a:pPr marL="25400">
              <a:lnSpc>
                <a:spcPct val="100000"/>
              </a:lnSpc>
              <a:spcBef>
                <a:spcPts val="190"/>
              </a:spcBef>
            </a:pPr>
            <a:fld id="{81D60167-4931-47E6-BA6A-407CBD079E47}" type="slidenum">
              <a:rPr lang="en-US" smtClean="0"/>
              <a:pPr marL="25400">
                <a:lnSpc>
                  <a:spcPct val="100000"/>
                </a:lnSpc>
                <a:spcBef>
                  <a:spcPts val="190"/>
                </a:spcBef>
              </a:pPr>
              <a:t>5</a:t>
            </a:fld>
            <a:endParaRPr dirty="0"/>
          </a:p>
        </p:txBody>
      </p:sp>
      <p:sp>
        <p:nvSpPr>
          <p:cNvPr id="4" name="Text Placeholder 6">
            <a:extLst>
              <a:ext uri="{FF2B5EF4-FFF2-40B4-BE49-F238E27FC236}">
                <a16:creationId xmlns:a16="http://schemas.microsoft.com/office/drawing/2014/main" id="{35F56500-56F4-8B49-B9EE-4DBED793340B}"/>
              </a:ext>
            </a:extLst>
          </p:cNvPr>
          <p:cNvSpPr txBox="1">
            <a:spLocks/>
          </p:cNvSpPr>
          <p:nvPr/>
        </p:nvSpPr>
        <p:spPr>
          <a:xfrm>
            <a:off x="990600" y="4847648"/>
            <a:ext cx="9618386" cy="1599452"/>
          </a:xfrm>
          <a:prstGeom prst="rect">
            <a:avLst/>
          </a:prstGeom>
        </p:spPr>
        <p:txBody>
          <a:bodyPr vert="horz" lIns="0" tIns="0" rIns="0" bIns="347472" rtlCol="0" anchor="b">
            <a:noAutofit/>
          </a:bodyPr>
          <a:lstStyle>
            <a:lvl1pPr marL="342900" indent="-34290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742950"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828800"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100" dirty="0"/>
              <a:t>This material has been prepared by T. Rowe Price Retirement Plan Services, Inc., for general and educational purposes only. This material does not provide recommendations concerning investments, investment strategies, or account types. It is not individualized to the needs of any specific investor and Is not intended to suggest that any particular investment action is appropriate for you, nor is it intended to serve as the primary basis for investment decision-making. T. Rowe Price Retirement Plan Services, Inc., its affiliates, and its associates do not provide legal or tax advice. Any tax-related discussion contained in this presentation, including any attachments/links, is not intended or written to be used, and cannot be used, for the purpose of (</a:t>
            </a:r>
            <a:r>
              <a:rPr lang="en-US" sz="1100" dirty="0" err="1"/>
              <a:t>i</a:t>
            </a:r>
            <a:r>
              <a:rPr lang="en-US" sz="1100" dirty="0"/>
              <a:t>) avoiding any tax penalties or (ii) promoting, marketing, or recommending to any other party any transaction or matter addressed herein. Please consult your independent legal counsel and/or tax professional regarding any legal or tax issues raised in this material.</a:t>
            </a:r>
          </a:p>
        </p:txBody>
      </p:sp>
      <p:sp>
        <p:nvSpPr>
          <p:cNvPr id="2" name="Rectangle 1">
            <a:extLst>
              <a:ext uri="{FF2B5EF4-FFF2-40B4-BE49-F238E27FC236}">
                <a16:creationId xmlns:a16="http://schemas.microsoft.com/office/drawing/2014/main" id="{2AFA34A5-10DE-8645-A6E7-C677D66D8A62}"/>
              </a:ext>
            </a:extLst>
          </p:cNvPr>
          <p:cNvSpPr/>
          <p:nvPr/>
        </p:nvSpPr>
        <p:spPr>
          <a:xfrm>
            <a:off x="-127322" y="-104172"/>
            <a:ext cx="335666" cy="266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5" name="Rectangle 4">
            <a:extLst>
              <a:ext uri="{FF2B5EF4-FFF2-40B4-BE49-F238E27FC236}">
                <a16:creationId xmlns:a16="http://schemas.microsoft.com/office/drawing/2014/main" id="{51BF8445-0628-C449-9DA9-308D75CFD676}"/>
              </a:ext>
            </a:extLst>
          </p:cNvPr>
          <p:cNvSpPr/>
          <p:nvPr/>
        </p:nvSpPr>
        <p:spPr>
          <a:xfrm>
            <a:off x="-127323" y="6481822"/>
            <a:ext cx="12500659" cy="555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6" name="Text Placeholder 2">
            <a:extLst>
              <a:ext uri="{FF2B5EF4-FFF2-40B4-BE49-F238E27FC236}">
                <a16:creationId xmlns:a16="http://schemas.microsoft.com/office/drawing/2014/main" id="{11B77E86-E23E-FD46-8D87-324BC2AB9B12}"/>
              </a:ext>
            </a:extLst>
          </p:cNvPr>
          <p:cNvSpPr txBox="1">
            <a:spLocks/>
          </p:cNvSpPr>
          <p:nvPr/>
        </p:nvSpPr>
        <p:spPr>
          <a:xfrm>
            <a:off x="990600" y="2710543"/>
            <a:ext cx="10124901" cy="1810126"/>
          </a:xfrm>
          <a:prstGeom prst="rect">
            <a:avLst/>
          </a:prstGeom>
        </p:spPr>
        <p:txBody>
          <a:bodyPr vert="horz" lIns="0" tIns="0" rIns="0" bIns="347472" rtlCol="0" anchor="b">
            <a:noAutofit/>
          </a:bodyPr>
          <a:lstStyle>
            <a:lvl1pPr marL="342900" indent="-342900" algn="l" defTabSz="914400" rtl="0" eaLnBrk="1" latinLnBrk="0" hangingPunct="1">
              <a:lnSpc>
                <a:spcPct val="105000"/>
              </a:lnSpc>
              <a:spcBef>
                <a:spcPts val="1800"/>
              </a:spcBef>
              <a:buClr>
                <a:schemeClr val="accent2"/>
              </a:buClr>
              <a:buFont typeface="Wingdings" panose="05000000000000000000" pitchFamily="2" charset="2"/>
              <a:buChar char="§"/>
              <a:defRPr sz="2000" kern="1200">
                <a:solidFill>
                  <a:schemeClr val="tx1"/>
                </a:solidFill>
                <a:latin typeface="+mn-lt"/>
                <a:ea typeface="+mn-ea"/>
                <a:cs typeface="+mn-cs"/>
              </a:defRPr>
            </a:lvl1pPr>
            <a:lvl2pPr marL="742950" indent="-285750" algn="l" defTabSz="914400" rtl="0" eaLnBrk="1" latinLnBrk="0" hangingPunct="1">
              <a:lnSpc>
                <a:spcPct val="105000"/>
              </a:lnSpc>
              <a:spcBef>
                <a:spcPts val="12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5000"/>
              </a:lnSpc>
              <a:spcBef>
                <a:spcPts val="1200"/>
              </a:spcBef>
              <a:buClr>
                <a:schemeClr val="accent4"/>
              </a:buClr>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105000"/>
              </a:lnSpc>
              <a:spcBef>
                <a:spcPts val="12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1828800" indent="0" algn="l" defTabSz="914400" rtl="0" eaLnBrk="1" latinLnBrk="0" hangingPunct="1">
              <a:lnSpc>
                <a:spcPct val="105000"/>
              </a:lnSpc>
              <a:spcBef>
                <a:spcPts val="1200"/>
              </a:spcBef>
              <a:buClr>
                <a:schemeClr val="accent4"/>
              </a:buClr>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05C3DE"/>
              </a:buClr>
              <a:buNone/>
            </a:pPr>
            <a:r>
              <a:rPr lang="en-US" altLang="en-US" sz="1200" dirty="0">
                <a:solidFill>
                  <a:srgbClr val="00426A"/>
                </a:solidFill>
                <a:latin typeface="Arial Black"/>
                <a:cs typeface="ＭＳ Ｐゴシック" pitchFamily="34" charset="-128"/>
              </a:rPr>
              <a:t>To Plan Sponsors and Attendees</a:t>
            </a:r>
            <a:br>
              <a:rPr lang="en-US" altLang="en-US" sz="1400" dirty="0">
                <a:solidFill>
                  <a:srgbClr val="000000"/>
                </a:solidFill>
                <a:cs typeface="ＭＳ Ｐゴシック" pitchFamily="34" charset="-128"/>
              </a:rPr>
            </a:br>
            <a:r>
              <a:rPr lang="en-US" altLang="en-US" sz="1100" dirty="0">
                <a:solidFill>
                  <a:srgbClr val="3B3B3B"/>
                </a:solidFill>
                <a:cs typeface="ＭＳ Ｐゴシック" pitchFamily="34" charset="-128"/>
              </a:rPr>
              <a:t>This presentation should only be used as a visual presentation for T. Rowe Price Retirement Plan Services, Inc., client meetings. This program should not be altered in any manner.</a:t>
            </a:r>
            <a:endParaRPr lang="en-US" altLang="en-US" sz="1100" dirty="0">
              <a:cs typeface="ＭＳ Ｐゴシック" pitchFamily="34" charset="-128"/>
            </a:endParaRPr>
          </a:p>
          <a:p>
            <a:pPr marL="0" indent="0">
              <a:buNone/>
            </a:pPr>
            <a:r>
              <a:rPr lang="en-US" altLang="en-US" sz="1200" b="1" dirty="0">
                <a:solidFill>
                  <a:schemeClr val="accent1"/>
                </a:solidFill>
                <a:latin typeface="+mj-lt"/>
                <a:cs typeface="ＭＳ Ｐゴシック" pitchFamily="34" charset="-128"/>
              </a:rPr>
              <a:t>To Web Meeting Attendees</a:t>
            </a:r>
            <a:br>
              <a:rPr lang="en-US" altLang="en-US" sz="1400" dirty="0">
                <a:cs typeface="ＭＳ Ｐゴシック" pitchFamily="34" charset="-128"/>
              </a:rPr>
            </a:br>
            <a:r>
              <a:rPr lang="en-US" altLang="en-US" sz="1100" dirty="0">
                <a:solidFill>
                  <a:srgbClr val="3B3B3B"/>
                </a:solidFill>
                <a:cs typeface="ＭＳ Ｐゴシック" pitchFamily="34" charset="-128"/>
              </a:rPr>
              <a:t>For security reasons, please do not speak or email any personal information during this meeting. For example, you should not give your address, Social Security number, or account information during this Web meeting.</a:t>
            </a:r>
          </a:p>
        </p:txBody>
      </p:sp>
    </p:spTree>
    <p:extLst>
      <p:ext uri="{BB962C8B-B14F-4D97-AF65-F5344CB8AC3E}">
        <p14:creationId xmlns:p14="http://schemas.microsoft.com/office/powerpoint/2010/main" val="11466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 outdoor, mountain, person&#10;&#10;Description automatically generated">
            <a:extLst>
              <a:ext uri="{FF2B5EF4-FFF2-40B4-BE49-F238E27FC236}">
                <a16:creationId xmlns:a16="http://schemas.microsoft.com/office/drawing/2014/main" id="{FF28D91C-93C3-4FFD-9C60-2308A5F993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78" t="28806" b="23311"/>
          <a:stretch/>
        </p:blipFill>
        <p:spPr>
          <a:xfrm flipH="1">
            <a:off x="0" y="1371599"/>
            <a:ext cx="12192000" cy="4645152"/>
          </a:xfrm>
          <a:prstGeom prst="rect">
            <a:avLst/>
          </a:prstGeom>
        </p:spPr>
      </p:pic>
      <p:sp>
        <p:nvSpPr>
          <p:cNvPr id="6" name="object 3">
            <a:extLst>
              <a:ext uri="{FF2B5EF4-FFF2-40B4-BE49-F238E27FC236}">
                <a16:creationId xmlns:a16="http://schemas.microsoft.com/office/drawing/2014/main" id="{258C601C-9643-483F-BFA7-719CF5F1B206}"/>
              </a:ext>
            </a:extLst>
          </p:cNvPr>
          <p:cNvSpPr/>
          <p:nvPr/>
        </p:nvSpPr>
        <p:spPr>
          <a:xfrm>
            <a:off x="0" y="1371598"/>
            <a:ext cx="12303760" cy="4724402"/>
          </a:xfrm>
          <a:prstGeom prst="rect">
            <a:avLst/>
          </a:prstGeom>
          <a:blipFill>
            <a:blip r:embed="rId4" cstate="print"/>
            <a:stretch>
              <a:fillRect/>
            </a:stretch>
          </a:blipFill>
        </p:spPr>
        <p:txBody>
          <a:bodyPr wrap="square" lIns="0" tIns="0" rIns="0" bIns="0" rtlCol="0"/>
          <a:lstStyle/>
          <a:p>
            <a:endParaRPr dirty="0"/>
          </a:p>
        </p:txBody>
      </p:sp>
      <p:sp>
        <p:nvSpPr>
          <p:cNvPr id="8" name="Text Box 2"/>
          <p:cNvSpPr txBox="1">
            <a:spLocks noChangeArrowheads="1"/>
          </p:cNvSpPr>
          <p:nvPr/>
        </p:nvSpPr>
        <p:spPr bwMode="auto">
          <a:xfrm>
            <a:off x="313545" y="4844947"/>
            <a:ext cx="6659645"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en-US" altLang="en-US" sz="3200" dirty="0">
                <a:solidFill>
                  <a:schemeClr val="tx2"/>
                </a:solidFill>
              </a:rPr>
              <a:t>The action or fact of leaving one’s job and ceasing to work.</a:t>
            </a:r>
          </a:p>
        </p:txBody>
      </p:sp>
      <p:sp>
        <p:nvSpPr>
          <p:cNvPr id="9" name="Text Box 2"/>
          <p:cNvSpPr txBox="1">
            <a:spLocks noChangeArrowheads="1"/>
          </p:cNvSpPr>
          <p:nvPr/>
        </p:nvSpPr>
        <p:spPr bwMode="auto">
          <a:xfrm>
            <a:off x="602087" y="2667562"/>
            <a:ext cx="304128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en-US" altLang="en-US" sz="3200" dirty="0">
                <a:solidFill>
                  <a:schemeClr val="tx2"/>
                </a:solidFill>
              </a:rPr>
              <a:t>/r</a:t>
            </a:r>
            <a:r>
              <a:rPr lang="az-Cyrl-AZ" altLang="en-US" sz="3200" dirty="0">
                <a:solidFill>
                  <a:schemeClr val="tx2"/>
                </a:solidFill>
              </a:rPr>
              <a:t>ә</a:t>
            </a:r>
            <a:r>
              <a:rPr lang="en-US" altLang="en-US" sz="3200" dirty="0">
                <a:solidFill>
                  <a:schemeClr val="tx2"/>
                </a:solidFill>
              </a:rPr>
              <a:t>`ti(</a:t>
            </a:r>
            <a:r>
              <a:rPr lang="az-Cyrl-AZ" altLang="en-US" sz="3200" dirty="0">
                <a:solidFill>
                  <a:schemeClr val="tx2"/>
                </a:solidFill>
              </a:rPr>
              <a:t>ә</a:t>
            </a:r>
            <a:r>
              <a:rPr lang="en-US" altLang="en-US" sz="3200" dirty="0">
                <a:solidFill>
                  <a:schemeClr val="tx2"/>
                </a:solidFill>
              </a:rPr>
              <a:t>)r m</a:t>
            </a:r>
            <a:r>
              <a:rPr lang="az-Cyrl-AZ" altLang="en-US" sz="3200" dirty="0">
                <a:solidFill>
                  <a:schemeClr val="tx2"/>
                </a:solidFill>
              </a:rPr>
              <a:t>ә</a:t>
            </a:r>
            <a:r>
              <a:rPr lang="en-US" altLang="en-US" sz="3200" dirty="0">
                <a:solidFill>
                  <a:schemeClr val="tx2"/>
                </a:solidFill>
              </a:rPr>
              <a:t>nt/</a:t>
            </a:r>
          </a:p>
        </p:txBody>
      </p:sp>
      <p:sp>
        <p:nvSpPr>
          <p:cNvPr id="10" name="Text Box 2"/>
          <p:cNvSpPr txBox="1">
            <a:spLocks noChangeArrowheads="1"/>
          </p:cNvSpPr>
          <p:nvPr/>
        </p:nvSpPr>
        <p:spPr bwMode="auto">
          <a:xfrm>
            <a:off x="734603" y="3265174"/>
            <a:ext cx="10868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en-US" altLang="en-US" sz="2400" i="1" dirty="0">
                <a:solidFill>
                  <a:schemeClr val="tx2"/>
                </a:solidFill>
              </a:rPr>
              <a:t>noun</a:t>
            </a:r>
          </a:p>
        </p:txBody>
      </p:sp>
      <p:sp>
        <p:nvSpPr>
          <p:cNvPr id="7" name="Rectangle 6"/>
          <p:cNvSpPr>
            <a:spLocks noChangeArrowheads="1"/>
          </p:cNvSpPr>
          <p:nvPr/>
        </p:nvSpPr>
        <p:spPr bwMode="auto">
          <a:xfrm>
            <a:off x="313545" y="1292350"/>
            <a:ext cx="6102953"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800" b="1" spc="-150" dirty="0">
                <a:solidFill>
                  <a:schemeClr val="accent1"/>
                </a:solidFill>
              </a:rPr>
              <a:t>re∙tire∙ment</a:t>
            </a:r>
          </a:p>
        </p:txBody>
      </p:sp>
    </p:spTree>
    <p:extLst>
      <p:ext uri="{BB962C8B-B14F-4D97-AF65-F5344CB8AC3E}">
        <p14:creationId xmlns:p14="http://schemas.microsoft.com/office/powerpoint/2010/main" val="160400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itting on a couch&#10;&#10;Description automatically generated with medium confidence">
            <a:extLst>
              <a:ext uri="{FF2B5EF4-FFF2-40B4-BE49-F238E27FC236}">
                <a16:creationId xmlns:a16="http://schemas.microsoft.com/office/drawing/2014/main" id="{ADFAD24F-D9E1-4B0B-8BBA-42C696860A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7981" y="1371600"/>
            <a:ext cx="11984019" cy="4572000"/>
          </a:xfrm>
          <a:prstGeom prst="rect">
            <a:avLst/>
          </a:prstGeom>
        </p:spPr>
      </p:pic>
      <p:sp>
        <p:nvSpPr>
          <p:cNvPr id="14" name="object 3">
            <a:extLst>
              <a:ext uri="{FF2B5EF4-FFF2-40B4-BE49-F238E27FC236}">
                <a16:creationId xmlns:a16="http://schemas.microsoft.com/office/drawing/2014/main" id="{F505EC12-F5E7-9B48-9691-0ADEC349C843}"/>
              </a:ext>
            </a:extLst>
          </p:cNvPr>
          <p:cNvSpPr/>
          <p:nvPr/>
        </p:nvSpPr>
        <p:spPr>
          <a:xfrm>
            <a:off x="0" y="1371600"/>
            <a:ext cx="12320588" cy="4572000"/>
          </a:xfrm>
          <a:custGeom>
            <a:avLst/>
            <a:gdLst/>
            <a:ahLst/>
            <a:cxnLst/>
            <a:rect l="l" t="t" r="r" b="b"/>
            <a:pathLst>
              <a:path w="12192000" h="4572000">
                <a:moveTo>
                  <a:pt x="0" y="4572000"/>
                </a:moveTo>
                <a:lnTo>
                  <a:pt x="12192000" y="4572000"/>
                </a:lnTo>
                <a:lnTo>
                  <a:pt x="12192000" y="0"/>
                </a:lnTo>
                <a:lnTo>
                  <a:pt x="0" y="0"/>
                </a:lnTo>
                <a:lnTo>
                  <a:pt x="0" y="4572000"/>
                </a:lnTo>
                <a:close/>
              </a:path>
            </a:pathLst>
          </a:custGeom>
          <a:solidFill>
            <a:srgbClr val="000000">
              <a:alpha val="50199"/>
            </a:srgbClr>
          </a:solidFill>
        </p:spPr>
        <p:txBody>
          <a:bodyPr wrap="square" lIns="0" tIns="0" rIns="0" bIns="0" rtlCol="0"/>
          <a:lstStyle/>
          <a:p>
            <a:endParaRPr/>
          </a:p>
        </p:txBody>
      </p:sp>
      <p:sp>
        <p:nvSpPr>
          <p:cNvPr id="15" name="object 4">
            <a:extLst>
              <a:ext uri="{FF2B5EF4-FFF2-40B4-BE49-F238E27FC236}">
                <a16:creationId xmlns:a16="http://schemas.microsoft.com/office/drawing/2014/main" id="{5FDBE755-D512-744E-A667-8FC37CC920F6}"/>
              </a:ext>
            </a:extLst>
          </p:cNvPr>
          <p:cNvSpPr/>
          <p:nvPr/>
        </p:nvSpPr>
        <p:spPr>
          <a:xfrm>
            <a:off x="-3" y="1371600"/>
            <a:ext cx="6223539" cy="4572000"/>
          </a:xfrm>
          <a:custGeom>
            <a:avLst/>
            <a:gdLst/>
            <a:ahLst/>
            <a:cxnLst/>
            <a:rect l="l" t="t" r="r" b="b"/>
            <a:pathLst>
              <a:path w="6667500" h="3474720">
                <a:moveTo>
                  <a:pt x="0" y="3474720"/>
                </a:moveTo>
                <a:lnTo>
                  <a:pt x="6667501" y="3474720"/>
                </a:lnTo>
                <a:lnTo>
                  <a:pt x="6667501" y="0"/>
                </a:lnTo>
                <a:lnTo>
                  <a:pt x="0" y="0"/>
                </a:lnTo>
                <a:lnTo>
                  <a:pt x="0" y="3474720"/>
                </a:lnTo>
                <a:close/>
              </a:path>
            </a:pathLst>
          </a:custGeom>
          <a:solidFill>
            <a:srgbClr val="05C3DE">
              <a:alpha val="90199"/>
            </a:srgbClr>
          </a:solidFill>
        </p:spPr>
        <p:txBody>
          <a:bodyPr wrap="square" lIns="0" tIns="0" rIns="0" bIns="0" rtlCol="0"/>
          <a:lstStyle/>
          <a:p>
            <a:endParaRPr/>
          </a:p>
        </p:txBody>
      </p:sp>
      <p:sp>
        <p:nvSpPr>
          <p:cNvPr id="3" name="Text To Outline"/>
          <p:cNvSpPr/>
          <p:nvPr/>
        </p:nvSpPr>
        <p:spPr>
          <a:xfrm>
            <a:off x="2929674" y="440116"/>
            <a:ext cx="1088116" cy="1531844"/>
          </a:xfrm>
          <a:custGeom>
            <a:avLst/>
            <a:gdLst/>
            <a:ahLst/>
            <a:cxnLst/>
            <a:rect l="l" t="t" r="r" b="b"/>
            <a:pathLst>
              <a:path w="1306357" h="1839083">
                <a:moveTo>
                  <a:pt x="484296" y="1490142"/>
                </a:moveTo>
                <a:lnTo>
                  <a:pt x="833237" y="1490142"/>
                </a:lnTo>
                <a:lnTo>
                  <a:pt x="833237" y="1839083"/>
                </a:lnTo>
                <a:lnTo>
                  <a:pt x="484296" y="1839083"/>
                </a:lnTo>
                <a:close/>
                <a:moveTo>
                  <a:pt x="650695" y="0"/>
                </a:moveTo>
                <a:cubicBezTo>
                  <a:pt x="851036" y="0"/>
                  <a:pt x="1010399" y="52362"/>
                  <a:pt x="1128782" y="157086"/>
                </a:cubicBezTo>
                <a:cubicBezTo>
                  <a:pt x="1247166" y="261810"/>
                  <a:pt x="1306357" y="383712"/>
                  <a:pt x="1306357" y="522791"/>
                </a:cubicBezTo>
                <a:cubicBezTo>
                  <a:pt x="1306357" y="599782"/>
                  <a:pt x="1284626" y="672633"/>
                  <a:pt x="1241164" y="741346"/>
                </a:cubicBezTo>
                <a:cubicBezTo>
                  <a:pt x="1197701" y="810058"/>
                  <a:pt x="1104774" y="903605"/>
                  <a:pt x="962383" y="1021989"/>
                </a:cubicBezTo>
                <a:cubicBezTo>
                  <a:pt x="888704" y="1083250"/>
                  <a:pt x="842965" y="1132508"/>
                  <a:pt x="825166" y="1169761"/>
                </a:cubicBezTo>
                <a:cubicBezTo>
                  <a:pt x="807367" y="1207015"/>
                  <a:pt x="799295" y="1273657"/>
                  <a:pt x="800951" y="1369689"/>
                </a:cubicBezTo>
                <a:lnTo>
                  <a:pt x="484296" y="1369689"/>
                </a:lnTo>
                <a:cubicBezTo>
                  <a:pt x="483468" y="1324156"/>
                  <a:pt x="483054" y="1296423"/>
                  <a:pt x="483054" y="1286489"/>
                </a:cubicBezTo>
                <a:cubicBezTo>
                  <a:pt x="483054" y="1183835"/>
                  <a:pt x="500025" y="1099393"/>
                  <a:pt x="533967" y="1033165"/>
                </a:cubicBezTo>
                <a:cubicBezTo>
                  <a:pt x="567909" y="966936"/>
                  <a:pt x="635794" y="892429"/>
                  <a:pt x="737620" y="809644"/>
                </a:cubicBezTo>
                <a:cubicBezTo>
                  <a:pt x="839446" y="726858"/>
                  <a:pt x="900294" y="672633"/>
                  <a:pt x="920162" y="646970"/>
                </a:cubicBezTo>
                <a:cubicBezTo>
                  <a:pt x="950793" y="606405"/>
                  <a:pt x="966108" y="561701"/>
                  <a:pt x="966108" y="512857"/>
                </a:cubicBezTo>
                <a:cubicBezTo>
                  <a:pt x="966108" y="444973"/>
                  <a:pt x="938996" y="386816"/>
                  <a:pt x="884771" y="338386"/>
                </a:cubicBezTo>
                <a:cubicBezTo>
                  <a:pt x="830547" y="289957"/>
                  <a:pt x="757488" y="265742"/>
                  <a:pt x="665596" y="265742"/>
                </a:cubicBezTo>
                <a:cubicBezTo>
                  <a:pt x="577016" y="265742"/>
                  <a:pt x="502923" y="290992"/>
                  <a:pt x="443317" y="341491"/>
                </a:cubicBezTo>
                <a:cubicBezTo>
                  <a:pt x="383711" y="391990"/>
                  <a:pt x="342732" y="468981"/>
                  <a:pt x="320380" y="572463"/>
                </a:cubicBezTo>
                <a:lnTo>
                  <a:pt x="0" y="532726"/>
                </a:lnTo>
                <a:cubicBezTo>
                  <a:pt x="9106" y="384539"/>
                  <a:pt x="72230" y="258705"/>
                  <a:pt x="189372" y="155223"/>
                </a:cubicBezTo>
                <a:cubicBezTo>
                  <a:pt x="306514" y="51741"/>
                  <a:pt x="460288" y="0"/>
                  <a:pt x="650695" y="0"/>
                </a:cubicBezTo>
                <a:close/>
              </a:path>
            </a:pathLst>
          </a:custGeom>
          <a:solidFill>
            <a:srgbClr val="E5E5E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 name="Text To Outline"/>
          <p:cNvSpPr/>
          <p:nvPr/>
        </p:nvSpPr>
        <p:spPr>
          <a:xfrm>
            <a:off x="5233152" y="1542848"/>
            <a:ext cx="725664" cy="1021587"/>
          </a:xfrm>
          <a:custGeom>
            <a:avLst/>
            <a:gdLst/>
            <a:ahLst/>
            <a:cxnLst/>
            <a:rect l="l" t="t" r="r" b="b"/>
            <a:pathLst>
              <a:path w="1306357" h="1839083">
                <a:moveTo>
                  <a:pt x="484296" y="1490142"/>
                </a:moveTo>
                <a:lnTo>
                  <a:pt x="833237" y="1490142"/>
                </a:lnTo>
                <a:lnTo>
                  <a:pt x="833237" y="1839083"/>
                </a:lnTo>
                <a:lnTo>
                  <a:pt x="484296" y="1839083"/>
                </a:lnTo>
                <a:close/>
                <a:moveTo>
                  <a:pt x="650695" y="0"/>
                </a:moveTo>
                <a:cubicBezTo>
                  <a:pt x="851036" y="0"/>
                  <a:pt x="1010399" y="52362"/>
                  <a:pt x="1128782" y="157086"/>
                </a:cubicBezTo>
                <a:cubicBezTo>
                  <a:pt x="1247166" y="261810"/>
                  <a:pt x="1306357" y="383712"/>
                  <a:pt x="1306357" y="522791"/>
                </a:cubicBezTo>
                <a:cubicBezTo>
                  <a:pt x="1306357" y="599782"/>
                  <a:pt x="1284626" y="672633"/>
                  <a:pt x="1241164" y="741346"/>
                </a:cubicBezTo>
                <a:cubicBezTo>
                  <a:pt x="1197701" y="810058"/>
                  <a:pt x="1104774" y="903605"/>
                  <a:pt x="962383" y="1021989"/>
                </a:cubicBezTo>
                <a:cubicBezTo>
                  <a:pt x="888704" y="1083250"/>
                  <a:pt x="842965" y="1132508"/>
                  <a:pt x="825166" y="1169761"/>
                </a:cubicBezTo>
                <a:cubicBezTo>
                  <a:pt x="807367" y="1207015"/>
                  <a:pt x="799295" y="1273657"/>
                  <a:pt x="800951" y="1369689"/>
                </a:cubicBezTo>
                <a:lnTo>
                  <a:pt x="484296" y="1369689"/>
                </a:lnTo>
                <a:cubicBezTo>
                  <a:pt x="483468" y="1324156"/>
                  <a:pt x="483054" y="1296423"/>
                  <a:pt x="483054" y="1286489"/>
                </a:cubicBezTo>
                <a:cubicBezTo>
                  <a:pt x="483054" y="1183835"/>
                  <a:pt x="500025" y="1099393"/>
                  <a:pt x="533967" y="1033165"/>
                </a:cubicBezTo>
                <a:cubicBezTo>
                  <a:pt x="567909" y="966936"/>
                  <a:pt x="635794" y="892429"/>
                  <a:pt x="737620" y="809644"/>
                </a:cubicBezTo>
                <a:cubicBezTo>
                  <a:pt x="839446" y="726858"/>
                  <a:pt x="900294" y="672633"/>
                  <a:pt x="920162" y="646970"/>
                </a:cubicBezTo>
                <a:cubicBezTo>
                  <a:pt x="950793" y="606405"/>
                  <a:pt x="966108" y="561701"/>
                  <a:pt x="966108" y="512857"/>
                </a:cubicBezTo>
                <a:cubicBezTo>
                  <a:pt x="966108" y="444973"/>
                  <a:pt x="938996" y="386816"/>
                  <a:pt x="884771" y="338386"/>
                </a:cubicBezTo>
                <a:cubicBezTo>
                  <a:pt x="830547" y="289957"/>
                  <a:pt x="757488" y="265742"/>
                  <a:pt x="665596" y="265742"/>
                </a:cubicBezTo>
                <a:cubicBezTo>
                  <a:pt x="577016" y="265742"/>
                  <a:pt x="502923" y="290992"/>
                  <a:pt x="443317" y="341491"/>
                </a:cubicBezTo>
                <a:cubicBezTo>
                  <a:pt x="383711" y="391990"/>
                  <a:pt x="342732" y="468981"/>
                  <a:pt x="320380" y="572463"/>
                </a:cubicBezTo>
                <a:lnTo>
                  <a:pt x="0" y="532726"/>
                </a:lnTo>
                <a:cubicBezTo>
                  <a:pt x="9106" y="384539"/>
                  <a:pt x="72230" y="258705"/>
                  <a:pt x="189372" y="155223"/>
                </a:cubicBezTo>
                <a:cubicBezTo>
                  <a:pt x="306514" y="51741"/>
                  <a:pt x="460288" y="0"/>
                  <a:pt x="650695" y="0"/>
                </a:cubicBezTo>
                <a:close/>
              </a:path>
            </a:pathLst>
          </a:custGeom>
          <a:solidFill>
            <a:srgbClr val="E5E5E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 name="Text To Outline"/>
          <p:cNvSpPr/>
          <p:nvPr/>
        </p:nvSpPr>
        <p:spPr>
          <a:xfrm>
            <a:off x="4891373" y="4433104"/>
            <a:ext cx="948204" cy="1334878"/>
          </a:xfrm>
          <a:custGeom>
            <a:avLst/>
            <a:gdLst/>
            <a:ahLst/>
            <a:cxnLst/>
            <a:rect l="l" t="t" r="r" b="b"/>
            <a:pathLst>
              <a:path w="1306357" h="1839083">
                <a:moveTo>
                  <a:pt x="484296" y="1490142"/>
                </a:moveTo>
                <a:lnTo>
                  <a:pt x="833237" y="1490142"/>
                </a:lnTo>
                <a:lnTo>
                  <a:pt x="833237" y="1839083"/>
                </a:lnTo>
                <a:lnTo>
                  <a:pt x="484296" y="1839083"/>
                </a:lnTo>
                <a:close/>
                <a:moveTo>
                  <a:pt x="650695" y="0"/>
                </a:moveTo>
                <a:cubicBezTo>
                  <a:pt x="851036" y="0"/>
                  <a:pt x="1010399" y="52362"/>
                  <a:pt x="1128782" y="157086"/>
                </a:cubicBezTo>
                <a:cubicBezTo>
                  <a:pt x="1247166" y="261810"/>
                  <a:pt x="1306357" y="383712"/>
                  <a:pt x="1306357" y="522791"/>
                </a:cubicBezTo>
                <a:cubicBezTo>
                  <a:pt x="1306357" y="599782"/>
                  <a:pt x="1284626" y="672633"/>
                  <a:pt x="1241164" y="741346"/>
                </a:cubicBezTo>
                <a:cubicBezTo>
                  <a:pt x="1197701" y="810058"/>
                  <a:pt x="1104774" y="903605"/>
                  <a:pt x="962383" y="1021989"/>
                </a:cubicBezTo>
                <a:cubicBezTo>
                  <a:pt x="888704" y="1083250"/>
                  <a:pt x="842965" y="1132508"/>
                  <a:pt x="825166" y="1169761"/>
                </a:cubicBezTo>
                <a:cubicBezTo>
                  <a:pt x="807367" y="1207015"/>
                  <a:pt x="799295" y="1273657"/>
                  <a:pt x="800951" y="1369689"/>
                </a:cubicBezTo>
                <a:lnTo>
                  <a:pt x="484296" y="1369689"/>
                </a:lnTo>
                <a:cubicBezTo>
                  <a:pt x="483468" y="1324156"/>
                  <a:pt x="483054" y="1296423"/>
                  <a:pt x="483054" y="1286489"/>
                </a:cubicBezTo>
                <a:cubicBezTo>
                  <a:pt x="483054" y="1183835"/>
                  <a:pt x="500025" y="1099393"/>
                  <a:pt x="533967" y="1033165"/>
                </a:cubicBezTo>
                <a:cubicBezTo>
                  <a:pt x="567909" y="966936"/>
                  <a:pt x="635794" y="892429"/>
                  <a:pt x="737620" y="809644"/>
                </a:cubicBezTo>
                <a:cubicBezTo>
                  <a:pt x="839446" y="726858"/>
                  <a:pt x="900294" y="672633"/>
                  <a:pt x="920162" y="646970"/>
                </a:cubicBezTo>
                <a:cubicBezTo>
                  <a:pt x="950793" y="606405"/>
                  <a:pt x="966108" y="561701"/>
                  <a:pt x="966108" y="512857"/>
                </a:cubicBezTo>
                <a:cubicBezTo>
                  <a:pt x="966108" y="444973"/>
                  <a:pt x="938996" y="386816"/>
                  <a:pt x="884771" y="338386"/>
                </a:cubicBezTo>
                <a:cubicBezTo>
                  <a:pt x="830547" y="289957"/>
                  <a:pt x="757488" y="265742"/>
                  <a:pt x="665596" y="265742"/>
                </a:cubicBezTo>
                <a:cubicBezTo>
                  <a:pt x="577016" y="265742"/>
                  <a:pt x="502923" y="290992"/>
                  <a:pt x="443317" y="341491"/>
                </a:cubicBezTo>
                <a:cubicBezTo>
                  <a:pt x="383711" y="391990"/>
                  <a:pt x="342732" y="468981"/>
                  <a:pt x="320380" y="572463"/>
                </a:cubicBezTo>
                <a:lnTo>
                  <a:pt x="0" y="532726"/>
                </a:lnTo>
                <a:cubicBezTo>
                  <a:pt x="9106" y="384539"/>
                  <a:pt x="72230" y="258705"/>
                  <a:pt x="189372" y="155223"/>
                </a:cubicBezTo>
                <a:cubicBezTo>
                  <a:pt x="306514" y="51741"/>
                  <a:pt x="460288" y="0"/>
                  <a:pt x="650695" y="0"/>
                </a:cubicBezTo>
                <a:close/>
              </a:path>
            </a:pathLst>
          </a:custGeom>
          <a:solidFill>
            <a:srgbClr val="E5E5E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 name="Text Box 2"/>
          <p:cNvSpPr txBox="1">
            <a:spLocks noChangeArrowheads="1"/>
          </p:cNvSpPr>
          <p:nvPr/>
        </p:nvSpPr>
        <p:spPr bwMode="auto">
          <a:xfrm>
            <a:off x="1981985" y="2489841"/>
            <a:ext cx="353913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ts val="1200"/>
              </a:spcBef>
            </a:pPr>
            <a:r>
              <a:rPr lang="en-US" altLang="en-US" sz="2200" dirty="0">
                <a:solidFill>
                  <a:schemeClr val="bg1"/>
                </a:solidFill>
                <a:latin typeface="Arial Black"/>
              </a:rPr>
              <a:t>Do I Have Enough?</a:t>
            </a:r>
          </a:p>
          <a:p>
            <a:pPr>
              <a:spcBef>
                <a:spcPts val="1200"/>
              </a:spcBef>
            </a:pPr>
            <a:r>
              <a:rPr lang="en-US" altLang="en-US" sz="2200" dirty="0">
                <a:solidFill>
                  <a:schemeClr val="bg1"/>
                </a:solidFill>
                <a:latin typeface="Arial Black"/>
              </a:rPr>
              <a:t>Am I On Track?</a:t>
            </a:r>
          </a:p>
          <a:p>
            <a:pPr>
              <a:spcBef>
                <a:spcPts val="1200"/>
              </a:spcBef>
            </a:pPr>
            <a:r>
              <a:rPr lang="en-US" altLang="en-US" sz="2200" dirty="0">
                <a:solidFill>
                  <a:schemeClr val="bg1"/>
                </a:solidFill>
                <a:latin typeface="Arial Black"/>
              </a:rPr>
              <a:t>How Much Do I Need?</a:t>
            </a:r>
          </a:p>
          <a:p>
            <a:pPr>
              <a:spcBef>
                <a:spcPts val="1200"/>
              </a:spcBef>
            </a:pPr>
            <a:r>
              <a:rPr lang="en-US" altLang="en-US" sz="2200" dirty="0">
                <a:solidFill>
                  <a:schemeClr val="bg1"/>
                </a:solidFill>
                <a:latin typeface="Arial Black"/>
              </a:rPr>
              <a:t>Can I Retire Early?</a:t>
            </a:r>
          </a:p>
        </p:txBody>
      </p:sp>
      <p:sp>
        <p:nvSpPr>
          <p:cNvPr id="10" name="Text To Outline"/>
          <p:cNvSpPr/>
          <p:nvPr/>
        </p:nvSpPr>
        <p:spPr>
          <a:xfrm>
            <a:off x="-234523" y="103652"/>
            <a:ext cx="2466693" cy="3472598"/>
          </a:xfrm>
          <a:custGeom>
            <a:avLst/>
            <a:gdLst/>
            <a:ahLst/>
            <a:cxnLst/>
            <a:rect l="l" t="t" r="r" b="b"/>
            <a:pathLst>
              <a:path w="1306357" h="1839083">
                <a:moveTo>
                  <a:pt x="484296" y="1490142"/>
                </a:moveTo>
                <a:lnTo>
                  <a:pt x="833237" y="1490142"/>
                </a:lnTo>
                <a:lnTo>
                  <a:pt x="833237" y="1839083"/>
                </a:lnTo>
                <a:lnTo>
                  <a:pt x="484296" y="1839083"/>
                </a:lnTo>
                <a:close/>
                <a:moveTo>
                  <a:pt x="650695" y="0"/>
                </a:moveTo>
                <a:cubicBezTo>
                  <a:pt x="851036" y="0"/>
                  <a:pt x="1010399" y="52362"/>
                  <a:pt x="1128782" y="157086"/>
                </a:cubicBezTo>
                <a:cubicBezTo>
                  <a:pt x="1247166" y="261810"/>
                  <a:pt x="1306357" y="383712"/>
                  <a:pt x="1306357" y="522791"/>
                </a:cubicBezTo>
                <a:cubicBezTo>
                  <a:pt x="1306357" y="599782"/>
                  <a:pt x="1284626" y="672633"/>
                  <a:pt x="1241164" y="741346"/>
                </a:cubicBezTo>
                <a:cubicBezTo>
                  <a:pt x="1197701" y="810058"/>
                  <a:pt x="1104774" y="903605"/>
                  <a:pt x="962383" y="1021989"/>
                </a:cubicBezTo>
                <a:cubicBezTo>
                  <a:pt x="888704" y="1083250"/>
                  <a:pt x="842965" y="1132508"/>
                  <a:pt x="825166" y="1169761"/>
                </a:cubicBezTo>
                <a:cubicBezTo>
                  <a:pt x="807367" y="1207015"/>
                  <a:pt x="799295" y="1273657"/>
                  <a:pt x="800951" y="1369689"/>
                </a:cubicBezTo>
                <a:lnTo>
                  <a:pt x="484296" y="1369689"/>
                </a:lnTo>
                <a:cubicBezTo>
                  <a:pt x="483468" y="1324156"/>
                  <a:pt x="483054" y="1296423"/>
                  <a:pt x="483054" y="1286489"/>
                </a:cubicBezTo>
                <a:cubicBezTo>
                  <a:pt x="483054" y="1183835"/>
                  <a:pt x="500025" y="1099393"/>
                  <a:pt x="533967" y="1033165"/>
                </a:cubicBezTo>
                <a:cubicBezTo>
                  <a:pt x="567909" y="966936"/>
                  <a:pt x="635794" y="892429"/>
                  <a:pt x="737620" y="809644"/>
                </a:cubicBezTo>
                <a:cubicBezTo>
                  <a:pt x="839446" y="726858"/>
                  <a:pt x="900294" y="672633"/>
                  <a:pt x="920162" y="646970"/>
                </a:cubicBezTo>
                <a:cubicBezTo>
                  <a:pt x="950793" y="606405"/>
                  <a:pt x="966108" y="561701"/>
                  <a:pt x="966108" y="512857"/>
                </a:cubicBezTo>
                <a:cubicBezTo>
                  <a:pt x="966108" y="444973"/>
                  <a:pt x="938996" y="386816"/>
                  <a:pt x="884771" y="338386"/>
                </a:cubicBezTo>
                <a:cubicBezTo>
                  <a:pt x="830547" y="289957"/>
                  <a:pt x="757488" y="265742"/>
                  <a:pt x="665596" y="265742"/>
                </a:cubicBezTo>
                <a:cubicBezTo>
                  <a:pt x="577016" y="265742"/>
                  <a:pt x="502923" y="290992"/>
                  <a:pt x="443317" y="341491"/>
                </a:cubicBezTo>
                <a:cubicBezTo>
                  <a:pt x="383711" y="391990"/>
                  <a:pt x="342732" y="468981"/>
                  <a:pt x="320380" y="572463"/>
                </a:cubicBezTo>
                <a:lnTo>
                  <a:pt x="0" y="532726"/>
                </a:lnTo>
                <a:cubicBezTo>
                  <a:pt x="9106" y="384539"/>
                  <a:pt x="72230" y="258705"/>
                  <a:pt x="189372" y="155223"/>
                </a:cubicBezTo>
                <a:cubicBezTo>
                  <a:pt x="306514" y="51741"/>
                  <a:pt x="460288" y="0"/>
                  <a:pt x="650695" y="0"/>
                </a:cubicBezTo>
                <a:close/>
              </a:path>
            </a:pathLst>
          </a:custGeom>
          <a:solidFill>
            <a:srgbClr val="E5E5E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1" name="Text To Outline"/>
          <p:cNvSpPr/>
          <p:nvPr/>
        </p:nvSpPr>
        <p:spPr>
          <a:xfrm>
            <a:off x="798120" y="4844198"/>
            <a:ext cx="577834" cy="813472"/>
          </a:xfrm>
          <a:custGeom>
            <a:avLst/>
            <a:gdLst/>
            <a:ahLst/>
            <a:cxnLst/>
            <a:rect l="l" t="t" r="r" b="b"/>
            <a:pathLst>
              <a:path w="1306357" h="1839083">
                <a:moveTo>
                  <a:pt x="484296" y="1490142"/>
                </a:moveTo>
                <a:lnTo>
                  <a:pt x="833237" y="1490142"/>
                </a:lnTo>
                <a:lnTo>
                  <a:pt x="833237" y="1839083"/>
                </a:lnTo>
                <a:lnTo>
                  <a:pt x="484296" y="1839083"/>
                </a:lnTo>
                <a:close/>
                <a:moveTo>
                  <a:pt x="650695" y="0"/>
                </a:moveTo>
                <a:cubicBezTo>
                  <a:pt x="851036" y="0"/>
                  <a:pt x="1010399" y="52362"/>
                  <a:pt x="1128782" y="157086"/>
                </a:cubicBezTo>
                <a:cubicBezTo>
                  <a:pt x="1247166" y="261810"/>
                  <a:pt x="1306357" y="383712"/>
                  <a:pt x="1306357" y="522791"/>
                </a:cubicBezTo>
                <a:cubicBezTo>
                  <a:pt x="1306357" y="599782"/>
                  <a:pt x="1284626" y="672633"/>
                  <a:pt x="1241164" y="741346"/>
                </a:cubicBezTo>
                <a:cubicBezTo>
                  <a:pt x="1197701" y="810058"/>
                  <a:pt x="1104774" y="903605"/>
                  <a:pt x="962383" y="1021989"/>
                </a:cubicBezTo>
                <a:cubicBezTo>
                  <a:pt x="888704" y="1083250"/>
                  <a:pt x="842965" y="1132508"/>
                  <a:pt x="825166" y="1169761"/>
                </a:cubicBezTo>
                <a:cubicBezTo>
                  <a:pt x="807367" y="1207015"/>
                  <a:pt x="799295" y="1273657"/>
                  <a:pt x="800951" y="1369689"/>
                </a:cubicBezTo>
                <a:lnTo>
                  <a:pt x="484296" y="1369689"/>
                </a:lnTo>
                <a:cubicBezTo>
                  <a:pt x="483468" y="1324156"/>
                  <a:pt x="483054" y="1296423"/>
                  <a:pt x="483054" y="1286489"/>
                </a:cubicBezTo>
                <a:cubicBezTo>
                  <a:pt x="483054" y="1183835"/>
                  <a:pt x="500025" y="1099393"/>
                  <a:pt x="533967" y="1033165"/>
                </a:cubicBezTo>
                <a:cubicBezTo>
                  <a:pt x="567909" y="966936"/>
                  <a:pt x="635794" y="892429"/>
                  <a:pt x="737620" y="809644"/>
                </a:cubicBezTo>
                <a:cubicBezTo>
                  <a:pt x="839446" y="726858"/>
                  <a:pt x="900294" y="672633"/>
                  <a:pt x="920162" y="646970"/>
                </a:cubicBezTo>
                <a:cubicBezTo>
                  <a:pt x="950793" y="606405"/>
                  <a:pt x="966108" y="561701"/>
                  <a:pt x="966108" y="512857"/>
                </a:cubicBezTo>
                <a:cubicBezTo>
                  <a:pt x="966108" y="444973"/>
                  <a:pt x="938996" y="386816"/>
                  <a:pt x="884771" y="338386"/>
                </a:cubicBezTo>
                <a:cubicBezTo>
                  <a:pt x="830547" y="289957"/>
                  <a:pt x="757488" y="265742"/>
                  <a:pt x="665596" y="265742"/>
                </a:cubicBezTo>
                <a:cubicBezTo>
                  <a:pt x="577016" y="265742"/>
                  <a:pt x="502923" y="290992"/>
                  <a:pt x="443317" y="341491"/>
                </a:cubicBezTo>
                <a:cubicBezTo>
                  <a:pt x="383711" y="391990"/>
                  <a:pt x="342732" y="468981"/>
                  <a:pt x="320380" y="572463"/>
                </a:cubicBezTo>
                <a:lnTo>
                  <a:pt x="0" y="532726"/>
                </a:lnTo>
                <a:cubicBezTo>
                  <a:pt x="9106" y="384539"/>
                  <a:pt x="72230" y="258705"/>
                  <a:pt x="189372" y="155223"/>
                </a:cubicBezTo>
                <a:cubicBezTo>
                  <a:pt x="306514" y="51741"/>
                  <a:pt x="460288" y="0"/>
                  <a:pt x="650695" y="0"/>
                </a:cubicBezTo>
                <a:close/>
              </a:path>
            </a:pathLst>
          </a:custGeom>
          <a:solidFill>
            <a:srgbClr val="E5E5E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Tree>
    <p:extLst>
      <p:ext uri="{BB962C8B-B14F-4D97-AF65-F5344CB8AC3E}">
        <p14:creationId xmlns:p14="http://schemas.microsoft.com/office/powerpoint/2010/main" val="264560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75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9">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 calcmode="lin" valueType="num">
                                      <p:cBhvr additive="base">
                                        <p:cTn id="23" dur="75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4" dur="750" fill="hold"/>
                                        <p:tgtEl>
                                          <p:spTgt spid="9">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 calcmode="lin" valueType="num">
                                      <p:cBhvr additive="base">
                                        <p:cTn id="27" dur="75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8" dur="750" fill="hold"/>
                                        <p:tgtEl>
                                          <p:spTgt spid="9">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additive="base">
                                        <p:cTn id="31" dur="75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2" dur="750" fill="hold"/>
                                        <p:tgtEl>
                                          <p:spTgt spid="9">
                                            <p:txEl>
                                              <p:pRg st="3" end="3"/>
                                            </p:txEl>
                                          </p:spTgt>
                                        </p:tgtEl>
                                        <p:attrNameLst>
                                          <p:attrName>ppt_y</p:attrName>
                                        </p:attrNameLst>
                                      </p:cBhvr>
                                      <p:tavLst>
                                        <p:tav tm="0">
                                          <p:val>
                                            <p:strVal val="1+#ppt_h/2"/>
                                          </p:val>
                                        </p:tav>
                                        <p:tav tm="100000">
                                          <p:val>
                                            <p:strVal val="#ppt_y"/>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750"/>
                                        <p:tgtEl>
                                          <p:spTgt spid="11"/>
                                        </p:tgtEl>
                                      </p:cBhvr>
                                    </p:animEffect>
                                  </p:childTnLst>
                                </p:cTn>
                              </p:par>
                            </p:childTnLst>
                          </p:cTn>
                        </p:par>
                        <p:par>
                          <p:cTn id="36" fill="hold">
                            <p:stCondLst>
                              <p:cond delay="2250"/>
                            </p:stCondLst>
                            <p:childTnLst>
                              <p:par>
                                <p:cTn id="37" presetID="10" presetClass="entr" presetSubtype="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9" grpId="0" build="allAtOnce"/>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7F1D3322-1E73-0A4C-986B-4D03CAF8DA9D}"/>
              </a:ext>
            </a:extLst>
          </p:cNvPr>
          <p:cNvSpPr/>
          <p:nvPr/>
        </p:nvSpPr>
        <p:spPr>
          <a:xfrm>
            <a:off x="1018574" y="1321773"/>
            <a:ext cx="4608803" cy="4608803"/>
          </a:xfrm>
          <a:prstGeom prst="ellipse">
            <a:avLst/>
          </a:prstGeom>
          <a:noFill/>
          <a:ln w="28575">
            <a:solidFill>
              <a:srgbClr val="05C3D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25" name="Freeform 24">
            <a:extLst>
              <a:ext uri="{FF2B5EF4-FFF2-40B4-BE49-F238E27FC236}">
                <a16:creationId xmlns:a16="http://schemas.microsoft.com/office/drawing/2014/main" id="{ED5EEFA7-C1C2-EF48-B580-3DE32D32EFBF}"/>
              </a:ext>
            </a:extLst>
          </p:cNvPr>
          <p:cNvSpPr/>
          <p:nvPr/>
        </p:nvSpPr>
        <p:spPr>
          <a:xfrm>
            <a:off x="3314817" y="956608"/>
            <a:ext cx="2604304" cy="2627454"/>
          </a:xfrm>
          <a:custGeom>
            <a:avLst/>
            <a:gdLst>
              <a:gd name="connsiteX0" fmla="*/ 0 w 2604304"/>
              <a:gd name="connsiteY0" fmla="*/ 0 h 2627454"/>
              <a:gd name="connsiteX1" fmla="*/ 23149 w 2604304"/>
              <a:gd name="connsiteY1" fmla="*/ 462988 h 2627454"/>
              <a:gd name="connsiteX2" fmla="*/ 810228 w 2604304"/>
              <a:gd name="connsiteY2" fmla="*/ 601884 h 2627454"/>
              <a:gd name="connsiteX3" fmla="*/ 1597306 w 2604304"/>
              <a:gd name="connsiteY3" fmla="*/ 1169043 h 2627454"/>
              <a:gd name="connsiteX4" fmla="*/ 2013995 w 2604304"/>
              <a:gd name="connsiteY4" fmla="*/ 1701479 h 2627454"/>
              <a:gd name="connsiteX5" fmla="*/ 2187615 w 2604304"/>
              <a:gd name="connsiteY5" fmla="*/ 2627454 h 2627454"/>
              <a:gd name="connsiteX6" fmla="*/ 2604304 w 2604304"/>
              <a:gd name="connsiteY6" fmla="*/ 2627454 h 2627454"/>
              <a:gd name="connsiteX7" fmla="*/ 2384385 w 2604304"/>
              <a:gd name="connsiteY7" fmla="*/ 1597307 h 2627454"/>
              <a:gd name="connsiteX8" fmla="*/ 1701478 w 2604304"/>
              <a:gd name="connsiteY8" fmla="*/ 567160 h 2627454"/>
              <a:gd name="connsiteX9" fmla="*/ 532435 w 2604304"/>
              <a:gd name="connsiteY9" fmla="*/ 127322 h 2627454"/>
              <a:gd name="connsiteX10" fmla="*/ 0 w 2604304"/>
              <a:gd name="connsiteY10" fmla="*/ 0 h 262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4304" h="2627454">
                <a:moveTo>
                  <a:pt x="0" y="0"/>
                </a:moveTo>
                <a:lnTo>
                  <a:pt x="23149" y="462988"/>
                </a:lnTo>
                <a:lnTo>
                  <a:pt x="810228" y="601884"/>
                </a:lnTo>
                <a:lnTo>
                  <a:pt x="1597306" y="1169043"/>
                </a:lnTo>
                <a:lnTo>
                  <a:pt x="2013995" y="1701479"/>
                </a:lnTo>
                <a:lnTo>
                  <a:pt x="2187615" y="2627454"/>
                </a:lnTo>
                <a:lnTo>
                  <a:pt x="2604304" y="2627454"/>
                </a:lnTo>
                <a:lnTo>
                  <a:pt x="2384385" y="1597307"/>
                </a:lnTo>
                <a:lnTo>
                  <a:pt x="1701478" y="567160"/>
                </a:lnTo>
                <a:lnTo>
                  <a:pt x="532435" y="12732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grpSp>
        <p:nvGrpSpPr>
          <p:cNvPr id="6" name="Group 5"/>
          <p:cNvGrpSpPr/>
          <p:nvPr/>
        </p:nvGrpSpPr>
        <p:grpSpPr>
          <a:xfrm>
            <a:off x="1332578" y="1558403"/>
            <a:ext cx="4054281" cy="4055279"/>
            <a:chOff x="1135475" y="877736"/>
            <a:chExt cx="4054281" cy="4055279"/>
          </a:xfrm>
        </p:grpSpPr>
        <p:sp>
          <p:nvSpPr>
            <p:cNvPr id="8" name="Rectangle 6"/>
            <p:cNvSpPr>
              <a:spLocks noChangeArrowheads="1"/>
            </p:cNvSpPr>
            <p:nvPr/>
          </p:nvSpPr>
          <p:spPr bwMode="auto">
            <a:xfrm>
              <a:off x="3117714" y="2354514"/>
              <a:ext cx="18473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spAutoFit/>
            </a:bodyPr>
            <a:lstStyle/>
            <a:p>
              <a:pPr algn="ctr"/>
              <a:endParaRPr lang="en-US" altLang="en-US" sz="6000" b="1" spc="-150" dirty="0">
                <a:solidFill>
                  <a:srgbClr val="767676"/>
                </a:solidFill>
              </a:endParaRPr>
            </a:p>
          </p:txBody>
        </p:sp>
        <p:sp>
          <p:nvSpPr>
            <p:cNvPr id="191" name="Donut 190"/>
            <p:cNvSpPr/>
            <p:nvPr/>
          </p:nvSpPr>
          <p:spPr>
            <a:xfrm rot="14626944">
              <a:off x="1138964" y="882223"/>
              <a:ext cx="4050792" cy="4050792"/>
            </a:xfrm>
            <a:prstGeom prst="donut">
              <a:avLst/>
            </a:prstGeom>
            <a:solidFill>
              <a:srgbClr val="054C7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solidFill>
                  <a:schemeClr val="tx1"/>
                </a:solidFill>
              </a:endParaRPr>
            </a:p>
          </p:txBody>
        </p:sp>
        <p:sp>
          <p:nvSpPr>
            <p:cNvPr id="192" name="Block Arc 191"/>
            <p:cNvSpPr>
              <a:spLocks noChangeAspect="1"/>
            </p:cNvSpPr>
            <p:nvPr/>
          </p:nvSpPr>
          <p:spPr>
            <a:xfrm rot="10800000" flipH="1">
              <a:off x="1135475" y="877736"/>
              <a:ext cx="4050792" cy="4050792"/>
            </a:xfrm>
            <a:prstGeom prst="blockArc">
              <a:avLst>
                <a:gd name="adj1" fmla="val 5431249"/>
                <a:gd name="adj2" fmla="val 0"/>
                <a:gd name="adj3" fmla="val 25000"/>
              </a:avLst>
            </a:prstGeom>
            <a:solidFill>
              <a:srgbClr val="767676"/>
            </a:solidFill>
            <a:ln w="22225" cap="flat">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solidFill>
                  <a:schemeClr val="tx1"/>
                </a:solidFill>
              </a:endParaRPr>
            </a:p>
          </p:txBody>
        </p:sp>
      </p:grpSp>
      <p:sp>
        <p:nvSpPr>
          <p:cNvPr id="2" name="Text Placeholder 1">
            <a:extLst>
              <a:ext uri="{FF2B5EF4-FFF2-40B4-BE49-F238E27FC236}">
                <a16:creationId xmlns:a16="http://schemas.microsoft.com/office/drawing/2014/main" id="{CFABE146-5235-4036-B0BA-9E41690A49C5}"/>
              </a:ext>
            </a:extLst>
          </p:cNvPr>
          <p:cNvSpPr>
            <a:spLocks noGrp="1"/>
          </p:cNvSpPr>
          <p:nvPr>
            <p:ph type="body" sz="quarter" idx="13"/>
          </p:nvPr>
        </p:nvSpPr>
        <p:spPr/>
        <p:txBody>
          <a:bodyPr/>
          <a:lstStyle/>
          <a:p>
            <a:endParaRPr lang="en-US"/>
          </a:p>
        </p:txBody>
      </p:sp>
      <p:sp>
        <p:nvSpPr>
          <p:cNvPr id="11" name="Title 8"/>
          <p:cNvSpPr>
            <a:spLocks noGrp="1"/>
          </p:cNvSpPr>
          <p:nvPr>
            <p:ph type="title"/>
          </p:nvPr>
        </p:nvSpPr>
        <p:spPr/>
        <p:txBody>
          <a:bodyPr/>
          <a:lstStyle/>
          <a:p>
            <a:r>
              <a:rPr lang="en-US" dirty="0"/>
              <a:t>REPLACEMENT INCOME</a:t>
            </a:r>
            <a:endParaRPr lang="en-US" dirty="0">
              <a:solidFill>
                <a:schemeClr val="tx2"/>
              </a:solidFill>
            </a:endParaRPr>
          </a:p>
        </p:txBody>
      </p:sp>
      <p:sp>
        <p:nvSpPr>
          <p:cNvPr id="10" name="TextBox 9"/>
          <p:cNvSpPr txBox="1"/>
          <p:nvPr/>
        </p:nvSpPr>
        <p:spPr>
          <a:xfrm>
            <a:off x="6336066" y="2385187"/>
            <a:ext cx="3826508" cy="3131760"/>
          </a:xfrm>
          <a:prstGeom prst="rect">
            <a:avLst/>
          </a:prstGeom>
          <a:noFill/>
        </p:spPr>
        <p:txBody>
          <a:bodyPr wrap="square" lIns="0" tIns="0" rIns="0" bIns="0" rtlCol="0">
            <a:noAutofit/>
          </a:bodyPr>
          <a:lstStyle/>
          <a:p>
            <a:r>
              <a:rPr lang="en-US" dirty="0">
                <a:solidFill>
                  <a:srgbClr val="767676"/>
                </a:solidFill>
              </a:rPr>
              <a:t>T. Rowe Price believes that investors will need </a:t>
            </a:r>
            <a:r>
              <a:rPr lang="en-US" b="1" dirty="0">
                <a:solidFill>
                  <a:srgbClr val="767676"/>
                </a:solidFill>
              </a:rPr>
              <a:t>75% </a:t>
            </a:r>
            <a:r>
              <a:rPr lang="en-US" dirty="0">
                <a:solidFill>
                  <a:srgbClr val="767676"/>
                </a:solidFill>
              </a:rPr>
              <a:t>of their income in retirement. </a:t>
            </a:r>
          </a:p>
          <a:p>
            <a:endParaRPr lang="en-US" dirty="0">
              <a:solidFill>
                <a:srgbClr val="05C3DE"/>
              </a:solidFill>
            </a:endParaRPr>
          </a:p>
          <a:p>
            <a:pPr marL="285750" indent="-285750">
              <a:spcBef>
                <a:spcPts val="600"/>
              </a:spcBef>
              <a:buClr>
                <a:srgbClr val="05C3DE"/>
              </a:buClr>
              <a:buFont typeface="Wingdings" panose="05000000000000000000" pitchFamily="2" charset="2"/>
              <a:buChar char="§"/>
            </a:pPr>
            <a:r>
              <a:rPr lang="en-US" sz="2000" dirty="0">
                <a:solidFill>
                  <a:srgbClr val="4F4F4F"/>
                </a:solidFill>
              </a:rPr>
              <a:t>Wages</a:t>
            </a:r>
          </a:p>
          <a:p>
            <a:pPr marL="285750" indent="-285750">
              <a:spcBef>
                <a:spcPts val="600"/>
              </a:spcBef>
              <a:buClr>
                <a:srgbClr val="05C3DE"/>
              </a:buClr>
              <a:buFont typeface="Wingdings" panose="05000000000000000000" pitchFamily="2" charset="2"/>
              <a:buChar char="§"/>
            </a:pPr>
            <a:r>
              <a:rPr lang="en-US" sz="2000" dirty="0">
                <a:solidFill>
                  <a:srgbClr val="4F4F4F"/>
                </a:solidFill>
              </a:rPr>
              <a:t>Savings</a:t>
            </a:r>
          </a:p>
          <a:p>
            <a:pPr marL="285750" indent="-285750">
              <a:spcBef>
                <a:spcPts val="600"/>
              </a:spcBef>
              <a:buClr>
                <a:srgbClr val="05C3DE"/>
              </a:buClr>
              <a:buFont typeface="Wingdings" panose="05000000000000000000" pitchFamily="2" charset="2"/>
              <a:buChar char="§"/>
            </a:pPr>
            <a:r>
              <a:rPr lang="en-US" sz="2000" dirty="0">
                <a:solidFill>
                  <a:srgbClr val="4F4F4F"/>
                </a:solidFill>
              </a:rPr>
              <a:t>Social Security</a:t>
            </a:r>
          </a:p>
          <a:p>
            <a:pPr marL="285750" indent="-285750">
              <a:spcBef>
                <a:spcPts val="600"/>
              </a:spcBef>
              <a:buClr>
                <a:srgbClr val="05C3DE"/>
              </a:buClr>
              <a:buFont typeface="Wingdings" panose="05000000000000000000" pitchFamily="2" charset="2"/>
              <a:buChar char="§"/>
            </a:pPr>
            <a:r>
              <a:rPr lang="en-US" sz="2000" dirty="0">
                <a:solidFill>
                  <a:srgbClr val="4F4F4F"/>
                </a:solidFill>
              </a:rPr>
              <a:t>Pensions</a:t>
            </a:r>
          </a:p>
          <a:p>
            <a:endParaRPr lang="en-US" dirty="0">
              <a:solidFill>
                <a:srgbClr val="05C3DE"/>
              </a:solidFill>
            </a:endParaRPr>
          </a:p>
        </p:txBody>
      </p:sp>
      <p:cxnSp>
        <p:nvCxnSpPr>
          <p:cNvPr id="7" name="Straight Connector 6">
            <a:extLst>
              <a:ext uri="{FF2B5EF4-FFF2-40B4-BE49-F238E27FC236}">
                <a16:creationId xmlns:a16="http://schemas.microsoft.com/office/drawing/2014/main" id="{AADF422D-E6E8-4D40-9EA6-FEC2B11879FB}"/>
              </a:ext>
            </a:extLst>
          </p:cNvPr>
          <p:cNvCxnSpPr>
            <a:cxnSpLocks/>
            <a:stCxn id="15" idx="0"/>
          </p:cNvCxnSpPr>
          <p:nvPr/>
        </p:nvCxnSpPr>
        <p:spPr>
          <a:xfrm>
            <a:off x="3322976" y="1321773"/>
            <a:ext cx="13886" cy="1098139"/>
          </a:xfrm>
          <a:prstGeom prst="line">
            <a:avLst/>
          </a:prstGeom>
          <a:ln w="38100" cap="rnd">
            <a:solidFill>
              <a:srgbClr val="05C3DE"/>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05A255E-77BA-F048-A654-4B8864AF1773}"/>
              </a:ext>
            </a:extLst>
          </p:cNvPr>
          <p:cNvCxnSpPr>
            <a:cxnSpLocks/>
          </p:cNvCxnSpPr>
          <p:nvPr/>
        </p:nvCxnSpPr>
        <p:spPr>
          <a:xfrm>
            <a:off x="4475969" y="3583798"/>
            <a:ext cx="1597306" cy="0"/>
          </a:xfrm>
          <a:prstGeom prst="straightConnector1">
            <a:avLst/>
          </a:prstGeom>
          <a:ln w="38100" cap="rnd">
            <a:solidFill>
              <a:srgbClr val="05C3DE"/>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3022CAB-0800-F04B-AB35-9E128199990C}"/>
              </a:ext>
            </a:extLst>
          </p:cNvPr>
          <p:cNvSpPr/>
          <p:nvPr/>
        </p:nvSpPr>
        <p:spPr>
          <a:xfrm>
            <a:off x="2148110" y="2419912"/>
            <a:ext cx="2361027" cy="2327773"/>
          </a:xfrm>
          <a:prstGeom prst="ellipse">
            <a:avLst/>
          </a:prstGeom>
          <a:solidFill>
            <a:srgbClr val="E5E5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81240647-12DE-9546-B724-0F2C77AE37AD}"/>
              </a:ext>
            </a:extLst>
          </p:cNvPr>
          <p:cNvSpPr txBox="1"/>
          <p:nvPr/>
        </p:nvSpPr>
        <p:spPr>
          <a:xfrm>
            <a:off x="2410900" y="3122133"/>
            <a:ext cx="2156935" cy="923331"/>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000"/>
              </a:spcAft>
              <a:buClr>
                <a:srgbClr val="05C3DE"/>
              </a:buClr>
              <a:buSzTx/>
              <a:buFontTx/>
              <a:buNone/>
              <a:tabLst/>
              <a:defRPr/>
            </a:pPr>
            <a:r>
              <a:rPr kumimoji="0" lang="en-US" sz="6000" b="0" i="0" u="none" strike="noStrike" kern="1200" cap="none" spc="-450" normalizeH="0" baseline="0" noProof="0" dirty="0">
                <a:ln>
                  <a:noFill/>
                </a:ln>
                <a:solidFill>
                  <a:srgbClr val="054C70"/>
                </a:solidFill>
                <a:effectLst/>
                <a:uLnTx/>
                <a:uFillTx/>
                <a:latin typeface="Arial Black"/>
                <a:ea typeface="+mn-ea"/>
                <a:cs typeface="+mn-cs"/>
              </a:rPr>
              <a:t>7</a:t>
            </a:r>
            <a:r>
              <a:rPr kumimoji="0" lang="en-US" sz="6000" b="0" i="0" u="none" strike="noStrike" kern="1200" cap="none" spc="0" normalizeH="0" baseline="0" noProof="0" dirty="0">
                <a:ln>
                  <a:noFill/>
                </a:ln>
                <a:solidFill>
                  <a:srgbClr val="054C70"/>
                </a:solidFill>
                <a:effectLst/>
                <a:uLnTx/>
                <a:uFillTx/>
                <a:latin typeface="Arial Black"/>
                <a:ea typeface="+mn-ea"/>
                <a:cs typeface="+mn-cs"/>
              </a:rPr>
              <a:t>5</a:t>
            </a:r>
            <a:r>
              <a:rPr kumimoji="0" lang="en-US" sz="6000" b="0" i="0" u="none" strike="noStrike" kern="1200" cap="none" spc="-600" normalizeH="0" baseline="0" noProof="0" dirty="0">
                <a:ln>
                  <a:noFill/>
                </a:ln>
                <a:solidFill>
                  <a:srgbClr val="054C70"/>
                </a:solidFill>
                <a:effectLst/>
                <a:uLnTx/>
                <a:uFillTx/>
                <a:latin typeface="Arial Black"/>
                <a:ea typeface="+mn-ea"/>
                <a:cs typeface="+mn-cs"/>
              </a:rPr>
              <a:t>%</a:t>
            </a:r>
            <a:endParaRPr kumimoji="0" lang="en-US" sz="6000" b="0" i="0" u="none" strike="noStrike" kern="1200" cap="none" spc="0" normalizeH="0" baseline="30000" noProof="0" dirty="0">
              <a:ln>
                <a:noFill/>
              </a:ln>
              <a:solidFill>
                <a:srgbClr val="054C70"/>
              </a:solidFill>
              <a:effectLst/>
              <a:uLnTx/>
              <a:uFillTx/>
              <a:latin typeface="Arial Black"/>
              <a:ea typeface="+mn-ea"/>
              <a:cs typeface="+mn-cs"/>
            </a:endParaRPr>
          </a:p>
        </p:txBody>
      </p:sp>
      <p:grpSp>
        <p:nvGrpSpPr>
          <p:cNvPr id="3" name="Group 2">
            <a:extLst>
              <a:ext uri="{FF2B5EF4-FFF2-40B4-BE49-F238E27FC236}">
                <a16:creationId xmlns:a16="http://schemas.microsoft.com/office/drawing/2014/main" id="{2B79502B-BBC9-D74B-A587-660EE9825205}"/>
              </a:ext>
            </a:extLst>
          </p:cNvPr>
          <p:cNvGrpSpPr/>
          <p:nvPr/>
        </p:nvGrpSpPr>
        <p:grpSpPr>
          <a:xfrm>
            <a:off x="872362" y="4288785"/>
            <a:ext cx="1308834" cy="1308834"/>
            <a:chOff x="872362" y="4288785"/>
            <a:chExt cx="1308834" cy="1308834"/>
          </a:xfrm>
        </p:grpSpPr>
        <p:sp>
          <p:nvSpPr>
            <p:cNvPr id="26" name="Oval 25">
              <a:extLst>
                <a:ext uri="{FF2B5EF4-FFF2-40B4-BE49-F238E27FC236}">
                  <a16:creationId xmlns:a16="http://schemas.microsoft.com/office/drawing/2014/main" id="{6DCEF608-EDB6-D045-BBD5-D65FC0BBF1E4}"/>
                </a:ext>
              </a:extLst>
            </p:cNvPr>
            <p:cNvSpPr/>
            <p:nvPr/>
          </p:nvSpPr>
          <p:spPr>
            <a:xfrm>
              <a:off x="872362" y="4288785"/>
              <a:ext cx="1308834" cy="13088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sp>
          <p:nvSpPr>
            <p:cNvPr id="31" name="Oval 30">
              <a:extLst>
                <a:ext uri="{FF2B5EF4-FFF2-40B4-BE49-F238E27FC236}">
                  <a16:creationId xmlns:a16="http://schemas.microsoft.com/office/drawing/2014/main" id="{291AA778-B2AE-0F44-A370-CBCF2D8EF7CB}"/>
                </a:ext>
              </a:extLst>
            </p:cNvPr>
            <p:cNvSpPr/>
            <p:nvPr/>
          </p:nvSpPr>
          <p:spPr>
            <a:xfrm>
              <a:off x="963867" y="4402857"/>
              <a:ext cx="1088623" cy="1088623"/>
            </a:xfrm>
            <a:prstGeom prst="ellipse">
              <a:avLst/>
            </a:prstGeom>
            <a:solidFill>
              <a:schemeClr val="bg1"/>
            </a:solidFill>
            <a:ln w="38100">
              <a:solidFill>
                <a:srgbClr val="054C70"/>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a:p>
          </p:txBody>
        </p:sp>
        <p:pic>
          <p:nvPicPr>
            <p:cNvPr id="28" name="Picture 27">
              <a:extLst>
                <a:ext uri="{FF2B5EF4-FFF2-40B4-BE49-F238E27FC236}">
                  <a16:creationId xmlns:a16="http://schemas.microsoft.com/office/drawing/2014/main" id="{082A7E97-D88A-C94C-B234-DD583072C330}"/>
                </a:ext>
              </a:extLst>
            </p:cNvPr>
            <p:cNvPicPr>
              <a:picLocks noChangeAspect="1"/>
            </p:cNvPicPr>
            <p:nvPr/>
          </p:nvPicPr>
          <p:blipFill>
            <a:blip r:embed="rId3"/>
            <a:stretch>
              <a:fillRect/>
            </a:stretch>
          </p:blipFill>
          <p:spPr>
            <a:xfrm>
              <a:off x="1250727" y="4677727"/>
              <a:ext cx="523631" cy="546397"/>
            </a:xfrm>
            <a:prstGeom prst="rect">
              <a:avLst/>
            </a:prstGeom>
          </p:spPr>
        </p:pic>
      </p:grpSp>
    </p:spTree>
    <p:extLst>
      <p:ext uri="{BB962C8B-B14F-4D97-AF65-F5344CB8AC3E}">
        <p14:creationId xmlns:p14="http://schemas.microsoft.com/office/powerpoint/2010/main" val="42348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5" name="Group 284"/>
          <p:cNvGrpSpPr/>
          <p:nvPr/>
        </p:nvGrpSpPr>
        <p:grpSpPr>
          <a:xfrm>
            <a:off x="2520795" y="1599415"/>
            <a:ext cx="3138684" cy="3132339"/>
            <a:chOff x="1307525" y="1599414"/>
            <a:chExt cx="3138684" cy="3132339"/>
          </a:xfrm>
        </p:grpSpPr>
        <p:sp>
          <p:nvSpPr>
            <p:cNvPr id="284" name="Rectangle 283"/>
            <p:cNvSpPr/>
            <p:nvPr/>
          </p:nvSpPr>
          <p:spPr>
            <a:xfrm>
              <a:off x="4154102" y="191499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 name="Rectangle 3"/>
            <p:cNvSpPr/>
            <p:nvPr/>
          </p:nvSpPr>
          <p:spPr>
            <a:xfrm>
              <a:off x="1307525"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 name="Rectangle 4"/>
            <p:cNvSpPr/>
            <p:nvPr/>
          </p:nvSpPr>
          <p:spPr>
            <a:xfrm>
              <a:off x="1623106"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 name="Rectangle 5"/>
            <p:cNvSpPr/>
            <p:nvPr/>
          </p:nvSpPr>
          <p:spPr>
            <a:xfrm>
              <a:off x="1938687"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 name="Rectangle 6"/>
            <p:cNvSpPr/>
            <p:nvPr/>
          </p:nvSpPr>
          <p:spPr>
            <a:xfrm>
              <a:off x="2254268"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 name="Rectangle 7"/>
            <p:cNvSpPr/>
            <p:nvPr/>
          </p:nvSpPr>
          <p:spPr>
            <a:xfrm>
              <a:off x="2569850"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 name="Rectangle 8"/>
            <p:cNvSpPr/>
            <p:nvPr/>
          </p:nvSpPr>
          <p:spPr>
            <a:xfrm>
              <a:off x="2885431"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0" name="Rectangle 9"/>
            <p:cNvSpPr/>
            <p:nvPr/>
          </p:nvSpPr>
          <p:spPr>
            <a:xfrm>
              <a:off x="3201012"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1" name="Rectangle 10"/>
            <p:cNvSpPr/>
            <p:nvPr/>
          </p:nvSpPr>
          <p:spPr>
            <a:xfrm>
              <a:off x="3516593"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2" name="Rectangle 11"/>
            <p:cNvSpPr/>
            <p:nvPr/>
          </p:nvSpPr>
          <p:spPr>
            <a:xfrm>
              <a:off x="3832173"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3" name="Rectangle 12"/>
            <p:cNvSpPr/>
            <p:nvPr/>
          </p:nvSpPr>
          <p:spPr>
            <a:xfrm>
              <a:off x="4147756" y="1599414"/>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4" name="Rectangle 13"/>
            <p:cNvSpPr/>
            <p:nvPr/>
          </p:nvSpPr>
          <p:spPr>
            <a:xfrm>
              <a:off x="1307525" y="1914995"/>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5" name="Rectangle 14"/>
            <p:cNvSpPr/>
            <p:nvPr/>
          </p:nvSpPr>
          <p:spPr>
            <a:xfrm>
              <a:off x="1623106" y="1914995"/>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6" name="Rectangle 15"/>
            <p:cNvSpPr/>
            <p:nvPr/>
          </p:nvSpPr>
          <p:spPr>
            <a:xfrm>
              <a:off x="1938687" y="1914995"/>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7" name="Rectangle 16"/>
            <p:cNvSpPr/>
            <p:nvPr/>
          </p:nvSpPr>
          <p:spPr>
            <a:xfrm>
              <a:off x="2254268" y="1914995"/>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8" name="Rectangle 17"/>
            <p:cNvSpPr/>
            <p:nvPr/>
          </p:nvSpPr>
          <p:spPr>
            <a:xfrm>
              <a:off x="2569850" y="1914995"/>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9" name="Rectangle 18"/>
            <p:cNvSpPr/>
            <p:nvPr/>
          </p:nvSpPr>
          <p:spPr>
            <a:xfrm>
              <a:off x="2885431" y="1914995"/>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0" name="Rectangle 19"/>
            <p:cNvSpPr/>
            <p:nvPr/>
          </p:nvSpPr>
          <p:spPr>
            <a:xfrm>
              <a:off x="3201012" y="1914995"/>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1" name="Rectangle 20"/>
            <p:cNvSpPr/>
            <p:nvPr/>
          </p:nvSpPr>
          <p:spPr>
            <a:xfrm>
              <a:off x="3516593" y="1914995"/>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 name="Rectangle 21"/>
            <p:cNvSpPr/>
            <p:nvPr/>
          </p:nvSpPr>
          <p:spPr>
            <a:xfrm>
              <a:off x="3832173" y="1914995"/>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 name="Rectangle 23"/>
            <p:cNvSpPr/>
            <p:nvPr/>
          </p:nvSpPr>
          <p:spPr>
            <a:xfrm>
              <a:off x="1307525" y="223057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 name="Rectangle 24"/>
            <p:cNvSpPr/>
            <p:nvPr/>
          </p:nvSpPr>
          <p:spPr>
            <a:xfrm>
              <a:off x="1623106" y="223057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 name="Rectangle 25"/>
            <p:cNvSpPr/>
            <p:nvPr/>
          </p:nvSpPr>
          <p:spPr>
            <a:xfrm>
              <a:off x="1938687" y="223057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 name="Rectangle 26"/>
            <p:cNvSpPr/>
            <p:nvPr/>
          </p:nvSpPr>
          <p:spPr>
            <a:xfrm>
              <a:off x="2254268" y="223057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8" name="Rectangle 27"/>
            <p:cNvSpPr/>
            <p:nvPr/>
          </p:nvSpPr>
          <p:spPr>
            <a:xfrm>
              <a:off x="2569850" y="223057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9" name="Rectangle 28"/>
            <p:cNvSpPr/>
            <p:nvPr/>
          </p:nvSpPr>
          <p:spPr>
            <a:xfrm>
              <a:off x="2885431" y="223057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0" name="Rectangle 29"/>
            <p:cNvSpPr/>
            <p:nvPr/>
          </p:nvSpPr>
          <p:spPr>
            <a:xfrm>
              <a:off x="3201012" y="223057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1" name="Rectangle 30"/>
            <p:cNvSpPr/>
            <p:nvPr/>
          </p:nvSpPr>
          <p:spPr>
            <a:xfrm>
              <a:off x="3516593" y="223057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2" name="Rectangle 31"/>
            <p:cNvSpPr/>
            <p:nvPr/>
          </p:nvSpPr>
          <p:spPr>
            <a:xfrm>
              <a:off x="3832173" y="223057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3" name="Rectangle 32"/>
            <p:cNvSpPr/>
            <p:nvPr/>
          </p:nvSpPr>
          <p:spPr>
            <a:xfrm>
              <a:off x="4147756" y="223057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4" name="Rectangle 33"/>
            <p:cNvSpPr/>
            <p:nvPr/>
          </p:nvSpPr>
          <p:spPr>
            <a:xfrm>
              <a:off x="1307525" y="254615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5" name="Rectangle 34"/>
            <p:cNvSpPr/>
            <p:nvPr/>
          </p:nvSpPr>
          <p:spPr>
            <a:xfrm>
              <a:off x="1623106" y="254615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6" name="Rectangle 35"/>
            <p:cNvSpPr/>
            <p:nvPr/>
          </p:nvSpPr>
          <p:spPr>
            <a:xfrm>
              <a:off x="1938687" y="254615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7" name="Rectangle 36"/>
            <p:cNvSpPr/>
            <p:nvPr/>
          </p:nvSpPr>
          <p:spPr>
            <a:xfrm>
              <a:off x="2254268" y="254615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8" name="Rectangle 37"/>
            <p:cNvSpPr/>
            <p:nvPr/>
          </p:nvSpPr>
          <p:spPr>
            <a:xfrm>
              <a:off x="2569850" y="254615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39" name="Rectangle 38"/>
            <p:cNvSpPr/>
            <p:nvPr/>
          </p:nvSpPr>
          <p:spPr>
            <a:xfrm>
              <a:off x="2885431" y="254615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0" name="Rectangle 39"/>
            <p:cNvSpPr/>
            <p:nvPr/>
          </p:nvSpPr>
          <p:spPr>
            <a:xfrm>
              <a:off x="3201012" y="254615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1" name="Rectangle 40"/>
            <p:cNvSpPr/>
            <p:nvPr/>
          </p:nvSpPr>
          <p:spPr>
            <a:xfrm>
              <a:off x="3516593" y="254615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2" name="Rectangle 41"/>
            <p:cNvSpPr/>
            <p:nvPr/>
          </p:nvSpPr>
          <p:spPr>
            <a:xfrm>
              <a:off x="3832173" y="254615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3" name="Rectangle 42"/>
            <p:cNvSpPr/>
            <p:nvPr/>
          </p:nvSpPr>
          <p:spPr>
            <a:xfrm>
              <a:off x="4147756" y="254615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4" name="Rectangle 43"/>
            <p:cNvSpPr/>
            <p:nvPr/>
          </p:nvSpPr>
          <p:spPr>
            <a:xfrm>
              <a:off x="1307525" y="286173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5" name="Rectangle 44"/>
            <p:cNvSpPr/>
            <p:nvPr/>
          </p:nvSpPr>
          <p:spPr>
            <a:xfrm>
              <a:off x="1623106" y="286173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6" name="Rectangle 45"/>
            <p:cNvSpPr/>
            <p:nvPr/>
          </p:nvSpPr>
          <p:spPr>
            <a:xfrm>
              <a:off x="1938687" y="286173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7" name="Rectangle 46"/>
            <p:cNvSpPr/>
            <p:nvPr/>
          </p:nvSpPr>
          <p:spPr>
            <a:xfrm>
              <a:off x="2254268" y="286173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8" name="Rectangle 47"/>
            <p:cNvSpPr/>
            <p:nvPr/>
          </p:nvSpPr>
          <p:spPr>
            <a:xfrm>
              <a:off x="2569850" y="286173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49" name="Rectangle 48"/>
            <p:cNvSpPr/>
            <p:nvPr/>
          </p:nvSpPr>
          <p:spPr>
            <a:xfrm>
              <a:off x="2885431" y="286173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0" name="Rectangle 49"/>
            <p:cNvSpPr/>
            <p:nvPr/>
          </p:nvSpPr>
          <p:spPr>
            <a:xfrm>
              <a:off x="3201012" y="286173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1" name="Rectangle 50"/>
            <p:cNvSpPr/>
            <p:nvPr/>
          </p:nvSpPr>
          <p:spPr>
            <a:xfrm>
              <a:off x="3516593" y="286173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2" name="Rectangle 51"/>
            <p:cNvSpPr/>
            <p:nvPr/>
          </p:nvSpPr>
          <p:spPr>
            <a:xfrm>
              <a:off x="3832173" y="286173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3" name="Rectangle 52"/>
            <p:cNvSpPr/>
            <p:nvPr/>
          </p:nvSpPr>
          <p:spPr>
            <a:xfrm>
              <a:off x="4147756" y="2861737"/>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4" name="Rectangle 53"/>
            <p:cNvSpPr/>
            <p:nvPr/>
          </p:nvSpPr>
          <p:spPr>
            <a:xfrm>
              <a:off x="1307525" y="380848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5" name="Rectangle 54"/>
            <p:cNvSpPr/>
            <p:nvPr/>
          </p:nvSpPr>
          <p:spPr>
            <a:xfrm>
              <a:off x="1623106" y="380848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6" name="Rectangle 55"/>
            <p:cNvSpPr/>
            <p:nvPr/>
          </p:nvSpPr>
          <p:spPr>
            <a:xfrm>
              <a:off x="1938687" y="380848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7" name="Rectangle 56"/>
            <p:cNvSpPr/>
            <p:nvPr/>
          </p:nvSpPr>
          <p:spPr>
            <a:xfrm>
              <a:off x="2254268" y="380848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8" name="Rectangle 57"/>
            <p:cNvSpPr/>
            <p:nvPr/>
          </p:nvSpPr>
          <p:spPr>
            <a:xfrm>
              <a:off x="2569850" y="380848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59" name="Rectangle 58"/>
            <p:cNvSpPr/>
            <p:nvPr/>
          </p:nvSpPr>
          <p:spPr>
            <a:xfrm>
              <a:off x="2885431" y="380848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0" name="Rectangle 59"/>
            <p:cNvSpPr/>
            <p:nvPr/>
          </p:nvSpPr>
          <p:spPr>
            <a:xfrm>
              <a:off x="3201012" y="380848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1" name="Rectangle 60"/>
            <p:cNvSpPr/>
            <p:nvPr/>
          </p:nvSpPr>
          <p:spPr>
            <a:xfrm>
              <a:off x="3516593" y="380848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2" name="Rectangle 61"/>
            <p:cNvSpPr/>
            <p:nvPr/>
          </p:nvSpPr>
          <p:spPr>
            <a:xfrm>
              <a:off x="3832173" y="380848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3" name="Rectangle 62"/>
            <p:cNvSpPr/>
            <p:nvPr/>
          </p:nvSpPr>
          <p:spPr>
            <a:xfrm>
              <a:off x="4147756" y="3808481"/>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4" name="Rectangle 63"/>
            <p:cNvSpPr/>
            <p:nvPr/>
          </p:nvSpPr>
          <p:spPr>
            <a:xfrm>
              <a:off x="1307525" y="443964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5" name="Rectangle 64"/>
            <p:cNvSpPr/>
            <p:nvPr/>
          </p:nvSpPr>
          <p:spPr>
            <a:xfrm>
              <a:off x="1623106" y="443964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6" name="Rectangle 65"/>
            <p:cNvSpPr/>
            <p:nvPr/>
          </p:nvSpPr>
          <p:spPr>
            <a:xfrm>
              <a:off x="1938687" y="443964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7" name="Rectangle 66"/>
            <p:cNvSpPr/>
            <p:nvPr/>
          </p:nvSpPr>
          <p:spPr>
            <a:xfrm>
              <a:off x="2254268" y="443964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8" name="Rectangle 67"/>
            <p:cNvSpPr/>
            <p:nvPr/>
          </p:nvSpPr>
          <p:spPr>
            <a:xfrm>
              <a:off x="2569850" y="443964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69" name="Rectangle 68"/>
            <p:cNvSpPr/>
            <p:nvPr/>
          </p:nvSpPr>
          <p:spPr>
            <a:xfrm>
              <a:off x="2885431" y="443964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0" name="Rectangle 69"/>
            <p:cNvSpPr/>
            <p:nvPr/>
          </p:nvSpPr>
          <p:spPr>
            <a:xfrm>
              <a:off x="3201012" y="443964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1" name="Rectangle 70"/>
            <p:cNvSpPr/>
            <p:nvPr/>
          </p:nvSpPr>
          <p:spPr>
            <a:xfrm>
              <a:off x="3516593" y="443964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2" name="Rectangle 71"/>
            <p:cNvSpPr/>
            <p:nvPr/>
          </p:nvSpPr>
          <p:spPr>
            <a:xfrm>
              <a:off x="3832173" y="443964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3" name="Rectangle 72"/>
            <p:cNvSpPr/>
            <p:nvPr/>
          </p:nvSpPr>
          <p:spPr>
            <a:xfrm>
              <a:off x="4147756" y="4439646"/>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4" name="Rectangle 73"/>
            <p:cNvSpPr/>
            <p:nvPr/>
          </p:nvSpPr>
          <p:spPr>
            <a:xfrm>
              <a:off x="1307525" y="412406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5" name="Rectangle 74"/>
            <p:cNvSpPr/>
            <p:nvPr/>
          </p:nvSpPr>
          <p:spPr>
            <a:xfrm>
              <a:off x="1623106" y="412406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6" name="Rectangle 75"/>
            <p:cNvSpPr/>
            <p:nvPr/>
          </p:nvSpPr>
          <p:spPr>
            <a:xfrm>
              <a:off x="1938687" y="412406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7" name="Rectangle 76"/>
            <p:cNvSpPr/>
            <p:nvPr/>
          </p:nvSpPr>
          <p:spPr>
            <a:xfrm>
              <a:off x="2254268" y="412406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8" name="Rectangle 77"/>
            <p:cNvSpPr/>
            <p:nvPr/>
          </p:nvSpPr>
          <p:spPr>
            <a:xfrm>
              <a:off x="2569850" y="412406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79" name="Rectangle 78"/>
            <p:cNvSpPr/>
            <p:nvPr/>
          </p:nvSpPr>
          <p:spPr>
            <a:xfrm>
              <a:off x="2885431" y="412406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0" name="Rectangle 79"/>
            <p:cNvSpPr/>
            <p:nvPr/>
          </p:nvSpPr>
          <p:spPr>
            <a:xfrm>
              <a:off x="3201012" y="412406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1" name="Rectangle 80"/>
            <p:cNvSpPr/>
            <p:nvPr/>
          </p:nvSpPr>
          <p:spPr>
            <a:xfrm>
              <a:off x="3516593" y="412406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2" name="Rectangle 81"/>
            <p:cNvSpPr/>
            <p:nvPr/>
          </p:nvSpPr>
          <p:spPr>
            <a:xfrm>
              <a:off x="3832173" y="412406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3" name="Rectangle 82"/>
            <p:cNvSpPr/>
            <p:nvPr/>
          </p:nvSpPr>
          <p:spPr>
            <a:xfrm>
              <a:off x="4147756" y="4124062"/>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4" name="Rectangle 83"/>
            <p:cNvSpPr/>
            <p:nvPr/>
          </p:nvSpPr>
          <p:spPr>
            <a:xfrm>
              <a:off x="1307525" y="317732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5" name="Rectangle 84"/>
            <p:cNvSpPr/>
            <p:nvPr/>
          </p:nvSpPr>
          <p:spPr>
            <a:xfrm>
              <a:off x="1623106" y="317732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6" name="Rectangle 85"/>
            <p:cNvSpPr/>
            <p:nvPr/>
          </p:nvSpPr>
          <p:spPr>
            <a:xfrm>
              <a:off x="1938687" y="317732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7" name="Rectangle 86"/>
            <p:cNvSpPr/>
            <p:nvPr/>
          </p:nvSpPr>
          <p:spPr>
            <a:xfrm>
              <a:off x="2254268" y="317732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8" name="Rectangle 87"/>
            <p:cNvSpPr/>
            <p:nvPr/>
          </p:nvSpPr>
          <p:spPr>
            <a:xfrm>
              <a:off x="2569850" y="317732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89" name="Rectangle 88"/>
            <p:cNvSpPr/>
            <p:nvPr/>
          </p:nvSpPr>
          <p:spPr>
            <a:xfrm>
              <a:off x="2885431" y="317732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0" name="Rectangle 89"/>
            <p:cNvSpPr/>
            <p:nvPr/>
          </p:nvSpPr>
          <p:spPr>
            <a:xfrm>
              <a:off x="3201012" y="317732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1" name="Rectangle 90"/>
            <p:cNvSpPr/>
            <p:nvPr/>
          </p:nvSpPr>
          <p:spPr>
            <a:xfrm>
              <a:off x="3516593" y="317732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2" name="Rectangle 91"/>
            <p:cNvSpPr/>
            <p:nvPr/>
          </p:nvSpPr>
          <p:spPr>
            <a:xfrm>
              <a:off x="3832173" y="317732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3" name="Rectangle 92"/>
            <p:cNvSpPr/>
            <p:nvPr/>
          </p:nvSpPr>
          <p:spPr>
            <a:xfrm>
              <a:off x="4147756" y="3177320"/>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4" name="Rectangle 93"/>
            <p:cNvSpPr/>
            <p:nvPr/>
          </p:nvSpPr>
          <p:spPr>
            <a:xfrm>
              <a:off x="1307525" y="3492899"/>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5" name="Rectangle 94"/>
            <p:cNvSpPr/>
            <p:nvPr/>
          </p:nvSpPr>
          <p:spPr>
            <a:xfrm>
              <a:off x="1623106" y="3492899"/>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6" name="Rectangle 95"/>
            <p:cNvSpPr/>
            <p:nvPr/>
          </p:nvSpPr>
          <p:spPr>
            <a:xfrm>
              <a:off x="1938687" y="3492899"/>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7" name="Rectangle 96"/>
            <p:cNvSpPr/>
            <p:nvPr/>
          </p:nvSpPr>
          <p:spPr>
            <a:xfrm>
              <a:off x="2254268" y="3492899"/>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8" name="Rectangle 97"/>
            <p:cNvSpPr/>
            <p:nvPr/>
          </p:nvSpPr>
          <p:spPr>
            <a:xfrm>
              <a:off x="2569850" y="3492899"/>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99" name="Rectangle 98"/>
            <p:cNvSpPr/>
            <p:nvPr/>
          </p:nvSpPr>
          <p:spPr>
            <a:xfrm>
              <a:off x="2885431" y="3492899"/>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00" name="Rectangle 99"/>
            <p:cNvSpPr/>
            <p:nvPr/>
          </p:nvSpPr>
          <p:spPr>
            <a:xfrm>
              <a:off x="3201012" y="3492899"/>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01" name="Rectangle 100"/>
            <p:cNvSpPr/>
            <p:nvPr/>
          </p:nvSpPr>
          <p:spPr>
            <a:xfrm>
              <a:off x="3516593" y="3492899"/>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02" name="Rectangle 101"/>
            <p:cNvSpPr/>
            <p:nvPr/>
          </p:nvSpPr>
          <p:spPr>
            <a:xfrm>
              <a:off x="3832173" y="3492899"/>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03" name="Rectangle 102"/>
            <p:cNvSpPr/>
            <p:nvPr/>
          </p:nvSpPr>
          <p:spPr>
            <a:xfrm>
              <a:off x="4147756" y="3492899"/>
              <a:ext cx="292107" cy="29210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94" name="Rectangle 193"/>
            <p:cNvSpPr/>
            <p:nvPr/>
          </p:nvSpPr>
          <p:spPr>
            <a:xfrm>
              <a:off x="1307525" y="1914995"/>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95" name="Rectangle 194"/>
            <p:cNvSpPr/>
            <p:nvPr/>
          </p:nvSpPr>
          <p:spPr>
            <a:xfrm>
              <a:off x="1623106" y="1914995"/>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96" name="Rectangle 195"/>
            <p:cNvSpPr/>
            <p:nvPr/>
          </p:nvSpPr>
          <p:spPr>
            <a:xfrm>
              <a:off x="1938687" y="1914995"/>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97" name="Rectangle 196"/>
            <p:cNvSpPr/>
            <p:nvPr/>
          </p:nvSpPr>
          <p:spPr>
            <a:xfrm>
              <a:off x="2254268" y="1914995"/>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98" name="Rectangle 197"/>
            <p:cNvSpPr/>
            <p:nvPr/>
          </p:nvSpPr>
          <p:spPr>
            <a:xfrm>
              <a:off x="2569850" y="1914995"/>
              <a:ext cx="292107" cy="29210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199" name="Rectangle 198"/>
            <p:cNvSpPr/>
            <p:nvPr/>
          </p:nvSpPr>
          <p:spPr>
            <a:xfrm>
              <a:off x="2885431" y="1914995"/>
              <a:ext cx="292107" cy="29210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00" name="Rectangle 199"/>
            <p:cNvSpPr/>
            <p:nvPr/>
          </p:nvSpPr>
          <p:spPr>
            <a:xfrm>
              <a:off x="3201012" y="1914995"/>
              <a:ext cx="292107" cy="29210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01" name="Rectangle 200"/>
            <p:cNvSpPr/>
            <p:nvPr/>
          </p:nvSpPr>
          <p:spPr>
            <a:xfrm>
              <a:off x="3516593" y="1914995"/>
              <a:ext cx="292107" cy="29210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04" name="Rectangle 203"/>
            <p:cNvSpPr/>
            <p:nvPr/>
          </p:nvSpPr>
          <p:spPr>
            <a:xfrm>
              <a:off x="1307525" y="223057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05" name="Rectangle 204"/>
            <p:cNvSpPr/>
            <p:nvPr/>
          </p:nvSpPr>
          <p:spPr>
            <a:xfrm>
              <a:off x="1623106" y="223057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06" name="Rectangle 205"/>
            <p:cNvSpPr/>
            <p:nvPr/>
          </p:nvSpPr>
          <p:spPr>
            <a:xfrm>
              <a:off x="1938687" y="223057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07" name="Rectangle 206"/>
            <p:cNvSpPr/>
            <p:nvPr/>
          </p:nvSpPr>
          <p:spPr>
            <a:xfrm>
              <a:off x="2254268" y="223057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08" name="Rectangle 207"/>
            <p:cNvSpPr/>
            <p:nvPr/>
          </p:nvSpPr>
          <p:spPr>
            <a:xfrm>
              <a:off x="2569850" y="223057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09" name="Rectangle 208"/>
            <p:cNvSpPr/>
            <p:nvPr/>
          </p:nvSpPr>
          <p:spPr>
            <a:xfrm>
              <a:off x="2885431" y="223057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10" name="Rectangle 209"/>
            <p:cNvSpPr/>
            <p:nvPr/>
          </p:nvSpPr>
          <p:spPr>
            <a:xfrm>
              <a:off x="3201012" y="223057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11" name="Rectangle 210"/>
            <p:cNvSpPr/>
            <p:nvPr/>
          </p:nvSpPr>
          <p:spPr>
            <a:xfrm>
              <a:off x="3516593" y="223057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12" name="Rectangle 211"/>
            <p:cNvSpPr/>
            <p:nvPr/>
          </p:nvSpPr>
          <p:spPr>
            <a:xfrm>
              <a:off x="3832173" y="223057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13" name="Rectangle 212"/>
            <p:cNvSpPr/>
            <p:nvPr/>
          </p:nvSpPr>
          <p:spPr>
            <a:xfrm>
              <a:off x="4147756" y="223057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14" name="Rectangle 213"/>
            <p:cNvSpPr/>
            <p:nvPr/>
          </p:nvSpPr>
          <p:spPr>
            <a:xfrm>
              <a:off x="1307525"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15" name="Rectangle 214"/>
            <p:cNvSpPr/>
            <p:nvPr/>
          </p:nvSpPr>
          <p:spPr>
            <a:xfrm>
              <a:off x="1623106"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16" name="Rectangle 215"/>
            <p:cNvSpPr/>
            <p:nvPr/>
          </p:nvSpPr>
          <p:spPr>
            <a:xfrm>
              <a:off x="1938687"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17" name="Rectangle 216"/>
            <p:cNvSpPr/>
            <p:nvPr/>
          </p:nvSpPr>
          <p:spPr>
            <a:xfrm>
              <a:off x="2254268"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18" name="Rectangle 217"/>
            <p:cNvSpPr/>
            <p:nvPr/>
          </p:nvSpPr>
          <p:spPr>
            <a:xfrm>
              <a:off x="2569850"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19" name="Rectangle 218"/>
            <p:cNvSpPr/>
            <p:nvPr/>
          </p:nvSpPr>
          <p:spPr>
            <a:xfrm>
              <a:off x="2885431"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0" name="Rectangle 219"/>
            <p:cNvSpPr/>
            <p:nvPr/>
          </p:nvSpPr>
          <p:spPr>
            <a:xfrm>
              <a:off x="3201012"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1" name="Rectangle 220"/>
            <p:cNvSpPr/>
            <p:nvPr/>
          </p:nvSpPr>
          <p:spPr>
            <a:xfrm>
              <a:off x="3516593"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2" name="Rectangle 221"/>
            <p:cNvSpPr/>
            <p:nvPr/>
          </p:nvSpPr>
          <p:spPr>
            <a:xfrm>
              <a:off x="3832173"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3" name="Rectangle 222"/>
            <p:cNvSpPr/>
            <p:nvPr/>
          </p:nvSpPr>
          <p:spPr>
            <a:xfrm>
              <a:off x="4147756" y="254615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4" name="Rectangle 223"/>
            <p:cNvSpPr/>
            <p:nvPr/>
          </p:nvSpPr>
          <p:spPr>
            <a:xfrm>
              <a:off x="1307525" y="286173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5" name="Rectangle 224"/>
            <p:cNvSpPr/>
            <p:nvPr/>
          </p:nvSpPr>
          <p:spPr>
            <a:xfrm>
              <a:off x="1623106" y="286173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6" name="Rectangle 225"/>
            <p:cNvSpPr/>
            <p:nvPr/>
          </p:nvSpPr>
          <p:spPr>
            <a:xfrm>
              <a:off x="1938687" y="286173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7" name="Rectangle 226"/>
            <p:cNvSpPr/>
            <p:nvPr/>
          </p:nvSpPr>
          <p:spPr>
            <a:xfrm>
              <a:off x="2254268" y="286173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8" name="Rectangle 227"/>
            <p:cNvSpPr/>
            <p:nvPr/>
          </p:nvSpPr>
          <p:spPr>
            <a:xfrm>
              <a:off x="2569850" y="286173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29" name="Rectangle 228"/>
            <p:cNvSpPr/>
            <p:nvPr/>
          </p:nvSpPr>
          <p:spPr>
            <a:xfrm>
              <a:off x="2885431" y="286173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0" name="Rectangle 229"/>
            <p:cNvSpPr/>
            <p:nvPr/>
          </p:nvSpPr>
          <p:spPr>
            <a:xfrm>
              <a:off x="3201012" y="286173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1" name="Rectangle 230"/>
            <p:cNvSpPr/>
            <p:nvPr/>
          </p:nvSpPr>
          <p:spPr>
            <a:xfrm>
              <a:off x="3516593" y="286173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2" name="Rectangle 231"/>
            <p:cNvSpPr/>
            <p:nvPr/>
          </p:nvSpPr>
          <p:spPr>
            <a:xfrm>
              <a:off x="3832173" y="286173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3" name="Rectangle 232"/>
            <p:cNvSpPr/>
            <p:nvPr/>
          </p:nvSpPr>
          <p:spPr>
            <a:xfrm>
              <a:off x="4147756" y="286173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4" name="Rectangle 233"/>
            <p:cNvSpPr/>
            <p:nvPr/>
          </p:nvSpPr>
          <p:spPr>
            <a:xfrm>
              <a:off x="1307525"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5" name="Rectangle 234"/>
            <p:cNvSpPr/>
            <p:nvPr/>
          </p:nvSpPr>
          <p:spPr>
            <a:xfrm>
              <a:off x="1623106"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6" name="Rectangle 235"/>
            <p:cNvSpPr/>
            <p:nvPr/>
          </p:nvSpPr>
          <p:spPr>
            <a:xfrm>
              <a:off x="1938687"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7" name="Rectangle 236"/>
            <p:cNvSpPr/>
            <p:nvPr/>
          </p:nvSpPr>
          <p:spPr>
            <a:xfrm>
              <a:off x="2254268"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8" name="Rectangle 237"/>
            <p:cNvSpPr/>
            <p:nvPr/>
          </p:nvSpPr>
          <p:spPr>
            <a:xfrm>
              <a:off x="2569850"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39" name="Rectangle 238"/>
            <p:cNvSpPr/>
            <p:nvPr/>
          </p:nvSpPr>
          <p:spPr>
            <a:xfrm>
              <a:off x="2885431"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0" name="Rectangle 239"/>
            <p:cNvSpPr/>
            <p:nvPr/>
          </p:nvSpPr>
          <p:spPr>
            <a:xfrm>
              <a:off x="3201012"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1" name="Rectangle 240"/>
            <p:cNvSpPr/>
            <p:nvPr/>
          </p:nvSpPr>
          <p:spPr>
            <a:xfrm>
              <a:off x="3516593"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2" name="Rectangle 241"/>
            <p:cNvSpPr/>
            <p:nvPr/>
          </p:nvSpPr>
          <p:spPr>
            <a:xfrm>
              <a:off x="3832173"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3" name="Rectangle 242"/>
            <p:cNvSpPr/>
            <p:nvPr/>
          </p:nvSpPr>
          <p:spPr>
            <a:xfrm>
              <a:off x="4147756" y="3808480"/>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4" name="Rectangle 243"/>
            <p:cNvSpPr/>
            <p:nvPr/>
          </p:nvSpPr>
          <p:spPr>
            <a:xfrm>
              <a:off x="1307525" y="443964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5" name="Rectangle 244"/>
            <p:cNvSpPr/>
            <p:nvPr/>
          </p:nvSpPr>
          <p:spPr>
            <a:xfrm>
              <a:off x="1623106" y="443964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6" name="Rectangle 245"/>
            <p:cNvSpPr/>
            <p:nvPr/>
          </p:nvSpPr>
          <p:spPr>
            <a:xfrm>
              <a:off x="1938687" y="443964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7" name="Rectangle 246"/>
            <p:cNvSpPr/>
            <p:nvPr/>
          </p:nvSpPr>
          <p:spPr>
            <a:xfrm>
              <a:off x="2254268" y="443964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8" name="Rectangle 247"/>
            <p:cNvSpPr/>
            <p:nvPr/>
          </p:nvSpPr>
          <p:spPr>
            <a:xfrm>
              <a:off x="2569850" y="443964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49" name="Rectangle 248"/>
            <p:cNvSpPr/>
            <p:nvPr/>
          </p:nvSpPr>
          <p:spPr>
            <a:xfrm>
              <a:off x="2885431" y="443964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0" name="Rectangle 249"/>
            <p:cNvSpPr/>
            <p:nvPr/>
          </p:nvSpPr>
          <p:spPr>
            <a:xfrm>
              <a:off x="3201012" y="443964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1" name="Rectangle 250"/>
            <p:cNvSpPr/>
            <p:nvPr/>
          </p:nvSpPr>
          <p:spPr>
            <a:xfrm>
              <a:off x="3516593" y="443964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2" name="Rectangle 251"/>
            <p:cNvSpPr/>
            <p:nvPr/>
          </p:nvSpPr>
          <p:spPr>
            <a:xfrm>
              <a:off x="3832173" y="443964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3" name="Rectangle 252"/>
            <p:cNvSpPr/>
            <p:nvPr/>
          </p:nvSpPr>
          <p:spPr>
            <a:xfrm>
              <a:off x="4147756" y="443964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4" name="Rectangle 253"/>
            <p:cNvSpPr/>
            <p:nvPr/>
          </p:nvSpPr>
          <p:spPr>
            <a:xfrm>
              <a:off x="1307525" y="4124062"/>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5" name="Rectangle 254"/>
            <p:cNvSpPr/>
            <p:nvPr/>
          </p:nvSpPr>
          <p:spPr>
            <a:xfrm>
              <a:off x="1623106" y="4124062"/>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6" name="Rectangle 255"/>
            <p:cNvSpPr/>
            <p:nvPr/>
          </p:nvSpPr>
          <p:spPr>
            <a:xfrm>
              <a:off x="1938687" y="4124062"/>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7" name="Rectangle 256"/>
            <p:cNvSpPr/>
            <p:nvPr/>
          </p:nvSpPr>
          <p:spPr>
            <a:xfrm>
              <a:off x="2254268" y="4124062"/>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8" name="Rectangle 257"/>
            <p:cNvSpPr/>
            <p:nvPr/>
          </p:nvSpPr>
          <p:spPr>
            <a:xfrm>
              <a:off x="2569850" y="4124062"/>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59" name="Rectangle 258"/>
            <p:cNvSpPr/>
            <p:nvPr/>
          </p:nvSpPr>
          <p:spPr>
            <a:xfrm>
              <a:off x="2885431" y="4124062"/>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0" name="Rectangle 259"/>
            <p:cNvSpPr/>
            <p:nvPr/>
          </p:nvSpPr>
          <p:spPr>
            <a:xfrm>
              <a:off x="3201012" y="412406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1" name="Rectangle 260"/>
            <p:cNvSpPr/>
            <p:nvPr/>
          </p:nvSpPr>
          <p:spPr>
            <a:xfrm>
              <a:off x="3516593" y="4124062"/>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2" name="Rectangle 261"/>
            <p:cNvSpPr/>
            <p:nvPr/>
          </p:nvSpPr>
          <p:spPr>
            <a:xfrm>
              <a:off x="3832173" y="4124061"/>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3" name="Rectangle 262"/>
            <p:cNvSpPr/>
            <p:nvPr/>
          </p:nvSpPr>
          <p:spPr>
            <a:xfrm>
              <a:off x="4147756" y="4124059"/>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4" name="Rectangle 263"/>
            <p:cNvSpPr/>
            <p:nvPr/>
          </p:nvSpPr>
          <p:spPr>
            <a:xfrm>
              <a:off x="1307525" y="317731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5" name="Rectangle 264"/>
            <p:cNvSpPr/>
            <p:nvPr/>
          </p:nvSpPr>
          <p:spPr>
            <a:xfrm>
              <a:off x="1623106" y="317731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6" name="Rectangle 265"/>
            <p:cNvSpPr/>
            <p:nvPr/>
          </p:nvSpPr>
          <p:spPr>
            <a:xfrm>
              <a:off x="1938687" y="317731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7" name="Rectangle 266"/>
            <p:cNvSpPr/>
            <p:nvPr/>
          </p:nvSpPr>
          <p:spPr>
            <a:xfrm>
              <a:off x="2254268" y="317731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8" name="Rectangle 267"/>
            <p:cNvSpPr/>
            <p:nvPr/>
          </p:nvSpPr>
          <p:spPr>
            <a:xfrm>
              <a:off x="2569850" y="317731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69" name="Rectangle 268"/>
            <p:cNvSpPr/>
            <p:nvPr/>
          </p:nvSpPr>
          <p:spPr>
            <a:xfrm>
              <a:off x="2885431" y="317731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0" name="Rectangle 269"/>
            <p:cNvSpPr/>
            <p:nvPr/>
          </p:nvSpPr>
          <p:spPr>
            <a:xfrm>
              <a:off x="3201012" y="317731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1" name="Rectangle 270"/>
            <p:cNvSpPr/>
            <p:nvPr/>
          </p:nvSpPr>
          <p:spPr>
            <a:xfrm>
              <a:off x="3516593" y="317731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2" name="Rectangle 271"/>
            <p:cNvSpPr/>
            <p:nvPr/>
          </p:nvSpPr>
          <p:spPr>
            <a:xfrm>
              <a:off x="3832173" y="317731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3" name="Rectangle 272"/>
            <p:cNvSpPr/>
            <p:nvPr/>
          </p:nvSpPr>
          <p:spPr>
            <a:xfrm>
              <a:off x="4147756" y="3177314"/>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4" name="Rectangle 273"/>
            <p:cNvSpPr/>
            <p:nvPr/>
          </p:nvSpPr>
          <p:spPr>
            <a:xfrm>
              <a:off x="1307525" y="3492896"/>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5" name="Rectangle 274"/>
            <p:cNvSpPr/>
            <p:nvPr/>
          </p:nvSpPr>
          <p:spPr>
            <a:xfrm>
              <a:off x="1623106" y="3492899"/>
              <a:ext cx="292107" cy="292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6" name="Rectangle 275"/>
            <p:cNvSpPr/>
            <p:nvPr/>
          </p:nvSpPr>
          <p:spPr>
            <a:xfrm>
              <a:off x="1938687" y="3492902"/>
              <a:ext cx="292107" cy="292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7" name="Rectangle 276"/>
            <p:cNvSpPr/>
            <p:nvPr/>
          </p:nvSpPr>
          <p:spPr>
            <a:xfrm>
              <a:off x="2254268" y="3492905"/>
              <a:ext cx="292107" cy="292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8" name="Rectangle 277"/>
            <p:cNvSpPr/>
            <p:nvPr/>
          </p:nvSpPr>
          <p:spPr>
            <a:xfrm>
              <a:off x="2569850" y="3492907"/>
              <a:ext cx="292107" cy="292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79" name="Rectangle 278"/>
            <p:cNvSpPr/>
            <p:nvPr/>
          </p:nvSpPr>
          <p:spPr>
            <a:xfrm>
              <a:off x="2885429" y="3492907"/>
              <a:ext cx="292107" cy="292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80" name="Rectangle 279"/>
            <p:cNvSpPr/>
            <p:nvPr/>
          </p:nvSpPr>
          <p:spPr>
            <a:xfrm>
              <a:off x="3201009" y="3492916"/>
              <a:ext cx="292107" cy="292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81" name="Rectangle 280"/>
            <p:cNvSpPr/>
            <p:nvPr/>
          </p:nvSpPr>
          <p:spPr>
            <a:xfrm>
              <a:off x="3516593" y="3492920"/>
              <a:ext cx="292107" cy="292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82" name="Rectangle 281"/>
            <p:cNvSpPr/>
            <p:nvPr/>
          </p:nvSpPr>
          <p:spPr>
            <a:xfrm>
              <a:off x="3832173" y="3492920"/>
              <a:ext cx="292107" cy="292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sp>
          <p:nvSpPr>
            <p:cNvPr id="283" name="Rectangle 282"/>
            <p:cNvSpPr/>
            <p:nvPr/>
          </p:nvSpPr>
          <p:spPr>
            <a:xfrm>
              <a:off x="4147760" y="3492925"/>
              <a:ext cx="292107" cy="292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noAutofit/>
            </a:bodyPr>
            <a:lstStyle/>
            <a:p>
              <a:pPr algn="ctr"/>
              <a:endParaRPr lang="en-US" dirty="0"/>
            </a:p>
          </p:txBody>
        </p:sp>
      </p:grpSp>
      <p:grpSp>
        <p:nvGrpSpPr>
          <p:cNvPr id="2" name="Group 1"/>
          <p:cNvGrpSpPr/>
          <p:nvPr/>
        </p:nvGrpSpPr>
        <p:grpSpPr>
          <a:xfrm>
            <a:off x="5968408" y="1274187"/>
            <a:ext cx="2068969" cy="1446550"/>
            <a:chOff x="3703575" y="1983400"/>
            <a:chExt cx="2068969" cy="1446550"/>
          </a:xfrm>
        </p:grpSpPr>
        <p:sp>
          <p:nvSpPr>
            <p:cNvPr id="486" name="Rectangle 6"/>
            <p:cNvSpPr>
              <a:spLocks noChangeArrowheads="1"/>
            </p:cNvSpPr>
            <p:nvPr/>
          </p:nvSpPr>
          <p:spPr bwMode="auto">
            <a:xfrm>
              <a:off x="3703575" y="1983400"/>
              <a:ext cx="140294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spAutoFit/>
            </a:bodyPr>
            <a:lstStyle/>
            <a:p>
              <a:r>
                <a:rPr lang="en-US" altLang="en-US" sz="8800" b="1" spc="-150" dirty="0">
                  <a:solidFill>
                    <a:schemeClr val="accent2"/>
                  </a:solidFill>
                </a:rPr>
                <a:t>84</a:t>
              </a:r>
            </a:p>
          </p:txBody>
        </p:sp>
        <p:sp>
          <p:nvSpPr>
            <p:cNvPr id="487" name="Rectangle 7"/>
            <p:cNvSpPr>
              <a:spLocks noChangeArrowheads="1"/>
            </p:cNvSpPr>
            <p:nvPr/>
          </p:nvSpPr>
          <p:spPr bwMode="auto">
            <a:xfrm>
              <a:off x="4972325" y="2123696"/>
              <a:ext cx="80021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spAutoFit/>
            </a:bodyPr>
            <a:lstStyle/>
            <a:p>
              <a:r>
                <a:rPr lang="en-US" altLang="en-US" sz="5400" b="1" dirty="0">
                  <a:solidFill>
                    <a:schemeClr val="accent2"/>
                  </a:solidFill>
                </a:rPr>
                <a:t>%</a:t>
              </a:r>
            </a:p>
          </p:txBody>
        </p:sp>
      </p:grpSp>
      <p:sp>
        <p:nvSpPr>
          <p:cNvPr id="488" name="Text Box 2"/>
          <p:cNvSpPr txBox="1">
            <a:spLocks noChangeArrowheads="1"/>
          </p:cNvSpPr>
          <p:nvPr/>
        </p:nvSpPr>
        <p:spPr bwMode="auto">
          <a:xfrm>
            <a:off x="6174594" y="2505547"/>
            <a:ext cx="320614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en-US" altLang="en-US" sz="1600" dirty="0">
                <a:solidFill>
                  <a:schemeClr val="tx2"/>
                </a:solidFill>
              </a:rPr>
              <a:t>of </a:t>
            </a:r>
            <a:r>
              <a:rPr lang="en-US" altLang="en-US" sz="1600" dirty="0">
                <a:solidFill>
                  <a:srgbClr val="05C3DE"/>
                </a:solidFill>
              </a:rPr>
              <a:t>workers expect </a:t>
            </a:r>
            <a:r>
              <a:rPr lang="en-US" altLang="en-US" sz="1600" dirty="0">
                <a:solidFill>
                  <a:schemeClr val="tx2"/>
                </a:solidFill>
              </a:rPr>
              <a:t>Social Security to be an income source </a:t>
            </a:r>
          </a:p>
        </p:txBody>
      </p:sp>
      <p:grpSp>
        <p:nvGrpSpPr>
          <p:cNvPr id="3" name="Group 2"/>
          <p:cNvGrpSpPr/>
          <p:nvPr/>
        </p:nvGrpSpPr>
        <p:grpSpPr>
          <a:xfrm>
            <a:off x="6002697" y="3032944"/>
            <a:ext cx="2056614" cy="1446550"/>
            <a:chOff x="6484875" y="1981909"/>
            <a:chExt cx="2056614" cy="1446550"/>
          </a:xfrm>
        </p:grpSpPr>
        <p:sp>
          <p:nvSpPr>
            <p:cNvPr id="489" name="Rectangle 6"/>
            <p:cNvSpPr>
              <a:spLocks noChangeArrowheads="1"/>
            </p:cNvSpPr>
            <p:nvPr/>
          </p:nvSpPr>
          <p:spPr bwMode="auto">
            <a:xfrm>
              <a:off x="6484875" y="1981909"/>
              <a:ext cx="140294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spAutoFit/>
            </a:bodyPr>
            <a:lstStyle/>
            <a:p>
              <a:r>
                <a:rPr lang="en-US" altLang="en-US" sz="8800" b="1" spc="-150" dirty="0">
                  <a:solidFill>
                    <a:schemeClr val="accent2"/>
                  </a:solidFill>
                </a:rPr>
                <a:t>88</a:t>
              </a:r>
            </a:p>
          </p:txBody>
        </p:sp>
        <p:sp>
          <p:nvSpPr>
            <p:cNvPr id="490" name="Rectangle 7"/>
            <p:cNvSpPr>
              <a:spLocks noChangeArrowheads="1"/>
            </p:cNvSpPr>
            <p:nvPr/>
          </p:nvSpPr>
          <p:spPr bwMode="auto">
            <a:xfrm>
              <a:off x="7741270" y="2122205"/>
              <a:ext cx="80021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spAutoFit/>
            </a:bodyPr>
            <a:lstStyle/>
            <a:p>
              <a:r>
                <a:rPr lang="en-US" altLang="en-US" sz="5400" b="1" dirty="0">
                  <a:solidFill>
                    <a:schemeClr val="accent2"/>
                  </a:solidFill>
                </a:rPr>
                <a:t>%</a:t>
              </a:r>
            </a:p>
          </p:txBody>
        </p:sp>
      </p:grpSp>
      <p:sp>
        <p:nvSpPr>
          <p:cNvPr id="491" name="Text Box 2"/>
          <p:cNvSpPr txBox="1">
            <a:spLocks noChangeArrowheads="1"/>
          </p:cNvSpPr>
          <p:nvPr/>
        </p:nvSpPr>
        <p:spPr bwMode="auto">
          <a:xfrm>
            <a:off x="6164940" y="4262813"/>
            <a:ext cx="364192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en-US" altLang="en-US" sz="1600" dirty="0">
                <a:solidFill>
                  <a:schemeClr val="tx2"/>
                </a:solidFill>
              </a:rPr>
              <a:t>of </a:t>
            </a:r>
            <a:r>
              <a:rPr lang="en-US" altLang="en-US" sz="1600" dirty="0">
                <a:solidFill>
                  <a:srgbClr val="05C3DE"/>
                </a:solidFill>
              </a:rPr>
              <a:t>current retirees report</a:t>
            </a:r>
            <a:r>
              <a:rPr lang="en-US" altLang="en-US" sz="1600" dirty="0">
                <a:solidFill>
                  <a:schemeClr val="tx2"/>
                </a:solidFill>
              </a:rPr>
              <a:t> Social Security as an income source </a:t>
            </a:r>
          </a:p>
        </p:txBody>
      </p:sp>
      <p:sp>
        <p:nvSpPr>
          <p:cNvPr id="498" name="Rectangle 8"/>
          <p:cNvSpPr>
            <a:spLocks noChangeArrowheads="1"/>
          </p:cNvSpPr>
          <p:nvPr/>
        </p:nvSpPr>
        <p:spPr bwMode="auto">
          <a:xfrm>
            <a:off x="2517777" y="6347534"/>
            <a:ext cx="7480299" cy="510466"/>
          </a:xfrm>
          <a:prstGeom prst="rect">
            <a:avLst/>
          </a:prstGeom>
          <a:noFill/>
          <a:ln w="9525">
            <a:noFill/>
            <a:miter lim="800000"/>
            <a:headEnd/>
            <a:tailEnd/>
          </a:ln>
        </p:spPr>
        <p:txBody>
          <a:bodyPr lIns="0" tIns="0" rIns="0" bIns="347472" anchor="b" anchorCtr="0"/>
          <a:lstStyle/>
          <a:p>
            <a:pPr marL="285750" indent="-285750">
              <a:spcBef>
                <a:spcPct val="60000"/>
              </a:spcBef>
              <a:buClr>
                <a:srgbClr val="B6BF00"/>
              </a:buClr>
            </a:pPr>
            <a:r>
              <a:rPr lang="en-US" sz="1000" dirty="0">
                <a:solidFill>
                  <a:srgbClr val="3B3B3B"/>
                </a:solidFill>
                <a:latin typeface="Trade Gothic LT Std"/>
                <a:ea typeface="Trade Gothic LT Std"/>
                <a:cs typeface="Trade Gothic LT Std"/>
              </a:rPr>
              <a:t>Source: Employee Benefit Research Institute and Mathew Greenwald &amp; Associates, Inc., 2019 Retirement Confidence Survey</a:t>
            </a:r>
            <a:r>
              <a:rPr lang="en-US" sz="1000" baseline="30000" dirty="0">
                <a:solidFill>
                  <a:srgbClr val="3B3B3B"/>
                </a:solidFill>
                <a:latin typeface="Trade Gothic LT Std"/>
                <a:ea typeface="Trade Gothic LT Std"/>
                <a:cs typeface="Trade Gothic LT Std"/>
              </a:rPr>
              <a:t>®</a:t>
            </a:r>
            <a:endParaRPr lang="en-US" sz="1000" dirty="0">
              <a:solidFill>
                <a:srgbClr val="3B3B3B"/>
              </a:solidFill>
              <a:latin typeface="Trade Gothic LT Std"/>
              <a:ea typeface="Trade Gothic LT Std"/>
              <a:cs typeface="Trade Gothic LT Std"/>
            </a:endParaRPr>
          </a:p>
        </p:txBody>
      </p:sp>
      <p:cxnSp>
        <p:nvCxnSpPr>
          <p:cNvPr id="286" name="Straight Connector 285"/>
          <p:cNvCxnSpPr/>
          <p:nvPr/>
        </p:nvCxnSpPr>
        <p:spPr>
          <a:xfrm>
            <a:off x="6104083" y="3153843"/>
            <a:ext cx="3952259" cy="0"/>
          </a:xfrm>
          <a:prstGeom prst="line">
            <a:avLst/>
          </a:prstGeom>
          <a:ln w="6350" cap="rnd">
            <a:solidFill>
              <a:srgbClr val="3B3B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59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1"/>
                                        </p:tgtEl>
                                        <p:attrNameLst>
                                          <p:attrName>style.visibility</p:attrName>
                                        </p:attrNameLst>
                                      </p:cBhvr>
                                      <p:to>
                                        <p:strVal val="visible"/>
                                      </p:to>
                                    </p:set>
                                    <p:animEffect transition="in" filter="fade">
                                      <p:cBhvr>
                                        <p:cTn id="7" dur="500"/>
                                        <p:tgtEl>
                                          <p:spTgt spid="49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6"/>
                                        </p:tgtEl>
                                        <p:attrNameLst>
                                          <p:attrName>style.visibility</p:attrName>
                                        </p:attrNameLst>
                                      </p:cBhvr>
                                      <p:to>
                                        <p:strVal val="visible"/>
                                      </p:to>
                                    </p:set>
                                    <p:animEffect transition="in" filter="fade">
                                      <p:cBhvr>
                                        <p:cTn id="13"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 grpId="0"/>
    </p:bldLst>
  </p:timing>
</p:sld>
</file>

<file path=ppt/tags/tag1.xml><?xml version="1.0" encoding="utf-8"?>
<p:tagLst xmlns:a="http://schemas.openxmlformats.org/drawingml/2006/main" xmlns:r="http://schemas.openxmlformats.org/officeDocument/2006/relationships" xmlns:p="http://schemas.openxmlformats.org/presentationml/2006/main">
  <p:tag name="SEISMICINSTANCE" val="{&quot;origin&quot;:{&quot;formId&quot;:&quot;bf586152-c990-49ab-9a02-b79c04d3658e&quot;,&quot;formName&quot;:&quot;1.3_Retirement Readiness&quot;,&quot;contentId&quot;:&quot;59471cd7-71a2-439c-9aac-251b98b9f8cd&quot;,&quot;profileId&quot;:&quot;a85a542b-790f-43f4-acd1-f962a2285be2&quot;,&quot;fullPathId&quot;:&quot;/dd71ed841e-0b6e-b938-460e-a2b0ccc51dad/dd6bef547d-6738-6230-9f8a-9371711a4d68/ld85603342-d783-483e-8f6a-6d2a637797c7/lddf3542ba-ab08-435f-a1ac-20e6ef7d30db/lfbfc09e98-e77f-4512-acbd-0952091f8c76&quot;,&quot;teamsiteId&quot;:&quot;1&quot;,&quot;fullPathName&quot;:&quot;\\Presentations / Meeting Materials\\Employee Meeting Team\\Core\\Core Shows\\1.3_Retirement Readiness&quot;,&quot;googleFileId&quot;:null,&quot;contentVersionId&quot;:&quot;bfc09e98-e77f-4512-acbd-0952091f8c76&quot;,&quot;profileVersionId&quot;:&quot;48e41eb6-2a52-4f0c-b4f7-1c3f4f0452cd&quot;},&quot;storages&quot;:[],&quot;generator&quot;:&quot;LiveDoc&quot;,&quot;instanceId&quot;:&quot;622e07e7-0638-44a8-8aaa-98e946b15088&quot;,&quot;generationId&quot;:&quot;a8521d96-e895-4dd4-bab1-6c7eb18802be&quot;,&quot;instanceStageId&quot;:&quot;4bbf5564-187e-4890-961a-534845c6298c&quot;,&quot;instanceStageType&quot;:2}"/>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Template widescreen master">
  <a:themeElements>
    <a:clrScheme name="TRowePrice_Colors_2015">
      <a:dk1>
        <a:srgbClr val="000000"/>
      </a:dk1>
      <a:lt1>
        <a:srgbClr val="FFFFFF"/>
      </a:lt1>
      <a:dk2>
        <a:srgbClr val="4F4F4F"/>
      </a:dk2>
      <a:lt2>
        <a:srgbClr val="FFFFFF"/>
      </a:lt2>
      <a:accent1>
        <a:srgbClr val="054C70"/>
      </a:accent1>
      <a:accent2>
        <a:srgbClr val="05C3DE"/>
      </a:accent2>
      <a:accent3>
        <a:srgbClr val="4F4F4F"/>
      </a:accent3>
      <a:accent4>
        <a:srgbClr val="A7A7A7"/>
      </a:accent4>
      <a:accent5>
        <a:srgbClr val="D8D8D8"/>
      </a:accent5>
      <a:accent6>
        <a:srgbClr val="F4F4F4"/>
      </a:accent6>
      <a:hlink>
        <a:srgbClr val="05C3DE"/>
      </a:hlink>
      <a:folHlink>
        <a:srgbClr val="A7A7A7"/>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tIns="91440" bIns="91440" rtlCol="0" anchor="t">
        <a:noAutofit/>
      </a:bodyPr>
      <a:lstStyle>
        <a:defPPr>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1000"/>
          </a:spcAft>
          <a:buClr>
            <a:schemeClr val="accent2"/>
          </a:buClr>
          <a:defRPr sz="2000" dirty="0"/>
        </a:defPPr>
      </a:lstStyle>
    </a:txDef>
  </a:objectDefaults>
  <a:extraClrSchemeLst/>
  <a:custClrLst>
    <a:custClr name="TRP Bright Blue">
      <a:srgbClr val="05C3DE"/>
    </a:custClr>
    <a:custClr name="TRP Dark Blue">
      <a:srgbClr val="054C70"/>
    </a:custClr>
    <a:custClr name="TRP Dark Gray">
      <a:srgbClr val="4F4F4F"/>
    </a:custClr>
    <a:custClr name="TRP 25% Dark Gray">
      <a:srgbClr val="CECECE"/>
    </a:custClr>
    <a:custClr name="TRP 70% Dark Gray">
      <a:srgbClr val="767676"/>
    </a:custClr>
    <a:custClr name="PMS 138">
      <a:srgbClr val="E47F00"/>
    </a:custClr>
    <a:custClr name="PMS 576">
      <a:srgbClr val="7D9845"/>
    </a:custClr>
    <a:custClr name="PMS 668">
      <a:srgbClr val="614B79"/>
    </a:custClr>
    <a:custClr name="PMS 5483">
      <a:srgbClr val="38939B"/>
    </a:custClr>
    <a:custClr name="PMS 7405">
      <a:srgbClr val="FFDD00"/>
    </a:custClr>
    <a:custClr name="TRP 15% Dark Gray">
      <a:srgbClr val="E5E5E5"/>
    </a:custClr>
  </a:custClrLst>
  <a:extLst>
    <a:ext uri="{05A4C25C-085E-4340-85A3-A5531E510DB2}">
      <thm15:themeFamily xmlns:thm15="http://schemas.microsoft.com/office/thememl/2012/main" name="TRP_Template_16-9_120619" id="{849A8E86-E22B-46B2-A134-257C68E5496F}" vid="{879AC91E-279A-4AD4-BDA4-F55D6EFF39E5}"/>
    </a:ext>
  </a:extLst>
</a:theme>
</file>

<file path=ppt/theme/theme2.xml><?xml version="1.0" encoding="utf-8"?>
<a:theme xmlns:a="http://schemas.openxmlformats.org/drawingml/2006/main" name="TRP_Template_16-9">
  <a:themeElements>
    <a:clrScheme name="TRowePrice_Colors_2015">
      <a:dk1>
        <a:srgbClr val="000000"/>
      </a:dk1>
      <a:lt1>
        <a:srgbClr val="FFFFFF"/>
      </a:lt1>
      <a:dk2>
        <a:srgbClr val="4F4F4F"/>
      </a:dk2>
      <a:lt2>
        <a:srgbClr val="FFFFFF"/>
      </a:lt2>
      <a:accent1>
        <a:srgbClr val="054C70"/>
      </a:accent1>
      <a:accent2>
        <a:srgbClr val="05C3DE"/>
      </a:accent2>
      <a:accent3>
        <a:srgbClr val="4F4F4F"/>
      </a:accent3>
      <a:accent4>
        <a:srgbClr val="A7A7A7"/>
      </a:accent4>
      <a:accent5>
        <a:srgbClr val="D8D8D8"/>
      </a:accent5>
      <a:accent6>
        <a:srgbClr val="F4F4F4"/>
      </a:accent6>
      <a:hlink>
        <a:srgbClr val="05C3DE"/>
      </a:hlink>
      <a:folHlink>
        <a:srgbClr val="A7A7A7"/>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tIns="91440" bIns="91440" rtlCol="0" anchor="t">
        <a:noAutofit/>
      </a:bodyPr>
      <a:lstStyle>
        <a:defPPr>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27013" indent="-227013">
          <a:spcAft>
            <a:spcPts val="1000"/>
          </a:spcAft>
          <a:buClr>
            <a:schemeClr val="accent2"/>
          </a:buClr>
          <a:buFont typeface="Wingdings" panose="05000000000000000000" pitchFamily="2" charset="2"/>
          <a:buChar char="§"/>
          <a:defRPr sz="2000"/>
        </a:defPPr>
      </a:lstStyle>
    </a:txDef>
  </a:objectDefaults>
  <a:extraClrSchemeLst/>
  <a:custClrLst>
    <a:custClr name="TRP Bright Blue">
      <a:srgbClr val="05C3DE"/>
    </a:custClr>
    <a:custClr name="TRP Dark Blue">
      <a:srgbClr val="054C70"/>
    </a:custClr>
    <a:custClr name="TRP Dark Gray">
      <a:srgbClr val="4F4F4F"/>
    </a:custClr>
    <a:custClr name="TRP 25% Dark Gray">
      <a:srgbClr val="CECECE"/>
    </a:custClr>
    <a:custClr name="TRP 70% Dark Gray">
      <a:srgbClr val="767676"/>
    </a:custClr>
    <a:custClr name="PMS 138">
      <a:srgbClr val="E47F00"/>
    </a:custClr>
    <a:custClr name="PMS 576">
      <a:srgbClr val="7D9845"/>
    </a:custClr>
    <a:custClr name="PMS 668">
      <a:srgbClr val="614B79"/>
    </a:custClr>
    <a:custClr name="PMS 5483">
      <a:srgbClr val="38939B"/>
    </a:custClr>
    <a:custClr name="PMS 7405">
      <a:srgbClr val="FFDD00"/>
    </a:custClr>
    <a:custClr name="TRP 15% Dark Gray">
      <a:srgbClr val="E5E5E5"/>
    </a:custClr>
  </a:custClrLst>
  <a:extLst>
    <a:ext uri="{05A4C25C-085E-4340-85A3-A5531E510DB2}">
      <thm15:themeFamily xmlns:thm15="http://schemas.microsoft.com/office/thememl/2012/main" name="TRP_Template_16-9.potx" id="{A1B790EE-B4BE-4CFA-99DF-BD9840715E1B}" vid="{4FC7267D-D309-499B-9F6D-38B7EAD4A159}"/>
    </a:ext>
  </a:extLst>
</a:theme>
</file>

<file path=ppt/theme/theme3.xml><?xml version="1.0" encoding="utf-8"?>
<a:theme xmlns:a="http://schemas.openxmlformats.org/drawingml/2006/main" name="1_TRP_Template_16-9">
  <a:themeElements>
    <a:clrScheme name="TRowePrice_Colors_2015">
      <a:dk1>
        <a:srgbClr val="000000"/>
      </a:dk1>
      <a:lt1>
        <a:srgbClr val="FFFFFF"/>
      </a:lt1>
      <a:dk2>
        <a:srgbClr val="4F4F4F"/>
      </a:dk2>
      <a:lt2>
        <a:srgbClr val="FFFFFF"/>
      </a:lt2>
      <a:accent1>
        <a:srgbClr val="054C70"/>
      </a:accent1>
      <a:accent2>
        <a:srgbClr val="05C3DE"/>
      </a:accent2>
      <a:accent3>
        <a:srgbClr val="4F4F4F"/>
      </a:accent3>
      <a:accent4>
        <a:srgbClr val="A7A7A7"/>
      </a:accent4>
      <a:accent5>
        <a:srgbClr val="D8D8D8"/>
      </a:accent5>
      <a:accent6>
        <a:srgbClr val="F4F4F4"/>
      </a:accent6>
      <a:hlink>
        <a:srgbClr val="05C3DE"/>
      </a:hlink>
      <a:folHlink>
        <a:srgbClr val="A7A7A7"/>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tIns="91440" bIns="91440" rtlCol="0" anchor="t">
        <a:noAutofit/>
      </a:bodyPr>
      <a:lstStyle>
        <a:defPPr>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27013" indent="-227013">
          <a:spcAft>
            <a:spcPts val="1000"/>
          </a:spcAft>
          <a:buClr>
            <a:schemeClr val="accent2"/>
          </a:buClr>
          <a:buFont typeface="Wingdings" panose="05000000000000000000" pitchFamily="2" charset="2"/>
          <a:buChar char="§"/>
          <a:defRPr sz="2000"/>
        </a:defPPr>
      </a:lstStyle>
    </a:txDef>
  </a:objectDefaults>
  <a:extraClrSchemeLst/>
  <a:custClrLst>
    <a:custClr name="TRP Bright Blue">
      <a:srgbClr val="05C3DE"/>
    </a:custClr>
    <a:custClr name="TRP Dark Blue">
      <a:srgbClr val="054C70"/>
    </a:custClr>
    <a:custClr name="TRP Dark Gray">
      <a:srgbClr val="4F4F4F"/>
    </a:custClr>
    <a:custClr name="TRP 25% Dark Gray">
      <a:srgbClr val="CECECE"/>
    </a:custClr>
    <a:custClr name="TRP 70% Dark Gray">
      <a:srgbClr val="767676"/>
    </a:custClr>
    <a:custClr name="PMS 138">
      <a:srgbClr val="E47F00"/>
    </a:custClr>
    <a:custClr name="PMS 576">
      <a:srgbClr val="7D9845"/>
    </a:custClr>
    <a:custClr name="PMS 668">
      <a:srgbClr val="614B79"/>
    </a:custClr>
    <a:custClr name="PMS 5483">
      <a:srgbClr val="38939B"/>
    </a:custClr>
    <a:custClr name="PMS 7405">
      <a:srgbClr val="FFDD00"/>
    </a:custClr>
    <a:custClr name="TRP 15% Dark Gray">
      <a:srgbClr val="E5E5E5"/>
    </a:custClr>
  </a:custClrLst>
  <a:extLst>
    <a:ext uri="{05A4C25C-085E-4340-85A3-A5531E510DB2}">
      <thm15:themeFamily xmlns:thm15="http://schemas.microsoft.com/office/thememl/2012/main" name="TRP_Template_16-9.potx" id="{A1B790EE-B4BE-4CFA-99DF-BD9840715E1B}" vid="{4FC7267D-D309-499B-9F6D-38B7EAD4A15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RP april30">
    <a:dk1>
      <a:srgbClr val="000000"/>
    </a:dk1>
    <a:lt1>
      <a:srgbClr val="FFFFFF"/>
    </a:lt1>
    <a:dk2>
      <a:srgbClr val="4F4F4F"/>
    </a:dk2>
    <a:lt2>
      <a:srgbClr val="FFFFFF"/>
    </a:lt2>
    <a:accent1>
      <a:srgbClr val="00426A"/>
    </a:accent1>
    <a:accent2>
      <a:srgbClr val="05C3DE"/>
    </a:accent2>
    <a:accent3>
      <a:srgbClr val="4F4F4F"/>
    </a:accent3>
    <a:accent4>
      <a:srgbClr val="A7A7A7"/>
    </a:accent4>
    <a:accent5>
      <a:srgbClr val="D8D8D8"/>
    </a:accent5>
    <a:accent6>
      <a:srgbClr val="F4F4F4"/>
    </a:accent6>
    <a:hlink>
      <a:srgbClr val="05C3DE"/>
    </a:hlink>
    <a:folHlink>
      <a:srgbClr val="A7A7A7"/>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1424</TotalTime>
  <Words>4892</Words>
  <Application>Microsoft Office PowerPoint</Application>
  <PresentationFormat>Widescreen</PresentationFormat>
  <Paragraphs>310</Paragraphs>
  <Slides>24</Slides>
  <Notes>24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-apple-system</vt:lpstr>
      <vt:lpstr>Arial</vt:lpstr>
      <vt:lpstr>Arial Black</vt:lpstr>
      <vt:lpstr>Calibri</vt:lpstr>
      <vt:lpstr>Trade Gothic LT Std</vt:lpstr>
      <vt:lpstr>Wingdings</vt:lpstr>
      <vt:lpstr>Template widescreen master</vt:lpstr>
      <vt:lpstr>TRP_Template_16-9</vt:lpstr>
      <vt:lpstr>1_TRP_Template_16-9</vt:lpstr>
      <vt:lpstr>PowerPoint Presentation</vt:lpstr>
      <vt:lpstr>Important Information</vt:lpstr>
      <vt:lpstr>Important Information</vt:lpstr>
      <vt:lpstr>PowerPoint Presentation</vt:lpstr>
      <vt:lpstr>PowerPoint Presentation</vt:lpstr>
      <vt:lpstr>PowerPoint Presentation</vt:lpstr>
      <vt:lpstr>PowerPoint Presentation</vt:lpstr>
      <vt:lpstr>REPLACEMENT INCOME</vt:lpstr>
      <vt:lpstr>PowerPoint Presentation</vt:lpstr>
      <vt:lpstr>PowerPoint Presentation</vt:lpstr>
      <vt:lpstr>PowerPoint Presentation</vt:lpstr>
      <vt:lpstr>PowerPoint Presentation</vt:lpstr>
      <vt:lpstr>GET YOUR CONFIDENCE NUMBER® SCORE</vt:lpstr>
      <vt:lpstr>PowerPoint Presentation</vt:lpstr>
      <vt:lpstr>THE LEVERS: WHAT CAN I ADJUST?</vt:lpstr>
      <vt:lpstr>IMPACT OF DELAYING SOCIAL SECURITY BENEFITS</vt:lpstr>
      <vt:lpstr>YOU HAVE OPTIONS</vt:lpstr>
      <vt:lpstr>RETIREMENT INCOME: FIRST YEAR</vt:lpstr>
      <vt:lpstr>RETIREMENT INCOME: $500,000 SAVED</vt:lpstr>
      <vt:lpstr>RETIREMENT INCOME: MULTIPLE SOURCES</vt:lpstr>
      <vt:lpstr>MILESTONE AGES</vt:lpstr>
      <vt:lpstr>MONITOR YOUR ACCOUNT</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Parker, Matthew</dc:creator>
  <cp:lastModifiedBy>Hagan, Janna</cp:lastModifiedBy>
  <cp:revision>86</cp:revision>
  <dcterms:created xsi:type="dcterms:W3CDTF">2021-02-08T20:13:57Z</dcterms:created>
  <dcterms:modified xsi:type="dcterms:W3CDTF">2023-05-10T12:06:18Z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55371c7-7460-4ff3-9f84-e511f91b31bb_Enabled">
    <vt:lpwstr>true</vt:lpwstr>
  </property>
  <property fmtid="{D5CDD505-2E9C-101B-9397-08002B2CF9AE}" pid="3" name="MSIP_Label_255371c7-7460-4ff3-9f84-e511f91b31bb_SetDate">
    <vt:lpwstr>2023-01-25T18:49:41Z</vt:lpwstr>
  </property>
  <property fmtid="{D5CDD505-2E9C-101B-9397-08002B2CF9AE}" pid="4" name="MSIP_Label_255371c7-7460-4ff3-9f84-e511f91b31bb_Method">
    <vt:lpwstr>Standard</vt:lpwstr>
  </property>
  <property fmtid="{D5CDD505-2E9C-101B-9397-08002B2CF9AE}" pid="5" name="MSIP_Label_255371c7-7460-4ff3-9f84-e511f91b31bb_Name">
    <vt:lpwstr>Public</vt:lpwstr>
  </property>
  <property fmtid="{D5CDD505-2E9C-101B-9397-08002B2CF9AE}" pid="6" name="MSIP_Label_255371c7-7460-4ff3-9f84-e511f91b31bb_SiteId">
    <vt:lpwstr>3cb070fe-7299-4f60-b422-59adc339decf</vt:lpwstr>
  </property>
  <property fmtid="{D5CDD505-2E9C-101B-9397-08002B2CF9AE}" pid="7" name="MSIP_Label_255371c7-7460-4ff3-9f84-e511f91b31bb_ActionId">
    <vt:lpwstr>2fc9c8fa-bf39-448d-8fcd-51265c247465</vt:lpwstr>
  </property>
  <property fmtid="{D5CDD505-2E9C-101B-9397-08002B2CF9AE}" pid="8" name="MSIP_Label_255371c7-7460-4ff3-9f84-e511f91b31bb_ContentBits">
    <vt:lpwstr>0</vt:lpwstr>
  </property>
</Properties>
</file>