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4" r:id="rId12"/>
    <p:sldMasterId id="2147483731" r:id="rId13"/>
  </p:sldMasterIdLst>
  <p:notesMasterIdLst>
    <p:notesMasterId r:id="rId46"/>
  </p:notesMasterIdLst>
  <p:sldIdLst>
    <p:sldId id="308" r:id="rId14"/>
    <p:sldId id="258" r:id="rId15"/>
    <p:sldId id="403" r:id="rId16"/>
    <p:sldId id="350" r:id="rId17"/>
    <p:sldId id="400" r:id="rId18"/>
    <p:sldId id="309" r:id="rId19"/>
    <p:sldId id="310" r:id="rId20"/>
    <p:sldId id="311" r:id="rId21"/>
    <p:sldId id="312" r:id="rId22"/>
    <p:sldId id="313" r:id="rId23"/>
    <p:sldId id="404" r:id="rId24"/>
    <p:sldId id="417" r:id="rId25"/>
    <p:sldId id="324" r:id="rId26"/>
    <p:sldId id="325" r:id="rId27"/>
    <p:sldId id="326" r:id="rId28"/>
    <p:sldId id="327" r:id="rId29"/>
    <p:sldId id="328" r:id="rId30"/>
    <p:sldId id="693" r:id="rId31"/>
    <p:sldId id="694" r:id="rId32"/>
    <p:sldId id="382" r:id="rId33"/>
    <p:sldId id="383" r:id="rId34"/>
    <p:sldId id="384" r:id="rId35"/>
    <p:sldId id="381" r:id="rId36"/>
    <p:sldId id="279" r:id="rId37"/>
    <p:sldId id="395" r:id="rId38"/>
    <p:sldId id="396" r:id="rId39"/>
    <p:sldId id="397" r:id="rId40"/>
    <p:sldId id="281" r:id="rId41"/>
    <p:sldId id="283" r:id="rId42"/>
    <p:sldId id="284" r:id="rId43"/>
    <p:sldId id="285" r:id="rId44"/>
    <p:sldId id="286" r:id="rId45"/>
  </p:sldIdLst>
  <p:sldSz cx="9144000" cy="6858000" type="screen4x3"/>
  <p:notesSz cx="7315200" cy="9601200"/>
  <p:custDataLst>
    <p:custData r:id="rId10"/>
    <p:custData r:id="rId8"/>
    <p:custData r:id="rId6"/>
    <p:custData r:id="rId3"/>
    <p:custData r:id="rId5"/>
    <p:custData r:id="rId7"/>
    <p:custData r:id="rId1"/>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orient="horz" pos="2736" userDrawn="1">
          <p15:clr>
            <a:srgbClr val="A4A3A4"/>
          </p15:clr>
        </p15:guide>
        <p15:guide id="3" orient="horz" pos="1272" userDrawn="1">
          <p15:clr>
            <a:srgbClr val="A4A3A4"/>
          </p15:clr>
        </p15:guide>
        <p15:guide id="5" orient="horz" pos="3744" userDrawn="1">
          <p15:clr>
            <a:srgbClr val="A4A3A4"/>
          </p15:clr>
        </p15:guide>
        <p15:guide id="6" orient="horz" pos="816" userDrawn="1">
          <p15:clr>
            <a:srgbClr val="A4A3A4"/>
          </p15:clr>
        </p15:guide>
        <p15:guide id="7" pos="4200" userDrawn="1">
          <p15:clr>
            <a:srgbClr val="A4A3A4"/>
          </p15:clr>
        </p15:guide>
        <p15:guide id="8" pos="480">
          <p15:clr>
            <a:srgbClr val="A4A3A4"/>
          </p15:clr>
        </p15:guide>
        <p15:guide id="10" pos="2880" userDrawn="1">
          <p15:clr>
            <a:srgbClr val="A4A3A4"/>
          </p15:clr>
        </p15:guide>
        <p15:guide id="11">
          <p15:clr>
            <a:srgbClr val="A4A3A4"/>
          </p15:clr>
        </p15:guide>
        <p15:guide id="13" pos="5040" userDrawn="1">
          <p15:clr>
            <a:srgbClr val="A4A3A4"/>
          </p15:clr>
        </p15:guide>
        <p15:guide id="14" orient="horz" pos="2434">
          <p15:clr>
            <a:srgbClr val="A4A3A4"/>
          </p15:clr>
        </p15:guide>
        <p15:guide id="15" orient="horz" pos="1989">
          <p15:clr>
            <a:srgbClr val="A4A3A4"/>
          </p15:clr>
        </p15:guide>
        <p15:guide id="16" orient="horz" pos="861">
          <p15:clr>
            <a:srgbClr val="A4A3A4"/>
          </p15:clr>
        </p15:guide>
        <p15:guide id="17" orient="horz" pos="624">
          <p15:clr>
            <a:srgbClr val="A4A3A4"/>
          </p15:clr>
        </p15:guide>
        <p15:guide id="18" orient="horz" pos="901">
          <p15:clr>
            <a:srgbClr val="A4A3A4"/>
          </p15:clr>
        </p15:guide>
        <p15:guide id="19" orient="horz" pos="3756">
          <p15:clr>
            <a:srgbClr val="A4A3A4"/>
          </p15:clr>
        </p15:guide>
        <p15:guide id="20" orient="horz" pos="3192">
          <p15:clr>
            <a:srgbClr val="A4A3A4"/>
          </p15:clr>
        </p15:guide>
        <p15:guide id="21" orient="horz" pos="2159">
          <p15:clr>
            <a:srgbClr val="A4A3A4"/>
          </p15:clr>
        </p15:guide>
        <p15:guide id="22" orient="horz" pos="1020">
          <p15:clr>
            <a:srgbClr val="A4A3A4"/>
          </p15:clr>
        </p15:guide>
        <p15:guide id="23" pos="3174">
          <p15:clr>
            <a:srgbClr val="A4A3A4"/>
          </p15:clr>
        </p15:guide>
        <p15:guide id="24" pos="2574">
          <p15:clr>
            <a:srgbClr val="A4A3A4"/>
          </p15:clr>
        </p15:guide>
        <p15:guide id="25" pos="5185">
          <p15:clr>
            <a:srgbClr val="A4A3A4"/>
          </p15:clr>
        </p15:guide>
        <p15:guide id="26" pos="625">
          <p15:clr>
            <a:srgbClr val="A4A3A4"/>
          </p15:clr>
        </p15:guide>
        <p15:guide id="27" pos="2882">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5E5E5"/>
    <a:srgbClr val="CC00CC"/>
    <a:srgbClr val="3B3B3B"/>
    <a:srgbClr val="C2C2C2"/>
    <a:srgbClr val="EEEE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9" autoAdjust="0"/>
    <p:restoredTop sz="95931" autoAdjust="0"/>
  </p:normalViewPr>
  <p:slideViewPr>
    <p:cSldViewPr snapToGrid="0">
      <p:cViewPr varScale="1">
        <p:scale>
          <a:sx n="122" d="100"/>
          <a:sy n="122" d="100"/>
        </p:scale>
        <p:origin x="1572" y="108"/>
      </p:cViewPr>
      <p:guideLst>
        <p:guide orient="horz" pos="1968"/>
        <p:guide orient="horz" pos="2736"/>
        <p:guide orient="horz" pos="1272"/>
        <p:guide orient="horz" pos="3744"/>
        <p:guide orient="horz" pos="816"/>
        <p:guide pos="4200"/>
        <p:guide pos="480"/>
        <p:guide pos="2880"/>
        <p:guide/>
        <p:guide pos="5040"/>
        <p:guide orient="horz" pos="2434"/>
        <p:guide orient="horz" pos="1989"/>
        <p:guide orient="horz" pos="861"/>
        <p:guide orient="horz" pos="624"/>
        <p:guide orient="horz" pos="901"/>
        <p:guide orient="horz" pos="3756"/>
        <p:guide orient="horz" pos="3192"/>
        <p:guide orient="horz" pos="2159"/>
        <p:guide orient="horz" pos="1020"/>
        <p:guide pos="3174"/>
        <p:guide pos="2574"/>
        <p:guide pos="5185"/>
        <p:guide pos="625"/>
        <p:guide pos="288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640" y="90"/>
      </p:cViewPr>
      <p:guideLst>
        <p:guide orient="horz" pos="2908"/>
        <p:guide pos="2184"/>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2.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orp.troweprice.net\trp\GDPM\PVTRLA7YO\CWNZ9TDWA\Slide%2011-%20savings%20strategy%20graph.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00557742782153"/>
          <c:y val="0.22100308941123475"/>
          <c:w val="0.75145074639107623"/>
          <c:h val="0.52182271063177865"/>
        </c:manualLayout>
      </c:layout>
      <c:lineChart>
        <c:grouping val="standard"/>
        <c:varyColors val="0"/>
        <c:ser>
          <c:idx val="0"/>
          <c:order val="0"/>
          <c:tx>
            <c:strRef>
              <c:f>Sheet1!$F$8</c:f>
              <c:strCache>
                <c:ptCount val="1"/>
                <c:pt idx="0">
                  <c:v>Age 25, 6% steady contributions</c:v>
                </c:pt>
              </c:strCache>
            </c:strRef>
          </c:tx>
          <c:spPr>
            <a:ln>
              <a:solidFill>
                <a:srgbClr val="E47F00"/>
              </a:solidFill>
              <a:prstDash val="solid"/>
            </a:ln>
          </c:spPr>
          <c:marker>
            <c:symbol val="none"/>
          </c:marker>
          <c:cat>
            <c:numRef>
              <c:f>Sheet1!$B$10:$B$50</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cat>
          <c:val>
            <c:numRef>
              <c:f>Sheet1!$G$10:$G$50</c:f>
              <c:numCache>
                <c:formatCode>_("$"* #,##0_);_("$"* \(#,##0\);_("$"* "-"??_);_(@_)</c:formatCode>
                <c:ptCount val="41"/>
                <c:pt idx="0">
                  <c:v>2568</c:v>
                </c:pt>
                <c:pt idx="1">
                  <c:v>5444.1600000000008</c:v>
                </c:pt>
                <c:pt idx="2">
                  <c:v>8656.4712000000018</c:v>
                </c:pt>
                <c:pt idx="3">
                  <c:v>12235.205184000002</c:v>
                </c:pt>
                <c:pt idx="4">
                  <c:v>16213.089596880003</c:v>
                </c:pt>
                <c:pt idx="5">
                  <c:v>20625.496921161604</c:v>
                </c:pt>
                <c:pt idx="6">
                  <c:v>25510.647310767916</c:v>
                </c:pt>
                <c:pt idx="7">
                  <c:v>30909.826507902922</c:v>
                </c:pt>
                <c:pt idx="8">
                  <c:v>36867.619943106438</c:v>
                </c:pt>
                <c:pt idx="9">
                  <c:v>43432.16419775672</c:v>
                </c:pt>
                <c:pt idx="10">
                  <c:v>50655.417093164164</c:v>
                </c:pt>
                <c:pt idx="11">
                  <c:v>58593.447761328352</c:v>
                </c:pt>
                <c:pt idx="12">
                  <c:v>67306.748149846171</c:v>
                </c:pt>
                <c:pt idx="13">
                  <c:v>76860.567517821473</c:v>
                </c:pt>
                <c:pt idx="14">
                  <c:v>87325.271591429366</c:v>
                </c:pt>
                <c:pt idx="15">
                  <c:v>98776.728167557812</c:v>
                </c:pt>
                <c:pt idx="16">
                  <c:v>111296.72108225168</c:v>
                </c:pt>
                <c:pt idx="17">
                  <c:v>124973.39459812235</c:v>
                </c:pt>
                <c:pt idx="18">
                  <c:v>139901.73041210964</c:v>
                </c:pt>
                <c:pt idx="19">
                  <c:v>156184.05964268197</c:v>
                </c:pt>
                <c:pt idx="20">
                  <c:v>173800.82816244612</c:v>
                </c:pt>
                <c:pt idx="21">
                  <c:v>192851.28700893704</c:v>
                </c:pt>
                <c:pt idx="22">
                  <c:v>213441.81000093589</c:v>
                </c:pt>
                <c:pt idx="23">
                  <c:v>235686.39758941586</c:v>
                </c:pt>
                <c:pt idx="24">
                  <c:v>259707.21613574188</c:v>
                </c:pt>
                <c:pt idx="25">
                  <c:v>285635.17510176275</c:v>
                </c:pt>
                <c:pt idx="26">
                  <c:v>313610.54481050064</c:v>
                </c:pt>
                <c:pt idx="27">
                  <c:v>343783.61762239865</c:v>
                </c:pt>
                <c:pt idx="28">
                  <c:v>376315.41557138436</c:v>
                </c:pt>
                <c:pt idx="29">
                  <c:v>411378.44771826162</c:v>
                </c:pt>
                <c:pt idx="30">
                  <c:v>449157.52070712671</c:v>
                </c:pt>
                <c:pt idx="31">
                  <c:v>489850.60625466995</c:v>
                </c:pt>
                <c:pt idx="32">
                  <c:v>533669.76956348249</c:v>
                </c:pt>
                <c:pt idx="33">
                  <c:v>580842.16293004155</c:v>
                </c:pt>
                <c:pt idx="34">
                  <c:v>631611.08911717322</c:v>
                </c:pt>
                <c:pt idx="35">
                  <c:v>686237.13938086492</c:v>
                </c:pt>
                <c:pt idx="36">
                  <c:v>744999.41138377972</c:v>
                </c:pt>
                <c:pt idx="37">
                  <c:v>808196.81259428628</c:v>
                </c:pt>
                <c:pt idx="38">
                  <c:v>876149.4551619374</c:v>
                </c:pt>
                <c:pt idx="39">
                  <c:v>949200.1486799058</c:v>
                </c:pt>
                <c:pt idx="40">
                  <c:v>1027715.9976938309</c:v>
                </c:pt>
              </c:numCache>
            </c:numRef>
          </c:val>
          <c:smooth val="0"/>
          <c:extLst>
            <c:ext xmlns:c16="http://schemas.microsoft.com/office/drawing/2014/chart" uri="{C3380CC4-5D6E-409C-BE32-E72D297353CC}">
              <c16:uniqueId val="{00000000-A2AC-4A60-A6AF-C28DEF67641B}"/>
            </c:ext>
          </c:extLst>
        </c:ser>
        <c:ser>
          <c:idx val="1"/>
          <c:order val="1"/>
          <c:tx>
            <c:strRef>
              <c:f>Sheet1!$J$8</c:f>
              <c:strCache>
                <c:ptCount val="1"/>
                <c:pt idx="0">
                  <c:v>Age 25, 6% with 1% increases until 15%</c:v>
                </c:pt>
              </c:strCache>
            </c:strRef>
          </c:tx>
          <c:spPr>
            <a:ln>
              <a:solidFill>
                <a:srgbClr val="E47F00"/>
              </a:solidFill>
              <a:prstDash val="dash"/>
            </a:ln>
          </c:spPr>
          <c:marker>
            <c:symbol val="none"/>
          </c:marker>
          <c:cat>
            <c:numRef>
              <c:f>Sheet1!$B$10:$B$50</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cat>
          <c:val>
            <c:numRef>
              <c:f>Sheet1!$K$10:$K$50</c:f>
              <c:numCache>
                <c:formatCode>_("$"* #,##0_);_("$"* \(#,##0\);_("$"* "-"??_);_(@_)</c:formatCode>
                <c:ptCount val="41"/>
                <c:pt idx="0">
                  <c:v>2568</c:v>
                </c:pt>
                <c:pt idx="1">
                  <c:v>5893.56</c:v>
                </c:pt>
                <c:pt idx="2">
                  <c:v>10081.0692</c:v>
                </c:pt>
                <c:pt idx="3">
                  <c:v>15245.915543999999</c:v>
                </c:pt>
                <c:pt idx="4">
                  <c:v>21515.496382079997</c:v>
                </c:pt>
                <c:pt idx="5">
                  <c:v>29030.314725075594</c:v>
                </c:pt>
                <c:pt idx="6">
                  <c:v>37945.167966080888</c:v>
                </c:pt>
                <c:pt idx="7">
                  <c:v>48430.436475365925</c:v>
                </c:pt>
                <c:pt idx="8">
                  <c:v>60673.480047825607</c:v>
                </c:pt>
                <c:pt idx="9">
                  <c:v>74880.150797755472</c:v>
                </c:pt>
                <c:pt idx="10">
                  <c:v>90579.264857509537</c:v>
                </c:pt>
                <c:pt idx="11">
                  <c:v>107900.19207664195</c:v>
                </c:pt>
                <c:pt idx="12">
                  <c:v>126982.60313506896</c:v>
                </c:pt>
                <c:pt idx="13">
                  <c:v>147977.25284823898</c:v>
                </c:pt>
                <c:pt idx="14">
                  <c:v>171046.82141601664</c:v>
                </c:pt>
                <c:pt idx="15">
                  <c:v>196366.81782695881</c:v>
                </c:pt>
                <c:pt idx="16">
                  <c:v>224126.54993225797</c:v>
                </c:pt>
                <c:pt idx="17">
                  <c:v>254530.16602779867</c:v>
                </c:pt>
                <c:pt idx="18">
                  <c:v>287797.77313004137</c:v>
                </c:pt>
                <c:pt idx="19">
                  <c:v>324166.63750345586</c:v>
                </c:pt>
                <c:pt idx="20">
                  <c:v>363568.01299063873</c:v>
                </c:pt>
                <c:pt idx="21">
                  <c:v>406228.77608778264</c:v>
                </c:pt>
                <c:pt idx="22">
                  <c:v>452392.12266736059</c:v>
                </c:pt>
                <c:pt idx="23">
                  <c:v>502318.72347511206</c:v>
                </c:pt>
                <c:pt idx="24">
                  <c:v>556287.96090603713</c:v>
                </c:pt>
                <c:pt idx="25">
                  <c:v>614599.25276075699</c:v>
                </c:pt>
                <c:pt idx="26">
                  <c:v>677573.46908304619</c:v>
                </c:pt>
                <c:pt idx="27">
                  <c:v>745554.44860676676</c:v>
                </c:pt>
                <c:pt idx="28">
                  <c:v>818910.62179778493</c:v>
                </c:pt>
                <c:pt idx="29">
                  <c:v>898036.74796583073</c:v>
                </c:pt>
                <c:pt idx="30">
                  <c:v>983355.77444490569</c:v>
                </c:pt>
                <c:pt idx="31">
                  <c:v>1075320.8264011599</c:v>
                </c:pt>
                <c:pt idx="32">
                  <c:v>1174417.3364267054</c:v>
                </c:pt>
                <c:pt idx="33">
                  <c:v>1281165.3237193627</c:v>
                </c:pt>
                <c:pt idx="34">
                  <c:v>1396121.8333347901</c:v>
                </c:pt>
                <c:pt idx="35">
                  <c:v>1519883.5467319493</c:v>
                </c:pt>
                <c:pt idx="36">
                  <c:v>1653089.5756188217</c:v>
                </c:pt>
                <c:pt idx="37">
                  <c:v>1796424.4519462439</c:v>
                </c:pt>
                <c:pt idx="38">
                  <c:v>1950621.3277976089</c:v>
                </c:pt>
                <c:pt idx="39">
                  <c:v>2116465.3998850235</c:v>
                </c:pt>
                <c:pt idx="40">
                  <c:v>2294797.5743928044</c:v>
                </c:pt>
              </c:numCache>
            </c:numRef>
          </c:val>
          <c:smooth val="0"/>
          <c:extLst>
            <c:ext xmlns:c16="http://schemas.microsoft.com/office/drawing/2014/chart" uri="{C3380CC4-5D6E-409C-BE32-E72D297353CC}">
              <c16:uniqueId val="{00000001-A2AC-4A60-A6AF-C28DEF67641B}"/>
            </c:ext>
          </c:extLst>
        </c:ser>
        <c:ser>
          <c:idx val="3"/>
          <c:order val="2"/>
          <c:tx>
            <c:strRef>
              <c:f>Sheet1!$U$8</c:f>
              <c:strCache>
                <c:ptCount val="1"/>
                <c:pt idx="0">
                  <c:v>Age 30, 15% steady contributions</c:v>
                </c:pt>
              </c:strCache>
            </c:strRef>
          </c:tx>
          <c:spPr>
            <a:ln>
              <a:solidFill>
                <a:srgbClr val="054C70"/>
              </a:solidFill>
              <a:prstDash val="solid"/>
            </a:ln>
          </c:spPr>
          <c:marker>
            <c:symbol val="none"/>
          </c:marker>
          <c:cat>
            <c:numRef>
              <c:f>Sheet1!$B$10:$B$50</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cat>
          <c:val>
            <c:numRef>
              <c:f>Sheet1!$V$10:$V$50</c:f>
              <c:numCache>
                <c:formatCode>General</c:formatCode>
                <c:ptCount val="41"/>
                <c:pt idx="5" formatCode="_(&quot;$&quot;* #,##0_);_(&quot;$&quot;* \(#,##0\);_(&quot;$&quot;* &quot;-&quot;??_);_(@_)">
                  <c:v>8025.0000000000009</c:v>
                </c:pt>
                <c:pt idx="6" formatCode="_(&quot;$&quot;* #,##0_);_(&quot;$&quot;* \(#,##0\);_(&quot;$&quot;* &quot;-&quot;??_);_(@_)">
                  <c:v>17013</c:v>
                </c:pt>
                <c:pt idx="7" formatCode="_(&quot;$&quot;* #,##0_);_(&quot;$&quot;* \(#,##0\);_(&quot;$&quot;* &quot;-&quot;??_);_(@_)">
                  <c:v>27051.4725</c:v>
                </c:pt>
                <c:pt idx="8" formatCode="_(&quot;$&quot;* #,##0_);_(&quot;$&quot;* \(#,##0\);_(&quot;$&quot;* &quot;-&quot;??_);_(@_)">
                  <c:v>38235.016200000005</c:v>
                </c:pt>
                <c:pt idx="9" formatCode="_(&quot;$&quot;* #,##0_);_(&quot;$&quot;* \(#,##0\);_(&quot;$&quot;* &quot;-&quot;??_);_(@_)">
                  <c:v>50665.904990250012</c:v>
                </c:pt>
                <c:pt idx="10" formatCode="_(&quot;$&quot;* #,##0_);_(&quot;$&quot;* \(#,##0\);_(&quot;$&quot;* &quot;-&quot;??_);_(@_)">
                  <c:v>64454.677878630013</c:v>
                </c:pt>
                <c:pt idx="11" formatCode="_(&quot;$&quot;* #,##0_);_(&quot;$&quot;* \(#,##0\);_(&quot;$&quot;* &quot;-&quot;??_);_(@_)">
                  <c:v>79720.772846149732</c:v>
                </c:pt>
                <c:pt idx="12" formatCode="_(&quot;$&quot;* #,##0_);_(&quot;$&quot;* \(#,##0\);_(&quot;$&quot;* &quot;-&quot;??_);_(@_)">
                  <c:v>96593.207837196635</c:v>
                </c:pt>
                <c:pt idx="13" formatCode="_(&quot;$&quot;* #,##0_);_(&quot;$&quot;* \(#,##0\);_(&quot;$&quot;* &quot;-&quot;??_);_(@_)">
                  <c:v>115211.31232220764</c:v>
                </c:pt>
                <c:pt idx="14" formatCode="_(&quot;$&quot;* #,##0_);_(&quot;$&quot;* \(#,##0\);_(&quot;$&quot;* &quot;-&quot;??_);_(@_)">
                  <c:v>135725.51311798976</c:v>
                </c:pt>
                <c:pt idx="15" formatCode="_(&quot;$&quot;* #,##0_);_(&quot;$&quot;* \(#,##0\);_(&quot;$&quot;* &quot;-&quot;??_);_(@_)">
                  <c:v>158298.17841613802</c:v>
                </c:pt>
                <c:pt idx="16" formatCode="_(&quot;$&quot;* #,##0_);_(&quot;$&quot;* \(#,##0\);_(&quot;$&quot;* &quot;-&quot;??_);_(@_)">
                  <c:v>183104.5242541511</c:v>
                </c:pt>
                <c:pt idx="17" formatCode="_(&quot;$&quot;* #,##0_);_(&quot;$&quot;* \(#,##0\);_(&quot;$&quot;* &quot;-&quot;??_);_(@_)">
                  <c:v>210333.58796826928</c:v>
                </c:pt>
                <c:pt idx="18" formatCode="_(&quot;$&quot;* #,##0_);_(&quot;$&quot;* \(#,##0\);_(&quot;$&quot;* &quot;-&quot;??_);_(@_)">
                  <c:v>240189.2734931921</c:v>
                </c:pt>
                <c:pt idx="19" formatCode="_(&quot;$&quot;* #,##0_);_(&quot;$&quot;* \(#,##0\);_(&quot;$&quot;* &quot;-&quot;??_);_(@_)">
                  <c:v>272891.47372321674</c:v>
                </c:pt>
                <c:pt idx="20" formatCode="_(&quot;$&quot;* #,##0_);_(&quot;$&quot;* \(#,##0\);_(&quot;$&quot;* &quot;-&quot;??_);_(@_)">
                  <c:v>308359.49650190811</c:v>
                </c:pt>
                <c:pt idx="21" formatCode="_(&quot;$&quot;* #,##0_);_(&quot;$&quot;* \(#,##0\);_(&quot;$&quot;* &quot;-&quot;??_);_(@_)">
                  <c:v>346801.24946364993</c:v>
                </c:pt>
                <c:pt idx="22" formatCode="_(&quot;$&quot;* #,##0_);_(&quot;$&quot;* \(#,##0\);_(&quot;$&quot;* &quot;-&quot;??_);_(@_)">
                  <c:v>388439.6227789119</c:v>
                </c:pt>
                <c:pt idx="23" formatCode="_(&quot;$&quot;* #,##0_);_(&quot;$&quot;* \(#,##0\);_(&quot;$&quot;* &quot;-&quot;??_);_(@_)">
                  <c:v>433513.55080182641</c:v>
                </c:pt>
                <c:pt idx="24" formatCode="_(&quot;$&quot;* #,##0_);_(&quot;$&quot;* \(#,##0\);_(&quot;$&quot;* &quot;-&quot;??_);_(@_)">
                  <c:v>482279.1484191966</c:v>
                </c:pt>
                <c:pt idx="25" formatCode="_(&quot;$&quot;* #,##0_);_(&quot;$&quot;* \(#,##0\);_(&quot;$&quot;* &quot;-&quot;??_);_(@_)">
                  <c:v>535010.92734162009</c:v>
                </c:pt>
                <c:pt idx="26" formatCode="_(&quot;$&quot;* #,##0_);_(&quot;$&quot;* \(#,##0\);_(&quot;$&quot;* &quot;-&quot;??_);_(@_)">
                  <c:v>592003.09794460551</c:v>
                </c:pt>
                <c:pt idx="27" formatCode="_(&quot;$&quot;* #,##0_);_(&quot;$&quot;* \(#,##0\);_(&quot;$&quot;* &quot;-&quot;??_);_(@_)">
                  <c:v>653570.96266047214</c:v>
                </c:pt>
                <c:pt idx="28" formatCode="_(&quot;$&quot;* #,##0_);_(&quot;$&quot;* \(#,##0\);_(&quot;$&quot;* &quot;-&quot;??_);_(@_)">
                  <c:v>720052.40734224173</c:v>
                </c:pt>
                <c:pt idx="29" formatCode="_(&quot;$&quot;* #,##0_);_(&quot;$&quot;* \(#,##0\);_(&quot;$&quot;* &quot;-&quot;??_);_(@_)">
                  <c:v>791809.49747060135</c:v>
                </c:pt>
                <c:pt idx="30" formatCode="_(&quot;$&quot;* #,##0_);_(&quot;$&quot;* \(#,##0\);_(&quot;$&quot;* &quot;-&quot;??_);_(@_)">
                  <c:v>869230.18655637815</c:v>
                </c:pt>
                <c:pt idx="31" formatCode="_(&quot;$&quot;* #,##0_);_(&quot;$&quot;* \(#,##0\);_(&quot;$&quot;* &quot;-&quot;??_);_(@_)">
                  <c:v>952730.14460604428</c:v>
                </c:pt>
                <c:pt idx="32" formatCode="_(&quot;$&quot;* #,##0_);_(&quot;$&quot;* \(#,##0\);_(&quot;$&quot;* &quot;-&quot;??_);_(@_)">
                  <c:v>1042754.7150689088</c:v>
                </c:pt>
                <c:pt idx="33" formatCode="_(&quot;$&quot;* #,##0_);_(&quot;$&quot;* \(#,##0\);_(&quot;$&quot;* &quot;-&quot;??_);_(@_)">
                  <c:v>1139781.009274387</c:v>
                </c:pt>
                <c:pt idx="34" formatCode="_(&quot;$&quot;* #,##0_);_(&quot;$&quot;* \(#,##0\);_(&quot;$&quot;* &quot;-&quot;??_);_(@_)">
                  <c:v>1244320.1479987686</c:v>
                </c:pt>
                <c:pt idx="35" formatCode="_(&quot;$&quot;* #,##0_);_(&quot;$&quot;* \(#,##0\);_(&quot;$&quot;* &quot;-&quot;??_);_(@_)">
                  <c:v>1356919.6604761118</c:v>
                </c:pt>
                <c:pt idx="36" formatCode="_(&quot;$&quot;* #,##0_);_(&quot;$&quot;* \(#,##0\);_(&quot;$&quot;* &quot;-&quot;??_);_(@_)">
                  <c:v>1478166.0518903921</c:v>
                </c:pt>
                <c:pt idx="37" formatCode="_(&quot;$&quot;* #,##0_);_(&quot;$&quot;* \(#,##0\);_(&quot;$&quot;* &quot;-&quot;??_);_(@_)">
                  <c:v>1608687.5511591004</c:v>
                </c:pt>
                <c:pt idx="38" formatCode="_(&quot;$&quot;* #,##0_);_(&quot;$&quot;* \(#,##0\);_(&quot;$&quot;* &quot;-&quot;??_);_(@_)">
                  <c:v>1749157.0516457097</c:v>
                </c:pt>
                <c:pt idx="39" formatCode="_(&quot;$&quot;* #,##0_);_(&quot;$&quot;* \(#,##0\);_(&quot;$&quot;* &quot;-&quot;??_);_(@_)">
                  <c:v>1900295.2583235458</c:v>
                </c:pt>
                <c:pt idx="40" formatCode="_(&quot;$&quot;* #,##0_);_(&quot;$&quot;* \(#,##0\);_(&quot;$&quot;* &quot;-&quot;??_);_(@_)">
                  <c:v>2062874.0558607096</c:v>
                </c:pt>
              </c:numCache>
            </c:numRef>
          </c:val>
          <c:smooth val="0"/>
          <c:extLst>
            <c:ext xmlns:c16="http://schemas.microsoft.com/office/drawing/2014/chart" uri="{C3380CC4-5D6E-409C-BE32-E72D297353CC}">
              <c16:uniqueId val="{00000002-A2AC-4A60-A6AF-C28DEF67641B}"/>
            </c:ext>
          </c:extLst>
        </c:ser>
        <c:ser>
          <c:idx val="2"/>
          <c:order val="3"/>
          <c:tx>
            <c:strRef>
              <c:f>Sheet1!$Q$8</c:f>
              <c:strCache>
                <c:ptCount val="1"/>
                <c:pt idx="0">
                  <c:v>Age 30, 6% with 2% increases until 15%</c:v>
                </c:pt>
              </c:strCache>
            </c:strRef>
          </c:tx>
          <c:spPr>
            <a:ln>
              <a:solidFill>
                <a:srgbClr val="054C70"/>
              </a:solidFill>
              <a:prstDash val="dash"/>
            </a:ln>
          </c:spPr>
          <c:marker>
            <c:symbol val="none"/>
          </c:marker>
          <c:cat>
            <c:numRef>
              <c:f>Sheet1!$B$10:$B$50</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cat>
          <c:val>
            <c:numRef>
              <c:f>Sheet1!$R$10:$R$50</c:f>
              <c:numCache>
                <c:formatCode>General</c:formatCode>
                <c:ptCount val="41"/>
                <c:pt idx="5" formatCode="_(&quot;$&quot;* #,##0_);_(&quot;$&quot;* \(#,##0\);_(&quot;$&quot;* &quot;-&quot;??_);_(@_)">
                  <c:v>3210</c:v>
                </c:pt>
                <c:pt idx="6" formatCode="_(&quot;$&quot;* #,##0_);_(&quot;$&quot;* \(#,##0\);_(&quot;$&quot;* &quot;-&quot;??_);_(@_)">
                  <c:v>7928.7000000000007</c:v>
                </c:pt>
                <c:pt idx="7" formatCode="_(&quot;$&quot;* #,##0_);_(&quot;$&quot;* \(#,##0\);_(&quot;$&quot;* &quot;-&quot;??_);_(@_)">
                  <c:v>14382.084000000001</c:v>
                </c:pt>
                <c:pt idx="8" formatCode="_(&quot;$&quot;* #,##0_);_(&quot;$&quot;* \(#,##0\);_(&quot;$&quot;* &quot;-&quot;??_);_(@_)">
                  <c:v>22820.782380000004</c:v>
                </c:pt>
                <c:pt idx="9" formatCode="_(&quot;$&quot;* #,##0_);_(&quot;$&quot;* \(#,##0\);_(&quot;$&quot;* &quot;-&quot;??_);_(@_)">
                  <c:v>33522.37895910001</c:v>
                </c:pt>
                <c:pt idx="10" formatCode="_(&quot;$&quot;* #,##0_);_(&quot;$&quot;* \(#,##0\);_(&quot;$&quot;* &quot;-&quot;??_);_(@_)">
                  <c:v>46111.105025299512</c:v>
                </c:pt>
                <c:pt idx="11" formatCode="_(&quot;$&quot;* #,##0_);_(&quot;$&quot;* \(#,##0\);_(&quot;$&quot;* &quot;-&quot;??_);_(@_)">
                  <c:v>60093.149893086113</c:v>
                </c:pt>
                <c:pt idx="12" formatCode="_(&quot;$&quot;* #,##0_);_(&quot;$&quot;* \(#,##0\);_(&quot;$&quot;* &quot;-&quot;??_);_(@_)">
                  <c:v>75591.651277418539</c:v>
                </c:pt>
                <c:pt idx="13" formatCode="_(&quot;$&quot;* #,##0_);_(&quot;$&quot;* \(#,##0\);_(&quot;$&quot;* &quot;-&quot;??_);_(@_)">
                  <c:v>92739.646803245079</c:v>
                </c:pt>
                <c:pt idx="14" formatCode="_(&quot;$&quot;* #,##0_);_(&quot;$&quot;* \(#,##0\);_(&quot;$&quot;* &quot;-&quot;??_);_(@_)">
                  <c:v>111680.83101269983</c:v>
                </c:pt>
                <c:pt idx="15" formatCode="_(&quot;$&quot;* #,##0_);_(&quot;$&quot;* \(#,##0\);_(&quot;$&quot;* &quot;-&quot;??_);_(@_)">
                  <c:v>132570.36856347779</c:v>
                </c:pt>
                <c:pt idx="16" formatCode="_(&quot;$&quot;* #,##0_);_(&quot;$&quot;* \(#,##0\);_(&quot;$&quot;* &quot;-&quot;??_);_(@_)">
                  <c:v>155575.76771180466</c:v>
                </c:pt>
                <c:pt idx="17" formatCode="_(&quot;$&quot;* #,##0_);_(&quot;$&quot;* \(#,##0\);_(&quot;$&quot;* &quot;-&quot;??_);_(@_)">
                  <c:v>180877.8184679586</c:v>
                </c:pt>
                <c:pt idx="18" formatCode="_(&quot;$&quot;* #,##0_);_(&quot;$&quot;* \(#,##0\);_(&quot;$&quot;* &quot;-&quot;??_);_(@_)">
                  <c:v>208671.60012785968</c:v>
                </c:pt>
                <c:pt idx="19" formatCode="_(&quot;$&quot;* #,##0_);_(&quot;$&quot;* \(#,##0\);_(&quot;$&quot;* &quot;-&quot;??_);_(@_)">
                  <c:v>239167.56322231103</c:v>
                </c:pt>
                <c:pt idx="20" formatCode="_(&quot;$&quot;* #,##0_);_(&quot;$&quot;* \(#,##0\);_(&quot;$&quot;* &quot;-&quot;??_);_(@_)">
                  <c:v>272274.91226593906</c:v>
                </c:pt>
                <c:pt idx="21" formatCode="_(&quot;$&quot;* #,##0_);_(&quot;$&quot;* \(#,##0\);_(&quot;$&quot;* &quot;-&quot;??_);_(@_)">
                  <c:v>308190.744331163</c:v>
                </c:pt>
                <c:pt idx="22" formatCode="_(&quot;$&quot;* #,##0_);_(&quot;$&quot;* \(#,##0\);_(&quot;$&quot;* &quot;-&quot;??_);_(@_)">
                  <c:v>347126.38228715089</c:v>
                </c:pt>
                <c:pt idx="23" formatCode="_(&quot;$&quot;* #,##0_);_(&quot;$&quot;* \(#,##0\);_(&quot;$&quot;* &quot;-&quot;??_);_(@_)">
                  <c:v>389308.38347564213</c:v>
                </c:pt>
                <c:pt idx="24" formatCode="_(&quot;$&quot;* #,##0_);_(&quot;$&quot;* \(#,##0\);_(&quot;$&quot;* &quot;-&quot;??_);_(@_)">
                  <c:v>434979.61938017944</c:v>
                </c:pt>
                <c:pt idx="25" formatCode="_(&quot;$&quot;* #,##0_);_(&quot;$&quot;* \(#,##0\);_(&quot;$&quot;* &quot;-&quot;??_);_(@_)">
                  <c:v>484400.43126987165</c:v>
                </c:pt>
                <c:pt idx="26" formatCode="_(&quot;$&quot;* #,##0_);_(&quot;$&quot;* \(#,##0\);_(&quot;$&quot;* &quot;-&quot;??_);_(@_)">
                  <c:v>537849.86714783474</c:v>
                </c:pt>
                <c:pt idx="27" formatCode="_(&quot;$&quot;* #,##0_);_(&quot;$&quot;* \(#,##0\);_(&quot;$&quot;* &quot;-&quot;??_);_(@_)">
                  <c:v>595627.0057079274</c:v>
                </c:pt>
                <c:pt idx="28" formatCode="_(&quot;$&quot;* #,##0_);_(&quot;$&quot;* \(#,##0\);_(&quot;$&quot;* &quot;-&quot;??_);_(@_)">
                  <c:v>658052.37340301892</c:v>
                </c:pt>
                <c:pt idx="29" formatCode="_(&quot;$&quot;* #,##0_);_(&quot;$&quot;* \(#,##0\);_(&quot;$&quot;* &quot;-&quot;??_);_(@_)">
                  <c:v>725469.46115563286</c:v>
                </c:pt>
                <c:pt idx="30" formatCode="_(&quot;$&quot;* #,##0_);_(&quot;$&quot;* \(#,##0\);_(&quot;$&quot;* &quot;-&quot;??_);_(@_)">
                  <c:v>798246.34769936185</c:v>
                </c:pt>
                <c:pt idx="31" formatCode="_(&quot;$&quot;* #,##0_);_(&quot;$&quot;* \(#,##0\);_(&quot;$&quot;* &quot;-&quot;??_);_(@_)">
                  <c:v>876777.43702903693</c:v>
                </c:pt>
                <c:pt idx="32" formatCode="_(&quot;$&quot;* #,##0_);_(&quot;$&quot;* \(#,##0\);_(&quot;$&quot;* &quot;-&quot;??_);_(@_)">
                  <c:v>961485.31796151085</c:v>
                </c:pt>
                <c:pt idx="33" formatCode="_(&quot;$&quot;* #,##0_);_(&quot;$&quot;* \(#,##0\);_(&quot;$&quot;* &quot;-&quot;??_);_(@_)">
                  <c:v>1052822.7543694712</c:v>
                </c:pt>
                <c:pt idx="34" formatCode="_(&quot;$&quot;* #,##0_);_(&quot;$&quot;* \(#,##0\);_(&quot;$&quot;* &quot;-&quot;??_);_(@_)">
                  <c:v>1151274.8152505085</c:v>
                </c:pt>
                <c:pt idx="35" formatCode="_(&quot;$&quot;* #,##0_);_(&quot;$&quot;* \(#,##0\);_(&quot;$&quot;* &quot;-&quot;??_);_(@_)">
                  <c:v>1257361.1544354735</c:v>
                </c:pt>
                <c:pt idx="36" formatCode="_(&quot;$&quot;* #,##0_);_(&quot;$&quot;* \(#,##0\);_(&quot;$&quot;* &quot;-&quot;??_);_(@_)">
                  <c:v>1371638.4504269089</c:v>
                </c:pt>
                <c:pt idx="37" formatCode="_(&quot;$&quot;* #,##0_);_(&quot;$&quot;* \(#,##0\);_(&quot;$&quot;* &quot;-&quot;??_);_(@_)">
                  <c:v>1494703.0175931735</c:v>
                </c:pt>
                <c:pt idx="38" formatCode="_(&quot;$&quot;* #,##0_);_(&quot;$&quot;* \(#,##0\);_(&quot;$&quot;* &quot;-&quot;??_);_(@_)">
                  <c:v>1627193.6007301679</c:v>
                </c:pt>
                <c:pt idx="39" formatCode="_(&quot;$&quot;* #,##0_);_(&quot;$&quot;* \(#,##0\);_(&quot;$&quot;* &quot;-&quot;??_);_(@_)">
                  <c:v>1769794.3658439161</c:v>
                </c:pt>
                <c:pt idx="40" formatCode="_(&quot;$&quot;* #,##0_);_(&quot;$&quot;* \(#,##0\);_(&quot;$&quot;* &quot;-&quot;??_);_(@_)">
                  <c:v>1923238.100907506</c:v>
                </c:pt>
              </c:numCache>
            </c:numRef>
          </c:val>
          <c:smooth val="0"/>
          <c:extLst>
            <c:ext xmlns:c16="http://schemas.microsoft.com/office/drawing/2014/chart" uri="{C3380CC4-5D6E-409C-BE32-E72D297353CC}">
              <c16:uniqueId val="{00000003-A2AC-4A60-A6AF-C28DEF67641B}"/>
            </c:ext>
          </c:extLst>
        </c:ser>
        <c:ser>
          <c:idx val="4"/>
          <c:order val="4"/>
          <c:tx>
            <c:strRef>
              <c:f>Sheet1!$Z$8</c:f>
              <c:strCache>
                <c:ptCount val="1"/>
                <c:pt idx="0">
                  <c:v>Age 40, 15% steady contributions</c:v>
                </c:pt>
              </c:strCache>
            </c:strRef>
          </c:tx>
          <c:spPr>
            <a:ln>
              <a:solidFill>
                <a:srgbClr val="7D9845"/>
              </a:solidFill>
            </a:ln>
          </c:spPr>
          <c:marker>
            <c:symbol val="none"/>
          </c:marker>
          <c:val>
            <c:numRef>
              <c:f>Sheet1!$AB$10:$AB$50</c:f>
              <c:numCache>
                <c:formatCode>General</c:formatCode>
                <c:ptCount val="41"/>
                <c:pt idx="15" formatCode="_(&quot;$&quot;* #,##0_);_(&quot;$&quot;* \(#,##0\);_(&quot;$&quot;* &quot;-&quot;??_);_(@_)">
                  <c:v>12840</c:v>
                </c:pt>
                <c:pt idx="16" formatCode="_(&quot;$&quot;* #,##0_);_(&quot;$&quot;* \(#,##0\);_(&quot;$&quot;* &quot;-&quot;??_);_(@_)">
                  <c:v>27220.800000000003</c:v>
                </c:pt>
                <c:pt idx="17" formatCode="_(&quot;$&quot;* #,##0_);_(&quot;$&quot;* \(#,##0\);_(&quot;$&quot;* &quot;-&quot;??_);_(@_)">
                  <c:v>43282.356000000007</c:v>
                </c:pt>
                <c:pt idx="18" formatCode="_(&quot;$&quot;* #,##0_);_(&quot;$&quot;* \(#,##0\);_(&quot;$&quot;* &quot;-&quot;??_);_(@_)">
                  <c:v>61176.025920000015</c:v>
                </c:pt>
                <c:pt idx="19" formatCode="_(&quot;$&quot;* #,##0_);_(&quot;$&quot;* \(#,##0\);_(&quot;$&quot;* &quot;-&quot;??_);_(@_)">
                  <c:v>81065.447984400016</c:v>
                </c:pt>
                <c:pt idx="20" formatCode="_(&quot;$&quot;* #,##0_);_(&quot;$&quot;* \(#,##0\);_(&quot;$&quot;* &quot;-&quot;??_);_(@_)">
                  <c:v>102815.34260080803</c:v>
                </c:pt>
                <c:pt idx="21" formatCode="_(&quot;$&quot;* #,##0_);_(&quot;$&quot;* \(#,##0\);_(&quot;$&quot;* &quot;-&quot;??_);_(@_)">
                  <c:v>126569.98923808959</c:v>
                </c:pt>
                <c:pt idx="22" formatCode="_(&quot;$&quot;* #,##0_);_(&quot;$&quot;* \(#,##0\);_(&quot;$&quot;* &quot;-&quot;??_);_(@_)">
                  <c:v>152484.18831963761</c:v>
                </c:pt>
                <c:pt idx="23" formatCode="_(&quot;$&quot;* #,##0_);_(&quot;$&quot;* \(#,##0\);_(&quot;$&quot;* &quot;-&quot;??_);_(@_)">
                  <c:v>180724.01033194046</c:v>
                </c:pt>
                <c:pt idx="24" formatCode="_(&quot;$&quot;* #,##0_);_(&quot;$&quot;* \(#,##0\);_(&quot;$&quot;* &quot;-&quot;??_);_(@_)">
                  <c:v>211467.59775000237</c:v>
                </c:pt>
                <c:pt idx="25" formatCode="_(&quot;$&quot;* #,##0_);_(&quot;$&quot;* \(#,##0\);_(&quot;$&quot;* &quot;-&quot;??_);_(@_)">
                  <c:v>244906.02348817338</c:v>
                </c:pt>
                <c:pt idx="26" formatCode="_(&quot;$&quot;* #,##0_);_(&quot;$&quot;* \(#,##0\);_(&quot;$&quot;* &quot;-&quot;??_);_(@_)">
                  <c:v>281244.2098448865</c:v>
                </c:pt>
                <c:pt idx="27" formatCode="_(&quot;$&quot;* #,##0_);_(&quot;$&quot;* \(#,##0\);_(&quot;$&quot;* &quot;-&quot;??_);_(@_)">
                  <c:v>320701.9121879458</c:v>
                </c:pt>
                <c:pt idx="28" formatCode="_(&quot;$&quot;* #,##0_);_(&quot;$&quot;* \(#,##0\);_(&quot;$&quot;* &quot;-&quot;??_);_(@_)">
                  <c:v>363514.77192463668</c:v>
                </c:pt>
                <c:pt idx="29" formatCode="_(&quot;$&quot;* #,##0_);_(&quot;$&quot;* \(#,##0\);_(&quot;$&quot;* &quot;-&quot;??_);_(@_)">
                  <c:v>409935.44361940207</c:v>
                </c:pt>
                <c:pt idx="30" formatCode="_(&quot;$&quot;* #,##0_);_(&quot;$&quot;* \(#,##0\);_(&quot;$&quot;* &quot;-&quot;??_);_(@_)">
                  <c:v>460234.80146260222</c:v>
                </c:pt>
                <c:pt idx="31" formatCode="_(&quot;$&quot;* #,##0_);_(&quot;$&quot;* \(#,##0\);_(&quot;$&quot;* &quot;-&quot;??_);_(@_)">
                  <c:v>514703.23065852164</c:v>
                </c:pt>
                <c:pt idx="32" formatCode="_(&quot;$&quot;* #,##0_);_(&quot;$&quot;* \(#,##0\);_(&quot;$&quot;* &quot;-&quot;??_);_(@_)">
                  <c:v>573652.00969096157</c:v>
                </c:pt>
                <c:pt idx="33" formatCode="_(&quot;$&quot;* #,##0_);_(&quot;$&quot;* \(#,##0\);_(&quot;$&quot;* &quot;-&quot;??_);_(@_)">
                  <c:v>637414.78984226251</c:v>
                </c:pt>
                <c:pt idx="34" formatCode="_(&quot;$&quot;* #,##0_);_(&quot;$&quot;* \(#,##0\);_(&quot;$&quot;* &quot;-&quot;??_);_(@_)">
                  <c:v>706349.17878834263</c:v>
                </c:pt>
                <c:pt idx="35" formatCode="_(&quot;$&quot;* #,##0_);_(&quot;$&quot;* \(#,##0\);_(&quot;$&quot;* &quot;-&quot;??_);_(@_)">
                  <c:v>780838.43557036202</c:v>
                </c:pt>
                <c:pt idx="36" formatCode="_(&quot;$&quot;* #,##0_);_(&quot;$&quot;* \(#,##0\);_(&quot;$&quot;* &quot;-&quot;??_);_(@_)">
                  <c:v>861293.28475512774</c:v>
                </c:pt>
                <c:pt idx="37" formatCode="_(&quot;$&quot;* #,##0_);_(&quot;$&quot;* \(#,##0\);_(&quot;$&quot;* &quot;-&quot;??_);_(@_)">
                  <c:v>948153.85814367235</c:v>
                </c:pt>
                <c:pt idx="38" formatCode="_(&quot;$&quot;* #,##0_);_(&quot;$&quot;* \(#,##0\);_(&quot;$&quot;* &quot;-&quot;??_);_(@_)">
                  <c:v>1041891.7729730855</c:v>
                </c:pt>
                <c:pt idx="39" formatCode="_(&quot;$&quot;* #,##0_);_(&quot;$&quot;* \(#,##0\);_(&quot;$&quot;* &quot;-&quot;??_);_(@_)">
                  <c:v>1143012.3561833384</c:v>
                </c:pt>
                <c:pt idx="40" formatCode="_(&quot;$&quot;* #,##0_);_(&quot;$&quot;* \(#,##0\);_(&quot;$&quot;* &quot;-&quot;??_);_(@_)">
                  <c:v>1252057.0249913731</c:v>
                </c:pt>
              </c:numCache>
            </c:numRef>
          </c:val>
          <c:smooth val="0"/>
          <c:extLst>
            <c:ext xmlns:c16="http://schemas.microsoft.com/office/drawing/2014/chart" uri="{C3380CC4-5D6E-409C-BE32-E72D297353CC}">
              <c16:uniqueId val="{00000004-A2AC-4A60-A6AF-C28DEF67641B}"/>
            </c:ext>
          </c:extLst>
        </c:ser>
        <c:dLbls>
          <c:showLegendKey val="0"/>
          <c:showVal val="0"/>
          <c:showCatName val="0"/>
          <c:showSerName val="0"/>
          <c:showPercent val="0"/>
          <c:showBubbleSize val="0"/>
        </c:dLbls>
        <c:smooth val="0"/>
        <c:axId val="201503872"/>
        <c:axId val="201505408"/>
      </c:lineChart>
      <c:catAx>
        <c:axId val="201503872"/>
        <c:scaling>
          <c:orientation val="minMax"/>
        </c:scaling>
        <c:delete val="0"/>
        <c:axPos val="b"/>
        <c:title>
          <c:tx>
            <c:rich>
              <a:bodyPr/>
              <a:lstStyle/>
              <a:p>
                <a:pPr>
                  <a:defRPr sz="1200">
                    <a:solidFill>
                      <a:srgbClr val="054C70"/>
                    </a:solidFill>
                  </a:defRPr>
                </a:pPr>
                <a:r>
                  <a:rPr lang="en-US" sz="1200" dirty="0">
                    <a:solidFill>
                      <a:srgbClr val="054C70"/>
                    </a:solidFill>
                  </a:rPr>
                  <a:t>Age</a:t>
                </a:r>
              </a:p>
            </c:rich>
          </c:tx>
          <c:layout>
            <c:manualLayout>
              <c:xMode val="edge"/>
              <c:yMode val="edge"/>
              <c:x val="0.5000267849819553"/>
              <c:y val="0.80938816749087072"/>
            </c:manualLayout>
          </c:layout>
          <c:overlay val="0"/>
        </c:title>
        <c:numFmt formatCode="General" sourceLinked="1"/>
        <c:majorTickMark val="out"/>
        <c:minorTickMark val="none"/>
        <c:tickLblPos val="nextTo"/>
        <c:crossAx val="201505408"/>
        <c:crosses val="autoZero"/>
        <c:auto val="1"/>
        <c:lblAlgn val="ctr"/>
        <c:lblOffset val="100"/>
        <c:tickLblSkip val="5"/>
        <c:noMultiLvlLbl val="0"/>
      </c:catAx>
      <c:valAx>
        <c:axId val="201505408"/>
        <c:scaling>
          <c:orientation val="minMax"/>
        </c:scaling>
        <c:delete val="0"/>
        <c:axPos val="l"/>
        <c:majorGridlines/>
        <c:title>
          <c:tx>
            <c:rich>
              <a:bodyPr/>
              <a:lstStyle/>
              <a:p>
                <a:pPr>
                  <a:defRPr sz="1200">
                    <a:solidFill>
                      <a:srgbClr val="054C70"/>
                    </a:solidFill>
                  </a:defRPr>
                </a:pPr>
                <a:r>
                  <a:rPr lang="en-US" sz="1200" dirty="0">
                    <a:solidFill>
                      <a:schemeClr val="accent2"/>
                    </a:solidFill>
                  </a:rPr>
                  <a:t>Amount Saved</a:t>
                </a:r>
              </a:p>
            </c:rich>
          </c:tx>
          <c:layout>
            <c:manualLayout>
              <c:xMode val="edge"/>
              <c:yMode val="edge"/>
              <c:x val="3.1731873359580089E-4"/>
              <c:y val="0.31907868925147037"/>
            </c:manualLayout>
          </c:layout>
          <c:overlay val="0"/>
        </c:title>
        <c:numFmt formatCode="_(&quot;$&quot;* #,##0_);_(&quot;$&quot;* \(#,##0\);_(&quot;$&quot;* &quot;-&quot;??_);_(@_)" sourceLinked="1"/>
        <c:majorTickMark val="out"/>
        <c:minorTickMark val="none"/>
        <c:tickLblPos val="nextTo"/>
        <c:crossAx val="201503872"/>
        <c:crosses val="autoZero"/>
        <c:crossBetween val="between"/>
      </c:valAx>
    </c:plotArea>
    <c:legend>
      <c:legendPos val="b"/>
      <c:layout>
        <c:manualLayout>
          <c:xMode val="edge"/>
          <c:yMode val="edge"/>
          <c:x val="6.1238335125616175E-2"/>
          <c:y val="0.88204425879438919"/>
          <c:w val="0.87752332974876768"/>
          <c:h val="0.1179557412056108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050" b="1" i="0" u="none" strike="noStrike" kern="1200" spc="0" baseline="0">
                <a:solidFill>
                  <a:schemeClr val="tx1">
                    <a:lumMod val="65000"/>
                    <a:lumOff val="35000"/>
                  </a:schemeClr>
                </a:solidFill>
                <a:latin typeface="+mn-lt"/>
                <a:ea typeface="+mn-ea"/>
                <a:cs typeface="+mn-cs"/>
              </a:defRPr>
            </a:pPr>
            <a:r>
              <a:rPr lang="en-US" sz="1050" b="1" dirty="0"/>
              <a:t>Age:</a:t>
            </a:r>
            <a:br>
              <a:rPr lang="en-US" sz="1050" b="1" dirty="0"/>
            </a:br>
            <a:r>
              <a:rPr lang="en-US" sz="1050" b="1" dirty="0"/>
              <a:t>20s</a:t>
            </a:r>
          </a:p>
        </c:rich>
      </c:tx>
      <c:layout>
        <c:manualLayout>
          <c:xMode val="edge"/>
          <c:yMode val="edge"/>
          <c:x val="0.36747300586590326"/>
          <c:y val="0.42678771697442691"/>
        </c:manualLayout>
      </c:layout>
      <c:overlay val="0"/>
      <c:spPr>
        <a:noFill/>
        <a:ln>
          <a:noFill/>
        </a:ln>
        <a:effectLst/>
      </c:spPr>
      <c:txPr>
        <a:bodyPr rot="0" spcFirstLastPara="1" vertOverflow="ellipsis" vert="horz" wrap="square" anchor="ctr" anchorCtr="0"/>
        <a:lstStyle/>
        <a:p>
          <a:pPr>
            <a:defRPr sz="105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20s</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904D-4A3C-A435-D6C8E4EE1E48}"/>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904D-4A3C-A435-D6C8E4EE1E48}"/>
              </c:ext>
            </c:extLst>
          </c:dPt>
          <c:cat>
            <c:strRef>
              <c:f>Sheet1!$A$2:$A$3</c:f>
              <c:strCache>
                <c:ptCount val="2"/>
                <c:pt idx="0">
                  <c:v>Stocks</c:v>
                </c:pt>
                <c:pt idx="1">
                  <c:v>B</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0-3187-4847-B168-AF8B54F86DF1}"/>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1" i="0" u="none" strike="noStrike" kern="1200" spc="0" baseline="0" noProof="1" dirty="0">
                <a:solidFill>
                  <a:schemeClr val="tx1">
                    <a:lumMod val="65000"/>
                    <a:lumOff val="35000"/>
                  </a:schemeClr>
                </a:solidFill>
                <a:latin typeface="+mn-lt"/>
                <a:ea typeface="+mn-ea"/>
                <a:cs typeface="+mn-cs"/>
              </a:defRPr>
            </a:pPr>
            <a:r>
              <a:rPr lang="en-US" sz="1050" b="1" dirty="0"/>
              <a:t>Age:</a:t>
            </a:r>
            <a:br>
              <a:rPr lang="en-US" sz="1050" b="1" dirty="0"/>
            </a:br>
            <a:r>
              <a:rPr lang="en-US" sz="1050" b="1" dirty="0"/>
              <a:t>30s</a:t>
            </a:r>
          </a:p>
        </c:rich>
      </c:tx>
      <c:layout>
        <c:manualLayout>
          <c:xMode val="edge"/>
          <c:yMode val="edge"/>
          <c:x val="0.36747300586590326"/>
          <c:y val="0.42678771697442691"/>
        </c:manualLayout>
      </c:layout>
      <c:overlay val="0"/>
      <c:spPr>
        <a:noFill/>
        <a:ln>
          <a:noFill/>
        </a:ln>
        <a:effectLst/>
      </c:spPr>
      <c:txPr>
        <a:bodyPr rot="0" spcFirstLastPara="1" vertOverflow="ellipsis" vert="horz" wrap="square" anchor="ctr" anchorCtr="1"/>
        <a:lstStyle/>
        <a:p>
          <a:pPr>
            <a:defRPr lang="en-US" sz="1050" b="1" i="0" u="none" strike="noStrike" kern="1200" spc="0" baseline="0" noProof="1" dirty="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20s</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AEA9-CF47-BE0C-A9A043554B42}"/>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AEA9-CF47-BE0C-A9A043554B42}"/>
              </c:ext>
            </c:extLst>
          </c:dPt>
          <c:cat>
            <c:strRef>
              <c:f>Sheet1!$A$2:$A$3</c:f>
              <c:strCache>
                <c:ptCount val="2"/>
                <c:pt idx="0">
                  <c:v>Stocks</c:v>
                </c:pt>
                <c:pt idx="1">
                  <c:v>Bonds</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0-3187-4847-B168-AF8B54F86DF1}"/>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1" dirty="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1" i="0" u="none" strike="noStrike" kern="1200" spc="0" baseline="0" noProof="1" dirty="0">
                <a:solidFill>
                  <a:schemeClr val="tx1">
                    <a:lumMod val="65000"/>
                    <a:lumOff val="35000"/>
                  </a:schemeClr>
                </a:solidFill>
                <a:latin typeface="+mn-lt"/>
                <a:ea typeface="+mn-ea"/>
                <a:cs typeface="+mn-cs"/>
              </a:defRPr>
            </a:pPr>
            <a:r>
              <a:rPr lang="en-US" sz="1050" b="1" dirty="0"/>
              <a:t>Age:</a:t>
            </a:r>
            <a:br>
              <a:rPr lang="en-US" sz="1050" b="1" dirty="0"/>
            </a:br>
            <a:r>
              <a:rPr lang="en-US" sz="1050" b="1" dirty="0"/>
              <a:t>40s</a:t>
            </a:r>
          </a:p>
        </c:rich>
      </c:tx>
      <c:layout>
        <c:manualLayout>
          <c:xMode val="edge"/>
          <c:yMode val="edge"/>
          <c:x val="0.36747300586590326"/>
          <c:y val="0.42678771697442691"/>
        </c:manualLayout>
      </c:layout>
      <c:overlay val="0"/>
      <c:spPr>
        <a:noFill/>
        <a:ln>
          <a:noFill/>
        </a:ln>
        <a:effectLst/>
      </c:spPr>
      <c:txPr>
        <a:bodyPr rot="0" spcFirstLastPara="1" vertOverflow="ellipsis" vert="horz" wrap="square" anchor="ctr" anchorCtr="1"/>
        <a:lstStyle/>
        <a:p>
          <a:pPr>
            <a:defRPr lang="en-US" sz="1050" b="1" i="0" u="none" strike="noStrike" kern="1200" spc="0" baseline="0" noProof="1" dirty="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40s</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AEA9-CF47-BE0C-A9A043554B42}"/>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AEA9-CF47-BE0C-A9A043554B42}"/>
              </c:ext>
            </c:extLst>
          </c:dPt>
          <c:cat>
            <c:strRef>
              <c:f>Sheet1!$A$2:$A$3</c:f>
              <c:strCache>
                <c:ptCount val="2"/>
                <c:pt idx="0">
                  <c:v>Stocks</c:v>
                </c:pt>
                <c:pt idx="1">
                  <c:v>Bonds</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0-3187-4847-B168-AF8B54F86DF1}"/>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1" dirty="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050" b="1" i="0" u="none" strike="noStrike" kern="1200" spc="0" baseline="0">
                <a:solidFill>
                  <a:schemeClr val="tx1">
                    <a:lumMod val="65000"/>
                    <a:lumOff val="35000"/>
                  </a:schemeClr>
                </a:solidFill>
                <a:latin typeface="+mn-lt"/>
                <a:ea typeface="+mn-ea"/>
                <a:cs typeface="+mn-cs"/>
              </a:defRPr>
            </a:pPr>
            <a:r>
              <a:rPr lang="en-US" sz="1050" b="1" dirty="0"/>
              <a:t>Age:</a:t>
            </a:r>
            <a:br>
              <a:rPr lang="en-US" sz="1050" b="1" dirty="0"/>
            </a:br>
            <a:r>
              <a:rPr lang="en-US" sz="1050" b="1" dirty="0"/>
              <a:t>50s</a:t>
            </a:r>
          </a:p>
        </c:rich>
      </c:tx>
      <c:layout>
        <c:manualLayout>
          <c:xMode val="edge"/>
          <c:yMode val="edge"/>
          <c:x val="0.36747300586590326"/>
          <c:y val="0.42678771697442691"/>
        </c:manualLayout>
      </c:layout>
      <c:overlay val="0"/>
      <c:spPr>
        <a:noFill/>
        <a:ln>
          <a:noFill/>
        </a:ln>
        <a:effectLst/>
      </c:spPr>
      <c:txPr>
        <a:bodyPr rot="0" spcFirstLastPara="1" vertOverflow="ellipsis" vert="horz" wrap="square" anchor="ctr" anchorCtr="0"/>
        <a:lstStyle/>
        <a:p>
          <a:pPr>
            <a:defRPr sz="105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50s</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EA06-674B-B665-B5D9C0F1D76E}"/>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EA06-674B-B665-B5D9C0F1D76E}"/>
              </c:ext>
            </c:extLst>
          </c:dPt>
          <c:cat>
            <c:strRef>
              <c:f>Sheet1!$A$2:$A$3</c:f>
              <c:strCache>
                <c:ptCount val="2"/>
                <c:pt idx="0">
                  <c:v>Stocks</c:v>
                </c:pt>
                <c:pt idx="1">
                  <c:v>Bonds</c:v>
                </c:pt>
              </c:strCache>
            </c:strRef>
          </c:cat>
          <c:val>
            <c:numRef>
              <c:f>Sheet1!$B$2:$B$3</c:f>
              <c:numCache>
                <c:formatCode>General</c:formatCode>
                <c:ptCount val="2"/>
                <c:pt idx="0">
                  <c:v>85</c:v>
                </c:pt>
                <c:pt idx="1">
                  <c:v>35</c:v>
                </c:pt>
              </c:numCache>
            </c:numRef>
          </c:val>
          <c:extLst>
            <c:ext xmlns:c16="http://schemas.microsoft.com/office/drawing/2014/chart" uri="{C3380CC4-5D6E-409C-BE32-E72D297353CC}">
              <c16:uniqueId val="{00000000-3187-4847-B168-AF8B54F86DF1}"/>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1" i="0" u="none" strike="noStrike" kern="1200" spc="0" baseline="0" noProof="1" dirty="0">
                <a:solidFill>
                  <a:schemeClr val="tx1">
                    <a:lumMod val="65000"/>
                    <a:lumOff val="35000"/>
                  </a:schemeClr>
                </a:solidFill>
                <a:latin typeface="+mn-lt"/>
                <a:ea typeface="+mn-ea"/>
                <a:cs typeface="+mn-cs"/>
              </a:defRPr>
            </a:pPr>
            <a:r>
              <a:rPr lang="en-US" sz="1050" b="1" dirty="0"/>
              <a:t>Age:</a:t>
            </a:r>
            <a:br>
              <a:rPr lang="en-US" sz="1050" b="1" dirty="0"/>
            </a:br>
            <a:r>
              <a:rPr lang="en-US" sz="1050" b="1" dirty="0"/>
              <a:t>60s</a:t>
            </a:r>
          </a:p>
        </c:rich>
      </c:tx>
      <c:layout>
        <c:manualLayout>
          <c:xMode val="edge"/>
          <c:yMode val="edge"/>
          <c:x val="0.36747300586590326"/>
          <c:y val="0.42678771697442691"/>
        </c:manualLayout>
      </c:layout>
      <c:overlay val="0"/>
      <c:spPr>
        <a:noFill/>
        <a:ln>
          <a:noFill/>
        </a:ln>
        <a:effectLst/>
      </c:spPr>
      <c:txPr>
        <a:bodyPr rot="0" spcFirstLastPara="1" vertOverflow="ellipsis" vert="horz" wrap="square" anchor="ctr" anchorCtr="1"/>
        <a:lstStyle/>
        <a:p>
          <a:pPr>
            <a:defRPr lang="en-US" sz="1050" b="1" i="0" u="none" strike="noStrike" kern="1200" spc="0" baseline="0" noProof="1" dirty="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20s</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AEA9-CF47-BE0C-A9A043554B42}"/>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AEA9-CF47-BE0C-A9A043554B42}"/>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3076-4893-B9F0-159C79085D61}"/>
              </c:ext>
            </c:extLst>
          </c:dPt>
          <c:cat>
            <c:strRef>
              <c:f>Sheet1!$A$2:$A$4</c:f>
              <c:strCache>
                <c:ptCount val="3"/>
                <c:pt idx="0">
                  <c:v>Stocks</c:v>
                </c:pt>
                <c:pt idx="1">
                  <c:v>Bonds</c:v>
                </c:pt>
                <c:pt idx="2">
                  <c:v>Money Market/Stable Value</c:v>
                </c:pt>
              </c:strCache>
            </c:strRef>
          </c:cat>
          <c:val>
            <c:numRef>
              <c:f>Sheet1!$B$2:$B$4</c:f>
              <c:numCache>
                <c:formatCode>General</c:formatCode>
                <c:ptCount val="3"/>
                <c:pt idx="0">
                  <c:v>65</c:v>
                </c:pt>
                <c:pt idx="1">
                  <c:v>50</c:v>
                </c:pt>
                <c:pt idx="2">
                  <c:v>10</c:v>
                </c:pt>
              </c:numCache>
            </c:numRef>
          </c:val>
          <c:extLst>
            <c:ext xmlns:c16="http://schemas.microsoft.com/office/drawing/2014/chart" uri="{C3380CC4-5D6E-409C-BE32-E72D297353CC}">
              <c16:uniqueId val="{00000000-3187-4847-B168-AF8B54F86DF1}"/>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1" dirty="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1" i="0" u="none" strike="noStrike" kern="1200" spc="0" baseline="0" noProof="1" dirty="0">
                <a:solidFill>
                  <a:schemeClr val="tx1">
                    <a:lumMod val="65000"/>
                    <a:lumOff val="35000"/>
                  </a:schemeClr>
                </a:solidFill>
                <a:latin typeface="+mn-lt"/>
                <a:ea typeface="+mn-ea"/>
                <a:cs typeface="+mn-cs"/>
              </a:defRPr>
            </a:pPr>
            <a:r>
              <a:rPr lang="en-US" sz="1050" b="1" dirty="0"/>
              <a:t>Age:</a:t>
            </a:r>
          </a:p>
          <a:p>
            <a:pPr>
              <a:defRPr sz="1050" b="1"/>
            </a:pPr>
            <a:r>
              <a:rPr lang="en-US" sz="1050" b="1" dirty="0"/>
              <a:t>70s and</a:t>
            </a:r>
            <a:br>
              <a:rPr lang="en-US" sz="1050" b="1" dirty="0"/>
            </a:br>
            <a:r>
              <a:rPr lang="en-US" sz="1050" b="1" dirty="0"/>
              <a:t>over</a:t>
            </a:r>
          </a:p>
        </c:rich>
      </c:tx>
      <c:layout>
        <c:manualLayout>
          <c:xMode val="edge"/>
          <c:yMode val="edge"/>
          <c:x val="0.31908033688537796"/>
          <c:y val="0.3736078295488211"/>
        </c:manualLayout>
      </c:layout>
      <c:overlay val="0"/>
      <c:spPr>
        <a:noFill/>
        <a:ln>
          <a:noFill/>
        </a:ln>
        <a:effectLst/>
      </c:spPr>
      <c:txPr>
        <a:bodyPr rot="0" spcFirstLastPara="1" vertOverflow="ellipsis" vert="horz" wrap="square" anchor="ctr" anchorCtr="1"/>
        <a:lstStyle/>
        <a:p>
          <a:pPr>
            <a:defRPr lang="en-US" sz="1050" b="1" i="0" u="none" strike="noStrike" kern="1200" spc="0" baseline="0" noProof="1" dirty="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073247312015265E-2"/>
          <c:y val="0.14382263128197453"/>
          <c:w val="0.78004849041731805"/>
          <c:h val="0.75006254887448665"/>
        </c:manualLayout>
      </c:layout>
      <c:doughnutChart>
        <c:varyColors val="1"/>
        <c:ser>
          <c:idx val="0"/>
          <c:order val="0"/>
          <c:tx>
            <c:strRef>
              <c:f>Sheet1!$B$1</c:f>
              <c:strCache>
                <c:ptCount val="1"/>
                <c:pt idx="0">
                  <c:v>Age: 70s and over</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AEA9-CF47-BE0C-A9A043554B42}"/>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AEA9-CF47-BE0C-A9A043554B42}"/>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D107-455E-9C91-A344C1293A68}"/>
              </c:ext>
            </c:extLst>
          </c:dPt>
          <c:cat>
            <c:strRef>
              <c:f>Sheet1!$A$2:$A$4</c:f>
              <c:strCache>
                <c:ptCount val="3"/>
                <c:pt idx="0">
                  <c:v>Stocks</c:v>
                </c:pt>
                <c:pt idx="1">
                  <c:v>Bonds</c:v>
                </c:pt>
                <c:pt idx="2">
                  <c:v>Money Market/Stable Value</c:v>
                </c:pt>
              </c:strCache>
            </c:strRef>
          </c:cat>
          <c:val>
            <c:numRef>
              <c:f>Sheet1!$B$2:$B$4</c:f>
              <c:numCache>
                <c:formatCode>General</c:formatCode>
                <c:ptCount val="3"/>
                <c:pt idx="0">
                  <c:v>50</c:v>
                </c:pt>
                <c:pt idx="1">
                  <c:v>60</c:v>
                </c:pt>
                <c:pt idx="2">
                  <c:v>20</c:v>
                </c:pt>
              </c:numCache>
            </c:numRef>
          </c:val>
          <c:extLst>
            <c:ext xmlns:c16="http://schemas.microsoft.com/office/drawing/2014/chart" uri="{C3380CC4-5D6E-409C-BE32-E72D297353CC}">
              <c16:uniqueId val="{00000000-3187-4847-B168-AF8B54F86DF1}"/>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noProof="1" dirty="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82041"/>
          </a:xfrm>
          <a:prstGeom prst="rect">
            <a:avLst/>
          </a:prstGeom>
        </p:spPr>
        <p:txBody>
          <a:bodyPr vert="horz" lIns="95674" tIns="47837" rIns="95674" bIns="47837" rtlCol="0"/>
          <a:lstStyle>
            <a:lvl1pPr algn="l">
              <a:defRPr sz="1300"/>
            </a:lvl1pPr>
          </a:lstStyle>
          <a:p>
            <a:endParaRPr lang="en-US"/>
          </a:p>
        </p:txBody>
      </p:sp>
      <p:sp>
        <p:nvSpPr>
          <p:cNvPr id="3" name="Date Placeholder 2"/>
          <p:cNvSpPr>
            <a:spLocks noGrp="1"/>
          </p:cNvSpPr>
          <p:nvPr>
            <p:ph type="dt" idx="1"/>
          </p:nvPr>
        </p:nvSpPr>
        <p:spPr>
          <a:xfrm>
            <a:off x="4143271" y="0"/>
            <a:ext cx="3170255" cy="482041"/>
          </a:xfrm>
          <a:prstGeom prst="rect">
            <a:avLst/>
          </a:prstGeom>
        </p:spPr>
        <p:txBody>
          <a:bodyPr vert="horz" lIns="95674" tIns="47837" rIns="95674" bIns="47837" rtlCol="0"/>
          <a:lstStyle>
            <a:lvl1pPr algn="r">
              <a:defRPr sz="1300"/>
            </a:lvl1pPr>
          </a:lstStyle>
          <a:p>
            <a:fld id="{07376681-1EC0-4B43-845A-FEE7389147CC}" type="datetimeFigureOut">
              <a:rPr lang="en-US" smtClean="0"/>
              <a:t>06/18/2020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5674" tIns="47837" rIns="95674" bIns="47837" rtlCol="0" anchor="ctr"/>
          <a:lstStyle/>
          <a:p>
            <a:endParaRPr lang="en-US"/>
          </a:p>
        </p:txBody>
      </p:sp>
      <p:sp>
        <p:nvSpPr>
          <p:cNvPr id="5" name="Notes Placeholder 4"/>
          <p:cNvSpPr>
            <a:spLocks noGrp="1"/>
          </p:cNvSpPr>
          <p:nvPr>
            <p:ph type="body" sz="quarter" idx="3"/>
          </p:nvPr>
        </p:nvSpPr>
        <p:spPr>
          <a:xfrm>
            <a:off x="731856" y="4620661"/>
            <a:ext cx="5851490" cy="3780390"/>
          </a:xfrm>
          <a:prstGeom prst="rect">
            <a:avLst/>
          </a:prstGeom>
        </p:spPr>
        <p:txBody>
          <a:bodyPr vert="horz" lIns="95674" tIns="47837" rIns="95674" bIns="478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59"/>
            <a:ext cx="3170255" cy="482041"/>
          </a:xfrm>
          <a:prstGeom prst="rect">
            <a:avLst/>
          </a:prstGeom>
        </p:spPr>
        <p:txBody>
          <a:bodyPr vert="horz" lIns="95674" tIns="47837" rIns="95674" bIns="47837" rtlCol="0" anchor="b"/>
          <a:lstStyle>
            <a:lvl1pPr algn="l">
              <a:defRPr sz="1300"/>
            </a:lvl1pPr>
          </a:lstStyle>
          <a:p>
            <a:endParaRPr lang="en-US"/>
          </a:p>
        </p:txBody>
      </p:sp>
      <p:sp>
        <p:nvSpPr>
          <p:cNvPr id="7" name="Slide Number Placeholder 6"/>
          <p:cNvSpPr>
            <a:spLocks noGrp="1"/>
          </p:cNvSpPr>
          <p:nvPr>
            <p:ph type="sldNum" sz="quarter" idx="5"/>
          </p:nvPr>
        </p:nvSpPr>
        <p:spPr>
          <a:xfrm>
            <a:off x="4143271" y="9119159"/>
            <a:ext cx="3170255" cy="482041"/>
          </a:xfrm>
          <a:prstGeom prst="rect">
            <a:avLst/>
          </a:prstGeom>
        </p:spPr>
        <p:txBody>
          <a:bodyPr vert="horz" lIns="95674" tIns="47837" rIns="95674" bIns="47837" rtlCol="0" anchor="b"/>
          <a:lstStyle>
            <a:lvl1pPr algn="r">
              <a:defRPr sz="1300"/>
            </a:lvl1pPr>
          </a:lstStyle>
          <a:p>
            <a:fld id="{CFA5BF29-3A85-45E8-9EC2-6FCFBE5E0498}" type="slidenum">
              <a:rPr lang="en-US" smtClean="0"/>
              <a:t>‹#›</a:t>
            </a:fld>
            <a:endParaRPr lang="en-US"/>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0355EFB-D97E-4D79-AAED-1509F138297F}" type="slidenum">
              <a:rPr lang="en-US" smtClean="0"/>
              <a:pPr>
                <a:defRPr/>
              </a:pPr>
              <a:t>1</a:t>
            </a:fld>
            <a:endParaRPr lang="en-US" dirty="0"/>
          </a:p>
        </p:txBody>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Introduce speakers—provide brief background to indicate their expertise and why they are presenting—use CFAs if possible</a:t>
            </a:r>
          </a:p>
          <a:p>
            <a:endParaRPr lang="en-US"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TERMS OF USE</a:t>
            </a:r>
          </a:p>
          <a:p>
            <a:endParaRPr lang="en-US"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By using this presentation, you understand and agree to the following:</a:t>
            </a: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You understand that T. Rowe Price does not undertake to give investment advice in a fiduciary capacity by making available this presentation and that 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To the extent you modify this presentation you will not attribute this presentation to T. Rowe Price through co-branding or otherwise.</a:t>
            </a: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To the extent you provide investment recommendations to clients or prospective clients, you will not attribute any such recommendation(s) to T. Rowe Price.</a:t>
            </a:r>
          </a:p>
          <a:p>
            <a:pPr marL="171450"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You are responsible for satisfying all applicable regulatory standards relating to this communication’s use by your firm, including all applicable content, approval, recordkeeping, and filing requirements.</a:t>
            </a:r>
          </a:p>
          <a:p>
            <a:pPr marL="171450" indent="-1714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sz="1000" i="1" dirty="0">
                <a:latin typeface="Arial" panose="020B0604020202020204" pitchFamily="34" charset="0"/>
                <a:cs typeface="Arial" panose="020B0604020202020204" pitchFamily="34" charset="0"/>
              </a:rPr>
              <a:t>Please insert your data/content where indicated and delete these terms of use and various instructions throughout the PPT before using.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11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[Plan specific slide—Participant money in]</a:t>
            </a:r>
          </a:p>
          <a:p>
            <a:endParaRPr lang="en-US" dirty="0">
              <a:latin typeface="Arial" panose="020B0604020202020204" pitchFamily="34" charset="0"/>
            </a:endParaRPr>
          </a:p>
          <a:p>
            <a:r>
              <a:rPr lang="en-US" dirty="0">
                <a:latin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rPr>
              <a:t>Review vesting schedule</a:t>
            </a:r>
          </a:p>
          <a:p>
            <a:pPr marL="179388" indent="-179388">
              <a:buFont typeface="Wingdings" panose="05000000000000000000" pitchFamily="2" charset="2"/>
              <a:buChar char="§"/>
            </a:pPr>
            <a:r>
              <a:rPr lang="en-US" dirty="0">
                <a:latin typeface="Arial" panose="020B0604020202020204" pitchFamily="34" charset="0"/>
              </a:rPr>
              <a:t>Reiterate that salary deferrals are always 100% vested</a:t>
            </a:r>
          </a:p>
          <a:p>
            <a:endParaRPr lang="en-US" sz="1100" dirty="0"/>
          </a:p>
        </p:txBody>
      </p:sp>
      <p:sp>
        <p:nvSpPr>
          <p:cNvPr id="4" name="Slide Number Placeholder 3"/>
          <p:cNvSpPr>
            <a:spLocks noGrp="1"/>
          </p:cNvSpPr>
          <p:nvPr>
            <p:ph type="sldNum" sz="quarter" idx="10"/>
          </p:nvPr>
        </p:nvSpPr>
        <p:spPr/>
        <p:txBody>
          <a:bodyPr/>
          <a:lstStyle/>
          <a:p>
            <a:fld id="{CFA5BF29-3A85-45E8-9EC2-6FCFBE5E0498}" type="slidenum">
              <a:rPr lang="en-US" smtClean="0"/>
              <a:t>10</a:t>
            </a:fld>
            <a:endParaRPr lang="en-US"/>
          </a:p>
        </p:txBody>
      </p:sp>
    </p:spTree>
    <p:extLst>
      <p:ext uri="{BB962C8B-B14F-4D97-AF65-F5344CB8AC3E}">
        <p14:creationId xmlns:p14="http://schemas.microsoft.com/office/powerpoint/2010/main" val="151497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689">
              <a:defRPr/>
            </a:pPr>
            <a:r>
              <a:rPr lang="en-US" dirty="0"/>
              <a:t>[Plan</a:t>
            </a:r>
            <a:r>
              <a:rPr lang="en-US" baseline="0" dirty="0"/>
              <a:t> specific</a:t>
            </a:r>
            <a:r>
              <a:rPr lang="en-US" dirty="0"/>
              <a:t> slide –</a:t>
            </a:r>
            <a:r>
              <a:rPr lang="en-US" baseline="0" dirty="0"/>
              <a:t> plan DOES NOT offer a match</a:t>
            </a:r>
            <a:r>
              <a:rPr lang="en-US" dirty="0"/>
              <a:t>]</a:t>
            </a:r>
          </a:p>
          <a:p>
            <a:endParaRPr lang="en-US" dirty="0"/>
          </a:p>
          <a:p>
            <a:r>
              <a:rPr lang="en-US" dirty="0"/>
              <a:t>Rep Talking Points:</a:t>
            </a:r>
          </a:p>
          <a:p>
            <a:pPr marL="179379" indent="-179379">
              <a:buFontTx/>
              <a:buChar char="-"/>
            </a:pPr>
            <a:r>
              <a:rPr lang="en-US" dirty="0"/>
              <a:t>Define</a:t>
            </a:r>
            <a:r>
              <a:rPr lang="en-US" baseline="0" dirty="0"/>
              <a:t> the goal: </a:t>
            </a:r>
          </a:p>
          <a:p>
            <a:pPr marL="657747" lvl="1" indent="-179379">
              <a:buFontTx/>
              <a:buChar char="-"/>
            </a:pPr>
            <a:r>
              <a:rPr lang="en-US" baseline="0" dirty="0"/>
              <a:t>What are you saving for – to finance retirement, to have money to spend when no longer working</a:t>
            </a:r>
          </a:p>
          <a:p>
            <a:pPr marL="657747" lvl="1" indent="-179379">
              <a:buFontTx/>
              <a:buChar char="-"/>
            </a:pPr>
            <a:r>
              <a:rPr lang="en-US" baseline="0" dirty="0"/>
              <a:t>When – differs for everyone, at TRP we generally assume a person will retire around age 65</a:t>
            </a:r>
          </a:p>
          <a:p>
            <a:pPr marL="657747" lvl="1" indent="-179379">
              <a:buFontTx/>
              <a:buChar char="-"/>
            </a:pPr>
            <a:r>
              <a:rPr lang="en-US" baseline="0" dirty="0"/>
              <a:t>How much will it cost when you retire – everyone’s scenario is different, but again, we have some guidelines.</a:t>
            </a:r>
          </a:p>
          <a:p>
            <a:pPr marL="179379" indent="-179379">
              <a:buFontTx/>
              <a:buChar char="-"/>
            </a:pPr>
            <a:r>
              <a:rPr lang="en-US" baseline="0" dirty="0"/>
              <a:t>Achieving the goal:</a:t>
            </a:r>
          </a:p>
          <a:p>
            <a:pPr marL="657747" lvl="1" indent="-179379">
              <a:buFontTx/>
              <a:buChar char="-"/>
            </a:pPr>
            <a:r>
              <a:rPr lang="en-US" baseline="0" dirty="0"/>
              <a:t>How much to save… </a:t>
            </a:r>
            <a:r>
              <a:rPr lang="en-US" dirty="0"/>
              <a:t>Reviews TRP savings guidance</a:t>
            </a:r>
          </a:p>
          <a:p>
            <a:pPr marL="657722" lvl="1" indent="-179379">
              <a:buFontTx/>
              <a:buChar char="-"/>
            </a:pPr>
            <a:r>
              <a:rPr lang="en-US" dirty="0"/>
              <a:t>Target 15% (They will voice over that that figure includes company match/contributions)</a:t>
            </a:r>
          </a:p>
          <a:p>
            <a:pPr marL="657722" lvl="1" indent="-179379">
              <a:buFontTx/>
              <a:buChar char="-"/>
            </a:pPr>
            <a:r>
              <a:rPr lang="en-US" dirty="0"/>
              <a:t>At a min save enough to get company match</a:t>
            </a:r>
          </a:p>
          <a:p>
            <a:pPr marL="657722" lvl="1" indent="-179379">
              <a:buFontTx/>
              <a:buChar char="-"/>
            </a:pPr>
            <a:r>
              <a:rPr lang="en-US" dirty="0"/>
              <a:t>If saving below 15%, increase contributions annually by 2% towards that target (rep will voice over to use auto-increase service, if offered, and can link to a slide with AI info via the gears in the bottom right)</a:t>
            </a:r>
          </a:p>
          <a:p>
            <a:pPr marL="179379" indent="-179379">
              <a:buFontTx/>
              <a:buChar char="-"/>
            </a:pPr>
            <a:r>
              <a:rPr lang="en-US" dirty="0"/>
              <a:t>Rep explains that these goals are to help you achieve the savings targets on the right, THIS IS THE HOW</a:t>
            </a:r>
            <a:r>
              <a:rPr lang="en-US" baseline="0" dirty="0"/>
              <a:t> MUCH GUIDANCE </a:t>
            </a:r>
            <a:r>
              <a:rPr lang="en-US" dirty="0"/>
              <a:t>and discusses that it’s easier to hit the higher goals later in life if they start early and save often </a:t>
            </a:r>
          </a:p>
          <a:p>
            <a:pPr marL="179379" indent="-179379" defTabSz="956737">
              <a:buFontTx/>
              <a:buChar char="-"/>
              <a:defRPr/>
            </a:pPr>
            <a:r>
              <a:rPr lang="en-US" dirty="0"/>
              <a:t>Rep should</a:t>
            </a:r>
            <a:r>
              <a:rPr lang="en-US" baseline="0" dirty="0"/>
              <a:t> also explain quickly the account type. We know they have an employer plan… but a rep could also mention individual accounts here. </a:t>
            </a:r>
            <a:endParaRPr lang="en-US" dirty="0"/>
          </a:p>
          <a:p>
            <a:pPr marL="179379" indent="-179379">
              <a:buFontTx/>
              <a:buChar char="-"/>
            </a:pPr>
            <a:r>
              <a:rPr lang="en-US" dirty="0"/>
              <a:t>Moving</a:t>
            </a:r>
            <a:r>
              <a:rPr lang="en-US" baseline="0" dirty="0"/>
              <a:t> on to investment strategy…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0A8B2-1A6A-4636-8F5C-0EBAC6E78B1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64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257300" y="720725"/>
            <a:ext cx="4800600" cy="3600450"/>
          </a:xfrm>
          <a:ln/>
        </p:spPr>
      </p:sp>
      <p:sp>
        <p:nvSpPr>
          <p:cNvPr id="126979" name="Notes Placeholder 2"/>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latin typeface="Arial" panose="020B0604020202020204" pitchFamily="34" charset="0"/>
              </a:rPr>
              <a:t>[Static slide]</a:t>
            </a:r>
          </a:p>
          <a:p>
            <a:endParaRPr lang="en-US" sz="1300" dirty="0">
              <a:latin typeface="Arial" panose="020B0604020202020204" pitchFamily="34" charset="0"/>
            </a:endParaRPr>
          </a:p>
          <a:p>
            <a:r>
              <a:rPr lang="en-US" sz="1300" dirty="0">
                <a:latin typeface="Arial" panose="020B0604020202020204" pitchFamily="34" charset="0"/>
              </a:rPr>
              <a:t>Rep Talking Points:</a:t>
            </a:r>
          </a:p>
          <a:p>
            <a:pPr marL="179388" indent="-179388">
              <a:buFontTx/>
              <a:buChar char="-"/>
            </a:pPr>
            <a:r>
              <a:rPr lang="en-US" dirty="0"/>
              <a:t>Review concept</a:t>
            </a:r>
            <a:r>
              <a:rPr lang="en-US" baseline="0" dirty="0"/>
              <a:t> of compounding and the impa</a:t>
            </a:r>
          </a:p>
          <a:p>
            <a:pPr marL="179388" indent="-179388">
              <a:buFontTx/>
              <a:buChar char="-"/>
            </a:pPr>
            <a:r>
              <a:rPr lang="en-US" baseline="0" dirty="0"/>
              <a:t>Discuss impact of increasing contributions annually and how that could improve the end result over time</a:t>
            </a:r>
          </a:p>
          <a:p>
            <a:pPr marL="179388" indent="-179388">
              <a:buFontTx/>
              <a:buChar char="-"/>
            </a:pPr>
            <a:r>
              <a:rPr lang="en-US" baseline="0" dirty="0"/>
              <a:t>Remind of our guidance to aim for 15% and to increase 2% annually to get there</a:t>
            </a:r>
          </a:p>
          <a:p>
            <a:endParaRPr lang="en-US" altLang="en-US" dirty="0">
              <a:latin typeface="Verdana" pitchFamily="34" charset="0"/>
            </a:endParaRPr>
          </a:p>
        </p:txBody>
      </p:sp>
      <p:sp>
        <p:nvSpPr>
          <p:cNvPr id="1269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74" eaLnBrk="0" hangingPunct="0">
              <a:spcBef>
                <a:spcPct val="30000"/>
              </a:spcBef>
              <a:defRPr sz="1400">
                <a:solidFill>
                  <a:schemeClr val="tx1"/>
                </a:solidFill>
                <a:latin typeface="Arial" pitchFamily="34" charset="0"/>
              </a:defRPr>
            </a:lvl1pPr>
            <a:lvl2pPr marL="822251" indent="-309679" defTabSz="943274" eaLnBrk="0" hangingPunct="0">
              <a:spcBef>
                <a:spcPct val="30000"/>
              </a:spcBef>
              <a:defRPr sz="1400">
                <a:solidFill>
                  <a:schemeClr val="tx1"/>
                </a:solidFill>
                <a:latin typeface="Arial" pitchFamily="34" charset="0"/>
              </a:defRPr>
            </a:lvl2pPr>
            <a:lvl3pPr marL="1270750" indent="-245607" defTabSz="943274" eaLnBrk="0" hangingPunct="0">
              <a:spcBef>
                <a:spcPct val="30000"/>
              </a:spcBef>
              <a:defRPr sz="1400">
                <a:solidFill>
                  <a:schemeClr val="tx1"/>
                </a:solidFill>
                <a:latin typeface="Arial" pitchFamily="34" charset="0"/>
              </a:defRPr>
            </a:lvl3pPr>
            <a:lvl4pPr marL="1783322" indent="-245607" defTabSz="943274" eaLnBrk="0" hangingPunct="0">
              <a:spcBef>
                <a:spcPct val="30000"/>
              </a:spcBef>
              <a:defRPr sz="1400">
                <a:solidFill>
                  <a:schemeClr val="tx1"/>
                </a:solidFill>
                <a:latin typeface="Arial" pitchFamily="34" charset="0"/>
              </a:defRPr>
            </a:lvl4pPr>
            <a:lvl5pPr marL="2295894" indent="-245607" defTabSz="943274" eaLnBrk="0" hangingPunct="0">
              <a:spcBef>
                <a:spcPct val="30000"/>
              </a:spcBef>
              <a:defRPr sz="1400">
                <a:solidFill>
                  <a:schemeClr val="tx1"/>
                </a:solidFill>
                <a:latin typeface="Arial" pitchFamily="34" charset="0"/>
              </a:defRPr>
            </a:lvl5pPr>
            <a:lvl6pPr marL="2808466" indent="-245607" defTabSz="943274" eaLnBrk="0" fontAlgn="base" hangingPunct="0">
              <a:spcBef>
                <a:spcPct val="30000"/>
              </a:spcBef>
              <a:spcAft>
                <a:spcPct val="0"/>
              </a:spcAft>
              <a:defRPr sz="1400">
                <a:solidFill>
                  <a:schemeClr val="tx1"/>
                </a:solidFill>
                <a:latin typeface="Arial" pitchFamily="34" charset="0"/>
              </a:defRPr>
            </a:lvl6pPr>
            <a:lvl7pPr marL="3321038" indent="-245607" defTabSz="943274" eaLnBrk="0" fontAlgn="base" hangingPunct="0">
              <a:spcBef>
                <a:spcPct val="30000"/>
              </a:spcBef>
              <a:spcAft>
                <a:spcPct val="0"/>
              </a:spcAft>
              <a:defRPr sz="1400">
                <a:solidFill>
                  <a:schemeClr val="tx1"/>
                </a:solidFill>
                <a:latin typeface="Arial" pitchFamily="34" charset="0"/>
              </a:defRPr>
            </a:lvl7pPr>
            <a:lvl8pPr marL="3833609" indent="-245607" defTabSz="943274" eaLnBrk="0" fontAlgn="base" hangingPunct="0">
              <a:spcBef>
                <a:spcPct val="30000"/>
              </a:spcBef>
              <a:spcAft>
                <a:spcPct val="0"/>
              </a:spcAft>
              <a:defRPr sz="1400">
                <a:solidFill>
                  <a:schemeClr val="tx1"/>
                </a:solidFill>
                <a:latin typeface="Arial" pitchFamily="34" charset="0"/>
              </a:defRPr>
            </a:lvl8pPr>
            <a:lvl9pPr marL="4346181" indent="-245607" defTabSz="943274" eaLnBrk="0" fontAlgn="base" hangingPunct="0">
              <a:spcBef>
                <a:spcPct val="30000"/>
              </a:spcBef>
              <a:spcAft>
                <a:spcPct val="0"/>
              </a:spcAft>
              <a:defRPr sz="1400">
                <a:solidFill>
                  <a:schemeClr val="tx1"/>
                </a:solidFill>
                <a:latin typeface="Arial" pitchFamily="34" charset="0"/>
              </a:defRPr>
            </a:lvl9pPr>
          </a:lstStyle>
          <a:p>
            <a:pPr eaLnBrk="1" hangingPunct="1">
              <a:spcBef>
                <a:spcPct val="0"/>
              </a:spcBef>
            </a:pPr>
            <a:fld id="{5DEA83A1-EB45-427E-BDAF-0AAFA8977AF7}" type="slidenum">
              <a:rPr lang="en-US" altLang="en-US">
                <a:latin typeface="Verdana" pitchFamily="34" charset="0"/>
                <a:cs typeface="Arial" pitchFamily="34" charset="0"/>
              </a:rPr>
              <a:pPr eaLnBrk="1" hangingPunct="1">
                <a:spcBef>
                  <a:spcPct val="0"/>
                </a:spcBef>
              </a:pPr>
              <a:t>12</a:t>
            </a:fld>
            <a:endParaRPr lang="en-US" altLang="en-US" dirty="0">
              <a:latin typeface="Verdana" pitchFamily="34" charset="0"/>
              <a:cs typeface="Arial" pitchFamily="34" charset="0"/>
            </a:endParaRPr>
          </a:p>
        </p:txBody>
      </p:sp>
    </p:spTree>
    <p:extLst>
      <p:ext uri="{BB962C8B-B14F-4D97-AF65-F5344CB8AC3E}">
        <p14:creationId xmlns:p14="http://schemas.microsoft.com/office/powerpoint/2010/main" val="171039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[Plan specific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investment options at a high</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level (NOTE: Do not mention any individual investment options by name or additional disclosure will be required--speak with your compliance department for guidance)</a:t>
            </a:r>
            <a:endParaRPr lang="en-US" baseline="0" dirty="0">
              <a:latin typeface="Arial" panose="020B0604020202020204" pitchFamily="34" charset="0"/>
              <a:cs typeface="Arial" panose="020B0604020202020204" pitchFamily="34" charset="0"/>
            </a:endParaRPr>
          </a:p>
          <a:p>
            <a:pPr marL="179388" indent="-179388">
              <a:buFont typeface="Wingdings" panose="05000000000000000000" pitchFamily="2" charset="2"/>
              <a:buChar char="§"/>
            </a:pPr>
            <a:r>
              <a:rPr lang="en-US" baseline="0" dirty="0">
                <a:latin typeface="Arial" panose="020B0604020202020204" pitchFamily="34" charset="0"/>
                <a:cs typeface="Arial" panose="020B0604020202020204" pitchFamily="34" charset="0"/>
              </a:rPr>
              <a:t>Direct participants to the website for complete investment line-up</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13</a:t>
            </a:fld>
            <a:endParaRPr lang="en-US" dirty="0"/>
          </a:p>
        </p:txBody>
      </p:sp>
    </p:spTree>
    <p:extLst>
      <p:ext uri="{BB962C8B-B14F-4D97-AF65-F5344CB8AC3E}">
        <p14:creationId xmlns:p14="http://schemas.microsoft.com/office/powerpoint/2010/main" val="205181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4" name="Slide Number Placeholder 3"/>
          <p:cNvSpPr>
            <a:spLocks noGrp="1"/>
          </p:cNvSpPr>
          <p:nvPr>
            <p:ph type="sldNum" sz="quarter" idx="10"/>
          </p:nvPr>
        </p:nvSpPr>
        <p:spPr/>
        <p:txBody>
          <a:bodyPr/>
          <a:lstStyle/>
          <a:p>
            <a:fld id="{E720A8B2-1A6A-4636-8F5C-0EBAC6E78B1D}" type="slidenum">
              <a:rPr lang="en-US" smtClean="0"/>
              <a:t>14</a:t>
            </a:fld>
            <a:endParaRPr lang="en-US" dirty="0"/>
          </a:p>
        </p:txBody>
      </p:sp>
      <p:sp>
        <p:nvSpPr>
          <p:cNvPr id="5" name="Notes Placeholder 4"/>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[Plan specific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investment options at a high level (NOTE: Do not mention any individual investment options by name or additional disclosure will be required--speak with your compliance department for guidance)</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Direct participants to the website for complete investment line-up</a:t>
            </a:r>
          </a:p>
          <a:p>
            <a:endParaRPr lang="en-US" dirty="0"/>
          </a:p>
        </p:txBody>
      </p:sp>
    </p:spTree>
    <p:extLst>
      <p:ext uri="{BB962C8B-B14F-4D97-AF65-F5344CB8AC3E}">
        <p14:creationId xmlns:p14="http://schemas.microsoft.com/office/powerpoint/2010/main" val="1063003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[Plan specific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investment options at a high level (NOTE: Do not mention any individual investment options by name or additional disclosure will be required--speak with your compliance department for guidance)</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Direct participants to the website for complete investment line-up</a:t>
            </a:r>
          </a:p>
        </p:txBody>
      </p:sp>
      <p:sp>
        <p:nvSpPr>
          <p:cNvPr id="4" name="Slide Number Placeholder 3"/>
          <p:cNvSpPr>
            <a:spLocks noGrp="1"/>
          </p:cNvSpPr>
          <p:nvPr>
            <p:ph type="sldNum" sz="quarter" idx="10"/>
          </p:nvPr>
        </p:nvSpPr>
        <p:spPr/>
        <p:txBody>
          <a:bodyPr/>
          <a:lstStyle/>
          <a:p>
            <a:fld id="{E720A8B2-1A6A-4636-8F5C-0EBAC6E78B1D}" type="slidenum">
              <a:rPr lang="en-US" smtClean="0"/>
              <a:t>15</a:t>
            </a:fld>
            <a:endParaRPr lang="en-US" dirty="0"/>
          </a:p>
        </p:txBody>
      </p:sp>
    </p:spTree>
    <p:extLst>
      <p:ext uri="{BB962C8B-B14F-4D97-AF65-F5344CB8AC3E}">
        <p14:creationId xmlns:p14="http://schemas.microsoft.com/office/powerpoint/2010/main" val="93582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[Plan specific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investment options at a high level (NOTE: Do not mention any individual investment options by name or additional disclosure will be required--speak with your compliance department for guidance)</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Direct participants to the website for complete investment line-up</a:t>
            </a:r>
          </a:p>
        </p:txBody>
      </p:sp>
      <p:sp>
        <p:nvSpPr>
          <p:cNvPr id="4" name="Slide Number Placeholder 3"/>
          <p:cNvSpPr>
            <a:spLocks noGrp="1"/>
          </p:cNvSpPr>
          <p:nvPr>
            <p:ph type="sldNum" sz="quarter" idx="10"/>
          </p:nvPr>
        </p:nvSpPr>
        <p:spPr/>
        <p:txBody>
          <a:bodyPr/>
          <a:lstStyle/>
          <a:p>
            <a:fld id="{E720A8B2-1A6A-4636-8F5C-0EBAC6E78B1D}" type="slidenum">
              <a:rPr lang="en-US" smtClean="0"/>
              <a:t>16</a:t>
            </a:fld>
            <a:endParaRPr lang="en-US" dirty="0"/>
          </a:p>
        </p:txBody>
      </p:sp>
    </p:spTree>
    <p:extLst>
      <p:ext uri="{BB962C8B-B14F-4D97-AF65-F5344CB8AC3E}">
        <p14:creationId xmlns:p14="http://schemas.microsoft.com/office/powerpoint/2010/main" val="164082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[Plan specific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investment options at a high level (NOTE: Do not mention any individual investment options by name or additional disclosure will be required--speak with your compliance department for guidance)</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Direct participants to the website for complete investment line-up</a:t>
            </a:r>
          </a:p>
        </p:txBody>
      </p:sp>
      <p:sp>
        <p:nvSpPr>
          <p:cNvPr id="4" name="Slide Number Placeholder 3"/>
          <p:cNvSpPr>
            <a:spLocks noGrp="1"/>
          </p:cNvSpPr>
          <p:nvPr>
            <p:ph type="sldNum" sz="quarter" idx="10"/>
          </p:nvPr>
        </p:nvSpPr>
        <p:spPr/>
        <p:txBody>
          <a:bodyPr/>
          <a:lstStyle/>
          <a:p>
            <a:fld id="{E720A8B2-1A6A-4636-8F5C-0EBAC6E78B1D}" type="slidenum">
              <a:rPr lang="en-US" smtClean="0"/>
              <a:t>17</a:t>
            </a:fld>
            <a:endParaRPr lang="en-US" dirty="0"/>
          </a:p>
        </p:txBody>
      </p:sp>
    </p:spTree>
    <p:extLst>
      <p:ext uri="{BB962C8B-B14F-4D97-AF65-F5344CB8AC3E}">
        <p14:creationId xmlns:p14="http://schemas.microsoft.com/office/powerpoint/2010/main" val="81003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18</a:t>
            </a:fld>
            <a:endParaRPr lang="en-US" dirty="0"/>
          </a:p>
        </p:txBody>
      </p:sp>
    </p:spTree>
    <p:extLst>
      <p:ext uri="{BB962C8B-B14F-4D97-AF65-F5344CB8AC3E}">
        <p14:creationId xmlns:p14="http://schemas.microsoft.com/office/powerpoint/2010/main" val="224790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5BF29-3A85-45E8-9EC2-6FCFBE5E0498}" type="slidenum">
              <a:rPr lang="en-US" smtClean="0"/>
              <a:t>19</a:t>
            </a:fld>
            <a:endParaRPr lang="en-US"/>
          </a:p>
        </p:txBody>
      </p:sp>
    </p:spTree>
    <p:extLst>
      <p:ext uri="{BB962C8B-B14F-4D97-AF65-F5344CB8AC3E}">
        <p14:creationId xmlns:p14="http://schemas.microsoft.com/office/powerpoint/2010/main" val="40401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a:t>
            </a:fld>
            <a:endParaRPr lang="en-US"/>
          </a:p>
        </p:txBody>
      </p:sp>
    </p:spTree>
    <p:extLst>
      <p:ext uri="{BB962C8B-B14F-4D97-AF65-F5344CB8AC3E}">
        <p14:creationId xmlns:p14="http://schemas.microsoft.com/office/powerpoint/2010/main" val="46529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[Plan specific slide—Participant money in]</a:t>
            </a:r>
          </a:p>
          <a:p>
            <a:endParaRPr lang="en-US" dirty="0">
              <a:latin typeface="Arial" panose="020B0604020202020204" pitchFamily="34" charset="0"/>
            </a:endParaRPr>
          </a:p>
          <a:p>
            <a:r>
              <a:rPr lang="en-US" dirty="0">
                <a:latin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rPr>
              <a:t>Review plan specific eligibility requirements</a:t>
            </a:r>
          </a:p>
          <a:p>
            <a:pPr marL="179388" indent="-179388">
              <a:buFont typeface="Wingdings" panose="05000000000000000000" pitchFamily="2" charset="2"/>
              <a:buChar char="§"/>
            </a:pPr>
            <a:r>
              <a:rPr lang="en-US" dirty="0">
                <a:latin typeface="Arial" panose="020B0604020202020204" pitchFamily="34" charset="0"/>
              </a:rPr>
              <a:t>Review plan specific participant contribution limits</a:t>
            </a:r>
          </a:p>
          <a:p>
            <a:pPr marL="179388" indent="-179388">
              <a:buFont typeface="Wingdings" panose="05000000000000000000" pitchFamily="2" charset="2"/>
              <a:buChar char="§"/>
            </a:pPr>
            <a:r>
              <a:rPr lang="en-US" dirty="0">
                <a:latin typeface="Arial" panose="020B0604020202020204" pitchFamily="34" charset="0"/>
              </a:rPr>
              <a:t>Review IRS contribution limits for applicable  year</a:t>
            </a:r>
          </a:p>
          <a:p>
            <a:pPr marL="179388" indent="-179388">
              <a:buFont typeface="Wingdings" panose="05000000000000000000" pitchFamily="2" charset="2"/>
              <a:buChar char="§"/>
            </a:pPr>
            <a:r>
              <a:rPr lang="en-US" b="1" dirty="0">
                <a:latin typeface="Arial" panose="020B0604020202020204" pitchFamily="34" charset="0"/>
              </a:rPr>
              <a:t>MUST be clear that participant can contribute up to the LESSER of the plan percentage limit or the IRS contribution limit</a:t>
            </a:r>
          </a:p>
        </p:txBody>
      </p:sp>
      <p:sp>
        <p:nvSpPr>
          <p:cNvPr id="4" name="Slide Number Placeholder 3"/>
          <p:cNvSpPr>
            <a:spLocks noGrp="1"/>
          </p:cNvSpPr>
          <p:nvPr>
            <p:ph type="sldNum" sz="quarter" idx="10"/>
          </p:nvPr>
        </p:nvSpPr>
        <p:spPr/>
        <p:txBody>
          <a:bodyPr/>
          <a:lstStyle/>
          <a:p>
            <a:fld id="{CFA5BF29-3A85-45E8-9EC2-6FCFBE5E0498}" type="slidenum">
              <a:rPr lang="en-US" smtClean="0"/>
              <a:t>20</a:t>
            </a:fld>
            <a:endParaRPr lang="en-US"/>
          </a:p>
        </p:txBody>
      </p:sp>
    </p:spTree>
    <p:extLst>
      <p:ext uri="{BB962C8B-B14F-4D97-AF65-F5344CB8AC3E}">
        <p14:creationId xmlns:p14="http://schemas.microsoft.com/office/powerpoint/2010/main" val="430963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[Plan specific slide—Participant money in]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plan specific eligibility requirements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plan specific participant contribution limits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IRS contribution limits for applicable  year</a:t>
            </a:r>
          </a:p>
          <a:p>
            <a:pPr marL="179388" indent="-179388">
              <a:buFont typeface="Wingdings" panose="05000000000000000000" pitchFamily="2" charset="2"/>
              <a:buChar char="§"/>
            </a:pPr>
            <a:r>
              <a:rPr lang="en-US" b="1" dirty="0">
                <a:latin typeface="Arial" panose="020B0604020202020204" pitchFamily="34" charset="0"/>
                <a:cs typeface="Arial" panose="020B0604020202020204" pitchFamily="34" charset="0"/>
              </a:rPr>
              <a:t>MUST be clear that participant can contribute up to the LESSER of the plan percentage limit or the IRS contribution limit</a:t>
            </a:r>
          </a:p>
        </p:txBody>
      </p:sp>
      <p:sp>
        <p:nvSpPr>
          <p:cNvPr id="4" name="Slide Number Placeholder 3"/>
          <p:cNvSpPr>
            <a:spLocks noGrp="1"/>
          </p:cNvSpPr>
          <p:nvPr>
            <p:ph type="sldNum" sz="quarter" idx="10"/>
          </p:nvPr>
        </p:nvSpPr>
        <p:spPr/>
        <p:txBody>
          <a:bodyPr/>
          <a:lstStyle/>
          <a:p>
            <a:fld id="{CFA5BF29-3A85-45E8-9EC2-6FCFBE5E0498}" type="slidenum">
              <a:rPr lang="en-US" smtClean="0"/>
              <a:t>21</a:t>
            </a:fld>
            <a:endParaRPr lang="en-US"/>
          </a:p>
        </p:txBody>
      </p:sp>
    </p:spTree>
    <p:extLst>
      <p:ext uri="{BB962C8B-B14F-4D97-AF65-F5344CB8AC3E}">
        <p14:creationId xmlns:p14="http://schemas.microsoft.com/office/powerpoint/2010/main" val="230246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[Plan specific slide—Participant money in]</a:t>
            </a:r>
          </a:p>
          <a:p>
            <a:endParaRPr lang="en-US" dirty="0">
              <a:latin typeface="Arial" panose="020B0604020202020204" pitchFamily="34" charset="0"/>
            </a:endParaRPr>
          </a:p>
          <a:p>
            <a:r>
              <a:rPr lang="en-US" dirty="0">
                <a:latin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rPr>
              <a:t>Review plan specific eligibility requirements</a:t>
            </a:r>
          </a:p>
          <a:p>
            <a:pPr marL="179388" indent="-179388">
              <a:buFont typeface="Wingdings" panose="05000000000000000000" pitchFamily="2" charset="2"/>
              <a:buChar char="§"/>
            </a:pPr>
            <a:r>
              <a:rPr lang="en-US" dirty="0">
                <a:latin typeface="Arial" panose="020B0604020202020204" pitchFamily="34" charset="0"/>
              </a:rPr>
              <a:t>Review plan specific participant contribution limits</a:t>
            </a:r>
          </a:p>
          <a:p>
            <a:pPr marL="179388" indent="-179388">
              <a:buFont typeface="Wingdings" panose="05000000000000000000" pitchFamily="2" charset="2"/>
              <a:buChar char="§"/>
            </a:pPr>
            <a:r>
              <a:rPr lang="en-US" dirty="0">
                <a:latin typeface="Arial" panose="020B0604020202020204" pitchFamily="34" charset="0"/>
              </a:rPr>
              <a:t>Review IRS contribution limits for applicable  year</a:t>
            </a:r>
          </a:p>
          <a:p>
            <a:pPr marL="179388" indent="-179388">
              <a:buFont typeface="Wingdings" panose="05000000000000000000" pitchFamily="2" charset="2"/>
              <a:buChar char="§"/>
            </a:pPr>
            <a:r>
              <a:rPr lang="en-US" b="1" dirty="0">
                <a:latin typeface="Arial" panose="020B0604020202020204" pitchFamily="34" charset="0"/>
              </a:rPr>
              <a:t>MUST be clear that participant can contribute up to the LESSER of the plan percentage limit or the IRS contribution limit</a:t>
            </a:r>
          </a:p>
        </p:txBody>
      </p:sp>
      <p:sp>
        <p:nvSpPr>
          <p:cNvPr id="4" name="Slide Number Placeholder 3"/>
          <p:cNvSpPr>
            <a:spLocks noGrp="1"/>
          </p:cNvSpPr>
          <p:nvPr>
            <p:ph type="sldNum" sz="quarter" idx="10"/>
          </p:nvPr>
        </p:nvSpPr>
        <p:spPr/>
        <p:txBody>
          <a:bodyPr/>
          <a:lstStyle/>
          <a:p>
            <a:fld id="{CFA5BF29-3A85-45E8-9EC2-6FCFBE5E0498}" type="slidenum">
              <a:rPr lang="en-US" smtClean="0"/>
              <a:t>22</a:t>
            </a:fld>
            <a:endParaRPr lang="en-US"/>
          </a:p>
        </p:txBody>
      </p:sp>
    </p:spTree>
    <p:extLst>
      <p:ext uri="{BB962C8B-B14F-4D97-AF65-F5344CB8AC3E}">
        <p14:creationId xmlns:p14="http://schemas.microsoft.com/office/powerpoint/2010/main" val="2454501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a:latin typeface="Arial" panose="020B0604020202020204" pitchFamily="34" charset="0"/>
                <a:cs typeface="Arial" panose="020B0604020202020204" pitchFamily="34" charset="0"/>
              </a:rPr>
              <a:t>[static slide—will not change]</a:t>
            </a:r>
          </a:p>
          <a:p>
            <a:pPr defTabSz="956737">
              <a:defRPr/>
            </a:pPr>
            <a:endParaRPr lang="en-US" dirty="0">
              <a:latin typeface="Arial" panose="020B0604020202020204" pitchFamily="34" charset="0"/>
              <a:cs typeface="Arial" panose="020B0604020202020204" pitchFamily="34" charset="0"/>
            </a:endParaRPr>
          </a:p>
          <a:p>
            <a:pPr defTabSz="956737">
              <a:defRPr/>
            </a:pPr>
            <a:r>
              <a:rPr lang="en-US" dirty="0">
                <a:latin typeface="Arial" panose="020B0604020202020204" pitchFamily="34" charset="0"/>
                <a:cs typeface="Arial" panose="020B0604020202020204" pitchFamily="34" charset="0"/>
              </a:rPr>
              <a:t>Rep</a:t>
            </a:r>
            <a:r>
              <a:rPr lang="en-US" baseline="0" dirty="0">
                <a:latin typeface="Arial" panose="020B0604020202020204" pitchFamily="34" charset="0"/>
                <a:cs typeface="Arial" panose="020B0604020202020204" pitchFamily="34" charset="0"/>
              </a:rPr>
              <a:t> Talking Points:</a:t>
            </a:r>
          </a:p>
          <a:p>
            <a:pPr marL="179388" indent="-179388" defTabSz="956737">
              <a:buFont typeface="Wingdings" panose="05000000000000000000" pitchFamily="2" charset="2"/>
              <a:buChar char="§"/>
              <a:defRPr/>
            </a:pPr>
            <a:r>
              <a:rPr lang="en-US" baseline="0" dirty="0">
                <a:latin typeface="Arial" panose="020B0604020202020204" pitchFamily="34" charset="0"/>
                <a:cs typeface="Arial" panose="020B0604020202020204" pitchFamily="34" charset="0"/>
              </a:rPr>
              <a:t>Introduce the website as a resource for monitoring account and calls out key features</a:t>
            </a:r>
          </a:p>
          <a:p>
            <a:pPr marL="179388" indent="-179388" defTabSz="956737">
              <a:buFont typeface="Wingdings" panose="05000000000000000000" pitchFamily="2" charset="2"/>
              <a:buChar char="§"/>
              <a:defRPr/>
            </a:pPr>
            <a:r>
              <a:rPr lang="en-US" baseline="0" dirty="0">
                <a:latin typeface="Arial" panose="020B0604020202020204" pitchFamily="34" charset="0"/>
                <a:cs typeface="Arial" panose="020B0604020202020204" pitchFamily="34" charset="0"/>
              </a:rPr>
              <a:t>Tie key features back to points made in the presentation, for example:</a:t>
            </a:r>
          </a:p>
          <a:p>
            <a:pPr marL="657756" lvl="1" indent="-179388" defTabSz="956737">
              <a:buFont typeface="Arial" panose="020B0604020202020204" pitchFamily="34" charset="0"/>
              <a:buChar char="–"/>
              <a:defRPr/>
            </a:pPr>
            <a:r>
              <a:rPr lang="en-US" baseline="0" dirty="0">
                <a:latin typeface="Arial" panose="020B0604020202020204" pitchFamily="34" charset="0"/>
                <a:cs typeface="Arial" panose="020B0604020202020204" pitchFamily="34" charset="0"/>
              </a:rPr>
              <a:t>Set-up auto-services via “transactions”</a:t>
            </a:r>
          </a:p>
          <a:p>
            <a:pPr marL="657756" lvl="1" indent="-179388" defTabSz="956737">
              <a:buFont typeface="Arial" panose="020B0604020202020204" pitchFamily="34" charset="0"/>
              <a:buChar char="–"/>
              <a:defRPr/>
            </a:pPr>
            <a:r>
              <a:rPr lang="en-US" baseline="0" dirty="0">
                <a:latin typeface="Arial" panose="020B0604020202020204" pitchFamily="34" charset="0"/>
                <a:cs typeface="Arial" panose="020B0604020202020204" pitchFamily="34" charset="0"/>
              </a:rPr>
              <a:t>Learn more about investment options via “investments”</a:t>
            </a:r>
          </a:p>
          <a:p>
            <a:pPr marL="179388" indent="-179388" defTabSz="956737">
              <a:buFont typeface="Wingdings" panose="05000000000000000000" pitchFamily="2" charset="2"/>
              <a:buChar char="§"/>
              <a:defRPr/>
            </a:pPr>
            <a:r>
              <a:rPr lang="en-US" baseline="0" dirty="0">
                <a:latin typeface="Arial" panose="020B0604020202020204" pitchFamily="34" charset="0"/>
                <a:cs typeface="Arial" panose="020B0604020202020204" pitchFamily="34" charset="0"/>
              </a:rPr>
              <a:t>Highlight responsiveness of site and promotes mobile adoption</a:t>
            </a:r>
          </a:p>
          <a:p>
            <a:pPr marL="179388" indent="-179388" defTabSz="956737">
              <a:buFont typeface="Wingdings" panose="05000000000000000000" pitchFamily="2" charset="2"/>
              <a:buChar char="§"/>
              <a:defRPr/>
            </a:pPr>
            <a:endParaRPr lang="en-US" baseline="0" dirty="0">
              <a:latin typeface="Arial" panose="020B0604020202020204" pitchFamily="34" charset="0"/>
              <a:cs typeface="Arial" panose="020B0604020202020204" pitchFamily="34" charset="0"/>
            </a:endParaRPr>
          </a:p>
          <a:p>
            <a:pPr marL="179388" indent="-179388" defTabSz="956737">
              <a:buFont typeface="Wingdings" panose="05000000000000000000" pitchFamily="2" charset="2"/>
              <a:buChar char="§"/>
              <a:defRPr/>
            </a:pPr>
            <a:r>
              <a:rPr lang="en-US" dirty="0">
                <a:latin typeface="Arial" panose="020B0604020202020204" pitchFamily="34" charset="0"/>
                <a:cs typeface="Arial" panose="020B0604020202020204" pitchFamily="34" charset="0"/>
              </a:rPr>
              <a:t>NOTE: Add additional features and benefits of website as appropriate</a:t>
            </a:r>
            <a:endParaRPr lang="en-US" dirty="0">
              <a:solidFill>
                <a:srgbClr val="3B3B3B"/>
              </a:solidFill>
              <a:latin typeface="Arial" panose="020B0604020202020204" pitchFamily="34" charset="0"/>
              <a:cs typeface="Arial" panose="020B0604020202020204" pitchFamily="34" charset="0"/>
            </a:endParaRPr>
          </a:p>
          <a:p>
            <a:pPr marL="179388" indent="-179388" defTabSz="956737">
              <a:buFontTx/>
              <a:buChar char="-"/>
              <a:defRPr/>
            </a:pPr>
            <a:endParaRPr lang="en-US" baseline="0" dirty="0">
              <a:latin typeface="Arial" panose="020B0604020202020204" pitchFamily="34" charset="0"/>
              <a:cs typeface="Arial" panose="020B0604020202020204" pitchFamily="34" charset="0"/>
            </a:endParaRPr>
          </a:p>
          <a:p>
            <a:pPr marL="179388" indent="-179388" defTabSz="956737">
              <a:buFontTx/>
              <a:buChar char="-"/>
              <a:defRPr/>
            </a:pP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23</a:t>
            </a:fld>
            <a:endParaRPr lang="en-US" dirty="0"/>
          </a:p>
        </p:txBody>
      </p:sp>
    </p:spTree>
    <p:extLst>
      <p:ext uri="{BB962C8B-B14F-4D97-AF65-F5344CB8AC3E}">
        <p14:creationId xmlns:p14="http://schemas.microsoft.com/office/powerpoint/2010/main" val="3617275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a:latin typeface="Arial" panose="020B0604020202020204" pitchFamily="34" charset="0"/>
                <a:cs typeface="Arial" panose="020B0604020202020204" pitchFamily="34" charset="0"/>
              </a:rPr>
              <a:t>[static slide—will not change]</a:t>
            </a:r>
          </a:p>
          <a:p>
            <a:pPr defTabSz="956737">
              <a:defRPr/>
            </a:pPr>
            <a:endParaRPr lang="en-US" dirty="0">
              <a:latin typeface="Arial" panose="020B0604020202020204" pitchFamily="34" charset="0"/>
              <a:cs typeface="Arial" panose="020B0604020202020204" pitchFamily="34" charset="0"/>
            </a:endParaRPr>
          </a:p>
          <a:p>
            <a:pPr defTabSz="956737">
              <a:defRPr/>
            </a:pPr>
            <a:r>
              <a:rPr lang="en-US" dirty="0">
                <a:latin typeface="Arial" panose="020B0604020202020204" pitchFamily="34" charset="0"/>
                <a:cs typeface="Arial" panose="020B0604020202020204" pitchFamily="34" charset="0"/>
              </a:rPr>
              <a:t>Rep</a:t>
            </a:r>
            <a:r>
              <a:rPr lang="en-US" baseline="0" dirty="0">
                <a:latin typeface="Arial" panose="020B0604020202020204" pitchFamily="34" charset="0"/>
                <a:cs typeface="Arial" panose="020B0604020202020204" pitchFamily="34" charset="0"/>
              </a:rPr>
              <a:t> Talking Points:</a:t>
            </a:r>
          </a:p>
          <a:p>
            <a:pPr marL="179388" indent="-179388" defTabSz="956737">
              <a:buFont typeface="Wingdings" panose="05000000000000000000" pitchFamily="2" charset="2"/>
              <a:buChar char="§"/>
              <a:defRPr/>
            </a:pPr>
            <a:r>
              <a:rPr lang="en-US" baseline="0" dirty="0">
                <a:latin typeface="Arial" panose="020B0604020202020204" pitchFamily="34" charset="0"/>
                <a:cs typeface="Arial" panose="020B0604020202020204" pitchFamily="34" charset="0"/>
              </a:rPr>
              <a:t>Getting started in the plan is easy</a:t>
            </a:r>
          </a:p>
          <a:p>
            <a:pPr marL="179388" indent="-179388" defTabSz="956737">
              <a:buFont typeface="Wingdings" panose="05000000000000000000" pitchFamily="2" charset="2"/>
              <a:buChar char="§"/>
              <a:defRPr/>
            </a:pPr>
            <a:r>
              <a:rPr lang="en-US" baseline="0" dirty="0">
                <a:latin typeface="Arial" panose="020B0604020202020204" pitchFamily="34" charset="0"/>
                <a:cs typeface="Arial" panose="020B0604020202020204" pitchFamily="34" charset="0"/>
              </a:rPr>
              <a:t>We walk you through the process</a:t>
            </a:r>
          </a:p>
          <a:p>
            <a:pPr marL="179388" indent="-179388" defTabSz="956737">
              <a:buFont typeface="Wingdings" panose="05000000000000000000" pitchFamily="2" charset="2"/>
              <a:buChar char="§"/>
              <a:defRPr/>
            </a:pPr>
            <a:r>
              <a:rPr lang="en-US" baseline="0" dirty="0">
                <a:latin typeface="Arial" panose="020B0604020202020204" pitchFamily="34" charset="0"/>
                <a:cs typeface="Arial" panose="020B0604020202020204" pitchFamily="34" charset="0"/>
              </a:rPr>
              <a:t>Provide answers to common questions along the way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24</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Drive</a:t>
            </a:r>
            <a:r>
              <a:rPr lang="en-US" baseline="0" dirty="0">
                <a:latin typeface="Arial" panose="020B0604020202020204" pitchFamily="34" charset="0"/>
                <a:cs typeface="Arial" panose="020B0604020202020204" pitchFamily="34" charset="0"/>
              </a:rPr>
              <a:t> Home Calls to Action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25</a:t>
            </a:fld>
            <a:endParaRPr lang="en-US"/>
          </a:p>
        </p:txBody>
      </p:sp>
    </p:spTree>
    <p:extLst>
      <p:ext uri="{BB962C8B-B14F-4D97-AF65-F5344CB8AC3E}">
        <p14:creationId xmlns:p14="http://schemas.microsoft.com/office/powerpoint/2010/main" val="23495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Drive</a:t>
            </a:r>
            <a:r>
              <a:rPr lang="en-US" baseline="0" dirty="0">
                <a:latin typeface="Arial" panose="020B0604020202020204" pitchFamily="34" charset="0"/>
                <a:cs typeface="Arial" panose="020B0604020202020204" pitchFamily="34" charset="0"/>
              </a:rPr>
              <a:t> Home Calls to Action: Save 15%</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26</a:t>
            </a:fld>
            <a:endParaRPr lang="en-US"/>
          </a:p>
        </p:txBody>
      </p:sp>
    </p:spTree>
    <p:extLst>
      <p:ext uri="{BB962C8B-B14F-4D97-AF65-F5344CB8AC3E}">
        <p14:creationId xmlns:p14="http://schemas.microsoft.com/office/powerpoint/2010/main" val="38751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Drive</a:t>
            </a:r>
            <a:r>
              <a:rPr lang="en-US" baseline="0" dirty="0">
                <a:latin typeface="Arial" panose="020B0604020202020204" pitchFamily="34" charset="0"/>
                <a:cs typeface="Arial" panose="020B0604020202020204" pitchFamily="34" charset="0"/>
              </a:rPr>
              <a:t> Home Calls to Action: Contact us for help</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27</a:t>
            </a:fld>
            <a:endParaRPr lang="en-US"/>
          </a:p>
        </p:txBody>
      </p:sp>
    </p:spTree>
    <p:extLst>
      <p:ext uri="{BB962C8B-B14F-4D97-AF65-F5344CB8AC3E}">
        <p14:creationId xmlns:p14="http://schemas.microsoft.com/office/powerpoint/2010/main" val="142940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a:latin typeface="Arial" panose="020B0604020202020204" pitchFamily="34" charset="0"/>
                <a:cs typeface="Arial" panose="020B0604020202020204" pitchFamily="34" charset="0"/>
              </a:rPr>
              <a:t>[static slide</a:t>
            </a:r>
            <a:r>
              <a:rPr lang="en-US" dirty="0">
                <a:latin typeface="Arial"/>
                <a:cs typeface="Arial"/>
              </a:rPr>
              <a:t>—</a:t>
            </a:r>
            <a:r>
              <a:rPr lang="en-US" dirty="0">
                <a:latin typeface="Arial" panose="020B0604020202020204" pitchFamily="34" charset="0"/>
                <a:cs typeface="Arial" panose="020B0604020202020204" pitchFamily="34" charset="0"/>
              </a:rPr>
              <a:t>will not change]</a:t>
            </a:r>
          </a:p>
          <a:p>
            <a:pPr defTabSz="956737">
              <a:defRPr/>
            </a:pPr>
            <a:endParaRPr lang="en-US" dirty="0">
              <a:latin typeface="Arial" panose="020B0604020202020204" pitchFamily="34" charset="0"/>
              <a:cs typeface="Arial" panose="020B0604020202020204" pitchFamily="34" charset="0"/>
            </a:endParaRPr>
          </a:p>
          <a:p>
            <a:pPr defTabSz="956737">
              <a:defRPr/>
            </a:pPr>
            <a:r>
              <a:rPr lang="en-US" dirty="0">
                <a:latin typeface="Arial" panose="020B0604020202020204" pitchFamily="34" charset="0"/>
                <a:cs typeface="Arial" panose="020B0604020202020204" pitchFamily="34" charset="0"/>
              </a:rPr>
              <a:t>Rep</a:t>
            </a:r>
            <a:r>
              <a:rPr lang="en-US" baseline="0" dirty="0">
                <a:latin typeface="Arial" panose="020B0604020202020204" pitchFamily="34" charset="0"/>
                <a:cs typeface="Arial" panose="020B0604020202020204" pitchFamily="34" charset="0"/>
              </a:rPr>
              <a:t> Talking Points:</a:t>
            </a:r>
          </a:p>
          <a:p>
            <a:pPr marL="179388" indent="-179388" defTabSz="956737">
              <a:buFont typeface="Wingdings" panose="05000000000000000000" pitchFamily="2" charset="2"/>
              <a:buChar char="§"/>
              <a:defRPr/>
            </a:pPr>
            <a:r>
              <a:rPr lang="en-US" baseline="0" dirty="0">
                <a:latin typeface="Arial" panose="020B0604020202020204" pitchFamily="34" charset="0"/>
                <a:cs typeface="Arial" panose="020B0604020202020204" pitchFamily="34" charset="0"/>
              </a:rPr>
              <a:t>Final slide</a:t>
            </a:r>
            <a:r>
              <a:rPr lang="en-US" baseline="0" dirty="0">
                <a:latin typeface="Arial"/>
                <a:cs typeface="Arial"/>
              </a:rPr>
              <a:t>—</a:t>
            </a:r>
            <a:r>
              <a:rPr lang="en-US" baseline="0" dirty="0">
                <a:latin typeface="Arial" panose="020B0604020202020204" pitchFamily="34" charset="0"/>
                <a:cs typeface="Arial" panose="020B0604020202020204" pitchFamily="34" charset="0"/>
              </a:rPr>
              <a:t>Wrap up presentation</a:t>
            </a:r>
          </a:p>
          <a:p>
            <a:pPr marL="179388" indent="-179388" defTabSz="956737">
              <a:buFont typeface="Wingdings" panose="05000000000000000000" pitchFamily="2" charset="2"/>
              <a:buChar char="§"/>
              <a:defRPr/>
            </a:pPr>
            <a:r>
              <a:rPr lang="en-US" baseline="0" dirty="0">
                <a:latin typeface="Arial" panose="020B0604020202020204" pitchFamily="34" charset="0"/>
                <a:cs typeface="Arial" panose="020B0604020202020204" pitchFamily="34" charset="0"/>
              </a:rPr>
              <a:t>Leave this slide up for attendees to take website and phone number down</a:t>
            </a:r>
          </a:p>
        </p:txBody>
      </p:sp>
      <p:sp>
        <p:nvSpPr>
          <p:cNvPr id="4" name="Slide Number Placeholder 3"/>
          <p:cNvSpPr>
            <a:spLocks noGrp="1"/>
          </p:cNvSpPr>
          <p:nvPr>
            <p:ph type="sldNum" sz="quarter" idx="10"/>
          </p:nvPr>
        </p:nvSpPr>
        <p:spPr/>
        <p:txBody>
          <a:bodyPr/>
          <a:lstStyle/>
          <a:p>
            <a:fld id="{E720A8B2-1A6A-4636-8F5C-0EBAC6E78B1D}" type="slidenum">
              <a:rPr lang="en-US" smtClean="0"/>
              <a:t>28</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29</a:t>
            </a:fld>
            <a:endParaRPr lang="en-US"/>
          </a:p>
        </p:txBody>
      </p:sp>
    </p:spTree>
    <p:extLst>
      <p:ext uri="{BB962C8B-B14F-4D97-AF65-F5344CB8AC3E}">
        <p14:creationId xmlns:p14="http://schemas.microsoft.com/office/powerpoint/2010/main" val="157479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[static slide—will not change]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Read</a:t>
            </a:r>
            <a:r>
              <a:rPr lang="en-US" baseline="0" dirty="0">
                <a:latin typeface="Arial" panose="020B0604020202020204" pitchFamily="34" charset="0"/>
                <a:cs typeface="Arial" panose="020B0604020202020204" pitchFamily="34" charset="0"/>
              </a:rPr>
              <a:t> disclaimer</a:t>
            </a:r>
          </a:p>
          <a:p>
            <a:pPr marL="179388" indent="-179388">
              <a:buFont typeface="Wingdings" panose="05000000000000000000" pitchFamily="2" charset="2"/>
              <a:buChar char="§"/>
            </a:pPr>
            <a:r>
              <a:rPr lang="en-US" baseline="0" dirty="0">
                <a:latin typeface="Arial" panose="020B0604020202020204" pitchFamily="34" charset="0"/>
                <a:cs typeface="Arial" panose="020B0604020202020204" pitchFamily="34" charset="0"/>
              </a:rPr>
              <a:t>Inform group of what can and can’t be discussed during the session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a:t>
            </a:fld>
            <a:endParaRPr lang="en-US"/>
          </a:p>
        </p:txBody>
      </p:sp>
    </p:spTree>
    <p:extLst>
      <p:ext uri="{BB962C8B-B14F-4D97-AF65-F5344CB8AC3E}">
        <p14:creationId xmlns:p14="http://schemas.microsoft.com/office/powerpoint/2010/main" val="46529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[Static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a:t>
            </a:r>
            <a:r>
              <a:rPr lang="en-US" baseline="0" dirty="0">
                <a:latin typeface="Arial" panose="020B0604020202020204" pitchFamily="34" charset="0"/>
                <a:cs typeface="Arial" panose="020B0604020202020204" pitchFamily="34" charset="0"/>
              </a:rPr>
              <a:t> auto-enroll details including</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When</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Opt out</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Default investment and deferral</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30</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[Static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features of auto-rebalance</a:t>
            </a:r>
            <a:r>
              <a:rPr lang="en-US" baseline="0" dirty="0">
                <a:latin typeface="Arial" panose="020B0604020202020204" pitchFamily="34" charset="0"/>
                <a:cs typeface="Arial" panose="020B0604020202020204" pitchFamily="34" charset="0"/>
              </a:rPr>
              <a:t> service</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How to set up</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Where to turn on/off</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Timing</a:t>
            </a:r>
          </a:p>
        </p:txBody>
      </p:sp>
      <p:sp>
        <p:nvSpPr>
          <p:cNvPr id="4" name="Slide Number Placeholder 3"/>
          <p:cNvSpPr>
            <a:spLocks noGrp="1"/>
          </p:cNvSpPr>
          <p:nvPr>
            <p:ph type="sldNum" sz="quarter" idx="10"/>
          </p:nvPr>
        </p:nvSpPr>
        <p:spPr/>
        <p:txBody>
          <a:bodyPr/>
          <a:lstStyle/>
          <a:p>
            <a:fld id="{E720A8B2-1A6A-4636-8F5C-0EBAC6E78B1D}" type="slidenum">
              <a:rPr lang="en-US" smtClean="0"/>
              <a:t>31</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[Static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features of auto-increase</a:t>
            </a:r>
            <a:r>
              <a:rPr lang="en-US" baseline="0" dirty="0">
                <a:latin typeface="Arial" panose="020B0604020202020204" pitchFamily="34" charset="0"/>
                <a:cs typeface="Arial" panose="020B0604020202020204" pitchFamily="34" charset="0"/>
              </a:rPr>
              <a:t> service</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Verbally disclose if plan is opt out or opt in</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How to set up</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Where to turn on/off</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Timing</a:t>
            </a:r>
          </a:p>
        </p:txBody>
      </p:sp>
      <p:sp>
        <p:nvSpPr>
          <p:cNvPr id="4" name="Slide Number Placeholder 3"/>
          <p:cNvSpPr>
            <a:spLocks noGrp="1"/>
          </p:cNvSpPr>
          <p:nvPr>
            <p:ph type="sldNum" sz="quarter" idx="10"/>
          </p:nvPr>
        </p:nvSpPr>
        <p:spPr/>
        <p:txBody>
          <a:bodyPr/>
          <a:lstStyle/>
          <a:p>
            <a:fld id="{E720A8B2-1A6A-4636-8F5C-0EBAC6E78B1D}" type="slidenum">
              <a:rPr lang="en-US" smtClean="0"/>
              <a:t>32</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56737">
              <a:defRPr/>
            </a:pPr>
            <a:r>
              <a:rPr lang="en-US" dirty="0">
                <a:latin typeface="Arial" panose="020B0604020202020204" pitchFamily="34" charset="0"/>
                <a:cs typeface="Arial" panose="020B0604020202020204" pitchFamily="34" charset="0"/>
              </a:rPr>
              <a:t>[static slide</a:t>
            </a:r>
            <a:r>
              <a:rPr lang="en-US" dirty="0">
                <a:latin typeface="Arial"/>
                <a:cs typeface="Arial"/>
              </a:rPr>
              <a:t>—</a:t>
            </a:r>
            <a:r>
              <a:rPr lang="en-US" dirty="0">
                <a:latin typeface="Arial" panose="020B0604020202020204" pitchFamily="34" charset="0"/>
                <a:cs typeface="Arial" panose="020B0604020202020204" pitchFamily="34" charset="0"/>
              </a:rPr>
              <a:t>will not change]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baseline="0" dirty="0">
                <a:latin typeface="Arial" panose="020B0604020202020204" pitchFamily="34" charset="0"/>
                <a:cs typeface="Arial" panose="020B0604020202020204" pitchFamily="34" charset="0"/>
              </a:rPr>
              <a:t>Review why it’s important to save for retirement</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Consider what income will be when no longer working</a:t>
            </a:r>
          </a:p>
          <a:p>
            <a:pPr marL="171450" indent="-171450">
              <a:buFont typeface="Wingdings" panose="05000000000000000000" pitchFamily="2" charset="2"/>
              <a:buChar char="§"/>
            </a:pPr>
            <a:r>
              <a:rPr lang="en-US" baseline="0" dirty="0">
                <a:latin typeface="Arial" panose="020B0604020202020204" pitchFamily="34" charset="0"/>
                <a:cs typeface="Arial" panose="020B0604020202020204" pitchFamily="34" charset="0"/>
              </a:rPr>
              <a:t>Queue up that the employer sponsored retirement plan is a benefit to help save and invest for a comfortable retirement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4</a:t>
            </a:fld>
            <a:endParaRPr lang="en-US"/>
          </a:p>
        </p:txBody>
      </p:sp>
    </p:spTree>
    <p:extLst>
      <p:ext uri="{BB962C8B-B14F-4D97-AF65-F5344CB8AC3E}">
        <p14:creationId xmlns:p14="http://schemas.microsoft.com/office/powerpoint/2010/main" val="283274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[Static slide—$40,000 Salary Example (15% = 500/month)]</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cs typeface="Arial" panose="020B0604020202020204" pitchFamily="34" charset="0"/>
              </a:rPr>
              <a:t>Review concept</a:t>
            </a:r>
            <a:r>
              <a:rPr lang="en-US" baseline="0" dirty="0">
                <a:latin typeface="Arial" panose="020B0604020202020204" pitchFamily="34" charset="0"/>
                <a:cs typeface="Arial" panose="020B0604020202020204" pitchFamily="34" charset="0"/>
              </a:rPr>
              <a:t> of compounding</a:t>
            </a:r>
          </a:p>
          <a:p>
            <a:pPr marL="179388" indent="-179388">
              <a:buFont typeface="Wingdings" panose="05000000000000000000" pitchFamily="2" charset="2"/>
              <a:buChar char="§"/>
            </a:pPr>
            <a:r>
              <a:rPr lang="en-US" baseline="0" dirty="0">
                <a:latin typeface="Arial" panose="020B0604020202020204" pitchFamily="34" charset="0"/>
                <a:cs typeface="Arial" panose="020B0604020202020204" pitchFamily="34" charset="0"/>
              </a:rPr>
              <a:t>Discuss impact of starting early vs. waiting </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Engage audience, asking for guesses on which scenario (between first 2) pays off more. End with longer example</a:t>
            </a:r>
          </a:p>
          <a:p>
            <a:pPr marL="657756" lvl="1" indent="-179388">
              <a:buFont typeface="Arial" panose="020B0604020202020204" pitchFamily="34" charset="0"/>
              <a:buChar char="–"/>
            </a:pPr>
            <a:r>
              <a:rPr lang="en-US" baseline="0" dirty="0">
                <a:latin typeface="Arial" panose="020B0604020202020204" pitchFamily="34" charset="0"/>
                <a:cs typeface="Arial" panose="020B0604020202020204" pitchFamily="34" charset="0"/>
              </a:rPr>
              <a:t>Save early and often </a:t>
            </a:r>
          </a:p>
          <a:p>
            <a:pPr marL="179388" indent="-179388">
              <a:buFont typeface="Wingdings" panose="05000000000000000000" pitchFamily="2" charset="2"/>
              <a:buChar char="§"/>
            </a:pPr>
            <a:r>
              <a:rPr lang="en-US" baseline="0" dirty="0">
                <a:latin typeface="Arial" panose="020B0604020202020204" pitchFamily="34" charset="0"/>
                <a:cs typeface="Arial" panose="020B0604020202020204" pitchFamily="34" charset="0"/>
              </a:rPr>
              <a:t>Discuss impact of contributing continuously vs. stopping after 10 years</a:t>
            </a:r>
          </a:p>
          <a:p>
            <a:pPr marL="179388" indent="-179388">
              <a:buFont typeface="Wingdings" panose="05000000000000000000" pitchFamily="2" charset="2"/>
              <a:buChar char="§"/>
            </a:pPr>
            <a:r>
              <a:rPr lang="en-US" baseline="0" dirty="0">
                <a:latin typeface="Arial" panose="020B0604020202020204" pitchFamily="34" charset="0"/>
                <a:cs typeface="Arial" panose="020B0604020202020204" pitchFamily="34" charset="0"/>
              </a:rPr>
              <a:t>Note: This example uses $500 as the monthly contribution because that is 15% of a $40,000 annual salary. </a:t>
            </a:r>
          </a:p>
        </p:txBody>
      </p:sp>
      <p:sp>
        <p:nvSpPr>
          <p:cNvPr id="4" name="Slide Number Placeholder 3"/>
          <p:cNvSpPr>
            <a:spLocks noGrp="1"/>
          </p:cNvSpPr>
          <p:nvPr>
            <p:ph type="sldNum" sz="quarter" idx="10"/>
          </p:nvPr>
        </p:nvSpPr>
        <p:spPr/>
        <p:txBody>
          <a:bodyPr/>
          <a:lstStyle/>
          <a:p>
            <a:fld id="{E720A8B2-1A6A-4636-8F5C-0EBAC6E78B1D}" type="slidenum">
              <a:rPr lang="en-US" smtClean="0"/>
              <a:t>5</a:t>
            </a:fld>
            <a:endParaRPr lang="en-US"/>
          </a:p>
        </p:txBody>
      </p:sp>
    </p:spTree>
    <p:extLst>
      <p:ext uri="{BB962C8B-B14F-4D97-AF65-F5344CB8AC3E}">
        <p14:creationId xmlns:p14="http://schemas.microsoft.com/office/powerpoint/2010/main" val="374505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[Plan specific slide—Participant money in]</a:t>
            </a:r>
          </a:p>
          <a:p>
            <a:endParaRPr lang="en-US" dirty="0">
              <a:latin typeface="Arial" panose="020B0604020202020204" pitchFamily="34" charset="0"/>
            </a:endParaRPr>
          </a:p>
          <a:p>
            <a:r>
              <a:rPr lang="en-US" dirty="0">
                <a:latin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rPr>
              <a:t>Review plan specific eligibility requirements</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6</a:t>
            </a:fld>
            <a:endParaRPr lang="en-US"/>
          </a:p>
        </p:txBody>
      </p:sp>
    </p:spTree>
    <p:extLst>
      <p:ext uri="{BB962C8B-B14F-4D97-AF65-F5344CB8AC3E}">
        <p14:creationId xmlns:p14="http://schemas.microsoft.com/office/powerpoint/2010/main" val="96814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u="none" dirty="0">
                <a:latin typeface="Arial" panose="020B0604020202020204" pitchFamily="34" charset="0"/>
                <a:cs typeface="Arial" panose="020B0604020202020204" pitchFamily="34" charset="0"/>
              </a:rPr>
              <a:t>[Plan specific slide—Participant money in]</a:t>
            </a:r>
          </a:p>
          <a:p>
            <a:endParaRPr lang="en-US" u="none" dirty="0">
              <a:latin typeface="Arial" panose="020B0604020202020204" pitchFamily="34" charset="0"/>
              <a:cs typeface="Arial" panose="020B0604020202020204" pitchFamily="34" charset="0"/>
            </a:endParaRPr>
          </a:p>
          <a:p>
            <a:r>
              <a:rPr lang="en-US" u="none" dirty="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u="none" dirty="0">
                <a:latin typeface="Arial" panose="020B0604020202020204" pitchFamily="34" charset="0"/>
                <a:cs typeface="Arial" panose="020B0604020202020204" pitchFamily="34" charset="0"/>
              </a:rPr>
              <a:t>Review plan specific participant contribution limits</a:t>
            </a:r>
          </a:p>
          <a:p>
            <a:pPr marL="179388" indent="-179388">
              <a:buFont typeface="Wingdings" panose="05000000000000000000" pitchFamily="2" charset="2"/>
              <a:buChar char="§"/>
            </a:pPr>
            <a:r>
              <a:rPr lang="en-US" u="none" dirty="0">
                <a:latin typeface="Arial" panose="020B0604020202020204" pitchFamily="34" charset="0"/>
                <a:cs typeface="Arial" panose="020B0604020202020204" pitchFamily="34" charset="0"/>
              </a:rPr>
              <a:t>Review IRS contribution limits for applicable  year</a:t>
            </a:r>
          </a:p>
          <a:p>
            <a:pPr marL="179388" indent="-179388">
              <a:buFont typeface="Wingdings" panose="05000000000000000000" pitchFamily="2" charset="2"/>
              <a:buChar char="§"/>
            </a:pPr>
            <a:r>
              <a:rPr lang="en-US" b="1" u="none" dirty="0">
                <a:latin typeface="Arial" panose="020B0604020202020204" pitchFamily="34" charset="0"/>
                <a:cs typeface="Arial" panose="020B0604020202020204" pitchFamily="34" charset="0"/>
              </a:rPr>
              <a:t>MUST be clear that participant can contribute up to the LESSER of the plan percentage limit or the IRS contribution limit</a:t>
            </a:r>
          </a:p>
        </p:txBody>
      </p:sp>
      <p:sp>
        <p:nvSpPr>
          <p:cNvPr id="4" name="Slide Number Placeholder 3"/>
          <p:cNvSpPr>
            <a:spLocks noGrp="1"/>
          </p:cNvSpPr>
          <p:nvPr>
            <p:ph type="sldNum" sz="quarter" idx="10"/>
          </p:nvPr>
        </p:nvSpPr>
        <p:spPr/>
        <p:txBody>
          <a:bodyPr/>
          <a:lstStyle/>
          <a:p>
            <a:fld id="{CFA5BF29-3A85-45E8-9EC2-6FCFBE5E0498}" type="slidenum">
              <a:rPr lang="en-US" smtClean="0"/>
              <a:t>7</a:t>
            </a:fld>
            <a:endParaRPr lang="en-US"/>
          </a:p>
        </p:txBody>
      </p:sp>
    </p:spTree>
    <p:extLst>
      <p:ext uri="{BB962C8B-B14F-4D97-AF65-F5344CB8AC3E}">
        <p14:creationId xmlns:p14="http://schemas.microsoft.com/office/powerpoint/2010/main" val="384507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[Plan specific slide—Participant money in]</a:t>
            </a:r>
          </a:p>
          <a:p>
            <a:endParaRPr lang="en-US" dirty="0">
              <a:latin typeface="Arial" panose="020B0604020202020204" pitchFamily="34" charset="0"/>
            </a:endParaRPr>
          </a:p>
          <a:p>
            <a:r>
              <a:rPr lang="en-US" dirty="0">
                <a:latin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rPr>
              <a:t>Review contribution types and how employer contributions are considered </a:t>
            </a:r>
          </a:p>
          <a:p>
            <a:pPr marL="657756" lvl="1" indent="-179388">
              <a:buFont typeface="Arial" panose="020B0604020202020204" pitchFamily="34" charset="0"/>
              <a:buChar char="–"/>
            </a:pPr>
            <a:r>
              <a:rPr lang="en-US" dirty="0">
                <a:latin typeface="Arial" panose="020B0604020202020204" pitchFamily="34" charset="0"/>
              </a:rPr>
              <a:t>Explain that a participant can designate THEIR contributions</a:t>
            </a:r>
          </a:p>
          <a:p>
            <a:pPr marL="657756" lvl="1" indent="-179388">
              <a:buFont typeface="Arial" panose="020B0604020202020204" pitchFamily="34" charset="0"/>
              <a:buChar char="–"/>
            </a:pPr>
            <a:r>
              <a:rPr lang="en-US" dirty="0">
                <a:latin typeface="Arial" panose="020B0604020202020204" pitchFamily="34" charset="0"/>
              </a:rPr>
              <a:t>Explain that company contributions are before-tax/Roth/after-tax</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8</a:t>
            </a:fld>
            <a:endParaRPr lang="en-US"/>
          </a:p>
        </p:txBody>
      </p:sp>
    </p:spTree>
    <p:extLst>
      <p:ext uri="{BB962C8B-B14F-4D97-AF65-F5344CB8AC3E}">
        <p14:creationId xmlns:p14="http://schemas.microsoft.com/office/powerpoint/2010/main" val="189543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[Plan specific slide—company money in]</a:t>
            </a:r>
          </a:p>
          <a:p>
            <a:endParaRPr lang="en-US" dirty="0">
              <a:latin typeface="Arial" panose="020B0604020202020204" pitchFamily="34" charset="0"/>
            </a:endParaRPr>
          </a:p>
          <a:p>
            <a:r>
              <a:rPr lang="en-US" dirty="0">
                <a:latin typeface="Arial" panose="020B0604020202020204" pitchFamily="34" charset="0"/>
              </a:rPr>
              <a:t>Rep Talking Points:</a:t>
            </a:r>
          </a:p>
          <a:p>
            <a:pPr marL="179388" indent="-179388">
              <a:buFont typeface="Wingdings" panose="05000000000000000000" pitchFamily="2" charset="2"/>
              <a:buChar char="§"/>
            </a:pPr>
            <a:r>
              <a:rPr lang="en-US" dirty="0">
                <a:latin typeface="Arial" panose="020B0604020202020204" pitchFamily="34" charset="0"/>
              </a:rPr>
              <a:t>Review company contributions</a:t>
            </a:r>
          </a:p>
          <a:p>
            <a:pPr marL="657756" lvl="1" indent="-179388">
              <a:buFont typeface="Arial" panose="020B0604020202020204" pitchFamily="34" charset="0"/>
              <a:buChar char="–"/>
            </a:pPr>
            <a:r>
              <a:rPr lang="en-US" dirty="0">
                <a:latin typeface="Arial" panose="020B0604020202020204" pitchFamily="34" charset="0"/>
              </a:rPr>
              <a:t>Match program</a:t>
            </a:r>
          </a:p>
          <a:p>
            <a:pPr marL="657756" lvl="1" indent="-179388">
              <a:buFont typeface="Arial" panose="020B0604020202020204" pitchFamily="34" charset="0"/>
              <a:buChar char="–"/>
            </a:pPr>
            <a:r>
              <a:rPr lang="en-US" dirty="0">
                <a:latin typeface="Arial" panose="020B0604020202020204" pitchFamily="34" charset="0"/>
              </a:rPr>
              <a:t>Other contributions</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9</a:t>
            </a:fld>
            <a:endParaRPr lang="en-US"/>
          </a:p>
        </p:txBody>
      </p:sp>
    </p:spTree>
    <p:extLst>
      <p:ext uri="{BB962C8B-B14F-4D97-AF65-F5344CB8AC3E}">
        <p14:creationId xmlns:p14="http://schemas.microsoft.com/office/powerpoint/2010/main" val="350681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2" descr="\\psf\Host\Volumes\CDS\Supplied_Files\Steph Lewis\New PPT template\ BACKGROUNDS\white 4x3 titl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hasCustomPrompt="1"/>
          </p:nvPr>
        </p:nvSpPr>
        <p:spPr>
          <a:xfrm>
            <a:off x="763740" y="2065020"/>
            <a:ext cx="7694460"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a:t>First Line Title</a:t>
            </a:r>
          </a:p>
        </p:txBody>
      </p:sp>
      <p:sp>
        <p:nvSpPr>
          <p:cNvPr id="12" name="Text Placeholder 11"/>
          <p:cNvSpPr>
            <a:spLocks noGrp="1"/>
          </p:cNvSpPr>
          <p:nvPr>
            <p:ph type="body" sz="quarter" idx="13" hasCustomPrompt="1"/>
          </p:nvPr>
        </p:nvSpPr>
        <p:spPr>
          <a:xfrm>
            <a:off x="756120" y="3619500"/>
            <a:ext cx="6569075" cy="1233489"/>
          </a:xfrm>
        </p:spPr>
        <p:txBody>
          <a:bodyPr>
            <a:normAutofit/>
          </a:bodyPr>
          <a:lstStyle>
            <a:lvl1pPr marL="0" indent="0">
              <a:lnSpc>
                <a:spcPct val="95000"/>
              </a:lnSpc>
              <a:spcBef>
                <a:spcPts val="0"/>
              </a:spcBef>
              <a:buNone/>
              <a:defRPr sz="3600" cap="all"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Line Title</a:t>
            </a:r>
          </a:p>
        </p:txBody>
      </p:sp>
      <p:sp>
        <p:nvSpPr>
          <p:cNvPr id="14" name="Text Placeholder 13"/>
          <p:cNvSpPr>
            <a:spLocks noGrp="1"/>
          </p:cNvSpPr>
          <p:nvPr>
            <p:ph type="body" sz="quarter" idx="14" hasCustomPrompt="1"/>
          </p:nvPr>
        </p:nvSpPr>
        <p:spPr>
          <a:xfrm>
            <a:off x="770254" y="4853623"/>
            <a:ext cx="6575425" cy="1539875"/>
          </a:xfrm>
        </p:spPr>
        <p:txBody>
          <a:bodyPr>
            <a:normAutofit/>
          </a:bodyPr>
          <a:lstStyle>
            <a:lvl1pPr marL="0" indent="0">
              <a:spcBef>
                <a:spcPts val="0"/>
              </a:spcBef>
              <a:buNone/>
              <a:defRPr sz="1600">
                <a:solidFill>
                  <a:schemeClr val="accent3"/>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362881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a:t>Short quote</a:t>
            </a:r>
            <a:endParaRPr lang="en-US" dirty="0"/>
          </a:p>
          <a:p>
            <a:pPr lvl="1"/>
            <a:r>
              <a:rPr lang="en-US" dirty="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236812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a:t>Long quote</a:t>
            </a:r>
          </a:p>
          <a:p>
            <a:pPr lvl="1"/>
            <a:r>
              <a:rPr lang="en-US"/>
              <a:t>Second </a:t>
            </a:r>
            <a:r>
              <a:rPr lang="en-US" dirty="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337745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418741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284460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9" name="Picture 2" descr="\\psf\Home\Desktop\box files\PowerPoint Master\assets\ BACKGROUNDS\PNGs\PPT Slide Backgrounds_Blue Thank You Slid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a:t>THANK YOU.</a:t>
            </a:r>
            <a:endParaRPr lang="en-US" dirty="0"/>
          </a:p>
        </p:txBody>
      </p:sp>
      <p:sp>
        <p:nvSpPr>
          <p:cNvPr id="7"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a:t>THANK YOU.</a:t>
            </a:r>
            <a:endParaRPr lang="en-US" dirty="0"/>
          </a:p>
        </p:txBody>
      </p:sp>
    </p:spTree>
    <p:extLst>
      <p:ext uri="{BB962C8B-B14F-4D97-AF65-F5344CB8AC3E}">
        <p14:creationId xmlns:p14="http://schemas.microsoft.com/office/powerpoint/2010/main" val="36491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526280" y="2686050"/>
            <a:ext cx="3886200" cy="1295400"/>
          </a:xfrm>
        </p:spPr>
        <p:txBody>
          <a:bodyPr anchor="t">
            <a:noAutofit/>
          </a:bodyPr>
          <a:lstStyle>
            <a:lvl1pPr>
              <a:lnSpc>
                <a:spcPct val="100000"/>
              </a:lnSpc>
              <a:defRPr sz="3600" cap="all" baseline="0">
                <a:solidFill>
                  <a:schemeClr val="accent2"/>
                </a:solidFill>
                <a:latin typeface="Arial Black" panose="020B0A04020102020204" pitchFamily="34" charset="0"/>
              </a:defRPr>
            </a:lvl1pPr>
          </a:lstStyle>
          <a:p>
            <a:r>
              <a:rPr lang="en-US" dirty="0"/>
              <a:t>Second Line Title</a:t>
            </a:r>
          </a:p>
        </p:txBody>
      </p:sp>
      <p:sp>
        <p:nvSpPr>
          <p:cNvPr id="3" name="Subtitle 2"/>
          <p:cNvSpPr>
            <a:spLocks noGrp="1"/>
          </p:cNvSpPr>
          <p:nvPr>
            <p:ph type="subTitle" idx="1" hasCustomPrompt="1"/>
          </p:nvPr>
        </p:nvSpPr>
        <p:spPr>
          <a:xfrm>
            <a:off x="4556760" y="4336098"/>
            <a:ext cx="3886200" cy="1159827"/>
          </a:xfrm>
        </p:spPr>
        <p:txBody>
          <a:bodyPr anchor="b">
            <a:normAutofit/>
          </a:bodyPr>
          <a:lstStyle>
            <a:lvl1pPr marL="0" indent="0" algn="l">
              <a:lnSpc>
                <a:spcPct val="120000"/>
              </a:lnSpc>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then Title, Company</a:t>
            </a:r>
          </a:p>
        </p:txBody>
      </p:sp>
      <p:sp>
        <p:nvSpPr>
          <p:cNvPr id="9" name="Text Placeholder 8"/>
          <p:cNvSpPr>
            <a:spLocks noGrp="1"/>
          </p:cNvSpPr>
          <p:nvPr>
            <p:ph type="body" sz="quarter" idx="10" hasCustomPrompt="1"/>
          </p:nvPr>
        </p:nvSpPr>
        <p:spPr>
          <a:xfrm>
            <a:off x="4533900" y="1752600"/>
            <a:ext cx="3886200" cy="933450"/>
          </a:xfrm>
        </p:spPr>
        <p:txBody>
          <a:bodyPr anchor="b">
            <a:normAutofit/>
          </a:bodyPr>
          <a:lstStyle>
            <a:lvl1pPr marL="0" indent="0">
              <a:lnSpc>
                <a:spcPct val="100000"/>
              </a:lnSpc>
              <a:buNone/>
              <a:defRPr sz="2400" baseline="0"/>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First Line Title</a:t>
            </a:r>
          </a:p>
        </p:txBody>
      </p:sp>
      <p:pic>
        <p:nvPicPr>
          <p:cNvPr id="6" name="Picture 2" descr="\\psf\Host\Volumes\CDS\Supplied_Files\Steph Lewis\New PPT template\ BACKGROUNDS\white 4x3 titl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81692"/>
          <a:stretch/>
        </p:blipFill>
        <p:spPr bwMode="auto">
          <a:xfrm>
            <a:off x="0" y="0"/>
            <a:ext cx="9144000" cy="1255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11709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655320" y="2975610"/>
            <a:ext cx="8031480" cy="1298448"/>
          </a:xfrm>
        </p:spPr>
        <p:txBody>
          <a:bodyPr anchor="ctr">
            <a:noAutofit/>
          </a:bodyPr>
          <a:lstStyle>
            <a:lvl1pPr>
              <a:lnSpc>
                <a:spcPct val="93000"/>
              </a:lnSpc>
              <a:defRPr sz="3600" cap="all" baseline="0">
                <a:solidFill>
                  <a:schemeClr val="accent2"/>
                </a:solidFill>
                <a:latin typeface="Arial Black" panose="020B0A04020102020204" pitchFamily="34" charset="0"/>
              </a:defRPr>
            </a:lvl1pPr>
          </a:lstStyle>
          <a:p>
            <a:r>
              <a:rPr lang="en-US"/>
              <a:t>Divider slide Title </a:t>
            </a:r>
            <a:br>
              <a:rPr lang="en-US"/>
            </a:br>
            <a:r>
              <a:rPr lang="en-US"/>
              <a:t>two lines max</a:t>
            </a:r>
            <a:endParaRPr lang="en-US" dirty="0"/>
          </a:p>
        </p:txBody>
      </p:sp>
      <p:sp>
        <p:nvSpPr>
          <p:cNvPr id="3" name="Text Placeholder 2"/>
          <p:cNvSpPr>
            <a:spLocks noGrp="1"/>
          </p:cNvSpPr>
          <p:nvPr>
            <p:ph type="body" sz="quarter" idx="10" hasCustomPrompt="1"/>
          </p:nvPr>
        </p:nvSpPr>
        <p:spPr>
          <a:xfrm>
            <a:off x="5768340" y="4404995"/>
            <a:ext cx="2689860" cy="1706563"/>
          </a:xfrm>
        </p:spPr>
        <p:txBody>
          <a:bodyPr>
            <a:normAutofit/>
          </a:bodyPr>
          <a:lstStyle>
            <a:lvl1pPr marL="228600" indent="-228600">
              <a:spcBef>
                <a:spcPts val="100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1</a:t>
            </a:r>
          </a:p>
        </p:txBody>
      </p:sp>
    </p:spTree>
    <p:extLst>
      <p:ext uri="{BB962C8B-B14F-4D97-AF65-F5344CB8AC3E}">
        <p14:creationId xmlns:p14="http://schemas.microsoft.com/office/powerpoint/2010/main" val="2663899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2" descr="\\psf\Host\Volumes\CDS\Supplied_Files\Steph Lewis\New PPT template\ BACKGROUNDS\white 4x3 titl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hasCustomPrompt="1"/>
          </p:nvPr>
        </p:nvSpPr>
        <p:spPr>
          <a:xfrm>
            <a:off x="763740" y="2065020"/>
            <a:ext cx="7694460"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a:t>First Line Title</a:t>
            </a:r>
          </a:p>
        </p:txBody>
      </p:sp>
      <p:sp>
        <p:nvSpPr>
          <p:cNvPr id="12" name="Text Placeholder 11"/>
          <p:cNvSpPr>
            <a:spLocks noGrp="1"/>
          </p:cNvSpPr>
          <p:nvPr>
            <p:ph type="body" sz="quarter" idx="13" hasCustomPrompt="1"/>
          </p:nvPr>
        </p:nvSpPr>
        <p:spPr>
          <a:xfrm>
            <a:off x="756120" y="3619500"/>
            <a:ext cx="6569075" cy="1233489"/>
          </a:xfrm>
        </p:spPr>
        <p:txBody>
          <a:bodyPr>
            <a:normAutofit/>
          </a:bodyPr>
          <a:lstStyle>
            <a:lvl1pPr marL="0" indent="0">
              <a:lnSpc>
                <a:spcPct val="95000"/>
              </a:lnSpc>
              <a:spcBef>
                <a:spcPts val="0"/>
              </a:spcBef>
              <a:buNone/>
              <a:defRPr sz="3600" cap="all"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a:t>Second Line Title</a:t>
            </a:r>
          </a:p>
        </p:txBody>
      </p:sp>
      <p:sp>
        <p:nvSpPr>
          <p:cNvPr id="14" name="Text Placeholder 13"/>
          <p:cNvSpPr>
            <a:spLocks noGrp="1"/>
          </p:cNvSpPr>
          <p:nvPr>
            <p:ph type="body" sz="quarter" idx="14" hasCustomPrompt="1"/>
          </p:nvPr>
        </p:nvSpPr>
        <p:spPr>
          <a:xfrm>
            <a:off x="770254" y="4853623"/>
            <a:ext cx="6575425" cy="1539875"/>
          </a:xfrm>
        </p:spPr>
        <p:txBody>
          <a:bodyPr>
            <a:normAutofit/>
          </a:bodyPr>
          <a:lstStyle>
            <a:lvl1pPr marL="0" indent="0">
              <a:spcBef>
                <a:spcPts val="0"/>
              </a:spcBef>
              <a:buNone/>
              <a:defRPr sz="1600">
                <a:solidFill>
                  <a:schemeClr val="accent3"/>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
        <p:nvSpPr>
          <p:cNvPr id="7" name="Rectangle 6"/>
          <p:cNvSpPr/>
          <p:nvPr/>
        </p:nvSpPr>
        <p:spPr>
          <a:xfrm>
            <a:off x="7616142" y="0"/>
            <a:ext cx="1423686" cy="1435261"/>
          </a:xfrm>
          <a:prstGeom prst="rect">
            <a:avLst/>
          </a:prstGeom>
          <a:solidFill>
            <a:schemeClr val="bg1"/>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3628813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2" descr="\\psf\Host\Volumes\CDS\Supplied_Files\Steph Lewis\New PPT template\ BACKGROUNDS\gray 4x3 divid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6120" y="2976282"/>
            <a:ext cx="7702080"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a:t>Divider slide Title </a:t>
            </a:r>
            <a:br>
              <a:rPr lang="en-US"/>
            </a:br>
            <a:r>
              <a:rPr lang="en-US"/>
              <a:t>two lines max</a:t>
            </a:r>
            <a:endParaRPr lang="en-US" dirty="0"/>
          </a:p>
        </p:txBody>
      </p:sp>
      <p:sp>
        <p:nvSpPr>
          <p:cNvPr id="4" name="Rectangle 3"/>
          <p:cNvSpPr/>
          <p:nvPr/>
        </p:nvSpPr>
        <p:spPr>
          <a:xfrm>
            <a:off x="7616142" y="0"/>
            <a:ext cx="1423686" cy="1435261"/>
          </a:xfrm>
          <a:prstGeom prst="rect">
            <a:avLst/>
          </a:prstGeom>
          <a:solidFill>
            <a:srgbClr val="4F4F4F"/>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819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White">
    <p:spTree>
      <p:nvGrpSpPr>
        <p:cNvPr id="1" name=""/>
        <p:cNvGrpSpPr/>
        <p:nvPr/>
      </p:nvGrpSpPr>
      <p:grpSpPr>
        <a:xfrm>
          <a:off x="0" y="0"/>
          <a:ext cx="0" cy="0"/>
          <a:chOff x="0" y="0"/>
          <a:chExt cx="0" cy="0"/>
        </a:xfrm>
      </p:grpSpPr>
      <p:pic>
        <p:nvPicPr>
          <p:cNvPr id="4" name="Picture 2" descr="\\psf\Host\Volumes\CDS\Supplied_Files\Steph Lewis\New PPT template\ BACKGROUNDS\white 4x3 divid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a:t>Divider slide Title </a:t>
            </a:r>
            <a:br>
              <a:rPr lang="en-US"/>
            </a:br>
            <a:r>
              <a:rPr lang="en-US"/>
              <a:t>two lines max</a:t>
            </a:r>
            <a:endParaRPr lang="en-US" dirty="0"/>
          </a:p>
        </p:txBody>
      </p:sp>
      <p:sp>
        <p:nvSpPr>
          <p:cNvPr id="5" name="Rectangle 4"/>
          <p:cNvSpPr/>
          <p:nvPr/>
        </p:nvSpPr>
        <p:spPr>
          <a:xfrm>
            <a:off x="7616142" y="0"/>
            <a:ext cx="1423686" cy="1435261"/>
          </a:xfrm>
          <a:prstGeom prst="rect">
            <a:avLst/>
          </a:prstGeom>
          <a:solidFill>
            <a:schemeClr val="bg1"/>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93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756120" y="2976282"/>
            <a:ext cx="7702080"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a:t>Divider slide Title </a:t>
            </a:r>
            <a:br>
              <a:rPr lang="en-US"/>
            </a:br>
            <a:r>
              <a:rPr lang="en-US"/>
              <a:t>two lines max</a:t>
            </a:r>
            <a:endParaRPr lang="en-US" dirty="0"/>
          </a:p>
        </p:txBody>
      </p:sp>
    </p:spTree>
    <p:extLst>
      <p:ext uri="{BB962C8B-B14F-4D97-AF65-F5344CB8AC3E}">
        <p14:creationId xmlns:p14="http://schemas.microsoft.com/office/powerpoint/2010/main" val="3338191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990600" y="1371600"/>
            <a:ext cx="7467600" cy="45262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2102418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a:t>Content with Subhead</a:t>
            </a:r>
            <a:endParaRPr lang="en-US" dirty="0"/>
          </a:p>
        </p:txBody>
      </p:sp>
      <p:sp>
        <p:nvSpPr>
          <p:cNvPr id="3" name="Content Placeholder 2"/>
          <p:cNvSpPr>
            <a:spLocks noGrp="1"/>
          </p:cNvSpPr>
          <p:nvPr>
            <p:ph idx="1"/>
          </p:nvPr>
        </p:nvSpPr>
        <p:spPr>
          <a:xfrm>
            <a:off x="990600" y="1981200"/>
            <a:ext cx="7467600" cy="39166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7"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5" name="Text Placeholder 4"/>
          <p:cNvSpPr>
            <a:spLocks noGrp="1"/>
          </p:cNvSpPr>
          <p:nvPr>
            <p:ph type="body" sz="quarter" idx="15" hasCustomPrompt="1"/>
          </p:nvPr>
        </p:nvSpPr>
        <p:spPr>
          <a:xfrm>
            <a:off x="990600" y="1371600"/>
            <a:ext cx="7467600" cy="409575"/>
          </a:xfrm>
        </p:spPr>
        <p:txBody>
          <a:bodyPr>
            <a:normAutofit/>
          </a:bodyPr>
          <a:lstStyle>
            <a:lvl1pPr marL="0" indent="0">
              <a:buNone/>
              <a:defRPr sz="1400" b="0" cap="all" baseline="0">
                <a:solidFill>
                  <a:schemeClr val="tx2"/>
                </a:solidFill>
                <a:latin typeface="+mj-lt"/>
              </a:defRPr>
            </a:lvl1pPr>
          </a:lstStyle>
          <a:p>
            <a:pPr lvl="0"/>
            <a:r>
              <a:rPr lang="en-US"/>
              <a:t>subhead</a:t>
            </a:r>
          </a:p>
        </p:txBody>
      </p:sp>
    </p:spTree>
    <p:extLst>
      <p:ext uri="{BB962C8B-B14F-4D97-AF65-F5344CB8AC3E}">
        <p14:creationId xmlns:p14="http://schemas.microsoft.com/office/powerpoint/2010/main" val="2655979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rm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070856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904617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rm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a:t>Speaker bio</a:t>
            </a:r>
            <a:endParaRPr lang="en-US" dirty="0"/>
          </a:p>
        </p:txBody>
      </p:sp>
      <p:sp>
        <p:nvSpPr>
          <p:cNvPr id="11" name="Content Placeholder 10"/>
          <p:cNvSpPr>
            <a:spLocks noGrp="1"/>
          </p:cNvSpPr>
          <p:nvPr>
            <p:ph sz="quarter" idx="14" hasCustomPrompt="1"/>
          </p:nvPr>
        </p:nvSpPr>
        <p:spPr>
          <a:xfrm>
            <a:off x="4533900" y="3995928"/>
            <a:ext cx="3924300" cy="2172018"/>
          </a:xfrm>
          <a:ln>
            <a:noFill/>
          </a:ln>
        </p:spPr>
        <p:txBody>
          <a:bodyPr>
            <a:norm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a:t>Speaker bio</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rmAutofit/>
          </a:bodyPr>
          <a:lstStyle>
            <a:lvl1pPr marL="0" indent="0">
              <a:buNone/>
              <a:defRPr sz="1050"/>
            </a:lvl1pPr>
          </a:lstStyle>
          <a:p>
            <a:r>
              <a:rPr lang="en-US"/>
              <a:t>Click on icon to add headshot</a:t>
            </a:r>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Name LastName</a:t>
            </a:r>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sp>
        <p:nvSpPr>
          <p:cNvPr id="18" name="Picture Placeholder 4"/>
          <p:cNvSpPr>
            <a:spLocks noGrp="1"/>
          </p:cNvSpPr>
          <p:nvPr>
            <p:ph type="pic" sz="quarter" idx="19" hasCustomPrompt="1"/>
          </p:nvPr>
        </p:nvSpPr>
        <p:spPr>
          <a:xfrm>
            <a:off x="990600" y="4224528"/>
            <a:ext cx="914400" cy="914400"/>
          </a:xfrm>
        </p:spPr>
        <p:txBody>
          <a:bodyPr>
            <a:norm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Name LastName</a:t>
            </a:r>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53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a:t>Click on photo icon below to add photo</a:t>
            </a:r>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a:t>Bullets with Photo</a:t>
            </a:r>
            <a:endParaRPr lang="en-US" dirty="0"/>
          </a:p>
        </p:txBody>
      </p:sp>
    </p:spTree>
    <p:extLst>
      <p:ext uri="{BB962C8B-B14F-4D97-AF65-F5344CB8AC3E}">
        <p14:creationId xmlns:p14="http://schemas.microsoft.com/office/powerpoint/2010/main" val="738997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a:t>Short quote</a:t>
            </a:r>
            <a:endParaRPr lang="en-US" dirty="0"/>
          </a:p>
          <a:p>
            <a:pPr lvl="1"/>
            <a:r>
              <a:rPr lang="en-US" dirty="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2368124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a:t>Long quote</a:t>
            </a:r>
          </a:p>
          <a:p>
            <a:pPr lvl="1"/>
            <a:r>
              <a:rPr lang="en-US"/>
              <a:t>Second </a:t>
            </a:r>
            <a:r>
              <a:rPr lang="en-US" dirty="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3377459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418741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284460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hi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a:t>Divider slide Title </a:t>
            </a:r>
            <a:br>
              <a:rPr lang="en-US"/>
            </a:br>
            <a:r>
              <a:rPr lang="en-US"/>
              <a:t>two lines max</a:t>
            </a:r>
            <a:endParaRPr lang="en-US" dirty="0"/>
          </a:p>
        </p:txBody>
      </p:sp>
    </p:spTree>
    <p:extLst>
      <p:ext uri="{BB962C8B-B14F-4D97-AF65-F5344CB8AC3E}">
        <p14:creationId xmlns:p14="http://schemas.microsoft.com/office/powerpoint/2010/main" val="1259360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6" name="Picture 5" descr="\\psf\Host\Volumes\CDS\Supplied_Files\Steph Lewis\New PPT template\ BACKGROUNDS\blue 4x3 thank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a:t>THANK YOU.</a:t>
            </a:r>
            <a:endParaRPr lang="en-US" dirty="0"/>
          </a:p>
        </p:txBody>
      </p:sp>
      <p:sp>
        <p:nvSpPr>
          <p:cNvPr id="7"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a:t>THANK YOU.</a:t>
            </a:r>
            <a:endParaRPr lang="en-US" dirty="0"/>
          </a:p>
        </p:txBody>
      </p:sp>
      <p:sp>
        <p:nvSpPr>
          <p:cNvPr id="9" name="Rectangle 8"/>
          <p:cNvSpPr/>
          <p:nvPr/>
        </p:nvSpPr>
        <p:spPr>
          <a:xfrm>
            <a:off x="7500395" y="1"/>
            <a:ext cx="1643605" cy="1146220"/>
          </a:xfrm>
          <a:prstGeom prst="rect">
            <a:avLst/>
          </a:prstGeom>
          <a:solidFill>
            <a:srgbClr val="00416A"/>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0" y="1"/>
            <a:ext cx="2717442" cy="1146220"/>
          </a:xfrm>
          <a:prstGeom prst="rect">
            <a:avLst/>
          </a:prstGeom>
          <a:solidFill>
            <a:srgbClr val="00416A"/>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8" name="Picture 2" descr="\\psf\Home\Desktop\box files\PowerPoint Master\assets\ BACKGROUNDS\PNGs\PPT Slide Backgrounds_Blue Thank You Slid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97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526280" y="2686050"/>
            <a:ext cx="3886200" cy="1295400"/>
          </a:xfrm>
        </p:spPr>
        <p:txBody>
          <a:bodyPr anchor="t">
            <a:noAutofit/>
          </a:bodyPr>
          <a:lstStyle>
            <a:lvl1pPr>
              <a:lnSpc>
                <a:spcPct val="100000"/>
              </a:lnSpc>
              <a:defRPr sz="3600" cap="all" baseline="0">
                <a:solidFill>
                  <a:schemeClr val="accent2"/>
                </a:solidFill>
                <a:latin typeface="Arial Black" panose="020B0A04020102020204" pitchFamily="34" charset="0"/>
              </a:defRPr>
            </a:lvl1pPr>
          </a:lstStyle>
          <a:p>
            <a:r>
              <a:rPr lang="en-US" dirty="0"/>
              <a:t>Second Line Title</a:t>
            </a:r>
          </a:p>
        </p:txBody>
      </p:sp>
      <p:sp>
        <p:nvSpPr>
          <p:cNvPr id="3" name="Subtitle 2"/>
          <p:cNvSpPr>
            <a:spLocks noGrp="1"/>
          </p:cNvSpPr>
          <p:nvPr>
            <p:ph type="subTitle" idx="1" hasCustomPrompt="1"/>
          </p:nvPr>
        </p:nvSpPr>
        <p:spPr>
          <a:xfrm>
            <a:off x="4556760" y="4336098"/>
            <a:ext cx="3886200" cy="1159827"/>
          </a:xfrm>
        </p:spPr>
        <p:txBody>
          <a:bodyPr anchor="b">
            <a:normAutofit/>
          </a:bodyPr>
          <a:lstStyle>
            <a:lvl1pPr marL="0" indent="0" algn="l">
              <a:lnSpc>
                <a:spcPct val="120000"/>
              </a:lnSpc>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 (bold) then Title, Company</a:t>
            </a:r>
          </a:p>
        </p:txBody>
      </p:sp>
      <p:sp>
        <p:nvSpPr>
          <p:cNvPr id="9" name="Text Placeholder 8"/>
          <p:cNvSpPr>
            <a:spLocks noGrp="1"/>
          </p:cNvSpPr>
          <p:nvPr>
            <p:ph type="body" sz="quarter" idx="10" hasCustomPrompt="1"/>
          </p:nvPr>
        </p:nvSpPr>
        <p:spPr>
          <a:xfrm>
            <a:off x="4533900" y="1752600"/>
            <a:ext cx="3886200" cy="933450"/>
          </a:xfrm>
        </p:spPr>
        <p:txBody>
          <a:bodyPr anchor="b">
            <a:normAutofit/>
          </a:bodyPr>
          <a:lstStyle>
            <a:lvl1pPr marL="0" indent="0">
              <a:lnSpc>
                <a:spcPct val="100000"/>
              </a:lnSpc>
              <a:buNone/>
              <a:defRPr sz="2400" baseline="0"/>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First Line Title</a:t>
            </a:r>
          </a:p>
        </p:txBody>
      </p:sp>
      <p:sp>
        <p:nvSpPr>
          <p:cNvPr id="4" name="Rectangle 3"/>
          <p:cNvSpPr/>
          <p:nvPr/>
        </p:nvSpPr>
        <p:spPr>
          <a:xfrm>
            <a:off x="115910" y="4566"/>
            <a:ext cx="2524259" cy="129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7" name="Rectangle 6"/>
          <p:cNvSpPr/>
          <p:nvPr/>
        </p:nvSpPr>
        <p:spPr>
          <a:xfrm>
            <a:off x="7225048" y="4566"/>
            <a:ext cx="1918952" cy="129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sf\Host\Volumes\CDS\Supplied_Files\Steph Lewis\New PPT template\ BACKGROUNDS\white 4x3 titl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81692"/>
          <a:stretch/>
        </p:blipFill>
        <p:spPr bwMode="auto">
          <a:xfrm>
            <a:off x="0" y="0"/>
            <a:ext cx="9144000" cy="1255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117092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 y="1"/>
            <a:ext cx="9143997" cy="685799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655320" y="2975610"/>
            <a:ext cx="8031480" cy="1298448"/>
          </a:xfrm>
        </p:spPr>
        <p:txBody>
          <a:bodyPr anchor="ctr">
            <a:noAutofit/>
          </a:bodyPr>
          <a:lstStyle>
            <a:lvl1pPr>
              <a:lnSpc>
                <a:spcPct val="93000"/>
              </a:lnSpc>
              <a:defRPr sz="3600" cap="all" baseline="0">
                <a:solidFill>
                  <a:schemeClr val="accent2"/>
                </a:solidFill>
                <a:latin typeface="Arial Black" panose="020B0A04020102020204" pitchFamily="34" charset="0"/>
              </a:defRPr>
            </a:lvl1pPr>
          </a:lstStyle>
          <a:p>
            <a:r>
              <a:rPr lang="en-US"/>
              <a:t>Divider slide Title </a:t>
            </a:r>
            <a:br>
              <a:rPr lang="en-US"/>
            </a:br>
            <a:r>
              <a:rPr lang="en-US"/>
              <a:t>two lines max</a:t>
            </a:r>
            <a:endParaRPr lang="en-US" dirty="0"/>
          </a:p>
        </p:txBody>
      </p:sp>
      <p:sp>
        <p:nvSpPr>
          <p:cNvPr id="3" name="Text Placeholder 2"/>
          <p:cNvSpPr>
            <a:spLocks noGrp="1"/>
          </p:cNvSpPr>
          <p:nvPr>
            <p:ph type="body" sz="quarter" idx="10" hasCustomPrompt="1"/>
          </p:nvPr>
        </p:nvSpPr>
        <p:spPr>
          <a:xfrm>
            <a:off x="5768340" y="4404995"/>
            <a:ext cx="2689860" cy="1706563"/>
          </a:xfrm>
        </p:spPr>
        <p:txBody>
          <a:bodyPr>
            <a:normAutofit/>
          </a:bodyPr>
          <a:lstStyle>
            <a:lvl1pPr marL="228600" indent="-228600">
              <a:spcBef>
                <a:spcPts val="100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1</a:t>
            </a:r>
          </a:p>
        </p:txBody>
      </p:sp>
      <p:sp>
        <p:nvSpPr>
          <p:cNvPr id="7" name="Rectangle 6"/>
          <p:cNvSpPr/>
          <p:nvPr/>
        </p:nvSpPr>
        <p:spPr>
          <a:xfrm>
            <a:off x="7616142" y="0"/>
            <a:ext cx="1423686" cy="1435261"/>
          </a:xfrm>
          <a:prstGeom prst="rect">
            <a:avLst/>
          </a:prstGeom>
          <a:solidFill>
            <a:srgbClr val="4F4F4F"/>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3899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a:prstGeom prst="rect">
            <a:avLst/>
          </a:prstGeom>
        </p:spPr>
        <p:txBody>
          <a:bodyPr>
            <a:noAutofit/>
          </a:bodyPr>
          <a:lstStyle>
            <a:lvl1pPr>
              <a:defRPr sz="2600"/>
            </a:lvl1pPr>
          </a:lstStyle>
          <a:p>
            <a:r>
              <a:rPr lang="en-US" dirty="0"/>
              <a:t>Click to add title</a:t>
            </a:r>
          </a:p>
        </p:txBody>
      </p:sp>
      <p:sp>
        <p:nvSpPr>
          <p:cNvPr id="3" name="Content Placeholder 2"/>
          <p:cNvSpPr>
            <a:spLocks noGrp="1"/>
          </p:cNvSpPr>
          <p:nvPr>
            <p:ph idx="1"/>
          </p:nvPr>
        </p:nvSpPr>
        <p:spPr>
          <a:xfrm>
            <a:off x="990600" y="1371600"/>
            <a:ext cx="7467600" cy="4526280"/>
          </a:xfrm>
          <a:prstGeom prst="rect">
            <a:avLst/>
          </a:prstGeom>
        </p:spPr>
        <p:txBody>
          <a:bodyPr>
            <a:no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
        <p:nvSpPr>
          <p:cNvPr id="5" name="Text Placeholder 4"/>
          <p:cNvSpPr>
            <a:spLocks noGrp="1"/>
          </p:cNvSpPr>
          <p:nvPr>
            <p:ph type="body" sz="quarter" idx="14" hasCustomPrompt="1"/>
          </p:nvPr>
        </p:nvSpPr>
        <p:spPr>
          <a:xfrm>
            <a:off x="990600" y="1051560"/>
            <a:ext cx="3124200" cy="228600"/>
          </a:xfrm>
          <a:prstGeom prst="rect">
            <a:avLst/>
          </a:prstGeom>
        </p:spPr>
        <p:txBody>
          <a:bodyPr anchor="b">
            <a:noAutofit/>
          </a:bodyPr>
          <a:lstStyle>
            <a:lvl1pPr marL="0" indent="0">
              <a:spcBef>
                <a:spcPts val="0"/>
              </a:spcBef>
              <a:buNone/>
              <a:defRPr sz="900"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600" y="6053328"/>
            <a:ext cx="7467600" cy="457200"/>
          </a:xfrm>
          <a:prstGeom prst="rect">
            <a:avLst/>
          </a:prstGeo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7" name="Text Placeholder 2">
            <a:extLst>
              <a:ext uri="{FF2B5EF4-FFF2-40B4-BE49-F238E27FC236}">
                <a16:creationId xmlns:a16="http://schemas.microsoft.com/office/drawing/2014/main" id="{FB5C7813-6603-4540-955D-AD93C0EF0394}"/>
              </a:ext>
            </a:extLst>
          </p:cNvPr>
          <p:cNvSpPr>
            <a:spLocks noGrp="1"/>
          </p:cNvSpPr>
          <p:nvPr>
            <p:ph type="body" sz="quarter" idx="17" hasCustomPrompt="1"/>
          </p:nvPr>
        </p:nvSpPr>
        <p:spPr>
          <a:xfrm>
            <a:off x="4804175" y="6281228"/>
            <a:ext cx="3861708" cy="431800"/>
          </a:xfrm>
        </p:spPr>
        <p:txBody>
          <a:bodyPr anchor="t"/>
          <a:lstStyle>
            <a:lvl1pPr marL="0" indent="0" algn="r">
              <a:buNone/>
              <a:defRPr sz="1800" b="1">
                <a:solidFill>
                  <a:srgbClr val="054C70"/>
                </a:solidFill>
              </a:defRPr>
            </a:lvl1pPr>
            <a:lvl2pPr marL="457200" indent="0">
              <a:buNone/>
              <a:defRPr>
                <a:solidFill>
                  <a:srgbClr val="054C70"/>
                </a:solidFill>
              </a:defRPr>
            </a:lvl2pPr>
            <a:lvl3pPr marL="914400" indent="0">
              <a:buNone/>
              <a:defRPr>
                <a:solidFill>
                  <a:srgbClr val="054C70"/>
                </a:solidFill>
              </a:defRPr>
            </a:lvl3pPr>
            <a:lvl4pPr marL="1371600" indent="0">
              <a:buNone/>
              <a:defRPr>
                <a:solidFill>
                  <a:srgbClr val="054C70"/>
                </a:solidFill>
              </a:defRPr>
            </a:lvl4pPr>
            <a:lvl5pPr marL="1828800" indent="0">
              <a:buFont typeface="Arial" panose="020B0604020202020204" pitchFamily="34" charset="0"/>
              <a:buNone/>
              <a:defRPr>
                <a:solidFill>
                  <a:srgbClr val="054C70"/>
                </a:solidFill>
              </a:defRPr>
            </a:lvl5pPr>
          </a:lstStyle>
          <a:p>
            <a:pPr lvl="0"/>
            <a:r>
              <a:rPr lang="en-US" dirty="0"/>
              <a:t>trp.meet.ps/XXXX</a:t>
            </a:r>
          </a:p>
        </p:txBody>
      </p:sp>
      <p:sp>
        <p:nvSpPr>
          <p:cNvPr id="8" name="Text Placeholder 6">
            <a:extLst>
              <a:ext uri="{FF2B5EF4-FFF2-40B4-BE49-F238E27FC236}">
                <a16:creationId xmlns:a16="http://schemas.microsoft.com/office/drawing/2014/main" id="{312789C1-0760-4F55-909C-A6278A506C2E}"/>
              </a:ext>
            </a:extLst>
          </p:cNvPr>
          <p:cNvSpPr>
            <a:spLocks noGrp="1"/>
          </p:cNvSpPr>
          <p:nvPr>
            <p:ph type="body" sz="quarter" idx="19" hasCustomPrompt="1"/>
          </p:nvPr>
        </p:nvSpPr>
        <p:spPr>
          <a:xfrm>
            <a:off x="2489227" y="6590600"/>
            <a:ext cx="4572000" cy="171595"/>
          </a:xfrm>
          <a:prstGeom prst="rect">
            <a:avLst/>
          </a:prstGeom>
        </p:spPr>
        <p:txBody>
          <a:bodyPr/>
          <a:lstStyle>
            <a:lvl1pPr marL="0" indent="0" algn="ctr">
              <a:lnSpc>
                <a:spcPts val="1400"/>
              </a:lnSpc>
              <a:spcBef>
                <a:spcPts val="0"/>
              </a:spcBef>
              <a:buNone/>
              <a:defRPr sz="1200" b="1" cap="all" baseline="0">
                <a:solidFill>
                  <a:schemeClr val="tx1"/>
                </a:solidFill>
                <a:latin typeface="+mn-lt"/>
              </a:defRPr>
            </a:lvl1pPr>
          </a:lstStyle>
          <a:p>
            <a:pPr lvl="0"/>
            <a:r>
              <a:rPr lang="en-US" dirty="0"/>
              <a:t>Insert “for internal use only” or other text here</a:t>
            </a:r>
          </a:p>
        </p:txBody>
      </p:sp>
    </p:spTree>
    <p:extLst>
      <p:ext uri="{BB962C8B-B14F-4D97-AF65-F5344CB8AC3E}">
        <p14:creationId xmlns:p14="http://schemas.microsoft.com/office/powerpoint/2010/main" val="296934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2" pos="5328">
          <p15:clr>
            <a:srgbClr val="FBAE40"/>
          </p15:clr>
        </p15:guide>
        <p15:guide id="3" pos="6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a:prstGeom prst="rect">
            <a:avLst/>
          </a:prstGeom>
        </p:spPr>
        <p:txBody>
          <a:bodyPr>
            <a:noAutofit/>
          </a:bodyPr>
          <a:lstStyle>
            <a:lvl1pPr>
              <a:defRPr sz="2600"/>
            </a:lvl1pPr>
          </a:lstStyle>
          <a:p>
            <a:r>
              <a:rPr lang="en-US" dirty="0"/>
              <a:t>Click to add title</a:t>
            </a:r>
          </a:p>
        </p:txBody>
      </p:sp>
      <p:sp>
        <p:nvSpPr>
          <p:cNvPr id="3" name="Content Placeholder 2"/>
          <p:cNvSpPr>
            <a:spLocks noGrp="1"/>
          </p:cNvSpPr>
          <p:nvPr>
            <p:ph idx="1"/>
          </p:nvPr>
        </p:nvSpPr>
        <p:spPr>
          <a:xfrm>
            <a:off x="990600" y="1371600"/>
            <a:ext cx="7467600" cy="4526280"/>
          </a:xfrm>
          <a:prstGeom prst="rect">
            <a:avLst/>
          </a:prstGeom>
        </p:spPr>
        <p:txBody>
          <a:bodyPr>
            <a:no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cNvSpPr txBox="1"/>
          <p:nvPr userDrawn="1"/>
        </p:nvSpPr>
        <p:spPr>
          <a:xfrm>
            <a:off x="8153400" y="6612821"/>
            <a:ext cx="304800" cy="138499"/>
          </a:xfrm>
          <a:prstGeom prst="rect">
            <a:avLst/>
          </a:prstGeom>
          <a:noFill/>
        </p:spPr>
        <p:txBody>
          <a:bodyPr wrap="square" lIns="0" tIns="0" rIns="0" bIns="0" rtlCol="0">
            <a:spAutoFit/>
          </a:bodyPr>
          <a:lstStyle/>
          <a:p>
            <a:pPr algn="ctr"/>
            <a:fld id="{8EDFB997-4523-4D25-AFCA-51DDD9577CA9}" type="slidenum">
              <a:rPr lang="en-US" sz="900" kern="1200" smtClean="0">
                <a:solidFill>
                  <a:schemeClr val="accent1"/>
                </a:solidFill>
                <a:latin typeface="+mj-lt"/>
                <a:ea typeface="+mn-ea"/>
                <a:cs typeface="+mn-cs"/>
              </a:rPr>
              <a:pPr algn="ctr"/>
              <a:t>‹#›</a:t>
            </a:fld>
            <a:endParaRPr lang="en-US" sz="900" kern="1200" dirty="0">
              <a:solidFill>
                <a:schemeClr val="accent1"/>
              </a:solidFill>
              <a:latin typeface="+mj-lt"/>
              <a:ea typeface="+mn-ea"/>
              <a:cs typeface="+mn-cs"/>
            </a:endParaRPr>
          </a:p>
        </p:txBody>
      </p:sp>
      <p:sp>
        <p:nvSpPr>
          <p:cNvPr id="5" name="Text Placeholder 4"/>
          <p:cNvSpPr>
            <a:spLocks noGrp="1"/>
          </p:cNvSpPr>
          <p:nvPr>
            <p:ph type="body" sz="quarter" idx="14" hasCustomPrompt="1"/>
          </p:nvPr>
        </p:nvSpPr>
        <p:spPr>
          <a:xfrm>
            <a:off x="990600" y="1051560"/>
            <a:ext cx="3124200" cy="228600"/>
          </a:xfrm>
          <a:prstGeom prst="rect">
            <a:avLst/>
          </a:prstGeom>
        </p:spPr>
        <p:txBody>
          <a:bodyPr anchor="b">
            <a:noAutofit/>
          </a:bodyPr>
          <a:lstStyle>
            <a:lvl1pPr marL="0" indent="0">
              <a:buNone/>
              <a:defRPr sz="900"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600" y="6053328"/>
            <a:ext cx="7467600" cy="457200"/>
          </a:xfrm>
          <a:prstGeom prst="rect">
            <a:avLst/>
          </a:prstGeo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39237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extLst>
    <p:ext uri="{DCECCB84-F9BA-43D5-87BE-67443E8EF086}">
      <p15:sldGuideLst xmlns:p15="http://schemas.microsoft.com/office/powerpoint/2012/main">
        <p15:guide id="2" pos="5328">
          <p15:clr>
            <a:srgbClr val="FBAE40"/>
          </p15:clr>
        </p15:guide>
        <p15:guide id="3" pos="6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990600" y="1371600"/>
            <a:ext cx="7467600" cy="45262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Tree>
    <p:extLst>
      <p:ext uri="{BB962C8B-B14F-4D97-AF65-F5344CB8AC3E}">
        <p14:creationId xmlns:p14="http://schemas.microsoft.com/office/powerpoint/2010/main" val="210241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a:t>Content with Subhead</a:t>
            </a:r>
            <a:endParaRPr lang="en-US" dirty="0"/>
          </a:p>
        </p:txBody>
      </p:sp>
      <p:sp>
        <p:nvSpPr>
          <p:cNvPr id="3" name="Content Placeholder 2"/>
          <p:cNvSpPr>
            <a:spLocks noGrp="1"/>
          </p:cNvSpPr>
          <p:nvPr>
            <p:ph idx="1"/>
          </p:nvPr>
        </p:nvSpPr>
        <p:spPr>
          <a:xfrm>
            <a:off x="990600" y="1981200"/>
            <a:ext cx="7467600" cy="39166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7"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5" name="Text Placeholder 4"/>
          <p:cNvSpPr>
            <a:spLocks noGrp="1"/>
          </p:cNvSpPr>
          <p:nvPr>
            <p:ph type="body" sz="quarter" idx="15" hasCustomPrompt="1"/>
          </p:nvPr>
        </p:nvSpPr>
        <p:spPr>
          <a:xfrm>
            <a:off x="990600" y="1371600"/>
            <a:ext cx="7467600" cy="409575"/>
          </a:xfrm>
        </p:spPr>
        <p:txBody>
          <a:bodyPr>
            <a:normAutofit/>
          </a:bodyPr>
          <a:lstStyle>
            <a:lvl1pPr marL="0" indent="0">
              <a:buNone/>
              <a:defRPr sz="1400" b="0" cap="all" baseline="0">
                <a:solidFill>
                  <a:schemeClr val="tx2"/>
                </a:solidFill>
                <a:latin typeface="+mj-lt"/>
              </a:defRPr>
            </a:lvl1pPr>
          </a:lstStyle>
          <a:p>
            <a:pPr lvl="0"/>
            <a:r>
              <a:rPr lang="en-US"/>
              <a:t>subhead</a:t>
            </a:r>
          </a:p>
        </p:txBody>
      </p:sp>
    </p:spTree>
    <p:extLst>
      <p:ext uri="{BB962C8B-B14F-4D97-AF65-F5344CB8AC3E}">
        <p14:creationId xmlns:p14="http://schemas.microsoft.com/office/powerpoint/2010/main" val="26559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rm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07085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a:t>Click to edit Master title style</a:t>
            </a:r>
            <a:endParaRPr lang="en-US" dirty="0"/>
          </a:p>
        </p:txBody>
      </p:sp>
    </p:spTree>
    <p:extLst>
      <p:ext uri="{BB962C8B-B14F-4D97-AF65-F5344CB8AC3E}">
        <p14:creationId xmlns:p14="http://schemas.microsoft.com/office/powerpoint/2010/main" val="390461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rm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a:t>Speaker bio</a:t>
            </a:r>
            <a:endParaRPr lang="en-US" dirty="0"/>
          </a:p>
        </p:txBody>
      </p:sp>
      <p:sp>
        <p:nvSpPr>
          <p:cNvPr id="11" name="Content Placeholder 10"/>
          <p:cNvSpPr>
            <a:spLocks noGrp="1"/>
          </p:cNvSpPr>
          <p:nvPr>
            <p:ph sz="quarter" idx="14" hasCustomPrompt="1"/>
          </p:nvPr>
        </p:nvSpPr>
        <p:spPr>
          <a:xfrm>
            <a:off x="4533900" y="3995928"/>
            <a:ext cx="3924300" cy="2172018"/>
          </a:xfrm>
          <a:ln>
            <a:noFill/>
          </a:ln>
        </p:spPr>
        <p:txBody>
          <a:bodyPr>
            <a:norm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a:t>Speaker bio</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rmAutofit/>
          </a:bodyPr>
          <a:lstStyle>
            <a:lvl1pPr marL="0" indent="0">
              <a:buNone/>
              <a:defRPr sz="1050"/>
            </a:lvl1pPr>
          </a:lstStyle>
          <a:p>
            <a:r>
              <a:rPr lang="en-US"/>
              <a:t>Click on icon to add headshot</a:t>
            </a:r>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Name LastName</a:t>
            </a:r>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sp>
        <p:nvSpPr>
          <p:cNvPr id="18" name="Picture Placeholder 4"/>
          <p:cNvSpPr>
            <a:spLocks noGrp="1"/>
          </p:cNvSpPr>
          <p:nvPr>
            <p:ph type="pic" sz="quarter" idx="19" hasCustomPrompt="1"/>
          </p:nvPr>
        </p:nvSpPr>
        <p:spPr>
          <a:xfrm>
            <a:off x="990600" y="4224528"/>
            <a:ext cx="914400" cy="914400"/>
          </a:xfrm>
        </p:spPr>
        <p:txBody>
          <a:bodyPr>
            <a:norm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Name LastName</a:t>
            </a:r>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Organization</a:t>
            </a:r>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5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a:t>Click on photo icon below to add photo</a:t>
            </a:r>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a:t>Bullets with Photo</a:t>
            </a:r>
            <a:endParaRPr lang="en-US" dirty="0"/>
          </a:p>
        </p:txBody>
      </p:sp>
    </p:spTree>
    <p:extLst>
      <p:ext uri="{BB962C8B-B14F-4D97-AF65-F5344CB8AC3E}">
        <p14:creationId xmlns:p14="http://schemas.microsoft.com/office/powerpoint/2010/main" val="73899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psf\Host\Volumes\CDS\Supplied_Files\Steph Lewis\New PPT template\ BACKGROUNDS\white 4x3 slide.png"/>
          <p:cNvPicPr>
            <a:picLocks noChangeAspect="1" noChangeArrowheads="1"/>
          </p:cNvPicPr>
          <p:nvPr userDrawn="1"/>
        </p:nvPicPr>
        <p:blipFill rotWithShape="1">
          <a:blip r:embed="rId18"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90600" y="292608"/>
            <a:ext cx="7540752" cy="74191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90600" y="1371600"/>
            <a:ext cx="7467601" cy="48768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87726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psf\Host\Volumes\CDS\Supplied_Files\Steph Lewis\New PPT template\ BACKGROUNDS\white 4x3 slide.png"/>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90600" y="292608"/>
            <a:ext cx="7540752" cy="74191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90600" y="1371600"/>
            <a:ext cx="7467601" cy="48768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3" descr="\\psf\Host\Volumes\CDS\Supplied_Files\Steph Lewis\New PPT template\ BACKGROUNDS\white 4x3 slide.png"/>
          <p:cNvPicPr>
            <a:picLocks noChangeAspect="1" noChangeArrowheads="1"/>
          </p:cNvPicPr>
          <p:nvPr userDrawn="1"/>
        </p:nvPicPr>
        <p:blipFill rotWithShape="1">
          <a:blip r:embed="rId20"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726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hf hdr="0" ftr="0" dt="0"/>
  <p:txStyles>
    <p:title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chart" Target="../charts/chart6.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17.svg"/><Relationship Id="rId11" Type="http://schemas.openxmlformats.org/officeDocument/2006/relationships/chart" Target="../charts/chart4.xml"/><Relationship Id="rId5" Type="http://schemas.openxmlformats.org/officeDocument/2006/relationships/image" Target="../media/image16.png"/><Relationship Id="rId10" Type="http://schemas.openxmlformats.org/officeDocument/2006/relationships/chart" Target="../charts/chart3.xml"/><Relationship Id="rId4" Type="http://schemas.openxmlformats.org/officeDocument/2006/relationships/image" Target="../media/image15.svg"/><Relationship Id="rId9" Type="http://schemas.openxmlformats.org/officeDocument/2006/relationships/chart" Target="../charts/chart2.xml"/><Relationship Id="rId14" Type="http://schemas.openxmlformats.org/officeDocument/2006/relationships/chart" Target="../charts/char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09928" y="239690"/>
            <a:ext cx="990600" cy="107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 name="Title 3"/>
          <p:cNvSpPr>
            <a:spLocks noGrp="1"/>
          </p:cNvSpPr>
          <p:nvPr>
            <p:ph type="ctrTitle"/>
          </p:nvPr>
        </p:nvSpPr>
        <p:spPr>
          <a:xfrm>
            <a:off x="4526280" y="1778952"/>
            <a:ext cx="3886200" cy="1650048"/>
          </a:xfrm>
        </p:spPr>
        <p:txBody>
          <a:bodyPr/>
          <a:lstStyle/>
          <a:p>
            <a:r>
              <a:rPr lang="en-US" dirty="0"/>
              <a:t>Retirement savings Strategies</a:t>
            </a:r>
          </a:p>
        </p:txBody>
      </p:sp>
      <p:sp>
        <p:nvSpPr>
          <p:cNvPr id="2" name="Subtitle 1"/>
          <p:cNvSpPr>
            <a:spLocks noGrp="1"/>
          </p:cNvSpPr>
          <p:nvPr>
            <p:ph type="subTitle" idx="1"/>
          </p:nvPr>
        </p:nvSpPr>
        <p:spPr>
          <a:xfrm>
            <a:off x="4556760" y="5067300"/>
            <a:ext cx="3886200" cy="428625"/>
          </a:xfrm>
          <a:ln>
            <a:noFill/>
          </a:ln>
        </p:spPr>
        <p:txBody>
          <a:bodyPr/>
          <a:lstStyle/>
          <a:p>
            <a:r>
              <a:rPr lang="en-US" dirty="0">
                <a:solidFill>
                  <a:srgbClr val="FF00FF"/>
                </a:solidFill>
              </a:rPr>
              <a:t>Add Rep Name Here</a:t>
            </a:r>
          </a:p>
        </p:txBody>
      </p:sp>
      <p:sp>
        <p:nvSpPr>
          <p:cNvPr id="7" name="Rectangle 6"/>
          <p:cNvSpPr/>
          <p:nvPr/>
        </p:nvSpPr>
        <p:spPr>
          <a:xfrm>
            <a:off x="476250" y="442957"/>
            <a:ext cx="1914525" cy="66979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dirty="0">
                <a:solidFill>
                  <a:srgbClr val="FF00FF"/>
                </a:solidFill>
              </a:rPr>
              <a:t>Advisor Firm Logo Here</a:t>
            </a:r>
          </a:p>
        </p:txBody>
      </p:sp>
      <p:sp>
        <p:nvSpPr>
          <p:cNvPr id="8" name="Rectangle 7"/>
          <p:cNvSpPr/>
          <p:nvPr/>
        </p:nvSpPr>
        <p:spPr>
          <a:xfrm>
            <a:off x="4572000" y="3910519"/>
            <a:ext cx="2095500" cy="90143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dirty="0">
                <a:solidFill>
                  <a:srgbClr val="FF00FF"/>
                </a:solidFill>
              </a:rPr>
              <a:t>Client logo placeholder</a:t>
            </a:r>
          </a:p>
        </p:txBody>
      </p:sp>
    </p:spTree>
    <p:extLst>
      <p:ext uri="{BB962C8B-B14F-4D97-AF65-F5344CB8AC3E}">
        <p14:creationId xmlns:p14="http://schemas.microsoft.com/office/powerpoint/2010/main" val="104892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rgbClr val="CECECE"/>
                </a:solidFill>
              </a:rPr>
              <a:t>Plan</a:t>
            </a:r>
            <a:r>
              <a:rPr lang="en-US" sz="2000" b="1" dirty="0">
                <a:solidFill>
                  <a:srgbClr val="CECECE"/>
                </a:solidFill>
              </a:rPr>
              <a:t> </a:t>
            </a:r>
            <a:br>
              <a:rPr lang="en-US" sz="2000" b="1" dirty="0">
                <a:solidFill>
                  <a:srgbClr val="CECECE"/>
                </a:solidFill>
              </a:rPr>
            </a:br>
            <a:r>
              <a:rPr lang="en-US" sz="2000" dirty="0">
                <a:solidFill>
                  <a:srgbClr val="CECECE"/>
                </a:solidFill>
              </a:rPr>
              <a:t>Eligibility </a:t>
            </a:r>
          </a:p>
        </p:txBody>
      </p:sp>
      <p:sp>
        <p:nvSpPr>
          <p:cNvPr id="2" name="Title 1"/>
          <p:cNvSpPr>
            <a:spLocks noGrp="1"/>
          </p:cNvSpPr>
          <p:nvPr>
            <p:ph type="title"/>
          </p:nvPr>
        </p:nvSpPr>
        <p:spPr/>
        <p:txBody>
          <a:bodyPr/>
          <a:lstStyle/>
          <a:p>
            <a:r>
              <a:rPr lang="en-US" cap="all" dirty="0"/>
              <a:t>Plan Features</a:t>
            </a:r>
          </a:p>
        </p:txBody>
      </p:sp>
      <p:cxnSp>
        <p:nvCxnSpPr>
          <p:cNvPr id="9" name="Straight Connector 8"/>
          <p:cNvCxnSpPr/>
          <p:nvPr/>
        </p:nvCxnSpPr>
        <p:spPr>
          <a:xfrm>
            <a:off x="4563746" y="136345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a:off x="4326438" y="5484854"/>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28" name="vesting Icon"/>
          <p:cNvGrpSpPr/>
          <p:nvPr/>
        </p:nvGrpSpPr>
        <p:grpSpPr>
          <a:xfrm>
            <a:off x="1453857" y="5337577"/>
            <a:ext cx="388754" cy="437275"/>
            <a:chOff x="3565526" y="1873250"/>
            <a:chExt cx="1477963" cy="1676400"/>
          </a:xfrm>
          <a:solidFill>
            <a:srgbClr val="054C70"/>
          </a:solid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7" name="Vesting: details"/>
          <p:cNvGraphicFramePr>
            <a:graphicFrameLocks noGrp="1"/>
          </p:cNvGraphicFramePr>
          <p:nvPr>
            <p:extLst>
              <p:ext uri="{D42A27DB-BD31-4B8C-83A1-F6EECF244321}">
                <p14:modId xmlns:p14="http://schemas.microsoft.com/office/powerpoint/2010/main" val="20188933"/>
              </p:ext>
            </p:extLst>
          </p:nvPr>
        </p:nvGraphicFramePr>
        <p:xfrm>
          <a:off x="5053850" y="1797366"/>
          <a:ext cx="2507044" cy="2255520"/>
        </p:xfrm>
        <a:graphic>
          <a:graphicData uri="http://schemas.openxmlformats.org/drawingml/2006/table">
            <a:tbl>
              <a:tblPr>
                <a:tableStyleId>{B301B821-A1FF-4177-AEE7-76D212191A09}</a:tableStyleId>
              </a:tblPr>
              <a:tblGrid>
                <a:gridCol w="1253522">
                  <a:extLst>
                    <a:ext uri="{9D8B030D-6E8A-4147-A177-3AD203B41FA5}">
                      <a16:colId xmlns:a16="http://schemas.microsoft.com/office/drawing/2014/main" val="20000"/>
                    </a:ext>
                  </a:extLst>
                </a:gridCol>
                <a:gridCol w="1253522">
                  <a:extLst>
                    <a:ext uri="{9D8B030D-6E8A-4147-A177-3AD203B41FA5}">
                      <a16:colId xmlns:a16="http://schemas.microsoft.com/office/drawing/2014/main" val="20001"/>
                    </a:ext>
                  </a:extLst>
                </a:gridCol>
              </a:tblGrid>
              <a:tr h="478612">
                <a:tc>
                  <a:txBody>
                    <a:bodyPr/>
                    <a:lstStyle/>
                    <a:p>
                      <a:r>
                        <a:rPr lang="en-US" sz="1600" dirty="0">
                          <a:solidFill>
                            <a:srgbClr val="3B3B3B"/>
                          </a:solidFill>
                        </a:rPr>
                        <a:t>Vested percentage</a:t>
                      </a:r>
                    </a:p>
                  </a:txBody>
                  <a:tcPr>
                    <a:lnL w="28575"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rgbClr val="3B3B3B"/>
                          </a:solidFill>
                        </a:rPr>
                        <a:t>Years of service</a:t>
                      </a: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[xx%] </a:t>
                      </a:r>
                      <a:endParaRPr lang="en-US" sz="1600" dirty="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[xx%] </a:t>
                      </a:r>
                      <a:endParaRPr lang="en-US" sz="1600" dirty="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[xx%] </a:t>
                      </a:r>
                      <a:endParaRPr lang="en-US" sz="1600" dirty="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[xx%]</a:t>
                      </a:r>
                      <a:endParaRPr lang="en-US" sz="1600" dirty="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4320">
                <a:tc>
                  <a:txBody>
                    <a:bodyPr/>
                    <a:lstStyle/>
                    <a:p>
                      <a:r>
                        <a:rPr lang="en-US" sz="1600" b="1" dirty="0">
                          <a:solidFill>
                            <a:schemeClr val="accent6"/>
                          </a:solidFill>
                        </a:rPr>
                        <a:t>[xx%] </a:t>
                      </a:r>
                      <a:endParaRPr lang="en-US" sz="1600" dirty="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Vesting Schedule</a:t>
            </a:r>
          </a:p>
        </p:txBody>
      </p:sp>
      <p:grpSp>
        <p:nvGrpSpPr>
          <p:cNvPr id="31" name="comp contrib icon"/>
          <p:cNvGrpSpPr/>
          <p:nvPr/>
        </p:nvGrpSpPr>
        <p:grpSpPr>
          <a:xfrm>
            <a:off x="1379636" y="4420221"/>
            <a:ext cx="542244" cy="382255"/>
            <a:chOff x="3066490" y="1813909"/>
            <a:chExt cx="1723632" cy="1215072"/>
          </a:xfrm>
          <a:solidFill>
            <a:srgbClr val="E5E5E5"/>
          </a:solid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Company Contributions</a:t>
            </a: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Types</a:t>
            </a:r>
          </a:p>
        </p:txBody>
      </p:sp>
      <p:grpSp>
        <p:nvGrpSpPr>
          <p:cNvPr id="30" name="Contrib limits icon"/>
          <p:cNvGrpSpPr/>
          <p:nvPr/>
        </p:nvGrpSpPr>
        <p:grpSpPr>
          <a:xfrm rot="18807177">
            <a:off x="1378161" y="2545227"/>
            <a:ext cx="545195" cy="241267"/>
            <a:chOff x="3741738" y="5957888"/>
            <a:chExt cx="2030413" cy="898525"/>
          </a:xfrm>
          <a:solidFill>
            <a:srgbClr val="E5E5E5"/>
          </a:solid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Limits</a:t>
            </a:r>
          </a:p>
        </p:txBody>
      </p:sp>
      <p:grpSp>
        <p:nvGrpSpPr>
          <p:cNvPr id="27" name="Eligibility Icon"/>
          <p:cNvGrpSpPr/>
          <p:nvPr/>
        </p:nvGrpSpPr>
        <p:grpSpPr>
          <a:xfrm>
            <a:off x="1431373" y="1496240"/>
            <a:ext cx="438770" cy="409579"/>
            <a:chOff x="3565526" y="-9525"/>
            <a:chExt cx="1527175" cy="1425575"/>
          </a:xfrm>
          <a:solidFill>
            <a:srgbClr val="E5E5E5"/>
          </a:solid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12" name="Rectangle 11"/>
          <p:cNvSpPr/>
          <p:nvPr/>
        </p:nvSpPr>
        <p:spPr>
          <a:xfrm>
            <a:off x="5034395" y="1366838"/>
            <a:ext cx="2669962" cy="397032"/>
          </a:xfrm>
          <a:prstGeom prst="rect">
            <a:avLst/>
          </a:prstGeom>
        </p:spPr>
        <p:txBody>
          <a:bodyPr wrap="none" lIns="0">
            <a:spAutoFit/>
          </a:bodyPr>
          <a:lstStyle/>
          <a:p>
            <a:pPr lvl="0">
              <a:lnSpc>
                <a:spcPct val="110000"/>
              </a:lnSpc>
              <a:spcAft>
                <a:spcPts val="600"/>
              </a:spcAft>
              <a:buClr>
                <a:srgbClr val="05C3DE"/>
              </a:buClr>
            </a:pPr>
            <a:r>
              <a:rPr lang="en-US" b="1" dirty="0">
                <a:solidFill>
                  <a:srgbClr val="3B3B3B"/>
                </a:solidFill>
              </a:rPr>
              <a:t>Company Contribution:</a:t>
            </a:r>
          </a:p>
        </p:txBody>
      </p:sp>
      <p:sp>
        <p:nvSpPr>
          <p:cNvPr id="13" name="Rectangle 12"/>
          <p:cNvSpPr/>
          <p:nvPr/>
        </p:nvSpPr>
        <p:spPr>
          <a:xfrm>
            <a:off x="5053850" y="4366467"/>
            <a:ext cx="3177338" cy="1184514"/>
          </a:xfrm>
          <a:prstGeom prst="rect">
            <a:avLst/>
          </a:prstGeom>
        </p:spPr>
        <p:txBody>
          <a:bodyPr lIns="0" tIns="0" rIns="0" bIns="0">
            <a:noAutofit/>
          </a:bodyPr>
          <a:lstStyle/>
          <a:p>
            <a:r>
              <a:rPr lang="en-US" dirty="0">
                <a:solidFill>
                  <a:srgbClr val="3B3B3B"/>
                </a:solidFill>
              </a:rPr>
              <a:t>You are always </a:t>
            </a:r>
            <a:r>
              <a:rPr lang="en-US" b="1" dirty="0">
                <a:solidFill>
                  <a:schemeClr val="accent6"/>
                </a:solidFill>
              </a:rPr>
              <a:t>100% vested</a:t>
            </a:r>
            <a:r>
              <a:rPr lang="en-US" dirty="0">
                <a:solidFill>
                  <a:schemeClr val="accent6"/>
                </a:solidFill>
              </a:rPr>
              <a:t> </a:t>
            </a:r>
            <a:r>
              <a:rPr lang="en-US" dirty="0">
                <a:solidFill>
                  <a:srgbClr val="3B3B3B"/>
                </a:solidFill>
              </a:rPr>
              <a:t>in the </a:t>
            </a:r>
            <a:r>
              <a:rPr lang="en-US" b="1" dirty="0">
                <a:solidFill>
                  <a:schemeClr val="accent6"/>
                </a:solidFill>
              </a:rPr>
              <a:t>salary deferral </a:t>
            </a:r>
            <a:r>
              <a:rPr lang="en-US" dirty="0">
                <a:solidFill>
                  <a:srgbClr val="3B3B3B"/>
                </a:solidFill>
              </a:rPr>
              <a:t>portion of your account.</a:t>
            </a:r>
          </a:p>
        </p:txBody>
      </p:sp>
      <p:sp>
        <p:nvSpPr>
          <p:cNvPr id="65" name="Rectangle 64"/>
          <p:cNvSpPr/>
          <p:nvPr/>
        </p:nvSpPr>
        <p:spPr>
          <a:xfrm>
            <a:off x="6667500" y="224344"/>
            <a:ext cx="2095500" cy="90143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For slide variations, see the Plan Features presentation.</a:t>
            </a:r>
          </a:p>
        </p:txBody>
      </p:sp>
    </p:spTree>
    <p:extLst>
      <p:ext uri="{BB962C8B-B14F-4D97-AF65-F5344CB8AC3E}">
        <p14:creationId xmlns:p14="http://schemas.microsoft.com/office/powerpoint/2010/main" val="20699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US" dirty="0"/>
              <a:t>RETIREMENT SAVINGS: </a:t>
            </a:r>
            <a:br>
              <a:rPr lang="en-US" dirty="0"/>
            </a:br>
            <a:r>
              <a:rPr lang="en-US" dirty="0">
                <a:solidFill>
                  <a:schemeClr val="tx2"/>
                </a:solidFill>
              </a:rPr>
              <a:t>How do I get there?</a:t>
            </a:r>
          </a:p>
        </p:txBody>
      </p:sp>
      <p:sp>
        <p:nvSpPr>
          <p:cNvPr id="5" name="Text Placeholder 4">
            <a:extLst>
              <a:ext uri="{FF2B5EF4-FFF2-40B4-BE49-F238E27FC236}">
                <a16:creationId xmlns:a16="http://schemas.microsoft.com/office/drawing/2014/main" id="{840DE1F2-135C-4E23-BD2D-F980633F1835}"/>
              </a:ext>
            </a:extLst>
          </p:cNvPr>
          <p:cNvSpPr>
            <a:spLocks noGrp="1"/>
          </p:cNvSpPr>
          <p:nvPr>
            <p:ph type="body" sz="quarter" idx="13"/>
          </p:nvPr>
        </p:nvSpPr>
        <p:spPr/>
        <p:txBody>
          <a:bodyPr/>
          <a:lstStyle/>
          <a:p>
            <a:r>
              <a:rPr lang="en-US" dirty="0"/>
              <a:t>*including company match</a:t>
            </a:r>
          </a:p>
        </p:txBody>
      </p:sp>
      <p:grpSp>
        <p:nvGrpSpPr>
          <p:cNvPr id="3" name="Group 2">
            <a:extLst>
              <a:ext uri="{FF2B5EF4-FFF2-40B4-BE49-F238E27FC236}">
                <a16:creationId xmlns:a16="http://schemas.microsoft.com/office/drawing/2014/main" id="{4E3CE3AD-8234-40ED-B59F-BFDA0BD2287C}"/>
              </a:ext>
            </a:extLst>
          </p:cNvPr>
          <p:cNvGrpSpPr/>
          <p:nvPr/>
        </p:nvGrpSpPr>
        <p:grpSpPr>
          <a:xfrm>
            <a:off x="990600" y="1412441"/>
            <a:ext cx="3076575" cy="4245409"/>
            <a:chOff x="3333944" y="1635492"/>
            <a:chExt cx="2835686" cy="3913502"/>
          </a:xfrm>
        </p:grpSpPr>
        <p:grpSp>
          <p:nvGrpSpPr>
            <p:cNvPr id="17" name="Group 16"/>
            <p:cNvGrpSpPr/>
            <p:nvPr/>
          </p:nvGrpSpPr>
          <p:grpSpPr>
            <a:xfrm>
              <a:off x="3333944" y="1635492"/>
              <a:ext cx="2478459" cy="2327773"/>
              <a:chOff x="953777" y="1626069"/>
              <a:chExt cx="1845601" cy="1733391"/>
            </a:xfrm>
            <a:solidFill>
              <a:srgbClr val="05C3DE"/>
            </a:solidFill>
          </p:grpSpPr>
          <p:sp>
            <p:nvSpPr>
              <p:cNvPr id="22" name="Oval 21"/>
              <p:cNvSpPr/>
              <p:nvPr/>
            </p:nvSpPr>
            <p:spPr>
              <a:xfrm>
                <a:off x="953777" y="1626069"/>
                <a:ext cx="1758154" cy="1733391"/>
              </a:xfrm>
              <a:prstGeom prst="ellipse">
                <a:avLst/>
              </a:prstGeom>
              <a:solidFill>
                <a:srgbClr val="E47F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TextBox 22"/>
              <p:cNvSpPr txBox="1"/>
              <p:nvPr/>
            </p:nvSpPr>
            <p:spPr>
              <a:xfrm>
                <a:off x="1221815" y="2170357"/>
                <a:ext cx="1577563" cy="63381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6000" b="0" i="0" u="none" strike="noStrike" kern="1200" cap="none" spc="-450" normalizeH="0" baseline="0" noProof="0" dirty="0">
                    <a:ln>
                      <a:noFill/>
                    </a:ln>
                    <a:solidFill>
                      <a:srgbClr val="FFFFFF"/>
                    </a:solidFill>
                    <a:effectLst/>
                    <a:uLnTx/>
                    <a:uFillTx/>
                    <a:latin typeface="Arial Black"/>
                    <a:ea typeface="+mn-ea"/>
                    <a:cs typeface="+mn-cs"/>
                  </a:rPr>
                  <a:t>1</a:t>
                </a:r>
                <a:r>
                  <a:rPr kumimoji="0" lang="en-US" sz="6000" b="0" i="0" u="none" strike="noStrike" kern="1200" cap="none" spc="0" normalizeH="0" baseline="0" noProof="0" dirty="0">
                    <a:ln>
                      <a:noFill/>
                    </a:ln>
                    <a:solidFill>
                      <a:srgbClr val="FFFFFF"/>
                    </a:solidFill>
                    <a:effectLst/>
                    <a:uLnTx/>
                    <a:uFillTx/>
                    <a:latin typeface="Arial Black"/>
                    <a:ea typeface="+mn-ea"/>
                    <a:cs typeface="+mn-cs"/>
                  </a:rPr>
                  <a:t>5</a:t>
                </a:r>
                <a:r>
                  <a:rPr kumimoji="0" lang="en-US" sz="6000" b="0" i="0" u="none" strike="noStrike" kern="1200" cap="none" spc="-600" normalizeH="0" baseline="0" noProof="0" dirty="0">
                    <a:ln>
                      <a:noFill/>
                    </a:ln>
                    <a:solidFill>
                      <a:srgbClr val="FFFFFF"/>
                    </a:solidFill>
                    <a:effectLst/>
                    <a:uLnTx/>
                    <a:uFillTx/>
                    <a:latin typeface="Arial Black"/>
                    <a:ea typeface="+mn-ea"/>
                    <a:cs typeface="+mn-cs"/>
                  </a:rPr>
                  <a:t>%</a:t>
                </a:r>
                <a:r>
                  <a:rPr kumimoji="0" lang="en-US" sz="6000" b="0" i="0" u="none" strike="noStrike" kern="1200" cap="none" spc="0" normalizeH="0" baseline="30000" noProof="0" dirty="0">
                    <a:ln>
                      <a:noFill/>
                    </a:ln>
                    <a:solidFill>
                      <a:srgbClr val="FFFFFF"/>
                    </a:solidFill>
                    <a:effectLst/>
                    <a:uLnTx/>
                    <a:uFillTx/>
                    <a:latin typeface="Arial Black"/>
                    <a:ea typeface="+mn-ea"/>
                    <a:cs typeface="+mn-cs"/>
                  </a:rPr>
                  <a:t>*</a:t>
                </a:r>
              </a:p>
            </p:txBody>
          </p:sp>
        </p:grpSp>
        <p:grpSp>
          <p:nvGrpSpPr>
            <p:cNvPr id="2" name="Group 1">
              <a:extLst>
                <a:ext uri="{FF2B5EF4-FFF2-40B4-BE49-F238E27FC236}">
                  <a16:creationId xmlns:a16="http://schemas.microsoft.com/office/drawing/2014/main" id="{231BB4A8-5B35-48FA-8C4B-30137BA51088}"/>
                </a:ext>
              </a:extLst>
            </p:cNvPr>
            <p:cNvGrpSpPr/>
            <p:nvPr/>
          </p:nvGrpSpPr>
          <p:grpSpPr>
            <a:xfrm>
              <a:off x="3333944" y="4189413"/>
              <a:ext cx="2835686" cy="1359581"/>
              <a:chOff x="3593979" y="4189413"/>
              <a:chExt cx="2835686" cy="1359581"/>
            </a:xfrm>
          </p:grpSpPr>
          <p:sp>
            <p:nvSpPr>
              <p:cNvPr id="14" name="TextBox 13"/>
              <p:cNvSpPr txBox="1"/>
              <p:nvPr/>
            </p:nvSpPr>
            <p:spPr>
              <a:xfrm>
                <a:off x="3593979" y="4480749"/>
                <a:ext cx="1120274" cy="34045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2400" b="0" i="0" u="none" strike="noStrike" kern="1200" cap="none" spc="0" normalizeH="0" baseline="0" noProof="0" dirty="0">
                    <a:ln>
                      <a:noFill/>
                    </a:ln>
                    <a:solidFill>
                      <a:srgbClr val="E47F00"/>
                    </a:solidFill>
                    <a:effectLst/>
                    <a:uLnTx/>
                    <a:uFillTx/>
                    <a:latin typeface="Arial Black"/>
                    <a:ea typeface="+mn-ea"/>
                    <a:cs typeface="+mn-cs"/>
                  </a:rPr>
                  <a:t>SAVE</a:t>
                </a:r>
              </a:p>
            </p:txBody>
          </p:sp>
          <p:sp>
            <p:nvSpPr>
              <p:cNvPr id="15" name="Rectangle 5"/>
              <p:cNvSpPr/>
              <p:nvPr/>
            </p:nvSpPr>
            <p:spPr>
              <a:xfrm>
                <a:off x="4935237" y="4344818"/>
                <a:ext cx="1268590" cy="913385"/>
              </a:xfrm>
              <a:prstGeom prst="rect">
                <a:avLst/>
              </a:prstGeom>
            </p:spPr>
            <p:txBody>
              <a:bodyPr wrap="none" lIns="0" tIns="0" rIns="0" bIns="0">
                <a:noAutofit/>
              </a:bodyPr>
              <a:lstStyle/>
              <a:p>
                <a:pPr marL="0" marR="0" lvl="0" indent="0" algn="ctr" defTabSz="914400" rtl="0" eaLnBrk="1" fontAlgn="auto" latinLnBrk="0" hangingPunct="1">
                  <a:lnSpc>
                    <a:spcPct val="100000"/>
                  </a:lnSpc>
                  <a:spcBef>
                    <a:spcPts val="0"/>
                  </a:spcBef>
                  <a:spcAft>
                    <a:spcPts val="1000"/>
                  </a:spcAft>
                  <a:buClr>
                    <a:srgbClr val="05C3DE"/>
                  </a:buClr>
                  <a:buSzTx/>
                  <a:buFontTx/>
                  <a:buNone/>
                  <a:tabLst/>
                  <a:defRPr/>
                </a:pPr>
                <a:r>
                  <a:rPr kumimoji="0" lang="en-US" sz="6000" b="0" i="0" u="none" strike="noStrike" kern="1200" cap="none" spc="0" normalizeH="0" baseline="0" noProof="0" dirty="0">
                    <a:ln>
                      <a:noFill/>
                    </a:ln>
                    <a:solidFill>
                      <a:srgbClr val="E47F00"/>
                    </a:solidFill>
                    <a:effectLst/>
                    <a:uLnTx/>
                    <a:uFillTx/>
                    <a:latin typeface="Arial Black"/>
                    <a:ea typeface="+mn-ea"/>
                    <a:cs typeface="+mn-cs"/>
                  </a:rPr>
                  <a:t>6%</a:t>
                </a:r>
              </a:p>
            </p:txBody>
          </p:sp>
          <p:sp>
            <p:nvSpPr>
              <p:cNvPr id="26" name="TextBox 25"/>
              <p:cNvSpPr txBox="1"/>
              <p:nvPr/>
            </p:nvSpPr>
            <p:spPr>
              <a:xfrm>
                <a:off x="3593979" y="5179662"/>
                <a:ext cx="2833743"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5C3DE"/>
                  </a:buClr>
                  <a:buSzTx/>
                  <a:buFontTx/>
                  <a:buNone/>
                  <a:tabLst/>
                  <a:defRPr/>
                </a:pPr>
                <a:r>
                  <a:rPr kumimoji="0" lang="en-US" sz="1200" b="0" i="0" u="none" strike="noStrike" kern="1200" cap="none" spc="0" normalizeH="0" baseline="0" noProof="0" dirty="0">
                    <a:ln>
                      <a:noFill/>
                    </a:ln>
                    <a:solidFill>
                      <a:srgbClr val="4F4F4F"/>
                    </a:solidFill>
                    <a:effectLst/>
                    <a:uLnTx/>
                    <a:uFillTx/>
                    <a:latin typeface="Arial"/>
                    <a:ea typeface="+mn-ea"/>
                    <a:cs typeface="+mn-cs"/>
                  </a:rPr>
                  <a:t>Consider increasing contributions by 2% gradually to build toward 15% target</a:t>
                </a:r>
              </a:p>
            </p:txBody>
          </p:sp>
          <p:sp>
            <p:nvSpPr>
              <p:cNvPr id="31" name="TextBox 30"/>
              <p:cNvSpPr txBox="1"/>
              <p:nvPr/>
            </p:nvSpPr>
            <p:spPr>
              <a:xfrm>
                <a:off x="3595922" y="4189413"/>
                <a:ext cx="2833743" cy="22697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1600" b="0" i="0" u="none" strike="noStrike" kern="1200" cap="none" spc="0" normalizeH="0" baseline="0" noProof="0" dirty="0">
                    <a:ln>
                      <a:noFill/>
                    </a:ln>
                    <a:solidFill>
                      <a:srgbClr val="E47F00"/>
                    </a:solidFill>
                    <a:effectLst/>
                    <a:uLnTx/>
                    <a:uFillTx/>
                    <a:latin typeface="Arial"/>
                    <a:ea typeface="+mn-ea"/>
                    <a:cs typeface="+mn-cs"/>
                  </a:rPr>
                  <a:t>Investors should strive to </a:t>
                </a:r>
              </a:p>
            </p:txBody>
          </p:sp>
          <p:sp>
            <p:nvSpPr>
              <p:cNvPr id="32" name="TextBox 31"/>
              <p:cNvSpPr txBox="1"/>
              <p:nvPr/>
            </p:nvSpPr>
            <p:spPr>
              <a:xfrm>
                <a:off x="3595922" y="4840699"/>
                <a:ext cx="1513748" cy="2553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1800" b="0" i="0" u="none" strike="noStrike" kern="1200" cap="none" spc="0" normalizeH="0" baseline="0" noProof="0" dirty="0">
                    <a:ln>
                      <a:noFill/>
                    </a:ln>
                    <a:solidFill>
                      <a:srgbClr val="E47F00"/>
                    </a:solidFill>
                    <a:effectLst/>
                    <a:uLnTx/>
                    <a:uFillTx/>
                    <a:latin typeface="Arial Black"/>
                    <a:ea typeface="+mn-ea"/>
                    <a:cs typeface="+mn-cs"/>
                  </a:rPr>
                  <a:t>AT LEAST</a:t>
                </a:r>
              </a:p>
            </p:txBody>
          </p:sp>
        </p:grpSp>
      </p:grpSp>
      <p:sp>
        <p:nvSpPr>
          <p:cNvPr id="16" name="TextBox 15">
            <a:extLst>
              <a:ext uri="{FF2B5EF4-FFF2-40B4-BE49-F238E27FC236}">
                <a16:creationId xmlns:a16="http://schemas.microsoft.com/office/drawing/2014/main" id="{70D9ADD5-4D7B-41F0-8706-DDEB21CA1EBC}"/>
              </a:ext>
            </a:extLst>
          </p:cNvPr>
          <p:cNvSpPr txBox="1"/>
          <p:nvPr/>
        </p:nvSpPr>
        <p:spPr>
          <a:xfrm>
            <a:off x="3679602" y="3227395"/>
            <a:ext cx="1365636"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2400" b="0" i="0" u="none" strike="noStrike" kern="1200" cap="none" spc="0" normalizeH="0" baseline="0" noProof="0" dirty="0">
                <a:ln>
                  <a:noFill/>
                </a:ln>
                <a:solidFill>
                  <a:srgbClr val="FFFFFF"/>
                </a:solidFill>
                <a:effectLst/>
                <a:uLnTx/>
                <a:uFillTx/>
                <a:latin typeface="Arial Black"/>
                <a:ea typeface="+mn-ea"/>
                <a:cs typeface="+mn-cs"/>
              </a:rPr>
              <a:t>SALARY</a:t>
            </a:r>
          </a:p>
        </p:txBody>
      </p:sp>
      <p:pic>
        <p:nvPicPr>
          <p:cNvPr id="6" name="Picture 5">
            <a:extLst>
              <a:ext uri="{FF2B5EF4-FFF2-40B4-BE49-F238E27FC236}">
                <a16:creationId xmlns:a16="http://schemas.microsoft.com/office/drawing/2014/main" id="{8A3F9D7C-6366-4879-A229-97AC0012BA7B}"/>
              </a:ext>
            </a:extLst>
          </p:cNvPr>
          <p:cNvPicPr>
            <a:picLocks noChangeAspect="1"/>
          </p:cNvPicPr>
          <p:nvPr/>
        </p:nvPicPr>
        <p:blipFill>
          <a:blip r:embed="rId3"/>
          <a:stretch>
            <a:fillRect/>
          </a:stretch>
        </p:blipFill>
        <p:spPr>
          <a:xfrm>
            <a:off x="4368487" y="1323672"/>
            <a:ext cx="4114800" cy="4124325"/>
          </a:xfrm>
          <a:prstGeom prst="rect">
            <a:avLst/>
          </a:prstGeom>
        </p:spPr>
      </p:pic>
      <p:pic>
        <p:nvPicPr>
          <p:cNvPr id="7" name="Picture 6">
            <a:extLst>
              <a:ext uri="{FF2B5EF4-FFF2-40B4-BE49-F238E27FC236}">
                <a16:creationId xmlns:a16="http://schemas.microsoft.com/office/drawing/2014/main" id="{9C8D99B3-9A6F-4BA7-AE1A-6A5200A6E560}"/>
              </a:ext>
            </a:extLst>
          </p:cNvPr>
          <p:cNvPicPr>
            <a:picLocks noChangeAspect="1"/>
          </p:cNvPicPr>
          <p:nvPr/>
        </p:nvPicPr>
        <p:blipFill>
          <a:blip r:embed="rId4"/>
          <a:stretch>
            <a:fillRect/>
          </a:stretch>
        </p:blipFill>
        <p:spPr>
          <a:xfrm>
            <a:off x="914070" y="5472103"/>
            <a:ext cx="7620660" cy="902286"/>
          </a:xfrm>
          <a:prstGeom prst="rect">
            <a:avLst/>
          </a:prstGeom>
        </p:spPr>
      </p:pic>
    </p:spTree>
    <p:extLst>
      <p:ext uri="{BB962C8B-B14F-4D97-AF65-F5344CB8AC3E}">
        <p14:creationId xmlns:p14="http://schemas.microsoft.com/office/powerpoint/2010/main" val="36838086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a16="http://schemas.microsoft.com/office/drawing/2014/main" xmlns:a14="http://schemas.microsoft.com/office/drawing/2010/main"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0F041-BDB5-417B-86B9-F76C32EB2541}"/>
              </a:ext>
            </a:extLst>
          </p:cNvPr>
          <p:cNvSpPr>
            <a:spLocks noGrp="1"/>
          </p:cNvSpPr>
          <p:nvPr>
            <p:ph type="title"/>
          </p:nvPr>
        </p:nvSpPr>
        <p:spPr>
          <a:xfrm>
            <a:off x="990600" y="289013"/>
            <a:ext cx="7467600" cy="740664"/>
          </a:xfrm>
        </p:spPr>
        <p:txBody>
          <a:bodyPr/>
          <a:lstStyle/>
          <a:p>
            <a:r>
              <a:rPr lang="en-US" dirty="0"/>
              <a:t>ANNUAL CONTRIBUTION INCREASES</a:t>
            </a:r>
          </a:p>
        </p:txBody>
      </p:sp>
      <p:sp>
        <p:nvSpPr>
          <p:cNvPr id="10" name="Title 4"/>
          <p:cNvSpPr txBox="1">
            <a:spLocks/>
          </p:cNvSpPr>
          <p:nvPr/>
        </p:nvSpPr>
        <p:spPr>
          <a:xfrm>
            <a:off x="990600" y="266701"/>
            <a:ext cx="7240588" cy="723900"/>
          </a:xfrm>
          <a:prstGeom prst="rect">
            <a:avLst/>
          </a:prstGeom>
        </p:spPr>
        <p:txBody>
          <a:bodyPr lIns="0" tIns="0" rIns="0" bIns="0" anchor="ct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endParaRPr lang="en-US" dirty="0">
              <a:solidFill>
                <a:schemeClr val="tx2"/>
              </a:solidFill>
            </a:endParaRPr>
          </a:p>
        </p:txBody>
      </p:sp>
      <p:sp>
        <p:nvSpPr>
          <p:cNvPr id="52233" name="Text Box 9"/>
          <p:cNvSpPr txBox="1">
            <a:spLocks noChangeArrowheads="1"/>
          </p:cNvSpPr>
          <p:nvPr/>
        </p:nvSpPr>
        <p:spPr bwMode="auto">
          <a:xfrm>
            <a:off x="7003784" y="4327267"/>
            <a:ext cx="1069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FontTx/>
              <a:buNone/>
            </a:pPr>
            <a:r>
              <a:rPr lang="en-US" altLang="en-US" sz="2000" b="1" dirty="0">
                <a:solidFill>
                  <a:schemeClr val="bg1"/>
                </a:solidFill>
                <a:latin typeface="Arial" pitchFamily="34" charset="0"/>
                <a:cs typeface="Arial" pitchFamily="34" charset="0"/>
              </a:rPr>
              <a:t>$333,432</a:t>
            </a:r>
          </a:p>
        </p:txBody>
      </p:sp>
      <p:sp>
        <p:nvSpPr>
          <p:cNvPr id="9" name="Text Box 9"/>
          <p:cNvSpPr txBox="1">
            <a:spLocks noChangeArrowheads="1"/>
          </p:cNvSpPr>
          <p:nvPr/>
        </p:nvSpPr>
        <p:spPr bwMode="auto">
          <a:xfrm>
            <a:off x="7003784" y="3118415"/>
            <a:ext cx="1069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FontTx/>
              <a:buNone/>
            </a:pPr>
            <a:r>
              <a:rPr lang="en-US" altLang="en-US" sz="2000" b="1" dirty="0">
                <a:solidFill>
                  <a:schemeClr val="bg1"/>
                </a:solidFill>
                <a:latin typeface="Arial" pitchFamily="34" charset="0"/>
                <a:cs typeface="Arial" pitchFamily="34" charset="0"/>
              </a:rPr>
              <a:t>$759,014</a:t>
            </a: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922168018"/>
              </p:ext>
            </p:extLst>
          </p:nvPr>
        </p:nvGraphicFramePr>
        <p:xfrm>
          <a:off x="838200" y="855133"/>
          <a:ext cx="7653866" cy="45241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a:extLst>
              <a:ext uri="{FF2B5EF4-FFF2-40B4-BE49-F238E27FC236}">
                <a16:creationId xmlns:a16="http://schemas.microsoft.com/office/drawing/2014/main" id="{00000000-0008-0000-0100-000003000000}"/>
              </a:ext>
            </a:extLst>
          </p:cNvPr>
          <p:cNvSpPr txBox="1"/>
          <p:nvPr/>
        </p:nvSpPr>
        <p:spPr>
          <a:xfrm>
            <a:off x="7246620" y="1131701"/>
            <a:ext cx="1397846" cy="32971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1100" b="1" dirty="0">
              <a:solidFill>
                <a:schemeClr val="accent6">
                  <a:lumMod val="75000"/>
                </a:schemeClr>
              </a:solidFill>
            </a:endParaRPr>
          </a:p>
          <a:p>
            <a:pPr algn="ctr"/>
            <a:r>
              <a:rPr lang="en-US" sz="1100" b="1" dirty="0">
                <a:solidFill>
                  <a:schemeClr val="accent6">
                    <a:lumMod val="75000"/>
                  </a:schemeClr>
                </a:solidFill>
              </a:rPr>
              <a:t>Multiple of Ending Salary Saved</a:t>
            </a:r>
            <a:endParaRPr lang="en-US" b="1" dirty="0">
              <a:solidFill>
                <a:schemeClr val="accent6">
                  <a:lumMod val="75000"/>
                </a:schemeClr>
              </a:solidFill>
            </a:endParaRPr>
          </a:p>
          <a:p>
            <a:pPr algn="ctr"/>
            <a:endParaRPr lang="en-US" sz="1400" b="1" dirty="0">
              <a:solidFill>
                <a:schemeClr val="accent6">
                  <a:lumMod val="75000"/>
                </a:schemeClr>
              </a:solidFill>
            </a:endParaRPr>
          </a:p>
          <a:p>
            <a:pPr algn="ctr"/>
            <a:r>
              <a:rPr lang="en-US" sz="1400" b="1" dirty="0">
                <a:solidFill>
                  <a:schemeClr val="accent6">
                    <a:lumMod val="75000"/>
                  </a:schemeClr>
                </a:solidFill>
              </a:rPr>
              <a:t>12x</a:t>
            </a:r>
          </a:p>
          <a:p>
            <a:pPr algn="ctr"/>
            <a:r>
              <a:rPr lang="en-US" sz="1400" b="1" dirty="0">
                <a:solidFill>
                  <a:schemeClr val="accent6">
                    <a:lumMod val="75000"/>
                  </a:schemeClr>
                </a:solidFill>
              </a:rPr>
              <a:t>11x</a:t>
            </a:r>
          </a:p>
          <a:p>
            <a:pPr algn="ctr"/>
            <a:r>
              <a:rPr lang="en-US" sz="1400" b="1" dirty="0">
                <a:solidFill>
                  <a:schemeClr val="accent6">
                    <a:lumMod val="75000"/>
                  </a:schemeClr>
                </a:solidFill>
              </a:rPr>
              <a:t>10x</a:t>
            </a:r>
            <a:endParaRPr lang="en-US" b="1" dirty="0">
              <a:solidFill>
                <a:schemeClr val="accent6">
                  <a:lumMod val="75000"/>
                </a:schemeClr>
              </a:solidFill>
            </a:endParaRPr>
          </a:p>
          <a:p>
            <a:pPr algn="ctr"/>
            <a:endParaRPr lang="en-US" sz="2400" b="1" dirty="0">
              <a:solidFill>
                <a:schemeClr val="accent6">
                  <a:lumMod val="75000"/>
                </a:schemeClr>
              </a:solidFill>
            </a:endParaRPr>
          </a:p>
          <a:p>
            <a:pPr algn="ctr">
              <a:spcAft>
                <a:spcPts val="200"/>
              </a:spcAft>
            </a:pPr>
            <a:r>
              <a:rPr lang="en-US" sz="1400" b="1" dirty="0">
                <a:solidFill>
                  <a:schemeClr val="accent6">
                    <a:lumMod val="75000"/>
                  </a:schemeClr>
                </a:solidFill>
              </a:rPr>
              <a:t>7x</a:t>
            </a:r>
            <a:endParaRPr lang="en-US" sz="1050" b="1" dirty="0">
              <a:solidFill>
                <a:schemeClr val="accent6">
                  <a:lumMod val="75000"/>
                </a:schemeClr>
              </a:solidFill>
            </a:endParaRPr>
          </a:p>
          <a:p>
            <a:pPr algn="ctr">
              <a:spcAft>
                <a:spcPts val="200"/>
              </a:spcAft>
            </a:pPr>
            <a:r>
              <a:rPr lang="en-US" sz="1400" b="1" dirty="0">
                <a:solidFill>
                  <a:schemeClr val="accent6">
                    <a:lumMod val="75000"/>
                  </a:schemeClr>
                </a:solidFill>
              </a:rPr>
              <a:t>5x</a:t>
            </a:r>
          </a:p>
        </p:txBody>
      </p:sp>
      <p:sp>
        <p:nvSpPr>
          <p:cNvPr id="2" name="TextBox 1">
            <a:extLst>
              <a:ext uri="{FF2B5EF4-FFF2-40B4-BE49-F238E27FC236}">
                <a16:creationId xmlns:a16="http://schemas.microsoft.com/office/drawing/2014/main" id="{7A77BF09-9273-45F7-BDB2-2503AC081839}"/>
              </a:ext>
            </a:extLst>
          </p:cNvPr>
          <p:cNvSpPr txBox="1"/>
          <p:nvPr/>
        </p:nvSpPr>
        <p:spPr>
          <a:xfrm>
            <a:off x="990600" y="855133"/>
            <a:ext cx="7433733" cy="169277"/>
          </a:xfrm>
          <a:prstGeom prst="rect">
            <a:avLst/>
          </a:prstGeom>
          <a:noFill/>
        </p:spPr>
        <p:txBody>
          <a:bodyPr wrap="square" lIns="0" tIns="0" rIns="0" bIns="0" rtlCol="0">
            <a:spAutoFit/>
          </a:bodyPr>
          <a:lstStyle/>
          <a:p>
            <a:pPr>
              <a:spcAft>
                <a:spcPts val="1000"/>
              </a:spcAft>
              <a:buClr>
                <a:schemeClr val="accent2"/>
              </a:buClr>
            </a:pPr>
            <a:endParaRPr lang="en-US" sz="1100" dirty="0"/>
          </a:p>
        </p:txBody>
      </p:sp>
      <p:sp>
        <p:nvSpPr>
          <p:cNvPr id="5" name="Text Placeholder 4">
            <a:extLst>
              <a:ext uri="{FF2B5EF4-FFF2-40B4-BE49-F238E27FC236}">
                <a16:creationId xmlns:a16="http://schemas.microsoft.com/office/drawing/2014/main" id="{385FEF9E-84A1-4A42-8F0A-E214292A8CD3}"/>
              </a:ext>
            </a:extLst>
          </p:cNvPr>
          <p:cNvSpPr>
            <a:spLocks noGrp="1"/>
          </p:cNvSpPr>
          <p:nvPr>
            <p:ph type="body" sz="quarter" idx="13"/>
          </p:nvPr>
        </p:nvSpPr>
        <p:spPr/>
        <p:txBody>
          <a:bodyPr/>
          <a:lstStyle/>
          <a:p>
            <a:r>
              <a:rPr lang="en-US" altLang="en-US" b="1" dirty="0">
                <a:solidFill>
                  <a:srgbClr val="3B3B3B"/>
                </a:solidFill>
                <a:latin typeface="Arial" pitchFamily="34" charset="0"/>
                <a:cs typeface="Arial" pitchFamily="34" charset="0"/>
              </a:rPr>
              <a:t>Assumptions: </a:t>
            </a:r>
            <a:r>
              <a:rPr lang="en-US" altLang="en-US" dirty="0">
                <a:solidFill>
                  <a:srgbClr val="3B3B3B"/>
                </a:solidFill>
                <a:latin typeface="Arial" pitchFamily="34" charset="0"/>
                <a:cs typeface="Arial" pitchFamily="34" charset="0"/>
              </a:rPr>
              <a:t>Examples beginning at age 25 assume a beginning salary of $40,000 escalated 5% a year to age 45 then 3% a year to age 65. Examples beginning at age 30 assume a beginning salary of $50,000 escalated 5% a year to age 45 then 3% a year to age 65. Example beginning at age 40 assumes a beginning salary of $80,000 escalated 5% a year to age 45 then 3% a year to age 65. This example is for illustrative purposes only and is not meant to represent the performance of any specific investment option. The assumptions used may not reflect actual market conditions or your specific circumstances, and do not account for plan or IRS limits. Please be sure to take all of your assets, income, and investments into consideration in assessing your retirement savings adequacy.</a:t>
            </a:r>
          </a:p>
        </p:txBody>
      </p:sp>
    </p:spTree>
    <p:extLst>
      <p:ext uri="{BB962C8B-B14F-4D97-AF65-F5344CB8AC3E}">
        <p14:creationId xmlns:p14="http://schemas.microsoft.com/office/powerpoint/2010/main" val="220072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6="http://schemas.microsoft.com/office/drawing/2014/main" xmlns:a14="http://schemas.microsoft.com/office/drawing/2010/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Eligibility Icon"/>
          <p:cNvGrpSpPr/>
          <p:nvPr/>
        </p:nvGrpSpPr>
        <p:grpSpPr>
          <a:xfrm>
            <a:off x="986592" y="1626395"/>
            <a:ext cx="438770" cy="409579"/>
            <a:chOff x="3565526" y="-9525"/>
            <a:chExt cx="1527175" cy="1425575"/>
          </a:xfrm>
          <a:solidFill>
            <a:srgbClr val="E5E5E5"/>
          </a:solidFill>
        </p:grpSpPr>
        <p:sp>
          <p:nvSpPr>
            <p:cNvPr id="18"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4837871" y="2255416"/>
            <a:ext cx="3991477" cy="2693045"/>
          </a:xfrm>
          <a:prstGeom prst="rect">
            <a:avLst/>
          </a:prstGeom>
          <a:noFill/>
        </p:spPr>
        <p:txBody>
          <a:bodyPr wrap="none" lIns="0" tIns="0" rIns="0" bIns="0" rtlCol="0">
            <a:spAutoFit/>
          </a:bodyPr>
          <a:lstStyle/>
          <a:p>
            <a:pPr algn="ctr">
              <a:spcAft>
                <a:spcPts val="1000"/>
              </a:spcAft>
              <a:buClr>
                <a:schemeClr val="accent2"/>
              </a:buClr>
            </a:pPr>
            <a:r>
              <a:rPr lang="en-US" sz="17500" b="1" dirty="0">
                <a:solidFill>
                  <a:schemeClr val="accent6"/>
                </a:solidFill>
              </a:rPr>
              <a:t>[xx]</a:t>
            </a:r>
          </a:p>
        </p:txBody>
      </p:sp>
      <p:sp>
        <p:nvSpPr>
          <p:cNvPr id="77" name="Plan Eligibility"/>
          <p:cNvSpPr>
            <a:spLocks noGrp="1"/>
          </p:cNvSpPr>
          <p:nvPr>
            <p:ph type="body" sz="quarter" idx="13"/>
          </p:nvPr>
        </p:nvSpPr>
        <p:spPr>
          <a:xfrm>
            <a:off x="1753307" y="1602584"/>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chemeClr val="accent6"/>
                </a:solidFill>
              </a:rPr>
              <a:t>Stock Mutual Funds/Trusts</a:t>
            </a:r>
          </a:p>
        </p:txBody>
      </p:sp>
      <p:sp>
        <p:nvSpPr>
          <p:cNvPr id="28" name="Title 1"/>
          <p:cNvSpPr>
            <a:spLocks noGrp="1"/>
          </p:cNvSpPr>
          <p:nvPr>
            <p:ph type="title"/>
          </p:nvPr>
        </p:nvSpPr>
        <p:spPr>
          <a:xfrm>
            <a:off x="990600" y="289013"/>
            <a:ext cx="7893050" cy="740664"/>
          </a:xfrm>
        </p:spPr>
        <p:txBody>
          <a:bodyPr/>
          <a:lstStyle/>
          <a:p>
            <a:r>
              <a:rPr lang="en-US" dirty="0"/>
              <a:t>PLAN FEATURES: </a:t>
            </a:r>
            <a:r>
              <a:rPr lang="en-US" dirty="0">
                <a:solidFill>
                  <a:schemeClr val="tx2"/>
                </a:solidFill>
              </a:rPr>
              <a:t>INVESTMENT OPTIONS</a:t>
            </a:r>
          </a:p>
        </p:txBody>
      </p:sp>
      <p:cxnSp>
        <p:nvCxnSpPr>
          <p:cNvPr id="37" name="Straight Connector 8"/>
          <p:cNvCxnSpPr/>
          <p:nvPr/>
        </p:nvCxnSpPr>
        <p:spPr>
          <a:xfrm>
            <a:off x="4563896" y="1373792"/>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38" name="Isosceles Triangle 25"/>
          <p:cNvSpPr/>
          <p:nvPr/>
        </p:nvSpPr>
        <p:spPr>
          <a:xfrm rot="16200000">
            <a:off x="4319124" y="1718179"/>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Age-Based Investments</a:t>
            </a:r>
          </a:p>
        </p:txBody>
      </p:sp>
      <p:sp>
        <p:nvSpPr>
          <p:cNvPr id="68" name="Contribution Types"/>
          <p:cNvSpPr txBox="1">
            <a:spLocks/>
          </p:cNvSpPr>
          <p:nvPr/>
        </p:nvSpPr>
        <p:spPr>
          <a:xfrm>
            <a:off x="1753307" y="3865386"/>
            <a:ext cx="2839384"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 Stable Value Trusts</a:t>
            </a:r>
          </a:p>
        </p:txBody>
      </p:sp>
      <p:sp>
        <p:nvSpPr>
          <p:cNvPr id="73"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Bond Mutual Funds/Trusts</a:t>
            </a:r>
          </a:p>
        </p:txBody>
      </p:sp>
      <p:sp>
        <p:nvSpPr>
          <p:cNvPr id="80" name="Freeform 5"/>
          <p:cNvSpPr>
            <a:spLocks noEditPoints="1"/>
          </p:cNvSpPr>
          <p:nvPr/>
        </p:nvSpPr>
        <p:spPr bwMode="auto">
          <a:xfrm>
            <a:off x="986592" y="2771682"/>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85" name="Freeform 5"/>
          <p:cNvSpPr>
            <a:spLocks noEditPoints="1"/>
          </p:cNvSpPr>
          <p:nvPr/>
        </p:nvSpPr>
        <p:spPr bwMode="auto">
          <a:xfrm>
            <a:off x="986592" y="4007293"/>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noEditPoints="1"/>
          </p:cNvSpPr>
          <p:nvPr/>
        </p:nvSpPr>
        <p:spPr bwMode="auto">
          <a:xfrm>
            <a:off x="986592"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958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Eligibility Icon"/>
          <p:cNvGrpSpPr/>
          <p:nvPr/>
        </p:nvGrpSpPr>
        <p:grpSpPr>
          <a:xfrm>
            <a:off x="988825" y="2735276"/>
            <a:ext cx="438770" cy="409580"/>
            <a:chOff x="3565526" y="-9525"/>
            <a:chExt cx="1527175" cy="1425575"/>
          </a:xfrm>
          <a:solidFill>
            <a:srgbClr val="E5E5E5"/>
          </a:solidFill>
        </p:grpSpPr>
        <p:sp>
          <p:nvSpPr>
            <p:cNvPr id="29"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sp>
        <p:nvSpPr>
          <p:cNvPr id="28" name="Title 1"/>
          <p:cNvSpPr>
            <a:spLocks noGrp="1"/>
          </p:cNvSpPr>
          <p:nvPr>
            <p:ph type="title"/>
          </p:nvPr>
        </p:nvSpPr>
        <p:spPr>
          <a:xfrm>
            <a:off x="990600" y="289013"/>
            <a:ext cx="7893050" cy="740664"/>
          </a:xfrm>
        </p:spPr>
        <p:txBody>
          <a:bodyPr/>
          <a:lstStyle/>
          <a:p>
            <a:r>
              <a:rPr lang="en-US" dirty="0"/>
              <a:t>PLAN FEATURES: </a:t>
            </a:r>
            <a:r>
              <a:rPr lang="en-US" dirty="0">
                <a:solidFill>
                  <a:schemeClr val="tx2"/>
                </a:solidFill>
              </a:rPr>
              <a:t>INVESTMENT OPTIONS</a:t>
            </a:r>
          </a:p>
        </p:txBody>
      </p:sp>
      <p:sp>
        <p:nvSpPr>
          <p:cNvPr id="38" name="Isosceles Triangle 25"/>
          <p:cNvSpPr/>
          <p:nvPr/>
        </p:nvSpPr>
        <p:spPr>
          <a:xfrm rot="16200000">
            <a:off x="4314276" y="2884703"/>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Age-Based Investments</a:t>
            </a:r>
          </a:p>
        </p:txBody>
      </p:sp>
      <p:sp>
        <p:nvSpPr>
          <p:cNvPr id="73"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Bond Mutual Funds/Trusts</a:t>
            </a:r>
          </a:p>
        </p:txBody>
      </p:sp>
      <p:sp>
        <p:nvSpPr>
          <p:cNvPr id="85" name="Freeform 5"/>
          <p:cNvSpPr>
            <a:spLocks noEditPoints="1"/>
          </p:cNvSpPr>
          <p:nvPr/>
        </p:nvSpPr>
        <p:spPr bwMode="auto">
          <a:xfrm>
            <a:off x="988825" y="4007293"/>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noEditPoints="1"/>
          </p:cNvSpPr>
          <p:nvPr/>
        </p:nvSpPr>
        <p:spPr bwMode="auto">
          <a:xfrm>
            <a:off x="988825"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22" name="TextBox 1"/>
          <p:cNvSpPr txBox="1"/>
          <p:nvPr/>
        </p:nvSpPr>
        <p:spPr>
          <a:xfrm>
            <a:off x="4837871" y="2255416"/>
            <a:ext cx="3991477" cy="2693045"/>
          </a:xfrm>
          <a:prstGeom prst="rect">
            <a:avLst/>
          </a:prstGeom>
          <a:noFill/>
        </p:spPr>
        <p:txBody>
          <a:bodyPr wrap="none" lIns="0" tIns="0" rIns="0" bIns="0" rtlCol="0">
            <a:spAutoFit/>
          </a:bodyPr>
          <a:lstStyle/>
          <a:p>
            <a:pPr algn="ctr">
              <a:spcAft>
                <a:spcPts val="1000"/>
              </a:spcAft>
              <a:buClr>
                <a:schemeClr val="accent2"/>
              </a:buClr>
            </a:pPr>
            <a:r>
              <a:rPr lang="en-US" sz="17500" b="1" dirty="0">
                <a:solidFill>
                  <a:schemeClr val="accent6"/>
                </a:solidFill>
              </a:rPr>
              <a:t>[xx]</a:t>
            </a:r>
          </a:p>
        </p:txBody>
      </p:sp>
      <p:cxnSp>
        <p:nvCxnSpPr>
          <p:cNvPr id="18" name="Straight Connector 8"/>
          <p:cNvCxnSpPr/>
          <p:nvPr/>
        </p:nvCxnSpPr>
        <p:spPr>
          <a:xfrm>
            <a:off x="4563896" y="1373793"/>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0" name="Contribution Types"/>
          <p:cNvSpPr txBox="1">
            <a:spLocks/>
          </p:cNvSpPr>
          <p:nvPr/>
        </p:nvSpPr>
        <p:spPr>
          <a:xfrm>
            <a:off x="1753307" y="3865386"/>
            <a:ext cx="2755446"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 Stable Value Trusts</a:t>
            </a:r>
          </a:p>
        </p:txBody>
      </p:sp>
      <p:sp>
        <p:nvSpPr>
          <p:cNvPr id="21" name="Plan Eligibility"/>
          <p:cNvSpPr>
            <a:spLocks noGrp="1"/>
          </p:cNvSpPr>
          <p:nvPr>
            <p:ph type="body" sz="quarter" idx="13"/>
          </p:nvPr>
        </p:nvSpPr>
        <p:spPr>
          <a:xfrm>
            <a:off x="1753307" y="1602584"/>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rgbClr val="CECECE"/>
                </a:solidFill>
              </a:rPr>
              <a:t>Stock Mutual Funds/Trusts</a:t>
            </a:r>
          </a:p>
        </p:txBody>
      </p:sp>
      <p:grpSp>
        <p:nvGrpSpPr>
          <p:cNvPr id="23" name="Eligibility Icon"/>
          <p:cNvGrpSpPr/>
          <p:nvPr/>
        </p:nvGrpSpPr>
        <p:grpSpPr>
          <a:xfrm>
            <a:off x="986592" y="1626395"/>
            <a:ext cx="438770" cy="409579"/>
            <a:chOff x="3565526" y="-9525"/>
            <a:chExt cx="1527175" cy="1425575"/>
          </a:xfrm>
          <a:solidFill>
            <a:srgbClr val="E5E5E5"/>
          </a:solidFill>
        </p:grpSpPr>
        <p:sp>
          <p:nvSpPr>
            <p:cNvPr id="26"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ln>
                  <a:solidFill>
                    <a:srgbClr val="CECECE"/>
                  </a:solidFill>
                </a:ln>
              </a:endParaRPr>
            </a:p>
          </p:txBody>
        </p:sp>
        <p:sp>
          <p:nvSpPr>
            <p:cNvPr id="31"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ln>
                  <a:solidFill>
                    <a:srgbClr val="CECECE"/>
                  </a:solidFill>
                </a:ln>
              </a:endParaRPr>
            </a:p>
          </p:txBody>
        </p:sp>
      </p:grpSp>
    </p:spTree>
    <p:extLst>
      <p:ext uri="{BB962C8B-B14F-4D97-AF65-F5344CB8AC3E}">
        <p14:creationId xmlns:p14="http://schemas.microsoft.com/office/powerpoint/2010/main" val="2962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990600" y="289013"/>
            <a:ext cx="7893050" cy="740664"/>
          </a:xfrm>
        </p:spPr>
        <p:txBody>
          <a:bodyPr/>
          <a:lstStyle/>
          <a:p>
            <a:r>
              <a:rPr lang="en-US" dirty="0"/>
              <a:t>PLAN FEATURES: </a:t>
            </a:r>
            <a:r>
              <a:rPr lang="en-US" dirty="0">
                <a:solidFill>
                  <a:schemeClr val="tx2"/>
                </a:solidFill>
              </a:rPr>
              <a:t>INVESTMENT OPTIONS</a:t>
            </a:r>
          </a:p>
        </p:txBody>
      </p:sp>
      <p:sp>
        <p:nvSpPr>
          <p:cNvPr id="38" name="Isosceles Triangle 25"/>
          <p:cNvSpPr/>
          <p:nvPr/>
        </p:nvSpPr>
        <p:spPr>
          <a:xfrm rot="16200000">
            <a:off x="4323731" y="4103067"/>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Age-Based Investments</a:t>
            </a:r>
          </a:p>
        </p:txBody>
      </p:sp>
      <p:sp>
        <p:nvSpPr>
          <p:cNvPr id="73"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Bond Mutual Funds/Trusts</a:t>
            </a:r>
          </a:p>
        </p:txBody>
      </p:sp>
      <p:sp>
        <p:nvSpPr>
          <p:cNvPr id="89" name="Freeform 5"/>
          <p:cNvSpPr>
            <a:spLocks noEditPoints="1"/>
          </p:cNvSpPr>
          <p:nvPr/>
        </p:nvSpPr>
        <p:spPr bwMode="auto">
          <a:xfrm>
            <a:off x="986215" y="5204485"/>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23" name="TextBox 1"/>
          <p:cNvSpPr txBox="1"/>
          <p:nvPr/>
        </p:nvSpPr>
        <p:spPr>
          <a:xfrm>
            <a:off x="4837871" y="2255416"/>
            <a:ext cx="3991477" cy="2693045"/>
          </a:xfrm>
          <a:prstGeom prst="rect">
            <a:avLst/>
          </a:prstGeom>
          <a:noFill/>
        </p:spPr>
        <p:txBody>
          <a:bodyPr wrap="none" lIns="0" tIns="0" rIns="0" bIns="0" rtlCol="0">
            <a:spAutoFit/>
          </a:bodyPr>
          <a:lstStyle/>
          <a:p>
            <a:pPr algn="ctr">
              <a:spcAft>
                <a:spcPts val="1000"/>
              </a:spcAft>
              <a:buClr>
                <a:schemeClr val="accent2"/>
              </a:buClr>
            </a:pPr>
            <a:r>
              <a:rPr lang="en-US" sz="17500" b="1" dirty="0">
                <a:solidFill>
                  <a:schemeClr val="accent6"/>
                </a:solidFill>
              </a:rPr>
              <a:t>[xx]</a:t>
            </a:r>
          </a:p>
        </p:txBody>
      </p:sp>
      <p:grpSp>
        <p:nvGrpSpPr>
          <p:cNvPr id="26" name="Eligibility Icon"/>
          <p:cNvGrpSpPr/>
          <p:nvPr/>
        </p:nvGrpSpPr>
        <p:grpSpPr>
          <a:xfrm>
            <a:off x="986215" y="3970887"/>
            <a:ext cx="438770" cy="409580"/>
            <a:chOff x="3565526" y="-9525"/>
            <a:chExt cx="1527175" cy="1425575"/>
          </a:xfrm>
          <a:solidFill>
            <a:srgbClr val="E5E5E5"/>
          </a:solidFill>
        </p:grpSpPr>
        <p:sp>
          <p:nvSpPr>
            <p:cNvPr id="27"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chemeClr val="accent6"/>
              </a:solidFill>
            </a:ln>
          </p:spPr>
          <p:txBody>
            <a:bodyPr vert="horz" wrap="square" lIns="91440" tIns="45720" rIns="91440" bIns="45720" numCol="1" anchor="ctr" anchorCtr="0" compatLnSpc="1">
              <a:prstTxWarp prst="textNoShape">
                <a:avLst/>
              </a:prstTxWarp>
            </a:bodyPr>
            <a:lstStyle/>
            <a:p>
              <a:endParaRPr lang="en-US"/>
            </a:p>
          </p:txBody>
        </p:sp>
        <p:sp>
          <p:nvSpPr>
            <p:cNvPr id="29"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chemeClr val="accent6"/>
              </a:solidFill>
            </a:ln>
          </p:spPr>
          <p:txBody>
            <a:bodyPr vert="horz" wrap="square" lIns="91440" tIns="45720" rIns="91440" bIns="45720" numCol="1" anchor="ctr" anchorCtr="0" compatLnSpc="1">
              <a:prstTxWarp prst="textNoShape">
                <a:avLst/>
              </a:prstTxWarp>
            </a:bodyPr>
            <a:lstStyle/>
            <a:p>
              <a:endParaRPr lang="en-US"/>
            </a:p>
          </p:txBody>
        </p:sp>
      </p:grpSp>
      <p:cxnSp>
        <p:nvCxnSpPr>
          <p:cNvPr id="20" name="Straight Connector 8"/>
          <p:cNvCxnSpPr/>
          <p:nvPr/>
        </p:nvCxnSpPr>
        <p:spPr>
          <a:xfrm>
            <a:off x="4560619" y="1364269"/>
            <a:ext cx="0" cy="4598381"/>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1" name="Contribution Types"/>
          <p:cNvSpPr txBox="1">
            <a:spLocks/>
          </p:cNvSpPr>
          <p:nvPr/>
        </p:nvSpPr>
        <p:spPr>
          <a:xfrm>
            <a:off x="1753307" y="3865386"/>
            <a:ext cx="2755446"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chemeClr val="accent6"/>
                </a:solidFill>
              </a:rPr>
              <a:t>Money Market Funds/ Stable Value Trusts</a:t>
            </a:r>
          </a:p>
        </p:txBody>
      </p:sp>
      <p:sp>
        <p:nvSpPr>
          <p:cNvPr id="22" name="Plan Eligibility"/>
          <p:cNvSpPr>
            <a:spLocks noGrp="1"/>
          </p:cNvSpPr>
          <p:nvPr>
            <p:ph type="body" sz="quarter" idx="13"/>
          </p:nvPr>
        </p:nvSpPr>
        <p:spPr>
          <a:xfrm>
            <a:off x="1753307" y="1602584"/>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rgbClr val="CECECE"/>
                </a:solidFill>
              </a:rPr>
              <a:t>Stock Mutual Funds/Trusts</a:t>
            </a:r>
          </a:p>
        </p:txBody>
      </p:sp>
      <p:grpSp>
        <p:nvGrpSpPr>
          <p:cNvPr id="24" name="Eligibility Icon"/>
          <p:cNvGrpSpPr/>
          <p:nvPr/>
        </p:nvGrpSpPr>
        <p:grpSpPr>
          <a:xfrm>
            <a:off x="986592" y="1626395"/>
            <a:ext cx="438770" cy="409579"/>
            <a:chOff x="3565526" y="-9525"/>
            <a:chExt cx="1527175" cy="1425575"/>
          </a:xfrm>
          <a:solidFill>
            <a:srgbClr val="E5E5E5"/>
          </a:solidFill>
        </p:grpSpPr>
        <p:sp>
          <p:nvSpPr>
            <p:cNvPr id="25"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ln>
                  <a:solidFill>
                    <a:srgbClr val="CECECE"/>
                  </a:solidFill>
                </a:ln>
              </a:endParaRPr>
            </a:p>
          </p:txBody>
        </p:sp>
        <p:sp>
          <p:nvSpPr>
            <p:cNvPr id="30"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ln>
                  <a:solidFill>
                    <a:srgbClr val="CECECE"/>
                  </a:solidFill>
                </a:ln>
              </a:endParaRPr>
            </a:p>
          </p:txBody>
        </p:sp>
      </p:grpSp>
      <p:grpSp>
        <p:nvGrpSpPr>
          <p:cNvPr id="31" name="Eligibility Icon"/>
          <p:cNvGrpSpPr/>
          <p:nvPr/>
        </p:nvGrpSpPr>
        <p:grpSpPr>
          <a:xfrm>
            <a:off x="988825" y="2735276"/>
            <a:ext cx="438770" cy="409580"/>
            <a:chOff x="3565526" y="-9525"/>
            <a:chExt cx="1527175" cy="1425575"/>
          </a:xfrm>
          <a:solidFill>
            <a:srgbClr val="E5E5E5"/>
          </a:solidFill>
        </p:grpSpPr>
        <p:sp>
          <p:nvSpPr>
            <p:cNvPr id="32"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3"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508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990600" y="289013"/>
            <a:ext cx="7893050" cy="740664"/>
          </a:xfrm>
        </p:spPr>
        <p:txBody>
          <a:bodyPr/>
          <a:lstStyle/>
          <a:p>
            <a:r>
              <a:rPr lang="en-US" dirty="0"/>
              <a:t>PLAN FEATURES: </a:t>
            </a:r>
            <a:r>
              <a:rPr lang="en-US" dirty="0">
                <a:solidFill>
                  <a:schemeClr val="tx2"/>
                </a:solidFill>
              </a:rPr>
              <a:t>INVESTMENT OPTIONS</a:t>
            </a:r>
          </a:p>
        </p:txBody>
      </p:sp>
      <p:sp>
        <p:nvSpPr>
          <p:cNvPr id="38" name="Isosceles Triangle 25"/>
          <p:cNvSpPr/>
          <p:nvPr/>
        </p:nvSpPr>
        <p:spPr>
          <a:xfrm rot="16200000">
            <a:off x="4317983" y="5294041"/>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Age-Based Investments</a:t>
            </a:r>
          </a:p>
        </p:txBody>
      </p:sp>
      <p:sp>
        <p:nvSpPr>
          <p:cNvPr id="26" name="TextBox 1"/>
          <p:cNvSpPr txBox="1"/>
          <p:nvPr/>
        </p:nvSpPr>
        <p:spPr>
          <a:xfrm>
            <a:off x="4837871" y="2255416"/>
            <a:ext cx="3991477" cy="2693045"/>
          </a:xfrm>
          <a:prstGeom prst="rect">
            <a:avLst/>
          </a:prstGeom>
          <a:noFill/>
        </p:spPr>
        <p:txBody>
          <a:bodyPr wrap="none" lIns="0" tIns="0" rIns="0" bIns="0" rtlCol="0">
            <a:spAutoFit/>
          </a:bodyPr>
          <a:lstStyle/>
          <a:p>
            <a:pPr algn="ctr">
              <a:spcAft>
                <a:spcPts val="1000"/>
              </a:spcAft>
              <a:buClr>
                <a:schemeClr val="accent2"/>
              </a:buClr>
            </a:pPr>
            <a:r>
              <a:rPr lang="en-US" sz="17500" b="1" dirty="0">
                <a:solidFill>
                  <a:schemeClr val="accent6"/>
                </a:solidFill>
              </a:rPr>
              <a:t>[xx]</a:t>
            </a:r>
          </a:p>
        </p:txBody>
      </p:sp>
      <p:grpSp>
        <p:nvGrpSpPr>
          <p:cNvPr id="27" name="Eligibility Icon"/>
          <p:cNvGrpSpPr/>
          <p:nvPr/>
        </p:nvGrpSpPr>
        <p:grpSpPr>
          <a:xfrm>
            <a:off x="990600" y="5175693"/>
            <a:ext cx="438770" cy="409580"/>
            <a:chOff x="3565526" y="-9525"/>
            <a:chExt cx="1527175" cy="1425575"/>
          </a:xfrm>
          <a:solidFill>
            <a:srgbClr val="E5E5E5"/>
          </a:solidFill>
        </p:grpSpPr>
        <p:sp>
          <p:nvSpPr>
            <p:cNvPr id="29"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cxnSp>
        <p:nvCxnSpPr>
          <p:cNvPr id="22" name="Straight Connector 8"/>
          <p:cNvCxnSpPr/>
          <p:nvPr/>
        </p:nvCxnSpPr>
        <p:spPr>
          <a:xfrm>
            <a:off x="4563896" y="136683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31" name="Plan Eligibility"/>
          <p:cNvSpPr>
            <a:spLocks noGrp="1"/>
          </p:cNvSpPr>
          <p:nvPr>
            <p:ph type="body" sz="quarter" idx="13"/>
          </p:nvPr>
        </p:nvSpPr>
        <p:spPr>
          <a:xfrm>
            <a:off x="1753307" y="1602584"/>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rgbClr val="CECECE"/>
                </a:solidFill>
              </a:rPr>
              <a:t>Stock Mutual Funds/Trusts</a:t>
            </a:r>
          </a:p>
        </p:txBody>
      </p:sp>
      <p:grpSp>
        <p:nvGrpSpPr>
          <p:cNvPr id="32" name="Eligibility Icon"/>
          <p:cNvGrpSpPr/>
          <p:nvPr/>
        </p:nvGrpSpPr>
        <p:grpSpPr>
          <a:xfrm>
            <a:off x="986592" y="1626395"/>
            <a:ext cx="438770" cy="409579"/>
            <a:chOff x="3565526" y="-9525"/>
            <a:chExt cx="1527175" cy="1425575"/>
          </a:xfrm>
          <a:solidFill>
            <a:srgbClr val="E5E5E5"/>
          </a:solidFill>
        </p:grpSpPr>
        <p:sp>
          <p:nvSpPr>
            <p:cNvPr id="35"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ln>
                  <a:solidFill>
                    <a:srgbClr val="CECECE"/>
                  </a:solidFill>
                </a:ln>
              </a:endParaRPr>
            </a:p>
          </p:txBody>
        </p:sp>
        <p:sp>
          <p:nvSpPr>
            <p:cNvPr id="37"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ln>
                  <a:solidFill>
                    <a:srgbClr val="CECECE"/>
                  </a:solidFill>
                </a:ln>
              </a:endParaRPr>
            </a:p>
          </p:txBody>
        </p:sp>
      </p:grpSp>
      <p:sp>
        <p:nvSpPr>
          <p:cNvPr id="40"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Bond Mutual Funds/Trusts</a:t>
            </a:r>
          </a:p>
        </p:txBody>
      </p:sp>
      <p:grpSp>
        <p:nvGrpSpPr>
          <p:cNvPr id="43" name="Eligibility Icon"/>
          <p:cNvGrpSpPr/>
          <p:nvPr/>
        </p:nvGrpSpPr>
        <p:grpSpPr>
          <a:xfrm>
            <a:off x="988825" y="2735276"/>
            <a:ext cx="438770" cy="409580"/>
            <a:chOff x="3565526" y="-9525"/>
            <a:chExt cx="1527175" cy="1425575"/>
          </a:xfrm>
          <a:solidFill>
            <a:srgbClr val="E5E5E5"/>
          </a:solidFill>
        </p:grpSpPr>
        <p:sp>
          <p:nvSpPr>
            <p:cNvPr id="44"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5"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46" name="Contribution Types"/>
          <p:cNvSpPr txBox="1">
            <a:spLocks/>
          </p:cNvSpPr>
          <p:nvPr/>
        </p:nvSpPr>
        <p:spPr>
          <a:xfrm>
            <a:off x="1753307" y="3865386"/>
            <a:ext cx="2755446"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 Stable Value Trusts</a:t>
            </a:r>
          </a:p>
        </p:txBody>
      </p:sp>
      <p:grpSp>
        <p:nvGrpSpPr>
          <p:cNvPr id="47" name="Eligibility Icon"/>
          <p:cNvGrpSpPr/>
          <p:nvPr/>
        </p:nvGrpSpPr>
        <p:grpSpPr>
          <a:xfrm>
            <a:off x="986215" y="3970887"/>
            <a:ext cx="438770" cy="409580"/>
            <a:chOff x="3565526" y="-9525"/>
            <a:chExt cx="1527175" cy="1425575"/>
          </a:xfrm>
          <a:solidFill>
            <a:srgbClr val="E5E5E5"/>
          </a:solidFill>
        </p:grpSpPr>
        <p:sp>
          <p:nvSpPr>
            <p:cNvPr id="48"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ctr" anchorCtr="0" compatLnSpc="1">
              <a:prstTxWarp prst="textNoShape">
                <a:avLst/>
              </a:prstTxWarp>
            </a:bodyPr>
            <a:lstStyle/>
            <a:p>
              <a:endParaRPr lang="en-US"/>
            </a:p>
          </p:txBody>
        </p:sp>
        <p:sp>
          <p:nvSpPr>
            <p:cNvPr id="49"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331238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345381" y="3777269"/>
            <a:ext cx="2824917" cy="169008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endParaRPr lang="en-US" sz="1100" dirty="0">
              <a:solidFill>
                <a:srgbClr val="FF00FF"/>
              </a:solidFill>
            </a:endParaRPr>
          </a:p>
          <a:p>
            <a:pPr algn="ctr"/>
            <a:endParaRPr lang="en-US" sz="1100" dirty="0">
              <a:solidFill>
                <a:srgbClr val="FF00FF"/>
              </a:solidFill>
            </a:endParaRPr>
          </a:p>
          <a:p>
            <a:pPr algn="ctr"/>
            <a:endParaRPr lang="en-US" sz="1100" dirty="0">
              <a:solidFill>
                <a:srgbClr val="FF00FF"/>
              </a:solidFill>
            </a:endParaRPr>
          </a:p>
          <a:p>
            <a:pPr algn="ctr"/>
            <a:endParaRPr lang="en-US" sz="1100" dirty="0">
              <a:solidFill>
                <a:srgbClr val="FF00FF"/>
              </a:solidFill>
            </a:endParaRPr>
          </a:p>
          <a:p>
            <a:pPr algn="ctr"/>
            <a:endParaRPr lang="en-US" sz="1100" dirty="0">
              <a:solidFill>
                <a:srgbClr val="FF00FF"/>
              </a:solidFill>
            </a:endParaRPr>
          </a:p>
          <a:p>
            <a:pPr algn="ctr"/>
            <a:endParaRPr lang="en-US" sz="1100" dirty="0">
              <a:solidFill>
                <a:srgbClr val="FF00FF"/>
              </a:solidFill>
            </a:endParaRPr>
          </a:p>
          <a:p>
            <a:pPr algn="ctr"/>
            <a:r>
              <a:rPr lang="en-US" sz="1100" dirty="0">
                <a:solidFill>
                  <a:srgbClr val="FF00FF"/>
                </a:solidFill>
              </a:rPr>
              <a:t>Add/delete based on what participant can find at the website listed above</a:t>
            </a:r>
          </a:p>
        </p:txBody>
      </p:sp>
      <p:sp>
        <p:nvSpPr>
          <p:cNvPr id="16" name="Rectangle 15"/>
          <p:cNvSpPr/>
          <p:nvPr/>
        </p:nvSpPr>
        <p:spPr>
          <a:xfrm>
            <a:off x="5345381" y="1573819"/>
            <a:ext cx="2824918" cy="1708998"/>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Fill in website address where participants can obtain additional information</a:t>
            </a:r>
          </a:p>
          <a:p>
            <a:pPr algn="ctr"/>
            <a:endParaRPr lang="en-US" sz="1100" dirty="0">
              <a:solidFill>
                <a:srgbClr val="FF00FF"/>
              </a:solidFill>
            </a:endParaRPr>
          </a:p>
          <a:p>
            <a:pPr algn="ctr"/>
            <a:endParaRPr lang="en-US" sz="1100" dirty="0">
              <a:solidFill>
                <a:srgbClr val="FF00FF"/>
              </a:solidFill>
            </a:endParaRPr>
          </a:p>
          <a:p>
            <a:pPr algn="ctr"/>
            <a:endParaRPr lang="en-US" sz="1100" dirty="0">
              <a:solidFill>
                <a:srgbClr val="FF00FF"/>
              </a:solidFill>
            </a:endParaRPr>
          </a:p>
          <a:p>
            <a:pPr algn="ctr"/>
            <a:endParaRPr lang="en-US" sz="1100" dirty="0">
              <a:solidFill>
                <a:srgbClr val="FF00FF"/>
              </a:solidFill>
            </a:endParaRPr>
          </a:p>
        </p:txBody>
      </p:sp>
      <p:sp>
        <p:nvSpPr>
          <p:cNvPr id="17" name="TextBox 1"/>
          <p:cNvSpPr txBox="1"/>
          <p:nvPr/>
        </p:nvSpPr>
        <p:spPr>
          <a:xfrm>
            <a:off x="516196" y="1456443"/>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chemeClr val="accent6"/>
                </a:solidFill>
              </a:rPr>
              <a:t>[xx]</a:t>
            </a:r>
          </a:p>
        </p:txBody>
      </p:sp>
      <p:sp>
        <p:nvSpPr>
          <p:cNvPr id="18" name="TextBox 1"/>
          <p:cNvSpPr txBox="1"/>
          <p:nvPr/>
        </p:nvSpPr>
        <p:spPr>
          <a:xfrm>
            <a:off x="516196" y="2587791"/>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chemeClr val="accent6"/>
                </a:solidFill>
              </a:rPr>
              <a:t>[xx]</a:t>
            </a:r>
          </a:p>
        </p:txBody>
      </p:sp>
      <p:sp>
        <p:nvSpPr>
          <p:cNvPr id="19" name="TextBox 1"/>
          <p:cNvSpPr txBox="1"/>
          <p:nvPr/>
        </p:nvSpPr>
        <p:spPr>
          <a:xfrm>
            <a:off x="516196" y="3806344"/>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chemeClr val="accent6"/>
                </a:solidFill>
              </a:rPr>
              <a:t>[xx]</a:t>
            </a:r>
          </a:p>
        </p:txBody>
      </p:sp>
      <p:sp>
        <p:nvSpPr>
          <p:cNvPr id="20" name="TextBox 1"/>
          <p:cNvSpPr txBox="1"/>
          <p:nvPr/>
        </p:nvSpPr>
        <p:spPr>
          <a:xfrm>
            <a:off x="516196" y="4988090"/>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a:solidFill>
                  <a:schemeClr val="accent6"/>
                </a:solidFill>
              </a:rPr>
              <a:t>[xx]</a:t>
            </a:r>
          </a:p>
        </p:txBody>
      </p:sp>
      <p:sp>
        <p:nvSpPr>
          <p:cNvPr id="77" name="Plan Eligibility"/>
          <p:cNvSpPr>
            <a:spLocks noGrp="1"/>
          </p:cNvSpPr>
          <p:nvPr>
            <p:ph type="body" sz="quarter" idx="13"/>
          </p:nvPr>
        </p:nvSpPr>
        <p:spPr>
          <a:xfrm>
            <a:off x="1753307" y="1597175"/>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chemeClr val="accent6"/>
                </a:solidFill>
              </a:rPr>
              <a:t>Stock Mutual Funds/Trusts</a:t>
            </a:r>
          </a:p>
        </p:txBody>
      </p:sp>
      <p:sp>
        <p:nvSpPr>
          <p:cNvPr id="28" name="Title 1"/>
          <p:cNvSpPr>
            <a:spLocks noGrp="1"/>
          </p:cNvSpPr>
          <p:nvPr>
            <p:ph type="title"/>
          </p:nvPr>
        </p:nvSpPr>
        <p:spPr>
          <a:xfrm>
            <a:off x="990600" y="289013"/>
            <a:ext cx="7893050" cy="740664"/>
          </a:xfrm>
        </p:spPr>
        <p:txBody>
          <a:bodyPr/>
          <a:lstStyle/>
          <a:p>
            <a:r>
              <a:rPr lang="en-US" dirty="0"/>
              <a:t>PLAN FEATURES: </a:t>
            </a:r>
            <a:r>
              <a:rPr lang="en-US" dirty="0">
                <a:solidFill>
                  <a:schemeClr val="tx2"/>
                </a:solidFill>
              </a:rPr>
              <a:t>INVESTMENT OPTIONS</a:t>
            </a:r>
          </a:p>
        </p:txBody>
      </p:sp>
      <p:cxnSp>
        <p:nvCxnSpPr>
          <p:cNvPr id="37" name="Straight Connector 8"/>
          <p:cNvCxnSpPr/>
          <p:nvPr/>
        </p:nvCxnSpPr>
        <p:spPr>
          <a:xfrm>
            <a:off x="4559023" y="136683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Age-Based Investments</a:t>
            </a:r>
          </a:p>
        </p:txBody>
      </p:sp>
      <p:sp>
        <p:nvSpPr>
          <p:cNvPr id="68" name="Contribution Types"/>
          <p:cNvSpPr txBox="1">
            <a:spLocks/>
          </p:cNvSpPr>
          <p:nvPr/>
        </p:nvSpPr>
        <p:spPr>
          <a:xfrm>
            <a:off x="1753307" y="3865386"/>
            <a:ext cx="2739180"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chemeClr val="accent6"/>
                </a:solidFill>
              </a:rPr>
              <a:t>Money Market Funds/ Stable Value Trusts</a:t>
            </a:r>
          </a:p>
        </p:txBody>
      </p:sp>
      <p:sp>
        <p:nvSpPr>
          <p:cNvPr id="73"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Bond Mutual Funds/Trusts</a:t>
            </a:r>
          </a:p>
        </p:txBody>
      </p:sp>
      <p:sp>
        <p:nvSpPr>
          <p:cNvPr id="42" name="Rectangle 28"/>
          <p:cNvSpPr/>
          <p:nvPr/>
        </p:nvSpPr>
        <p:spPr>
          <a:xfrm>
            <a:off x="5402143" y="2313135"/>
            <a:ext cx="2711392" cy="108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600" b="1" dirty="0">
                <a:solidFill>
                  <a:schemeClr val="accent6"/>
                </a:solidFill>
              </a:rPr>
              <a:t>FURTHER DETAIL AT</a:t>
            </a:r>
            <a:br>
              <a:rPr lang="en-US" sz="1600" b="1" dirty="0">
                <a:solidFill>
                  <a:srgbClr val="05C3DE"/>
                </a:solidFill>
              </a:rPr>
            </a:br>
            <a:r>
              <a:rPr lang="en-US" b="1" dirty="0">
                <a:solidFill>
                  <a:srgbClr val="FF00FF"/>
                </a:solidFill>
              </a:rPr>
              <a:t>website address</a:t>
            </a:r>
          </a:p>
        </p:txBody>
      </p:sp>
      <p:sp>
        <p:nvSpPr>
          <p:cNvPr id="43" name="Rectangle 29"/>
          <p:cNvSpPr/>
          <p:nvPr/>
        </p:nvSpPr>
        <p:spPr bwMode="ltGray">
          <a:xfrm>
            <a:off x="5345381" y="3568452"/>
            <a:ext cx="282491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spcAft>
                <a:spcPts val="1000"/>
              </a:spcAft>
            </a:pPr>
            <a:endParaRPr lang="en-US" sz="2800" dirty="0"/>
          </a:p>
        </p:txBody>
      </p:sp>
      <p:sp>
        <p:nvSpPr>
          <p:cNvPr id="44" name="TextBox 30"/>
          <p:cNvSpPr txBox="1"/>
          <p:nvPr/>
        </p:nvSpPr>
        <p:spPr>
          <a:xfrm>
            <a:off x="5472109" y="3669358"/>
            <a:ext cx="2584665" cy="1292662"/>
          </a:xfrm>
          <a:prstGeom prst="rect">
            <a:avLst/>
          </a:prstGeom>
          <a:noFill/>
        </p:spPr>
        <p:txBody>
          <a:bodyPr wrap="square" lIns="0" tIns="0" rIns="0" bIns="0" rtlCol="0">
            <a:spAutoFit/>
          </a:bodyPr>
          <a:lstStyle/>
          <a:p>
            <a:pPr marL="171450" lvl="0" indent="-171450">
              <a:buFont typeface="Arial" panose="020B0604020202020204" pitchFamily="34" charset="0"/>
              <a:buChar char="•"/>
            </a:pPr>
            <a:endParaRPr lang="en-US" sz="1200" dirty="0">
              <a:solidFill>
                <a:schemeClr val="accent3">
                  <a:lumMod val="60000"/>
                  <a:lumOff val="40000"/>
                </a:schemeClr>
              </a:solidFill>
            </a:endParaRPr>
          </a:p>
          <a:p>
            <a:pPr marL="171450" lvl="0" indent="-171450">
              <a:buClr>
                <a:schemeClr val="accent2"/>
              </a:buClr>
              <a:buFont typeface="Wingdings" panose="05000000000000000000" pitchFamily="2" charset="2"/>
              <a:buChar char="§"/>
            </a:pPr>
            <a:r>
              <a:rPr lang="en-US" sz="1200" i="1" dirty="0">
                <a:solidFill>
                  <a:srgbClr val="3B3B3B"/>
                </a:solidFill>
              </a:rPr>
              <a:t>Current list of investment options </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a:solidFill>
                  <a:srgbClr val="3B3B3B"/>
                </a:solidFill>
              </a:rPr>
              <a:t>Performance information</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a:solidFill>
                  <a:srgbClr val="3B3B3B"/>
                </a:solidFill>
              </a:rPr>
              <a:t>Morningstar fund fact sheets</a:t>
            </a:r>
          </a:p>
          <a:p>
            <a:pPr lvl="0"/>
            <a:endParaRPr lang="en-US" sz="1200" i="1" dirty="0">
              <a:solidFill>
                <a:schemeClr val="accent3">
                  <a:lumMod val="60000"/>
                  <a:lumOff val="40000"/>
                </a:schemeClr>
              </a:solidFill>
            </a:endParaRPr>
          </a:p>
        </p:txBody>
      </p:sp>
      <p:sp>
        <p:nvSpPr>
          <p:cNvPr id="15" name="Rectangle 3"/>
          <p:cNvSpPr>
            <a:spLocks noChangeArrowheads="1"/>
          </p:cNvSpPr>
          <p:nvPr/>
        </p:nvSpPr>
        <p:spPr bwMode="auto">
          <a:xfrm>
            <a:off x="990602" y="6379733"/>
            <a:ext cx="7315198"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47472" anchor="b">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SzPct val="75000"/>
              <a:buNone/>
            </a:pPr>
            <a:r>
              <a:rPr lang="en-US" altLang="en-US" sz="800" dirty="0">
                <a:solidFill>
                  <a:srgbClr val="3B3B3B"/>
                </a:solidFill>
                <a:latin typeface="Arial" pitchFamily="34" charset="0"/>
                <a:cs typeface="Arial" pitchFamily="34" charset="0"/>
              </a:rPr>
              <a:t>All investments involve risk, including possible loss of principal.</a:t>
            </a:r>
          </a:p>
        </p:txBody>
      </p:sp>
    </p:spTree>
    <p:extLst>
      <p:ext uri="{BB962C8B-B14F-4D97-AF65-F5344CB8AC3E}">
        <p14:creationId xmlns:p14="http://schemas.microsoft.com/office/powerpoint/2010/main" val="196365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Allocation</a:t>
            </a:r>
          </a:p>
        </p:txBody>
      </p:sp>
      <p:sp>
        <p:nvSpPr>
          <p:cNvPr id="34" name="Text Placeholder 33">
            <a:extLst>
              <a:ext uri="{FF2B5EF4-FFF2-40B4-BE49-F238E27FC236}">
                <a16:creationId xmlns:a16="http://schemas.microsoft.com/office/drawing/2014/main" id="{937700E8-AC35-5346-ACB2-9A442EC930D3}"/>
              </a:ext>
            </a:extLst>
          </p:cNvPr>
          <p:cNvSpPr>
            <a:spLocks noGrp="1"/>
          </p:cNvSpPr>
          <p:nvPr>
            <p:ph type="body" sz="quarter" idx="14"/>
          </p:nvPr>
        </p:nvSpPr>
        <p:spPr>
          <a:xfrm>
            <a:off x="990600" y="6672624"/>
            <a:ext cx="3124200" cy="113203"/>
          </a:xfrm>
        </p:spPr>
        <p:txBody>
          <a:bodyPr/>
          <a:lstStyle/>
          <a:p>
            <a:r>
              <a:rPr lang="en-US" sz="500" dirty="0"/>
              <a:t>CCON0048675</a:t>
            </a:r>
          </a:p>
        </p:txBody>
      </p:sp>
      <p:sp>
        <p:nvSpPr>
          <p:cNvPr id="37" name="Text Placeholder 36">
            <a:extLst>
              <a:ext uri="{FF2B5EF4-FFF2-40B4-BE49-F238E27FC236}">
                <a16:creationId xmlns:a16="http://schemas.microsoft.com/office/drawing/2014/main" id="{8D3ED105-4FE0-4631-9EBB-837A53D4A09B}"/>
              </a:ext>
            </a:extLst>
          </p:cNvPr>
          <p:cNvSpPr>
            <a:spLocks noGrp="1"/>
          </p:cNvSpPr>
          <p:nvPr>
            <p:ph type="body" sz="quarter" idx="13"/>
          </p:nvPr>
        </p:nvSpPr>
        <p:spPr/>
        <p:txBody>
          <a:bodyPr/>
          <a:lstStyle/>
          <a:p>
            <a:r>
              <a:rPr lang="en-US" dirty="0"/>
              <a:t>The allocations are age-based only. Depending on your risk tolerance, time horizon, and financial situation, you may need to make adjustments. Diversification cannot assure a profit or protect against loss in a declining market.</a:t>
            </a:r>
          </a:p>
        </p:txBody>
      </p:sp>
      <p:graphicFrame>
        <p:nvGraphicFramePr>
          <p:cNvPr id="3" name="Table 2">
            <a:extLst>
              <a:ext uri="{FF2B5EF4-FFF2-40B4-BE49-F238E27FC236}">
                <a16:creationId xmlns:a16="http://schemas.microsoft.com/office/drawing/2014/main" id="{54402E93-A63A-7E43-90B9-E1633DD68E71}"/>
              </a:ext>
            </a:extLst>
          </p:cNvPr>
          <p:cNvGraphicFramePr>
            <a:graphicFrameLocks noGrp="1"/>
          </p:cNvGraphicFramePr>
          <p:nvPr/>
        </p:nvGraphicFramePr>
        <p:xfrm>
          <a:off x="1062158" y="5524836"/>
          <a:ext cx="4967413" cy="393192"/>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2600342071"/>
                    </a:ext>
                  </a:extLst>
                </a:gridCol>
                <a:gridCol w="1005840">
                  <a:extLst>
                    <a:ext uri="{9D8B030D-6E8A-4147-A177-3AD203B41FA5}">
                      <a16:colId xmlns:a16="http://schemas.microsoft.com/office/drawing/2014/main" val="3783302632"/>
                    </a:ext>
                  </a:extLst>
                </a:gridCol>
                <a:gridCol w="2955733">
                  <a:extLst>
                    <a:ext uri="{9D8B030D-6E8A-4147-A177-3AD203B41FA5}">
                      <a16:colId xmlns:a16="http://schemas.microsoft.com/office/drawing/2014/main" val="3278484586"/>
                    </a:ext>
                  </a:extLst>
                </a:gridCol>
              </a:tblGrid>
              <a:tr h="393192">
                <a:tc>
                  <a:txBody>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1000" b="0" i="0" u="none" strike="noStrike" kern="1200" cap="none" spc="0" normalizeH="0" baseline="0" noProof="0" dirty="0">
                          <a:ln>
                            <a:noFill/>
                          </a:ln>
                          <a:solidFill>
                            <a:srgbClr val="4F4F4F"/>
                          </a:solidFill>
                          <a:effectLst/>
                          <a:uLnTx/>
                          <a:uFillTx/>
                          <a:latin typeface="+mn-lt"/>
                          <a:ea typeface="+mn-ea"/>
                          <a:cs typeface="+mn-cs"/>
                        </a:rPr>
                        <a:t>Stocks</a:t>
                      </a:r>
                    </a:p>
                  </a:txBody>
                  <a:tcPr anchor="ctr">
                    <a:noFill/>
                  </a:tcPr>
                </a:tc>
                <a:tc>
                  <a:txBody>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1000" b="0" i="0" u="none" strike="noStrike" kern="1200" cap="none" spc="0" normalizeH="0" baseline="0" noProof="0" dirty="0">
                          <a:ln>
                            <a:noFill/>
                          </a:ln>
                          <a:solidFill>
                            <a:srgbClr val="4F4F4F"/>
                          </a:solidFill>
                          <a:effectLst/>
                          <a:uLnTx/>
                          <a:uFillTx/>
                          <a:latin typeface="+mn-lt"/>
                          <a:ea typeface="+mn-ea"/>
                          <a:cs typeface="+mn-cs"/>
                        </a:rPr>
                        <a:t>Bonds</a:t>
                      </a:r>
                    </a:p>
                  </a:txBody>
                  <a:tcPr anchor="ctr">
                    <a:noFill/>
                  </a:tcPr>
                </a:tc>
                <a:tc>
                  <a:txBody>
                    <a:bodyPr/>
                    <a:lstStyle/>
                    <a:p>
                      <a:pPr marL="0" marR="0" lvl="0" indent="0" algn="l" defTabSz="914400" rtl="0" eaLnBrk="1" fontAlgn="auto" latinLnBrk="0" hangingPunct="1">
                        <a:lnSpc>
                          <a:spcPct val="100000"/>
                        </a:lnSpc>
                        <a:spcBef>
                          <a:spcPts val="0"/>
                        </a:spcBef>
                        <a:spcAft>
                          <a:spcPts val="1000"/>
                        </a:spcAft>
                        <a:buClr>
                          <a:srgbClr val="05C3DE"/>
                        </a:buClr>
                        <a:buSzTx/>
                        <a:buFontTx/>
                        <a:buNone/>
                        <a:tabLst/>
                        <a:defRPr/>
                      </a:pPr>
                      <a:r>
                        <a:rPr kumimoji="0" lang="en-US" sz="1000" b="0" i="0" u="none" strike="noStrike" kern="1200" cap="none" spc="0" normalizeH="0" baseline="0" noProof="0" dirty="0">
                          <a:ln>
                            <a:noFill/>
                          </a:ln>
                          <a:solidFill>
                            <a:srgbClr val="4F4F4F"/>
                          </a:solidFill>
                          <a:effectLst/>
                          <a:uLnTx/>
                          <a:uFillTx/>
                          <a:latin typeface="+mn-lt"/>
                          <a:ea typeface="+mn-ea"/>
                          <a:cs typeface="+mn-cs"/>
                        </a:rPr>
                        <a:t>Money Market/Stable Value</a:t>
                      </a:r>
                    </a:p>
                  </a:txBody>
                  <a:tcPr anchor="ctr">
                    <a:noFill/>
                  </a:tcPr>
                </a:tc>
                <a:extLst>
                  <a:ext uri="{0D108BD9-81ED-4DB2-BD59-A6C34878D82A}">
                    <a16:rowId xmlns:a16="http://schemas.microsoft.com/office/drawing/2014/main" val="3432607168"/>
                  </a:ext>
                </a:extLst>
              </a:tr>
            </a:tbl>
          </a:graphicData>
        </a:graphic>
      </p:graphicFrame>
      <p:grpSp>
        <p:nvGrpSpPr>
          <p:cNvPr id="8" name="Group 7">
            <a:extLst>
              <a:ext uri="{FF2B5EF4-FFF2-40B4-BE49-F238E27FC236}">
                <a16:creationId xmlns:a16="http://schemas.microsoft.com/office/drawing/2014/main" id="{D17D2A22-2AB7-F54C-9F88-70F7067B05E2}"/>
              </a:ext>
            </a:extLst>
          </p:cNvPr>
          <p:cNvGrpSpPr/>
          <p:nvPr/>
        </p:nvGrpSpPr>
        <p:grpSpPr>
          <a:xfrm>
            <a:off x="990600" y="5665843"/>
            <a:ext cx="2138902" cy="123908"/>
            <a:chOff x="990600" y="5952855"/>
            <a:chExt cx="2138902" cy="123908"/>
          </a:xfrm>
        </p:grpSpPr>
        <p:pic>
          <p:nvPicPr>
            <p:cNvPr id="5" name="Graphic 4" descr="Stop">
              <a:extLst>
                <a:ext uri="{FF2B5EF4-FFF2-40B4-BE49-F238E27FC236}">
                  <a16:creationId xmlns:a16="http://schemas.microsoft.com/office/drawing/2014/main" id="{44C1A8A0-B32F-C945-AC22-5CF59D6C9F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00" y="5952855"/>
              <a:ext cx="123908" cy="123908"/>
            </a:xfrm>
            <a:prstGeom prst="rect">
              <a:avLst/>
            </a:prstGeom>
          </p:spPr>
        </p:pic>
        <p:pic>
          <p:nvPicPr>
            <p:cNvPr id="31" name="Graphic 30" descr="Stop">
              <a:extLst>
                <a:ext uri="{FF2B5EF4-FFF2-40B4-BE49-F238E27FC236}">
                  <a16:creationId xmlns:a16="http://schemas.microsoft.com/office/drawing/2014/main" id="{F9C15672-5B63-A546-AFFF-D873DE049E7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87825" y="5952855"/>
              <a:ext cx="123908" cy="123908"/>
            </a:xfrm>
            <a:prstGeom prst="rect">
              <a:avLst/>
            </a:prstGeom>
          </p:spPr>
        </p:pic>
        <p:pic>
          <p:nvPicPr>
            <p:cNvPr id="32" name="Graphic 31" descr="Stop">
              <a:extLst>
                <a:ext uri="{FF2B5EF4-FFF2-40B4-BE49-F238E27FC236}">
                  <a16:creationId xmlns:a16="http://schemas.microsoft.com/office/drawing/2014/main" id="{91090D10-666D-9E47-A8B3-A8544EF05DC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5594" y="5952855"/>
              <a:ext cx="123908" cy="123908"/>
            </a:xfrm>
            <a:prstGeom prst="rect">
              <a:avLst/>
            </a:prstGeom>
          </p:spPr>
        </p:pic>
      </p:grpSp>
      <p:sp>
        <p:nvSpPr>
          <p:cNvPr id="35" name="TextBox 34">
            <a:extLst>
              <a:ext uri="{FF2B5EF4-FFF2-40B4-BE49-F238E27FC236}">
                <a16:creationId xmlns:a16="http://schemas.microsoft.com/office/drawing/2014/main" id="{33D1F953-A5E6-5D42-9451-81006BF8EF6A}"/>
              </a:ext>
            </a:extLst>
          </p:cNvPr>
          <p:cNvSpPr txBox="1"/>
          <p:nvPr/>
        </p:nvSpPr>
        <p:spPr>
          <a:xfrm>
            <a:off x="2400761" y="1911740"/>
            <a:ext cx="1017668" cy="800219"/>
          </a:xfrm>
          <a:prstGeom prst="rect">
            <a:avLst/>
          </a:prstGeom>
          <a:noFill/>
        </p:spPr>
        <p:txBody>
          <a:bodyPr wrap="square" lIns="0" tIns="0" rIns="0" bIns="0" rtlCol="0">
            <a:spAutoFit/>
          </a:bodyPr>
          <a:lstStyle/>
          <a:p>
            <a:pPr algn="ctr">
              <a:buClr>
                <a:schemeClr val="accent2"/>
              </a:buClr>
            </a:pPr>
            <a:r>
              <a:rPr lang="en-US" sz="1050" b="1" dirty="0">
                <a:solidFill>
                  <a:srgbClr val="4F4F4F"/>
                </a:solidFill>
              </a:rPr>
              <a:t>90%–100%</a:t>
            </a:r>
          </a:p>
          <a:p>
            <a:pPr algn="ctr">
              <a:spcAft>
                <a:spcPts val="1200"/>
              </a:spcAft>
              <a:buClr>
                <a:schemeClr val="accent2"/>
              </a:buClr>
            </a:pPr>
            <a:r>
              <a:rPr lang="en-US" sz="1050" dirty="0">
                <a:solidFill>
                  <a:srgbClr val="4F4F4F"/>
                </a:solidFill>
              </a:rPr>
              <a:t> Stocks</a:t>
            </a:r>
          </a:p>
          <a:p>
            <a:pPr algn="ctr">
              <a:buClr>
                <a:schemeClr val="accent2"/>
              </a:buClr>
            </a:pPr>
            <a:r>
              <a:rPr lang="en-US" sz="1050" b="1" dirty="0">
                <a:solidFill>
                  <a:srgbClr val="4F4F4F"/>
                </a:solidFill>
              </a:rPr>
              <a:t>0%–10%</a:t>
            </a:r>
          </a:p>
          <a:p>
            <a:pPr algn="ctr">
              <a:buClr>
                <a:schemeClr val="accent2"/>
              </a:buClr>
            </a:pPr>
            <a:r>
              <a:rPr lang="en-US" sz="1050" dirty="0">
                <a:solidFill>
                  <a:srgbClr val="4F4F4F"/>
                </a:solidFill>
              </a:rPr>
              <a:t>Bonds</a:t>
            </a:r>
          </a:p>
        </p:txBody>
      </p:sp>
      <p:sp>
        <p:nvSpPr>
          <p:cNvPr id="40" name="TextBox 39">
            <a:extLst>
              <a:ext uri="{FF2B5EF4-FFF2-40B4-BE49-F238E27FC236}">
                <a16:creationId xmlns:a16="http://schemas.microsoft.com/office/drawing/2014/main" id="{2CED4FEF-E7A0-DB4B-9951-750B72B93775}"/>
              </a:ext>
            </a:extLst>
          </p:cNvPr>
          <p:cNvSpPr txBox="1"/>
          <p:nvPr/>
        </p:nvSpPr>
        <p:spPr>
          <a:xfrm>
            <a:off x="4941531" y="1911740"/>
            <a:ext cx="1017668" cy="800219"/>
          </a:xfrm>
          <a:prstGeom prst="rect">
            <a:avLst/>
          </a:prstGeom>
          <a:noFill/>
        </p:spPr>
        <p:txBody>
          <a:bodyPr wrap="square" lIns="0" tIns="0" rIns="0" bIns="0" rtlCol="0">
            <a:spAutoFit/>
          </a:bodyPr>
          <a:lstStyle/>
          <a:p>
            <a:pPr algn="ctr">
              <a:buClr>
                <a:schemeClr val="accent2"/>
              </a:buClr>
            </a:pPr>
            <a:r>
              <a:rPr lang="en-US" sz="1050" b="1" dirty="0">
                <a:solidFill>
                  <a:srgbClr val="4F4F4F"/>
                </a:solidFill>
              </a:rPr>
              <a:t>90%–100%</a:t>
            </a:r>
          </a:p>
          <a:p>
            <a:pPr algn="ctr">
              <a:spcAft>
                <a:spcPts val="1200"/>
              </a:spcAft>
              <a:buClr>
                <a:schemeClr val="accent2"/>
              </a:buClr>
            </a:pPr>
            <a:r>
              <a:rPr lang="en-US" sz="1050" dirty="0">
                <a:solidFill>
                  <a:srgbClr val="4F4F4F"/>
                </a:solidFill>
              </a:rPr>
              <a:t> Stocks</a:t>
            </a:r>
          </a:p>
          <a:p>
            <a:pPr algn="ctr">
              <a:buClr>
                <a:schemeClr val="accent2"/>
              </a:buClr>
            </a:pPr>
            <a:r>
              <a:rPr lang="en-US" sz="1050" b="1" dirty="0">
                <a:solidFill>
                  <a:srgbClr val="4F4F4F"/>
                </a:solidFill>
              </a:rPr>
              <a:t>0%–10%</a:t>
            </a:r>
          </a:p>
          <a:p>
            <a:pPr algn="ctr">
              <a:buClr>
                <a:schemeClr val="accent2"/>
              </a:buClr>
            </a:pPr>
            <a:r>
              <a:rPr lang="en-US" sz="1050" dirty="0">
                <a:solidFill>
                  <a:srgbClr val="4F4F4F"/>
                </a:solidFill>
              </a:rPr>
              <a:t>Bonds</a:t>
            </a:r>
          </a:p>
        </p:txBody>
      </p:sp>
      <p:sp>
        <p:nvSpPr>
          <p:cNvPr id="41" name="TextBox 40">
            <a:extLst>
              <a:ext uri="{FF2B5EF4-FFF2-40B4-BE49-F238E27FC236}">
                <a16:creationId xmlns:a16="http://schemas.microsoft.com/office/drawing/2014/main" id="{837BC739-678E-4749-99BA-1A888CA96A91}"/>
              </a:ext>
            </a:extLst>
          </p:cNvPr>
          <p:cNvSpPr txBox="1"/>
          <p:nvPr/>
        </p:nvSpPr>
        <p:spPr>
          <a:xfrm>
            <a:off x="7668829" y="1911740"/>
            <a:ext cx="1017668" cy="800219"/>
          </a:xfrm>
          <a:prstGeom prst="rect">
            <a:avLst/>
          </a:prstGeom>
          <a:noFill/>
        </p:spPr>
        <p:txBody>
          <a:bodyPr wrap="square" lIns="0" tIns="0" rIns="0" bIns="0" rtlCol="0">
            <a:spAutoFit/>
          </a:bodyPr>
          <a:lstStyle/>
          <a:p>
            <a:pPr algn="ctr">
              <a:buClr>
                <a:schemeClr val="accent2"/>
              </a:buClr>
            </a:pPr>
            <a:r>
              <a:rPr lang="en-US" sz="1050" b="1" dirty="0">
                <a:solidFill>
                  <a:srgbClr val="4F4F4F"/>
                </a:solidFill>
              </a:rPr>
              <a:t>80%–100%</a:t>
            </a:r>
          </a:p>
          <a:p>
            <a:pPr algn="ctr">
              <a:spcAft>
                <a:spcPts val="1200"/>
              </a:spcAft>
              <a:buClr>
                <a:schemeClr val="accent2"/>
              </a:buClr>
            </a:pPr>
            <a:r>
              <a:rPr lang="en-US" sz="1050" dirty="0">
                <a:solidFill>
                  <a:srgbClr val="4F4F4F"/>
                </a:solidFill>
              </a:rPr>
              <a:t> Stocks</a:t>
            </a:r>
          </a:p>
          <a:p>
            <a:pPr algn="ctr">
              <a:buClr>
                <a:schemeClr val="accent2"/>
              </a:buClr>
            </a:pPr>
            <a:r>
              <a:rPr lang="en-US" sz="1050" b="1" dirty="0">
                <a:solidFill>
                  <a:srgbClr val="4F4F4F"/>
                </a:solidFill>
              </a:rPr>
              <a:t>0%–20%</a:t>
            </a:r>
          </a:p>
          <a:p>
            <a:pPr algn="ctr">
              <a:buClr>
                <a:schemeClr val="accent2"/>
              </a:buClr>
            </a:pPr>
            <a:r>
              <a:rPr lang="en-US" sz="1050" dirty="0">
                <a:solidFill>
                  <a:srgbClr val="4F4F4F"/>
                </a:solidFill>
              </a:rPr>
              <a:t>Bonds</a:t>
            </a:r>
          </a:p>
        </p:txBody>
      </p:sp>
      <p:graphicFrame>
        <p:nvGraphicFramePr>
          <p:cNvPr id="36" name="Chart 35">
            <a:extLst>
              <a:ext uri="{FF2B5EF4-FFF2-40B4-BE49-F238E27FC236}">
                <a16:creationId xmlns:a16="http://schemas.microsoft.com/office/drawing/2014/main" id="{D43FA768-248A-6E44-9B73-5726CFA5B189}"/>
              </a:ext>
            </a:extLst>
          </p:cNvPr>
          <p:cNvGraphicFramePr/>
          <p:nvPr/>
        </p:nvGraphicFramePr>
        <p:xfrm>
          <a:off x="820164" y="1327003"/>
          <a:ext cx="1837064" cy="191050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2" name="Chart 41">
            <a:extLst>
              <a:ext uri="{FF2B5EF4-FFF2-40B4-BE49-F238E27FC236}">
                <a16:creationId xmlns:a16="http://schemas.microsoft.com/office/drawing/2014/main" id="{74DAE06B-F5C7-0D47-85A5-F5BD33D983A9}"/>
              </a:ext>
            </a:extLst>
          </p:cNvPr>
          <p:cNvGraphicFramePr/>
          <p:nvPr/>
        </p:nvGraphicFramePr>
        <p:xfrm>
          <a:off x="3333915" y="1327003"/>
          <a:ext cx="1837064" cy="191050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3" name="Chart 42">
            <a:extLst>
              <a:ext uri="{FF2B5EF4-FFF2-40B4-BE49-F238E27FC236}">
                <a16:creationId xmlns:a16="http://schemas.microsoft.com/office/drawing/2014/main" id="{CCE25D66-3ABD-614F-92F5-4DD4D1BBE01E}"/>
              </a:ext>
            </a:extLst>
          </p:cNvPr>
          <p:cNvGraphicFramePr/>
          <p:nvPr/>
        </p:nvGraphicFramePr>
        <p:xfrm>
          <a:off x="6061208" y="1327003"/>
          <a:ext cx="1837064" cy="1910506"/>
        </p:xfrm>
        <a:graphic>
          <a:graphicData uri="http://schemas.openxmlformats.org/drawingml/2006/chart">
            <c:chart xmlns:c="http://schemas.openxmlformats.org/drawingml/2006/chart" xmlns:r="http://schemas.openxmlformats.org/officeDocument/2006/relationships" r:id="rId11"/>
          </a:graphicData>
        </a:graphic>
      </p:graphicFrame>
      <p:sp>
        <p:nvSpPr>
          <p:cNvPr id="44" name="TextBox 43">
            <a:extLst>
              <a:ext uri="{FF2B5EF4-FFF2-40B4-BE49-F238E27FC236}">
                <a16:creationId xmlns:a16="http://schemas.microsoft.com/office/drawing/2014/main" id="{99072E68-CF00-A240-86C2-6A549DEFCF18}"/>
              </a:ext>
            </a:extLst>
          </p:cNvPr>
          <p:cNvSpPr txBox="1"/>
          <p:nvPr/>
        </p:nvSpPr>
        <p:spPr>
          <a:xfrm>
            <a:off x="2400761" y="4007522"/>
            <a:ext cx="1017668" cy="800219"/>
          </a:xfrm>
          <a:prstGeom prst="rect">
            <a:avLst/>
          </a:prstGeom>
          <a:noFill/>
        </p:spPr>
        <p:txBody>
          <a:bodyPr wrap="square" lIns="0" tIns="0" rIns="0" bIns="0" rtlCol="0">
            <a:spAutoFit/>
          </a:bodyPr>
          <a:lstStyle/>
          <a:p>
            <a:pPr algn="ctr">
              <a:buClr>
                <a:schemeClr val="accent2"/>
              </a:buClr>
            </a:pPr>
            <a:r>
              <a:rPr lang="en-US" sz="1050" b="1" noProof="1">
                <a:solidFill>
                  <a:srgbClr val="4F4F4F"/>
                </a:solidFill>
              </a:rPr>
              <a:t>65%-85%</a:t>
            </a:r>
          </a:p>
          <a:p>
            <a:pPr algn="ctr">
              <a:spcAft>
                <a:spcPts val="1200"/>
              </a:spcAft>
              <a:buClr>
                <a:schemeClr val="accent2"/>
              </a:buClr>
            </a:pPr>
            <a:r>
              <a:rPr lang="en-US" sz="1050" noProof="1">
                <a:solidFill>
                  <a:srgbClr val="4F4F4F"/>
                </a:solidFill>
              </a:rPr>
              <a:t> Stocks</a:t>
            </a:r>
          </a:p>
          <a:p>
            <a:pPr algn="ctr">
              <a:buClr>
                <a:schemeClr val="accent2"/>
              </a:buClr>
            </a:pPr>
            <a:r>
              <a:rPr lang="en-US" sz="1050" b="1" noProof="1">
                <a:solidFill>
                  <a:srgbClr val="4F4F4F"/>
                </a:solidFill>
              </a:rPr>
              <a:t>15%-35%</a:t>
            </a:r>
          </a:p>
          <a:p>
            <a:pPr algn="ctr">
              <a:spcAft>
                <a:spcPts val="1200"/>
              </a:spcAft>
              <a:buClr>
                <a:schemeClr val="accent2"/>
              </a:buClr>
            </a:pPr>
            <a:r>
              <a:rPr lang="en-US" sz="1050" noProof="1">
                <a:solidFill>
                  <a:srgbClr val="4F4F4F"/>
                </a:solidFill>
              </a:rPr>
              <a:t>Bonds</a:t>
            </a:r>
          </a:p>
        </p:txBody>
      </p:sp>
      <p:sp>
        <p:nvSpPr>
          <p:cNvPr id="45" name="TextBox 44">
            <a:extLst>
              <a:ext uri="{FF2B5EF4-FFF2-40B4-BE49-F238E27FC236}">
                <a16:creationId xmlns:a16="http://schemas.microsoft.com/office/drawing/2014/main" id="{649F6FDD-29D7-2D4E-B873-4204C09594E1}"/>
              </a:ext>
            </a:extLst>
          </p:cNvPr>
          <p:cNvSpPr txBox="1"/>
          <p:nvPr/>
        </p:nvSpPr>
        <p:spPr>
          <a:xfrm>
            <a:off x="4941531" y="3613074"/>
            <a:ext cx="1017668" cy="1600438"/>
          </a:xfrm>
          <a:prstGeom prst="rect">
            <a:avLst/>
          </a:prstGeom>
          <a:noFill/>
        </p:spPr>
        <p:txBody>
          <a:bodyPr wrap="square" lIns="0" tIns="0" rIns="0" bIns="0" rtlCol="0">
            <a:spAutoFit/>
          </a:bodyPr>
          <a:lstStyle/>
          <a:p>
            <a:pPr algn="ctr">
              <a:buClr>
                <a:schemeClr val="accent2"/>
              </a:buClr>
            </a:pPr>
            <a:r>
              <a:rPr lang="en-US" sz="1050" b="1" noProof="1">
                <a:solidFill>
                  <a:srgbClr val="4F4F4F"/>
                </a:solidFill>
              </a:rPr>
              <a:t>45%-65%</a:t>
            </a:r>
          </a:p>
          <a:p>
            <a:pPr algn="ctr">
              <a:spcAft>
                <a:spcPts val="1200"/>
              </a:spcAft>
              <a:buClr>
                <a:schemeClr val="accent2"/>
              </a:buClr>
            </a:pPr>
            <a:r>
              <a:rPr lang="en-US" sz="1050" noProof="1">
                <a:solidFill>
                  <a:srgbClr val="4F4F4F"/>
                </a:solidFill>
              </a:rPr>
              <a:t> Stocks</a:t>
            </a:r>
          </a:p>
          <a:p>
            <a:pPr algn="ctr">
              <a:buClr>
                <a:schemeClr val="accent2"/>
              </a:buClr>
            </a:pPr>
            <a:r>
              <a:rPr lang="en-US" sz="1050" b="1" noProof="1">
                <a:solidFill>
                  <a:srgbClr val="4F4F4F"/>
                </a:solidFill>
              </a:rPr>
              <a:t>30%-50%</a:t>
            </a:r>
          </a:p>
          <a:p>
            <a:pPr algn="ctr">
              <a:spcAft>
                <a:spcPts val="1200"/>
              </a:spcAft>
              <a:buClr>
                <a:schemeClr val="accent2"/>
              </a:buClr>
            </a:pPr>
            <a:r>
              <a:rPr lang="en-US" sz="1050" noProof="1">
                <a:solidFill>
                  <a:srgbClr val="4F4F4F"/>
                </a:solidFill>
              </a:rPr>
              <a:t>Bonds</a:t>
            </a:r>
          </a:p>
          <a:p>
            <a:pPr algn="ctr">
              <a:buClr>
                <a:schemeClr val="accent2"/>
              </a:buClr>
            </a:pPr>
            <a:r>
              <a:rPr lang="en-US" sz="1050" b="1" noProof="1">
                <a:solidFill>
                  <a:srgbClr val="4F4F4F"/>
                </a:solidFill>
              </a:rPr>
              <a:t>0%-10%</a:t>
            </a:r>
          </a:p>
          <a:p>
            <a:pPr algn="ctr">
              <a:spcAft>
                <a:spcPts val="1200"/>
              </a:spcAft>
              <a:buClr>
                <a:schemeClr val="accent2"/>
              </a:buClr>
            </a:pPr>
            <a:r>
              <a:rPr lang="en-US" sz="1050" noProof="1">
                <a:solidFill>
                  <a:srgbClr val="4F4F4F"/>
                </a:solidFill>
              </a:rPr>
              <a:t>Money Market/Stable Value</a:t>
            </a:r>
          </a:p>
        </p:txBody>
      </p:sp>
      <p:sp>
        <p:nvSpPr>
          <p:cNvPr id="46" name="TextBox 45">
            <a:extLst>
              <a:ext uri="{FF2B5EF4-FFF2-40B4-BE49-F238E27FC236}">
                <a16:creationId xmlns:a16="http://schemas.microsoft.com/office/drawing/2014/main" id="{D8C013C3-9BB5-5D43-8200-F92BAD0CDFA9}"/>
              </a:ext>
            </a:extLst>
          </p:cNvPr>
          <p:cNvSpPr txBox="1"/>
          <p:nvPr/>
        </p:nvSpPr>
        <p:spPr>
          <a:xfrm>
            <a:off x="7668829" y="3613074"/>
            <a:ext cx="1017668" cy="1600438"/>
          </a:xfrm>
          <a:prstGeom prst="rect">
            <a:avLst/>
          </a:prstGeom>
          <a:noFill/>
        </p:spPr>
        <p:txBody>
          <a:bodyPr wrap="square" lIns="0" tIns="0" rIns="0" bIns="0" rtlCol="0">
            <a:spAutoFit/>
          </a:bodyPr>
          <a:lstStyle/>
          <a:p>
            <a:pPr algn="ctr">
              <a:buClr>
                <a:schemeClr val="accent2"/>
              </a:buClr>
            </a:pPr>
            <a:r>
              <a:rPr lang="en-US" sz="1050" b="1" noProof="1">
                <a:solidFill>
                  <a:srgbClr val="4F4F4F"/>
                </a:solidFill>
              </a:rPr>
              <a:t>30%-50%</a:t>
            </a:r>
          </a:p>
          <a:p>
            <a:pPr algn="ctr">
              <a:spcAft>
                <a:spcPts val="1200"/>
              </a:spcAft>
              <a:buClr>
                <a:schemeClr val="accent2"/>
              </a:buClr>
            </a:pPr>
            <a:r>
              <a:rPr lang="en-US" sz="1050" noProof="1">
                <a:solidFill>
                  <a:srgbClr val="4F4F4F"/>
                </a:solidFill>
              </a:rPr>
              <a:t> Stocks</a:t>
            </a:r>
          </a:p>
          <a:p>
            <a:pPr algn="ctr">
              <a:buClr>
                <a:schemeClr val="accent2"/>
              </a:buClr>
            </a:pPr>
            <a:r>
              <a:rPr lang="en-US" sz="1050" b="1" noProof="1">
                <a:solidFill>
                  <a:srgbClr val="4F4F4F"/>
                </a:solidFill>
              </a:rPr>
              <a:t>40%-60%</a:t>
            </a:r>
          </a:p>
          <a:p>
            <a:pPr algn="ctr">
              <a:spcAft>
                <a:spcPts val="1200"/>
              </a:spcAft>
              <a:buClr>
                <a:schemeClr val="accent2"/>
              </a:buClr>
            </a:pPr>
            <a:r>
              <a:rPr lang="en-US" sz="1050" noProof="1">
                <a:solidFill>
                  <a:srgbClr val="4F4F4F"/>
                </a:solidFill>
              </a:rPr>
              <a:t>Bonds</a:t>
            </a:r>
          </a:p>
          <a:p>
            <a:pPr algn="ctr">
              <a:buClr>
                <a:schemeClr val="accent2"/>
              </a:buClr>
            </a:pPr>
            <a:r>
              <a:rPr lang="en-US" sz="1050" b="1" noProof="1">
                <a:solidFill>
                  <a:srgbClr val="4F4F4F"/>
                </a:solidFill>
              </a:rPr>
              <a:t>0%-20%</a:t>
            </a:r>
          </a:p>
          <a:p>
            <a:pPr algn="ctr">
              <a:spcAft>
                <a:spcPts val="1200"/>
              </a:spcAft>
              <a:buClr>
                <a:schemeClr val="accent2"/>
              </a:buClr>
            </a:pPr>
            <a:r>
              <a:rPr lang="en-US" sz="1050" noProof="1">
                <a:solidFill>
                  <a:srgbClr val="4F4F4F"/>
                </a:solidFill>
              </a:rPr>
              <a:t>Money Market/Stable Value</a:t>
            </a:r>
          </a:p>
        </p:txBody>
      </p:sp>
      <p:graphicFrame>
        <p:nvGraphicFramePr>
          <p:cNvPr id="47" name="Chart 46">
            <a:extLst>
              <a:ext uri="{FF2B5EF4-FFF2-40B4-BE49-F238E27FC236}">
                <a16:creationId xmlns:a16="http://schemas.microsoft.com/office/drawing/2014/main" id="{8FEB60D6-265F-FF48-B00E-AD6E7161FB8F}"/>
              </a:ext>
            </a:extLst>
          </p:cNvPr>
          <p:cNvGraphicFramePr/>
          <p:nvPr/>
        </p:nvGraphicFramePr>
        <p:xfrm>
          <a:off x="820164" y="3362537"/>
          <a:ext cx="1837064" cy="191050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8" name="Chart 47">
            <a:extLst>
              <a:ext uri="{FF2B5EF4-FFF2-40B4-BE49-F238E27FC236}">
                <a16:creationId xmlns:a16="http://schemas.microsoft.com/office/drawing/2014/main" id="{01BDFFA1-64D3-4242-8B4F-C44E6EBF7EC7}"/>
              </a:ext>
            </a:extLst>
          </p:cNvPr>
          <p:cNvGraphicFramePr/>
          <p:nvPr/>
        </p:nvGraphicFramePr>
        <p:xfrm>
          <a:off x="3333915" y="3362537"/>
          <a:ext cx="1837064" cy="191050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9" name="Chart 48">
            <a:extLst>
              <a:ext uri="{FF2B5EF4-FFF2-40B4-BE49-F238E27FC236}">
                <a16:creationId xmlns:a16="http://schemas.microsoft.com/office/drawing/2014/main" id="{96B6D51B-B3E9-3E45-96FC-6961307434A2}"/>
              </a:ext>
            </a:extLst>
          </p:cNvPr>
          <p:cNvGraphicFramePr/>
          <p:nvPr/>
        </p:nvGraphicFramePr>
        <p:xfrm>
          <a:off x="6061208" y="3362537"/>
          <a:ext cx="1837064" cy="1910506"/>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405223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ASSET ALLOCATION ASSUMPTIONS</a:t>
            </a:r>
            <a:endParaRPr lang="en-US" dirty="0"/>
          </a:p>
        </p:txBody>
      </p:sp>
      <p:sp>
        <p:nvSpPr>
          <p:cNvPr id="4" name="Content Placeholder 3"/>
          <p:cNvSpPr>
            <a:spLocks noGrp="1"/>
          </p:cNvSpPr>
          <p:nvPr>
            <p:ph idx="1"/>
          </p:nvPr>
        </p:nvSpPr>
        <p:spPr>
          <a:xfrm>
            <a:off x="990600" y="1371600"/>
            <a:ext cx="7188666" cy="4526280"/>
          </a:xfrm>
        </p:spPr>
        <p:txBody>
          <a:bodyPr>
            <a:noAutofit/>
          </a:bodyPr>
          <a:lstStyle/>
          <a:p>
            <a:pPr marL="0" indent="0">
              <a:buNone/>
            </a:pPr>
            <a:r>
              <a:rPr lang="en-US" sz="1300" dirty="0"/>
              <a:t>Our asset allocation models are designed to meet the needs of a hypothetical investor with an assumed age 65 retirement and a withdrawal horizon of 30 years. The model allocations are based upon an analysis that seeks to balance long‐term return potential with anticipated short‐term volatility. The model reflects our view of appropriate levels of tradeoff between potential return and short‐term volatility for investors of certain age ranges. The longer the time frame for investing, the higher the allocation is to stocks (and the higher the volatility) versus bonds or cash. </a:t>
            </a:r>
          </a:p>
          <a:p>
            <a:pPr marL="0" indent="0">
              <a:spcBef>
                <a:spcPts val="1200"/>
              </a:spcBef>
              <a:buNone/>
            </a:pPr>
            <a:r>
              <a:rPr lang="en-US" sz="1300" b="1" dirty="0"/>
              <a:t>Limitations:</a:t>
            </a:r>
          </a:p>
          <a:p>
            <a:pPr marL="0" indent="0">
              <a:spcBef>
                <a:spcPts val="600"/>
              </a:spcBef>
              <a:buNone/>
            </a:pPr>
            <a:r>
              <a:rPr lang="en-US" sz="1300" dirty="0"/>
              <a:t>While the models have been designed with reasonable assumptions and methods, the tool provides hypothetical models only and has certain limitations.</a:t>
            </a:r>
          </a:p>
          <a:p>
            <a:pPr>
              <a:spcBef>
                <a:spcPts val="600"/>
              </a:spcBef>
            </a:pPr>
            <a:r>
              <a:rPr lang="en-US" sz="1300" dirty="0"/>
              <a:t>The models do not take into account individual circumstances or preferences, and the model displayed for your age may not align with your accumulation timeframe, withdrawal horizon, or view of the appropriate levels of tradeoff between potential return and short-term volatility.</a:t>
            </a:r>
          </a:p>
          <a:p>
            <a:pPr>
              <a:spcBef>
                <a:spcPts val="600"/>
              </a:spcBef>
            </a:pPr>
            <a:r>
              <a:rPr lang="en-US" sz="1300" dirty="0"/>
              <a:t>Investing consistent with a model allocation does not protect against losses or guarantee future results.</a:t>
            </a:r>
          </a:p>
          <a:p>
            <a:pPr marL="0" indent="0">
              <a:spcBef>
                <a:spcPts val="600"/>
              </a:spcBef>
              <a:buNone/>
            </a:pPr>
            <a:r>
              <a:rPr lang="en-US" sz="1300" dirty="0"/>
              <a:t>Please be sure to take other assets, income and investments into consideration in reviewing results that do not incorporate that information. Other T. Rowe Price educational tools or advice services use different assumptions and methods and may yield different outcomes. </a:t>
            </a:r>
          </a:p>
        </p:txBody>
      </p:sp>
    </p:spTree>
    <p:extLst>
      <p:ext uri="{BB962C8B-B14F-4D97-AF65-F5344CB8AC3E}">
        <p14:creationId xmlns:p14="http://schemas.microsoft.com/office/powerpoint/2010/main" val="42979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632" y="461109"/>
            <a:ext cx="6766737" cy="5361353"/>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pPr>
              <a:spcAft>
                <a:spcPts val="1200"/>
              </a:spcAft>
            </a:pPr>
            <a:r>
              <a:rPr lang="en-US" sz="1400" b="1" dirty="0">
                <a:solidFill>
                  <a:srgbClr val="FF00FF"/>
                </a:solidFill>
              </a:rPr>
              <a:t>TERMS OF USE</a:t>
            </a:r>
            <a:endParaRPr lang="en-US" sz="1400" dirty="0">
              <a:solidFill>
                <a:srgbClr val="FF00FF"/>
              </a:solidFill>
            </a:endParaRPr>
          </a:p>
          <a:p>
            <a:pPr>
              <a:spcAft>
                <a:spcPts val="1200"/>
              </a:spcAft>
            </a:pPr>
            <a:r>
              <a:rPr lang="en-US" sz="1400" dirty="0">
                <a:solidFill>
                  <a:srgbClr val="FF00FF"/>
                </a:solidFill>
              </a:rPr>
              <a:t>By using this presentation, you understand and agree to the following:</a:t>
            </a:r>
          </a:p>
          <a:p>
            <a:pPr marL="285750" indent="-285750">
              <a:spcAft>
                <a:spcPts val="1200"/>
              </a:spcAft>
              <a:buFont typeface="Wingdings" panose="05000000000000000000" pitchFamily="2" charset="2"/>
              <a:buChar char="§"/>
            </a:pPr>
            <a:r>
              <a:rPr lang="en-US" sz="1400" dirty="0">
                <a:solidFill>
                  <a:srgbClr val="FF00FF"/>
                </a:solidFill>
              </a:rPr>
              <a:t>You understand that T. Rowe Price does not undertake to give investment advice in a fiduciary capacity by making available this presentation and that </a:t>
            </a:r>
            <a:br>
              <a:rPr lang="en-US" sz="1400" dirty="0">
                <a:solidFill>
                  <a:srgbClr val="FF00FF"/>
                </a:solidFill>
              </a:rPr>
            </a:br>
            <a:r>
              <a:rPr lang="en-US" sz="1400" dirty="0">
                <a:solidFill>
                  <a:srgbClr val="FF00FF"/>
                </a:solidFill>
              </a:rPr>
              <a:t>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p>
          <a:p>
            <a:pPr marL="285750" indent="-285750">
              <a:spcAft>
                <a:spcPts val="1200"/>
              </a:spcAft>
              <a:buFont typeface="Wingdings" panose="05000000000000000000" pitchFamily="2" charset="2"/>
              <a:buChar char="§"/>
            </a:pPr>
            <a:r>
              <a:rPr lang="en-US" sz="1400" dirty="0">
                <a:solidFill>
                  <a:srgbClr val="FF00FF"/>
                </a:solidFill>
              </a:rPr>
              <a:t>To the extent you modify this presentation you will not attribute this presentation to T. Rowe Price through co-branding or otherwise.</a:t>
            </a:r>
          </a:p>
          <a:p>
            <a:pPr marL="285750" indent="-285750">
              <a:spcAft>
                <a:spcPts val="1200"/>
              </a:spcAft>
              <a:buFont typeface="Wingdings" panose="05000000000000000000" pitchFamily="2" charset="2"/>
              <a:buChar char="§"/>
            </a:pPr>
            <a:r>
              <a:rPr lang="en-US" sz="1400" dirty="0">
                <a:solidFill>
                  <a:srgbClr val="FF00FF"/>
                </a:solidFill>
              </a:rPr>
              <a:t>To the extent you provide investment recommendations to clients or prospective clients, you will not attribute any such recommendation(s) to </a:t>
            </a:r>
            <a:br>
              <a:rPr lang="en-US" sz="1400" dirty="0">
                <a:solidFill>
                  <a:srgbClr val="FF00FF"/>
                </a:solidFill>
              </a:rPr>
            </a:br>
            <a:r>
              <a:rPr lang="en-US" sz="1400" dirty="0">
                <a:solidFill>
                  <a:srgbClr val="FF00FF"/>
                </a:solidFill>
              </a:rPr>
              <a:t>T. Rowe Price.</a:t>
            </a:r>
          </a:p>
          <a:p>
            <a:pPr marL="285750" indent="-285750">
              <a:spcAft>
                <a:spcPts val="1200"/>
              </a:spcAft>
              <a:buFont typeface="Wingdings" panose="05000000000000000000" pitchFamily="2" charset="2"/>
              <a:buChar char="§"/>
            </a:pPr>
            <a:r>
              <a:rPr lang="en-US" sz="1400" dirty="0">
                <a:solidFill>
                  <a:srgbClr val="FF00FF"/>
                </a:solidFill>
              </a:rPr>
              <a:t>You are responsible for satisfying all applicable regulatory standards relating to this communication’s use by your firm, including all applicable content, approval, recordkeeping, and filing requirements.</a:t>
            </a:r>
          </a:p>
          <a:p>
            <a:pPr marL="285750" indent="-285750">
              <a:spcAft>
                <a:spcPts val="1200"/>
              </a:spcAft>
              <a:buFont typeface="Wingdings" panose="05000000000000000000" pitchFamily="2" charset="2"/>
              <a:buChar char="§"/>
            </a:pPr>
            <a:r>
              <a:rPr lang="en-US" sz="1400" dirty="0">
                <a:solidFill>
                  <a:srgbClr val="FF00FF"/>
                </a:solidFill>
              </a:rPr>
              <a:t> As long as you agree to these terms, T. Rowe Price grants you a limited, personal, nontransferable, </a:t>
            </a:r>
            <a:r>
              <a:rPr lang="en-US" sz="1400" dirty="0" err="1">
                <a:solidFill>
                  <a:srgbClr val="FF00FF"/>
                </a:solidFill>
              </a:rPr>
              <a:t>nonsublicensable</a:t>
            </a:r>
            <a:r>
              <a:rPr lang="en-US" sz="1400" dirty="0">
                <a:solidFill>
                  <a:srgbClr val="FF00FF"/>
                </a:solidFill>
              </a:rPr>
              <a:t>, revocable, non-exclusive license to use this presentation in its entirety and only in the manner expressly permitted by T. Rowe Price.</a:t>
            </a:r>
          </a:p>
          <a:p>
            <a:pPr>
              <a:spcAft>
                <a:spcPts val="1200"/>
              </a:spcAft>
            </a:pPr>
            <a:r>
              <a:rPr lang="en-US" sz="1400" i="1" dirty="0">
                <a:solidFill>
                  <a:srgbClr val="FF00FF"/>
                </a:solidFill>
              </a:rPr>
              <a:t>Please insert your data/content where indicated and delete these terms of use and various instructions throughout the PPT before using.</a:t>
            </a:r>
          </a:p>
        </p:txBody>
      </p:sp>
    </p:spTree>
    <p:extLst>
      <p:ext uri="{BB962C8B-B14F-4D97-AF65-F5344CB8AC3E}">
        <p14:creationId xmlns:p14="http://schemas.microsoft.com/office/powerpoint/2010/main" val="11679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chemeClr val="accent6"/>
                </a:solidFill>
              </a:rPr>
              <a:t>Withdrawals</a:t>
            </a:r>
          </a:p>
        </p:txBody>
      </p:sp>
      <p:sp>
        <p:nvSpPr>
          <p:cNvPr id="2" name="Title 1"/>
          <p:cNvSpPr>
            <a:spLocks noGrp="1"/>
          </p:cNvSpPr>
          <p:nvPr>
            <p:ph type="title"/>
          </p:nvPr>
        </p:nvSpPr>
        <p:spPr/>
        <p:txBody>
          <a:bodyPr/>
          <a:lstStyle/>
          <a:p>
            <a:r>
              <a:rPr lang="en-US" cap="all" dirty="0"/>
              <a:t>Plan Features</a:t>
            </a:r>
          </a:p>
        </p:txBody>
      </p:sp>
      <p:cxnSp>
        <p:nvCxnSpPr>
          <p:cNvPr id="9" name="Straight Connector 8"/>
          <p:cNvCxnSpPr/>
          <p:nvPr/>
        </p:nvCxnSpPr>
        <p:spPr>
          <a:xfrm>
            <a:off x="4558445"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a:off x="4321137" y="1638709"/>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Beneficiaries</a:t>
            </a:r>
          </a:p>
        </p:txBody>
      </p:sp>
      <p:sp>
        <p:nvSpPr>
          <p:cNvPr id="4" name="Contribution Limits"/>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Loans</a:t>
            </a:r>
          </a:p>
        </p:txBody>
      </p:sp>
      <p:grpSp>
        <p:nvGrpSpPr>
          <p:cNvPr id="89" name="Group 88"/>
          <p:cNvGrpSpPr/>
          <p:nvPr/>
        </p:nvGrpSpPr>
        <p:grpSpPr>
          <a:xfrm>
            <a:off x="1424072" y="3380402"/>
            <a:ext cx="475261" cy="375230"/>
            <a:chOff x="4533900" y="3357563"/>
            <a:chExt cx="1636713" cy="1292225"/>
          </a:xfrm>
          <a:solidFill>
            <a:srgbClr val="E5E5E5"/>
          </a:solidFill>
        </p:grpSpPr>
        <p:sp>
          <p:nvSpPr>
            <p:cNvPr id="13"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50"/>
          <p:cNvGrpSpPr/>
          <p:nvPr/>
        </p:nvGrpSpPr>
        <p:grpSpPr>
          <a:xfrm>
            <a:off x="1484638" y="1594403"/>
            <a:ext cx="467922" cy="327396"/>
            <a:chOff x="7069137" y="5060245"/>
            <a:chExt cx="2074863" cy="1246188"/>
          </a:xfrm>
          <a:solidFill>
            <a:schemeClr val="accent6"/>
          </a:solidFill>
        </p:grpSpPr>
        <p:sp>
          <p:nvSpPr>
            <p:cNvPr id="20"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53"/>
          <p:cNvGrpSpPr/>
          <p:nvPr/>
        </p:nvGrpSpPr>
        <p:grpSpPr>
          <a:xfrm>
            <a:off x="1515460" y="2474003"/>
            <a:ext cx="407026" cy="407842"/>
            <a:chOff x="4508499" y="4242682"/>
            <a:chExt cx="1582738" cy="1585913"/>
          </a:xfrm>
          <a:solidFill>
            <a:srgbClr val="E5E5E5"/>
          </a:solidFill>
        </p:grpSpPr>
        <p:sp>
          <p:nvSpPr>
            <p:cNvPr id="23" name="Freeform 7"/>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Plan Eligibility: detail"/>
          <p:cNvSpPr txBox="1"/>
          <p:nvPr/>
        </p:nvSpPr>
        <p:spPr>
          <a:xfrm>
            <a:off x="5038724" y="1366838"/>
            <a:ext cx="3192464"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Under specific circumstances, you have access to your vested account balance</a:t>
            </a:r>
          </a:p>
        </p:txBody>
      </p:sp>
      <p:sp>
        <p:nvSpPr>
          <p:cNvPr id="29" name="Rectangle 28"/>
          <p:cNvSpPr/>
          <p:nvPr/>
        </p:nvSpPr>
        <p:spPr>
          <a:xfrm>
            <a:off x="6667500" y="224344"/>
            <a:ext cx="2095500" cy="90143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For slide variations, see the Plan Features presentation.</a:t>
            </a:r>
          </a:p>
        </p:txBody>
      </p:sp>
    </p:spTree>
    <p:extLst>
      <p:ext uri="{BB962C8B-B14F-4D97-AF65-F5344CB8AC3E}">
        <p14:creationId xmlns:p14="http://schemas.microsoft.com/office/powerpoint/2010/main" val="135064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rgbClr val="CECECE"/>
                </a:solidFill>
              </a:rPr>
              <a:t>Withdrawals</a:t>
            </a:r>
          </a:p>
        </p:txBody>
      </p:sp>
      <p:sp>
        <p:nvSpPr>
          <p:cNvPr id="2" name="Title 1"/>
          <p:cNvSpPr>
            <a:spLocks noGrp="1"/>
          </p:cNvSpPr>
          <p:nvPr>
            <p:ph type="title"/>
          </p:nvPr>
        </p:nvSpPr>
        <p:spPr/>
        <p:txBody>
          <a:bodyPr/>
          <a:lstStyle/>
          <a:p>
            <a:r>
              <a:rPr lang="en-US" cap="all" dirty="0"/>
              <a:t>Plan Features</a:t>
            </a:r>
          </a:p>
        </p:txBody>
      </p:sp>
      <p:sp>
        <p:nvSpPr>
          <p:cNvPr id="26" name="Isosceles Triangle 25"/>
          <p:cNvSpPr/>
          <p:nvPr/>
        </p:nvSpPr>
        <p:spPr>
          <a:xfrm rot="16200000">
            <a:off x="4321137" y="2546820"/>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Beneficiaries</a:t>
            </a:r>
          </a:p>
        </p:txBody>
      </p:sp>
      <p:sp>
        <p:nvSpPr>
          <p:cNvPr id="4" name="Contribution Limits"/>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Loans</a:t>
            </a:r>
          </a:p>
        </p:txBody>
      </p:sp>
      <p:grpSp>
        <p:nvGrpSpPr>
          <p:cNvPr id="89" name="Group 88"/>
          <p:cNvGrpSpPr/>
          <p:nvPr/>
        </p:nvGrpSpPr>
        <p:grpSpPr>
          <a:xfrm>
            <a:off x="1424072" y="3380402"/>
            <a:ext cx="475261" cy="375230"/>
            <a:chOff x="4533900" y="3357563"/>
            <a:chExt cx="1636713" cy="1292225"/>
          </a:xfrm>
          <a:solidFill>
            <a:srgbClr val="E5E5E5"/>
          </a:solidFill>
        </p:grpSpPr>
        <p:sp>
          <p:nvSpPr>
            <p:cNvPr id="13"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1515460" y="2469704"/>
            <a:ext cx="407026" cy="407842"/>
            <a:chOff x="4508499" y="4242682"/>
            <a:chExt cx="1582738" cy="1585913"/>
          </a:xfrm>
          <a:solidFill>
            <a:schemeClr val="accent6"/>
          </a:solidFill>
        </p:grpSpPr>
        <p:sp>
          <p:nvSpPr>
            <p:cNvPr id="20" name="Freeform 7"/>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1484638" y="1570954"/>
            <a:ext cx="467922" cy="327396"/>
            <a:chOff x="7069137" y="5060245"/>
            <a:chExt cx="2074863" cy="1246188"/>
          </a:xfrm>
          <a:solidFill>
            <a:srgbClr val="E5E5E5"/>
          </a:solidFill>
        </p:grpSpPr>
        <p:sp>
          <p:nvSpPr>
            <p:cNvPr id="24"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Plan Eligibility: detail"/>
          <p:cNvSpPr txBox="1"/>
          <p:nvPr/>
        </p:nvSpPr>
        <p:spPr>
          <a:xfrm>
            <a:off x="5038725" y="1366838"/>
            <a:ext cx="2749578"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You have the option to borrow from your vested account balance</a:t>
            </a:r>
          </a:p>
        </p:txBody>
      </p:sp>
      <p:cxnSp>
        <p:nvCxnSpPr>
          <p:cNvPr id="29" name="Straight Connector 28"/>
          <p:cNvCxnSpPr/>
          <p:nvPr/>
        </p:nvCxnSpPr>
        <p:spPr>
          <a:xfrm>
            <a:off x="4558445"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667500" y="224344"/>
            <a:ext cx="2095500" cy="90143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For slide variations, see the Plan Features presentation.</a:t>
            </a:r>
          </a:p>
        </p:txBody>
      </p:sp>
    </p:spTree>
    <p:extLst>
      <p:ext uri="{BB962C8B-B14F-4D97-AF65-F5344CB8AC3E}">
        <p14:creationId xmlns:p14="http://schemas.microsoft.com/office/powerpoint/2010/main" val="48919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rgbClr val="CECECE"/>
                </a:solidFill>
              </a:rPr>
              <a:t>Withdrawals</a:t>
            </a:r>
          </a:p>
        </p:txBody>
      </p:sp>
      <p:sp>
        <p:nvSpPr>
          <p:cNvPr id="2" name="Title 1"/>
          <p:cNvSpPr>
            <a:spLocks noGrp="1"/>
          </p:cNvSpPr>
          <p:nvPr>
            <p:ph type="title"/>
          </p:nvPr>
        </p:nvSpPr>
        <p:spPr/>
        <p:txBody>
          <a:bodyPr/>
          <a:lstStyle/>
          <a:p>
            <a:r>
              <a:rPr lang="en-US" cap="all" dirty="0"/>
              <a:t>Plan Features</a:t>
            </a:r>
          </a:p>
        </p:txBody>
      </p:sp>
      <p:sp>
        <p:nvSpPr>
          <p:cNvPr id="26" name="Isosceles Triangle 25"/>
          <p:cNvSpPr/>
          <p:nvPr/>
        </p:nvSpPr>
        <p:spPr>
          <a:xfrm rot="16200000">
            <a:off x="4318894" y="3571426"/>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Beneficiaries</a:t>
            </a:r>
          </a:p>
        </p:txBody>
      </p:sp>
      <p:sp>
        <p:nvSpPr>
          <p:cNvPr id="45" name="Plan Eligibility: detail"/>
          <p:cNvSpPr txBox="1"/>
          <p:nvPr/>
        </p:nvSpPr>
        <p:spPr>
          <a:xfrm>
            <a:off x="5038725" y="1366838"/>
            <a:ext cx="3105816"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In the event of your death, your designated beneficiaries will inherit your account</a:t>
            </a:r>
          </a:p>
        </p:txBody>
      </p:sp>
      <p:grpSp>
        <p:nvGrpSpPr>
          <p:cNvPr id="89" name="Group 88"/>
          <p:cNvGrpSpPr/>
          <p:nvPr/>
        </p:nvGrpSpPr>
        <p:grpSpPr>
          <a:xfrm>
            <a:off x="1424072" y="3380402"/>
            <a:ext cx="475261" cy="375230"/>
            <a:chOff x="4533900" y="3357563"/>
            <a:chExt cx="1636713" cy="1292225"/>
          </a:xfrm>
          <a:solidFill>
            <a:srgbClr val="054C70"/>
          </a:solidFill>
        </p:grpSpPr>
        <p:sp>
          <p:nvSpPr>
            <p:cNvPr id="13"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1484638" y="1570954"/>
            <a:ext cx="467922" cy="327396"/>
            <a:chOff x="7069137" y="5060245"/>
            <a:chExt cx="2074863" cy="1246188"/>
          </a:xfrm>
          <a:solidFill>
            <a:srgbClr val="E5E5E5"/>
          </a:solidFill>
        </p:grpSpPr>
        <p:sp>
          <p:nvSpPr>
            <p:cNvPr id="21"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Contribution Limits"/>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Loans</a:t>
            </a:r>
          </a:p>
        </p:txBody>
      </p:sp>
      <p:grpSp>
        <p:nvGrpSpPr>
          <p:cNvPr id="30" name="Group 53"/>
          <p:cNvGrpSpPr/>
          <p:nvPr/>
        </p:nvGrpSpPr>
        <p:grpSpPr>
          <a:xfrm>
            <a:off x="1515460" y="2474003"/>
            <a:ext cx="407026" cy="407842"/>
            <a:chOff x="4508499" y="4242682"/>
            <a:chExt cx="1582738" cy="1585913"/>
          </a:xfrm>
          <a:solidFill>
            <a:srgbClr val="E5E5E5"/>
          </a:solidFill>
        </p:grpSpPr>
        <p:sp>
          <p:nvSpPr>
            <p:cNvPr id="31" name="Freeform 7"/>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3" name="Straight Connector 22"/>
          <p:cNvCxnSpPr/>
          <p:nvPr/>
        </p:nvCxnSpPr>
        <p:spPr>
          <a:xfrm>
            <a:off x="4558445"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667500" y="224344"/>
            <a:ext cx="2095500" cy="90143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For slide variations, see the Plan Features presentation.</a:t>
            </a:r>
          </a:p>
        </p:txBody>
      </p:sp>
    </p:spTree>
    <p:extLst>
      <p:ext uri="{BB962C8B-B14F-4D97-AF65-F5344CB8AC3E}">
        <p14:creationId xmlns:p14="http://schemas.microsoft.com/office/powerpoint/2010/main" val="87362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YOUR ACCOUNT ONLINE</a:t>
            </a:r>
          </a:p>
        </p:txBody>
      </p:sp>
      <p:sp>
        <p:nvSpPr>
          <p:cNvPr id="16" name="Rectangle 15"/>
          <p:cNvSpPr/>
          <p:nvPr/>
        </p:nvSpPr>
        <p:spPr>
          <a:xfrm>
            <a:off x="2286000" y="2155558"/>
            <a:ext cx="4734560" cy="3754874"/>
          </a:xfrm>
          <a:prstGeom prst="rect">
            <a:avLst/>
          </a:prstGeom>
          <a:noFill/>
          <a:ln>
            <a:solidFill>
              <a:srgbClr val="FF00FF"/>
            </a:solidFill>
          </a:ln>
        </p:spPr>
        <p:txBody>
          <a:bodyPr wrap="square" lIns="182880" tIns="182880" rIns="182880" bIns="182880">
            <a:spAutoFit/>
          </a:bodyPr>
          <a:lstStyle/>
          <a:p>
            <a:pPr>
              <a:lnSpc>
                <a:spcPts val="2400"/>
              </a:lnSpc>
            </a:pPr>
            <a:r>
              <a:rPr lang="en-US" sz="1600" dirty="0">
                <a:solidFill>
                  <a:srgbClr val="FF00FF"/>
                </a:solidFill>
              </a:rPr>
              <a:t>Please add in any graphics you think are appropriate, like images of participant websites or account summaries: </a:t>
            </a:r>
          </a:p>
          <a:p>
            <a:pPr marL="457200" indent="-457200">
              <a:lnSpc>
                <a:spcPts val="2400"/>
              </a:lnSpc>
              <a:buClr>
                <a:srgbClr val="FF00FF"/>
              </a:buClr>
              <a:buFont typeface="Arial" panose="020B0604020202020204" pitchFamily="34" charset="0"/>
              <a:buChar char="•"/>
            </a:pPr>
            <a:r>
              <a:rPr lang="en-US" sz="1600" dirty="0">
                <a:solidFill>
                  <a:srgbClr val="FF00FF"/>
                </a:solidFill>
              </a:rPr>
              <a:t>Quickly view and access accounts </a:t>
            </a:r>
            <a:br>
              <a:rPr lang="en-US" sz="1600" dirty="0">
                <a:solidFill>
                  <a:srgbClr val="FF00FF"/>
                </a:solidFill>
              </a:rPr>
            </a:br>
            <a:r>
              <a:rPr lang="en-US" sz="1600" dirty="0">
                <a:solidFill>
                  <a:srgbClr val="FF00FF"/>
                </a:solidFill>
              </a:rPr>
              <a:t>and balances</a:t>
            </a:r>
          </a:p>
          <a:p>
            <a:pPr marL="457200" indent="-457200">
              <a:lnSpc>
                <a:spcPts val="2400"/>
              </a:lnSpc>
              <a:buClr>
                <a:srgbClr val="FF00FF"/>
              </a:buClr>
              <a:buFont typeface="Arial" panose="020B0604020202020204" pitchFamily="34" charset="0"/>
              <a:buChar char="•"/>
            </a:pPr>
            <a:r>
              <a:rPr lang="en-US" sz="1600" dirty="0">
                <a:solidFill>
                  <a:srgbClr val="FF00FF"/>
                </a:solidFill>
              </a:rPr>
              <a:t>Perform transactions</a:t>
            </a:r>
          </a:p>
          <a:p>
            <a:pPr marL="457200" indent="-457200">
              <a:lnSpc>
                <a:spcPts val="2400"/>
              </a:lnSpc>
              <a:buClr>
                <a:srgbClr val="FF00FF"/>
              </a:buClr>
              <a:buFont typeface="Arial" panose="020B0604020202020204" pitchFamily="34" charset="0"/>
              <a:buChar char="•"/>
            </a:pPr>
            <a:r>
              <a:rPr lang="en-US" sz="1600" dirty="0">
                <a:solidFill>
                  <a:srgbClr val="FF00FF"/>
                </a:solidFill>
              </a:rPr>
              <a:t>Check in on your progress toward retirement</a:t>
            </a:r>
          </a:p>
          <a:p>
            <a:pPr marL="457200" indent="-457200">
              <a:lnSpc>
                <a:spcPts val="2400"/>
              </a:lnSpc>
              <a:buClr>
                <a:srgbClr val="FF00FF"/>
              </a:buClr>
              <a:buFont typeface="Arial" panose="020B0604020202020204" pitchFamily="34" charset="0"/>
              <a:buChar char="•"/>
            </a:pPr>
            <a:r>
              <a:rPr lang="en-US" sz="1600" dirty="0">
                <a:solidFill>
                  <a:srgbClr val="FF00FF"/>
                </a:solidFill>
              </a:rPr>
              <a:t>Research investments</a:t>
            </a:r>
          </a:p>
          <a:p>
            <a:pPr marL="457200" indent="-457200">
              <a:lnSpc>
                <a:spcPts val="2400"/>
              </a:lnSpc>
              <a:buClr>
                <a:srgbClr val="FF00FF"/>
              </a:buClr>
              <a:buFont typeface="Arial" panose="020B0604020202020204" pitchFamily="34" charset="0"/>
              <a:buChar char="•"/>
            </a:pPr>
            <a:r>
              <a:rPr lang="en-US" sz="1600" dirty="0">
                <a:solidFill>
                  <a:srgbClr val="FF00FF"/>
                </a:solidFill>
              </a:rPr>
              <a:t>Log in wherever you are, whatever your device (if that is true)</a:t>
            </a:r>
          </a:p>
        </p:txBody>
      </p:sp>
    </p:spTree>
    <p:extLst>
      <p:ext uri="{BB962C8B-B14F-4D97-AF65-F5344CB8AC3E}">
        <p14:creationId xmlns:p14="http://schemas.microsoft.com/office/powerpoint/2010/main" val="398034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5" name="Rectangle 4"/>
          <p:cNvSpPr/>
          <p:nvPr/>
        </p:nvSpPr>
        <p:spPr>
          <a:xfrm>
            <a:off x="2286000" y="3158592"/>
            <a:ext cx="4572000" cy="954620"/>
          </a:xfrm>
          <a:prstGeom prst="rect">
            <a:avLst/>
          </a:prstGeom>
          <a:ln>
            <a:solidFill>
              <a:srgbClr val="FF00FF"/>
            </a:solidFill>
          </a:ln>
        </p:spPr>
        <p:txBody>
          <a:bodyPr lIns="182880" tIns="182880" rIns="182880" bIns="182880" anchor="ctr">
            <a:spAutoFit/>
          </a:bodyPr>
          <a:lstStyle/>
          <a:p>
            <a:pPr algn="ctr">
              <a:lnSpc>
                <a:spcPts val="2400"/>
              </a:lnSpc>
            </a:pPr>
            <a:r>
              <a:rPr lang="en-US" sz="1600" dirty="0">
                <a:solidFill>
                  <a:srgbClr val="FF00FF"/>
                </a:solidFill>
              </a:rPr>
              <a:t>Add screen images of enrollment/sign-up process to show how easy it is to get started.</a:t>
            </a:r>
          </a:p>
        </p:txBody>
      </p:sp>
    </p:spTree>
    <p:extLst>
      <p:ext uri="{BB962C8B-B14F-4D97-AF65-F5344CB8AC3E}">
        <p14:creationId xmlns:p14="http://schemas.microsoft.com/office/powerpoint/2010/main" val="272444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hidden="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230507803"/>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it's your future"/>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a:t>IT’S YOUR FUTURE</a:t>
            </a:r>
          </a:p>
        </p:txBody>
      </p:sp>
      <p:sp>
        <p:nvSpPr>
          <p:cNvPr id="16" name="save enough" hidden="1"/>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a:t>Save enough for retirement.</a:t>
            </a:r>
          </a:p>
        </p:txBody>
      </p:sp>
      <p:sp>
        <p:nvSpPr>
          <p:cNvPr id="17" name="here to help" hidden="1"/>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a:t>we’re here to help.</a:t>
            </a:r>
          </a:p>
        </p:txBody>
      </p:sp>
      <p:sp>
        <p:nvSpPr>
          <p:cNvPr id="2" name="Rectangle 1"/>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Tree>
    <p:extLst>
      <p:ext uri="{BB962C8B-B14F-4D97-AF65-F5344CB8AC3E}">
        <p14:creationId xmlns:p14="http://schemas.microsoft.com/office/powerpoint/2010/main" val="2373661953"/>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2000"/>
                            </p:stCondLst>
                            <p:childTnLst>
                              <p:par>
                                <p:cTn id="12" presetID="10" presetClass="exit" presetSubtype="0" fill="hold" grpId="1" nodeType="afterEffect">
                                  <p:stCondLst>
                                    <p:cond delay="150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par>
                                <p:cTn id="15" presetID="10" presetClass="exit" presetSubtype="0" fill="hold" nodeType="withEffect">
                                  <p:stCondLst>
                                    <p:cond delay="1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ntr" presetSubtype="0" fill="hold" grpId="0" nodeType="withEffect">
                                  <p:stCondLst>
                                    <p:cond delay="15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1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hidden="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hidden="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171009557"/>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it's your future" hidden="1"/>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a:t>IT’S YOUR FUTURE.</a:t>
            </a:r>
          </a:p>
        </p:txBody>
      </p:sp>
      <p:sp>
        <p:nvSpPr>
          <p:cNvPr id="16" name="save enough"/>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a:t>Save enough for retirement</a:t>
            </a:r>
          </a:p>
        </p:txBody>
      </p:sp>
      <p:sp>
        <p:nvSpPr>
          <p:cNvPr id="17" name="here to help" hidden="1"/>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a:t>we’re here to help.</a:t>
            </a:r>
          </a:p>
        </p:txBody>
      </p:sp>
      <p:sp>
        <p:nvSpPr>
          <p:cNvPr id="10" name="Rectangle 9"/>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Tree>
    <p:extLst>
      <p:ext uri="{BB962C8B-B14F-4D97-AF65-F5344CB8AC3E}">
        <p14:creationId xmlns:p14="http://schemas.microsoft.com/office/powerpoint/2010/main" val="779222039"/>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hidden="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82658585"/>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it's your future" hidden="1"/>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a:t>IT’S YOUR FUTURE.</a:t>
            </a:r>
          </a:p>
        </p:txBody>
      </p:sp>
      <p:sp>
        <p:nvSpPr>
          <p:cNvPr id="16" name="save enough" hidden="1"/>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a:t>Save enough for retirement.</a:t>
            </a:r>
          </a:p>
        </p:txBody>
      </p:sp>
      <p:sp>
        <p:nvSpPr>
          <p:cNvPr id="17" name="here to help"/>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err="1"/>
              <a:t>We’RE</a:t>
            </a:r>
            <a:r>
              <a:rPr lang="en-US" sz="3600" cap="all" dirty="0"/>
              <a:t> HERE TO help</a:t>
            </a:r>
          </a:p>
        </p:txBody>
      </p:sp>
      <p:sp>
        <p:nvSpPr>
          <p:cNvPr id="10" name="Rectangle 9"/>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Tree>
    <p:extLst>
      <p:ext uri="{BB962C8B-B14F-4D97-AF65-F5344CB8AC3E}">
        <p14:creationId xmlns:p14="http://schemas.microsoft.com/office/powerpoint/2010/main" val="401672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000"/>
                            </p:stCondLst>
                            <p:childTnLst>
                              <p:par>
                                <p:cTn id="18" presetID="10" presetClass="exit" presetSubtype="0" fill="hold" grpId="1" nodeType="afterEffect">
                                  <p:stCondLst>
                                    <p:cond delay="150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xit" presetSubtype="0" fill="hold" nodeType="withEffect">
                                  <p:stCondLst>
                                    <p:cond delay="150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2689"/>
            <a:ext cx="9156526" cy="435312"/>
          </a:xfrm>
          <a:prstGeom prst="rect">
            <a:avLst/>
          </a:prstGeom>
          <a:solidFill>
            <a:srgbClr val="3B3B3B"/>
          </a:solidFill>
          <a:ln w="82550" cmpd="sng">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3" name="Rectangle 12"/>
          <p:cNvSpPr/>
          <p:nvPr/>
        </p:nvSpPr>
        <p:spPr>
          <a:xfrm>
            <a:off x="992188" y="6594178"/>
            <a:ext cx="543418" cy="263822"/>
          </a:xfrm>
          <a:prstGeom prst="rect">
            <a:avLst/>
          </a:prstGeom>
        </p:spPr>
        <p:txBody>
          <a:bodyPr wrap="none" lIns="0" tIns="0" rIns="0" bIns="91440" anchor="b">
            <a:noAutofit/>
          </a:bodyPr>
          <a:lstStyle/>
          <a:p>
            <a:r>
              <a:rPr lang="en-US" sz="500" dirty="0">
                <a:solidFill>
                  <a:schemeClr val="bg1"/>
                </a:solidFill>
                <a:cs typeface="Segoe UI" panose="020B0502040204020203" pitchFamily="34" charset="0"/>
              </a:rPr>
              <a:t>C13NWU3LW  </a:t>
            </a:r>
          </a:p>
          <a:p>
            <a:r>
              <a:rPr lang="en-US" sz="500" dirty="0">
                <a:solidFill>
                  <a:schemeClr val="bg1"/>
                </a:solidFill>
                <a:cs typeface="Segoe UI" panose="020B0502040204020203" pitchFamily="34" charset="0"/>
              </a:rPr>
              <a:t>202006-1202975</a:t>
            </a:r>
          </a:p>
        </p:txBody>
      </p:sp>
      <p:sp>
        <p:nvSpPr>
          <p:cNvPr id="8" name="Rectangle 7"/>
          <p:cNvSpPr/>
          <p:nvPr/>
        </p:nvSpPr>
        <p:spPr>
          <a:xfrm>
            <a:off x="3465469" y="2126143"/>
            <a:ext cx="2213062" cy="1292662"/>
          </a:xfrm>
          <a:prstGeom prst="rect">
            <a:avLst/>
          </a:prstGeom>
          <a:ln>
            <a:solidFill>
              <a:srgbClr val="FF00FF"/>
            </a:solidFill>
          </a:ln>
        </p:spPr>
        <p:txBody>
          <a:bodyPr wrap="square" lIns="182880" tIns="182880" rIns="182880" bIns="182880" anchor="ctr">
            <a:spAutoFit/>
          </a:bodyPr>
          <a:lstStyle/>
          <a:p>
            <a:pPr algn="ctr">
              <a:lnSpc>
                <a:spcPts val="2400"/>
              </a:lnSpc>
            </a:pPr>
            <a:r>
              <a:rPr lang="en-US" sz="1600" dirty="0">
                <a:solidFill>
                  <a:srgbClr val="FF00FF"/>
                </a:solidFill>
              </a:rPr>
              <a:t>Add your logo, telephone number,</a:t>
            </a:r>
          </a:p>
          <a:p>
            <a:pPr algn="ctr">
              <a:lnSpc>
                <a:spcPts val="2400"/>
              </a:lnSpc>
            </a:pPr>
            <a:r>
              <a:rPr lang="en-US" sz="1600" dirty="0">
                <a:solidFill>
                  <a:srgbClr val="FF00FF"/>
                </a:solidFill>
              </a:rPr>
              <a:t>email/website</a:t>
            </a:r>
          </a:p>
        </p:txBody>
      </p:sp>
    </p:spTree>
    <p:extLst>
      <p:ext uri="{BB962C8B-B14F-4D97-AF65-F5344CB8AC3E}">
        <p14:creationId xmlns:p14="http://schemas.microsoft.com/office/powerpoint/2010/main" val="414602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7859" y="1430338"/>
            <a:ext cx="8088282" cy="1359346"/>
          </a:xfrm>
          <a:prstGeom prst="rect">
            <a:avLst/>
          </a:prstGeom>
          <a:noFill/>
        </p:spPr>
        <p:txBody>
          <a:bodyPr wrap="square" lIns="0" tIns="0" rIns="0" bIns="0" rtlCol="0">
            <a:spAutoFit/>
          </a:bodyPr>
          <a:lstStyle/>
          <a:p>
            <a:pPr algn="ctr">
              <a:spcAft>
                <a:spcPts val="1000"/>
              </a:spcAft>
              <a:buClr>
                <a:schemeClr val="accent2"/>
              </a:buClr>
            </a:pPr>
            <a:r>
              <a:rPr lang="en-US" sz="2000" dirty="0">
                <a:solidFill>
                  <a:srgbClr val="FF00FF"/>
                </a:solidFill>
              </a:rPr>
              <a:t>LINKED SLIDES</a:t>
            </a:r>
          </a:p>
          <a:p>
            <a:pPr algn="ctr">
              <a:spcAft>
                <a:spcPts val="1000"/>
              </a:spcAft>
              <a:buClr>
                <a:schemeClr val="accent2"/>
              </a:buClr>
            </a:pPr>
            <a:r>
              <a:rPr lang="en-US" sz="2000" dirty="0">
                <a:solidFill>
                  <a:srgbClr val="FF00FF"/>
                </a:solidFill>
              </a:rPr>
              <a:t>These slides remain at the back of the presentation and can be linked from within the presentation (via gears) if the rep feels it’s necessary </a:t>
            </a:r>
            <a:br>
              <a:rPr lang="en-US" sz="2000" dirty="0">
                <a:solidFill>
                  <a:srgbClr val="FF00FF"/>
                </a:solidFill>
              </a:rPr>
            </a:br>
            <a:r>
              <a:rPr lang="en-US" sz="2000" dirty="0">
                <a:solidFill>
                  <a:srgbClr val="FF00FF"/>
                </a:solidFill>
              </a:rPr>
              <a:t>to support their talking points</a:t>
            </a:r>
          </a:p>
        </p:txBody>
      </p:sp>
    </p:spTree>
    <p:extLst>
      <p:ext uri="{BB962C8B-B14F-4D97-AF65-F5344CB8AC3E}">
        <p14:creationId xmlns:p14="http://schemas.microsoft.com/office/powerpoint/2010/main" val="416056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92189" y="3188473"/>
            <a:ext cx="7008812" cy="3669528"/>
          </a:xfrm>
        </p:spPr>
        <p:txBody>
          <a:bodyPr bIns="347472"/>
          <a:lstStyle/>
          <a:p>
            <a:r>
              <a:rPr lang="en-US" sz="1600" dirty="0">
                <a:solidFill>
                  <a:srgbClr val="3B3B3B"/>
                </a:solidFill>
              </a:rPr>
              <a:t>This presentation has been prepared by </a:t>
            </a:r>
            <a:r>
              <a:rPr lang="en-US" sz="1600" dirty="0">
                <a:solidFill>
                  <a:srgbClr val="FF00FF"/>
                </a:solidFill>
              </a:rPr>
              <a:t>[Add Firm Name Here] </a:t>
            </a:r>
            <a:r>
              <a:rPr lang="en-US" sz="1600" dirty="0">
                <a:solidFill>
                  <a:srgbClr val="3B3B3B"/>
                </a:solidFill>
              </a:rPr>
              <a:t>for general education and informational purposes only and is not intended to provide legal, tax, or investment advice. This material does not provide fiduciary recommendations concerning investments or investment management; it is not individualized to the needs of any specific benefit plan or retirement investor, nor is it directed to any recipient in connection with a specific investment or investment management decision.  Any tax-related discussion contained in this presentation, including any attachments, is not intended or written to be used, and cannot be used, for the purpose of (</a:t>
            </a:r>
            <a:r>
              <a:rPr lang="en-US" sz="1600" dirty="0" err="1">
                <a:solidFill>
                  <a:srgbClr val="3B3B3B"/>
                </a:solidFill>
              </a:rPr>
              <a:t>i</a:t>
            </a:r>
            <a:r>
              <a:rPr lang="en-US" sz="1600" dirty="0">
                <a:solidFill>
                  <a:srgbClr val="3B3B3B"/>
                </a:solidFill>
              </a:rPr>
              <a:t>) avoiding any tax penalties or (ii) promoting, marketing, or recommending to any other party any transaction or matter addressed herein. Please consult your independent legal counsel and/or professional tax advisor regarding any legal or tax issues raised in this presentation.</a:t>
            </a:r>
          </a:p>
        </p:txBody>
      </p:sp>
    </p:spTree>
    <p:extLst>
      <p:ext uri="{BB962C8B-B14F-4D97-AF65-F5344CB8AC3E}">
        <p14:creationId xmlns:p14="http://schemas.microsoft.com/office/powerpoint/2010/main" val="152152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AUTO-ENROLL</a:t>
            </a:r>
            <a:endParaRPr lang="en-US" dirty="0"/>
          </a:p>
        </p:txBody>
      </p:sp>
      <p:sp>
        <p:nvSpPr>
          <p:cNvPr id="3" name="Content Placeholder 2"/>
          <p:cNvSpPr>
            <a:spLocks noGrp="1"/>
          </p:cNvSpPr>
          <p:nvPr>
            <p:ph idx="1"/>
          </p:nvPr>
        </p:nvSpPr>
        <p:spPr>
          <a:xfrm>
            <a:off x="990599" y="1371600"/>
            <a:ext cx="7006245" cy="4526280"/>
          </a:xfrm>
        </p:spPr>
        <p:txBody>
          <a:bodyPr>
            <a:normAutofit/>
          </a:bodyPr>
          <a:lstStyle/>
          <a:p>
            <a:r>
              <a:rPr lang="en-US" sz="1800" dirty="0">
                <a:solidFill>
                  <a:srgbClr val="3B3B3B"/>
                </a:solidFill>
              </a:rPr>
              <a:t>You are enrolled automatically into your employer's plan once you're eligible.</a:t>
            </a:r>
          </a:p>
          <a:p>
            <a:r>
              <a:rPr lang="en-US" sz="1800" dirty="0">
                <a:solidFill>
                  <a:srgbClr val="3B3B3B"/>
                </a:solidFill>
              </a:rPr>
              <a:t>You must give specific instructions to be excluded (opt out) during a specific grace period.</a:t>
            </a:r>
          </a:p>
          <a:p>
            <a:r>
              <a:rPr lang="en-US" sz="1800" dirty="0">
                <a:solidFill>
                  <a:srgbClr val="3B3B3B"/>
                </a:solidFill>
              </a:rPr>
              <a:t>You are enrolled with a default deferral percentage and investment option.</a:t>
            </a:r>
          </a:p>
          <a:p>
            <a:r>
              <a:rPr lang="en-US" sz="1800" dirty="0">
                <a:solidFill>
                  <a:srgbClr val="3B3B3B"/>
                </a:solidFill>
              </a:rPr>
              <a:t>You can change your contribution rate or investment at any time.</a:t>
            </a:r>
          </a:p>
        </p:txBody>
      </p:sp>
      <p:pic>
        <p:nvPicPr>
          <p:cNvPr id="4" name="Picture 59">
            <a:hlinkClick r:id="rId3" action="ppaction://hlinksldjump"/>
          </p:cNvPr>
          <p:cNvPicPr>
            <a:picLocks noChangeAspect="1"/>
          </p:cNvPicPr>
          <p:nvPr/>
        </p:nvPicPr>
        <p:blipFill>
          <a:blip r:embed="rId4" cstate="screen">
            <a:duotone>
              <a:prstClr val="black"/>
              <a:srgbClr val="767676">
                <a:tint val="45000"/>
                <a:satMod val="400000"/>
              </a:srgbClr>
            </a:duotone>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a:ext>
            </a:extLst>
          </a:blip>
          <a:stretch>
            <a:fillRect/>
          </a:stretch>
        </p:blipFill>
        <p:spPr>
          <a:xfrm>
            <a:off x="312697" y="362226"/>
            <a:ext cx="449303" cy="449303"/>
          </a:xfrm>
          <a:prstGeom prst="rect">
            <a:avLst/>
          </a:prstGeom>
        </p:spPr>
      </p:pic>
    </p:spTree>
    <p:extLst>
      <p:ext uri="{BB962C8B-B14F-4D97-AF65-F5344CB8AC3E}">
        <p14:creationId xmlns:p14="http://schemas.microsoft.com/office/powerpoint/2010/main" val="45365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AUTO-REBALANCING</a:t>
            </a:r>
            <a:endParaRPr lang="en-US" dirty="0"/>
          </a:p>
        </p:txBody>
      </p:sp>
      <p:sp>
        <p:nvSpPr>
          <p:cNvPr id="3" name="Content Placeholder 2"/>
          <p:cNvSpPr>
            <a:spLocks noGrp="1"/>
          </p:cNvSpPr>
          <p:nvPr>
            <p:ph idx="1"/>
          </p:nvPr>
        </p:nvSpPr>
        <p:spPr/>
        <p:txBody>
          <a:bodyPr>
            <a:normAutofit/>
          </a:bodyPr>
          <a:lstStyle/>
          <a:p>
            <a:pPr marL="285750" indent="-285750"/>
            <a:r>
              <a:rPr lang="en-US" altLang="en-US" sz="1800" dirty="0">
                <a:solidFill>
                  <a:srgbClr val="3B3B3B"/>
                </a:solidFill>
              </a:rPr>
              <a:t>Automatically rebalances your account to your selected investment allocation strategy.</a:t>
            </a:r>
          </a:p>
          <a:p>
            <a:pPr marL="285750" indent="-285750"/>
            <a:r>
              <a:rPr lang="en-US" altLang="en-US" sz="1800" dirty="0">
                <a:solidFill>
                  <a:srgbClr val="3B3B3B"/>
                </a:solidFill>
              </a:rPr>
              <a:t>Lets you select quarterly, semiannual, or annual rebalancing.</a:t>
            </a:r>
          </a:p>
          <a:p>
            <a:pPr marL="285750" indent="-285750"/>
            <a:r>
              <a:rPr lang="en-US" altLang="en-US" sz="1800" dirty="0">
                <a:solidFill>
                  <a:srgbClr val="3B3B3B"/>
                </a:solidFill>
              </a:rPr>
              <a:t>Helps you stay in line with your risk tolerance and helps reduce long-term account volatility.</a:t>
            </a:r>
          </a:p>
          <a:p>
            <a:pPr marL="0" indent="0">
              <a:buClr>
                <a:srgbClr val="05C3DE"/>
              </a:buClr>
              <a:buNone/>
            </a:pPr>
            <a:endParaRPr lang="en-US" altLang="en-US" sz="1800" dirty="0">
              <a:solidFill>
                <a:srgbClr val="3B3B3B"/>
              </a:solidFill>
            </a:endParaRPr>
          </a:p>
        </p:txBody>
      </p:sp>
      <p:pic>
        <p:nvPicPr>
          <p:cNvPr id="5" name="Picture 59">
            <a:hlinkClick r:id="rId3" action="ppaction://hlinksldjump"/>
          </p:cNvPr>
          <p:cNvPicPr>
            <a:picLocks noChangeAspect="1"/>
          </p:cNvPicPr>
          <p:nvPr/>
        </p:nvPicPr>
        <p:blipFill>
          <a:blip r:embed="rId4" cstate="screen">
            <a:duotone>
              <a:prstClr val="black"/>
              <a:srgbClr val="767676">
                <a:tint val="45000"/>
                <a:satMod val="400000"/>
              </a:srgbClr>
            </a:duotone>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a:ext>
            </a:extLst>
          </a:blip>
          <a:stretch>
            <a:fillRect/>
          </a:stretch>
        </p:blipFill>
        <p:spPr>
          <a:xfrm>
            <a:off x="312697" y="362226"/>
            <a:ext cx="449303" cy="449303"/>
          </a:xfrm>
          <a:prstGeom prst="rect">
            <a:avLst/>
          </a:prstGeom>
        </p:spPr>
      </p:pic>
      <p:sp>
        <p:nvSpPr>
          <p:cNvPr id="6" name="Text Placeholder 4"/>
          <p:cNvSpPr txBox="1">
            <a:spLocks/>
          </p:cNvSpPr>
          <p:nvPr/>
        </p:nvSpPr>
        <p:spPr>
          <a:xfrm>
            <a:off x="990600" y="6053328"/>
            <a:ext cx="7467600" cy="4572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rgbClr val="3B3B3B"/>
                </a:solidFill>
              </a:rPr>
              <a:t>Diversification cannot assure a profit or protect against loss in a declining market.</a:t>
            </a:r>
          </a:p>
        </p:txBody>
      </p:sp>
    </p:spTree>
    <p:extLst>
      <p:ext uri="{BB962C8B-B14F-4D97-AF65-F5344CB8AC3E}">
        <p14:creationId xmlns:p14="http://schemas.microsoft.com/office/powerpoint/2010/main" val="34436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AUTO-INCREASE</a:t>
            </a:r>
            <a:endParaRPr lang="en-US" dirty="0"/>
          </a:p>
        </p:txBody>
      </p:sp>
      <p:sp>
        <p:nvSpPr>
          <p:cNvPr id="3" name="Content Placeholder 2"/>
          <p:cNvSpPr>
            <a:spLocks noGrp="1"/>
          </p:cNvSpPr>
          <p:nvPr>
            <p:ph idx="1"/>
          </p:nvPr>
        </p:nvSpPr>
        <p:spPr>
          <a:xfrm>
            <a:off x="990600" y="1371600"/>
            <a:ext cx="7006294" cy="4526280"/>
          </a:xfrm>
        </p:spPr>
        <p:txBody>
          <a:bodyPr>
            <a:normAutofit/>
          </a:bodyPr>
          <a:lstStyle/>
          <a:p>
            <a:r>
              <a:rPr lang="en-US" altLang="en-US" sz="1800" dirty="0">
                <a:solidFill>
                  <a:srgbClr val="3B3B3B"/>
                </a:solidFill>
              </a:rPr>
              <a:t>Automatically increases your payroll deduction each year.</a:t>
            </a:r>
          </a:p>
          <a:p>
            <a:r>
              <a:rPr lang="en-US" altLang="en-US" sz="1800" dirty="0">
                <a:solidFill>
                  <a:srgbClr val="3B3B3B"/>
                </a:solidFill>
              </a:rPr>
              <a:t>Lets you choose the amount of the increase and the month you want it to occur.</a:t>
            </a:r>
          </a:p>
        </p:txBody>
      </p:sp>
      <p:pic>
        <p:nvPicPr>
          <p:cNvPr id="5" name="Picture 59">
            <a:hlinkClick r:id="rId3" action="ppaction://hlinksldjump"/>
          </p:cNvPr>
          <p:cNvPicPr>
            <a:picLocks noChangeAspect="1"/>
          </p:cNvPicPr>
          <p:nvPr/>
        </p:nvPicPr>
        <p:blipFill>
          <a:blip r:embed="rId4" cstate="screen">
            <a:duotone>
              <a:prstClr val="black"/>
              <a:srgbClr val="767676">
                <a:tint val="45000"/>
                <a:satMod val="400000"/>
              </a:srgbClr>
            </a:duotone>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a:ext>
            </a:extLst>
          </a:blip>
          <a:stretch>
            <a:fillRect/>
          </a:stretch>
        </p:blipFill>
        <p:spPr>
          <a:xfrm>
            <a:off x="312697" y="362226"/>
            <a:ext cx="449303" cy="449303"/>
          </a:xfrm>
          <a:prstGeom prst="rect">
            <a:avLst/>
          </a:prstGeom>
        </p:spPr>
      </p:pic>
      <p:sp>
        <p:nvSpPr>
          <p:cNvPr id="6" name="Text Placeholder 4"/>
          <p:cNvSpPr txBox="1">
            <a:spLocks/>
          </p:cNvSpPr>
          <p:nvPr/>
        </p:nvSpPr>
        <p:spPr>
          <a:xfrm>
            <a:off x="990600" y="6053328"/>
            <a:ext cx="7467600" cy="4572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69810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Right Triangle 326"/>
          <p:cNvSpPr/>
          <p:nvPr/>
        </p:nvSpPr>
        <p:spPr>
          <a:xfrm>
            <a:off x="4997633" y="2445110"/>
            <a:ext cx="2996568" cy="2477779"/>
          </a:xfrm>
          <a:prstGeom prst="rtTriangle">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 name="Right Triangle 2"/>
          <p:cNvSpPr/>
          <p:nvPr/>
        </p:nvSpPr>
        <p:spPr>
          <a:xfrm flipH="1">
            <a:off x="995363" y="2445110"/>
            <a:ext cx="3945436" cy="2471294"/>
          </a:xfrm>
          <a:prstGeom prst="rtTriangle">
            <a:avLst/>
          </a:prstGeom>
          <a:solidFill>
            <a:srgbClr val="CECECE"/>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 name="Title 1"/>
          <p:cNvSpPr>
            <a:spLocks noGrp="1"/>
          </p:cNvSpPr>
          <p:nvPr>
            <p:ph type="title"/>
          </p:nvPr>
        </p:nvSpPr>
        <p:spPr>
          <a:noFill/>
        </p:spPr>
        <p:txBody>
          <a:bodyPr/>
          <a:lstStyle/>
          <a:p>
            <a:r>
              <a:rPr lang="en-US" cap="all" dirty="0"/>
              <a:t>Why Are We Here?</a:t>
            </a:r>
          </a:p>
        </p:txBody>
      </p:sp>
      <p:sp>
        <p:nvSpPr>
          <p:cNvPr id="523" name="Text Placeholder 522"/>
          <p:cNvSpPr>
            <a:spLocks noGrp="1"/>
          </p:cNvSpPr>
          <p:nvPr>
            <p:ph type="body" sz="quarter" idx="14"/>
          </p:nvPr>
        </p:nvSpPr>
        <p:spPr>
          <a:xfrm>
            <a:off x="990600" y="1050384"/>
            <a:ext cx="7467600" cy="409575"/>
          </a:xfrm>
        </p:spPr>
        <p:txBody>
          <a:bodyPr>
            <a:normAutofit/>
          </a:bodyPr>
          <a:lstStyle/>
          <a:p>
            <a:r>
              <a:rPr lang="en-US" sz="1400" dirty="0">
                <a:latin typeface="+mj-lt"/>
              </a:rPr>
              <a:t>YOUR SAVINGS TODAY BECOMES YOUR INCOME IN RETIREMENT.</a:t>
            </a:r>
          </a:p>
        </p:txBody>
      </p:sp>
      <p:sp>
        <p:nvSpPr>
          <p:cNvPr id="340" name="Freeform 339"/>
          <p:cNvSpPr/>
          <p:nvPr/>
        </p:nvSpPr>
        <p:spPr>
          <a:xfrm rot="16200000" flipH="1">
            <a:off x="4660345" y="2419137"/>
            <a:ext cx="257175" cy="309123"/>
          </a:xfrm>
          <a:custGeom>
            <a:avLst/>
            <a:gdLst>
              <a:gd name="connsiteX0" fmla="*/ 0 w 257175"/>
              <a:gd name="connsiteY0" fmla="*/ 234040 h 234040"/>
              <a:gd name="connsiteX1" fmla="*/ 19318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19318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1" name="Freeform 340"/>
          <p:cNvSpPr/>
          <p:nvPr/>
        </p:nvSpPr>
        <p:spPr>
          <a:xfrm rot="16200000" flipH="1">
            <a:off x="4551170" y="2619087"/>
            <a:ext cx="63995" cy="102404"/>
          </a:xfrm>
          <a:custGeom>
            <a:avLst/>
            <a:gdLst>
              <a:gd name="connsiteX0" fmla="*/ 0 w 63995"/>
              <a:gd name="connsiteY0" fmla="*/ 77531 h 77531"/>
              <a:gd name="connsiteX1" fmla="*/ 63995 w 63995"/>
              <a:gd name="connsiteY1" fmla="*/ 0 h 77531"/>
              <a:gd name="connsiteX2" fmla="*/ 63995 w 63995"/>
              <a:gd name="connsiteY2" fmla="*/ 77531 h 77531"/>
              <a:gd name="connsiteX3" fmla="*/ 0 w 63995"/>
              <a:gd name="connsiteY3" fmla="*/ 77531 h 77531"/>
            </a:gdLst>
            <a:ahLst/>
            <a:cxnLst>
              <a:cxn ang="0">
                <a:pos x="connsiteX0" y="connsiteY0"/>
              </a:cxn>
              <a:cxn ang="0">
                <a:pos x="connsiteX1" y="connsiteY1"/>
              </a:cxn>
              <a:cxn ang="0">
                <a:pos x="connsiteX2" y="connsiteY2"/>
              </a:cxn>
              <a:cxn ang="0">
                <a:pos x="connsiteX3" y="connsiteY3"/>
              </a:cxn>
            </a:cxnLst>
            <a:rect l="l" t="t" r="r" b="b"/>
            <a:pathLst>
              <a:path w="63995" h="77531">
                <a:moveTo>
                  <a:pt x="0" y="77531"/>
                </a:moveTo>
                <a:lnTo>
                  <a:pt x="63995" y="0"/>
                </a:lnTo>
                <a:lnTo>
                  <a:pt x="63995" y="77531"/>
                </a:lnTo>
                <a:lnTo>
                  <a:pt x="0" y="77531"/>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2" name="Freeform 341"/>
          <p:cNvSpPr/>
          <p:nvPr/>
        </p:nvSpPr>
        <p:spPr>
          <a:xfrm rot="16200000" flipH="1">
            <a:off x="4660345" y="2860113"/>
            <a:ext cx="257175" cy="309123"/>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3" name="Freeform 342"/>
          <p:cNvSpPr/>
          <p:nvPr/>
        </p:nvSpPr>
        <p:spPr>
          <a:xfrm rot="16200000" flipH="1">
            <a:off x="4357823" y="2869455"/>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4" name="Freeform 343"/>
          <p:cNvSpPr/>
          <p:nvPr/>
        </p:nvSpPr>
        <p:spPr>
          <a:xfrm rot="16200000" flipH="1">
            <a:off x="4054174" y="2861729"/>
            <a:ext cx="257175" cy="311372"/>
          </a:xfrm>
          <a:custGeom>
            <a:avLst/>
            <a:gdLst>
              <a:gd name="connsiteX0" fmla="*/ 0 w 257175"/>
              <a:gd name="connsiteY0" fmla="*/ 235743 h 235743"/>
              <a:gd name="connsiteX1" fmla="*/ 0 w 257175"/>
              <a:gd name="connsiteY1" fmla="*/ 156259 h 235743"/>
              <a:gd name="connsiteX2" fmla="*/ 128978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156259"/>
                </a:lnTo>
                <a:lnTo>
                  <a:pt x="128978"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5" name="Freeform 344"/>
          <p:cNvSpPr/>
          <p:nvPr/>
        </p:nvSpPr>
        <p:spPr>
          <a:xfrm rot="16200000" flipH="1">
            <a:off x="3860408" y="2980354"/>
            <a:ext cx="128197" cy="205138"/>
          </a:xfrm>
          <a:custGeom>
            <a:avLst/>
            <a:gdLst>
              <a:gd name="connsiteX0" fmla="*/ 0 w 128197"/>
              <a:gd name="connsiteY0" fmla="*/ 155312 h 155312"/>
              <a:gd name="connsiteX1" fmla="*/ 128197 w 128197"/>
              <a:gd name="connsiteY1" fmla="*/ 0 h 155312"/>
              <a:gd name="connsiteX2" fmla="*/ 128197 w 128197"/>
              <a:gd name="connsiteY2" fmla="*/ 155312 h 155312"/>
              <a:gd name="connsiteX3" fmla="*/ 0 w 128197"/>
              <a:gd name="connsiteY3" fmla="*/ 155312 h 155312"/>
            </a:gdLst>
            <a:ahLst/>
            <a:cxnLst>
              <a:cxn ang="0">
                <a:pos x="connsiteX0" y="connsiteY0"/>
              </a:cxn>
              <a:cxn ang="0">
                <a:pos x="connsiteX1" y="connsiteY1"/>
              </a:cxn>
              <a:cxn ang="0">
                <a:pos x="connsiteX2" y="connsiteY2"/>
              </a:cxn>
              <a:cxn ang="0">
                <a:pos x="connsiteX3" y="connsiteY3"/>
              </a:cxn>
            </a:cxnLst>
            <a:rect l="l" t="t" r="r" b="b"/>
            <a:pathLst>
              <a:path w="128197" h="155312">
                <a:moveTo>
                  <a:pt x="0" y="155312"/>
                </a:moveTo>
                <a:lnTo>
                  <a:pt x="128197" y="0"/>
                </a:lnTo>
                <a:lnTo>
                  <a:pt x="128197" y="155312"/>
                </a:lnTo>
                <a:lnTo>
                  <a:pt x="0" y="155312"/>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6" name="Freeform 345"/>
          <p:cNvSpPr/>
          <p:nvPr/>
        </p:nvSpPr>
        <p:spPr>
          <a:xfrm rot="16200000" flipH="1">
            <a:off x="4660345" y="3307590"/>
            <a:ext cx="257175" cy="309123"/>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7" name="Freeform 346"/>
          <p:cNvSpPr/>
          <p:nvPr/>
        </p:nvSpPr>
        <p:spPr>
          <a:xfrm rot="16200000" flipH="1">
            <a:off x="4357822" y="3314191"/>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8" name="Freeform 347"/>
          <p:cNvSpPr/>
          <p:nvPr/>
        </p:nvSpPr>
        <p:spPr>
          <a:xfrm rot="16200000" flipH="1">
            <a:off x="4054174" y="3306465"/>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49" name="Freeform 348"/>
          <p:cNvSpPr/>
          <p:nvPr/>
        </p:nvSpPr>
        <p:spPr>
          <a:xfrm rot="16200000" flipH="1">
            <a:off x="3750528" y="3314191"/>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0" name="Freeform 349"/>
          <p:cNvSpPr/>
          <p:nvPr/>
        </p:nvSpPr>
        <p:spPr>
          <a:xfrm rot="16200000" flipH="1">
            <a:off x="3446880" y="3306465"/>
            <a:ext cx="257175" cy="311372"/>
          </a:xfrm>
          <a:custGeom>
            <a:avLst/>
            <a:gdLst>
              <a:gd name="connsiteX0" fmla="*/ 0 w 257175"/>
              <a:gd name="connsiteY0" fmla="*/ 235743 h 235743"/>
              <a:gd name="connsiteX1" fmla="*/ 0 w 257175"/>
              <a:gd name="connsiteY1" fmla="*/ 78479 h 235743"/>
              <a:gd name="connsiteX2" fmla="*/ 64777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78479"/>
                </a:lnTo>
                <a:lnTo>
                  <a:pt x="64777"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1" name="Freeform 350"/>
          <p:cNvSpPr/>
          <p:nvPr/>
        </p:nvSpPr>
        <p:spPr>
          <a:xfrm rot="16200000" flipH="1">
            <a:off x="3175621" y="3346580"/>
            <a:ext cx="192398" cy="295921"/>
          </a:xfrm>
          <a:custGeom>
            <a:avLst/>
            <a:gdLst>
              <a:gd name="connsiteX0" fmla="*/ 0 w 192398"/>
              <a:gd name="connsiteY0" fmla="*/ 224045 h 224045"/>
              <a:gd name="connsiteX1" fmla="*/ 184929 w 192398"/>
              <a:gd name="connsiteY1" fmla="*/ 0 h 224045"/>
              <a:gd name="connsiteX2" fmla="*/ 184930 w 192398"/>
              <a:gd name="connsiteY2" fmla="*/ 0 h 224045"/>
              <a:gd name="connsiteX3" fmla="*/ 184929 w 192398"/>
              <a:gd name="connsiteY3" fmla="*/ 1 h 224045"/>
              <a:gd name="connsiteX4" fmla="*/ 192398 w 192398"/>
              <a:gd name="connsiteY4" fmla="*/ 1 h 224045"/>
              <a:gd name="connsiteX5" fmla="*/ 192398 w 192398"/>
              <a:gd name="connsiteY5" fmla="*/ 224045 h 224045"/>
              <a:gd name="connsiteX6" fmla="*/ 0 w 192398"/>
              <a:gd name="connsiteY6"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98" h="224045">
                <a:moveTo>
                  <a:pt x="0" y="224045"/>
                </a:moveTo>
                <a:lnTo>
                  <a:pt x="184929" y="0"/>
                </a:lnTo>
                <a:lnTo>
                  <a:pt x="184930" y="0"/>
                </a:lnTo>
                <a:lnTo>
                  <a:pt x="184929" y="1"/>
                </a:lnTo>
                <a:lnTo>
                  <a:pt x="192398" y="1"/>
                </a:lnTo>
                <a:lnTo>
                  <a:pt x="192398"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3" name="Freeform 352"/>
          <p:cNvSpPr/>
          <p:nvPr/>
        </p:nvSpPr>
        <p:spPr>
          <a:xfrm rot="16200000" flipH="1">
            <a:off x="4660345" y="3751307"/>
            <a:ext cx="257175" cy="309123"/>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4" name="Freeform 353"/>
          <p:cNvSpPr/>
          <p:nvPr/>
        </p:nvSpPr>
        <p:spPr>
          <a:xfrm rot="16200000" flipH="1">
            <a:off x="4357822" y="3757908"/>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5" name="Freeform 354"/>
          <p:cNvSpPr/>
          <p:nvPr/>
        </p:nvSpPr>
        <p:spPr>
          <a:xfrm rot="16200000" flipH="1">
            <a:off x="4054174" y="3750182"/>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6" name="Freeform 355"/>
          <p:cNvSpPr/>
          <p:nvPr/>
        </p:nvSpPr>
        <p:spPr>
          <a:xfrm rot="16200000" flipH="1">
            <a:off x="3750528" y="3757908"/>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7" name="Freeform 356"/>
          <p:cNvSpPr/>
          <p:nvPr/>
        </p:nvSpPr>
        <p:spPr>
          <a:xfrm rot="16200000" flipH="1">
            <a:off x="3446880" y="3750182"/>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8" name="Freeform 357"/>
          <p:cNvSpPr/>
          <p:nvPr/>
        </p:nvSpPr>
        <p:spPr>
          <a:xfrm rot="16200000" flipH="1">
            <a:off x="3143233" y="3757908"/>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59" name="Freeform 358"/>
          <p:cNvSpPr/>
          <p:nvPr/>
        </p:nvSpPr>
        <p:spPr>
          <a:xfrm rot="16200000" flipH="1">
            <a:off x="2839585" y="3750182"/>
            <a:ext cx="257175" cy="311372"/>
          </a:xfrm>
          <a:custGeom>
            <a:avLst/>
            <a:gdLst>
              <a:gd name="connsiteX0" fmla="*/ 0 w 257175"/>
              <a:gd name="connsiteY0" fmla="*/ 235743 h 235743"/>
              <a:gd name="connsiteX1" fmla="*/ 0 w 257175"/>
              <a:gd name="connsiteY1" fmla="*/ 697 h 235743"/>
              <a:gd name="connsiteX2" fmla="*/ 575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697"/>
                </a:lnTo>
                <a:lnTo>
                  <a:pt x="575"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0" name="Freeform 359"/>
          <p:cNvSpPr/>
          <p:nvPr/>
        </p:nvSpPr>
        <p:spPr>
          <a:xfrm rot="16200000" flipH="1">
            <a:off x="2536225" y="3758196"/>
            <a:ext cx="256600" cy="295921"/>
          </a:xfrm>
          <a:custGeom>
            <a:avLst/>
            <a:gdLst>
              <a:gd name="connsiteX0" fmla="*/ 0 w 256600"/>
              <a:gd name="connsiteY0" fmla="*/ 224045 h 224045"/>
              <a:gd name="connsiteX1" fmla="*/ 184930 w 256600"/>
              <a:gd name="connsiteY1" fmla="*/ 0 h 224045"/>
              <a:gd name="connsiteX2" fmla="*/ 184931 w 256600"/>
              <a:gd name="connsiteY2" fmla="*/ 0 h 224045"/>
              <a:gd name="connsiteX3" fmla="*/ 184930 w 256600"/>
              <a:gd name="connsiteY3" fmla="*/ 1 h 224045"/>
              <a:gd name="connsiteX4" fmla="*/ 256600 w 256600"/>
              <a:gd name="connsiteY4" fmla="*/ 1 h 224045"/>
              <a:gd name="connsiteX5" fmla="*/ 256600 w 256600"/>
              <a:gd name="connsiteY5" fmla="*/ 224045 h 224045"/>
              <a:gd name="connsiteX6" fmla="*/ 0 w 256600"/>
              <a:gd name="connsiteY6"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00" h="224045">
                <a:moveTo>
                  <a:pt x="0" y="224045"/>
                </a:moveTo>
                <a:lnTo>
                  <a:pt x="184930" y="0"/>
                </a:lnTo>
                <a:lnTo>
                  <a:pt x="184931" y="0"/>
                </a:lnTo>
                <a:lnTo>
                  <a:pt x="184930" y="1"/>
                </a:lnTo>
                <a:lnTo>
                  <a:pt x="256600" y="1"/>
                </a:lnTo>
                <a:lnTo>
                  <a:pt x="256600"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1" name="Freeform 360"/>
          <p:cNvSpPr/>
          <p:nvPr/>
        </p:nvSpPr>
        <p:spPr>
          <a:xfrm rot="16200000" flipH="1">
            <a:off x="2423388" y="3941279"/>
            <a:ext cx="71669" cy="114683"/>
          </a:xfrm>
          <a:custGeom>
            <a:avLst/>
            <a:gdLst>
              <a:gd name="connsiteX0" fmla="*/ 0 w 71669"/>
              <a:gd name="connsiteY0" fmla="*/ 86828 h 86828"/>
              <a:gd name="connsiteX1" fmla="*/ 71669 w 71669"/>
              <a:gd name="connsiteY1" fmla="*/ 0 h 86828"/>
              <a:gd name="connsiteX2" fmla="*/ 71669 w 71669"/>
              <a:gd name="connsiteY2" fmla="*/ 86828 h 86828"/>
              <a:gd name="connsiteX3" fmla="*/ 0 w 71669"/>
              <a:gd name="connsiteY3" fmla="*/ 86828 h 86828"/>
            </a:gdLst>
            <a:ahLst/>
            <a:cxnLst>
              <a:cxn ang="0">
                <a:pos x="connsiteX0" y="connsiteY0"/>
              </a:cxn>
              <a:cxn ang="0">
                <a:pos x="connsiteX1" y="connsiteY1"/>
              </a:cxn>
              <a:cxn ang="0">
                <a:pos x="connsiteX2" y="connsiteY2"/>
              </a:cxn>
              <a:cxn ang="0">
                <a:pos x="connsiteX3" y="connsiteY3"/>
              </a:cxn>
            </a:cxnLst>
            <a:rect l="l" t="t" r="r" b="b"/>
            <a:pathLst>
              <a:path w="71669" h="86828">
                <a:moveTo>
                  <a:pt x="0" y="86828"/>
                </a:moveTo>
                <a:lnTo>
                  <a:pt x="71669" y="0"/>
                </a:lnTo>
                <a:lnTo>
                  <a:pt x="71669" y="86828"/>
                </a:lnTo>
                <a:lnTo>
                  <a:pt x="0" y="86828"/>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2" name="Freeform 361"/>
          <p:cNvSpPr/>
          <p:nvPr/>
        </p:nvSpPr>
        <p:spPr>
          <a:xfrm rot="16200000" flipH="1">
            <a:off x="4660345" y="4195024"/>
            <a:ext cx="257175" cy="309123"/>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3" name="Freeform 362"/>
          <p:cNvSpPr/>
          <p:nvPr/>
        </p:nvSpPr>
        <p:spPr>
          <a:xfrm rot="16200000" flipH="1">
            <a:off x="4357822" y="4201625"/>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4" name="Freeform 363"/>
          <p:cNvSpPr/>
          <p:nvPr/>
        </p:nvSpPr>
        <p:spPr>
          <a:xfrm rot="16200000" flipH="1">
            <a:off x="4054174" y="4193899"/>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5" name="Freeform 364"/>
          <p:cNvSpPr/>
          <p:nvPr/>
        </p:nvSpPr>
        <p:spPr>
          <a:xfrm rot="16200000" flipH="1">
            <a:off x="3750528" y="4201625"/>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6" name="Freeform 365"/>
          <p:cNvSpPr/>
          <p:nvPr/>
        </p:nvSpPr>
        <p:spPr>
          <a:xfrm rot="16200000" flipH="1">
            <a:off x="3446880" y="4193899"/>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7" name="Freeform 366"/>
          <p:cNvSpPr/>
          <p:nvPr/>
        </p:nvSpPr>
        <p:spPr>
          <a:xfrm rot="16200000" flipH="1">
            <a:off x="3143233" y="4201625"/>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8" name="Freeform 367"/>
          <p:cNvSpPr/>
          <p:nvPr/>
        </p:nvSpPr>
        <p:spPr>
          <a:xfrm rot="16200000" flipH="1">
            <a:off x="2839585" y="4193899"/>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69" name="Freeform 368"/>
          <p:cNvSpPr/>
          <p:nvPr/>
        </p:nvSpPr>
        <p:spPr>
          <a:xfrm rot="16200000" flipH="1">
            <a:off x="2535938" y="4201625"/>
            <a:ext cx="257175" cy="295920"/>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0" name="Freeform 369"/>
          <p:cNvSpPr/>
          <p:nvPr/>
        </p:nvSpPr>
        <p:spPr>
          <a:xfrm rot="16200000" flipH="1">
            <a:off x="2231607" y="4193900"/>
            <a:ext cx="257175" cy="311372"/>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1" name="Freeform 370"/>
          <p:cNvSpPr/>
          <p:nvPr/>
        </p:nvSpPr>
        <p:spPr>
          <a:xfrm rot="16200000" flipH="1">
            <a:off x="1927959" y="4201626"/>
            <a:ext cx="257175" cy="295921"/>
          </a:xfrm>
          <a:custGeom>
            <a:avLst/>
            <a:gdLst>
              <a:gd name="connsiteX0" fmla="*/ 0 w 257175"/>
              <a:gd name="connsiteY0" fmla="*/ 224045 h 224045"/>
              <a:gd name="connsiteX1" fmla="*/ 0 w 257175"/>
              <a:gd name="connsiteY1" fmla="*/ 146961 h 224045"/>
              <a:gd name="connsiteX2" fmla="*/ 121303 w 257175"/>
              <a:gd name="connsiteY2" fmla="*/ 0 h 224045"/>
              <a:gd name="connsiteX3" fmla="*/ 121304 w 257175"/>
              <a:gd name="connsiteY3" fmla="*/ 0 h 224045"/>
              <a:gd name="connsiteX4" fmla="*/ 121303 w 257175"/>
              <a:gd name="connsiteY4" fmla="*/ 1 h 224045"/>
              <a:gd name="connsiteX5" fmla="*/ 257175 w 257175"/>
              <a:gd name="connsiteY5" fmla="*/ 1 h 224045"/>
              <a:gd name="connsiteX6" fmla="*/ 257175 w 257175"/>
              <a:gd name="connsiteY6" fmla="*/ 224045 h 224045"/>
              <a:gd name="connsiteX7" fmla="*/ 0 w 257175"/>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175" h="224045">
                <a:moveTo>
                  <a:pt x="0" y="224045"/>
                </a:moveTo>
                <a:lnTo>
                  <a:pt x="0" y="146961"/>
                </a:lnTo>
                <a:lnTo>
                  <a:pt x="121303" y="0"/>
                </a:lnTo>
                <a:lnTo>
                  <a:pt x="121304" y="0"/>
                </a:lnTo>
                <a:lnTo>
                  <a:pt x="121303" y="1"/>
                </a:lnTo>
                <a:lnTo>
                  <a:pt x="257175" y="1"/>
                </a:lnTo>
                <a:lnTo>
                  <a:pt x="257175"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2" name="Freeform 371"/>
          <p:cNvSpPr/>
          <p:nvPr/>
        </p:nvSpPr>
        <p:spPr>
          <a:xfrm rot="16200000" flipH="1">
            <a:off x="1731941" y="4301529"/>
            <a:ext cx="135871" cy="217419"/>
          </a:xfrm>
          <a:custGeom>
            <a:avLst/>
            <a:gdLst>
              <a:gd name="connsiteX0" fmla="*/ 0 w 135871"/>
              <a:gd name="connsiteY0" fmla="*/ 164610 h 164610"/>
              <a:gd name="connsiteX1" fmla="*/ 135871 w 135871"/>
              <a:gd name="connsiteY1" fmla="*/ 0 h 164610"/>
              <a:gd name="connsiteX2" fmla="*/ 135871 w 135871"/>
              <a:gd name="connsiteY2" fmla="*/ 164610 h 164610"/>
              <a:gd name="connsiteX3" fmla="*/ 0 w 135871"/>
              <a:gd name="connsiteY3" fmla="*/ 164610 h 164610"/>
            </a:gdLst>
            <a:ahLst/>
            <a:cxnLst>
              <a:cxn ang="0">
                <a:pos x="connsiteX0" y="connsiteY0"/>
              </a:cxn>
              <a:cxn ang="0">
                <a:pos x="connsiteX1" y="connsiteY1"/>
              </a:cxn>
              <a:cxn ang="0">
                <a:pos x="connsiteX2" y="connsiteY2"/>
              </a:cxn>
              <a:cxn ang="0">
                <a:pos x="connsiteX3" y="connsiteY3"/>
              </a:cxn>
            </a:cxnLst>
            <a:rect l="l" t="t" r="r" b="b"/>
            <a:pathLst>
              <a:path w="135871" h="164610">
                <a:moveTo>
                  <a:pt x="0" y="164610"/>
                </a:moveTo>
                <a:lnTo>
                  <a:pt x="135871" y="0"/>
                </a:lnTo>
                <a:lnTo>
                  <a:pt x="135871" y="164610"/>
                </a:lnTo>
                <a:lnTo>
                  <a:pt x="0" y="16461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3" name="Freeform 372"/>
          <p:cNvSpPr/>
          <p:nvPr/>
        </p:nvSpPr>
        <p:spPr>
          <a:xfrm rot="16200000" flipH="1">
            <a:off x="4663087" y="4635997"/>
            <a:ext cx="251691" cy="309123"/>
          </a:xfrm>
          <a:custGeom>
            <a:avLst/>
            <a:gdLst>
              <a:gd name="connsiteX0" fmla="*/ 0 w 251691"/>
              <a:gd name="connsiteY0" fmla="*/ 234040 h 234040"/>
              <a:gd name="connsiteX1" fmla="*/ 0 w 251691"/>
              <a:gd name="connsiteY1" fmla="*/ 0 h 234040"/>
              <a:gd name="connsiteX2" fmla="*/ 251691 w 251691"/>
              <a:gd name="connsiteY2" fmla="*/ 0 h 234040"/>
              <a:gd name="connsiteX3" fmla="*/ 251691 w 251691"/>
              <a:gd name="connsiteY3" fmla="*/ 234040 h 234040"/>
              <a:gd name="connsiteX4" fmla="*/ 0 w 251691"/>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4040">
                <a:moveTo>
                  <a:pt x="0" y="234040"/>
                </a:moveTo>
                <a:lnTo>
                  <a:pt x="0" y="0"/>
                </a:lnTo>
                <a:lnTo>
                  <a:pt x="251691" y="0"/>
                </a:lnTo>
                <a:lnTo>
                  <a:pt x="251691"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4" name="Freeform 373"/>
          <p:cNvSpPr/>
          <p:nvPr/>
        </p:nvSpPr>
        <p:spPr>
          <a:xfrm rot="16200000" flipH="1">
            <a:off x="4360564" y="4642598"/>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5" name="Freeform 374"/>
          <p:cNvSpPr/>
          <p:nvPr/>
        </p:nvSpPr>
        <p:spPr>
          <a:xfrm rot="16200000" flipH="1">
            <a:off x="4056916" y="4634872"/>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6" name="Freeform 375"/>
          <p:cNvSpPr/>
          <p:nvPr/>
        </p:nvSpPr>
        <p:spPr>
          <a:xfrm rot="16200000" flipH="1">
            <a:off x="3753270" y="4642598"/>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7" name="Freeform 376"/>
          <p:cNvSpPr/>
          <p:nvPr/>
        </p:nvSpPr>
        <p:spPr>
          <a:xfrm rot="16200000" flipH="1">
            <a:off x="3448938" y="4634873"/>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8" name="Freeform 377"/>
          <p:cNvSpPr/>
          <p:nvPr/>
        </p:nvSpPr>
        <p:spPr>
          <a:xfrm rot="16200000" flipH="1">
            <a:off x="3145291" y="4642599"/>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79" name="Freeform 378"/>
          <p:cNvSpPr/>
          <p:nvPr/>
        </p:nvSpPr>
        <p:spPr>
          <a:xfrm rot="16200000" flipH="1">
            <a:off x="2841643" y="4634873"/>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0" name="Freeform 379"/>
          <p:cNvSpPr/>
          <p:nvPr/>
        </p:nvSpPr>
        <p:spPr>
          <a:xfrm rot="16200000" flipH="1">
            <a:off x="2537996" y="4642599"/>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1" name="Freeform 380"/>
          <p:cNvSpPr/>
          <p:nvPr/>
        </p:nvSpPr>
        <p:spPr>
          <a:xfrm rot="16200000" flipH="1">
            <a:off x="2234349" y="4634873"/>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2" name="Freeform 381"/>
          <p:cNvSpPr/>
          <p:nvPr/>
        </p:nvSpPr>
        <p:spPr>
          <a:xfrm rot="16200000" flipH="1">
            <a:off x="1934821" y="4642599"/>
            <a:ext cx="251691" cy="295920"/>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3" name="Freeform 382"/>
          <p:cNvSpPr/>
          <p:nvPr/>
        </p:nvSpPr>
        <p:spPr>
          <a:xfrm rot="16200000" flipH="1">
            <a:off x="1631173" y="4634873"/>
            <a:ext cx="251691" cy="311372"/>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4" name="Freeform 383"/>
          <p:cNvSpPr/>
          <p:nvPr/>
        </p:nvSpPr>
        <p:spPr>
          <a:xfrm rot="16200000" flipH="1">
            <a:off x="1327524" y="4642598"/>
            <a:ext cx="251691" cy="295924"/>
          </a:xfrm>
          <a:custGeom>
            <a:avLst/>
            <a:gdLst>
              <a:gd name="connsiteX0" fmla="*/ 0 w 251691"/>
              <a:gd name="connsiteY0" fmla="*/ 224047 h 224047"/>
              <a:gd name="connsiteX1" fmla="*/ 0 w 251691"/>
              <a:gd name="connsiteY1" fmla="*/ 69184 h 224047"/>
              <a:gd name="connsiteX2" fmla="*/ 57105 w 251691"/>
              <a:gd name="connsiteY2" fmla="*/ 0 h 224047"/>
              <a:gd name="connsiteX3" fmla="*/ 57106 w 251691"/>
              <a:gd name="connsiteY3" fmla="*/ 0 h 224047"/>
              <a:gd name="connsiteX4" fmla="*/ 57105 w 251691"/>
              <a:gd name="connsiteY4" fmla="*/ 1 h 224047"/>
              <a:gd name="connsiteX5" fmla="*/ 251691 w 251691"/>
              <a:gd name="connsiteY5" fmla="*/ 1 h 224047"/>
              <a:gd name="connsiteX6" fmla="*/ 251691 w 251691"/>
              <a:gd name="connsiteY6" fmla="*/ 224047 h 224047"/>
              <a:gd name="connsiteX7" fmla="*/ 0 w 251691"/>
              <a:gd name="connsiteY7" fmla="*/ 224047 h 2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691" h="224047">
                <a:moveTo>
                  <a:pt x="0" y="224047"/>
                </a:moveTo>
                <a:lnTo>
                  <a:pt x="0" y="69184"/>
                </a:lnTo>
                <a:lnTo>
                  <a:pt x="57105" y="0"/>
                </a:lnTo>
                <a:lnTo>
                  <a:pt x="57106" y="0"/>
                </a:lnTo>
                <a:lnTo>
                  <a:pt x="57105" y="1"/>
                </a:lnTo>
                <a:lnTo>
                  <a:pt x="251691" y="1"/>
                </a:lnTo>
                <a:lnTo>
                  <a:pt x="251691" y="224047"/>
                </a:lnTo>
                <a:lnTo>
                  <a:pt x="0" y="224047"/>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5" name="Freeform 384"/>
          <p:cNvSpPr/>
          <p:nvPr/>
        </p:nvSpPr>
        <p:spPr>
          <a:xfrm rot="16200000" flipH="1">
            <a:off x="1052429" y="4663426"/>
            <a:ext cx="194585" cy="311372"/>
          </a:xfrm>
          <a:custGeom>
            <a:avLst/>
            <a:gdLst>
              <a:gd name="connsiteX0" fmla="*/ 0 w 194585"/>
              <a:gd name="connsiteY0" fmla="*/ 235743 h 235743"/>
              <a:gd name="connsiteX1" fmla="*/ 194585 w 194585"/>
              <a:gd name="connsiteY1" fmla="*/ 0 h 235743"/>
              <a:gd name="connsiteX2" fmla="*/ 194585 w 194585"/>
              <a:gd name="connsiteY2" fmla="*/ 235743 h 235743"/>
              <a:gd name="connsiteX3" fmla="*/ 0 w 19458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194585" h="235743">
                <a:moveTo>
                  <a:pt x="0" y="235743"/>
                </a:moveTo>
                <a:lnTo>
                  <a:pt x="194585" y="0"/>
                </a:lnTo>
                <a:lnTo>
                  <a:pt x="194585"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7" name="Freeform 386"/>
          <p:cNvSpPr/>
          <p:nvPr/>
        </p:nvSpPr>
        <p:spPr>
          <a:xfrm rot="16200000" flipH="1">
            <a:off x="4695662" y="2640996"/>
            <a:ext cx="186542" cy="309123"/>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8" name="Freeform 387"/>
          <p:cNvSpPr/>
          <p:nvPr/>
        </p:nvSpPr>
        <p:spPr>
          <a:xfrm rot="16200000" flipH="1">
            <a:off x="4393138" y="2647597"/>
            <a:ext cx="186542" cy="295921"/>
          </a:xfrm>
          <a:custGeom>
            <a:avLst/>
            <a:gdLst>
              <a:gd name="connsiteX0" fmla="*/ 0 w 186542"/>
              <a:gd name="connsiteY0" fmla="*/ 224045 h 224045"/>
              <a:gd name="connsiteX1" fmla="*/ 0 w 186542"/>
              <a:gd name="connsiteY1" fmla="*/ 146514 h 224045"/>
              <a:gd name="connsiteX2" fmla="*/ 120934 w 186542"/>
              <a:gd name="connsiteY2" fmla="*/ 0 h 224045"/>
              <a:gd name="connsiteX3" fmla="*/ 120935 w 186542"/>
              <a:gd name="connsiteY3" fmla="*/ 0 h 224045"/>
              <a:gd name="connsiteX4" fmla="*/ 120934 w 186542"/>
              <a:gd name="connsiteY4" fmla="*/ 1 h 224045"/>
              <a:gd name="connsiteX5" fmla="*/ 186542 w 186542"/>
              <a:gd name="connsiteY5" fmla="*/ 1 h 224045"/>
              <a:gd name="connsiteX6" fmla="*/ 186542 w 186542"/>
              <a:gd name="connsiteY6" fmla="*/ 224045 h 224045"/>
              <a:gd name="connsiteX7" fmla="*/ 0 w 186542"/>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42" h="224045">
                <a:moveTo>
                  <a:pt x="0" y="224045"/>
                </a:moveTo>
                <a:lnTo>
                  <a:pt x="0" y="146514"/>
                </a:lnTo>
                <a:lnTo>
                  <a:pt x="120934" y="0"/>
                </a:lnTo>
                <a:lnTo>
                  <a:pt x="120935" y="0"/>
                </a:lnTo>
                <a:lnTo>
                  <a:pt x="120934" y="1"/>
                </a:lnTo>
                <a:lnTo>
                  <a:pt x="186542" y="1"/>
                </a:lnTo>
                <a:lnTo>
                  <a:pt x="186542"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89" name="Freeform 388"/>
          <p:cNvSpPr/>
          <p:nvPr/>
        </p:nvSpPr>
        <p:spPr>
          <a:xfrm rot="16200000" flipH="1">
            <a:off x="4253153" y="2803532"/>
            <a:ext cx="65607" cy="104983"/>
          </a:xfrm>
          <a:custGeom>
            <a:avLst/>
            <a:gdLst>
              <a:gd name="connsiteX0" fmla="*/ 0 w 65607"/>
              <a:gd name="connsiteY0" fmla="*/ 79484 h 79484"/>
              <a:gd name="connsiteX1" fmla="*/ 65607 w 65607"/>
              <a:gd name="connsiteY1" fmla="*/ 0 h 79484"/>
              <a:gd name="connsiteX2" fmla="*/ 65607 w 65607"/>
              <a:gd name="connsiteY2" fmla="*/ 79484 h 79484"/>
              <a:gd name="connsiteX3" fmla="*/ 0 w 65607"/>
              <a:gd name="connsiteY3" fmla="*/ 79484 h 79484"/>
            </a:gdLst>
            <a:ahLst/>
            <a:cxnLst>
              <a:cxn ang="0">
                <a:pos x="connsiteX0" y="connsiteY0"/>
              </a:cxn>
              <a:cxn ang="0">
                <a:pos x="connsiteX1" y="connsiteY1"/>
              </a:cxn>
              <a:cxn ang="0">
                <a:pos x="connsiteX2" y="connsiteY2"/>
              </a:cxn>
              <a:cxn ang="0">
                <a:pos x="connsiteX3" y="connsiteY3"/>
              </a:cxn>
            </a:cxnLst>
            <a:rect l="l" t="t" r="r" b="b"/>
            <a:pathLst>
              <a:path w="65607" h="79484">
                <a:moveTo>
                  <a:pt x="0" y="79484"/>
                </a:moveTo>
                <a:lnTo>
                  <a:pt x="65607" y="0"/>
                </a:lnTo>
                <a:lnTo>
                  <a:pt x="65607" y="79484"/>
                </a:lnTo>
                <a:lnTo>
                  <a:pt x="0" y="7948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1" name="Freeform 390"/>
          <p:cNvSpPr/>
          <p:nvPr/>
        </p:nvSpPr>
        <p:spPr>
          <a:xfrm rot="16200000" flipH="1">
            <a:off x="4693783" y="3083853"/>
            <a:ext cx="190301" cy="309123"/>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2" name="Freeform 391"/>
          <p:cNvSpPr/>
          <p:nvPr/>
        </p:nvSpPr>
        <p:spPr>
          <a:xfrm rot="16200000" flipH="1">
            <a:off x="4393140" y="3092333"/>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3" name="Freeform 392"/>
          <p:cNvSpPr/>
          <p:nvPr/>
        </p:nvSpPr>
        <p:spPr>
          <a:xfrm rot="16200000" flipH="1">
            <a:off x="4089492" y="3084607"/>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4" name="Freeform 393"/>
          <p:cNvSpPr/>
          <p:nvPr/>
        </p:nvSpPr>
        <p:spPr>
          <a:xfrm rot="16200000" flipH="1">
            <a:off x="3785844" y="3092333"/>
            <a:ext cx="186542" cy="295921"/>
          </a:xfrm>
          <a:custGeom>
            <a:avLst/>
            <a:gdLst>
              <a:gd name="connsiteX0" fmla="*/ 0 w 186542"/>
              <a:gd name="connsiteY0" fmla="*/ 224045 h 224045"/>
              <a:gd name="connsiteX1" fmla="*/ 0 w 186542"/>
              <a:gd name="connsiteY1" fmla="*/ 68733 h 224045"/>
              <a:gd name="connsiteX2" fmla="*/ 56733 w 186542"/>
              <a:gd name="connsiteY2" fmla="*/ 0 h 224045"/>
              <a:gd name="connsiteX3" fmla="*/ 56734 w 186542"/>
              <a:gd name="connsiteY3" fmla="*/ 0 h 224045"/>
              <a:gd name="connsiteX4" fmla="*/ 56733 w 186542"/>
              <a:gd name="connsiteY4" fmla="*/ 1 h 224045"/>
              <a:gd name="connsiteX5" fmla="*/ 186542 w 186542"/>
              <a:gd name="connsiteY5" fmla="*/ 1 h 224045"/>
              <a:gd name="connsiteX6" fmla="*/ 186542 w 186542"/>
              <a:gd name="connsiteY6" fmla="*/ 224045 h 224045"/>
              <a:gd name="connsiteX7" fmla="*/ 0 w 186542"/>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42" h="224045">
                <a:moveTo>
                  <a:pt x="0" y="224045"/>
                </a:moveTo>
                <a:lnTo>
                  <a:pt x="0" y="68733"/>
                </a:lnTo>
                <a:lnTo>
                  <a:pt x="56733" y="0"/>
                </a:lnTo>
                <a:lnTo>
                  <a:pt x="56734" y="0"/>
                </a:lnTo>
                <a:lnTo>
                  <a:pt x="56733" y="1"/>
                </a:lnTo>
                <a:lnTo>
                  <a:pt x="186542" y="1"/>
                </a:lnTo>
                <a:lnTo>
                  <a:pt x="186542" y="224045"/>
                </a:lnTo>
                <a:lnTo>
                  <a:pt x="0" y="224045"/>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5" name="Freeform 394"/>
          <p:cNvSpPr/>
          <p:nvPr/>
        </p:nvSpPr>
        <p:spPr>
          <a:xfrm rot="16200000" flipH="1">
            <a:off x="3562393" y="3164802"/>
            <a:ext cx="129808" cy="207716"/>
          </a:xfrm>
          <a:custGeom>
            <a:avLst/>
            <a:gdLst>
              <a:gd name="connsiteX0" fmla="*/ 0 w 129808"/>
              <a:gd name="connsiteY0" fmla="*/ 157264 h 157264"/>
              <a:gd name="connsiteX1" fmla="*/ 129808 w 129808"/>
              <a:gd name="connsiteY1" fmla="*/ 0 h 157264"/>
              <a:gd name="connsiteX2" fmla="*/ 129808 w 129808"/>
              <a:gd name="connsiteY2" fmla="*/ 157264 h 157264"/>
              <a:gd name="connsiteX3" fmla="*/ 0 w 129808"/>
              <a:gd name="connsiteY3" fmla="*/ 157264 h 157264"/>
            </a:gdLst>
            <a:ahLst/>
            <a:cxnLst>
              <a:cxn ang="0">
                <a:pos x="connsiteX0" y="connsiteY0"/>
              </a:cxn>
              <a:cxn ang="0">
                <a:pos x="connsiteX1" y="connsiteY1"/>
              </a:cxn>
              <a:cxn ang="0">
                <a:pos x="connsiteX2" y="connsiteY2"/>
              </a:cxn>
              <a:cxn ang="0">
                <a:pos x="connsiteX3" y="connsiteY3"/>
              </a:cxn>
            </a:cxnLst>
            <a:rect l="l" t="t" r="r" b="b"/>
            <a:pathLst>
              <a:path w="129808" h="157264">
                <a:moveTo>
                  <a:pt x="0" y="157264"/>
                </a:moveTo>
                <a:lnTo>
                  <a:pt x="129808" y="0"/>
                </a:lnTo>
                <a:lnTo>
                  <a:pt x="129808" y="157264"/>
                </a:lnTo>
                <a:lnTo>
                  <a:pt x="0" y="15726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7" name="Freeform 396"/>
          <p:cNvSpPr/>
          <p:nvPr/>
        </p:nvSpPr>
        <p:spPr>
          <a:xfrm rot="16200000" flipH="1">
            <a:off x="4695662" y="3529449"/>
            <a:ext cx="186542" cy="309123"/>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8" name="Freeform 397"/>
          <p:cNvSpPr/>
          <p:nvPr/>
        </p:nvSpPr>
        <p:spPr>
          <a:xfrm rot="16200000" flipH="1">
            <a:off x="4393140" y="3536050"/>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399" name="Freeform 398"/>
          <p:cNvSpPr/>
          <p:nvPr/>
        </p:nvSpPr>
        <p:spPr>
          <a:xfrm rot="16200000" flipH="1">
            <a:off x="4089492" y="3528324"/>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0" name="Freeform 399"/>
          <p:cNvSpPr/>
          <p:nvPr/>
        </p:nvSpPr>
        <p:spPr>
          <a:xfrm rot="16200000" flipH="1">
            <a:off x="3785845" y="3536050"/>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1" name="Freeform 400"/>
          <p:cNvSpPr/>
          <p:nvPr/>
        </p:nvSpPr>
        <p:spPr>
          <a:xfrm rot="16200000" flipH="1">
            <a:off x="3482197" y="3528324"/>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2" name="Freeform 401"/>
          <p:cNvSpPr/>
          <p:nvPr/>
        </p:nvSpPr>
        <p:spPr>
          <a:xfrm rot="16200000" flipH="1">
            <a:off x="3178550" y="3536050"/>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3" name="Freeform 402"/>
          <p:cNvSpPr/>
          <p:nvPr/>
        </p:nvSpPr>
        <p:spPr>
          <a:xfrm rot="16200000" flipH="1">
            <a:off x="2875363" y="3528784"/>
            <a:ext cx="186542" cy="310451"/>
          </a:xfrm>
          <a:custGeom>
            <a:avLst/>
            <a:gdLst>
              <a:gd name="connsiteX0" fmla="*/ 0 w 186542"/>
              <a:gd name="connsiteY0" fmla="*/ 235046 h 235046"/>
              <a:gd name="connsiteX1" fmla="*/ 0 w 186542"/>
              <a:gd name="connsiteY1" fmla="*/ 225998 h 235046"/>
              <a:gd name="connsiteX2" fmla="*/ 186542 w 186542"/>
              <a:gd name="connsiteY2" fmla="*/ 0 h 235046"/>
              <a:gd name="connsiteX3" fmla="*/ 186542 w 186542"/>
              <a:gd name="connsiteY3" fmla="*/ 235046 h 235046"/>
              <a:gd name="connsiteX4" fmla="*/ 0 w 186542"/>
              <a:gd name="connsiteY4" fmla="*/ 235046 h 23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046">
                <a:moveTo>
                  <a:pt x="0" y="235046"/>
                </a:moveTo>
                <a:lnTo>
                  <a:pt x="0" y="225998"/>
                </a:lnTo>
                <a:lnTo>
                  <a:pt x="186542" y="0"/>
                </a:lnTo>
                <a:lnTo>
                  <a:pt x="186542" y="235046"/>
                </a:lnTo>
                <a:lnTo>
                  <a:pt x="0" y="235046"/>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5" name="Freeform 404"/>
          <p:cNvSpPr/>
          <p:nvPr/>
        </p:nvSpPr>
        <p:spPr>
          <a:xfrm rot="16200000" flipH="1">
            <a:off x="4695662" y="3973166"/>
            <a:ext cx="186542" cy="309123"/>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6" name="Freeform 405"/>
          <p:cNvSpPr/>
          <p:nvPr/>
        </p:nvSpPr>
        <p:spPr>
          <a:xfrm rot="16200000" flipH="1">
            <a:off x="4393140" y="3979767"/>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7" name="Freeform 406"/>
          <p:cNvSpPr/>
          <p:nvPr/>
        </p:nvSpPr>
        <p:spPr>
          <a:xfrm rot="16200000" flipH="1">
            <a:off x="4089492" y="3972041"/>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8" name="Freeform 407"/>
          <p:cNvSpPr/>
          <p:nvPr/>
        </p:nvSpPr>
        <p:spPr>
          <a:xfrm rot="16200000" flipH="1">
            <a:off x="3785845" y="3979767"/>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09" name="Freeform 408"/>
          <p:cNvSpPr/>
          <p:nvPr/>
        </p:nvSpPr>
        <p:spPr>
          <a:xfrm rot="16200000" flipH="1">
            <a:off x="3482197" y="3972041"/>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0" name="Freeform 409"/>
          <p:cNvSpPr/>
          <p:nvPr/>
        </p:nvSpPr>
        <p:spPr>
          <a:xfrm rot="16200000" flipH="1">
            <a:off x="3178550" y="3979767"/>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1" name="Freeform 410"/>
          <p:cNvSpPr/>
          <p:nvPr/>
        </p:nvSpPr>
        <p:spPr>
          <a:xfrm rot="16200000" flipH="1">
            <a:off x="2874902" y="3972041"/>
            <a:ext cx="186542" cy="311372"/>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2" name="Freeform 411"/>
          <p:cNvSpPr/>
          <p:nvPr/>
        </p:nvSpPr>
        <p:spPr>
          <a:xfrm rot="16200000" flipH="1">
            <a:off x="2571256" y="3979767"/>
            <a:ext cx="186542" cy="295920"/>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3" name="Freeform 412"/>
          <p:cNvSpPr/>
          <p:nvPr/>
        </p:nvSpPr>
        <p:spPr>
          <a:xfrm rot="16200000" flipH="1">
            <a:off x="2266924" y="3972042"/>
            <a:ext cx="186542" cy="311372"/>
          </a:xfrm>
          <a:custGeom>
            <a:avLst/>
            <a:gdLst>
              <a:gd name="connsiteX0" fmla="*/ 0 w 186542"/>
              <a:gd name="connsiteY0" fmla="*/ 235743 h 235743"/>
              <a:gd name="connsiteX1" fmla="*/ 0 w 186542"/>
              <a:gd name="connsiteY1" fmla="*/ 148915 h 235743"/>
              <a:gd name="connsiteX2" fmla="*/ 122916 w 186542"/>
              <a:gd name="connsiteY2" fmla="*/ 0 h 235743"/>
              <a:gd name="connsiteX3" fmla="*/ 186542 w 186542"/>
              <a:gd name="connsiteY3" fmla="*/ 0 h 235743"/>
              <a:gd name="connsiteX4" fmla="*/ 186542 w 186542"/>
              <a:gd name="connsiteY4" fmla="*/ 235743 h 235743"/>
              <a:gd name="connsiteX5" fmla="*/ 0 w 186542"/>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42" h="235743">
                <a:moveTo>
                  <a:pt x="0" y="235743"/>
                </a:moveTo>
                <a:lnTo>
                  <a:pt x="0" y="148915"/>
                </a:lnTo>
                <a:lnTo>
                  <a:pt x="122916" y="0"/>
                </a:lnTo>
                <a:lnTo>
                  <a:pt x="186542" y="0"/>
                </a:lnTo>
                <a:lnTo>
                  <a:pt x="186542"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4" name="Freeform 413"/>
          <p:cNvSpPr/>
          <p:nvPr/>
        </p:nvSpPr>
        <p:spPr>
          <a:xfrm rot="16200000" flipH="1">
            <a:off x="2121788" y="4138279"/>
            <a:ext cx="63626" cy="101813"/>
          </a:xfrm>
          <a:custGeom>
            <a:avLst/>
            <a:gdLst>
              <a:gd name="connsiteX0" fmla="*/ 0 w 63626"/>
              <a:gd name="connsiteY0" fmla="*/ 77084 h 77084"/>
              <a:gd name="connsiteX1" fmla="*/ 63626 w 63626"/>
              <a:gd name="connsiteY1" fmla="*/ 0 h 77084"/>
              <a:gd name="connsiteX2" fmla="*/ 63626 w 63626"/>
              <a:gd name="connsiteY2" fmla="*/ 77084 h 77084"/>
              <a:gd name="connsiteX3" fmla="*/ 0 w 63626"/>
              <a:gd name="connsiteY3" fmla="*/ 77084 h 77084"/>
            </a:gdLst>
            <a:ahLst/>
            <a:cxnLst>
              <a:cxn ang="0">
                <a:pos x="connsiteX0" y="connsiteY0"/>
              </a:cxn>
              <a:cxn ang="0">
                <a:pos x="connsiteX1" y="connsiteY1"/>
              </a:cxn>
              <a:cxn ang="0">
                <a:pos x="connsiteX2" y="connsiteY2"/>
              </a:cxn>
              <a:cxn ang="0">
                <a:pos x="connsiteX3" y="connsiteY3"/>
              </a:cxn>
            </a:cxnLst>
            <a:rect l="l" t="t" r="r" b="b"/>
            <a:pathLst>
              <a:path w="63626" h="77084">
                <a:moveTo>
                  <a:pt x="0" y="77084"/>
                </a:moveTo>
                <a:lnTo>
                  <a:pt x="63626" y="0"/>
                </a:lnTo>
                <a:lnTo>
                  <a:pt x="63626" y="77084"/>
                </a:lnTo>
                <a:lnTo>
                  <a:pt x="0" y="7708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6" name="Freeform 415"/>
          <p:cNvSpPr/>
          <p:nvPr/>
        </p:nvSpPr>
        <p:spPr>
          <a:xfrm rot="16200000" flipH="1">
            <a:off x="4695663" y="4416882"/>
            <a:ext cx="186540" cy="309123"/>
          </a:xfrm>
          <a:custGeom>
            <a:avLst/>
            <a:gdLst>
              <a:gd name="connsiteX0" fmla="*/ 0 w 186540"/>
              <a:gd name="connsiteY0" fmla="*/ 234040 h 234040"/>
              <a:gd name="connsiteX1" fmla="*/ 0 w 186540"/>
              <a:gd name="connsiteY1" fmla="*/ 0 h 234040"/>
              <a:gd name="connsiteX2" fmla="*/ 186540 w 186540"/>
              <a:gd name="connsiteY2" fmla="*/ 0 h 234040"/>
              <a:gd name="connsiteX3" fmla="*/ 186540 w 186540"/>
              <a:gd name="connsiteY3" fmla="*/ 234040 h 234040"/>
              <a:gd name="connsiteX4" fmla="*/ 0 w 186540"/>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4040">
                <a:moveTo>
                  <a:pt x="0" y="234040"/>
                </a:moveTo>
                <a:lnTo>
                  <a:pt x="0" y="0"/>
                </a:lnTo>
                <a:lnTo>
                  <a:pt x="186540" y="0"/>
                </a:lnTo>
                <a:lnTo>
                  <a:pt x="186540" y="234040"/>
                </a:lnTo>
                <a:lnTo>
                  <a:pt x="0" y="234040"/>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7" name="Freeform 416"/>
          <p:cNvSpPr/>
          <p:nvPr/>
        </p:nvSpPr>
        <p:spPr>
          <a:xfrm rot="16200000" flipH="1">
            <a:off x="4393141" y="4423483"/>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8" name="Freeform 417"/>
          <p:cNvSpPr/>
          <p:nvPr/>
        </p:nvSpPr>
        <p:spPr>
          <a:xfrm rot="16200000" flipH="1">
            <a:off x="4089493" y="4415757"/>
            <a:ext cx="186540" cy="311372"/>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19" name="Freeform 418"/>
          <p:cNvSpPr/>
          <p:nvPr/>
        </p:nvSpPr>
        <p:spPr>
          <a:xfrm rot="16200000" flipH="1">
            <a:off x="3785846" y="4423483"/>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0" name="Freeform 419"/>
          <p:cNvSpPr/>
          <p:nvPr/>
        </p:nvSpPr>
        <p:spPr>
          <a:xfrm rot="16200000" flipH="1">
            <a:off x="3482198" y="4415757"/>
            <a:ext cx="186540" cy="311372"/>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1" name="Freeform 420"/>
          <p:cNvSpPr/>
          <p:nvPr/>
        </p:nvSpPr>
        <p:spPr>
          <a:xfrm rot="16200000" flipH="1">
            <a:off x="3178551" y="4423483"/>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2" name="Freeform 421"/>
          <p:cNvSpPr/>
          <p:nvPr/>
        </p:nvSpPr>
        <p:spPr>
          <a:xfrm rot="16200000" flipH="1">
            <a:off x="2875621" y="4414355"/>
            <a:ext cx="186540" cy="314178"/>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3" name="Freeform 422"/>
          <p:cNvSpPr/>
          <p:nvPr/>
        </p:nvSpPr>
        <p:spPr>
          <a:xfrm rot="16200000" flipH="1">
            <a:off x="2570573" y="4423484"/>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4" name="Freeform 423"/>
          <p:cNvSpPr/>
          <p:nvPr/>
        </p:nvSpPr>
        <p:spPr>
          <a:xfrm rot="16200000" flipH="1">
            <a:off x="2266925" y="4415758"/>
            <a:ext cx="186540" cy="311372"/>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5" name="Freeform 424"/>
          <p:cNvSpPr/>
          <p:nvPr/>
        </p:nvSpPr>
        <p:spPr>
          <a:xfrm rot="16200000" flipH="1">
            <a:off x="1967397" y="4423484"/>
            <a:ext cx="186540" cy="295920"/>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6" name="Freeform 425"/>
          <p:cNvSpPr/>
          <p:nvPr/>
        </p:nvSpPr>
        <p:spPr>
          <a:xfrm rot="16200000" flipH="1">
            <a:off x="1663749" y="4415758"/>
            <a:ext cx="186540" cy="311372"/>
          </a:xfrm>
          <a:custGeom>
            <a:avLst/>
            <a:gdLst>
              <a:gd name="connsiteX0" fmla="*/ 0 w 186540"/>
              <a:gd name="connsiteY0" fmla="*/ 235743 h 235743"/>
              <a:gd name="connsiteX1" fmla="*/ 0 w 186540"/>
              <a:gd name="connsiteY1" fmla="*/ 71133 h 235743"/>
              <a:gd name="connsiteX2" fmla="*/ 58714 w 186540"/>
              <a:gd name="connsiteY2" fmla="*/ 0 h 235743"/>
              <a:gd name="connsiteX3" fmla="*/ 186540 w 186540"/>
              <a:gd name="connsiteY3" fmla="*/ 0 h 235743"/>
              <a:gd name="connsiteX4" fmla="*/ 186540 w 186540"/>
              <a:gd name="connsiteY4" fmla="*/ 235743 h 235743"/>
              <a:gd name="connsiteX5" fmla="*/ 0 w 186540"/>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40" h="235743">
                <a:moveTo>
                  <a:pt x="0" y="235743"/>
                </a:moveTo>
                <a:lnTo>
                  <a:pt x="0" y="71133"/>
                </a:lnTo>
                <a:lnTo>
                  <a:pt x="58714" y="0"/>
                </a:lnTo>
                <a:lnTo>
                  <a:pt x="186540" y="0"/>
                </a:lnTo>
                <a:lnTo>
                  <a:pt x="186540" y="235743"/>
                </a:lnTo>
                <a:lnTo>
                  <a:pt x="0" y="23574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7" name="Freeform 426"/>
          <p:cNvSpPr/>
          <p:nvPr/>
        </p:nvSpPr>
        <p:spPr>
          <a:xfrm rot="16200000" flipH="1">
            <a:off x="1435146" y="4498529"/>
            <a:ext cx="127826" cy="204545"/>
          </a:xfrm>
          <a:custGeom>
            <a:avLst/>
            <a:gdLst>
              <a:gd name="connsiteX0" fmla="*/ 0 w 127826"/>
              <a:gd name="connsiteY0" fmla="*/ 154863 h 154863"/>
              <a:gd name="connsiteX1" fmla="*/ 127826 w 127826"/>
              <a:gd name="connsiteY1" fmla="*/ 0 h 154863"/>
              <a:gd name="connsiteX2" fmla="*/ 127826 w 127826"/>
              <a:gd name="connsiteY2" fmla="*/ 154863 h 154863"/>
              <a:gd name="connsiteX3" fmla="*/ 0 w 127826"/>
              <a:gd name="connsiteY3" fmla="*/ 154863 h 154863"/>
            </a:gdLst>
            <a:ahLst/>
            <a:cxnLst>
              <a:cxn ang="0">
                <a:pos x="connsiteX0" y="connsiteY0"/>
              </a:cxn>
              <a:cxn ang="0">
                <a:pos x="connsiteX1" y="connsiteY1"/>
              </a:cxn>
              <a:cxn ang="0">
                <a:pos x="connsiteX2" y="connsiteY2"/>
              </a:cxn>
              <a:cxn ang="0">
                <a:pos x="connsiteX3" y="connsiteY3"/>
              </a:cxn>
            </a:cxnLst>
            <a:rect l="l" t="t" r="r" b="b"/>
            <a:pathLst>
              <a:path w="127826" h="154863">
                <a:moveTo>
                  <a:pt x="0" y="154863"/>
                </a:moveTo>
                <a:lnTo>
                  <a:pt x="127826" y="0"/>
                </a:lnTo>
                <a:lnTo>
                  <a:pt x="127826" y="154863"/>
                </a:lnTo>
                <a:lnTo>
                  <a:pt x="0" y="154863"/>
                </a:lnTo>
                <a:close/>
              </a:path>
            </a:pathLst>
          </a:custGeom>
          <a:solidFill>
            <a:srgbClr val="054C70"/>
          </a:solidFill>
          <a:ln w="9525">
            <a:solidFill>
              <a:srgbClr val="054C7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50" name="Freeform 249"/>
          <p:cNvSpPr/>
          <p:nvPr/>
        </p:nvSpPr>
        <p:spPr>
          <a:xfrm rot="5400000">
            <a:off x="4989856" y="2460444"/>
            <a:ext cx="257175" cy="234040"/>
          </a:xfrm>
          <a:custGeom>
            <a:avLst/>
            <a:gdLst>
              <a:gd name="connsiteX0" fmla="*/ 0 w 257175"/>
              <a:gd name="connsiteY0" fmla="*/ 234040 h 234040"/>
              <a:gd name="connsiteX1" fmla="*/ 19318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19318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9" name="Freeform 248"/>
          <p:cNvSpPr/>
          <p:nvPr/>
        </p:nvSpPr>
        <p:spPr>
          <a:xfrm rot="5400000">
            <a:off x="5242233" y="2635289"/>
            <a:ext cx="63995" cy="77531"/>
          </a:xfrm>
          <a:custGeom>
            <a:avLst/>
            <a:gdLst>
              <a:gd name="connsiteX0" fmla="*/ 0 w 63995"/>
              <a:gd name="connsiteY0" fmla="*/ 77531 h 77531"/>
              <a:gd name="connsiteX1" fmla="*/ 63995 w 63995"/>
              <a:gd name="connsiteY1" fmla="*/ 0 h 77531"/>
              <a:gd name="connsiteX2" fmla="*/ 63995 w 63995"/>
              <a:gd name="connsiteY2" fmla="*/ 77531 h 77531"/>
              <a:gd name="connsiteX3" fmla="*/ 0 w 63995"/>
              <a:gd name="connsiteY3" fmla="*/ 77531 h 77531"/>
            </a:gdLst>
            <a:ahLst/>
            <a:cxnLst>
              <a:cxn ang="0">
                <a:pos x="connsiteX0" y="connsiteY0"/>
              </a:cxn>
              <a:cxn ang="0">
                <a:pos x="connsiteX1" y="connsiteY1"/>
              </a:cxn>
              <a:cxn ang="0">
                <a:pos x="connsiteX2" y="connsiteY2"/>
              </a:cxn>
              <a:cxn ang="0">
                <a:pos x="connsiteX3" y="connsiteY3"/>
              </a:cxn>
            </a:cxnLst>
            <a:rect l="l" t="t" r="r" b="b"/>
            <a:pathLst>
              <a:path w="63995" h="77531">
                <a:moveTo>
                  <a:pt x="0" y="77531"/>
                </a:moveTo>
                <a:lnTo>
                  <a:pt x="63995" y="0"/>
                </a:lnTo>
                <a:lnTo>
                  <a:pt x="63995" y="77531"/>
                </a:lnTo>
                <a:lnTo>
                  <a:pt x="0" y="77531"/>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8" name="Freeform 247"/>
          <p:cNvSpPr/>
          <p:nvPr/>
        </p:nvSpPr>
        <p:spPr>
          <a:xfrm rot="5400000">
            <a:off x="4989856" y="2904161"/>
            <a:ext cx="257175" cy="234040"/>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7" name="Freeform 246"/>
          <p:cNvSpPr/>
          <p:nvPr/>
        </p:nvSpPr>
        <p:spPr>
          <a:xfrm rot="5400000">
            <a:off x="5218899" y="2909159"/>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6" name="Freeform 245"/>
          <p:cNvSpPr/>
          <p:nvPr/>
        </p:nvSpPr>
        <p:spPr>
          <a:xfrm rot="5400000">
            <a:off x="5448794" y="2903310"/>
            <a:ext cx="257175" cy="235743"/>
          </a:xfrm>
          <a:custGeom>
            <a:avLst/>
            <a:gdLst>
              <a:gd name="connsiteX0" fmla="*/ 0 w 257175"/>
              <a:gd name="connsiteY0" fmla="*/ 235743 h 235743"/>
              <a:gd name="connsiteX1" fmla="*/ 0 w 257175"/>
              <a:gd name="connsiteY1" fmla="*/ 156259 h 235743"/>
              <a:gd name="connsiteX2" fmla="*/ 128978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156259"/>
                </a:lnTo>
                <a:lnTo>
                  <a:pt x="128978"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5" name="Freeform 244"/>
          <p:cNvSpPr/>
          <p:nvPr/>
        </p:nvSpPr>
        <p:spPr>
          <a:xfrm rot="5400000">
            <a:off x="5708811" y="3008014"/>
            <a:ext cx="128197" cy="155312"/>
          </a:xfrm>
          <a:custGeom>
            <a:avLst/>
            <a:gdLst>
              <a:gd name="connsiteX0" fmla="*/ 0 w 128197"/>
              <a:gd name="connsiteY0" fmla="*/ 155312 h 155312"/>
              <a:gd name="connsiteX1" fmla="*/ 128197 w 128197"/>
              <a:gd name="connsiteY1" fmla="*/ 0 h 155312"/>
              <a:gd name="connsiteX2" fmla="*/ 128197 w 128197"/>
              <a:gd name="connsiteY2" fmla="*/ 155312 h 155312"/>
              <a:gd name="connsiteX3" fmla="*/ 0 w 128197"/>
              <a:gd name="connsiteY3" fmla="*/ 155312 h 155312"/>
            </a:gdLst>
            <a:ahLst/>
            <a:cxnLst>
              <a:cxn ang="0">
                <a:pos x="connsiteX0" y="connsiteY0"/>
              </a:cxn>
              <a:cxn ang="0">
                <a:pos x="connsiteX1" y="connsiteY1"/>
              </a:cxn>
              <a:cxn ang="0">
                <a:pos x="connsiteX2" y="connsiteY2"/>
              </a:cxn>
              <a:cxn ang="0">
                <a:pos x="connsiteX3" y="connsiteY3"/>
              </a:cxn>
            </a:cxnLst>
            <a:rect l="l" t="t" r="r" b="b"/>
            <a:pathLst>
              <a:path w="128197" h="155312">
                <a:moveTo>
                  <a:pt x="0" y="155312"/>
                </a:moveTo>
                <a:lnTo>
                  <a:pt x="128197" y="0"/>
                </a:lnTo>
                <a:lnTo>
                  <a:pt x="128197" y="155312"/>
                </a:lnTo>
                <a:lnTo>
                  <a:pt x="0" y="155312"/>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4" name="Freeform 243"/>
          <p:cNvSpPr/>
          <p:nvPr/>
        </p:nvSpPr>
        <p:spPr>
          <a:xfrm rot="5400000">
            <a:off x="4989856" y="3347878"/>
            <a:ext cx="257175" cy="234040"/>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3" name="Freeform 242"/>
          <p:cNvSpPr/>
          <p:nvPr/>
        </p:nvSpPr>
        <p:spPr>
          <a:xfrm rot="5400000">
            <a:off x="5218899" y="3352876"/>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2" name="Freeform 241"/>
          <p:cNvSpPr/>
          <p:nvPr/>
        </p:nvSpPr>
        <p:spPr>
          <a:xfrm rot="5400000">
            <a:off x="5448794" y="3347027"/>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1" name="Freeform 240"/>
          <p:cNvSpPr/>
          <p:nvPr/>
        </p:nvSpPr>
        <p:spPr>
          <a:xfrm rot="5400000">
            <a:off x="5678688" y="3352876"/>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40" name="Freeform 239"/>
          <p:cNvSpPr/>
          <p:nvPr/>
        </p:nvSpPr>
        <p:spPr>
          <a:xfrm rot="5400000">
            <a:off x="5908583" y="3347027"/>
            <a:ext cx="257175" cy="235743"/>
          </a:xfrm>
          <a:custGeom>
            <a:avLst/>
            <a:gdLst>
              <a:gd name="connsiteX0" fmla="*/ 0 w 257175"/>
              <a:gd name="connsiteY0" fmla="*/ 235743 h 235743"/>
              <a:gd name="connsiteX1" fmla="*/ 0 w 257175"/>
              <a:gd name="connsiteY1" fmla="*/ 78479 h 235743"/>
              <a:gd name="connsiteX2" fmla="*/ 64777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78479"/>
                </a:lnTo>
                <a:lnTo>
                  <a:pt x="64777"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9" name="Freeform 238"/>
          <p:cNvSpPr/>
          <p:nvPr/>
        </p:nvSpPr>
        <p:spPr>
          <a:xfrm rot="5400000">
            <a:off x="6170866" y="3385265"/>
            <a:ext cx="192398" cy="224045"/>
          </a:xfrm>
          <a:custGeom>
            <a:avLst/>
            <a:gdLst>
              <a:gd name="connsiteX0" fmla="*/ 0 w 192398"/>
              <a:gd name="connsiteY0" fmla="*/ 224045 h 224045"/>
              <a:gd name="connsiteX1" fmla="*/ 184929 w 192398"/>
              <a:gd name="connsiteY1" fmla="*/ 0 h 224045"/>
              <a:gd name="connsiteX2" fmla="*/ 184930 w 192398"/>
              <a:gd name="connsiteY2" fmla="*/ 0 h 224045"/>
              <a:gd name="connsiteX3" fmla="*/ 184929 w 192398"/>
              <a:gd name="connsiteY3" fmla="*/ 1 h 224045"/>
              <a:gd name="connsiteX4" fmla="*/ 192398 w 192398"/>
              <a:gd name="connsiteY4" fmla="*/ 1 h 224045"/>
              <a:gd name="connsiteX5" fmla="*/ 192398 w 192398"/>
              <a:gd name="connsiteY5" fmla="*/ 224045 h 224045"/>
              <a:gd name="connsiteX6" fmla="*/ 0 w 192398"/>
              <a:gd name="connsiteY6"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98" h="224045">
                <a:moveTo>
                  <a:pt x="0" y="224045"/>
                </a:moveTo>
                <a:lnTo>
                  <a:pt x="184929" y="0"/>
                </a:lnTo>
                <a:lnTo>
                  <a:pt x="184930" y="0"/>
                </a:lnTo>
                <a:lnTo>
                  <a:pt x="184929" y="1"/>
                </a:lnTo>
                <a:lnTo>
                  <a:pt x="192398" y="1"/>
                </a:lnTo>
                <a:lnTo>
                  <a:pt x="192398"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8" name="Freeform 237"/>
          <p:cNvSpPr/>
          <p:nvPr/>
        </p:nvSpPr>
        <p:spPr>
          <a:xfrm rot="5400000">
            <a:off x="6379877" y="3585227"/>
            <a:ext cx="7468" cy="9048"/>
          </a:xfrm>
          <a:custGeom>
            <a:avLst/>
            <a:gdLst>
              <a:gd name="connsiteX0" fmla="*/ 0 w 7468"/>
              <a:gd name="connsiteY0" fmla="*/ 9048 h 9048"/>
              <a:gd name="connsiteX1" fmla="*/ 7468 w 7468"/>
              <a:gd name="connsiteY1" fmla="*/ 0 h 9048"/>
              <a:gd name="connsiteX2" fmla="*/ 7468 w 7468"/>
              <a:gd name="connsiteY2" fmla="*/ 9048 h 9048"/>
              <a:gd name="connsiteX3" fmla="*/ 0 w 7468"/>
              <a:gd name="connsiteY3" fmla="*/ 9048 h 9048"/>
            </a:gdLst>
            <a:ahLst/>
            <a:cxnLst>
              <a:cxn ang="0">
                <a:pos x="connsiteX0" y="connsiteY0"/>
              </a:cxn>
              <a:cxn ang="0">
                <a:pos x="connsiteX1" y="connsiteY1"/>
              </a:cxn>
              <a:cxn ang="0">
                <a:pos x="connsiteX2" y="connsiteY2"/>
              </a:cxn>
              <a:cxn ang="0">
                <a:pos x="connsiteX3" y="connsiteY3"/>
              </a:cxn>
            </a:cxnLst>
            <a:rect l="l" t="t" r="r" b="b"/>
            <a:pathLst>
              <a:path w="7468" h="9048">
                <a:moveTo>
                  <a:pt x="0" y="9048"/>
                </a:moveTo>
                <a:lnTo>
                  <a:pt x="7468" y="0"/>
                </a:lnTo>
                <a:lnTo>
                  <a:pt x="7468" y="9048"/>
                </a:lnTo>
                <a:lnTo>
                  <a:pt x="0" y="9048"/>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7" name="Freeform 236"/>
          <p:cNvSpPr/>
          <p:nvPr/>
        </p:nvSpPr>
        <p:spPr>
          <a:xfrm rot="5400000">
            <a:off x="4989856" y="3791595"/>
            <a:ext cx="257175" cy="234040"/>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6" name="Freeform 235"/>
          <p:cNvSpPr/>
          <p:nvPr/>
        </p:nvSpPr>
        <p:spPr>
          <a:xfrm rot="5400000">
            <a:off x="5218899" y="3796593"/>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5" name="Freeform 234"/>
          <p:cNvSpPr/>
          <p:nvPr/>
        </p:nvSpPr>
        <p:spPr>
          <a:xfrm rot="5400000">
            <a:off x="5448794" y="3790744"/>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4" name="Freeform 233"/>
          <p:cNvSpPr/>
          <p:nvPr/>
        </p:nvSpPr>
        <p:spPr>
          <a:xfrm rot="5400000">
            <a:off x="5678688" y="3796593"/>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3" name="Freeform 232"/>
          <p:cNvSpPr/>
          <p:nvPr/>
        </p:nvSpPr>
        <p:spPr>
          <a:xfrm rot="5400000">
            <a:off x="5908583" y="3790744"/>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2" name="Freeform 231"/>
          <p:cNvSpPr/>
          <p:nvPr/>
        </p:nvSpPr>
        <p:spPr>
          <a:xfrm rot="5400000">
            <a:off x="6138477" y="3796593"/>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1" name="Freeform 230"/>
          <p:cNvSpPr/>
          <p:nvPr/>
        </p:nvSpPr>
        <p:spPr>
          <a:xfrm rot="5400000">
            <a:off x="6368372" y="3790744"/>
            <a:ext cx="257175" cy="235743"/>
          </a:xfrm>
          <a:custGeom>
            <a:avLst/>
            <a:gdLst>
              <a:gd name="connsiteX0" fmla="*/ 0 w 257175"/>
              <a:gd name="connsiteY0" fmla="*/ 235743 h 235743"/>
              <a:gd name="connsiteX1" fmla="*/ 0 w 257175"/>
              <a:gd name="connsiteY1" fmla="*/ 697 h 235743"/>
              <a:gd name="connsiteX2" fmla="*/ 575 w 257175"/>
              <a:gd name="connsiteY2" fmla="*/ 0 h 235743"/>
              <a:gd name="connsiteX3" fmla="*/ 257175 w 257175"/>
              <a:gd name="connsiteY3" fmla="*/ 0 h 235743"/>
              <a:gd name="connsiteX4" fmla="*/ 257175 w 257175"/>
              <a:gd name="connsiteY4" fmla="*/ 235743 h 235743"/>
              <a:gd name="connsiteX5" fmla="*/ 0 w 257175"/>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35743">
                <a:moveTo>
                  <a:pt x="0" y="235743"/>
                </a:moveTo>
                <a:lnTo>
                  <a:pt x="0" y="697"/>
                </a:lnTo>
                <a:lnTo>
                  <a:pt x="575"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30" name="Freeform 229"/>
          <p:cNvSpPr/>
          <p:nvPr/>
        </p:nvSpPr>
        <p:spPr>
          <a:xfrm rot="5400000">
            <a:off x="6598554" y="3796881"/>
            <a:ext cx="256600" cy="224045"/>
          </a:xfrm>
          <a:custGeom>
            <a:avLst/>
            <a:gdLst>
              <a:gd name="connsiteX0" fmla="*/ 0 w 256600"/>
              <a:gd name="connsiteY0" fmla="*/ 224045 h 224045"/>
              <a:gd name="connsiteX1" fmla="*/ 184930 w 256600"/>
              <a:gd name="connsiteY1" fmla="*/ 0 h 224045"/>
              <a:gd name="connsiteX2" fmla="*/ 184931 w 256600"/>
              <a:gd name="connsiteY2" fmla="*/ 0 h 224045"/>
              <a:gd name="connsiteX3" fmla="*/ 184930 w 256600"/>
              <a:gd name="connsiteY3" fmla="*/ 1 h 224045"/>
              <a:gd name="connsiteX4" fmla="*/ 256600 w 256600"/>
              <a:gd name="connsiteY4" fmla="*/ 1 h 224045"/>
              <a:gd name="connsiteX5" fmla="*/ 256600 w 256600"/>
              <a:gd name="connsiteY5" fmla="*/ 224045 h 224045"/>
              <a:gd name="connsiteX6" fmla="*/ 0 w 256600"/>
              <a:gd name="connsiteY6"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00" h="224045">
                <a:moveTo>
                  <a:pt x="0" y="224045"/>
                </a:moveTo>
                <a:lnTo>
                  <a:pt x="184930" y="0"/>
                </a:lnTo>
                <a:lnTo>
                  <a:pt x="184931" y="0"/>
                </a:lnTo>
                <a:lnTo>
                  <a:pt x="184930" y="1"/>
                </a:lnTo>
                <a:lnTo>
                  <a:pt x="256600" y="1"/>
                </a:lnTo>
                <a:lnTo>
                  <a:pt x="256600"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9" name="Freeform 228"/>
          <p:cNvSpPr/>
          <p:nvPr/>
        </p:nvSpPr>
        <p:spPr>
          <a:xfrm rot="5400000">
            <a:off x="6846456" y="3957954"/>
            <a:ext cx="71669" cy="86828"/>
          </a:xfrm>
          <a:custGeom>
            <a:avLst/>
            <a:gdLst>
              <a:gd name="connsiteX0" fmla="*/ 0 w 71669"/>
              <a:gd name="connsiteY0" fmla="*/ 86828 h 86828"/>
              <a:gd name="connsiteX1" fmla="*/ 71669 w 71669"/>
              <a:gd name="connsiteY1" fmla="*/ 0 h 86828"/>
              <a:gd name="connsiteX2" fmla="*/ 71669 w 71669"/>
              <a:gd name="connsiteY2" fmla="*/ 86828 h 86828"/>
              <a:gd name="connsiteX3" fmla="*/ 0 w 71669"/>
              <a:gd name="connsiteY3" fmla="*/ 86828 h 86828"/>
            </a:gdLst>
            <a:ahLst/>
            <a:cxnLst>
              <a:cxn ang="0">
                <a:pos x="connsiteX0" y="connsiteY0"/>
              </a:cxn>
              <a:cxn ang="0">
                <a:pos x="connsiteX1" y="connsiteY1"/>
              </a:cxn>
              <a:cxn ang="0">
                <a:pos x="connsiteX2" y="connsiteY2"/>
              </a:cxn>
              <a:cxn ang="0">
                <a:pos x="connsiteX3" y="connsiteY3"/>
              </a:cxn>
            </a:cxnLst>
            <a:rect l="l" t="t" r="r" b="b"/>
            <a:pathLst>
              <a:path w="71669" h="86828">
                <a:moveTo>
                  <a:pt x="0" y="86828"/>
                </a:moveTo>
                <a:lnTo>
                  <a:pt x="71669" y="0"/>
                </a:lnTo>
                <a:lnTo>
                  <a:pt x="71669" y="86828"/>
                </a:lnTo>
                <a:lnTo>
                  <a:pt x="0" y="86828"/>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8" name="Freeform 227"/>
          <p:cNvSpPr/>
          <p:nvPr/>
        </p:nvSpPr>
        <p:spPr>
          <a:xfrm rot="5400000">
            <a:off x="4989856" y="4235312"/>
            <a:ext cx="257175" cy="234040"/>
          </a:xfrm>
          <a:custGeom>
            <a:avLst/>
            <a:gdLst>
              <a:gd name="connsiteX0" fmla="*/ 0 w 257175"/>
              <a:gd name="connsiteY0" fmla="*/ 234040 h 234040"/>
              <a:gd name="connsiteX1" fmla="*/ 0 w 257175"/>
              <a:gd name="connsiteY1" fmla="*/ 0 h 234040"/>
              <a:gd name="connsiteX2" fmla="*/ 257175 w 257175"/>
              <a:gd name="connsiteY2" fmla="*/ 0 h 234040"/>
              <a:gd name="connsiteX3" fmla="*/ 257175 w 257175"/>
              <a:gd name="connsiteY3" fmla="*/ 234040 h 234040"/>
              <a:gd name="connsiteX4" fmla="*/ 0 w 257175"/>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4040">
                <a:moveTo>
                  <a:pt x="0" y="234040"/>
                </a:moveTo>
                <a:lnTo>
                  <a:pt x="0" y="0"/>
                </a:lnTo>
                <a:lnTo>
                  <a:pt x="257175" y="0"/>
                </a:lnTo>
                <a:lnTo>
                  <a:pt x="257175"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7" name="Freeform 226"/>
          <p:cNvSpPr/>
          <p:nvPr/>
        </p:nvSpPr>
        <p:spPr>
          <a:xfrm rot="5400000">
            <a:off x="5218899" y="4240309"/>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6" name="Freeform 225"/>
          <p:cNvSpPr/>
          <p:nvPr/>
        </p:nvSpPr>
        <p:spPr>
          <a:xfrm rot="5400000">
            <a:off x="5448794" y="4234460"/>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5" name="Freeform 224"/>
          <p:cNvSpPr/>
          <p:nvPr/>
        </p:nvSpPr>
        <p:spPr>
          <a:xfrm rot="5400000">
            <a:off x="5678688" y="4240310"/>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4" name="Freeform 223"/>
          <p:cNvSpPr/>
          <p:nvPr/>
        </p:nvSpPr>
        <p:spPr>
          <a:xfrm rot="5400000">
            <a:off x="5908583" y="4234460"/>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3" name="Freeform 222"/>
          <p:cNvSpPr/>
          <p:nvPr/>
        </p:nvSpPr>
        <p:spPr>
          <a:xfrm rot="5400000">
            <a:off x="6138477" y="4240309"/>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2" name="Freeform 221"/>
          <p:cNvSpPr/>
          <p:nvPr/>
        </p:nvSpPr>
        <p:spPr>
          <a:xfrm rot="5400000">
            <a:off x="6368372" y="4234461"/>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1" name="Freeform 220"/>
          <p:cNvSpPr/>
          <p:nvPr/>
        </p:nvSpPr>
        <p:spPr>
          <a:xfrm rot="5400000">
            <a:off x="6598266" y="4240309"/>
            <a:ext cx="257175" cy="224044"/>
          </a:xfrm>
          <a:custGeom>
            <a:avLst/>
            <a:gdLst>
              <a:gd name="connsiteX0" fmla="*/ 0 w 257175"/>
              <a:gd name="connsiteY0" fmla="*/ 224044 h 224044"/>
              <a:gd name="connsiteX1" fmla="*/ 0 w 257175"/>
              <a:gd name="connsiteY1" fmla="*/ 0 h 224044"/>
              <a:gd name="connsiteX2" fmla="*/ 257175 w 257175"/>
              <a:gd name="connsiteY2" fmla="*/ 0 h 224044"/>
              <a:gd name="connsiteX3" fmla="*/ 257175 w 257175"/>
              <a:gd name="connsiteY3" fmla="*/ 224044 h 224044"/>
              <a:gd name="connsiteX4" fmla="*/ 0 w 257175"/>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24044">
                <a:moveTo>
                  <a:pt x="0" y="224044"/>
                </a:moveTo>
                <a:lnTo>
                  <a:pt x="0" y="0"/>
                </a:lnTo>
                <a:lnTo>
                  <a:pt x="257175" y="0"/>
                </a:lnTo>
                <a:lnTo>
                  <a:pt x="257175"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20" name="Freeform 219"/>
          <p:cNvSpPr/>
          <p:nvPr/>
        </p:nvSpPr>
        <p:spPr>
          <a:xfrm rot="5400000">
            <a:off x="6828161" y="4234461"/>
            <a:ext cx="257175" cy="235743"/>
          </a:xfrm>
          <a:custGeom>
            <a:avLst/>
            <a:gdLst>
              <a:gd name="connsiteX0" fmla="*/ 0 w 257175"/>
              <a:gd name="connsiteY0" fmla="*/ 235743 h 235743"/>
              <a:gd name="connsiteX1" fmla="*/ 0 w 257175"/>
              <a:gd name="connsiteY1" fmla="*/ 0 h 235743"/>
              <a:gd name="connsiteX2" fmla="*/ 257175 w 257175"/>
              <a:gd name="connsiteY2" fmla="*/ 0 h 235743"/>
              <a:gd name="connsiteX3" fmla="*/ 257175 w 257175"/>
              <a:gd name="connsiteY3" fmla="*/ 235743 h 235743"/>
              <a:gd name="connsiteX4" fmla="*/ 0 w 257175"/>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35743">
                <a:moveTo>
                  <a:pt x="0" y="235743"/>
                </a:moveTo>
                <a:lnTo>
                  <a:pt x="0" y="0"/>
                </a:lnTo>
                <a:lnTo>
                  <a:pt x="257175" y="0"/>
                </a:lnTo>
                <a:lnTo>
                  <a:pt x="25717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9" name="Freeform 218"/>
          <p:cNvSpPr/>
          <p:nvPr/>
        </p:nvSpPr>
        <p:spPr>
          <a:xfrm rot="5400000">
            <a:off x="7058056" y="4240310"/>
            <a:ext cx="257175" cy="224045"/>
          </a:xfrm>
          <a:custGeom>
            <a:avLst/>
            <a:gdLst>
              <a:gd name="connsiteX0" fmla="*/ 0 w 257175"/>
              <a:gd name="connsiteY0" fmla="*/ 224045 h 224045"/>
              <a:gd name="connsiteX1" fmla="*/ 0 w 257175"/>
              <a:gd name="connsiteY1" fmla="*/ 146961 h 224045"/>
              <a:gd name="connsiteX2" fmla="*/ 121303 w 257175"/>
              <a:gd name="connsiteY2" fmla="*/ 0 h 224045"/>
              <a:gd name="connsiteX3" fmla="*/ 121304 w 257175"/>
              <a:gd name="connsiteY3" fmla="*/ 0 h 224045"/>
              <a:gd name="connsiteX4" fmla="*/ 121303 w 257175"/>
              <a:gd name="connsiteY4" fmla="*/ 1 h 224045"/>
              <a:gd name="connsiteX5" fmla="*/ 257175 w 257175"/>
              <a:gd name="connsiteY5" fmla="*/ 1 h 224045"/>
              <a:gd name="connsiteX6" fmla="*/ 257175 w 257175"/>
              <a:gd name="connsiteY6" fmla="*/ 224045 h 224045"/>
              <a:gd name="connsiteX7" fmla="*/ 0 w 257175"/>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175" h="224045">
                <a:moveTo>
                  <a:pt x="0" y="224045"/>
                </a:moveTo>
                <a:lnTo>
                  <a:pt x="0" y="146961"/>
                </a:lnTo>
                <a:lnTo>
                  <a:pt x="121303" y="0"/>
                </a:lnTo>
                <a:lnTo>
                  <a:pt x="121304" y="0"/>
                </a:lnTo>
                <a:lnTo>
                  <a:pt x="121303" y="1"/>
                </a:lnTo>
                <a:lnTo>
                  <a:pt x="257175" y="1"/>
                </a:lnTo>
                <a:lnTo>
                  <a:pt x="257175"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8" name="Freeform 217"/>
          <p:cNvSpPr/>
          <p:nvPr/>
        </p:nvSpPr>
        <p:spPr>
          <a:xfrm rot="5400000">
            <a:off x="7313035" y="4330678"/>
            <a:ext cx="135871" cy="164610"/>
          </a:xfrm>
          <a:custGeom>
            <a:avLst/>
            <a:gdLst>
              <a:gd name="connsiteX0" fmla="*/ 0 w 135871"/>
              <a:gd name="connsiteY0" fmla="*/ 164610 h 164610"/>
              <a:gd name="connsiteX1" fmla="*/ 135871 w 135871"/>
              <a:gd name="connsiteY1" fmla="*/ 0 h 164610"/>
              <a:gd name="connsiteX2" fmla="*/ 135871 w 135871"/>
              <a:gd name="connsiteY2" fmla="*/ 164610 h 164610"/>
              <a:gd name="connsiteX3" fmla="*/ 0 w 135871"/>
              <a:gd name="connsiteY3" fmla="*/ 164610 h 164610"/>
            </a:gdLst>
            <a:ahLst/>
            <a:cxnLst>
              <a:cxn ang="0">
                <a:pos x="connsiteX0" y="connsiteY0"/>
              </a:cxn>
              <a:cxn ang="0">
                <a:pos x="connsiteX1" y="connsiteY1"/>
              </a:cxn>
              <a:cxn ang="0">
                <a:pos x="connsiteX2" y="connsiteY2"/>
              </a:cxn>
              <a:cxn ang="0">
                <a:pos x="connsiteX3" y="connsiteY3"/>
              </a:cxn>
            </a:cxnLst>
            <a:rect l="l" t="t" r="r" b="b"/>
            <a:pathLst>
              <a:path w="135871" h="164610">
                <a:moveTo>
                  <a:pt x="0" y="164610"/>
                </a:moveTo>
                <a:lnTo>
                  <a:pt x="135871" y="0"/>
                </a:lnTo>
                <a:lnTo>
                  <a:pt x="135871" y="164610"/>
                </a:lnTo>
                <a:lnTo>
                  <a:pt x="0" y="16461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7" name="Freeform 216"/>
          <p:cNvSpPr/>
          <p:nvPr/>
        </p:nvSpPr>
        <p:spPr>
          <a:xfrm rot="5400000">
            <a:off x="4992598" y="4676284"/>
            <a:ext cx="251691" cy="234040"/>
          </a:xfrm>
          <a:custGeom>
            <a:avLst/>
            <a:gdLst>
              <a:gd name="connsiteX0" fmla="*/ 0 w 251691"/>
              <a:gd name="connsiteY0" fmla="*/ 234040 h 234040"/>
              <a:gd name="connsiteX1" fmla="*/ 0 w 251691"/>
              <a:gd name="connsiteY1" fmla="*/ 0 h 234040"/>
              <a:gd name="connsiteX2" fmla="*/ 251691 w 251691"/>
              <a:gd name="connsiteY2" fmla="*/ 0 h 234040"/>
              <a:gd name="connsiteX3" fmla="*/ 251691 w 251691"/>
              <a:gd name="connsiteY3" fmla="*/ 234040 h 234040"/>
              <a:gd name="connsiteX4" fmla="*/ 0 w 251691"/>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4040">
                <a:moveTo>
                  <a:pt x="0" y="234040"/>
                </a:moveTo>
                <a:lnTo>
                  <a:pt x="0" y="0"/>
                </a:lnTo>
                <a:lnTo>
                  <a:pt x="251691" y="0"/>
                </a:lnTo>
                <a:lnTo>
                  <a:pt x="251691"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6" name="Freeform 215"/>
          <p:cNvSpPr/>
          <p:nvPr/>
        </p:nvSpPr>
        <p:spPr>
          <a:xfrm rot="5400000">
            <a:off x="5221641" y="4681282"/>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5" name="Freeform 214"/>
          <p:cNvSpPr/>
          <p:nvPr/>
        </p:nvSpPr>
        <p:spPr>
          <a:xfrm rot="5400000">
            <a:off x="5451536" y="4675433"/>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4" name="Freeform 213"/>
          <p:cNvSpPr/>
          <p:nvPr/>
        </p:nvSpPr>
        <p:spPr>
          <a:xfrm rot="5400000">
            <a:off x="5681430" y="4681282"/>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3" name="Freeform 212"/>
          <p:cNvSpPr/>
          <p:nvPr/>
        </p:nvSpPr>
        <p:spPr>
          <a:xfrm rot="5400000">
            <a:off x="5911325" y="4675433"/>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2" name="Freeform 211"/>
          <p:cNvSpPr/>
          <p:nvPr/>
        </p:nvSpPr>
        <p:spPr>
          <a:xfrm rot="5400000">
            <a:off x="6141219" y="4681282"/>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1" name="Freeform 210"/>
          <p:cNvSpPr/>
          <p:nvPr/>
        </p:nvSpPr>
        <p:spPr>
          <a:xfrm rot="5400000">
            <a:off x="6371114" y="4675433"/>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10" name="Freeform 209"/>
          <p:cNvSpPr/>
          <p:nvPr/>
        </p:nvSpPr>
        <p:spPr>
          <a:xfrm rot="5400000">
            <a:off x="6601008" y="4681282"/>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9" name="Freeform 208"/>
          <p:cNvSpPr/>
          <p:nvPr/>
        </p:nvSpPr>
        <p:spPr>
          <a:xfrm rot="5400000">
            <a:off x="6830903" y="4675433"/>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8" name="Freeform 207"/>
          <p:cNvSpPr/>
          <p:nvPr/>
        </p:nvSpPr>
        <p:spPr>
          <a:xfrm rot="5400000">
            <a:off x="7060797" y="4681282"/>
            <a:ext cx="251691" cy="224044"/>
          </a:xfrm>
          <a:custGeom>
            <a:avLst/>
            <a:gdLst>
              <a:gd name="connsiteX0" fmla="*/ 0 w 251691"/>
              <a:gd name="connsiteY0" fmla="*/ 224044 h 224044"/>
              <a:gd name="connsiteX1" fmla="*/ 0 w 251691"/>
              <a:gd name="connsiteY1" fmla="*/ 0 h 224044"/>
              <a:gd name="connsiteX2" fmla="*/ 251691 w 251691"/>
              <a:gd name="connsiteY2" fmla="*/ 0 h 224044"/>
              <a:gd name="connsiteX3" fmla="*/ 251691 w 251691"/>
              <a:gd name="connsiteY3" fmla="*/ 224044 h 224044"/>
              <a:gd name="connsiteX4" fmla="*/ 0 w 251691"/>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24044">
                <a:moveTo>
                  <a:pt x="0" y="224044"/>
                </a:moveTo>
                <a:lnTo>
                  <a:pt x="0" y="0"/>
                </a:lnTo>
                <a:lnTo>
                  <a:pt x="251691" y="0"/>
                </a:lnTo>
                <a:lnTo>
                  <a:pt x="251691"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7" name="Freeform 206"/>
          <p:cNvSpPr/>
          <p:nvPr/>
        </p:nvSpPr>
        <p:spPr>
          <a:xfrm rot="5400000">
            <a:off x="7290692" y="4675433"/>
            <a:ext cx="251691" cy="235743"/>
          </a:xfrm>
          <a:custGeom>
            <a:avLst/>
            <a:gdLst>
              <a:gd name="connsiteX0" fmla="*/ 0 w 251691"/>
              <a:gd name="connsiteY0" fmla="*/ 235743 h 235743"/>
              <a:gd name="connsiteX1" fmla="*/ 0 w 251691"/>
              <a:gd name="connsiteY1" fmla="*/ 0 h 235743"/>
              <a:gd name="connsiteX2" fmla="*/ 251691 w 251691"/>
              <a:gd name="connsiteY2" fmla="*/ 0 h 235743"/>
              <a:gd name="connsiteX3" fmla="*/ 251691 w 251691"/>
              <a:gd name="connsiteY3" fmla="*/ 235743 h 235743"/>
              <a:gd name="connsiteX4" fmla="*/ 0 w 251691"/>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91" h="235743">
                <a:moveTo>
                  <a:pt x="0" y="235743"/>
                </a:moveTo>
                <a:lnTo>
                  <a:pt x="0" y="0"/>
                </a:lnTo>
                <a:lnTo>
                  <a:pt x="251691" y="0"/>
                </a:lnTo>
                <a:lnTo>
                  <a:pt x="251691"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6" name="Freeform 205"/>
          <p:cNvSpPr/>
          <p:nvPr/>
        </p:nvSpPr>
        <p:spPr>
          <a:xfrm rot="5400000">
            <a:off x="7520588" y="4681281"/>
            <a:ext cx="251691" cy="224047"/>
          </a:xfrm>
          <a:custGeom>
            <a:avLst/>
            <a:gdLst>
              <a:gd name="connsiteX0" fmla="*/ 0 w 251691"/>
              <a:gd name="connsiteY0" fmla="*/ 224047 h 224047"/>
              <a:gd name="connsiteX1" fmla="*/ 0 w 251691"/>
              <a:gd name="connsiteY1" fmla="*/ 69184 h 224047"/>
              <a:gd name="connsiteX2" fmla="*/ 57105 w 251691"/>
              <a:gd name="connsiteY2" fmla="*/ 0 h 224047"/>
              <a:gd name="connsiteX3" fmla="*/ 57106 w 251691"/>
              <a:gd name="connsiteY3" fmla="*/ 0 h 224047"/>
              <a:gd name="connsiteX4" fmla="*/ 57105 w 251691"/>
              <a:gd name="connsiteY4" fmla="*/ 1 h 224047"/>
              <a:gd name="connsiteX5" fmla="*/ 251691 w 251691"/>
              <a:gd name="connsiteY5" fmla="*/ 1 h 224047"/>
              <a:gd name="connsiteX6" fmla="*/ 251691 w 251691"/>
              <a:gd name="connsiteY6" fmla="*/ 224047 h 224047"/>
              <a:gd name="connsiteX7" fmla="*/ 0 w 251691"/>
              <a:gd name="connsiteY7" fmla="*/ 224047 h 2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691" h="224047">
                <a:moveTo>
                  <a:pt x="0" y="224047"/>
                </a:moveTo>
                <a:lnTo>
                  <a:pt x="0" y="69184"/>
                </a:lnTo>
                <a:lnTo>
                  <a:pt x="57105" y="0"/>
                </a:lnTo>
                <a:lnTo>
                  <a:pt x="57106" y="0"/>
                </a:lnTo>
                <a:lnTo>
                  <a:pt x="57105" y="1"/>
                </a:lnTo>
                <a:lnTo>
                  <a:pt x="251691" y="1"/>
                </a:lnTo>
                <a:lnTo>
                  <a:pt x="251691" y="224047"/>
                </a:lnTo>
                <a:lnTo>
                  <a:pt x="0" y="224047"/>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5" name="Freeform 204"/>
          <p:cNvSpPr/>
          <p:nvPr/>
        </p:nvSpPr>
        <p:spPr>
          <a:xfrm rot="5400000">
            <a:off x="7779036" y="4703986"/>
            <a:ext cx="194585" cy="235743"/>
          </a:xfrm>
          <a:custGeom>
            <a:avLst/>
            <a:gdLst>
              <a:gd name="connsiteX0" fmla="*/ 0 w 194585"/>
              <a:gd name="connsiteY0" fmla="*/ 235743 h 235743"/>
              <a:gd name="connsiteX1" fmla="*/ 194585 w 194585"/>
              <a:gd name="connsiteY1" fmla="*/ 0 h 235743"/>
              <a:gd name="connsiteX2" fmla="*/ 194585 w 194585"/>
              <a:gd name="connsiteY2" fmla="*/ 235743 h 235743"/>
              <a:gd name="connsiteX3" fmla="*/ 0 w 19458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194585" h="235743">
                <a:moveTo>
                  <a:pt x="0" y="235743"/>
                </a:moveTo>
                <a:lnTo>
                  <a:pt x="194585" y="0"/>
                </a:lnTo>
                <a:lnTo>
                  <a:pt x="194585"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2" name="Freeform 201"/>
          <p:cNvSpPr/>
          <p:nvPr/>
        </p:nvSpPr>
        <p:spPr>
          <a:xfrm rot="5400000">
            <a:off x="5025172" y="2682303"/>
            <a:ext cx="186542" cy="234040"/>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1" name="Freeform 200"/>
          <p:cNvSpPr/>
          <p:nvPr/>
        </p:nvSpPr>
        <p:spPr>
          <a:xfrm rot="5400000">
            <a:off x="5254216" y="2687301"/>
            <a:ext cx="186542" cy="224045"/>
          </a:xfrm>
          <a:custGeom>
            <a:avLst/>
            <a:gdLst>
              <a:gd name="connsiteX0" fmla="*/ 0 w 186542"/>
              <a:gd name="connsiteY0" fmla="*/ 224045 h 224045"/>
              <a:gd name="connsiteX1" fmla="*/ 0 w 186542"/>
              <a:gd name="connsiteY1" fmla="*/ 146514 h 224045"/>
              <a:gd name="connsiteX2" fmla="*/ 120934 w 186542"/>
              <a:gd name="connsiteY2" fmla="*/ 0 h 224045"/>
              <a:gd name="connsiteX3" fmla="*/ 120935 w 186542"/>
              <a:gd name="connsiteY3" fmla="*/ 0 h 224045"/>
              <a:gd name="connsiteX4" fmla="*/ 120934 w 186542"/>
              <a:gd name="connsiteY4" fmla="*/ 1 h 224045"/>
              <a:gd name="connsiteX5" fmla="*/ 186542 w 186542"/>
              <a:gd name="connsiteY5" fmla="*/ 1 h 224045"/>
              <a:gd name="connsiteX6" fmla="*/ 186542 w 186542"/>
              <a:gd name="connsiteY6" fmla="*/ 224045 h 224045"/>
              <a:gd name="connsiteX7" fmla="*/ 0 w 186542"/>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42" h="224045">
                <a:moveTo>
                  <a:pt x="0" y="224045"/>
                </a:moveTo>
                <a:lnTo>
                  <a:pt x="0" y="146514"/>
                </a:lnTo>
                <a:lnTo>
                  <a:pt x="120934" y="0"/>
                </a:lnTo>
                <a:lnTo>
                  <a:pt x="120935" y="0"/>
                </a:lnTo>
                <a:lnTo>
                  <a:pt x="120934" y="1"/>
                </a:lnTo>
                <a:lnTo>
                  <a:pt x="186542" y="1"/>
                </a:lnTo>
                <a:lnTo>
                  <a:pt x="186542"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200" name="Freeform 199"/>
          <p:cNvSpPr/>
          <p:nvPr/>
        </p:nvSpPr>
        <p:spPr>
          <a:xfrm rot="5400000">
            <a:off x="5466448" y="2820048"/>
            <a:ext cx="65607" cy="79484"/>
          </a:xfrm>
          <a:custGeom>
            <a:avLst/>
            <a:gdLst>
              <a:gd name="connsiteX0" fmla="*/ 0 w 65607"/>
              <a:gd name="connsiteY0" fmla="*/ 79484 h 79484"/>
              <a:gd name="connsiteX1" fmla="*/ 65607 w 65607"/>
              <a:gd name="connsiteY1" fmla="*/ 0 h 79484"/>
              <a:gd name="connsiteX2" fmla="*/ 65607 w 65607"/>
              <a:gd name="connsiteY2" fmla="*/ 79484 h 79484"/>
              <a:gd name="connsiteX3" fmla="*/ 0 w 65607"/>
              <a:gd name="connsiteY3" fmla="*/ 79484 h 79484"/>
            </a:gdLst>
            <a:ahLst/>
            <a:cxnLst>
              <a:cxn ang="0">
                <a:pos x="connsiteX0" y="connsiteY0"/>
              </a:cxn>
              <a:cxn ang="0">
                <a:pos x="connsiteX1" y="connsiteY1"/>
              </a:cxn>
              <a:cxn ang="0">
                <a:pos x="connsiteX2" y="connsiteY2"/>
              </a:cxn>
              <a:cxn ang="0">
                <a:pos x="connsiteX3" y="connsiteY3"/>
              </a:cxn>
            </a:cxnLst>
            <a:rect l="l" t="t" r="r" b="b"/>
            <a:pathLst>
              <a:path w="65607" h="79484">
                <a:moveTo>
                  <a:pt x="0" y="79484"/>
                </a:moveTo>
                <a:lnTo>
                  <a:pt x="65607" y="0"/>
                </a:lnTo>
                <a:lnTo>
                  <a:pt x="65607" y="79484"/>
                </a:lnTo>
                <a:lnTo>
                  <a:pt x="0" y="7948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7" name="Freeform 196"/>
          <p:cNvSpPr/>
          <p:nvPr/>
        </p:nvSpPr>
        <p:spPr>
          <a:xfrm rot="5400000">
            <a:off x="5025172" y="3126020"/>
            <a:ext cx="186542" cy="234040"/>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6" name="Freeform 195"/>
          <p:cNvSpPr/>
          <p:nvPr/>
        </p:nvSpPr>
        <p:spPr>
          <a:xfrm rot="5400000">
            <a:off x="5254215" y="3131018"/>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5" name="Freeform 194"/>
          <p:cNvSpPr/>
          <p:nvPr/>
        </p:nvSpPr>
        <p:spPr>
          <a:xfrm rot="5400000">
            <a:off x="5484110" y="3125169"/>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4" name="Freeform 193"/>
          <p:cNvSpPr/>
          <p:nvPr/>
        </p:nvSpPr>
        <p:spPr>
          <a:xfrm rot="5400000">
            <a:off x="5714005" y="3131018"/>
            <a:ext cx="186542" cy="224045"/>
          </a:xfrm>
          <a:custGeom>
            <a:avLst/>
            <a:gdLst>
              <a:gd name="connsiteX0" fmla="*/ 0 w 186542"/>
              <a:gd name="connsiteY0" fmla="*/ 224045 h 224045"/>
              <a:gd name="connsiteX1" fmla="*/ 0 w 186542"/>
              <a:gd name="connsiteY1" fmla="*/ 68733 h 224045"/>
              <a:gd name="connsiteX2" fmla="*/ 56733 w 186542"/>
              <a:gd name="connsiteY2" fmla="*/ 0 h 224045"/>
              <a:gd name="connsiteX3" fmla="*/ 56734 w 186542"/>
              <a:gd name="connsiteY3" fmla="*/ 0 h 224045"/>
              <a:gd name="connsiteX4" fmla="*/ 56733 w 186542"/>
              <a:gd name="connsiteY4" fmla="*/ 1 h 224045"/>
              <a:gd name="connsiteX5" fmla="*/ 186542 w 186542"/>
              <a:gd name="connsiteY5" fmla="*/ 1 h 224045"/>
              <a:gd name="connsiteX6" fmla="*/ 186542 w 186542"/>
              <a:gd name="connsiteY6" fmla="*/ 224045 h 224045"/>
              <a:gd name="connsiteX7" fmla="*/ 0 w 186542"/>
              <a:gd name="connsiteY7" fmla="*/ 224045 h 22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542" h="224045">
                <a:moveTo>
                  <a:pt x="0" y="224045"/>
                </a:moveTo>
                <a:lnTo>
                  <a:pt x="0" y="68733"/>
                </a:lnTo>
                <a:lnTo>
                  <a:pt x="56733" y="0"/>
                </a:lnTo>
                <a:lnTo>
                  <a:pt x="56734" y="0"/>
                </a:lnTo>
                <a:lnTo>
                  <a:pt x="56733" y="1"/>
                </a:lnTo>
                <a:lnTo>
                  <a:pt x="186542" y="1"/>
                </a:lnTo>
                <a:lnTo>
                  <a:pt x="186542" y="224045"/>
                </a:lnTo>
                <a:lnTo>
                  <a:pt x="0" y="224045"/>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3" name="Freeform 192"/>
          <p:cNvSpPr/>
          <p:nvPr/>
        </p:nvSpPr>
        <p:spPr>
          <a:xfrm rot="5400000">
            <a:off x="5933026" y="3192775"/>
            <a:ext cx="129808" cy="157264"/>
          </a:xfrm>
          <a:custGeom>
            <a:avLst/>
            <a:gdLst>
              <a:gd name="connsiteX0" fmla="*/ 0 w 129808"/>
              <a:gd name="connsiteY0" fmla="*/ 157264 h 157264"/>
              <a:gd name="connsiteX1" fmla="*/ 129808 w 129808"/>
              <a:gd name="connsiteY1" fmla="*/ 0 h 157264"/>
              <a:gd name="connsiteX2" fmla="*/ 129808 w 129808"/>
              <a:gd name="connsiteY2" fmla="*/ 157264 h 157264"/>
              <a:gd name="connsiteX3" fmla="*/ 0 w 129808"/>
              <a:gd name="connsiteY3" fmla="*/ 157264 h 157264"/>
            </a:gdLst>
            <a:ahLst/>
            <a:cxnLst>
              <a:cxn ang="0">
                <a:pos x="connsiteX0" y="connsiteY0"/>
              </a:cxn>
              <a:cxn ang="0">
                <a:pos x="connsiteX1" y="connsiteY1"/>
              </a:cxn>
              <a:cxn ang="0">
                <a:pos x="connsiteX2" y="connsiteY2"/>
              </a:cxn>
              <a:cxn ang="0">
                <a:pos x="connsiteX3" y="connsiteY3"/>
              </a:cxn>
            </a:cxnLst>
            <a:rect l="l" t="t" r="r" b="b"/>
            <a:pathLst>
              <a:path w="129808" h="157264">
                <a:moveTo>
                  <a:pt x="0" y="157264"/>
                </a:moveTo>
                <a:lnTo>
                  <a:pt x="129808" y="0"/>
                </a:lnTo>
                <a:lnTo>
                  <a:pt x="129808" y="157264"/>
                </a:lnTo>
                <a:lnTo>
                  <a:pt x="0" y="15726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90" name="Freeform 189"/>
          <p:cNvSpPr/>
          <p:nvPr/>
        </p:nvSpPr>
        <p:spPr>
          <a:xfrm rot="5400000">
            <a:off x="5025172" y="3569737"/>
            <a:ext cx="186542" cy="234040"/>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9" name="Freeform 188"/>
          <p:cNvSpPr/>
          <p:nvPr/>
        </p:nvSpPr>
        <p:spPr>
          <a:xfrm rot="5400000">
            <a:off x="5254215" y="3574735"/>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8" name="Freeform 187"/>
          <p:cNvSpPr/>
          <p:nvPr/>
        </p:nvSpPr>
        <p:spPr>
          <a:xfrm rot="5400000">
            <a:off x="5484110" y="3568886"/>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7" name="Freeform 186"/>
          <p:cNvSpPr/>
          <p:nvPr/>
        </p:nvSpPr>
        <p:spPr>
          <a:xfrm rot="5400000">
            <a:off x="5714004" y="3574735"/>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6" name="Freeform 185"/>
          <p:cNvSpPr/>
          <p:nvPr/>
        </p:nvSpPr>
        <p:spPr>
          <a:xfrm rot="5400000">
            <a:off x="5943899" y="3568886"/>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5" name="Freeform 184"/>
          <p:cNvSpPr/>
          <p:nvPr/>
        </p:nvSpPr>
        <p:spPr>
          <a:xfrm rot="5400000">
            <a:off x="6173793" y="3574735"/>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4" name="Freeform 183"/>
          <p:cNvSpPr/>
          <p:nvPr/>
        </p:nvSpPr>
        <p:spPr>
          <a:xfrm rot="5400000">
            <a:off x="6403339" y="3569234"/>
            <a:ext cx="186542" cy="235046"/>
          </a:xfrm>
          <a:custGeom>
            <a:avLst/>
            <a:gdLst>
              <a:gd name="connsiteX0" fmla="*/ 0 w 186542"/>
              <a:gd name="connsiteY0" fmla="*/ 235046 h 235046"/>
              <a:gd name="connsiteX1" fmla="*/ 0 w 186542"/>
              <a:gd name="connsiteY1" fmla="*/ 225998 h 235046"/>
              <a:gd name="connsiteX2" fmla="*/ 186542 w 186542"/>
              <a:gd name="connsiteY2" fmla="*/ 0 h 235046"/>
              <a:gd name="connsiteX3" fmla="*/ 186542 w 186542"/>
              <a:gd name="connsiteY3" fmla="*/ 235046 h 235046"/>
              <a:gd name="connsiteX4" fmla="*/ 0 w 186542"/>
              <a:gd name="connsiteY4" fmla="*/ 235046 h 235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046">
                <a:moveTo>
                  <a:pt x="0" y="235046"/>
                </a:moveTo>
                <a:lnTo>
                  <a:pt x="0" y="225998"/>
                </a:lnTo>
                <a:lnTo>
                  <a:pt x="186542" y="0"/>
                </a:lnTo>
                <a:lnTo>
                  <a:pt x="186542" y="235046"/>
                </a:lnTo>
                <a:lnTo>
                  <a:pt x="0" y="235046"/>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1" name="Freeform 180"/>
          <p:cNvSpPr/>
          <p:nvPr/>
        </p:nvSpPr>
        <p:spPr>
          <a:xfrm rot="5400000">
            <a:off x="5025172" y="4013454"/>
            <a:ext cx="186542" cy="234040"/>
          </a:xfrm>
          <a:custGeom>
            <a:avLst/>
            <a:gdLst>
              <a:gd name="connsiteX0" fmla="*/ 0 w 186542"/>
              <a:gd name="connsiteY0" fmla="*/ 234040 h 234040"/>
              <a:gd name="connsiteX1" fmla="*/ 0 w 186542"/>
              <a:gd name="connsiteY1" fmla="*/ 0 h 234040"/>
              <a:gd name="connsiteX2" fmla="*/ 186542 w 186542"/>
              <a:gd name="connsiteY2" fmla="*/ 0 h 234040"/>
              <a:gd name="connsiteX3" fmla="*/ 186542 w 186542"/>
              <a:gd name="connsiteY3" fmla="*/ 234040 h 234040"/>
              <a:gd name="connsiteX4" fmla="*/ 0 w 186542"/>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4040">
                <a:moveTo>
                  <a:pt x="0" y="234040"/>
                </a:moveTo>
                <a:lnTo>
                  <a:pt x="0" y="0"/>
                </a:lnTo>
                <a:lnTo>
                  <a:pt x="186542" y="0"/>
                </a:lnTo>
                <a:lnTo>
                  <a:pt x="186542"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80" name="Freeform 179"/>
          <p:cNvSpPr/>
          <p:nvPr/>
        </p:nvSpPr>
        <p:spPr>
          <a:xfrm rot="5400000">
            <a:off x="5254215" y="4018451"/>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9" name="Freeform 178"/>
          <p:cNvSpPr/>
          <p:nvPr/>
        </p:nvSpPr>
        <p:spPr>
          <a:xfrm rot="5400000">
            <a:off x="5484110" y="4012603"/>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8" name="Freeform 177"/>
          <p:cNvSpPr/>
          <p:nvPr/>
        </p:nvSpPr>
        <p:spPr>
          <a:xfrm rot="5400000">
            <a:off x="5714004" y="4018452"/>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7" name="Freeform 176"/>
          <p:cNvSpPr/>
          <p:nvPr/>
        </p:nvSpPr>
        <p:spPr>
          <a:xfrm rot="5400000">
            <a:off x="5943899" y="4012603"/>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6" name="Freeform 175"/>
          <p:cNvSpPr/>
          <p:nvPr/>
        </p:nvSpPr>
        <p:spPr>
          <a:xfrm rot="5400000">
            <a:off x="6173793" y="4018451"/>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5" name="Freeform 174"/>
          <p:cNvSpPr/>
          <p:nvPr/>
        </p:nvSpPr>
        <p:spPr>
          <a:xfrm rot="5400000">
            <a:off x="6403688" y="4012603"/>
            <a:ext cx="186542" cy="235743"/>
          </a:xfrm>
          <a:custGeom>
            <a:avLst/>
            <a:gdLst>
              <a:gd name="connsiteX0" fmla="*/ 0 w 186542"/>
              <a:gd name="connsiteY0" fmla="*/ 235743 h 235743"/>
              <a:gd name="connsiteX1" fmla="*/ 0 w 186542"/>
              <a:gd name="connsiteY1" fmla="*/ 0 h 235743"/>
              <a:gd name="connsiteX2" fmla="*/ 186542 w 186542"/>
              <a:gd name="connsiteY2" fmla="*/ 0 h 235743"/>
              <a:gd name="connsiteX3" fmla="*/ 186542 w 186542"/>
              <a:gd name="connsiteY3" fmla="*/ 235743 h 235743"/>
              <a:gd name="connsiteX4" fmla="*/ 0 w 186542"/>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35743">
                <a:moveTo>
                  <a:pt x="0" y="235743"/>
                </a:moveTo>
                <a:lnTo>
                  <a:pt x="0"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4" name="Freeform 173"/>
          <p:cNvSpPr/>
          <p:nvPr/>
        </p:nvSpPr>
        <p:spPr>
          <a:xfrm rot="5400000">
            <a:off x="6633582" y="4018452"/>
            <a:ext cx="186542" cy="224044"/>
          </a:xfrm>
          <a:custGeom>
            <a:avLst/>
            <a:gdLst>
              <a:gd name="connsiteX0" fmla="*/ 0 w 186542"/>
              <a:gd name="connsiteY0" fmla="*/ 224044 h 224044"/>
              <a:gd name="connsiteX1" fmla="*/ 0 w 186542"/>
              <a:gd name="connsiteY1" fmla="*/ 0 h 224044"/>
              <a:gd name="connsiteX2" fmla="*/ 186542 w 186542"/>
              <a:gd name="connsiteY2" fmla="*/ 0 h 224044"/>
              <a:gd name="connsiteX3" fmla="*/ 186542 w 186542"/>
              <a:gd name="connsiteY3" fmla="*/ 224044 h 224044"/>
              <a:gd name="connsiteX4" fmla="*/ 0 w 186542"/>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2" h="224044">
                <a:moveTo>
                  <a:pt x="0" y="224044"/>
                </a:moveTo>
                <a:lnTo>
                  <a:pt x="0" y="0"/>
                </a:lnTo>
                <a:lnTo>
                  <a:pt x="186542" y="0"/>
                </a:lnTo>
                <a:lnTo>
                  <a:pt x="186542"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3" name="Freeform 172"/>
          <p:cNvSpPr/>
          <p:nvPr/>
        </p:nvSpPr>
        <p:spPr>
          <a:xfrm rot="5400000">
            <a:off x="6863477" y="4012603"/>
            <a:ext cx="186542" cy="235743"/>
          </a:xfrm>
          <a:custGeom>
            <a:avLst/>
            <a:gdLst>
              <a:gd name="connsiteX0" fmla="*/ 0 w 186542"/>
              <a:gd name="connsiteY0" fmla="*/ 235743 h 235743"/>
              <a:gd name="connsiteX1" fmla="*/ 0 w 186542"/>
              <a:gd name="connsiteY1" fmla="*/ 148915 h 235743"/>
              <a:gd name="connsiteX2" fmla="*/ 122916 w 186542"/>
              <a:gd name="connsiteY2" fmla="*/ 0 h 235743"/>
              <a:gd name="connsiteX3" fmla="*/ 186542 w 186542"/>
              <a:gd name="connsiteY3" fmla="*/ 0 h 235743"/>
              <a:gd name="connsiteX4" fmla="*/ 186542 w 186542"/>
              <a:gd name="connsiteY4" fmla="*/ 235743 h 235743"/>
              <a:gd name="connsiteX5" fmla="*/ 0 w 186542"/>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42" h="235743">
                <a:moveTo>
                  <a:pt x="0" y="235743"/>
                </a:moveTo>
                <a:lnTo>
                  <a:pt x="0" y="148915"/>
                </a:lnTo>
                <a:lnTo>
                  <a:pt x="122916" y="0"/>
                </a:lnTo>
                <a:lnTo>
                  <a:pt x="186542" y="0"/>
                </a:lnTo>
                <a:lnTo>
                  <a:pt x="186542"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72" name="Freeform 171"/>
          <p:cNvSpPr/>
          <p:nvPr/>
        </p:nvSpPr>
        <p:spPr>
          <a:xfrm rot="5400000">
            <a:off x="7081349" y="4153390"/>
            <a:ext cx="63626" cy="77084"/>
          </a:xfrm>
          <a:custGeom>
            <a:avLst/>
            <a:gdLst>
              <a:gd name="connsiteX0" fmla="*/ 0 w 63626"/>
              <a:gd name="connsiteY0" fmla="*/ 77084 h 77084"/>
              <a:gd name="connsiteX1" fmla="*/ 63626 w 63626"/>
              <a:gd name="connsiteY1" fmla="*/ 0 h 77084"/>
              <a:gd name="connsiteX2" fmla="*/ 63626 w 63626"/>
              <a:gd name="connsiteY2" fmla="*/ 77084 h 77084"/>
              <a:gd name="connsiteX3" fmla="*/ 0 w 63626"/>
              <a:gd name="connsiteY3" fmla="*/ 77084 h 77084"/>
            </a:gdLst>
            <a:ahLst/>
            <a:cxnLst>
              <a:cxn ang="0">
                <a:pos x="connsiteX0" y="connsiteY0"/>
              </a:cxn>
              <a:cxn ang="0">
                <a:pos x="connsiteX1" y="connsiteY1"/>
              </a:cxn>
              <a:cxn ang="0">
                <a:pos x="connsiteX2" y="connsiteY2"/>
              </a:cxn>
              <a:cxn ang="0">
                <a:pos x="connsiteX3" y="connsiteY3"/>
              </a:cxn>
            </a:cxnLst>
            <a:rect l="l" t="t" r="r" b="b"/>
            <a:pathLst>
              <a:path w="63626" h="77084">
                <a:moveTo>
                  <a:pt x="0" y="77084"/>
                </a:moveTo>
                <a:lnTo>
                  <a:pt x="63626" y="0"/>
                </a:lnTo>
                <a:lnTo>
                  <a:pt x="63626" y="77084"/>
                </a:lnTo>
                <a:lnTo>
                  <a:pt x="0" y="7708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9" name="Freeform 168"/>
          <p:cNvSpPr/>
          <p:nvPr/>
        </p:nvSpPr>
        <p:spPr>
          <a:xfrm rot="5400000">
            <a:off x="5025173" y="4457169"/>
            <a:ext cx="186540" cy="234040"/>
          </a:xfrm>
          <a:custGeom>
            <a:avLst/>
            <a:gdLst>
              <a:gd name="connsiteX0" fmla="*/ 0 w 186540"/>
              <a:gd name="connsiteY0" fmla="*/ 234040 h 234040"/>
              <a:gd name="connsiteX1" fmla="*/ 0 w 186540"/>
              <a:gd name="connsiteY1" fmla="*/ 0 h 234040"/>
              <a:gd name="connsiteX2" fmla="*/ 186540 w 186540"/>
              <a:gd name="connsiteY2" fmla="*/ 0 h 234040"/>
              <a:gd name="connsiteX3" fmla="*/ 186540 w 186540"/>
              <a:gd name="connsiteY3" fmla="*/ 234040 h 234040"/>
              <a:gd name="connsiteX4" fmla="*/ 0 w 186540"/>
              <a:gd name="connsiteY4" fmla="*/ 234040 h 23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4040">
                <a:moveTo>
                  <a:pt x="0" y="234040"/>
                </a:moveTo>
                <a:lnTo>
                  <a:pt x="0" y="0"/>
                </a:lnTo>
                <a:lnTo>
                  <a:pt x="186540" y="0"/>
                </a:lnTo>
                <a:lnTo>
                  <a:pt x="186540" y="234040"/>
                </a:lnTo>
                <a:lnTo>
                  <a:pt x="0" y="234040"/>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8" name="Freeform 167"/>
          <p:cNvSpPr/>
          <p:nvPr/>
        </p:nvSpPr>
        <p:spPr>
          <a:xfrm rot="5400000">
            <a:off x="5254216" y="4462167"/>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7" name="Freeform 166"/>
          <p:cNvSpPr/>
          <p:nvPr/>
        </p:nvSpPr>
        <p:spPr>
          <a:xfrm rot="5400000">
            <a:off x="5484111" y="4456318"/>
            <a:ext cx="186540" cy="235743"/>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6" name="Freeform 165"/>
          <p:cNvSpPr/>
          <p:nvPr/>
        </p:nvSpPr>
        <p:spPr>
          <a:xfrm rot="5400000">
            <a:off x="5714005" y="4462167"/>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5" name="Freeform 164"/>
          <p:cNvSpPr/>
          <p:nvPr/>
        </p:nvSpPr>
        <p:spPr>
          <a:xfrm rot="5400000">
            <a:off x="5943900" y="4456318"/>
            <a:ext cx="186540" cy="235743"/>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4" name="Freeform 163"/>
          <p:cNvSpPr/>
          <p:nvPr/>
        </p:nvSpPr>
        <p:spPr>
          <a:xfrm rot="5400000">
            <a:off x="6173794" y="4462167"/>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3" name="Freeform 162"/>
          <p:cNvSpPr/>
          <p:nvPr/>
        </p:nvSpPr>
        <p:spPr>
          <a:xfrm rot="5400000">
            <a:off x="6403689" y="4456318"/>
            <a:ext cx="186540" cy="235743"/>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2" name="Freeform 161"/>
          <p:cNvSpPr/>
          <p:nvPr/>
        </p:nvSpPr>
        <p:spPr>
          <a:xfrm rot="5400000">
            <a:off x="6633583" y="4462167"/>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1" name="Freeform 160"/>
          <p:cNvSpPr/>
          <p:nvPr/>
        </p:nvSpPr>
        <p:spPr>
          <a:xfrm rot="5400000">
            <a:off x="6863478" y="4456318"/>
            <a:ext cx="186540" cy="235743"/>
          </a:xfrm>
          <a:custGeom>
            <a:avLst/>
            <a:gdLst>
              <a:gd name="connsiteX0" fmla="*/ 0 w 186540"/>
              <a:gd name="connsiteY0" fmla="*/ 235743 h 235743"/>
              <a:gd name="connsiteX1" fmla="*/ 0 w 186540"/>
              <a:gd name="connsiteY1" fmla="*/ 0 h 235743"/>
              <a:gd name="connsiteX2" fmla="*/ 186540 w 186540"/>
              <a:gd name="connsiteY2" fmla="*/ 0 h 235743"/>
              <a:gd name="connsiteX3" fmla="*/ 186540 w 186540"/>
              <a:gd name="connsiteY3" fmla="*/ 235743 h 235743"/>
              <a:gd name="connsiteX4" fmla="*/ 0 w 186540"/>
              <a:gd name="connsiteY4" fmla="*/ 235743 h 23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35743">
                <a:moveTo>
                  <a:pt x="0" y="235743"/>
                </a:moveTo>
                <a:lnTo>
                  <a:pt x="0"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60" name="Freeform 159"/>
          <p:cNvSpPr/>
          <p:nvPr/>
        </p:nvSpPr>
        <p:spPr>
          <a:xfrm rot="5400000">
            <a:off x="7093372" y="4462167"/>
            <a:ext cx="186540" cy="224044"/>
          </a:xfrm>
          <a:custGeom>
            <a:avLst/>
            <a:gdLst>
              <a:gd name="connsiteX0" fmla="*/ 0 w 186540"/>
              <a:gd name="connsiteY0" fmla="*/ 224044 h 224044"/>
              <a:gd name="connsiteX1" fmla="*/ 0 w 186540"/>
              <a:gd name="connsiteY1" fmla="*/ 0 h 224044"/>
              <a:gd name="connsiteX2" fmla="*/ 186540 w 186540"/>
              <a:gd name="connsiteY2" fmla="*/ 0 h 224044"/>
              <a:gd name="connsiteX3" fmla="*/ 186540 w 186540"/>
              <a:gd name="connsiteY3" fmla="*/ 224044 h 224044"/>
              <a:gd name="connsiteX4" fmla="*/ 0 w 186540"/>
              <a:gd name="connsiteY4" fmla="*/ 224044 h 22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40" h="224044">
                <a:moveTo>
                  <a:pt x="0" y="224044"/>
                </a:moveTo>
                <a:lnTo>
                  <a:pt x="0" y="0"/>
                </a:lnTo>
                <a:lnTo>
                  <a:pt x="186540" y="0"/>
                </a:lnTo>
                <a:lnTo>
                  <a:pt x="186540" y="224044"/>
                </a:lnTo>
                <a:lnTo>
                  <a:pt x="0" y="224044"/>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9" name="Freeform 158"/>
          <p:cNvSpPr/>
          <p:nvPr/>
        </p:nvSpPr>
        <p:spPr>
          <a:xfrm rot="5400000">
            <a:off x="7323267" y="4456318"/>
            <a:ext cx="186540" cy="235743"/>
          </a:xfrm>
          <a:custGeom>
            <a:avLst/>
            <a:gdLst>
              <a:gd name="connsiteX0" fmla="*/ 0 w 186540"/>
              <a:gd name="connsiteY0" fmla="*/ 235743 h 235743"/>
              <a:gd name="connsiteX1" fmla="*/ 0 w 186540"/>
              <a:gd name="connsiteY1" fmla="*/ 71133 h 235743"/>
              <a:gd name="connsiteX2" fmla="*/ 58714 w 186540"/>
              <a:gd name="connsiteY2" fmla="*/ 0 h 235743"/>
              <a:gd name="connsiteX3" fmla="*/ 186540 w 186540"/>
              <a:gd name="connsiteY3" fmla="*/ 0 h 235743"/>
              <a:gd name="connsiteX4" fmla="*/ 186540 w 186540"/>
              <a:gd name="connsiteY4" fmla="*/ 235743 h 235743"/>
              <a:gd name="connsiteX5" fmla="*/ 0 w 186540"/>
              <a:gd name="connsiteY5" fmla="*/ 23574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40" h="235743">
                <a:moveTo>
                  <a:pt x="0" y="235743"/>
                </a:moveTo>
                <a:lnTo>
                  <a:pt x="0" y="71133"/>
                </a:lnTo>
                <a:lnTo>
                  <a:pt x="58714" y="0"/>
                </a:lnTo>
                <a:lnTo>
                  <a:pt x="186540" y="0"/>
                </a:lnTo>
                <a:lnTo>
                  <a:pt x="186540" y="235743"/>
                </a:lnTo>
                <a:lnTo>
                  <a:pt x="0" y="23574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158" name="Freeform 157"/>
          <p:cNvSpPr/>
          <p:nvPr/>
        </p:nvSpPr>
        <p:spPr>
          <a:xfrm rot="5400000">
            <a:off x="7547928" y="4526115"/>
            <a:ext cx="127826" cy="154863"/>
          </a:xfrm>
          <a:custGeom>
            <a:avLst/>
            <a:gdLst>
              <a:gd name="connsiteX0" fmla="*/ 0 w 127826"/>
              <a:gd name="connsiteY0" fmla="*/ 154863 h 154863"/>
              <a:gd name="connsiteX1" fmla="*/ 127826 w 127826"/>
              <a:gd name="connsiteY1" fmla="*/ 0 h 154863"/>
              <a:gd name="connsiteX2" fmla="*/ 127826 w 127826"/>
              <a:gd name="connsiteY2" fmla="*/ 154863 h 154863"/>
              <a:gd name="connsiteX3" fmla="*/ 0 w 127826"/>
              <a:gd name="connsiteY3" fmla="*/ 154863 h 154863"/>
            </a:gdLst>
            <a:ahLst/>
            <a:cxnLst>
              <a:cxn ang="0">
                <a:pos x="connsiteX0" y="connsiteY0"/>
              </a:cxn>
              <a:cxn ang="0">
                <a:pos x="connsiteX1" y="connsiteY1"/>
              </a:cxn>
              <a:cxn ang="0">
                <a:pos x="connsiteX2" y="connsiteY2"/>
              </a:cxn>
              <a:cxn ang="0">
                <a:pos x="connsiteX3" y="connsiteY3"/>
              </a:cxn>
            </a:cxnLst>
            <a:rect l="l" t="t" r="r" b="b"/>
            <a:pathLst>
              <a:path w="127826" h="154863">
                <a:moveTo>
                  <a:pt x="0" y="154863"/>
                </a:moveTo>
                <a:lnTo>
                  <a:pt x="127826" y="0"/>
                </a:lnTo>
                <a:lnTo>
                  <a:pt x="127826" y="154863"/>
                </a:lnTo>
                <a:lnTo>
                  <a:pt x="0" y="154863"/>
                </a:lnTo>
                <a:close/>
              </a:path>
            </a:pathLst>
          </a:custGeom>
          <a:solidFill>
            <a:srgbClr val="054C7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29" name="TextBox 428"/>
          <p:cNvSpPr txBox="1"/>
          <p:nvPr/>
        </p:nvSpPr>
        <p:spPr>
          <a:xfrm>
            <a:off x="2350602" y="4236396"/>
            <a:ext cx="2486211" cy="276999"/>
          </a:xfrm>
          <a:prstGeom prst="rect">
            <a:avLst/>
          </a:prstGeom>
          <a:noFill/>
        </p:spPr>
        <p:txBody>
          <a:bodyPr wrap="square" lIns="0" tIns="0" rIns="0" bIns="0" rtlCol="0">
            <a:spAutoFit/>
          </a:bodyPr>
          <a:lstStyle/>
          <a:p>
            <a:pPr>
              <a:spcAft>
                <a:spcPts val="1000"/>
              </a:spcAft>
              <a:buClr>
                <a:schemeClr val="accent2"/>
              </a:buClr>
            </a:pPr>
            <a:r>
              <a:rPr lang="en-US" dirty="0">
                <a:solidFill>
                  <a:schemeClr val="bg1"/>
                </a:solidFill>
                <a:latin typeface="+mj-lt"/>
              </a:rPr>
              <a:t>ACCUMULATION</a:t>
            </a:r>
          </a:p>
        </p:txBody>
      </p:sp>
      <p:sp>
        <p:nvSpPr>
          <p:cNvPr id="430" name="TextBox 429"/>
          <p:cNvSpPr txBox="1"/>
          <p:nvPr/>
        </p:nvSpPr>
        <p:spPr>
          <a:xfrm>
            <a:off x="808357" y="5028198"/>
            <a:ext cx="739959" cy="221599"/>
          </a:xfrm>
          <a:prstGeom prst="rect">
            <a:avLst/>
          </a:prstGeom>
          <a:noFill/>
        </p:spPr>
        <p:txBody>
          <a:bodyPr wrap="square" lIns="0" tIns="0" rIns="0" bIns="0" rtlCol="0">
            <a:spAutoFit/>
          </a:bodyPr>
          <a:lstStyle/>
          <a:p>
            <a:pPr algn="ctr">
              <a:lnSpc>
                <a:spcPct val="90000"/>
              </a:lnSpc>
              <a:buClr>
                <a:schemeClr val="accent2"/>
              </a:buClr>
            </a:pPr>
            <a:r>
              <a:rPr lang="en-US" sz="1600" dirty="0">
                <a:solidFill>
                  <a:schemeClr val="tx2"/>
                </a:solidFill>
              </a:rPr>
              <a:t>Today</a:t>
            </a:r>
          </a:p>
        </p:txBody>
      </p:sp>
      <p:sp>
        <p:nvSpPr>
          <p:cNvPr id="431" name="Down Arrow 430"/>
          <p:cNvSpPr/>
          <p:nvPr/>
        </p:nvSpPr>
        <p:spPr>
          <a:xfrm rot="5400000" flipV="1">
            <a:off x="1684454" y="4112891"/>
            <a:ext cx="418167" cy="517960"/>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sp>
        <p:nvSpPr>
          <p:cNvPr id="432" name="Freeform 6"/>
          <p:cNvSpPr>
            <a:spLocks/>
          </p:cNvSpPr>
          <p:nvPr/>
        </p:nvSpPr>
        <p:spPr bwMode="auto">
          <a:xfrm>
            <a:off x="714853" y="3959455"/>
            <a:ext cx="960438" cy="960438"/>
          </a:xfrm>
          <a:custGeom>
            <a:avLst/>
            <a:gdLst>
              <a:gd name="T0" fmla="*/ 133 w 140"/>
              <a:gd name="T1" fmla="*/ 112 h 140"/>
              <a:gd name="T2" fmla="*/ 97 w 140"/>
              <a:gd name="T3" fmla="*/ 92 h 140"/>
              <a:gd name="T4" fmla="*/ 88 w 140"/>
              <a:gd name="T5" fmla="*/ 89 h 140"/>
              <a:gd name="T6" fmla="*/ 88 w 140"/>
              <a:gd name="T7" fmla="*/ 74 h 140"/>
              <a:gd name="T8" fmla="*/ 96 w 140"/>
              <a:gd name="T9" fmla="*/ 56 h 140"/>
              <a:gd name="T10" fmla="*/ 99 w 140"/>
              <a:gd name="T11" fmla="*/ 51 h 140"/>
              <a:gd name="T12" fmla="*/ 96 w 140"/>
              <a:gd name="T13" fmla="*/ 39 h 140"/>
              <a:gd name="T14" fmla="*/ 97 w 140"/>
              <a:gd name="T15" fmla="*/ 38 h 140"/>
              <a:gd name="T16" fmla="*/ 101 w 140"/>
              <a:gd name="T17" fmla="*/ 13 h 140"/>
              <a:gd name="T18" fmla="*/ 74 w 140"/>
              <a:gd name="T19" fmla="*/ 0 h 140"/>
              <a:gd name="T20" fmla="*/ 51 w 140"/>
              <a:gd name="T21" fmla="*/ 9 h 140"/>
              <a:gd name="T22" fmla="*/ 43 w 140"/>
              <a:gd name="T23" fmla="*/ 13 h 140"/>
              <a:gd name="T24" fmla="*/ 43 w 140"/>
              <a:gd name="T25" fmla="*/ 38 h 140"/>
              <a:gd name="T26" fmla="*/ 44 w 140"/>
              <a:gd name="T27" fmla="*/ 39 h 140"/>
              <a:gd name="T28" fmla="*/ 41 w 140"/>
              <a:gd name="T29" fmla="*/ 51 h 140"/>
              <a:gd name="T30" fmla="*/ 44 w 140"/>
              <a:gd name="T31" fmla="*/ 56 h 140"/>
              <a:gd name="T32" fmla="*/ 51 w 140"/>
              <a:gd name="T33" fmla="*/ 73 h 140"/>
              <a:gd name="T34" fmla="*/ 51 w 140"/>
              <a:gd name="T35" fmla="*/ 89 h 140"/>
              <a:gd name="T36" fmla="*/ 43 w 140"/>
              <a:gd name="T37" fmla="*/ 92 h 140"/>
              <a:gd name="T38" fmla="*/ 6 w 140"/>
              <a:gd name="T39" fmla="*/ 112 h 140"/>
              <a:gd name="T40" fmla="*/ 0 w 140"/>
              <a:gd name="T41" fmla="*/ 137 h 140"/>
              <a:gd name="T42" fmla="*/ 2 w 140"/>
              <a:gd name="T43" fmla="*/ 140 h 140"/>
              <a:gd name="T44" fmla="*/ 137 w 140"/>
              <a:gd name="T45" fmla="*/ 140 h 140"/>
              <a:gd name="T46" fmla="*/ 140 w 140"/>
              <a:gd name="T47" fmla="*/ 137 h 140"/>
              <a:gd name="T48" fmla="*/ 133 w 140"/>
              <a:gd name="T49"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0">
                <a:moveTo>
                  <a:pt x="133" y="112"/>
                </a:moveTo>
                <a:cubicBezTo>
                  <a:pt x="129" y="104"/>
                  <a:pt x="116" y="99"/>
                  <a:pt x="97" y="92"/>
                </a:cubicBezTo>
                <a:cubicBezTo>
                  <a:pt x="94" y="91"/>
                  <a:pt x="91" y="90"/>
                  <a:pt x="88" y="89"/>
                </a:cubicBezTo>
                <a:cubicBezTo>
                  <a:pt x="88" y="74"/>
                  <a:pt x="88" y="74"/>
                  <a:pt x="88" y="74"/>
                </a:cubicBezTo>
                <a:cubicBezTo>
                  <a:pt x="90" y="72"/>
                  <a:pt x="95" y="66"/>
                  <a:pt x="96" y="56"/>
                </a:cubicBezTo>
                <a:cubicBezTo>
                  <a:pt x="97" y="55"/>
                  <a:pt x="98" y="54"/>
                  <a:pt x="99" y="51"/>
                </a:cubicBezTo>
                <a:cubicBezTo>
                  <a:pt x="100" y="47"/>
                  <a:pt x="99" y="42"/>
                  <a:pt x="96" y="39"/>
                </a:cubicBezTo>
                <a:cubicBezTo>
                  <a:pt x="96" y="39"/>
                  <a:pt x="96" y="38"/>
                  <a:pt x="97" y="38"/>
                </a:cubicBezTo>
                <a:cubicBezTo>
                  <a:pt x="99" y="32"/>
                  <a:pt x="103" y="22"/>
                  <a:pt x="101" y="13"/>
                </a:cubicBezTo>
                <a:cubicBezTo>
                  <a:pt x="100" y="4"/>
                  <a:pt x="86" y="0"/>
                  <a:pt x="74" y="0"/>
                </a:cubicBezTo>
                <a:cubicBezTo>
                  <a:pt x="65" y="0"/>
                  <a:pt x="54" y="2"/>
                  <a:pt x="51" y="9"/>
                </a:cubicBezTo>
                <a:cubicBezTo>
                  <a:pt x="47" y="9"/>
                  <a:pt x="44" y="10"/>
                  <a:pt x="43" y="13"/>
                </a:cubicBezTo>
                <a:cubicBezTo>
                  <a:pt x="38" y="19"/>
                  <a:pt x="41" y="31"/>
                  <a:pt x="43" y="38"/>
                </a:cubicBezTo>
                <a:cubicBezTo>
                  <a:pt x="44" y="38"/>
                  <a:pt x="44" y="39"/>
                  <a:pt x="44" y="39"/>
                </a:cubicBezTo>
                <a:cubicBezTo>
                  <a:pt x="41" y="42"/>
                  <a:pt x="40" y="47"/>
                  <a:pt x="41" y="51"/>
                </a:cubicBezTo>
                <a:cubicBezTo>
                  <a:pt x="42" y="54"/>
                  <a:pt x="43" y="55"/>
                  <a:pt x="44" y="56"/>
                </a:cubicBezTo>
                <a:cubicBezTo>
                  <a:pt x="45" y="66"/>
                  <a:pt x="49" y="71"/>
                  <a:pt x="51" y="73"/>
                </a:cubicBezTo>
                <a:cubicBezTo>
                  <a:pt x="51" y="89"/>
                  <a:pt x="51" y="89"/>
                  <a:pt x="51" y="89"/>
                </a:cubicBezTo>
                <a:cubicBezTo>
                  <a:pt x="48" y="90"/>
                  <a:pt x="46" y="91"/>
                  <a:pt x="43" y="92"/>
                </a:cubicBezTo>
                <a:cubicBezTo>
                  <a:pt x="24" y="99"/>
                  <a:pt x="10" y="104"/>
                  <a:pt x="6" y="112"/>
                </a:cubicBezTo>
                <a:cubicBezTo>
                  <a:pt x="0" y="125"/>
                  <a:pt x="0" y="137"/>
                  <a:pt x="0" y="137"/>
                </a:cubicBezTo>
                <a:cubicBezTo>
                  <a:pt x="0" y="139"/>
                  <a:pt x="1" y="140"/>
                  <a:pt x="2" y="140"/>
                </a:cubicBezTo>
                <a:cubicBezTo>
                  <a:pt x="137" y="140"/>
                  <a:pt x="137" y="140"/>
                  <a:pt x="137" y="140"/>
                </a:cubicBezTo>
                <a:cubicBezTo>
                  <a:pt x="139" y="140"/>
                  <a:pt x="140" y="139"/>
                  <a:pt x="140" y="137"/>
                </a:cubicBezTo>
                <a:cubicBezTo>
                  <a:pt x="140" y="137"/>
                  <a:pt x="140" y="125"/>
                  <a:pt x="133" y="112"/>
                </a:cubicBezTo>
                <a:close/>
              </a:path>
            </a:pathLst>
          </a:custGeom>
          <a:solidFill>
            <a:schemeClr val="accent6"/>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33" name="TextBox 6"/>
          <p:cNvSpPr txBox="1"/>
          <p:nvPr/>
        </p:nvSpPr>
        <p:spPr>
          <a:xfrm>
            <a:off x="4832050" y="4984833"/>
            <a:ext cx="1348966" cy="221599"/>
          </a:xfrm>
          <a:prstGeom prst="rect">
            <a:avLst/>
          </a:prstGeom>
          <a:noFill/>
        </p:spPr>
        <p:txBody>
          <a:bodyPr wrap="square" lIns="0" tIns="0" rIns="0" bIns="0" rtlCol="0">
            <a:spAutoFit/>
          </a:bodyPr>
          <a:lstStyle/>
          <a:p>
            <a:pPr algn="ctr">
              <a:lnSpc>
                <a:spcPct val="90000"/>
              </a:lnSpc>
              <a:buClr>
                <a:schemeClr val="accent2"/>
              </a:buClr>
            </a:pPr>
            <a:r>
              <a:rPr lang="en-US" sz="1600" dirty="0">
                <a:solidFill>
                  <a:schemeClr val="tx2"/>
                </a:solidFill>
              </a:rPr>
              <a:t>Retirement</a:t>
            </a:r>
          </a:p>
        </p:txBody>
      </p:sp>
      <p:sp>
        <p:nvSpPr>
          <p:cNvPr id="434" name="TextBox 8"/>
          <p:cNvSpPr txBox="1"/>
          <p:nvPr/>
        </p:nvSpPr>
        <p:spPr>
          <a:xfrm>
            <a:off x="5121997" y="4243329"/>
            <a:ext cx="2486211" cy="276999"/>
          </a:xfrm>
          <a:prstGeom prst="rect">
            <a:avLst/>
          </a:prstGeom>
          <a:noFill/>
        </p:spPr>
        <p:txBody>
          <a:bodyPr wrap="square" lIns="0" tIns="0" rIns="0" bIns="0" rtlCol="0">
            <a:spAutoFit/>
          </a:bodyPr>
          <a:lstStyle/>
          <a:p>
            <a:pPr>
              <a:spcAft>
                <a:spcPts val="1000"/>
              </a:spcAft>
              <a:buClr>
                <a:schemeClr val="accent2"/>
              </a:buClr>
            </a:pPr>
            <a:r>
              <a:rPr lang="en-US" dirty="0">
                <a:solidFill>
                  <a:schemeClr val="bg1"/>
                </a:solidFill>
                <a:latin typeface="+mj-lt"/>
              </a:rPr>
              <a:t>DISTRIBUTION</a:t>
            </a:r>
          </a:p>
        </p:txBody>
      </p:sp>
    </p:spTree>
    <p:extLst>
      <p:ext uri="{BB962C8B-B14F-4D97-AF65-F5344CB8AC3E}">
        <p14:creationId xmlns:p14="http://schemas.microsoft.com/office/powerpoint/2010/main" val="394034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500"/>
                                        <p:tgtEl>
                                          <p:spTgt spid="4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
                                        </p:tgtEl>
                                        <p:attrNameLst>
                                          <p:attrName>style.visibility</p:attrName>
                                        </p:attrNameLst>
                                      </p:cBhvr>
                                      <p:to>
                                        <p:strVal val="visible"/>
                                      </p:to>
                                    </p:set>
                                    <p:animEffect transition="in" filter="fade">
                                      <p:cBhvr>
                                        <p:cTn id="10" dur="500"/>
                                        <p:tgtEl>
                                          <p:spTgt spid="4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1"/>
                                        </p:tgtEl>
                                        <p:attrNameLst>
                                          <p:attrName>style.visibility</p:attrName>
                                        </p:attrNameLst>
                                      </p:cBhvr>
                                      <p:to>
                                        <p:strVal val="visible"/>
                                      </p:to>
                                    </p:set>
                                    <p:animEffect transition="in" filter="fade">
                                      <p:cBhvr>
                                        <p:cTn id="13" dur="500"/>
                                        <p:tgtEl>
                                          <p:spTgt spid="43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85"/>
                                        </p:tgtEl>
                                        <p:attrNameLst>
                                          <p:attrName>style.visibility</p:attrName>
                                        </p:attrNameLst>
                                      </p:cBhvr>
                                      <p:to>
                                        <p:strVal val="visible"/>
                                      </p:to>
                                    </p:set>
                                    <p:animEffect transition="in" filter="fade">
                                      <p:cBhvr>
                                        <p:cTn id="17" dur="60"/>
                                        <p:tgtEl>
                                          <p:spTgt spid="385"/>
                                        </p:tgtEl>
                                      </p:cBhvr>
                                    </p:animEffect>
                                  </p:childTnLst>
                                </p:cTn>
                              </p:par>
                            </p:childTnLst>
                          </p:cTn>
                        </p:par>
                        <p:par>
                          <p:cTn id="18" fill="hold">
                            <p:stCondLst>
                              <p:cond delay="560"/>
                            </p:stCondLst>
                            <p:childTnLst>
                              <p:par>
                                <p:cTn id="19" presetID="10" presetClass="entr" presetSubtype="0" fill="hold" grpId="0" nodeType="afterEffect">
                                  <p:stCondLst>
                                    <p:cond delay="0"/>
                                  </p:stCondLst>
                                  <p:childTnLst>
                                    <p:set>
                                      <p:cBhvr>
                                        <p:cTn id="20" dur="1" fill="hold">
                                          <p:stCondLst>
                                            <p:cond delay="0"/>
                                          </p:stCondLst>
                                        </p:cTn>
                                        <p:tgtEl>
                                          <p:spTgt spid="384"/>
                                        </p:tgtEl>
                                        <p:attrNameLst>
                                          <p:attrName>style.visibility</p:attrName>
                                        </p:attrNameLst>
                                      </p:cBhvr>
                                      <p:to>
                                        <p:strVal val="visible"/>
                                      </p:to>
                                    </p:set>
                                    <p:animEffect transition="in" filter="fade">
                                      <p:cBhvr>
                                        <p:cTn id="21" dur="60"/>
                                        <p:tgtEl>
                                          <p:spTgt spid="384"/>
                                        </p:tgtEl>
                                      </p:cBhvr>
                                    </p:animEffect>
                                  </p:childTnLst>
                                </p:cTn>
                              </p:par>
                            </p:childTnLst>
                          </p:cTn>
                        </p:par>
                        <p:par>
                          <p:cTn id="22" fill="hold">
                            <p:stCondLst>
                              <p:cond delay="620"/>
                            </p:stCondLst>
                            <p:childTnLst>
                              <p:par>
                                <p:cTn id="23" presetID="10" presetClass="entr" presetSubtype="0" fill="hold" grpId="0" nodeType="afterEffect">
                                  <p:stCondLst>
                                    <p:cond delay="0"/>
                                  </p:stCondLst>
                                  <p:childTnLst>
                                    <p:set>
                                      <p:cBhvr>
                                        <p:cTn id="24" dur="1" fill="hold">
                                          <p:stCondLst>
                                            <p:cond delay="0"/>
                                          </p:stCondLst>
                                        </p:cTn>
                                        <p:tgtEl>
                                          <p:spTgt spid="383"/>
                                        </p:tgtEl>
                                        <p:attrNameLst>
                                          <p:attrName>style.visibility</p:attrName>
                                        </p:attrNameLst>
                                      </p:cBhvr>
                                      <p:to>
                                        <p:strVal val="visible"/>
                                      </p:to>
                                    </p:set>
                                    <p:animEffect transition="in" filter="fade">
                                      <p:cBhvr>
                                        <p:cTn id="25" dur="60"/>
                                        <p:tgtEl>
                                          <p:spTgt spid="383"/>
                                        </p:tgtEl>
                                      </p:cBhvr>
                                    </p:animEffect>
                                  </p:childTnLst>
                                </p:cTn>
                              </p:par>
                            </p:childTnLst>
                          </p:cTn>
                        </p:par>
                        <p:par>
                          <p:cTn id="26" fill="hold">
                            <p:stCondLst>
                              <p:cond delay="680"/>
                            </p:stCondLst>
                            <p:childTnLst>
                              <p:par>
                                <p:cTn id="27" presetID="10" presetClass="entr" presetSubtype="0" fill="hold" grpId="0" nodeType="afterEffect">
                                  <p:stCondLst>
                                    <p:cond delay="0"/>
                                  </p:stCondLst>
                                  <p:childTnLst>
                                    <p:set>
                                      <p:cBhvr>
                                        <p:cTn id="28" dur="1" fill="hold">
                                          <p:stCondLst>
                                            <p:cond delay="0"/>
                                          </p:stCondLst>
                                        </p:cTn>
                                        <p:tgtEl>
                                          <p:spTgt spid="427"/>
                                        </p:tgtEl>
                                        <p:attrNameLst>
                                          <p:attrName>style.visibility</p:attrName>
                                        </p:attrNameLst>
                                      </p:cBhvr>
                                      <p:to>
                                        <p:strVal val="visible"/>
                                      </p:to>
                                    </p:set>
                                    <p:animEffect transition="in" filter="fade">
                                      <p:cBhvr>
                                        <p:cTn id="29" dur="60"/>
                                        <p:tgtEl>
                                          <p:spTgt spid="427"/>
                                        </p:tgtEl>
                                      </p:cBhvr>
                                    </p:animEffect>
                                  </p:childTnLst>
                                </p:cTn>
                              </p:par>
                            </p:childTnLst>
                          </p:cTn>
                        </p:par>
                        <p:par>
                          <p:cTn id="30" fill="hold">
                            <p:stCondLst>
                              <p:cond delay="740"/>
                            </p:stCondLst>
                            <p:childTnLst>
                              <p:par>
                                <p:cTn id="31" presetID="10" presetClass="entr" presetSubtype="0" fill="hold" grpId="0" nodeType="afterEffect">
                                  <p:stCondLst>
                                    <p:cond delay="0"/>
                                  </p:stCondLst>
                                  <p:childTnLst>
                                    <p:set>
                                      <p:cBhvr>
                                        <p:cTn id="32" dur="1" fill="hold">
                                          <p:stCondLst>
                                            <p:cond delay="0"/>
                                          </p:stCondLst>
                                        </p:cTn>
                                        <p:tgtEl>
                                          <p:spTgt spid="426"/>
                                        </p:tgtEl>
                                        <p:attrNameLst>
                                          <p:attrName>style.visibility</p:attrName>
                                        </p:attrNameLst>
                                      </p:cBhvr>
                                      <p:to>
                                        <p:strVal val="visible"/>
                                      </p:to>
                                    </p:set>
                                    <p:animEffect transition="in" filter="fade">
                                      <p:cBhvr>
                                        <p:cTn id="33" dur="60"/>
                                        <p:tgtEl>
                                          <p:spTgt spid="426"/>
                                        </p:tgtEl>
                                      </p:cBhvr>
                                    </p:animEffect>
                                  </p:childTnLst>
                                </p:cTn>
                              </p:par>
                            </p:childTnLst>
                          </p:cTn>
                        </p:par>
                        <p:par>
                          <p:cTn id="34" fill="hold">
                            <p:stCondLst>
                              <p:cond delay="800"/>
                            </p:stCondLst>
                            <p:childTnLst>
                              <p:par>
                                <p:cTn id="35" presetID="10" presetClass="entr" presetSubtype="0" fill="hold" grpId="0" nodeType="afterEffect">
                                  <p:stCondLst>
                                    <p:cond delay="0"/>
                                  </p:stCondLst>
                                  <p:childTnLst>
                                    <p:set>
                                      <p:cBhvr>
                                        <p:cTn id="36" dur="1" fill="hold">
                                          <p:stCondLst>
                                            <p:cond delay="0"/>
                                          </p:stCondLst>
                                        </p:cTn>
                                        <p:tgtEl>
                                          <p:spTgt spid="372"/>
                                        </p:tgtEl>
                                        <p:attrNameLst>
                                          <p:attrName>style.visibility</p:attrName>
                                        </p:attrNameLst>
                                      </p:cBhvr>
                                      <p:to>
                                        <p:strVal val="visible"/>
                                      </p:to>
                                    </p:set>
                                    <p:animEffect transition="in" filter="fade">
                                      <p:cBhvr>
                                        <p:cTn id="37" dur="60"/>
                                        <p:tgtEl>
                                          <p:spTgt spid="372"/>
                                        </p:tgtEl>
                                      </p:cBhvr>
                                    </p:animEffect>
                                  </p:childTnLst>
                                </p:cTn>
                              </p:par>
                            </p:childTnLst>
                          </p:cTn>
                        </p:par>
                        <p:par>
                          <p:cTn id="38" fill="hold">
                            <p:stCondLst>
                              <p:cond delay="860"/>
                            </p:stCondLst>
                            <p:childTnLst>
                              <p:par>
                                <p:cTn id="39" presetID="10" presetClass="entr" presetSubtype="0" fill="hold" grpId="0" nodeType="afterEffect">
                                  <p:stCondLst>
                                    <p:cond delay="0"/>
                                  </p:stCondLst>
                                  <p:childTnLst>
                                    <p:set>
                                      <p:cBhvr>
                                        <p:cTn id="40" dur="1" fill="hold">
                                          <p:stCondLst>
                                            <p:cond delay="0"/>
                                          </p:stCondLst>
                                        </p:cTn>
                                        <p:tgtEl>
                                          <p:spTgt spid="382"/>
                                        </p:tgtEl>
                                        <p:attrNameLst>
                                          <p:attrName>style.visibility</p:attrName>
                                        </p:attrNameLst>
                                      </p:cBhvr>
                                      <p:to>
                                        <p:strVal val="visible"/>
                                      </p:to>
                                    </p:set>
                                    <p:animEffect transition="in" filter="fade">
                                      <p:cBhvr>
                                        <p:cTn id="41" dur="60"/>
                                        <p:tgtEl>
                                          <p:spTgt spid="382"/>
                                        </p:tgtEl>
                                      </p:cBhvr>
                                    </p:animEffect>
                                  </p:childTnLst>
                                </p:cTn>
                              </p:par>
                            </p:childTnLst>
                          </p:cTn>
                        </p:par>
                        <p:par>
                          <p:cTn id="42" fill="hold">
                            <p:stCondLst>
                              <p:cond delay="920"/>
                            </p:stCondLst>
                            <p:childTnLst>
                              <p:par>
                                <p:cTn id="43" presetID="10" presetClass="entr" presetSubtype="0" fill="hold" grpId="0" nodeType="afterEffect">
                                  <p:stCondLst>
                                    <p:cond delay="0"/>
                                  </p:stCondLst>
                                  <p:childTnLst>
                                    <p:set>
                                      <p:cBhvr>
                                        <p:cTn id="44" dur="1" fill="hold">
                                          <p:stCondLst>
                                            <p:cond delay="0"/>
                                          </p:stCondLst>
                                        </p:cTn>
                                        <p:tgtEl>
                                          <p:spTgt spid="425"/>
                                        </p:tgtEl>
                                        <p:attrNameLst>
                                          <p:attrName>style.visibility</p:attrName>
                                        </p:attrNameLst>
                                      </p:cBhvr>
                                      <p:to>
                                        <p:strVal val="visible"/>
                                      </p:to>
                                    </p:set>
                                    <p:animEffect transition="in" filter="fade">
                                      <p:cBhvr>
                                        <p:cTn id="45" dur="60"/>
                                        <p:tgtEl>
                                          <p:spTgt spid="425"/>
                                        </p:tgtEl>
                                      </p:cBhvr>
                                    </p:animEffect>
                                  </p:childTnLst>
                                </p:cTn>
                              </p:par>
                            </p:childTnLst>
                          </p:cTn>
                        </p:par>
                        <p:par>
                          <p:cTn id="46" fill="hold">
                            <p:stCondLst>
                              <p:cond delay="980"/>
                            </p:stCondLst>
                            <p:childTnLst>
                              <p:par>
                                <p:cTn id="47" presetID="10" presetClass="entr" presetSubtype="0" fill="hold" grpId="0" nodeType="afterEffect">
                                  <p:stCondLst>
                                    <p:cond delay="0"/>
                                  </p:stCondLst>
                                  <p:childTnLst>
                                    <p:set>
                                      <p:cBhvr>
                                        <p:cTn id="48" dur="1" fill="hold">
                                          <p:stCondLst>
                                            <p:cond delay="0"/>
                                          </p:stCondLst>
                                        </p:cTn>
                                        <p:tgtEl>
                                          <p:spTgt spid="381"/>
                                        </p:tgtEl>
                                        <p:attrNameLst>
                                          <p:attrName>style.visibility</p:attrName>
                                        </p:attrNameLst>
                                      </p:cBhvr>
                                      <p:to>
                                        <p:strVal val="visible"/>
                                      </p:to>
                                    </p:set>
                                    <p:animEffect transition="in" filter="fade">
                                      <p:cBhvr>
                                        <p:cTn id="49" dur="60"/>
                                        <p:tgtEl>
                                          <p:spTgt spid="381"/>
                                        </p:tgtEl>
                                      </p:cBhvr>
                                    </p:animEffect>
                                  </p:childTnLst>
                                </p:cTn>
                              </p:par>
                            </p:childTnLst>
                          </p:cTn>
                        </p:par>
                        <p:par>
                          <p:cTn id="50" fill="hold">
                            <p:stCondLst>
                              <p:cond delay="1040"/>
                            </p:stCondLst>
                            <p:childTnLst>
                              <p:par>
                                <p:cTn id="51" presetID="10" presetClass="entr" presetSubtype="0" fill="hold" grpId="0" nodeType="afterEffect">
                                  <p:stCondLst>
                                    <p:cond delay="0"/>
                                  </p:stCondLst>
                                  <p:childTnLst>
                                    <p:set>
                                      <p:cBhvr>
                                        <p:cTn id="52" dur="1" fill="hold">
                                          <p:stCondLst>
                                            <p:cond delay="0"/>
                                          </p:stCondLst>
                                        </p:cTn>
                                        <p:tgtEl>
                                          <p:spTgt spid="424"/>
                                        </p:tgtEl>
                                        <p:attrNameLst>
                                          <p:attrName>style.visibility</p:attrName>
                                        </p:attrNameLst>
                                      </p:cBhvr>
                                      <p:to>
                                        <p:strVal val="visible"/>
                                      </p:to>
                                    </p:set>
                                    <p:animEffect transition="in" filter="fade">
                                      <p:cBhvr>
                                        <p:cTn id="53" dur="60"/>
                                        <p:tgtEl>
                                          <p:spTgt spid="424"/>
                                        </p:tgtEl>
                                      </p:cBhvr>
                                    </p:animEffect>
                                  </p:childTnLst>
                                </p:cTn>
                              </p:par>
                            </p:childTnLst>
                          </p:cTn>
                        </p:par>
                        <p:par>
                          <p:cTn id="54" fill="hold">
                            <p:stCondLst>
                              <p:cond delay="1100"/>
                            </p:stCondLst>
                            <p:childTnLst>
                              <p:par>
                                <p:cTn id="55" presetID="10" presetClass="entr" presetSubtype="0" fill="hold" grpId="0" nodeType="afterEffect">
                                  <p:stCondLst>
                                    <p:cond delay="0"/>
                                  </p:stCondLst>
                                  <p:childTnLst>
                                    <p:set>
                                      <p:cBhvr>
                                        <p:cTn id="56" dur="1" fill="hold">
                                          <p:stCondLst>
                                            <p:cond delay="0"/>
                                          </p:stCondLst>
                                        </p:cTn>
                                        <p:tgtEl>
                                          <p:spTgt spid="371"/>
                                        </p:tgtEl>
                                        <p:attrNameLst>
                                          <p:attrName>style.visibility</p:attrName>
                                        </p:attrNameLst>
                                      </p:cBhvr>
                                      <p:to>
                                        <p:strVal val="visible"/>
                                      </p:to>
                                    </p:set>
                                    <p:animEffect transition="in" filter="fade">
                                      <p:cBhvr>
                                        <p:cTn id="57" dur="60"/>
                                        <p:tgtEl>
                                          <p:spTgt spid="371"/>
                                        </p:tgtEl>
                                      </p:cBhvr>
                                    </p:animEffect>
                                  </p:childTnLst>
                                </p:cTn>
                              </p:par>
                            </p:childTnLst>
                          </p:cTn>
                        </p:par>
                        <p:par>
                          <p:cTn id="58" fill="hold">
                            <p:stCondLst>
                              <p:cond delay="1160"/>
                            </p:stCondLst>
                            <p:childTnLst>
                              <p:par>
                                <p:cTn id="59" presetID="10" presetClass="entr" presetSubtype="0" fill="hold" grpId="0" nodeType="afterEffect">
                                  <p:stCondLst>
                                    <p:cond delay="0"/>
                                  </p:stCondLst>
                                  <p:childTnLst>
                                    <p:set>
                                      <p:cBhvr>
                                        <p:cTn id="60" dur="1" fill="hold">
                                          <p:stCondLst>
                                            <p:cond delay="0"/>
                                          </p:stCondLst>
                                        </p:cTn>
                                        <p:tgtEl>
                                          <p:spTgt spid="370"/>
                                        </p:tgtEl>
                                        <p:attrNameLst>
                                          <p:attrName>style.visibility</p:attrName>
                                        </p:attrNameLst>
                                      </p:cBhvr>
                                      <p:to>
                                        <p:strVal val="visible"/>
                                      </p:to>
                                    </p:set>
                                    <p:animEffect transition="in" filter="fade">
                                      <p:cBhvr>
                                        <p:cTn id="61" dur="60"/>
                                        <p:tgtEl>
                                          <p:spTgt spid="370"/>
                                        </p:tgtEl>
                                      </p:cBhvr>
                                    </p:animEffect>
                                  </p:childTnLst>
                                </p:cTn>
                              </p:par>
                            </p:childTnLst>
                          </p:cTn>
                        </p:par>
                        <p:par>
                          <p:cTn id="62" fill="hold">
                            <p:stCondLst>
                              <p:cond delay="1220"/>
                            </p:stCondLst>
                            <p:childTnLst>
                              <p:par>
                                <p:cTn id="63" presetID="10" presetClass="entr" presetSubtype="0" fill="hold" grpId="0" nodeType="afterEffect">
                                  <p:stCondLst>
                                    <p:cond delay="0"/>
                                  </p:stCondLst>
                                  <p:childTnLst>
                                    <p:set>
                                      <p:cBhvr>
                                        <p:cTn id="64" dur="1" fill="hold">
                                          <p:stCondLst>
                                            <p:cond delay="0"/>
                                          </p:stCondLst>
                                        </p:cTn>
                                        <p:tgtEl>
                                          <p:spTgt spid="414"/>
                                        </p:tgtEl>
                                        <p:attrNameLst>
                                          <p:attrName>style.visibility</p:attrName>
                                        </p:attrNameLst>
                                      </p:cBhvr>
                                      <p:to>
                                        <p:strVal val="visible"/>
                                      </p:to>
                                    </p:set>
                                    <p:animEffect transition="in" filter="fade">
                                      <p:cBhvr>
                                        <p:cTn id="65" dur="60"/>
                                        <p:tgtEl>
                                          <p:spTgt spid="414"/>
                                        </p:tgtEl>
                                      </p:cBhvr>
                                    </p:animEffect>
                                  </p:childTnLst>
                                </p:cTn>
                              </p:par>
                            </p:childTnLst>
                          </p:cTn>
                        </p:par>
                        <p:par>
                          <p:cTn id="66" fill="hold">
                            <p:stCondLst>
                              <p:cond delay="1280"/>
                            </p:stCondLst>
                            <p:childTnLst>
                              <p:par>
                                <p:cTn id="67" presetID="10" presetClass="entr" presetSubtype="0" fill="hold" grpId="0" nodeType="afterEffect">
                                  <p:stCondLst>
                                    <p:cond delay="0"/>
                                  </p:stCondLst>
                                  <p:childTnLst>
                                    <p:set>
                                      <p:cBhvr>
                                        <p:cTn id="68" dur="1" fill="hold">
                                          <p:stCondLst>
                                            <p:cond delay="0"/>
                                          </p:stCondLst>
                                        </p:cTn>
                                        <p:tgtEl>
                                          <p:spTgt spid="413"/>
                                        </p:tgtEl>
                                        <p:attrNameLst>
                                          <p:attrName>style.visibility</p:attrName>
                                        </p:attrNameLst>
                                      </p:cBhvr>
                                      <p:to>
                                        <p:strVal val="visible"/>
                                      </p:to>
                                    </p:set>
                                    <p:animEffect transition="in" filter="fade">
                                      <p:cBhvr>
                                        <p:cTn id="69" dur="60"/>
                                        <p:tgtEl>
                                          <p:spTgt spid="413"/>
                                        </p:tgtEl>
                                      </p:cBhvr>
                                    </p:animEffect>
                                  </p:childTnLst>
                                </p:cTn>
                              </p:par>
                            </p:childTnLst>
                          </p:cTn>
                        </p:par>
                        <p:par>
                          <p:cTn id="70" fill="hold">
                            <p:stCondLst>
                              <p:cond delay="1340"/>
                            </p:stCondLst>
                            <p:childTnLst>
                              <p:par>
                                <p:cTn id="71" presetID="10" presetClass="entr" presetSubtype="0" fill="hold" grpId="0" nodeType="afterEffect">
                                  <p:stCondLst>
                                    <p:cond delay="0"/>
                                  </p:stCondLst>
                                  <p:childTnLst>
                                    <p:set>
                                      <p:cBhvr>
                                        <p:cTn id="72" dur="1" fill="hold">
                                          <p:stCondLst>
                                            <p:cond delay="0"/>
                                          </p:stCondLst>
                                        </p:cTn>
                                        <p:tgtEl>
                                          <p:spTgt spid="380"/>
                                        </p:tgtEl>
                                        <p:attrNameLst>
                                          <p:attrName>style.visibility</p:attrName>
                                        </p:attrNameLst>
                                      </p:cBhvr>
                                      <p:to>
                                        <p:strVal val="visible"/>
                                      </p:to>
                                    </p:set>
                                    <p:animEffect transition="in" filter="fade">
                                      <p:cBhvr>
                                        <p:cTn id="73" dur="60"/>
                                        <p:tgtEl>
                                          <p:spTgt spid="380"/>
                                        </p:tgtEl>
                                      </p:cBhvr>
                                    </p:animEffect>
                                  </p:childTnLst>
                                </p:cTn>
                              </p:par>
                            </p:childTnLst>
                          </p:cTn>
                        </p:par>
                        <p:par>
                          <p:cTn id="74" fill="hold">
                            <p:stCondLst>
                              <p:cond delay="1400"/>
                            </p:stCondLst>
                            <p:childTnLst>
                              <p:par>
                                <p:cTn id="75" presetID="10" presetClass="entr" presetSubtype="0" fill="hold" grpId="0" nodeType="afterEffect">
                                  <p:stCondLst>
                                    <p:cond delay="0"/>
                                  </p:stCondLst>
                                  <p:childTnLst>
                                    <p:set>
                                      <p:cBhvr>
                                        <p:cTn id="76" dur="1" fill="hold">
                                          <p:stCondLst>
                                            <p:cond delay="0"/>
                                          </p:stCondLst>
                                        </p:cTn>
                                        <p:tgtEl>
                                          <p:spTgt spid="379"/>
                                        </p:tgtEl>
                                        <p:attrNameLst>
                                          <p:attrName>style.visibility</p:attrName>
                                        </p:attrNameLst>
                                      </p:cBhvr>
                                      <p:to>
                                        <p:strVal val="visible"/>
                                      </p:to>
                                    </p:set>
                                    <p:animEffect transition="in" filter="fade">
                                      <p:cBhvr>
                                        <p:cTn id="77" dur="60"/>
                                        <p:tgtEl>
                                          <p:spTgt spid="379"/>
                                        </p:tgtEl>
                                      </p:cBhvr>
                                    </p:animEffect>
                                  </p:childTnLst>
                                </p:cTn>
                              </p:par>
                            </p:childTnLst>
                          </p:cTn>
                        </p:par>
                        <p:par>
                          <p:cTn id="78" fill="hold">
                            <p:stCondLst>
                              <p:cond delay="1460"/>
                            </p:stCondLst>
                            <p:childTnLst>
                              <p:par>
                                <p:cTn id="79" presetID="10" presetClass="entr" presetSubtype="0" fill="hold" grpId="0" nodeType="afterEffect">
                                  <p:stCondLst>
                                    <p:cond delay="0"/>
                                  </p:stCondLst>
                                  <p:childTnLst>
                                    <p:set>
                                      <p:cBhvr>
                                        <p:cTn id="80" dur="1" fill="hold">
                                          <p:stCondLst>
                                            <p:cond delay="0"/>
                                          </p:stCondLst>
                                        </p:cTn>
                                        <p:tgtEl>
                                          <p:spTgt spid="378"/>
                                        </p:tgtEl>
                                        <p:attrNameLst>
                                          <p:attrName>style.visibility</p:attrName>
                                        </p:attrNameLst>
                                      </p:cBhvr>
                                      <p:to>
                                        <p:strVal val="visible"/>
                                      </p:to>
                                    </p:set>
                                    <p:animEffect transition="in" filter="fade">
                                      <p:cBhvr>
                                        <p:cTn id="81" dur="60"/>
                                        <p:tgtEl>
                                          <p:spTgt spid="378"/>
                                        </p:tgtEl>
                                      </p:cBhvr>
                                    </p:animEffect>
                                  </p:childTnLst>
                                </p:cTn>
                              </p:par>
                            </p:childTnLst>
                          </p:cTn>
                        </p:par>
                        <p:par>
                          <p:cTn id="82" fill="hold">
                            <p:stCondLst>
                              <p:cond delay="1520"/>
                            </p:stCondLst>
                            <p:childTnLst>
                              <p:par>
                                <p:cTn id="83" presetID="10" presetClass="entr" presetSubtype="0" fill="hold" grpId="0" nodeType="afterEffect">
                                  <p:stCondLst>
                                    <p:cond delay="0"/>
                                  </p:stCondLst>
                                  <p:childTnLst>
                                    <p:set>
                                      <p:cBhvr>
                                        <p:cTn id="84" dur="1" fill="hold">
                                          <p:stCondLst>
                                            <p:cond delay="0"/>
                                          </p:stCondLst>
                                        </p:cTn>
                                        <p:tgtEl>
                                          <p:spTgt spid="422"/>
                                        </p:tgtEl>
                                        <p:attrNameLst>
                                          <p:attrName>style.visibility</p:attrName>
                                        </p:attrNameLst>
                                      </p:cBhvr>
                                      <p:to>
                                        <p:strVal val="visible"/>
                                      </p:to>
                                    </p:set>
                                    <p:animEffect transition="in" filter="fade">
                                      <p:cBhvr>
                                        <p:cTn id="85" dur="60"/>
                                        <p:tgtEl>
                                          <p:spTgt spid="422"/>
                                        </p:tgtEl>
                                      </p:cBhvr>
                                    </p:animEffect>
                                  </p:childTnLst>
                                </p:cTn>
                              </p:par>
                            </p:childTnLst>
                          </p:cTn>
                        </p:par>
                        <p:par>
                          <p:cTn id="86" fill="hold">
                            <p:stCondLst>
                              <p:cond delay="1580"/>
                            </p:stCondLst>
                            <p:childTnLst>
                              <p:par>
                                <p:cTn id="87" presetID="10" presetClass="entr" presetSubtype="0" fill="hold" grpId="0" nodeType="afterEffect">
                                  <p:stCondLst>
                                    <p:cond delay="0"/>
                                  </p:stCondLst>
                                  <p:childTnLst>
                                    <p:set>
                                      <p:cBhvr>
                                        <p:cTn id="88" dur="1" fill="hold">
                                          <p:stCondLst>
                                            <p:cond delay="0"/>
                                          </p:stCondLst>
                                        </p:cTn>
                                        <p:tgtEl>
                                          <p:spTgt spid="423"/>
                                        </p:tgtEl>
                                        <p:attrNameLst>
                                          <p:attrName>style.visibility</p:attrName>
                                        </p:attrNameLst>
                                      </p:cBhvr>
                                      <p:to>
                                        <p:strVal val="visible"/>
                                      </p:to>
                                    </p:set>
                                    <p:animEffect transition="in" filter="fade">
                                      <p:cBhvr>
                                        <p:cTn id="89" dur="60"/>
                                        <p:tgtEl>
                                          <p:spTgt spid="423"/>
                                        </p:tgtEl>
                                      </p:cBhvr>
                                    </p:animEffect>
                                  </p:childTnLst>
                                </p:cTn>
                              </p:par>
                            </p:childTnLst>
                          </p:cTn>
                        </p:par>
                        <p:par>
                          <p:cTn id="90" fill="hold">
                            <p:stCondLst>
                              <p:cond delay="1640"/>
                            </p:stCondLst>
                            <p:childTnLst>
                              <p:par>
                                <p:cTn id="91" presetID="10" presetClass="entr" presetSubtype="0" fill="hold" grpId="0" nodeType="afterEffect">
                                  <p:stCondLst>
                                    <p:cond delay="0"/>
                                  </p:stCondLst>
                                  <p:childTnLst>
                                    <p:set>
                                      <p:cBhvr>
                                        <p:cTn id="92" dur="1" fill="hold">
                                          <p:stCondLst>
                                            <p:cond delay="0"/>
                                          </p:stCondLst>
                                        </p:cTn>
                                        <p:tgtEl>
                                          <p:spTgt spid="377"/>
                                        </p:tgtEl>
                                        <p:attrNameLst>
                                          <p:attrName>style.visibility</p:attrName>
                                        </p:attrNameLst>
                                      </p:cBhvr>
                                      <p:to>
                                        <p:strVal val="visible"/>
                                      </p:to>
                                    </p:set>
                                    <p:animEffect transition="in" filter="fade">
                                      <p:cBhvr>
                                        <p:cTn id="93" dur="60"/>
                                        <p:tgtEl>
                                          <p:spTgt spid="377"/>
                                        </p:tgtEl>
                                      </p:cBhvr>
                                    </p:animEffect>
                                  </p:childTnLst>
                                </p:cTn>
                              </p:par>
                            </p:childTnLst>
                          </p:cTn>
                        </p:par>
                        <p:par>
                          <p:cTn id="94" fill="hold">
                            <p:stCondLst>
                              <p:cond delay="1700"/>
                            </p:stCondLst>
                            <p:childTnLst>
                              <p:par>
                                <p:cTn id="95" presetID="10" presetClass="entr" presetSubtype="0" fill="hold" grpId="0" nodeType="afterEffect">
                                  <p:stCondLst>
                                    <p:cond delay="0"/>
                                  </p:stCondLst>
                                  <p:childTnLst>
                                    <p:set>
                                      <p:cBhvr>
                                        <p:cTn id="96" dur="1" fill="hold">
                                          <p:stCondLst>
                                            <p:cond delay="0"/>
                                          </p:stCondLst>
                                        </p:cTn>
                                        <p:tgtEl>
                                          <p:spTgt spid="421"/>
                                        </p:tgtEl>
                                        <p:attrNameLst>
                                          <p:attrName>style.visibility</p:attrName>
                                        </p:attrNameLst>
                                      </p:cBhvr>
                                      <p:to>
                                        <p:strVal val="visible"/>
                                      </p:to>
                                    </p:set>
                                    <p:animEffect transition="in" filter="fade">
                                      <p:cBhvr>
                                        <p:cTn id="97" dur="60"/>
                                        <p:tgtEl>
                                          <p:spTgt spid="421"/>
                                        </p:tgtEl>
                                      </p:cBhvr>
                                    </p:animEffect>
                                  </p:childTnLst>
                                </p:cTn>
                              </p:par>
                            </p:childTnLst>
                          </p:cTn>
                        </p:par>
                        <p:par>
                          <p:cTn id="98" fill="hold">
                            <p:stCondLst>
                              <p:cond delay="1760"/>
                            </p:stCondLst>
                            <p:childTnLst>
                              <p:par>
                                <p:cTn id="99" presetID="10" presetClass="entr" presetSubtype="0" fill="hold" grpId="0" nodeType="afterEffect">
                                  <p:stCondLst>
                                    <p:cond delay="0"/>
                                  </p:stCondLst>
                                  <p:childTnLst>
                                    <p:set>
                                      <p:cBhvr>
                                        <p:cTn id="100" dur="1" fill="hold">
                                          <p:stCondLst>
                                            <p:cond delay="0"/>
                                          </p:stCondLst>
                                        </p:cTn>
                                        <p:tgtEl>
                                          <p:spTgt spid="368"/>
                                        </p:tgtEl>
                                        <p:attrNameLst>
                                          <p:attrName>style.visibility</p:attrName>
                                        </p:attrNameLst>
                                      </p:cBhvr>
                                      <p:to>
                                        <p:strVal val="visible"/>
                                      </p:to>
                                    </p:set>
                                    <p:animEffect transition="in" filter="fade">
                                      <p:cBhvr>
                                        <p:cTn id="101" dur="60"/>
                                        <p:tgtEl>
                                          <p:spTgt spid="368"/>
                                        </p:tgtEl>
                                      </p:cBhvr>
                                    </p:animEffect>
                                  </p:childTnLst>
                                </p:cTn>
                              </p:par>
                            </p:childTnLst>
                          </p:cTn>
                        </p:par>
                        <p:par>
                          <p:cTn id="102" fill="hold">
                            <p:stCondLst>
                              <p:cond delay="1820"/>
                            </p:stCondLst>
                            <p:childTnLst>
                              <p:par>
                                <p:cTn id="103" presetID="10" presetClass="entr" presetSubtype="0" fill="hold" grpId="0" nodeType="afterEffect">
                                  <p:stCondLst>
                                    <p:cond delay="0"/>
                                  </p:stCondLst>
                                  <p:childTnLst>
                                    <p:set>
                                      <p:cBhvr>
                                        <p:cTn id="104" dur="1" fill="hold">
                                          <p:stCondLst>
                                            <p:cond delay="0"/>
                                          </p:stCondLst>
                                        </p:cTn>
                                        <p:tgtEl>
                                          <p:spTgt spid="376"/>
                                        </p:tgtEl>
                                        <p:attrNameLst>
                                          <p:attrName>style.visibility</p:attrName>
                                        </p:attrNameLst>
                                      </p:cBhvr>
                                      <p:to>
                                        <p:strVal val="visible"/>
                                      </p:to>
                                    </p:set>
                                    <p:animEffect transition="in" filter="fade">
                                      <p:cBhvr>
                                        <p:cTn id="105" dur="60"/>
                                        <p:tgtEl>
                                          <p:spTgt spid="376"/>
                                        </p:tgtEl>
                                      </p:cBhvr>
                                    </p:animEffect>
                                  </p:childTnLst>
                                </p:cTn>
                              </p:par>
                            </p:childTnLst>
                          </p:cTn>
                        </p:par>
                        <p:par>
                          <p:cTn id="106" fill="hold">
                            <p:stCondLst>
                              <p:cond delay="1880"/>
                            </p:stCondLst>
                            <p:childTnLst>
                              <p:par>
                                <p:cTn id="107" presetID="10" presetClass="entr" presetSubtype="0" fill="hold" grpId="0" nodeType="afterEffect">
                                  <p:stCondLst>
                                    <p:cond delay="0"/>
                                  </p:stCondLst>
                                  <p:childTnLst>
                                    <p:set>
                                      <p:cBhvr>
                                        <p:cTn id="108" dur="1" fill="hold">
                                          <p:stCondLst>
                                            <p:cond delay="0"/>
                                          </p:stCondLst>
                                        </p:cTn>
                                        <p:tgtEl>
                                          <p:spTgt spid="369"/>
                                        </p:tgtEl>
                                        <p:attrNameLst>
                                          <p:attrName>style.visibility</p:attrName>
                                        </p:attrNameLst>
                                      </p:cBhvr>
                                      <p:to>
                                        <p:strVal val="visible"/>
                                      </p:to>
                                    </p:set>
                                    <p:animEffect transition="in" filter="fade">
                                      <p:cBhvr>
                                        <p:cTn id="109" dur="60"/>
                                        <p:tgtEl>
                                          <p:spTgt spid="369"/>
                                        </p:tgtEl>
                                      </p:cBhvr>
                                    </p:animEffect>
                                  </p:childTnLst>
                                </p:cTn>
                              </p:par>
                            </p:childTnLst>
                          </p:cTn>
                        </p:par>
                        <p:par>
                          <p:cTn id="110" fill="hold">
                            <p:stCondLst>
                              <p:cond delay="1940"/>
                            </p:stCondLst>
                            <p:childTnLst>
                              <p:par>
                                <p:cTn id="111" presetID="10" presetClass="entr" presetSubtype="0" fill="hold" grpId="0" nodeType="afterEffect">
                                  <p:stCondLst>
                                    <p:cond delay="0"/>
                                  </p:stCondLst>
                                  <p:childTnLst>
                                    <p:set>
                                      <p:cBhvr>
                                        <p:cTn id="112" dur="1" fill="hold">
                                          <p:stCondLst>
                                            <p:cond delay="0"/>
                                          </p:stCondLst>
                                        </p:cTn>
                                        <p:tgtEl>
                                          <p:spTgt spid="411"/>
                                        </p:tgtEl>
                                        <p:attrNameLst>
                                          <p:attrName>style.visibility</p:attrName>
                                        </p:attrNameLst>
                                      </p:cBhvr>
                                      <p:to>
                                        <p:strVal val="visible"/>
                                      </p:to>
                                    </p:set>
                                    <p:animEffect transition="in" filter="fade">
                                      <p:cBhvr>
                                        <p:cTn id="113" dur="60"/>
                                        <p:tgtEl>
                                          <p:spTgt spid="411"/>
                                        </p:tgtEl>
                                      </p:cBhvr>
                                    </p:animEffect>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61"/>
                                        </p:tgtEl>
                                        <p:attrNameLst>
                                          <p:attrName>style.visibility</p:attrName>
                                        </p:attrNameLst>
                                      </p:cBhvr>
                                      <p:to>
                                        <p:strVal val="visible"/>
                                      </p:to>
                                    </p:set>
                                    <p:animEffect transition="in" filter="fade">
                                      <p:cBhvr>
                                        <p:cTn id="117" dur="60"/>
                                        <p:tgtEl>
                                          <p:spTgt spid="361"/>
                                        </p:tgtEl>
                                      </p:cBhvr>
                                    </p:animEffect>
                                  </p:childTnLst>
                                </p:cTn>
                              </p:par>
                            </p:childTnLst>
                          </p:cTn>
                        </p:par>
                        <p:par>
                          <p:cTn id="118" fill="hold">
                            <p:stCondLst>
                              <p:cond delay="2060"/>
                            </p:stCondLst>
                            <p:childTnLst>
                              <p:par>
                                <p:cTn id="119" presetID="10" presetClass="entr" presetSubtype="0" fill="hold" grpId="0" nodeType="afterEffect">
                                  <p:stCondLst>
                                    <p:cond delay="0"/>
                                  </p:stCondLst>
                                  <p:childTnLst>
                                    <p:set>
                                      <p:cBhvr>
                                        <p:cTn id="120" dur="1" fill="hold">
                                          <p:stCondLst>
                                            <p:cond delay="0"/>
                                          </p:stCondLst>
                                        </p:cTn>
                                        <p:tgtEl>
                                          <p:spTgt spid="420"/>
                                        </p:tgtEl>
                                        <p:attrNameLst>
                                          <p:attrName>style.visibility</p:attrName>
                                        </p:attrNameLst>
                                      </p:cBhvr>
                                      <p:to>
                                        <p:strVal val="visible"/>
                                      </p:to>
                                    </p:set>
                                    <p:animEffect transition="in" filter="fade">
                                      <p:cBhvr>
                                        <p:cTn id="121" dur="60"/>
                                        <p:tgtEl>
                                          <p:spTgt spid="420"/>
                                        </p:tgtEl>
                                      </p:cBhvr>
                                    </p:animEffect>
                                  </p:childTnLst>
                                </p:cTn>
                              </p:par>
                            </p:childTnLst>
                          </p:cTn>
                        </p:par>
                        <p:par>
                          <p:cTn id="122" fill="hold">
                            <p:stCondLst>
                              <p:cond delay="2120"/>
                            </p:stCondLst>
                            <p:childTnLst>
                              <p:par>
                                <p:cTn id="123" presetID="10" presetClass="entr" presetSubtype="0" fill="hold" grpId="0" nodeType="afterEffect">
                                  <p:stCondLst>
                                    <p:cond delay="0"/>
                                  </p:stCondLst>
                                  <p:childTnLst>
                                    <p:set>
                                      <p:cBhvr>
                                        <p:cTn id="124" dur="1" fill="hold">
                                          <p:stCondLst>
                                            <p:cond delay="0"/>
                                          </p:stCondLst>
                                        </p:cTn>
                                        <p:tgtEl>
                                          <p:spTgt spid="412"/>
                                        </p:tgtEl>
                                        <p:attrNameLst>
                                          <p:attrName>style.visibility</p:attrName>
                                        </p:attrNameLst>
                                      </p:cBhvr>
                                      <p:to>
                                        <p:strVal val="visible"/>
                                      </p:to>
                                    </p:set>
                                    <p:animEffect transition="in" filter="fade">
                                      <p:cBhvr>
                                        <p:cTn id="125" dur="60"/>
                                        <p:tgtEl>
                                          <p:spTgt spid="412"/>
                                        </p:tgtEl>
                                      </p:cBhvr>
                                    </p:animEffect>
                                  </p:childTnLst>
                                </p:cTn>
                              </p:par>
                            </p:childTnLst>
                          </p:cTn>
                        </p:par>
                        <p:par>
                          <p:cTn id="126" fill="hold">
                            <p:stCondLst>
                              <p:cond delay="2180"/>
                            </p:stCondLst>
                            <p:childTnLst>
                              <p:par>
                                <p:cTn id="127" presetID="10" presetClass="entr" presetSubtype="0" fill="hold" grpId="0" nodeType="afterEffect">
                                  <p:stCondLst>
                                    <p:cond delay="0"/>
                                  </p:stCondLst>
                                  <p:childTnLst>
                                    <p:set>
                                      <p:cBhvr>
                                        <p:cTn id="128" dur="1" fill="hold">
                                          <p:stCondLst>
                                            <p:cond delay="0"/>
                                          </p:stCondLst>
                                        </p:cTn>
                                        <p:tgtEl>
                                          <p:spTgt spid="367"/>
                                        </p:tgtEl>
                                        <p:attrNameLst>
                                          <p:attrName>style.visibility</p:attrName>
                                        </p:attrNameLst>
                                      </p:cBhvr>
                                      <p:to>
                                        <p:strVal val="visible"/>
                                      </p:to>
                                    </p:set>
                                    <p:animEffect transition="in" filter="fade">
                                      <p:cBhvr>
                                        <p:cTn id="129" dur="60"/>
                                        <p:tgtEl>
                                          <p:spTgt spid="367"/>
                                        </p:tgtEl>
                                      </p:cBhvr>
                                    </p:animEffect>
                                  </p:childTnLst>
                                </p:cTn>
                              </p:par>
                            </p:childTnLst>
                          </p:cTn>
                        </p:par>
                        <p:par>
                          <p:cTn id="130" fill="hold">
                            <p:stCondLst>
                              <p:cond delay="2240"/>
                            </p:stCondLst>
                            <p:childTnLst>
                              <p:par>
                                <p:cTn id="131" presetID="10" presetClass="entr" presetSubtype="0" fill="hold" grpId="0" nodeType="afterEffect">
                                  <p:stCondLst>
                                    <p:cond delay="0"/>
                                  </p:stCondLst>
                                  <p:childTnLst>
                                    <p:set>
                                      <p:cBhvr>
                                        <p:cTn id="132" dur="1" fill="hold">
                                          <p:stCondLst>
                                            <p:cond delay="0"/>
                                          </p:stCondLst>
                                        </p:cTn>
                                        <p:tgtEl>
                                          <p:spTgt spid="419"/>
                                        </p:tgtEl>
                                        <p:attrNameLst>
                                          <p:attrName>style.visibility</p:attrName>
                                        </p:attrNameLst>
                                      </p:cBhvr>
                                      <p:to>
                                        <p:strVal val="visible"/>
                                      </p:to>
                                    </p:set>
                                    <p:animEffect transition="in" filter="fade">
                                      <p:cBhvr>
                                        <p:cTn id="133" dur="60"/>
                                        <p:tgtEl>
                                          <p:spTgt spid="419"/>
                                        </p:tgtEl>
                                      </p:cBhvr>
                                    </p:animEffect>
                                  </p:childTnLst>
                                </p:cTn>
                              </p:par>
                            </p:childTnLst>
                          </p:cTn>
                        </p:par>
                        <p:par>
                          <p:cTn id="134" fill="hold">
                            <p:stCondLst>
                              <p:cond delay="2300"/>
                            </p:stCondLst>
                            <p:childTnLst>
                              <p:par>
                                <p:cTn id="135" presetID="10" presetClass="entr" presetSubtype="0" fill="hold" grpId="0" nodeType="afterEffect">
                                  <p:stCondLst>
                                    <p:cond delay="0"/>
                                  </p:stCondLst>
                                  <p:childTnLst>
                                    <p:set>
                                      <p:cBhvr>
                                        <p:cTn id="136" dur="1" fill="hold">
                                          <p:stCondLst>
                                            <p:cond delay="0"/>
                                          </p:stCondLst>
                                        </p:cTn>
                                        <p:tgtEl>
                                          <p:spTgt spid="375"/>
                                        </p:tgtEl>
                                        <p:attrNameLst>
                                          <p:attrName>style.visibility</p:attrName>
                                        </p:attrNameLst>
                                      </p:cBhvr>
                                      <p:to>
                                        <p:strVal val="visible"/>
                                      </p:to>
                                    </p:set>
                                    <p:animEffect transition="in" filter="fade">
                                      <p:cBhvr>
                                        <p:cTn id="137" dur="60"/>
                                        <p:tgtEl>
                                          <p:spTgt spid="375"/>
                                        </p:tgtEl>
                                      </p:cBhvr>
                                    </p:animEffect>
                                  </p:childTnLst>
                                </p:cTn>
                              </p:par>
                            </p:childTnLst>
                          </p:cTn>
                        </p:par>
                        <p:par>
                          <p:cTn id="138" fill="hold">
                            <p:stCondLst>
                              <p:cond delay="2360"/>
                            </p:stCondLst>
                            <p:childTnLst>
                              <p:par>
                                <p:cTn id="139" presetID="10" presetClass="entr" presetSubtype="0" fill="hold" grpId="0" nodeType="afterEffect">
                                  <p:stCondLst>
                                    <p:cond delay="0"/>
                                  </p:stCondLst>
                                  <p:childTnLst>
                                    <p:set>
                                      <p:cBhvr>
                                        <p:cTn id="140" dur="1" fill="hold">
                                          <p:stCondLst>
                                            <p:cond delay="0"/>
                                          </p:stCondLst>
                                        </p:cTn>
                                        <p:tgtEl>
                                          <p:spTgt spid="366"/>
                                        </p:tgtEl>
                                        <p:attrNameLst>
                                          <p:attrName>style.visibility</p:attrName>
                                        </p:attrNameLst>
                                      </p:cBhvr>
                                      <p:to>
                                        <p:strVal val="visible"/>
                                      </p:to>
                                    </p:set>
                                    <p:animEffect transition="in" filter="fade">
                                      <p:cBhvr>
                                        <p:cTn id="141" dur="60"/>
                                        <p:tgtEl>
                                          <p:spTgt spid="366"/>
                                        </p:tgtEl>
                                      </p:cBhvr>
                                    </p:animEffect>
                                  </p:childTnLst>
                                </p:cTn>
                              </p:par>
                            </p:childTnLst>
                          </p:cTn>
                        </p:par>
                        <p:par>
                          <p:cTn id="142" fill="hold">
                            <p:stCondLst>
                              <p:cond delay="2420"/>
                            </p:stCondLst>
                            <p:childTnLst>
                              <p:par>
                                <p:cTn id="143" presetID="10" presetClass="entr" presetSubtype="0" fill="hold" grpId="0" nodeType="afterEffect">
                                  <p:stCondLst>
                                    <p:cond delay="0"/>
                                  </p:stCondLst>
                                  <p:childTnLst>
                                    <p:set>
                                      <p:cBhvr>
                                        <p:cTn id="144" dur="1" fill="hold">
                                          <p:stCondLst>
                                            <p:cond delay="0"/>
                                          </p:stCondLst>
                                        </p:cTn>
                                        <p:tgtEl>
                                          <p:spTgt spid="359"/>
                                        </p:tgtEl>
                                        <p:attrNameLst>
                                          <p:attrName>style.visibility</p:attrName>
                                        </p:attrNameLst>
                                      </p:cBhvr>
                                      <p:to>
                                        <p:strVal val="visible"/>
                                      </p:to>
                                    </p:set>
                                    <p:animEffect transition="in" filter="fade">
                                      <p:cBhvr>
                                        <p:cTn id="145" dur="60"/>
                                        <p:tgtEl>
                                          <p:spTgt spid="359"/>
                                        </p:tgtEl>
                                      </p:cBhvr>
                                    </p:animEffect>
                                  </p:childTnLst>
                                </p:cTn>
                              </p:par>
                            </p:childTnLst>
                          </p:cTn>
                        </p:par>
                        <p:par>
                          <p:cTn id="146" fill="hold">
                            <p:stCondLst>
                              <p:cond delay="2480"/>
                            </p:stCondLst>
                            <p:childTnLst>
                              <p:par>
                                <p:cTn id="147" presetID="10" presetClass="entr" presetSubtype="0" fill="hold" grpId="0" nodeType="afterEffect">
                                  <p:stCondLst>
                                    <p:cond delay="0"/>
                                  </p:stCondLst>
                                  <p:childTnLst>
                                    <p:set>
                                      <p:cBhvr>
                                        <p:cTn id="148" dur="1" fill="hold">
                                          <p:stCondLst>
                                            <p:cond delay="0"/>
                                          </p:stCondLst>
                                        </p:cTn>
                                        <p:tgtEl>
                                          <p:spTgt spid="365"/>
                                        </p:tgtEl>
                                        <p:attrNameLst>
                                          <p:attrName>style.visibility</p:attrName>
                                        </p:attrNameLst>
                                      </p:cBhvr>
                                      <p:to>
                                        <p:strVal val="visible"/>
                                      </p:to>
                                    </p:set>
                                    <p:animEffect transition="in" filter="fade">
                                      <p:cBhvr>
                                        <p:cTn id="149" dur="60"/>
                                        <p:tgtEl>
                                          <p:spTgt spid="365"/>
                                        </p:tgtEl>
                                      </p:cBhvr>
                                    </p:animEffect>
                                  </p:childTnLst>
                                </p:cTn>
                              </p:par>
                            </p:childTnLst>
                          </p:cTn>
                        </p:par>
                        <p:par>
                          <p:cTn id="150" fill="hold">
                            <p:stCondLst>
                              <p:cond delay="2540"/>
                            </p:stCondLst>
                            <p:childTnLst>
                              <p:par>
                                <p:cTn id="151" presetID="10" presetClass="entr" presetSubtype="0" fill="hold" grpId="0" nodeType="afterEffect">
                                  <p:stCondLst>
                                    <p:cond delay="0"/>
                                  </p:stCondLst>
                                  <p:childTnLst>
                                    <p:set>
                                      <p:cBhvr>
                                        <p:cTn id="152" dur="1" fill="hold">
                                          <p:stCondLst>
                                            <p:cond delay="0"/>
                                          </p:stCondLst>
                                        </p:cTn>
                                        <p:tgtEl>
                                          <p:spTgt spid="360"/>
                                        </p:tgtEl>
                                        <p:attrNameLst>
                                          <p:attrName>style.visibility</p:attrName>
                                        </p:attrNameLst>
                                      </p:cBhvr>
                                      <p:to>
                                        <p:strVal val="visible"/>
                                      </p:to>
                                    </p:set>
                                    <p:animEffect transition="in" filter="fade">
                                      <p:cBhvr>
                                        <p:cTn id="153" dur="60"/>
                                        <p:tgtEl>
                                          <p:spTgt spid="360"/>
                                        </p:tgtEl>
                                      </p:cBhvr>
                                    </p:animEffect>
                                  </p:childTnLst>
                                </p:cTn>
                              </p:par>
                            </p:childTnLst>
                          </p:cTn>
                        </p:par>
                        <p:par>
                          <p:cTn id="154" fill="hold">
                            <p:stCondLst>
                              <p:cond delay="2600"/>
                            </p:stCondLst>
                            <p:childTnLst>
                              <p:par>
                                <p:cTn id="155" presetID="10" presetClass="entr" presetSubtype="0" fill="hold" grpId="0" nodeType="afterEffect">
                                  <p:stCondLst>
                                    <p:cond delay="0"/>
                                  </p:stCondLst>
                                  <p:childTnLst>
                                    <p:set>
                                      <p:cBhvr>
                                        <p:cTn id="156" dur="1" fill="hold">
                                          <p:stCondLst>
                                            <p:cond delay="0"/>
                                          </p:stCondLst>
                                        </p:cTn>
                                        <p:tgtEl>
                                          <p:spTgt spid="374"/>
                                        </p:tgtEl>
                                        <p:attrNameLst>
                                          <p:attrName>style.visibility</p:attrName>
                                        </p:attrNameLst>
                                      </p:cBhvr>
                                      <p:to>
                                        <p:strVal val="visible"/>
                                      </p:to>
                                    </p:set>
                                    <p:animEffect transition="in" filter="fade">
                                      <p:cBhvr>
                                        <p:cTn id="157" dur="60"/>
                                        <p:tgtEl>
                                          <p:spTgt spid="374"/>
                                        </p:tgtEl>
                                      </p:cBhvr>
                                    </p:animEffect>
                                  </p:childTnLst>
                                </p:cTn>
                              </p:par>
                            </p:childTnLst>
                          </p:cTn>
                        </p:par>
                        <p:par>
                          <p:cTn id="158" fill="hold">
                            <p:stCondLst>
                              <p:cond delay="2660"/>
                            </p:stCondLst>
                            <p:childTnLst>
                              <p:par>
                                <p:cTn id="159" presetID="10" presetClass="entr" presetSubtype="0" fill="hold" grpId="0" nodeType="afterEffect">
                                  <p:stCondLst>
                                    <p:cond delay="0"/>
                                  </p:stCondLst>
                                  <p:childTnLst>
                                    <p:set>
                                      <p:cBhvr>
                                        <p:cTn id="160" dur="1" fill="hold">
                                          <p:stCondLst>
                                            <p:cond delay="0"/>
                                          </p:stCondLst>
                                        </p:cTn>
                                        <p:tgtEl>
                                          <p:spTgt spid="418"/>
                                        </p:tgtEl>
                                        <p:attrNameLst>
                                          <p:attrName>style.visibility</p:attrName>
                                        </p:attrNameLst>
                                      </p:cBhvr>
                                      <p:to>
                                        <p:strVal val="visible"/>
                                      </p:to>
                                    </p:set>
                                    <p:animEffect transition="in" filter="fade">
                                      <p:cBhvr>
                                        <p:cTn id="161" dur="60"/>
                                        <p:tgtEl>
                                          <p:spTgt spid="418"/>
                                        </p:tgtEl>
                                      </p:cBhvr>
                                    </p:animEffect>
                                  </p:childTnLst>
                                </p:cTn>
                              </p:par>
                            </p:childTnLst>
                          </p:cTn>
                        </p:par>
                        <p:par>
                          <p:cTn id="162" fill="hold">
                            <p:stCondLst>
                              <p:cond delay="2720"/>
                            </p:stCondLst>
                            <p:childTnLst>
                              <p:par>
                                <p:cTn id="163" presetID="10" presetClass="entr" presetSubtype="0" fill="hold" grpId="0" nodeType="afterEffect">
                                  <p:stCondLst>
                                    <p:cond delay="0"/>
                                  </p:stCondLst>
                                  <p:childTnLst>
                                    <p:set>
                                      <p:cBhvr>
                                        <p:cTn id="164" dur="1" fill="hold">
                                          <p:stCondLst>
                                            <p:cond delay="0"/>
                                          </p:stCondLst>
                                        </p:cTn>
                                        <p:tgtEl>
                                          <p:spTgt spid="409"/>
                                        </p:tgtEl>
                                        <p:attrNameLst>
                                          <p:attrName>style.visibility</p:attrName>
                                        </p:attrNameLst>
                                      </p:cBhvr>
                                      <p:to>
                                        <p:strVal val="visible"/>
                                      </p:to>
                                    </p:set>
                                    <p:animEffect transition="in" filter="fade">
                                      <p:cBhvr>
                                        <p:cTn id="165" dur="60"/>
                                        <p:tgtEl>
                                          <p:spTgt spid="409"/>
                                        </p:tgtEl>
                                      </p:cBhvr>
                                    </p:animEffect>
                                  </p:childTnLst>
                                </p:cTn>
                              </p:par>
                            </p:childTnLst>
                          </p:cTn>
                        </p:par>
                        <p:par>
                          <p:cTn id="166" fill="hold">
                            <p:stCondLst>
                              <p:cond delay="2780"/>
                            </p:stCondLst>
                            <p:childTnLst>
                              <p:par>
                                <p:cTn id="167" presetID="10" presetClass="entr" presetSubtype="0" fill="hold" grpId="0" nodeType="afterEffect">
                                  <p:stCondLst>
                                    <p:cond delay="0"/>
                                  </p:stCondLst>
                                  <p:childTnLst>
                                    <p:set>
                                      <p:cBhvr>
                                        <p:cTn id="168" dur="1" fill="hold">
                                          <p:stCondLst>
                                            <p:cond delay="0"/>
                                          </p:stCondLst>
                                        </p:cTn>
                                        <p:tgtEl>
                                          <p:spTgt spid="364"/>
                                        </p:tgtEl>
                                        <p:attrNameLst>
                                          <p:attrName>style.visibility</p:attrName>
                                        </p:attrNameLst>
                                      </p:cBhvr>
                                      <p:to>
                                        <p:strVal val="visible"/>
                                      </p:to>
                                    </p:set>
                                    <p:animEffect transition="in" filter="fade">
                                      <p:cBhvr>
                                        <p:cTn id="169" dur="60"/>
                                        <p:tgtEl>
                                          <p:spTgt spid="364"/>
                                        </p:tgtEl>
                                      </p:cBhvr>
                                    </p:animEffect>
                                  </p:childTnLst>
                                </p:cTn>
                              </p:par>
                            </p:childTnLst>
                          </p:cTn>
                        </p:par>
                        <p:par>
                          <p:cTn id="170" fill="hold">
                            <p:stCondLst>
                              <p:cond delay="2840"/>
                            </p:stCondLst>
                            <p:childTnLst>
                              <p:par>
                                <p:cTn id="171" presetID="10" presetClass="entr" presetSubtype="0" fill="hold" grpId="0" nodeType="afterEffect">
                                  <p:stCondLst>
                                    <p:cond delay="0"/>
                                  </p:stCondLst>
                                  <p:childTnLst>
                                    <p:set>
                                      <p:cBhvr>
                                        <p:cTn id="172" dur="1" fill="hold">
                                          <p:stCondLst>
                                            <p:cond delay="0"/>
                                          </p:stCondLst>
                                        </p:cTn>
                                        <p:tgtEl>
                                          <p:spTgt spid="410"/>
                                        </p:tgtEl>
                                        <p:attrNameLst>
                                          <p:attrName>style.visibility</p:attrName>
                                        </p:attrNameLst>
                                      </p:cBhvr>
                                      <p:to>
                                        <p:strVal val="visible"/>
                                      </p:to>
                                    </p:set>
                                    <p:animEffect transition="in" filter="fade">
                                      <p:cBhvr>
                                        <p:cTn id="173" dur="60"/>
                                        <p:tgtEl>
                                          <p:spTgt spid="410"/>
                                        </p:tgtEl>
                                      </p:cBhvr>
                                    </p:animEffect>
                                  </p:childTnLst>
                                </p:cTn>
                              </p:par>
                            </p:childTnLst>
                          </p:cTn>
                        </p:par>
                        <p:par>
                          <p:cTn id="174" fill="hold">
                            <p:stCondLst>
                              <p:cond delay="2900"/>
                            </p:stCondLst>
                            <p:childTnLst>
                              <p:par>
                                <p:cTn id="175" presetID="10" presetClass="entr" presetSubtype="0" fill="hold" grpId="0" nodeType="afterEffect">
                                  <p:stCondLst>
                                    <p:cond delay="0"/>
                                  </p:stCondLst>
                                  <p:childTnLst>
                                    <p:set>
                                      <p:cBhvr>
                                        <p:cTn id="176" dur="1" fill="hold">
                                          <p:stCondLst>
                                            <p:cond delay="0"/>
                                          </p:stCondLst>
                                        </p:cTn>
                                        <p:tgtEl>
                                          <p:spTgt spid="408"/>
                                        </p:tgtEl>
                                        <p:attrNameLst>
                                          <p:attrName>style.visibility</p:attrName>
                                        </p:attrNameLst>
                                      </p:cBhvr>
                                      <p:to>
                                        <p:strVal val="visible"/>
                                      </p:to>
                                    </p:set>
                                    <p:animEffect transition="in" filter="fade">
                                      <p:cBhvr>
                                        <p:cTn id="177" dur="60"/>
                                        <p:tgtEl>
                                          <p:spTgt spid="408"/>
                                        </p:tgtEl>
                                      </p:cBhvr>
                                    </p:animEffect>
                                  </p:childTnLst>
                                </p:cTn>
                              </p:par>
                            </p:childTnLst>
                          </p:cTn>
                        </p:par>
                        <p:par>
                          <p:cTn id="178" fill="hold">
                            <p:stCondLst>
                              <p:cond delay="2960"/>
                            </p:stCondLst>
                            <p:childTnLst>
                              <p:par>
                                <p:cTn id="179" presetID="10" presetClass="entr" presetSubtype="0" fill="hold" grpId="0" nodeType="afterEffect">
                                  <p:stCondLst>
                                    <p:cond delay="0"/>
                                  </p:stCondLst>
                                  <p:childTnLst>
                                    <p:set>
                                      <p:cBhvr>
                                        <p:cTn id="180" dur="1" fill="hold">
                                          <p:stCondLst>
                                            <p:cond delay="0"/>
                                          </p:stCondLst>
                                        </p:cTn>
                                        <p:tgtEl>
                                          <p:spTgt spid="357"/>
                                        </p:tgtEl>
                                        <p:attrNameLst>
                                          <p:attrName>style.visibility</p:attrName>
                                        </p:attrNameLst>
                                      </p:cBhvr>
                                      <p:to>
                                        <p:strVal val="visible"/>
                                      </p:to>
                                    </p:set>
                                    <p:animEffect transition="in" filter="fade">
                                      <p:cBhvr>
                                        <p:cTn id="181" dur="60"/>
                                        <p:tgtEl>
                                          <p:spTgt spid="357"/>
                                        </p:tgtEl>
                                      </p:cBhvr>
                                    </p:animEffect>
                                  </p:childTnLst>
                                </p:cTn>
                              </p:par>
                            </p:childTnLst>
                          </p:cTn>
                        </p:par>
                        <p:par>
                          <p:cTn id="182" fill="hold">
                            <p:stCondLst>
                              <p:cond delay="3020"/>
                            </p:stCondLst>
                            <p:childTnLst>
                              <p:par>
                                <p:cTn id="183" presetID="10" presetClass="entr" presetSubtype="0" fill="hold" grpId="0" nodeType="afterEffect">
                                  <p:stCondLst>
                                    <p:cond delay="0"/>
                                  </p:stCondLst>
                                  <p:childTnLst>
                                    <p:set>
                                      <p:cBhvr>
                                        <p:cTn id="184" dur="1" fill="hold">
                                          <p:stCondLst>
                                            <p:cond delay="0"/>
                                          </p:stCondLst>
                                        </p:cTn>
                                        <p:tgtEl>
                                          <p:spTgt spid="403"/>
                                        </p:tgtEl>
                                        <p:attrNameLst>
                                          <p:attrName>style.visibility</p:attrName>
                                        </p:attrNameLst>
                                      </p:cBhvr>
                                      <p:to>
                                        <p:strVal val="visible"/>
                                      </p:to>
                                    </p:set>
                                    <p:animEffect transition="in" filter="fade">
                                      <p:cBhvr>
                                        <p:cTn id="185" dur="60"/>
                                        <p:tgtEl>
                                          <p:spTgt spid="403"/>
                                        </p:tgtEl>
                                      </p:cBhvr>
                                    </p:animEffect>
                                  </p:childTnLst>
                                </p:cTn>
                              </p:par>
                            </p:childTnLst>
                          </p:cTn>
                        </p:par>
                        <p:par>
                          <p:cTn id="186" fill="hold">
                            <p:stCondLst>
                              <p:cond delay="3080"/>
                            </p:stCondLst>
                            <p:childTnLst>
                              <p:par>
                                <p:cTn id="187" presetID="10" presetClass="entr" presetSubtype="0" fill="hold" grpId="0" nodeType="afterEffect">
                                  <p:stCondLst>
                                    <p:cond delay="0"/>
                                  </p:stCondLst>
                                  <p:childTnLst>
                                    <p:set>
                                      <p:cBhvr>
                                        <p:cTn id="188" dur="1" fill="hold">
                                          <p:stCondLst>
                                            <p:cond delay="0"/>
                                          </p:stCondLst>
                                        </p:cTn>
                                        <p:tgtEl>
                                          <p:spTgt spid="417"/>
                                        </p:tgtEl>
                                        <p:attrNameLst>
                                          <p:attrName>style.visibility</p:attrName>
                                        </p:attrNameLst>
                                      </p:cBhvr>
                                      <p:to>
                                        <p:strVal val="visible"/>
                                      </p:to>
                                    </p:set>
                                    <p:animEffect transition="in" filter="fade">
                                      <p:cBhvr>
                                        <p:cTn id="189" dur="60"/>
                                        <p:tgtEl>
                                          <p:spTgt spid="417"/>
                                        </p:tgtEl>
                                      </p:cBhvr>
                                    </p:animEffect>
                                  </p:childTnLst>
                                </p:cTn>
                              </p:par>
                            </p:childTnLst>
                          </p:cTn>
                        </p:par>
                        <p:par>
                          <p:cTn id="190" fill="hold">
                            <p:stCondLst>
                              <p:cond delay="3140"/>
                            </p:stCondLst>
                            <p:childTnLst>
                              <p:par>
                                <p:cTn id="191" presetID="10" presetClass="entr" presetSubtype="0" fill="hold" grpId="0" nodeType="afterEffect">
                                  <p:stCondLst>
                                    <p:cond delay="0"/>
                                  </p:stCondLst>
                                  <p:childTnLst>
                                    <p:set>
                                      <p:cBhvr>
                                        <p:cTn id="192" dur="1" fill="hold">
                                          <p:stCondLst>
                                            <p:cond delay="0"/>
                                          </p:stCondLst>
                                        </p:cTn>
                                        <p:tgtEl>
                                          <p:spTgt spid="358"/>
                                        </p:tgtEl>
                                        <p:attrNameLst>
                                          <p:attrName>style.visibility</p:attrName>
                                        </p:attrNameLst>
                                      </p:cBhvr>
                                      <p:to>
                                        <p:strVal val="visible"/>
                                      </p:to>
                                    </p:set>
                                    <p:animEffect transition="in" filter="fade">
                                      <p:cBhvr>
                                        <p:cTn id="193" dur="60"/>
                                        <p:tgtEl>
                                          <p:spTgt spid="358"/>
                                        </p:tgtEl>
                                      </p:cBhvr>
                                    </p:animEffect>
                                  </p:childTnLst>
                                </p:cTn>
                              </p:par>
                            </p:childTnLst>
                          </p:cTn>
                        </p:par>
                        <p:par>
                          <p:cTn id="194" fill="hold">
                            <p:stCondLst>
                              <p:cond delay="3200"/>
                            </p:stCondLst>
                            <p:childTnLst>
                              <p:par>
                                <p:cTn id="195" presetID="10" presetClass="entr" presetSubtype="0" fill="hold" grpId="0" nodeType="afterEffect">
                                  <p:stCondLst>
                                    <p:cond delay="0"/>
                                  </p:stCondLst>
                                  <p:childTnLst>
                                    <p:set>
                                      <p:cBhvr>
                                        <p:cTn id="196" dur="1" fill="hold">
                                          <p:stCondLst>
                                            <p:cond delay="0"/>
                                          </p:stCondLst>
                                        </p:cTn>
                                        <p:tgtEl>
                                          <p:spTgt spid="373"/>
                                        </p:tgtEl>
                                        <p:attrNameLst>
                                          <p:attrName>style.visibility</p:attrName>
                                        </p:attrNameLst>
                                      </p:cBhvr>
                                      <p:to>
                                        <p:strVal val="visible"/>
                                      </p:to>
                                    </p:set>
                                    <p:animEffect transition="in" filter="fade">
                                      <p:cBhvr>
                                        <p:cTn id="197" dur="60"/>
                                        <p:tgtEl>
                                          <p:spTgt spid="373"/>
                                        </p:tgtEl>
                                      </p:cBhvr>
                                    </p:animEffect>
                                  </p:childTnLst>
                                </p:cTn>
                              </p:par>
                            </p:childTnLst>
                          </p:cTn>
                        </p:par>
                        <p:par>
                          <p:cTn id="198" fill="hold">
                            <p:stCondLst>
                              <p:cond delay="3260"/>
                            </p:stCondLst>
                            <p:childTnLst>
                              <p:par>
                                <p:cTn id="199" presetID="10" presetClass="entr" presetSubtype="0" fill="hold" grpId="0" nodeType="afterEffect">
                                  <p:stCondLst>
                                    <p:cond delay="0"/>
                                  </p:stCondLst>
                                  <p:childTnLst>
                                    <p:set>
                                      <p:cBhvr>
                                        <p:cTn id="200" dur="1" fill="hold">
                                          <p:stCondLst>
                                            <p:cond delay="0"/>
                                          </p:stCondLst>
                                        </p:cTn>
                                        <p:tgtEl>
                                          <p:spTgt spid="416"/>
                                        </p:tgtEl>
                                        <p:attrNameLst>
                                          <p:attrName>style.visibility</p:attrName>
                                        </p:attrNameLst>
                                      </p:cBhvr>
                                      <p:to>
                                        <p:strVal val="visible"/>
                                      </p:to>
                                    </p:set>
                                    <p:animEffect transition="in" filter="fade">
                                      <p:cBhvr>
                                        <p:cTn id="201" dur="60"/>
                                        <p:tgtEl>
                                          <p:spTgt spid="416"/>
                                        </p:tgtEl>
                                      </p:cBhvr>
                                    </p:animEffect>
                                  </p:childTnLst>
                                </p:cTn>
                              </p:par>
                            </p:childTnLst>
                          </p:cTn>
                        </p:par>
                        <p:par>
                          <p:cTn id="202" fill="hold">
                            <p:stCondLst>
                              <p:cond delay="3320"/>
                            </p:stCondLst>
                            <p:childTnLst>
                              <p:par>
                                <p:cTn id="203" presetID="10" presetClass="entr" presetSubtype="0" fill="hold" grpId="0" nodeType="afterEffect">
                                  <p:stCondLst>
                                    <p:cond delay="0"/>
                                  </p:stCondLst>
                                  <p:childTnLst>
                                    <p:set>
                                      <p:cBhvr>
                                        <p:cTn id="204" dur="1" fill="hold">
                                          <p:stCondLst>
                                            <p:cond delay="0"/>
                                          </p:stCondLst>
                                        </p:cTn>
                                        <p:tgtEl>
                                          <p:spTgt spid="362"/>
                                        </p:tgtEl>
                                        <p:attrNameLst>
                                          <p:attrName>style.visibility</p:attrName>
                                        </p:attrNameLst>
                                      </p:cBhvr>
                                      <p:to>
                                        <p:strVal val="visible"/>
                                      </p:to>
                                    </p:set>
                                    <p:animEffect transition="in" filter="fade">
                                      <p:cBhvr>
                                        <p:cTn id="205" dur="60"/>
                                        <p:tgtEl>
                                          <p:spTgt spid="362"/>
                                        </p:tgtEl>
                                      </p:cBhvr>
                                    </p:animEffect>
                                  </p:childTnLst>
                                </p:cTn>
                              </p:par>
                            </p:childTnLst>
                          </p:cTn>
                        </p:par>
                        <p:par>
                          <p:cTn id="206" fill="hold">
                            <p:stCondLst>
                              <p:cond delay="3380"/>
                            </p:stCondLst>
                            <p:childTnLst>
                              <p:par>
                                <p:cTn id="207" presetID="10" presetClass="entr" presetSubtype="0" fill="hold" grpId="0" nodeType="afterEffect">
                                  <p:stCondLst>
                                    <p:cond delay="0"/>
                                  </p:stCondLst>
                                  <p:childTnLst>
                                    <p:set>
                                      <p:cBhvr>
                                        <p:cTn id="208" dur="1" fill="hold">
                                          <p:stCondLst>
                                            <p:cond delay="0"/>
                                          </p:stCondLst>
                                        </p:cTn>
                                        <p:tgtEl>
                                          <p:spTgt spid="363"/>
                                        </p:tgtEl>
                                        <p:attrNameLst>
                                          <p:attrName>style.visibility</p:attrName>
                                        </p:attrNameLst>
                                      </p:cBhvr>
                                      <p:to>
                                        <p:strVal val="visible"/>
                                      </p:to>
                                    </p:set>
                                    <p:animEffect transition="in" filter="fade">
                                      <p:cBhvr>
                                        <p:cTn id="209" dur="60"/>
                                        <p:tgtEl>
                                          <p:spTgt spid="363"/>
                                        </p:tgtEl>
                                      </p:cBhvr>
                                    </p:animEffect>
                                  </p:childTnLst>
                                </p:cTn>
                              </p:par>
                            </p:childTnLst>
                          </p:cTn>
                        </p:par>
                        <p:par>
                          <p:cTn id="210" fill="hold">
                            <p:stCondLst>
                              <p:cond delay="3440"/>
                            </p:stCondLst>
                            <p:childTnLst>
                              <p:par>
                                <p:cTn id="211" presetID="10" presetClass="entr" presetSubtype="0" fill="hold" grpId="0" nodeType="afterEffect">
                                  <p:stCondLst>
                                    <p:cond delay="0"/>
                                  </p:stCondLst>
                                  <p:childTnLst>
                                    <p:set>
                                      <p:cBhvr>
                                        <p:cTn id="212" dur="1" fill="hold">
                                          <p:stCondLst>
                                            <p:cond delay="0"/>
                                          </p:stCondLst>
                                        </p:cTn>
                                        <p:tgtEl>
                                          <p:spTgt spid="405"/>
                                        </p:tgtEl>
                                        <p:attrNameLst>
                                          <p:attrName>style.visibility</p:attrName>
                                        </p:attrNameLst>
                                      </p:cBhvr>
                                      <p:to>
                                        <p:strVal val="visible"/>
                                      </p:to>
                                    </p:set>
                                    <p:animEffect transition="in" filter="fade">
                                      <p:cBhvr>
                                        <p:cTn id="213" dur="60"/>
                                        <p:tgtEl>
                                          <p:spTgt spid="405"/>
                                        </p:tgtEl>
                                      </p:cBhvr>
                                    </p:animEffect>
                                  </p:childTnLst>
                                </p:cTn>
                              </p:par>
                            </p:childTnLst>
                          </p:cTn>
                        </p:par>
                        <p:par>
                          <p:cTn id="214" fill="hold">
                            <p:stCondLst>
                              <p:cond delay="3500"/>
                            </p:stCondLst>
                            <p:childTnLst>
                              <p:par>
                                <p:cTn id="215" presetID="10" presetClass="entr" presetSubtype="0" fill="hold" grpId="0" nodeType="afterEffect">
                                  <p:stCondLst>
                                    <p:cond delay="0"/>
                                  </p:stCondLst>
                                  <p:childTnLst>
                                    <p:set>
                                      <p:cBhvr>
                                        <p:cTn id="216" dur="1" fill="hold">
                                          <p:stCondLst>
                                            <p:cond delay="0"/>
                                          </p:stCondLst>
                                        </p:cTn>
                                        <p:tgtEl>
                                          <p:spTgt spid="407"/>
                                        </p:tgtEl>
                                        <p:attrNameLst>
                                          <p:attrName>style.visibility</p:attrName>
                                        </p:attrNameLst>
                                      </p:cBhvr>
                                      <p:to>
                                        <p:strVal val="visible"/>
                                      </p:to>
                                    </p:set>
                                    <p:animEffect transition="in" filter="fade">
                                      <p:cBhvr>
                                        <p:cTn id="217" dur="60"/>
                                        <p:tgtEl>
                                          <p:spTgt spid="407"/>
                                        </p:tgtEl>
                                      </p:cBhvr>
                                    </p:animEffect>
                                  </p:childTnLst>
                                </p:cTn>
                              </p:par>
                            </p:childTnLst>
                          </p:cTn>
                        </p:par>
                        <p:par>
                          <p:cTn id="218" fill="hold">
                            <p:stCondLst>
                              <p:cond delay="3560"/>
                            </p:stCondLst>
                            <p:childTnLst>
                              <p:par>
                                <p:cTn id="219" presetID="10" presetClass="entr" presetSubtype="0" fill="hold" grpId="0" nodeType="afterEffect">
                                  <p:stCondLst>
                                    <p:cond delay="0"/>
                                  </p:stCondLst>
                                  <p:childTnLst>
                                    <p:set>
                                      <p:cBhvr>
                                        <p:cTn id="220" dur="1" fill="hold">
                                          <p:stCondLst>
                                            <p:cond delay="0"/>
                                          </p:stCondLst>
                                        </p:cTn>
                                        <p:tgtEl>
                                          <p:spTgt spid="402"/>
                                        </p:tgtEl>
                                        <p:attrNameLst>
                                          <p:attrName>style.visibility</p:attrName>
                                        </p:attrNameLst>
                                      </p:cBhvr>
                                      <p:to>
                                        <p:strVal val="visible"/>
                                      </p:to>
                                    </p:set>
                                    <p:animEffect transition="in" filter="fade">
                                      <p:cBhvr>
                                        <p:cTn id="221" dur="60"/>
                                        <p:tgtEl>
                                          <p:spTgt spid="402"/>
                                        </p:tgtEl>
                                      </p:cBhvr>
                                    </p:animEffect>
                                  </p:childTnLst>
                                </p:cTn>
                              </p:par>
                            </p:childTnLst>
                          </p:cTn>
                        </p:par>
                        <p:par>
                          <p:cTn id="222" fill="hold">
                            <p:stCondLst>
                              <p:cond delay="3620"/>
                            </p:stCondLst>
                            <p:childTnLst>
                              <p:par>
                                <p:cTn id="223" presetID="10" presetClass="entr" presetSubtype="0" fill="hold" grpId="0" nodeType="afterEffect">
                                  <p:stCondLst>
                                    <p:cond delay="0"/>
                                  </p:stCondLst>
                                  <p:childTnLst>
                                    <p:set>
                                      <p:cBhvr>
                                        <p:cTn id="224" dur="1" fill="hold">
                                          <p:stCondLst>
                                            <p:cond delay="0"/>
                                          </p:stCondLst>
                                        </p:cTn>
                                        <p:tgtEl>
                                          <p:spTgt spid="351"/>
                                        </p:tgtEl>
                                        <p:attrNameLst>
                                          <p:attrName>style.visibility</p:attrName>
                                        </p:attrNameLst>
                                      </p:cBhvr>
                                      <p:to>
                                        <p:strVal val="visible"/>
                                      </p:to>
                                    </p:set>
                                    <p:animEffect transition="in" filter="fade">
                                      <p:cBhvr>
                                        <p:cTn id="225" dur="60"/>
                                        <p:tgtEl>
                                          <p:spTgt spid="351"/>
                                        </p:tgtEl>
                                      </p:cBhvr>
                                    </p:animEffect>
                                  </p:childTnLst>
                                </p:cTn>
                              </p:par>
                            </p:childTnLst>
                          </p:cTn>
                        </p:par>
                        <p:par>
                          <p:cTn id="226" fill="hold">
                            <p:stCondLst>
                              <p:cond delay="3680"/>
                            </p:stCondLst>
                            <p:childTnLst>
                              <p:par>
                                <p:cTn id="227" presetID="10" presetClass="entr" presetSubtype="0" fill="hold" grpId="0" nodeType="afterEffect">
                                  <p:stCondLst>
                                    <p:cond delay="0"/>
                                  </p:stCondLst>
                                  <p:childTnLst>
                                    <p:set>
                                      <p:cBhvr>
                                        <p:cTn id="228" dur="1" fill="hold">
                                          <p:stCondLst>
                                            <p:cond delay="0"/>
                                          </p:stCondLst>
                                        </p:cTn>
                                        <p:tgtEl>
                                          <p:spTgt spid="401"/>
                                        </p:tgtEl>
                                        <p:attrNameLst>
                                          <p:attrName>style.visibility</p:attrName>
                                        </p:attrNameLst>
                                      </p:cBhvr>
                                      <p:to>
                                        <p:strVal val="visible"/>
                                      </p:to>
                                    </p:set>
                                    <p:animEffect transition="in" filter="fade">
                                      <p:cBhvr>
                                        <p:cTn id="229" dur="60"/>
                                        <p:tgtEl>
                                          <p:spTgt spid="401"/>
                                        </p:tgtEl>
                                      </p:cBhvr>
                                    </p:animEffect>
                                  </p:childTnLst>
                                </p:cTn>
                              </p:par>
                            </p:childTnLst>
                          </p:cTn>
                        </p:par>
                        <p:par>
                          <p:cTn id="230" fill="hold">
                            <p:stCondLst>
                              <p:cond delay="3740"/>
                            </p:stCondLst>
                            <p:childTnLst>
                              <p:par>
                                <p:cTn id="231" presetID="10" presetClass="entr" presetSubtype="0" fill="hold" grpId="0" nodeType="afterEffect">
                                  <p:stCondLst>
                                    <p:cond delay="0"/>
                                  </p:stCondLst>
                                  <p:childTnLst>
                                    <p:set>
                                      <p:cBhvr>
                                        <p:cTn id="232" dur="1" fill="hold">
                                          <p:stCondLst>
                                            <p:cond delay="0"/>
                                          </p:stCondLst>
                                        </p:cTn>
                                        <p:tgtEl>
                                          <p:spTgt spid="355"/>
                                        </p:tgtEl>
                                        <p:attrNameLst>
                                          <p:attrName>style.visibility</p:attrName>
                                        </p:attrNameLst>
                                      </p:cBhvr>
                                      <p:to>
                                        <p:strVal val="visible"/>
                                      </p:to>
                                    </p:set>
                                    <p:animEffect transition="in" filter="fade">
                                      <p:cBhvr>
                                        <p:cTn id="233" dur="60"/>
                                        <p:tgtEl>
                                          <p:spTgt spid="355"/>
                                        </p:tgtEl>
                                      </p:cBhvr>
                                    </p:animEffect>
                                  </p:childTnLst>
                                </p:cTn>
                              </p:par>
                            </p:childTnLst>
                          </p:cTn>
                        </p:par>
                        <p:par>
                          <p:cTn id="234" fill="hold">
                            <p:stCondLst>
                              <p:cond delay="3800"/>
                            </p:stCondLst>
                            <p:childTnLst>
                              <p:par>
                                <p:cTn id="235" presetID="10" presetClass="entr" presetSubtype="0" fill="hold" grpId="0" nodeType="afterEffect">
                                  <p:stCondLst>
                                    <p:cond delay="0"/>
                                  </p:stCondLst>
                                  <p:childTnLst>
                                    <p:set>
                                      <p:cBhvr>
                                        <p:cTn id="236" dur="1" fill="hold">
                                          <p:stCondLst>
                                            <p:cond delay="0"/>
                                          </p:stCondLst>
                                        </p:cTn>
                                        <p:tgtEl>
                                          <p:spTgt spid="350"/>
                                        </p:tgtEl>
                                        <p:attrNameLst>
                                          <p:attrName>style.visibility</p:attrName>
                                        </p:attrNameLst>
                                      </p:cBhvr>
                                      <p:to>
                                        <p:strVal val="visible"/>
                                      </p:to>
                                    </p:set>
                                    <p:animEffect transition="in" filter="fade">
                                      <p:cBhvr>
                                        <p:cTn id="237" dur="60"/>
                                        <p:tgtEl>
                                          <p:spTgt spid="350"/>
                                        </p:tgtEl>
                                      </p:cBhvr>
                                    </p:animEffect>
                                  </p:childTnLst>
                                </p:cTn>
                              </p:par>
                            </p:childTnLst>
                          </p:cTn>
                        </p:par>
                        <p:par>
                          <p:cTn id="238" fill="hold">
                            <p:stCondLst>
                              <p:cond delay="3860"/>
                            </p:stCondLst>
                            <p:childTnLst>
                              <p:par>
                                <p:cTn id="239" presetID="10" presetClass="entr" presetSubtype="0" fill="hold" grpId="0" nodeType="afterEffect">
                                  <p:stCondLst>
                                    <p:cond delay="0"/>
                                  </p:stCondLst>
                                  <p:childTnLst>
                                    <p:set>
                                      <p:cBhvr>
                                        <p:cTn id="240" dur="1" fill="hold">
                                          <p:stCondLst>
                                            <p:cond delay="0"/>
                                          </p:stCondLst>
                                        </p:cTn>
                                        <p:tgtEl>
                                          <p:spTgt spid="356"/>
                                        </p:tgtEl>
                                        <p:attrNameLst>
                                          <p:attrName>style.visibility</p:attrName>
                                        </p:attrNameLst>
                                      </p:cBhvr>
                                      <p:to>
                                        <p:strVal val="visible"/>
                                      </p:to>
                                    </p:set>
                                    <p:animEffect transition="in" filter="fade">
                                      <p:cBhvr>
                                        <p:cTn id="241" dur="60"/>
                                        <p:tgtEl>
                                          <p:spTgt spid="356"/>
                                        </p:tgtEl>
                                      </p:cBhvr>
                                    </p:animEffect>
                                  </p:childTnLst>
                                </p:cTn>
                              </p:par>
                            </p:childTnLst>
                          </p:cTn>
                        </p:par>
                        <p:par>
                          <p:cTn id="242" fill="hold">
                            <p:stCondLst>
                              <p:cond delay="3920"/>
                            </p:stCondLst>
                            <p:childTnLst>
                              <p:par>
                                <p:cTn id="243" presetID="10" presetClass="entr" presetSubtype="0" fill="hold" grpId="0" nodeType="afterEffect">
                                  <p:stCondLst>
                                    <p:cond delay="0"/>
                                  </p:stCondLst>
                                  <p:childTnLst>
                                    <p:set>
                                      <p:cBhvr>
                                        <p:cTn id="244" dur="1" fill="hold">
                                          <p:stCondLst>
                                            <p:cond delay="0"/>
                                          </p:stCondLst>
                                        </p:cTn>
                                        <p:tgtEl>
                                          <p:spTgt spid="400"/>
                                        </p:tgtEl>
                                        <p:attrNameLst>
                                          <p:attrName>style.visibility</p:attrName>
                                        </p:attrNameLst>
                                      </p:cBhvr>
                                      <p:to>
                                        <p:strVal val="visible"/>
                                      </p:to>
                                    </p:set>
                                    <p:animEffect transition="in" filter="fade">
                                      <p:cBhvr>
                                        <p:cTn id="245" dur="60"/>
                                        <p:tgtEl>
                                          <p:spTgt spid="400"/>
                                        </p:tgtEl>
                                      </p:cBhvr>
                                    </p:animEffect>
                                  </p:childTnLst>
                                </p:cTn>
                              </p:par>
                            </p:childTnLst>
                          </p:cTn>
                        </p:par>
                        <p:par>
                          <p:cTn id="246" fill="hold">
                            <p:stCondLst>
                              <p:cond delay="3980"/>
                            </p:stCondLst>
                            <p:childTnLst>
                              <p:par>
                                <p:cTn id="247" presetID="10" presetClass="entr" presetSubtype="0" fill="hold" grpId="0" nodeType="afterEffect">
                                  <p:stCondLst>
                                    <p:cond delay="0"/>
                                  </p:stCondLst>
                                  <p:childTnLst>
                                    <p:set>
                                      <p:cBhvr>
                                        <p:cTn id="248" dur="1" fill="hold">
                                          <p:stCondLst>
                                            <p:cond delay="0"/>
                                          </p:stCondLst>
                                        </p:cTn>
                                        <p:tgtEl>
                                          <p:spTgt spid="406"/>
                                        </p:tgtEl>
                                        <p:attrNameLst>
                                          <p:attrName>style.visibility</p:attrName>
                                        </p:attrNameLst>
                                      </p:cBhvr>
                                      <p:to>
                                        <p:strVal val="visible"/>
                                      </p:to>
                                    </p:set>
                                    <p:animEffect transition="in" filter="fade">
                                      <p:cBhvr>
                                        <p:cTn id="249" dur="60"/>
                                        <p:tgtEl>
                                          <p:spTgt spid="406"/>
                                        </p:tgtEl>
                                      </p:cBhvr>
                                    </p:animEffect>
                                  </p:childTnLst>
                                </p:cTn>
                              </p:par>
                            </p:childTnLst>
                          </p:cTn>
                        </p:par>
                        <p:par>
                          <p:cTn id="250" fill="hold">
                            <p:stCondLst>
                              <p:cond delay="4040"/>
                            </p:stCondLst>
                            <p:childTnLst>
                              <p:par>
                                <p:cTn id="251" presetID="10" presetClass="entr" presetSubtype="0" fill="hold" grpId="0" nodeType="afterEffect">
                                  <p:stCondLst>
                                    <p:cond delay="0"/>
                                  </p:stCondLst>
                                  <p:childTnLst>
                                    <p:set>
                                      <p:cBhvr>
                                        <p:cTn id="252" dur="1" fill="hold">
                                          <p:stCondLst>
                                            <p:cond delay="0"/>
                                          </p:stCondLst>
                                        </p:cTn>
                                        <p:tgtEl>
                                          <p:spTgt spid="353"/>
                                        </p:tgtEl>
                                        <p:attrNameLst>
                                          <p:attrName>style.visibility</p:attrName>
                                        </p:attrNameLst>
                                      </p:cBhvr>
                                      <p:to>
                                        <p:strVal val="visible"/>
                                      </p:to>
                                    </p:set>
                                    <p:animEffect transition="in" filter="fade">
                                      <p:cBhvr>
                                        <p:cTn id="253" dur="60"/>
                                        <p:tgtEl>
                                          <p:spTgt spid="353"/>
                                        </p:tgtEl>
                                      </p:cBhvr>
                                    </p:animEffect>
                                  </p:childTnLst>
                                </p:cTn>
                              </p:par>
                            </p:childTnLst>
                          </p:cTn>
                        </p:par>
                        <p:par>
                          <p:cTn id="254" fill="hold">
                            <p:stCondLst>
                              <p:cond delay="4100"/>
                            </p:stCondLst>
                            <p:childTnLst>
                              <p:par>
                                <p:cTn id="255" presetID="10" presetClass="entr" presetSubtype="0" fill="hold" grpId="0" nodeType="afterEffect">
                                  <p:stCondLst>
                                    <p:cond delay="0"/>
                                  </p:stCondLst>
                                  <p:childTnLst>
                                    <p:set>
                                      <p:cBhvr>
                                        <p:cTn id="256" dur="1" fill="hold">
                                          <p:stCondLst>
                                            <p:cond delay="0"/>
                                          </p:stCondLst>
                                        </p:cTn>
                                        <p:tgtEl>
                                          <p:spTgt spid="354"/>
                                        </p:tgtEl>
                                        <p:attrNameLst>
                                          <p:attrName>style.visibility</p:attrName>
                                        </p:attrNameLst>
                                      </p:cBhvr>
                                      <p:to>
                                        <p:strVal val="visible"/>
                                      </p:to>
                                    </p:set>
                                    <p:animEffect transition="in" filter="fade">
                                      <p:cBhvr>
                                        <p:cTn id="257" dur="60"/>
                                        <p:tgtEl>
                                          <p:spTgt spid="354"/>
                                        </p:tgtEl>
                                      </p:cBhvr>
                                    </p:animEffect>
                                  </p:childTnLst>
                                </p:cTn>
                              </p:par>
                            </p:childTnLst>
                          </p:cTn>
                        </p:par>
                        <p:par>
                          <p:cTn id="258" fill="hold">
                            <p:stCondLst>
                              <p:cond delay="4160"/>
                            </p:stCondLst>
                            <p:childTnLst>
                              <p:par>
                                <p:cTn id="259" presetID="10" presetClass="entr" presetSubtype="0" fill="hold" grpId="0" nodeType="afterEffect">
                                  <p:stCondLst>
                                    <p:cond delay="0"/>
                                  </p:stCondLst>
                                  <p:childTnLst>
                                    <p:set>
                                      <p:cBhvr>
                                        <p:cTn id="260" dur="1" fill="hold">
                                          <p:stCondLst>
                                            <p:cond delay="0"/>
                                          </p:stCondLst>
                                        </p:cTn>
                                        <p:tgtEl>
                                          <p:spTgt spid="399"/>
                                        </p:tgtEl>
                                        <p:attrNameLst>
                                          <p:attrName>style.visibility</p:attrName>
                                        </p:attrNameLst>
                                      </p:cBhvr>
                                      <p:to>
                                        <p:strVal val="visible"/>
                                      </p:to>
                                    </p:set>
                                    <p:animEffect transition="in" filter="fade">
                                      <p:cBhvr>
                                        <p:cTn id="261" dur="60"/>
                                        <p:tgtEl>
                                          <p:spTgt spid="399"/>
                                        </p:tgtEl>
                                      </p:cBhvr>
                                    </p:animEffect>
                                  </p:childTnLst>
                                </p:cTn>
                              </p:par>
                            </p:childTnLst>
                          </p:cTn>
                        </p:par>
                        <p:par>
                          <p:cTn id="262" fill="hold">
                            <p:stCondLst>
                              <p:cond delay="4220"/>
                            </p:stCondLst>
                            <p:childTnLst>
                              <p:par>
                                <p:cTn id="263" presetID="10" presetClass="entr" presetSubtype="0" fill="hold" grpId="0" nodeType="afterEffect">
                                  <p:stCondLst>
                                    <p:cond delay="0"/>
                                  </p:stCondLst>
                                  <p:childTnLst>
                                    <p:set>
                                      <p:cBhvr>
                                        <p:cTn id="264" dur="1" fill="hold">
                                          <p:stCondLst>
                                            <p:cond delay="0"/>
                                          </p:stCondLst>
                                        </p:cTn>
                                        <p:tgtEl>
                                          <p:spTgt spid="395"/>
                                        </p:tgtEl>
                                        <p:attrNameLst>
                                          <p:attrName>style.visibility</p:attrName>
                                        </p:attrNameLst>
                                      </p:cBhvr>
                                      <p:to>
                                        <p:strVal val="visible"/>
                                      </p:to>
                                    </p:set>
                                    <p:animEffect transition="in" filter="fade">
                                      <p:cBhvr>
                                        <p:cTn id="265" dur="60"/>
                                        <p:tgtEl>
                                          <p:spTgt spid="395"/>
                                        </p:tgtEl>
                                      </p:cBhvr>
                                    </p:animEffect>
                                  </p:childTnLst>
                                </p:cTn>
                              </p:par>
                            </p:childTnLst>
                          </p:cTn>
                        </p:par>
                        <p:par>
                          <p:cTn id="266" fill="hold">
                            <p:stCondLst>
                              <p:cond delay="4280"/>
                            </p:stCondLst>
                            <p:childTnLst>
                              <p:par>
                                <p:cTn id="267" presetID="10" presetClass="entr" presetSubtype="0" fill="hold" grpId="0" nodeType="afterEffect">
                                  <p:stCondLst>
                                    <p:cond delay="0"/>
                                  </p:stCondLst>
                                  <p:childTnLst>
                                    <p:set>
                                      <p:cBhvr>
                                        <p:cTn id="268" dur="1" fill="hold">
                                          <p:stCondLst>
                                            <p:cond delay="0"/>
                                          </p:stCondLst>
                                        </p:cTn>
                                        <p:tgtEl>
                                          <p:spTgt spid="398"/>
                                        </p:tgtEl>
                                        <p:attrNameLst>
                                          <p:attrName>style.visibility</p:attrName>
                                        </p:attrNameLst>
                                      </p:cBhvr>
                                      <p:to>
                                        <p:strVal val="visible"/>
                                      </p:to>
                                    </p:set>
                                    <p:animEffect transition="in" filter="fade">
                                      <p:cBhvr>
                                        <p:cTn id="269" dur="60"/>
                                        <p:tgtEl>
                                          <p:spTgt spid="398"/>
                                        </p:tgtEl>
                                      </p:cBhvr>
                                    </p:animEffect>
                                  </p:childTnLst>
                                </p:cTn>
                              </p:par>
                            </p:childTnLst>
                          </p:cTn>
                        </p:par>
                        <p:par>
                          <p:cTn id="270" fill="hold">
                            <p:stCondLst>
                              <p:cond delay="4340"/>
                            </p:stCondLst>
                            <p:childTnLst>
                              <p:par>
                                <p:cTn id="271" presetID="10" presetClass="entr" presetSubtype="0" fill="hold" grpId="0" nodeType="afterEffect">
                                  <p:stCondLst>
                                    <p:cond delay="0"/>
                                  </p:stCondLst>
                                  <p:childTnLst>
                                    <p:set>
                                      <p:cBhvr>
                                        <p:cTn id="272" dur="1" fill="hold">
                                          <p:stCondLst>
                                            <p:cond delay="0"/>
                                          </p:stCondLst>
                                        </p:cTn>
                                        <p:tgtEl>
                                          <p:spTgt spid="348"/>
                                        </p:tgtEl>
                                        <p:attrNameLst>
                                          <p:attrName>style.visibility</p:attrName>
                                        </p:attrNameLst>
                                      </p:cBhvr>
                                      <p:to>
                                        <p:strVal val="visible"/>
                                      </p:to>
                                    </p:set>
                                    <p:animEffect transition="in" filter="fade">
                                      <p:cBhvr>
                                        <p:cTn id="273" dur="60"/>
                                        <p:tgtEl>
                                          <p:spTgt spid="348"/>
                                        </p:tgtEl>
                                      </p:cBhvr>
                                    </p:animEffect>
                                  </p:childTnLst>
                                </p:cTn>
                              </p:par>
                            </p:childTnLst>
                          </p:cTn>
                        </p:par>
                        <p:par>
                          <p:cTn id="274" fill="hold">
                            <p:stCondLst>
                              <p:cond delay="4400"/>
                            </p:stCondLst>
                            <p:childTnLst>
                              <p:par>
                                <p:cTn id="275" presetID="10" presetClass="entr" presetSubtype="0" fill="hold" grpId="0" nodeType="afterEffect">
                                  <p:stCondLst>
                                    <p:cond delay="0"/>
                                  </p:stCondLst>
                                  <p:childTnLst>
                                    <p:set>
                                      <p:cBhvr>
                                        <p:cTn id="276" dur="1" fill="hold">
                                          <p:stCondLst>
                                            <p:cond delay="0"/>
                                          </p:stCondLst>
                                        </p:cTn>
                                        <p:tgtEl>
                                          <p:spTgt spid="397"/>
                                        </p:tgtEl>
                                        <p:attrNameLst>
                                          <p:attrName>style.visibility</p:attrName>
                                        </p:attrNameLst>
                                      </p:cBhvr>
                                      <p:to>
                                        <p:strVal val="visible"/>
                                      </p:to>
                                    </p:set>
                                    <p:animEffect transition="in" filter="fade">
                                      <p:cBhvr>
                                        <p:cTn id="277" dur="60"/>
                                        <p:tgtEl>
                                          <p:spTgt spid="397"/>
                                        </p:tgtEl>
                                      </p:cBhvr>
                                    </p:animEffect>
                                  </p:childTnLst>
                                </p:cTn>
                              </p:par>
                            </p:childTnLst>
                          </p:cTn>
                        </p:par>
                        <p:par>
                          <p:cTn id="278" fill="hold">
                            <p:stCondLst>
                              <p:cond delay="4460"/>
                            </p:stCondLst>
                            <p:childTnLst>
                              <p:par>
                                <p:cTn id="279" presetID="10" presetClass="entr" presetSubtype="0" fill="hold" grpId="0" nodeType="afterEffect">
                                  <p:stCondLst>
                                    <p:cond delay="0"/>
                                  </p:stCondLst>
                                  <p:childTnLst>
                                    <p:set>
                                      <p:cBhvr>
                                        <p:cTn id="280" dur="1" fill="hold">
                                          <p:stCondLst>
                                            <p:cond delay="0"/>
                                          </p:stCondLst>
                                        </p:cTn>
                                        <p:tgtEl>
                                          <p:spTgt spid="346"/>
                                        </p:tgtEl>
                                        <p:attrNameLst>
                                          <p:attrName>style.visibility</p:attrName>
                                        </p:attrNameLst>
                                      </p:cBhvr>
                                      <p:to>
                                        <p:strVal val="visible"/>
                                      </p:to>
                                    </p:set>
                                    <p:animEffect transition="in" filter="fade">
                                      <p:cBhvr>
                                        <p:cTn id="281" dur="60"/>
                                        <p:tgtEl>
                                          <p:spTgt spid="346"/>
                                        </p:tgtEl>
                                      </p:cBhvr>
                                    </p:animEffect>
                                  </p:childTnLst>
                                </p:cTn>
                              </p:par>
                            </p:childTnLst>
                          </p:cTn>
                        </p:par>
                        <p:par>
                          <p:cTn id="282" fill="hold">
                            <p:stCondLst>
                              <p:cond delay="4520"/>
                            </p:stCondLst>
                            <p:childTnLst>
                              <p:par>
                                <p:cTn id="283" presetID="10" presetClass="entr" presetSubtype="0" fill="hold" grpId="0" nodeType="afterEffect">
                                  <p:stCondLst>
                                    <p:cond delay="0"/>
                                  </p:stCondLst>
                                  <p:childTnLst>
                                    <p:set>
                                      <p:cBhvr>
                                        <p:cTn id="284" dur="1" fill="hold">
                                          <p:stCondLst>
                                            <p:cond delay="0"/>
                                          </p:stCondLst>
                                        </p:cTn>
                                        <p:tgtEl>
                                          <p:spTgt spid="349"/>
                                        </p:tgtEl>
                                        <p:attrNameLst>
                                          <p:attrName>style.visibility</p:attrName>
                                        </p:attrNameLst>
                                      </p:cBhvr>
                                      <p:to>
                                        <p:strVal val="visible"/>
                                      </p:to>
                                    </p:set>
                                    <p:animEffect transition="in" filter="fade">
                                      <p:cBhvr>
                                        <p:cTn id="285" dur="60"/>
                                        <p:tgtEl>
                                          <p:spTgt spid="349"/>
                                        </p:tgtEl>
                                      </p:cBhvr>
                                    </p:animEffect>
                                  </p:childTnLst>
                                </p:cTn>
                              </p:par>
                            </p:childTnLst>
                          </p:cTn>
                        </p:par>
                        <p:par>
                          <p:cTn id="286" fill="hold">
                            <p:stCondLst>
                              <p:cond delay="4580"/>
                            </p:stCondLst>
                            <p:childTnLst>
                              <p:par>
                                <p:cTn id="287" presetID="10" presetClass="entr" presetSubtype="0" fill="hold" grpId="0" nodeType="afterEffect">
                                  <p:stCondLst>
                                    <p:cond delay="0"/>
                                  </p:stCondLst>
                                  <p:childTnLst>
                                    <p:set>
                                      <p:cBhvr>
                                        <p:cTn id="288" dur="1" fill="hold">
                                          <p:stCondLst>
                                            <p:cond delay="0"/>
                                          </p:stCondLst>
                                        </p:cTn>
                                        <p:tgtEl>
                                          <p:spTgt spid="347"/>
                                        </p:tgtEl>
                                        <p:attrNameLst>
                                          <p:attrName>style.visibility</p:attrName>
                                        </p:attrNameLst>
                                      </p:cBhvr>
                                      <p:to>
                                        <p:strVal val="visible"/>
                                      </p:to>
                                    </p:set>
                                    <p:animEffect transition="in" filter="fade">
                                      <p:cBhvr>
                                        <p:cTn id="289" dur="60"/>
                                        <p:tgtEl>
                                          <p:spTgt spid="347"/>
                                        </p:tgtEl>
                                      </p:cBhvr>
                                    </p:animEffect>
                                  </p:childTnLst>
                                </p:cTn>
                              </p:par>
                            </p:childTnLst>
                          </p:cTn>
                        </p:par>
                        <p:par>
                          <p:cTn id="290" fill="hold">
                            <p:stCondLst>
                              <p:cond delay="4640"/>
                            </p:stCondLst>
                            <p:childTnLst>
                              <p:par>
                                <p:cTn id="291" presetID="10" presetClass="entr" presetSubtype="0" fill="hold" grpId="0" nodeType="afterEffect">
                                  <p:stCondLst>
                                    <p:cond delay="0"/>
                                  </p:stCondLst>
                                  <p:childTnLst>
                                    <p:set>
                                      <p:cBhvr>
                                        <p:cTn id="292" dur="1" fill="hold">
                                          <p:stCondLst>
                                            <p:cond delay="0"/>
                                          </p:stCondLst>
                                        </p:cTn>
                                        <p:tgtEl>
                                          <p:spTgt spid="394"/>
                                        </p:tgtEl>
                                        <p:attrNameLst>
                                          <p:attrName>style.visibility</p:attrName>
                                        </p:attrNameLst>
                                      </p:cBhvr>
                                      <p:to>
                                        <p:strVal val="visible"/>
                                      </p:to>
                                    </p:set>
                                    <p:animEffect transition="in" filter="fade">
                                      <p:cBhvr>
                                        <p:cTn id="293" dur="60"/>
                                        <p:tgtEl>
                                          <p:spTgt spid="394"/>
                                        </p:tgtEl>
                                      </p:cBhvr>
                                    </p:animEffect>
                                  </p:childTnLst>
                                </p:cTn>
                              </p:par>
                            </p:childTnLst>
                          </p:cTn>
                        </p:par>
                        <p:par>
                          <p:cTn id="294" fill="hold">
                            <p:stCondLst>
                              <p:cond delay="4700"/>
                            </p:stCondLst>
                            <p:childTnLst>
                              <p:par>
                                <p:cTn id="295" presetID="10" presetClass="entr" presetSubtype="0" fill="hold" grpId="0" nodeType="afterEffect">
                                  <p:stCondLst>
                                    <p:cond delay="0"/>
                                  </p:stCondLst>
                                  <p:childTnLst>
                                    <p:set>
                                      <p:cBhvr>
                                        <p:cTn id="296" dur="1" fill="hold">
                                          <p:stCondLst>
                                            <p:cond delay="0"/>
                                          </p:stCondLst>
                                        </p:cTn>
                                        <p:tgtEl>
                                          <p:spTgt spid="345"/>
                                        </p:tgtEl>
                                        <p:attrNameLst>
                                          <p:attrName>style.visibility</p:attrName>
                                        </p:attrNameLst>
                                      </p:cBhvr>
                                      <p:to>
                                        <p:strVal val="visible"/>
                                      </p:to>
                                    </p:set>
                                    <p:animEffect transition="in" filter="fade">
                                      <p:cBhvr>
                                        <p:cTn id="297" dur="60"/>
                                        <p:tgtEl>
                                          <p:spTgt spid="345"/>
                                        </p:tgtEl>
                                      </p:cBhvr>
                                    </p:animEffect>
                                  </p:childTnLst>
                                </p:cTn>
                              </p:par>
                            </p:childTnLst>
                          </p:cTn>
                        </p:par>
                        <p:par>
                          <p:cTn id="298" fill="hold">
                            <p:stCondLst>
                              <p:cond delay="4760"/>
                            </p:stCondLst>
                            <p:childTnLst>
                              <p:par>
                                <p:cTn id="299" presetID="10" presetClass="entr" presetSubtype="0" fill="hold" grpId="0" nodeType="afterEffect">
                                  <p:stCondLst>
                                    <p:cond delay="0"/>
                                  </p:stCondLst>
                                  <p:childTnLst>
                                    <p:set>
                                      <p:cBhvr>
                                        <p:cTn id="300" dur="1" fill="hold">
                                          <p:stCondLst>
                                            <p:cond delay="0"/>
                                          </p:stCondLst>
                                        </p:cTn>
                                        <p:tgtEl>
                                          <p:spTgt spid="391"/>
                                        </p:tgtEl>
                                        <p:attrNameLst>
                                          <p:attrName>style.visibility</p:attrName>
                                        </p:attrNameLst>
                                      </p:cBhvr>
                                      <p:to>
                                        <p:strVal val="visible"/>
                                      </p:to>
                                    </p:set>
                                    <p:animEffect transition="in" filter="fade">
                                      <p:cBhvr>
                                        <p:cTn id="301" dur="60"/>
                                        <p:tgtEl>
                                          <p:spTgt spid="391"/>
                                        </p:tgtEl>
                                      </p:cBhvr>
                                    </p:animEffect>
                                  </p:childTnLst>
                                </p:cTn>
                              </p:par>
                            </p:childTnLst>
                          </p:cTn>
                        </p:par>
                        <p:par>
                          <p:cTn id="302" fill="hold">
                            <p:stCondLst>
                              <p:cond delay="4820"/>
                            </p:stCondLst>
                            <p:childTnLst>
                              <p:par>
                                <p:cTn id="303" presetID="10" presetClass="entr" presetSubtype="0" fill="hold" grpId="0" nodeType="afterEffect">
                                  <p:stCondLst>
                                    <p:cond delay="0"/>
                                  </p:stCondLst>
                                  <p:childTnLst>
                                    <p:set>
                                      <p:cBhvr>
                                        <p:cTn id="304" dur="1" fill="hold">
                                          <p:stCondLst>
                                            <p:cond delay="0"/>
                                          </p:stCondLst>
                                        </p:cTn>
                                        <p:tgtEl>
                                          <p:spTgt spid="342"/>
                                        </p:tgtEl>
                                        <p:attrNameLst>
                                          <p:attrName>style.visibility</p:attrName>
                                        </p:attrNameLst>
                                      </p:cBhvr>
                                      <p:to>
                                        <p:strVal val="visible"/>
                                      </p:to>
                                    </p:set>
                                    <p:animEffect transition="in" filter="fade">
                                      <p:cBhvr>
                                        <p:cTn id="305" dur="60"/>
                                        <p:tgtEl>
                                          <p:spTgt spid="342"/>
                                        </p:tgtEl>
                                      </p:cBhvr>
                                    </p:animEffect>
                                  </p:childTnLst>
                                </p:cTn>
                              </p:par>
                            </p:childTnLst>
                          </p:cTn>
                        </p:par>
                        <p:par>
                          <p:cTn id="306" fill="hold">
                            <p:stCondLst>
                              <p:cond delay="4880"/>
                            </p:stCondLst>
                            <p:childTnLst>
                              <p:par>
                                <p:cTn id="307" presetID="10" presetClass="entr" presetSubtype="0" fill="hold" grpId="0" nodeType="afterEffect">
                                  <p:stCondLst>
                                    <p:cond delay="0"/>
                                  </p:stCondLst>
                                  <p:childTnLst>
                                    <p:set>
                                      <p:cBhvr>
                                        <p:cTn id="308" dur="1" fill="hold">
                                          <p:stCondLst>
                                            <p:cond delay="0"/>
                                          </p:stCondLst>
                                        </p:cTn>
                                        <p:tgtEl>
                                          <p:spTgt spid="393"/>
                                        </p:tgtEl>
                                        <p:attrNameLst>
                                          <p:attrName>style.visibility</p:attrName>
                                        </p:attrNameLst>
                                      </p:cBhvr>
                                      <p:to>
                                        <p:strVal val="visible"/>
                                      </p:to>
                                    </p:set>
                                    <p:animEffect transition="in" filter="fade">
                                      <p:cBhvr>
                                        <p:cTn id="309" dur="60"/>
                                        <p:tgtEl>
                                          <p:spTgt spid="393"/>
                                        </p:tgtEl>
                                      </p:cBhvr>
                                    </p:animEffect>
                                  </p:childTnLst>
                                </p:cTn>
                              </p:par>
                            </p:childTnLst>
                          </p:cTn>
                        </p:par>
                        <p:par>
                          <p:cTn id="310" fill="hold">
                            <p:stCondLst>
                              <p:cond delay="4940"/>
                            </p:stCondLst>
                            <p:childTnLst>
                              <p:par>
                                <p:cTn id="311" presetID="10" presetClass="entr" presetSubtype="0" fill="hold" grpId="0" nodeType="afterEffect">
                                  <p:stCondLst>
                                    <p:cond delay="0"/>
                                  </p:stCondLst>
                                  <p:childTnLst>
                                    <p:set>
                                      <p:cBhvr>
                                        <p:cTn id="312" dur="1" fill="hold">
                                          <p:stCondLst>
                                            <p:cond delay="0"/>
                                          </p:stCondLst>
                                        </p:cTn>
                                        <p:tgtEl>
                                          <p:spTgt spid="392"/>
                                        </p:tgtEl>
                                        <p:attrNameLst>
                                          <p:attrName>style.visibility</p:attrName>
                                        </p:attrNameLst>
                                      </p:cBhvr>
                                      <p:to>
                                        <p:strVal val="visible"/>
                                      </p:to>
                                    </p:set>
                                    <p:animEffect transition="in" filter="fade">
                                      <p:cBhvr>
                                        <p:cTn id="313" dur="60"/>
                                        <p:tgtEl>
                                          <p:spTgt spid="392"/>
                                        </p:tgtEl>
                                      </p:cBhvr>
                                    </p:animEffect>
                                  </p:childTnLst>
                                </p:cTn>
                              </p:par>
                            </p:childTnLst>
                          </p:cTn>
                        </p:par>
                        <p:par>
                          <p:cTn id="314" fill="hold">
                            <p:stCondLst>
                              <p:cond delay="5000"/>
                            </p:stCondLst>
                            <p:childTnLst>
                              <p:par>
                                <p:cTn id="315" presetID="10" presetClass="entr" presetSubtype="0" fill="hold" grpId="0" nodeType="afterEffect">
                                  <p:stCondLst>
                                    <p:cond delay="0"/>
                                  </p:stCondLst>
                                  <p:childTnLst>
                                    <p:set>
                                      <p:cBhvr>
                                        <p:cTn id="316" dur="1" fill="hold">
                                          <p:stCondLst>
                                            <p:cond delay="0"/>
                                          </p:stCondLst>
                                        </p:cTn>
                                        <p:tgtEl>
                                          <p:spTgt spid="344"/>
                                        </p:tgtEl>
                                        <p:attrNameLst>
                                          <p:attrName>style.visibility</p:attrName>
                                        </p:attrNameLst>
                                      </p:cBhvr>
                                      <p:to>
                                        <p:strVal val="visible"/>
                                      </p:to>
                                    </p:set>
                                    <p:animEffect transition="in" filter="fade">
                                      <p:cBhvr>
                                        <p:cTn id="317" dur="60"/>
                                        <p:tgtEl>
                                          <p:spTgt spid="344"/>
                                        </p:tgtEl>
                                      </p:cBhvr>
                                    </p:animEffect>
                                  </p:childTnLst>
                                </p:cTn>
                              </p:par>
                            </p:childTnLst>
                          </p:cTn>
                        </p:par>
                        <p:par>
                          <p:cTn id="318" fill="hold">
                            <p:stCondLst>
                              <p:cond delay="5060"/>
                            </p:stCondLst>
                            <p:childTnLst>
                              <p:par>
                                <p:cTn id="319" presetID="10" presetClass="entr" presetSubtype="0" fill="hold" grpId="0" nodeType="afterEffect">
                                  <p:stCondLst>
                                    <p:cond delay="0"/>
                                  </p:stCondLst>
                                  <p:childTnLst>
                                    <p:set>
                                      <p:cBhvr>
                                        <p:cTn id="320" dur="1" fill="hold">
                                          <p:stCondLst>
                                            <p:cond delay="0"/>
                                          </p:stCondLst>
                                        </p:cTn>
                                        <p:tgtEl>
                                          <p:spTgt spid="343"/>
                                        </p:tgtEl>
                                        <p:attrNameLst>
                                          <p:attrName>style.visibility</p:attrName>
                                        </p:attrNameLst>
                                      </p:cBhvr>
                                      <p:to>
                                        <p:strVal val="visible"/>
                                      </p:to>
                                    </p:set>
                                    <p:animEffect transition="in" filter="fade">
                                      <p:cBhvr>
                                        <p:cTn id="321" dur="60"/>
                                        <p:tgtEl>
                                          <p:spTgt spid="343"/>
                                        </p:tgtEl>
                                      </p:cBhvr>
                                    </p:animEffect>
                                  </p:childTnLst>
                                </p:cTn>
                              </p:par>
                            </p:childTnLst>
                          </p:cTn>
                        </p:par>
                        <p:par>
                          <p:cTn id="322" fill="hold">
                            <p:stCondLst>
                              <p:cond delay="5120"/>
                            </p:stCondLst>
                            <p:childTnLst>
                              <p:par>
                                <p:cTn id="323" presetID="10" presetClass="entr" presetSubtype="0" fill="hold" grpId="0" nodeType="afterEffect">
                                  <p:stCondLst>
                                    <p:cond delay="0"/>
                                  </p:stCondLst>
                                  <p:childTnLst>
                                    <p:set>
                                      <p:cBhvr>
                                        <p:cTn id="324" dur="1" fill="hold">
                                          <p:stCondLst>
                                            <p:cond delay="0"/>
                                          </p:stCondLst>
                                        </p:cTn>
                                        <p:tgtEl>
                                          <p:spTgt spid="387"/>
                                        </p:tgtEl>
                                        <p:attrNameLst>
                                          <p:attrName>style.visibility</p:attrName>
                                        </p:attrNameLst>
                                      </p:cBhvr>
                                      <p:to>
                                        <p:strVal val="visible"/>
                                      </p:to>
                                    </p:set>
                                    <p:animEffect transition="in" filter="fade">
                                      <p:cBhvr>
                                        <p:cTn id="325" dur="60"/>
                                        <p:tgtEl>
                                          <p:spTgt spid="387"/>
                                        </p:tgtEl>
                                      </p:cBhvr>
                                    </p:animEffect>
                                  </p:childTnLst>
                                </p:cTn>
                              </p:par>
                            </p:childTnLst>
                          </p:cTn>
                        </p:par>
                        <p:par>
                          <p:cTn id="326" fill="hold">
                            <p:stCondLst>
                              <p:cond delay="5180"/>
                            </p:stCondLst>
                            <p:childTnLst>
                              <p:par>
                                <p:cTn id="327" presetID="10" presetClass="entr" presetSubtype="0" fill="hold" grpId="0" nodeType="afterEffect">
                                  <p:stCondLst>
                                    <p:cond delay="0"/>
                                  </p:stCondLst>
                                  <p:childTnLst>
                                    <p:set>
                                      <p:cBhvr>
                                        <p:cTn id="328" dur="1" fill="hold">
                                          <p:stCondLst>
                                            <p:cond delay="0"/>
                                          </p:stCondLst>
                                        </p:cTn>
                                        <p:tgtEl>
                                          <p:spTgt spid="388"/>
                                        </p:tgtEl>
                                        <p:attrNameLst>
                                          <p:attrName>style.visibility</p:attrName>
                                        </p:attrNameLst>
                                      </p:cBhvr>
                                      <p:to>
                                        <p:strVal val="visible"/>
                                      </p:to>
                                    </p:set>
                                    <p:animEffect transition="in" filter="fade">
                                      <p:cBhvr>
                                        <p:cTn id="329" dur="60"/>
                                        <p:tgtEl>
                                          <p:spTgt spid="388"/>
                                        </p:tgtEl>
                                      </p:cBhvr>
                                    </p:animEffect>
                                  </p:childTnLst>
                                </p:cTn>
                              </p:par>
                            </p:childTnLst>
                          </p:cTn>
                        </p:par>
                        <p:par>
                          <p:cTn id="330" fill="hold">
                            <p:stCondLst>
                              <p:cond delay="5240"/>
                            </p:stCondLst>
                            <p:childTnLst>
                              <p:par>
                                <p:cTn id="331" presetID="10" presetClass="entr" presetSubtype="0" fill="hold" grpId="0" nodeType="afterEffect">
                                  <p:stCondLst>
                                    <p:cond delay="0"/>
                                  </p:stCondLst>
                                  <p:childTnLst>
                                    <p:set>
                                      <p:cBhvr>
                                        <p:cTn id="332" dur="1" fill="hold">
                                          <p:stCondLst>
                                            <p:cond delay="0"/>
                                          </p:stCondLst>
                                        </p:cTn>
                                        <p:tgtEl>
                                          <p:spTgt spid="340"/>
                                        </p:tgtEl>
                                        <p:attrNameLst>
                                          <p:attrName>style.visibility</p:attrName>
                                        </p:attrNameLst>
                                      </p:cBhvr>
                                      <p:to>
                                        <p:strVal val="visible"/>
                                      </p:to>
                                    </p:set>
                                    <p:animEffect transition="in" filter="fade">
                                      <p:cBhvr>
                                        <p:cTn id="333" dur="60"/>
                                        <p:tgtEl>
                                          <p:spTgt spid="340"/>
                                        </p:tgtEl>
                                      </p:cBhvr>
                                    </p:animEffect>
                                  </p:childTnLst>
                                </p:cTn>
                              </p:par>
                            </p:childTnLst>
                          </p:cTn>
                        </p:par>
                        <p:par>
                          <p:cTn id="334" fill="hold">
                            <p:stCondLst>
                              <p:cond delay="5300"/>
                            </p:stCondLst>
                            <p:childTnLst>
                              <p:par>
                                <p:cTn id="335" presetID="10" presetClass="entr" presetSubtype="0" fill="hold" grpId="0" nodeType="afterEffect">
                                  <p:stCondLst>
                                    <p:cond delay="0"/>
                                  </p:stCondLst>
                                  <p:childTnLst>
                                    <p:set>
                                      <p:cBhvr>
                                        <p:cTn id="336" dur="1" fill="hold">
                                          <p:stCondLst>
                                            <p:cond delay="0"/>
                                          </p:stCondLst>
                                        </p:cTn>
                                        <p:tgtEl>
                                          <p:spTgt spid="389"/>
                                        </p:tgtEl>
                                        <p:attrNameLst>
                                          <p:attrName>style.visibility</p:attrName>
                                        </p:attrNameLst>
                                      </p:cBhvr>
                                      <p:to>
                                        <p:strVal val="visible"/>
                                      </p:to>
                                    </p:set>
                                    <p:animEffect transition="in" filter="fade">
                                      <p:cBhvr>
                                        <p:cTn id="337" dur="60"/>
                                        <p:tgtEl>
                                          <p:spTgt spid="389"/>
                                        </p:tgtEl>
                                      </p:cBhvr>
                                    </p:animEffect>
                                  </p:childTnLst>
                                </p:cTn>
                              </p:par>
                            </p:childTnLst>
                          </p:cTn>
                        </p:par>
                        <p:par>
                          <p:cTn id="338" fill="hold">
                            <p:stCondLst>
                              <p:cond delay="5360"/>
                            </p:stCondLst>
                            <p:childTnLst>
                              <p:par>
                                <p:cTn id="339" presetID="10" presetClass="entr" presetSubtype="0" fill="hold" grpId="0" nodeType="afterEffect">
                                  <p:stCondLst>
                                    <p:cond delay="0"/>
                                  </p:stCondLst>
                                  <p:childTnLst>
                                    <p:set>
                                      <p:cBhvr>
                                        <p:cTn id="340" dur="1" fill="hold">
                                          <p:stCondLst>
                                            <p:cond delay="0"/>
                                          </p:stCondLst>
                                        </p:cTn>
                                        <p:tgtEl>
                                          <p:spTgt spid="341"/>
                                        </p:tgtEl>
                                        <p:attrNameLst>
                                          <p:attrName>style.visibility</p:attrName>
                                        </p:attrNameLst>
                                      </p:cBhvr>
                                      <p:to>
                                        <p:strVal val="visible"/>
                                      </p:to>
                                    </p:set>
                                    <p:animEffect transition="in" filter="fade">
                                      <p:cBhvr>
                                        <p:cTn id="341" dur="60"/>
                                        <p:tgtEl>
                                          <p:spTgt spid="341"/>
                                        </p:tgtEl>
                                      </p:cBhvr>
                                    </p:animEffect>
                                  </p:childTnLst>
                                </p:cTn>
                              </p:par>
                              <p:par>
                                <p:cTn id="342" presetID="1" presetClass="entr" presetSubtype="0" fill="hold" grpId="0" nodeType="withEffect">
                                  <p:stCondLst>
                                    <p:cond delay="0"/>
                                  </p:stCondLst>
                                  <p:childTnLst>
                                    <p:set>
                                      <p:cBhvr>
                                        <p:cTn id="343" dur="1" fill="hold">
                                          <p:stCondLst>
                                            <p:cond delay="0"/>
                                          </p:stCondLst>
                                        </p:cTn>
                                        <p:tgtEl>
                                          <p:spTgt spid="3"/>
                                        </p:tgtEl>
                                        <p:attrNameLst>
                                          <p:attrName>style.visibility</p:attrName>
                                        </p:attrNameLst>
                                      </p:cBhvr>
                                      <p:to>
                                        <p:strVal val="visible"/>
                                      </p:to>
                                    </p:set>
                                  </p:childTnLst>
                                </p:cTn>
                              </p:par>
                            </p:childTnLst>
                          </p:cTn>
                        </p:par>
                        <p:par>
                          <p:cTn id="344" fill="hold">
                            <p:stCondLst>
                              <p:cond delay="5420"/>
                            </p:stCondLst>
                            <p:childTnLst>
                              <p:par>
                                <p:cTn id="345" presetID="10" presetClass="exit" presetSubtype="0" fill="hold" grpId="1" nodeType="afterEffect">
                                  <p:stCondLst>
                                    <p:cond delay="1250"/>
                                  </p:stCondLst>
                                  <p:childTnLst>
                                    <p:animEffect transition="out" filter="fade">
                                      <p:cBhvr>
                                        <p:cTn id="346" dur="500"/>
                                        <p:tgtEl>
                                          <p:spTgt spid="385"/>
                                        </p:tgtEl>
                                      </p:cBhvr>
                                    </p:animEffect>
                                    <p:set>
                                      <p:cBhvr>
                                        <p:cTn id="347" dur="1" fill="hold">
                                          <p:stCondLst>
                                            <p:cond delay="499"/>
                                          </p:stCondLst>
                                        </p:cTn>
                                        <p:tgtEl>
                                          <p:spTgt spid="385"/>
                                        </p:tgtEl>
                                        <p:attrNameLst>
                                          <p:attrName>style.visibility</p:attrName>
                                        </p:attrNameLst>
                                      </p:cBhvr>
                                      <p:to>
                                        <p:strVal val="hidden"/>
                                      </p:to>
                                    </p:set>
                                  </p:childTnLst>
                                </p:cTn>
                              </p:par>
                              <p:par>
                                <p:cTn id="348" presetID="10" presetClass="exit" presetSubtype="0" fill="hold" grpId="1" nodeType="withEffect">
                                  <p:stCondLst>
                                    <p:cond delay="1250"/>
                                  </p:stCondLst>
                                  <p:childTnLst>
                                    <p:animEffect transition="out" filter="fade">
                                      <p:cBhvr>
                                        <p:cTn id="349" dur="500"/>
                                        <p:tgtEl>
                                          <p:spTgt spid="384"/>
                                        </p:tgtEl>
                                      </p:cBhvr>
                                    </p:animEffect>
                                    <p:set>
                                      <p:cBhvr>
                                        <p:cTn id="350" dur="1" fill="hold">
                                          <p:stCondLst>
                                            <p:cond delay="499"/>
                                          </p:stCondLst>
                                        </p:cTn>
                                        <p:tgtEl>
                                          <p:spTgt spid="384"/>
                                        </p:tgtEl>
                                        <p:attrNameLst>
                                          <p:attrName>style.visibility</p:attrName>
                                        </p:attrNameLst>
                                      </p:cBhvr>
                                      <p:to>
                                        <p:strVal val="hidden"/>
                                      </p:to>
                                    </p:set>
                                  </p:childTnLst>
                                </p:cTn>
                              </p:par>
                              <p:par>
                                <p:cTn id="351" presetID="10" presetClass="exit" presetSubtype="0" fill="hold" grpId="1" nodeType="withEffect">
                                  <p:stCondLst>
                                    <p:cond delay="1250"/>
                                  </p:stCondLst>
                                  <p:childTnLst>
                                    <p:animEffect transition="out" filter="fade">
                                      <p:cBhvr>
                                        <p:cTn id="352" dur="500"/>
                                        <p:tgtEl>
                                          <p:spTgt spid="383"/>
                                        </p:tgtEl>
                                      </p:cBhvr>
                                    </p:animEffect>
                                    <p:set>
                                      <p:cBhvr>
                                        <p:cTn id="353" dur="1" fill="hold">
                                          <p:stCondLst>
                                            <p:cond delay="499"/>
                                          </p:stCondLst>
                                        </p:cTn>
                                        <p:tgtEl>
                                          <p:spTgt spid="383"/>
                                        </p:tgtEl>
                                        <p:attrNameLst>
                                          <p:attrName>style.visibility</p:attrName>
                                        </p:attrNameLst>
                                      </p:cBhvr>
                                      <p:to>
                                        <p:strVal val="hidden"/>
                                      </p:to>
                                    </p:set>
                                  </p:childTnLst>
                                </p:cTn>
                              </p:par>
                              <p:par>
                                <p:cTn id="354" presetID="10" presetClass="exit" presetSubtype="0" fill="hold" grpId="1" nodeType="withEffect">
                                  <p:stCondLst>
                                    <p:cond delay="1250"/>
                                  </p:stCondLst>
                                  <p:childTnLst>
                                    <p:animEffect transition="out" filter="fade">
                                      <p:cBhvr>
                                        <p:cTn id="355" dur="500"/>
                                        <p:tgtEl>
                                          <p:spTgt spid="427"/>
                                        </p:tgtEl>
                                      </p:cBhvr>
                                    </p:animEffect>
                                    <p:set>
                                      <p:cBhvr>
                                        <p:cTn id="356" dur="1" fill="hold">
                                          <p:stCondLst>
                                            <p:cond delay="499"/>
                                          </p:stCondLst>
                                        </p:cTn>
                                        <p:tgtEl>
                                          <p:spTgt spid="427"/>
                                        </p:tgtEl>
                                        <p:attrNameLst>
                                          <p:attrName>style.visibility</p:attrName>
                                        </p:attrNameLst>
                                      </p:cBhvr>
                                      <p:to>
                                        <p:strVal val="hidden"/>
                                      </p:to>
                                    </p:set>
                                  </p:childTnLst>
                                </p:cTn>
                              </p:par>
                              <p:par>
                                <p:cTn id="357" presetID="10" presetClass="exit" presetSubtype="0" fill="hold" grpId="1" nodeType="withEffect">
                                  <p:stCondLst>
                                    <p:cond delay="1250"/>
                                  </p:stCondLst>
                                  <p:childTnLst>
                                    <p:animEffect transition="out" filter="fade">
                                      <p:cBhvr>
                                        <p:cTn id="358" dur="500"/>
                                        <p:tgtEl>
                                          <p:spTgt spid="426"/>
                                        </p:tgtEl>
                                      </p:cBhvr>
                                    </p:animEffect>
                                    <p:set>
                                      <p:cBhvr>
                                        <p:cTn id="359" dur="1" fill="hold">
                                          <p:stCondLst>
                                            <p:cond delay="499"/>
                                          </p:stCondLst>
                                        </p:cTn>
                                        <p:tgtEl>
                                          <p:spTgt spid="426"/>
                                        </p:tgtEl>
                                        <p:attrNameLst>
                                          <p:attrName>style.visibility</p:attrName>
                                        </p:attrNameLst>
                                      </p:cBhvr>
                                      <p:to>
                                        <p:strVal val="hidden"/>
                                      </p:to>
                                    </p:set>
                                  </p:childTnLst>
                                </p:cTn>
                              </p:par>
                              <p:par>
                                <p:cTn id="360" presetID="10" presetClass="exit" presetSubtype="0" fill="hold" grpId="1" nodeType="withEffect">
                                  <p:stCondLst>
                                    <p:cond delay="1250"/>
                                  </p:stCondLst>
                                  <p:childTnLst>
                                    <p:animEffect transition="out" filter="fade">
                                      <p:cBhvr>
                                        <p:cTn id="361" dur="500"/>
                                        <p:tgtEl>
                                          <p:spTgt spid="372"/>
                                        </p:tgtEl>
                                      </p:cBhvr>
                                    </p:animEffect>
                                    <p:set>
                                      <p:cBhvr>
                                        <p:cTn id="362" dur="1" fill="hold">
                                          <p:stCondLst>
                                            <p:cond delay="499"/>
                                          </p:stCondLst>
                                        </p:cTn>
                                        <p:tgtEl>
                                          <p:spTgt spid="372"/>
                                        </p:tgtEl>
                                        <p:attrNameLst>
                                          <p:attrName>style.visibility</p:attrName>
                                        </p:attrNameLst>
                                      </p:cBhvr>
                                      <p:to>
                                        <p:strVal val="hidden"/>
                                      </p:to>
                                    </p:set>
                                  </p:childTnLst>
                                </p:cTn>
                              </p:par>
                              <p:par>
                                <p:cTn id="363" presetID="10" presetClass="exit" presetSubtype="0" fill="hold" grpId="1" nodeType="withEffect">
                                  <p:stCondLst>
                                    <p:cond delay="1250"/>
                                  </p:stCondLst>
                                  <p:childTnLst>
                                    <p:animEffect transition="out" filter="fade">
                                      <p:cBhvr>
                                        <p:cTn id="364" dur="500"/>
                                        <p:tgtEl>
                                          <p:spTgt spid="382"/>
                                        </p:tgtEl>
                                      </p:cBhvr>
                                    </p:animEffect>
                                    <p:set>
                                      <p:cBhvr>
                                        <p:cTn id="365" dur="1" fill="hold">
                                          <p:stCondLst>
                                            <p:cond delay="499"/>
                                          </p:stCondLst>
                                        </p:cTn>
                                        <p:tgtEl>
                                          <p:spTgt spid="382"/>
                                        </p:tgtEl>
                                        <p:attrNameLst>
                                          <p:attrName>style.visibility</p:attrName>
                                        </p:attrNameLst>
                                      </p:cBhvr>
                                      <p:to>
                                        <p:strVal val="hidden"/>
                                      </p:to>
                                    </p:set>
                                  </p:childTnLst>
                                </p:cTn>
                              </p:par>
                              <p:par>
                                <p:cTn id="366" presetID="10" presetClass="exit" presetSubtype="0" fill="hold" grpId="1" nodeType="withEffect">
                                  <p:stCondLst>
                                    <p:cond delay="1250"/>
                                  </p:stCondLst>
                                  <p:childTnLst>
                                    <p:animEffect transition="out" filter="fade">
                                      <p:cBhvr>
                                        <p:cTn id="367" dur="500"/>
                                        <p:tgtEl>
                                          <p:spTgt spid="425"/>
                                        </p:tgtEl>
                                      </p:cBhvr>
                                    </p:animEffect>
                                    <p:set>
                                      <p:cBhvr>
                                        <p:cTn id="368" dur="1" fill="hold">
                                          <p:stCondLst>
                                            <p:cond delay="499"/>
                                          </p:stCondLst>
                                        </p:cTn>
                                        <p:tgtEl>
                                          <p:spTgt spid="425"/>
                                        </p:tgtEl>
                                        <p:attrNameLst>
                                          <p:attrName>style.visibility</p:attrName>
                                        </p:attrNameLst>
                                      </p:cBhvr>
                                      <p:to>
                                        <p:strVal val="hidden"/>
                                      </p:to>
                                    </p:set>
                                  </p:childTnLst>
                                </p:cTn>
                              </p:par>
                              <p:par>
                                <p:cTn id="369" presetID="10" presetClass="exit" presetSubtype="0" fill="hold" grpId="1" nodeType="withEffect">
                                  <p:stCondLst>
                                    <p:cond delay="1250"/>
                                  </p:stCondLst>
                                  <p:childTnLst>
                                    <p:animEffect transition="out" filter="fade">
                                      <p:cBhvr>
                                        <p:cTn id="370" dur="500"/>
                                        <p:tgtEl>
                                          <p:spTgt spid="381"/>
                                        </p:tgtEl>
                                      </p:cBhvr>
                                    </p:animEffect>
                                    <p:set>
                                      <p:cBhvr>
                                        <p:cTn id="371" dur="1" fill="hold">
                                          <p:stCondLst>
                                            <p:cond delay="499"/>
                                          </p:stCondLst>
                                        </p:cTn>
                                        <p:tgtEl>
                                          <p:spTgt spid="381"/>
                                        </p:tgtEl>
                                        <p:attrNameLst>
                                          <p:attrName>style.visibility</p:attrName>
                                        </p:attrNameLst>
                                      </p:cBhvr>
                                      <p:to>
                                        <p:strVal val="hidden"/>
                                      </p:to>
                                    </p:set>
                                  </p:childTnLst>
                                </p:cTn>
                              </p:par>
                              <p:par>
                                <p:cTn id="372" presetID="10" presetClass="exit" presetSubtype="0" fill="hold" grpId="1" nodeType="withEffect">
                                  <p:stCondLst>
                                    <p:cond delay="1250"/>
                                  </p:stCondLst>
                                  <p:childTnLst>
                                    <p:animEffect transition="out" filter="fade">
                                      <p:cBhvr>
                                        <p:cTn id="373" dur="500"/>
                                        <p:tgtEl>
                                          <p:spTgt spid="424"/>
                                        </p:tgtEl>
                                      </p:cBhvr>
                                    </p:animEffect>
                                    <p:set>
                                      <p:cBhvr>
                                        <p:cTn id="374" dur="1" fill="hold">
                                          <p:stCondLst>
                                            <p:cond delay="499"/>
                                          </p:stCondLst>
                                        </p:cTn>
                                        <p:tgtEl>
                                          <p:spTgt spid="424"/>
                                        </p:tgtEl>
                                        <p:attrNameLst>
                                          <p:attrName>style.visibility</p:attrName>
                                        </p:attrNameLst>
                                      </p:cBhvr>
                                      <p:to>
                                        <p:strVal val="hidden"/>
                                      </p:to>
                                    </p:set>
                                  </p:childTnLst>
                                </p:cTn>
                              </p:par>
                              <p:par>
                                <p:cTn id="375" presetID="10" presetClass="exit" presetSubtype="0" fill="hold" grpId="1" nodeType="withEffect">
                                  <p:stCondLst>
                                    <p:cond delay="1250"/>
                                  </p:stCondLst>
                                  <p:childTnLst>
                                    <p:animEffect transition="out" filter="fade">
                                      <p:cBhvr>
                                        <p:cTn id="376" dur="500"/>
                                        <p:tgtEl>
                                          <p:spTgt spid="371"/>
                                        </p:tgtEl>
                                      </p:cBhvr>
                                    </p:animEffect>
                                    <p:set>
                                      <p:cBhvr>
                                        <p:cTn id="377" dur="1" fill="hold">
                                          <p:stCondLst>
                                            <p:cond delay="499"/>
                                          </p:stCondLst>
                                        </p:cTn>
                                        <p:tgtEl>
                                          <p:spTgt spid="371"/>
                                        </p:tgtEl>
                                        <p:attrNameLst>
                                          <p:attrName>style.visibility</p:attrName>
                                        </p:attrNameLst>
                                      </p:cBhvr>
                                      <p:to>
                                        <p:strVal val="hidden"/>
                                      </p:to>
                                    </p:set>
                                  </p:childTnLst>
                                </p:cTn>
                              </p:par>
                              <p:par>
                                <p:cTn id="378" presetID="10" presetClass="exit" presetSubtype="0" fill="hold" grpId="1" nodeType="withEffect">
                                  <p:stCondLst>
                                    <p:cond delay="1250"/>
                                  </p:stCondLst>
                                  <p:childTnLst>
                                    <p:animEffect transition="out" filter="fade">
                                      <p:cBhvr>
                                        <p:cTn id="379" dur="500"/>
                                        <p:tgtEl>
                                          <p:spTgt spid="370"/>
                                        </p:tgtEl>
                                      </p:cBhvr>
                                    </p:animEffect>
                                    <p:set>
                                      <p:cBhvr>
                                        <p:cTn id="380" dur="1" fill="hold">
                                          <p:stCondLst>
                                            <p:cond delay="499"/>
                                          </p:stCondLst>
                                        </p:cTn>
                                        <p:tgtEl>
                                          <p:spTgt spid="370"/>
                                        </p:tgtEl>
                                        <p:attrNameLst>
                                          <p:attrName>style.visibility</p:attrName>
                                        </p:attrNameLst>
                                      </p:cBhvr>
                                      <p:to>
                                        <p:strVal val="hidden"/>
                                      </p:to>
                                    </p:set>
                                  </p:childTnLst>
                                </p:cTn>
                              </p:par>
                              <p:par>
                                <p:cTn id="381" presetID="10" presetClass="exit" presetSubtype="0" fill="hold" grpId="1" nodeType="withEffect">
                                  <p:stCondLst>
                                    <p:cond delay="1250"/>
                                  </p:stCondLst>
                                  <p:childTnLst>
                                    <p:animEffect transition="out" filter="fade">
                                      <p:cBhvr>
                                        <p:cTn id="382" dur="500"/>
                                        <p:tgtEl>
                                          <p:spTgt spid="414"/>
                                        </p:tgtEl>
                                      </p:cBhvr>
                                    </p:animEffect>
                                    <p:set>
                                      <p:cBhvr>
                                        <p:cTn id="383" dur="1" fill="hold">
                                          <p:stCondLst>
                                            <p:cond delay="499"/>
                                          </p:stCondLst>
                                        </p:cTn>
                                        <p:tgtEl>
                                          <p:spTgt spid="414"/>
                                        </p:tgtEl>
                                        <p:attrNameLst>
                                          <p:attrName>style.visibility</p:attrName>
                                        </p:attrNameLst>
                                      </p:cBhvr>
                                      <p:to>
                                        <p:strVal val="hidden"/>
                                      </p:to>
                                    </p:set>
                                  </p:childTnLst>
                                </p:cTn>
                              </p:par>
                              <p:par>
                                <p:cTn id="384" presetID="10" presetClass="exit" presetSubtype="0" fill="hold" grpId="1" nodeType="withEffect">
                                  <p:stCondLst>
                                    <p:cond delay="1250"/>
                                  </p:stCondLst>
                                  <p:childTnLst>
                                    <p:animEffect transition="out" filter="fade">
                                      <p:cBhvr>
                                        <p:cTn id="385" dur="500"/>
                                        <p:tgtEl>
                                          <p:spTgt spid="413"/>
                                        </p:tgtEl>
                                      </p:cBhvr>
                                    </p:animEffect>
                                    <p:set>
                                      <p:cBhvr>
                                        <p:cTn id="386" dur="1" fill="hold">
                                          <p:stCondLst>
                                            <p:cond delay="499"/>
                                          </p:stCondLst>
                                        </p:cTn>
                                        <p:tgtEl>
                                          <p:spTgt spid="413"/>
                                        </p:tgtEl>
                                        <p:attrNameLst>
                                          <p:attrName>style.visibility</p:attrName>
                                        </p:attrNameLst>
                                      </p:cBhvr>
                                      <p:to>
                                        <p:strVal val="hidden"/>
                                      </p:to>
                                    </p:set>
                                  </p:childTnLst>
                                </p:cTn>
                              </p:par>
                              <p:par>
                                <p:cTn id="387" presetID="10" presetClass="exit" presetSubtype="0" fill="hold" grpId="1" nodeType="withEffect">
                                  <p:stCondLst>
                                    <p:cond delay="1250"/>
                                  </p:stCondLst>
                                  <p:childTnLst>
                                    <p:animEffect transition="out" filter="fade">
                                      <p:cBhvr>
                                        <p:cTn id="388" dur="500"/>
                                        <p:tgtEl>
                                          <p:spTgt spid="380"/>
                                        </p:tgtEl>
                                      </p:cBhvr>
                                    </p:animEffect>
                                    <p:set>
                                      <p:cBhvr>
                                        <p:cTn id="389" dur="1" fill="hold">
                                          <p:stCondLst>
                                            <p:cond delay="499"/>
                                          </p:stCondLst>
                                        </p:cTn>
                                        <p:tgtEl>
                                          <p:spTgt spid="380"/>
                                        </p:tgtEl>
                                        <p:attrNameLst>
                                          <p:attrName>style.visibility</p:attrName>
                                        </p:attrNameLst>
                                      </p:cBhvr>
                                      <p:to>
                                        <p:strVal val="hidden"/>
                                      </p:to>
                                    </p:set>
                                  </p:childTnLst>
                                </p:cTn>
                              </p:par>
                              <p:par>
                                <p:cTn id="390" presetID="10" presetClass="exit" presetSubtype="0" fill="hold" grpId="1" nodeType="withEffect">
                                  <p:stCondLst>
                                    <p:cond delay="1250"/>
                                  </p:stCondLst>
                                  <p:childTnLst>
                                    <p:animEffect transition="out" filter="fade">
                                      <p:cBhvr>
                                        <p:cTn id="391" dur="500"/>
                                        <p:tgtEl>
                                          <p:spTgt spid="379"/>
                                        </p:tgtEl>
                                      </p:cBhvr>
                                    </p:animEffect>
                                    <p:set>
                                      <p:cBhvr>
                                        <p:cTn id="392" dur="1" fill="hold">
                                          <p:stCondLst>
                                            <p:cond delay="499"/>
                                          </p:stCondLst>
                                        </p:cTn>
                                        <p:tgtEl>
                                          <p:spTgt spid="379"/>
                                        </p:tgtEl>
                                        <p:attrNameLst>
                                          <p:attrName>style.visibility</p:attrName>
                                        </p:attrNameLst>
                                      </p:cBhvr>
                                      <p:to>
                                        <p:strVal val="hidden"/>
                                      </p:to>
                                    </p:set>
                                  </p:childTnLst>
                                </p:cTn>
                              </p:par>
                              <p:par>
                                <p:cTn id="393" presetID="10" presetClass="exit" presetSubtype="0" fill="hold" grpId="1" nodeType="withEffect">
                                  <p:stCondLst>
                                    <p:cond delay="1250"/>
                                  </p:stCondLst>
                                  <p:childTnLst>
                                    <p:animEffect transition="out" filter="fade">
                                      <p:cBhvr>
                                        <p:cTn id="394" dur="500"/>
                                        <p:tgtEl>
                                          <p:spTgt spid="378"/>
                                        </p:tgtEl>
                                      </p:cBhvr>
                                    </p:animEffect>
                                    <p:set>
                                      <p:cBhvr>
                                        <p:cTn id="395" dur="1" fill="hold">
                                          <p:stCondLst>
                                            <p:cond delay="499"/>
                                          </p:stCondLst>
                                        </p:cTn>
                                        <p:tgtEl>
                                          <p:spTgt spid="378"/>
                                        </p:tgtEl>
                                        <p:attrNameLst>
                                          <p:attrName>style.visibility</p:attrName>
                                        </p:attrNameLst>
                                      </p:cBhvr>
                                      <p:to>
                                        <p:strVal val="hidden"/>
                                      </p:to>
                                    </p:set>
                                  </p:childTnLst>
                                </p:cTn>
                              </p:par>
                              <p:par>
                                <p:cTn id="396" presetID="10" presetClass="exit" presetSubtype="0" fill="hold" grpId="1" nodeType="withEffect">
                                  <p:stCondLst>
                                    <p:cond delay="1250"/>
                                  </p:stCondLst>
                                  <p:childTnLst>
                                    <p:animEffect transition="out" filter="fade">
                                      <p:cBhvr>
                                        <p:cTn id="397" dur="500"/>
                                        <p:tgtEl>
                                          <p:spTgt spid="422"/>
                                        </p:tgtEl>
                                      </p:cBhvr>
                                    </p:animEffect>
                                    <p:set>
                                      <p:cBhvr>
                                        <p:cTn id="398" dur="1" fill="hold">
                                          <p:stCondLst>
                                            <p:cond delay="499"/>
                                          </p:stCondLst>
                                        </p:cTn>
                                        <p:tgtEl>
                                          <p:spTgt spid="422"/>
                                        </p:tgtEl>
                                        <p:attrNameLst>
                                          <p:attrName>style.visibility</p:attrName>
                                        </p:attrNameLst>
                                      </p:cBhvr>
                                      <p:to>
                                        <p:strVal val="hidden"/>
                                      </p:to>
                                    </p:set>
                                  </p:childTnLst>
                                </p:cTn>
                              </p:par>
                              <p:par>
                                <p:cTn id="399" presetID="10" presetClass="exit" presetSubtype="0" fill="hold" grpId="1" nodeType="withEffect">
                                  <p:stCondLst>
                                    <p:cond delay="1250"/>
                                  </p:stCondLst>
                                  <p:childTnLst>
                                    <p:animEffect transition="out" filter="fade">
                                      <p:cBhvr>
                                        <p:cTn id="400" dur="500"/>
                                        <p:tgtEl>
                                          <p:spTgt spid="423"/>
                                        </p:tgtEl>
                                      </p:cBhvr>
                                    </p:animEffect>
                                    <p:set>
                                      <p:cBhvr>
                                        <p:cTn id="401" dur="1" fill="hold">
                                          <p:stCondLst>
                                            <p:cond delay="499"/>
                                          </p:stCondLst>
                                        </p:cTn>
                                        <p:tgtEl>
                                          <p:spTgt spid="423"/>
                                        </p:tgtEl>
                                        <p:attrNameLst>
                                          <p:attrName>style.visibility</p:attrName>
                                        </p:attrNameLst>
                                      </p:cBhvr>
                                      <p:to>
                                        <p:strVal val="hidden"/>
                                      </p:to>
                                    </p:set>
                                  </p:childTnLst>
                                </p:cTn>
                              </p:par>
                              <p:par>
                                <p:cTn id="402" presetID="10" presetClass="exit" presetSubtype="0" fill="hold" grpId="1" nodeType="withEffect">
                                  <p:stCondLst>
                                    <p:cond delay="1250"/>
                                  </p:stCondLst>
                                  <p:childTnLst>
                                    <p:animEffect transition="out" filter="fade">
                                      <p:cBhvr>
                                        <p:cTn id="403" dur="500"/>
                                        <p:tgtEl>
                                          <p:spTgt spid="377"/>
                                        </p:tgtEl>
                                      </p:cBhvr>
                                    </p:animEffect>
                                    <p:set>
                                      <p:cBhvr>
                                        <p:cTn id="404" dur="1" fill="hold">
                                          <p:stCondLst>
                                            <p:cond delay="499"/>
                                          </p:stCondLst>
                                        </p:cTn>
                                        <p:tgtEl>
                                          <p:spTgt spid="377"/>
                                        </p:tgtEl>
                                        <p:attrNameLst>
                                          <p:attrName>style.visibility</p:attrName>
                                        </p:attrNameLst>
                                      </p:cBhvr>
                                      <p:to>
                                        <p:strVal val="hidden"/>
                                      </p:to>
                                    </p:set>
                                  </p:childTnLst>
                                </p:cTn>
                              </p:par>
                              <p:par>
                                <p:cTn id="405" presetID="10" presetClass="exit" presetSubtype="0" fill="hold" grpId="1" nodeType="withEffect">
                                  <p:stCondLst>
                                    <p:cond delay="1250"/>
                                  </p:stCondLst>
                                  <p:childTnLst>
                                    <p:animEffect transition="out" filter="fade">
                                      <p:cBhvr>
                                        <p:cTn id="406" dur="500"/>
                                        <p:tgtEl>
                                          <p:spTgt spid="421"/>
                                        </p:tgtEl>
                                      </p:cBhvr>
                                    </p:animEffect>
                                    <p:set>
                                      <p:cBhvr>
                                        <p:cTn id="407" dur="1" fill="hold">
                                          <p:stCondLst>
                                            <p:cond delay="499"/>
                                          </p:stCondLst>
                                        </p:cTn>
                                        <p:tgtEl>
                                          <p:spTgt spid="421"/>
                                        </p:tgtEl>
                                        <p:attrNameLst>
                                          <p:attrName>style.visibility</p:attrName>
                                        </p:attrNameLst>
                                      </p:cBhvr>
                                      <p:to>
                                        <p:strVal val="hidden"/>
                                      </p:to>
                                    </p:set>
                                  </p:childTnLst>
                                </p:cTn>
                              </p:par>
                              <p:par>
                                <p:cTn id="408" presetID="10" presetClass="exit" presetSubtype="0" fill="hold" grpId="1" nodeType="withEffect">
                                  <p:stCondLst>
                                    <p:cond delay="1250"/>
                                  </p:stCondLst>
                                  <p:childTnLst>
                                    <p:animEffect transition="out" filter="fade">
                                      <p:cBhvr>
                                        <p:cTn id="409" dur="500"/>
                                        <p:tgtEl>
                                          <p:spTgt spid="368"/>
                                        </p:tgtEl>
                                      </p:cBhvr>
                                    </p:animEffect>
                                    <p:set>
                                      <p:cBhvr>
                                        <p:cTn id="410" dur="1" fill="hold">
                                          <p:stCondLst>
                                            <p:cond delay="499"/>
                                          </p:stCondLst>
                                        </p:cTn>
                                        <p:tgtEl>
                                          <p:spTgt spid="368"/>
                                        </p:tgtEl>
                                        <p:attrNameLst>
                                          <p:attrName>style.visibility</p:attrName>
                                        </p:attrNameLst>
                                      </p:cBhvr>
                                      <p:to>
                                        <p:strVal val="hidden"/>
                                      </p:to>
                                    </p:set>
                                  </p:childTnLst>
                                </p:cTn>
                              </p:par>
                              <p:par>
                                <p:cTn id="411" presetID="10" presetClass="exit" presetSubtype="0" fill="hold" grpId="1" nodeType="withEffect">
                                  <p:stCondLst>
                                    <p:cond delay="1250"/>
                                  </p:stCondLst>
                                  <p:childTnLst>
                                    <p:animEffect transition="out" filter="fade">
                                      <p:cBhvr>
                                        <p:cTn id="412" dur="500"/>
                                        <p:tgtEl>
                                          <p:spTgt spid="376"/>
                                        </p:tgtEl>
                                      </p:cBhvr>
                                    </p:animEffect>
                                    <p:set>
                                      <p:cBhvr>
                                        <p:cTn id="413" dur="1" fill="hold">
                                          <p:stCondLst>
                                            <p:cond delay="499"/>
                                          </p:stCondLst>
                                        </p:cTn>
                                        <p:tgtEl>
                                          <p:spTgt spid="376"/>
                                        </p:tgtEl>
                                        <p:attrNameLst>
                                          <p:attrName>style.visibility</p:attrName>
                                        </p:attrNameLst>
                                      </p:cBhvr>
                                      <p:to>
                                        <p:strVal val="hidden"/>
                                      </p:to>
                                    </p:set>
                                  </p:childTnLst>
                                </p:cTn>
                              </p:par>
                              <p:par>
                                <p:cTn id="414" presetID="10" presetClass="exit" presetSubtype="0" fill="hold" grpId="1" nodeType="withEffect">
                                  <p:stCondLst>
                                    <p:cond delay="1250"/>
                                  </p:stCondLst>
                                  <p:childTnLst>
                                    <p:animEffect transition="out" filter="fade">
                                      <p:cBhvr>
                                        <p:cTn id="415" dur="500"/>
                                        <p:tgtEl>
                                          <p:spTgt spid="369"/>
                                        </p:tgtEl>
                                      </p:cBhvr>
                                    </p:animEffect>
                                    <p:set>
                                      <p:cBhvr>
                                        <p:cTn id="416" dur="1" fill="hold">
                                          <p:stCondLst>
                                            <p:cond delay="499"/>
                                          </p:stCondLst>
                                        </p:cTn>
                                        <p:tgtEl>
                                          <p:spTgt spid="369"/>
                                        </p:tgtEl>
                                        <p:attrNameLst>
                                          <p:attrName>style.visibility</p:attrName>
                                        </p:attrNameLst>
                                      </p:cBhvr>
                                      <p:to>
                                        <p:strVal val="hidden"/>
                                      </p:to>
                                    </p:set>
                                  </p:childTnLst>
                                </p:cTn>
                              </p:par>
                              <p:par>
                                <p:cTn id="417" presetID="10" presetClass="exit" presetSubtype="0" fill="hold" grpId="1" nodeType="withEffect">
                                  <p:stCondLst>
                                    <p:cond delay="1250"/>
                                  </p:stCondLst>
                                  <p:childTnLst>
                                    <p:animEffect transition="out" filter="fade">
                                      <p:cBhvr>
                                        <p:cTn id="418" dur="500"/>
                                        <p:tgtEl>
                                          <p:spTgt spid="411"/>
                                        </p:tgtEl>
                                      </p:cBhvr>
                                    </p:animEffect>
                                    <p:set>
                                      <p:cBhvr>
                                        <p:cTn id="419" dur="1" fill="hold">
                                          <p:stCondLst>
                                            <p:cond delay="499"/>
                                          </p:stCondLst>
                                        </p:cTn>
                                        <p:tgtEl>
                                          <p:spTgt spid="411"/>
                                        </p:tgtEl>
                                        <p:attrNameLst>
                                          <p:attrName>style.visibility</p:attrName>
                                        </p:attrNameLst>
                                      </p:cBhvr>
                                      <p:to>
                                        <p:strVal val="hidden"/>
                                      </p:to>
                                    </p:set>
                                  </p:childTnLst>
                                </p:cTn>
                              </p:par>
                              <p:par>
                                <p:cTn id="420" presetID="10" presetClass="exit" presetSubtype="0" fill="hold" grpId="1" nodeType="withEffect">
                                  <p:stCondLst>
                                    <p:cond delay="1250"/>
                                  </p:stCondLst>
                                  <p:childTnLst>
                                    <p:animEffect transition="out" filter="fade">
                                      <p:cBhvr>
                                        <p:cTn id="421" dur="500"/>
                                        <p:tgtEl>
                                          <p:spTgt spid="361"/>
                                        </p:tgtEl>
                                      </p:cBhvr>
                                    </p:animEffect>
                                    <p:set>
                                      <p:cBhvr>
                                        <p:cTn id="422" dur="1" fill="hold">
                                          <p:stCondLst>
                                            <p:cond delay="499"/>
                                          </p:stCondLst>
                                        </p:cTn>
                                        <p:tgtEl>
                                          <p:spTgt spid="361"/>
                                        </p:tgtEl>
                                        <p:attrNameLst>
                                          <p:attrName>style.visibility</p:attrName>
                                        </p:attrNameLst>
                                      </p:cBhvr>
                                      <p:to>
                                        <p:strVal val="hidden"/>
                                      </p:to>
                                    </p:set>
                                  </p:childTnLst>
                                </p:cTn>
                              </p:par>
                              <p:par>
                                <p:cTn id="423" presetID="10" presetClass="exit" presetSubtype="0" fill="hold" grpId="1" nodeType="withEffect">
                                  <p:stCondLst>
                                    <p:cond delay="1250"/>
                                  </p:stCondLst>
                                  <p:childTnLst>
                                    <p:animEffect transition="out" filter="fade">
                                      <p:cBhvr>
                                        <p:cTn id="424" dur="500"/>
                                        <p:tgtEl>
                                          <p:spTgt spid="420"/>
                                        </p:tgtEl>
                                      </p:cBhvr>
                                    </p:animEffect>
                                    <p:set>
                                      <p:cBhvr>
                                        <p:cTn id="425" dur="1" fill="hold">
                                          <p:stCondLst>
                                            <p:cond delay="499"/>
                                          </p:stCondLst>
                                        </p:cTn>
                                        <p:tgtEl>
                                          <p:spTgt spid="420"/>
                                        </p:tgtEl>
                                        <p:attrNameLst>
                                          <p:attrName>style.visibility</p:attrName>
                                        </p:attrNameLst>
                                      </p:cBhvr>
                                      <p:to>
                                        <p:strVal val="hidden"/>
                                      </p:to>
                                    </p:set>
                                  </p:childTnLst>
                                </p:cTn>
                              </p:par>
                              <p:par>
                                <p:cTn id="426" presetID="10" presetClass="exit" presetSubtype="0" fill="hold" grpId="1" nodeType="withEffect">
                                  <p:stCondLst>
                                    <p:cond delay="1250"/>
                                  </p:stCondLst>
                                  <p:childTnLst>
                                    <p:animEffect transition="out" filter="fade">
                                      <p:cBhvr>
                                        <p:cTn id="427" dur="500"/>
                                        <p:tgtEl>
                                          <p:spTgt spid="412"/>
                                        </p:tgtEl>
                                      </p:cBhvr>
                                    </p:animEffect>
                                    <p:set>
                                      <p:cBhvr>
                                        <p:cTn id="428" dur="1" fill="hold">
                                          <p:stCondLst>
                                            <p:cond delay="499"/>
                                          </p:stCondLst>
                                        </p:cTn>
                                        <p:tgtEl>
                                          <p:spTgt spid="412"/>
                                        </p:tgtEl>
                                        <p:attrNameLst>
                                          <p:attrName>style.visibility</p:attrName>
                                        </p:attrNameLst>
                                      </p:cBhvr>
                                      <p:to>
                                        <p:strVal val="hidden"/>
                                      </p:to>
                                    </p:set>
                                  </p:childTnLst>
                                </p:cTn>
                              </p:par>
                              <p:par>
                                <p:cTn id="429" presetID="10" presetClass="exit" presetSubtype="0" fill="hold" grpId="1" nodeType="withEffect">
                                  <p:stCondLst>
                                    <p:cond delay="1250"/>
                                  </p:stCondLst>
                                  <p:childTnLst>
                                    <p:animEffect transition="out" filter="fade">
                                      <p:cBhvr>
                                        <p:cTn id="430" dur="500"/>
                                        <p:tgtEl>
                                          <p:spTgt spid="367"/>
                                        </p:tgtEl>
                                      </p:cBhvr>
                                    </p:animEffect>
                                    <p:set>
                                      <p:cBhvr>
                                        <p:cTn id="431" dur="1" fill="hold">
                                          <p:stCondLst>
                                            <p:cond delay="499"/>
                                          </p:stCondLst>
                                        </p:cTn>
                                        <p:tgtEl>
                                          <p:spTgt spid="367"/>
                                        </p:tgtEl>
                                        <p:attrNameLst>
                                          <p:attrName>style.visibility</p:attrName>
                                        </p:attrNameLst>
                                      </p:cBhvr>
                                      <p:to>
                                        <p:strVal val="hidden"/>
                                      </p:to>
                                    </p:set>
                                  </p:childTnLst>
                                </p:cTn>
                              </p:par>
                              <p:par>
                                <p:cTn id="432" presetID="10" presetClass="exit" presetSubtype="0" fill="hold" grpId="1" nodeType="withEffect">
                                  <p:stCondLst>
                                    <p:cond delay="1250"/>
                                  </p:stCondLst>
                                  <p:childTnLst>
                                    <p:animEffect transition="out" filter="fade">
                                      <p:cBhvr>
                                        <p:cTn id="433" dur="500"/>
                                        <p:tgtEl>
                                          <p:spTgt spid="419"/>
                                        </p:tgtEl>
                                      </p:cBhvr>
                                    </p:animEffect>
                                    <p:set>
                                      <p:cBhvr>
                                        <p:cTn id="434" dur="1" fill="hold">
                                          <p:stCondLst>
                                            <p:cond delay="499"/>
                                          </p:stCondLst>
                                        </p:cTn>
                                        <p:tgtEl>
                                          <p:spTgt spid="419"/>
                                        </p:tgtEl>
                                        <p:attrNameLst>
                                          <p:attrName>style.visibility</p:attrName>
                                        </p:attrNameLst>
                                      </p:cBhvr>
                                      <p:to>
                                        <p:strVal val="hidden"/>
                                      </p:to>
                                    </p:set>
                                  </p:childTnLst>
                                </p:cTn>
                              </p:par>
                              <p:par>
                                <p:cTn id="435" presetID="10" presetClass="exit" presetSubtype="0" fill="hold" grpId="1" nodeType="withEffect">
                                  <p:stCondLst>
                                    <p:cond delay="1250"/>
                                  </p:stCondLst>
                                  <p:childTnLst>
                                    <p:animEffect transition="out" filter="fade">
                                      <p:cBhvr>
                                        <p:cTn id="436" dur="500"/>
                                        <p:tgtEl>
                                          <p:spTgt spid="375"/>
                                        </p:tgtEl>
                                      </p:cBhvr>
                                    </p:animEffect>
                                    <p:set>
                                      <p:cBhvr>
                                        <p:cTn id="437" dur="1" fill="hold">
                                          <p:stCondLst>
                                            <p:cond delay="499"/>
                                          </p:stCondLst>
                                        </p:cTn>
                                        <p:tgtEl>
                                          <p:spTgt spid="375"/>
                                        </p:tgtEl>
                                        <p:attrNameLst>
                                          <p:attrName>style.visibility</p:attrName>
                                        </p:attrNameLst>
                                      </p:cBhvr>
                                      <p:to>
                                        <p:strVal val="hidden"/>
                                      </p:to>
                                    </p:set>
                                  </p:childTnLst>
                                </p:cTn>
                              </p:par>
                              <p:par>
                                <p:cTn id="438" presetID="10" presetClass="exit" presetSubtype="0" fill="hold" grpId="1" nodeType="withEffect">
                                  <p:stCondLst>
                                    <p:cond delay="1250"/>
                                  </p:stCondLst>
                                  <p:childTnLst>
                                    <p:animEffect transition="out" filter="fade">
                                      <p:cBhvr>
                                        <p:cTn id="439" dur="500"/>
                                        <p:tgtEl>
                                          <p:spTgt spid="366"/>
                                        </p:tgtEl>
                                      </p:cBhvr>
                                    </p:animEffect>
                                    <p:set>
                                      <p:cBhvr>
                                        <p:cTn id="440" dur="1" fill="hold">
                                          <p:stCondLst>
                                            <p:cond delay="499"/>
                                          </p:stCondLst>
                                        </p:cTn>
                                        <p:tgtEl>
                                          <p:spTgt spid="366"/>
                                        </p:tgtEl>
                                        <p:attrNameLst>
                                          <p:attrName>style.visibility</p:attrName>
                                        </p:attrNameLst>
                                      </p:cBhvr>
                                      <p:to>
                                        <p:strVal val="hidden"/>
                                      </p:to>
                                    </p:set>
                                  </p:childTnLst>
                                </p:cTn>
                              </p:par>
                              <p:par>
                                <p:cTn id="441" presetID="10" presetClass="exit" presetSubtype="0" fill="hold" grpId="1" nodeType="withEffect">
                                  <p:stCondLst>
                                    <p:cond delay="1250"/>
                                  </p:stCondLst>
                                  <p:childTnLst>
                                    <p:animEffect transition="out" filter="fade">
                                      <p:cBhvr>
                                        <p:cTn id="442" dur="500"/>
                                        <p:tgtEl>
                                          <p:spTgt spid="359"/>
                                        </p:tgtEl>
                                      </p:cBhvr>
                                    </p:animEffect>
                                    <p:set>
                                      <p:cBhvr>
                                        <p:cTn id="443" dur="1" fill="hold">
                                          <p:stCondLst>
                                            <p:cond delay="499"/>
                                          </p:stCondLst>
                                        </p:cTn>
                                        <p:tgtEl>
                                          <p:spTgt spid="359"/>
                                        </p:tgtEl>
                                        <p:attrNameLst>
                                          <p:attrName>style.visibility</p:attrName>
                                        </p:attrNameLst>
                                      </p:cBhvr>
                                      <p:to>
                                        <p:strVal val="hidden"/>
                                      </p:to>
                                    </p:set>
                                  </p:childTnLst>
                                </p:cTn>
                              </p:par>
                              <p:par>
                                <p:cTn id="444" presetID="10" presetClass="exit" presetSubtype="0" fill="hold" grpId="1" nodeType="withEffect">
                                  <p:stCondLst>
                                    <p:cond delay="1250"/>
                                  </p:stCondLst>
                                  <p:childTnLst>
                                    <p:animEffect transition="out" filter="fade">
                                      <p:cBhvr>
                                        <p:cTn id="445" dur="500"/>
                                        <p:tgtEl>
                                          <p:spTgt spid="365"/>
                                        </p:tgtEl>
                                      </p:cBhvr>
                                    </p:animEffect>
                                    <p:set>
                                      <p:cBhvr>
                                        <p:cTn id="446" dur="1" fill="hold">
                                          <p:stCondLst>
                                            <p:cond delay="499"/>
                                          </p:stCondLst>
                                        </p:cTn>
                                        <p:tgtEl>
                                          <p:spTgt spid="365"/>
                                        </p:tgtEl>
                                        <p:attrNameLst>
                                          <p:attrName>style.visibility</p:attrName>
                                        </p:attrNameLst>
                                      </p:cBhvr>
                                      <p:to>
                                        <p:strVal val="hidden"/>
                                      </p:to>
                                    </p:set>
                                  </p:childTnLst>
                                </p:cTn>
                              </p:par>
                              <p:par>
                                <p:cTn id="447" presetID="10" presetClass="exit" presetSubtype="0" fill="hold" grpId="1" nodeType="withEffect">
                                  <p:stCondLst>
                                    <p:cond delay="1250"/>
                                  </p:stCondLst>
                                  <p:childTnLst>
                                    <p:animEffect transition="out" filter="fade">
                                      <p:cBhvr>
                                        <p:cTn id="448" dur="500"/>
                                        <p:tgtEl>
                                          <p:spTgt spid="360"/>
                                        </p:tgtEl>
                                      </p:cBhvr>
                                    </p:animEffect>
                                    <p:set>
                                      <p:cBhvr>
                                        <p:cTn id="449" dur="1" fill="hold">
                                          <p:stCondLst>
                                            <p:cond delay="499"/>
                                          </p:stCondLst>
                                        </p:cTn>
                                        <p:tgtEl>
                                          <p:spTgt spid="360"/>
                                        </p:tgtEl>
                                        <p:attrNameLst>
                                          <p:attrName>style.visibility</p:attrName>
                                        </p:attrNameLst>
                                      </p:cBhvr>
                                      <p:to>
                                        <p:strVal val="hidden"/>
                                      </p:to>
                                    </p:set>
                                  </p:childTnLst>
                                </p:cTn>
                              </p:par>
                              <p:par>
                                <p:cTn id="450" presetID="10" presetClass="exit" presetSubtype="0" fill="hold" grpId="1" nodeType="withEffect">
                                  <p:stCondLst>
                                    <p:cond delay="1250"/>
                                  </p:stCondLst>
                                  <p:childTnLst>
                                    <p:animEffect transition="out" filter="fade">
                                      <p:cBhvr>
                                        <p:cTn id="451" dur="500"/>
                                        <p:tgtEl>
                                          <p:spTgt spid="374"/>
                                        </p:tgtEl>
                                      </p:cBhvr>
                                    </p:animEffect>
                                    <p:set>
                                      <p:cBhvr>
                                        <p:cTn id="452" dur="1" fill="hold">
                                          <p:stCondLst>
                                            <p:cond delay="499"/>
                                          </p:stCondLst>
                                        </p:cTn>
                                        <p:tgtEl>
                                          <p:spTgt spid="374"/>
                                        </p:tgtEl>
                                        <p:attrNameLst>
                                          <p:attrName>style.visibility</p:attrName>
                                        </p:attrNameLst>
                                      </p:cBhvr>
                                      <p:to>
                                        <p:strVal val="hidden"/>
                                      </p:to>
                                    </p:set>
                                  </p:childTnLst>
                                </p:cTn>
                              </p:par>
                              <p:par>
                                <p:cTn id="453" presetID="10" presetClass="exit" presetSubtype="0" fill="hold" grpId="1" nodeType="withEffect">
                                  <p:stCondLst>
                                    <p:cond delay="1250"/>
                                  </p:stCondLst>
                                  <p:childTnLst>
                                    <p:animEffect transition="out" filter="fade">
                                      <p:cBhvr>
                                        <p:cTn id="454" dur="500"/>
                                        <p:tgtEl>
                                          <p:spTgt spid="418"/>
                                        </p:tgtEl>
                                      </p:cBhvr>
                                    </p:animEffect>
                                    <p:set>
                                      <p:cBhvr>
                                        <p:cTn id="455" dur="1" fill="hold">
                                          <p:stCondLst>
                                            <p:cond delay="499"/>
                                          </p:stCondLst>
                                        </p:cTn>
                                        <p:tgtEl>
                                          <p:spTgt spid="418"/>
                                        </p:tgtEl>
                                        <p:attrNameLst>
                                          <p:attrName>style.visibility</p:attrName>
                                        </p:attrNameLst>
                                      </p:cBhvr>
                                      <p:to>
                                        <p:strVal val="hidden"/>
                                      </p:to>
                                    </p:set>
                                  </p:childTnLst>
                                </p:cTn>
                              </p:par>
                              <p:par>
                                <p:cTn id="456" presetID="10" presetClass="exit" presetSubtype="0" fill="hold" grpId="1" nodeType="withEffect">
                                  <p:stCondLst>
                                    <p:cond delay="1250"/>
                                  </p:stCondLst>
                                  <p:childTnLst>
                                    <p:animEffect transition="out" filter="fade">
                                      <p:cBhvr>
                                        <p:cTn id="457" dur="500"/>
                                        <p:tgtEl>
                                          <p:spTgt spid="409"/>
                                        </p:tgtEl>
                                      </p:cBhvr>
                                    </p:animEffect>
                                    <p:set>
                                      <p:cBhvr>
                                        <p:cTn id="458" dur="1" fill="hold">
                                          <p:stCondLst>
                                            <p:cond delay="499"/>
                                          </p:stCondLst>
                                        </p:cTn>
                                        <p:tgtEl>
                                          <p:spTgt spid="409"/>
                                        </p:tgtEl>
                                        <p:attrNameLst>
                                          <p:attrName>style.visibility</p:attrName>
                                        </p:attrNameLst>
                                      </p:cBhvr>
                                      <p:to>
                                        <p:strVal val="hidden"/>
                                      </p:to>
                                    </p:set>
                                  </p:childTnLst>
                                </p:cTn>
                              </p:par>
                              <p:par>
                                <p:cTn id="459" presetID="10" presetClass="exit" presetSubtype="0" fill="hold" grpId="1" nodeType="withEffect">
                                  <p:stCondLst>
                                    <p:cond delay="1250"/>
                                  </p:stCondLst>
                                  <p:childTnLst>
                                    <p:animEffect transition="out" filter="fade">
                                      <p:cBhvr>
                                        <p:cTn id="460" dur="500"/>
                                        <p:tgtEl>
                                          <p:spTgt spid="364"/>
                                        </p:tgtEl>
                                      </p:cBhvr>
                                    </p:animEffect>
                                    <p:set>
                                      <p:cBhvr>
                                        <p:cTn id="461" dur="1" fill="hold">
                                          <p:stCondLst>
                                            <p:cond delay="499"/>
                                          </p:stCondLst>
                                        </p:cTn>
                                        <p:tgtEl>
                                          <p:spTgt spid="364"/>
                                        </p:tgtEl>
                                        <p:attrNameLst>
                                          <p:attrName>style.visibility</p:attrName>
                                        </p:attrNameLst>
                                      </p:cBhvr>
                                      <p:to>
                                        <p:strVal val="hidden"/>
                                      </p:to>
                                    </p:set>
                                  </p:childTnLst>
                                </p:cTn>
                              </p:par>
                              <p:par>
                                <p:cTn id="462" presetID="10" presetClass="exit" presetSubtype="0" fill="hold" grpId="1" nodeType="withEffect">
                                  <p:stCondLst>
                                    <p:cond delay="1250"/>
                                  </p:stCondLst>
                                  <p:childTnLst>
                                    <p:animEffect transition="out" filter="fade">
                                      <p:cBhvr>
                                        <p:cTn id="463" dur="500"/>
                                        <p:tgtEl>
                                          <p:spTgt spid="410"/>
                                        </p:tgtEl>
                                      </p:cBhvr>
                                    </p:animEffect>
                                    <p:set>
                                      <p:cBhvr>
                                        <p:cTn id="464" dur="1" fill="hold">
                                          <p:stCondLst>
                                            <p:cond delay="499"/>
                                          </p:stCondLst>
                                        </p:cTn>
                                        <p:tgtEl>
                                          <p:spTgt spid="410"/>
                                        </p:tgtEl>
                                        <p:attrNameLst>
                                          <p:attrName>style.visibility</p:attrName>
                                        </p:attrNameLst>
                                      </p:cBhvr>
                                      <p:to>
                                        <p:strVal val="hidden"/>
                                      </p:to>
                                    </p:set>
                                  </p:childTnLst>
                                </p:cTn>
                              </p:par>
                              <p:par>
                                <p:cTn id="465" presetID="10" presetClass="exit" presetSubtype="0" fill="hold" grpId="1" nodeType="withEffect">
                                  <p:stCondLst>
                                    <p:cond delay="1250"/>
                                  </p:stCondLst>
                                  <p:childTnLst>
                                    <p:animEffect transition="out" filter="fade">
                                      <p:cBhvr>
                                        <p:cTn id="466" dur="500"/>
                                        <p:tgtEl>
                                          <p:spTgt spid="408"/>
                                        </p:tgtEl>
                                      </p:cBhvr>
                                    </p:animEffect>
                                    <p:set>
                                      <p:cBhvr>
                                        <p:cTn id="467" dur="1" fill="hold">
                                          <p:stCondLst>
                                            <p:cond delay="499"/>
                                          </p:stCondLst>
                                        </p:cTn>
                                        <p:tgtEl>
                                          <p:spTgt spid="408"/>
                                        </p:tgtEl>
                                        <p:attrNameLst>
                                          <p:attrName>style.visibility</p:attrName>
                                        </p:attrNameLst>
                                      </p:cBhvr>
                                      <p:to>
                                        <p:strVal val="hidden"/>
                                      </p:to>
                                    </p:set>
                                  </p:childTnLst>
                                </p:cTn>
                              </p:par>
                              <p:par>
                                <p:cTn id="468" presetID="10" presetClass="exit" presetSubtype="0" fill="hold" grpId="1" nodeType="withEffect">
                                  <p:stCondLst>
                                    <p:cond delay="1250"/>
                                  </p:stCondLst>
                                  <p:childTnLst>
                                    <p:animEffect transition="out" filter="fade">
                                      <p:cBhvr>
                                        <p:cTn id="469" dur="500"/>
                                        <p:tgtEl>
                                          <p:spTgt spid="357"/>
                                        </p:tgtEl>
                                      </p:cBhvr>
                                    </p:animEffect>
                                    <p:set>
                                      <p:cBhvr>
                                        <p:cTn id="470" dur="1" fill="hold">
                                          <p:stCondLst>
                                            <p:cond delay="499"/>
                                          </p:stCondLst>
                                        </p:cTn>
                                        <p:tgtEl>
                                          <p:spTgt spid="357"/>
                                        </p:tgtEl>
                                        <p:attrNameLst>
                                          <p:attrName>style.visibility</p:attrName>
                                        </p:attrNameLst>
                                      </p:cBhvr>
                                      <p:to>
                                        <p:strVal val="hidden"/>
                                      </p:to>
                                    </p:set>
                                  </p:childTnLst>
                                </p:cTn>
                              </p:par>
                              <p:par>
                                <p:cTn id="471" presetID="10" presetClass="exit" presetSubtype="0" fill="hold" grpId="1" nodeType="withEffect">
                                  <p:stCondLst>
                                    <p:cond delay="1250"/>
                                  </p:stCondLst>
                                  <p:childTnLst>
                                    <p:animEffect transition="out" filter="fade">
                                      <p:cBhvr>
                                        <p:cTn id="472" dur="500"/>
                                        <p:tgtEl>
                                          <p:spTgt spid="403"/>
                                        </p:tgtEl>
                                      </p:cBhvr>
                                    </p:animEffect>
                                    <p:set>
                                      <p:cBhvr>
                                        <p:cTn id="473" dur="1" fill="hold">
                                          <p:stCondLst>
                                            <p:cond delay="499"/>
                                          </p:stCondLst>
                                        </p:cTn>
                                        <p:tgtEl>
                                          <p:spTgt spid="403"/>
                                        </p:tgtEl>
                                        <p:attrNameLst>
                                          <p:attrName>style.visibility</p:attrName>
                                        </p:attrNameLst>
                                      </p:cBhvr>
                                      <p:to>
                                        <p:strVal val="hidden"/>
                                      </p:to>
                                    </p:set>
                                  </p:childTnLst>
                                </p:cTn>
                              </p:par>
                              <p:par>
                                <p:cTn id="474" presetID="10" presetClass="exit" presetSubtype="0" fill="hold" grpId="1" nodeType="withEffect">
                                  <p:stCondLst>
                                    <p:cond delay="1250"/>
                                  </p:stCondLst>
                                  <p:childTnLst>
                                    <p:animEffect transition="out" filter="fade">
                                      <p:cBhvr>
                                        <p:cTn id="475" dur="500"/>
                                        <p:tgtEl>
                                          <p:spTgt spid="417"/>
                                        </p:tgtEl>
                                      </p:cBhvr>
                                    </p:animEffect>
                                    <p:set>
                                      <p:cBhvr>
                                        <p:cTn id="476" dur="1" fill="hold">
                                          <p:stCondLst>
                                            <p:cond delay="499"/>
                                          </p:stCondLst>
                                        </p:cTn>
                                        <p:tgtEl>
                                          <p:spTgt spid="417"/>
                                        </p:tgtEl>
                                        <p:attrNameLst>
                                          <p:attrName>style.visibility</p:attrName>
                                        </p:attrNameLst>
                                      </p:cBhvr>
                                      <p:to>
                                        <p:strVal val="hidden"/>
                                      </p:to>
                                    </p:set>
                                  </p:childTnLst>
                                </p:cTn>
                              </p:par>
                              <p:par>
                                <p:cTn id="477" presetID="10" presetClass="exit" presetSubtype="0" fill="hold" grpId="1" nodeType="withEffect">
                                  <p:stCondLst>
                                    <p:cond delay="1250"/>
                                  </p:stCondLst>
                                  <p:childTnLst>
                                    <p:animEffect transition="out" filter="fade">
                                      <p:cBhvr>
                                        <p:cTn id="478" dur="500"/>
                                        <p:tgtEl>
                                          <p:spTgt spid="358"/>
                                        </p:tgtEl>
                                      </p:cBhvr>
                                    </p:animEffect>
                                    <p:set>
                                      <p:cBhvr>
                                        <p:cTn id="479" dur="1" fill="hold">
                                          <p:stCondLst>
                                            <p:cond delay="499"/>
                                          </p:stCondLst>
                                        </p:cTn>
                                        <p:tgtEl>
                                          <p:spTgt spid="358"/>
                                        </p:tgtEl>
                                        <p:attrNameLst>
                                          <p:attrName>style.visibility</p:attrName>
                                        </p:attrNameLst>
                                      </p:cBhvr>
                                      <p:to>
                                        <p:strVal val="hidden"/>
                                      </p:to>
                                    </p:set>
                                  </p:childTnLst>
                                </p:cTn>
                              </p:par>
                              <p:par>
                                <p:cTn id="480" presetID="10" presetClass="exit" presetSubtype="0" fill="hold" grpId="1" nodeType="withEffect">
                                  <p:stCondLst>
                                    <p:cond delay="1250"/>
                                  </p:stCondLst>
                                  <p:childTnLst>
                                    <p:animEffect transition="out" filter="fade">
                                      <p:cBhvr>
                                        <p:cTn id="481" dur="500"/>
                                        <p:tgtEl>
                                          <p:spTgt spid="373"/>
                                        </p:tgtEl>
                                      </p:cBhvr>
                                    </p:animEffect>
                                    <p:set>
                                      <p:cBhvr>
                                        <p:cTn id="482" dur="1" fill="hold">
                                          <p:stCondLst>
                                            <p:cond delay="499"/>
                                          </p:stCondLst>
                                        </p:cTn>
                                        <p:tgtEl>
                                          <p:spTgt spid="373"/>
                                        </p:tgtEl>
                                        <p:attrNameLst>
                                          <p:attrName>style.visibility</p:attrName>
                                        </p:attrNameLst>
                                      </p:cBhvr>
                                      <p:to>
                                        <p:strVal val="hidden"/>
                                      </p:to>
                                    </p:set>
                                  </p:childTnLst>
                                </p:cTn>
                              </p:par>
                              <p:par>
                                <p:cTn id="483" presetID="10" presetClass="exit" presetSubtype="0" fill="hold" grpId="1" nodeType="withEffect">
                                  <p:stCondLst>
                                    <p:cond delay="1250"/>
                                  </p:stCondLst>
                                  <p:childTnLst>
                                    <p:animEffect transition="out" filter="fade">
                                      <p:cBhvr>
                                        <p:cTn id="484" dur="500"/>
                                        <p:tgtEl>
                                          <p:spTgt spid="416"/>
                                        </p:tgtEl>
                                      </p:cBhvr>
                                    </p:animEffect>
                                    <p:set>
                                      <p:cBhvr>
                                        <p:cTn id="485" dur="1" fill="hold">
                                          <p:stCondLst>
                                            <p:cond delay="499"/>
                                          </p:stCondLst>
                                        </p:cTn>
                                        <p:tgtEl>
                                          <p:spTgt spid="416"/>
                                        </p:tgtEl>
                                        <p:attrNameLst>
                                          <p:attrName>style.visibility</p:attrName>
                                        </p:attrNameLst>
                                      </p:cBhvr>
                                      <p:to>
                                        <p:strVal val="hidden"/>
                                      </p:to>
                                    </p:set>
                                  </p:childTnLst>
                                </p:cTn>
                              </p:par>
                              <p:par>
                                <p:cTn id="486" presetID="10" presetClass="exit" presetSubtype="0" fill="hold" grpId="1" nodeType="withEffect">
                                  <p:stCondLst>
                                    <p:cond delay="1250"/>
                                  </p:stCondLst>
                                  <p:childTnLst>
                                    <p:animEffect transition="out" filter="fade">
                                      <p:cBhvr>
                                        <p:cTn id="487" dur="500"/>
                                        <p:tgtEl>
                                          <p:spTgt spid="362"/>
                                        </p:tgtEl>
                                      </p:cBhvr>
                                    </p:animEffect>
                                    <p:set>
                                      <p:cBhvr>
                                        <p:cTn id="488" dur="1" fill="hold">
                                          <p:stCondLst>
                                            <p:cond delay="499"/>
                                          </p:stCondLst>
                                        </p:cTn>
                                        <p:tgtEl>
                                          <p:spTgt spid="362"/>
                                        </p:tgtEl>
                                        <p:attrNameLst>
                                          <p:attrName>style.visibility</p:attrName>
                                        </p:attrNameLst>
                                      </p:cBhvr>
                                      <p:to>
                                        <p:strVal val="hidden"/>
                                      </p:to>
                                    </p:set>
                                  </p:childTnLst>
                                </p:cTn>
                              </p:par>
                              <p:par>
                                <p:cTn id="489" presetID="10" presetClass="exit" presetSubtype="0" fill="hold" grpId="1" nodeType="withEffect">
                                  <p:stCondLst>
                                    <p:cond delay="1250"/>
                                  </p:stCondLst>
                                  <p:childTnLst>
                                    <p:animEffect transition="out" filter="fade">
                                      <p:cBhvr>
                                        <p:cTn id="490" dur="500"/>
                                        <p:tgtEl>
                                          <p:spTgt spid="363"/>
                                        </p:tgtEl>
                                      </p:cBhvr>
                                    </p:animEffect>
                                    <p:set>
                                      <p:cBhvr>
                                        <p:cTn id="491" dur="1" fill="hold">
                                          <p:stCondLst>
                                            <p:cond delay="499"/>
                                          </p:stCondLst>
                                        </p:cTn>
                                        <p:tgtEl>
                                          <p:spTgt spid="363"/>
                                        </p:tgtEl>
                                        <p:attrNameLst>
                                          <p:attrName>style.visibility</p:attrName>
                                        </p:attrNameLst>
                                      </p:cBhvr>
                                      <p:to>
                                        <p:strVal val="hidden"/>
                                      </p:to>
                                    </p:set>
                                  </p:childTnLst>
                                </p:cTn>
                              </p:par>
                              <p:par>
                                <p:cTn id="492" presetID="10" presetClass="exit" presetSubtype="0" fill="hold" grpId="1" nodeType="withEffect">
                                  <p:stCondLst>
                                    <p:cond delay="1250"/>
                                  </p:stCondLst>
                                  <p:childTnLst>
                                    <p:animEffect transition="out" filter="fade">
                                      <p:cBhvr>
                                        <p:cTn id="493" dur="500"/>
                                        <p:tgtEl>
                                          <p:spTgt spid="405"/>
                                        </p:tgtEl>
                                      </p:cBhvr>
                                    </p:animEffect>
                                    <p:set>
                                      <p:cBhvr>
                                        <p:cTn id="494" dur="1" fill="hold">
                                          <p:stCondLst>
                                            <p:cond delay="499"/>
                                          </p:stCondLst>
                                        </p:cTn>
                                        <p:tgtEl>
                                          <p:spTgt spid="405"/>
                                        </p:tgtEl>
                                        <p:attrNameLst>
                                          <p:attrName>style.visibility</p:attrName>
                                        </p:attrNameLst>
                                      </p:cBhvr>
                                      <p:to>
                                        <p:strVal val="hidden"/>
                                      </p:to>
                                    </p:set>
                                  </p:childTnLst>
                                </p:cTn>
                              </p:par>
                              <p:par>
                                <p:cTn id="495" presetID="10" presetClass="exit" presetSubtype="0" fill="hold" grpId="1" nodeType="withEffect">
                                  <p:stCondLst>
                                    <p:cond delay="1250"/>
                                  </p:stCondLst>
                                  <p:childTnLst>
                                    <p:animEffect transition="out" filter="fade">
                                      <p:cBhvr>
                                        <p:cTn id="496" dur="500"/>
                                        <p:tgtEl>
                                          <p:spTgt spid="407"/>
                                        </p:tgtEl>
                                      </p:cBhvr>
                                    </p:animEffect>
                                    <p:set>
                                      <p:cBhvr>
                                        <p:cTn id="497" dur="1" fill="hold">
                                          <p:stCondLst>
                                            <p:cond delay="499"/>
                                          </p:stCondLst>
                                        </p:cTn>
                                        <p:tgtEl>
                                          <p:spTgt spid="407"/>
                                        </p:tgtEl>
                                        <p:attrNameLst>
                                          <p:attrName>style.visibility</p:attrName>
                                        </p:attrNameLst>
                                      </p:cBhvr>
                                      <p:to>
                                        <p:strVal val="hidden"/>
                                      </p:to>
                                    </p:set>
                                  </p:childTnLst>
                                </p:cTn>
                              </p:par>
                              <p:par>
                                <p:cTn id="498" presetID="10" presetClass="exit" presetSubtype="0" fill="hold" grpId="1" nodeType="withEffect">
                                  <p:stCondLst>
                                    <p:cond delay="1250"/>
                                  </p:stCondLst>
                                  <p:childTnLst>
                                    <p:animEffect transition="out" filter="fade">
                                      <p:cBhvr>
                                        <p:cTn id="499" dur="500"/>
                                        <p:tgtEl>
                                          <p:spTgt spid="402"/>
                                        </p:tgtEl>
                                      </p:cBhvr>
                                    </p:animEffect>
                                    <p:set>
                                      <p:cBhvr>
                                        <p:cTn id="500" dur="1" fill="hold">
                                          <p:stCondLst>
                                            <p:cond delay="499"/>
                                          </p:stCondLst>
                                        </p:cTn>
                                        <p:tgtEl>
                                          <p:spTgt spid="402"/>
                                        </p:tgtEl>
                                        <p:attrNameLst>
                                          <p:attrName>style.visibility</p:attrName>
                                        </p:attrNameLst>
                                      </p:cBhvr>
                                      <p:to>
                                        <p:strVal val="hidden"/>
                                      </p:to>
                                    </p:set>
                                  </p:childTnLst>
                                </p:cTn>
                              </p:par>
                              <p:par>
                                <p:cTn id="501" presetID="10" presetClass="exit" presetSubtype="0" fill="hold" grpId="1" nodeType="withEffect">
                                  <p:stCondLst>
                                    <p:cond delay="1250"/>
                                  </p:stCondLst>
                                  <p:childTnLst>
                                    <p:animEffect transition="out" filter="fade">
                                      <p:cBhvr>
                                        <p:cTn id="502" dur="500"/>
                                        <p:tgtEl>
                                          <p:spTgt spid="351"/>
                                        </p:tgtEl>
                                      </p:cBhvr>
                                    </p:animEffect>
                                    <p:set>
                                      <p:cBhvr>
                                        <p:cTn id="503" dur="1" fill="hold">
                                          <p:stCondLst>
                                            <p:cond delay="499"/>
                                          </p:stCondLst>
                                        </p:cTn>
                                        <p:tgtEl>
                                          <p:spTgt spid="351"/>
                                        </p:tgtEl>
                                        <p:attrNameLst>
                                          <p:attrName>style.visibility</p:attrName>
                                        </p:attrNameLst>
                                      </p:cBhvr>
                                      <p:to>
                                        <p:strVal val="hidden"/>
                                      </p:to>
                                    </p:set>
                                  </p:childTnLst>
                                </p:cTn>
                              </p:par>
                              <p:par>
                                <p:cTn id="504" presetID="10" presetClass="exit" presetSubtype="0" fill="hold" grpId="1" nodeType="withEffect">
                                  <p:stCondLst>
                                    <p:cond delay="1250"/>
                                  </p:stCondLst>
                                  <p:childTnLst>
                                    <p:animEffect transition="out" filter="fade">
                                      <p:cBhvr>
                                        <p:cTn id="505" dur="500"/>
                                        <p:tgtEl>
                                          <p:spTgt spid="401"/>
                                        </p:tgtEl>
                                      </p:cBhvr>
                                    </p:animEffect>
                                    <p:set>
                                      <p:cBhvr>
                                        <p:cTn id="506" dur="1" fill="hold">
                                          <p:stCondLst>
                                            <p:cond delay="499"/>
                                          </p:stCondLst>
                                        </p:cTn>
                                        <p:tgtEl>
                                          <p:spTgt spid="401"/>
                                        </p:tgtEl>
                                        <p:attrNameLst>
                                          <p:attrName>style.visibility</p:attrName>
                                        </p:attrNameLst>
                                      </p:cBhvr>
                                      <p:to>
                                        <p:strVal val="hidden"/>
                                      </p:to>
                                    </p:set>
                                  </p:childTnLst>
                                </p:cTn>
                              </p:par>
                              <p:par>
                                <p:cTn id="507" presetID="10" presetClass="exit" presetSubtype="0" fill="hold" grpId="1" nodeType="withEffect">
                                  <p:stCondLst>
                                    <p:cond delay="1250"/>
                                  </p:stCondLst>
                                  <p:childTnLst>
                                    <p:animEffect transition="out" filter="fade">
                                      <p:cBhvr>
                                        <p:cTn id="508" dur="500"/>
                                        <p:tgtEl>
                                          <p:spTgt spid="355"/>
                                        </p:tgtEl>
                                      </p:cBhvr>
                                    </p:animEffect>
                                    <p:set>
                                      <p:cBhvr>
                                        <p:cTn id="509" dur="1" fill="hold">
                                          <p:stCondLst>
                                            <p:cond delay="499"/>
                                          </p:stCondLst>
                                        </p:cTn>
                                        <p:tgtEl>
                                          <p:spTgt spid="355"/>
                                        </p:tgtEl>
                                        <p:attrNameLst>
                                          <p:attrName>style.visibility</p:attrName>
                                        </p:attrNameLst>
                                      </p:cBhvr>
                                      <p:to>
                                        <p:strVal val="hidden"/>
                                      </p:to>
                                    </p:set>
                                  </p:childTnLst>
                                </p:cTn>
                              </p:par>
                              <p:par>
                                <p:cTn id="510" presetID="10" presetClass="exit" presetSubtype="0" fill="hold" grpId="1" nodeType="withEffect">
                                  <p:stCondLst>
                                    <p:cond delay="1250"/>
                                  </p:stCondLst>
                                  <p:childTnLst>
                                    <p:animEffect transition="out" filter="fade">
                                      <p:cBhvr>
                                        <p:cTn id="511" dur="500"/>
                                        <p:tgtEl>
                                          <p:spTgt spid="350"/>
                                        </p:tgtEl>
                                      </p:cBhvr>
                                    </p:animEffect>
                                    <p:set>
                                      <p:cBhvr>
                                        <p:cTn id="512" dur="1" fill="hold">
                                          <p:stCondLst>
                                            <p:cond delay="499"/>
                                          </p:stCondLst>
                                        </p:cTn>
                                        <p:tgtEl>
                                          <p:spTgt spid="350"/>
                                        </p:tgtEl>
                                        <p:attrNameLst>
                                          <p:attrName>style.visibility</p:attrName>
                                        </p:attrNameLst>
                                      </p:cBhvr>
                                      <p:to>
                                        <p:strVal val="hidden"/>
                                      </p:to>
                                    </p:set>
                                  </p:childTnLst>
                                </p:cTn>
                              </p:par>
                              <p:par>
                                <p:cTn id="513" presetID="10" presetClass="exit" presetSubtype="0" fill="hold" grpId="1" nodeType="withEffect">
                                  <p:stCondLst>
                                    <p:cond delay="1250"/>
                                  </p:stCondLst>
                                  <p:childTnLst>
                                    <p:animEffect transition="out" filter="fade">
                                      <p:cBhvr>
                                        <p:cTn id="514" dur="500"/>
                                        <p:tgtEl>
                                          <p:spTgt spid="356"/>
                                        </p:tgtEl>
                                      </p:cBhvr>
                                    </p:animEffect>
                                    <p:set>
                                      <p:cBhvr>
                                        <p:cTn id="515" dur="1" fill="hold">
                                          <p:stCondLst>
                                            <p:cond delay="499"/>
                                          </p:stCondLst>
                                        </p:cTn>
                                        <p:tgtEl>
                                          <p:spTgt spid="356"/>
                                        </p:tgtEl>
                                        <p:attrNameLst>
                                          <p:attrName>style.visibility</p:attrName>
                                        </p:attrNameLst>
                                      </p:cBhvr>
                                      <p:to>
                                        <p:strVal val="hidden"/>
                                      </p:to>
                                    </p:set>
                                  </p:childTnLst>
                                </p:cTn>
                              </p:par>
                              <p:par>
                                <p:cTn id="516" presetID="10" presetClass="exit" presetSubtype="0" fill="hold" grpId="1" nodeType="withEffect">
                                  <p:stCondLst>
                                    <p:cond delay="1250"/>
                                  </p:stCondLst>
                                  <p:childTnLst>
                                    <p:animEffect transition="out" filter="fade">
                                      <p:cBhvr>
                                        <p:cTn id="517" dur="500"/>
                                        <p:tgtEl>
                                          <p:spTgt spid="400"/>
                                        </p:tgtEl>
                                      </p:cBhvr>
                                    </p:animEffect>
                                    <p:set>
                                      <p:cBhvr>
                                        <p:cTn id="518" dur="1" fill="hold">
                                          <p:stCondLst>
                                            <p:cond delay="499"/>
                                          </p:stCondLst>
                                        </p:cTn>
                                        <p:tgtEl>
                                          <p:spTgt spid="400"/>
                                        </p:tgtEl>
                                        <p:attrNameLst>
                                          <p:attrName>style.visibility</p:attrName>
                                        </p:attrNameLst>
                                      </p:cBhvr>
                                      <p:to>
                                        <p:strVal val="hidden"/>
                                      </p:to>
                                    </p:set>
                                  </p:childTnLst>
                                </p:cTn>
                              </p:par>
                              <p:par>
                                <p:cTn id="519" presetID="10" presetClass="exit" presetSubtype="0" fill="hold" grpId="1" nodeType="withEffect">
                                  <p:stCondLst>
                                    <p:cond delay="1250"/>
                                  </p:stCondLst>
                                  <p:childTnLst>
                                    <p:animEffect transition="out" filter="fade">
                                      <p:cBhvr>
                                        <p:cTn id="520" dur="500"/>
                                        <p:tgtEl>
                                          <p:spTgt spid="406"/>
                                        </p:tgtEl>
                                      </p:cBhvr>
                                    </p:animEffect>
                                    <p:set>
                                      <p:cBhvr>
                                        <p:cTn id="521" dur="1" fill="hold">
                                          <p:stCondLst>
                                            <p:cond delay="499"/>
                                          </p:stCondLst>
                                        </p:cTn>
                                        <p:tgtEl>
                                          <p:spTgt spid="406"/>
                                        </p:tgtEl>
                                        <p:attrNameLst>
                                          <p:attrName>style.visibility</p:attrName>
                                        </p:attrNameLst>
                                      </p:cBhvr>
                                      <p:to>
                                        <p:strVal val="hidden"/>
                                      </p:to>
                                    </p:set>
                                  </p:childTnLst>
                                </p:cTn>
                              </p:par>
                              <p:par>
                                <p:cTn id="522" presetID="10" presetClass="exit" presetSubtype="0" fill="hold" grpId="1" nodeType="withEffect">
                                  <p:stCondLst>
                                    <p:cond delay="1250"/>
                                  </p:stCondLst>
                                  <p:childTnLst>
                                    <p:animEffect transition="out" filter="fade">
                                      <p:cBhvr>
                                        <p:cTn id="523" dur="500"/>
                                        <p:tgtEl>
                                          <p:spTgt spid="353"/>
                                        </p:tgtEl>
                                      </p:cBhvr>
                                    </p:animEffect>
                                    <p:set>
                                      <p:cBhvr>
                                        <p:cTn id="524" dur="1" fill="hold">
                                          <p:stCondLst>
                                            <p:cond delay="499"/>
                                          </p:stCondLst>
                                        </p:cTn>
                                        <p:tgtEl>
                                          <p:spTgt spid="353"/>
                                        </p:tgtEl>
                                        <p:attrNameLst>
                                          <p:attrName>style.visibility</p:attrName>
                                        </p:attrNameLst>
                                      </p:cBhvr>
                                      <p:to>
                                        <p:strVal val="hidden"/>
                                      </p:to>
                                    </p:set>
                                  </p:childTnLst>
                                </p:cTn>
                              </p:par>
                              <p:par>
                                <p:cTn id="525" presetID="10" presetClass="exit" presetSubtype="0" fill="hold" grpId="1" nodeType="withEffect">
                                  <p:stCondLst>
                                    <p:cond delay="1250"/>
                                  </p:stCondLst>
                                  <p:childTnLst>
                                    <p:animEffect transition="out" filter="fade">
                                      <p:cBhvr>
                                        <p:cTn id="526" dur="500"/>
                                        <p:tgtEl>
                                          <p:spTgt spid="354"/>
                                        </p:tgtEl>
                                      </p:cBhvr>
                                    </p:animEffect>
                                    <p:set>
                                      <p:cBhvr>
                                        <p:cTn id="527" dur="1" fill="hold">
                                          <p:stCondLst>
                                            <p:cond delay="499"/>
                                          </p:stCondLst>
                                        </p:cTn>
                                        <p:tgtEl>
                                          <p:spTgt spid="354"/>
                                        </p:tgtEl>
                                        <p:attrNameLst>
                                          <p:attrName>style.visibility</p:attrName>
                                        </p:attrNameLst>
                                      </p:cBhvr>
                                      <p:to>
                                        <p:strVal val="hidden"/>
                                      </p:to>
                                    </p:set>
                                  </p:childTnLst>
                                </p:cTn>
                              </p:par>
                              <p:par>
                                <p:cTn id="528" presetID="10" presetClass="exit" presetSubtype="0" fill="hold" grpId="1" nodeType="withEffect">
                                  <p:stCondLst>
                                    <p:cond delay="1250"/>
                                  </p:stCondLst>
                                  <p:childTnLst>
                                    <p:animEffect transition="out" filter="fade">
                                      <p:cBhvr>
                                        <p:cTn id="529" dur="500"/>
                                        <p:tgtEl>
                                          <p:spTgt spid="399"/>
                                        </p:tgtEl>
                                      </p:cBhvr>
                                    </p:animEffect>
                                    <p:set>
                                      <p:cBhvr>
                                        <p:cTn id="530" dur="1" fill="hold">
                                          <p:stCondLst>
                                            <p:cond delay="499"/>
                                          </p:stCondLst>
                                        </p:cTn>
                                        <p:tgtEl>
                                          <p:spTgt spid="399"/>
                                        </p:tgtEl>
                                        <p:attrNameLst>
                                          <p:attrName>style.visibility</p:attrName>
                                        </p:attrNameLst>
                                      </p:cBhvr>
                                      <p:to>
                                        <p:strVal val="hidden"/>
                                      </p:to>
                                    </p:set>
                                  </p:childTnLst>
                                </p:cTn>
                              </p:par>
                              <p:par>
                                <p:cTn id="531" presetID="10" presetClass="exit" presetSubtype="0" fill="hold" grpId="1" nodeType="withEffect">
                                  <p:stCondLst>
                                    <p:cond delay="1250"/>
                                  </p:stCondLst>
                                  <p:childTnLst>
                                    <p:animEffect transition="out" filter="fade">
                                      <p:cBhvr>
                                        <p:cTn id="532" dur="500"/>
                                        <p:tgtEl>
                                          <p:spTgt spid="395"/>
                                        </p:tgtEl>
                                      </p:cBhvr>
                                    </p:animEffect>
                                    <p:set>
                                      <p:cBhvr>
                                        <p:cTn id="533" dur="1" fill="hold">
                                          <p:stCondLst>
                                            <p:cond delay="499"/>
                                          </p:stCondLst>
                                        </p:cTn>
                                        <p:tgtEl>
                                          <p:spTgt spid="395"/>
                                        </p:tgtEl>
                                        <p:attrNameLst>
                                          <p:attrName>style.visibility</p:attrName>
                                        </p:attrNameLst>
                                      </p:cBhvr>
                                      <p:to>
                                        <p:strVal val="hidden"/>
                                      </p:to>
                                    </p:set>
                                  </p:childTnLst>
                                </p:cTn>
                              </p:par>
                              <p:par>
                                <p:cTn id="534" presetID="10" presetClass="exit" presetSubtype="0" fill="hold" grpId="1" nodeType="withEffect">
                                  <p:stCondLst>
                                    <p:cond delay="1250"/>
                                  </p:stCondLst>
                                  <p:childTnLst>
                                    <p:animEffect transition="out" filter="fade">
                                      <p:cBhvr>
                                        <p:cTn id="535" dur="500"/>
                                        <p:tgtEl>
                                          <p:spTgt spid="398"/>
                                        </p:tgtEl>
                                      </p:cBhvr>
                                    </p:animEffect>
                                    <p:set>
                                      <p:cBhvr>
                                        <p:cTn id="536" dur="1" fill="hold">
                                          <p:stCondLst>
                                            <p:cond delay="499"/>
                                          </p:stCondLst>
                                        </p:cTn>
                                        <p:tgtEl>
                                          <p:spTgt spid="398"/>
                                        </p:tgtEl>
                                        <p:attrNameLst>
                                          <p:attrName>style.visibility</p:attrName>
                                        </p:attrNameLst>
                                      </p:cBhvr>
                                      <p:to>
                                        <p:strVal val="hidden"/>
                                      </p:to>
                                    </p:set>
                                  </p:childTnLst>
                                </p:cTn>
                              </p:par>
                              <p:par>
                                <p:cTn id="537" presetID="10" presetClass="exit" presetSubtype="0" fill="hold" grpId="1" nodeType="withEffect">
                                  <p:stCondLst>
                                    <p:cond delay="1250"/>
                                  </p:stCondLst>
                                  <p:childTnLst>
                                    <p:animEffect transition="out" filter="fade">
                                      <p:cBhvr>
                                        <p:cTn id="538" dur="500"/>
                                        <p:tgtEl>
                                          <p:spTgt spid="348"/>
                                        </p:tgtEl>
                                      </p:cBhvr>
                                    </p:animEffect>
                                    <p:set>
                                      <p:cBhvr>
                                        <p:cTn id="539" dur="1" fill="hold">
                                          <p:stCondLst>
                                            <p:cond delay="499"/>
                                          </p:stCondLst>
                                        </p:cTn>
                                        <p:tgtEl>
                                          <p:spTgt spid="348"/>
                                        </p:tgtEl>
                                        <p:attrNameLst>
                                          <p:attrName>style.visibility</p:attrName>
                                        </p:attrNameLst>
                                      </p:cBhvr>
                                      <p:to>
                                        <p:strVal val="hidden"/>
                                      </p:to>
                                    </p:set>
                                  </p:childTnLst>
                                </p:cTn>
                              </p:par>
                              <p:par>
                                <p:cTn id="540" presetID="10" presetClass="exit" presetSubtype="0" fill="hold" grpId="1" nodeType="withEffect">
                                  <p:stCondLst>
                                    <p:cond delay="1250"/>
                                  </p:stCondLst>
                                  <p:childTnLst>
                                    <p:animEffect transition="out" filter="fade">
                                      <p:cBhvr>
                                        <p:cTn id="541" dur="500"/>
                                        <p:tgtEl>
                                          <p:spTgt spid="397"/>
                                        </p:tgtEl>
                                      </p:cBhvr>
                                    </p:animEffect>
                                    <p:set>
                                      <p:cBhvr>
                                        <p:cTn id="542" dur="1" fill="hold">
                                          <p:stCondLst>
                                            <p:cond delay="499"/>
                                          </p:stCondLst>
                                        </p:cTn>
                                        <p:tgtEl>
                                          <p:spTgt spid="397"/>
                                        </p:tgtEl>
                                        <p:attrNameLst>
                                          <p:attrName>style.visibility</p:attrName>
                                        </p:attrNameLst>
                                      </p:cBhvr>
                                      <p:to>
                                        <p:strVal val="hidden"/>
                                      </p:to>
                                    </p:set>
                                  </p:childTnLst>
                                </p:cTn>
                              </p:par>
                              <p:par>
                                <p:cTn id="543" presetID="10" presetClass="exit" presetSubtype="0" fill="hold" grpId="1" nodeType="withEffect">
                                  <p:stCondLst>
                                    <p:cond delay="1250"/>
                                  </p:stCondLst>
                                  <p:childTnLst>
                                    <p:animEffect transition="out" filter="fade">
                                      <p:cBhvr>
                                        <p:cTn id="544" dur="500"/>
                                        <p:tgtEl>
                                          <p:spTgt spid="346"/>
                                        </p:tgtEl>
                                      </p:cBhvr>
                                    </p:animEffect>
                                    <p:set>
                                      <p:cBhvr>
                                        <p:cTn id="545" dur="1" fill="hold">
                                          <p:stCondLst>
                                            <p:cond delay="499"/>
                                          </p:stCondLst>
                                        </p:cTn>
                                        <p:tgtEl>
                                          <p:spTgt spid="346"/>
                                        </p:tgtEl>
                                        <p:attrNameLst>
                                          <p:attrName>style.visibility</p:attrName>
                                        </p:attrNameLst>
                                      </p:cBhvr>
                                      <p:to>
                                        <p:strVal val="hidden"/>
                                      </p:to>
                                    </p:set>
                                  </p:childTnLst>
                                </p:cTn>
                              </p:par>
                              <p:par>
                                <p:cTn id="546" presetID="10" presetClass="exit" presetSubtype="0" fill="hold" grpId="1" nodeType="withEffect">
                                  <p:stCondLst>
                                    <p:cond delay="1250"/>
                                  </p:stCondLst>
                                  <p:childTnLst>
                                    <p:animEffect transition="out" filter="fade">
                                      <p:cBhvr>
                                        <p:cTn id="547" dur="500"/>
                                        <p:tgtEl>
                                          <p:spTgt spid="349"/>
                                        </p:tgtEl>
                                      </p:cBhvr>
                                    </p:animEffect>
                                    <p:set>
                                      <p:cBhvr>
                                        <p:cTn id="548" dur="1" fill="hold">
                                          <p:stCondLst>
                                            <p:cond delay="499"/>
                                          </p:stCondLst>
                                        </p:cTn>
                                        <p:tgtEl>
                                          <p:spTgt spid="349"/>
                                        </p:tgtEl>
                                        <p:attrNameLst>
                                          <p:attrName>style.visibility</p:attrName>
                                        </p:attrNameLst>
                                      </p:cBhvr>
                                      <p:to>
                                        <p:strVal val="hidden"/>
                                      </p:to>
                                    </p:set>
                                  </p:childTnLst>
                                </p:cTn>
                              </p:par>
                              <p:par>
                                <p:cTn id="549" presetID="10" presetClass="exit" presetSubtype="0" fill="hold" grpId="1" nodeType="withEffect">
                                  <p:stCondLst>
                                    <p:cond delay="1250"/>
                                  </p:stCondLst>
                                  <p:childTnLst>
                                    <p:animEffect transition="out" filter="fade">
                                      <p:cBhvr>
                                        <p:cTn id="550" dur="500"/>
                                        <p:tgtEl>
                                          <p:spTgt spid="347"/>
                                        </p:tgtEl>
                                      </p:cBhvr>
                                    </p:animEffect>
                                    <p:set>
                                      <p:cBhvr>
                                        <p:cTn id="551" dur="1" fill="hold">
                                          <p:stCondLst>
                                            <p:cond delay="499"/>
                                          </p:stCondLst>
                                        </p:cTn>
                                        <p:tgtEl>
                                          <p:spTgt spid="347"/>
                                        </p:tgtEl>
                                        <p:attrNameLst>
                                          <p:attrName>style.visibility</p:attrName>
                                        </p:attrNameLst>
                                      </p:cBhvr>
                                      <p:to>
                                        <p:strVal val="hidden"/>
                                      </p:to>
                                    </p:set>
                                  </p:childTnLst>
                                </p:cTn>
                              </p:par>
                              <p:par>
                                <p:cTn id="552" presetID="10" presetClass="exit" presetSubtype="0" fill="hold" grpId="1" nodeType="withEffect">
                                  <p:stCondLst>
                                    <p:cond delay="1250"/>
                                  </p:stCondLst>
                                  <p:childTnLst>
                                    <p:animEffect transition="out" filter="fade">
                                      <p:cBhvr>
                                        <p:cTn id="553" dur="500"/>
                                        <p:tgtEl>
                                          <p:spTgt spid="394"/>
                                        </p:tgtEl>
                                      </p:cBhvr>
                                    </p:animEffect>
                                    <p:set>
                                      <p:cBhvr>
                                        <p:cTn id="554" dur="1" fill="hold">
                                          <p:stCondLst>
                                            <p:cond delay="499"/>
                                          </p:stCondLst>
                                        </p:cTn>
                                        <p:tgtEl>
                                          <p:spTgt spid="394"/>
                                        </p:tgtEl>
                                        <p:attrNameLst>
                                          <p:attrName>style.visibility</p:attrName>
                                        </p:attrNameLst>
                                      </p:cBhvr>
                                      <p:to>
                                        <p:strVal val="hidden"/>
                                      </p:to>
                                    </p:set>
                                  </p:childTnLst>
                                </p:cTn>
                              </p:par>
                              <p:par>
                                <p:cTn id="555" presetID="10" presetClass="exit" presetSubtype="0" fill="hold" grpId="1" nodeType="withEffect">
                                  <p:stCondLst>
                                    <p:cond delay="1250"/>
                                  </p:stCondLst>
                                  <p:childTnLst>
                                    <p:animEffect transition="out" filter="fade">
                                      <p:cBhvr>
                                        <p:cTn id="556" dur="500"/>
                                        <p:tgtEl>
                                          <p:spTgt spid="345"/>
                                        </p:tgtEl>
                                      </p:cBhvr>
                                    </p:animEffect>
                                    <p:set>
                                      <p:cBhvr>
                                        <p:cTn id="557" dur="1" fill="hold">
                                          <p:stCondLst>
                                            <p:cond delay="499"/>
                                          </p:stCondLst>
                                        </p:cTn>
                                        <p:tgtEl>
                                          <p:spTgt spid="345"/>
                                        </p:tgtEl>
                                        <p:attrNameLst>
                                          <p:attrName>style.visibility</p:attrName>
                                        </p:attrNameLst>
                                      </p:cBhvr>
                                      <p:to>
                                        <p:strVal val="hidden"/>
                                      </p:to>
                                    </p:set>
                                  </p:childTnLst>
                                </p:cTn>
                              </p:par>
                              <p:par>
                                <p:cTn id="558" presetID="10" presetClass="exit" presetSubtype="0" fill="hold" grpId="1" nodeType="withEffect">
                                  <p:stCondLst>
                                    <p:cond delay="1250"/>
                                  </p:stCondLst>
                                  <p:childTnLst>
                                    <p:animEffect transition="out" filter="fade">
                                      <p:cBhvr>
                                        <p:cTn id="559" dur="500"/>
                                        <p:tgtEl>
                                          <p:spTgt spid="391"/>
                                        </p:tgtEl>
                                      </p:cBhvr>
                                    </p:animEffect>
                                    <p:set>
                                      <p:cBhvr>
                                        <p:cTn id="560" dur="1" fill="hold">
                                          <p:stCondLst>
                                            <p:cond delay="499"/>
                                          </p:stCondLst>
                                        </p:cTn>
                                        <p:tgtEl>
                                          <p:spTgt spid="391"/>
                                        </p:tgtEl>
                                        <p:attrNameLst>
                                          <p:attrName>style.visibility</p:attrName>
                                        </p:attrNameLst>
                                      </p:cBhvr>
                                      <p:to>
                                        <p:strVal val="hidden"/>
                                      </p:to>
                                    </p:set>
                                  </p:childTnLst>
                                </p:cTn>
                              </p:par>
                              <p:par>
                                <p:cTn id="561" presetID="10" presetClass="exit" presetSubtype="0" fill="hold" grpId="1" nodeType="withEffect">
                                  <p:stCondLst>
                                    <p:cond delay="1250"/>
                                  </p:stCondLst>
                                  <p:childTnLst>
                                    <p:animEffect transition="out" filter="fade">
                                      <p:cBhvr>
                                        <p:cTn id="562" dur="500"/>
                                        <p:tgtEl>
                                          <p:spTgt spid="342"/>
                                        </p:tgtEl>
                                      </p:cBhvr>
                                    </p:animEffect>
                                    <p:set>
                                      <p:cBhvr>
                                        <p:cTn id="563" dur="1" fill="hold">
                                          <p:stCondLst>
                                            <p:cond delay="499"/>
                                          </p:stCondLst>
                                        </p:cTn>
                                        <p:tgtEl>
                                          <p:spTgt spid="342"/>
                                        </p:tgtEl>
                                        <p:attrNameLst>
                                          <p:attrName>style.visibility</p:attrName>
                                        </p:attrNameLst>
                                      </p:cBhvr>
                                      <p:to>
                                        <p:strVal val="hidden"/>
                                      </p:to>
                                    </p:set>
                                  </p:childTnLst>
                                </p:cTn>
                              </p:par>
                              <p:par>
                                <p:cTn id="564" presetID="10" presetClass="exit" presetSubtype="0" fill="hold" grpId="1" nodeType="withEffect">
                                  <p:stCondLst>
                                    <p:cond delay="1250"/>
                                  </p:stCondLst>
                                  <p:childTnLst>
                                    <p:animEffect transition="out" filter="fade">
                                      <p:cBhvr>
                                        <p:cTn id="565" dur="500"/>
                                        <p:tgtEl>
                                          <p:spTgt spid="393"/>
                                        </p:tgtEl>
                                      </p:cBhvr>
                                    </p:animEffect>
                                    <p:set>
                                      <p:cBhvr>
                                        <p:cTn id="566" dur="1" fill="hold">
                                          <p:stCondLst>
                                            <p:cond delay="499"/>
                                          </p:stCondLst>
                                        </p:cTn>
                                        <p:tgtEl>
                                          <p:spTgt spid="393"/>
                                        </p:tgtEl>
                                        <p:attrNameLst>
                                          <p:attrName>style.visibility</p:attrName>
                                        </p:attrNameLst>
                                      </p:cBhvr>
                                      <p:to>
                                        <p:strVal val="hidden"/>
                                      </p:to>
                                    </p:set>
                                  </p:childTnLst>
                                </p:cTn>
                              </p:par>
                              <p:par>
                                <p:cTn id="567" presetID="10" presetClass="exit" presetSubtype="0" fill="hold" grpId="1" nodeType="withEffect">
                                  <p:stCondLst>
                                    <p:cond delay="1250"/>
                                  </p:stCondLst>
                                  <p:childTnLst>
                                    <p:animEffect transition="out" filter="fade">
                                      <p:cBhvr>
                                        <p:cTn id="568" dur="500"/>
                                        <p:tgtEl>
                                          <p:spTgt spid="392"/>
                                        </p:tgtEl>
                                      </p:cBhvr>
                                    </p:animEffect>
                                    <p:set>
                                      <p:cBhvr>
                                        <p:cTn id="569" dur="1" fill="hold">
                                          <p:stCondLst>
                                            <p:cond delay="499"/>
                                          </p:stCondLst>
                                        </p:cTn>
                                        <p:tgtEl>
                                          <p:spTgt spid="392"/>
                                        </p:tgtEl>
                                        <p:attrNameLst>
                                          <p:attrName>style.visibility</p:attrName>
                                        </p:attrNameLst>
                                      </p:cBhvr>
                                      <p:to>
                                        <p:strVal val="hidden"/>
                                      </p:to>
                                    </p:set>
                                  </p:childTnLst>
                                </p:cTn>
                              </p:par>
                              <p:par>
                                <p:cTn id="570" presetID="10" presetClass="exit" presetSubtype="0" fill="hold" grpId="1" nodeType="withEffect">
                                  <p:stCondLst>
                                    <p:cond delay="1250"/>
                                  </p:stCondLst>
                                  <p:childTnLst>
                                    <p:animEffect transition="out" filter="fade">
                                      <p:cBhvr>
                                        <p:cTn id="571" dur="500"/>
                                        <p:tgtEl>
                                          <p:spTgt spid="344"/>
                                        </p:tgtEl>
                                      </p:cBhvr>
                                    </p:animEffect>
                                    <p:set>
                                      <p:cBhvr>
                                        <p:cTn id="572" dur="1" fill="hold">
                                          <p:stCondLst>
                                            <p:cond delay="499"/>
                                          </p:stCondLst>
                                        </p:cTn>
                                        <p:tgtEl>
                                          <p:spTgt spid="344"/>
                                        </p:tgtEl>
                                        <p:attrNameLst>
                                          <p:attrName>style.visibility</p:attrName>
                                        </p:attrNameLst>
                                      </p:cBhvr>
                                      <p:to>
                                        <p:strVal val="hidden"/>
                                      </p:to>
                                    </p:set>
                                  </p:childTnLst>
                                </p:cTn>
                              </p:par>
                              <p:par>
                                <p:cTn id="573" presetID="10" presetClass="exit" presetSubtype="0" fill="hold" grpId="1" nodeType="withEffect">
                                  <p:stCondLst>
                                    <p:cond delay="1250"/>
                                  </p:stCondLst>
                                  <p:childTnLst>
                                    <p:animEffect transition="out" filter="fade">
                                      <p:cBhvr>
                                        <p:cTn id="574" dur="500"/>
                                        <p:tgtEl>
                                          <p:spTgt spid="343"/>
                                        </p:tgtEl>
                                      </p:cBhvr>
                                    </p:animEffect>
                                    <p:set>
                                      <p:cBhvr>
                                        <p:cTn id="575" dur="1" fill="hold">
                                          <p:stCondLst>
                                            <p:cond delay="499"/>
                                          </p:stCondLst>
                                        </p:cTn>
                                        <p:tgtEl>
                                          <p:spTgt spid="343"/>
                                        </p:tgtEl>
                                        <p:attrNameLst>
                                          <p:attrName>style.visibility</p:attrName>
                                        </p:attrNameLst>
                                      </p:cBhvr>
                                      <p:to>
                                        <p:strVal val="hidden"/>
                                      </p:to>
                                    </p:set>
                                  </p:childTnLst>
                                </p:cTn>
                              </p:par>
                              <p:par>
                                <p:cTn id="576" presetID="10" presetClass="exit" presetSubtype="0" fill="hold" grpId="1" nodeType="withEffect">
                                  <p:stCondLst>
                                    <p:cond delay="1250"/>
                                  </p:stCondLst>
                                  <p:childTnLst>
                                    <p:animEffect transition="out" filter="fade">
                                      <p:cBhvr>
                                        <p:cTn id="577" dur="500"/>
                                        <p:tgtEl>
                                          <p:spTgt spid="387"/>
                                        </p:tgtEl>
                                      </p:cBhvr>
                                    </p:animEffect>
                                    <p:set>
                                      <p:cBhvr>
                                        <p:cTn id="578" dur="1" fill="hold">
                                          <p:stCondLst>
                                            <p:cond delay="499"/>
                                          </p:stCondLst>
                                        </p:cTn>
                                        <p:tgtEl>
                                          <p:spTgt spid="387"/>
                                        </p:tgtEl>
                                        <p:attrNameLst>
                                          <p:attrName>style.visibility</p:attrName>
                                        </p:attrNameLst>
                                      </p:cBhvr>
                                      <p:to>
                                        <p:strVal val="hidden"/>
                                      </p:to>
                                    </p:set>
                                  </p:childTnLst>
                                </p:cTn>
                              </p:par>
                              <p:par>
                                <p:cTn id="579" presetID="10" presetClass="exit" presetSubtype="0" fill="hold" grpId="1" nodeType="withEffect">
                                  <p:stCondLst>
                                    <p:cond delay="1250"/>
                                  </p:stCondLst>
                                  <p:childTnLst>
                                    <p:animEffect transition="out" filter="fade">
                                      <p:cBhvr>
                                        <p:cTn id="580" dur="500"/>
                                        <p:tgtEl>
                                          <p:spTgt spid="388"/>
                                        </p:tgtEl>
                                      </p:cBhvr>
                                    </p:animEffect>
                                    <p:set>
                                      <p:cBhvr>
                                        <p:cTn id="581" dur="1" fill="hold">
                                          <p:stCondLst>
                                            <p:cond delay="499"/>
                                          </p:stCondLst>
                                        </p:cTn>
                                        <p:tgtEl>
                                          <p:spTgt spid="388"/>
                                        </p:tgtEl>
                                        <p:attrNameLst>
                                          <p:attrName>style.visibility</p:attrName>
                                        </p:attrNameLst>
                                      </p:cBhvr>
                                      <p:to>
                                        <p:strVal val="hidden"/>
                                      </p:to>
                                    </p:set>
                                  </p:childTnLst>
                                </p:cTn>
                              </p:par>
                              <p:par>
                                <p:cTn id="582" presetID="10" presetClass="exit" presetSubtype="0" fill="hold" grpId="1" nodeType="withEffect">
                                  <p:stCondLst>
                                    <p:cond delay="1250"/>
                                  </p:stCondLst>
                                  <p:childTnLst>
                                    <p:animEffect transition="out" filter="fade">
                                      <p:cBhvr>
                                        <p:cTn id="583" dur="500"/>
                                        <p:tgtEl>
                                          <p:spTgt spid="340"/>
                                        </p:tgtEl>
                                      </p:cBhvr>
                                    </p:animEffect>
                                    <p:set>
                                      <p:cBhvr>
                                        <p:cTn id="584" dur="1" fill="hold">
                                          <p:stCondLst>
                                            <p:cond delay="499"/>
                                          </p:stCondLst>
                                        </p:cTn>
                                        <p:tgtEl>
                                          <p:spTgt spid="340"/>
                                        </p:tgtEl>
                                        <p:attrNameLst>
                                          <p:attrName>style.visibility</p:attrName>
                                        </p:attrNameLst>
                                      </p:cBhvr>
                                      <p:to>
                                        <p:strVal val="hidden"/>
                                      </p:to>
                                    </p:set>
                                  </p:childTnLst>
                                </p:cTn>
                              </p:par>
                              <p:par>
                                <p:cTn id="585" presetID="10" presetClass="exit" presetSubtype="0" fill="hold" grpId="1" nodeType="withEffect">
                                  <p:stCondLst>
                                    <p:cond delay="1250"/>
                                  </p:stCondLst>
                                  <p:childTnLst>
                                    <p:animEffect transition="out" filter="fade">
                                      <p:cBhvr>
                                        <p:cTn id="586" dur="500"/>
                                        <p:tgtEl>
                                          <p:spTgt spid="389"/>
                                        </p:tgtEl>
                                      </p:cBhvr>
                                    </p:animEffect>
                                    <p:set>
                                      <p:cBhvr>
                                        <p:cTn id="587" dur="1" fill="hold">
                                          <p:stCondLst>
                                            <p:cond delay="499"/>
                                          </p:stCondLst>
                                        </p:cTn>
                                        <p:tgtEl>
                                          <p:spTgt spid="389"/>
                                        </p:tgtEl>
                                        <p:attrNameLst>
                                          <p:attrName>style.visibility</p:attrName>
                                        </p:attrNameLst>
                                      </p:cBhvr>
                                      <p:to>
                                        <p:strVal val="hidden"/>
                                      </p:to>
                                    </p:set>
                                  </p:childTnLst>
                                </p:cTn>
                              </p:par>
                              <p:par>
                                <p:cTn id="588" presetID="10" presetClass="exit" presetSubtype="0" fill="hold" grpId="1" nodeType="withEffect">
                                  <p:stCondLst>
                                    <p:cond delay="1250"/>
                                  </p:stCondLst>
                                  <p:childTnLst>
                                    <p:animEffect transition="out" filter="fade">
                                      <p:cBhvr>
                                        <p:cTn id="589" dur="500"/>
                                        <p:tgtEl>
                                          <p:spTgt spid="341"/>
                                        </p:tgtEl>
                                      </p:cBhvr>
                                    </p:animEffect>
                                    <p:set>
                                      <p:cBhvr>
                                        <p:cTn id="590" dur="1" fill="hold">
                                          <p:stCondLst>
                                            <p:cond delay="499"/>
                                          </p:stCondLst>
                                        </p:cTn>
                                        <p:tgtEl>
                                          <p:spTgt spid="341"/>
                                        </p:tgtEl>
                                        <p:attrNameLst>
                                          <p:attrName>style.visibility</p:attrName>
                                        </p:attrNameLst>
                                      </p:cBhvr>
                                      <p:to>
                                        <p:strVal val="hidden"/>
                                      </p:to>
                                    </p:set>
                                  </p:childTnLst>
                                </p:cTn>
                              </p:par>
                              <p:par>
                                <p:cTn id="591" presetID="42" presetClass="path" presetSubtype="0" accel="50000" decel="50000" fill="hold" grpId="1" nodeType="withEffect">
                                  <p:stCondLst>
                                    <p:cond delay="1250"/>
                                  </p:stCondLst>
                                  <p:childTnLst>
                                    <p:animMotion origin="layout" path="M 4.44444E-6 -4.81481E-6 L 0.75121 0.0007 " pathEditMode="relative" rAng="0" ptsTypes="AA">
                                      <p:cBhvr>
                                        <p:cTn id="592" dur="2000" fill="hold"/>
                                        <p:tgtEl>
                                          <p:spTgt spid="432"/>
                                        </p:tgtEl>
                                        <p:attrNameLst>
                                          <p:attrName>ppt_x</p:attrName>
                                          <p:attrName>ppt_y</p:attrName>
                                        </p:attrNameLst>
                                      </p:cBhvr>
                                      <p:rCtr x="37552" y="23"/>
                                    </p:animMotion>
                                  </p:childTnLst>
                                </p:cTn>
                              </p:par>
                              <p:par>
                                <p:cTn id="593" presetID="42" presetClass="path" presetSubtype="0" accel="50000" decel="50000" fill="hold" grpId="1" nodeType="withEffect">
                                  <p:stCondLst>
                                    <p:cond delay="1250"/>
                                  </p:stCondLst>
                                  <p:childTnLst>
                                    <p:animMotion origin="layout" path="M -4.44444E-6 0 L 0.60296 -0.00046 " pathEditMode="relative" rAng="0" ptsTypes="AA">
                                      <p:cBhvr>
                                        <p:cTn id="594" dur="2000" fill="hold"/>
                                        <p:tgtEl>
                                          <p:spTgt spid="431"/>
                                        </p:tgtEl>
                                        <p:attrNameLst>
                                          <p:attrName>ppt_x</p:attrName>
                                          <p:attrName>ppt_y</p:attrName>
                                        </p:attrNameLst>
                                      </p:cBhvr>
                                      <p:rCtr x="30139" y="-23"/>
                                    </p:animMotion>
                                  </p:childTnLst>
                                </p:cTn>
                              </p:par>
                              <p:par>
                                <p:cTn id="595" presetID="10" presetClass="entr" presetSubtype="0" fill="hold" grpId="0" nodeType="withEffect">
                                  <p:stCondLst>
                                    <p:cond delay="1750"/>
                                  </p:stCondLst>
                                  <p:childTnLst>
                                    <p:set>
                                      <p:cBhvr>
                                        <p:cTn id="596" dur="1" fill="hold">
                                          <p:stCondLst>
                                            <p:cond delay="0"/>
                                          </p:stCondLst>
                                        </p:cTn>
                                        <p:tgtEl>
                                          <p:spTgt spid="433"/>
                                        </p:tgtEl>
                                        <p:attrNameLst>
                                          <p:attrName>style.visibility</p:attrName>
                                        </p:attrNameLst>
                                      </p:cBhvr>
                                      <p:to>
                                        <p:strVal val="visible"/>
                                      </p:to>
                                    </p:set>
                                    <p:animEffect transition="in" filter="fade">
                                      <p:cBhvr>
                                        <p:cTn id="597" dur="500"/>
                                        <p:tgtEl>
                                          <p:spTgt spid="433"/>
                                        </p:tgtEl>
                                      </p:cBhvr>
                                    </p:animEffect>
                                  </p:childTnLst>
                                </p:cTn>
                              </p:par>
                              <p:par>
                                <p:cTn id="598" presetID="10" presetClass="entr" presetSubtype="0" fill="hold" grpId="0" nodeType="withEffect">
                                  <p:stCondLst>
                                    <p:cond delay="1750"/>
                                  </p:stCondLst>
                                  <p:childTnLst>
                                    <p:set>
                                      <p:cBhvr>
                                        <p:cTn id="599" dur="1" fill="hold">
                                          <p:stCondLst>
                                            <p:cond delay="0"/>
                                          </p:stCondLst>
                                        </p:cTn>
                                        <p:tgtEl>
                                          <p:spTgt spid="250"/>
                                        </p:tgtEl>
                                        <p:attrNameLst>
                                          <p:attrName>style.visibility</p:attrName>
                                        </p:attrNameLst>
                                      </p:cBhvr>
                                      <p:to>
                                        <p:strVal val="visible"/>
                                      </p:to>
                                    </p:set>
                                    <p:animEffect transition="in" filter="fade">
                                      <p:cBhvr>
                                        <p:cTn id="600" dur="500"/>
                                        <p:tgtEl>
                                          <p:spTgt spid="250"/>
                                        </p:tgtEl>
                                      </p:cBhvr>
                                    </p:animEffect>
                                  </p:childTnLst>
                                </p:cTn>
                              </p:par>
                              <p:par>
                                <p:cTn id="601" presetID="10" presetClass="entr" presetSubtype="0" fill="hold" grpId="0" nodeType="withEffect">
                                  <p:stCondLst>
                                    <p:cond delay="1750"/>
                                  </p:stCondLst>
                                  <p:childTnLst>
                                    <p:set>
                                      <p:cBhvr>
                                        <p:cTn id="602" dur="1" fill="hold">
                                          <p:stCondLst>
                                            <p:cond delay="0"/>
                                          </p:stCondLst>
                                        </p:cTn>
                                        <p:tgtEl>
                                          <p:spTgt spid="249"/>
                                        </p:tgtEl>
                                        <p:attrNameLst>
                                          <p:attrName>style.visibility</p:attrName>
                                        </p:attrNameLst>
                                      </p:cBhvr>
                                      <p:to>
                                        <p:strVal val="visible"/>
                                      </p:to>
                                    </p:set>
                                    <p:animEffect transition="in" filter="fade">
                                      <p:cBhvr>
                                        <p:cTn id="603" dur="500"/>
                                        <p:tgtEl>
                                          <p:spTgt spid="249"/>
                                        </p:tgtEl>
                                      </p:cBhvr>
                                    </p:animEffect>
                                  </p:childTnLst>
                                </p:cTn>
                              </p:par>
                              <p:par>
                                <p:cTn id="604" presetID="10" presetClass="entr" presetSubtype="0" fill="hold" grpId="0" nodeType="withEffect">
                                  <p:stCondLst>
                                    <p:cond delay="1750"/>
                                  </p:stCondLst>
                                  <p:childTnLst>
                                    <p:set>
                                      <p:cBhvr>
                                        <p:cTn id="605" dur="1" fill="hold">
                                          <p:stCondLst>
                                            <p:cond delay="0"/>
                                          </p:stCondLst>
                                        </p:cTn>
                                        <p:tgtEl>
                                          <p:spTgt spid="201"/>
                                        </p:tgtEl>
                                        <p:attrNameLst>
                                          <p:attrName>style.visibility</p:attrName>
                                        </p:attrNameLst>
                                      </p:cBhvr>
                                      <p:to>
                                        <p:strVal val="visible"/>
                                      </p:to>
                                    </p:set>
                                    <p:animEffect transition="in" filter="fade">
                                      <p:cBhvr>
                                        <p:cTn id="606" dur="500"/>
                                        <p:tgtEl>
                                          <p:spTgt spid="201"/>
                                        </p:tgtEl>
                                      </p:cBhvr>
                                    </p:animEffect>
                                  </p:childTnLst>
                                </p:cTn>
                              </p:par>
                              <p:par>
                                <p:cTn id="607" presetID="10" presetClass="entr" presetSubtype="0" fill="hold" grpId="0" nodeType="withEffect">
                                  <p:stCondLst>
                                    <p:cond delay="1750"/>
                                  </p:stCondLst>
                                  <p:childTnLst>
                                    <p:set>
                                      <p:cBhvr>
                                        <p:cTn id="608" dur="1" fill="hold">
                                          <p:stCondLst>
                                            <p:cond delay="0"/>
                                          </p:stCondLst>
                                        </p:cTn>
                                        <p:tgtEl>
                                          <p:spTgt spid="202"/>
                                        </p:tgtEl>
                                        <p:attrNameLst>
                                          <p:attrName>style.visibility</p:attrName>
                                        </p:attrNameLst>
                                      </p:cBhvr>
                                      <p:to>
                                        <p:strVal val="visible"/>
                                      </p:to>
                                    </p:set>
                                    <p:animEffect transition="in" filter="fade">
                                      <p:cBhvr>
                                        <p:cTn id="609" dur="500"/>
                                        <p:tgtEl>
                                          <p:spTgt spid="202"/>
                                        </p:tgtEl>
                                      </p:cBhvr>
                                    </p:animEffect>
                                  </p:childTnLst>
                                </p:cTn>
                              </p:par>
                              <p:par>
                                <p:cTn id="610" presetID="10" presetClass="entr" presetSubtype="0" fill="hold" grpId="0" nodeType="withEffect">
                                  <p:stCondLst>
                                    <p:cond delay="1750"/>
                                  </p:stCondLst>
                                  <p:childTnLst>
                                    <p:set>
                                      <p:cBhvr>
                                        <p:cTn id="611" dur="1" fill="hold">
                                          <p:stCondLst>
                                            <p:cond delay="0"/>
                                          </p:stCondLst>
                                        </p:cTn>
                                        <p:tgtEl>
                                          <p:spTgt spid="200"/>
                                        </p:tgtEl>
                                        <p:attrNameLst>
                                          <p:attrName>style.visibility</p:attrName>
                                        </p:attrNameLst>
                                      </p:cBhvr>
                                      <p:to>
                                        <p:strVal val="visible"/>
                                      </p:to>
                                    </p:set>
                                    <p:animEffect transition="in" filter="fade">
                                      <p:cBhvr>
                                        <p:cTn id="612" dur="500"/>
                                        <p:tgtEl>
                                          <p:spTgt spid="200"/>
                                        </p:tgtEl>
                                      </p:cBhvr>
                                    </p:animEffect>
                                  </p:childTnLst>
                                </p:cTn>
                              </p:par>
                              <p:par>
                                <p:cTn id="613" presetID="10" presetClass="entr" presetSubtype="0" fill="hold" grpId="0" nodeType="withEffect">
                                  <p:stCondLst>
                                    <p:cond delay="1750"/>
                                  </p:stCondLst>
                                  <p:childTnLst>
                                    <p:set>
                                      <p:cBhvr>
                                        <p:cTn id="614" dur="1" fill="hold">
                                          <p:stCondLst>
                                            <p:cond delay="0"/>
                                          </p:stCondLst>
                                        </p:cTn>
                                        <p:tgtEl>
                                          <p:spTgt spid="246"/>
                                        </p:tgtEl>
                                        <p:attrNameLst>
                                          <p:attrName>style.visibility</p:attrName>
                                        </p:attrNameLst>
                                      </p:cBhvr>
                                      <p:to>
                                        <p:strVal val="visible"/>
                                      </p:to>
                                    </p:set>
                                    <p:animEffect transition="in" filter="fade">
                                      <p:cBhvr>
                                        <p:cTn id="615" dur="500"/>
                                        <p:tgtEl>
                                          <p:spTgt spid="246"/>
                                        </p:tgtEl>
                                      </p:cBhvr>
                                    </p:animEffect>
                                  </p:childTnLst>
                                </p:cTn>
                              </p:par>
                              <p:par>
                                <p:cTn id="616" presetID="10" presetClass="entr" presetSubtype="0" fill="hold" grpId="0" nodeType="withEffect">
                                  <p:stCondLst>
                                    <p:cond delay="1750"/>
                                  </p:stCondLst>
                                  <p:childTnLst>
                                    <p:set>
                                      <p:cBhvr>
                                        <p:cTn id="617" dur="1" fill="hold">
                                          <p:stCondLst>
                                            <p:cond delay="0"/>
                                          </p:stCondLst>
                                        </p:cTn>
                                        <p:tgtEl>
                                          <p:spTgt spid="245"/>
                                        </p:tgtEl>
                                        <p:attrNameLst>
                                          <p:attrName>style.visibility</p:attrName>
                                        </p:attrNameLst>
                                      </p:cBhvr>
                                      <p:to>
                                        <p:strVal val="visible"/>
                                      </p:to>
                                    </p:set>
                                    <p:animEffect transition="in" filter="fade">
                                      <p:cBhvr>
                                        <p:cTn id="618" dur="500"/>
                                        <p:tgtEl>
                                          <p:spTgt spid="245"/>
                                        </p:tgtEl>
                                      </p:cBhvr>
                                    </p:animEffect>
                                  </p:childTnLst>
                                </p:cTn>
                              </p:par>
                              <p:par>
                                <p:cTn id="619" presetID="10" presetClass="entr" presetSubtype="0" fill="hold" grpId="0" nodeType="withEffect">
                                  <p:stCondLst>
                                    <p:cond delay="1750"/>
                                  </p:stCondLst>
                                  <p:childTnLst>
                                    <p:set>
                                      <p:cBhvr>
                                        <p:cTn id="620" dur="1" fill="hold">
                                          <p:stCondLst>
                                            <p:cond delay="0"/>
                                          </p:stCondLst>
                                        </p:cTn>
                                        <p:tgtEl>
                                          <p:spTgt spid="248"/>
                                        </p:tgtEl>
                                        <p:attrNameLst>
                                          <p:attrName>style.visibility</p:attrName>
                                        </p:attrNameLst>
                                      </p:cBhvr>
                                      <p:to>
                                        <p:strVal val="visible"/>
                                      </p:to>
                                    </p:set>
                                    <p:animEffect transition="in" filter="fade">
                                      <p:cBhvr>
                                        <p:cTn id="621" dur="500"/>
                                        <p:tgtEl>
                                          <p:spTgt spid="248"/>
                                        </p:tgtEl>
                                      </p:cBhvr>
                                    </p:animEffect>
                                  </p:childTnLst>
                                </p:cTn>
                              </p:par>
                              <p:par>
                                <p:cTn id="622" presetID="10" presetClass="entr" presetSubtype="0" fill="hold" grpId="0" nodeType="withEffect">
                                  <p:stCondLst>
                                    <p:cond delay="1750"/>
                                  </p:stCondLst>
                                  <p:childTnLst>
                                    <p:set>
                                      <p:cBhvr>
                                        <p:cTn id="623" dur="1" fill="hold">
                                          <p:stCondLst>
                                            <p:cond delay="0"/>
                                          </p:stCondLst>
                                        </p:cTn>
                                        <p:tgtEl>
                                          <p:spTgt spid="197"/>
                                        </p:tgtEl>
                                        <p:attrNameLst>
                                          <p:attrName>style.visibility</p:attrName>
                                        </p:attrNameLst>
                                      </p:cBhvr>
                                      <p:to>
                                        <p:strVal val="visible"/>
                                      </p:to>
                                    </p:set>
                                    <p:animEffect transition="in" filter="fade">
                                      <p:cBhvr>
                                        <p:cTn id="624" dur="500"/>
                                        <p:tgtEl>
                                          <p:spTgt spid="197"/>
                                        </p:tgtEl>
                                      </p:cBhvr>
                                    </p:animEffect>
                                  </p:childTnLst>
                                </p:cTn>
                              </p:par>
                              <p:par>
                                <p:cTn id="625" presetID="10" presetClass="entr" presetSubtype="0" fill="hold" grpId="0" nodeType="withEffect">
                                  <p:stCondLst>
                                    <p:cond delay="1750"/>
                                  </p:stCondLst>
                                  <p:childTnLst>
                                    <p:set>
                                      <p:cBhvr>
                                        <p:cTn id="626" dur="1" fill="hold">
                                          <p:stCondLst>
                                            <p:cond delay="0"/>
                                          </p:stCondLst>
                                        </p:cTn>
                                        <p:tgtEl>
                                          <p:spTgt spid="195"/>
                                        </p:tgtEl>
                                        <p:attrNameLst>
                                          <p:attrName>style.visibility</p:attrName>
                                        </p:attrNameLst>
                                      </p:cBhvr>
                                      <p:to>
                                        <p:strVal val="visible"/>
                                      </p:to>
                                    </p:set>
                                    <p:animEffect transition="in" filter="fade">
                                      <p:cBhvr>
                                        <p:cTn id="627" dur="500"/>
                                        <p:tgtEl>
                                          <p:spTgt spid="195"/>
                                        </p:tgtEl>
                                      </p:cBhvr>
                                    </p:animEffect>
                                  </p:childTnLst>
                                </p:cTn>
                              </p:par>
                              <p:par>
                                <p:cTn id="628" presetID="10" presetClass="entr" presetSubtype="0" fill="hold" grpId="0" nodeType="withEffect">
                                  <p:stCondLst>
                                    <p:cond delay="1750"/>
                                  </p:stCondLst>
                                  <p:childTnLst>
                                    <p:set>
                                      <p:cBhvr>
                                        <p:cTn id="629" dur="1" fill="hold">
                                          <p:stCondLst>
                                            <p:cond delay="0"/>
                                          </p:stCondLst>
                                        </p:cTn>
                                        <p:tgtEl>
                                          <p:spTgt spid="194"/>
                                        </p:tgtEl>
                                        <p:attrNameLst>
                                          <p:attrName>style.visibility</p:attrName>
                                        </p:attrNameLst>
                                      </p:cBhvr>
                                      <p:to>
                                        <p:strVal val="visible"/>
                                      </p:to>
                                    </p:set>
                                    <p:animEffect transition="in" filter="fade">
                                      <p:cBhvr>
                                        <p:cTn id="630" dur="500"/>
                                        <p:tgtEl>
                                          <p:spTgt spid="194"/>
                                        </p:tgtEl>
                                      </p:cBhvr>
                                    </p:animEffect>
                                  </p:childTnLst>
                                </p:cTn>
                              </p:par>
                              <p:par>
                                <p:cTn id="631" presetID="10" presetClass="entr" presetSubtype="0" fill="hold" grpId="0" nodeType="withEffect">
                                  <p:stCondLst>
                                    <p:cond delay="1750"/>
                                  </p:stCondLst>
                                  <p:childTnLst>
                                    <p:set>
                                      <p:cBhvr>
                                        <p:cTn id="632" dur="1" fill="hold">
                                          <p:stCondLst>
                                            <p:cond delay="0"/>
                                          </p:stCondLst>
                                        </p:cTn>
                                        <p:tgtEl>
                                          <p:spTgt spid="247"/>
                                        </p:tgtEl>
                                        <p:attrNameLst>
                                          <p:attrName>style.visibility</p:attrName>
                                        </p:attrNameLst>
                                      </p:cBhvr>
                                      <p:to>
                                        <p:strVal val="visible"/>
                                      </p:to>
                                    </p:set>
                                    <p:animEffect transition="in" filter="fade">
                                      <p:cBhvr>
                                        <p:cTn id="633" dur="500"/>
                                        <p:tgtEl>
                                          <p:spTgt spid="247"/>
                                        </p:tgtEl>
                                      </p:cBhvr>
                                    </p:animEffect>
                                  </p:childTnLst>
                                </p:cTn>
                              </p:par>
                              <p:par>
                                <p:cTn id="634" presetID="10" presetClass="entr" presetSubtype="0" fill="hold" grpId="0" nodeType="withEffect">
                                  <p:stCondLst>
                                    <p:cond delay="1750"/>
                                  </p:stCondLst>
                                  <p:childTnLst>
                                    <p:set>
                                      <p:cBhvr>
                                        <p:cTn id="635" dur="1" fill="hold">
                                          <p:stCondLst>
                                            <p:cond delay="0"/>
                                          </p:stCondLst>
                                        </p:cTn>
                                        <p:tgtEl>
                                          <p:spTgt spid="193"/>
                                        </p:tgtEl>
                                        <p:attrNameLst>
                                          <p:attrName>style.visibility</p:attrName>
                                        </p:attrNameLst>
                                      </p:cBhvr>
                                      <p:to>
                                        <p:strVal val="visible"/>
                                      </p:to>
                                    </p:set>
                                    <p:animEffect transition="in" filter="fade">
                                      <p:cBhvr>
                                        <p:cTn id="636" dur="500"/>
                                        <p:tgtEl>
                                          <p:spTgt spid="193"/>
                                        </p:tgtEl>
                                      </p:cBhvr>
                                    </p:animEffect>
                                  </p:childTnLst>
                                </p:cTn>
                              </p:par>
                              <p:par>
                                <p:cTn id="637" presetID="10" presetClass="entr" presetSubtype="0" fill="hold" grpId="0" nodeType="withEffect">
                                  <p:stCondLst>
                                    <p:cond delay="1750"/>
                                  </p:stCondLst>
                                  <p:childTnLst>
                                    <p:set>
                                      <p:cBhvr>
                                        <p:cTn id="638" dur="1" fill="hold">
                                          <p:stCondLst>
                                            <p:cond delay="0"/>
                                          </p:stCondLst>
                                        </p:cTn>
                                        <p:tgtEl>
                                          <p:spTgt spid="241"/>
                                        </p:tgtEl>
                                        <p:attrNameLst>
                                          <p:attrName>style.visibility</p:attrName>
                                        </p:attrNameLst>
                                      </p:cBhvr>
                                      <p:to>
                                        <p:strVal val="visible"/>
                                      </p:to>
                                    </p:set>
                                    <p:animEffect transition="in" filter="fade">
                                      <p:cBhvr>
                                        <p:cTn id="639" dur="500"/>
                                        <p:tgtEl>
                                          <p:spTgt spid="241"/>
                                        </p:tgtEl>
                                      </p:cBhvr>
                                    </p:animEffect>
                                  </p:childTnLst>
                                </p:cTn>
                              </p:par>
                              <p:par>
                                <p:cTn id="640" presetID="10" presetClass="entr" presetSubtype="0" fill="hold" grpId="0" nodeType="withEffect">
                                  <p:stCondLst>
                                    <p:cond delay="1750"/>
                                  </p:stCondLst>
                                  <p:childTnLst>
                                    <p:set>
                                      <p:cBhvr>
                                        <p:cTn id="641" dur="1" fill="hold">
                                          <p:stCondLst>
                                            <p:cond delay="0"/>
                                          </p:stCondLst>
                                        </p:cTn>
                                        <p:tgtEl>
                                          <p:spTgt spid="239"/>
                                        </p:tgtEl>
                                        <p:attrNameLst>
                                          <p:attrName>style.visibility</p:attrName>
                                        </p:attrNameLst>
                                      </p:cBhvr>
                                      <p:to>
                                        <p:strVal val="visible"/>
                                      </p:to>
                                    </p:set>
                                    <p:animEffect transition="in" filter="fade">
                                      <p:cBhvr>
                                        <p:cTn id="642" dur="500"/>
                                        <p:tgtEl>
                                          <p:spTgt spid="239"/>
                                        </p:tgtEl>
                                      </p:cBhvr>
                                    </p:animEffect>
                                  </p:childTnLst>
                                </p:cTn>
                              </p:par>
                              <p:par>
                                <p:cTn id="643" presetID="10" presetClass="entr" presetSubtype="0" fill="hold" grpId="0" nodeType="withEffect">
                                  <p:stCondLst>
                                    <p:cond delay="1750"/>
                                  </p:stCondLst>
                                  <p:childTnLst>
                                    <p:set>
                                      <p:cBhvr>
                                        <p:cTn id="644" dur="1" fill="hold">
                                          <p:stCondLst>
                                            <p:cond delay="0"/>
                                          </p:stCondLst>
                                        </p:cTn>
                                        <p:tgtEl>
                                          <p:spTgt spid="244"/>
                                        </p:tgtEl>
                                        <p:attrNameLst>
                                          <p:attrName>style.visibility</p:attrName>
                                        </p:attrNameLst>
                                      </p:cBhvr>
                                      <p:to>
                                        <p:strVal val="visible"/>
                                      </p:to>
                                    </p:set>
                                    <p:animEffect transition="in" filter="fade">
                                      <p:cBhvr>
                                        <p:cTn id="645" dur="500"/>
                                        <p:tgtEl>
                                          <p:spTgt spid="244"/>
                                        </p:tgtEl>
                                      </p:cBhvr>
                                    </p:animEffect>
                                  </p:childTnLst>
                                </p:cTn>
                              </p:par>
                              <p:par>
                                <p:cTn id="646" presetID="10" presetClass="entr" presetSubtype="0" fill="hold" grpId="0" nodeType="withEffect">
                                  <p:stCondLst>
                                    <p:cond delay="1750"/>
                                  </p:stCondLst>
                                  <p:childTnLst>
                                    <p:set>
                                      <p:cBhvr>
                                        <p:cTn id="647" dur="1" fill="hold">
                                          <p:stCondLst>
                                            <p:cond delay="0"/>
                                          </p:stCondLst>
                                        </p:cTn>
                                        <p:tgtEl>
                                          <p:spTgt spid="240"/>
                                        </p:tgtEl>
                                        <p:attrNameLst>
                                          <p:attrName>style.visibility</p:attrName>
                                        </p:attrNameLst>
                                      </p:cBhvr>
                                      <p:to>
                                        <p:strVal val="visible"/>
                                      </p:to>
                                    </p:set>
                                    <p:animEffect transition="in" filter="fade">
                                      <p:cBhvr>
                                        <p:cTn id="648" dur="500"/>
                                        <p:tgtEl>
                                          <p:spTgt spid="240"/>
                                        </p:tgtEl>
                                      </p:cBhvr>
                                    </p:animEffect>
                                  </p:childTnLst>
                                </p:cTn>
                              </p:par>
                              <p:par>
                                <p:cTn id="649" presetID="10" presetClass="entr" presetSubtype="0" fill="hold" grpId="0" nodeType="withEffect">
                                  <p:stCondLst>
                                    <p:cond delay="1750"/>
                                  </p:stCondLst>
                                  <p:childTnLst>
                                    <p:set>
                                      <p:cBhvr>
                                        <p:cTn id="650" dur="1" fill="hold">
                                          <p:stCondLst>
                                            <p:cond delay="0"/>
                                          </p:stCondLst>
                                        </p:cTn>
                                        <p:tgtEl>
                                          <p:spTgt spid="196"/>
                                        </p:tgtEl>
                                        <p:attrNameLst>
                                          <p:attrName>style.visibility</p:attrName>
                                        </p:attrNameLst>
                                      </p:cBhvr>
                                      <p:to>
                                        <p:strVal val="visible"/>
                                      </p:to>
                                    </p:set>
                                    <p:animEffect transition="in" filter="fade">
                                      <p:cBhvr>
                                        <p:cTn id="651" dur="500"/>
                                        <p:tgtEl>
                                          <p:spTgt spid="196"/>
                                        </p:tgtEl>
                                      </p:cBhvr>
                                    </p:animEffect>
                                  </p:childTnLst>
                                </p:cTn>
                              </p:par>
                              <p:par>
                                <p:cTn id="652" presetID="10" presetClass="entr" presetSubtype="0" fill="hold" grpId="0" nodeType="withEffect">
                                  <p:stCondLst>
                                    <p:cond delay="1750"/>
                                  </p:stCondLst>
                                  <p:childTnLst>
                                    <p:set>
                                      <p:cBhvr>
                                        <p:cTn id="653" dur="1" fill="hold">
                                          <p:stCondLst>
                                            <p:cond delay="0"/>
                                          </p:stCondLst>
                                        </p:cTn>
                                        <p:tgtEl>
                                          <p:spTgt spid="184"/>
                                        </p:tgtEl>
                                        <p:attrNameLst>
                                          <p:attrName>style.visibility</p:attrName>
                                        </p:attrNameLst>
                                      </p:cBhvr>
                                      <p:to>
                                        <p:strVal val="visible"/>
                                      </p:to>
                                    </p:set>
                                    <p:animEffect transition="in" filter="fade">
                                      <p:cBhvr>
                                        <p:cTn id="654" dur="500"/>
                                        <p:tgtEl>
                                          <p:spTgt spid="184"/>
                                        </p:tgtEl>
                                      </p:cBhvr>
                                    </p:animEffect>
                                  </p:childTnLst>
                                </p:cTn>
                              </p:par>
                              <p:par>
                                <p:cTn id="655" presetID="10" presetClass="entr" presetSubtype="0" fill="hold" grpId="0" nodeType="withEffect">
                                  <p:stCondLst>
                                    <p:cond delay="1750"/>
                                  </p:stCondLst>
                                  <p:childTnLst>
                                    <p:set>
                                      <p:cBhvr>
                                        <p:cTn id="656" dur="1" fill="hold">
                                          <p:stCondLst>
                                            <p:cond delay="0"/>
                                          </p:stCondLst>
                                        </p:cTn>
                                        <p:tgtEl>
                                          <p:spTgt spid="186"/>
                                        </p:tgtEl>
                                        <p:attrNameLst>
                                          <p:attrName>style.visibility</p:attrName>
                                        </p:attrNameLst>
                                      </p:cBhvr>
                                      <p:to>
                                        <p:strVal val="visible"/>
                                      </p:to>
                                    </p:set>
                                    <p:animEffect transition="in" filter="fade">
                                      <p:cBhvr>
                                        <p:cTn id="657" dur="500"/>
                                        <p:tgtEl>
                                          <p:spTgt spid="186"/>
                                        </p:tgtEl>
                                      </p:cBhvr>
                                    </p:animEffect>
                                  </p:childTnLst>
                                </p:cTn>
                              </p:par>
                              <p:par>
                                <p:cTn id="658" presetID="10" presetClass="entr" presetSubtype="0" fill="hold" grpId="0" nodeType="withEffect">
                                  <p:stCondLst>
                                    <p:cond delay="1750"/>
                                  </p:stCondLst>
                                  <p:childTnLst>
                                    <p:set>
                                      <p:cBhvr>
                                        <p:cTn id="659" dur="1" fill="hold">
                                          <p:stCondLst>
                                            <p:cond delay="0"/>
                                          </p:stCondLst>
                                        </p:cTn>
                                        <p:tgtEl>
                                          <p:spTgt spid="242"/>
                                        </p:tgtEl>
                                        <p:attrNameLst>
                                          <p:attrName>style.visibility</p:attrName>
                                        </p:attrNameLst>
                                      </p:cBhvr>
                                      <p:to>
                                        <p:strVal val="visible"/>
                                      </p:to>
                                    </p:set>
                                    <p:animEffect transition="in" filter="fade">
                                      <p:cBhvr>
                                        <p:cTn id="660" dur="500"/>
                                        <p:tgtEl>
                                          <p:spTgt spid="242"/>
                                        </p:tgtEl>
                                      </p:cBhvr>
                                    </p:animEffect>
                                  </p:childTnLst>
                                </p:cTn>
                              </p:par>
                              <p:par>
                                <p:cTn id="661" presetID="10" presetClass="entr" presetSubtype="0" fill="hold" grpId="0" nodeType="withEffect">
                                  <p:stCondLst>
                                    <p:cond delay="1750"/>
                                  </p:stCondLst>
                                  <p:childTnLst>
                                    <p:set>
                                      <p:cBhvr>
                                        <p:cTn id="662" dur="1" fill="hold">
                                          <p:stCondLst>
                                            <p:cond delay="0"/>
                                          </p:stCondLst>
                                        </p:cTn>
                                        <p:tgtEl>
                                          <p:spTgt spid="190"/>
                                        </p:tgtEl>
                                        <p:attrNameLst>
                                          <p:attrName>style.visibility</p:attrName>
                                        </p:attrNameLst>
                                      </p:cBhvr>
                                      <p:to>
                                        <p:strVal val="visible"/>
                                      </p:to>
                                    </p:set>
                                    <p:animEffect transition="in" filter="fade">
                                      <p:cBhvr>
                                        <p:cTn id="663" dur="500"/>
                                        <p:tgtEl>
                                          <p:spTgt spid="190"/>
                                        </p:tgtEl>
                                      </p:cBhvr>
                                    </p:animEffect>
                                  </p:childTnLst>
                                </p:cTn>
                              </p:par>
                              <p:par>
                                <p:cTn id="664" presetID="10" presetClass="entr" presetSubtype="0" fill="hold" grpId="0" nodeType="withEffect">
                                  <p:stCondLst>
                                    <p:cond delay="1750"/>
                                  </p:stCondLst>
                                  <p:childTnLst>
                                    <p:set>
                                      <p:cBhvr>
                                        <p:cTn id="665" dur="1" fill="hold">
                                          <p:stCondLst>
                                            <p:cond delay="0"/>
                                          </p:stCondLst>
                                        </p:cTn>
                                        <p:tgtEl>
                                          <p:spTgt spid="187"/>
                                        </p:tgtEl>
                                        <p:attrNameLst>
                                          <p:attrName>style.visibility</p:attrName>
                                        </p:attrNameLst>
                                      </p:cBhvr>
                                      <p:to>
                                        <p:strVal val="visible"/>
                                      </p:to>
                                    </p:set>
                                    <p:animEffect transition="in" filter="fade">
                                      <p:cBhvr>
                                        <p:cTn id="666" dur="500"/>
                                        <p:tgtEl>
                                          <p:spTgt spid="187"/>
                                        </p:tgtEl>
                                      </p:cBhvr>
                                    </p:animEffect>
                                  </p:childTnLst>
                                </p:cTn>
                              </p:par>
                              <p:par>
                                <p:cTn id="667" presetID="10" presetClass="entr" presetSubtype="0" fill="hold" grpId="0" nodeType="withEffect">
                                  <p:stCondLst>
                                    <p:cond delay="1750"/>
                                  </p:stCondLst>
                                  <p:childTnLst>
                                    <p:set>
                                      <p:cBhvr>
                                        <p:cTn id="668" dur="1" fill="hold">
                                          <p:stCondLst>
                                            <p:cond delay="0"/>
                                          </p:stCondLst>
                                        </p:cTn>
                                        <p:tgtEl>
                                          <p:spTgt spid="243"/>
                                        </p:tgtEl>
                                        <p:attrNameLst>
                                          <p:attrName>style.visibility</p:attrName>
                                        </p:attrNameLst>
                                      </p:cBhvr>
                                      <p:to>
                                        <p:strVal val="visible"/>
                                      </p:to>
                                    </p:set>
                                    <p:animEffect transition="in" filter="fade">
                                      <p:cBhvr>
                                        <p:cTn id="669" dur="500"/>
                                        <p:tgtEl>
                                          <p:spTgt spid="243"/>
                                        </p:tgtEl>
                                      </p:cBhvr>
                                    </p:animEffect>
                                  </p:childTnLst>
                                </p:cTn>
                              </p:par>
                              <p:par>
                                <p:cTn id="670" presetID="10" presetClass="entr" presetSubtype="0" fill="hold" grpId="0" nodeType="withEffect">
                                  <p:stCondLst>
                                    <p:cond delay="1750"/>
                                  </p:stCondLst>
                                  <p:childTnLst>
                                    <p:set>
                                      <p:cBhvr>
                                        <p:cTn id="671" dur="1" fill="hold">
                                          <p:stCondLst>
                                            <p:cond delay="0"/>
                                          </p:stCondLst>
                                        </p:cTn>
                                        <p:tgtEl>
                                          <p:spTgt spid="234"/>
                                        </p:tgtEl>
                                        <p:attrNameLst>
                                          <p:attrName>style.visibility</p:attrName>
                                        </p:attrNameLst>
                                      </p:cBhvr>
                                      <p:to>
                                        <p:strVal val="visible"/>
                                      </p:to>
                                    </p:set>
                                    <p:animEffect transition="in" filter="fade">
                                      <p:cBhvr>
                                        <p:cTn id="672" dur="500"/>
                                        <p:tgtEl>
                                          <p:spTgt spid="234"/>
                                        </p:tgtEl>
                                      </p:cBhvr>
                                    </p:animEffect>
                                  </p:childTnLst>
                                </p:cTn>
                              </p:par>
                              <p:par>
                                <p:cTn id="673" presetID="10" presetClass="entr" presetSubtype="0" fill="hold" grpId="0" nodeType="withEffect">
                                  <p:stCondLst>
                                    <p:cond delay="1750"/>
                                  </p:stCondLst>
                                  <p:childTnLst>
                                    <p:set>
                                      <p:cBhvr>
                                        <p:cTn id="674" dur="1" fill="hold">
                                          <p:stCondLst>
                                            <p:cond delay="0"/>
                                          </p:stCondLst>
                                        </p:cTn>
                                        <p:tgtEl>
                                          <p:spTgt spid="237"/>
                                        </p:tgtEl>
                                        <p:attrNameLst>
                                          <p:attrName>style.visibility</p:attrName>
                                        </p:attrNameLst>
                                      </p:cBhvr>
                                      <p:to>
                                        <p:strVal val="visible"/>
                                      </p:to>
                                    </p:set>
                                    <p:animEffect transition="in" filter="fade">
                                      <p:cBhvr>
                                        <p:cTn id="675" dur="500"/>
                                        <p:tgtEl>
                                          <p:spTgt spid="237"/>
                                        </p:tgtEl>
                                      </p:cBhvr>
                                    </p:animEffect>
                                  </p:childTnLst>
                                </p:cTn>
                              </p:par>
                              <p:par>
                                <p:cTn id="676" presetID="10" presetClass="entr" presetSubtype="0" fill="hold" grpId="0" nodeType="withEffect">
                                  <p:stCondLst>
                                    <p:cond delay="1750"/>
                                  </p:stCondLst>
                                  <p:childTnLst>
                                    <p:set>
                                      <p:cBhvr>
                                        <p:cTn id="677" dur="1" fill="hold">
                                          <p:stCondLst>
                                            <p:cond delay="0"/>
                                          </p:stCondLst>
                                        </p:cTn>
                                        <p:tgtEl>
                                          <p:spTgt spid="185"/>
                                        </p:tgtEl>
                                        <p:attrNameLst>
                                          <p:attrName>style.visibility</p:attrName>
                                        </p:attrNameLst>
                                      </p:cBhvr>
                                      <p:to>
                                        <p:strVal val="visible"/>
                                      </p:to>
                                    </p:set>
                                    <p:animEffect transition="in" filter="fade">
                                      <p:cBhvr>
                                        <p:cTn id="678" dur="500"/>
                                        <p:tgtEl>
                                          <p:spTgt spid="185"/>
                                        </p:tgtEl>
                                      </p:cBhvr>
                                    </p:animEffect>
                                  </p:childTnLst>
                                </p:cTn>
                              </p:par>
                              <p:par>
                                <p:cTn id="679" presetID="10" presetClass="entr" presetSubtype="0" fill="hold" grpId="0" nodeType="withEffect">
                                  <p:stCondLst>
                                    <p:cond delay="1750"/>
                                  </p:stCondLst>
                                  <p:childTnLst>
                                    <p:set>
                                      <p:cBhvr>
                                        <p:cTn id="680" dur="1" fill="hold">
                                          <p:stCondLst>
                                            <p:cond delay="0"/>
                                          </p:stCondLst>
                                        </p:cTn>
                                        <p:tgtEl>
                                          <p:spTgt spid="230"/>
                                        </p:tgtEl>
                                        <p:attrNameLst>
                                          <p:attrName>style.visibility</p:attrName>
                                        </p:attrNameLst>
                                      </p:cBhvr>
                                      <p:to>
                                        <p:strVal val="visible"/>
                                      </p:to>
                                    </p:set>
                                    <p:animEffect transition="in" filter="fade">
                                      <p:cBhvr>
                                        <p:cTn id="681" dur="500"/>
                                        <p:tgtEl>
                                          <p:spTgt spid="230"/>
                                        </p:tgtEl>
                                      </p:cBhvr>
                                    </p:animEffect>
                                  </p:childTnLst>
                                </p:cTn>
                              </p:par>
                              <p:par>
                                <p:cTn id="682" presetID="10" presetClass="entr" presetSubtype="0" fill="hold" grpId="0" nodeType="withEffect">
                                  <p:stCondLst>
                                    <p:cond delay="1750"/>
                                  </p:stCondLst>
                                  <p:childTnLst>
                                    <p:set>
                                      <p:cBhvr>
                                        <p:cTn id="683" dur="1" fill="hold">
                                          <p:stCondLst>
                                            <p:cond delay="0"/>
                                          </p:stCondLst>
                                        </p:cTn>
                                        <p:tgtEl>
                                          <p:spTgt spid="232"/>
                                        </p:tgtEl>
                                        <p:attrNameLst>
                                          <p:attrName>style.visibility</p:attrName>
                                        </p:attrNameLst>
                                      </p:cBhvr>
                                      <p:to>
                                        <p:strVal val="visible"/>
                                      </p:to>
                                    </p:set>
                                    <p:animEffect transition="in" filter="fade">
                                      <p:cBhvr>
                                        <p:cTn id="684" dur="500"/>
                                        <p:tgtEl>
                                          <p:spTgt spid="232"/>
                                        </p:tgtEl>
                                      </p:cBhvr>
                                    </p:animEffect>
                                  </p:childTnLst>
                                </p:cTn>
                              </p:par>
                              <p:par>
                                <p:cTn id="685" presetID="10" presetClass="entr" presetSubtype="0" fill="hold" grpId="0" nodeType="withEffect">
                                  <p:stCondLst>
                                    <p:cond delay="1750"/>
                                  </p:stCondLst>
                                  <p:childTnLst>
                                    <p:set>
                                      <p:cBhvr>
                                        <p:cTn id="686" dur="1" fill="hold">
                                          <p:stCondLst>
                                            <p:cond delay="0"/>
                                          </p:stCondLst>
                                        </p:cTn>
                                        <p:tgtEl>
                                          <p:spTgt spid="189"/>
                                        </p:tgtEl>
                                        <p:attrNameLst>
                                          <p:attrName>style.visibility</p:attrName>
                                        </p:attrNameLst>
                                      </p:cBhvr>
                                      <p:to>
                                        <p:strVal val="visible"/>
                                      </p:to>
                                    </p:set>
                                    <p:animEffect transition="in" filter="fade">
                                      <p:cBhvr>
                                        <p:cTn id="687" dur="500"/>
                                        <p:tgtEl>
                                          <p:spTgt spid="189"/>
                                        </p:tgtEl>
                                      </p:cBhvr>
                                    </p:animEffect>
                                  </p:childTnLst>
                                </p:cTn>
                              </p:par>
                              <p:par>
                                <p:cTn id="688" presetID="10" presetClass="entr" presetSubtype="0" fill="hold" grpId="0" nodeType="withEffect">
                                  <p:stCondLst>
                                    <p:cond delay="1750"/>
                                  </p:stCondLst>
                                  <p:childTnLst>
                                    <p:set>
                                      <p:cBhvr>
                                        <p:cTn id="689" dur="1" fill="hold">
                                          <p:stCondLst>
                                            <p:cond delay="0"/>
                                          </p:stCondLst>
                                        </p:cTn>
                                        <p:tgtEl>
                                          <p:spTgt spid="233"/>
                                        </p:tgtEl>
                                        <p:attrNameLst>
                                          <p:attrName>style.visibility</p:attrName>
                                        </p:attrNameLst>
                                      </p:cBhvr>
                                      <p:to>
                                        <p:strVal val="visible"/>
                                      </p:to>
                                    </p:set>
                                    <p:animEffect transition="in" filter="fade">
                                      <p:cBhvr>
                                        <p:cTn id="690" dur="500"/>
                                        <p:tgtEl>
                                          <p:spTgt spid="233"/>
                                        </p:tgtEl>
                                      </p:cBhvr>
                                    </p:animEffect>
                                  </p:childTnLst>
                                </p:cTn>
                              </p:par>
                              <p:par>
                                <p:cTn id="691" presetID="10" presetClass="entr" presetSubtype="0" fill="hold" grpId="0" nodeType="withEffect">
                                  <p:stCondLst>
                                    <p:cond delay="1750"/>
                                  </p:stCondLst>
                                  <p:childTnLst>
                                    <p:set>
                                      <p:cBhvr>
                                        <p:cTn id="692" dur="1" fill="hold">
                                          <p:stCondLst>
                                            <p:cond delay="0"/>
                                          </p:stCondLst>
                                        </p:cTn>
                                        <p:tgtEl>
                                          <p:spTgt spid="188"/>
                                        </p:tgtEl>
                                        <p:attrNameLst>
                                          <p:attrName>style.visibility</p:attrName>
                                        </p:attrNameLst>
                                      </p:cBhvr>
                                      <p:to>
                                        <p:strVal val="visible"/>
                                      </p:to>
                                    </p:set>
                                    <p:animEffect transition="in" filter="fade">
                                      <p:cBhvr>
                                        <p:cTn id="693" dur="500"/>
                                        <p:tgtEl>
                                          <p:spTgt spid="188"/>
                                        </p:tgtEl>
                                      </p:cBhvr>
                                    </p:animEffect>
                                  </p:childTnLst>
                                </p:cTn>
                              </p:par>
                              <p:par>
                                <p:cTn id="694" presetID="10" presetClass="entr" presetSubtype="0" fill="hold" grpId="0" nodeType="withEffect">
                                  <p:stCondLst>
                                    <p:cond delay="1750"/>
                                  </p:stCondLst>
                                  <p:childTnLst>
                                    <p:set>
                                      <p:cBhvr>
                                        <p:cTn id="695" dur="1" fill="hold">
                                          <p:stCondLst>
                                            <p:cond delay="0"/>
                                          </p:stCondLst>
                                        </p:cTn>
                                        <p:tgtEl>
                                          <p:spTgt spid="235"/>
                                        </p:tgtEl>
                                        <p:attrNameLst>
                                          <p:attrName>style.visibility</p:attrName>
                                        </p:attrNameLst>
                                      </p:cBhvr>
                                      <p:to>
                                        <p:strVal val="visible"/>
                                      </p:to>
                                    </p:set>
                                    <p:animEffect transition="in" filter="fade">
                                      <p:cBhvr>
                                        <p:cTn id="696" dur="500"/>
                                        <p:tgtEl>
                                          <p:spTgt spid="235"/>
                                        </p:tgtEl>
                                      </p:cBhvr>
                                    </p:animEffect>
                                  </p:childTnLst>
                                </p:cTn>
                              </p:par>
                              <p:par>
                                <p:cTn id="697" presetID="10" presetClass="entr" presetSubtype="0" fill="hold" grpId="0" nodeType="withEffect">
                                  <p:stCondLst>
                                    <p:cond delay="1750"/>
                                  </p:stCondLst>
                                  <p:childTnLst>
                                    <p:set>
                                      <p:cBhvr>
                                        <p:cTn id="698" dur="1" fill="hold">
                                          <p:stCondLst>
                                            <p:cond delay="0"/>
                                          </p:stCondLst>
                                        </p:cTn>
                                        <p:tgtEl>
                                          <p:spTgt spid="231"/>
                                        </p:tgtEl>
                                        <p:attrNameLst>
                                          <p:attrName>style.visibility</p:attrName>
                                        </p:attrNameLst>
                                      </p:cBhvr>
                                      <p:to>
                                        <p:strVal val="visible"/>
                                      </p:to>
                                    </p:set>
                                    <p:animEffect transition="in" filter="fade">
                                      <p:cBhvr>
                                        <p:cTn id="699" dur="500"/>
                                        <p:tgtEl>
                                          <p:spTgt spid="231"/>
                                        </p:tgtEl>
                                      </p:cBhvr>
                                    </p:animEffect>
                                  </p:childTnLst>
                                </p:cTn>
                              </p:par>
                              <p:par>
                                <p:cTn id="700" presetID="10" presetClass="entr" presetSubtype="0" fill="hold" grpId="0" nodeType="withEffect">
                                  <p:stCondLst>
                                    <p:cond delay="1750"/>
                                  </p:stCondLst>
                                  <p:childTnLst>
                                    <p:set>
                                      <p:cBhvr>
                                        <p:cTn id="701" dur="1" fill="hold">
                                          <p:stCondLst>
                                            <p:cond delay="0"/>
                                          </p:stCondLst>
                                        </p:cTn>
                                        <p:tgtEl>
                                          <p:spTgt spid="229"/>
                                        </p:tgtEl>
                                        <p:attrNameLst>
                                          <p:attrName>style.visibility</p:attrName>
                                        </p:attrNameLst>
                                      </p:cBhvr>
                                      <p:to>
                                        <p:strVal val="visible"/>
                                      </p:to>
                                    </p:set>
                                    <p:animEffect transition="in" filter="fade">
                                      <p:cBhvr>
                                        <p:cTn id="702" dur="500"/>
                                        <p:tgtEl>
                                          <p:spTgt spid="229"/>
                                        </p:tgtEl>
                                      </p:cBhvr>
                                    </p:animEffect>
                                  </p:childTnLst>
                                </p:cTn>
                              </p:par>
                              <p:par>
                                <p:cTn id="703" presetID="10" presetClass="entr" presetSubtype="0" fill="hold" grpId="0" nodeType="withEffect">
                                  <p:stCondLst>
                                    <p:cond delay="1750"/>
                                  </p:stCondLst>
                                  <p:childTnLst>
                                    <p:set>
                                      <p:cBhvr>
                                        <p:cTn id="704" dur="1" fill="hold">
                                          <p:stCondLst>
                                            <p:cond delay="0"/>
                                          </p:stCondLst>
                                        </p:cTn>
                                        <p:tgtEl>
                                          <p:spTgt spid="173"/>
                                        </p:tgtEl>
                                        <p:attrNameLst>
                                          <p:attrName>style.visibility</p:attrName>
                                        </p:attrNameLst>
                                      </p:cBhvr>
                                      <p:to>
                                        <p:strVal val="visible"/>
                                      </p:to>
                                    </p:set>
                                    <p:animEffect transition="in" filter="fade">
                                      <p:cBhvr>
                                        <p:cTn id="705" dur="500"/>
                                        <p:tgtEl>
                                          <p:spTgt spid="173"/>
                                        </p:tgtEl>
                                      </p:cBhvr>
                                    </p:animEffect>
                                  </p:childTnLst>
                                </p:cTn>
                              </p:par>
                              <p:par>
                                <p:cTn id="706" presetID="10" presetClass="entr" presetSubtype="0" fill="hold" grpId="0" nodeType="withEffect">
                                  <p:stCondLst>
                                    <p:cond delay="1750"/>
                                  </p:stCondLst>
                                  <p:childTnLst>
                                    <p:set>
                                      <p:cBhvr>
                                        <p:cTn id="707" dur="1" fill="hold">
                                          <p:stCondLst>
                                            <p:cond delay="0"/>
                                          </p:stCondLst>
                                        </p:cTn>
                                        <p:tgtEl>
                                          <p:spTgt spid="172"/>
                                        </p:tgtEl>
                                        <p:attrNameLst>
                                          <p:attrName>style.visibility</p:attrName>
                                        </p:attrNameLst>
                                      </p:cBhvr>
                                      <p:to>
                                        <p:strVal val="visible"/>
                                      </p:to>
                                    </p:set>
                                    <p:animEffect transition="in" filter="fade">
                                      <p:cBhvr>
                                        <p:cTn id="708" dur="500"/>
                                        <p:tgtEl>
                                          <p:spTgt spid="172"/>
                                        </p:tgtEl>
                                      </p:cBhvr>
                                    </p:animEffect>
                                  </p:childTnLst>
                                </p:cTn>
                              </p:par>
                              <p:par>
                                <p:cTn id="709" presetID="10" presetClass="entr" presetSubtype="0" fill="hold" grpId="0" nodeType="withEffect">
                                  <p:stCondLst>
                                    <p:cond delay="1750"/>
                                  </p:stCondLst>
                                  <p:childTnLst>
                                    <p:set>
                                      <p:cBhvr>
                                        <p:cTn id="710" dur="1" fill="hold">
                                          <p:stCondLst>
                                            <p:cond delay="0"/>
                                          </p:stCondLst>
                                        </p:cTn>
                                        <p:tgtEl>
                                          <p:spTgt spid="175"/>
                                        </p:tgtEl>
                                        <p:attrNameLst>
                                          <p:attrName>style.visibility</p:attrName>
                                        </p:attrNameLst>
                                      </p:cBhvr>
                                      <p:to>
                                        <p:strVal val="visible"/>
                                      </p:to>
                                    </p:set>
                                    <p:animEffect transition="in" filter="fade">
                                      <p:cBhvr>
                                        <p:cTn id="711" dur="500"/>
                                        <p:tgtEl>
                                          <p:spTgt spid="175"/>
                                        </p:tgtEl>
                                      </p:cBhvr>
                                    </p:animEffect>
                                  </p:childTnLst>
                                </p:cTn>
                              </p:par>
                              <p:par>
                                <p:cTn id="712" presetID="10" presetClass="entr" presetSubtype="0" fill="hold" grpId="0" nodeType="withEffect">
                                  <p:stCondLst>
                                    <p:cond delay="1750"/>
                                  </p:stCondLst>
                                  <p:childTnLst>
                                    <p:set>
                                      <p:cBhvr>
                                        <p:cTn id="713" dur="1" fill="hold">
                                          <p:stCondLst>
                                            <p:cond delay="0"/>
                                          </p:stCondLst>
                                        </p:cTn>
                                        <p:tgtEl>
                                          <p:spTgt spid="178"/>
                                        </p:tgtEl>
                                        <p:attrNameLst>
                                          <p:attrName>style.visibility</p:attrName>
                                        </p:attrNameLst>
                                      </p:cBhvr>
                                      <p:to>
                                        <p:strVal val="visible"/>
                                      </p:to>
                                    </p:set>
                                    <p:animEffect transition="in" filter="fade">
                                      <p:cBhvr>
                                        <p:cTn id="714" dur="500"/>
                                        <p:tgtEl>
                                          <p:spTgt spid="178"/>
                                        </p:tgtEl>
                                      </p:cBhvr>
                                    </p:animEffect>
                                  </p:childTnLst>
                                </p:cTn>
                              </p:par>
                              <p:par>
                                <p:cTn id="715" presetID="10" presetClass="entr" presetSubtype="0" fill="hold" grpId="0" nodeType="withEffect">
                                  <p:stCondLst>
                                    <p:cond delay="1750"/>
                                  </p:stCondLst>
                                  <p:childTnLst>
                                    <p:set>
                                      <p:cBhvr>
                                        <p:cTn id="716" dur="1" fill="hold">
                                          <p:stCondLst>
                                            <p:cond delay="0"/>
                                          </p:stCondLst>
                                        </p:cTn>
                                        <p:tgtEl>
                                          <p:spTgt spid="222"/>
                                        </p:tgtEl>
                                        <p:attrNameLst>
                                          <p:attrName>style.visibility</p:attrName>
                                        </p:attrNameLst>
                                      </p:cBhvr>
                                      <p:to>
                                        <p:strVal val="visible"/>
                                      </p:to>
                                    </p:set>
                                    <p:animEffect transition="in" filter="fade">
                                      <p:cBhvr>
                                        <p:cTn id="717" dur="500"/>
                                        <p:tgtEl>
                                          <p:spTgt spid="222"/>
                                        </p:tgtEl>
                                      </p:cBhvr>
                                    </p:animEffect>
                                  </p:childTnLst>
                                </p:cTn>
                              </p:par>
                              <p:par>
                                <p:cTn id="718" presetID="10" presetClass="entr" presetSubtype="0" fill="hold" grpId="0" nodeType="withEffect">
                                  <p:stCondLst>
                                    <p:cond delay="1750"/>
                                  </p:stCondLst>
                                  <p:childTnLst>
                                    <p:set>
                                      <p:cBhvr>
                                        <p:cTn id="719" dur="1" fill="hold">
                                          <p:stCondLst>
                                            <p:cond delay="0"/>
                                          </p:stCondLst>
                                        </p:cTn>
                                        <p:tgtEl>
                                          <p:spTgt spid="236"/>
                                        </p:tgtEl>
                                        <p:attrNameLst>
                                          <p:attrName>style.visibility</p:attrName>
                                        </p:attrNameLst>
                                      </p:cBhvr>
                                      <p:to>
                                        <p:strVal val="visible"/>
                                      </p:to>
                                    </p:set>
                                    <p:animEffect transition="in" filter="fade">
                                      <p:cBhvr>
                                        <p:cTn id="720" dur="500"/>
                                        <p:tgtEl>
                                          <p:spTgt spid="236"/>
                                        </p:tgtEl>
                                      </p:cBhvr>
                                    </p:animEffect>
                                  </p:childTnLst>
                                </p:cTn>
                              </p:par>
                              <p:par>
                                <p:cTn id="721" presetID="10" presetClass="entr" presetSubtype="0" fill="hold" grpId="0" nodeType="withEffect">
                                  <p:stCondLst>
                                    <p:cond delay="1750"/>
                                  </p:stCondLst>
                                  <p:childTnLst>
                                    <p:set>
                                      <p:cBhvr>
                                        <p:cTn id="722" dur="1" fill="hold">
                                          <p:stCondLst>
                                            <p:cond delay="0"/>
                                          </p:stCondLst>
                                        </p:cTn>
                                        <p:tgtEl>
                                          <p:spTgt spid="181"/>
                                        </p:tgtEl>
                                        <p:attrNameLst>
                                          <p:attrName>style.visibility</p:attrName>
                                        </p:attrNameLst>
                                      </p:cBhvr>
                                      <p:to>
                                        <p:strVal val="visible"/>
                                      </p:to>
                                    </p:set>
                                    <p:animEffect transition="in" filter="fade">
                                      <p:cBhvr>
                                        <p:cTn id="723" dur="500"/>
                                        <p:tgtEl>
                                          <p:spTgt spid="181"/>
                                        </p:tgtEl>
                                      </p:cBhvr>
                                    </p:animEffect>
                                  </p:childTnLst>
                                </p:cTn>
                              </p:par>
                              <p:par>
                                <p:cTn id="724" presetID="10" presetClass="entr" presetSubtype="0" fill="hold" grpId="0" nodeType="withEffect">
                                  <p:stCondLst>
                                    <p:cond delay="1750"/>
                                  </p:stCondLst>
                                  <p:childTnLst>
                                    <p:set>
                                      <p:cBhvr>
                                        <p:cTn id="725" dur="1" fill="hold">
                                          <p:stCondLst>
                                            <p:cond delay="0"/>
                                          </p:stCondLst>
                                        </p:cTn>
                                        <p:tgtEl>
                                          <p:spTgt spid="179"/>
                                        </p:tgtEl>
                                        <p:attrNameLst>
                                          <p:attrName>style.visibility</p:attrName>
                                        </p:attrNameLst>
                                      </p:cBhvr>
                                      <p:to>
                                        <p:strVal val="visible"/>
                                      </p:to>
                                    </p:set>
                                    <p:animEffect transition="in" filter="fade">
                                      <p:cBhvr>
                                        <p:cTn id="726" dur="500"/>
                                        <p:tgtEl>
                                          <p:spTgt spid="179"/>
                                        </p:tgtEl>
                                      </p:cBhvr>
                                    </p:animEffect>
                                  </p:childTnLst>
                                </p:cTn>
                              </p:par>
                              <p:par>
                                <p:cTn id="727" presetID="10" presetClass="entr" presetSubtype="0" fill="hold" grpId="0" nodeType="withEffect">
                                  <p:stCondLst>
                                    <p:cond delay="1750"/>
                                  </p:stCondLst>
                                  <p:childTnLst>
                                    <p:set>
                                      <p:cBhvr>
                                        <p:cTn id="728" dur="1" fill="hold">
                                          <p:stCondLst>
                                            <p:cond delay="0"/>
                                          </p:stCondLst>
                                        </p:cTn>
                                        <p:tgtEl>
                                          <p:spTgt spid="174"/>
                                        </p:tgtEl>
                                        <p:attrNameLst>
                                          <p:attrName>style.visibility</p:attrName>
                                        </p:attrNameLst>
                                      </p:cBhvr>
                                      <p:to>
                                        <p:strVal val="visible"/>
                                      </p:to>
                                    </p:set>
                                    <p:animEffect transition="in" filter="fade">
                                      <p:cBhvr>
                                        <p:cTn id="729" dur="500"/>
                                        <p:tgtEl>
                                          <p:spTgt spid="174"/>
                                        </p:tgtEl>
                                      </p:cBhvr>
                                    </p:animEffect>
                                  </p:childTnLst>
                                </p:cTn>
                              </p:par>
                              <p:par>
                                <p:cTn id="730" presetID="10" presetClass="entr" presetSubtype="0" fill="hold" grpId="0" nodeType="withEffect">
                                  <p:stCondLst>
                                    <p:cond delay="1750"/>
                                  </p:stCondLst>
                                  <p:childTnLst>
                                    <p:set>
                                      <p:cBhvr>
                                        <p:cTn id="731" dur="1" fill="hold">
                                          <p:stCondLst>
                                            <p:cond delay="0"/>
                                          </p:stCondLst>
                                        </p:cTn>
                                        <p:tgtEl>
                                          <p:spTgt spid="220"/>
                                        </p:tgtEl>
                                        <p:attrNameLst>
                                          <p:attrName>style.visibility</p:attrName>
                                        </p:attrNameLst>
                                      </p:cBhvr>
                                      <p:to>
                                        <p:strVal val="visible"/>
                                      </p:to>
                                    </p:set>
                                    <p:animEffect transition="in" filter="fade">
                                      <p:cBhvr>
                                        <p:cTn id="732" dur="500"/>
                                        <p:tgtEl>
                                          <p:spTgt spid="220"/>
                                        </p:tgtEl>
                                      </p:cBhvr>
                                    </p:animEffect>
                                  </p:childTnLst>
                                </p:cTn>
                              </p:par>
                              <p:par>
                                <p:cTn id="733" presetID="10" presetClass="entr" presetSubtype="0" fill="hold" grpId="0" nodeType="withEffect">
                                  <p:stCondLst>
                                    <p:cond delay="1750"/>
                                  </p:stCondLst>
                                  <p:childTnLst>
                                    <p:set>
                                      <p:cBhvr>
                                        <p:cTn id="734" dur="1" fill="hold">
                                          <p:stCondLst>
                                            <p:cond delay="0"/>
                                          </p:stCondLst>
                                        </p:cTn>
                                        <p:tgtEl>
                                          <p:spTgt spid="219"/>
                                        </p:tgtEl>
                                        <p:attrNameLst>
                                          <p:attrName>style.visibility</p:attrName>
                                        </p:attrNameLst>
                                      </p:cBhvr>
                                      <p:to>
                                        <p:strVal val="visible"/>
                                      </p:to>
                                    </p:set>
                                    <p:animEffect transition="in" filter="fade">
                                      <p:cBhvr>
                                        <p:cTn id="735" dur="500"/>
                                        <p:tgtEl>
                                          <p:spTgt spid="219"/>
                                        </p:tgtEl>
                                      </p:cBhvr>
                                    </p:animEffect>
                                  </p:childTnLst>
                                </p:cTn>
                              </p:par>
                              <p:par>
                                <p:cTn id="736" presetID="10" presetClass="entr" presetSubtype="0" fill="hold" grpId="0" nodeType="withEffect">
                                  <p:stCondLst>
                                    <p:cond delay="1750"/>
                                  </p:stCondLst>
                                  <p:childTnLst>
                                    <p:set>
                                      <p:cBhvr>
                                        <p:cTn id="737" dur="1" fill="hold">
                                          <p:stCondLst>
                                            <p:cond delay="0"/>
                                          </p:stCondLst>
                                        </p:cTn>
                                        <p:tgtEl>
                                          <p:spTgt spid="225"/>
                                        </p:tgtEl>
                                        <p:attrNameLst>
                                          <p:attrName>style.visibility</p:attrName>
                                        </p:attrNameLst>
                                      </p:cBhvr>
                                      <p:to>
                                        <p:strVal val="visible"/>
                                      </p:to>
                                    </p:set>
                                    <p:animEffect transition="in" filter="fade">
                                      <p:cBhvr>
                                        <p:cTn id="738" dur="500"/>
                                        <p:tgtEl>
                                          <p:spTgt spid="225"/>
                                        </p:tgtEl>
                                      </p:cBhvr>
                                    </p:animEffect>
                                  </p:childTnLst>
                                </p:cTn>
                              </p:par>
                              <p:par>
                                <p:cTn id="739" presetID="10" presetClass="entr" presetSubtype="0" fill="hold" grpId="0" nodeType="withEffect">
                                  <p:stCondLst>
                                    <p:cond delay="1750"/>
                                  </p:stCondLst>
                                  <p:childTnLst>
                                    <p:set>
                                      <p:cBhvr>
                                        <p:cTn id="740" dur="1" fill="hold">
                                          <p:stCondLst>
                                            <p:cond delay="0"/>
                                          </p:stCondLst>
                                        </p:cTn>
                                        <p:tgtEl>
                                          <p:spTgt spid="228"/>
                                        </p:tgtEl>
                                        <p:attrNameLst>
                                          <p:attrName>style.visibility</p:attrName>
                                        </p:attrNameLst>
                                      </p:cBhvr>
                                      <p:to>
                                        <p:strVal val="visible"/>
                                      </p:to>
                                    </p:set>
                                    <p:animEffect transition="in" filter="fade">
                                      <p:cBhvr>
                                        <p:cTn id="741" dur="500"/>
                                        <p:tgtEl>
                                          <p:spTgt spid="228"/>
                                        </p:tgtEl>
                                      </p:cBhvr>
                                    </p:animEffect>
                                  </p:childTnLst>
                                </p:cTn>
                              </p:par>
                              <p:par>
                                <p:cTn id="742" presetID="10" presetClass="entr" presetSubtype="0" fill="hold" grpId="0" nodeType="withEffect">
                                  <p:stCondLst>
                                    <p:cond delay="1750"/>
                                  </p:stCondLst>
                                  <p:childTnLst>
                                    <p:set>
                                      <p:cBhvr>
                                        <p:cTn id="743" dur="1" fill="hold">
                                          <p:stCondLst>
                                            <p:cond delay="0"/>
                                          </p:stCondLst>
                                        </p:cTn>
                                        <p:tgtEl>
                                          <p:spTgt spid="177"/>
                                        </p:tgtEl>
                                        <p:attrNameLst>
                                          <p:attrName>style.visibility</p:attrName>
                                        </p:attrNameLst>
                                      </p:cBhvr>
                                      <p:to>
                                        <p:strVal val="visible"/>
                                      </p:to>
                                    </p:set>
                                    <p:animEffect transition="in" filter="fade">
                                      <p:cBhvr>
                                        <p:cTn id="744" dur="500"/>
                                        <p:tgtEl>
                                          <p:spTgt spid="177"/>
                                        </p:tgtEl>
                                      </p:cBhvr>
                                    </p:animEffect>
                                  </p:childTnLst>
                                </p:cTn>
                              </p:par>
                              <p:par>
                                <p:cTn id="745" presetID="10" presetClass="entr" presetSubtype="0" fill="hold" grpId="0" nodeType="withEffect">
                                  <p:stCondLst>
                                    <p:cond delay="1750"/>
                                  </p:stCondLst>
                                  <p:childTnLst>
                                    <p:set>
                                      <p:cBhvr>
                                        <p:cTn id="746" dur="1" fill="hold">
                                          <p:stCondLst>
                                            <p:cond delay="0"/>
                                          </p:stCondLst>
                                        </p:cTn>
                                        <p:tgtEl>
                                          <p:spTgt spid="221"/>
                                        </p:tgtEl>
                                        <p:attrNameLst>
                                          <p:attrName>style.visibility</p:attrName>
                                        </p:attrNameLst>
                                      </p:cBhvr>
                                      <p:to>
                                        <p:strVal val="visible"/>
                                      </p:to>
                                    </p:set>
                                    <p:animEffect transition="in" filter="fade">
                                      <p:cBhvr>
                                        <p:cTn id="747" dur="500"/>
                                        <p:tgtEl>
                                          <p:spTgt spid="221"/>
                                        </p:tgtEl>
                                      </p:cBhvr>
                                    </p:animEffect>
                                  </p:childTnLst>
                                </p:cTn>
                              </p:par>
                              <p:par>
                                <p:cTn id="748" presetID="10" presetClass="entr" presetSubtype="0" fill="hold" grpId="0" nodeType="withEffect">
                                  <p:stCondLst>
                                    <p:cond delay="1750"/>
                                  </p:stCondLst>
                                  <p:childTnLst>
                                    <p:set>
                                      <p:cBhvr>
                                        <p:cTn id="749" dur="1" fill="hold">
                                          <p:stCondLst>
                                            <p:cond delay="0"/>
                                          </p:stCondLst>
                                        </p:cTn>
                                        <p:tgtEl>
                                          <p:spTgt spid="218"/>
                                        </p:tgtEl>
                                        <p:attrNameLst>
                                          <p:attrName>style.visibility</p:attrName>
                                        </p:attrNameLst>
                                      </p:cBhvr>
                                      <p:to>
                                        <p:strVal val="visible"/>
                                      </p:to>
                                    </p:set>
                                    <p:animEffect transition="in" filter="fade">
                                      <p:cBhvr>
                                        <p:cTn id="750" dur="500"/>
                                        <p:tgtEl>
                                          <p:spTgt spid="218"/>
                                        </p:tgtEl>
                                      </p:cBhvr>
                                    </p:animEffect>
                                  </p:childTnLst>
                                </p:cTn>
                              </p:par>
                              <p:par>
                                <p:cTn id="751" presetID="10" presetClass="entr" presetSubtype="0" fill="hold" grpId="0" nodeType="withEffect">
                                  <p:stCondLst>
                                    <p:cond delay="1750"/>
                                  </p:stCondLst>
                                  <p:childTnLst>
                                    <p:set>
                                      <p:cBhvr>
                                        <p:cTn id="752" dur="1" fill="hold">
                                          <p:stCondLst>
                                            <p:cond delay="0"/>
                                          </p:stCondLst>
                                        </p:cTn>
                                        <p:tgtEl>
                                          <p:spTgt spid="158"/>
                                        </p:tgtEl>
                                        <p:attrNameLst>
                                          <p:attrName>style.visibility</p:attrName>
                                        </p:attrNameLst>
                                      </p:cBhvr>
                                      <p:to>
                                        <p:strVal val="visible"/>
                                      </p:to>
                                    </p:set>
                                    <p:animEffect transition="in" filter="fade">
                                      <p:cBhvr>
                                        <p:cTn id="753" dur="500"/>
                                        <p:tgtEl>
                                          <p:spTgt spid="158"/>
                                        </p:tgtEl>
                                      </p:cBhvr>
                                    </p:animEffect>
                                  </p:childTnLst>
                                </p:cTn>
                              </p:par>
                              <p:par>
                                <p:cTn id="754" presetID="10" presetClass="entr" presetSubtype="0" fill="hold" grpId="0" nodeType="withEffect">
                                  <p:stCondLst>
                                    <p:cond delay="1750"/>
                                  </p:stCondLst>
                                  <p:childTnLst>
                                    <p:set>
                                      <p:cBhvr>
                                        <p:cTn id="755" dur="1" fill="hold">
                                          <p:stCondLst>
                                            <p:cond delay="0"/>
                                          </p:stCondLst>
                                        </p:cTn>
                                        <p:tgtEl>
                                          <p:spTgt spid="160"/>
                                        </p:tgtEl>
                                        <p:attrNameLst>
                                          <p:attrName>style.visibility</p:attrName>
                                        </p:attrNameLst>
                                      </p:cBhvr>
                                      <p:to>
                                        <p:strVal val="visible"/>
                                      </p:to>
                                    </p:set>
                                    <p:animEffect transition="in" filter="fade">
                                      <p:cBhvr>
                                        <p:cTn id="756" dur="500"/>
                                        <p:tgtEl>
                                          <p:spTgt spid="160"/>
                                        </p:tgtEl>
                                      </p:cBhvr>
                                    </p:animEffect>
                                  </p:childTnLst>
                                </p:cTn>
                              </p:par>
                              <p:par>
                                <p:cTn id="757" presetID="10" presetClass="entr" presetSubtype="0" fill="hold" grpId="0" nodeType="withEffect">
                                  <p:stCondLst>
                                    <p:cond delay="1750"/>
                                  </p:stCondLst>
                                  <p:childTnLst>
                                    <p:set>
                                      <p:cBhvr>
                                        <p:cTn id="758" dur="1" fill="hold">
                                          <p:stCondLst>
                                            <p:cond delay="0"/>
                                          </p:stCondLst>
                                        </p:cTn>
                                        <p:tgtEl>
                                          <p:spTgt spid="163"/>
                                        </p:tgtEl>
                                        <p:attrNameLst>
                                          <p:attrName>style.visibility</p:attrName>
                                        </p:attrNameLst>
                                      </p:cBhvr>
                                      <p:to>
                                        <p:strVal val="visible"/>
                                      </p:to>
                                    </p:set>
                                    <p:animEffect transition="in" filter="fade">
                                      <p:cBhvr>
                                        <p:cTn id="759" dur="500"/>
                                        <p:tgtEl>
                                          <p:spTgt spid="163"/>
                                        </p:tgtEl>
                                      </p:cBhvr>
                                    </p:animEffect>
                                  </p:childTnLst>
                                </p:cTn>
                              </p:par>
                              <p:par>
                                <p:cTn id="760" presetID="10" presetClass="entr" presetSubtype="0" fill="hold" grpId="0" nodeType="withEffect">
                                  <p:stCondLst>
                                    <p:cond delay="1750"/>
                                  </p:stCondLst>
                                  <p:childTnLst>
                                    <p:set>
                                      <p:cBhvr>
                                        <p:cTn id="761" dur="1" fill="hold">
                                          <p:stCondLst>
                                            <p:cond delay="0"/>
                                          </p:stCondLst>
                                        </p:cTn>
                                        <p:tgtEl>
                                          <p:spTgt spid="176"/>
                                        </p:tgtEl>
                                        <p:attrNameLst>
                                          <p:attrName>style.visibility</p:attrName>
                                        </p:attrNameLst>
                                      </p:cBhvr>
                                      <p:to>
                                        <p:strVal val="visible"/>
                                      </p:to>
                                    </p:set>
                                    <p:animEffect transition="in" filter="fade">
                                      <p:cBhvr>
                                        <p:cTn id="762" dur="500"/>
                                        <p:tgtEl>
                                          <p:spTgt spid="176"/>
                                        </p:tgtEl>
                                      </p:cBhvr>
                                    </p:animEffect>
                                  </p:childTnLst>
                                </p:cTn>
                              </p:par>
                              <p:par>
                                <p:cTn id="763" presetID="10" presetClass="entr" presetSubtype="0" fill="hold" grpId="0" nodeType="withEffect">
                                  <p:stCondLst>
                                    <p:cond delay="1750"/>
                                  </p:stCondLst>
                                  <p:childTnLst>
                                    <p:set>
                                      <p:cBhvr>
                                        <p:cTn id="764" dur="1" fill="hold">
                                          <p:stCondLst>
                                            <p:cond delay="0"/>
                                          </p:stCondLst>
                                        </p:cTn>
                                        <p:tgtEl>
                                          <p:spTgt spid="224"/>
                                        </p:tgtEl>
                                        <p:attrNameLst>
                                          <p:attrName>style.visibility</p:attrName>
                                        </p:attrNameLst>
                                      </p:cBhvr>
                                      <p:to>
                                        <p:strVal val="visible"/>
                                      </p:to>
                                    </p:set>
                                    <p:animEffect transition="in" filter="fade">
                                      <p:cBhvr>
                                        <p:cTn id="765" dur="500"/>
                                        <p:tgtEl>
                                          <p:spTgt spid="224"/>
                                        </p:tgtEl>
                                      </p:cBhvr>
                                    </p:animEffect>
                                  </p:childTnLst>
                                </p:cTn>
                              </p:par>
                              <p:par>
                                <p:cTn id="766" presetID="10" presetClass="entr" presetSubtype="0" fill="hold" grpId="0" nodeType="withEffect">
                                  <p:stCondLst>
                                    <p:cond delay="1750"/>
                                  </p:stCondLst>
                                  <p:childTnLst>
                                    <p:set>
                                      <p:cBhvr>
                                        <p:cTn id="767" dur="1" fill="hold">
                                          <p:stCondLst>
                                            <p:cond delay="0"/>
                                          </p:stCondLst>
                                        </p:cTn>
                                        <p:tgtEl>
                                          <p:spTgt spid="180"/>
                                        </p:tgtEl>
                                        <p:attrNameLst>
                                          <p:attrName>style.visibility</p:attrName>
                                        </p:attrNameLst>
                                      </p:cBhvr>
                                      <p:to>
                                        <p:strVal val="visible"/>
                                      </p:to>
                                    </p:set>
                                    <p:animEffect transition="in" filter="fade">
                                      <p:cBhvr>
                                        <p:cTn id="768" dur="500"/>
                                        <p:tgtEl>
                                          <p:spTgt spid="180"/>
                                        </p:tgtEl>
                                      </p:cBhvr>
                                    </p:animEffect>
                                  </p:childTnLst>
                                </p:cTn>
                              </p:par>
                              <p:par>
                                <p:cTn id="769" presetID="10" presetClass="entr" presetSubtype="0" fill="hold" grpId="0" nodeType="withEffect">
                                  <p:stCondLst>
                                    <p:cond delay="1750"/>
                                  </p:stCondLst>
                                  <p:childTnLst>
                                    <p:set>
                                      <p:cBhvr>
                                        <p:cTn id="770" dur="1" fill="hold">
                                          <p:stCondLst>
                                            <p:cond delay="0"/>
                                          </p:stCondLst>
                                        </p:cTn>
                                        <p:tgtEl>
                                          <p:spTgt spid="226"/>
                                        </p:tgtEl>
                                        <p:attrNameLst>
                                          <p:attrName>style.visibility</p:attrName>
                                        </p:attrNameLst>
                                      </p:cBhvr>
                                      <p:to>
                                        <p:strVal val="visible"/>
                                      </p:to>
                                    </p:set>
                                    <p:animEffect transition="in" filter="fade">
                                      <p:cBhvr>
                                        <p:cTn id="771" dur="500"/>
                                        <p:tgtEl>
                                          <p:spTgt spid="226"/>
                                        </p:tgtEl>
                                      </p:cBhvr>
                                    </p:animEffect>
                                  </p:childTnLst>
                                </p:cTn>
                              </p:par>
                              <p:par>
                                <p:cTn id="772" presetID="10" presetClass="entr" presetSubtype="0" fill="hold" grpId="0" nodeType="withEffect">
                                  <p:stCondLst>
                                    <p:cond delay="1750"/>
                                  </p:stCondLst>
                                  <p:childTnLst>
                                    <p:set>
                                      <p:cBhvr>
                                        <p:cTn id="773" dur="1" fill="hold">
                                          <p:stCondLst>
                                            <p:cond delay="0"/>
                                          </p:stCondLst>
                                        </p:cTn>
                                        <p:tgtEl>
                                          <p:spTgt spid="169"/>
                                        </p:tgtEl>
                                        <p:attrNameLst>
                                          <p:attrName>style.visibility</p:attrName>
                                        </p:attrNameLst>
                                      </p:cBhvr>
                                      <p:to>
                                        <p:strVal val="visible"/>
                                      </p:to>
                                    </p:set>
                                    <p:animEffect transition="in" filter="fade">
                                      <p:cBhvr>
                                        <p:cTn id="774" dur="500"/>
                                        <p:tgtEl>
                                          <p:spTgt spid="169"/>
                                        </p:tgtEl>
                                      </p:cBhvr>
                                    </p:animEffect>
                                  </p:childTnLst>
                                </p:cTn>
                              </p:par>
                              <p:par>
                                <p:cTn id="775" presetID="10" presetClass="entr" presetSubtype="0" fill="hold" grpId="0" nodeType="withEffect">
                                  <p:stCondLst>
                                    <p:cond delay="1750"/>
                                  </p:stCondLst>
                                  <p:childTnLst>
                                    <p:set>
                                      <p:cBhvr>
                                        <p:cTn id="776" dur="1" fill="hold">
                                          <p:stCondLst>
                                            <p:cond delay="0"/>
                                          </p:stCondLst>
                                        </p:cTn>
                                        <p:tgtEl>
                                          <p:spTgt spid="167"/>
                                        </p:tgtEl>
                                        <p:attrNameLst>
                                          <p:attrName>style.visibility</p:attrName>
                                        </p:attrNameLst>
                                      </p:cBhvr>
                                      <p:to>
                                        <p:strVal val="visible"/>
                                      </p:to>
                                    </p:set>
                                    <p:animEffect transition="in" filter="fade">
                                      <p:cBhvr>
                                        <p:cTn id="777" dur="500"/>
                                        <p:tgtEl>
                                          <p:spTgt spid="167"/>
                                        </p:tgtEl>
                                      </p:cBhvr>
                                    </p:animEffect>
                                  </p:childTnLst>
                                </p:cTn>
                              </p:par>
                              <p:par>
                                <p:cTn id="778" presetID="10" presetClass="entr" presetSubtype="0" fill="hold" grpId="0" nodeType="withEffect">
                                  <p:stCondLst>
                                    <p:cond delay="1750"/>
                                  </p:stCondLst>
                                  <p:childTnLst>
                                    <p:set>
                                      <p:cBhvr>
                                        <p:cTn id="779" dur="1" fill="hold">
                                          <p:stCondLst>
                                            <p:cond delay="0"/>
                                          </p:stCondLst>
                                        </p:cTn>
                                        <p:tgtEl>
                                          <p:spTgt spid="223"/>
                                        </p:tgtEl>
                                        <p:attrNameLst>
                                          <p:attrName>style.visibility</p:attrName>
                                        </p:attrNameLst>
                                      </p:cBhvr>
                                      <p:to>
                                        <p:strVal val="visible"/>
                                      </p:to>
                                    </p:set>
                                    <p:animEffect transition="in" filter="fade">
                                      <p:cBhvr>
                                        <p:cTn id="780" dur="500"/>
                                        <p:tgtEl>
                                          <p:spTgt spid="223"/>
                                        </p:tgtEl>
                                      </p:cBhvr>
                                    </p:animEffect>
                                  </p:childTnLst>
                                </p:cTn>
                              </p:par>
                              <p:par>
                                <p:cTn id="781" presetID="10" presetClass="entr" presetSubtype="0" fill="hold" grpId="0" nodeType="withEffect">
                                  <p:stCondLst>
                                    <p:cond delay="1750"/>
                                  </p:stCondLst>
                                  <p:childTnLst>
                                    <p:set>
                                      <p:cBhvr>
                                        <p:cTn id="782" dur="1" fill="hold">
                                          <p:stCondLst>
                                            <p:cond delay="0"/>
                                          </p:stCondLst>
                                        </p:cTn>
                                        <p:tgtEl>
                                          <p:spTgt spid="165"/>
                                        </p:tgtEl>
                                        <p:attrNameLst>
                                          <p:attrName>style.visibility</p:attrName>
                                        </p:attrNameLst>
                                      </p:cBhvr>
                                      <p:to>
                                        <p:strVal val="visible"/>
                                      </p:to>
                                    </p:set>
                                    <p:animEffect transition="in" filter="fade">
                                      <p:cBhvr>
                                        <p:cTn id="783" dur="500"/>
                                        <p:tgtEl>
                                          <p:spTgt spid="165"/>
                                        </p:tgtEl>
                                      </p:cBhvr>
                                    </p:animEffect>
                                  </p:childTnLst>
                                </p:cTn>
                              </p:par>
                              <p:par>
                                <p:cTn id="784" presetID="10" presetClass="entr" presetSubtype="0" fill="hold" grpId="0" nodeType="withEffect">
                                  <p:stCondLst>
                                    <p:cond delay="1750"/>
                                  </p:stCondLst>
                                  <p:childTnLst>
                                    <p:set>
                                      <p:cBhvr>
                                        <p:cTn id="785" dur="1" fill="hold">
                                          <p:stCondLst>
                                            <p:cond delay="0"/>
                                          </p:stCondLst>
                                        </p:cTn>
                                        <p:tgtEl>
                                          <p:spTgt spid="227"/>
                                        </p:tgtEl>
                                        <p:attrNameLst>
                                          <p:attrName>style.visibility</p:attrName>
                                        </p:attrNameLst>
                                      </p:cBhvr>
                                      <p:to>
                                        <p:strVal val="visible"/>
                                      </p:to>
                                    </p:set>
                                    <p:animEffect transition="in" filter="fade">
                                      <p:cBhvr>
                                        <p:cTn id="786" dur="500"/>
                                        <p:tgtEl>
                                          <p:spTgt spid="227"/>
                                        </p:tgtEl>
                                      </p:cBhvr>
                                    </p:animEffect>
                                  </p:childTnLst>
                                </p:cTn>
                              </p:par>
                              <p:par>
                                <p:cTn id="787" presetID="10" presetClass="entr" presetSubtype="0" fill="hold" grpId="0" nodeType="withEffect">
                                  <p:stCondLst>
                                    <p:cond delay="1750"/>
                                  </p:stCondLst>
                                  <p:childTnLst>
                                    <p:set>
                                      <p:cBhvr>
                                        <p:cTn id="788" dur="1" fill="hold">
                                          <p:stCondLst>
                                            <p:cond delay="0"/>
                                          </p:stCondLst>
                                        </p:cTn>
                                        <p:tgtEl>
                                          <p:spTgt spid="161"/>
                                        </p:tgtEl>
                                        <p:attrNameLst>
                                          <p:attrName>style.visibility</p:attrName>
                                        </p:attrNameLst>
                                      </p:cBhvr>
                                      <p:to>
                                        <p:strVal val="visible"/>
                                      </p:to>
                                    </p:set>
                                    <p:animEffect transition="in" filter="fade">
                                      <p:cBhvr>
                                        <p:cTn id="789" dur="500"/>
                                        <p:tgtEl>
                                          <p:spTgt spid="161"/>
                                        </p:tgtEl>
                                      </p:cBhvr>
                                    </p:animEffect>
                                  </p:childTnLst>
                                </p:cTn>
                              </p:par>
                              <p:par>
                                <p:cTn id="790" presetID="10" presetClass="entr" presetSubtype="0" fill="hold" grpId="0" nodeType="withEffect">
                                  <p:stCondLst>
                                    <p:cond delay="1750"/>
                                  </p:stCondLst>
                                  <p:childTnLst>
                                    <p:set>
                                      <p:cBhvr>
                                        <p:cTn id="791" dur="1" fill="hold">
                                          <p:stCondLst>
                                            <p:cond delay="0"/>
                                          </p:stCondLst>
                                        </p:cTn>
                                        <p:tgtEl>
                                          <p:spTgt spid="215"/>
                                        </p:tgtEl>
                                        <p:attrNameLst>
                                          <p:attrName>style.visibility</p:attrName>
                                        </p:attrNameLst>
                                      </p:cBhvr>
                                      <p:to>
                                        <p:strVal val="visible"/>
                                      </p:to>
                                    </p:set>
                                    <p:animEffect transition="in" filter="fade">
                                      <p:cBhvr>
                                        <p:cTn id="792" dur="500"/>
                                        <p:tgtEl>
                                          <p:spTgt spid="215"/>
                                        </p:tgtEl>
                                      </p:cBhvr>
                                    </p:animEffect>
                                  </p:childTnLst>
                                </p:cTn>
                              </p:par>
                              <p:par>
                                <p:cTn id="793" presetID="10" presetClass="entr" presetSubtype="0" fill="hold" grpId="0" nodeType="withEffect">
                                  <p:stCondLst>
                                    <p:cond delay="1750"/>
                                  </p:stCondLst>
                                  <p:childTnLst>
                                    <p:set>
                                      <p:cBhvr>
                                        <p:cTn id="794" dur="1" fill="hold">
                                          <p:stCondLst>
                                            <p:cond delay="0"/>
                                          </p:stCondLst>
                                        </p:cTn>
                                        <p:tgtEl>
                                          <p:spTgt spid="168"/>
                                        </p:tgtEl>
                                        <p:attrNameLst>
                                          <p:attrName>style.visibility</p:attrName>
                                        </p:attrNameLst>
                                      </p:cBhvr>
                                      <p:to>
                                        <p:strVal val="visible"/>
                                      </p:to>
                                    </p:set>
                                    <p:animEffect transition="in" filter="fade">
                                      <p:cBhvr>
                                        <p:cTn id="795" dur="500"/>
                                        <p:tgtEl>
                                          <p:spTgt spid="168"/>
                                        </p:tgtEl>
                                      </p:cBhvr>
                                    </p:animEffect>
                                  </p:childTnLst>
                                </p:cTn>
                              </p:par>
                              <p:par>
                                <p:cTn id="796" presetID="10" presetClass="entr" presetSubtype="0" fill="hold" grpId="0" nodeType="withEffect">
                                  <p:stCondLst>
                                    <p:cond delay="1750"/>
                                  </p:stCondLst>
                                  <p:childTnLst>
                                    <p:set>
                                      <p:cBhvr>
                                        <p:cTn id="797" dur="1" fill="hold">
                                          <p:stCondLst>
                                            <p:cond delay="0"/>
                                          </p:stCondLst>
                                        </p:cTn>
                                        <p:tgtEl>
                                          <p:spTgt spid="216"/>
                                        </p:tgtEl>
                                        <p:attrNameLst>
                                          <p:attrName>style.visibility</p:attrName>
                                        </p:attrNameLst>
                                      </p:cBhvr>
                                      <p:to>
                                        <p:strVal val="visible"/>
                                      </p:to>
                                    </p:set>
                                    <p:animEffect transition="in" filter="fade">
                                      <p:cBhvr>
                                        <p:cTn id="798" dur="500"/>
                                        <p:tgtEl>
                                          <p:spTgt spid="216"/>
                                        </p:tgtEl>
                                      </p:cBhvr>
                                    </p:animEffect>
                                  </p:childTnLst>
                                </p:cTn>
                              </p:par>
                              <p:par>
                                <p:cTn id="799" presetID="10" presetClass="entr" presetSubtype="0" fill="hold" grpId="0" nodeType="withEffect">
                                  <p:stCondLst>
                                    <p:cond delay="1750"/>
                                  </p:stCondLst>
                                  <p:childTnLst>
                                    <p:set>
                                      <p:cBhvr>
                                        <p:cTn id="800" dur="1" fill="hold">
                                          <p:stCondLst>
                                            <p:cond delay="0"/>
                                          </p:stCondLst>
                                        </p:cTn>
                                        <p:tgtEl>
                                          <p:spTgt spid="217"/>
                                        </p:tgtEl>
                                        <p:attrNameLst>
                                          <p:attrName>style.visibility</p:attrName>
                                        </p:attrNameLst>
                                      </p:cBhvr>
                                      <p:to>
                                        <p:strVal val="visible"/>
                                      </p:to>
                                    </p:set>
                                    <p:animEffect transition="in" filter="fade">
                                      <p:cBhvr>
                                        <p:cTn id="801" dur="500"/>
                                        <p:tgtEl>
                                          <p:spTgt spid="217"/>
                                        </p:tgtEl>
                                      </p:cBhvr>
                                    </p:animEffect>
                                  </p:childTnLst>
                                </p:cTn>
                              </p:par>
                              <p:par>
                                <p:cTn id="802" presetID="10" presetClass="entr" presetSubtype="0" fill="hold" grpId="0" nodeType="withEffect">
                                  <p:stCondLst>
                                    <p:cond delay="1750"/>
                                  </p:stCondLst>
                                  <p:childTnLst>
                                    <p:set>
                                      <p:cBhvr>
                                        <p:cTn id="803" dur="1" fill="hold">
                                          <p:stCondLst>
                                            <p:cond delay="0"/>
                                          </p:stCondLst>
                                        </p:cTn>
                                        <p:tgtEl>
                                          <p:spTgt spid="166"/>
                                        </p:tgtEl>
                                        <p:attrNameLst>
                                          <p:attrName>style.visibility</p:attrName>
                                        </p:attrNameLst>
                                      </p:cBhvr>
                                      <p:to>
                                        <p:strVal val="visible"/>
                                      </p:to>
                                    </p:set>
                                    <p:animEffect transition="in" filter="fade">
                                      <p:cBhvr>
                                        <p:cTn id="804" dur="500"/>
                                        <p:tgtEl>
                                          <p:spTgt spid="166"/>
                                        </p:tgtEl>
                                      </p:cBhvr>
                                    </p:animEffect>
                                  </p:childTnLst>
                                </p:cTn>
                              </p:par>
                              <p:par>
                                <p:cTn id="805" presetID="10" presetClass="entr" presetSubtype="0" fill="hold" grpId="0" nodeType="withEffect">
                                  <p:stCondLst>
                                    <p:cond delay="1750"/>
                                  </p:stCondLst>
                                  <p:childTnLst>
                                    <p:set>
                                      <p:cBhvr>
                                        <p:cTn id="806" dur="1" fill="hold">
                                          <p:stCondLst>
                                            <p:cond delay="0"/>
                                          </p:stCondLst>
                                        </p:cTn>
                                        <p:tgtEl>
                                          <p:spTgt spid="213"/>
                                        </p:tgtEl>
                                        <p:attrNameLst>
                                          <p:attrName>style.visibility</p:attrName>
                                        </p:attrNameLst>
                                      </p:cBhvr>
                                      <p:to>
                                        <p:strVal val="visible"/>
                                      </p:to>
                                    </p:set>
                                    <p:animEffect transition="in" filter="fade">
                                      <p:cBhvr>
                                        <p:cTn id="807" dur="500"/>
                                        <p:tgtEl>
                                          <p:spTgt spid="213"/>
                                        </p:tgtEl>
                                      </p:cBhvr>
                                    </p:animEffect>
                                  </p:childTnLst>
                                </p:cTn>
                              </p:par>
                              <p:par>
                                <p:cTn id="808" presetID="10" presetClass="entr" presetSubtype="0" fill="hold" grpId="0" nodeType="withEffect">
                                  <p:stCondLst>
                                    <p:cond delay="1750"/>
                                  </p:stCondLst>
                                  <p:childTnLst>
                                    <p:set>
                                      <p:cBhvr>
                                        <p:cTn id="809" dur="1" fill="hold">
                                          <p:stCondLst>
                                            <p:cond delay="0"/>
                                          </p:stCondLst>
                                        </p:cTn>
                                        <p:tgtEl>
                                          <p:spTgt spid="164"/>
                                        </p:tgtEl>
                                        <p:attrNameLst>
                                          <p:attrName>style.visibility</p:attrName>
                                        </p:attrNameLst>
                                      </p:cBhvr>
                                      <p:to>
                                        <p:strVal val="visible"/>
                                      </p:to>
                                    </p:set>
                                    <p:animEffect transition="in" filter="fade">
                                      <p:cBhvr>
                                        <p:cTn id="810" dur="500"/>
                                        <p:tgtEl>
                                          <p:spTgt spid="164"/>
                                        </p:tgtEl>
                                      </p:cBhvr>
                                    </p:animEffect>
                                  </p:childTnLst>
                                </p:cTn>
                              </p:par>
                              <p:par>
                                <p:cTn id="811" presetID="10" presetClass="entr" presetSubtype="0" fill="hold" grpId="0" nodeType="withEffect">
                                  <p:stCondLst>
                                    <p:cond delay="1750"/>
                                  </p:stCondLst>
                                  <p:childTnLst>
                                    <p:set>
                                      <p:cBhvr>
                                        <p:cTn id="812" dur="1" fill="hold">
                                          <p:stCondLst>
                                            <p:cond delay="0"/>
                                          </p:stCondLst>
                                        </p:cTn>
                                        <p:tgtEl>
                                          <p:spTgt spid="209"/>
                                        </p:tgtEl>
                                        <p:attrNameLst>
                                          <p:attrName>style.visibility</p:attrName>
                                        </p:attrNameLst>
                                      </p:cBhvr>
                                      <p:to>
                                        <p:strVal val="visible"/>
                                      </p:to>
                                    </p:set>
                                    <p:animEffect transition="in" filter="fade">
                                      <p:cBhvr>
                                        <p:cTn id="813" dur="500"/>
                                        <p:tgtEl>
                                          <p:spTgt spid="209"/>
                                        </p:tgtEl>
                                      </p:cBhvr>
                                    </p:animEffect>
                                  </p:childTnLst>
                                </p:cTn>
                              </p:par>
                              <p:par>
                                <p:cTn id="814" presetID="10" presetClass="entr" presetSubtype="0" fill="hold" grpId="0" nodeType="withEffect">
                                  <p:stCondLst>
                                    <p:cond delay="1750"/>
                                  </p:stCondLst>
                                  <p:childTnLst>
                                    <p:set>
                                      <p:cBhvr>
                                        <p:cTn id="815" dur="1" fill="hold">
                                          <p:stCondLst>
                                            <p:cond delay="0"/>
                                          </p:stCondLst>
                                        </p:cTn>
                                        <p:tgtEl>
                                          <p:spTgt spid="214"/>
                                        </p:tgtEl>
                                        <p:attrNameLst>
                                          <p:attrName>style.visibility</p:attrName>
                                        </p:attrNameLst>
                                      </p:cBhvr>
                                      <p:to>
                                        <p:strVal val="visible"/>
                                      </p:to>
                                    </p:set>
                                    <p:animEffect transition="in" filter="fade">
                                      <p:cBhvr>
                                        <p:cTn id="816" dur="500"/>
                                        <p:tgtEl>
                                          <p:spTgt spid="214"/>
                                        </p:tgtEl>
                                      </p:cBhvr>
                                    </p:animEffect>
                                  </p:childTnLst>
                                </p:cTn>
                              </p:par>
                              <p:par>
                                <p:cTn id="817" presetID="10" presetClass="entr" presetSubtype="0" fill="hold" grpId="0" nodeType="withEffect">
                                  <p:stCondLst>
                                    <p:cond delay="1750"/>
                                  </p:stCondLst>
                                  <p:childTnLst>
                                    <p:set>
                                      <p:cBhvr>
                                        <p:cTn id="818" dur="1" fill="hold">
                                          <p:stCondLst>
                                            <p:cond delay="0"/>
                                          </p:stCondLst>
                                        </p:cTn>
                                        <p:tgtEl>
                                          <p:spTgt spid="159"/>
                                        </p:tgtEl>
                                        <p:attrNameLst>
                                          <p:attrName>style.visibility</p:attrName>
                                        </p:attrNameLst>
                                      </p:cBhvr>
                                      <p:to>
                                        <p:strVal val="visible"/>
                                      </p:to>
                                    </p:set>
                                    <p:animEffect transition="in" filter="fade">
                                      <p:cBhvr>
                                        <p:cTn id="819" dur="500"/>
                                        <p:tgtEl>
                                          <p:spTgt spid="159"/>
                                        </p:tgtEl>
                                      </p:cBhvr>
                                    </p:animEffect>
                                  </p:childTnLst>
                                </p:cTn>
                              </p:par>
                              <p:par>
                                <p:cTn id="820" presetID="10" presetClass="entr" presetSubtype="0" fill="hold" grpId="0" nodeType="withEffect">
                                  <p:stCondLst>
                                    <p:cond delay="1750"/>
                                  </p:stCondLst>
                                  <p:childTnLst>
                                    <p:set>
                                      <p:cBhvr>
                                        <p:cTn id="821" dur="1" fill="hold">
                                          <p:stCondLst>
                                            <p:cond delay="0"/>
                                          </p:stCondLst>
                                        </p:cTn>
                                        <p:tgtEl>
                                          <p:spTgt spid="162"/>
                                        </p:tgtEl>
                                        <p:attrNameLst>
                                          <p:attrName>style.visibility</p:attrName>
                                        </p:attrNameLst>
                                      </p:cBhvr>
                                      <p:to>
                                        <p:strVal val="visible"/>
                                      </p:to>
                                    </p:set>
                                    <p:animEffect transition="in" filter="fade">
                                      <p:cBhvr>
                                        <p:cTn id="822" dur="500"/>
                                        <p:tgtEl>
                                          <p:spTgt spid="162"/>
                                        </p:tgtEl>
                                      </p:cBhvr>
                                    </p:animEffect>
                                  </p:childTnLst>
                                </p:cTn>
                              </p:par>
                              <p:par>
                                <p:cTn id="823" presetID="10" presetClass="entr" presetSubtype="0" fill="hold" grpId="0" nodeType="withEffect">
                                  <p:stCondLst>
                                    <p:cond delay="1750"/>
                                  </p:stCondLst>
                                  <p:childTnLst>
                                    <p:set>
                                      <p:cBhvr>
                                        <p:cTn id="824" dur="1" fill="hold">
                                          <p:stCondLst>
                                            <p:cond delay="0"/>
                                          </p:stCondLst>
                                        </p:cTn>
                                        <p:tgtEl>
                                          <p:spTgt spid="210"/>
                                        </p:tgtEl>
                                        <p:attrNameLst>
                                          <p:attrName>style.visibility</p:attrName>
                                        </p:attrNameLst>
                                      </p:cBhvr>
                                      <p:to>
                                        <p:strVal val="visible"/>
                                      </p:to>
                                    </p:set>
                                    <p:animEffect transition="in" filter="fade">
                                      <p:cBhvr>
                                        <p:cTn id="825" dur="500"/>
                                        <p:tgtEl>
                                          <p:spTgt spid="210"/>
                                        </p:tgtEl>
                                      </p:cBhvr>
                                    </p:animEffect>
                                  </p:childTnLst>
                                </p:cTn>
                              </p:par>
                              <p:par>
                                <p:cTn id="826" presetID="10" presetClass="entr" presetSubtype="0" fill="hold" grpId="0" nodeType="withEffect">
                                  <p:stCondLst>
                                    <p:cond delay="1750"/>
                                  </p:stCondLst>
                                  <p:childTnLst>
                                    <p:set>
                                      <p:cBhvr>
                                        <p:cTn id="827" dur="1" fill="hold">
                                          <p:stCondLst>
                                            <p:cond delay="0"/>
                                          </p:stCondLst>
                                        </p:cTn>
                                        <p:tgtEl>
                                          <p:spTgt spid="212"/>
                                        </p:tgtEl>
                                        <p:attrNameLst>
                                          <p:attrName>style.visibility</p:attrName>
                                        </p:attrNameLst>
                                      </p:cBhvr>
                                      <p:to>
                                        <p:strVal val="visible"/>
                                      </p:to>
                                    </p:set>
                                    <p:animEffect transition="in" filter="fade">
                                      <p:cBhvr>
                                        <p:cTn id="828" dur="500"/>
                                        <p:tgtEl>
                                          <p:spTgt spid="212"/>
                                        </p:tgtEl>
                                      </p:cBhvr>
                                    </p:animEffect>
                                  </p:childTnLst>
                                </p:cTn>
                              </p:par>
                              <p:par>
                                <p:cTn id="829" presetID="10" presetClass="entr" presetSubtype="0" fill="hold" grpId="0" nodeType="withEffect">
                                  <p:stCondLst>
                                    <p:cond delay="1750"/>
                                  </p:stCondLst>
                                  <p:childTnLst>
                                    <p:set>
                                      <p:cBhvr>
                                        <p:cTn id="830" dur="1" fill="hold">
                                          <p:stCondLst>
                                            <p:cond delay="0"/>
                                          </p:stCondLst>
                                        </p:cTn>
                                        <p:tgtEl>
                                          <p:spTgt spid="208"/>
                                        </p:tgtEl>
                                        <p:attrNameLst>
                                          <p:attrName>style.visibility</p:attrName>
                                        </p:attrNameLst>
                                      </p:cBhvr>
                                      <p:to>
                                        <p:strVal val="visible"/>
                                      </p:to>
                                    </p:set>
                                    <p:animEffect transition="in" filter="fade">
                                      <p:cBhvr>
                                        <p:cTn id="831" dur="500"/>
                                        <p:tgtEl>
                                          <p:spTgt spid="208"/>
                                        </p:tgtEl>
                                      </p:cBhvr>
                                    </p:animEffect>
                                  </p:childTnLst>
                                </p:cTn>
                              </p:par>
                              <p:par>
                                <p:cTn id="832" presetID="10" presetClass="entr" presetSubtype="0" fill="hold" grpId="0" nodeType="withEffect">
                                  <p:stCondLst>
                                    <p:cond delay="1750"/>
                                  </p:stCondLst>
                                  <p:childTnLst>
                                    <p:set>
                                      <p:cBhvr>
                                        <p:cTn id="833" dur="1" fill="hold">
                                          <p:stCondLst>
                                            <p:cond delay="0"/>
                                          </p:stCondLst>
                                        </p:cTn>
                                        <p:tgtEl>
                                          <p:spTgt spid="211"/>
                                        </p:tgtEl>
                                        <p:attrNameLst>
                                          <p:attrName>style.visibility</p:attrName>
                                        </p:attrNameLst>
                                      </p:cBhvr>
                                      <p:to>
                                        <p:strVal val="visible"/>
                                      </p:to>
                                    </p:set>
                                    <p:animEffect transition="in" filter="fade">
                                      <p:cBhvr>
                                        <p:cTn id="834" dur="500"/>
                                        <p:tgtEl>
                                          <p:spTgt spid="211"/>
                                        </p:tgtEl>
                                      </p:cBhvr>
                                    </p:animEffect>
                                  </p:childTnLst>
                                </p:cTn>
                              </p:par>
                              <p:par>
                                <p:cTn id="835" presetID="10" presetClass="entr" presetSubtype="0" fill="hold" grpId="0" nodeType="withEffect">
                                  <p:stCondLst>
                                    <p:cond delay="1750"/>
                                  </p:stCondLst>
                                  <p:childTnLst>
                                    <p:set>
                                      <p:cBhvr>
                                        <p:cTn id="836" dur="1" fill="hold">
                                          <p:stCondLst>
                                            <p:cond delay="0"/>
                                          </p:stCondLst>
                                        </p:cTn>
                                        <p:tgtEl>
                                          <p:spTgt spid="205"/>
                                        </p:tgtEl>
                                        <p:attrNameLst>
                                          <p:attrName>style.visibility</p:attrName>
                                        </p:attrNameLst>
                                      </p:cBhvr>
                                      <p:to>
                                        <p:strVal val="visible"/>
                                      </p:to>
                                    </p:set>
                                    <p:animEffect transition="in" filter="fade">
                                      <p:cBhvr>
                                        <p:cTn id="837" dur="500"/>
                                        <p:tgtEl>
                                          <p:spTgt spid="205"/>
                                        </p:tgtEl>
                                      </p:cBhvr>
                                    </p:animEffect>
                                  </p:childTnLst>
                                </p:cTn>
                              </p:par>
                              <p:par>
                                <p:cTn id="838" presetID="10" presetClass="entr" presetSubtype="0" fill="hold" grpId="0" nodeType="withEffect">
                                  <p:stCondLst>
                                    <p:cond delay="1750"/>
                                  </p:stCondLst>
                                  <p:childTnLst>
                                    <p:set>
                                      <p:cBhvr>
                                        <p:cTn id="839" dur="1" fill="hold">
                                          <p:stCondLst>
                                            <p:cond delay="0"/>
                                          </p:stCondLst>
                                        </p:cTn>
                                        <p:tgtEl>
                                          <p:spTgt spid="207"/>
                                        </p:tgtEl>
                                        <p:attrNameLst>
                                          <p:attrName>style.visibility</p:attrName>
                                        </p:attrNameLst>
                                      </p:cBhvr>
                                      <p:to>
                                        <p:strVal val="visible"/>
                                      </p:to>
                                    </p:set>
                                    <p:animEffect transition="in" filter="fade">
                                      <p:cBhvr>
                                        <p:cTn id="840" dur="500"/>
                                        <p:tgtEl>
                                          <p:spTgt spid="207"/>
                                        </p:tgtEl>
                                      </p:cBhvr>
                                    </p:animEffect>
                                  </p:childTnLst>
                                </p:cTn>
                              </p:par>
                              <p:par>
                                <p:cTn id="841" presetID="10" presetClass="entr" presetSubtype="0" fill="hold" grpId="0" nodeType="withEffect">
                                  <p:stCondLst>
                                    <p:cond delay="1750"/>
                                  </p:stCondLst>
                                  <p:childTnLst>
                                    <p:set>
                                      <p:cBhvr>
                                        <p:cTn id="842" dur="1" fill="hold">
                                          <p:stCondLst>
                                            <p:cond delay="0"/>
                                          </p:stCondLst>
                                        </p:cTn>
                                        <p:tgtEl>
                                          <p:spTgt spid="206"/>
                                        </p:tgtEl>
                                        <p:attrNameLst>
                                          <p:attrName>style.visibility</p:attrName>
                                        </p:attrNameLst>
                                      </p:cBhvr>
                                      <p:to>
                                        <p:strVal val="visible"/>
                                      </p:to>
                                    </p:set>
                                    <p:animEffect transition="in" filter="fade">
                                      <p:cBhvr>
                                        <p:cTn id="843" dur="500"/>
                                        <p:tgtEl>
                                          <p:spTgt spid="206"/>
                                        </p:tgtEl>
                                      </p:cBhvr>
                                    </p:animEffect>
                                  </p:childTnLst>
                                </p:cTn>
                              </p:par>
                              <p:par>
                                <p:cTn id="844" presetID="10" presetClass="entr" presetSubtype="0" fill="hold" grpId="0" nodeType="withEffect">
                                  <p:stCondLst>
                                    <p:cond delay="1750"/>
                                  </p:stCondLst>
                                  <p:childTnLst>
                                    <p:set>
                                      <p:cBhvr>
                                        <p:cTn id="845" dur="1" fill="hold">
                                          <p:stCondLst>
                                            <p:cond delay="0"/>
                                          </p:stCondLst>
                                        </p:cTn>
                                        <p:tgtEl>
                                          <p:spTgt spid="327"/>
                                        </p:tgtEl>
                                        <p:attrNameLst>
                                          <p:attrName>style.visibility</p:attrName>
                                        </p:attrNameLst>
                                      </p:cBhvr>
                                      <p:to>
                                        <p:strVal val="visible"/>
                                      </p:to>
                                    </p:set>
                                    <p:animEffect transition="in" filter="fade">
                                      <p:cBhvr>
                                        <p:cTn id="846" dur="500"/>
                                        <p:tgtEl>
                                          <p:spTgt spid="327"/>
                                        </p:tgtEl>
                                      </p:cBhvr>
                                    </p:animEffect>
                                  </p:childTnLst>
                                </p:cTn>
                              </p:par>
                            </p:childTnLst>
                          </p:cTn>
                        </p:par>
                        <p:par>
                          <p:cTn id="847" fill="hold">
                            <p:stCondLst>
                              <p:cond delay="8670"/>
                            </p:stCondLst>
                            <p:childTnLst>
                              <p:par>
                                <p:cTn id="848" presetID="1" presetClass="emph" presetSubtype="2" fill="hold" nodeType="afterEffect">
                                  <p:stCondLst>
                                    <p:cond delay="1000"/>
                                  </p:stCondLst>
                                  <p:childTnLst>
                                    <p:animClr clrSpc="rgb" dir="cw">
                                      <p:cBhvr>
                                        <p:cTn id="849" dur="60" fill="hold"/>
                                        <p:tgtEl>
                                          <p:spTgt spid="250"/>
                                        </p:tgtEl>
                                        <p:attrNameLst>
                                          <p:attrName>fillcolor</p:attrName>
                                        </p:attrNameLst>
                                      </p:cBhvr>
                                      <p:to>
                                        <a:srgbClr val="CECECE"/>
                                      </p:to>
                                    </p:animClr>
                                    <p:set>
                                      <p:cBhvr>
                                        <p:cTn id="850" dur="60" fill="hold"/>
                                        <p:tgtEl>
                                          <p:spTgt spid="250"/>
                                        </p:tgtEl>
                                        <p:attrNameLst>
                                          <p:attrName>fill.type</p:attrName>
                                        </p:attrNameLst>
                                      </p:cBhvr>
                                      <p:to>
                                        <p:strVal val="solid"/>
                                      </p:to>
                                    </p:set>
                                    <p:set>
                                      <p:cBhvr>
                                        <p:cTn id="851" dur="60" fill="hold"/>
                                        <p:tgtEl>
                                          <p:spTgt spid="250"/>
                                        </p:tgtEl>
                                        <p:attrNameLst>
                                          <p:attrName>fill.on</p:attrName>
                                        </p:attrNameLst>
                                      </p:cBhvr>
                                      <p:to>
                                        <p:strVal val="true"/>
                                      </p:to>
                                    </p:set>
                                  </p:childTnLst>
                                </p:cTn>
                              </p:par>
                            </p:childTnLst>
                          </p:cTn>
                        </p:par>
                        <p:par>
                          <p:cTn id="852" fill="hold">
                            <p:stCondLst>
                              <p:cond delay="9730"/>
                            </p:stCondLst>
                            <p:childTnLst>
                              <p:par>
                                <p:cTn id="853" presetID="1" presetClass="emph" presetSubtype="2" fill="hold" nodeType="afterEffect">
                                  <p:stCondLst>
                                    <p:cond delay="0"/>
                                  </p:stCondLst>
                                  <p:childTnLst>
                                    <p:animClr clrSpc="rgb" dir="cw">
                                      <p:cBhvr>
                                        <p:cTn id="854" dur="60" fill="hold"/>
                                        <p:tgtEl>
                                          <p:spTgt spid="249"/>
                                        </p:tgtEl>
                                        <p:attrNameLst>
                                          <p:attrName>fillcolor</p:attrName>
                                        </p:attrNameLst>
                                      </p:cBhvr>
                                      <p:to>
                                        <a:srgbClr val="CECECE"/>
                                      </p:to>
                                    </p:animClr>
                                    <p:set>
                                      <p:cBhvr>
                                        <p:cTn id="855" dur="60" fill="hold"/>
                                        <p:tgtEl>
                                          <p:spTgt spid="249"/>
                                        </p:tgtEl>
                                        <p:attrNameLst>
                                          <p:attrName>fill.type</p:attrName>
                                        </p:attrNameLst>
                                      </p:cBhvr>
                                      <p:to>
                                        <p:strVal val="solid"/>
                                      </p:to>
                                    </p:set>
                                    <p:set>
                                      <p:cBhvr>
                                        <p:cTn id="856" dur="60" fill="hold"/>
                                        <p:tgtEl>
                                          <p:spTgt spid="249"/>
                                        </p:tgtEl>
                                        <p:attrNameLst>
                                          <p:attrName>fill.on</p:attrName>
                                        </p:attrNameLst>
                                      </p:cBhvr>
                                      <p:to>
                                        <p:strVal val="true"/>
                                      </p:to>
                                    </p:set>
                                  </p:childTnLst>
                                </p:cTn>
                              </p:par>
                            </p:childTnLst>
                          </p:cTn>
                        </p:par>
                        <p:par>
                          <p:cTn id="857" fill="hold">
                            <p:stCondLst>
                              <p:cond delay="9790"/>
                            </p:stCondLst>
                            <p:childTnLst>
                              <p:par>
                                <p:cTn id="858" presetID="1" presetClass="emph" presetSubtype="2" fill="hold" nodeType="afterEffect">
                                  <p:stCondLst>
                                    <p:cond delay="0"/>
                                  </p:stCondLst>
                                  <p:childTnLst>
                                    <p:animClr clrSpc="rgb" dir="cw">
                                      <p:cBhvr>
                                        <p:cTn id="859" dur="60" fill="hold"/>
                                        <p:tgtEl>
                                          <p:spTgt spid="201"/>
                                        </p:tgtEl>
                                        <p:attrNameLst>
                                          <p:attrName>fillcolor</p:attrName>
                                        </p:attrNameLst>
                                      </p:cBhvr>
                                      <p:to>
                                        <a:srgbClr val="CECECE"/>
                                      </p:to>
                                    </p:animClr>
                                    <p:set>
                                      <p:cBhvr>
                                        <p:cTn id="860" dur="60" fill="hold"/>
                                        <p:tgtEl>
                                          <p:spTgt spid="201"/>
                                        </p:tgtEl>
                                        <p:attrNameLst>
                                          <p:attrName>fill.type</p:attrName>
                                        </p:attrNameLst>
                                      </p:cBhvr>
                                      <p:to>
                                        <p:strVal val="solid"/>
                                      </p:to>
                                    </p:set>
                                    <p:set>
                                      <p:cBhvr>
                                        <p:cTn id="861" dur="60" fill="hold"/>
                                        <p:tgtEl>
                                          <p:spTgt spid="201"/>
                                        </p:tgtEl>
                                        <p:attrNameLst>
                                          <p:attrName>fill.on</p:attrName>
                                        </p:attrNameLst>
                                      </p:cBhvr>
                                      <p:to>
                                        <p:strVal val="true"/>
                                      </p:to>
                                    </p:set>
                                  </p:childTnLst>
                                </p:cTn>
                              </p:par>
                            </p:childTnLst>
                          </p:cTn>
                        </p:par>
                        <p:par>
                          <p:cTn id="862" fill="hold">
                            <p:stCondLst>
                              <p:cond delay="9850"/>
                            </p:stCondLst>
                            <p:childTnLst>
                              <p:par>
                                <p:cTn id="863" presetID="1" presetClass="emph" presetSubtype="2" fill="hold" nodeType="afterEffect">
                                  <p:stCondLst>
                                    <p:cond delay="0"/>
                                  </p:stCondLst>
                                  <p:childTnLst>
                                    <p:animClr clrSpc="rgb" dir="cw">
                                      <p:cBhvr>
                                        <p:cTn id="864" dur="60" fill="hold"/>
                                        <p:tgtEl>
                                          <p:spTgt spid="202"/>
                                        </p:tgtEl>
                                        <p:attrNameLst>
                                          <p:attrName>fillcolor</p:attrName>
                                        </p:attrNameLst>
                                      </p:cBhvr>
                                      <p:to>
                                        <a:srgbClr val="CECECE"/>
                                      </p:to>
                                    </p:animClr>
                                    <p:set>
                                      <p:cBhvr>
                                        <p:cTn id="865" dur="60" fill="hold"/>
                                        <p:tgtEl>
                                          <p:spTgt spid="202"/>
                                        </p:tgtEl>
                                        <p:attrNameLst>
                                          <p:attrName>fill.type</p:attrName>
                                        </p:attrNameLst>
                                      </p:cBhvr>
                                      <p:to>
                                        <p:strVal val="solid"/>
                                      </p:to>
                                    </p:set>
                                    <p:set>
                                      <p:cBhvr>
                                        <p:cTn id="866" dur="60" fill="hold"/>
                                        <p:tgtEl>
                                          <p:spTgt spid="202"/>
                                        </p:tgtEl>
                                        <p:attrNameLst>
                                          <p:attrName>fill.on</p:attrName>
                                        </p:attrNameLst>
                                      </p:cBhvr>
                                      <p:to>
                                        <p:strVal val="true"/>
                                      </p:to>
                                    </p:set>
                                  </p:childTnLst>
                                </p:cTn>
                              </p:par>
                            </p:childTnLst>
                          </p:cTn>
                        </p:par>
                        <p:par>
                          <p:cTn id="867" fill="hold">
                            <p:stCondLst>
                              <p:cond delay="9910"/>
                            </p:stCondLst>
                            <p:childTnLst>
                              <p:par>
                                <p:cTn id="868" presetID="1" presetClass="emph" presetSubtype="2" fill="hold" nodeType="afterEffect">
                                  <p:stCondLst>
                                    <p:cond delay="0"/>
                                  </p:stCondLst>
                                  <p:childTnLst>
                                    <p:animClr clrSpc="rgb" dir="cw">
                                      <p:cBhvr>
                                        <p:cTn id="869" dur="60" fill="hold"/>
                                        <p:tgtEl>
                                          <p:spTgt spid="200"/>
                                        </p:tgtEl>
                                        <p:attrNameLst>
                                          <p:attrName>fillcolor</p:attrName>
                                        </p:attrNameLst>
                                      </p:cBhvr>
                                      <p:to>
                                        <a:srgbClr val="CECECE"/>
                                      </p:to>
                                    </p:animClr>
                                    <p:set>
                                      <p:cBhvr>
                                        <p:cTn id="870" dur="60" fill="hold"/>
                                        <p:tgtEl>
                                          <p:spTgt spid="200"/>
                                        </p:tgtEl>
                                        <p:attrNameLst>
                                          <p:attrName>fill.type</p:attrName>
                                        </p:attrNameLst>
                                      </p:cBhvr>
                                      <p:to>
                                        <p:strVal val="solid"/>
                                      </p:to>
                                    </p:set>
                                    <p:set>
                                      <p:cBhvr>
                                        <p:cTn id="871" dur="60" fill="hold"/>
                                        <p:tgtEl>
                                          <p:spTgt spid="200"/>
                                        </p:tgtEl>
                                        <p:attrNameLst>
                                          <p:attrName>fill.on</p:attrName>
                                        </p:attrNameLst>
                                      </p:cBhvr>
                                      <p:to>
                                        <p:strVal val="true"/>
                                      </p:to>
                                    </p:set>
                                  </p:childTnLst>
                                </p:cTn>
                              </p:par>
                            </p:childTnLst>
                          </p:cTn>
                        </p:par>
                        <p:par>
                          <p:cTn id="872" fill="hold">
                            <p:stCondLst>
                              <p:cond delay="9970"/>
                            </p:stCondLst>
                            <p:childTnLst>
                              <p:par>
                                <p:cTn id="873" presetID="1" presetClass="emph" presetSubtype="2" fill="hold" nodeType="afterEffect">
                                  <p:stCondLst>
                                    <p:cond delay="0"/>
                                  </p:stCondLst>
                                  <p:childTnLst>
                                    <p:animClr clrSpc="rgb" dir="cw">
                                      <p:cBhvr>
                                        <p:cTn id="874" dur="60" fill="hold"/>
                                        <p:tgtEl>
                                          <p:spTgt spid="246"/>
                                        </p:tgtEl>
                                        <p:attrNameLst>
                                          <p:attrName>fillcolor</p:attrName>
                                        </p:attrNameLst>
                                      </p:cBhvr>
                                      <p:to>
                                        <a:srgbClr val="CECECE"/>
                                      </p:to>
                                    </p:animClr>
                                    <p:set>
                                      <p:cBhvr>
                                        <p:cTn id="875" dur="60" fill="hold"/>
                                        <p:tgtEl>
                                          <p:spTgt spid="246"/>
                                        </p:tgtEl>
                                        <p:attrNameLst>
                                          <p:attrName>fill.type</p:attrName>
                                        </p:attrNameLst>
                                      </p:cBhvr>
                                      <p:to>
                                        <p:strVal val="solid"/>
                                      </p:to>
                                    </p:set>
                                    <p:set>
                                      <p:cBhvr>
                                        <p:cTn id="876" dur="60" fill="hold"/>
                                        <p:tgtEl>
                                          <p:spTgt spid="246"/>
                                        </p:tgtEl>
                                        <p:attrNameLst>
                                          <p:attrName>fill.on</p:attrName>
                                        </p:attrNameLst>
                                      </p:cBhvr>
                                      <p:to>
                                        <p:strVal val="true"/>
                                      </p:to>
                                    </p:set>
                                  </p:childTnLst>
                                </p:cTn>
                              </p:par>
                            </p:childTnLst>
                          </p:cTn>
                        </p:par>
                        <p:par>
                          <p:cTn id="877" fill="hold">
                            <p:stCondLst>
                              <p:cond delay="10030"/>
                            </p:stCondLst>
                            <p:childTnLst>
                              <p:par>
                                <p:cTn id="878" presetID="1" presetClass="emph" presetSubtype="2" fill="hold" nodeType="afterEffect">
                                  <p:stCondLst>
                                    <p:cond delay="0"/>
                                  </p:stCondLst>
                                  <p:childTnLst>
                                    <p:animClr clrSpc="rgb" dir="cw">
                                      <p:cBhvr>
                                        <p:cTn id="879" dur="60" fill="hold"/>
                                        <p:tgtEl>
                                          <p:spTgt spid="245"/>
                                        </p:tgtEl>
                                        <p:attrNameLst>
                                          <p:attrName>fillcolor</p:attrName>
                                        </p:attrNameLst>
                                      </p:cBhvr>
                                      <p:to>
                                        <a:srgbClr val="CECECE"/>
                                      </p:to>
                                    </p:animClr>
                                    <p:set>
                                      <p:cBhvr>
                                        <p:cTn id="880" dur="60" fill="hold"/>
                                        <p:tgtEl>
                                          <p:spTgt spid="245"/>
                                        </p:tgtEl>
                                        <p:attrNameLst>
                                          <p:attrName>fill.type</p:attrName>
                                        </p:attrNameLst>
                                      </p:cBhvr>
                                      <p:to>
                                        <p:strVal val="solid"/>
                                      </p:to>
                                    </p:set>
                                    <p:set>
                                      <p:cBhvr>
                                        <p:cTn id="881" dur="60" fill="hold"/>
                                        <p:tgtEl>
                                          <p:spTgt spid="245"/>
                                        </p:tgtEl>
                                        <p:attrNameLst>
                                          <p:attrName>fill.on</p:attrName>
                                        </p:attrNameLst>
                                      </p:cBhvr>
                                      <p:to>
                                        <p:strVal val="true"/>
                                      </p:to>
                                    </p:set>
                                  </p:childTnLst>
                                </p:cTn>
                              </p:par>
                            </p:childTnLst>
                          </p:cTn>
                        </p:par>
                        <p:par>
                          <p:cTn id="882" fill="hold">
                            <p:stCondLst>
                              <p:cond delay="10090"/>
                            </p:stCondLst>
                            <p:childTnLst>
                              <p:par>
                                <p:cTn id="883" presetID="1" presetClass="emph" presetSubtype="2" fill="hold" nodeType="afterEffect">
                                  <p:stCondLst>
                                    <p:cond delay="0"/>
                                  </p:stCondLst>
                                  <p:childTnLst>
                                    <p:animClr clrSpc="rgb" dir="cw">
                                      <p:cBhvr>
                                        <p:cTn id="884" dur="60" fill="hold"/>
                                        <p:tgtEl>
                                          <p:spTgt spid="248"/>
                                        </p:tgtEl>
                                        <p:attrNameLst>
                                          <p:attrName>fillcolor</p:attrName>
                                        </p:attrNameLst>
                                      </p:cBhvr>
                                      <p:to>
                                        <a:srgbClr val="CECECE"/>
                                      </p:to>
                                    </p:animClr>
                                    <p:set>
                                      <p:cBhvr>
                                        <p:cTn id="885" dur="60" fill="hold"/>
                                        <p:tgtEl>
                                          <p:spTgt spid="248"/>
                                        </p:tgtEl>
                                        <p:attrNameLst>
                                          <p:attrName>fill.type</p:attrName>
                                        </p:attrNameLst>
                                      </p:cBhvr>
                                      <p:to>
                                        <p:strVal val="solid"/>
                                      </p:to>
                                    </p:set>
                                    <p:set>
                                      <p:cBhvr>
                                        <p:cTn id="886" dur="60" fill="hold"/>
                                        <p:tgtEl>
                                          <p:spTgt spid="248"/>
                                        </p:tgtEl>
                                        <p:attrNameLst>
                                          <p:attrName>fill.on</p:attrName>
                                        </p:attrNameLst>
                                      </p:cBhvr>
                                      <p:to>
                                        <p:strVal val="true"/>
                                      </p:to>
                                    </p:set>
                                  </p:childTnLst>
                                </p:cTn>
                              </p:par>
                            </p:childTnLst>
                          </p:cTn>
                        </p:par>
                        <p:par>
                          <p:cTn id="887" fill="hold">
                            <p:stCondLst>
                              <p:cond delay="10150"/>
                            </p:stCondLst>
                            <p:childTnLst>
                              <p:par>
                                <p:cTn id="888" presetID="1" presetClass="emph" presetSubtype="2" fill="hold" nodeType="afterEffect">
                                  <p:stCondLst>
                                    <p:cond delay="0"/>
                                  </p:stCondLst>
                                  <p:childTnLst>
                                    <p:animClr clrSpc="rgb" dir="cw">
                                      <p:cBhvr>
                                        <p:cTn id="889" dur="60" fill="hold"/>
                                        <p:tgtEl>
                                          <p:spTgt spid="197"/>
                                        </p:tgtEl>
                                        <p:attrNameLst>
                                          <p:attrName>fillcolor</p:attrName>
                                        </p:attrNameLst>
                                      </p:cBhvr>
                                      <p:to>
                                        <a:srgbClr val="CECECE"/>
                                      </p:to>
                                    </p:animClr>
                                    <p:set>
                                      <p:cBhvr>
                                        <p:cTn id="890" dur="60" fill="hold"/>
                                        <p:tgtEl>
                                          <p:spTgt spid="197"/>
                                        </p:tgtEl>
                                        <p:attrNameLst>
                                          <p:attrName>fill.type</p:attrName>
                                        </p:attrNameLst>
                                      </p:cBhvr>
                                      <p:to>
                                        <p:strVal val="solid"/>
                                      </p:to>
                                    </p:set>
                                    <p:set>
                                      <p:cBhvr>
                                        <p:cTn id="891" dur="60" fill="hold"/>
                                        <p:tgtEl>
                                          <p:spTgt spid="197"/>
                                        </p:tgtEl>
                                        <p:attrNameLst>
                                          <p:attrName>fill.on</p:attrName>
                                        </p:attrNameLst>
                                      </p:cBhvr>
                                      <p:to>
                                        <p:strVal val="true"/>
                                      </p:to>
                                    </p:set>
                                  </p:childTnLst>
                                </p:cTn>
                              </p:par>
                            </p:childTnLst>
                          </p:cTn>
                        </p:par>
                        <p:par>
                          <p:cTn id="892" fill="hold">
                            <p:stCondLst>
                              <p:cond delay="10210"/>
                            </p:stCondLst>
                            <p:childTnLst>
                              <p:par>
                                <p:cTn id="893" presetID="1" presetClass="emph" presetSubtype="2" fill="hold" nodeType="afterEffect">
                                  <p:stCondLst>
                                    <p:cond delay="0"/>
                                  </p:stCondLst>
                                  <p:childTnLst>
                                    <p:animClr clrSpc="rgb" dir="cw">
                                      <p:cBhvr>
                                        <p:cTn id="894" dur="60" fill="hold"/>
                                        <p:tgtEl>
                                          <p:spTgt spid="195"/>
                                        </p:tgtEl>
                                        <p:attrNameLst>
                                          <p:attrName>fillcolor</p:attrName>
                                        </p:attrNameLst>
                                      </p:cBhvr>
                                      <p:to>
                                        <a:srgbClr val="CECECE"/>
                                      </p:to>
                                    </p:animClr>
                                    <p:set>
                                      <p:cBhvr>
                                        <p:cTn id="895" dur="60" fill="hold"/>
                                        <p:tgtEl>
                                          <p:spTgt spid="195"/>
                                        </p:tgtEl>
                                        <p:attrNameLst>
                                          <p:attrName>fill.type</p:attrName>
                                        </p:attrNameLst>
                                      </p:cBhvr>
                                      <p:to>
                                        <p:strVal val="solid"/>
                                      </p:to>
                                    </p:set>
                                    <p:set>
                                      <p:cBhvr>
                                        <p:cTn id="896" dur="60" fill="hold"/>
                                        <p:tgtEl>
                                          <p:spTgt spid="195"/>
                                        </p:tgtEl>
                                        <p:attrNameLst>
                                          <p:attrName>fill.on</p:attrName>
                                        </p:attrNameLst>
                                      </p:cBhvr>
                                      <p:to>
                                        <p:strVal val="true"/>
                                      </p:to>
                                    </p:set>
                                  </p:childTnLst>
                                </p:cTn>
                              </p:par>
                            </p:childTnLst>
                          </p:cTn>
                        </p:par>
                        <p:par>
                          <p:cTn id="897" fill="hold">
                            <p:stCondLst>
                              <p:cond delay="10270"/>
                            </p:stCondLst>
                            <p:childTnLst>
                              <p:par>
                                <p:cTn id="898" presetID="1" presetClass="emph" presetSubtype="2" fill="hold" nodeType="afterEffect">
                                  <p:stCondLst>
                                    <p:cond delay="0"/>
                                  </p:stCondLst>
                                  <p:childTnLst>
                                    <p:animClr clrSpc="rgb" dir="cw">
                                      <p:cBhvr>
                                        <p:cTn id="899" dur="60" fill="hold"/>
                                        <p:tgtEl>
                                          <p:spTgt spid="194"/>
                                        </p:tgtEl>
                                        <p:attrNameLst>
                                          <p:attrName>fillcolor</p:attrName>
                                        </p:attrNameLst>
                                      </p:cBhvr>
                                      <p:to>
                                        <a:srgbClr val="CECECE"/>
                                      </p:to>
                                    </p:animClr>
                                    <p:set>
                                      <p:cBhvr>
                                        <p:cTn id="900" dur="60" fill="hold"/>
                                        <p:tgtEl>
                                          <p:spTgt spid="194"/>
                                        </p:tgtEl>
                                        <p:attrNameLst>
                                          <p:attrName>fill.type</p:attrName>
                                        </p:attrNameLst>
                                      </p:cBhvr>
                                      <p:to>
                                        <p:strVal val="solid"/>
                                      </p:to>
                                    </p:set>
                                    <p:set>
                                      <p:cBhvr>
                                        <p:cTn id="901" dur="60" fill="hold"/>
                                        <p:tgtEl>
                                          <p:spTgt spid="194"/>
                                        </p:tgtEl>
                                        <p:attrNameLst>
                                          <p:attrName>fill.on</p:attrName>
                                        </p:attrNameLst>
                                      </p:cBhvr>
                                      <p:to>
                                        <p:strVal val="true"/>
                                      </p:to>
                                    </p:set>
                                  </p:childTnLst>
                                </p:cTn>
                              </p:par>
                            </p:childTnLst>
                          </p:cTn>
                        </p:par>
                        <p:par>
                          <p:cTn id="902" fill="hold">
                            <p:stCondLst>
                              <p:cond delay="10330"/>
                            </p:stCondLst>
                            <p:childTnLst>
                              <p:par>
                                <p:cTn id="903" presetID="1" presetClass="emph" presetSubtype="2" fill="hold" nodeType="afterEffect">
                                  <p:stCondLst>
                                    <p:cond delay="0"/>
                                  </p:stCondLst>
                                  <p:childTnLst>
                                    <p:animClr clrSpc="rgb" dir="cw">
                                      <p:cBhvr>
                                        <p:cTn id="904" dur="60" fill="hold"/>
                                        <p:tgtEl>
                                          <p:spTgt spid="247"/>
                                        </p:tgtEl>
                                        <p:attrNameLst>
                                          <p:attrName>fillcolor</p:attrName>
                                        </p:attrNameLst>
                                      </p:cBhvr>
                                      <p:to>
                                        <a:srgbClr val="CECECE"/>
                                      </p:to>
                                    </p:animClr>
                                    <p:set>
                                      <p:cBhvr>
                                        <p:cTn id="905" dur="60" fill="hold"/>
                                        <p:tgtEl>
                                          <p:spTgt spid="247"/>
                                        </p:tgtEl>
                                        <p:attrNameLst>
                                          <p:attrName>fill.type</p:attrName>
                                        </p:attrNameLst>
                                      </p:cBhvr>
                                      <p:to>
                                        <p:strVal val="solid"/>
                                      </p:to>
                                    </p:set>
                                    <p:set>
                                      <p:cBhvr>
                                        <p:cTn id="906" dur="60" fill="hold"/>
                                        <p:tgtEl>
                                          <p:spTgt spid="247"/>
                                        </p:tgtEl>
                                        <p:attrNameLst>
                                          <p:attrName>fill.on</p:attrName>
                                        </p:attrNameLst>
                                      </p:cBhvr>
                                      <p:to>
                                        <p:strVal val="true"/>
                                      </p:to>
                                    </p:set>
                                  </p:childTnLst>
                                </p:cTn>
                              </p:par>
                            </p:childTnLst>
                          </p:cTn>
                        </p:par>
                        <p:par>
                          <p:cTn id="907" fill="hold">
                            <p:stCondLst>
                              <p:cond delay="10390"/>
                            </p:stCondLst>
                            <p:childTnLst>
                              <p:par>
                                <p:cTn id="908" presetID="1" presetClass="emph" presetSubtype="2" fill="hold" nodeType="afterEffect">
                                  <p:stCondLst>
                                    <p:cond delay="0"/>
                                  </p:stCondLst>
                                  <p:childTnLst>
                                    <p:animClr clrSpc="rgb" dir="cw">
                                      <p:cBhvr>
                                        <p:cTn id="909" dur="60" fill="hold"/>
                                        <p:tgtEl>
                                          <p:spTgt spid="193"/>
                                        </p:tgtEl>
                                        <p:attrNameLst>
                                          <p:attrName>fillcolor</p:attrName>
                                        </p:attrNameLst>
                                      </p:cBhvr>
                                      <p:to>
                                        <a:srgbClr val="CECECE"/>
                                      </p:to>
                                    </p:animClr>
                                    <p:set>
                                      <p:cBhvr>
                                        <p:cTn id="910" dur="60" fill="hold"/>
                                        <p:tgtEl>
                                          <p:spTgt spid="193"/>
                                        </p:tgtEl>
                                        <p:attrNameLst>
                                          <p:attrName>fill.type</p:attrName>
                                        </p:attrNameLst>
                                      </p:cBhvr>
                                      <p:to>
                                        <p:strVal val="solid"/>
                                      </p:to>
                                    </p:set>
                                    <p:set>
                                      <p:cBhvr>
                                        <p:cTn id="911" dur="60" fill="hold"/>
                                        <p:tgtEl>
                                          <p:spTgt spid="193"/>
                                        </p:tgtEl>
                                        <p:attrNameLst>
                                          <p:attrName>fill.on</p:attrName>
                                        </p:attrNameLst>
                                      </p:cBhvr>
                                      <p:to>
                                        <p:strVal val="true"/>
                                      </p:to>
                                    </p:set>
                                  </p:childTnLst>
                                </p:cTn>
                              </p:par>
                            </p:childTnLst>
                          </p:cTn>
                        </p:par>
                        <p:par>
                          <p:cTn id="912" fill="hold">
                            <p:stCondLst>
                              <p:cond delay="10450"/>
                            </p:stCondLst>
                            <p:childTnLst>
                              <p:par>
                                <p:cTn id="913" presetID="1" presetClass="emph" presetSubtype="2" fill="hold" nodeType="afterEffect">
                                  <p:stCondLst>
                                    <p:cond delay="0"/>
                                  </p:stCondLst>
                                  <p:childTnLst>
                                    <p:animClr clrSpc="rgb" dir="cw">
                                      <p:cBhvr>
                                        <p:cTn id="914" dur="60" fill="hold"/>
                                        <p:tgtEl>
                                          <p:spTgt spid="241"/>
                                        </p:tgtEl>
                                        <p:attrNameLst>
                                          <p:attrName>fillcolor</p:attrName>
                                        </p:attrNameLst>
                                      </p:cBhvr>
                                      <p:to>
                                        <a:srgbClr val="CECECE"/>
                                      </p:to>
                                    </p:animClr>
                                    <p:set>
                                      <p:cBhvr>
                                        <p:cTn id="915" dur="60" fill="hold"/>
                                        <p:tgtEl>
                                          <p:spTgt spid="241"/>
                                        </p:tgtEl>
                                        <p:attrNameLst>
                                          <p:attrName>fill.type</p:attrName>
                                        </p:attrNameLst>
                                      </p:cBhvr>
                                      <p:to>
                                        <p:strVal val="solid"/>
                                      </p:to>
                                    </p:set>
                                    <p:set>
                                      <p:cBhvr>
                                        <p:cTn id="916" dur="60" fill="hold"/>
                                        <p:tgtEl>
                                          <p:spTgt spid="241"/>
                                        </p:tgtEl>
                                        <p:attrNameLst>
                                          <p:attrName>fill.on</p:attrName>
                                        </p:attrNameLst>
                                      </p:cBhvr>
                                      <p:to>
                                        <p:strVal val="true"/>
                                      </p:to>
                                    </p:set>
                                  </p:childTnLst>
                                </p:cTn>
                              </p:par>
                            </p:childTnLst>
                          </p:cTn>
                        </p:par>
                        <p:par>
                          <p:cTn id="917" fill="hold">
                            <p:stCondLst>
                              <p:cond delay="10510"/>
                            </p:stCondLst>
                            <p:childTnLst>
                              <p:par>
                                <p:cTn id="918" presetID="1" presetClass="emph" presetSubtype="2" fill="hold" nodeType="afterEffect">
                                  <p:stCondLst>
                                    <p:cond delay="0"/>
                                  </p:stCondLst>
                                  <p:childTnLst>
                                    <p:animClr clrSpc="rgb" dir="cw">
                                      <p:cBhvr>
                                        <p:cTn id="919" dur="60" fill="hold"/>
                                        <p:tgtEl>
                                          <p:spTgt spid="239"/>
                                        </p:tgtEl>
                                        <p:attrNameLst>
                                          <p:attrName>fillcolor</p:attrName>
                                        </p:attrNameLst>
                                      </p:cBhvr>
                                      <p:to>
                                        <a:srgbClr val="CECECE"/>
                                      </p:to>
                                    </p:animClr>
                                    <p:set>
                                      <p:cBhvr>
                                        <p:cTn id="920" dur="60" fill="hold"/>
                                        <p:tgtEl>
                                          <p:spTgt spid="239"/>
                                        </p:tgtEl>
                                        <p:attrNameLst>
                                          <p:attrName>fill.type</p:attrName>
                                        </p:attrNameLst>
                                      </p:cBhvr>
                                      <p:to>
                                        <p:strVal val="solid"/>
                                      </p:to>
                                    </p:set>
                                    <p:set>
                                      <p:cBhvr>
                                        <p:cTn id="921" dur="60" fill="hold"/>
                                        <p:tgtEl>
                                          <p:spTgt spid="239"/>
                                        </p:tgtEl>
                                        <p:attrNameLst>
                                          <p:attrName>fill.on</p:attrName>
                                        </p:attrNameLst>
                                      </p:cBhvr>
                                      <p:to>
                                        <p:strVal val="true"/>
                                      </p:to>
                                    </p:set>
                                  </p:childTnLst>
                                </p:cTn>
                              </p:par>
                            </p:childTnLst>
                          </p:cTn>
                        </p:par>
                        <p:par>
                          <p:cTn id="922" fill="hold">
                            <p:stCondLst>
                              <p:cond delay="10570"/>
                            </p:stCondLst>
                            <p:childTnLst>
                              <p:par>
                                <p:cTn id="923" presetID="1" presetClass="emph" presetSubtype="2" fill="hold" nodeType="afterEffect">
                                  <p:stCondLst>
                                    <p:cond delay="0"/>
                                  </p:stCondLst>
                                  <p:childTnLst>
                                    <p:animClr clrSpc="rgb" dir="cw">
                                      <p:cBhvr>
                                        <p:cTn id="924" dur="60" fill="hold"/>
                                        <p:tgtEl>
                                          <p:spTgt spid="244"/>
                                        </p:tgtEl>
                                        <p:attrNameLst>
                                          <p:attrName>fillcolor</p:attrName>
                                        </p:attrNameLst>
                                      </p:cBhvr>
                                      <p:to>
                                        <a:srgbClr val="CECECE"/>
                                      </p:to>
                                    </p:animClr>
                                    <p:set>
                                      <p:cBhvr>
                                        <p:cTn id="925" dur="60" fill="hold"/>
                                        <p:tgtEl>
                                          <p:spTgt spid="244"/>
                                        </p:tgtEl>
                                        <p:attrNameLst>
                                          <p:attrName>fill.type</p:attrName>
                                        </p:attrNameLst>
                                      </p:cBhvr>
                                      <p:to>
                                        <p:strVal val="solid"/>
                                      </p:to>
                                    </p:set>
                                    <p:set>
                                      <p:cBhvr>
                                        <p:cTn id="926" dur="60" fill="hold"/>
                                        <p:tgtEl>
                                          <p:spTgt spid="244"/>
                                        </p:tgtEl>
                                        <p:attrNameLst>
                                          <p:attrName>fill.on</p:attrName>
                                        </p:attrNameLst>
                                      </p:cBhvr>
                                      <p:to>
                                        <p:strVal val="true"/>
                                      </p:to>
                                    </p:set>
                                  </p:childTnLst>
                                </p:cTn>
                              </p:par>
                            </p:childTnLst>
                          </p:cTn>
                        </p:par>
                        <p:par>
                          <p:cTn id="927" fill="hold">
                            <p:stCondLst>
                              <p:cond delay="10630"/>
                            </p:stCondLst>
                            <p:childTnLst>
                              <p:par>
                                <p:cTn id="928" presetID="1" presetClass="emph" presetSubtype="2" fill="hold" nodeType="afterEffect">
                                  <p:stCondLst>
                                    <p:cond delay="0"/>
                                  </p:stCondLst>
                                  <p:childTnLst>
                                    <p:animClr clrSpc="rgb" dir="cw">
                                      <p:cBhvr>
                                        <p:cTn id="929" dur="60" fill="hold"/>
                                        <p:tgtEl>
                                          <p:spTgt spid="240"/>
                                        </p:tgtEl>
                                        <p:attrNameLst>
                                          <p:attrName>fillcolor</p:attrName>
                                        </p:attrNameLst>
                                      </p:cBhvr>
                                      <p:to>
                                        <a:srgbClr val="CECECE"/>
                                      </p:to>
                                    </p:animClr>
                                    <p:set>
                                      <p:cBhvr>
                                        <p:cTn id="930" dur="60" fill="hold"/>
                                        <p:tgtEl>
                                          <p:spTgt spid="240"/>
                                        </p:tgtEl>
                                        <p:attrNameLst>
                                          <p:attrName>fill.type</p:attrName>
                                        </p:attrNameLst>
                                      </p:cBhvr>
                                      <p:to>
                                        <p:strVal val="solid"/>
                                      </p:to>
                                    </p:set>
                                    <p:set>
                                      <p:cBhvr>
                                        <p:cTn id="931" dur="60" fill="hold"/>
                                        <p:tgtEl>
                                          <p:spTgt spid="240"/>
                                        </p:tgtEl>
                                        <p:attrNameLst>
                                          <p:attrName>fill.on</p:attrName>
                                        </p:attrNameLst>
                                      </p:cBhvr>
                                      <p:to>
                                        <p:strVal val="true"/>
                                      </p:to>
                                    </p:set>
                                  </p:childTnLst>
                                </p:cTn>
                              </p:par>
                            </p:childTnLst>
                          </p:cTn>
                        </p:par>
                        <p:par>
                          <p:cTn id="932" fill="hold">
                            <p:stCondLst>
                              <p:cond delay="10690"/>
                            </p:stCondLst>
                            <p:childTnLst>
                              <p:par>
                                <p:cTn id="933" presetID="1" presetClass="emph" presetSubtype="2" fill="hold" nodeType="afterEffect">
                                  <p:stCondLst>
                                    <p:cond delay="0"/>
                                  </p:stCondLst>
                                  <p:childTnLst>
                                    <p:animClr clrSpc="rgb" dir="cw">
                                      <p:cBhvr>
                                        <p:cTn id="934" dur="60" fill="hold"/>
                                        <p:tgtEl>
                                          <p:spTgt spid="196"/>
                                        </p:tgtEl>
                                        <p:attrNameLst>
                                          <p:attrName>fillcolor</p:attrName>
                                        </p:attrNameLst>
                                      </p:cBhvr>
                                      <p:to>
                                        <a:srgbClr val="CECECE"/>
                                      </p:to>
                                    </p:animClr>
                                    <p:set>
                                      <p:cBhvr>
                                        <p:cTn id="935" dur="60" fill="hold"/>
                                        <p:tgtEl>
                                          <p:spTgt spid="196"/>
                                        </p:tgtEl>
                                        <p:attrNameLst>
                                          <p:attrName>fill.type</p:attrName>
                                        </p:attrNameLst>
                                      </p:cBhvr>
                                      <p:to>
                                        <p:strVal val="solid"/>
                                      </p:to>
                                    </p:set>
                                    <p:set>
                                      <p:cBhvr>
                                        <p:cTn id="936" dur="60" fill="hold"/>
                                        <p:tgtEl>
                                          <p:spTgt spid="196"/>
                                        </p:tgtEl>
                                        <p:attrNameLst>
                                          <p:attrName>fill.on</p:attrName>
                                        </p:attrNameLst>
                                      </p:cBhvr>
                                      <p:to>
                                        <p:strVal val="true"/>
                                      </p:to>
                                    </p:set>
                                  </p:childTnLst>
                                </p:cTn>
                              </p:par>
                            </p:childTnLst>
                          </p:cTn>
                        </p:par>
                        <p:par>
                          <p:cTn id="937" fill="hold">
                            <p:stCondLst>
                              <p:cond delay="10750"/>
                            </p:stCondLst>
                            <p:childTnLst>
                              <p:par>
                                <p:cTn id="938" presetID="1" presetClass="emph" presetSubtype="2" fill="hold" nodeType="afterEffect">
                                  <p:stCondLst>
                                    <p:cond delay="0"/>
                                  </p:stCondLst>
                                  <p:childTnLst>
                                    <p:animClr clrSpc="rgb" dir="cw">
                                      <p:cBhvr>
                                        <p:cTn id="939" dur="60" fill="hold"/>
                                        <p:tgtEl>
                                          <p:spTgt spid="184"/>
                                        </p:tgtEl>
                                        <p:attrNameLst>
                                          <p:attrName>fillcolor</p:attrName>
                                        </p:attrNameLst>
                                      </p:cBhvr>
                                      <p:to>
                                        <a:srgbClr val="CECECE"/>
                                      </p:to>
                                    </p:animClr>
                                    <p:set>
                                      <p:cBhvr>
                                        <p:cTn id="940" dur="60" fill="hold"/>
                                        <p:tgtEl>
                                          <p:spTgt spid="184"/>
                                        </p:tgtEl>
                                        <p:attrNameLst>
                                          <p:attrName>fill.type</p:attrName>
                                        </p:attrNameLst>
                                      </p:cBhvr>
                                      <p:to>
                                        <p:strVal val="solid"/>
                                      </p:to>
                                    </p:set>
                                    <p:set>
                                      <p:cBhvr>
                                        <p:cTn id="941" dur="60" fill="hold"/>
                                        <p:tgtEl>
                                          <p:spTgt spid="184"/>
                                        </p:tgtEl>
                                        <p:attrNameLst>
                                          <p:attrName>fill.on</p:attrName>
                                        </p:attrNameLst>
                                      </p:cBhvr>
                                      <p:to>
                                        <p:strVal val="true"/>
                                      </p:to>
                                    </p:set>
                                  </p:childTnLst>
                                </p:cTn>
                              </p:par>
                            </p:childTnLst>
                          </p:cTn>
                        </p:par>
                        <p:par>
                          <p:cTn id="942" fill="hold">
                            <p:stCondLst>
                              <p:cond delay="10810"/>
                            </p:stCondLst>
                            <p:childTnLst>
                              <p:par>
                                <p:cTn id="943" presetID="1" presetClass="emph" presetSubtype="2" fill="hold" nodeType="afterEffect">
                                  <p:stCondLst>
                                    <p:cond delay="0"/>
                                  </p:stCondLst>
                                  <p:childTnLst>
                                    <p:animClr clrSpc="rgb" dir="cw">
                                      <p:cBhvr>
                                        <p:cTn id="944" dur="60" fill="hold"/>
                                        <p:tgtEl>
                                          <p:spTgt spid="186"/>
                                        </p:tgtEl>
                                        <p:attrNameLst>
                                          <p:attrName>fillcolor</p:attrName>
                                        </p:attrNameLst>
                                      </p:cBhvr>
                                      <p:to>
                                        <a:srgbClr val="CECECE"/>
                                      </p:to>
                                    </p:animClr>
                                    <p:set>
                                      <p:cBhvr>
                                        <p:cTn id="945" dur="60" fill="hold"/>
                                        <p:tgtEl>
                                          <p:spTgt spid="186"/>
                                        </p:tgtEl>
                                        <p:attrNameLst>
                                          <p:attrName>fill.type</p:attrName>
                                        </p:attrNameLst>
                                      </p:cBhvr>
                                      <p:to>
                                        <p:strVal val="solid"/>
                                      </p:to>
                                    </p:set>
                                    <p:set>
                                      <p:cBhvr>
                                        <p:cTn id="946" dur="60" fill="hold"/>
                                        <p:tgtEl>
                                          <p:spTgt spid="186"/>
                                        </p:tgtEl>
                                        <p:attrNameLst>
                                          <p:attrName>fill.on</p:attrName>
                                        </p:attrNameLst>
                                      </p:cBhvr>
                                      <p:to>
                                        <p:strVal val="true"/>
                                      </p:to>
                                    </p:set>
                                  </p:childTnLst>
                                </p:cTn>
                              </p:par>
                            </p:childTnLst>
                          </p:cTn>
                        </p:par>
                        <p:par>
                          <p:cTn id="947" fill="hold">
                            <p:stCondLst>
                              <p:cond delay="10870"/>
                            </p:stCondLst>
                            <p:childTnLst>
                              <p:par>
                                <p:cTn id="948" presetID="1" presetClass="emph" presetSubtype="2" fill="hold" nodeType="afterEffect">
                                  <p:stCondLst>
                                    <p:cond delay="0"/>
                                  </p:stCondLst>
                                  <p:childTnLst>
                                    <p:animClr clrSpc="rgb" dir="cw">
                                      <p:cBhvr>
                                        <p:cTn id="949" dur="60" fill="hold"/>
                                        <p:tgtEl>
                                          <p:spTgt spid="242"/>
                                        </p:tgtEl>
                                        <p:attrNameLst>
                                          <p:attrName>fillcolor</p:attrName>
                                        </p:attrNameLst>
                                      </p:cBhvr>
                                      <p:to>
                                        <a:srgbClr val="CECECE"/>
                                      </p:to>
                                    </p:animClr>
                                    <p:set>
                                      <p:cBhvr>
                                        <p:cTn id="950" dur="60" fill="hold"/>
                                        <p:tgtEl>
                                          <p:spTgt spid="242"/>
                                        </p:tgtEl>
                                        <p:attrNameLst>
                                          <p:attrName>fill.type</p:attrName>
                                        </p:attrNameLst>
                                      </p:cBhvr>
                                      <p:to>
                                        <p:strVal val="solid"/>
                                      </p:to>
                                    </p:set>
                                    <p:set>
                                      <p:cBhvr>
                                        <p:cTn id="951" dur="60" fill="hold"/>
                                        <p:tgtEl>
                                          <p:spTgt spid="242"/>
                                        </p:tgtEl>
                                        <p:attrNameLst>
                                          <p:attrName>fill.on</p:attrName>
                                        </p:attrNameLst>
                                      </p:cBhvr>
                                      <p:to>
                                        <p:strVal val="true"/>
                                      </p:to>
                                    </p:set>
                                  </p:childTnLst>
                                </p:cTn>
                              </p:par>
                            </p:childTnLst>
                          </p:cTn>
                        </p:par>
                        <p:par>
                          <p:cTn id="952" fill="hold">
                            <p:stCondLst>
                              <p:cond delay="10930"/>
                            </p:stCondLst>
                            <p:childTnLst>
                              <p:par>
                                <p:cTn id="953" presetID="1" presetClass="emph" presetSubtype="2" fill="hold" nodeType="afterEffect">
                                  <p:stCondLst>
                                    <p:cond delay="0"/>
                                  </p:stCondLst>
                                  <p:childTnLst>
                                    <p:animClr clrSpc="rgb" dir="cw">
                                      <p:cBhvr>
                                        <p:cTn id="954" dur="60" fill="hold"/>
                                        <p:tgtEl>
                                          <p:spTgt spid="190"/>
                                        </p:tgtEl>
                                        <p:attrNameLst>
                                          <p:attrName>fillcolor</p:attrName>
                                        </p:attrNameLst>
                                      </p:cBhvr>
                                      <p:to>
                                        <a:srgbClr val="CECECE"/>
                                      </p:to>
                                    </p:animClr>
                                    <p:set>
                                      <p:cBhvr>
                                        <p:cTn id="955" dur="60" fill="hold"/>
                                        <p:tgtEl>
                                          <p:spTgt spid="190"/>
                                        </p:tgtEl>
                                        <p:attrNameLst>
                                          <p:attrName>fill.type</p:attrName>
                                        </p:attrNameLst>
                                      </p:cBhvr>
                                      <p:to>
                                        <p:strVal val="solid"/>
                                      </p:to>
                                    </p:set>
                                    <p:set>
                                      <p:cBhvr>
                                        <p:cTn id="956" dur="60" fill="hold"/>
                                        <p:tgtEl>
                                          <p:spTgt spid="190"/>
                                        </p:tgtEl>
                                        <p:attrNameLst>
                                          <p:attrName>fill.on</p:attrName>
                                        </p:attrNameLst>
                                      </p:cBhvr>
                                      <p:to>
                                        <p:strVal val="true"/>
                                      </p:to>
                                    </p:set>
                                  </p:childTnLst>
                                </p:cTn>
                              </p:par>
                            </p:childTnLst>
                          </p:cTn>
                        </p:par>
                        <p:par>
                          <p:cTn id="957" fill="hold">
                            <p:stCondLst>
                              <p:cond delay="10990"/>
                            </p:stCondLst>
                            <p:childTnLst>
                              <p:par>
                                <p:cTn id="958" presetID="1" presetClass="emph" presetSubtype="2" fill="hold" nodeType="afterEffect">
                                  <p:stCondLst>
                                    <p:cond delay="0"/>
                                  </p:stCondLst>
                                  <p:childTnLst>
                                    <p:animClr clrSpc="rgb" dir="cw">
                                      <p:cBhvr>
                                        <p:cTn id="959" dur="60" fill="hold"/>
                                        <p:tgtEl>
                                          <p:spTgt spid="187"/>
                                        </p:tgtEl>
                                        <p:attrNameLst>
                                          <p:attrName>fillcolor</p:attrName>
                                        </p:attrNameLst>
                                      </p:cBhvr>
                                      <p:to>
                                        <a:srgbClr val="CECECE"/>
                                      </p:to>
                                    </p:animClr>
                                    <p:set>
                                      <p:cBhvr>
                                        <p:cTn id="960" dur="60" fill="hold"/>
                                        <p:tgtEl>
                                          <p:spTgt spid="187"/>
                                        </p:tgtEl>
                                        <p:attrNameLst>
                                          <p:attrName>fill.type</p:attrName>
                                        </p:attrNameLst>
                                      </p:cBhvr>
                                      <p:to>
                                        <p:strVal val="solid"/>
                                      </p:to>
                                    </p:set>
                                    <p:set>
                                      <p:cBhvr>
                                        <p:cTn id="961" dur="60" fill="hold"/>
                                        <p:tgtEl>
                                          <p:spTgt spid="187"/>
                                        </p:tgtEl>
                                        <p:attrNameLst>
                                          <p:attrName>fill.on</p:attrName>
                                        </p:attrNameLst>
                                      </p:cBhvr>
                                      <p:to>
                                        <p:strVal val="true"/>
                                      </p:to>
                                    </p:set>
                                  </p:childTnLst>
                                </p:cTn>
                              </p:par>
                            </p:childTnLst>
                          </p:cTn>
                        </p:par>
                        <p:par>
                          <p:cTn id="962" fill="hold">
                            <p:stCondLst>
                              <p:cond delay="11050"/>
                            </p:stCondLst>
                            <p:childTnLst>
                              <p:par>
                                <p:cTn id="963" presetID="1" presetClass="emph" presetSubtype="2" fill="hold" nodeType="afterEffect">
                                  <p:stCondLst>
                                    <p:cond delay="0"/>
                                  </p:stCondLst>
                                  <p:childTnLst>
                                    <p:animClr clrSpc="rgb" dir="cw">
                                      <p:cBhvr>
                                        <p:cTn id="964" dur="60" fill="hold"/>
                                        <p:tgtEl>
                                          <p:spTgt spid="243"/>
                                        </p:tgtEl>
                                        <p:attrNameLst>
                                          <p:attrName>fillcolor</p:attrName>
                                        </p:attrNameLst>
                                      </p:cBhvr>
                                      <p:to>
                                        <a:srgbClr val="CECECE"/>
                                      </p:to>
                                    </p:animClr>
                                    <p:set>
                                      <p:cBhvr>
                                        <p:cTn id="965" dur="60" fill="hold"/>
                                        <p:tgtEl>
                                          <p:spTgt spid="243"/>
                                        </p:tgtEl>
                                        <p:attrNameLst>
                                          <p:attrName>fill.type</p:attrName>
                                        </p:attrNameLst>
                                      </p:cBhvr>
                                      <p:to>
                                        <p:strVal val="solid"/>
                                      </p:to>
                                    </p:set>
                                    <p:set>
                                      <p:cBhvr>
                                        <p:cTn id="966" dur="60" fill="hold"/>
                                        <p:tgtEl>
                                          <p:spTgt spid="243"/>
                                        </p:tgtEl>
                                        <p:attrNameLst>
                                          <p:attrName>fill.on</p:attrName>
                                        </p:attrNameLst>
                                      </p:cBhvr>
                                      <p:to>
                                        <p:strVal val="true"/>
                                      </p:to>
                                    </p:set>
                                  </p:childTnLst>
                                </p:cTn>
                              </p:par>
                            </p:childTnLst>
                          </p:cTn>
                        </p:par>
                        <p:par>
                          <p:cTn id="967" fill="hold">
                            <p:stCondLst>
                              <p:cond delay="11110"/>
                            </p:stCondLst>
                            <p:childTnLst>
                              <p:par>
                                <p:cTn id="968" presetID="1" presetClass="emph" presetSubtype="2" fill="hold" nodeType="afterEffect">
                                  <p:stCondLst>
                                    <p:cond delay="0"/>
                                  </p:stCondLst>
                                  <p:childTnLst>
                                    <p:animClr clrSpc="rgb" dir="cw">
                                      <p:cBhvr>
                                        <p:cTn id="969" dur="60" fill="hold"/>
                                        <p:tgtEl>
                                          <p:spTgt spid="234"/>
                                        </p:tgtEl>
                                        <p:attrNameLst>
                                          <p:attrName>fillcolor</p:attrName>
                                        </p:attrNameLst>
                                      </p:cBhvr>
                                      <p:to>
                                        <a:srgbClr val="CECECE"/>
                                      </p:to>
                                    </p:animClr>
                                    <p:set>
                                      <p:cBhvr>
                                        <p:cTn id="970" dur="60" fill="hold"/>
                                        <p:tgtEl>
                                          <p:spTgt spid="234"/>
                                        </p:tgtEl>
                                        <p:attrNameLst>
                                          <p:attrName>fill.type</p:attrName>
                                        </p:attrNameLst>
                                      </p:cBhvr>
                                      <p:to>
                                        <p:strVal val="solid"/>
                                      </p:to>
                                    </p:set>
                                    <p:set>
                                      <p:cBhvr>
                                        <p:cTn id="971" dur="60" fill="hold"/>
                                        <p:tgtEl>
                                          <p:spTgt spid="234"/>
                                        </p:tgtEl>
                                        <p:attrNameLst>
                                          <p:attrName>fill.on</p:attrName>
                                        </p:attrNameLst>
                                      </p:cBhvr>
                                      <p:to>
                                        <p:strVal val="true"/>
                                      </p:to>
                                    </p:set>
                                  </p:childTnLst>
                                </p:cTn>
                              </p:par>
                            </p:childTnLst>
                          </p:cTn>
                        </p:par>
                        <p:par>
                          <p:cTn id="972" fill="hold">
                            <p:stCondLst>
                              <p:cond delay="11170"/>
                            </p:stCondLst>
                            <p:childTnLst>
                              <p:par>
                                <p:cTn id="973" presetID="1" presetClass="emph" presetSubtype="2" fill="hold" nodeType="afterEffect">
                                  <p:stCondLst>
                                    <p:cond delay="0"/>
                                  </p:stCondLst>
                                  <p:childTnLst>
                                    <p:animClr clrSpc="rgb" dir="cw">
                                      <p:cBhvr>
                                        <p:cTn id="974" dur="60" fill="hold"/>
                                        <p:tgtEl>
                                          <p:spTgt spid="237"/>
                                        </p:tgtEl>
                                        <p:attrNameLst>
                                          <p:attrName>fillcolor</p:attrName>
                                        </p:attrNameLst>
                                      </p:cBhvr>
                                      <p:to>
                                        <a:srgbClr val="CECECE"/>
                                      </p:to>
                                    </p:animClr>
                                    <p:set>
                                      <p:cBhvr>
                                        <p:cTn id="975" dur="60" fill="hold"/>
                                        <p:tgtEl>
                                          <p:spTgt spid="237"/>
                                        </p:tgtEl>
                                        <p:attrNameLst>
                                          <p:attrName>fill.type</p:attrName>
                                        </p:attrNameLst>
                                      </p:cBhvr>
                                      <p:to>
                                        <p:strVal val="solid"/>
                                      </p:to>
                                    </p:set>
                                    <p:set>
                                      <p:cBhvr>
                                        <p:cTn id="976" dur="60" fill="hold"/>
                                        <p:tgtEl>
                                          <p:spTgt spid="237"/>
                                        </p:tgtEl>
                                        <p:attrNameLst>
                                          <p:attrName>fill.on</p:attrName>
                                        </p:attrNameLst>
                                      </p:cBhvr>
                                      <p:to>
                                        <p:strVal val="true"/>
                                      </p:to>
                                    </p:set>
                                  </p:childTnLst>
                                </p:cTn>
                              </p:par>
                            </p:childTnLst>
                          </p:cTn>
                        </p:par>
                        <p:par>
                          <p:cTn id="977" fill="hold">
                            <p:stCondLst>
                              <p:cond delay="11230"/>
                            </p:stCondLst>
                            <p:childTnLst>
                              <p:par>
                                <p:cTn id="978" presetID="1" presetClass="emph" presetSubtype="2" fill="hold" nodeType="afterEffect">
                                  <p:stCondLst>
                                    <p:cond delay="0"/>
                                  </p:stCondLst>
                                  <p:childTnLst>
                                    <p:animClr clrSpc="rgb" dir="cw">
                                      <p:cBhvr>
                                        <p:cTn id="979" dur="60" fill="hold"/>
                                        <p:tgtEl>
                                          <p:spTgt spid="185"/>
                                        </p:tgtEl>
                                        <p:attrNameLst>
                                          <p:attrName>fillcolor</p:attrName>
                                        </p:attrNameLst>
                                      </p:cBhvr>
                                      <p:to>
                                        <a:srgbClr val="CECECE"/>
                                      </p:to>
                                    </p:animClr>
                                    <p:set>
                                      <p:cBhvr>
                                        <p:cTn id="980" dur="60" fill="hold"/>
                                        <p:tgtEl>
                                          <p:spTgt spid="185"/>
                                        </p:tgtEl>
                                        <p:attrNameLst>
                                          <p:attrName>fill.type</p:attrName>
                                        </p:attrNameLst>
                                      </p:cBhvr>
                                      <p:to>
                                        <p:strVal val="solid"/>
                                      </p:to>
                                    </p:set>
                                    <p:set>
                                      <p:cBhvr>
                                        <p:cTn id="981" dur="60" fill="hold"/>
                                        <p:tgtEl>
                                          <p:spTgt spid="185"/>
                                        </p:tgtEl>
                                        <p:attrNameLst>
                                          <p:attrName>fill.on</p:attrName>
                                        </p:attrNameLst>
                                      </p:cBhvr>
                                      <p:to>
                                        <p:strVal val="true"/>
                                      </p:to>
                                    </p:set>
                                  </p:childTnLst>
                                </p:cTn>
                              </p:par>
                            </p:childTnLst>
                          </p:cTn>
                        </p:par>
                        <p:par>
                          <p:cTn id="982" fill="hold">
                            <p:stCondLst>
                              <p:cond delay="11290"/>
                            </p:stCondLst>
                            <p:childTnLst>
                              <p:par>
                                <p:cTn id="983" presetID="1" presetClass="emph" presetSubtype="2" fill="hold" nodeType="afterEffect">
                                  <p:stCondLst>
                                    <p:cond delay="0"/>
                                  </p:stCondLst>
                                  <p:childTnLst>
                                    <p:animClr clrSpc="rgb" dir="cw">
                                      <p:cBhvr>
                                        <p:cTn id="984" dur="60" fill="hold"/>
                                        <p:tgtEl>
                                          <p:spTgt spid="230"/>
                                        </p:tgtEl>
                                        <p:attrNameLst>
                                          <p:attrName>fillcolor</p:attrName>
                                        </p:attrNameLst>
                                      </p:cBhvr>
                                      <p:to>
                                        <a:srgbClr val="CECECE"/>
                                      </p:to>
                                    </p:animClr>
                                    <p:set>
                                      <p:cBhvr>
                                        <p:cTn id="985" dur="60" fill="hold"/>
                                        <p:tgtEl>
                                          <p:spTgt spid="230"/>
                                        </p:tgtEl>
                                        <p:attrNameLst>
                                          <p:attrName>fill.type</p:attrName>
                                        </p:attrNameLst>
                                      </p:cBhvr>
                                      <p:to>
                                        <p:strVal val="solid"/>
                                      </p:to>
                                    </p:set>
                                    <p:set>
                                      <p:cBhvr>
                                        <p:cTn id="986" dur="60" fill="hold"/>
                                        <p:tgtEl>
                                          <p:spTgt spid="230"/>
                                        </p:tgtEl>
                                        <p:attrNameLst>
                                          <p:attrName>fill.on</p:attrName>
                                        </p:attrNameLst>
                                      </p:cBhvr>
                                      <p:to>
                                        <p:strVal val="true"/>
                                      </p:to>
                                    </p:set>
                                  </p:childTnLst>
                                </p:cTn>
                              </p:par>
                            </p:childTnLst>
                          </p:cTn>
                        </p:par>
                        <p:par>
                          <p:cTn id="987" fill="hold">
                            <p:stCondLst>
                              <p:cond delay="11350"/>
                            </p:stCondLst>
                            <p:childTnLst>
                              <p:par>
                                <p:cTn id="988" presetID="1" presetClass="emph" presetSubtype="2" fill="hold" nodeType="afterEffect">
                                  <p:stCondLst>
                                    <p:cond delay="0"/>
                                  </p:stCondLst>
                                  <p:childTnLst>
                                    <p:animClr clrSpc="rgb" dir="cw">
                                      <p:cBhvr>
                                        <p:cTn id="989" dur="60" fill="hold"/>
                                        <p:tgtEl>
                                          <p:spTgt spid="232"/>
                                        </p:tgtEl>
                                        <p:attrNameLst>
                                          <p:attrName>fillcolor</p:attrName>
                                        </p:attrNameLst>
                                      </p:cBhvr>
                                      <p:to>
                                        <a:srgbClr val="CECECE"/>
                                      </p:to>
                                    </p:animClr>
                                    <p:set>
                                      <p:cBhvr>
                                        <p:cTn id="990" dur="60" fill="hold"/>
                                        <p:tgtEl>
                                          <p:spTgt spid="232"/>
                                        </p:tgtEl>
                                        <p:attrNameLst>
                                          <p:attrName>fill.type</p:attrName>
                                        </p:attrNameLst>
                                      </p:cBhvr>
                                      <p:to>
                                        <p:strVal val="solid"/>
                                      </p:to>
                                    </p:set>
                                    <p:set>
                                      <p:cBhvr>
                                        <p:cTn id="991" dur="60" fill="hold"/>
                                        <p:tgtEl>
                                          <p:spTgt spid="232"/>
                                        </p:tgtEl>
                                        <p:attrNameLst>
                                          <p:attrName>fill.on</p:attrName>
                                        </p:attrNameLst>
                                      </p:cBhvr>
                                      <p:to>
                                        <p:strVal val="true"/>
                                      </p:to>
                                    </p:set>
                                  </p:childTnLst>
                                </p:cTn>
                              </p:par>
                            </p:childTnLst>
                          </p:cTn>
                        </p:par>
                        <p:par>
                          <p:cTn id="992" fill="hold">
                            <p:stCondLst>
                              <p:cond delay="11410"/>
                            </p:stCondLst>
                            <p:childTnLst>
                              <p:par>
                                <p:cTn id="993" presetID="1" presetClass="emph" presetSubtype="2" fill="hold" nodeType="afterEffect">
                                  <p:stCondLst>
                                    <p:cond delay="0"/>
                                  </p:stCondLst>
                                  <p:childTnLst>
                                    <p:animClr clrSpc="rgb" dir="cw">
                                      <p:cBhvr>
                                        <p:cTn id="994" dur="60" fill="hold"/>
                                        <p:tgtEl>
                                          <p:spTgt spid="189"/>
                                        </p:tgtEl>
                                        <p:attrNameLst>
                                          <p:attrName>fillcolor</p:attrName>
                                        </p:attrNameLst>
                                      </p:cBhvr>
                                      <p:to>
                                        <a:srgbClr val="CECECE"/>
                                      </p:to>
                                    </p:animClr>
                                    <p:set>
                                      <p:cBhvr>
                                        <p:cTn id="995" dur="60" fill="hold"/>
                                        <p:tgtEl>
                                          <p:spTgt spid="189"/>
                                        </p:tgtEl>
                                        <p:attrNameLst>
                                          <p:attrName>fill.type</p:attrName>
                                        </p:attrNameLst>
                                      </p:cBhvr>
                                      <p:to>
                                        <p:strVal val="solid"/>
                                      </p:to>
                                    </p:set>
                                    <p:set>
                                      <p:cBhvr>
                                        <p:cTn id="996" dur="60" fill="hold"/>
                                        <p:tgtEl>
                                          <p:spTgt spid="189"/>
                                        </p:tgtEl>
                                        <p:attrNameLst>
                                          <p:attrName>fill.on</p:attrName>
                                        </p:attrNameLst>
                                      </p:cBhvr>
                                      <p:to>
                                        <p:strVal val="true"/>
                                      </p:to>
                                    </p:set>
                                  </p:childTnLst>
                                </p:cTn>
                              </p:par>
                            </p:childTnLst>
                          </p:cTn>
                        </p:par>
                        <p:par>
                          <p:cTn id="997" fill="hold">
                            <p:stCondLst>
                              <p:cond delay="11470"/>
                            </p:stCondLst>
                            <p:childTnLst>
                              <p:par>
                                <p:cTn id="998" presetID="1" presetClass="emph" presetSubtype="2" fill="hold" nodeType="afterEffect">
                                  <p:stCondLst>
                                    <p:cond delay="0"/>
                                  </p:stCondLst>
                                  <p:childTnLst>
                                    <p:animClr clrSpc="rgb" dir="cw">
                                      <p:cBhvr>
                                        <p:cTn id="999" dur="60" fill="hold"/>
                                        <p:tgtEl>
                                          <p:spTgt spid="233"/>
                                        </p:tgtEl>
                                        <p:attrNameLst>
                                          <p:attrName>fillcolor</p:attrName>
                                        </p:attrNameLst>
                                      </p:cBhvr>
                                      <p:to>
                                        <a:srgbClr val="CECECE"/>
                                      </p:to>
                                    </p:animClr>
                                    <p:set>
                                      <p:cBhvr>
                                        <p:cTn id="1000" dur="60" fill="hold"/>
                                        <p:tgtEl>
                                          <p:spTgt spid="233"/>
                                        </p:tgtEl>
                                        <p:attrNameLst>
                                          <p:attrName>fill.type</p:attrName>
                                        </p:attrNameLst>
                                      </p:cBhvr>
                                      <p:to>
                                        <p:strVal val="solid"/>
                                      </p:to>
                                    </p:set>
                                    <p:set>
                                      <p:cBhvr>
                                        <p:cTn id="1001" dur="60" fill="hold"/>
                                        <p:tgtEl>
                                          <p:spTgt spid="233"/>
                                        </p:tgtEl>
                                        <p:attrNameLst>
                                          <p:attrName>fill.on</p:attrName>
                                        </p:attrNameLst>
                                      </p:cBhvr>
                                      <p:to>
                                        <p:strVal val="true"/>
                                      </p:to>
                                    </p:set>
                                  </p:childTnLst>
                                </p:cTn>
                              </p:par>
                            </p:childTnLst>
                          </p:cTn>
                        </p:par>
                        <p:par>
                          <p:cTn id="1002" fill="hold">
                            <p:stCondLst>
                              <p:cond delay="11530"/>
                            </p:stCondLst>
                            <p:childTnLst>
                              <p:par>
                                <p:cTn id="1003" presetID="1" presetClass="emph" presetSubtype="2" fill="hold" nodeType="afterEffect">
                                  <p:stCondLst>
                                    <p:cond delay="0"/>
                                  </p:stCondLst>
                                  <p:childTnLst>
                                    <p:animClr clrSpc="rgb" dir="cw">
                                      <p:cBhvr>
                                        <p:cTn id="1004" dur="60" fill="hold"/>
                                        <p:tgtEl>
                                          <p:spTgt spid="188"/>
                                        </p:tgtEl>
                                        <p:attrNameLst>
                                          <p:attrName>fillcolor</p:attrName>
                                        </p:attrNameLst>
                                      </p:cBhvr>
                                      <p:to>
                                        <a:srgbClr val="CECECE"/>
                                      </p:to>
                                    </p:animClr>
                                    <p:set>
                                      <p:cBhvr>
                                        <p:cTn id="1005" dur="60" fill="hold"/>
                                        <p:tgtEl>
                                          <p:spTgt spid="188"/>
                                        </p:tgtEl>
                                        <p:attrNameLst>
                                          <p:attrName>fill.type</p:attrName>
                                        </p:attrNameLst>
                                      </p:cBhvr>
                                      <p:to>
                                        <p:strVal val="solid"/>
                                      </p:to>
                                    </p:set>
                                    <p:set>
                                      <p:cBhvr>
                                        <p:cTn id="1006" dur="60" fill="hold"/>
                                        <p:tgtEl>
                                          <p:spTgt spid="188"/>
                                        </p:tgtEl>
                                        <p:attrNameLst>
                                          <p:attrName>fill.on</p:attrName>
                                        </p:attrNameLst>
                                      </p:cBhvr>
                                      <p:to>
                                        <p:strVal val="true"/>
                                      </p:to>
                                    </p:set>
                                  </p:childTnLst>
                                </p:cTn>
                              </p:par>
                            </p:childTnLst>
                          </p:cTn>
                        </p:par>
                        <p:par>
                          <p:cTn id="1007" fill="hold">
                            <p:stCondLst>
                              <p:cond delay="11590"/>
                            </p:stCondLst>
                            <p:childTnLst>
                              <p:par>
                                <p:cTn id="1008" presetID="1" presetClass="emph" presetSubtype="2" fill="hold" nodeType="afterEffect">
                                  <p:stCondLst>
                                    <p:cond delay="0"/>
                                  </p:stCondLst>
                                  <p:childTnLst>
                                    <p:animClr clrSpc="rgb" dir="cw">
                                      <p:cBhvr>
                                        <p:cTn id="1009" dur="60" fill="hold"/>
                                        <p:tgtEl>
                                          <p:spTgt spid="235"/>
                                        </p:tgtEl>
                                        <p:attrNameLst>
                                          <p:attrName>fillcolor</p:attrName>
                                        </p:attrNameLst>
                                      </p:cBhvr>
                                      <p:to>
                                        <a:srgbClr val="CECECE"/>
                                      </p:to>
                                    </p:animClr>
                                    <p:set>
                                      <p:cBhvr>
                                        <p:cTn id="1010" dur="60" fill="hold"/>
                                        <p:tgtEl>
                                          <p:spTgt spid="235"/>
                                        </p:tgtEl>
                                        <p:attrNameLst>
                                          <p:attrName>fill.type</p:attrName>
                                        </p:attrNameLst>
                                      </p:cBhvr>
                                      <p:to>
                                        <p:strVal val="solid"/>
                                      </p:to>
                                    </p:set>
                                    <p:set>
                                      <p:cBhvr>
                                        <p:cTn id="1011" dur="60" fill="hold"/>
                                        <p:tgtEl>
                                          <p:spTgt spid="235"/>
                                        </p:tgtEl>
                                        <p:attrNameLst>
                                          <p:attrName>fill.on</p:attrName>
                                        </p:attrNameLst>
                                      </p:cBhvr>
                                      <p:to>
                                        <p:strVal val="true"/>
                                      </p:to>
                                    </p:set>
                                  </p:childTnLst>
                                </p:cTn>
                              </p:par>
                            </p:childTnLst>
                          </p:cTn>
                        </p:par>
                        <p:par>
                          <p:cTn id="1012" fill="hold">
                            <p:stCondLst>
                              <p:cond delay="11650"/>
                            </p:stCondLst>
                            <p:childTnLst>
                              <p:par>
                                <p:cTn id="1013" presetID="1" presetClass="emph" presetSubtype="2" fill="hold" nodeType="afterEffect">
                                  <p:stCondLst>
                                    <p:cond delay="0"/>
                                  </p:stCondLst>
                                  <p:childTnLst>
                                    <p:animClr clrSpc="rgb" dir="cw">
                                      <p:cBhvr>
                                        <p:cTn id="1014" dur="60" fill="hold"/>
                                        <p:tgtEl>
                                          <p:spTgt spid="231"/>
                                        </p:tgtEl>
                                        <p:attrNameLst>
                                          <p:attrName>fillcolor</p:attrName>
                                        </p:attrNameLst>
                                      </p:cBhvr>
                                      <p:to>
                                        <a:srgbClr val="CECECE"/>
                                      </p:to>
                                    </p:animClr>
                                    <p:set>
                                      <p:cBhvr>
                                        <p:cTn id="1015" dur="60" fill="hold"/>
                                        <p:tgtEl>
                                          <p:spTgt spid="231"/>
                                        </p:tgtEl>
                                        <p:attrNameLst>
                                          <p:attrName>fill.type</p:attrName>
                                        </p:attrNameLst>
                                      </p:cBhvr>
                                      <p:to>
                                        <p:strVal val="solid"/>
                                      </p:to>
                                    </p:set>
                                    <p:set>
                                      <p:cBhvr>
                                        <p:cTn id="1016" dur="60" fill="hold"/>
                                        <p:tgtEl>
                                          <p:spTgt spid="231"/>
                                        </p:tgtEl>
                                        <p:attrNameLst>
                                          <p:attrName>fill.on</p:attrName>
                                        </p:attrNameLst>
                                      </p:cBhvr>
                                      <p:to>
                                        <p:strVal val="true"/>
                                      </p:to>
                                    </p:set>
                                  </p:childTnLst>
                                </p:cTn>
                              </p:par>
                            </p:childTnLst>
                          </p:cTn>
                        </p:par>
                        <p:par>
                          <p:cTn id="1017" fill="hold">
                            <p:stCondLst>
                              <p:cond delay="11710"/>
                            </p:stCondLst>
                            <p:childTnLst>
                              <p:par>
                                <p:cTn id="1018" presetID="1" presetClass="emph" presetSubtype="2" fill="hold" nodeType="afterEffect">
                                  <p:stCondLst>
                                    <p:cond delay="0"/>
                                  </p:stCondLst>
                                  <p:childTnLst>
                                    <p:animClr clrSpc="rgb" dir="cw">
                                      <p:cBhvr>
                                        <p:cTn id="1019" dur="60" fill="hold"/>
                                        <p:tgtEl>
                                          <p:spTgt spid="229"/>
                                        </p:tgtEl>
                                        <p:attrNameLst>
                                          <p:attrName>fillcolor</p:attrName>
                                        </p:attrNameLst>
                                      </p:cBhvr>
                                      <p:to>
                                        <a:srgbClr val="CECECE"/>
                                      </p:to>
                                    </p:animClr>
                                    <p:set>
                                      <p:cBhvr>
                                        <p:cTn id="1020" dur="60" fill="hold"/>
                                        <p:tgtEl>
                                          <p:spTgt spid="229"/>
                                        </p:tgtEl>
                                        <p:attrNameLst>
                                          <p:attrName>fill.type</p:attrName>
                                        </p:attrNameLst>
                                      </p:cBhvr>
                                      <p:to>
                                        <p:strVal val="solid"/>
                                      </p:to>
                                    </p:set>
                                    <p:set>
                                      <p:cBhvr>
                                        <p:cTn id="1021" dur="60" fill="hold"/>
                                        <p:tgtEl>
                                          <p:spTgt spid="229"/>
                                        </p:tgtEl>
                                        <p:attrNameLst>
                                          <p:attrName>fill.on</p:attrName>
                                        </p:attrNameLst>
                                      </p:cBhvr>
                                      <p:to>
                                        <p:strVal val="true"/>
                                      </p:to>
                                    </p:set>
                                  </p:childTnLst>
                                </p:cTn>
                              </p:par>
                            </p:childTnLst>
                          </p:cTn>
                        </p:par>
                        <p:par>
                          <p:cTn id="1022" fill="hold">
                            <p:stCondLst>
                              <p:cond delay="11770"/>
                            </p:stCondLst>
                            <p:childTnLst>
                              <p:par>
                                <p:cTn id="1023" presetID="1" presetClass="emph" presetSubtype="2" fill="hold" nodeType="afterEffect">
                                  <p:stCondLst>
                                    <p:cond delay="0"/>
                                  </p:stCondLst>
                                  <p:childTnLst>
                                    <p:animClr clrSpc="rgb" dir="cw">
                                      <p:cBhvr>
                                        <p:cTn id="1024" dur="60" fill="hold"/>
                                        <p:tgtEl>
                                          <p:spTgt spid="173"/>
                                        </p:tgtEl>
                                        <p:attrNameLst>
                                          <p:attrName>fillcolor</p:attrName>
                                        </p:attrNameLst>
                                      </p:cBhvr>
                                      <p:to>
                                        <a:srgbClr val="CECECE"/>
                                      </p:to>
                                    </p:animClr>
                                    <p:set>
                                      <p:cBhvr>
                                        <p:cTn id="1025" dur="60" fill="hold"/>
                                        <p:tgtEl>
                                          <p:spTgt spid="173"/>
                                        </p:tgtEl>
                                        <p:attrNameLst>
                                          <p:attrName>fill.type</p:attrName>
                                        </p:attrNameLst>
                                      </p:cBhvr>
                                      <p:to>
                                        <p:strVal val="solid"/>
                                      </p:to>
                                    </p:set>
                                    <p:set>
                                      <p:cBhvr>
                                        <p:cTn id="1026" dur="60" fill="hold"/>
                                        <p:tgtEl>
                                          <p:spTgt spid="173"/>
                                        </p:tgtEl>
                                        <p:attrNameLst>
                                          <p:attrName>fill.on</p:attrName>
                                        </p:attrNameLst>
                                      </p:cBhvr>
                                      <p:to>
                                        <p:strVal val="true"/>
                                      </p:to>
                                    </p:set>
                                  </p:childTnLst>
                                </p:cTn>
                              </p:par>
                            </p:childTnLst>
                          </p:cTn>
                        </p:par>
                        <p:par>
                          <p:cTn id="1027" fill="hold">
                            <p:stCondLst>
                              <p:cond delay="11830"/>
                            </p:stCondLst>
                            <p:childTnLst>
                              <p:par>
                                <p:cTn id="1028" presetID="1" presetClass="emph" presetSubtype="2" fill="hold" nodeType="afterEffect">
                                  <p:stCondLst>
                                    <p:cond delay="0"/>
                                  </p:stCondLst>
                                  <p:childTnLst>
                                    <p:animClr clrSpc="rgb" dir="cw">
                                      <p:cBhvr>
                                        <p:cTn id="1029" dur="60" fill="hold"/>
                                        <p:tgtEl>
                                          <p:spTgt spid="172"/>
                                        </p:tgtEl>
                                        <p:attrNameLst>
                                          <p:attrName>fillcolor</p:attrName>
                                        </p:attrNameLst>
                                      </p:cBhvr>
                                      <p:to>
                                        <a:srgbClr val="CECECE"/>
                                      </p:to>
                                    </p:animClr>
                                    <p:set>
                                      <p:cBhvr>
                                        <p:cTn id="1030" dur="60" fill="hold"/>
                                        <p:tgtEl>
                                          <p:spTgt spid="172"/>
                                        </p:tgtEl>
                                        <p:attrNameLst>
                                          <p:attrName>fill.type</p:attrName>
                                        </p:attrNameLst>
                                      </p:cBhvr>
                                      <p:to>
                                        <p:strVal val="solid"/>
                                      </p:to>
                                    </p:set>
                                    <p:set>
                                      <p:cBhvr>
                                        <p:cTn id="1031" dur="60" fill="hold"/>
                                        <p:tgtEl>
                                          <p:spTgt spid="172"/>
                                        </p:tgtEl>
                                        <p:attrNameLst>
                                          <p:attrName>fill.on</p:attrName>
                                        </p:attrNameLst>
                                      </p:cBhvr>
                                      <p:to>
                                        <p:strVal val="true"/>
                                      </p:to>
                                    </p:set>
                                  </p:childTnLst>
                                </p:cTn>
                              </p:par>
                            </p:childTnLst>
                          </p:cTn>
                        </p:par>
                        <p:par>
                          <p:cTn id="1032" fill="hold">
                            <p:stCondLst>
                              <p:cond delay="11890"/>
                            </p:stCondLst>
                            <p:childTnLst>
                              <p:par>
                                <p:cTn id="1033" presetID="1" presetClass="emph" presetSubtype="2" fill="hold" nodeType="afterEffect">
                                  <p:stCondLst>
                                    <p:cond delay="0"/>
                                  </p:stCondLst>
                                  <p:childTnLst>
                                    <p:animClr clrSpc="rgb" dir="cw">
                                      <p:cBhvr>
                                        <p:cTn id="1034" dur="60" fill="hold"/>
                                        <p:tgtEl>
                                          <p:spTgt spid="175"/>
                                        </p:tgtEl>
                                        <p:attrNameLst>
                                          <p:attrName>fillcolor</p:attrName>
                                        </p:attrNameLst>
                                      </p:cBhvr>
                                      <p:to>
                                        <a:srgbClr val="CECECE"/>
                                      </p:to>
                                    </p:animClr>
                                    <p:set>
                                      <p:cBhvr>
                                        <p:cTn id="1035" dur="60" fill="hold"/>
                                        <p:tgtEl>
                                          <p:spTgt spid="175"/>
                                        </p:tgtEl>
                                        <p:attrNameLst>
                                          <p:attrName>fill.type</p:attrName>
                                        </p:attrNameLst>
                                      </p:cBhvr>
                                      <p:to>
                                        <p:strVal val="solid"/>
                                      </p:to>
                                    </p:set>
                                    <p:set>
                                      <p:cBhvr>
                                        <p:cTn id="1036" dur="60" fill="hold"/>
                                        <p:tgtEl>
                                          <p:spTgt spid="175"/>
                                        </p:tgtEl>
                                        <p:attrNameLst>
                                          <p:attrName>fill.on</p:attrName>
                                        </p:attrNameLst>
                                      </p:cBhvr>
                                      <p:to>
                                        <p:strVal val="true"/>
                                      </p:to>
                                    </p:set>
                                  </p:childTnLst>
                                </p:cTn>
                              </p:par>
                            </p:childTnLst>
                          </p:cTn>
                        </p:par>
                        <p:par>
                          <p:cTn id="1037" fill="hold">
                            <p:stCondLst>
                              <p:cond delay="11950"/>
                            </p:stCondLst>
                            <p:childTnLst>
                              <p:par>
                                <p:cTn id="1038" presetID="1" presetClass="emph" presetSubtype="2" fill="hold" nodeType="afterEffect">
                                  <p:stCondLst>
                                    <p:cond delay="0"/>
                                  </p:stCondLst>
                                  <p:childTnLst>
                                    <p:animClr clrSpc="rgb" dir="cw">
                                      <p:cBhvr>
                                        <p:cTn id="1039" dur="60" fill="hold"/>
                                        <p:tgtEl>
                                          <p:spTgt spid="178"/>
                                        </p:tgtEl>
                                        <p:attrNameLst>
                                          <p:attrName>fillcolor</p:attrName>
                                        </p:attrNameLst>
                                      </p:cBhvr>
                                      <p:to>
                                        <a:srgbClr val="CECECE"/>
                                      </p:to>
                                    </p:animClr>
                                    <p:set>
                                      <p:cBhvr>
                                        <p:cTn id="1040" dur="60" fill="hold"/>
                                        <p:tgtEl>
                                          <p:spTgt spid="178"/>
                                        </p:tgtEl>
                                        <p:attrNameLst>
                                          <p:attrName>fill.type</p:attrName>
                                        </p:attrNameLst>
                                      </p:cBhvr>
                                      <p:to>
                                        <p:strVal val="solid"/>
                                      </p:to>
                                    </p:set>
                                    <p:set>
                                      <p:cBhvr>
                                        <p:cTn id="1041" dur="60" fill="hold"/>
                                        <p:tgtEl>
                                          <p:spTgt spid="178"/>
                                        </p:tgtEl>
                                        <p:attrNameLst>
                                          <p:attrName>fill.on</p:attrName>
                                        </p:attrNameLst>
                                      </p:cBhvr>
                                      <p:to>
                                        <p:strVal val="true"/>
                                      </p:to>
                                    </p:set>
                                  </p:childTnLst>
                                </p:cTn>
                              </p:par>
                            </p:childTnLst>
                          </p:cTn>
                        </p:par>
                        <p:par>
                          <p:cTn id="1042" fill="hold">
                            <p:stCondLst>
                              <p:cond delay="12010"/>
                            </p:stCondLst>
                            <p:childTnLst>
                              <p:par>
                                <p:cTn id="1043" presetID="1" presetClass="emph" presetSubtype="2" fill="hold" nodeType="afterEffect">
                                  <p:stCondLst>
                                    <p:cond delay="0"/>
                                  </p:stCondLst>
                                  <p:childTnLst>
                                    <p:animClr clrSpc="rgb" dir="cw">
                                      <p:cBhvr>
                                        <p:cTn id="1044" dur="60" fill="hold"/>
                                        <p:tgtEl>
                                          <p:spTgt spid="222"/>
                                        </p:tgtEl>
                                        <p:attrNameLst>
                                          <p:attrName>fillcolor</p:attrName>
                                        </p:attrNameLst>
                                      </p:cBhvr>
                                      <p:to>
                                        <a:srgbClr val="CECECE"/>
                                      </p:to>
                                    </p:animClr>
                                    <p:set>
                                      <p:cBhvr>
                                        <p:cTn id="1045" dur="60" fill="hold"/>
                                        <p:tgtEl>
                                          <p:spTgt spid="222"/>
                                        </p:tgtEl>
                                        <p:attrNameLst>
                                          <p:attrName>fill.type</p:attrName>
                                        </p:attrNameLst>
                                      </p:cBhvr>
                                      <p:to>
                                        <p:strVal val="solid"/>
                                      </p:to>
                                    </p:set>
                                    <p:set>
                                      <p:cBhvr>
                                        <p:cTn id="1046" dur="60" fill="hold"/>
                                        <p:tgtEl>
                                          <p:spTgt spid="222"/>
                                        </p:tgtEl>
                                        <p:attrNameLst>
                                          <p:attrName>fill.on</p:attrName>
                                        </p:attrNameLst>
                                      </p:cBhvr>
                                      <p:to>
                                        <p:strVal val="true"/>
                                      </p:to>
                                    </p:set>
                                  </p:childTnLst>
                                </p:cTn>
                              </p:par>
                            </p:childTnLst>
                          </p:cTn>
                        </p:par>
                        <p:par>
                          <p:cTn id="1047" fill="hold">
                            <p:stCondLst>
                              <p:cond delay="12070"/>
                            </p:stCondLst>
                            <p:childTnLst>
                              <p:par>
                                <p:cTn id="1048" presetID="1" presetClass="emph" presetSubtype="2" fill="hold" nodeType="afterEffect">
                                  <p:stCondLst>
                                    <p:cond delay="0"/>
                                  </p:stCondLst>
                                  <p:childTnLst>
                                    <p:animClr clrSpc="rgb" dir="cw">
                                      <p:cBhvr>
                                        <p:cTn id="1049" dur="60" fill="hold"/>
                                        <p:tgtEl>
                                          <p:spTgt spid="236"/>
                                        </p:tgtEl>
                                        <p:attrNameLst>
                                          <p:attrName>fillcolor</p:attrName>
                                        </p:attrNameLst>
                                      </p:cBhvr>
                                      <p:to>
                                        <a:srgbClr val="CECECE"/>
                                      </p:to>
                                    </p:animClr>
                                    <p:set>
                                      <p:cBhvr>
                                        <p:cTn id="1050" dur="60" fill="hold"/>
                                        <p:tgtEl>
                                          <p:spTgt spid="236"/>
                                        </p:tgtEl>
                                        <p:attrNameLst>
                                          <p:attrName>fill.type</p:attrName>
                                        </p:attrNameLst>
                                      </p:cBhvr>
                                      <p:to>
                                        <p:strVal val="solid"/>
                                      </p:to>
                                    </p:set>
                                    <p:set>
                                      <p:cBhvr>
                                        <p:cTn id="1051" dur="60" fill="hold"/>
                                        <p:tgtEl>
                                          <p:spTgt spid="236"/>
                                        </p:tgtEl>
                                        <p:attrNameLst>
                                          <p:attrName>fill.on</p:attrName>
                                        </p:attrNameLst>
                                      </p:cBhvr>
                                      <p:to>
                                        <p:strVal val="true"/>
                                      </p:to>
                                    </p:set>
                                  </p:childTnLst>
                                </p:cTn>
                              </p:par>
                            </p:childTnLst>
                          </p:cTn>
                        </p:par>
                        <p:par>
                          <p:cTn id="1052" fill="hold">
                            <p:stCondLst>
                              <p:cond delay="12130"/>
                            </p:stCondLst>
                            <p:childTnLst>
                              <p:par>
                                <p:cTn id="1053" presetID="1" presetClass="emph" presetSubtype="2" fill="hold" nodeType="afterEffect">
                                  <p:stCondLst>
                                    <p:cond delay="0"/>
                                  </p:stCondLst>
                                  <p:childTnLst>
                                    <p:animClr clrSpc="rgb" dir="cw">
                                      <p:cBhvr>
                                        <p:cTn id="1054" dur="60" fill="hold"/>
                                        <p:tgtEl>
                                          <p:spTgt spid="181"/>
                                        </p:tgtEl>
                                        <p:attrNameLst>
                                          <p:attrName>fillcolor</p:attrName>
                                        </p:attrNameLst>
                                      </p:cBhvr>
                                      <p:to>
                                        <a:srgbClr val="CECECE"/>
                                      </p:to>
                                    </p:animClr>
                                    <p:set>
                                      <p:cBhvr>
                                        <p:cTn id="1055" dur="60" fill="hold"/>
                                        <p:tgtEl>
                                          <p:spTgt spid="181"/>
                                        </p:tgtEl>
                                        <p:attrNameLst>
                                          <p:attrName>fill.type</p:attrName>
                                        </p:attrNameLst>
                                      </p:cBhvr>
                                      <p:to>
                                        <p:strVal val="solid"/>
                                      </p:to>
                                    </p:set>
                                    <p:set>
                                      <p:cBhvr>
                                        <p:cTn id="1056" dur="60" fill="hold"/>
                                        <p:tgtEl>
                                          <p:spTgt spid="181"/>
                                        </p:tgtEl>
                                        <p:attrNameLst>
                                          <p:attrName>fill.on</p:attrName>
                                        </p:attrNameLst>
                                      </p:cBhvr>
                                      <p:to>
                                        <p:strVal val="true"/>
                                      </p:to>
                                    </p:set>
                                  </p:childTnLst>
                                </p:cTn>
                              </p:par>
                            </p:childTnLst>
                          </p:cTn>
                        </p:par>
                        <p:par>
                          <p:cTn id="1057" fill="hold">
                            <p:stCondLst>
                              <p:cond delay="12190"/>
                            </p:stCondLst>
                            <p:childTnLst>
                              <p:par>
                                <p:cTn id="1058" presetID="1" presetClass="emph" presetSubtype="2" fill="hold" nodeType="afterEffect">
                                  <p:stCondLst>
                                    <p:cond delay="0"/>
                                  </p:stCondLst>
                                  <p:childTnLst>
                                    <p:animClr clrSpc="rgb" dir="cw">
                                      <p:cBhvr>
                                        <p:cTn id="1059" dur="60" fill="hold"/>
                                        <p:tgtEl>
                                          <p:spTgt spid="179"/>
                                        </p:tgtEl>
                                        <p:attrNameLst>
                                          <p:attrName>fillcolor</p:attrName>
                                        </p:attrNameLst>
                                      </p:cBhvr>
                                      <p:to>
                                        <a:srgbClr val="CECECE"/>
                                      </p:to>
                                    </p:animClr>
                                    <p:set>
                                      <p:cBhvr>
                                        <p:cTn id="1060" dur="60" fill="hold"/>
                                        <p:tgtEl>
                                          <p:spTgt spid="179"/>
                                        </p:tgtEl>
                                        <p:attrNameLst>
                                          <p:attrName>fill.type</p:attrName>
                                        </p:attrNameLst>
                                      </p:cBhvr>
                                      <p:to>
                                        <p:strVal val="solid"/>
                                      </p:to>
                                    </p:set>
                                    <p:set>
                                      <p:cBhvr>
                                        <p:cTn id="1061" dur="60" fill="hold"/>
                                        <p:tgtEl>
                                          <p:spTgt spid="179"/>
                                        </p:tgtEl>
                                        <p:attrNameLst>
                                          <p:attrName>fill.on</p:attrName>
                                        </p:attrNameLst>
                                      </p:cBhvr>
                                      <p:to>
                                        <p:strVal val="true"/>
                                      </p:to>
                                    </p:set>
                                  </p:childTnLst>
                                </p:cTn>
                              </p:par>
                            </p:childTnLst>
                          </p:cTn>
                        </p:par>
                        <p:par>
                          <p:cTn id="1062" fill="hold">
                            <p:stCondLst>
                              <p:cond delay="12250"/>
                            </p:stCondLst>
                            <p:childTnLst>
                              <p:par>
                                <p:cTn id="1063" presetID="1" presetClass="emph" presetSubtype="2" fill="hold" nodeType="afterEffect">
                                  <p:stCondLst>
                                    <p:cond delay="0"/>
                                  </p:stCondLst>
                                  <p:childTnLst>
                                    <p:animClr clrSpc="rgb" dir="cw">
                                      <p:cBhvr>
                                        <p:cTn id="1064" dur="60" fill="hold"/>
                                        <p:tgtEl>
                                          <p:spTgt spid="174"/>
                                        </p:tgtEl>
                                        <p:attrNameLst>
                                          <p:attrName>fillcolor</p:attrName>
                                        </p:attrNameLst>
                                      </p:cBhvr>
                                      <p:to>
                                        <a:srgbClr val="CECECE"/>
                                      </p:to>
                                    </p:animClr>
                                    <p:set>
                                      <p:cBhvr>
                                        <p:cTn id="1065" dur="60" fill="hold"/>
                                        <p:tgtEl>
                                          <p:spTgt spid="174"/>
                                        </p:tgtEl>
                                        <p:attrNameLst>
                                          <p:attrName>fill.type</p:attrName>
                                        </p:attrNameLst>
                                      </p:cBhvr>
                                      <p:to>
                                        <p:strVal val="solid"/>
                                      </p:to>
                                    </p:set>
                                    <p:set>
                                      <p:cBhvr>
                                        <p:cTn id="1066" dur="60" fill="hold"/>
                                        <p:tgtEl>
                                          <p:spTgt spid="174"/>
                                        </p:tgtEl>
                                        <p:attrNameLst>
                                          <p:attrName>fill.on</p:attrName>
                                        </p:attrNameLst>
                                      </p:cBhvr>
                                      <p:to>
                                        <p:strVal val="true"/>
                                      </p:to>
                                    </p:set>
                                  </p:childTnLst>
                                </p:cTn>
                              </p:par>
                            </p:childTnLst>
                          </p:cTn>
                        </p:par>
                        <p:par>
                          <p:cTn id="1067" fill="hold">
                            <p:stCondLst>
                              <p:cond delay="12310"/>
                            </p:stCondLst>
                            <p:childTnLst>
                              <p:par>
                                <p:cTn id="1068" presetID="1" presetClass="emph" presetSubtype="2" fill="hold" nodeType="afterEffect">
                                  <p:stCondLst>
                                    <p:cond delay="0"/>
                                  </p:stCondLst>
                                  <p:childTnLst>
                                    <p:animClr clrSpc="rgb" dir="cw">
                                      <p:cBhvr>
                                        <p:cTn id="1069" dur="60" fill="hold"/>
                                        <p:tgtEl>
                                          <p:spTgt spid="220"/>
                                        </p:tgtEl>
                                        <p:attrNameLst>
                                          <p:attrName>fillcolor</p:attrName>
                                        </p:attrNameLst>
                                      </p:cBhvr>
                                      <p:to>
                                        <a:srgbClr val="CECECE"/>
                                      </p:to>
                                    </p:animClr>
                                    <p:set>
                                      <p:cBhvr>
                                        <p:cTn id="1070" dur="60" fill="hold"/>
                                        <p:tgtEl>
                                          <p:spTgt spid="220"/>
                                        </p:tgtEl>
                                        <p:attrNameLst>
                                          <p:attrName>fill.type</p:attrName>
                                        </p:attrNameLst>
                                      </p:cBhvr>
                                      <p:to>
                                        <p:strVal val="solid"/>
                                      </p:to>
                                    </p:set>
                                    <p:set>
                                      <p:cBhvr>
                                        <p:cTn id="1071" dur="60" fill="hold"/>
                                        <p:tgtEl>
                                          <p:spTgt spid="220"/>
                                        </p:tgtEl>
                                        <p:attrNameLst>
                                          <p:attrName>fill.on</p:attrName>
                                        </p:attrNameLst>
                                      </p:cBhvr>
                                      <p:to>
                                        <p:strVal val="true"/>
                                      </p:to>
                                    </p:set>
                                  </p:childTnLst>
                                </p:cTn>
                              </p:par>
                            </p:childTnLst>
                          </p:cTn>
                        </p:par>
                        <p:par>
                          <p:cTn id="1072" fill="hold">
                            <p:stCondLst>
                              <p:cond delay="12370"/>
                            </p:stCondLst>
                            <p:childTnLst>
                              <p:par>
                                <p:cTn id="1073" presetID="1" presetClass="emph" presetSubtype="2" fill="hold" nodeType="afterEffect">
                                  <p:stCondLst>
                                    <p:cond delay="0"/>
                                  </p:stCondLst>
                                  <p:childTnLst>
                                    <p:animClr clrSpc="rgb" dir="cw">
                                      <p:cBhvr>
                                        <p:cTn id="1074" dur="60" fill="hold"/>
                                        <p:tgtEl>
                                          <p:spTgt spid="219"/>
                                        </p:tgtEl>
                                        <p:attrNameLst>
                                          <p:attrName>fillcolor</p:attrName>
                                        </p:attrNameLst>
                                      </p:cBhvr>
                                      <p:to>
                                        <a:srgbClr val="CECECE"/>
                                      </p:to>
                                    </p:animClr>
                                    <p:set>
                                      <p:cBhvr>
                                        <p:cTn id="1075" dur="60" fill="hold"/>
                                        <p:tgtEl>
                                          <p:spTgt spid="219"/>
                                        </p:tgtEl>
                                        <p:attrNameLst>
                                          <p:attrName>fill.type</p:attrName>
                                        </p:attrNameLst>
                                      </p:cBhvr>
                                      <p:to>
                                        <p:strVal val="solid"/>
                                      </p:to>
                                    </p:set>
                                    <p:set>
                                      <p:cBhvr>
                                        <p:cTn id="1076" dur="60" fill="hold"/>
                                        <p:tgtEl>
                                          <p:spTgt spid="219"/>
                                        </p:tgtEl>
                                        <p:attrNameLst>
                                          <p:attrName>fill.on</p:attrName>
                                        </p:attrNameLst>
                                      </p:cBhvr>
                                      <p:to>
                                        <p:strVal val="true"/>
                                      </p:to>
                                    </p:set>
                                  </p:childTnLst>
                                </p:cTn>
                              </p:par>
                            </p:childTnLst>
                          </p:cTn>
                        </p:par>
                        <p:par>
                          <p:cTn id="1077" fill="hold">
                            <p:stCondLst>
                              <p:cond delay="12430"/>
                            </p:stCondLst>
                            <p:childTnLst>
                              <p:par>
                                <p:cTn id="1078" presetID="1" presetClass="emph" presetSubtype="2" fill="hold" nodeType="afterEffect">
                                  <p:stCondLst>
                                    <p:cond delay="0"/>
                                  </p:stCondLst>
                                  <p:childTnLst>
                                    <p:animClr clrSpc="rgb" dir="cw">
                                      <p:cBhvr>
                                        <p:cTn id="1079" dur="60" fill="hold"/>
                                        <p:tgtEl>
                                          <p:spTgt spid="225"/>
                                        </p:tgtEl>
                                        <p:attrNameLst>
                                          <p:attrName>fillcolor</p:attrName>
                                        </p:attrNameLst>
                                      </p:cBhvr>
                                      <p:to>
                                        <a:srgbClr val="CECECE"/>
                                      </p:to>
                                    </p:animClr>
                                    <p:set>
                                      <p:cBhvr>
                                        <p:cTn id="1080" dur="60" fill="hold"/>
                                        <p:tgtEl>
                                          <p:spTgt spid="225"/>
                                        </p:tgtEl>
                                        <p:attrNameLst>
                                          <p:attrName>fill.type</p:attrName>
                                        </p:attrNameLst>
                                      </p:cBhvr>
                                      <p:to>
                                        <p:strVal val="solid"/>
                                      </p:to>
                                    </p:set>
                                    <p:set>
                                      <p:cBhvr>
                                        <p:cTn id="1081" dur="60" fill="hold"/>
                                        <p:tgtEl>
                                          <p:spTgt spid="225"/>
                                        </p:tgtEl>
                                        <p:attrNameLst>
                                          <p:attrName>fill.on</p:attrName>
                                        </p:attrNameLst>
                                      </p:cBhvr>
                                      <p:to>
                                        <p:strVal val="true"/>
                                      </p:to>
                                    </p:set>
                                  </p:childTnLst>
                                </p:cTn>
                              </p:par>
                            </p:childTnLst>
                          </p:cTn>
                        </p:par>
                        <p:par>
                          <p:cTn id="1082" fill="hold">
                            <p:stCondLst>
                              <p:cond delay="12490"/>
                            </p:stCondLst>
                            <p:childTnLst>
                              <p:par>
                                <p:cTn id="1083" presetID="1" presetClass="emph" presetSubtype="2" fill="hold" nodeType="afterEffect">
                                  <p:stCondLst>
                                    <p:cond delay="0"/>
                                  </p:stCondLst>
                                  <p:childTnLst>
                                    <p:animClr clrSpc="rgb" dir="cw">
                                      <p:cBhvr>
                                        <p:cTn id="1084" dur="60" fill="hold"/>
                                        <p:tgtEl>
                                          <p:spTgt spid="228"/>
                                        </p:tgtEl>
                                        <p:attrNameLst>
                                          <p:attrName>fillcolor</p:attrName>
                                        </p:attrNameLst>
                                      </p:cBhvr>
                                      <p:to>
                                        <a:srgbClr val="CECECE"/>
                                      </p:to>
                                    </p:animClr>
                                    <p:set>
                                      <p:cBhvr>
                                        <p:cTn id="1085" dur="60" fill="hold"/>
                                        <p:tgtEl>
                                          <p:spTgt spid="228"/>
                                        </p:tgtEl>
                                        <p:attrNameLst>
                                          <p:attrName>fill.type</p:attrName>
                                        </p:attrNameLst>
                                      </p:cBhvr>
                                      <p:to>
                                        <p:strVal val="solid"/>
                                      </p:to>
                                    </p:set>
                                    <p:set>
                                      <p:cBhvr>
                                        <p:cTn id="1086" dur="60" fill="hold"/>
                                        <p:tgtEl>
                                          <p:spTgt spid="228"/>
                                        </p:tgtEl>
                                        <p:attrNameLst>
                                          <p:attrName>fill.on</p:attrName>
                                        </p:attrNameLst>
                                      </p:cBhvr>
                                      <p:to>
                                        <p:strVal val="true"/>
                                      </p:to>
                                    </p:set>
                                  </p:childTnLst>
                                </p:cTn>
                              </p:par>
                            </p:childTnLst>
                          </p:cTn>
                        </p:par>
                        <p:par>
                          <p:cTn id="1087" fill="hold">
                            <p:stCondLst>
                              <p:cond delay="12550"/>
                            </p:stCondLst>
                            <p:childTnLst>
                              <p:par>
                                <p:cTn id="1088" presetID="1" presetClass="emph" presetSubtype="2" fill="hold" nodeType="afterEffect">
                                  <p:stCondLst>
                                    <p:cond delay="0"/>
                                  </p:stCondLst>
                                  <p:childTnLst>
                                    <p:animClr clrSpc="rgb" dir="cw">
                                      <p:cBhvr>
                                        <p:cTn id="1089" dur="60" fill="hold"/>
                                        <p:tgtEl>
                                          <p:spTgt spid="177"/>
                                        </p:tgtEl>
                                        <p:attrNameLst>
                                          <p:attrName>fillcolor</p:attrName>
                                        </p:attrNameLst>
                                      </p:cBhvr>
                                      <p:to>
                                        <a:srgbClr val="CECECE"/>
                                      </p:to>
                                    </p:animClr>
                                    <p:set>
                                      <p:cBhvr>
                                        <p:cTn id="1090" dur="60" fill="hold"/>
                                        <p:tgtEl>
                                          <p:spTgt spid="177"/>
                                        </p:tgtEl>
                                        <p:attrNameLst>
                                          <p:attrName>fill.type</p:attrName>
                                        </p:attrNameLst>
                                      </p:cBhvr>
                                      <p:to>
                                        <p:strVal val="solid"/>
                                      </p:to>
                                    </p:set>
                                    <p:set>
                                      <p:cBhvr>
                                        <p:cTn id="1091" dur="60" fill="hold"/>
                                        <p:tgtEl>
                                          <p:spTgt spid="177"/>
                                        </p:tgtEl>
                                        <p:attrNameLst>
                                          <p:attrName>fill.on</p:attrName>
                                        </p:attrNameLst>
                                      </p:cBhvr>
                                      <p:to>
                                        <p:strVal val="true"/>
                                      </p:to>
                                    </p:set>
                                  </p:childTnLst>
                                </p:cTn>
                              </p:par>
                            </p:childTnLst>
                          </p:cTn>
                        </p:par>
                        <p:par>
                          <p:cTn id="1092" fill="hold">
                            <p:stCondLst>
                              <p:cond delay="12610"/>
                            </p:stCondLst>
                            <p:childTnLst>
                              <p:par>
                                <p:cTn id="1093" presetID="1" presetClass="emph" presetSubtype="2" fill="hold" nodeType="afterEffect">
                                  <p:stCondLst>
                                    <p:cond delay="0"/>
                                  </p:stCondLst>
                                  <p:childTnLst>
                                    <p:animClr clrSpc="rgb" dir="cw">
                                      <p:cBhvr>
                                        <p:cTn id="1094" dur="60" fill="hold"/>
                                        <p:tgtEl>
                                          <p:spTgt spid="221"/>
                                        </p:tgtEl>
                                        <p:attrNameLst>
                                          <p:attrName>fillcolor</p:attrName>
                                        </p:attrNameLst>
                                      </p:cBhvr>
                                      <p:to>
                                        <a:srgbClr val="CECECE"/>
                                      </p:to>
                                    </p:animClr>
                                    <p:set>
                                      <p:cBhvr>
                                        <p:cTn id="1095" dur="60" fill="hold"/>
                                        <p:tgtEl>
                                          <p:spTgt spid="221"/>
                                        </p:tgtEl>
                                        <p:attrNameLst>
                                          <p:attrName>fill.type</p:attrName>
                                        </p:attrNameLst>
                                      </p:cBhvr>
                                      <p:to>
                                        <p:strVal val="solid"/>
                                      </p:to>
                                    </p:set>
                                    <p:set>
                                      <p:cBhvr>
                                        <p:cTn id="1096" dur="60" fill="hold"/>
                                        <p:tgtEl>
                                          <p:spTgt spid="221"/>
                                        </p:tgtEl>
                                        <p:attrNameLst>
                                          <p:attrName>fill.on</p:attrName>
                                        </p:attrNameLst>
                                      </p:cBhvr>
                                      <p:to>
                                        <p:strVal val="true"/>
                                      </p:to>
                                    </p:set>
                                  </p:childTnLst>
                                </p:cTn>
                              </p:par>
                            </p:childTnLst>
                          </p:cTn>
                        </p:par>
                        <p:par>
                          <p:cTn id="1097" fill="hold">
                            <p:stCondLst>
                              <p:cond delay="12670"/>
                            </p:stCondLst>
                            <p:childTnLst>
                              <p:par>
                                <p:cTn id="1098" presetID="1" presetClass="emph" presetSubtype="2" fill="hold" nodeType="afterEffect">
                                  <p:stCondLst>
                                    <p:cond delay="0"/>
                                  </p:stCondLst>
                                  <p:childTnLst>
                                    <p:animClr clrSpc="rgb" dir="cw">
                                      <p:cBhvr>
                                        <p:cTn id="1099" dur="60" fill="hold"/>
                                        <p:tgtEl>
                                          <p:spTgt spid="218"/>
                                        </p:tgtEl>
                                        <p:attrNameLst>
                                          <p:attrName>fillcolor</p:attrName>
                                        </p:attrNameLst>
                                      </p:cBhvr>
                                      <p:to>
                                        <a:srgbClr val="CECECE"/>
                                      </p:to>
                                    </p:animClr>
                                    <p:set>
                                      <p:cBhvr>
                                        <p:cTn id="1100" dur="60" fill="hold"/>
                                        <p:tgtEl>
                                          <p:spTgt spid="218"/>
                                        </p:tgtEl>
                                        <p:attrNameLst>
                                          <p:attrName>fill.type</p:attrName>
                                        </p:attrNameLst>
                                      </p:cBhvr>
                                      <p:to>
                                        <p:strVal val="solid"/>
                                      </p:to>
                                    </p:set>
                                    <p:set>
                                      <p:cBhvr>
                                        <p:cTn id="1101" dur="60" fill="hold"/>
                                        <p:tgtEl>
                                          <p:spTgt spid="218"/>
                                        </p:tgtEl>
                                        <p:attrNameLst>
                                          <p:attrName>fill.on</p:attrName>
                                        </p:attrNameLst>
                                      </p:cBhvr>
                                      <p:to>
                                        <p:strVal val="true"/>
                                      </p:to>
                                    </p:set>
                                  </p:childTnLst>
                                </p:cTn>
                              </p:par>
                            </p:childTnLst>
                          </p:cTn>
                        </p:par>
                        <p:par>
                          <p:cTn id="1102" fill="hold">
                            <p:stCondLst>
                              <p:cond delay="12730"/>
                            </p:stCondLst>
                            <p:childTnLst>
                              <p:par>
                                <p:cTn id="1103" presetID="1" presetClass="emph" presetSubtype="2" fill="hold" nodeType="afterEffect">
                                  <p:stCondLst>
                                    <p:cond delay="0"/>
                                  </p:stCondLst>
                                  <p:childTnLst>
                                    <p:animClr clrSpc="rgb" dir="cw">
                                      <p:cBhvr>
                                        <p:cTn id="1104" dur="60" fill="hold"/>
                                        <p:tgtEl>
                                          <p:spTgt spid="158"/>
                                        </p:tgtEl>
                                        <p:attrNameLst>
                                          <p:attrName>fillcolor</p:attrName>
                                        </p:attrNameLst>
                                      </p:cBhvr>
                                      <p:to>
                                        <a:srgbClr val="CECECE"/>
                                      </p:to>
                                    </p:animClr>
                                    <p:set>
                                      <p:cBhvr>
                                        <p:cTn id="1105" dur="60" fill="hold"/>
                                        <p:tgtEl>
                                          <p:spTgt spid="158"/>
                                        </p:tgtEl>
                                        <p:attrNameLst>
                                          <p:attrName>fill.type</p:attrName>
                                        </p:attrNameLst>
                                      </p:cBhvr>
                                      <p:to>
                                        <p:strVal val="solid"/>
                                      </p:to>
                                    </p:set>
                                    <p:set>
                                      <p:cBhvr>
                                        <p:cTn id="1106" dur="60" fill="hold"/>
                                        <p:tgtEl>
                                          <p:spTgt spid="158"/>
                                        </p:tgtEl>
                                        <p:attrNameLst>
                                          <p:attrName>fill.on</p:attrName>
                                        </p:attrNameLst>
                                      </p:cBhvr>
                                      <p:to>
                                        <p:strVal val="true"/>
                                      </p:to>
                                    </p:set>
                                  </p:childTnLst>
                                </p:cTn>
                              </p:par>
                            </p:childTnLst>
                          </p:cTn>
                        </p:par>
                        <p:par>
                          <p:cTn id="1107" fill="hold">
                            <p:stCondLst>
                              <p:cond delay="12790"/>
                            </p:stCondLst>
                            <p:childTnLst>
                              <p:par>
                                <p:cTn id="1108" presetID="1" presetClass="emph" presetSubtype="2" fill="hold" nodeType="afterEffect">
                                  <p:stCondLst>
                                    <p:cond delay="0"/>
                                  </p:stCondLst>
                                  <p:childTnLst>
                                    <p:animClr clrSpc="rgb" dir="cw">
                                      <p:cBhvr>
                                        <p:cTn id="1109" dur="60" fill="hold"/>
                                        <p:tgtEl>
                                          <p:spTgt spid="160"/>
                                        </p:tgtEl>
                                        <p:attrNameLst>
                                          <p:attrName>fillcolor</p:attrName>
                                        </p:attrNameLst>
                                      </p:cBhvr>
                                      <p:to>
                                        <a:srgbClr val="CECECE"/>
                                      </p:to>
                                    </p:animClr>
                                    <p:set>
                                      <p:cBhvr>
                                        <p:cTn id="1110" dur="60" fill="hold"/>
                                        <p:tgtEl>
                                          <p:spTgt spid="160"/>
                                        </p:tgtEl>
                                        <p:attrNameLst>
                                          <p:attrName>fill.type</p:attrName>
                                        </p:attrNameLst>
                                      </p:cBhvr>
                                      <p:to>
                                        <p:strVal val="solid"/>
                                      </p:to>
                                    </p:set>
                                    <p:set>
                                      <p:cBhvr>
                                        <p:cTn id="1111" dur="60" fill="hold"/>
                                        <p:tgtEl>
                                          <p:spTgt spid="160"/>
                                        </p:tgtEl>
                                        <p:attrNameLst>
                                          <p:attrName>fill.on</p:attrName>
                                        </p:attrNameLst>
                                      </p:cBhvr>
                                      <p:to>
                                        <p:strVal val="true"/>
                                      </p:to>
                                    </p:set>
                                  </p:childTnLst>
                                </p:cTn>
                              </p:par>
                            </p:childTnLst>
                          </p:cTn>
                        </p:par>
                        <p:par>
                          <p:cTn id="1112" fill="hold">
                            <p:stCondLst>
                              <p:cond delay="12850"/>
                            </p:stCondLst>
                            <p:childTnLst>
                              <p:par>
                                <p:cTn id="1113" presetID="1" presetClass="emph" presetSubtype="2" fill="hold" nodeType="afterEffect">
                                  <p:stCondLst>
                                    <p:cond delay="0"/>
                                  </p:stCondLst>
                                  <p:childTnLst>
                                    <p:animClr clrSpc="rgb" dir="cw">
                                      <p:cBhvr>
                                        <p:cTn id="1114" dur="60" fill="hold"/>
                                        <p:tgtEl>
                                          <p:spTgt spid="163"/>
                                        </p:tgtEl>
                                        <p:attrNameLst>
                                          <p:attrName>fillcolor</p:attrName>
                                        </p:attrNameLst>
                                      </p:cBhvr>
                                      <p:to>
                                        <a:srgbClr val="CECECE"/>
                                      </p:to>
                                    </p:animClr>
                                    <p:set>
                                      <p:cBhvr>
                                        <p:cTn id="1115" dur="60" fill="hold"/>
                                        <p:tgtEl>
                                          <p:spTgt spid="163"/>
                                        </p:tgtEl>
                                        <p:attrNameLst>
                                          <p:attrName>fill.type</p:attrName>
                                        </p:attrNameLst>
                                      </p:cBhvr>
                                      <p:to>
                                        <p:strVal val="solid"/>
                                      </p:to>
                                    </p:set>
                                    <p:set>
                                      <p:cBhvr>
                                        <p:cTn id="1116" dur="60" fill="hold"/>
                                        <p:tgtEl>
                                          <p:spTgt spid="163"/>
                                        </p:tgtEl>
                                        <p:attrNameLst>
                                          <p:attrName>fill.on</p:attrName>
                                        </p:attrNameLst>
                                      </p:cBhvr>
                                      <p:to>
                                        <p:strVal val="true"/>
                                      </p:to>
                                    </p:set>
                                  </p:childTnLst>
                                </p:cTn>
                              </p:par>
                            </p:childTnLst>
                          </p:cTn>
                        </p:par>
                        <p:par>
                          <p:cTn id="1117" fill="hold">
                            <p:stCondLst>
                              <p:cond delay="12910"/>
                            </p:stCondLst>
                            <p:childTnLst>
                              <p:par>
                                <p:cTn id="1118" presetID="1" presetClass="emph" presetSubtype="2" fill="hold" nodeType="afterEffect">
                                  <p:stCondLst>
                                    <p:cond delay="0"/>
                                  </p:stCondLst>
                                  <p:childTnLst>
                                    <p:animClr clrSpc="rgb" dir="cw">
                                      <p:cBhvr>
                                        <p:cTn id="1119" dur="60" fill="hold"/>
                                        <p:tgtEl>
                                          <p:spTgt spid="176"/>
                                        </p:tgtEl>
                                        <p:attrNameLst>
                                          <p:attrName>fillcolor</p:attrName>
                                        </p:attrNameLst>
                                      </p:cBhvr>
                                      <p:to>
                                        <a:srgbClr val="CECECE"/>
                                      </p:to>
                                    </p:animClr>
                                    <p:set>
                                      <p:cBhvr>
                                        <p:cTn id="1120" dur="60" fill="hold"/>
                                        <p:tgtEl>
                                          <p:spTgt spid="176"/>
                                        </p:tgtEl>
                                        <p:attrNameLst>
                                          <p:attrName>fill.type</p:attrName>
                                        </p:attrNameLst>
                                      </p:cBhvr>
                                      <p:to>
                                        <p:strVal val="solid"/>
                                      </p:to>
                                    </p:set>
                                    <p:set>
                                      <p:cBhvr>
                                        <p:cTn id="1121" dur="60" fill="hold"/>
                                        <p:tgtEl>
                                          <p:spTgt spid="176"/>
                                        </p:tgtEl>
                                        <p:attrNameLst>
                                          <p:attrName>fill.on</p:attrName>
                                        </p:attrNameLst>
                                      </p:cBhvr>
                                      <p:to>
                                        <p:strVal val="true"/>
                                      </p:to>
                                    </p:set>
                                  </p:childTnLst>
                                </p:cTn>
                              </p:par>
                            </p:childTnLst>
                          </p:cTn>
                        </p:par>
                        <p:par>
                          <p:cTn id="1122" fill="hold">
                            <p:stCondLst>
                              <p:cond delay="12970"/>
                            </p:stCondLst>
                            <p:childTnLst>
                              <p:par>
                                <p:cTn id="1123" presetID="1" presetClass="emph" presetSubtype="2" fill="hold" nodeType="afterEffect">
                                  <p:stCondLst>
                                    <p:cond delay="0"/>
                                  </p:stCondLst>
                                  <p:childTnLst>
                                    <p:animClr clrSpc="rgb" dir="cw">
                                      <p:cBhvr>
                                        <p:cTn id="1124" dur="60" fill="hold"/>
                                        <p:tgtEl>
                                          <p:spTgt spid="224"/>
                                        </p:tgtEl>
                                        <p:attrNameLst>
                                          <p:attrName>fillcolor</p:attrName>
                                        </p:attrNameLst>
                                      </p:cBhvr>
                                      <p:to>
                                        <a:srgbClr val="CECECE"/>
                                      </p:to>
                                    </p:animClr>
                                    <p:set>
                                      <p:cBhvr>
                                        <p:cTn id="1125" dur="60" fill="hold"/>
                                        <p:tgtEl>
                                          <p:spTgt spid="224"/>
                                        </p:tgtEl>
                                        <p:attrNameLst>
                                          <p:attrName>fill.type</p:attrName>
                                        </p:attrNameLst>
                                      </p:cBhvr>
                                      <p:to>
                                        <p:strVal val="solid"/>
                                      </p:to>
                                    </p:set>
                                    <p:set>
                                      <p:cBhvr>
                                        <p:cTn id="1126" dur="60" fill="hold"/>
                                        <p:tgtEl>
                                          <p:spTgt spid="224"/>
                                        </p:tgtEl>
                                        <p:attrNameLst>
                                          <p:attrName>fill.on</p:attrName>
                                        </p:attrNameLst>
                                      </p:cBhvr>
                                      <p:to>
                                        <p:strVal val="true"/>
                                      </p:to>
                                    </p:set>
                                  </p:childTnLst>
                                </p:cTn>
                              </p:par>
                            </p:childTnLst>
                          </p:cTn>
                        </p:par>
                        <p:par>
                          <p:cTn id="1127" fill="hold">
                            <p:stCondLst>
                              <p:cond delay="13030"/>
                            </p:stCondLst>
                            <p:childTnLst>
                              <p:par>
                                <p:cTn id="1128" presetID="1" presetClass="emph" presetSubtype="2" fill="hold" nodeType="afterEffect">
                                  <p:stCondLst>
                                    <p:cond delay="0"/>
                                  </p:stCondLst>
                                  <p:childTnLst>
                                    <p:animClr clrSpc="rgb" dir="cw">
                                      <p:cBhvr>
                                        <p:cTn id="1129" dur="60" fill="hold"/>
                                        <p:tgtEl>
                                          <p:spTgt spid="180"/>
                                        </p:tgtEl>
                                        <p:attrNameLst>
                                          <p:attrName>fillcolor</p:attrName>
                                        </p:attrNameLst>
                                      </p:cBhvr>
                                      <p:to>
                                        <a:srgbClr val="CECECE"/>
                                      </p:to>
                                    </p:animClr>
                                    <p:set>
                                      <p:cBhvr>
                                        <p:cTn id="1130" dur="60" fill="hold"/>
                                        <p:tgtEl>
                                          <p:spTgt spid="180"/>
                                        </p:tgtEl>
                                        <p:attrNameLst>
                                          <p:attrName>fill.type</p:attrName>
                                        </p:attrNameLst>
                                      </p:cBhvr>
                                      <p:to>
                                        <p:strVal val="solid"/>
                                      </p:to>
                                    </p:set>
                                    <p:set>
                                      <p:cBhvr>
                                        <p:cTn id="1131" dur="60" fill="hold"/>
                                        <p:tgtEl>
                                          <p:spTgt spid="180"/>
                                        </p:tgtEl>
                                        <p:attrNameLst>
                                          <p:attrName>fill.on</p:attrName>
                                        </p:attrNameLst>
                                      </p:cBhvr>
                                      <p:to>
                                        <p:strVal val="true"/>
                                      </p:to>
                                    </p:set>
                                  </p:childTnLst>
                                </p:cTn>
                              </p:par>
                            </p:childTnLst>
                          </p:cTn>
                        </p:par>
                        <p:par>
                          <p:cTn id="1132" fill="hold">
                            <p:stCondLst>
                              <p:cond delay="13090"/>
                            </p:stCondLst>
                            <p:childTnLst>
                              <p:par>
                                <p:cTn id="1133" presetID="1" presetClass="emph" presetSubtype="2" fill="hold" nodeType="afterEffect">
                                  <p:stCondLst>
                                    <p:cond delay="0"/>
                                  </p:stCondLst>
                                  <p:childTnLst>
                                    <p:animClr clrSpc="rgb" dir="cw">
                                      <p:cBhvr>
                                        <p:cTn id="1134" dur="60" fill="hold"/>
                                        <p:tgtEl>
                                          <p:spTgt spid="226"/>
                                        </p:tgtEl>
                                        <p:attrNameLst>
                                          <p:attrName>fillcolor</p:attrName>
                                        </p:attrNameLst>
                                      </p:cBhvr>
                                      <p:to>
                                        <a:srgbClr val="CECECE"/>
                                      </p:to>
                                    </p:animClr>
                                    <p:set>
                                      <p:cBhvr>
                                        <p:cTn id="1135" dur="60" fill="hold"/>
                                        <p:tgtEl>
                                          <p:spTgt spid="226"/>
                                        </p:tgtEl>
                                        <p:attrNameLst>
                                          <p:attrName>fill.type</p:attrName>
                                        </p:attrNameLst>
                                      </p:cBhvr>
                                      <p:to>
                                        <p:strVal val="solid"/>
                                      </p:to>
                                    </p:set>
                                    <p:set>
                                      <p:cBhvr>
                                        <p:cTn id="1136" dur="60" fill="hold"/>
                                        <p:tgtEl>
                                          <p:spTgt spid="226"/>
                                        </p:tgtEl>
                                        <p:attrNameLst>
                                          <p:attrName>fill.on</p:attrName>
                                        </p:attrNameLst>
                                      </p:cBhvr>
                                      <p:to>
                                        <p:strVal val="true"/>
                                      </p:to>
                                    </p:set>
                                  </p:childTnLst>
                                </p:cTn>
                              </p:par>
                            </p:childTnLst>
                          </p:cTn>
                        </p:par>
                        <p:par>
                          <p:cTn id="1137" fill="hold">
                            <p:stCondLst>
                              <p:cond delay="13150"/>
                            </p:stCondLst>
                            <p:childTnLst>
                              <p:par>
                                <p:cTn id="1138" presetID="1" presetClass="emph" presetSubtype="2" fill="hold" nodeType="afterEffect">
                                  <p:stCondLst>
                                    <p:cond delay="0"/>
                                  </p:stCondLst>
                                  <p:childTnLst>
                                    <p:animClr clrSpc="rgb" dir="cw">
                                      <p:cBhvr>
                                        <p:cTn id="1139" dur="60" fill="hold"/>
                                        <p:tgtEl>
                                          <p:spTgt spid="169"/>
                                        </p:tgtEl>
                                        <p:attrNameLst>
                                          <p:attrName>fillcolor</p:attrName>
                                        </p:attrNameLst>
                                      </p:cBhvr>
                                      <p:to>
                                        <a:srgbClr val="CECECE"/>
                                      </p:to>
                                    </p:animClr>
                                    <p:set>
                                      <p:cBhvr>
                                        <p:cTn id="1140" dur="60" fill="hold"/>
                                        <p:tgtEl>
                                          <p:spTgt spid="169"/>
                                        </p:tgtEl>
                                        <p:attrNameLst>
                                          <p:attrName>fill.type</p:attrName>
                                        </p:attrNameLst>
                                      </p:cBhvr>
                                      <p:to>
                                        <p:strVal val="solid"/>
                                      </p:to>
                                    </p:set>
                                    <p:set>
                                      <p:cBhvr>
                                        <p:cTn id="1141" dur="60" fill="hold"/>
                                        <p:tgtEl>
                                          <p:spTgt spid="169"/>
                                        </p:tgtEl>
                                        <p:attrNameLst>
                                          <p:attrName>fill.on</p:attrName>
                                        </p:attrNameLst>
                                      </p:cBhvr>
                                      <p:to>
                                        <p:strVal val="true"/>
                                      </p:to>
                                    </p:set>
                                  </p:childTnLst>
                                </p:cTn>
                              </p:par>
                            </p:childTnLst>
                          </p:cTn>
                        </p:par>
                        <p:par>
                          <p:cTn id="1142" fill="hold">
                            <p:stCondLst>
                              <p:cond delay="13210"/>
                            </p:stCondLst>
                            <p:childTnLst>
                              <p:par>
                                <p:cTn id="1143" presetID="1" presetClass="emph" presetSubtype="2" fill="hold" nodeType="afterEffect">
                                  <p:stCondLst>
                                    <p:cond delay="0"/>
                                  </p:stCondLst>
                                  <p:childTnLst>
                                    <p:animClr clrSpc="rgb" dir="cw">
                                      <p:cBhvr>
                                        <p:cTn id="1144" dur="60" fill="hold"/>
                                        <p:tgtEl>
                                          <p:spTgt spid="167"/>
                                        </p:tgtEl>
                                        <p:attrNameLst>
                                          <p:attrName>fillcolor</p:attrName>
                                        </p:attrNameLst>
                                      </p:cBhvr>
                                      <p:to>
                                        <a:srgbClr val="CECECE"/>
                                      </p:to>
                                    </p:animClr>
                                    <p:set>
                                      <p:cBhvr>
                                        <p:cTn id="1145" dur="60" fill="hold"/>
                                        <p:tgtEl>
                                          <p:spTgt spid="167"/>
                                        </p:tgtEl>
                                        <p:attrNameLst>
                                          <p:attrName>fill.type</p:attrName>
                                        </p:attrNameLst>
                                      </p:cBhvr>
                                      <p:to>
                                        <p:strVal val="solid"/>
                                      </p:to>
                                    </p:set>
                                    <p:set>
                                      <p:cBhvr>
                                        <p:cTn id="1146" dur="60" fill="hold"/>
                                        <p:tgtEl>
                                          <p:spTgt spid="167"/>
                                        </p:tgtEl>
                                        <p:attrNameLst>
                                          <p:attrName>fill.on</p:attrName>
                                        </p:attrNameLst>
                                      </p:cBhvr>
                                      <p:to>
                                        <p:strVal val="true"/>
                                      </p:to>
                                    </p:set>
                                  </p:childTnLst>
                                </p:cTn>
                              </p:par>
                            </p:childTnLst>
                          </p:cTn>
                        </p:par>
                        <p:par>
                          <p:cTn id="1147" fill="hold">
                            <p:stCondLst>
                              <p:cond delay="13270"/>
                            </p:stCondLst>
                            <p:childTnLst>
                              <p:par>
                                <p:cTn id="1148" presetID="1" presetClass="emph" presetSubtype="2" fill="hold" nodeType="afterEffect">
                                  <p:stCondLst>
                                    <p:cond delay="0"/>
                                  </p:stCondLst>
                                  <p:childTnLst>
                                    <p:animClr clrSpc="rgb" dir="cw">
                                      <p:cBhvr>
                                        <p:cTn id="1149" dur="60" fill="hold"/>
                                        <p:tgtEl>
                                          <p:spTgt spid="223"/>
                                        </p:tgtEl>
                                        <p:attrNameLst>
                                          <p:attrName>fillcolor</p:attrName>
                                        </p:attrNameLst>
                                      </p:cBhvr>
                                      <p:to>
                                        <a:srgbClr val="CECECE"/>
                                      </p:to>
                                    </p:animClr>
                                    <p:set>
                                      <p:cBhvr>
                                        <p:cTn id="1150" dur="60" fill="hold"/>
                                        <p:tgtEl>
                                          <p:spTgt spid="223"/>
                                        </p:tgtEl>
                                        <p:attrNameLst>
                                          <p:attrName>fill.type</p:attrName>
                                        </p:attrNameLst>
                                      </p:cBhvr>
                                      <p:to>
                                        <p:strVal val="solid"/>
                                      </p:to>
                                    </p:set>
                                    <p:set>
                                      <p:cBhvr>
                                        <p:cTn id="1151" dur="60" fill="hold"/>
                                        <p:tgtEl>
                                          <p:spTgt spid="223"/>
                                        </p:tgtEl>
                                        <p:attrNameLst>
                                          <p:attrName>fill.on</p:attrName>
                                        </p:attrNameLst>
                                      </p:cBhvr>
                                      <p:to>
                                        <p:strVal val="true"/>
                                      </p:to>
                                    </p:set>
                                  </p:childTnLst>
                                </p:cTn>
                              </p:par>
                            </p:childTnLst>
                          </p:cTn>
                        </p:par>
                        <p:par>
                          <p:cTn id="1152" fill="hold">
                            <p:stCondLst>
                              <p:cond delay="13330"/>
                            </p:stCondLst>
                            <p:childTnLst>
                              <p:par>
                                <p:cTn id="1153" presetID="1" presetClass="emph" presetSubtype="2" fill="hold" nodeType="afterEffect">
                                  <p:stCondLst>
                                    <p:cond delay="0"/>
                                  </p:stCondLst>
                                  <p:childTnLst>
                                    <p:animClr clrSpc="rgb" dir="cw">
                                      <p:cBhvr>
                                        <p:cTn id="1154" dur="60" fill="hold"/>
                                        <p:tgtEl>
                                          <p:spTgt spid="165"/>
                                        </p:tgtEl>
                                        <p:attrNameLst>
                                          <p:attrName>fillcolor</p:attrName>
                                        </p:attrNameLst>
                                      </p:cBhvr>
                                      <p:to>
                                        <a:srgbClr val="CECECE"/>
                                      </p:to>
                                    </p:animClr>
                                    <p:set>
                                      <p:cBhvr>
                                        <p:cTn id="1155" dur="60" fill="hold"/>
                                        <p:tgtEl>
                                          <p:spTgt spid="165"/>
                                        </p:tgtEl>
                                        <p:attrNameLst>
                                          <p:attrName>fill.type</p:attrName>
                                        </p:attrNameLst>
                                      </p:cBhvr>
                                      <p:to>
                                        <p:strVal val="solid"/>
                                      </p:to>
                                    </p:set>
                                    <p:set>
                                      <p:cBhvr>
                                        <p:cTn id="1156" dur="60" fill="hold"/>
                                        <p:tgtEl>
                                          <p:spTgt spid="165"/>
                                        </p:tgtEl>
                                        <p:attrNameLst>
                                          <p:attrName>fill.on</p:attrName>
                                        </p:attrNameLst>
                                      </p:cBhvr>
                                      <p:to>
                                        <p:strVal val="true"/>
                                      </p:to>
                                    </p:set>
                                  </p:childTnLst>
                                </p:cTn>
                              </p:par>
                            </p:childTnLst>
                          </p:cTn>
                        </p:par>
                        <p:par>
                          <p:cTn id="1157" fill="hold">
                            <p:stCondLst>
                              <p:cond delay="13390"/>
                            </p:stCondLst>
                            <p:childTnLst>
                              <p:par>
                                <p:cTn id="1158" presetID="1" presetClass="emph" presetSubtype="2" fill="hold" nodeType="afterEffect">
                                  <p:stCondLst>
                                    <p:cond delay="0"/>
                                  </p:stCondLst>
                                  <p:childTnLst>
                                    <p:animClr clrSpc="rgb" dir="cw">
                                      <p:cBhvr>
                                        <p:cTn id="1159" dur="60" fill="hold"/>
                                        <p:tgtEl>
                                          <p:spTgt spid="227"/>
                                        </p:tgtEl>
                                        <p:attrNameLst>
                                          <p:attrName>fillcolor</p:attrName>
                                        </p:attrNameLst>
                                      </p:cBhvr>
                                      <p:to>
                                        <a:srgbClr val="CECECE"/>
                                      </p:to>
                                    </p:animClr>
                                    <p:set>
                                      <p:cBhvr>
                                        <p:cTn id="1160" dur="60" fill="hold"/>
                                        <p:tgtEl>
                                          <p:spTgt spid="227"/>
                                        </p:tgtEl>
                                        <p:attrNameLst>
                                          <p:attrName>fill.type</p:attrName>
                                        </p:attrNameLst>
                                      </p:cBhvr>
                                      <p:to>
                                        <p:strVal val="solid"/>
                                      </p:to>
                                    </p:set>
                                    <p:set>
                                      <p:cBhvr>
                                        <p:cTn id="1161" dur="60" fill="hold"/>
                                        <p:tgtEl>
                                          <p:spTgt spid="227"/>
                                        </p:tgtEl>
                                        <p:attrNameLst>
                                          <p:attrName>fill.on</p:attrName>
                                        </p:attrNameLst>
                                      </p:cBhvr>
                                      <p:to>
                                        <p:strVal val="true"/>
                                      </p:to>
                                    </p:set>
                                  </p:childTnLst>
                                </p:cTn>
                              </p:par>
                            </p:childTnLst>
                          </p:cTn>
                        </p:par>
                        <p:par>
                          <p:cTn id="1162" fill="hold">
                            <p:stCondLst>
                              <p:cond delay="13450"/>
                            </p:stCondLst>
                            <p:childTnLst>
                              <p:par>
                                <p:cTn id="1163" presetID="1" presetClass="emph" presetSubtype="2" fill="hold" nodeType="afterEffect">
                                  <p:stCondLst>
                                    <p:cond delay="0"/>
                                  </p:stCondLst>
                                  <p:childTnLst>
                                    <p:animClr clrSpc="rgb" dir="cw">
                                      <p:cBhvr>
                                        <p:cTn id="1164" dur="60" fill="hold"/>
                                        <p:tgtEl>
                                          <p:spTgt spid="161"/>
                                        </p:tgtEl>
                                        <p:attrNameLst>
                                          <p:attrName>fillcolor</p:attrName>
                                        </p:attrNameLst>
                                      </p:cBhvr>
                                      <p:to>
                                        <a:srgbClr val="CECECE"/>
                                      </p:to>
                                    </p:animClr>
                                    <p:set>
                                      <p:cBhvr>
                                        <p:cTn id="1165" dur="60" fill="hold"/>
                                        <p:tgtEl>
                                          <p:spTgt spid="161"/>
                                        </p:tgtEl>
                                        <p:attrNameLst>
                                          <p:attrName>fill.type</p:attrName>
                                        </p:attrNameLst>
                                      </p:cBhvr>
                                      <p:to>
                                        <p:strVal val="solid"/>
                                      </p:to>
                                    </p:set>
                                    <p:set>
                                      <p:cBhvr>
                                        <p:cTn id="1166" dur="60" fill="hold"/>
                                        <p:tgtEl>
                                          <p:spTgt spid="161"/>
                                        </p:tgtEl>
                                        <p:attrNameLst>
                                          <p:attrName>fill.on</p:attrName>
                                        </p:attrNameLst>
                                      </p:cBhvr>
                                      <p:to>
                                        <p:strVal val="true"/>
                                      </p:to>
                                    </p:set>
                                  </p:childTnLst>
                                </p:cTn>
                              </p:par>
                            </p:childTnLst>
                          </p:cTn>
                        </p:par>
                        <p:par>
                          <p:cTn id="1167" fill="hold">
                            <p:stCondLst>
                              <p:cond delay="13510"/>
                            </p:stCondLst>
                            <p:childTnLst>
                              <p:par>
                                <p:cTn id="1168" presetID="1" presetClass="emph" presetSubtype="2" fill="hold" nodeType="afterEffect">
                                  <p:stCondLst>
                                    <p:cond delay="0"/>
                                  </p:stCondLst>
                                  <p:childTnLst>
                                    <p:animClr clrSpc="rgb" dir="cw">
                                      <p:cBhvr>
                                        <p:cTn id="1169" dur="60" fill="hold"/>
                                        <p:tgtEl>
                                          <p:spTgt spid="215"/>
                                        </p:tgtEl>
                                        <p:attrNameLst>
                                          <p:attrName>fillcolor</p:attrName>
                                        </p:attrNameLst>
                                      </p:cBhvr>
                                      <p:to>
                                        <a:srgbClr val="CECECE"/>
                                      </p:to>
                                    </p:animClr>
                                    <p:set>
                                      <p:cBhvr>
                                        <p:cTn id="1170" dur="60" fill="hold"/>
                                        <p:tgtEl>
                                          <p:spTgt spid="215"/>
                                        </p:tgtEl>
                                        <p:attrNameLst>
                                          <p:attrName>fill.type</p:attrName>
                                        </p:attrNameLst>
                                      </p:cBhvr>
                                      <p:to>
                                        <p:strVal val="solid"/>
                                      </p:to>
                                    </p:set>
                                    <p:set>
                                      <p:cBhvr>
                                        <p:cTn id="1171" dur="60" fill="hold"/>
                                        <p:tgtEl>
                                          <p:spTgt spid="215"/>
                                        </p:tgtEl>
                                        <p:attrNameLst>
                                          <p:attrName>fill.on</p:attrName>
                                        </p:attrNameLst>
                                      </p:cBhvr>
                                      <p:to>
                                        <p:strVal val="true"/>
                                      </p:to>
                                    </p:set>
                                  </p:childTnLst>
                                </p:cTn>
                              </p:par>
                            </p:childTnLst>
                          </p:cTn>
                        </p:par>
                        <p:par>
                          <p:cTn id="1172" fill="hold">
                            <p:stCondLst>
                              <p:cond delay="13570"/>
                            </p:stCondLst>
                            <p:childTnLst>
                              <p:par>
                                <p:cTn id="1173" presetID="1" presetClass="emph" presetSubtype="2" fill="hold" nodeType="afterEffect">
                                  <p:stCondLst>
                                    <p:cond delay="0"/>
                                  </p:stCondLst>
                                  <p:childTnLst>
                                    <p:animClr clrSpc="rgb" dir="cw">
                                      <p:cBhvr>
                                        <p:cTn id="1174" dur="60" fill="hold"/>
                                        <p:tgtEl>
                                          <p:spTgt spid="168"/>
                                        </p:tgtEl>
                                        <p:attrNameLst>
                                          <p:attrName>fillcolor</p:attrName>
                                        </p:attrNameLst>
                                      </p:cBhvr>
                                      <p:to>
                                        <a:srgbClr val="CECECE"/>
                                      </p:to>
                                    </p:animClr>
                                    <p:set>
                                      <p:cBhvr>
                                        <p:cTn id="1175" dur="60" fill="hold"/>
                                        <p:tgtEl>
                                          <p:spTgt spid="168"/>
                                        </p:tgtEl>
                                        <p:attrNameLst>
                                          <p:attrName>fill.type</p:attrName>
                                        </p:attrNameLst>
                                      </p:cBhvr>
                                      <p:to>
                                        <p:strVal val="solid"/>
                                      </p:to>
                                    </p:set>
                                    <p:set>
                                      <p:cBhvr>
                                        <p:cTn id="1176" dur="60" fill="hold"/>
                                        <p:tgtEl>
                                          <p:spTgt spid="168"/>
                                        </p:tgtEl>
                                        <p:attrNameLst>
                                          <p:attrName>fill.on</p:attrName>
                                        </p:attrNameLst>
                                      </p:cBhvr>
                                      <p:to>
                                        <p:strVal val="true"/>
                                      </p:to>
                                    </p:set>
                                  </p:childTnLst>
                                </p:cTn>
                              </p:par>
                            </p:childTnLst>
                          </p:cTn>
                        </p:par>
                        <p:par>
                          <p:cTn id="1177" fill="hold">
                            <p:stCondLst>
                              <p:cond delay="13630"/>
                            </p:stCondLst>
                            <p:childTnLst>
                              <p:par>
                                <p:cTn id="1178" presetID="1" presetClass="emph" presetSubtype="2" fill="hold" nodeType="afterEffect">
                                  <p:stCondLst>
                                    <p:cond delay="0"/>
                                  </p:stCondLst>
                                  <p:childTnLst>
                                    <p:animClr clrSpc="rgb" dir="cw">
                                      <p:cBhvr>
                                        <p:cTn id="1179" dur="60" fill="hold"/>
                                        <p:tgtEl>
                                          <p:spTgt spid="216"/>
                                        </p:tgtEl>
                                        <p:attrNameLst>
                                          <p:attrName>fillcolor</p:attrName>
                                        </p:attrNameLst>
                                      </p:cBhvr>
                                      <p:to>
                                        <a:srgbClr val="CECECE"/>
                                      </p:to>
                                    </p:animClr>
                                    <p:set>
                                      <p:cBhvr>
                                        <p:cTn id="1180" dur="60" fill="hold"/>
                                        <p:tgtEl>
                                          <p:spTgt spid="216"/>
                                        </p:tgtEl>
                                        <p:attrNameLst>
                                          <p:attrName>fill.type</p:attrName>
                                        </p:attrNameLst>
                                      </p:cBhvr>
                                      <p:to>
                                        <p:strVal val="solid"/>
                                      </p:to>
                                    </p:set>
                                    <p:set>
                                      <p:cBhvr>
                                        <p:cTn id="1181" dur="60" fill="hold"/>
                                        <p:tgtEl>
                                          <p:spTgt spid="216"/>
                                        </p:tgtEl>
                                        <p:attrNameLst>
                                          <p:attrName>fill.on</p:attrName>
                                        </p:attrNameLst>
                                      </p:cBhvr>
                                      <p:to>
                                        <p:strVal val="true"/>
                                      </p:to>
                                    </p:set>
                                  </p:childTnLst>
                                </p:cTn>
                              </p:par>
                            </p:childTnLst>
                          </p:cTn>
                        </p:par>
                        <p:par>
                          <p:cTn id="1182" fill="hold">
                            <p:stCondLst>
                              <p:cond delay="13690"/>
                            </p:stCondLst>
                            <p:childTnLst>
                              <p:par>
                                <p:cTn id="1183" presetID="1" presetClass="emph" presetSubtype="2" fill="hold" nodeType="afterEffect">
                                  <p:stCondLst>
                                    <p:cond delay="0"/>
                                  </p:stCondLst>
                                  <p:childTnLst>
                                    <p:animClr clrSpc="rgb" dir="cw">
                                      <p:cBhvr>
                                        <p:cTn id="1184" dur="60" fill="hold"/>
                                        <p:tgtEl>
                                          <p:spTgt spid="217"/>
                                        </p:tgtEl>
                                        <p:attrNameLst>
                                          <p:attrName>fillcolor</p:attrName>
                                        </p:attrNameLst>
                                      </p:cBhvr>
                                      <p:to>
                                        <a:srgbClr val="CECECE"/>
                                      </p:to>
                                    </p:animClr>
                                    <p:set>
                                      <p:cBhvr>
                                        <p:cTn id="1185" dur="60" fill="hold"/>
                                        <p:tgtEl>
                                          <p:spTgt spid="217"/>
                                        </p:tgtEl>
                                        <p:attrNameLst>
                                          <p:attrName>fill.type</p:attrName>
                                        </p:attrNameLst>
                                      </p:cBhvr>
                                      <p:to>
                                        <p:strVal val="solid"/>
                                      </p:to>
                                    </p:set>
                                    <p:set>
                                      <p:cBhvr>
                                        <p:cTn id="1186" dur="60" fill="hold"/>
                                        <p:tgtEl>
                                          <p:spTgt spid="217"/>
                                        </p:tgtEl>
                                        <p:attrNameLst>
                                          <p:attrName>fill.on</p:attrName>
                                        </p:attrNameLst>
                                      </p:cBhvr>
                                      <p:to>
                                        <p:strVal val="true"/>
                                      </p:to>
                                    </p:set>
                                  </p:childTnLst>
                                </p:cTn>
                              </p:par>
                            </p:childTnLst>
                          </p:cTn>
                        </p:par>
                        <p:par>
                          <p:cTn id="1187" fill="hold">
                            <p:stCondLst>
                              <p:cond delay="13750"/>
                            </p:stCondLst>
                            <p:childTnLst>
                              <p:par>
                                <p:cTn id="1188" presetID="1" presetClass="emph" presetSubtype="2" fill="hold" nodeType="afterEffect">
                                  <p:stCondLst>
                                    <p:cond delay="0"/>
                                  </p:stCondLst>
                                  <p:childTnLst>
                                    <p:animClr clrSpc="rgb" dir="cw">
                                      <p:cBhvr>
                                        <p:cTn id="1189" dur="60" fill="hold"/>
                                        <p:tgtEl>
                                          <p:spTgt spid="166"/>
                                        </p:tgtEl>
                                        <p:attrNameLst>
                                          <p:attrName>fillcolor</p:attrName>
                                        </p:attrNameLst>
                                      </p:cBhvr>
                                      <p:to>
                                        <a:srgbClr val="CECECE"/>
                                      </p:to>
                                    </p:animClr>
                                    <p:set>
                                      <p:cBhvr>
                                        <p:cTn id="1190" dur="60" fill="hold"/>
                                        <p:tgtEl>
                                          <p:spTgt spid="166"/>
                                        </p:tgtEl>
                                        <p:attrNameLst>
                                          <p:attrName>fill.type</p:attrName>
                                        </p:attrNameLst>
                                      </p:cBhvr>
                                      <p:to>
                                        <p:strVal val="solid"/>
                                      </p:to>
                                    </p:set>
                                    <p:set>
                                      <p:cBhvr>
                                        <p:cTn id="1191" dur="60" fill="hold"/>
                                        <p:tgtEl>
                                          <p:spTgt spid="166"/>
                                        </p:tgtEl>
                                        <p:attrNameLst>
                                          <p:attrName>fill.on</p:attrName>
                                        </p:attrNameLst>
                                      </p:cBhvr>
                                      <p:to>
                                        <p:strVal val="true"/>
                                      </p:to>
                                    </p:set>
                                  </p:childTnLst>
                                </p:cTn>
                              </p:par>
                            </p:childTnLst>
                          </p:cTn>
                        </p:par>
                        <p:par>
                          <p:cTn id="1192" fill="hold">
                            <p:stCondLst>
                              <p:cond delay="13810"/>
                            </p:stCondLst>
                            <p:childTnLst>
                              <p:par>
                                <p:cTn id="1193" presetID="1" presetClass="emph" presetSubtype="2" fill="hold" nodeType="afterEffect">
                                  <p:stCondLst>
                                    <p:cond delay="0"/>
                                  </p:stCondLst>
                                  <p:childTnLst>
                                    <p:animClr clrSpc="rgb" dir="cw">
                                      <p:cBhvr>
                                        <p:cTn id="1194" dur="60" fill="hold"/>
                                        <p:tgtEl>
                                          <p:spTgt spid="213"/>
                                        </p:tgtEl>
                                        <p:attrNameLst>
                                          <p:attrName>fillcolor</p:attrName>
                                        </p:attrNameLst>
                                      </p:cBhvr>
                                      <p:to>
                                        <a:srgbClr val="CECECE"/>
                                      </p:to>
                                    </p:animClr>
                                    <p:set>
                                      <p:cBhvr>
                                        <p:cTn id="1195" dur="60" fill="hold"/>
                                        <p:tgtEl>
                                          <p:spTgt spid="213"/>
                                        </p:tgtEl>
                                        <p:attrNameLst>
                                          <p:attrName>fill.type</p:attrName>
                                        </p:attrNameLst>
                                      </p:cBhvr>
                                      <p:to>
                                        <p:strVal val="solid"/>
                                      </p:to>
                                    </p:set>
                                    <p:set>
                                      <p:cBhvr>
                                        <p:cTn id="1196" dur="60" fill="hold"/>
                                        <p:tgtEl>
                                          <p:spTgt spid="213"/>
                                        </p:tgtEl>
                                        <p:attrNameLst>
                                          <p:attrName>fill.on</p:attrName>
                                        </p:attrNameLst>
                                      </p:cBhvr>
                                      <p:to>
                                        <p:strVal val="true"/>
                                      </p:to>
                                    </p:set>
                                  </p:childTnLst>
                                </p:cTn>
                              </p:par>
                            </p:childTnLst>
                          </p:cTn>
                        </p:par>
                        <p:par>
                          <p:cTn id="1197" fill="hold">
                            <p:stCondLst>
                              <p:cond delay="13870"/>
                            </p:stCondLst>
                            <p:childTnLst>
                              <p:par>
                                <p:cTn id="1198" presetID="1" presetClass="emph" presetSubtype="2" fill="hold" nodeType="afterEffect">
                                  <p:stCondLst>
                                    <p:cond delay="0"/>
                                  </p:stCondLst>
                                  <p:childTnLst>
                                    <p:animClr clrSpc="rgb" dir="cw">
                                      <p:cBhvr>
                                        <p:cTn id="1199" dur="60" fill="hold"/>
                                        <p:tgtEl>
                                          <p:spTgt spid="164"/>
                                        </p:tgtEl>
                                        <p:attrNameLst>
                                          <p:attrName>fillcolor</p:attrName>
                                        </p:attrNameLst>
                                      </p:cBhvr>
                                      <p:to>
                                        <a:srgbClr val="CECECE"/>
                                      </p:to>
                                    </p:animClr>
                                    <p:set>
                                      <p:cBhvr>
                                        <p:cTn id="1200" dur="60" fill="hold"/>
                                        <p:tgtEl>
                                          <p:spTgt spid="164"/>
                                        </p:tgtEl>
                                        <p:attrNameLst>
                                          <p:attrName>fill.type</p:attrName>
                                        </p:attrNameLst>
                                      </p:cBhvr>
                                      <p:to>
                                        <p:strVal val="solid"/>
                                      </p:to>
                                    </p:set>
                                    <p:set>
                                      <p:cBhvr>
                                        <p:cTn id="1201" dur="60" fill="hold"/>
                                        <p:tgtEl>
                                          <p:spTgt spid="164"/>
                                        </p:tgtEl>
                                        <p:attrNameLst>
                                          <p:attrName>fill.on</p:attrName>
                                        </p:attrNameLst>
                                      </p:cBhvr>
                                      <p:to>
                                        <p:strVal val="true"/>
                                      </p:to>
                                    </p:set>
                                  </p:childTnLst>
                                </p:cTn>
                              </p:par>
                            </p:childTnLst>
                          </p:cTn>
                        </p:par>
                        <p:par>
                          <p:cTn id="1202" fill="hold">
                            <p:stCondLst>
                              <p:cond delay="13930"/>
                            </p:stCondLst>
                            <p:childTnLst>
                              <p:par>
                                <p:cTn id="1203" presetID="1" presetClass="emph" presetSubtype="2" fill="hold" nodeType="afterEffect">
                                  <p:stCondLst>
                                    <p:cond delay="0"/>
                                  </p:stCondLst>
                                  <p:childTnLst>
                                    <p:animClr clrSpc="rgb" dir="cw">
                                      <p:cBhvr>
                                        <p:cTn id="1204" dur="60" fill="hold"/>
                                        <p:tgtEl>
                                          <p:spTgt spid="209"/>
                                        </p:tgtEl>
                                        <p:attrNameLst>
                                          <p:attrName>fillcolor</p:attrName>
                                        </p:attrNameLst>
                                      </p:cBhvr>
                                      <p:to>
                                        <a:srgbClr val="CECECE"/>
                                      </p:to>
                                    </p:animClr>
                                    <p:set>
                                      <p:cBhvr>
                                        <p:cTn id="1205" dur="60" fill="hold"/>
                                        <p:tgtEl>
                                          <p:spTgt spid="209"/>
                                        </p:tgtEl>
                                        <p:attrNameLst>
                                          <p:attrName>fill.type</p:attrName>
                                        </p:attrNameLst>
                                      </p:cBhvr>
                                      <p:to>
                                        <p:strVal val="solid"/>
                                      </p:to>
                                    </p:set>
                                    <p:set>
                                      <p:cBhvr>
                                        <p:cTn id="1206" dur="60" fill="hold"/>
                                        <p:tgtEl>
                                          <p:spTgt spid="209"/>
                                        </p:tgtEl>
                                        <p:attrNameLst>
                                          <p:attrName>fill.on</p:attrName>
                                        </p:attrNameLst>
                                      </p:cBhvr>
                                      <p:to>
                                        <p:strVal val="true"/>
                                      </p:to>
                                    </p:set>
                                  </p:childTnLst>
                                </p:cTn>
                              </p:par>
                            </p:childTnLst>
                          </p:cTn>
                        </p:par>
                        <p:par>
                          <p:cTn id="1207" fill="hold">
                            <p:stCondLst>
                              <p:cond delay="13990"/>
                            </p:stCondLst>
                            <p:childTnLst>
                              <p:par>
                                <p:cTn id="1208" presetID="1" presetClass="emph" presetSubtype="2" fill="hold" nodeType="afterEffect">
                                  <p:stCondLst>
                                    <p:cond delay="0"/>
                                  </p:stCondLst>
                                  <p:childTnLst>
                                    <p:animClr clrSpc="rgb" dir="cw">
                                      <p:cBhvr>
                                        <p:cTn id="1209" dur="60" fill="hold"/>
                                        <p:tgtEl>
                                          <p:spTgt spid="214"/>
                                        </p:tgtEl>
                                        <p:attrNameLst>
                                          <p:attrName>fillcolor</p:attrName>
                                        </p:attrNameLst>
                                      </p:cBhvr>
                                      <p:to>
                                        <a:srgbClr val="CECECE"/>
                                      </p:to>
                                    </p:animClr>
                                    <p:set>
                                      <p:cBhvr>
                                        <p:cTn id="1210" dur="60" fill="hold"/>
                                        <p:tgtEl>
                                          <p:spTgt spid="214"/>
                                        </p:tgtEl>
                                        <p:attrNameLst>
                                          <p:attrName>fill.type</p:attrName>
                                        </p:attrNameLst>
                                      </p:cBhvr>
                                      <p:to>
                                        <p:strVal val="solid"/>
                                      </p:to>
                                    </p:set>
                                    <p:set>
                                      <p:cBhvr>
                                        <p:cTn id="1211" dur="60" fill="hold"/>
                                        <p:tgtEl>
                                          <p:spTgt spid="214"/>
                                        </p:tgtEl>
                                        <p:attrNameLst>
                                          <p:attrName>fill.on</p:attrName>
                                        </p:attrNameLst>
                                      </p:cBhvr>
                                      <p:to>
                                        <p:strVal val="true"/>
                                      </p:to>
                                    </p:set>
                                  </p:childTnLst>
                                </p:cTn>
                              </p:par>
                            </p:childTnLst>
                          </p:cTn>
                        </p:par>
                        <p:par>
                          <p:cTn id="1212" fill="hold">
                            <p:stCondLst>
                              <p:cond delay="14050"/>
                            </p:stCondLst>
                            <p:childTnLst>
                              <p:par>
                                <p:cTn id="1213" presetID="1" presetClass="emph" presetSubtype="2" fill="hold" nodeType="afterEffect">
                                  <p:stCondLst>
                                    <p:cond delay="0"/>
                                  </p:stCondLst>
                                  <p:childTnLst>
                                    <p:animClr clrSpc="rgb" dir="cw">
                                      <p:cBhvr>
                                        <p:cTn id="1214" dur="60" fill="hold"/>
                                        <p:tgtEl>
                                          <p:spTgt spid="159"/>
                                        </p:tgtEl>
                                        <p:attrNameLst>
                                          <p:attrName>fillcolor</p:attrName>
                                        </p:attrNameLst>
                                      </p:cBhvr>
                                      <p:to>
                                        <a:srgbClr val="CECECE"/>
                                      </p:to>
                                    </p:animClr>
                                    <p:set>
                                      <p:cBhvr>
                                        <p:cTn id="1215" dur="60" fill="hold"/>
                                        <p:tgtEl>
                                          <p:spTgt spid="159"/>
                                        </p:tgtEl>
                                        <p:attrNameLst>
                                          <p:attrName>fill.type</p:attrName>
                                        </p:attrNameLst>
                                      </p:cBhvr>
                                      <p:to>
                                        <p:strVal val="solid"/>
                                      </p:to>
                                    </p:set>
                                    <p:set>
                                      <p:cBhvr>
                                        <p:cTn id="1216" dur="60" fill="hold"/>
                                        <p:tgtEl>
                                          <p:spTgt spid="159"/>
                                        </p:tgtEl>
                                        <p:attrNameLst>
                                          <p:attrName>fill.on</p:attrName>
                                        </p:attrNameLst>
                                      </p:cBhvr>
                                      <p:to>
                                        <p:strVal val="true"/>
                                      </p:to>
                                    </p:set>
                                  </p:childTnLst>
                                </p:cTn>
                              </p:par>
                            </p:childTnLst>
                          </p:cTn>
                        </p:par>
                        <p:par>
                          <p:cTn id="1217" fill="hold">
                            <p:stCondLst>
                              <p:cond delay="14110"/>
                            </p:stCondLst>
                            <p:childTnLst>
                              <p:par>
                                <p:cTn id="1218" presetID="1" presetClass="emph" presetSubtype="2" fill="hold" nodeType="afterEffect">
                                  <p:stCondLst>
                                    <p:cond delay="0"/>
                                  </p:stCondLst>
                                  <p:childTnLst>
                                    <p:animClr clrSpc="rgb" dir="cw">
                                      <p:cBhvr>
                                        <p:cTn id="1219" dur="60" fill="hold"/>
                                        <p:tgtEl>
                                          <p:spTgt spid="162"/>
                                        </p:tgtEl>
                                        <p:attrNameLst>
                                          <p:attrName>fillcolor</p:attrName>
                                        </p:attrNameLst>
                                      </p:cBhvr>
                                      <p:to>
                                        <a:srgbClr val="CECECE"/>
                                      </p:to>
                                    </p:animClr>
                                    <p:set>
                                      <p:cBhvr>
                                        <p:cTn id="1220" dur="60" fill="hold"/>
                                        <p:tgtEl>
                                          <p:spTgt spid="162"/>
                                        </p:tgtEl>
                                        <p:attrNameLst>
                                          <p:attrName>fill.type</p:attrName>
                                        </p:attrNameLst>
                                      </p:cBhvr>
                                      <p:to>
                                        <p:strVal val="solid"/>
                                      </p:to>
                                    </p:set>
                                    <p:set>
                                      <p:cBhvr>
                                        <p:cTn id="1221" dur="60" fill="hold"/>
                                        <p:tgtEl>
                                          <p:spTgt spid="162"/>
                                        </p:tgtEl>
                                        <p:attrNameLst>
                                          <p:attrName>fill.on</p:attrName>
                                        </p:attrNameLst>
                                      </p:cBhvr>
                                      <p:to>
                                        <p:strVal val="true"/>
                                      </p:to>
                                    </p:set>
                                  </p:childTnLst>
                                </p:cTn>
                              </p:par>
                            </p:childTnLst>
                          </p:cTn>
                        </p:par>
                        <p:par>
                          <p:cTn id="1222" fill="hold">
                            <p:stCondLst>
                              <p:cond delay="14170"/>
                            </p:stCondLst>
                            <p:childTnLst>
                              <p:par>
                                <p:cTn id="1223" presetID="1" presetClass="emph" presetSubtype="2" fill="hold" nodeType="afterEffect">
                                  <p:stCondLst>
                                    <p:cond delay="0"/>
                                  </p:stCondLst>
                                  <p:childTnLst>
                                    <p:animClr clrSpc="rgb" dir="cw">
                                      <p:cBhvr>
                                        <p:cTn id="1224" dur="60" fill="hold"/>
                                        <p:tgtEl>
                                          <p:spTgt spid="210"/>
                                        </p:tgtEl>
                                        <p:attrNameLst>
                                          <p:attrName>fillcolor</p:attrName>
                                        </p:attrNameLst>
                                      </p:cBhvr>
                                      <p:to>
                                        <a:srgbClr val="CECECE"/>
                                      </p:to>
                                    </p:animClr>
                                    <p:set>
                                      <p:cBhvr>
                                        <p:cTn id="1225" dur="60" fill="hold"/>
                                        <p:tgtEl>
                                          <p:spTgt spid="210"/>
                                        </p:tgtEl>
                                        <p:attrNameLst>
                                          <p:attrName>fill.type</p:attrName>
                                        </p:attrNameLst>
                                      </p:cBhvr>
                                      <p:to>
                                        <p:strVal val="solid"/>
                                      </p:to>
                                    </p:set>
                                    <p:set>
                                      <p:cBhvr>
                                        <p:cTn id="1226" dur="60" fill="hold"/>
                                        <p:tgtEl>
                                          <p:spTgt spid="210"/>
                                        </p:tgtEl>
                                        <p:attrNameLst>
                                          <p:attrName>fill.on</p:attrName>
                                        </p:attrNameLst>
                                      </p:cBhvr>
                                      <p:to>
                                        <p:strVal val="true"/>
                                      </p:to>
                                    </p:set>
                                  </p:childTnLst>
                                </p:cTn>
                              </p:par>
                            </p:childTnLst>
                          </p:cTn>
                        </p:par>
                        <p:par>
                          <p:cTn id="1227" fill="hold">
                            <p:stCondLst>
                              <p:cond delay="14230"/>
                            </p:stCondLst>
                            <p:childTnLst>
                              <p:par>
                                <p:cTn id="1228" presetID="1" presetClass="emph" presetSubtype="2" fill="hold" nodeType="afterEffect">
                                  <p:stCondLst>
                                    <p:cond delay="0"/>
                                  </p:stCondLst>
                                  <p:childTnLst>
                                    <p:animClr clrSpc="rgb" dir="cw">
                                      <p:cBhvr>
                                        <p:cTn id="1229" dur="60" fill="hold"/>
                                        <p:tgtEl>
                                          <p:spTgt spid="212"/>
                                        </p:tgtEl>
                                        <p:attrNameLst>
                                          <p:attrName>fillcolor</p:attrName>
                                        </p:attrNameLst>
                                      </p:cBhvr>
                                      <p:to>
                                        <a:srgbClr val="CECECE"/>
                                      </p:to>
                                    </p:animClr>
                                    <p:set>
                                      <p:cBhvr>
                                        <p:cTn id="1230" dur="60" fill="hold"/>
                                        <p:tgtEl>
                                          <p:spTgt spid="212"/>
                                        </p:tgtEl>
                                        <p:attrNameLst>
                                          <p:attrName>fill.type</p:attrName>
                                        </p:attrNameLst>
                                      </p:cBhvr>
                                      <p:to>
                                        <p:strVal val="solid"/>
                                      </p:to>
                                    </p:set>
                                    <p:set>
                                      <p:cBhvr>
                                        <p:cTn id="1231" dur="60" fill="hold"/>
                                        <p:tgtEl>
                                          <p:spTgt spid="212"/>
                                        </p:tgtEl>
                                        <p:attrNameLst>
                                          <p:attrName>fill.on</p:attrName>
                                        </p:attrNameLst>
                                      </p:cBhvr>
                                      <p:to>
                                        <p:strVal val="true"/>
                                      </p:to>
                                    </p:set>
                                  </p:childTnLst>
                                </p:cTn>
                              </p:par>
                            </p:childTnLst>
                          </p:cTn>
                        </p:par>
                        <p:par>
                          <p:cTn id="1232" fill="hold">
                            <p:stCondLst>
                              <p:cond delay="14290"/>
                            </p:stCondLst>
                            <p:childTnLst>
                              <p:par>
                                <p:cTn id="1233" presetID="1" presetClass="emph" presetSubtype="2" fill="hold" nodeType="afterEffect">
                                  <p:stCondLst>
                                    <p:cond delay="0"/>
                                  </p:stCondLst>
                                  <p:childTnLst>
                                    <p:animClr clrSpc="rgb" dir="cw">
                                      <p:cBhvr>
                                        <p:cTn id="1234" dur="60" fill="hold"/>
                                        <p:tgtEl>
                                          <p:spTgt spid="208"/>
                                        </p:tgtEl>
                                        <p:attrNameLst>
                                          <p:attrName>fillcolor</p:attrName>
                                        </p:attrNameLst>
                                      </p:cBhvr>
                                      <p:to>
                                        <a:srgbClr val="CECECE"/>
                                      </p:to>
                                    </p:animClr>
                                    <p:set>
                                      <p:cBhvr>
                                        <p:cTn id="1235" dur="60" fill="hold"/>
                                        <p:tgtEl>
                                          <p:spTgt spid="208"/>
                                        </p:tgtEl>
                                        <p:attrNameLst>
                                          <p:attrName>fill.type</p:attrName>
                                        </p:attrNameLst>
                                      </p:cBhvr>
                                      <p:to>
                                        <p:strVal val="solid"/>
                                      </p:to>
                                    </p:set>
                                    <p:set>
                                      <p:cBhvr>
                                        <p:cTn id="1236" dur="60" fill="hold"/>
                                        <p:tgtEl>
                                          <p:spTgt spid="208"/>
                                        </p:tgtEl>
                                        <p:attrNameLst>
                                          <p:attrName>fill.on</p:attrName>
                                        </p:attrNameLst>
                                      </p:cBhvr>
                                      <p:to>
                                        <p:strVal val="true"/>
                                      </p:to>
                                    </p:set>
                                  </p:childTnLst>
                                </p:cTn>
                              </p:par>
                            </p:childTnLst>
                          </p:cTn>
                        </p:par>
                        <p:par>
                          <p:cTn id="1237" fill="hold">
                            <p:stCondLst>
                              <p:cond delay="14350"/>
                            </p:stCondLst>
                            <p:childTnLst>
                              <p:par>
                                <p:cTn id="1238" presetID="1" presetClass="emph" presetSubtype="2" fill="hold" nodeType="afterEffect">
                                  <p:stCondLst>
                                    <p:cond delay="0"/>
                                  </p:stCondLst>
                                  <p:childTnLst>
                                    <p:animClr clrSpc="rgb" dir="cw">
                                      <p:cBhvr>
                                        <p:cTn id="1239" dur="60" fill="hold"/>
                                        <p:tgtEl>
                                          <p:spTgt spid="211"/>
                                        </p:tgtEl>
                                        <p:attrNameLst>
                                          <p:attrName>fillcolor</p:attrName>
                                        </p:attrNameLst>
                                      </p:cBhvr>
                                      <p:to>
                                        <a:srgbClr val="CECECE"/>
                                      </p:to>
                                    </p:animClr>
                                    <p:set>
                                      <p:cBhvr>
                                        <p:cTn id="1240" dur="60" fill="hold"/>
                                        <p:tgtEl>
                                          <p:spTgt spid="211"/>
                                        </p:tgtEl>
                                        <p:attrNameLst>
                                          <p:attrName>fill.type</p:attrName>
                                        </p:attrNameLst>
                                      </p:cBhvr>
                                      <p:to>
                                        <p:strVal val="solid"/>
                                      </p:to>
                                    </p:set>
                                    <p:set>
                                      <p:cBhvr>
                                        <p:cTn id="1241" dur="60" fill="hold"/>
                                        <p:tgtEl>
                                          <p:spTgt spid="211"/>
                                        </p:tgtEl>
                                        <p:attrNameLst>
                                          <p:attrName>fill.on</p:attrName>
                                        </p:attrNameLst>
                                      </p:cBhvr>
                                      <p:to>
                                        <p:strVal val="true"/>
                                      </p:to>
                                    </p:set>
                                  </p:childTnLst>
                                </p:cTn>
                              </p:par>
                            </p:childTnLst>
                          </p:cTn>
                        </p:par>
                        <p:par>
                          <p:cTn id="1242" fill="hold">
                            <p:stCondLst>
                              <p:cond delay="14410"/>
                            </p:stCondLst>
                            <p:childTnLst>
                              <p:par>
                                <p:cTn id="1243" presetID="1" presetClass="emph" presetSubtype="2" fill="hold" nodeType="afterEffect">
                                  <p:stCondLst>
                                    <p:cond delay="0"/>
                                  </p:stCondLst>
                                  <p:childTnLst>
                                    <p:animClr clrSpc="rgb" dir="cw">
                                      <p:cBhvr>
                                        <p:cTn id="1244" dur="60" fill="hold"/>
                                        <p:tgtEl>
                                          <p:spTgt spid="205"/>
                                        </p:tgtEl>
                                        <p:attrNameLst>
                                          <p:attrName>fillcolor</p:attrName>
                                        </p:attrNameLst>
                                      </p:cBhvr>
                                      <p:to>
                                        <a:srgbClr val="CECECE"/>
                                      </p:to>
                                    </p:animClr>
                                    <p:set>
                                      <p:cBhvr>
                                        <p:cTn id="1245" dur="60" fill="hold"/>
                                        <p:tgtEl>
                                          <p:spTgt spid="205"/>
                                        </p:tgtEl>
                                        <p:attrNameLst>
                                          <p:attrName>fill.type</p:attrName>
                                        </p:attrNameLst>
                                      </p:cBhvr>
                                      <p:to>
                                        <p:strVal val="solid"/>
                                      </p:to>
                                    </p:set>
                                    <p:set>
                                      <p:cBhvr>
                                        <p:cTn id="1246" dur="60" fill="hold"/>
                                        <p:tgtEl>
                                          <p:spTgt spid="205"/>
                                        </p:tgtEl>
                                        <p:attrNameLst>
                                          <p:attrName>fill.on</p:attrName>
                                        </p:attrNameLst>
                                      </p:cBhvr>
                                      <p:to>
                                        <p:strVal val="true"/>
                                      </p:to>
                                    </p:set>
                                  </p:childTnLst>
                                </p:cTn>
                              </p:par>
                            </p:childTnLst>
                          </p:cTn>
                        </p:par>
                        <p:par>
                          <p:cTn id="1247" fill="hold">
                            <p:stCondLst>
                              <p:cond delay="14470"/>
                            </p:stCondLst>
                            <p:childTnLst>
                              <p:par>
                                <p:cTn id="1248" presetID="1" presetClass="emph" presetSubtype="2" fill="hold" nodeType="afterEffect">
                                  <p:stCondLst>
                                    <p:cond delay="0"/>
                                  </p:stCondLst>
                                  <p:childTnLst>
                                    <p:animClr clrSpc="rgb" dir="cw">
                                      <p:cBhvr>
                                        <p:cTn id="1249" dur="60" fill="hold"/>
                                        <p:tgtEl>
                                          <p:spTgt spid="207"/>
                                        </p:tgtEl>
                                        <p:attrNameLst>
                                          <p:attrName>fillcolor</p:attrName>
                                        </p:attrNameLst>
                                      </p:cBhvr>
                                      <p:to>
                                        <a:srgbClr val="CECECE"/>
                                      </p:to>
                                    </p:animClr>
                                    <p:set>
                                      <p:cBhvr>
                                        <p:cTn id="1250" dur="60" fill="hold"/>
                                        <p:tgtEl>
                                          <p:spTgt spid="207"/>
                                        </p:tgtEl>
                                        <p:attrNameLst>
                                          <p:attrName>fill.type</p:attrName>
                                        </p:attrNameLst>
                                      </p:cBhvr>
                                      <p:to>
                                        <p:strVal val="solid"/>
                                      </p:to>
                                    </p:set>
                                    <p:set>
                                      <p:cBhvr>
                                        <p:cTn id="1251" dur="60" fill="hold"/>
                                        <p:tgtEl>
                                          <p:spTgt spid="207"/>
                                        </p:tgtEl>
                                        <p:attrNameLst>
                                          <p:attrName>fill.on</p:attrName>
                                        </p:attrNameLst>
                                      </p:cBhvr>
                                      <p:to>
                                        <p:strVal val="true"/>
                                      </p:to>
                                    </p:set>
                                  </p:childTnLst>
                                </p:cTn>
                              </p:par>
                            </p:childTnLst>
                          </p:cTn>
                        </p:par>
                        <p:par>
                          <p:cTn id="1252" fill="hold">
                            <p:stCondLst>
                              <p:cond delay="14530"/>
                            </p:stCondLst>
                            <p:childTnLst>
                              <p:par>
                                <p:cTn id="1253" presetID="1" presetClass="emph" presetSubtype="2" fill="hold" nodeType="afterEffect">
                                  <p:stCondLst>
                                    <p:cond delay="0"/>
                                  </p:stCondLst>
                                  <p:childTnLst>
                                    <p:animClr clrSpc="rgb" dir="cw">
                                      <p:cBhvr>
                                        <p:cTn id="1254" dur="60" fill="hold"/>
                                        <p:tgtEl>
                                          <p:spTgt spid="206"/>
                                        </p:tgtEl>
                                        <p:attrNameLst>
                                          <p:attrName>fillcolor</p:attrName>
                                        </p:attrNameLst>
                                      </p:cBhvr>
                                      <p:to>
                                        <a:srgbClr val="CECECE"/>
                                      </p:to>
                                    </p:animClr>
                                    <p:set>
                                      <p:cBhvr>
                                        <p:cTn id="1255" dur="60" fill="hold"/>
                                        <p:tgtEl>
                                          <p:spTgt spid="206"/>
                                        </p:tgtEl>
                                        <p:attrNameLst>
                                          <p:attrName>fill.type</p:attrName>
                                        </p:attrNameLst>
                                      </p:cBhvr>
                                      <p:to>
                                        <p:strVal val="solid"/>
                                      </p:to>
                                    </p:set>
                                    <p:set>
                                      <p:cBhvr>
                                        <p:cTn id="1256" dur="60" fill="hold"/>
                                        <p:tgtEl>
                                          <p:spTgt spid="20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 grpId="0" animBg="1"/>
      <p:bldP spid="340" grpId="0" animBg="1"/>
      <p:bldP spid="340" grpId="1" animBg="1"/>
      <p:bldP spid="341" grpId="0" animBg="1"/>
      <p:bldP spid="341" grpId="1" animBg="1"/>
      <p:bldP spid="342" grpId="0" animBg="1"/>
      <p:bldP spid="342" grpId="1" animBg="1"/>
      <p:bldP spid="343" grpId="0" animBg="1"/>
      <p:bldP spid="343" grpId="1" animBg="1"/>
      <p:bldP spid="344" grpId="0" animBg="1"/>
      <p:bldP spid="344" grpId="1" animBg="1"/>
      <p:bldP spid="345" grpId="0" animBg="1"/>
      <p:bldP spid="345" grpId="1" animBg="1"/>
      <p:bldP spid="346" grpId="0" animBg="1"/>
      <p:bldP spid="346" grpId="1" animBg="1"/>
      <p:bldP spid="347" grpId="0" animBg="1"/>
      <p:bldP spid="347" grpId="1" animBg="1"/>
      <p:bldP spid="348" grpId="0" animBg="1"/>
      <p:bldP spid="348" grpId="1" animBg="1"/>
      <p:bldP spid="349" grpId="0" animBg="1"/>
      <p:bldP spid="349" grpId="1" animBg="1"/>
      <p:bldP spid="350" grpId="0" animBg="1"/>
      <p:bldP spid="350" grpId="1" animBg="1"/>
      <p:bldP spid="351" grpId="0" animBg="1"/>
      <p:bldP spid="351" grpId="1" animBg="1"/>
      <p:bldP spid="353" grpId="0" animBg="1"/>
      <p:bldP spid="353" grpId="1" animBg="1"/>
      <p:bldP spid="354" grpId="0" animBg="1"/>
      <p:bldP spid="354" grpId="1" animBg="1"/>
      <p:bldP spid="355" grpId="0" animBg="1"/>
      <p:bldP spid="355" grpId="1" animBg="1"/>
      <p:bldP spid="356" grpId="0" animBg="1"/>
      <p:bldP spid="356" grpId="1" animBg="1"/>
      <p:bldP spid="357" grpId="0" animBg="1"/>
      <p:bldP spid="357" grpId="1" animBg="1"/>
      <p:bldP spid="358" grpId="0" animBg="1"/>
      <p:bldP spid="358" grpId="1" animBg="1"/>
      <p:bldP spid="359" grpId="0" animBg="1"/>
      <p:bldP spid="359" grpId="1" animBg="1"/>
      <p:bldP spid="360" grpId="0" animBg="1"/>
      <p:bldP spid="360" grpId="1" animBg="1"/>
      <p:bldP spid="361" grpId="0" animBg="1"/>
      <p:bldP spid="361" grpId="1" animBg="1"/>
      <p:bldP spid="362" grpId="0" animBg="1"/>
      <p:bldP spid="362" grpId="1" animBg="1"/>
      <p:bldP spid="363" grpId="0" animBg="1"/>
      <p:bldP spid="363" grpId="1" animBg="1"/>
      <p:bldP spid="364" grpId="0" animBg="1"/>
      <p:bldP spid="364" grpId="1" animBg="1"/>
      <p:bldP spid="365" grpId="0" animBg="1"/>
      <p:bldP spid="365" grpId="1" animBg="1"/>
      <p:bldP spid="366" grpId="0" animBg="1"/>
      <p:bldP spid="366" grpId="1" animBg="1"/>
      <p:bldP spid="367" grpId="0" animBg="1"/>
      <p:bldP spid="367" grpId="1" animBg="1"/>
      <p:bldP spid="368" grpId="0" animBg="1"/>
      <p:bldP spid="368" grpId="1" animBg="1"/>
      <p:bldP spid="369" grpId="0" animBg="1"/>
      <p:bldP spid="369" grpId="1" animBg="1"/>
      <p:bldP spid="370" grpId="0" animBg="1"/>
      <p:bldP spid="370" grpId="1" animBg="1"/>
      <p:bldP spid="371" grpId="0" animBg="1"/>
      <p:bldP spid="371" grpId="1" animBg="1"/>
      <p:bldP spid="372" grpId="0" animBg="1"/>
      <p:bldP spid="372" grpId="1" animBg="1"/>
      <p:bldP spid="373" grpId="0" animBg="1"/>
      <p:bldP spid="373" grpId="1" animBg="1"/>
      <p:bldP spid="374" grpId="0" animBg="1"/>
      <p:bldP spid="374" grpId="1" animBg="1"/>
      <p:bldP spid="375" grpId="0" animBg="1"/>
      <p:bldP spid="375" grpId="1" animBg="1"/>
      <p:bldP spid="376" grpId="0" animBg="1"/>
      <p:bldP spid="376" grpId="1" animBg="1"/>
      <p:bldP spid="377" grpId="0" animBg="1"/>
      <p:bldP spid="377" grpId="1" animBg="1"/>
      <p:bldP spid="378" grpId="0" animBg="1"/>
      <p:bldP spid="378" grpId="1" animBg="1"/>
      <p:bldP spid="379" grpId="0" animBg="1"/>
      <p:bldP spid="379" grpId="1" animBg="1"/>
      <p:bldP spid="380" grpId="0" animBg="1"/>
      <p:bldP spid="380" grpId="1" animBg="1"/>
      <p:bldP spid="381" grpId="0" animBg="1"/>
      <p:bldP spid="381" grpId="1" animBg="1"/>
      <p:bldP spid="382" grpId="0" animBg="1"/>
      <p:bldP spid="382" grpId="1" animBg="1"/>
      <p:bldP spid="383" grpId="0" animBg="1"/>
      <p:bldP spid="383" grpId="1" animBg="1"/>
      <p:bldP spid="384" grpId="0" animBg="1"/>
      <p:bldP spid="384" grpId="1" animBg="1"/>
      <p:bldP spid="385" grpId="0" animBg="1"/>
      <p:bldP spid="385" grpId="1" animBg="1"/>
      <p:bldP spid="387" grpId="0" animBg="1"/>
      <p:bldP spid="387" grpId="1" animBg="1"/>
      <p:bldP spid="388" grpId="0" animBg="1"/>
      <p:bldP spid="388" grpId="1" animBg="1"/>
      <p:bldP spid="389" grpId="0" animBg="1"/>
      <p:bldP spid="389" grpId="1" animBg="1"/>
      <p:bldP spid="391" grpId="0" animBg="1"/>
      <p:bldP spid="391" grpId="1" animBg="1"/>
      <p:bldP spid="392" grpId="0" animBg="1"/>
      <p:bldP spid="392" grpId="1" animBg="1"/>
      <p:bldP spid="393" grpId="0" animBg="1"/>
      <p:bldP spid="393" grpId="1" animBg="1"/>
      <p:bldP spid="394" grpId="0" animBg="1"/>
      <p:bldP spid="394" grpId="1" animBg="1"/>
      <p:bldP spid="395" grpId="0" animBg="1"/>
      <p:bldP spid="395" grpId="1" animBg="1"/>
      <p:bldP spid="397" grpId="0" animBg="1"/>
      <p:bldP spid="397" grpId="1" animBg="1"/>
      <p:bldP spid="398" grpId="0" animBg="1"/>
      <p:bldP spid="398" grpId="1" animBg="1"/>
      <p:bldP spid="399" grpId="0" animBg="1"/>
      <p:bldP spid="399" grpId="1" animBg="1"/>
      <p:bldP spid="400" grpId="0" animBg="1"/>
      <p:bldP spid="400" grpId="1" animBg="1"/>
      <p:bldP spid="401" grpId="0" animBg="1"/>
      <p:bldP spid="401" grpId="1" animBg="1"/>
      <p:bldP spid="402" grpId="0" animBg="1"/>
      <p:bldP spid="402" grpId="1" animBg="1"/>
      <p:bldP spid="403" grpId="0" animBg="1"/>
      <p:bldP spid="403" grpId="1" animBg="1"/>
      <p:bldP spid="405" grpId="0" animBg="1"/>
      <p:bldP spid="405" grpId="1" animBg="1"/>
      <p:bldP spid="406" grpId="0" animBg="1"/>
      <p:bldP spid="406" grpId="1" animBg="1"/>
      <p:bldP spid="407" grpId="0" animBg="1"/>
      <p:bldP spid="407" grpId="1" animBg="1"/>
      <p:bldP spid="408" grpId="0" animBg="1"/>
      <p:bldP spid="408" grpId="1" animBg="1"/>
      <p:bldP spid="409" grpId="0" animBg="1"/>
      <p:bldP spid="409" grpId="1" animBg="1"/>
      <p:bldP spid="410" grpId="0" animBg="1"/>
      <p:bldP spid="410" grpId="1" animBg="1"/>
      <p:bldP spid="411" grpId="0" animBg="1"/>
      <p:bldP spid="411" grpId="1" animBg="1"/>
      <p:bldP spid="412" grpId="0" animBg="1"/>
      <p:bldP spid="412" grpId="1" animBg="1"/>
      <p:bldP spid="413" grpId="0" animBg="1"/>
      <p:bldP spid="413" grpId="1" animBg="1"/>
      <p:bldP spid="414" grpId="0" animBg="1"/>
      <p:bldP spid="414" grpId="1" animBg="1"/>
      <p:bldP spid="416" grpId="0" animBg="1"/>
      <p:bldP spid="416" grpId="1" animBg="1"/>
      <p:bldP spid="417" grpId="0" animBg="1"/>
      <p:bldP spid="417" grpId="1" animBg="1"/>
      <p:bldP spid="418" grpId="0" animBg="1"/>
      <p:bldP spid="418" grpId="1" animBg="1"/>
      <p:bldP spid="419" grpId="0" animBg="1"/>
      <p:bldP spid="419" grpId="1" animBg="1"/>
      <p:bldP spid="420" grpId="0" animBg="1"/>
      <p:bldP spid="420" grpId="1" animBg="1"/>
      <p:bldP spid="421" grpId="0" animBg="1"/>
      <p:bldP spid="421" grpId="1" animBg="1"/>
      <p:bldP spid="422" grpId="0" animBg="1"/>
      <p:bldP spid="422" grpId="1" animBg="1"/>
      <p:bldP spid="423" grpId="0" animBg="1"/>
      <p:bldP spid="423" grpId="1" animBg="1"/>
      <p:bldP spid="424" grpId="0" animBg="1"/>
      <p:bldP spid="424" grpId="1" animBg="1"/>
      <p:bldP spid="425" grpId="0" animBg="1"/>
      <p:bldP spid="425" grpId="1" animBg="1"/>
      <p:bldP spid="426" grpId="0" animBg="1"/>
      <p:bldP spid="426" grpId="1" animBg="1"/>
      <p:bldP spid="427" grpId="0" animBg="1"/>
      <p:bldP spid="427" grpId="1" animBg="1"/>
      <p:bldP spid="250" grpId="0" animBg="1"/>
      <p:bldP spid="249" grpId="0" animBg="1"/>
      <p:bldP spid="248" grpId="0" animBg="1"/>
      <p:bldP spid="247" grpId="0" animBg="1"/>
      <p:bldP spid="246" grpId="0" animBg="1"/>
      <p:bldP spid="245" grpId="0" animBg="1"/>
      <p:bldP spid="244" grpId="0" animBg="1"/>
      <p:bldP spid="243" grpId="0" animBg="1"/>
      <p:bldP spid="242" grpId="0" animBg="1"/>
      <p:bldP spid="241" grpId="0" animBg="1"/>
      <p:bldP spid="240" grpId="0" animBg="1"/>
      <p:bldP spid="239" grpId="0" animBg="1"/>
      <p:bldP spid="237" grpId="0" animBg="1"/>
      <p:bldP spid="236" grpId="0" animBg="1"/>
      <p:bldP spid="235" grpId="0" animBg="1"/>
      <p:bldP spid="234" grpId="0" animBg="1"/>
      <p:bldP spid="233" grpId="0" animBg="1"/>
      <p:bldP spid="232" grpId="0" animBg="1"/>
      <p:bldP spid="231" grpId="0" animBg="1"/>
      <p:bldP spid="230" grpId="0" animBg="1"/>
      <p:bldP spid="229" grpId="0" animBg="1"/>
      <p:bldP spid="228" grpId="0" animBg="1"/>
      <p:bldP spid="227" grpId="0" animBg="1"/>
      <p:bldP spid="226" grpId="0" animBg="1"/>
      <p:bldP spid="225" grpId="0" animBg="1"/>
      <p:bldP spid="224" grpId="0" animBg="1"/>
      <p:bldP spid="223" grpId="0" animBg="1"/>
      <p:bldP spid="222" grpId="0" animBg="1"/>
      <p:bldP spid="221" grpId="0" animBg="1"/>
      <p:bldP spid="220" grpId="0" animBg="1"/>
      <p:bldP spid="219" grpId="0" animBg="1"/>
      <p:bldP spid="218" grpId="0" animBg="1"/>
      <p:bldP spid="217" grpId="0" animBg="1"/>
      <p:bldP spid="216" grpId="0" animBg="1"/>
      <p:bldP spid="215" grpId="0" animBg="1"/>
      <p:bldP spid="214" grpId="0" animBg="1"/>
      <p:bldP spid="213" grpId="0" animBg="1"/>
      <p:bldP spid="212" grpId="0" animBg="1"/>
      <p:bldP spid="211" grpId="0" animBg="1"/>
      <p:bldP spid="210" grpId="0" animBg="1"/>
      <p:bldP spid="209" grpId="0" animBg="1"/>
      <p:bldP spid="208" grpId="0" animBg="1"/>
      <p:bldP spid="207" grpId="0" animBg="1"/>
      <p:bldP spid="206" grpId="0" animBg="1"/>
      <p:bldP spid="205" grpId="0" animBg="1"/>
      <p:bldP spid="202" grpId="0" animBg="1"/>
      <p:bldP spid="201" grpId="0" animBg="1"/>
      <p:bldP spid="200" grpId="0" animBg="1"/>
      <p:bldP spid="197" grpId="0" animBg="1"/>
      <p:bldP spid="196" grpId="0" animBg="1"/>
      <p:bldP spid="195" grpId="0" animBg="1"/>
      <p:bldP spid="194" grpId="0" animBg="1"/>
      <p:bldP spid="193" grpId="0" animBg="1"/>
      <p:bldP spid="190" grpId="0" animBg="1"/>
      <p:bldP spid="189" grpId="0" animBg="1"/>
      <p:bldP spid="188" grpId="0" animBg="1"/>
      <p:bldP spid="187" grpId="0" animBg="1"/>
      <p:bldP spid="186" grpId="0" animBg="1"/>
      <p:bldP spid="185" grpId="0" animBg="1"/>
      <p:bldP spid="184" grpId="0" animBg="1"/>
      <p:bldP spid="181" grpId="0" animBg="1"/>
      <p:bldP spid="180" grpId="0" animBg="1"/>
      <p:bldP spid="179" grpId="0" animBg="1"/>
      <p:bldP spid="178" grpId="0" animBg="1"/>
      <p:bldP spid="177" grpId="0" animBg="1"/>
      <p:bldP spid="176" grpId="0" animBg="1"/>
      <p:bldP spid="175" grpId="0" animBg="1"/>
      <p:bldP spid="174" grpId="0" animBg="1"/>
      <p:bldP spid="173" grpId="0" animBg="1"/>
      <p:bldP spid="172" grpId="0" animBg="1"/>
      <p:bldP spid="169" grpId="0" animBg="1"/>
      <p:bldP spid="168" grpId="0" animBg="1"/>
      <p:bldP spid="167" grpId="0" animBg="1"/>
      <p:bldP spid="166" grpId="0" animBg="1"/>
      <p:bldP spid="165" grpId="0" animBg="1"/>
      <p:bldP spid="164" grpId="0" animBg="1"/>
      <p:bldP spid="163" grpId="0" animBg="1"/>
      <p:bldP spid="162" grpId="0" animBg="1"/>
      <p:bldP spid="161" grpId="0" animBg="1"/>
      <p:bldP spid="160" grpId="0" animBg="1"/>
      <p:bldP spid="159" grpId="0" animBg="1"/>
      <p:bldP spid="158" grpId="0" animBg="1"/>
      <p:bldP spid="430" grpId="0"/>
      <p:bldP spid="431" grpId="0" animBg="1"/>
      <p:bldP spid="431" grpId="1" animBg="1"/>
      <p:bldP spid="432" grpId="0" animBg="1"/>
      <p:bldP spid="432" grpId="1" animBg="1"/>
      <p:bldP spid="4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3498" y="2298926"/>
            <a:ext cx="1709033" cy="4264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10 years</a:t>
            </a:r>
          </a:p>
        </p:txBody>
      </p:sp>
      <p:sp>
        <p:nvSpPr>
          <p:cNvPr id="35" name="Rectangle 34"/>
          <p:cNvSpPr/>
          <p:nvPr/>
        </p:nvSpPr>
        <p:spPr>
          <a:xfrm>
            <a:off x="3062530" y="2298926"/>
            <a:ext cx="3963867" cy="426492"/>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no contributions</a:t>
            </a:r>
          </a:p>
        </p:txBody>
      </p:sp>
      <p:sp>
        <p:nvSpPr>
          <p:cNvPr id="29" name="Rectangle 28"/>
          <p:cNvSpPr/>
          <p:nvPr/>
        </p:nvSpPr>
        <p:spPr>
          <a:xfrm>
            <a:off x="1358048" y="3381001"/>
            <a:ext cx="1709033" cy="426492"/>
          </a:xfrm>
          <a:prstGeom prst="rect">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0" bIns="91440" rtlCol="0" anchor="t">
            <a:noAutofit/>
          </a:bodyPr>
          <a:lstStyle/>
          <a:p>
            <a:r>
              <a:rPr lang="en-US" sz="1500" b="1" dirty="0"/>
              <a:t>no contributions</a:t>
            </a:r>
          </a:p>
        </p:txBody>
      </p:sp>
      <p:sp>
        <p:nvSpPr>
          <p:cNvPr id="33" name="Rectangle 32"/>
          <p:cNvSpPr/>
          <p:nvPr/>
        </p:nvSpPr>
        <p:spPr>
          <a:xfrm>
            <a:off x="3067080" y="3381001"/>
            <a:ext cx="3963867" cy="426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oAutofit/>
          </a:bodyPr>
          <a:lstStyle/>
          <a:p>
            <a:r>
              <a:rPr lang="en-US" sz="1500" b="1" dirty="0"/>
              <a:t>35 years</a:t>
            </a:r>
          </a:p>
        </p:txBody>
      </p:sp>
      <p:sp>
        <p:nvSpPr>
          <p:cNvPr id="2" name="Title 1"/>
          <p:cNvSpPr>
            <a:spLocks noGrp="1"/>
          </p:cNvSpPr>
          <p:nvPr>
            <p:ph type="title"/>
          </p:nvPr>
        </p:nvSpPr>
        <p:spPr>
          <a:xfrm>
            <a:off x="990600" y="266700"/>
            <a:ext cx="7467600" cy="723899"/>
          </a:xfrm>
        </p:spPr>
        <p:txBody>
          <a:bodyPr/>
          <a:lstStyle/>
          <a:p>
            <a:r>
              <a:rPr lang="en-US" dirty="0"/>
              <a:t>COMPOUNDING</a:t>
            </a:r>
          </a:p>
        </p:txBody>
      </p:sp>
      <p:sp>
        <p:nvSpPr>
          <p:cNvPr id="11" name="Text Placeholder 6"/>
          <p:cNvSpPr>
            <a:spLocks noGrp="1"/>
          </p:cNvSpPr>
          <p:nvPr>
            <p:ph idx="1"/>
          </p:nvPr>
        </p:nvSpPr>
        <p:spPr>
          <a:xfrm>
            <a:off x="7169839" y="1693114"/>
            <a:ext cx="1288361" cy="457329"/>
          </a:xfrm>
        </p:spPr>
        <p:txBody>
          <a:bodyPr anchor="b">
            <a:noAutofit/>
          </a:bodyPr>
          <a:lstStyle/>
          <a:p>
            <a:pPr marL="0" indent="0">
              <a:buNone/>
            </a:pPr>
            <a:r>
              <a:rPr lang="en-US" sz="1200" b="1" dirty="0">
                <a:solidFill>
                  <a:srgbClr val="3B3B3B"/>
                </a:solidFill>
              </a:rPr>
              <a:t>Account Value </a:t>
            </a:r>
            <a:br>
              <a:rPr lang="en-US" sz="1200" b="1" dirty="0">
                <a:solidFill>
                  <a:srgbClr val="3B3B3B"/>
                </a:solidFill>
              </a:rPr>
            </a:br>
            <a:r>
              <a:rPr lang="en-US" sz="1200" b="1" dirty="0">
                <a:solidFill>
                  <a:srgbClr val="3B3B3B"/>
                </a:solidFill>
              </a:rPr>
              <a:t>at Age 65</a:t>
            </a:r>
          </a:p>
        </p:txBody>
      </p:sp>
      <p:sp>
        <p:nvSpPr>
          <p:cNvPr id="5" name="Text Placeholder 4"/>
          <p:cNvSpPr>
            <a:spLocks noGrp="1"/>
          </p:cNvSpPr>
          <p:nvPr>
            <p:ph type="body" sz="quarter" idx="13"/>
          </p:nvPr>
        </p:nvSpPr>
        <p:spPr>
          <a:xfrm>
            <a:off x="992187" y="5962650"/>
            <a:ext cx="7470023" cy="895350"/>
          </a:xfrm>
        </p:spPr>
        <p:txBody>
          <a:bodyPr bIns="347472"/>
          <a:lstStyle/>
          <a:p>
            <a:pPr>
              <a:spcAft>
                <a:spcPts val="300"/>
              </a:spcAft>
            </a:pPr>
            <a:r>
              <a:rPr lang="en-US" dirty="0">
                <a:solidFill>
                  <a:srgbClr val="3B3B3B"/>
                </a:solidFill>
              </a:rPr>
              <a:t>This chart is for illustrative purposes only and is not meant to represent the performance of any specific investment option. Final account balances are rounded to the nearest thousand. Assumes $500 invested each month in a tax-deferred account and a 7% annual rate of return for a hypothetical investor from age 20 to age 65.  The Account Value at age 65 is tax-deferred, and contributions and earnings are subject to taxes upon withdrawal. </a:t>
            </a:r>
          </a:p>
          <a:p>
            <a:pPr>
              <a:spcAft>
                <a:spcPts val="300"/>
              </a:spcAft>
            </a:pPr>
            <a:r>
              <a:rPr lang="en-US" dirty="0">
                <a:solidFill>
                  <a:srgbClr val="3B3B3B"/>
                </a:solidFill>
              </a:rPr>
              <a:t>All investments involve risk, including possible loss of principal.</a:t>
            </a:r>
          </a:p>
        </p:txBody>
      </p:sp>
      <p:sp>
        <p:nvSpPr>
          <p:cNvPr id="4" name="Text Placeholder 3"/>
          <p:cNvSpPr>
            <a:spLocks noGrp="1"/>
          </p:cNvSpPr>
          <p:nvPr>
            <p:ph type="body" sz="quarter" idx="14"/>
          </p:nvPr>
        </p:nvSpPr>
        <p:spPr>
          <a:xfrm>
            <a:off x="1351698" y="1921843"/>
            <a:ext cx="3124200" cy="228600"/>
          </a:xfrm>
        </p:spPr>
        <p:txBody>
          <a:bodyPr anchor="b">
            <a:noAutofit/>
          </a:bodyPr>
          <a:lstStyle/>
          <a:p>
            <a:r>
              <a:rPr lang="en-US" sz="1400" b="1" dirty="0"/>
              <a:t>Years of Saving</a:t>
            </a:r>
          </a:p>
        </p:txBody>
      </p:sp>
      <p:sp>
        <p:nvSpPr>
          <p:cNvPr id="9" name="Text Placeholder 6"/>
          <p:cNvSpPr>
            <a:spLocks noGrp="1"/>
          </p:cNvSpPr>
          <p:nvPr>
            <p:ph type="body" sz="quarter" idx="15"/>
          </p:nvPr>
        </p:nvSpPr>
        <p:spPr>
          <a:xfrm>
            <a:off x="990600" y="1126945"/>
            <a:ext cx="7467600" cy="409575"/>
          </a:xfrm>
        </p:spPr>
        <p:txBody>
          <a:bodyPr>
            <a:normAutofit lnSpcReduction="10000"/>
          </a:bodyPr>
          <a:lstStyle/>
          <a:p>
            <a:r>
              <a:rPr lang="en-US" dirty="0"/>
              <a:t>Compounded Savings Over 45 Years</a:t>
            </a:r>
            <a:br>
              <a:rPr lang="en-US" dirty="0"/>
            </a:br>
            <a:r>
              <a:rPr lang="en-US" dirty="0"/>
              <a:t>saving $500 per month</a:t>
            </a:r>
          </a:p>
        </p:txBody>
      </p:sp>
      <p:sp>
        <p:nvSpPr>
          <p:cNvPr id="21" name="Text Placeholder 6"/>
          <p:cNvSpPr>
            <a:spLocks noGrp="1"/>
          </p:cNvSpPr>
          <p:nvPr>
            <p:ph type="body" sz="quarter" idx="4294967295"/>
          </p:nvPr>
        </p:nvSpPr>
        <p:spPr>
          <a:xfrm>
            <a:off x="7169839" y="3456604"/>
            <a:ext cx="1364561" cy="254000"/>
          </a:xfrm>
        </p:spPr>
        <p:txBody>
          <a:bodyPr>
            <a:noAutofit/>
          </a:bodyPr>
          <a:lstStyle/>
          <a:p>
            <a:pPr marL="0" indent="0">
              <a:buNone/>
            </a:pPr>
            <a:r>
              <a:rPr lang="en-US" b="1" dirty="0">
                <a:solidFill>
                  <a:schemeClr val="accent6"/>
                </a:solidFill>
              </a:rPr>
              <a:t>$861,000</a:t>
            </a:r>
          </a:p>
        </p:txBody>
      </p:sp>
      <p:sp>
        <p:nvSpPr>
          <p:cNvPr id="24" name="Text Placeholder 6"/>
          <p:cNvSpPr>
            <a:spLocks noGrp="1"/>
          </p:cNvSpPr>
          <p:nvPr>
            <p:ph type="body" sz="quarter" idx="4294967295"/>
          </p:nvPr>
        </p:nvSpPr>
        <p:spPr>
          <a:xfrm>
            <a:off x="7169839" y="4514708"/>
            <a:ext cx="1665287" cy="247650"/>
          </a:xfrm>
        </p:spPr>
        <p:txBody>
          <a:bodyPr>
            <a:noAutofit/>
          </a:bodyPr>
          <a:lstStyle/>
          <a:p>
            <a:pPr marL="0" indent="0">
              <a:buNone/>
            </a:pPr>
            <a:r>
              <a:rPr lang="en-US" b="1" dirty="0">
                <a:solidFill>
                  <a:schemeClr val="accent6"/>
                </a:solidFill>
              </a:rPr>
              <a:t>$1,779,000</a:t>
            </a:r>
          </a:p>
        </p:txBody>
      </p:sp>
      <p:sp>
        <p:nvSpPr>
          <p:cNvPr id="25" name="Text Placeholder 6"/>
          <p:cNvSpPr>
            <a:spLocks noGrp="1"/>
          </p:cNvSpPr>
          <p:nvPr>
            <p:ph type="body" sz="quarter" idx="4294967295"/>
          </p:nvPr>
        </p:nvSpPr>
        <p:spPr>
          <a:xfrm>
            <a:off x="7169839" y="2379994"/>
            <a:ext cx="1364561" cy="254000"/>
          </a:xfrm>
        </p:spPr>
        <p:txBody>
          <a:bodyPr>
            <a:noAutofit/>
          </a:bodyPr>
          <a:lstStyle/>
          <a:p>
            <a:pPr marL="0" indent="0">
              <a:buNone/>
            </a:pPr>
            <a:r>
              <a:rPr lang="en-US" b="1" dirty="0">
                <a:solidFill>
                  <a:schemeClr val="accent6"/>
                </a:solidFill>
              </a:rPr>
              <a:t>$918,000</a:t>
            </a:r>
            <a:endParaRPr lang="en-US" b="1" cap="none" dirty="0">
              <a:solidFill>
                <a:schemeClr val="accent6"/>
              </a:solidFill>
            </a:endParaRPr>
          </a:p>
        </p:txBody>
      </p:sp>
      <p:sp>
        <p:nvSpPr>
          <p:cNvPr id="37" name="Text Placeholder 6"/>
          <p:cNvSpPr>
            <a:spLocks noGrp="1"/>
          </p:cNvSpPr>
          <p:nvPr>
            <p:ph type="body" sz="quarter" idx="4294967295"/>
          </p:nvPr>
        </p:nvSpPr>
        <p:spPr>
          <a:xfrm>
            <a:off x="838742" y="5426754"/>
            <a:ext cx="648087" cy="229075"/>
          </a:xfrm>
        </p:spPr>
        <p:txBody>
          <a:bodyPr>
            <a:noAutofit/>
          </a:bodyPr>
          <a:lstStyle/>
          <a:p>
            <a:pPr marL="0" indent="0" algn="ctr">
              <a:buNone/>
            </a:pPr>
            <a:r>
              <a:rPr lang="en-US" sz="1400" b="1" cap="none" dirty="0">
                <a:solidFill>
                  <a:srgbClr val="3B3B3B"/>
                </a:solidFill>
                <a:latin typeface="+mn-lt"/>
              </a:rPr>
              <a:t>Age 20</a:t>
            </a:r>
          </a:p>
        </p:txBody>
      </p:sp>
      <p:sp>
        <p:nvSpPr>
          <p:cNvPr id="38" name="Text Placeholder 6"/>
          <p:cNvSpPr>
            <a:spLocks noGrp="1"/>
          </p:cNvSpPr>
          <p:nvPr>
            <p:ph type="body" sz="quarter" idx="4294967295"/>
          </p:nvPr>
        </p:nvSpPr>
        <p:spPr>
          <a:xfrm>
            <a:off x="2962236" y="5419433"/>
            <a:ext cx="212145" cy="281282"/>
          </a:xfrm>
        </p:spPr>
        <p:txBody>
          <a:bodyPr>
            <a:noAutofit/>
          </a:bodyPr>
          <a:lstStyle/>
          <a:p>
            <a:pPr marL="0" indent="0" algn="ctr">
              <a:buNone/>
            </a:pPr>
            <a:r>
              <a:rPr lang="en-US" sz="1400" b="1" cap="none" dirty="0">
                <a:solidFill>
                  <a:srgbClr val="3B3B3B"/>
                </a:solidFill>
                <a:latin typeface="+mn-lt"/>
              </a:rPr>
              <a:t>30</a:t>
            </a:r>
          </a:p>
        </p:txBody>
      </p:sp>
      <p:sp>
        <p:nvSpPr>
          <p:cNvPr id="39" name="Text Placeholder 6"/>
          <p:cNvSpPr>
            <a:spLocks noGrp="1"/>
          </p:cNvSpPr>
          <p:nvPr>
            <p:ph type="body" sz="quarter" idx="4294967295"/>
          </p:nvPr>
        </p:nvSpPr>
        <p:spPr>
          <a:xfrm>
            <a:off x="6927792" y="5428830"/>
            <a:ext cx="207962" cy="180975"/>
          </a:xfrm>
        </p:spPr>
        <p:txBody>
          <a:bodyPr>
            <a:noAutofit/>
          </a:bodyPr>
          <a:lstStyle/>
          <a:p>
            <a:pPr marL="0" indent="0">
              <a:buNone/>
            </a:pPr>
            <a:r>
              <a:rPr lang="en-US" sz="1400" b="1" cap="none" dirty="0">
                <a:solidFill>
                  <a:srgbClr val="3B3B3B"/>
                </a:solidFill>
                <a:latin typeface="+mn-lt"/>
              </a:rPr>
              <a:t>65</a:t>
            </a:r>
          </a:p>
        </p:txBody>
      </p:sp>
      <p:cxnSp>
        <p:nvCxnSpPr>
          <p:cNvPr id="27" name="Straight Connector 26"/>
          <p:cNvCxnSpPr/>
          <p:nvPr/>
        </p:nvCxnSpPr>
        <p:spPr>
          <a:xfrm>
            <a:off x="1351698" y="2293018"/>
            <a:ext cx="6350" cy="3028951"/>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59747" y="2293018"/>
            <a:ext cx="0" cy="3028951"/>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23615" y="2295942"/>
            <a:ext cx="5564" cy="3026027"/>
          </a:xfrm>
          <a:prstGeom prst="line">
            <a:avLst/>
          </a:prstGeom>
          <a:ln w="95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58048" y="4425287"/>
            <a:ext cx="5665567" cy="426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t">
            <a:noAutofit/>
          </a:bodyPr>
          <a:lstStyle/>
          <a:p>
            <a:r>
              <a:rPr lang="en-US" sz="1500" b="1" dirty="0"/>
              <a:t>45 years</a:t>
            </a:r>
          </a:p>
        </p:txBody>
      </p:sp>
      <p:sp>
        <p:nvSpPr>
          <p:cNvPr id="23" name="TextBox 22"/>
          <p:cNvSpPr txBox="1"/>
          <p:nvPr/>
        </p:nvSpPr>
        <p:spPr>
          <a:xfrm rot="5400000">
            <a:off x="7877356" y="1387720"/>
            <a:ext cx="3083216" cy="307777"/>
          </a:xfrm>
          <a:prstGeom prst="rect">
            <a:avLst/>
          </a:prstGeom>
          <a:solidFill>
            <a:srgbClr val="FF00FF"/>
          </a:solidFill>
        </p:spPr>
        <p:txBody>
          <a:bodyPr wrap="none" lIns="91440" tIns="0" rIns="91440" bIns="0" rtlCol="0" anchor="ctr" anchorCtr="0">
            <a:spAutoFit/>
          </a:bodyPr>
          <a:lstStyle/>
          <a:p>
            <a:pPr>
              <a:spcAft>
                <a:spcPts val="1000"/>
              </a:spcAft>
              <a:buClr>
                <a:schemeClr val="accent2"/>
              </a:buClr>
            </a:pPr>
            <a:r>
              <a:rPr lang="en-US" sz="2000" b="1" dirty="0">
                <a:solidFill>
                  <a:schemeClr val="bg1"/>
                </a:solidFill>
              </a:rPr>
              <a:t>40K SALARY EXAMPLE</a:t>
            </a:r>
          </a:p>
        </p:txBody>
      </p:sp>
    </p:spTree>
    <p:extLst>
      <p:ext uri="{BB962C8B-B14F-4D97-AF65-F5344CB8AC3E}">
        <p14:creationId xmlns:p14="http://schemas.microsoft.com/office/powerpoint/2010/main" val="116063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ppt_w/2"/>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ppt_w</p:attrName>
                                        </p:attrNameLst>
                                      </p:cBhvr>
                                      <p:tavLst>
                                        <p:tav tm="0">
                                          <p:val>
                                            <p:fltVal val="0"/>
                                          </p:val>
                                        </p:tav>
                                        <p:tav tm="100000">
                                          <p:val>
                                            <p:strVal val="#ppt_w"/>
                                          </p:val>
                                        </p:tav>
                                      </p:tavLst>
                                    </p:anim>
                                    <p:anim calcmode="lin" valueType="num">
                                      <p:cBhvr>
                                        <p:cTn id="10" dur="500" fill="hold"/>
                                        <p:tgtEl>
                                          <p:spTgt spid="3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ppt_x</p:attrName>
                                        </p:attrNameLst>
                                      </p:cBhvr>
                                      <p:tavLst>
                                        <p:tav tm="0">
                                          <p:val>
                                            <p:strVal val="#ppt_x-#ppt_w/2"/>
                                          </p:val>
                                        </p:tav>
                                        <p:tav tm="100000">
                                          <p:val>
                                            <p:strVal val="#ppt_x"/>
                                          </p:val>
                                        </p:tav>
                                      </p:tavLst>
                                    </p:anim>
                                    <p:anim calcmode="lin" valueType="num">
                                      <p:cBhvr>
                                        <p:cTn id="15" dur="500" fill="hold"/>
                                        <p:tgtEl>
                                          <p:spTgt spid="35"/>
                                        </p:tgtEl>
                                        <p:attrNameLst>
                                          <p:attrName>ppt_y</p:attrName>
                                        </p:attrNameLst>
                                      </p:cBhvr>
                                      <p:tavLst>
                                        <p:tav tm="0">
                                          <p:val>
                                            <p:strVal val="#ppt_y"/>
                                          </p:val>
                                        </p:tav>
                                        <p:tav tm="100000">
                                          <p:val>
                                            <p:strVal val="#ppt_y"/>
                                          </p:val>
                                        </p:tav>
                                      </p:tavLst>
                                    </p:anim>
                                    <p:anim calcmode="lin" valueType="num">
                                      <p:cBhvr>
                                        <p:cTn id="16" dur="500" fill="hold"/>
                                        <p:tgtEl>
                                          <p:spTgt spid="35"/>
                                        </p:tgtEl>
                                        <p:attrNameLst>
                                          <p:attrName>ppt_w</p:attrName>
                                        </p:attrNameLst>
                                      </p:cBhvr>
                                      <p:tavLst>
                                        <p:tav tm="0">
                                          <p:val>
                                            <p:fltVal val="0"/>
                                          </p:val>
                                        </p:tav>
                                        <p:tav tm="100000">
                                          <p:val>
                                            <p:strVal val="#ppt_w"/>
                                          </p:val>
                                        </p:tav>
                                      </p:tavLst>
                                    </p:anim>
                                    <p:anim calcmode="lin" valueType="num">
                                      <p:cBhvr>
                                        <p:cTn id="17" dur="500" fill="hold"/>
                                        <p:tgtEl>
                                          <p:spTgt spid="35"/>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ppt_x</p:attrName>
                                        </p:attrNameLst>
                                      </p:cBhvr>
                                      <p:tavLst>
                                        <p:tav tm="0">
                                          <p:val>
                                            <p:strVal val="#ppt_x-#ppt_w/2"/>
                                          </p:val>
                                        </p:tav>
                                        <p:tav tm="100000">
                                          <p:val>
                                            <p:strVal val="#ppt_x"/>
                                          </p:val>
                                        </p:tav>
                                      </p:tavLst>
                                    </p:anim>
                                    <p:anim calcmode="lin" valueType="num">
                                      <p:cBhvr>
                                        <p:cTn id="22" dur="500" fill="hold"/>
                                        <p:tgtEl>
                                          <p:spTgt spid="29"/>
                                        </p:tgtEl>
                                        <p:attrNameLst>
                                          <p:attrName>ppt_y</p:attrName>
                                        </p:attrNameLst>
                                      </p:cBhvr>
                                      <p:tavLst>
                                        <p:tav tm="0">
                                          <p:val>
                                            <p:strVal val="#ppt_y"/>
                                          </p:val>
                                        </p:tav>
                                        <p:tav tm="100000">
                                          <p:val>
                                            <p:strVal val="#ppt_y"/>
                                          </p:val>
                                        </p:tav>
                                      </p:tavLst>
                                    </p:anim>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ppt_x</p:attrName>
                                        </p:attrNameLst>
                                      </p:cBhvr>
                                      <p:tavLst>
                                        <p:tav tm="0">
                                          <p:val>
                                            <p:strVal val="#ppt_x-#ppt_w/2"/>
                                          </p:val>
                                        </p:tav>
                                        <p:tav tm="100000">
                                          <p:val>
                                            <p:strVal val="#ppt_x"/>
                                          </p:val>
                                        </p:tav>
                                      </p:tavLst>
                                    </p:anim>
                                    <p:anim calcmode="lin" valueType="num">
                                      <p:cBhvr>
                                        <p:cTn id="29" dur="500" fill="hold"/>
                                        <p:tgtEl>
                                          <p:spTgt spid="33"/>
                                        </p:tgtEl>
                                        <p:attrNameLst>
                                          <p:attrName>ppt_y</p:attrName>
                                        </p:attrNameLst>
                                      </p:cBhvr>
                                      <p:tavLst>
                                        <p:tav tm="0">
                                          <p:val>
                                            <p:strVal val="#ppt_y"/>
                                          </p:val>
                                        </p:tav>
                                        <p:tav tm="100000">
                                          <p:val>
                                            <p:strVal val="#ppt_y"/>
                                          </p:val>
                                        </p:tav>
                                      </p:tavLst>
                                    </p:anim>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Effect transition="in" filter="fade">
                                      <p:cBhvr>
                                        <p:cTn id="36" dur="500"/>
                                        <p:tgtEl>
                                          <p:spTgt spid="2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fade">
                                      <p:cBhvr>
                                        <p:cTn id="41" dur="500"/>
                                        <p:tgtEl>
                                          <p:spTgt spid="2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ppt_x</p:attrName>
                                        </p:attrNameLst>
                                      </p:cBhvr>
                                      <p:tavLst>
                                        <p:tav tm="0">
                                          <p:val>
                                            <p:strVal val="#ppt_x-#ppt_w/2"/>
                                          </p:val>
                                        </p:tav>
                                        <p:tav tm="100000">
                                          <p:val>
                                            <p:strVal val="#ppt_x"/>
                                          </p:val>
                                        </p:tav>
                                      </p:tavLst>
                                    </p:anim>
                                    <p:anim calcmode="lin" valueType="num">
                                      <p:cBhvr>
                                        <p:cTn id="47" dur="500" fill="hold"/>
                                        <p:tgtEl>
                                          <p:spTgt spid="6"/>
                                        </p:tgtEl>
                                        <p:attrNameLst>
                                          <p:attrName>ppt_y</p:attrName>
                                        </p:attrNameLst>
                                      </p:cBhvr>
                                      <p:tavLst>
                                        <p:tav tm="0">
                                          <p:val>
                                            <p:strVal val="#ppt_y"/>
                                          </p:val>
                                        </p:tav>
                                        <p:tav tm="100000">
                                          <p:val>
                                            <p:strVal val="#ppt_y"/>
                                          </p:val>
                                        </p:tav>
                                      </p:tavLst>
                                    </p:anim>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fade">
                                      <p:cBhvr>
                                        <p:cTn id="5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29" grpId="0" animBg="1"/>
      <p:bldP spid="33" grpId="0" animBg="1"/>
      <p:bldP spid="21" grpId="0" build="p"/>
      <p:bldP spid="24" grpId="0" build="p"/>
      <p:bldP spid="25"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chemeClr val="accent6"/>
                </a:solidFill>
              </a:rPr>
              <a:t>Plan</a:t>
            </a:r>
            <a:r>
              <a:rPr lang="en-US" sz="2000" b="1" dirty="0">
                <a:solidFill>
                  <a:schemeClr val="accent6"/>
                </a:solidFill>
              </a:rPr>
              <a:t> </a:t>
            </a:r>
            <a:br>
              <a:rPr lang="en-US" sz="2000" b="1" dirty="0">
                <a:solidFill>
                  <a:schemeClr val="accent6"/>
                </a:solidFill>
              </a:rPr>
            </a:br>
            <a:r>
              <a:rPr lang="en-US" sz="2000" dirty="0">
                <a:solidFill>
                  <a:schemeClr val="accent6"/>
                </a:solidFill>
              </a:rPr>
              <a:t>Eligibility </a:t>
            </a:r>
          </a:p>
        </p:txBody>
      </p:sp>
      <p:sp>
        <p:nvSpPr>
          <p:cNvPr id="2" name="Title 1"/>
          <p:cNvSpPr>
            <a:spLocks noGrp="1"/>
          </p:cNvSpPr>
          <p:nvPr>
            <p:ph type="title"/>
          </p:nvPr>
        </p:nvSpPr>
        <p:spPr/>
        <p:txBody>
          <a:bodyPr/>
          <a:lstStyle/>
          <a:p>
            <a:r>
              <a:rPr lang="en-US" cap="all" dirty="0"/>
              <a:t>Plan Features</a:t>
            </a:r>
          </a:p>
        </p:txBody>
      </p:sp>
      <p:cxnSp>
        <p:nvCxnSpPr>
          <p:cNvPr id="9" name="Straight Connector 8"/>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a:off x="4326438" y="1638709"/>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28" name="vesting Icon"/>
          <p:cNvGrpSpPr/>
          <p:nvPr/>
        </p:nvGrpSpPr>
        <p:grpSpPr>
          <a:xfrm>
            <a:off x="1453857" y="5337577"/>
            <a:ext cx="388754" cy="437275"/>
            <a:chOff x="3565526" y="1873250"/>
            <a:chExt cx="1477963" cy="1676400"/>
          </a:xfrm>
          <a:no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Vesting Schedule</a:t>
            </a:r>
          </a:p>
        </p:txBody>
      </p:sp>
      <p:grpSp>
        <p:nvGrpSpPr>
          <p:cNvPr id="31" name="comp contrib icon"/>
          <p:cNvGrpSpPr/>
          <p:nvPr/>
        </p:nvGrpSpPr>
        <p:grpSpPr>
          <a:xfrm>
            <a:off x="1379636" y="4420221"/>
            <a:ext cx="542244" cy="382255"/>
            <a:chOff x="3066490" y="1813909"/>
            <a:chExt cx="1723632" cy="1215072"/>
          </a:xfrm>
          <a:no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Company Contributions</a:t>
            </a: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Types</a:t>
            </a:r>
          </a:p>
        </p:txBody>
      </p:sp>
      <p:grpSp>
        <p:nvGrpSpPr>
          <p:cNvPr id="30" name="Contrib limits icon"/>
          <p:cNvGrpSpPr/>
          <p:nvPr/>
        </p:nvGrpSpPr>
        <p:grpSpPr>
          <a:xfrm rot="18807177">
            <a:off x="1378161" y="2545227"/>
            <a:ext cx="545195" cy="241267"/>
            <a:chOff x="3741738" y="5957888"/>
            <a:chExt cx="2030413" cy="898525"/>
          </a:xfrm>
          <a:no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Limits</a:t>
            </a:r>
          </a:p>
        </p:txBody>
      </p:sp>
      <p:grpSp>
        <p:nvGrpSpPr>
          <p:cNvPr id="27" name="Eligibility Icon"/>
          <p:cNvGrpSpPr/>
          <p:nvPr/>
        </p:nvGrpSpPr>
        <p:grpSpPr>
          <a:xfrm>
            <a:off x="1431373" y="1496240"/>
            <a:ext cx="438770" cy="409579"/>
            <a:chOff x="3565526" y="-9525"/>
            <a:chExt cx="1527175" cy="1425575"/>
          </a:xfrm>
          <a:no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Plan Eligibility: detail"/>
          <p:cNvSpPr txBox="1"/>
          <p:nvPr/>
        </p:nvSpPr>
        <p:spPr>
          <a:xfrm>
            <a:off x="5038725" y="1430841"/>
            <a:ext cx="3190876" cy="585801"/>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You are eligible to participate in the plan </a:t>
            </a:r>
            <a:r>
              <a:rPr lang="en-US" b="1" dirty="0">
                <a:solidFill>
                  <a:schemeClr val="accent6"/>
                </a:solidFill>
              </a:rPr>
              <a:t>[plan-specific detail]</a:t>
            </a:r>
          </a:p>
        </p:txBody>
      </p:sp>
    </p:spTree>
    <p:extLst>
      <p:ext uri="{BB962C8B-B14F-4D97-AF65-F5344CB8AC3E}">
        <p14:creationId xmlns:p14="http://schemas.microsoft.com/office/powerpoint/2010/main" val="202668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rgbClr val="CECECE"/>
                </a:solidFill>
              </a:rPr>
              <a:t>Plan</a:t>
            </a:r>
            <a:r>
              <a:rPr lang="en-US" sz="2000" b="1" dirty="0">
                <a:solidFill>
                  <a:srgbClr val="CECECE"/>
                </a:solidFill>
              </a:rPr>
              <a:t> </a:t>
            </a:r>
            <a:br>
              <a:rPr lang="en-US" sz="2000" b="1" dirty="0">
                <a:solidFill>
                  <a:srgbClr val="CECECE"/>
                </a:solidFill>
              </a:rPr>
            </a:br>
            <a:r>
              <a:rPr lang="en-US" sz="2000" dirty="0">
                <a:solidFill>
                  <a:srgbClr val="CECECE"/>
                </a:solidFill>
              </a:rPr>
              <a:t>Eligibility </a:t>
            </a:r>
          </a:p>
        </p:txBody>
      </p:sp>
      <p:sp>
        <p:nvSpPr>
          <p:cNvPr id="2" name="Title 1"/>
          <p:cNvSpPr>
            <a:spLocks noGrp="1"/>
          </p:cNvSpPr>
          <p:nvPr>
            <p:ph type="title"/>
          </p:nvPr>
        </p:nvSpPr>
        <p:spPr/>
        <p:txBody>
          <a:bodyPr/>
          <a:lstStyle/>
          <a:p>
            <a:r>
              <a:rPr lang="en-US" cap="all" dirty="0"/>
              <a:t>Plan Features</a:t>
            </a:r>
          </a:p>
        </p:txBody>
      </p:sp>
      <p:cxnSp>
        <p:nvCxnSpPr>
          <p:cNvPr id="9" name="Straight Connector 8"/>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a:off x="4326438" y="2589687"/>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28" name="vesting Icon"/>
          <p:cNvGrpSpPr/>
          <p:nvPr/>
        </p:nvGrpSpPr>
        <p:grpSpPr>
          <a:xfrm>
            <a:off x="1453857" y="5337577"/>
            <a:ext cx="388754" cy="437275"/>
            <a:chOff x="3565526" y="1873250"/>
            <a:chExt cx="1477963" cy="1676400"/>
          </a:xfrm>
          <a:no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Vesting Schedule</a:t>
            </a:r>
          </a:p>
        </p:txBody>
      </p:sp>
      <p:grpSp>
        <p:nvGrpSpPr>
          <p:cNvPr id="31" name="comp contrib icon"/>
          <p:cNvGrpSpPr/>
          <p:nvPr/>
        </p:nvGrpSpPr>
        <p:grpSpPr>
          <a:xfrm>
            <a:off x="1379636" y="4420221"/>
            <a:ext cx="542244" cy="382255"/>
            <a:chOff x="3066490" y="1813909"/>
            <a:chExt cx="1723632" cy="1215072"/>
          </a:xfrm>
          <a:no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Company Contributions</a:t>
            </a: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Types</a:t>
            </a:r>
          </a:p>
        </p:txBody>
      </p:sp>
      <p:grpSp>
        <p:nvGrpSpPr>
          <p:cNvPr id="30" name="Contrib limits icon"/>
          <p:cNvGrpSpPr/>
          <p:nvPr/>
        </p:nvGrpSpPr>
        <p:grpSpPr>
          <a:xfrm rot="18807177">
            <a:off x="1378161" y="2545227"/>
            <a:ext cx="545195" cy="241267"/>
            <a:chOff x="3741738" y="5957888"/>
            <a:chExt cx="2030413" cy="898525"/>
          </a:xfrm>
          <a:no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Contrib Limit: detail"/>
          <p:cNvSpPr txBox="1"/>
          <p:nvPr/>
        </p:nvSpPr>
        <p:spPr>
          <a:xfrm>
            <a:off x="5048264" y="1434679"/>
            <a:ext cx="3182924" cy="4676152"/>
          </a:xfrm>
          <a:prstGeom prst="rect">
            <a:avLst/>
          </a:prstGeom>
          <a:noFill/>
        </p:spPr>
        <p:txBody>
          <a:bodyPr wrap="square" lIns="0" tIns="0" rIns="0" bIns="0" rtlCol="0">
            <a:spAutoFit/>
          </a:bodyPr>
          <a:lstStyle/>
          <a:p>
            <a:pPr>
              <a:lnSpc>
                <a:spcPct val="110000"/>
              </a:lnSpc>
              <a:spcAft>
                <a:spcPts val="600"/>
              </a:spcAft>
              <a:buClr>
                <a:schemeClr val="accent2"/>
              </a:buClr>
            </a:pPr>
            <a:r>
              <a:rPr lang="en-US" b="1" dirty="0">
                <a:solidFill>
                  <a:srgbClr val="3B3B3B"/>
                </a:solidFill>
              </a:rPr>
              <a:t>You can contribute:</a:t>
            </a:r>
          </a:p>
          <a:p>
            <a:pPr>
              <a:lnSpc>
                <a:spcPct val="110000"/>
              </a:lnSpc>
              <a:buClr>
                <a:schemeClr val="accent2"/>
              </a:buClr>
            </a:pPr>
            <a:r>
              <a:rPr lang="en-US" dirty="0">
                <a:solidFill>
                  <a:srgbClr val="3B3B3B"/>
                </a:solidFill>
              </a:rPr>
              <a:t>Between</a:t>
            </a:r>
            <a:r>
              <a:rPr lang="en-US" dirty="0">
                <a:solidFill>
                  <a:schemeClr val="accent3">
                    <a:lumMod val="60000"/>
                    <a:lumOff val="40000"/>
                  </a:schemeClr>
                </a:solidFill>
              </a:rPr>
              <a:t> </a:t>
            </a:r>
            <a:r>
              <a:rPr lang="en-US" b="1" dirty="0">
                <a:solidFill>
                  <a:schemeClr val="accent6"/>
                </a:solidFill>
              </a:rPr>
              <a:t>[xx%] </a:t>
            </a:r>
            <a:r>
              <a:rPr lang="en-US" dirty="0">
                <a:solidFill>
                  <a:srgbClr val="3B3B3B"/>
                </a:solidFill>
              </a:rPr>
              <a:t>and</a:t>
            </a:r>
            <a:r>
              <a:rPr lang="en-US" b="1" dirty="0">
                <a:solidFill>
                  <a:srgbClr val="3B3B3B"/>
                </a:solidFill>
              </a:rPr>
              <a:t> </a:t>
            </a:r>
            <a:r>
              <a:rPr lang="en-US" b="1" dirty="0">
                <a:solidFill>
                  <a:schemeClr val="accent6"/>
                </a:solidFill>
              </a:rPr>
              <a:t>[xx%] </a:t>
            </a:r>
            <a:r>
              <a:rPr lang="en-US" dirty="0">
                <a:solidFill>
                  <a:srgbClr val="3B3B3B"/>
                </a:solidFill>
              </a:rPr>
              <a:t>of your pay to your plan</a:t>
            </a:r>
          </a:p>
          <a:p>
            <a:pPr>
              <a:lnSpc>
                <a:spcPct val="110000"/>
              </a:lnSpc>
              <a:buClr>
                <a:schemeClr val="accent2"/>
              </a:buClr>
            </a:pPr>
            <a:endParaRPr lang="en-US" dirty="0">
              <a:solidFill>
                <a:schemeClr val="accent3">
                  <a:lumMod val="60000"/>
                  <a:lumOff val="40000"/>
                </a:schemeClr>
              </a:solidFill>
            </a:endParaRPr>
          </a:p>
          <a:p>
            <a:pPr>
              <a:lnSpc>
                <a:spcPct val="110000"/>
              </a:lnSpc>
              <a:spcAft>
                <a:spcPts val="600"/>
              </a:spcAft>
              <a:buClr>
                <a:schemeClr val="accent2"/>
              </a:buClr>
            </a:pPr>
            <a:r>
              <a:rPr lang="en-US" b="1" spc="-20" dirty="0">
                <a:solidFill>
                  <a:srgbClr val="3B3B3B"/>
                </a:solidFill>
              </a:rPr>
              <a:t>Up to the IRS limit</a:t>
            </a:r>
            <a:r>
              <a:rPr lang="en-US" b="1" dirty="0">
                <a:solidFill>
                  <a:srgbClr val="3B3B3B"/>
                </a:solidFill>
              </a:rPr>
              <a:t>:</a:t>
            </a:r>
          </a:p>
          <a:p>
            <a:pPr>
              <a:lnSpc>
                <a:spcPct val="110000"/>
              </a:lnSpc>
              <a:buClr>
                <a:schemeClr val="accent2"/>
              </a:buClr>
            </a:pPr>
            <a:r>
              <a:rPr lang="en-US" b="1" dirty="0">
                <a:solidFill>
                  <a:schemeClr val="accent6"/>
                </a:solidFill>
              </a:rPr>
              <a:t>$19,500 </a:t>
            </a:r>
            <a:r>
              <a:rPr lang="en-US" dirty="0">
                <a:solidFill>
                  <a:srgbClr val="3B3B3B"/>
                </a:solidFill>
              </a:rPr>
              <a:t>for </a:t>
            </a:r>
            <a:r>
              <a:rPr lang="en-US" b="1" dirty="0">
                <a:solidFill>
                  <a:schemeClr val="accent6"/>
                </a:solidFill>
              </a:rPr>
              <a:t>2020</a:t>
            </a:r>
          </a:p>
          <a:p>
            <a:pPr>
              <a:lnSpc>
                <a:spcPct val="110000"/>
              </a:lnSpc>
              <a:buClr>
                <a:schemeClr val="accent2"/>
              </a:buClr>
            </a:pPr>
            <a:endParaRPr lang="en-US" b="1" dirty="0">
              <a:solidFill>
                <a:schemeClr val="bg1">
                  <a:lumMod val="65000"/>
                </a:schemeClr>
              </a:solidFill>
            </a:endParaRPr>
          </a:p>
          <a:p>
            <a:pPr>
              <a:lnSpc>
                <a:spcPct val="110000"/>
              </a:lnSpc>
              <a:spcAft>
                <a:spcPts val="1000"/>
              </a:spcAft>
              <a:buClr>
                <a:schemeClr val="accent2"/>
              </a:buClr>
            </a:pPr>
            <a:r>
              <a:rPr lang="en-US" dirty="0">
                <a:solidFill>
                  <a:srgbClr val="3B3B3B"/>
                </a:solidFill>
              </a:rPr>
              <a:t>Up to an additional </a:t>
            </a:r>
            <a:r>
              <a:rPr lang="en-US" b="1" dirty="0">
                <a:solidFill>
                  <a:schemeClr val="accent6"/>
                </a:solidFill>
              </a:rPr>
              <a:t>$6,500 </a:t>
            </a:r>
            <a:r>
              <a:rPr lang="en-US" dirty="0">
                <a:solidFill>
                  <a:srgbClr val="3B3B3B"/>
                </a:solidFill>
              </a:rPr>
              <a:t>if you will be age 50 or over by </a:t>
            </a:r>
            <a:r>
              <a:rPr lang="en-US" spc="-20" dirty="0">
                <a:solidFill>
                  <a:srgbClr val="3B3B3B"/>
                </a:solidFill>
              </a:rPr>
              <a:t>the end of the year and contribute the maximum allowed by your plan</a:t>
            </a:r>
          </a:p>
          <a:p>
            <a:pPr>
              <a:lnSpc>
                <a:spcPct val="110000"/>
              </a:lnSpc>
              <a:spcAft>
                <a:spcPts val="1000"/>
              </a:spcAft>
              <a:buClr>
                <a:schemeClr val="accent2"/>
              </a:buClr>
            </a:pPr>
            <a:endParaRPr lang="en-US" b="1" dirty="0">
              <a:solidFill>
                <a:schemeClr val="accent3">
                  <a:lumMod val="60000"/>
                  <a:lumOff val="40000"/>
                </a:schemeClr>
              </a:solidFill>
            </a:endParaRPr>
          </a:p>
          <a:p>
            <a:pPr>
              <a:lnSpc>
                <a:spcPct val="110000"/>
              </a:lnSpc>
              <a:spcAft>
                <a:spcPts val="1000"/>
              </a:spcAft>
              <a:buClr>
                <a:schemeClr val="accent2"/>
              </a:buClr>
            </a:pPr>
            <a:endParaRPr lang="en-US" dirty="0">
              <a:solidFill>
                <a:schemeClr val="accent3">
                  <a:lumMod val="60000"/>
                  <a:lumOff val="40000"/>
                </a:schemeClr>
              </a:solidFill>
            </a:endParaRPr>
          </a:p>
        </p:txBody>
      </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Contribution Limits</a:t>
            </a:r>
          </a:p>
        </p:txBody>
      </p:sp>
      <p:grpSp>
        <p:nvGrpSpPr>
          <p:cNvPr id="27" name="Eligibility Icon"/>
          <p:cNvGrpSpPr/>
          <p:nvPr/>
        </p:nvGrpSpPr>
        <p:grpSpPr>
          <a:xfrm>
            <a:off x="1431373" y="1496240"/>
            <a:ext cx="438770" cy="409579"/>
            <a:chOff x="3565526" y="-9525"/>
            <a:chExt cx="1527175" cy="1425575"/>
          </a:xfrm>
          <a:no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rgbClr val="CECECE"/>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Text Placeholder 2"/>
          <p:cNvSpPr>
            <a:spLocks noGrp="1"/>
          </p:cNvSpPr>
          <p:nvPr>
            <p:ph type="body" sz="quarter" idx="13"/>
          </p:nvPr>
        </p:nvSpPr>
        <p:spPr>
          <a:xfrm>
            <a:off x="992188" y="6253843"/>
            <a:ext cx="7474176" cy="604157"/>
          </a:xfrm>
        </p:spPr>
        <p:txBody>
          <a:bodyPr bIns="347472"/>
          <a:lstStyle/>
          <a:p>
            <a:r>
              <a:rPr lang="en-US" dirty="0"/>
              <a:t>These limits exclude any after-tax (non-Roth) contribution limits discussed on next slide.</a:t>
            </a:r>
          </a:p>
        </p:txBody>
      </p:sp>
    </p:spTree>
    <p:extLst>
      <p:ext uri="{BB962C8B-B14F-4D97-AF65-F5344CB8AC3E}">
        <p14:creationId xmlns:p14="http://schemas.microsoft.com/office/powerpoint/2010/main" val="111318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rgbClr val="CECECE"/>
                </a:solidFill>
              </a:rPr>
              <a:t>Plan</a:t>
            </a:r>
            <a:r>
              <a:rPr lang="en-US" sz="2000" b="1" dirty="0">
                <a:solidFill>
                  <a:srgbClr val="CECECE"/>
                </a:solidFill>
              </a:rPr>
              <a:t> </a:t>
            </a:r>
            <a:br>
              <a:rPr lang="en-US" sz="2000" b="1" dirty="0">
                <a:solidFill>
                  <a:srgbClr val="CECECE"/>
                </a:solidFill>
              </a:rPr>
            </a:br>
            <a:r>
              <a:rPr lang="en-US" sz="2000" dirty="0">
                <a:solidFill>
                  <a:srgbClr val="CECECE"/>
                </a:solidFill>
              </a:rPr>
              <a:t>Eligibility </a:t>
            </a:r>
          </a:p>
        </p:txBody>
      </p:sp>
      <p:sp>
        <p:nvSpPr>
          <p:cNvPr id="2" name="Title 1"/>
          <p:cNvSpPr>
            <a:spLocks noGrp="1"/>
          </p:cNvSpPr>
          <p:nvPr>
            <p:ph type="title"/>
          </p:nvPr>
        </p:nvSpPr>
        <p:spPr/>
        <p:txBody>
          <a:bodyPr/>
          <a:lstStyle/>
          <a:p>
            <a:r>
              <a:rPr lang="en-US" cap="all" dirty="0"/>
              <a:t>Plan Features</a:t>
            </a:r>
          </a:p>
        </p:txBody>
      </p:sp>
      <p:cxnSp>
        <p:nvCxnSpPr>
          <p:cNvPr id="9" name="Straight Connector 8"/>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a:off x="4326438" y="3568416"/>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28" name="vesting Icon"/>
          <p:cNvGrpSpPr/>
          <p:nvPr/>
        </p:nvGrpSpPr>
        <p:grpSpPr>
          <a:xfrm>
            <a:off x="1453857" y="5337577"/>
            <a:ext cx="388754" cy="437275"/>
            <a:chOff x="3565526" y="1873250"/>
            <a:chExt cx="1477963" cy="1676400"/>
          </a:xfrm>
          <a:solidFill>
            <a:srgbClr val="E5E5E5"/>
          </a:solid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Vesting Schedule</a:t>
            </a:r>
          </a:p>
        </p:txBody>
      </p:sp>
      <p:grpSp>
        <p:nvGrpSpPr>
          <p:cNvPr id="31" name="comp contrib icon"/>
          <p:cNvGrpSpPr/>
          <p:nvPr/>
        </p:nvGrpSpPr>
        <p:grpSpPr>
          <a:xfrm>
            <a:off x="1379636" y="4420221"/>
            <a:ext cx="542244" cy="382255"/>
            <a:chOff x="3066490" y="1813909"/>
            <a:chExt cx="1723632" cy="1215072"/>
          </a:xfrm>
          <a:solidFill>
            <a:srgbClr val="E5E5E5"/>
          </a:solid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Company Contributions</a:t>
            </a: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47" name="Contrib Types: detail"/>
          <p:cNvSpPr txBox="1"/>
          <p:nvPr/>
        </p:nvSpPr>
        <p:spPr>
          <a:xfrm>
            <a:off x="5038725" y="1431733"/>
            <a:ext cx="3192463"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You can make </a:t>
            </a:r>
            <a:r>
              <a:rPr lang="en-US" b="1" dirty="0">
                <a:solidFill>
                  <a:schemeClr val="accent6"/>
                </a:solidFill>
              </a:rPr>
              <a:t>before-tax</a:t>
            </a:r>
            <a:r>
              <a:rPr lang="en-US" dirty="0">
                <a:solidFill>
                  <a:schemeClr val="accent3">
                    <a:lumMod val="60000"/>
                    <a:lumOff val="40000"/>
                  </a:schemeClr>
                </a:solidFill>
              </a:rPr>
              <a:t> </a:t>
            </a:r>
            <a:r>
              <a:rPr lang="en-US" b="1" dirty="0">
                <a:solidFill>
                  <a:schemeClr val="accent6"/>
                </a:solidFill>
              </a:rPr>
              <a:t>[</a:t>
            </a:r>
            <a:r>
              <a:rPr lang="en-US" dirty="0">
                <a:solidFill>
                  <a:srgbClr val="3B3B3B"/>
                </a:solidFill>
              </a:rPr>
              <a:t>and/or </a:t>
            </a:r>
            <a:r>
              <a:rPr lang="en-US" b="1" dirty="0">
                <a:solidFill>
                  <a:schemeClr val="accent6"/>
                </a:solidFill>
              </a:rPr>
              <a:t>Roth</a:t>
            </a:r>
            <a:r>
              <a:rPr lang="en-US" b="1" dirty="0">
                <a:solidFill>
                  <a:srgbClr val="05C3DE"/>
                </a:solidFill>
              </a:rPr>
              <a:t> </a:t>
            </a:r>
            <a:r>
              <a:rPr lang="en-US" dirty="0">
                <a:solidFill>
                  <a:srgbClr val="3B3B3B"/>
                </a:solidFill>
              </a:rPr>
              <a:t>and/or</a:t>
            </a:r>
            <a:r>
              <a:rPr lang="en-US" b="1" dirty="0">
                <a:solidFill>
                  <a:srgbClr val="05C3DE"/>
                </a:solidFill>
              </a:rPr>
              <a:t> </a:t>
            </a:r>
            <a:r>
              <a:rPr lang="en-US" b="1" dirty="0">
                <a:solidFill>
                  <a:schemeClr val="accent6"/>
                </a:solidFill>
              </a:rPr>
              <a:t>after-tax]</a:t>
            </a:r>
            <a:r>
              <a:rPr lang="en-US" b="1" dirty="0">
                <a:solidFill>
                  <a:srgbClr val="05C3DE"/>
                </a:solidFill>
              </a:rPr>
              <a:t> </a:t>
            </a:r>
            <a:r>
              <a:rPr lang="en-US" dirty="0">
                <a:solidFill>
                  <a:srgbClr val="3B3B3B"/>
                </a:solidFill>
              </a:rPr>
              <a:t>contributions to the plan</a:t>
            </a:r>
            <a:endParaRPr lang="en-US" b="1" dirty="0">
              <a:solidFill>
                <a:srgbClr val="05C3DE"/>
              </a:solidFill>
            </a:endParaRPr>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Contribution Types</a:t>
            </a:r>
          </a:p>
        </p:txBody>
      </p:sp>
      <p:grpSp>
        <p:nvGrpSpPr>
          <p:cNvPr id="30" name="Contrib limits icon"/>
          <p:cNvGrpSpPr/>
          <p:nvPr/>
        </p:nvGrpSpPr>
        <p:grpSpPr>
          <a:xfrm rot="18807177">
            <a:off x="1378161" y="2545227"/>
            <a:ext cx="545195" cy="241267"/>
            <a:chOff x="3741738" y="5957888"/>
            <a:chExt cx="2030413" cy="898525"/>
          </a:xfrm>
          <a:solidFill>
            <a:srgbClr val="E5E5E5"/>
          </a:solid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Limits</a:t>
            </a:r>
          </a:p>
        </p:txBody>
      </p:sp>
      <p:grpSp>
        <p:nvGrpSpPr>
          <p:cNvPr id="27" name="Eligibility Icon"/>
          <p:cNvGrpSpPr/>
          <p:nvPr/>
        </p:nvGrpSpPr>
        <p:grpSpPr>
          <a:xfrm>
            <a:off x="1431373" y="1496240"/>
            <a:ext cx="438770" cy="409579"/>
            <a:chOff x="3565526" y="-9525"/>
            <a:chExt cx="1527175" cy="1425575"/>
          </a:xfrm>
          <a:solidFill>
            <a:srgbClr val="E5E5E5"/>
          </a:solid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3835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a:solidFill>
                  <a:srgbClr val="CECECE"/>
                </a:solidFill>
              </a:rPr>
              <a:t>Plan</a:t>
            </a:r>
            <a:r>
              <a:rPr lang="en-US" sz="2000" b="1" dirty="0">
                <a:solidFill>
                  <a:srgbClr val="CECECE"/>
                </a:solidFill>
              </a:rPr>
              <a:t> </a:t>
            </a:r>
            <a:br>
              <a:rPr lang="en-US" sz="2000" b="1" dirty="0">
                <a:solidFill>
                  <a:srgbClr val="CECECE"/>
                </a:solidFill>
              </a:rPr>
            </a:br>
            <a:r>
              <a:rPr lang="en-US" sz="2000" dirty="0">
                <a:solidFill>
                  <a:srgbClr val="CECECE"/>
                </a:solidFill>
              </a:rPr>
              <a:t>Eligibility </a:t>
            </a:r>
          </a:p>
        </p:txBody>
      </p:sp>
      <p:sp>
        <p:nvSpPr>
          <p:cNvPr id="2" name="Title 1"/>
          <p:cNvSpPr>
            <a:spLocks noGrp="1"/>
          </p:cNvSpPr>
          <p:nvPr>
            <p:ph type="title"/>
          </p:nvPr>
        </p:nvSpPr>
        <p:spPr/>
        <p:txBody>
          <a:bodyPr/>
          <a:lstStyle/>
          <a:p>
            <a:r>
              <a:rPr lang="en-US" cap="all" dirty="0"/>
              <a:t>Plan Features</a:t>
            </a:r>
          </a:p>
        </p:txBody>
      </p:sp>
      <p:cxnSp>
        <p:nvCxnSpPr>
          <p:cNvPr id="9" name="Straight Connector 8"/>
          <p:cNvCxnSpPr/>
          <p:nvPr/>
        </p:nvCxnSpPr>
        <p:spPr>
          <a:xfrm>
            <a:off x="4563746" y="1370474"/>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a:off x="4326438" y="4504022"/>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a:p>
        </p:txBody>
      </p:sp>
      <p:grpSp>
        <p:nvGrpSpPr>
          <p:cNvPr id="28" name="vesting Icon"/>
          <p:cNvGrpSpPr/>
          <p:nvPr/>
        </p:nvGrpSpPr>
        <p:grpSpPr>
          <a:xfrm>
            <a:off x="1453857" y="5337577"/>
            <a:ext cx="388754" cy="437275"/>
            <a:chOff x="3565526" y="1873250"/>
            <a:chExt cx="1477963" cy="1676400"/>
          </a:xfrm>
          <a:solidFill>
            <a:srgbClr val="E5E5E5"/>
          </a:solid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Vesting Schedule</a:t>
            </a:r>
          </a:p>
        </p:txBody>
      </p:sp>
      <p:grpSp>
        <p:nvGrpSpPr>
          <p:cNvPr id="31" name="comp contrib icon"/>
          <p:cNvGrpSpPr/>
          <p:nvPr/>
        </p:nvGrpSpPr>
        <p:grpSpPr>
          <a:xfrm>
            <a:off x="1379636" y="4420221"/>
            <a:ext cx="542244" cy="382255"/>
            <a:chOff x="3066490" y="1813909"/>
            <a:chExt cx="1723632" cy="1215072"/>
          </a:xfrm>
          <a:no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grp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grpFill/>
            <a:ln w="127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4" name="Company Contrib:table"/>
          <p:cNvGraphicFramePr>
            <a:graphicFrameLocks noGrp="1"/>
          </p:cNvGraphicFramePr>
          <p:nvPr>
            <p:extLst>
              <p:ext uri="{D42A27DB-BD31-4B8C-83A1-F6EECF244321}">
                <p14:modId xmlns:p14="http://schemas.microsoft.com/office/powerpoint/2010/main" val="30551005"/>
              </p:ext>
            </p:extLst>
          </p:nvPr>
        </p:nvGraphicFramePr>
        <p:xfrm>
          <a:off x="5038724" y="2682633"/>
          <a:ext cx="2544365" cy="1645920"/>
        </p:xfrm>
        <a:graphic>
          <a:graphicData uri="http://schemas.openxmlformats.org/drawingml/2006/table">
            <a:tbl>
              <a:tblPr>
                <a:tableStyleId>{B301B821-A1FF-4177-AEE7-76D212191A09}</a:tableStyleId>
              </a:tblPr>
              <a:tblGrid>
                <a:gridCol w="1199659">
                  <a:extLst>
                    <a:ext uri="{9D8B030D-6E8A-4147-A177-3AD203B41FA5}">
                      <a16:colId xmlns:a16="http://schemas.microsoft.com/office/drawing/2014/main" val="20000"/>
                    </a:ext>
                  </a:extLst>
                </a:gridCol>
                <a:gridCol w="1344706">
                  <a:extLst>
                    <a:ext uri="{9D8B030D-6E8A-4147-A177-3AD203B41FA5}">
                      <a16:colId xmlns:a16="http://schemas.microsoft.com/office/drawing/2014/main" val="20001"/>
                    </a:ext>
                  </a:extLst>
                </a:gridCol>
              </a:tblGrid>
              <a:tr h="475599">
                <a:tc>
                  <a:txBody>
                    <a:bodyPr/>
                    <a:lstStyle/>
                    <a:p>
                      <a:r>
                        <a:rPr lang="en-US" sz="1400" dirty="0">
                          <a:solidFill>
                            <a:srgbClr val="E47F00"/>
                          </a:solidFill>
                        </a:rPr>
                        <a:t>[Contribution</a:t>
                      </a:r>
                      <a:r>
                        <a:rPr lang="en-US" sz="1400" baseline="0" dirty="0">
                          <a:solidFill>
                            <a:srgbClr val="E47F00"/>
                          </a:solidFill>
                        </a:rPr>
                        <a:t> type]</a:t>
                      </a:r>
                      <a:endParaRPr lang="en-US" sz="1400" dirty="0">
                        <a:solidFill>
                          <a:srgbClr val="E47F00"/>
                        </a:solidFill>
                      </a:endParaRPr>
                    </a:p>
                  </a:txBody>
                  <a:tcPr>
                    <a:lnL w="28575"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3B3B3B"/>
                          </a:solidFill>
                        </a:rPr>
                        <a:t>Years of service</a:t>
                      </a: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8216">
                <a:tc>
                  <a:txBody>
                    <a:bodyPr/>
                    <a:lstStyle/>
                    <a:p>
                      <a:r>
                        <a:rPr lang="en-US" sz="1400" b="1" dirty="0">
                          <a:solidFill>
                            <a:schemeClr val="accent6"/>
                          </a:solidFill>
                        </a:rPr>
                        <a:t>[xx%]</a:t>
                      </a:r>
                      <a:endParaRPr lang="en-US" sz="1400" dirty="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0571">
                <a:tc>
                  <a:txBody>
                    <a:bodyPr/>
                    <a:lstStyle/>
                    <a:p>
                      <a:r>
                        <a:rPr lang="en-US" sz="1400" b="1" dirty="0">
                          <a:solidFill>
                            <a:schemeClr val="accent6"/>
                          </a:solidFill>
                        </a:rPr>
                        <a:t>[xx%]</a:t>
                      </a:r>
                      <a:endParaRPr lang="en-US" sz="1400" dirty="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gridSpan="2">
                  <a:txBody>
                    <a:bodyPr/>
                    <a:lstStyle/>
                    <a:p>
                      <a:r>
                        <a:rPr lang="en-US" sz="1400" b="0" baseline="0" dirty="0">
                          <a:solidFill>
                            <a:srgbClr val="3B3B3B"/>
                          </a:solidFill>
                        </a:rPr>
                        <a:t>[further plan-specific detail on contribution type]</a:t>
                      </a:r>
                      <a:endParaRPr lang="en-US" sz="1400" b="1" dirty="0">
                        <a:solidFill>
                          <a:srgbClr val="3B3B3B"/>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3" name="Company Contrib: details"/>
          <p:cNvSpPr txBox="1"/>
          <p:nvPr/>
        </p:nvSpPr>
        <p:spPr>
          <a:xfrm>
            <a:off x="5038724" y="1370474"/>
            <a:ext cx="3192464" cy="991041"/>
          </a:xfrm>
          <a:prstGeom prst="rect">
            <a:avLst/>
          </a:prstGeom>
          <a:noFill/>
        </p:spPr>
        <p:txBody>
          <a:bodyPr wrap="square" lIns="0" tIns="0" rIns="0" bIns="0" rtlCol="0">
            <a:spAutoFit/>
          </a:bodyPr>
          <a:lstStyle/>
          <a:p>
            <a:pPr>
              <a:lnSpc>
                <a:spcPct val="110000"/>
              </a:lnSpc>
              <a:spcAft>
                <a:spcPts val="600"/>
              </a:spcAft>
              <a:buClr>
                <a:schemeClr val="accent2"/>
              </a:buClr>
            </a:pPr>
            <a:r>
              <a:rPr lang="en-US" b="1" dirty="0">
                <a:solidFill>
                  <a:srgbClr val="3B3B3B"/>
                </a:solidFill>
              </a:rPr>
              <a:t>Company Contribution:</a:t>
            </a:r>
          </a:p>
          <a:p>
            <a:pPr>
              <a:lnSpc>
                <a:spcPct val="110000"/>
              </a:lnSpc>
              <a:buClr>
                <a:schemeClr val="accent2"/>
              </a:buClr>
            </a:pPr>
            <a:r>
              <a:rPr lang="en-US" b="1" dirty="0">
                <a:solidFill>
                  <a:schemeClr val="accent6"/>
                </a:solidFill>
              </a:rPr>
              <a:t>[Describe the company match here]</a:t>
            </a:r>
          </a:p>
        </p:txBody>
      </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chemeClr val="accent6"/>
                </a:solidFill>
              </a:rPr>
              <a:t>Company Contributions</a:t>
            </a: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Types</a:t>
            </a:r>
          </a:p>
        </p:txBody>
      </p:sp>
      <p:grpSp>
        <p:nvGrpSpPr>
          <p:cNvPr id="30" name="Contrib limits icon"/>
          <p:cNvGrpSpPr/>
          <p:nvPr/>
        </p:nvGrpSpPr>
        <p:grpSpPr>
          <a:xfrm rot="18807177">
            <a:off x="1378161" y="2545227"/>
            <a:ext cx="545195" cy="241267"/>
            <a:chOff x="3741738" y="5957888"/>
            <a:chExt cx="2030413" cy="898525"/>
          </a:xfrm>
          <a:solidFill>
            <a:srgbClr val="E5E5E5"/>
          </a:solid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a:solidFill>
                  <a:srgbClr val="CECECE"/>
                </a:solidFill>
              </a:rPr>
              <a:t>Contribution Limits</a:t>
            </a:r>
          </a:p>
        </p:txBody>
      </p:sp>
      <p:grpSp>
        <p:nvGrpSpPr>
          <p:cNvPr id="27" name="Eligibility Icon"/>
          <p:cNvGrpSpPr/>
          <p:nvPr/>
        </p:nvGrpSpPr>
        <p:grpSpPr>
          <a:xfrm>
            <a:off x="1431373" y="1496240"/>
            <a:ext cx="438770" cy="409579"/>
            <a:chOff x="3565526" y="-9525"/>
            <a:chExt cx="1527175" cy="1425575"/>
          </a:xfrm>
          <a:solidFill>
            <a:srgbClr val="E5E5E5"/>
          </a:solid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47" name="Rectangle 46"/>
          <p:cNvSpPr/>
          <p:nvPr/>
        </p:nvSpPr>
        <p:spPr>
          <a:xfrm>
            <a:off x="6667500" y="224344"/>
            <a:ext cx="2095500" cy="90143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For slide variations, see the Plan Features presentation.</a:t>
            </a:r>
          </a:p>
        </p:txBody>
      </p:sp>
    </p:spTree>
    <p:extLst>
      <p:ext uri="{BB962C8B-B14F-4D97-AF65-F5344CB8AC3E}">
        <p14:creationId xmlns:p14="http://schemas.microsoft.com/office/powerpoint/2010/main" val="31552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21d3e9d0-d82f-44e1-96ac-68b976eaa9e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RP-Template-Theme-2015">
  <a:themeElements>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3B3B3B"/>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Presentation1" id="{F8FB1639-FA61-42FF-8783-38A71FD98B39}" vid="{209D140C-A043-49B7-92C3-21F62214D716}"/>
    </a:ext>
  </a:extLst>
</a:theme>
</file>

<file path=ppt/theme/theme2.xml><?xml version="1.0" encoding="utf-8"?>
<a:theme xmlns:a="http://schemas.openxmlformats.org/drawingml/2006/main" name="Re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3B3B3B"/>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Presentation1" id="{F8FB1639-FA61-42FF-8783-38A71FD98B39}" vid="{209D140C-A043-49B7-92C3-21F62214D7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t:contentTypeSchema xmlns:ct="http://schemas.microsoft.com/office/2006/metadata/contentType" xmlns:ma="http://schemas.microsoft.com/office/2006/metadata/properties/metaAttributes" ct:_="" ma:_="" ma:contentTypeName="Advisor Practice Management" ma:contentTypeID="0x0101002289D5C742EA07449C5C1008241CCCAB06007B0D50D071197D4983A3D7C248552AC5" ma:contentTypeVersion="132" ma:contentTypeDescription="Create a new document." ma:contentTypeScope="" ma:versionID="7c0b1c293614df64db61b5a8f220981b">
  <xsd:schema xmlns:xsd="http://www.w3.org/2001/XMLSchema" xmlns:xs="http://www.w3.org/2001/XMLSchema" xmlns:p="http://schemas.microsoft.com/office/2006/metadata/properties" xmlns:ns1="f308e637-1fe1-41cb-a96c-132423d902ce" xmlns:ns2="http://schemas.microsoft.com/sharepoint/v3" targetNamespace="http://schemas.microsoft.com/office/2006/metadata/properties" ma:root="true" ma:fieldsID="83ef997ec0556a525900980c604f8cf5" ns1:_="" ns2:_="">
    <xsd:import namespace="f308e637-1fe1-41cb-a96c-132423d902ce"/>
    <xsd:import namespace="http://schemas.microsoft.com/sharepoint/v3"/>
    <xsd:element name="properties">
      <xsd:complexType>
        <xsd:sequence>
          <xsd:element name="documentManagement">
            <xsd:complexType>
              <xsd:all>
                <xsd:element ref="ns1:Advisor_x0020_Practice_x0020_Management" minOccurs="0"/>
                <xsd:element ref="ns1:Marketing_x0020_Segment" minOccurs="0"/>
                <xsd:element ref="ns1:Marketing_x0020_Resource_x0020_Center_x0020_Location" minOccurs="0"/>
                <xsd:element ref="ns1:RPS_x0020_Audience" minOccurs="0"/>
                <xsd:element ref="ns1:Marketing_x0020_Content_x0020_Type" minOccurs="0"/>
                <xsd:element ref="ns1:Recommended_x0020_Print_x0020_Option" minOccurs="0"/>
                <xsd:element ref="ns1:Content_x0020_Owner" minOccurs="0"/>
                <xsd:element ref="ns1:Subject_x0020_Matter_x0020_Expert" minOccurs="0"/>
                <xsd:element ref="ns1:Version_x0020_Date" minOccurs="0"/>
                <xsd:element ref="ns1:Inactive_x0020_Date"/>
                <xsd:element ref="ns1:Fund_x0020_Performance_x0020__x003f_" minOccurs="0"/>
                <xsd:element ref="ns1:Legal_x0020_Reference_x0020_Number" minOccurs="0"/>
                <xsd:element ref="ns1:Legal_x0020_Review_x0020_Date" minOccurs="0"/>
                <xsd:element ref="ns1:Component_x0020_Code" minOccurs="0"/>
                <xsd:element ref="ns1:Legally_x0020_Approved_x0020_For"/>
                <xsd:element ref="ns2:RoutingRuleDescription" minOccurs="0"/>
                <xsd:element ref="ns1:MRC_x0020_Location_x0020_Text_x0020_Field" minOccurs="0"/>
                <xsd:element ref="ns1:_dlc_DocIdUrl" minOccurs="0"/>
                <xsd:element ref="ns1:_dlc_DocIdPersistId" minOccurs="0"/>
                <xsd:element ref="ns1:Marketing_x0020_Resource_x0020_Center_x0020_Location_x003a_MRC_x0020_Link" minOccurs="0"/>
                <xsd:element ref="ns1:Marketing_x0020_Resource_x0020_Center_x0020_Location_x003a_Title" minOccurs="0"/>
                <xsd:element ref="ns1:Marketing_x0020_Resource_x0020_Center_x0020_Location_x003a_ID" minOccurs="0"/>
                <xsd:element ref="ns1: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8e637-1fe1-41cb-a96c-132423d902ce" elementFormDefault="qualified">
    <xsd:import namespace="http://schemas.microsoft.com/office/2006/documentManagement/types"/>
    <xsd:import namespace="http://schemas.microsoft.com/office/infopath/2007/PartnerControls"/>
    <xsd:element name="Advisor_x0020_Practice_x0020_Management" ma:index="0" nillable="true" ma:displayName="Advisor Practice Management" ma:description="" ma:format="Dropdown" ma:internalName="Advisor_x0020_Practice_x0020_Management">
      <xsd:simpleType>
        <xsd:restriction base="dms:Choice">
          <xsd:enumeration value="GIS DCIO Materials"/>
          <xsd:enumeration value="Practice Management Tools"/>
          <xsd:enumeration value="Plan View Portal/Consultant Resources"/>
        </xsd:restriction>
      </xsd:simpleType>
    </xsd:element>
    <xsd:element name="Marketing_x0020_Segment" ma:index="3" nillable="true" ma:displayName="Market" ma:description="" ma:format="Dropdown" ma:indexed="true" ma:internalName="Marketing_x0020_Segment" ma:readOnly="false">
      <xsd:simpleType>
        <xsd:restriction base="dms:Choice">
          <xsd:enumeration value="Large"/>
          <xsd:enumeration value="Small"/>
          <xsd:enumeration value="All"/>
        </xsd:restriction>
      </xsd:simpleType>
    </xsd:element>
    <xsd:element name="Marketing_x0020_Resource_x0020_Center_x0020_Location" ma:index="4" nillable="true" ma:displayName="Marketing Resource Center Location" ma:description="" ma:list="{6ded0d3d-b2ff-48a5-8de5-530f4af68361}" ma:internalName="Marketing_x0020_Resource_x0020_Center_x0020_Location" ma:readOnly="false" ma:showField="Title" ma:web="f308e637-1fe1-41cb-a96c-132423d902ce">
      <xsd:complexType>
        <xsd:complexContent>
          <xsd:extension base="dms:MultiChoiceLookup">
            <xsd:sequence>
              <xsd:element name="Value" type="dms:Lookup" maxOccurs="unbounded" minOccurs="0" nillable="true"/>
            </xsd:sequence>
          </xsd:extension>
        </xsd:complexContent>
      </xsd:complexType>
    </xsd:element>
    <xsd:element name="RPS_x0020_Audience" ma:index="5" nillable="true" ma:displayName="Audience" ma:description="" ma:internalName="RPS_x0020_Audience" ma:readOnly="false">
      <xsd:complexType>
        <xsd:complexContent>
          <xsd:extension base="dms:MultiChoice">
            <xsd:sequence>
              <xsd:element name="Value" maxOccurs="unbounded" minOccurs="0" nillable="true">
                <xsd:simpleType>
                  <xsd:restriction base="dms:Choice">
                    <xsd:enumeration value="Plan Sponsor"/>
                    <xsd:enumeration value="Consultant/Advisor"/>
                    <xsd:enumeration value="Internal Use Only"/>
                    <xsd:enumeration value="Universal"/>
                  </xsd:restriction>
                </xsd:simpleType>
              </xsd:element>
            </xsd:sequence>
          </xsd:extension>
        </xsd:complexContent>
      </xsd:complexType>
    </xsd:element>
    <xsd:element name="Marketing_x0020_Content_x0020_Type" ma:index="6" nillable="true" ma:displayName="Doc Format" ma:description="" ma:format="Dropdown" ma:indexed="true" ma:internalName="Marketing_x0020_Content_x0020_Type" ma:readOnly="false">
      <xsd:simpleType>
        <xsd:restriction base="dms:Choice">
          <xsd:enumeration value="Print Ready Collateral"/>
          <xsd:enumeration value="Email"/>
          <xsd:enumeration value="Template"/>
          <xsd:enumeration value="Video"/>
          <xsd:enumeration value="Talking Points"/>
          <xsd:enumeration value="FAQs"/>
        </xsd:restriction>
      </xsd:simpleType>
    </xsd:element>
    <xsd:element name="Recommended_x0020_Print_x0020_Option" ma:index="7" nillable="true" ma:displayName="Recommended Print" ma:description="" ma:format="Dropdown" ma:internalName="Recommended_x0020_Print_x0020_Option" ma:readOnly="false">
      <xsd:simpleType>
        <xsd:restriction base="dms:Choice">
          <xsd:enumeration value="DPS"/>
          <xsd:enumeration value="DPS or Local"/>
          <xsd:enumeration value="Not Permitted"/>
        </xsd:restriction>
      </xsd:simpleType>
    </xsd:element>
    <xsd:element name="Content_x0020_Owner" ma:index="8" nillable="true" ma:displayName="Content Owner" ma:description=""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bject_x0020_Matter_x0020_Expert" ma:index="9" nillable="true" ma:displayName="Subject Matter Expert" ma:description="" ma:list="UserInfo" ma:SearchPeopleOnly="false" ma:SharePointGroup="0" ma:internalName="Subject_x0020_Matter_x0020_Expert"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rsion_x0020_Date" ma:index="10" nillable="true" ma:displayName="Version Date" ma:description="" ma:format="DateTime" ma:internalName="Version_x0020_Date" ma:readOnly="false">
      <xsd:simpleType>
        <xsd:restriction base="dms:DateTime"/>
      </xsd:simpleType>
    </xsd:element>
    <xsd:element name="Inactive_x0020_Date" ma:index="11" ma:displayName="Inactive Date" ma:description="" ma:format="DateTime" ma:internalName="Inactive_x0020_Date" ma:readOnly="false">
      <xsd:simpleType>
        <xsd:restriction base="dms:DateTime"/>
      </xsd:simpleType>
    </xsd:element>
    <xsd:element name="Fund_x0020_Performance_x0020__x003f_" ma:index="12" nillable="true" ma:displayName="Fund Performance ?" ma:description="" ma:format="RadioButtons" ma:internalName="Fund_x0020_Performance_x0020__x003F_" ma:readOnly="false">
      <xsd:simpleType>
        <xsd:restriction base="dms:Choice">
          <xsd:enumeration value="Yes"/>
          <xsd:enumeration value="No"/>
        </xsd:restriction>
      </xsd:simpleType>
    </xsd:element>
    <xsd:element name="Legal_x0020_Reference_x0020_Number" ma:index="13" nillable="true" ma:displayName="Legal Reference Number" ma:description="" ma:internalName="Legal_x0020_Reference_x0020_Number">
      <xsd:simpleType>
        <xsd:restriction base="dms:Text">
          <xsd:maxLength value="255"/>
        </xsd:restriction>
      </xsd:simpleType>
    </xsd:element>
    <xsd:element name="Legal_x0020_Review_x0020_Date" ma:index="14" nillable="true" ma:displayName="Legal Review Date" ma:description="" ma:format="DateOnly" ma:internalName="Legal_x0020_Review_x0020_Date">
      <xsd:simpleType>
        <xsd:restriction base="dms:DateTime"/>
      </xsd:simpleType>
    </xsd:element>
    <xsd:element name="Component_x0020_Code" ma:index="15" nillable="true" ma:displayName="Component Code" ma:description="" ma:internalName="Component_x0020_Code">
      <xsd:simpleType>
        <xsd:restriction base="dms:Text">
          <xsd:maxLength value="255"/>
        </xsd:restriction>
      </xsd:simpleType>
    </xsd:element>
    <xsd:element name="Legally_x0020_Approved_x0020_For" ma:index="16" ma:displayName="Legally Approved For" ma:description="" ma:format="Dropdown" ma:internalName="Legally_x0020_Approved_x0020_For" ma:readOnly="false">
      <xsd:simpleType>
        <xsd:restriction base="dms:Choice">
          <xsd:enumeration value="Institutional"/>
          <xsd:enumeration value="Individual"/>
          <xsd:enumeration value="Internal Use Only"/>
        </xsd:restriction>
      </xsd:simpleType>
    </xsd:element>
    <xsd:element name="MRC_x0020_Location_x0020_Text_x0020_Field" ma:index="19" nillable="true" ma:displayName="MRC Location Text Field" ma:hidden="true" ma:internalName="MRC_x0020_Location_x0020_Text_x0020_Field" ma:readOnly="false">
      <xsd:simpleType>
        <xsd:restriction base="dms:Note"/>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Marketing_x0020_Resource_x0020_Center_x0020_Location_x003a_MRC_x0020_Link" ma:index="28" nillable="true" ma:displayName="Marketing Resource Center Location:MRC Link" ma:list="{6ded0d3d-b2ff-48a5-8de5-530f4af68361}" ma:internalName="Marketing_x0020_Resource_x0020_Center_x0020_Location_x003A_MRC_x0020_Link" ma:readOnly="true" ma:showField="MRC Link" ma:web="f308e637-1fe1-41cb-a96c-132423d902ce">
      <xsd:complexType>
        <xsd:complexContent>
          <xsd:extension base="dms:MultiChoiceLookup">
            <xsd:sequence>
              <xsd:element name="Value" type="dms:Lookup" maxOccurs="unbounded" minOccurs="0" nillable="true"/>
            </xsd:sequence>
          </xsd:extension>
        </xsd:complexContent>
      </xsd:complexType>
    </xsd:element>
    <xsd:element name="Marketing_x0020_Resource_x0020_Center_x0020_Location_x003a_Title" ma:index="29" nillable="true" ma:displayName="Marketing Resource Center Location:Title" ma:list="{6ded0d3d-b2ff-48a5-8de5-530f4af68361}" ma:internalName="Marketing_x0020_Resource_x0020_Center_x0020_Location_x003A_Title" ma:readOnly="true" ma:showField="Title" ma:web="f308e637-1fe1-41cb-a96c-132423d902ce">
      <xsd:complexType>
        <xsd:complexContent>
          <xsd:extension base="dms:MultiChoiceLookup">
            <xsd:sequence>
              <xsd:element name="Value" type="dms:Lookup" maxOccurs="unbounded" minOccurs="0" nillable="true"/>
            </xsd:sequence>
          </xsd:extension>
        </xsd:complexContent>
      </xsd:complexType>
    </xsd:element>
    <xsd:element name="Marketing_x0020_Resource_x0020_Center_x0020_Location_x003a_ID" ma:index="30" nillable="true" ma:displayName="Marketing Resource Center Location:ID" ma:list="{6ded0d3d-b2ff-48a5-8de5-530f4af68361}" ma:internalName="Marketing_x0020_Resource_x0020_Center_x0020_Location_x003A_ID" ma:readOnly="true" ma:showField="ID" ma:web="f308e637-1fe1-41cb-a96c-132423d902ce">
      <xsd:complexType>
        <xsd:complexContent>
          <xsd:extension base="dms:MultiChoiceLookup">
            <xsd:sequence>
              <xsd:element name="Value" type="dms:Lookup" maxOccurs="unbounded" minOccurs="0" nillable="true"/>
            </xsd:sequence>
          </xsd:extension>
        </xsd:complexContent>
      </xsd:complexType>
    </xsd:element>
    <xsd:element name="_dlc_DocId" ma:index="31"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7" nillable="true" ma:displayName="Description" ma:internalName="RoutingRuleDescrip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VariableListDefinition name="System" displayName="System" id="27f466fc-2d9a-4f31-b429-db45c8242ee7" isdomainofvalue="False" dataSourceId="575fb475-d362-4149-b68d-068383737c9c"/>
</file>

<file path=customXml/item2.xml><?xml version="1.0" encoding="utf-8"?>
<p:properties xmlns:p="http://schemas.microsoft.com/office/2006/metadata/properties" xmlns:xsi="http://www.w3.org/2001/XMLSchema-instance" xmlns:pc="http://schemas.microsoft.com/office/infopath/2007/PartnerControls">
  <documentManagement>
    <Component_x0020_Code xmlns="f308e637-1fe1-41cb-a96c-132423d902ce">C13NWU3LW</Component_x0020_Code>
    <Recommended_x0020_Print_x0020_Option xmlns="f308e637-1fe1-41cb-a96c-132423d902ce">DPS or Local</Recommended_x0020_Print_x0020_Option>
    <Marketing_x0020_Resource_x0020_Center_x0020_Location xmlns="f308e637-1fe1-41cb-a96c-132423d902ce">
      <Value>98</Value>
    </Marketing_x0020_Resource_x0020_Center_x0020_Location>
    <Version_x0020_Date xmlns="f308e637-1fe1-41cb-a96c-132423d902ce">2018-03-01T05:00:00+00:00</Version_x0020_Date>
    <Legal_x0020_Review_x0020_Date xmlns="f308e637-1fe1-41cb-a96c-132423d902ce">2018-03-05T05:00:00+00:00</Legal_x0020_Review_x0020_Date>
    <RPS_x0020_Audience xmlns="f308e637-1fe1-41cb-a96c-132423d902ce">
      <Value>Universal</Value>
    </RPS_x0020_Audience>
    <Content_x0020_Owner xmlns="f308e637-1fe1-41cb-a96c-132423d902ce">
      <UserInfo>
        <DisplayName/>
        <AccountId xsi:nil="true"/>
        <AccountType/>
      </UserInfo>
    </Content_x0020_Owner>
    <Marketing_x0020_Content_x0020_Type xmlns="f308e637-1fe1-41cb-a96c-132423d902ce">Template</Marketing_x0020_Content_x0020_Type>
    <Legal_x0020_Reference_x0020_Number xmlns="f308e637-1fe1-41cb-a96c-132423d902ce">201802-438533</Legal_x0020_Reference_x0020_Number>
    <RoutingRuleDescription xmlns="http://schemas.microsoft.com/sharepoint/v3" xsi:nil="true"/>
    <Subject_x0020_Matter_x0020_Expert xmlns="f308e637-1fe1-41cb-a96c-132423d902ce">
      <UserInfo>
        <DisplayName/>
        <AccountId xsi:nil="true"/>
        <AccountType/>
      </UserInfo>
    </Subject_x0020_Matter_x0020_Expert>
    <Inactive_x0020_Date xmlns="f308e637-1fe1-41cb-a96c-132423d902ce">2019-03-31T04:00:00+00:00</Inactive_x0020_Date>
    <Legally_x0020_Approved_x0020_For xmlns="f308e637-1fe1-41cb-a96c-132423d902ce">Individual</Legally_x0020_Approved_x0020_For>
    <Marketing_x0020_Segment xmlns="f308e637-1fe1-41cb-a96c-132423d902ce">All</Marketing_x0020_Segment>
    <Fund_x0020_Performance_x0020__x003f_ xmlns="f308e637-1fe1-41cb-a96c-132423d902ce">No</Fund_x0020_Performance_x0020__x003f_>
    <MRC_x0020_Location_x0020_Text_x0020_Field xmlns="f308e637-1fe1-41cb-a96c-132423d902ce">Advisor Practice Management</MRC_x0020_Location_x0020_Text_x0020_Field>
    <_dlc_DocId xmlns="f308e637-1fe1-41cb-a96c-132423d902ce">YU4NCRSE4E5S-19-2603</_dlc_DocId>
    <_dlc_DocIdUrl xmlns="f308e637-1fe1-41cb-a96c-132423d902ce">
      <Url>http://insite/sites/rps/collateral/_layouts/DocIdRedir.aspx?ID=YU4NCRSE4E5S-19-2603</Url>
      <Description>YU4NCRSE4E5S-19-2603</Description>
    </_dlc_DocIdUrl>
    <Advisor_x0020_Practice_x0020_Management xmlns="f308e637-1fe1-41cb-a96c-132423d902ce" xsi:nil="true"/>
  </documentManagement>
</p:properties>
</file>

<file path=customXml/item3.xml><?xml version="1.0" encoding="utf-8"?>
<VariableListDefinition name="Computed" displayName="Computed" id="c2462843-2623-4e75-9910-1bbb0bee11f7" isdomainofvalue="False" dataSourceId="01694307-ef6a-4029-8f6d-3051a78368f4"/>
</file>

<file path=customXml/item4.xml><?xml version="1.0" encoding="utf-8"?>
<VariableList UniqueId="fbe7415b-f2dd-4aa4-b5bc-570167a3917e" Name="AD_HOC" ContentType="XML" MajorVersion="0" MinorVersion="1" isLocalCopy="False" IsBaseObject="False" DataSourceId="2f66b84b-54d8-4fc1-acf7-3ef4c3dcdcd4" DataSourceMajorVersion="0" DataSourceMinorVersion="1"/>
</file>

<file path=customXml/item5.xml><?xml version="1.0" encoding="utf-8"?>
<VariableListDefinition name="AD_HOC" displayName="AD_HOC" id="fbe7415b-f2dd-4aa4-b5bc-570167a3917e" isdomainofvalue="False" dataSourceId="2f66b84b-54d8-4fc1-acf7-3ef4c3dcdcd4"/>
</file>

<file path=customXml/item6.xml><?xml version="1.0" encoding="utf-8"?>
<VariableList UniqueId="27f466fc-2d9a-4f31-b429-db45c8242ee7" Name="System" ContentType="XML" MajorVersion="0" MinorVersion="1" isLocalCopy="False" IsBaseObject="False" DataSourceId="575fb475-d362-4149-b68d-068383737c9c" DataSourceMajorVersion="0" DataSourceMinorVersion="1"/>
</file>

<file path=customXml/item7.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8.xml><?xml version="1.0" encoding="utf-8"?>
<AllExternalAdhocVariableMappings/>
</file>

<file path=customXml/item9.xml><?xml version="1.0" encoding="utf-8"?>
<VariableList UniqueId="c2462843-2623-4e75-9910-1bbb0bee11f7" Name="Computed" ContentType="XML" MajorVersion="0" MinorVersion="1" isLocalCopy="False" IsBaseObject="False" DataSourceId="01694307-ef6a-4029-8f6d-3051a78368f4" DataSourceMajorVersion="0" DataSourceMinorVersion="1"/>
</file>

<file path=customXml/itemProps1.xml><?xml version="1.0" encoding="utf-8"?>
<ds:datastoreItem xmlns:ds="http://schemas.openxmlformats.org/officeDocument/2006/customXml" ds:itemID="{E00C0783-6255-4F79-AD8A-8C14224F3BA9}">
  <ds:schemaRefs>
    <ds:schemaRef ds:uri="http://schemas.microsoft.com/sharepoint/v3/contenttype/forms"/>
  </ds:schemaRefs>
</ds:datastoreItem>
</file>

<file path=customXml/itemProps10.xml><?xml version="1.0" encoding="utf-8"?>
<ds:datastoreItem xmlns:ds="http://schemas.openxmlformats.org/officeDocument/2006/customXml" ds:itemID="{1DF50240-C50C-4952-95B7-10CF7737F1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8e637-1fe1-41cb-a96c-132423d902ce"/>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1.xml><?xml version="1.0" encoding="utf-8"?>
<ds:datastoreItem xmlns:ds="http://schemas.openxmlformats.org/officeDocument/2006/customXml" ds:itemID="{0BC7BEA3-D427-4306-8195-99C14B4F4A28}">
  <ds:schemaRefs/>
</ds:datastoreItem>
</file>

<file path=customXml/itemProps2.xml><?xml version="1.0" encoding="utf-8"?>
<ds:datastoreItem xmlns:ds="http://schemas.openxmlformats.org/officeDocument/2006/customXml" ds:itemID="{87F2C7DA-A346-4E9F-9C45-E8BC7BB49171}">
  <ds:schemaRef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
    <ds:schemaRef ds:uri="f308e637-1fe1-41cb-a96c-132423d902ce"/>
    <ds:schemaRef ds:uri="http://purl.org/dc/dcmitype/"/>
  </ds:schemaRefs>
</ds:datastoreItem>
</file>

<file path=customXml/itemProps3.xml><?xml version="1.0" encoding="utf-8"?>
<ds:datastoreItem xmlns:ds="http://schemas.openxmlformats.org/officeDocument/2006/customXml" ds:itemID="{0273AE98-1B9E-4649-852E-ECE6D32D3F32}">
  <ds:schemaRefs/>
</ds:datastoreItem>
</file>

<file path=customXml/itemProps4.xml><?xml version="1.0" encoding="utf-8"?>
<ds:datastoreItem xmlns:ds="http://schemas.openxmlformats.org/officeDocument/2006/customXml" ds:itemID="{17246795-3BAE-4E4B-BFE7-247F620390B6}">
  <ds:schemaRefs/>
</ds:datastoreItem>
</file>

<file path=customXml/itemProps5.xml><?xml version="1.0" encoding="utf-8"?>
<ds:datastoreItem xmlns:ds="http://schemas.openxmlformats.org/officeDocument/2006/customXml" ds:itemID="{25B3DDAB-FAD1-4204-A0BC-67299DD356AB}">
  <ds:schemaRefs/>
</ds:datastoreItem>
</file>

<file path=customXml/itemProps6.xml><?xml version="1.0" encoding="utf-8"?>
<ds:datastoreItem xmlns:ds="http://schemas.openxmlformats.org/officeDocument/2006/customXml" ds:itemID="{C6968BB1-981E-4C8E-910A-ED1D11E1E7CC}">
  <ds:schemaRefs/>
</ds:datastoreItem>
</file>

<file path=customXml/itemProps7.xml><?xml version="1.0" encoding="utf-8"?>
<ds:datastoreItem xmlns:ds="http://schemas.openxmlformats.org/officeDocument/2006/customXml" ds:itemID="{335D0AB4-949A-47A4-9381-F201669D5340}">
  <ds:schemaRefs>
    <ds:schemaRef ds:uri="http://schemas.microsoft.com/sharepoint/events"/>
  </ds:schemaRefs>
</ds:datastoreItem>
</file>

<file path=customXml/itemProps8.xml><?xml version="1.0" encoding="utf-8"?>
<ds:datastoreItem xmlns:ds="http://schemas.openxmlformats.org/officeDocument/2006/customXml" ds:itemID="{A5287D6E-25FE-4711-AFB7-6AE35E1CBD2C}">
  <ds:schemaRefs/>
</ds:datastoreItem>
</file>

<file path=customXml/itemProps9.xml><?xml version="1.0" encoding="utf-8"?>
<ds:datastoreItem xmlns:ds="http://schemas.openxmlformats.org/officeDocument/2006/customXml" ds:itemID="{34BC3269-5ABC-406F-923C-6A3F89155030}">
  <ds:schemaRefs/>
</ds:datastoreItem>
</file>

<file path=docProps/app.xml><?xml version="1.0" encoding="utf-8"?>
<Properties xmlns="http://schemas.openxmlformats.org/officeDocument/2006/extended-properties" xmlns:vt="http://schemas.openxmlformats.org/officeDocument/2006/docPropsVTypes">
  <Template>TRP_Template_2015</Template>
  <TotalTime>0</TotalTime>
  <Words>3570</Words>
  <Application>Microsoft Office PowerPoint</Application>
  <PresentationFormat>On-screen Show (4:3)</PresentationFormat>
  <Paragraphs>483</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Arial Black</vt:lpstr>
      <vt:lpstr>Calibri</vt:lpstr>
      <vt:lpstr>Verdana</vt:lpstr>
      <vt:lpstr>Wingdings</vt:lpstr>
      <vt:lpstr>TRP-Template-Theme-2015</vt:lpstr>
      <vt:lpstr>RedTheme</vt:lpstr>
      <vt:lpstr>Retirement savings Strategies</vt:lpstr>
      <vt:lpstr>PowerPoint Presentation</vt:lpstr>
      <vt:lpstr>PowerPoint Presentation</vt:lpstr>
      <vt:lpstr>Why Are We Here?</vt:lpstr>
      <vt:lpstr>COMPOUNDING</vt:lpstr>
      <vt:lpstr>Plan Features</vt:lpstr>
      <vt:lpstr>Plan Features</vt:lpstr>
      <vt:lpstr>Plan Features</vt:lpstr>
      <vt:lpstr>Plan Features</vt:lpstr>
      <vt:lpstr>Plan Features</vt:lpstr>
      <vt:lpstr>RETIREMENT SAVINGS:  How do I get there?</vt:lpstr>
      <vt:lpstr>ANNUAL CONTRIBUTION INCREASES</vt:lpstr>
      <vt:lpstr>PLAN FEATURES: INVESTMENT OPTIONS</vt:lpstr>
      <vt:lpstr>PLAN FEATURES: INVESTMENT OPTIONS</vt:lpstr>
      <vt:lpstr>PLAN FEATURES: INVESTMENT OPTIONS</vt:lpstr>
      <vt:lpstr>PLAN FEATURES: INVESTMENT OPTIONS</vt:lpstr>
      <vt:lpstr>PLAN FEATURES: INVESTMENT OPTIONS</vt:lpstr>
      <vt:lpstr>Asset Allocation</vt:lpstr>
      <vt:lpstr>ASSET ALLOCATION ASSUMPTIONS</vt:lpstr>
      <vt:lpstr>Plan Features</vt:lpstr>
      <vt:lpstr>Plan Features</vt:lpstr>
      <vt:lpstr>Plan Features</vt:lpstr>
      <vt:lpstr>MONITOR YOUR ACCOUNT ONLINE</vt:lpstr>
      <vt:lpstr>GETTING STARTED</vt:lpstr>
      <vt:lpstr>PowerPoint Presentation</vt:lpstr>
      <vt:lpstr>PowerPoint Presentation</vt:lpstr>
      <vt:lpstr>PowerPoint Presentation</vt:lpstr>
      <vt:lpstr>PowerPoint Presentation</vt:lpstr>
      <vt:lpstr>PowerPoint Presentation</vt:lpstr>
      <vt:lpstr>AUTO-ENROLL</vt:lpstr>
      <vt:lpstr>AUTO-REBALANCING</vt:lpstr>
      <vt:lpstr>AUTO-INCREASE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Label Advisor PPT--Retirement Savings Strategies</dc:title>
  <dc:creator/>
  <cp:lastModifiedBy/>
  <cp:revision>1</cp:revision>
  <dcterms:created xsi:type="dcterms:W3CDTF">2015-08-05T13:28:50Z</dcterms:created>
  <dcterms:modified xsi:type="dcterms:W3CDTF">2020-06-18T17:10:39Z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0x0101002289D5C742EA07449C5C1008241CCCAB06007B0D50D071197D4983A3D7C248552AC5</vt:lpwstr>
  </property>
  <property fmtid="{D5CDD505-2E9C-101B-9397-08002B2CF9AE}" pid="3" name="_dlc_DocIdItemGuid">
    <vt:lpwstr>eb13b3e2-b6c3-4f7e-b22b-c84e8e2f5572</vt:lpwstr>
  </property>
  <property fmtid="{D5CDD505-2E9C-101B-9397-08002B2CF9AE}" pid="4" name="15 Day Notification">
    <vt:bool>false</vt:bool>
  </property>
  <property fmtid="{D5CDD505-2E9C-101B-9397-08002B2CF9AE}" pid="5" name="60 Day Notification">
    <vt:bool>false</vt:bool>
  </property>
  <property fmtid="{D5CDD505-2E9C-101B-9397-08002B2CF9AE}" pid="6" name="30 Day Notification">
    <vt:bool>false</vt:bool>
  </property>
  <property fmtid="{D5CDD505-2E9C-101B-9397-08002B2CF9AE}" pid="7" name="WorkflowChangePath">
    <vt:lpwstr>4c7917a2-d5a2-4571-af17-ff974f7e96ab,4;eade6d0c-0f8b-4a5d-aaea-64061aa8b14d,5;4c7917a2-d5a2-4571-af17-ff974f7e96ab,6;</vt:lpwstr>
  </property>
</Properties>
</file>