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4" r:id="rId8"/>
    <p:sldMasterId id="2147483731" r:id="rId9"/>
  </p:sldMasterIdLst>
  <p:notesMasterIdLst>
    <p:notesMasterId r:id="rId33"/>
  </p:notesMasterIdLst>
  <p:sldIdLst>
    <p:sldId id="308" r:id="rId10"/>
    <p:sldId id="431" r:id="rId11"/>
    <p:sldId id="258" r:id="rId12"/>
    <p:sldId id="401" r:id="rId13"/>
    <p:sldId id="402" r:id="rId14"/>
    <p:sldId id="403" r:id="rId15"/>
    <p:sldId id="404" r:id="rId16"/>
    <p:sldId id="405" r:id="rId17"/>
    <p:sldId id="406" r:id="rId18"/>
    <p:sldId id="407" r:id="rId19"/>
    <p:sldId id="408" r:id="rId20"/>
    <p:sldId id="412" r:id="rId21"/>
    <p:sldId id="413" r:id="rId22"/>
    <p:sldId id="414" r:id="rId23"/>
    <p:sldId id="415" r:id="rId24"/>
    <p:sldId id="416" r:id="rId25"/>
    <p:sldId id="417" r:id="rId26"/>
    <p:sldId id="425" r:id="rId27"/>
    <p:sldId id="426" r:id="rId28"/>
    <p:sldId id="427" r:id="rId29"/>
    <p:sldId id="428" r:id="rId30"/>
    <p:sldId id="429" r:id="rId31"/>
    <p:sldId id="430" r:id="rId32"/>
  </p:sldIdLst>
  <p:sldSz cx="9144000" cy="6858000" type="screen4x3"/>
  <p:notesSz cx="7315200" cy="9601200"/>
  <p:custDataLst>
    <p:custData r:id="rId5"/>
    <p:custData r:id="rId4"/>
    <p:custData r:id="rId1"/>
    <p:custData r:id="rId7"/>
    <p:custData r:id="rId2"/>
    <p:custData r:id="rId6"/>
    <p:custData r:id="rId3"/>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90628A-4231-4695-B034-5FD713B66C08}">
          <p14:sldIdLst>
            <p14:sldId id="308"/>
            <p14:sldId id="431"/>
            <p14:sldId id="258"/>
            <p14:sldId id="401"/>
            <p14:sldId id="402"/>
            <p14:sldId id="403"/>
            <p14:sldId id="404"/>
            <p14:sldId id="405"/>
            <p14:sldId id="406"/>
            <p14:sldId id="407"/>
            <p14:sldId id="408"/>
            <p14:sldId id="412"/>
            <p14:sldId id="413"/>
            <p14:sldId id="414"/>
            <p14:sldId id="415"/>
            <p14:sldId id="416"/>
            <p14:sldId id="417"/>
            <p14:sldId id="425"/>
            <p14:sldId id="426"/>
            <p14:sldId id="427"/>
            <p14:sldId id="428"/>
            <p14:sldId id="429"/>
            <p14:sldId id="430"/>
          </p14:sldIdLst>
        </p14:section>
      </p14:sectionLst>
    </p:ext>
    <p:ext uri="{EFAFB233-063F-42B5-8137-9DF3F51BA10A}">
      <p15:sldGuideLst xmlns:p15="http://schemas.microsoft.com/office/powerpoint/2012/main" xmlns="">
        <p15:guide id="1" orient="horz" pos="1968" userDrawn="1">
          <p15:clr>
            <a:srgbClr val="A4A3A4"/>
          </p15:clr>
        </p15:guide>
        <p15:guide id="2" orient="horz" pos="2736" userDrawn="1">
          <p15:clr>
            <a:srgbClr val="A4A3A4"/>
          </p15:clr>
        </p15:guide>
        <p15:guide id="3" orient="horz" pos="1272" userDrawn="1">
          <p15:clr>
            <a:srgbClr val="A4A3A4"/>
          </p15:clr>
        </p15:guide>
        <p15:guide id="5" orient="horz" pos="3744" userDrawn="1">
          <p15:clr>
            <a:srgbClr val="A4A3A4"/>
          </p15:clr>
        </p15:guide>
        <p15:guide id="6" orient="horz" pos="816" userDrawn="1">
          <p15:clr>
            <a:srgbClr val="A4A3A4"/>
          </p15:clr>
        </p15:guide>
        <p15:guide id="7" pos="4200" userDrawn="1">
          <p15:clr>
            <a:srgbClr val="A4A3A4"/>
          </p15:clr>
        </p15:guide>
        <p15:guide id="8" pos="480">
          <p15:clr>
            <a:srgbClr val="A4A3A4"/>
          </p15:clr>
        </p15:guide>
        <p15:guide id="10" pos="2880" userDrawn="1">
          <p15:clr>
            <a:srgbClr val="A4A3A4"/>
          </p15:clr>
        </p15:guide>
        <p15:guide id="11">
          <p15:clr>
            <a:srgbClr val="A4A3A4"/>
          </p15:clr>
        </p15:guide>
        <p15:guide id="13" pos="5040" userDrawn="1">
          <p15:clr>
            <a:srgbClr val="A4A3A4"/>
          </p15:clr>
        </p15:guide>
      </p15:sldGuideLst>
    </p:ext>
    <p:ext uri="{2D200454-40CA-4A62-9FC3-DE9A4176ACB9}">
      <p15:notesGuideLst xmlns:p15="http://schemas.microsoft.com/office/powerpoint/2012/main" xmlns="">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0504D"/>
    <a:srgbClr val="1F497D"/>
    <a:srgbClr val="E5E5E5"/>
    <a:srgbClr val="CC00CC"/>
    <a:srgbClr val="3B3B3B"/>
    <a:srgbClr val="C2C2C2"/>
    <a:srgbClr val="EEEE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9" autoAdjust="0"/>
    <p:restoredTop sz="62950" autoAdjust="0"/>
  </p:normalViewPr>
  <p:slideViewPr>
    <p:cSldViewPr snapToGrid="0">
      <p:cViewPr varScale="1">
        <p:scale>
          <a:sx n="106" d="100"/>
          <a:sy n="106" d="100"/>
        </p:scale>
        <p:origin x="-798" y="-96"/>
      </p:cViewPr>
      <p:guideLst>
        <p:guide orient="horz" pos="2434"/>
        <p:guide orient="horz" pos="1989"/>
        <p:guide orient="horz" pos="861"/>
        <p:guide orient="horz" pos="2736"/>
        <p:guide orient="horz" pos="624"/>
        <p:guide orient="horz" pos="901"/>
        <p:guide orient="horz" pos="3756"/>
        <p:guide orient="horz" pos="3192"/>
        <p:guide orient="horz" pos="2159"/>
        <p:guide orient="horz" pos="1020"/>
        <p:guide pos="3174"/>
        <p:guide pos="480"/>
        <p:guide pos="2574"/>
        <p:guide/>
        <p:guide pos="5185"/>
        <p:guide pos="625"/>
        <p:guide pos="2882"/>
        <p:guide pos="220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59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gs" Target="tags/tag1.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5986394557823E-2"/>
          <c:y val="1.1645757976891118E-3"/>
          <c:w val="0.77700680272108846"/>
          <c:h val="0.89209619693506514"/>
        </c:manualLayout>
      </c:layout>
      <c:lineChart>
        <c:grouping val="standard"/>
        <c:varyColors val="0"/>
        <c:ser>
          <c:idx val="0"/>
          <c:order val="0"/>
          <c:tx>
            <c:strRef>
              <c:f>Sheet1!$B$1</c:f>
              <c:strCache>
                <c:ptCount val="1"/>
                <c:pt idx="0">
                  <c:v>Series 1</c:v>
                </c:pt>
              </c:strCache>
            </c:strRef>
          </c:tx>
          <c:spPr>
            <a:ln w="38100">
              <a:solidFill>
                <a:schemeClr val="accent1"/>
              </a:solidFill>
            </a:ln>
          </c:spPr>
          <c:marker>
            <c:symbol val="none"/>
          </c:marker>
          <c:cat>
            <c:strRef>
              <c:f>Sheet1!$A$2:$A$5</c:f>
              <c:strCache>
                <c:ptCount val="4"/>
                <c:pt idx="0">
                  <c:v>62</c:v>
                </c:pt>
                <c:pt idx="1">
                  <c:v>75</c:v>
                </c:pt>
                <c:pt idx="2">
                  <c:v>80</c:v>
                </c:pt>
                <c:pt idx="3">
                  <c:v>90</c:v>
                </c:pt>
              </c:strCache>
            </c:strRef>
          </c:cat>
          <c:val>
            <c:numRef>
              <c:f>Sheet1!$B$2:$B$5</c:f>
              <c:numCache>
                <c:formatCode>General</c:formatCode>
                <c:ptCount val="4"/>
              </c:numCache>
            </c:numRef>
          </c:val>
          <c:smooth val="0"/>
          <c:extLst xmlns:c16r2="http://schemas.microsoft.com/office/drawing/2015/06/chart">
            <c:ext xmlns:c16="http://schemas.microsoft.com/office/drawing/2014/chart" uri="{C3380CC4-5D6E-409C-BE32-E72D297353CC}">
              <c16:uniqueId val="{00000000-57FE-45A8-A9C9-6AF02BC70CC8}"/>
            </c:ext>
          </c:extLst>
        </c:ser>
        <c:ser>
          <c:idx val="1"/>
          <c:order val="1"/>
          <c:tx>
            <c:strRef>
              <c:f>Sheet1!$C$1</c:f>
              <c:strCache>
                <c:ptCount val="1"/>
                <c:pt idx="0">
                  <c:v>Series 2</c:v>
                </c:pt>
              </c:strCache>
            </c:strRef>
          </c:tx>
          <c:spPr>
            <a:ln w="38100">
              <a:solidFill>
                <a:schemeClr val="accent2"/>
              </a:solidFill>
            </a:ln>
          </c:spPr>
          <c:marker>
            <c:symbol val="none"/>
          </c:marker>
          <c:cat>
            <c:strRef>
              <c:f>Sheet1!$A$2:$A$5</c:f>
              <c:strCache>
                <c:ptCount val="4"/>
                <c:pt idx="0">
                  <c:v>62</c:v>
                </c:pt>
                <c:pt idx="1">
                  <c:v>75</c:v>
                </c:pt>
                <c:pt idx="2">
                  <c:v>80</c:v>
                </c:pt>
                <c:pt idx="3">
                  <c:v>90</c:v>
                </c:pt>
              </c:strCache>
            </c:strRef>
          </c:cat>
          <c:val>
            <c:numRef>
              <c:f>Sheet1!$C$2:$C$5</c:f>
              <c:numCache>
                <c:formatCode>General</c:formatCode>
                <c:ptCount val="4"/>
              </c:numCache>
            </c:numRef>
          </c:val>
          <c:smooth val="0"/>
          <c:extLst xmlns:c16r2="http://schemas.microsoft.com/office/drawing/2015/06/chart">
            <c:ext xmlns:c16="http://schemas.microsoft.com/office/drawing/2014/chart" uri="{C3380CC4-5D6E-409C-BE32-E72D297353CC}">
              <c16:uniqueId val="{00000001-57FE-45A8-A9C9-6AF02BC70CC8}"/>
            </c:ext>
          </c:extLst>
        </c:ser>
        <c:ser>
          <c:idx val="2"/>
          <c:order val="2"/>
          <c:tx>
            <c:strRef>
              <c:f>Sheet1!$D$1</c:f>
              <c:strCache>
                <c:ptCount val="1"/>
                <c:pt idx="0">
                  <c:v>Series 3</c:v>
                </c:pt>
              </c:strCache>
            </c:strRef>
          </c:tx>
          <c:spPr>
            <a:ln w="38100">
              <a:solidFill>
                <a:srgbClr val="848484"/>
              </a:solidFill>
            </a:ln>
          </c:spPr>
          <c:marker>
            <c:symbol val="none"/>
          </c:marker>
          <c:cat>
            <c:strRef>
              <c:f>Sheet1!$A$2:$A$5</c:f>
              <c:strCache>
                <c:ptCount val="4"/>
                <c:pt idx="0">
                  <c:v>62</c:v>
                </c:pt>
                <c:pt idx="1">
                  <c:v>75</c:v>
                </c:pt>
                <c:pt idx="2">
                  <c:v>80</c:v>
                </c:pt>
                <c:pt idx="3">
                  <c:v>90</c:v>
                </c:pt>
              </c:strCache>
            </c:strRef>
          </c:cat>
          <c:val>
            <c:numRef>
              <c:f>Sheet1!$D$2:$D$5</c:f>
              <c:numCache>
                <c:formatCode>General</c:formatCode>
                <c:ptCount val="4"/>
              </c:numCache>
            </c:numRef>
          </c:val>
          <c:smooth val="0"/>
          <c:extLst xmlns:c16r2="http://schemas.microsoft.com/office/drawing/2015/06/chart">
            <c:ext xmlns:c16="http://schemas.microsoft.com/office/drawing/2014/chart" uri="{C3380CC4-5D6E-409C-BE32-E72D297353CC}">
              <c16:uniqueId val="{00000002-57FE-45A8-A9C9-6AF02BC70CC8}"/>
            </c:ext>
          </c:extLst>
        </c:ser>
        <c:dLbls>
          <c:showLegendKey val="0"/>
          <c:showVal val="0"/>
          <c:showCatName val="0"/>
          <c:showSerName val="0"/>
          <c:showPercent val="0"/>
          <c:showBubbleSize val="0"/>
        </c:dLbls>
        <c:marker val="1"/>
        <c:smooth val="0"/>
        <c:axId val="132609536"/>
        <c:axId val="132611072"/>
      </c:lineChart>
      <c:catAx>
        <c:axId val="132609536"/>
        <c:scaling>
          <c:orientation val="minMax"/>
        </c:scaling>
        <c:delete val="0"/>
        <c:axPos val="b"/>
        <c:numFmt formatCode="General" sourceLinked="0"/>
        <c:majorTickMark val="none"/>
        <c:minorTickMark val="none"/>
        <c:tickLblPos val="nextTo"/>
        <c:spPr>
          <a:ln w="6350">
            <a:solidFill>
              <a:schemeClr val="tx2"/>
            </a:solidFill>
          </a:ln>
        </c:spPr>
        <c:crossAx val="132611072"/>
        <c:crosses val="autoZero"/>
        <c:auto val="1"/>
        <c:lblAlgn val="ctr"/>
        <c:lblOffset val="100"/>
        <c:noMultiLvlLbl val="1"/>
      </c:catAx>
      <c:valAx>
        <c:axId val="132611072"/>
        <c:scaling>
          <c:orientation val="minMax"/>
        </c:scaling>
        <c:delete val="0"/>
        <c:axPos val="l"/>
        <c:numFmt formatCode="General" sourceLinked="1"/>
        <c:majorTickMark val="none"/>
        <c:minorTickMark val="none"/>
        <c:tickLblPos val="none"/>
        <c:spPr>
          <a:ln w="6350">
            <a:solidFill>
              <a:schemeClr val="tx2"/>
            </a:solidFill>
          </a:ln>
        </c:spPr>
        <c:crossAx val="132609536"/>
        <c:crosses val="autoZero"/>
        <c:crossBetween val="midCat"/>
      </c:valAx>
      <c:spPr>
        <a:ln>
          <a:noFill/>
        </a:ln>
      </c:spPr>
    </c:plotArea>
    <c:plotVisOnly val="1"/>
    <c:dispBlanksAs val="gap"/>
    <c:showDLblsOverMax val="0"/>
  </c:chart>
  <c:spPr>
    <a:ln>
      <a:noFill/>
    </a:ln>
  </c:spPr>
  <c:txPr>
    <a:bodyPr/>
    <a:lstStyle/>
    <a:p>
      <a:pPr>
        <a:defRPr sz="1000">
          <a:solidFill>
            <a:schemeClr val="tx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49365257914189E-2"/>
          <c:y val="0.11303406589934561"/>
          <c:w val="0.93573838984412661"/>
          <c:h val="0.77875569756940299"/>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2"/>
              </a:solidFill>
            </a:ln>
          </c:spPr>
          <c:invertIfNegative val="0"/>
          <c:cat>
            <c:strRef>
              <c:f>Sheet1!$A$2:$A$4</c:f>
              <c:strCache>
                <c:ptCount val="3"/>
                <c:pt idx="0">
                  <c:v>First Year</c:v>
                </c:pt>
                <c:pt idx="1">
                  <c:v>Second Year</c:v>
                </c:pt>
                <c:pt idx="2">
                  <c:v>Third Year</c:v>
                </c:pt>
              </c:strCache>
            </c:strRef>
          </c:cat>
          <c:val>
            <c:numRef>
              <c:f>Sheet1!$B$2:$B$4</c:f>
              <c:numCache>
                <c:formatCode>General</c:formatCode>
                <c:ptCount val="3"/>
                <c:pt idx="0">
                  <c:v>20000</c:v>
                </c:pt>
                <c:pt idx="1">
                  <c:v>20600</c:v>
                </c:pt>
                <c:pt idx="2">
                  <c:v>21218</c:v>
                </c:pt>
              </c:numCache>
            </c:numRef>
          </c:val>
          <c:extLst xmlns:c16r2="http://schemas.microsoft.com/office/drawing/2015/06/chart">
            <c:ext xmlns:c16="http://schemas.microsoft.com/office/drawing/2014/chart" uri="{C3380CC4-5D6E-409C-BE32-E72D297353CC}">
              <c16:uniqueId val="{00000000-A4D7-4AA8-9329-C55F44E9B473}"/>
            </c:ext>
          </c:extLst>
        </c:ser>
        <c:dLbls>
          <c:showLegendKey val="0"/>
          <c:showVal val="0"/>
          <c:showCatName val="0"/>
          <c:showSerName val="0"/>
          <c:showPercent val="0"/>
          <c:showBubbleSize val="0"/>
        </c:dLbls>
        <c:gapWidth val="150"/>
        <c:axId val="182360320"/>
        <c:axId val="182657024"/>
      </c:barChart>
      <c:catAx>
        <c:axId val="182360320"/>
        <c:scaling>
          <c:orientation val="minMax"/>
        </c:scaling>
        <c:delete val="0"/>
        <c:axPos val="b"/>
        <c:numFmt formatCode="General" sourceLinked="0"/>
        <c:majorTickMark val="none"/>
        <c:minorTickMark val="none"/>
        <c:tickLblPos val="nextTo"/>
        <c:spPr>
          <a:ln w="6350">
            <a:solidFill>
              <a:schemeClr val="tx2"/>
            </a:solidFill>
          </a:ln>
        </c:spPr>
        <c:crossAx val="182657024"/>
        <c:crosses val="autoZero"/>
        <c:auto val="1"/>
        <c:lblAlgn val="ctr"/>
        <c:lblOffset val="100"/>
        <c:noMultiLvlLbl val="0"/>
      </c:catAx>
      <c:valAx>
        <c:axId val="182657024"/>
        <c:scaling>
          <c:orientation val="minMax"/>
          <c:max val="24000"/>
          <c:min val="18000"/>
        </c:scaling>
        <c:delete val="0"/>
        <c:axPos val="l"/>
        <c:numFmt formatCode="&quot;$&quot;#,##0" sourceLinked="0"/>
        <c:majorTickMark val="none"/>
        <c:minorTickMark val="none"/>
        <c:tickLblPos val="nextTo"/>
        <c:spPr>
          <a:ln w="6350">
            <a:solidFill>
              <a:schemeClr val="tx2"/>
            </a:solidFill>
          </a:ln>
        </c:spPr>
        <c:crossAx val="182360320"/>
        <c:crosses val="autoZero"/>
        <c:crossBetween val="between"/>
        <c:majorUnit val="2000"/>
      </c:valAx>
    </c:plotArea>
    <c:plotVisOnly val="1"/>
    <c:dispBlanksAs val="gap"/>
    <c:showDLblsOverMax val="0"/>
  </c:chart>
  <c:spPr>
    <a:ln>
      <a:noFill/>
    </a:ln>
  </c:spPr>
  <c:txPr>
    <a:bodyPr/>
    <a:lstStyle/>
    <a:p>
      <a:pPr>
        <a:defRPr sz="1000">
          <a:solidFill>
            <a:schemeClr val="tx2"/>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82041"/>
          </a:xfrm>
          <a:prstGeom prst="rect">
            <a:avLst/>
          </a:prstGeom>
        </p:spPr>
        <p:txBody>
          <a:bodyPr vert="horz" lIns="95674" tIns="47837" rIns="95674" bIns="47837" rtlCol="0"/>
          <a:lstStyle>
            <a:lvl1pPr algn="l">
              <a:defRPr sz="1300"/>
            </a:lvl1pPr>
          </a:lstStyle>
          <a:p>
            <a:endParaRPr lang="en-US"/>
          </a:p>
        </p:txBody>
      </p:sp>
      <p:sp>
        <p:nvSpPr>
          <p:cNvPr id="3" name="Date Placeholder 2"/>
          <p:cNvSpPr>
            <a:spLocks noGrp="1"/>
          </p:cNvSpPr>
          <p:nvPr>
            <p:ph type="dt" idx="1"/>
          </p:nvPr>
        </p:nvSpPr>
        <p:spPr>
          <a:xfrm>
            <a:off x="4143271" y="0"/>
            <a:ext cx="3170255" cy="482041"/>
          </a:xfrm>
          <a:prstGeom prst="rect">
            <a:avLst/>
          </a:prstGeom>
        </p:spPr>
        <p:txBody>
          <a:bodyPr vert="horz" lIns="95674" tIns="47837" rIns="95674" bIns="47837" rtlCol="0"/>
          <a:lstStyle>
            <a:lvl1pPr algn="r">
              <a:defRPr sz="1300"/>
            </a:lvl1pPr>
          </a:lstStyle>
          <a:p>
            <a:fld id="{07376681-1EC0-4B43-845A-FEE7389147CC}" type="datetimeFigureOut">
              <a:rPr lang="en-US" smtClean="0"/>
              <a:t>03/08/2018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5674" tIns="47837" rIns="95674" bIns="47837" rtlCol="0" anchor="ctr"/>
          <a:lstStyle/>
          <a:p>
            <a:endParaRPr lang="en-US"/>
          </a:p>
        </p:txBody>
      </p:sp>
      <p:sp>
        <p:nvSpPr>
          <p:cNvPr id="5" name="Notes Placeholder 4"/>
          <p:cNvSpPr>
            <a:spLocks noGrp="1"/>
          </p:cNvSpPr>
          <p:nvPr>
            <p:ph type="body" sz="quarter" idx="3"/>
          </p:nvPr>
        </p:nvSpPr>
        <p:spPr>
          <a:xfrm>
            <a:off x="731856" y="4620661"/>
            <a:ext cx="5851490" cy="3780390"/>
          </a:xfrm>
          <a:prstGeom prst="rect">
            <a:avLst/>
          </a:prstGeom>
        </p:spPr>
        <p:txBody>
          <a:bodyPr vert="horz" lIns="95674" tIns="47837" rIns="95674" bIns="478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59"/>
            <a:ext cx="3170255" cy="482041"/>
          </a:xfrm>
          <a:prstGeom prst="rect">
            <a:avLst/>
          </a:prstGeom>
        </p:spPr>
        <p:txBody>
          <a:bodyPr vert="horz" lIns="95674" tIns="47837" rIns="95674" bIns="47837" rtlCol="0" anchor="b"/>
          <a:lstStyle>
            <a:lvl1pPr algn="l">
              <a:defRPr sz="1300"/>
            </a:lvl1pPr>
          </a:lstStyle>
          <a:p>
            <a:endParaRPr lang="en-US"/>
          </a:p>
        </p:txBody>
      </p:sp>
      <p:sp>
        <p:nvSpPr>
          <p:cNvPr id="7" name="Slide Number Placeholder 6"/>
          <p:cNvSpPr>
            <a:spLocks noGrp="1"/>
          </p:cNvSpPr>
          <p:nvPr>
            <p:ph type="sldNum" sz="quarter" idx="5"/>
          </p:nvPr>
        </p:nvSpPr>
        <p:spPr>
          <a:xfrm>
            <a:off x="4143271" y="9119159"/>
            <a:ext cx="3170255" cy="482041"/>
          </a:xfrm>
          <a:prstGeom prst="rect">
            <a:avLst/>
          </a:prstGeom>
        </p:spPr>
        <p:txBody>
          <a:bodyPr vert="horz" lIns="95674" tIns="47837" rIns="95674" bIns="47837" rtlCol="0" anchor="b"/>
          <a:lstStyle>
            <a:lvl1pPr algn="r">
              <a:defRPr sz="1300"/>
            </a:lvl1pPr>
          </a:lstStyle>
          <a:p>
            <a:fld id="{CFA5BF29-3A85-45E8-9EC2-6FCFBE5E0498}" type="slidenum">
              <a:rPr lang="en-US" smtClean="0"/>
              <a:t>‹#›</a:t>
            </a:fld>
            <a:endParaRPr lang="en-US"/>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0355EFB-D97E-4D79-AAED-1509F138297F}" type="slidenum">
              <a:rPr lang="en-US" smtClean="0"/>
              <a:pPr>
                <a:defRPr/>
              </a:pPr>
              <a:t>1</a:t>
            </a:fld>
            <a:endParaRPr lang="en-US" dirty="0"/>
          </a:p>
        </p:txBody>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Introduce speakers—provide brief background to indicate their expertise and why they are presenting—use CFAs if possible </a:t>
            </a:r>
          </a:p>
          <a:p>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TERMS OF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By using this presentation, you understand and agree to the following: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You understand that T. Rowe Price does not undertake to give investment advice in a fiduciary capacity by making available this presentation and that 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the extent you modify this presentation you will not attribute this presentation to T. Rowe Price through co-branding or otherwise.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the extent you provide investment recommendations to clients or prospective clients, you will not attribute any such recommendation(s) to T. Rowe Price.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You are responsible for satisfying all applicable regulatory standards relating to this communication’s use by your firm, including all applicable content, approval, recordkeeping, and filing requirements.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insert your data/content where indicated and delete these terms of use and various instructions throughout the PPT before using.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11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14">
              <a:defRPr/>
            </a:pPr>
            <a:r>
              <a:rPr lang="en-US" dirty="0" smtClean="0">
                <a:latin typeface="Arial" panose="020B0604020202020204" pitchFamily="34" charset="0"/>
                <a:cs typeface="Arial" panose="020B0604020202020204" pitchFamily="34" charset="0"/>
              </a:rPr>
              <a:t>[static slide—will not change]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Thinking about your different income sources is important, and understanding how they all play together is </a:t>
            </a:r>
            <a:r>
              <a:rPr lang="en-US" dirty="0" smtClean="0">
                <a:latin typeface="Arial" panose="020B0604020202020204" pitchFamily="34" charset="0"/>
                <a:cs typeface="Arial" panose="020B0604020202020204" pitchFamily="34" charset="0"/>
              </a:rPr>
              <a:t>important</a:t>
            </a:r>
            <a:endParaRPr lang="en-US" dirty="0">
              <a:latin typeface="Arial" panose="020B0604020202020204" pitchFamily="34" charset="0"/>
              <a:cs typeface="Arial" panose="020B0604020202020204" pitchFamily="34" charset="0"/>
            </a:endParaRP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So let’s spend a minute and discuss the role of your retirement savings </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Looking at your complete savings picture is important</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If you have multiple accounts, view them together to understand your retirement savings as a whole</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It may make sense to consider consolidating those accounts so that you can more easily see your full retirement savings picture</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This will help you to address the next question: </a:t>
            </a:r>
            <a:r>
              <a:rPr lang="en-US" dirty="0" smtClean="0">
                <a:latin typeface="Arial" panose="020B0604020202020204" pitchFamily="34" charset="0"/>
                <a:cs typeface="Arial" panose="020B0604020202020204" pitchFamily="34" charset="0"/>
              </a:rPr>
              <a:t>“Do </a:t>
            </a:r>
            <a:r>
              <a:rPr lang="en-US" dirty="0">
                <a:latin typeface="Arial" panose="020B0604020202020204" pitchFamily="34" charset="0"/>
                <a:cs typeface="Arial" panose="020B0604020202020204" pitchFamily="34" charset="0"/>
              </a:rPr>
              <a:t>I have </a:t>
            </a:r>
            <a:r>
              <a:rPr lang="en-US" dirty="0" smtClean="0">
                <a:latin typeface="Arial" panose="020B0604020202020204" pitchFamily="34" charset="0"/>
                <a:cs typeface="Arial" panose="020B0604020202020204" pitchFamily="34" charset="0"/>
              </a:rPr>
              <a:t>enough?," or really "Will I have enough?"  </a:t>
            </a:r>
            <a:endParaRPr lang="en-US" dirty="0">
              <a:latin typeface="Arial" panose="020B0604020202020204" pitchFamily="34" charset="0"/>
              <a:cs typeface="Arial" panose="020B0604020202020204" pitchFamily="34" charset="0"/>
            </a:endParaRPr>
          </a:p>
          <a:p>
            <a:pPr marL="179383" indent="-179383">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27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14">
              <a:defRPr/>
            </a:pPr>
            <a:r>
              <a:rPr lang="en-US" sz="1200" dirty="0" smtClean="0">
                <a:latin typeface="Arial" panose="020B0604020202020204" pitchFamily="34" charset="0"/>
                <a:cs typeface="Arial" panose="020B0604020202020204" pitchFamily="34" charset="0"/>
              </a:rPr>
              <a:t>[static slide—will not change]</a:t>
            </a:r>
          </a:p>
          <a:p>
            <a:pPr defTabSz="956714">
              <a:defRPr/>
            </a:pPr>
            <a:endParaRPr lang="en-US" sz="1200" dirty="0" smtClean="0">
              <a:latin typeface="Arial" panose="020B0604020202020204" pitchFamily="34" charset="0"/>
              <a:cs typeface="Arial" panose="020B0604020202020204" pitchFamily="34" charset="0"/>
            </a:endParaRPr>
          </a:p>
          <a:p>
            <a:pPr defTabSz="956714">
              <a:defRPr/>
            </a:pPr>
            <a:r>
              <a:rPr lang="en-US" sz="1200" dirty="0" smtClean="0">
                <a:latin typeface="Arial" panose="020B0604020202020204" pitchFamily="34" charset="0"/>
                <a:cs typeface="Arial" panose="020B0604020202020204" pitchFamily="34" charset="0"/>
              </a:rPr>
              <a:t>Answers “am I on track” and “do I have enough”</a:t>
            </a:r>
          </a:p>
          <a:p>
            <a:pPr defTabSz="956714">
              <a:defRPr/>
            </a:pPr>
            <a:endParaRPr lang="en-US" sz="1200" dirty="0" smtClean="0">
              <a:latin typeface="Arial" panose="020B0604020202020204" pitchFamily="34" charset="0"/>
              <a:cs typeface="Arial" panose="020B0604020202020204" pitchFamily="34" charset="0"/>
            </a:endParaRPr>
          </a:p>
          <a:p>
            <a:pPr defTabSz="956714">
              <a:defRPr/>
            </a:pPr>
            <a:r>
              <a:rPr lang="en-US" sz="1200" dirty="0" smtClean="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i="0" dirty="0" smtClean="0">
                <a:latin typeface="Arial" panose="020B0604020202020204" pitchFamily="34" charset="0"/>
                <a:cs typeface="Arial" panose="020B0604020202020204" pitchFamily="34" charset="0"/>
              </a:rPr>
              <a:t>For a comfortable retirement, we suggest these savings targets (on screen)</a:t>
            </a:r>
          </a:p>
          <a:p>
            <a:pPr marL="179383" indent="-179383">
              <a:buFont typeface="Wingdings" panose="05000000000000000000" pitchFamily="2" charset="2"/>
              <a:buChar char="§"/>
            </a:pPr>
            <a:r>
              <a:rPr lang="en-US" i="0" dirty="0" smtClean="0">
                <a:latin typeface="Arial" panose="020B0604020202020204" pitchFamily="34" charset="0"/>
                <a:cs typeface="Arial" panose="020B0604020202020204" pitchFamily="34" charset="0"/>
              </a:rPr>
              <a:t>[Rep reviews savings targets as a multiple of current salary]</a:t>
            </a:r>
          </a:p>
          <a:p>
            <a:pPr marL="179383" indent="-179383">
              <a:buFont typeface="Wingdings" panose="05000000000000000000" pitchFamily="2" charset="2"/>
              <a:buChar char="§"/>
            </a:pPr>
            <a:r>
              <a:rPr lang="en-US" i="0" dirty="0" smtClean="0">
                <a:latin typeface="Arial" panose="020B0604020202020204" pitchFamily="34" charset="0"/>
                <a:cs typeface="Arial" panose="020B0604020202020204" pitchFamily="34" charset="0"/>
              </a:rPr>
              <a:t>These amounts position a person to be on track to finance a retirement that will last them to about age 95, assuming that that person wants to maintain their current standard of living</a:t>
            </a:r>
          </a:p>
          <a:p>
            <a:pPr marL="179383" indent="-179383">
              <a:buFont typeface="Wingdings" panose="05000000000000000000" pitchFamily="2" charset="2"/>
              <a:buChar char="§"/>
            </a:pPr>
            <a:r>
              <a:rPr lang="en-US" i="0" dirty="0" smtClean="0">
                <a:latin typeface="Arial" panose="020B0604020202020204" pitchFamily="34" charset="0"/>
                <a:cs typeface="Arial" panose="020B0604020202020204" pitchFamily="34" charset="0"/>
              </a:rPr>
              <a:t>[Note to rep: If there is anyone in the room who is younger, this is a good place to remind attendees of the 15% savings rate target and that saving early and often helps to more easily achieve these targets. It’s not just their personal savings, but any employer contributions and the potential growth from investing that will help. And the more time, the better]</a:t>
            </a:r>
            <a:endParaRPr 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66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14">
              <a:defRPr/>
            </a:pPr>
            <a:r>
              <a:rPr lang="en-US" dirty="0" smtClean="0">
                <a:latin typeface="Arial" panose="020B0604020202020204" pitchFamily="34" charset="0"/>
                <a:cs typeface="Arial" panose="020B0604020202020204" pitchFamily="34" charset="0"/>
              </a:rPr>
              <a:t>[static slide—will not change]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r>
              <a:rPr lang="en-US" dirty="0" smtClean="0">
                <a:latin typeface="Arial" panose="020B0604020202020204" pitchFamily="34" charset="0"/>
                <a:cs typeface="Arial" panose="020B0604020202020204" pitchFamily="34" charset="0"/>
              </a:rPr>
              <a:t>:</a:t>
            </a:r>
          </a:p>
          <a:p>
            <a:pPr marL="178274" indent="-178274">
              <a:buFont typeface="Wingdings" panose="05000000000000000000" pitchFamily="2" charset="2"/>
              <a:buChar char="§"/>
            </a:pPr>
            <a:r>
              <a:rPr lang="en-US" dirty="0" smtClean="0">
                <a:latin typeface="Arial" panose="020B0604020202020204" pitchFamily="34" charset="0"/>
                <a:cs typeface="Arial" panose="020B0604020202020204" pitchFamily="34" charset="0"/>
              </a:rPr>
              <a:t>So we’ve discussed how much you’ll need, if you have enough and if you’re on</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track.</a:t>
            </a:r>
          </a:p>
          <a:p>
            <a:pPr marL="178274" indent="-178274">
              <a:buFont typeface="Wingdings" panose="05000000000000000000" pitchFamily="2" charset="2"/>
              <a:buChar char="§"/>
            </a:pPr>
            <a:r>
              <a:rPr lang="en-US" dirty="0" smtClean="0">
                <a:latin typeface="Arial" panose="020B0604020202020204" pitchFamily="34" charset="0"/>
                <a:cs typeface="Arial" panose="020B0604020202020204" pitchFamily="34" charset="0"/>
              </a:rPr>
              <a:t>Now lets address whether or not you can retire early… that depends on your</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retirement readiness and all of the different inputs at play. If you want to</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determine when you can retire think about the different “levers” and how you</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might move them to change your outlook and timeline.</a:t>
            </a:r>
          </a:p>
          <a:p>
            <a:pPr marL="178274" indent="-178274">
              <a:buFont typeface="Wingdings" panose="05000000000000000000" pitchFamily="2" charset="2"/>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good news is that you have some options that you can take to better position yourself. These are four things you can adjust to change or adjust your outlook…</a:t>
            </a:r>
          </a:p>
          <a:p>
            <a:pPr marL="635474" lvl="1" indent="-178274">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Wages</a:t>
            </a:r>
          </a:p>
          <a:p>
            <a:pPr marL="1092674" lvl="2" indent="-178274">
              <a:buFont typeface="Wingdings" panose="05000000000000000000" pitchFamily="2" charset="2"/>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Work longer/delay retirement</a:t>
            </a:r>
          </a:p>
          <a:p>
            <a:pPr marL="1092674" lvl="2" indent="-178274">
              <a:buFont typeface="Wingdings" panose="05000000000000000000" pitchFamily="2" charset="2"/>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Part‐time work in retirement (in case that wasn't something you were considering)</a:t>
            </a:r>
          </a:p>
          <a:p>
            <a:pPr marL="635474" lvl="1" indent="-178274">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Save more now</a:t>
            </a:r>
          </a:p>
          <a:p>
            <a:pPr marL="1092674" lvl="2" indent="-178274">
              <a:buFont typeface="Wingdings" panose="05000000000000000000" pitchFamily="2" charset="2"/>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Increase contributions</a:t>
            </a:r>
          </a:p>
          <a:p>
            <a:pPr marL="1092674" lvl="2" indent="-178274">
              <a:buFont typeface="Wingdings" panose="05000000000000000000" pitchFamily="2" charset="2"/>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Age 50+ catch‐up contributions (Rep should mention changes to contribution limits)</a:t>
            </a:r>
          </a:p>
          <a:p>
            <a:pPr marL="635474" lvl="1" indent="-178274">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Delay Social Security benefits</a:t>
            </a:r>
          </a:p>
          <a:p>
            <a:pPr marL="635474" lvl="1" indent="-178274">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Change household plan</a:t>
            </a:r>
          </a:p>
          <a:p>
            <a:pPr marL="1092674" lvl="2" indent="-178274">
              <a:buFont typeface="Wingdings" panose="05000000000000000000" pitchFamily="2" charset="2"/>
              <a:buChar cha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How might your plan change if someone else in your household adjusts their plan?</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80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14">
              <a:defRPr/>
            </a:pPr>
            <a:r>
              <a:rPr lang="en-US" dirty="0" smtClean="0">
                <a:latin typeface="Arial" panose="020B0604020202020204" pitchFamily="34" charset="0"/>
                <a:cs typeface="Arial" panose="020B0604020202020204" pitchFamily="34" charset="0"/>
              </a:rPr>
              <a:t>[static slide—will not change] </a:t>
            </a:r>
          </a:p>
          <a:p>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Social Security—as it exists today—is a locked-in payment</a:t>
            </a:r>
            <a:endParaRPr lang="en-US" dirty="0">
              <a:latin typeface="Arial" panose="020B0604020202020204" pitchFamily="34" charset="0"/>
              <a:cs typeface="Arial" panose="020B0604020202020204" pitchFamily="34" charset="0"/>
            </a:endParaRP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Generally, we deplete our savings, but </a:t>
            </a:r>
            <a:r>
              <a:rPr lang="en-US" dirty="0" smtClean="0">
                <a:latin typeface="Arial" panose="020B0604020202020204" pitchFamily="34" charset="0"/>
                <a:cs typeface="Arial" panose="020B0604020202020204" pitchFamily="34" charset="0"/>
              </a:rPr>
              <a:t>Social Security </a:t>
            </a:r>
            <a:r>
              <a:rPr lang="en-US" dirty="0">
                <a:latin typeface="Arial" panose="020B0604020202020204" pitchFamily="34" charset="0"/>
                <a:cs typeface="Arial" panose="020B0604020202020204" pitchFamily="34" charset="0"/>
              </a:rPr>
              <a:t>is a paycheck “for life”</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Delaying </a:t>
            </a:r>
            <a:r>
              <a:rPr lang="en-US" dirty="0" smtClean="0">
                <a:latin typeface="Arial" panose="020B0604020202020204" pitchFamily="34" charset="0"/>
                <a:cs typeface="Arial" panose="020B0604020202020204" pitchFamily="34" charset="0"/>
              </a:rPr>
              <a:t>when you start receiving Social Security payments secures </a:t>
            </a:r>
            <a:r>
              <a:rPr lang="en-US" dirty="0">
                <a:latin typeface="Arial" panose="020B0604020202020204" pitchFamily="34" charset="0"/>
                <a:cs typeface="Arial" panose="020B0604020202020204" pitchFamily="34" charset="0"/>
              </a:rPr>
              <a:t>a greater “paycheck” from that income source, which will come in handy in later </a:t>
            </a:r>
            <a:r>
              <a:rPr lang="en-US" dirty="0" smtClean="0">
                <a:latin typeface="Arial" panose="020B0604020202020204" pitchFamily="34" charset="0"/>
                <a:cs typeface="Arial" panose="020B0604020202020204" pitchFamily="34" charset="0"/>
              </a:rPr>
              <a:t>years—especially as </a:t>
            </a:r>
            <a:r>
              <a:rPr lang="en-US" dirty="0">
                <a:latin typeface="Arial" panose="020B0604020202020204" pitchFamily="34" charset="0"/>
                <a:cs typeface="Arial" panose="020B0604020202020204" pitchFamily="34" charset="0"/>
              </a:rPr>
              <a:t>those healthcare costs begin to rise even further)</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You have a few options when it comes to taking Social Security: you can receive reduced benefits early, receive your full benefit at your full benefit age, or continue to increase your benefit by delaying after your full benefit age, up to age 70. After age 70, there's no benefit in delaying payments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Social Security Administration is your partner. Everyone's situation is unique, so consider reaching out to the Social Security Administration for help determining your full benefit age and how they can help as you think through your retirement income plan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574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4"/>
          <p:cNvSpPr>
            <a:spLocks noGrp="1" noRot="1" noChangeAspect="1" noChangeArrowheads="1" noTextEdit="1"/>
          </p:cNvSpPr>
          <p:nvPr>
            <p:ph type="sldImg"/>
          </p:nvPr>
        </p:nvSpPr>
        <p:spPr>
          <a:ln/>
        </p:spPr>
      </p:sp>
      <p:sp>
        <p:nvSpPr>
          <p:cNvPr id="80900" name="Rectangle 5"/>
          <p:cNvSpPr>
            <a:spLocks noGrp="1" noChangeArrowheads="1"/>
          </p:cNvSpPr>
          <p:nvPr>
            <p:ph type="body" idx="1"/>
          </p:nvPr>
        </p:nvSpPr>
        <p:spPr>
          <a:noFill/>
        </p:spPr>
        <p:txBody>
          <a:bodyPr/>
          <a:lstStyle/>
          <a:p>
            <a:pPr algn="l"/>
            <a:r>
              <a:rPr lang="en-US" dirty="0" smtClean="0">
                <a:latin typeface="Arial" panose="020B0604020202020204" pitchFamily="34" charset="0"/>
                <a:cs typeface="Arial" panose="020B0604020202020204" pitchFamily="34" charset="0"/>
              </a:rPr>
              <a:t>Rep Talking Points:</a:t>
            </a:r>
          </a:p>
          <a:p>
            <a:pPr algn="l"/>
            <a:endParaRPr lang="en-US" dirty="0" smtClean="0">
              <a:latin typeface="Arial" panose="020B0604020202020204" pitchFamily="34" charset="0"/>
              <a:cs typeface="Arial" panose="020B0604020202020204" pitchFamily="34" charset="0"/>
            </a:endParaRP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OK, now on to looking for your options for your retirement plan savings when you retire or leave your employer</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Ask yourself this: When you retire, will you have immediate expenses that you need to take care of, or will you not need to start taking money from your retirement plan?</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Your answer can help you figure out the best choice for the money in your plan: taking it out as cash, or keeping it invested and tax-deferred</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For example, say you don't need to use your savings right away. You can leave it in your plan and keep it invested</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If you leave to work for a different company, you can roll over the money to that employer's plan, if the plan allows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You can also roll over to an IRA if you want to keep the money invested and have access to more options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If you need to start using your savings, you can take a cash distribution, and you'll owe taxes as required by federal and state tax rules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There's no right or wrong choice; it all depends on your personal situation and what you'll need in retirement</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Let's take a closer look at what taking a cash distribution means</a:t>
            </a:r>
          </a:p>
        </p:txBody>
      </p:sp>
    </p:spTree>
    <p:extLst>
      <p:ext uri="{BB962C8B-B14F-4D97-AF65-F5344CB8AC3E}">
        <p14:creationId xmlns:p14="http://schemas.microsoft.com/office/powerpoint/2010/main" val="3022951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14">
              <a:defRPr/>
            </a:pPr>
            <a:r>
              <a:rPr lang="en-US" dirty="0" smtClean="0">
                <a:latin typeface="Arial" panose="020B0604020202020204" pitchFamily="34" charset="0"/>
                <a:cs typeface="Arial" panose="020B0604020202020204" pitchFamily="34" charset="0"/>
              </a:rPr>
              <a:t>[static slide—will not change] </a:t>
            </a:r>
          </a:p>
          <a:p>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A very common question when it comes time to taking distributions is </a:t>
            </a:r>
            <a:r>
              <a:rPr lang="en-US" dirty="0" smtClean="0">
                <a:latin typeface="Arial" panose="020B0604020202020204" pitchFamily="34" charset="0"/>
                <a:cs typeface="Arial" panose="020B0604020202020204" pitchFamily="34" charset="0"/>
              </a:rPr>
              <a:t>“How much?”</a:t>
            </a:r>
            <a:endParaRPr lang="en-US" dirty="0">
              <a:latin typeface="Arial" panose="020B0604020202020204" pitchFamily="34" charset="0"/>
              <a:cs typeface="Arial" panose="020B0604020202020204" pitchFamily="34" charset="0"/>
            </a:endParaRP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A general </a:t>
            </a:r>
            <a:r>
              <a:rPr lang="en-US" dirty="0">
                <a:latin typeface="Arial" panose="020B0604020202020204" pitchFamily="34" charset="0"/>
                <a:cs typeface="Arial" panose="020B0604020202020204" pitchFamily="34" charset="0"/>
              </a:rPr>
              <a:t>rule of thumb is 4% if you begin between </a:t>
            </a:r>
            <a:r>
              <a:rPr lang="en-US" dirty="0" smtClean="0">
                <a:latin typeface="Arial" panose="020B0604020202020204" pitchFamily="34" charset="0"/>
                <a:cs typeface="Arial" panose="020B0604020202020204" pitchFamily="34" charset="0"/>
              </a:rPr>
              <a:t>ages 65–69. </a:t>
            </a:r>
            <a:endParaRPr lang="en-US" dirty="0">
              <a:latin typeface="Arial" panose="020B0604020202020204" pitchFamily="34" charset="0"/>
              <a:cs typeface="Arial" panose="020B0604020202020204" pitchFamily="34" charset="0"/>
            </a:endParaRP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If you delay, you may be able to take a little more, but if you start earlier, you might consider taking less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Generally, when you take distributions, you should consider increasing them annually by the rate of inflation, which historically has been 3%</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So </a:t>
            </a:r>
            <a:r>
              <a:rPr lang="en-US" dirty="0">
                <a:latin typeface="Arial" panose="020B0604020202020204" pitchFamily="34" charset="0"/>
                <a:cs typeface="Arial" panose="020B0604020202020204" pitchFamily="34" charset="0"/>
              </a:rPr>
              <a:t>let’s put that into perspective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98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14">
              <a:defRPr/>
            </a:pPr>
            <a:r>
              <a:rPr lang="en-US" dirty="0" smtClean="0"/>
              <a:t>[static slide—will not change] </a:t>
            </a:r>
          </a:p>
          <a:p>
            <a:endParaRPr lang="en-US" dirty="0">
              <a:latin typeface="Arial" panose="020B0604020202020204" pitchFamily="34" charset="0"/>
            </a:endParaRPr>
          </a:p>
          <a:p>
            <a:pPr algn="l"/>
            <a:r>
              <a:rPr lang="en-US" dirty="0">
                <a:latin typeface="Arial" panose="020B0604020202020204" pitchFamily="34" charset="0"/>
              </a:rPr>
              <a:t>Rep Talking Points:</a:t>
            </a:r>
          </a:p>
          <a:p>
            <a:pPr marL="179383" indent="-179383">
              <a:buFont typeface="Wingdings" panose="05000000000000000000" pitchFamily="2" charset="2"/>
              <a:buChar char="§"/>
            </a:pPr>
            <a:r>
              <a:rPr lang="en-US" dirty="0" smtClean="0">
                <a:latin typeface="Arial" panose="020B0604020202020204" pitchFamily="34" charset="0"/>
              </a:rPr>
              <a:t>In this example, a retiree has $500,000 and withdraws 4% from the account in the first year, or $20,000</a:t>
            </a:r>
          </a:p>
          <a:p>
            <a:pPr marL="179383" indent="-179383">
              <a:buFont typeface="Wingdings" panose="05000000000000000000" pitchFamily="2" charset="2"/>
              <a:buChar char="§"/>
            </a:pPr>
            <a:r>
              <a:rPr lang="en-US" dirty="0" smtClean="0">
                <a:latin typeface="Arial" panose="020B0604020202020204" pitchFamily="34" charset="0"/>
              </a:rPr>
              <a:t>In the second year, the retiree increases that amount by 3%, the inflation rate. That doesn't mean adding 3% to 4% and withdrawing 7%. The retiree multiplies the 4% withdrawal amount of $20,000 by 3%—and withdrawals $20,600 in the second year, as you can see in this chart</a:t>
            </a:r>
          </a:p>
          <a:p>
            <a:pPr marL="179383" indent="-179383">
              <a:buFont typeface="Wingdings" panose="05000000000000000000" pitchFamily="2" charset="2"/>
              <a:buChar char="§"/>
            </a:pPr>
            <a:r>
              <a:rPr lang="en-US" dirty="0" smtClean="0">
                <a:latin typeface="Arial" panose="020B0604020202020204" pitchFamily="34" charset="0"/>
              </a:rPr>
              <a:t>The third year, the retiree increases the second-year withdrawal amount by 3% and withdraws $21,218</a:t>
            </a:r>
          </a:p>
          <a:p>
            <a:pPr marL="179383" indent="-179383">
              <a:buFont typeface="Wingdings" panose="05000000000000000000" pitchFamily="2" charset="2"/>
              <a:buChar char="§"/>
            </a:pPr>
            <a:r>
              <a:rPr lang="en-US" dirty="0" smtClean="0">
                <a:latin typeface="Arial" panose="020B0604020202020204" pitchFamily="34" charset="0"/>
              </a:rPr>
              <a:t>Taking incremental distributions annually is a strategy many retirees use. Think of it as being like getting a paycheck from your savings</a:t>
            </a:r>
            <a:endParaRPr lang="en-US" dirty="0"/>
          </a:p>
        </p:txBody>
      </p:sp>
    </p:spTree>
    <p:extLst>
      <p:ext uri="{BB962C8B-B14F-4D97-AF65-F5344CB8AC3E}">
        <p14:creationId xmlns:p14="http://schemas.microsoft.com/office/powerpoint/2010/main" val="305857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14">
              <a:defRPr/>
            </a:pPr>
            <a:r>
              <a:rPr lang="en-US" dirty="0" smtClean="0">
                <a:latin typeface="Arial" panose="020B0604020202020204" pitchFamily="34" charset="0"/>
                <a:cs typeface="Arial" panose="020B0604020202020204" pitchFamily="34" charset="0"/>
              </a:rPr>
              <a:t>[static slide—will not change] </a:t>
            </a:r>
          </a:p>
          <a:p>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Rep Talking Points</a:t>
            </a:r>
            <a:r>
              <a:rPr lang="en-US" dirty="0" smtClean="0">
                <a:latin typeface="Arial" panose="020B0604020202020204" pitchFamily="34" charset="0"/>
                <a:cs typeface="Arial" panose="020B0604020202020204" pitchFamily="34" charset="0"/>
              </a:rPr>
              <a:t>:</a:t>
            </a:r>
          </a:p>
          <a:p>
            <a:pPr algn="l"/>
            <a:endParaRPr lang="en-US" dirty="0">
              <a:latin typeface="Arial" panose="020B0604020202020204" pitchFamily="34" charset="0"/>
              <a:cs typeface="Arial" panose="020B0604020202020204" pitchFamily="34" charset="0"/>
            </a:endParaRP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If you have accounts outside of your current </a:t>
            </a:r>
            <a:r>
              <a:rPr lang="en-US" dirty="0" smtClean="0">
                <a:latin typeface="Arial" panose="020B0604020202020204" pitchFamily="34" charset="0"/>
                <a:cs typeface="Arial" panose="020B0604020202020204" pitchFamily="34" charset="0"/>
              </a:rPr>
              <a:t>employer-sponsored </a:t>
            </a:r>
            <a:r>
              <a:rPr lang="en-US" dirty="0">
                <a:latin typeface="Arial" panose="020B0604020202020204" pitchFamily="34" charset="0"/>
                <a:cs typeface="Arial" panose="020B0604020202020204" pitchFamily="34" charset="0"/>
              </a:rPr>
              <a:t>plan, another common question is around which accounts to tap first</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One strategy is to withdraw first from taxable accounts, such as personal investment accounts. Next, from tax-deferred accounts, such as Traditional IRAs or pretax assets in an employer-sponsored plan. Finally, from tax-free accounts, such as Roth IRAs and Roth assets in an employer-sponsored retirement plan</a:t>
            </a:r>
            <a:endParaRPr lang="en-US" dirty="0">
              <a:latin typeface="Arial" panose="020B0604020202020204" pitchFamily="34" charset="0"/>
              <a:cs typeface="Arial" panose="020B0604020202020204" pitchFamily="34" charset="0"/>
            </a:endParaRP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rationale here is to allow the </a:t>
            </a:r>
            <a:r>
              <a:rPr lang="en-US" dirty="0" smtClean="0">
                <a:latin typeface="Arial" panose="020B0604020202020204" pitchFamily="34" charset="0"/>
                <a:cs typeface="Arial" panose="020B0604020202020204" pitchFamily="34" charset="0"/>
              </a:rPr>
              <a:t>tax-advantaged </a:t>
            </a:r>
            <a:r>
              <a:rPr lang="en-US" dirty="0">
                <a:latin typeface="Arial" panose="020B0604020202020204" pitchFamily="34" charset="0"/>
                <a:cs typeface="Arial" panose="020B0604020202020204" pitchFamily="34" charset="0"/>
              </a:rPr>
              <a:t>accounts the most time to grow</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So hopefully we’ve answered </a:t>
            </a:r>
            <a:r>
              <a:rPr lang="en-US" dirty="0" smtClean="0">
                <a:latin typeface="Arial" panose="020B0604020202020204" pitchFamily="34" charset="0"/>
                <a:cs typeface="Arial" panose="020B0604020202020204" pitchFamily="34" charset="0"/>
              </a:rPr>
              <a:t>some of your retirement questions</a:t>
            </a:r>
            <a:r>
              <a:rPr lang="en-US" dirty="0">
                <a:latin typeface="Arial" panose="020B0604020202020204" pitchFamily="34" charset="0"/>
                <a:cs typeface="Arial" panose="020B0604020202020204" pitchFamily="34" charset="0"/>
              </a:rPr>
              <a:t>, and provided you </a:t>
            </a:r>
            <a:r>
              <a:rPr lang="en-US" dirty="0" smtClean="0">
                <a:latin typeface="Arial" panose="020B0604020202020204" pitchFamily="34" charset="0"/>
                <a:cs typeface="Arial" panose="020B0604020202020204" pitchFamily="34" charset="0"/>
              </a:rPr>
              <a:t>with insight on what to expect when you retire and how to access the money you've saved </a:t>
            </a:r>
            <a:endParaRPr lang="en-US" dirty="0">
              <a:latin typeface="Arial" panose="020B0604020202020204" pitchFamily="34" charset="0"/>
              <a:cs typeface="Arial" panose="020B0604020202020204" pitchFamily="34" charset="0"/>
            </a:endParaRP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If appropriate for what Rep provides to the plan participants, then say: If </a:t>
            </a:r>
            <a:r>
              <a:rPr lang="en-US" dirty="0">
                <a:latin typeface="Arial" panose="020B0604020202020204" pitchFamily="34" charset="0"/>
                <a:cs typeface="Arial" panose="020B0604020202020204" pitchFamily="34" charset="0"/>
              </a:rPr>
              <a:t>you have questions, we’re happy to help and encourage you to </a:t>
            </a:r>
            <a:r>
              <a:rPr lang="en-US" dirty="0" smtClean="0">
                <a:latin typeface="Arial" panose="020B0604020202020204" pitchFamily="34" charset="0"/>
                <a:cs typeface="Arial" panose="020B0604020202020204" pitchFamily="34" charset="0"/>
              </a:rPr>
              <a:t>call </a:t>
            </a:r>
            <a:r>
              <a:rPr lang="en-US" dirty="0">
                <a:latin typeface="Arial" panose="020B0604020202020204" pitchFamily="34" charset="0"/>
                <a:cs typeface="Arial" panose="020B0604020202020204" pitchFamily="34" charset="0"/>
              </a:rPr>
              <a:t>or visit our website to learn more</a:t>
            </a:r>
          </a:p>
        </p:txBody>
      </p:sp>
    </p:spTree>
    <p:extLst>
      <p:ext uri="{BB962C8B-B14F-4D97-AF65-F5344CB8AC3E}">
        <p14:creationId xmlns:p14="http://schemas.microsoft.com/office/powerpoint/2010/main" val="645862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smtClean="0">
                <a:latin typeface="Arial" panose="020B0604020202020204" pitchFamily="34" charset="0"/>
                <a:cs typeface="Arial" panose="020B0604020202020204" pitchFamily="34" charset="0"/>
              </a:rPr>
              <a:t>Rep</a:t>
            </a:r>
            <a:r>
              <a:rPr lang="en-US" baseline="0" dirty="0" smtClean="0">
                <a:latin typeface="Arial" panose="020B0604020202020204" pitchFamily="34" charset="0"/>
                <a:cs typeface="Arial" panose="020B0604020202020204" pitchFamily="34" charset="0"/>
              </a:rPr>
              <a:t> Talking Points: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Introduce the website as a resource for monitoring account and calls out key features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Tie key features back to points made in the presentation, for example:</a:t>
            </a:r>
          </a:p>
          <a:p>
            <a:pPr marL="657756" lvl="1" indent="-179388" defTabSz="956737">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Set-up auto-services via “transactions”</a:t>
            </a:r>
          </a:p>
          <a:p>
            <a:pPr marL="657756" lvl="1" indent="-179388" defTabSz="956737">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Learn more about investment options via “investments”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Highlight responsiveness of site and promotes mobile adoption</a:t>
            </a:r>
          </a:p>
          <a:p>
            <a:pPr marL="179388" indent="-179388" defTabSz="956737">
              <a:buFont typeface="Wingdings" panose="05000000000000000000" pitchFamily="2" charset="2"/>
              <a:buChar char="§"/>
              <a:defRPr/>
            </a:pPr>
            <a:r>
              <a:rPr lang="en-US" dirty="0" smtClean="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Add additional features and benefits of website as </a:t>
            </a:r>
            <a:r>
              <a:rPr lang="en-US" dirty="0" smtClean="0">
                <a:latin typeface="Arial" panose="020B0604020202020204" pitchFamily="34" charset="0"/>
                <a:cs typeface="Arial" panose="020B0604020202020204" pitchFamily="34" charset="0"/>
              </a:rPr>
              <a:t>appropriate</a:t>
            </a:r>
            <a:endParaRPr lang="en-US" dirty="0">
              <a:solidFill>
                <a:srgbClr val="3B3B3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18</a:t>
            </a:fld>
            <a:endParaRPr lang="en-US" dirty="0"/>
          </a:p>
        </p:txBody>
      </p:sp>
    </p:spTree>
    <p:extLst>
      <p:ext uri="{BB962C8B-B14F-4D97-AF65-F5344CB8AC3E}">
        <p14:creationId xmlns:p14="http://schemas.microsoft.com/office/powerpoint/2010/main" val="361727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Drive Home Calls to Action</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more you know about your retirement plan, the better you can prepare and determine your retirement readiness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19</a:t>
            </a:fld>
            <a:endParaRPr lang="en-US"/>
          </a:p>
        </p:txBody>
      </p:sp>
    </p:spTree>
    <p:extLst>
      <p:ext uri="{BB962C8B-B14F-4D97-AF65-F5344CB8AC3E}">
        <p14:creationId xmlns:p14="http://schemas.microsoft.com/office/powerpoint/2010/main" val="23495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a:t>
            </a:fld>
            <a:endParaRPr lang="en-US"/>
          </a:p>
        </p:txBody>
      </p:sp>
    </p:spTree>
    <p:extLst>
      <p:ext uri="{BB962C8B-B14F-4D97-AF65-F5344CB8AC3E}">
        <p14:creationId xmlns:p14="http://schemas.microsoft.com/office/powerpoint/2010/main" val="46529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Drive Home Calls to Action: Take action now to better position yourself…</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20</a:t>
            </a:fld>
            <a:endParaRPr lang="en-US"/>
          </a:p>
        </p:txBody>
      </p:sp>
    </p:spTree>
    <p:extLst>
      <p:ext uri="{BB962C8B-B14F-4D97-AF65-F5344CB8AC3E}">
        <p14:creationId xmlns:p14="http://schemas.microsoft.com/office/powerpoint/2010/main" val="38751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Drive Home Calls to Action: Contact us for help</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21</a:t>
            </a:fld>
            <a:endParaRPr lang="en-US"/>
          </a:p>
        </p:txBody>
      </p:sp>
    </p:spTree>
    <p:extLst>
      <p:ext uri="{BB962C8B-B14F-4D97-AF65-F5344CB8AC3E}">
        <p14:creationId xmlns:p14="http://schemas.microsoft.com/office/powerpoint/2010/main" val="142940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smtClean="0">
                <a:latin typeface="Arial" panose="020B0604020202020204" pitchFamily="34" charset="0"/>
                <a:cs typeface="Arial" panose="020B0604020202020204" pitchFamily="34" charset="0"/>
              </a:rPr>
              <a:t>[static slide—will not change]</a:t>
            </a:r>
          </a:p>
          <a:p>
            <a:pPr defTabSz="956737">
              <a:defRPr/>
            </a:pPr>
            <a:endParaRPr lang="en-US" dirty="0" smtClean="0">
              <a:latin typeface="Arial" panose="020B0604020202020204" pitchFamily="34" charset="0"/>
              <a:cs typeface="Arial" panose="020B0604020202020204" pitchFamily="34" charset="0"/>
            </a:endParaRPr>
          </a:p>
          <a:p>
            <a:pPr defTabSz="956737">
              <a:defRPr/>
            </a:pPr>
            <a:r>
              <a:rPr lang="en-US" dirty="0" smtClean="0">
                <a:latin typeface="Arial" panose="020B0604020202020204" pitchFamily="34" charset="0"/>
                <a:cs typeface="Arial" panose="020B0604020202020204" pitchFamily="34" charset="0"/>
              </a:rPr>
              <a:t>Rep</a:t>
            </a:r>
            <a:r>
              <a:rPr lang="en-US" baseline="0" dirty="0" smtClean="0">
                <a:latin typeface="Arial" panose="020B0604020202020204" pitchFamily="34" charset="0"/>
                <a:cs typeface="Arial" panose="020B0604020202020204" pitchFamily="34" charset="0"/>
              </a:rPr>
              <a:t> Talking Points: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If you have questions, we’re happy to help and encourage you to contact [provide contact information]</a:t>
            </a:r>
          </a:p>
          <a:p>
            <a:pPr marL="0" indent="0" defTabSz="956737">
              <a:buFontTx/>
              <a:buNone/>
              <a:defRPr/>
            </a:pPr>
            <a:endParaRPr lang="en-US" baseline="0" dirty="0" smtClean="0">
              <a:latin typeface="Arial" panose="020B0604020202020204" pitchFamily="34" charset="0"/>
              <a:cs typeface="Arial" panose="020B0604020202020204" pitchFamily="34" charset="0"/>
            </a:endParaRPr>
          </a:p>
          <a:p>
            <a:pPr marL="0" indent="0" defTabSz="956737">
              <a:buFontTx/>
              <a:buNone/>
              <a:defRPr/>
            </a:pPr>
            <a:r>
              <a:rPr lang="en-US" baseline="0" dirty="0" smtClean="0">
                <a:latin typeface="Arial" panose="020B0604020202020204" pitchFamily="34" charset="0"/>
                <a:cs typeface="Arial" panose="020B0604020202020204" pitchFamily="34" charset="0"/>
              </a:rPr>
              <a:t>Leave this slide on the screen for attendees to write down contact information.</a:t>
            </a:r>
          </a:p>
        </p:txBody>
      </p:sp>
      <p:sp>
        <p:nvSpPr>
          <p:cNvPr id="4" name="Slide Number Placeholder 3"/>
          <p:cNvSpPr>
            <a:spLocks noGrp="1"/>
          </p:cNvSpPr>
          <p:nvPr>
            <p:ph type="sldNum" sz="quarter" idx="10"/>
          </p:nvPr>
        </p:nvSpPr>
        <p:spPr/>
        <p:txBody>
          <a:bodyPr/>
          <a:lstStyle/>
          <a:p>
            <a:fld id="{E720A8B2-1A6A-4636-8F5C-0EBAC6E78B1D}" type="slidenum">
              <a:rPr lang="en-US" smtClean="0"/>
              <a:t>22</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731159" y="4560220"/>
            <a:ext cx="5852886" cy="4321592"/>
          </a:xfrm>
          <a:prstGeom prst="rect">
            <a:avLst/>
          </a:prstGeom>
        </p:spPr>
        <p:txBody>
          <a:bodyPr lIns="102461" tIns="51232" rIns="102461" bIns="51232"/>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0355EFB-D97E-4D79-AAED-1509F138297F}" type="slidenum">
              <a:rPr lang="en-US" smtClean="0"/>
              <a:pPr>
                <a:defRPr/>
              </a:pPr>
              <a:t>23</a:t>
            </a:fld>
            <a:endParaRPr lang="en-US" dirty="0"/>
          </a:p>
        </p:txBody>
      </p:sp>
    </p:spTree>
    <p:extLst>
      <p:ext uri="{BB962C8B-B14F-4D97-AF65-F5344CB8AC3E}">
        <p14:creationId xmlns:p14="http://schemas.microsoft.com/office/powerpoint/2010/main" val="417560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[static slide—will not change]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Read disclaimer, which informs group of what can and can't be discussed during the session</a:t>
            </a:r>
          </a:p>
        </p:txBody>
      </p:sp>
      <p:sp>
        <p:nvSpPr>
          <p:cNvPr id="4" name="Slide Number Placeholder 3"/>
          <p:cNvSpPr>
            <a:spLocks noGrp="1"/>
          </p:cNvSpPr>
          <p:nvPr>
            <p:ph type="sldNum" sz="quarter" idx="10"/>
          </p:nvPr>
        </p:nvSpPr>
        <p:spPr/>
        <p:txBody>
          <a:bodyPr/>
          <a:lstStyle/>
          <a:p>
            <a:fld id="{CFA5BF29-3A85-45E8-9EC2-6FCFBE5E0498}" type="slidenum">
              <a:rPr lang="en-US" smtClean="0"/>
              <a:t>3</a:t>
            </a:fld>
            <a:endParaRPr lang="en-US"/>
          </a:p>
        </p:txBody>
      </p:sp>
    </p:spTree>
    <p:extLst>
      <p:ext uri="{BB962C8B-B14F-4D97-AF65-F5344CB8AC3E}">
        <p14:creationId xmlns:p14="http://schemas.microsoft.com/office/powerpoint/2010/main" val="4652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latin typeface="Arial" panose="020B0604020202020204" pitchFamily="34" charset="0"/>
                <a:cs typeface="Arial" panose="020B0604020202020204" pitchFamily="34" charset="0"/>
              </a:rPr>
              <a:t>[static slide—will not change]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This</a:t>
            </a:r>
            <a:r>
              <a:rPr lang="en-US" baseline="0" dirty="0" smtClean="0">
                <a:latin typeface="Arial" panose="020B0604020202020204" pitchFamily="34" charset="0"/>
                <a:cs typeface="Arial" panose="020B0604020202020204" pitchFamily="34" charset="0"/>
              </a:rPr>
              <a:t> is what we’re all here to talk about… retirement.</a:t>
            </a:r>
          </a:p>
          <a:p>
            <a:pPr marL="179383" indent="-179383">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The literal meaning is to simply stop working</a:t>
            </a:r>
          </a:p>
          <a:p>
            <a:pPr marL="179383" indent="-179383">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But with some certainty we can say that “retirement” likely means something different to everyone in the room</a:t>
            </a:r>
          </a:p>
          <a:p>
            <a:pPr marL="179383" marR="0" indent="-17938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latin typeface="Arial" panose="020B0604020202020204" pitchFamily="34" charset="0"/>
                <a:cs typeface="Arial" panose="020B0604020202020204" pitchFamily="34" charset="0"/>
              </a:rPr>
              <a:t>What “retirement” means and looks like has changed; it’s not our parents’ retirement, and it will be a personal and unique experience for everyone</a:t>
            </a:r>
          </a:p>
          <a:p>
            <a:pPr marL="179383" marR="0" indent="-17938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latin typeface="Arial" panose="020B0604020202020204" pitchFamily="34" charset="0"/>
                <a:cs typeface="Arial" panose="020B0604020202020204" pitchFamily="34" charset="0"/>
              </a:rPr>
              <a:t>But what we’ve found is that while retirement may be personal, often we have the same questions…</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31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latin typeface="Arial" panose="020B0604020202020204" pitchFamily="34" charset="0"/>
                <a:cs typeface="Arial" panose="020B0604020202020204" pitchFamily="34" charset="0"/>
              </a:rPr>
              <a:t>[static slide—will not change]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8274" indent="-178274">
              <a:buFont typeface="Wingdings" panose="05000000000000000000" pitchFamily="2" charset="2"/>
              <a:buChar char="§"/>
            </a:pPr>
            <a:r>
              <a:rPr lang="en-US" dirty="0" smtClean="0">
                <a:latin typeface="Arial" panose="020B0604020202020204" pitchFamily="34" charset="0"/>
                <a:cs typeface="Arial" panose="020B0604020202020204" pitchFamily="34" charset="0"/>
              </a:rPr>
              <a:t>We’ve spoken with a lot of people who are contemplating their transition into</a:t>
            </a:r>
            <a:r>
              <a:rPr lang="en-US" baseline="0" dirty="0" smtClean="0">
                <a:latin typeface="Arial" panose="020B0604020202020204" pitchFamily="34" charset="0"/>
                <a:cs typeface="Arial" panose="020B0604020202020204" pitchFamily="34" charset="0"/>
              </a:rPr>
              <a:t> retirement</a:t>
            </a:r>
          </a:p>
          <a:p>
            <a:pPr marL="178274" indent="-178274">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Generally, there are four questions that we hear from those pre-retirees:</a:t>
            </a:r>
          </a:p>
          <a:p>
            <a:pPr marL="653670" lvl="1" indent="-178274">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Do I  have enough?</a:t>
            </a:r>
          </a:p>
          <a:p>
            <a:pPr marL="653670" lvl="1" indent="-178274">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Am I on track?</a:t>
            </a:r>
          </a:p>
          <a:p>
            <a:pPr marL="653670" lvl="1" indent="-178274">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How much do I need?</a:t>
            </a:r>
          </a:p>
          <a:p>
            <a:pPr marL="653670" lvl="1" indent="-178274">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Can I retire early?</a:t>
            </a:r>
          </a:p>
          <a:p>
            <a:pPr marL="178274" indent="-178274">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In this presentation we’ll address these questions and provide tools and resources to help out along the way</a:t>
            </a:r>
          </a:p>
          <a:p>
            <a:pPr marL="178274" indent="-178274">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So let’s start with “How much do I need?”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31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6714">
              <a:defRPr/>
            </a:pPr>
            <a:r>
              <a:rPr lang="en-US" dirty="0" smtClean="0">
                <a:latin typeface="Arial" panose="020B0604020202020204" pitchFamily="34" charset="0"/>
                <a:cs typeface="Arial" panose="020B0604020202020204" pitchFamily="34" charset="0"/>
              </a:rPr>
              <a:t>[static slide—will not change]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Answers </a:t>
            </a: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much do I </a:t>
            </a:r>
            <a:r>
              <a:rPr lang="en-US" dirty="0" smtClean="0">
                <a:latin typeface="Arial" panose="020B0604020202020204" pitchFamily="34" charset="0"/>
                <a:cs typeface="Arial" panose="020B0604020202020204" pitchFamily="34" charset="0"/>
              </a:rPr>
              <a:t>need?”</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As a general rule of thumb, aiming to replace 75% of your current income </a:t>
            </a:r>
            <a:r>
              <a:rPr lang="en-US" dirty="0" smtClean="0">
                <a:latin typeface="Arial" panose="020B0604020202020204" pitchFamily="34" charset="0"/>
                <a:cs typeface="Arial" panose="020B0604020202020204" pitchFamily="34" charset="0"/>
              </a:rPr>
              <a:t>may help </a:t>
            </a:r>
            <a:r>
              <a:rPr lang="en-US" dirty="0">
                <a:latin typeface="Arial" panose="020B0604020202020204" pitchFamily="34" charset="0"/>
                <a:cs typeface="Arial" panose="020B0604020202020204" pitchFamily="34" charset="0"/>
              </a:rPr>
              <a:t>you to maintain your current standard of living in retirement </a:t>
            </a:r>
          </a:p>
          <a:p>
            <a:pPr marL="179383" indent="-179383">
              <a:buFont typeface="Wingdings" panose="05000000000000000000" pitchFamily="2" charset="2"/>
              <a:buChar char="§"/>
            </a:pPr>
            <a:r>
              <a:rPr lang="en-US" dirty="0">
                <a:latin typeface="Arial" panose="020B0604020202020204" pitchFamily="34" charset="0"/>
                <a:cs typeface="Arial" panose="020B0604020202020204" pitchFamily="34" charset="0"/>
              </a:rPr>
              <a:t>That 75% replacement income is made up of a combination of your retirement income </a:t>
            </a:r>
            <a:r>
              <a:rPr lang="en-US" dirty="0" smtClean="0">
                <a:latin typeface="Arial" panose="020B0604020202020204" pitchFamily="34" charset="0"/>
                <a:cs typeface="Arial" panose="020B0604020202020204" pitchFamily="34" charset="0"/>
              </a:rPr>
              <a:t>sources—for example, your </a:t>
            </a:r>
            <a:r>
              <a:rPr lang="en-US" dirty="0">
                <a:latin typeface="Arial" panose="020B0604020202020204" pitchFamily="34" charset="0"/>
                <a:cs typeface="Arial" panose="020B0604020202020204" pitchFamily="34" charset="0"/>
              </a:rPr>
              <a:t>savings and any help you may receive from </a:t>
            </a:r>
            <a:r>
              <a:rPr lang="en-US" dirty="0" smtClean="0">
                <a:latin typeface="Arial" panose="020B0604020202020204" pitchFamily="34" charset="0"/>
                <a:cs typeface="Arial" panose="020B0604020202020204" pitchFamily="34" charset="0"/>
              </a:rPr>
              <a:t>Social Security </a:t>
            </a:r>
            <a:r>
              <a:rPr lang="en-US" dirty="0">
                <a:latin typeface="Arial" panose="020B0604020202020204" pitchFamily="34" charset="0"/>
                <a:cs typeface="Arial" panose="020B0604020202020204" pitchFamily="34" charset="0"/>
              </a:rPr>
              <a:t>or other </a:t>
            </a:r>
            <a:r>
              <a:rPr lang="en-US" dirty="0" smtClean="0">
                <a:latin typeface="Arial" panose="020B0604020202020204" pitchFamily="34" charset="0"/>
                <a:cs typeface="Arial" panose="020B0604020202020204" pitchFamily="34" charset="0"/>
              </a:rPr>
              <a:t>sources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14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6714">
              <a:defRPr/>
            </a:pPr>
            <a:r>
              <a:rPr lang="en-US" dirty="0" smtClean="0">
                <a:latin typeface="Arial" panose="020B0604020202020204" pitchFamily="34" charset="0"/>
                <a:cs typeface="Arial" panose="020B0604020202020204" pitchFamily="34" charset="0"/>
              </a:rPr>
              <a:t>[static slide—will not change]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For many, savings will make up a significant portion of income, while for others,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wages or Social Security may be major contributors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Understanding your different sources of income and how they will work together will help you to more accurately understand what your retirement income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scenario could look like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66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latin typeface="Arial" panose="020B0604020202020204" pitchFamily="34" charset="0"/>
                <a:cs typeface="Arial" panose="020B0604020202020204" pitchFamily="34" charset="0"/>
              </a:rPr>
              <a:t>[static slide—will not change]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Often there's a disconnect between what income sources someone may think they will get—or how big of a role certain income sources play—compared with how the situation actually plays out</a:t>
            </a:r>
          </a:p>
          <a:p>
            <a:pPr marL="179383" indent="-179383">
              <a:buFont typeface="Wingdings" panose="05000000000000000000" pitchFamily="2" charset="2"/>
              <a:buChar char="§"/>
            </a:pPr>
            <a:r>
              <a:rPr lang="en-US" dirty="0" smtClean="0">
                <a:latin typeface="Arial" panose="020B0604020202020204" pitchFamily="34" charset="0"/>
                <a:cs typeface="Arial" panose="020B0604020202020204" pitchFamily="34" charset="0"/>
              </a:rPr>
              <a:t>For example, when we look at those who are working today and compare their expectations to current retirees, there are some interesting stats</a:t>
            </a:r>
          </a:p>
          <a:p>
            <a:pPr marL="636583" lvl="1" indent="-179383">
              <a:buFont typeface="Arial" panose="020B0604020202020204" pitchFamily="34" charset="0"/>
              <a:buChar char="–"/>
            </a:pPr>
            <a:r>
              <a:rPr lang="en-US" dirty="0" smtClean="0">
                <a:latin typeface="Arial" panose="020B0604020202020204" pitchFamily="34" charset="0"/>
                <a:cs typeface="Arial" panose="020B0604020202020204" pitchFamily="34" charset="0"/>
              </a:rPr>
              <a:t>86% of current workers expect Social Security to be an income source in retirement, and 88% of current retirees report Social Security as an income source</a:t>
            </a:r>
          </a:p>
          <a:p>
            <a:pPr marL="636583" lvl="1" indent="-179383">
              <a:buFont typeface="Arial" panose="020B0604020202020204" pitchFamily="34" charset="0"/>
              <a:buChar char="–"/>
            </a:pPr>
            <a:r>
              <a:rPr lang="en-US" dirty="0" smtClean="0">
                <a:latin typeface="Arial" panose="020B0604020202020204" pitchFamily="34" charset="0"/>
                <a:cs typeface="Arial" panose="020B0604020202020204" pitchFamily="34" charset="0"/>
              </a:rPr>
              <a:t>So while some may not expect Social Security to be a player, it very likely will be. A little later we'll walk through a tool that can help you determine your Social Security benefit</a:t>
            </a:r>
          </a:p>
        </p:txBody>
      </p:sp>
    </p:spTree>
    <p:extLst>
      <p:ext uri="{BB962C8B-B14F-4D97-AF65-F5344CB8AC3E}">
        <p14:creationId xmlns:p14="http://schemas.microsoft.com/office/powerpoint/2010/main" val="71357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latin typeface="Arial" panose="020B0604020202020204" pitchFamily="34" charset="0"/>
                <a:cs typeface="Arial" panose="020B0604020202020204" pitchFamily="34" charset="0"/>
              </a:rPr>
              <a:t>[static slide—will not change]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83" indent="-179383">
              <a:buFont typeface="Wingdings" panose="05000000000000000000" pitchFamily="2" charset="2"/>
              <a:buChar char="§"/>
            </a:pPr>
            <a:r>
              <a:rPr lang="en-US" i="0" dirty="0" smtClean="0">
                <a:latin typeface="Arial" panose="020B0604020202020204" pitchFamily="34" charset="0"/>
                <a:cs typeface="Arial" panose="020B0604020202020204" pitchFamily="34" charset="0"/>
              </a:rPr>
              <a:t>Here's another stat: 78% of current workers expect savings from employer-sponsored retirement plans to be an income source in retirement, but 50% of current retirees report employer-sponsored savings to be an income source</a:t>
            </a:r>
          </a:p>
        </p:txBody>
      </p:sp>
    </p:spTree>
    <p:extLst>
      <p:ext uri="{BB962C8B-B14F-4D97-AF65-F5344CB8AC3E}">
        <p14:creationId xmlns:p14="http://schemas.microsoft.com/office/powerpoint/2010/main" val="3092960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2" descr="\\psf\Host\Volumes\CDS\Supplied_Files\Steph Lewis\New PPT template\ BACKGROUNDS\white 4x3 titl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hasCustomPrompt="1"/>
          </p:nvPr>
        </p:nvSpPr>
        <p:spPr>
          <a:xfrm>
            <a:off x="763740" y="2065020"/>
            <a:ext cx="7694460"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smtClean="0"/>
              <a:t>First Line Title</a:t>
            </a:r>
          </a:p>
        </p:txBody>
      </p:sp>
      <p:sp>
        <p:nvSpPr>
          <p:cNvPr id="12" name="Text Placeholder 11"/>
          <p:cNvSpPr>
            <a:spLocks noGrp="1"/>
          </p:cNvSpPr>
          <p:nvPr>
            <p:ph type="body" sz="quarter" idx="13" hasCustomPrompt="1"/>
          </p:nvPr>
        </p:nvSpPr>
        <p:spPr>
          <a:xfrm>
            <a:off x="756120" y="3619500"/>
            <a:ext cx="6569075" cy="1233489"/>
          </a:xfrm>
        </p:spPr>
        <p:txBody>
          <a:bodyPr>
            <a:normAutofit/>
          </a:bodyPr>
          <a:lstStyle>
            <a:lvl1pPr marL="0" indent="0">
              <a:lnSpc>
                <a:spcPct val="95000"/>
              </a:lnSpc>
              <a:spcBef>
                <a:spcPts val="0"/>
              </a:spcBef>
              <a:buNone/>
              <a:defRPr sz="3600" cap="all"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smtClean="0"/>
              <a:t>Second Line Title</a:t>
            </a:r>
            <a:endParaRPr lang="en-US" dirty="0"/>
          </a:p>
        </p:txBody>
      </p:sp>
      <p:sp>
        <p:nvSpPr>
          <p:cNvPr id="14" name="Text Placeholder 13"/>
          <p:cNvSpPr>
            <a:spLocks noGrp="1"/>
          </p:cNvSpPr>
          <p:nvPr>
            <p:ph type="body" sz="quarter" idx="14" hasCustomPrompt="1"/>
          </p:nvPr>
        </p:nvSpPr>
        <p:spPr>
          <a:xfrm>
            <a:off x="770254" y="4853623"/>
            <a:ext cx="6575425" cy="1539875"/>
          </a:xfrm>
        </p:spPr>
        <p:txBody>
          <a:bodyPr>
            <a:normAutofit/>
          </a:bodyPr>
          <a:lstStyle>
            <a:lvl1pPr marL="0" indent="0">
              <a:spcBef>
                <a:spcPts val="0"/>
              </a:spcBef>
              <a:buNone/>
              <a:defRPr sz="1600">
                <a:solidFill>
                  <a:schemeClr val="accent3"/>
                </a:solidFill>
              </a:defRPr>
            </a:lvl1pPr>
          </a:lstStyle>
          <a:p>
            <a:r>
              <a:rPr lang="en-US" b="1" dirty="0" smtClean="0"/>
              <a:t>PresenterName Bolded </a:t>
            </a:r>
            <a:r>
              <a:rPr lang="en-US" dirty="0" err="1" smtClean="0"/>
              <a:t>CompanyName</a:t>
            </a:r>
            <a:r>
              <a:rPr lang="en-US" dirty="0" smtClean="0"/>
              <a:t> Not Bolded</a:t>
            </a:r>
          </a:p>
          <a:p>
            <a:r>
              <a:rPr lang="en-US" dirty="0" smtClean="0"/>
              <a:t>Conference or Meeting Name </a:t>
            </a:r>
          </a:p>
          <a:p>
            <a:r>
              <a:rPr lang="en-US" dirty="0" smtClean="0"/>
              <a:t>Date</a:t>
            </a:r>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3628813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Short quote</a:t>
            </a:r>
            <a:endParaRPr lang="en-US" dirty="0" smtClean="0"/>
          </a:p>
          <a:p>
            <a:pPr lvl="1"/>
            <a:r>
              <a:rPr lang="en-US" dirty="0" smtClean="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3681241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Long quote</a:t>
            </a:r>
          </a:p>
          <a:p>
            <a:pPr lvl="1"/>
            <a:r>
              <a:rPr lang="en-US" smtClean="0"/>
              <a:t>Second </a:t>
            </a:r>
            <a:r>
              <a:rPr lang="en-US" dirty="0" smtClean="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33774595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418741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8446031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9" name="Picture 2" descr="\\psf\Home\Desktop\box files\PowerPoint Master\assets\ BACKGROUNDS\PNGs\PPT Slide Backgrounds_Blue Thank You Slid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
        <p:nvSpPr>
          <p:cNvPr id="7"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Tree>
    <p:extLst>
      <p:ext uri="{BB962C8B-B14F-4D97-AF65-F5344CB8AC3E}">
        <p14:creationId xmlns:p14="http://schemas.microsoft.com/office/powerpoint/2010/main" val="3649197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526280" y="2686050"/>
            <a:ext cx="3886200" cy="1295400"/>
          </a:xfrm>
        </p:spPr>
        <p:txBody>
          <a:bodyPr anchor="t">
            <a:noAutofit/>
          </a:bodyPr>
          <a:lstStyle>
            <a:lvl1pPr>
              <a:lnSpc>
                <a:spcPct val="100000"/>
              </a:lnSpc>
              <a:defRPr sz="3600" cap="all" baseline="0">
                <a:solidFill>
                  <a:schemeClr val="accent2"/>
                </a:solidFill>
                <a:latin typeface="Arial Black" panose="020B0A04020102020204" pitchFamily="34" charset="0"/>
              </a:defRPr>
            </a:lvl1pPr>
          </a:lstStyle>
          <a:p>
            <a:r>
              <a:rPr lang="en-US" dirty="0" smtClean="0"/>
              <a:t>Second Line Title</a:t>
            </a:r>
            <a:endParaRPr lang="en-US" dirty="0"/>
          </a:p>
        </p:txBody>
      </p:sp>
      <p:sp>
        <p:nvSpPr>
          <p:cNvPr id="3" name="Subtitle 2"/>
          <p:cNvSpPr>
            <a:spLocks noGrp="1"/>
          </p:cNvSpPr>
          <p:nvPr>
            <p:ph type="subTitle" idx="1" hasCustomPrompt="1"/>
          </p:nvPr>
        </p:nvSpPr>
        <p:spPr>
          <a:xfrm>
            <a:off x="4556760" y="4336098"/>
            <a:ext cx="3886200" cy="1159827"/>
          </a:xfrm>
        </p:spPr>
        <p:txBody>
          <a:bodyPr anchor="b">
            <a:normAutofit/>
          </a:bodyPr>
          <a:lstStyle>
            <a:lvl1pPr marL="0" indent="0" algn="l">
              <a:lnSpc>
                <a:spcPct val="120000"/>
              </a:lnSpc>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then Title, Company</a:t>
            </a:r>
            <a:endParaRPr lang="en-US" dirty="0"/>
          </a:p>
        </p:txBody>
      </p:sp>
      <p:sp>
        <p:nvSpPr>
          <p:cNvPr id="9" name="Text Placeholder 8"/>
          <p:cNvSpPr>
            <a:spLocks noGrp="1"/>
          </p:cNvSpPr>
          <p:nvPr>
            <p:ph type="body" sz="quarter" idx="10" hasCustomPrompt="1"/>
          </p:nvPr>
        </p:nvSpPr>
        <p:spPr>
          <a:xfrm>
            <a:off x="4533900" y="1752600"/>
            <a:ext cx="3886200" cy="933450"/>
          </a:xfrm>
        </p:spPr>
        <p:txBody>
          <a:bodyPr anchor="b">
            <a:normAutofit/>
          </a:bodyPr>
          <a:lstStyle>
            <a:lvl1pPr marL="0" indent="0">
              <a:lnSpc>
                <a:spcPct val="100000"/>
              </a:lnSpc>
              <a:buNone/>
              <a:defRPr sz="2400" baseline="0"/>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smtClean="0"/>
              <a:t>First Line Title</a:t>
            </a:r>
            <a:endParaRPr lang="en-US" dirty="0"/>
          </a:p>
        </p:txBody>
      </p:sp>
      <p:pic>
        <p:nvPicPr>
          <p:cNvPr id="6" name="Picture 2" descr="\\psf\Host\Volumes\CDS\Supplied_Files\Steph Lewis\New PPT template\ BACKGROUNDS\white 4x3 titl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81692"/>
          <a:stretch/>
        </p:blipFill>
        <p:spPr bwMode="auto">
          <a:xfrm>
            <a:off x="0" y="0"/>
            <a:ext cx="9144000" cy="1255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1170921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655320" y="2975610"/>
            <a:ext cx="8031480" cy="1298448"/>
          </a:xfrm>
        </p:spPr>
        <p:txBody>
          <a:bodyPr anchor="ctr">
            <a:noAutofit/>
          </a:bodyPr>
          <a:lstStyle>
            <a:lvl1pPr>
              <a:lnSpc>
                <a:spcPct val="93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3" name="Text Placeholder 2"/>
          <p:cNvSpPr>
            <a:spLocks noGrp="1"/>
          </p:cNvSpPr>
          <p:nvPr>
            <p:ph type="body" sz="quarter" idx="10" hasCustomPrompt="1"/>
          </p:nvPr>
        </p:nvSpPr>
        <p:spPr>
          <a:xfrm>
            <a:off x="5768340" y="4404995"/>
            <a:ext cx="2689860" cy="1706563"/>
          </a:xfrm>
        </p:spPr>
        <p:txBody>
          <a:bodyPr>
            <a:normAutofit/>
          </a:bodyPr>
          <a:lstStyle>
            <a:lvl1pPr marL="228600" indent="-228600">
              <a:spcBef>
                <a:spcPts val="100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Agenda Item 1</a:t>
            </a:r>
            <a:endParaRPr lang="en-US"/>
          </a:p>
        </p:txBody>
      </p:sp>
    </p:spTree>
    <p:extLst>
      <p:ext uri="{BB962C8B-B14F-4D97-AF65-F5344CB8AC3E}">
        <p14:creationId xmlns:p14="http://schemas.microsoft.com/office/powerpoint/2010/main" val="26638993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2" descr="\\psf\Host\Volumes\CDS\Supplied_Files\Steph Lewis\New PPT template\ BACKGROUNDS\white 4x3 titl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hasCustomPrompt="1"/>
          </p:nvPr>
        </p:nvSpPr>
        <p:spPr>
          <a:xfrm>
            <a:off x="763740" y="2065020"/>
            <a:ext cx="7694460"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smtClean="0"/>
              <a:t>First Line Title</a:t>
            </a:r>
          </a:p>
        </p:txBody>
      </p:sp>
      <p:sp>
        <p:nvSpPr>
          <p:cNvPr id="12" name="Text Placeholder 11"/>
          <p:cNvSpPr>
            <a:spLocks noGrp="1"/>
          </p:cNvSpPr>
          <p:nvPr>
            <p:ph type="body" sz="quarter" idx="13" hasCustomPrompt="1"/>
          </p:nvPr>
        </p:nvSpPr>
        <p:spPr>
          <a:xfrm>
            <a:off x="756120" y="3619500"/>
            <a:ext cx="6569075" cy="1233489"/>
          </a:xfrm>
        </p:spPr>
        <p:txBody>
          <a:bodyPr>
            <a:normAutofit/>
          </a:bodyPr>
          <a:lstStyle>
            <a:lvl1pPr marL="0" indent="0">
              <a:lnSpc>
                <a:spcPct val="95000"/>
              </a:lnSpc>
              <a:spcBef>
                <a:spcPts val="0"/>
              </a:spcBef>
              <a:buNone/>
              <a:defRPr sz="3600" cap="all"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smtClean="0"/>
              <a:t>Second Line Title</a:t>
            </a:r>
            <a:endParaRPr lang="en-US" dirty="0"/>
          </a:p>
        </p:txBody>
      </p:sp>
      <p:sp>
        <p:nvSpPr>
          <p:cNvPr id="14" name="Text Placeholder 13"/>
          <p:cNvSpPr>
            <a:spLocks noGrp="1"/>
          </p:cNvSpPr>
          <p:nvPr>
            <p:ph type="body" sz="quarter" idx="14" hasCustomPrompt="1"/>
          </p:nvPr>
        </p:nvSpPr>
        <p:spPr>
          <a:xfrm>
            <a:off x="770254" y="4853623"/>
            <a:ext cx="6575425" cy="1539875"/>
          </a:xfrm>
        </p:spPr>
        <p:txBody>
          <a:bodyPr>
            <a:normAutofit/>
          </a:bodyPr>
          <a:lstStyle>
            <a:lvl1pPr marL="0" indent="0">
              <a:spcBef>
                <a:spcPts val="0"/>
              </a:spcBef>
              <a:buNone/>
              <a:defRPr sz="1600">
                <a:solidFill>
                  <a:schemeClr val="accent3"/>
                </a:solidFill>
              </a:defRPr>
            </a:lvl1pPr>
          </a:lstStyle>
          <a:p>
            <a:r>
              <a:rPr lang="en-US" b="1" dirty="0" smtClean="0"/>
              <a:t>PresenterName Bolded </a:t>
            </a:r>
            <a:r>
              <a:rPr lang="en-US" dirty="0" err="1" smtClean="0"/>
              <a:t>CompanyName</a:t>
            </a:r>
            <a:r>
              <a:rPr lang="en-US" dirty="0" smtClean="0"/>
              <a:t> Not Bolded</a:t>
            </a:r>
          </a:p>
          <a:p>
            <a:r>
              <a:rPr lang="en-US" dirty="0" smtClean="0"/>
              <a:t>Conference or Meeting Name </a:t>
            </a:r>
          </a:p>
          <a:p>
            <a:r>
              <a:rPr lang="en-US" dirty="0" smtClean="0"/>
              <a:t>Date</a:t>
            </a:r>
            <a:endParaRPr lang="en-US" dirty="0"/>
          </a:p>
        </p:txBody>
      </p:sp>
      <p:sp>
        <p:nvSpPr>
          <p:cNvPr id="7" name="Rectangle 6"/>
          <p:cNvSpPr/>
          <p:nvPr/>
        </p:nvSpPr>
        <p:spPr>
          <a:xfrm>
            <a:off x="7616142" y="0"/>
            <a:ext cx="1423686" cy="1435261"/>
          </a:xfrm>
          <a:prstGeom prst="rect">
            <a:avLst/>
          </a:prstGeom>
          <a:solidFill>
            <a:schemeClr val="bg1"/>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36288132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2" descr="\\psf\Host\Volumes\CDS\Supplied_Files\Steph Lewis\New PPT template\ BACKGROUNDS\gray 4x3 divid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6120" y="2976282"/>
            <a:ext cx="7702080"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4" name="Rectangle 3"/>
          <p:cNvSpPr/>
          <p:nvPr/>
        </p:nvSpPr>
        <p:spPr>
          <a:xfrm>
            <a:off x="7616142" y="0"/>
            <a:ext cx="1423686" cy="1435261"/>
          </a:xfrm>
          <a:prstGeom prst="rect">
            <a:avLst/>
          </a:prstGeom>
          <a:solidFill>
            <a:srgbClr val="4F4F4F"/>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81917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White">
    <p:spTree>
      <p:nvGrpSpPr>
        <p:cNvPr id="1" name=""/>
        <p:cNvGrpSpPr/>
        <p:nvPr/>
      </p:nvGrpSpPr>
      <p:grpSpPr>
        <a:xfrm>
          <a:off x="0" y="0"/>
          <a:ext cx="0" cy="0"/>
          <a:chOff x="0" y="0"/>
          <a:chExt cx="0" cy="0"/>
        </a:xfrm>
      </p:grpSpPr>
      <p:pic>
        <p:nvPicPr>
          <p:cNvPr id="4" name="Picture 2" descr="\\psf\Host\Volumes\CDS\Supplied_Files\Steph Lewis\New PPT template\ BACKGROUNDS\white 4x3 divid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5" name="Rectangle 4"/>
          <p:cNvSpPr/>
          <p:nvPr/>
        </p:nvSpPr>
        <p:spPr>
          <a:xfrm>
            <a:off x="7616142" y="0"/>
            <a:ext cx="1423686" cy="1435261"/>
          </a:xfrm>
          <a:prstGeom prst="rect">
            <a:avLst/>
          </a:prstGeom>
          <a:solidFill>
            <a:schemeClr val="bg1"/>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userDrawn="1"/>
        </p:nvSpPr>
        <p:spPr>
          <a:xfrm>
            <a:off x="7855248" y="392762"/>
            <a:ext cx="871442" cy="846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1259360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756120" y="2976282"/>
            <a:ext cx="7702080"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Tree>
    <p:extLst>
      <p:ext uri="{BB962C8B-B14F-4D97-AF65-F5344CB8AC3E}">
        <p14:creationId xmlns:p14="http://schemas.microsoft.com/office/powerpoint/2010/main" val="33381917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990600" y="1371600"/>
            <a:ext cx="7467600" cy="45262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1024189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smtClean="0"/>
              <a:t>Content with Subhead</a:t>
            </a:r>
            <a:endParaRPr lang="en-US" dirty="0"/>
          </a:p>
        </p:txBody>
      </p:sp>
      <p:sp>
        <p:nvSpPr>
          <p:cNvPr id="3" name="Content Placeholder 2"/>
          <p:cNvSpPr>
            <a:spLocks noGrp="1"/>
          </p:cNvSpPr>
          <p:nvPr>
            <p:ph idx="1"/>
          </p:nvPr>
        </p:nvSpPr>
        <p:spPr>
          <a:xfrm>
            <a:off x="990600" y="1981200"/>
            <a:ext cx="7467600" cy="39166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7"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5" name="Text Placeholder 4"/>
          <p:cNvSpPr>
            <a:spLocks noGrp="1"/>
          </p:cNvSpPr>
          <p:nvPr>
            <p:ph type="body" sz="quarter" idx="15" hasCustomPrompt="1"/>
          </p:nvPr>
        </p:nvSpPr>
        <p:spPr>
          <a:xfrm>
            <a:off x="990600" y="1371600"/>
            <a:ext cx="7467600" cy="409575"/>
          </a:xfrm>
        </p:spPr>
        <p:txBody>
          <a:bodyPr>
            <a:normAutofit/>
          </a:bodyPr>
          <a:lstStyle>
            <a:lvl1pPr marL="0" indent="0">
              <a:buNone/>
              <a:defRPr sz="1400" b="0" cap="all" baseline="0">
                <a:solidFill>
                  <a:schemeClr val="tx2"/>
                </a:solidFill>
                <a:latin typeface="+mj-lt"/>
              </a:defRPr>
            </a:lvl1pPr>
          </a:lstStyle>
          <a:p>
            <a:pPr lvl="0"/>
            <a:r>
              <a:rPr lang="en-US" smtClean="0"/>
              <a:t>subhead</a:t>
            </a:r>
            <a:endParaRPr lang="en-US"/>
          </a:p>
        </p:txBody>
      </p:sp>
    </p:spTree>
    <p:extLst>
      <p:ext uri="{BB962C8B-B14F-4D97-AF65-F5344CB8AC3E}">
        <p14:creationId xmlns:p14="http://schemas.microsoft.com/office/powerpoint/2010/main" val="26559796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rm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0708562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9046174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rm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smtClean="0"/>
              <a:t>Speaker bio</a:t>
            </a:r>
            <a:endParaRPr lang="en-US" dirty="0" smtClean="0"/>
          </a:p>
        </p:txBody>
      </p:sp>
      <p:sp>
        <p:nvSpPr>
          <p:cNvPr id="11" name="Content Placeholder 10"/>
          <p:cNvSpPr>
            <a:spLocks noGrp="1"/>
          </p:cNvSpPr>
          <p:nvPr>
            <p:ph sz="quarter" idx="14" hasCustomPrompt="1"/>
          </p:nvPr>
        </p:nvSpPr>
        <p:spPr>
          <a:xfrm>
            <a:off x="4533900" y="3995928"/>
            <a:ext cx="3924300" cy="2172018"/>
          </a:xfrm>
          <a:ln>
            <a:noFill/>
          </a:ln>
        </p:spPr>
        <p:txBody>
          <a:bodyPr>
            <a:norm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smtClean="0"/>
              <a:t>Speaker bio</a:t>
            </a:r>
            <a:endParaRPr lang="en-US" dirty="0" smtClean="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rmAutofit/>
          </a:bodyPr>
          <a:lstStyle>
            <a:lvl1pPr marL="0" indent="0">
              <a:buNone/>
              <a:defRPr sz="1050"/>
            </a:lvl1pPr>
          </a:lstStyle>
          <a:p>
            <a:r>
              <a:rPr lang="en-US" smtClean="0"/>
              <a:t>Click on icon to add headshot</a:t>
            </a:r>
            <a:endParaRPr lang="en-US"/>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sp>
        <p:nvSpPr>
          <p:cNvPr id="18" name="Picture Placeholder 4"/>
          <p:cNvSpPr>
            <a:spLocks noGrp="1"/>
          </p:cNvSpPr>
          <p:nvPr>
            <p:ph type="pic" sz="quarter" idx="19" hasCustomPrompt="1"/>
          </p:nvPr>
        </p:nvSpPr>
        <p:spPr>
          <a:xfrm>
            <a:off x="990600" y="4224528"/>
            <a:ext cx="914400" cy="914400"/>
          </a:xfrm>
        </p:spPr>
        <p:txBody>
          <a:bodyPr>
            <a:norm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smtClean="0"/>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53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smtClean="0"/>
              <a:t>Click on photo icon below to add photo</a:t>
            </a:r>
            <a:endParaRPr lang="en-US" dirty="0"/>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Bullets with Photo</a:t>
            </a:r>
            <a:endParaRPr lang="en-US" dirty="0"/>
          </a:p>
        </p:txBody>
      </p:sp>
    </p:spTree>
    <p:extLst>
      <p:ext uri="{BB962C8B-B14F-4D97-AF65-F5344CB8AC3E}">
        <p14:creationId xmlns:p14="http://schemas.microsoft.com/office/powerpoint/2010/main" val="7389977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Short quote</a:t>
            </a:r>
            <a:endParaRPr lang="en-US" dirty="0" smtClean="0"/>
          </a:p>
          <a:p>
            <a:pPr lvl="1"/>
            <a:r>
              <a:rPr lang="en-US" dirty="0" smtClean="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3681241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Long quote</a:t>
            </a:r>
          </a:p>
          <a:p>
            <a:pPr lvl="1"/>
            <a:r>
              <a:rPr lang="en-US" smtClean="0"/>
              <a:t>Second </a:t>
            </a:r>
            <a:r>
              <a:rPr lang="en-US" dirty="0" smtClean="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33774595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4187412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844603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hi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Tree>
    <p:extLst>
      <p:ext uri="{BB962C8B-B14F-4D97-AF65-F5344CB8AC3E}">
        <p14:creationId xmlns:p14="http://schemas.microsoft.com/office/powerpoint/2010/main" val="12593601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6" name="Picture 5" descr="\\psf\Host\Volumes\CDS\Supplied_Files\Steph Lewis\New PPT template\ BACKGROUNDS\blue 4x3 thank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
        <p:nvSpPr>
          <p:cNvPr id="7"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
        <p:nvSpPr>
          <p:cNvPr id="9" name="Rectangle 8"/>
          <p:cNvSpPr/>
          <p:nvPr/>
        </p:nvSpPr>
        <p:spPr>
          <a:xfrm>
            <a:off x="7500395" y="1"/>
            <a:ext cx="1643605" cy="1146220"/>
          </a:xfrm>
          <a:prstGeom prst="rect">
            <a:avLst/>
          </a:prstGeom>
          <a:solidFill>
            <a:srgbClr val="00416A"/>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0" name="Rectangle 9"/>
          <p:cNvSpPr/>
          <p:nvPr/>
        </p:nvSpPr>
        <p:spPr>
          <a:xfrm>
            <a:off x="0" y="1"/>
            <a:ext cx="2717442" cy="1146220"/>
          </a:xfrm>
          <a:prstGeom prst="rect">
            <a:avLst/>
          </a:prstGeom>
          <a:solidFill>
            <a:srgbClr val="00416A"/>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8" name="Picture 2" descr="\\psf\Home\Desktop\box files\PowerPoint Master\assets\ BACKGROUNDS\PNGs\PPT Slide Backgrounds_Blue Thank You Slid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97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526280" y="2686050"/>
            <a:ext cx="3886200" cy="1295400"/>
          </a:xfrm>
        </p:spPr>
        <p:txBody>
          <a:bodyPr anchor="t">
            <a:noAutofit/>
          </a:bodyPr>
          <a:lstStyle>
            <a:lvl1pPr>
              <a:lnSpc>
                <a:spcPct val="100000"/>
              </a:lnSpc>
              <a:defRPr sz="3600" cap="all" baseline="0">
                <a:solidFill>
                  <a:schemeClr val="accent2"/>
                </a:solidFill>
                <a:latin typeface="Arial Black" panose="020B0A04020102020204" pitchFamily="34" charset="0"/>
              </a:defRPr>
            </a:lvl1pPr>
          </a:lstStyle>
          <a:p>
            <a:r>
              <a:rPr lang="en-US" dirty="0" smtClean="0"/>
              <a:t>Second Line Title</a:t>
            </a:r>
            <a:endParaRPr lang="en-US" dirty="0"/>
          </a:p>
        </p:txBody>
      </p:sp>
      <p:sp>
        <p:nvSpPr>
          <p:cNvPr id="3" name="Subtitle 2"/>
          <p:cNvSpPr>
            <a:spLocks noGrp="1"/>
          </p:cNvSpPr>
          <p:nvPr>
            <p:ph type="subTitle" idx="1" hasCustomPrompt="1"/>
          </p:nvPr>
        </p:nvSpPr>
        <p:spPr>
          <a:xfrm>
            <a:off x="4556760" y="4336098"/>
            <a:ext cx="3886200" cy="1159827"/>
          </a:xfrm>
        </p:spPr>
        <p:txBody>
          <a:bodyPr anchor="b">
            <a:normAutofit/>
          </a:bodyPr>
          <a:lstStyle>
            <a:lvl1pPr marL="0" indent="0" algn="l">
              <a:lnSpc>
                <a:spcPct val="120000"/>
              </a:lnSpc>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then Title, Company</a:t>
            </a:r>
            <a:endParaRPr lang="en-US" dirty="0"/>
          </a:p>
        </p:txBody>
      </p:sp>
      <p:sp>
        <p:nvSpPr>
          <p:cNvPr id="9" name="Text Placeholder 8"/>
          <p:cNvSpPr>
            <a:spLocks noGrp="1"/>
          </p:cNvSpPr>
          <p:nvPr>
            <p:ph type="body" sz="quarter" idx="10" hasCustomPrompt="1"/>
          </p:nvPr>
        </p:nvSpPr>
        <p:spPr>
          <a:xfrm>
            <a:off x="4533900" y="1752600"/>
            <a:ext cx="3886200" cy="933450"/>
          </a:xfrm>
        </p:spPr>
        <p:txBody>
          <a:bodyPr anchor="b">
            <a:normAutofit/>
          </a:bodyPr>
          <a:lstStyle>
            <a:lvl1pPr marL="0" indent="0">
              <a:lnSpc>
                <a:spcPct val="100000"/>
              </a:lnSpc>
              <a:buNone/>
              <a:defRPr sz="2400" baseline="0"/>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smtClean="0"/>
              <a:t>First Line Title</a:t>
            </a:r>
            <a:endParaRPr lang="en-US" dirty="0"/>
          </a:p>
        </p:txBody>
      </p:sp>
      <p:sp>
        <p:nvSpPr>
          <p:cNvPr id="4" name="Rectangle 3"/>
          <p:cNvSpPr/>
          <p:nvPr/>
        </p:nvSpPr>
        <p:spPr>
          <a:xfrm>
            <a:off x="115910" y="4566"/>
            <a:ext cx="2524259" cy="129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7" name="Rectangle 6"/>
          <p:cNvSpPr/>
          <p:nvPr/>
        </p:nvSpPr>
        <p:spPr>
          <a:xfrm>
            <a:off x="7225048" y="4566"/>
            <a:ext cx="1918952" cy="129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sf\Host\Volumes\CDS\Supplied_Files\Steph Lewis\New PPT template\ BACKGROUNDS\white 4x3 titl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81692"/>
          <a:stretch/>
        </p:blipFill>
        <p:spPr bwMode="auto">
          <a:xfrm>
            <a:off x="0" y="0"/>
            <a:ext cx="9144000" cy="1255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1170921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 y="1"/>
            <a:ext cx="9143997" cy="685799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655320" y="2975610"/>
            <a:ext cx="8031480" cy="1298448"/>
          </a:xfrm>
        </p:spPr>
        <p:txBody>
          <a:bodyPr anchor="ctr">
            <a:noAutofit/>
          </a:bodyPr>
          <a:lstStyle>
            <a:lvl1pPr>
              <a:lnSpc>
                <a:spcPct val="93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3" name="Text Placeholder 2"/>
          <p:cNvSpPr>
            <a:spLocks noGrp="1"/>
          </p:cNvSpPr>
          <p:nvPr>
            <p:ph type="body" sz="quarter" idx="10" hasCustomPrompt="1"/>
          </p:nvPr>
        </p:nvSpPr>
        <p:spPr>
          <a:xfrm>
            <a:off x="5768340" y="4404995"/>
            <a:ext cx="2689860" cy="1706563"/>
          </a:xfrm>
        </p:spPr>
        <p:txBody>
          <a:bodyPr>
            <a:normAutofit/>
          </a:bodyPr>
          <a:lstStyle>
            <a:lvl1pPr marL="228600" indent="-228600">
              <a:spcBef>
                <a:spcPts val="100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Agenda Item 1</a:t>
            </a:r>
            <a:endParaRPr lang="en-US"/>
          </a:p>
        </p:txBody>
      </p:sp>
      <p:sp>
        <p:nvSpPr>
          <p:cNvPr id="7" name="Rectangle 6"/>
          <p:cNvSpPr/>
          <p:nvPr/>
        </p:nvSpPr>
        <p:spPr>
          <a:xfrm>
            <a:off x="7616142" y="0"/>
            <a:ext cx="1423686" cy="1435261"/>
          </a:xfrm>
          <a:prstGeom prst="rect">
            <a:avLst/>
          </a:prstGeom>
          <a:solidFill>
            <a:srgbClr val="4F4F4F"/>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38993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8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990600" y="1371600"/>
            <a:ext cx="7467600" cy="45262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102418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smtClean="0"/>
              <a:t>Content with Subhead</a:t>
            </a:r>
            <a:endParaRPr lang="en-US" dirty="0"/>
          </a:p>
        </p:txBody>
      </p:sp>
      <p:sp>
        <p:nvSpPr>
          <p:cNvPr id="3" name="Content Placeholder 2"/>
          <p:cNvSpPr>
            <a:spLocks noGrp="1"/>
          </p:cNvSpPr>
          <p:nvPr>
            <p:ph idx="1"/>
          </p:nvPr>
        </p:nvSpPr>
        <p:spPr>
          <a:xfrm>
            <a:off x="990600" y="1981200"/>
            <a:ext cx="7467600" cy="39166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7"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5" name="Text Placeholder 4"/>
          <p:cNvSpPr>
            <a:spLocks noGrp="1"/>
          </p:cNvSpPr>
          <p:nvPr>
            <p:ph type="body" sz="quarter" idx="15" hasCustomPrompt="1"/>
          </p:nvPr>
        </p:nvSpPr>
        <p:spPr>
          <a:xfrm>
            <a:off x="990600" y="1371600"/>
            <a:ext cx="7467600" cy="409575"/>
          </a:xfrm>
        </p:spPr>
        <p:txBody>
          <a:bodyPr>
            <a:normAutofit/>
          </a:bodyPr>
          <a:lstStyle>
            <a:lvl1pPr marL="0" indent="0">
              <a:buNone/>
              <a:defRPr sz="1400" b="0" cap="all" baseline="0">
                <a:solidFill>
                  <a:schemeClr val="tx2"/>
                </a:solidFill>
                <a:latin typeface="+mj-lt"/>
              </a:defRPr>
            </a:lvl1pPr>
          </a:lstStyle>
          <a:p>
            <a:pPr lvl="0"/>
            <a:r>
              <a:rPr lang="en-US" smtClean="0"/>
              <a:t>subhead</a:t>
            </a:r>
            <a:endParaRPr lang="en-US"/>
          </a:p>
        </p:txBody>
      </p:sp>
    </p:spTree>
    <p:extLst>
      <p:ext uri="{BB962C8B-B14F-4D97-AF65-F5344CB8AC3E}">
        <p14:creationId xmlns:p14="http://schemas.microsoft.com/office/powerpoint/2010/main" val="26559796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rm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070856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904617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rm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smtClean="0"/>
              <a:t>Speaker bio</a:t>
            </a:r>
            <a:endParaRPr lang="en-US" dirty="0" smtClean="0"/>
          </a:p>
        </p:txBody>
      </p:sp>
      <p:sp>
        <p:nvSpPr>
          <p:cNvPr id="11" name="Content Placeholder 10"/>
          <p:cNvSpPr>
            <a:spLocks noGrp="1"/>
          </p:cNvSpPr>
          <p:nvPr>
            <p:ph sz="quarter" idx="14" hasCustomPrompt="1"/>
          </p:nvPr>
        </p:nvSpPr>
        <p:spPr>
          <a:xfrm>
            <a:off x="4533900" y="3995928"/>
            <a:ext cx="3924300" cy="2172018"/>
          </a:xfrm>
          <a:ln>
            <a:noFill/>
          </a:ln>
        </p:spPr>
        <p:txBody>
          <a:bodyPr>
            <a:norm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smtClean="0"/>
              <a:t>Speaker bio</a:t>
            </a:r>
            <a:endParaRPr lang="en-US" dirty="0" smtClean="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rmAutofit/>
          </a:bodyPr>
          <a:lstStyle>
            <a:lvl1pPr marL="0" indent="0">
              <a:buNone/>
              <a:defRPr sz="1050"/>
            </a:lvl1pPr>
          </a:lstStyle>
          <a:p>
            <a:r>
              <a:rPr lang="en-US" smtClean="0"/>
              <a:t>Click on icon to add headshot</a:t>
            </a:r>
            <a:endParaRPr lang="en-US"/>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sp>
        <p:nvSpPr>
          <p:cNvPr id="18" name="Picture Placeholder 4"/>
          <p:cNvSpPr>
            <a:spLocks noGrp="1"/>
          </p:cNvSpPr>
          <p:nvPr>
            <p:ph type="pic" sz="quarter" idx="19" hasCustomPrompt="1"/>
          </p:nvPr>
        </p:nvSpPr>
        <p:spPr>
          <a:xfrm>
            <a:off x="990600" y="4224528"/>
            <a:ext cx="914400" cy="914400"/>
          </a:xfrm>
        </p:spPr>
        <p:txBody>
          <a:bodyPr>
            <a:norm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smtClean="0"/>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53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smtClean="0"/>
              <a:t>Click on photo icon below to add photo</a:t>
            </a:r>
            <a:endParaRPr lang="en-US" dirty="0"/>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Bullets with Photo</a:t>
            </a:r>
            <a:endParaRPr lang="en-US" dirty="0"/>
          </a:p>
        </p:txBody>
      </p:sp>
    </p:spTree>
    <p:extLst>
      <p:ext uri="{BB962C8B-B14F-4D97-AF65-F5344CB8AC3E}">
        <p14:creationId xmlns:p14="http://schemas.microsoft.com/office/powerpoint/2010/main" val="738997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psf\Host\Volumes\CDS\Supplied_Files\Steph Lewis\New PPT template\ BACKGROUNDS\white 4x3 slide.png"/>
          <p:cNvPicPr>
            <a:picLocks noChangeAspect="1" noChangeArrowheads="1"/>
          </p:cNvPicPr>
          <p:nvPr userDrawn="1"/>
        </p:nvPicPr>
        <p:blipFill rotWithShape="1">
          <a:blip r:embed="rId18"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90600" y="292608"/>
            <a:ext cx="7540752" cy="741915"/>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90600" y="1371600"/>
            <a:ext cx="7467601" cy="48768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87726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psf\Host\Volumes\CDS\Supplied_Files\Steph Lewis\New PPT template\ BACKGROUNDS\white 4x3 slide.png"/>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90600" y="292608"/>
            <a:ext cx="7540752" cy="741915"/>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90600" y="1371600"/>
            <a:ext cx="7467601" cy="48768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psf\Host\Volumes\CDS\Supplied_Files\Steph Lewis\New PPT template\ BACKGROUNDS\white 4x3 slide.png"/>
          <p:cNvPicPr>
            <a:picLocks noChangeAspect="1" noChangeArrowheads="1"/>
          </p:cNvPicPr>
          <p:nvPr userDrawn="1"/>
        </p:nvPicPr>
        <p:blipFill rotWithShape="1">
          <a:blip r:embed="rId19"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726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9" r:id="rId17"/>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09928" y="239690"/>
            <a:ext cx="990600" cy="107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4" name="Title 3"/>
          <p:cNvSpPr>
            <a:spLocks noGrp="1"/>
          </p:cNvSpPr>
          <p:nvPr>
            <p:ph type="ctrTitle"/>
          </p:nvPr>
        </p:nvSpPr>
        <p:spPr>
          <a:xfrm>
            <a:off x="4526280" y="1778952"/>
            <a:ext cx="3886200" cy="1650048"/>
          </a:xfrm>
        </p:spPr>
        <p:txBody>
          <a:bodyPr/>
          <a:lstStyle/>
          <a:p>
            <a:r>
              <a:rPr lang="en-US" dirty="0"/>
              <a:t>Retirement READY</a:t>
            </a:r>
          </a:p>
        </p:txBody>
      </p:sp>
      <p:sp>
        <p:nvSpPr>
          <p:cNvPr id="2" name="Subtitle 1"/>
          <p:cNvSpPr>
            <a:spLocks noGrp="1"/>
          </p:cNvSpPr>
          <p:nvPr>
            <p:ph type="subTitle" idx="1"/>
          </p:nvPr>
        </p:nvSpPr>
        <p:spPr>
          <a:xfrm>
            <a:off x="4556760" y="5067300"/>
            <a:ext cx="3886200" cy="428625"/>
          </a:xfrm>
          <a:ln>
            <a:noFill/>
          </a:ln>
        </p:spPr>
        <p:txBody>
          <a:bodyPr/>
          <a:lstStyle/>
          <a:p>
            <a:r>
              <a:rPr lang="en-US" dirty="0" smtClean="0">
                <a:solidFill>
                  <a:srgbClr val="FF00FF"/>
                </a:solidFill>
              </a:rPr>
              <a:t>Add Rep Name Here</a:t>
            </a:r>
            <a:endParaRPr lang="en-US" dirty="0">
              <a:solidFill>
                <a:srgbClr val="FF00FF"/>
              </a:solidFill>
            </a:endParaRPr>
          </a:p>
        </p:txBody>
      </p:sp>
      <p:sp>
        <p:nvSpPr>
          <p:cNvPr id="7" name="Rectangle 6"/>
          <p:cNvSpPr/>
          <p:nvPr/>
        </p:nvSpPr>
        <p:spPr>
          <a:xfrm>
            <a:off x="476250" y="442957"/>
            <a:ext cx="1914525" cy="66979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dirty="0" smtClean="0">
                <a:solidFill>
                  <a:srgbClr val="FF00FF"/>
                </a:solidFill>
              </a:rPr>
              <a:t>Advisor Firm Logo Here</a:t>
            </a:r>
          </a:p>
        </p:txBody>
      </p:sp>
      <p:sp>
        <p:nvSpPr>
          <p:cNvPr id="8" name="Rectangle 7"/>
          <p:cNvSpPr/>
          <p:nvPr/>
        </p:nvSpPr>
        <p:spPr>
          <a:xfrm>
            <a:off x="4572000" y="3910519"/>
            <a:ext cx="2095500" cy="90143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dirty="0" smtClean="0">
                <a:solidFill>
                  <a:srgbClr val="FF00FF"/>
                </a:solidFill>
              </a:rPr>
              <a:t>Client logo placeholder</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32499"/>
            <a:ext cx="3751348" cy="3757248"/>
          </a:xfrm>
          <a:prstGeom prst="rect">
            <a:avLst/>
          </a:prstGeom>
        </p:spPr>
      </p:pic>
      <p:grpSp>
        <p:nvGrpSpPr>
          <p:cNvPr id="11" name="Group 10"/>
          <p:cNvGrpSpPr/>
          <p:nvPr/>
        </p:nvGrpSpPr>
        <p:grpSpPr bwMode="white">
          <a:xfrm>
            <a:off x="-973" y="1724528"/>
            <a:ext cx="3750683" cy="3791465"/>
            <a:chOff x="4889749" y="1362456"/>
            <a:chExt cx="3584448" cy="3584448"/>
          </a:xfrm>
        </p:grpSpPr>
        <p:grpSp>
          <p:nvGrpSpPr>
            <p:cNvPr id="12" name="Group 11"/>
            <p:cNvGrpSpPr/>
            <p:nvPr/>
          </p:nvGrpSpPr>
          <p:grpSpPr bwMode="white">
            <a:xfrm>
              <a:off x="5796969" y="1362456"/>
              <a:ext cx="1787637" cy="3584448"/>
              <a:chOff x="5836555" y="1371599"/>
              <a:chExt cx="1993903" cy="3977640"/>
            </a:xfrm>
          </p:grpSpPr>
          <p:cxnSp>
            <p:nvCxnSpPr>
              <p:cNvPr id="17" name="Straight Connector 16"/>
              <p:cNvCxnSpPr/>
              <p:nvPr/>
            </p:nvCxnSpPr>
            <p:spPr bwMode="white">
              <a:xfrm>
                <a:off x="6823337" y="1371599"/>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white">
              <a:xfrm>
                <a:off x="5836555" y="1371599"/>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bwMode="white">
              <a:xfrm>
                <a:off x="7830458" y="1371599"/>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bwMode="white">
            <a:xfrm rot="16200000">
              <a:off x="5770441" y="1360964"/>
              <a:ext cx="1823064" cy="3584448"/>
              <a:chOff x="5804942" y="1371600"/>
              <a:chExt cx="2033420" cy="3977640"/>
            </a:xfrm>
          </p:grpSpPr>
          <p:cxnSp>
            <p:nvCxnSpPr>
              <p:cNvPr id="14" name="Straight Connector 13"/>
              <p:cNvCxnSpPr/>
              <p:nvPr/>
            </p:nvCxnSpPr>
            <p:spPr bwMode="white">
              <a:xfrm>
                <a:off x="6815433" y="1371600"/>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white">
              <a:xfrm>
                <a:off x="5804942" y="1371600"/>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white">
              <a:xfrm>
                <a:off x="7838362" y="1371600"/>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04892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C0504D"/>
                </a:solidFill>
              </a:rPr>
              <a:t>what role will your retirement savings play</a:t>
            </a:r>
            <a:r>
              <a:rPr lang="en-US" dirty="0" smtClean="0">
                <a:solidFill>
                  <a:srgbClr val="C0504D"/>
                </a:solidFill>
              </a:rPr>
              <a:t>?</a:t>
            </a:r>
            <a:endParaRPr lang="en-US" dirty="0">
              <a:solidFill>
                <a:srgbClr val="C0504D"/>
              </a:solidFill>
            </a:endParaRPr>
          </a:p>
        </p:txBody>
      </p:sp>
    </p:spTree>
    <p:extLst>
      <p:ext uri="{BB962C8B-B14F-4D97-AF65-F5344CB8AC3E}">
        <p14:creationId xmlns:p14="http://schemas.microsoft.com/office/powerpoint/2010/main" val="320336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Retirement savings: </a:t>
            </a:r>
            <a:r>
              <a:rPr lang="en-US" cap="all" dirty="0" smtClean="0">
                <a:solidFill>
                  <a:srgbClr val="1F497D"/>
                </a:solidFill>
              </a:rPr>
              <a:t>HOW MUCH?</a:t>
            </a:r>
            <a:endParaRPr lang="en-US" cap="all" dirty="0">
              <a:solidFill>
                <a:srgbClr val="1F497D"/>
              </a:solidFill>
            </a:endParaRPr>
          </a:p>
        </p:txBody>
      </p:sp>
      <p:pic>
        <p:nvPicPr>
          <p:cNvPr id="43" name="Picture 42">
            <a:hlinkClick r:id="" action="ppaction://noaction"/>
          </p:cNvPr>
          <p:cNvPicPr>
            <a:picLocks noChangeAspect="1"/>
          </p:cNvPicPr>
          <p:nvPr/>
        </p:nvPicPr>
        <p:blipFill>
          <a:blip r:embed="rId3" cstate="screen">
            <a:duotone>
              <a:prstClr val="black"/>
              <a:srgbClr val="E5E5E5">
                <a:tint val="45000"/>
                <a:satMod val="400000"/>
              </a:srgbClr>
            </a:duotone>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a:ext>
            </a:extLst>
          </a:blip>
          <a:stretch>
            <a:fillRect/>
          </a:stretch>
        </p:blipFill>
        <p:spPr>
          <a:xfrm>
            <a:off x="8551371" y="6406634"/>
            <a:ext cx="296613" cy="296613"/>
          </a:xfrm>
          <a:prstGeom prst="rect">
            <a:avLst/>
          </a:prstGeom>
        </p:spPr>
      </p:pic>
      <p:cxnSp>
        <p:nvCxnSpPr>
          <p:cNvPr id="362" name="Straight Connector 8"/>
          <p:cNvCxnSpPr/>
          <p:nvPr/>
        </p:nvCxnSpPr>
        <p:spPr>
          <a:xfrm>
            <a:off x="2965197" y="1423973"/>
            <a:ext cx="0" cy="421468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363" name="Isosceles Triangle 25"/>
          <p:cNvSpPr/>
          <p:nvPr/>
        </p:nvSpPr>
        <p:spPr>
          <a:xfrm rot="5400000">
            <a:off x="2888081" y="1940103"/>
            <a:ext cx="322108" cy="167877"/>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aphicFrame>
        <p:nvGraphicFramePr>
          <p:cNvPr id="16" name="Vesting: details"/>
          <p:cNvGraphicFramePr>
            <a:graphicFrameLocks noGrp="1"/>
          </p:cNvGraphicFramePr>
          <p:nvPr>
            <p:extLst>
              <p:ext uri="{D42A27DB-BD31-4B8C-83A1-F6EECF244321}">
                <p14:modId xmlns:p14="http://schemas.microsoft.com/office/powerpoint/2010/main" val="3489532056"/>
              </p:ext>
            </p:extLst>
          </p:nvPr>
        </p:nvGraphicFramePr>
        <p:xfrm>
          <a:off x="1046205" y="1480018"/>
          <a:ext cx="1554120" cy="3959897"/>
        </p:xfrm>
        <a:graphic>
          <a:graphicData uri="http://schemas.openxmlformats.org/drawingml/2006/table">
            <a:tbl>
              <a:tblPr>
                <a:tableStyleId>{B301B821-A1FF-4177-AEE7-76D212191A09}</a:tableStyleId>
              </a:tblPr>
              <a:tblGrid>
                <a:gridCol w="1554120">
                  <a:extLst>
                    <a:ext uri="{9D8B030D-6E8A-4147-A177-3AD203B41FA5}">
                      <a16:colId xmlns="" xmlns:a16="http://schemas.microsoft.com/office/drawing/2014/main" val="20001"/>
                    </a:ext>
                  </a:extLst>
                </a:gridCol>
              </a:tblGrid>
              <a:tr h="315105">
                <a:tc>
                  <a:txBody>
                    <a:bodyPr/>
                    <a:lstStyle/>
                    <a:p>
                      <a:pPr algn="ctr"/>
                      <a:r>
                        <a:rPr lang="en-US" sz="1100" b="0" cap="all" baseline="0" dirty="0" smtClean="0">
                          <a:solidFill>
                            <a:srgbClr val="767676"/>
                          </a:solidFill>
                          <a:latin typeface="+mj-lt"/>
                        </a:rPr>
                        <a:t>Investor's Age:</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4555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B3B3B"/>
                          </a:solidFill>
                        </a:rPr>
                        <a:t>30</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555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B3B3B"/>
                          </a:solidFill>
                        </a:rPr>
                        <a:t>35</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555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B3B3B"/>
                          </a:solidFill>
                        </a:rPr>
                        <a:t>40</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555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B3B3B"/>
                          </a:solidFill>
                        </a:rPr>
                        <a:t>45</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55599">
                <a:tc>
                  <a:txBody>
                    <a:bodyPr/>
                    <a:lstStyle/>
                    <a:p>
                      <a:pPr algn="ctr"/>
                      <a:r>
                        <a:rPr lang="en-US" sz="1400" dirty="0" smtClean="0">
                          <a:solidFill>
                            <a:srgbClr val="3B3B3B"/>
                          </a:solidFill>
                        </a:rPr>
                        <a:t>50</a:t>
                      </a:r>
                      <a:endParaRPr lang="en-US" sz="1400" dirty="0">
                        <a:solidFill>
                          <a:srgbClr val="3B3B3B"/>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55599">
                <a:tc>
                  <a:txBody>
                    <a:bodyPr/>
                    <a:lstStyle/>
                    <a:p>
                      <a:pPr algn="ctr"/>
                      <a:r>
                        <a:rPr lang="en-US" sz="1400" dirty="0" smtClean="0">
                          <a:solidFill>
                            <a:srgbClr val="3B3B3B"/>
                          </a:solidFill>
                        </a:rPr>
                        <a:t>55</a:t>
                      </a:r>
                      <a:endParaRPr lang="en-US" sz="1400" dirty="0">
                        <a:solidFill>
                          <a:srgbClr val="3B3B3B"/>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75435969"/>
                  </a:ext>
                </a:extLst>
              </a:tr>
              <a:tr h="455599">
                <a:tc>
                  <a:txBody>
                    <a:bodyPr/>
                    <a:lstStyle/>
                    <a:p>
                      <a:pPr algn="ctr"/>
                      <a:r>
                        <a:rPr lang="en-US" sz="1400" dirty="0" smtClean="0">
                          <a:solidFill>
                            <a:srgbClr val="3B3B3B"/>
                          </a:solidFill>
                        </a:rPr>
                        <a:t>60</a:t>
                      </a:r>
                      <a:endParaRPr lang="en-US" sz="1400" dirty="0">
                        <a:solidFill>
                          <a:srgbClr val="3B3B3B"/>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48243886"/>
                  </a:ext>
                </a:extLst>
              </a:tr>
              <a:tr h="455599">
                <a:tc>
                  <a:txBody>
                    <a:bodyPr/>
                    <a:lstStyle/>
                    <a:p>
                      <a:pPr algn="ctr"/>
                      <a:r>
                        <a:rPr lang="en-US" sz="1400" dirty="0" smtClean="0">
                          <a:solidFill>
                            <a:srgbClr val="3B3B3B"/>
                          </a:solidFill>
                        </a:rPr>
                        <a:t>65</a:t>
                      </a:r>
                      <a:endParaRPr lang="en-US" sz="1400" dirty="0">
                        <a:solidFill>
                          <a:srgbClr val="3B3B3B"/>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75983801"/>
                  </a:ext>
                </a:extLst>
              </a:tr>
            </a:tbl>
          </a:graphicData>
        </a:graphic>
      </p:graphicFrame>
      <p:graphicFrame>
        <p:nvGraphicFramePr>
          <p:cNvPr id="17" name="Vesting: details"/>
          <p:cNvGraphicFramePr>
            <a:graphicFrameLocks noGrp="1"/>
          </p:cNvGraphicFramePr>
          <p:nvPr>
            <p:extLst>
              <p:ext uri="{D42A27DB-BD31-4B8C-83A1-F6EECF244321}">
                <p14:modId xmlns:p14="http://schemas.microsoft.com/office/powerpoint/2010/main" val="462653128"/>
              </p:ext>
            </p:extLst>
          </p:nvPr>
        </p:nvGraphicFramePr>
        <p:xfrm>
          <a:off x="3415429" y="1480018"/>
          <a:ext cx="2856717" cy="3959896"/>
        </p:xfrm>
        <a:graphic>
          <a:graphicData uri="http://schemas.openxmlformats.org/drawingml/2006/table">
            <a:tbl>
              <a:tblPr>
                <a:tableStyleId>{B301B821-A1FF-4177-AEE7-76D212191A09}</a:tableStyleId>
              </a:tblPr>
              <a:tblGrid>
                <a:gridCol w="2856717">
                  <a:extLst>
                    <a:ext uri="{9D8B030D-6E8A-4147-A177-3AD203B41FA5}">
                      <a16:colId xmlns="" xmlns:a16="http://schemas.microsoft.com/office/drawing/2014/main" val="20001"/>
                    </a:ext>
                  </a:extLst>
                </a:gridCol>
              </a:tblGrid>
              <a:tr h="315104">
                <a:tc>
                  <a:txBody>
                    <a:bodyPr/>
                    <a:lstStyle/>
                    <a:p>
                      <a:pPr algn="l"/>
                      <a:r>
                        <a:rPr lang="en-US" sz="1100" b="0" cap="all" baseline="0" dirty="0" smtClean="0">
                          <a:solidFill>
                            <a:srgbClr val="767676"/>
                          </a:solidFill>
                          <a:latin typeface="+mj-lt"/>
                        </a:rPr>
                        <a:t>Savings Benchmarks:</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455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half of salary saved today</a:t>
                      </a:r>
                      <a:endParaRPr lang="en-US" sz="1400" dirty="0" smtClean="0">
                        <a:solidFill>
                          <a:srgbClr val="3B3B3B"/>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55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1x salary saved today</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rgbClr val="CECEC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55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2x salary saved today</a:t>
                      </a:r>
                    </a:p>
                  </a:txBody>
                  <a:tcPr anchor="ctr">
                    <a:lnL w="12700" cap="flat" cmpd="sng" algn="ctr">
                      <a:noFill/>
                      <a:prstDash val="solid"/>
                      <a:round/>
                      <a:headEnd type="none" w="med" len="med"/>
                      <a:tailEnd type="none" w="med" len="med"/>
                    </a:lnL>
                    <a:lnR w="12700" cmpd="sng">
                      <a:noFill/>
                    </a:lnR>
                    <a:lnT w="12700" cap="flat" cmpd="sng" algn="ctr">
                      <a:solidFill>
                        <a:srgbClr val="CECEC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55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4x salary saved today</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55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6x salary saved today</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55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8x salary saved today</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75435969"/>
                  </a:ext>
                </a:extLst>
              </a:tr>
              <a:tr h="455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10x salary saved today</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48243886"/>
                  </a:ext>
                </a:extLst>
              </a:tr>
              <a:tr h="455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12x salary saved today</a:t>
                      </a:r>
                    </a:p>
                  </a:txBody>
                  <a:tcPr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75983801"/>
                  </a:ext>
                </a:extLst>
              </a:tr>
            </a:tbl>
          </a:graphicData>
        </a:graphic>
      </p:graphicFrame>
      <p:sp>
        <p:nvSpPr>
          <p:cNvPr id="9" name="Rectangle 3"/>
          <p:cNvSpPr>
            <a:spLocks noChangeArrowheads="1"/>
          </p:cNvSpPr>
          <p:nvPr/>
        </p:nvSpPr>
        <p:spPr bwMode="auto">
          <a:xfrm>
            <a:off x="990601" y="5811560"/>
            <a:ext cx="746142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182880" anchor="b">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SzPct val="75000"/>
              <a:buNone/>
            </a:pPr>
            <a:r>
              <a:rPr lang="en-US" altLang="en-US" sz="800" dirty="0">
                <a:solidFill>
                  <a:srgbClr val="3B3B3B"/>
                </a:solidFill>
                <a:latin typeface="Arial" pitchFamily="34" charset="0"/>
                <a:cs typeface="Arial" pitchFamily="34" charset="0"/>
              </a:rPr>
              <a:t>Assumptions: Individuals have saved (from age 25 to a retirement age of 65) 15% of their annual salary (increased by 3% each year) in a tax-deferred retirement account with a pre-retirement portfolio consisting of 60% stocks/30% bonds/10% short-term bonds, changing to 40% stocks/40% bonds/20% short-term bonds during retirement. </a:t>
            </a:r>
            <a:r>
              <a:rPr lang="en-US" altLang="en-US" sz="800" dirty="0" smtClean="0">
                <a:solidFill>
                  <a:srgbClr val="3B3B3B"/>
                </a:solidFill>
                <a:latin typeface="Arial" pitchFamily="34" charset="0"/>
                <a:cs typeface="Arial" pitchFamily="34" charset="0"/>
              </a:rPr>
              <a:t>Gross </a:t>
            </a:r>
            <a:r>
              <a:rPr lang="en-US" altLang="en-US" sz="800" dirty="0">
                <a:solidFill>
                  <a:srgbClr val="3B3B3B"/>
                </a:solidFill>
                <a:latin typeface="Arial" pitchFamily="34" charset="0"/>
                <a:cs typeface="Arial" pitchFamily="34" charset="0"/>
              </a:rPr>
              <a:t>retirement income through age 95 is estimated to equal 75% of pre-retirement salary, consists of annual retirement account withdrawals </a:t>
            </a:r>
            <a:r>
              <a:rPr lang="en-US" altLang="en-US" sz="800" dirty="0" smtClean="0">
                <a:solidFill>
                  <a:srgbClr val="3B3B3B"/>
                </a:solidFill>
                <a:latin typeface="Arial" pitchFamily="34" charset="0"/>
                <a:cs typeface="Arial" pitchFamily="34" charset="0"/>
              </a:rPr>
              <a:t/>
            </a:r>
            <a:br>
              <a:rPr lang="en-US" altLang="en-US" sz="800" dirty="0" smtClean="0">
                <a:solidFill>
                  <a:srgbClr val="3B3B3B"/>
                </a:solidFill>
                <a:latin typeface="Arial" pitchFamily="34" charset="0"/>
                <a:cs typeface="Arial" pitchFamily="34" charset="0"/>
              </a:rPr>
            </a:br>
            <a:r>
              <a:rPr lang="en-US" altLang="en-US" sz="800" dirty="0" smtClean="0">
                <a:solidFill>
                  <a:srgbClr val="3B3B3B"/>
                </a:solidFill>
                <a:latin typeface="Arial" pitchFamily="34" charset="0"/>
                <a:cs typeface="Arial" pitchFamily="34" charset="0"/>
              </a:rPr>
              <a:t>of </a:t>
            </a:r>
            <a:r>
              <a:rPr lang="en-US" altLang="en-US" sz="800" dirty="0">
                <a:solidFill>
                  <a:srgbClr val="3B3B3B"/>
                </a:solidFill>
                <a:latin typeface="Arial" pitchFamily="34" charset="0"/>
                <a:cs typeface="Arial" pitchFamily="34" charset="0"/>
              </a:rPr>
              <a:t>4% plus estimated Social Security benefits (both beginning at age 65), and is increased by 3% annually for </a:t>
            </a:r>
            <a:r>
              <a:rPr lang="en-US" altLang="en-US" sz="800" dirty="0" smtClean="0">
                <a:solidFill>
                  <a:srgbClr val="3B3B3B"/>
                </a:solidFill>
                <a:latin typeface="Arial" pitchFamily="34" charset="0"/>
                <a:cs typeface="Arial" pitchFamily="34" charset="0"/>
              </a:rPr>
              <a:t>inflation. The </a:t>
            </a:r>
            <a:r>
              <a:rPr lang="en-US" altLang="en-US" sz="800" dirty="0">
                <a:solidFill>
                  <a:srgbClr val="3B3B3B"/>
                </a:solidFill>
                <a:latin typeface="Arial" pitchFamily="34" charset="0"/>
                <a:cs typeface="Arial" pitchFamily="34" charset="0"/>
              </a:rPr>
              <a:t>savings benchmark analysis is based on results from the T. Rowe Price Retirement Income Calculator, which considers 1,000 market simulations and an 80% simulation success rate, using hypothetical age 65 salaries of $70,000, $100,000 and $110,000. That tool’s methodology and assumptions are explained in detail at troweprice.com/</a:t>
            </a:r>
            <a:r>
              <a:rPr lang="en-US" altLang="en-US" sz="800" dirty="0" err="1">
                <a:solidFill>
                  <a:srgbClr val="3B3B3B"/>
                </a:solidFill>
                <a:latin typeface="Arial" pitchFamily="34" charset="0"/>
                <a:cs typeface="Arial" pitchFamily="34" charset="0"/>
              </a:rPr>
              <a:t>ric</a:t>
            </a:r>
            <a:r>
              <a:rPr lang="en-US" altLang="en-US" sz="800" dirty="0">
                <a:solidFill>
                  <a:srgbClr val="3B3B3B"/>
                </a:solidFill>
                <a:latin typeface="Arial" pitchFamily="34" charset="0"/>
                <a:cs typeface="Arial" pitchFamily="34" charset="0"/>
              </a:rPr>
              <a:t>. Users should consider their own circumstances</a:t>
            </a:r>
            <a:r>
              <a:rPr lang="en-US" altLang="en-US" sz="800" dirty="0" smtClean="0">
                <a:solidFill>
                  <a:srgbClr val="3B3B3B"/>
                </a:solidFill>
                <a:latin typeface="Arial" pitchFamily="34" charset="0"/>
                <a:cs typeface="Arial" pitchFamily="34" charset="0"/>
              </a:rPr>
              <a:t>. </a:t>
            </a:r>
            <a:r>
              <a:rPr lang="en-US" altLang="en-US" sz="800" dirty="0">
                <a:solidFill>
                  <a:srgbClr val="3B3B3B"/>
                </a:solidFill>
                <a:latin typeface="Arial" pitchFamily="34" charset="0"/>
                <a:cs typeface="Arial" pitchFamily="34" charset="0"/>
              </a:rPr>
              <a:t>Results may not apply to earnings that vary substantially from modeled salaries.</a:t>
            </a:r>
          </a:p>
        </p:txBody>
      </p:sp>
    </p:spTree>
    <p:extLst>
      <p:ext uri="{BB962C8B-B14F-4D97-AF65-F5344CB8AC3E}">
        <p14:creationId xmlns:p14="http://schemas.microsoft.com/office/powerpoint/2010/main" val="301636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7"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childTnLst>
                          </p:cTn>
                        </p:par>
                        <p:par>
                          <p:cTn id="8" fill="hold">
                            <p:stCondLst>
                              <p:cond delay="500"/>
                            </p:stCondLst>
                            <p:childTnLst>
                              <p:par>
                                <p:cTn id="9" presetID="42" presetClass="path" presetSubtype="0" accel="50000" decel="50000" fill="hold" grpId="0" nodeType="afterEffect">
                                  <p:stCondLst>
                                    <p:cond delay="250"/>
                                  </p:stCondLst>
                                  <p:childTnLst>
                                    <p:animMotion origin="layout" path="M 1.66667E-6 1.11111E-6 L 1.66667E-6 0.06366 " pathEditMode="relative" rAng="0" ptsTypes="AA">
                                      <p:cBhvr>
                                        <p:cTn id="10" dur="750" fill="hold"/>
                                        <p:tgtEl>
                                          <p:spTgt spid="363"/>
                                        </p:tgtEl>
                                        <p:attrNameLst>
                                          <p:attrName>ppt_x</p:attrName>
                                          <p:attrName>ppt_y</p:attrName>
                                        </p:attrNameLst>
                                      </p:cBhvr>
                                      <p:rCtr x="0" y="3171"/>
                                    </p:animMotion>
                                  </p:childTnLst>
                                </p:cTn>
                              </p:par>
                            </p:childTnLst>
                          </p:cTn>
                        </p:par>
                        <p:par>
                          <p:cTn id="11" fill="hold">
                            <p:stCondLst>
                              <p:cond delay="1500"/>
                            </p:stCondLst>
                            <p:childTnLst>
                              <p:par>
                                <p:cTn id="12" presetID="42" presetClass="path" presetSubtype="0" accel="50000" decel="50000" fill="hold" grpId="1" nodeType="afterEffect">
                                  <p:stCondLst>
                                    <p:cond delay="250"/>
                                  </p:stCondLst>
                                  <p:childTnLst>
                                    <p:animMotion origin="layout" path="M 1.66667E-6 0.06364 L -0.00018 0.13608 " pathEditMode="relative" rAng="0" ptsTypes="AA">
                                      <p:cBhvr>
                                        <p:cTn id="13" dur="750" fill="hold"/>
                                        <p:tgtEl>
                                          <p:spTgt spid="363"/>
                                        </p:tgtEl>
                                        <p:attrNameLst>
                                          <p:attrName>ppt_x</p:attrName>
                                          <p:attrName>ppt_y</p:attrName>
                                        </p:attrNameLst>
                                      </p:cBhvr>
                                      <p:rCtr x="-17" y="3610"/>
                                    </p:animMotion>
                                  </p:childTnLst>
                                </p:cTn>
                              </p:par>
                            </p:childTnLst>
                          </p:cTn>
                        </p:par>
                        <p:par>
                          <p:cTn id="14" fill="hold">
                            <p:stCondLst>
                              <p:cond delay="2500"/>
                            </p:stCondLst>
                            <p:childTnLst>
                              <p:par>
                                <p:cTn id="15" presetID="42" presetClass="path" presetSubtype="0" accel="50000" decel="50000" fill="hold" grpId="2" nodeType="afterEffect">
                                  <p:stCondLst>
                                    <p:cond delay="250"/>
                                  </p:stCondLst>
                                  <p:childTnLst>
                                    <p:animMotion origin="layout" path="M -0.00017 0.13608 L -0.00017 0.19903 " pathEditMode="relative" rAng="0" ptsTypes="AA">
                                      <p:cBhvr>
                                        <p:cTn id="16" dur="750" fill="hold"/>
                                        <p:tgtEl>
                                          <p:spTgt spid="363"/>
                                        </p:tgtEl>
                                        <p:attrNameLst>
                                          <p:attrName>ppt_x</p:attrName>
                                          <p:attrName>ppt_y</p:attrName>
                                        </p:attrNameLst>
                                      </p:cBhvr>
                                      <p:rCtr x="0" y="3147"/>
                                    </p:animMotion>
                                  </p:childTnLst>
                                </p:cTn>
                              </p:par>
                            </p:childTnLst>
                          </p:cTn>
                        </p:par>
                        <p:par>
                          <p:cTn id="17" fill="hold">
                            <p:stCondLst>
                              <p:cond delay="3500"/>
                            </p:stCondLst>
                            <p:childTnLst>
                              <p:par>
                                <p:cTn id="18" presetID="42" presetClass="path" presetSubtype="0" accel="50000" decel="50000" fill="hold" grpId="3" nodeType="afterEffect">
                                  <p:stCondLst>
                                    <p:cond delay="250"/>
                                  </p:stCondLst>
                                  <p:childTnLst>
                                    <p:animMotion origin="layout" path="M -0.00018 0.19903 L -0.00018 0.26244 " pathEditMode="relative" rAng="0" ptsTypes="AA">
                                      <p:cBhvr>
                                        <p:cTn id="19" dur="750" fill="hold"/>
                                        <p:tgtEl>
                                          <p:spTgt spid="363"/>
                                        </p:tgtEl>
                                        <p:attrNameLst>
                                          <p:attrName>ppt_x</p:attrName>
                                          <p:attrName>ppt_y</p:attrName>
                                        </p:attrNameLst>
                                      </p:cBhvr>
                                      <p:rCtr x="0" y="3171"/>
                                    </p:animMotion>
                                  </p:childTnLst>
                                </p:cTn>
                              </p:par>
                            </p:childTnLst>
                          </p:cTn>
                        </p:par>
                        <p:par>
                          <p:cTn id="20" fill="hold">
                            <p:stCondLst>
                              <p:cond delay="4500"/>
                            </p:stCondLst>
                            <p:childTnLst>
                              <p:par>
                                <p:cTn id="21" presetID="42" presetClass="path" presetSubtype="0" accel="50000" decel="50000" fill="hold" grpId="4" nodeType="afterEffect">
                                  <p:stCondLst>
                                    <p:cond delay="250"/>
                                  </p:stCondLst>
                                  <p:childTnLst>
                                    <p:animMotion origin="layout" path="M -0.00018 0.26244 L -0.00018 0.3277 " pathEditMode="relative" rAng="0" ptsTypes="AA">
                                      <p:cBhvr>
                                        <p:cTn id="22" dur="750" fill="hold"/>
                                        <p:tgtEl>
                                          <p:spTgt spid="363"/>
                                        </p:tgtEl>
                                        <p:attrNameLst>
                                          <p:attrName>ppt_x</p:attrName>
                                          <p:attrName>ppt_y</p:attrName>
                                        </p:attrNameLst>
                                      </p:cBhvr>
                                      <p:rCtr x="0" y="3263"/>
                                    </p:animMotion>
                                  </p:childTnLst>
                                </p:cTn>
                              </p:par>
                            </p:childTnLst>
                          </p:cTn>
                        </p:par>
                        <p:par>
                          <p:cTn id="23" fill="hold">
                            <p:stCondLst>
                              <p:cond delay="5500"/>
                            </p:stCondLst>
                            <p:childTnLst>
                              <p:par>
                                <p:cTn id="24" presetID="42" presetClass="path" presetSubtype="0" accel="50000" decel="50000" fill="hold" grpId="5" nodeType="afterEffect">
                                  <p:stCondLst>
                                    <p:cond delay="250"/>
                                  </p:stCondLst>
                                  <p:childTnLst>
                                    <p:animMotion origin="layout" path="M -0.00018 0.3277 L -0.00018 0.3932 " pathEditMode="relative" rAng="0" ptsTypes="AA">
                                      <p:cBhvr>
                                        <p:cTn id="25" dur="750" fill="hold"/>
                                        <p:tgtEl>
                                          <p:spTgt spid="363"/>
                                        </p:tgtEl>
                                        <p:attrNameLst>
                                          <p:attrName>ppt_x</p:attrName>
                                          <p:attrName>ppt_y</p:attrName>
                                        </p:attrNameLst>
                                      </p:cBhvr>
                                      <p:rCtr x="0" y="3263"/>
                                    </p:animMotion>
                                  </p:childTnLst>
                                </p:cTn>
                              </p:par>
                            </p:childTnLst>
                          </p:cTn>
                        </p:par>
                        <p:par>
                          <p:cTn id="26" fill="hold">
                            <p:stCondLst>
                              <p:cond delay="6500"/>
                            </p:stCondLst>
                            <p:childTnLst>
                              <p:par>
                                <p:cTn id="27" presetID="42" presetClass="path" presetSubtype="0" accel="50000" decel="50000" fill="hold" grpId="6" nodeType="afterEffect">
                                  <p:stCondLst>
                                    <p:cond delay="250"/>
                                  </p:stCondLst>
                                  <p:childTnLst>
                                    <p:animMotion origin="layout" path="M -0.00018 0.3932 L -0.00087 0.46887 " pathEditMode="relative" rAng="0" ptsTypes="AA">
                                      <p:cBhvr>
                                        <p:cTn id="28" dur="750" fill="hold"/>
                                        <p:tgtEl>
                                          <p:spTgt spid="363"/>
                                        </p:tgtEl>
                                        <p:attrNameLst>
                                          <p:attrName>ppt_x</p:attrName>
                                          <p:attrName>ppt_y</p:attrName>
                                        </p:attrNameLst>
                                      </p:cBhvr>
                                      <p:rCtr x="-35" y="37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0" animBg="1"/>
      <p:bldP spid="363" grpId="1" animBg="1"/>
      <p:bldP spid="363" grpId="2" animBg="1"/>
      <p:bldP spid="363" grpId="3" animBg="1"/>
      <p:bldP spid="363" grpId="4" animBg="1"/>
      <p:bldP spid="363" grpId="5" animBg="1"/>
      <p:bldP spid="363" grpId="6" animBg="1"/>
      <p:bldP spid="363" grpId="7"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409075" y="1999024"/>
            <a:ext cx="3393408" cy="182880"/>
          </a:xfrm>
          <a:prstGeom prst="rect">
            <a:avLst/>
          </a:prstGeom>
          <a:solidFill>
            <a:srgbClr val="CECE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 name="Freeform 16"/>
          <p:cNvSpPr/>
          <p:nvPr/>
        </p:nvSpPr>
        <p:spPr>
          <a:xfrm>
            <a:off x="0" y="1667438"/>
            <a:ext cx="9144000" cy="843675"/>
          </a:xfrm>
          <a:custGeom>
            <a:avLst/>
            <a:gdLst>
              <a:gd name="connsiteX0" fmla="*/ 1026813 w 9144000"/>
              <a:gd name="connsiteY0" fmla="*/ 303703 h 843675"/>
              <a:gd name="connsiteX1" fmla="*/ 990600 w 9144000"/>
              <a:gd name="connsiteY1" fmla="*/ 339916 h 843675"/>
              <a:gd name="connsiteX2" fmla="*/ 990600 w 9144000"/>
              <a:gd name="connsiteY2" fmla="*/ 484763 h 843675"/>
              <a:gd name="connsiteX3" fmla="*/ 1026813 w 9144000"/>
              <a:gd name="connsiteY3" fmla="*/ 520976 h 843675"/>
              <a:gd name="connsiteX4" fmla="*/ 7964787 w 9144000"/>
              <a:gd name="connsiteY4" fmla="*/ 520976 h 843675"/>
              <a:gd name="connsiteX5" fmla="*/ 8001000 w 9144000"/>
              <a:gd name="connsiteY5" fmla="*/ 484763 h 843675"/>
              <a:gd name="connsiteX6" fmla="*/ 8001000 w 9144000"/>
              <a:gd name="connsiteY6" fmla="*/ 339916 h 843675"/>
              <a:gd name="connsiteX7" fmla="*/ 7964787 w 9144000"/>
              <a:gd name="connsiteY7" fmla="*/ 303703 h 843675"/>
              <a:gd name="connsiteX8" fmla="*/ 0 w 9144000"/>
              <a:gd name="connsiteY8" fmla="*/ 0 h 843675"/>
              <a:gd name="connsiteX9" fmla="*/ 9144000 w 9144000"/>
              <a:gd name="connsiteY9" fmla="*/ 0 h 843675"/>
              <a:gd name="connsiteX10" fmla="*/ 9144000 w 9144000"/>
              <a:gd name="connsiteY10" fmla="*/ 843675 h 843675"/>
              <a:gd name="connsiteX11" fmla="*/ 0 w 9144000"/>
              <a:gd name="connsiteY11" fmla="*/ 843675 h 84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843675">
                <a:moveTo>
                  <a:pt x="1026813" y="303703"/>
                </a:moveTo>
                <a:cubicBezTo>
                  <a:pt x="1006813" y="303703"/>
                  <a:pt x="990600" y="319916"/>
                  <a:pt x="990600" y="339916"/>
                </a:cubicBezTo>
                <a:lnTo>
                  <a:pt x="990600" y="484763"/>
                </a:lnTo>
                <a:cubicBezTo>
                  <a:pt x="990600" y="504763"/>
                  <a:pt x="1006813" y="520976"/>
                  <a:pt x="1026813" y="520976"/>
                </a:cubicBezTo>
                <a:lnTo>
                  <a:pt x="7964787" y="520976"/>
                </a:lnTo>
                <a:cubicBezTo>
                  <a:pt x="7984787" y="520976"/>
                  <a:pt x="8001000" y="504763"/>
                  <a:pt x="8001000" y="484763"/>
                </a:cubicBezTo>
                <a:lnTo>
                  <a:pt x="8001000" y="339916"/>
                </a:lnTo>
                <a:cubicBezTo>
                  <a:pt x="8001000" y="319916"/>
                  <a:pt x="7984787" y="303703"/>
                  <a:pt x="7964787" y="303703"/>
                </a:cubicBezTo>
                <a:close/>
                <a:moveTo>
                  <a:pt x="0" y="0"/>
                </a:moveTo>
                <a:lnTo>
                  <a:pt x="9144000" y="0"/>
                </a:lnTo>
                <a:lnTo>
                  <a:pt x="9144000" y="843675"/>
                </a:lnTo>
                <a:lnTo>
                  <a:pt x="0" y="843675"/>
                </a:lnTo>
                <a:close/>
              </a:path>
            </a:pathLst>
          </a:custGeom>
          <a:solidFill>
            <a:schemeClr val="bg1"/>
          </a:solidFill>
          <a:ln>
            <a:solidFill>
              <a:schemeClr val="bg1">
                <a:lumMod val="85000"/>
              </a:schemeClr>
            </a:solidFill>
          </a:ln>
          <a:effectLst>
            <a:outerShdw blurRad="38100" dist="127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 name="Rectangle 13"/>
          <p:cNvSpPr/>
          <p:nvPr/>
        </p:nvSpPr>
        <p:spPr>
          <a:xfrm>
            <a:off x="0" y="1575229"/>
            <a:ext cx="9144000" cy="153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 name="Oval 4"/>
          <p:cNvSpPr/>
          <p:nvPr/>
        </p:nvSpPr>
        <p:spPr>
          <a:xfrm>
            <a:off x="1830097" y="1901130"/>
            <a:ext cx="308473" cy="308473"/>
          </a:xfrm>
          <a:prstGeom prst="ellipse">
            <a:avLst/>
          </a:prstGeom>
          <a:solidFill>
            <a:srgbClr val="C0504D"/>
          </a:solidFill>
          <a:ln>
            <a:solidFill>
              <a:schemeClr val="bg1">
                <a:lumMod val="95000"/>
              </a:schemeClr>
            </a:solidFill>
          </a:ln>
          <a:effectLst>
            <a:outerShdw blurRad="50800" dist="254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rgbClr val="C0504D"/>
              </a:solidFill>
            </a:endParaRPr>
          </a:p>
        </p:txBody>
      </p:sp>
      <p:sp>
        <p:nvSpPr>
          <p:cNvPr id="30" name="TextBox 29"/>
          <p:cNvSpPr txBox="1"/>
          <p:nvPr/>
        </p:nvSpPr>
        <p:spPr>
          <a:xfrm>
            <a:off x="990600" y="1707128"/>
            <a:ext cx="568169" cy="184666"/>
          </a:xfrm>
          <a:prstGeom prst="rect">
            <a:avLst/>
          </a:prstGeom>
          <a:noFill/>
        </p:spPr>
        <p:txBody>
          <a:bodyPr wrap="none" lIns="0" tIns="0" rIns="0" bIns="0" rtlCol="0">
            <a:spAutoFit/>
          </a:bodyPr>
          <a:lstStyle/>
          <a:p>
            <a:pPr>
              <a:spcAft>
                <a:spcPts val="1000"/>
              </a:spcAft>
              <a:buClr>
                <a:schemeClr val="accent2"/>
              </a:buClr>
            </a:pPr>
            <a:r>
              <a:rPr lang="en-US" sz="1200" cap="all" dirty="0" smtClean="0">
                <a:solidFill>
                  <a:srgbClr val="054C70"/>
                </a:solidFill>
              </a:rPr>
              <a:t>Wages</a:t>
            </a:r>
            <a:endParaRPr lang="en-US" sz="1200" cap="all" dirty="0">
              <a:solidFill>
                <a:srgbClr val="054C70"/>
              </a:solidFill>
            </a:endParaRPr>
          </a:p>
        </p:txBody>
      </p:sp>
      <p:sp>
        <p:nvSpPr>
          <p:cNvPr id="31" name="Rectangle 30"/>
          <p:cNvSpPr/>
          <p:nvPr/>
        </p:nvSpPr>
        <p:spPr>
          <a:xfrm>
            <a:off x="-1409075" y="3254788"/>
            <a:ext cx="4747928" cy="182880"/>
          </a:xfrm>
          <a:prstGeom prst="rect">
            <a:avLst/>
          </a:prstGeom>
          <a:solidFill>
            <a:srgbClr val="CECE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 name="Freeform 17"/>
          <p:cNvSpPr/>
          <p:nvPr/>
        </p:nvSpPr>
        <p:spPr>
          <a:xfrm>
            <a:off x="0" y="2926047"/>
            <a:ext cx="9144000" cy="843675"/>
          </a:xfrm>
          <a:custGeom>
            <a:avLst/>
            <a:gdLst>
              <a:gd name="connsiteX0" fmla="*/ 1026813 w 9144000"/>
              <a:gd name="connsiteY0" fmla="*/ 303703 h 843675"/>
              <a:gd name="connsiteX1" fmla="*/ 990600 w 9144000"/>
              <a:gd name="connsiteY1" fmla="*/ 339916 h 843675"/>
              <a:gd name="connsiteX2" fmla="*/ 990600 w 9144000"/>
              <a:gd name="connsiteY2" fmla="*/ 484763 h 843675"/>
              <a:gd name="connsiteX3" fmla="*/ 1026813 w 9144000"/>
              <a:gd name="connsiteY3" fmla="*/ 520976 h 843675"/>
              <a:gd name="connsiteX4" fmla="*/ 7964787 w 9144000"/>
              <a:gd name="connsiteY4" fmla="*/ 520976 h 843675"/>
              <a:gd name="connsiteX5" fmla="*/ 8001000 w 9144000"/>
              <a:gd name="connsiteY5" fmla="*/ 484763 h 843675"/>
              <a:gd name="connsiteX6" fmla="*/ 8001000 w 9144000"/>
              <a:gd name="connsiteY6" fmla="*/ 339916 h 843675"/>
              <a:gd name="connsiteX7" fmla="*/ 7964787 w 9144000"/>
              <a:gd name="connsiteY7" fmla="*/ 303703 h 843675"/>
              <a:gd name="connsiteX8" fmla="*/ 0 w 9144000"/>
              <a:gd name="connsiteY8" fmla="*/ 0 h 843675"/>
              <a:gd name="connsiteX9" fmla="*/ 9144000 w 9144000"/>
              <a:gd name="connsiteY9" fmla="*/ 0 h 843675"/>
              <a:gd name="connsiteX10" fmla="*/ 9144000 w 9144000"/>
              <a:gd name="connsiteY10" fmla="*/ 843675 h 843675"/>
              <a:gd name="connsiteX11" fmla="*/ 0 w 9144000"/>
              <a:gd name="connsiteY11" fmla="*/ 843675 h 84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843675">
                <a:moveTo>
                  <a:pt x="1026813" y="303703"/>
                </a:moveTo>
                <a:cubicBezTo>
                  <a:pt x="1006813" y="303703"/>
                  <a:pt x="990600" y="319916"/>
                  <a:pt x="990600" y="339916"/>
                </a:cubicBezTo>
                <a:lnTo>
                  <a:pt x="990600" y="484763"/>
                </a:lnTo>
                <a:cubicBezTo>
                  <a:pt x="990600" y="504763"/>
                  <a:pt x="1006813" y="520976"/>
                  <a:pt x="1026813" y="520976"/>
                </a:cubicBezTo>
                <a:lnTo>
                  <a:pt x="7964787" y="520976"/>
                </a:lnTo>
                <a:cubicBezTo>
                  <a:pt x="7984787" y="520976"/>
                  <a:pt x="8001000" y="504763"/>
                  <a:pt x="8001000" y="484763"/>
                </a:cubicBezTo>
                <a:lnTo>
                  <a:pt x="8001000" y="339916"/>
                </a:lnTo>
                <a:cubicBezTo>
                  <a:pt x="8001000" y="319916"/>
                  <a:pt x="7984787" y="303703"/>
                  <a:pt x="7964787" y="303703"/>
                </a:cubicBezTo>
                <a:close/>
                <a:moveTo>
                  <a:pt x="0" y="0"/>
                </a:moveTo>
                <a:lnTo>
                  <a:pt x="9144000" y="0"/>
                </a:lnTo>
                <a:lnTo>
                  <a:pt x="9144000" y="843675"/>
                </a:lnTo>
                <a:lnTo>
                  <a:pt x="0" y="843675"/>
                </a:lnTo>
                <a:close/>
              </a:path>
            </a:pathLst>
          </a:custGeom>
          <a:solidFill>
            <a:schemeClr val="bg1"/>
          </a:solidFill>
          <a:ln>
            <a:solidFill>
              <a:schemeClr val="bg1">
                <a:lumMod val="85000"/>
              </a:schemeClr>
            </a:solidFill>
          </a:ln>
          <a:effectLst>
            <a:outerShdw blurRad="38100" dist="127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 name="Oval 26"/>
          <p:cNvSpPr/>
          <p:nvPr/>
        </p:nvSpPr>
        <p:spPr>
          <a:xfrm>
            <a:off x="3265731" y="3190247"/>
            <a:ext cx="308473" cy="308473"/>
          </a:xfrm>
          <a:prstGeom prst="ellipse">
            <a:avLst/>
          </a:prstGeom>
          <a:solidFill>
            <a:srgbClr val="C0504D"/>
          </a:solidFill>
          <a:ln>
            <a:solidFill>
              <a:schemeClr val="bg1">
                <a:lumMod val="95000"/>
              </a:schemeClr>
            </a:solidFill>
          </a:ln>
          <a:effectLst>
            <a:outerShdw blurRad="50800" dist="254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5" name="TextBox 34"/>
          <p:cNvSpPr txBox="1"/>
          <p:nvPr/>
        </p:nvSpPr>
        <p:spPr>
          <a:xfrm>
            <a:off x="990596" y="2982841"/>
            <a:ext cx="673069" cy="184666"/>
          </a:xfrm>
          <a:prstGeom prst="rect">
            <a:avLst/>
          </a:prstGeom>
          <a:noFill/>
        </p:spPr>
        <p:txBody>
          <a:bodyPr wrap="none" lIns="0" tIns="0" rIns="0" bIns="0" rtlCol="0">
            <a:spAutoFit/>
          </a:bodyPr>
          <a:lstStyle/>
          <a:p>
            <a:pPr>
              <a:spcAft>
                <a:spcPts val="1000"/>
              </a:spcAft>
              <a:buClr>
                <a:schemeClr val="accent2"/>
              </a:buClr>
            </a:pPr>
            <a:r>
              <a:rPr lang="en-US" sz="1200" cap="all" dirty="0" smtClean="0">
                <a:solidFill>
                  <a:srgbClr val="054C70"/>
                </a:solidFill>
              </a:rPr>
              <a:t>savings</a:t>
            </a:r>
            <a:endParaRPr lang="en-US" sz="1200" cap="all" dirty="0">
              <a:solidFill>
                <a:srgbClr val="054C70"/>
              </a:solidFill>
            </a:endParaRPr>
          </a:p>
        </p:txBody>
      </p:sp>
      <p:sp>
        <p:nvSpPr>
          <p:cNvPr id="33" name="Rectangle 32"/>
          <p:cNvSpPr/>
          <p:nvPr/>
        </p:nvSpPr>
        <p:spPr>
          <a:xfrm>
            <a:off x="-1474839" y="4515313"/>
            <a:ext cx="7714274" cy="182880"/>
          </a:xfrm>
          <a:prstGeom prst="rect">
            <a:avLst/>
          </a:prstGeom>
          <a:solidFill>
            <a:srgbClr val="CECE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 name="Freeform 18"/>
          <p:cNvSpPr/>
          <p:nvPr/>
        </p:nvSpPr>
        <p:spPr>
          <a:xfrm>
            <a:off x="0" y="4184656"/>
            <a:ext cx="9144000" cy="843675"/>
          </a:xfrm>
          <a:custGeom>
            <a:avLst/>
            <a:gdLst>
              <a:gd name="connsiteX0" fmla="*/ 1026813 w 9144000"/>
              <a:gd name="connsiteY0" fmla="*/ 303703 h 843675"/>
              <a:gd name="connsiteX1" fmla="*/ 990600 w 9144000"/>
              <a:gd name="connsiteY1" fmla="*/ 339916 h 843675"/>
              <a:gd name="connsiteX2" fmla="*/ 990600 w 9144000"/>
              <a:gd name="connsiteY2" fmla="*/ 484763 h 843675"/>
              <a:gd name="connsiteX3" fmla="*/ 1026813 w 9144000"/>
              <a:gd name="connsiteY3" fmla="*/ 520976 h 843675"/>
              <a:gd name="connsiteX4" fmla="*/ 7964787 w 9144000"/>
              <a:gd name="connsiteY4" fmla="*/ 520976 h 843675"/>
              <a:gd name="connsiteX5" fmla="*/ 8001000 w 9144000"/>
              <a:gd name="connsiteY5" fmla="*/ 484763 h 843675"/>
              <a:gd name="connsiteX6" fmla="*/ 8001000 w 9144000"/>
              <a:gd name="connsiteY6" fmla="*/ 339916 h 843675"/>
              <a:gd name="connsiteX7" fmla="*/ 7964787 w 9144000"/>
              <a:gd name="connsiteY7" fmla="*/ 303703 h 843675"/>
              <a:gd name="connsiteX8" fmla="*/ 0 w 9144000"/>
              <a:gd name="connsiteY8" fmla="*/ 0 h 843675"/>
              <a:gd name="connsiteX9" fmla="*/ 9144000 w 9144000"/>
              <a:gd name="connsiteY9" fmla="*/ 0 h 843675"/>
              <a:gd name="connsiteX10" fmla="*/ 9144000 w 9144000"/>
              <a:gd name="connsiteY10" fmla="*/ 843675 h 843675"/>
              <a:gd name="connsiteX11" fmla="*/ 0 w 9144000"/>
              <a:gd name="connsiteY11" fmla="*/ 843675 h 84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843675">
                <a:moveTo>
                  <a:pt x="1026813" y="303703"/>
                </a:moveTo>
                <a:cubicBezTo>
                  <a:pt x="1006813" y="303703"/>
                  <a:pt x="990600" y="319916"/>
                  <a:pt x="990600" y="339916"/>
                </a:cubicBezTo>
                <a:lnTo>
                  <a:pt x="990600" y="484763"/>
                </a:lnTo>
                <a:cubicBezTo>
                  <a:pt x="990600" y="504763"/>
                  <a:pt x="1006813" y="520976"/>
                  <a:pt x="1026813" y="520976"/>
                </a:cubicBezTo>
                <a:lnTo>
                  <a:pt x="7964787" y="520976"/>
                </a:lnTo>
                <a:cubicBezTo>
                  <a:pt x="7984787" y="520976"/>
                  <a:pt x="8001000" y="504763"/>
                  <a:pt x="8001000" y="484763"/>
                </a:cubicBezTo>
                <a:lnTo>
                  <a:pt x="8001000" y="339916"/>
                </a:lnTo>
                <a:cubicBezTo>
                  <a:pt x="8001000" y="319916"/>
                  <a:pt x="7984787" y="303703"/>
                  <a:pt x="7964787" y="303703"/>
                </a:cubicBezTo>
                <a:close/>
                <a:moveTo>
                  <a:pt x="0" y="0"/>
                </a:moveTo>
                <a:lnTo>
                  <a:pt x="9144000" y="0"/>
                </a:lnTo>
                <a:lnTo>
                  <a:pt x="9144000" y="843675"/>
                </a:lnTo>
                <a:lnTo>
                  <a:pt x="0" y="843675"/>
                </a:lnTo>
                <a:close/>
              </a:path>
            </a:pathLst>
          </a:custGeom>
          <a:solidFill>
            <a:schemeClr val="bg1"/>
          </a:solidFill>
          <a:ln>
            <a:solidFill>
              <a:schemeClr val="bg1">
                <a:lumMod val="85000"/>
              </a:schemeClr>
            </a:solidFill>
          </a:ln>
          <a:effectLst>
            <a:outerShdw blurRad="38100" dist="127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 name="Oval 27"/>
          <p:cNvSpPr/>
          <p:nvPr/>
        </p:nvSpPr>
        <p:spPr>
          <a:xfrm>
            <a:off x="6078087" y="4442072"/>
            <a:ext cx="308473" cy="308473"/>
          </a:xfrm>
          <a:prstGeom prst="ellipse">
            <a:avLst/>
          </a:prstGeom>
          <a:solidFill>
            <a:srgbClr val="C0504D"/>
          </a:solidFill>
          <a:ln>
            <a:solidFill>
              <a:schemeClr val="bg1">
                <a:lumMod val="95000"/>
              </a:schemeClr>
            </a:solidFill>
          </a:ln>
          <a:effectLst>
            <a:outerShdw blurRad="50800" dist="254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6" name="TextBox 35"/>
          <p:cNvSpPr txBox="1"/>
          <p:nvPr/>
        </p:nvSpPr>
        <p:spPr>
          <a:xfrm>
            <a:off x="990598" y="4216961"/>
            <a:ext cx="1379288" cy="184666"/>
          </a:xfrm>
          <a:prstGeom prst="rect">
            <a:avLst/>
          </a:prstGeom>
          <a:noFill/>
        </p:spPr>
        <p:txBody>
          <a:bodyPr wrap="none" lIns="0" tIns="0" rIns="0" bIns="0" rtlCol="0">
            <a:spAutoFit/>
          </a:bodyPr>
          <a:lstStyle/>
          <a:p>
            <a:pPr>
              <a:spcAft>
                <a:spcPts val="1000"/>
              </a:spcAft>
              <a:buClr>
                <a:schemeClr val="accent2"/>
              </a:buClr>
            </a:pPr>
            <a:r>
              <a:rPr lang="en-US" sz="1200" cap="all" dirty="0" smtClean="0">
                <a:solidFill>
                  <a:srgbClr val="054C70"/>
                </a:solidFill>
              </a:rPr>
              <a:t>Social security</a:t>
            </a:r>
            <a:endParaRPr lang="en-US" sz="1200" cap="all" dirty="0">
              <a:solidFill>
                <a:srgbClr val="054C70"/>
              </a:solidFill>
            </a:endParaRPr>
          </a:p>
        </p:txBody>
      </p:sp>
      <p:sp>
        <p:nvSpPr>
          <p:cNvPr id="34" name="Rectangle 33"/>
          <p:cNvSpPr/>
          <p:nvPr/>
        </p:nvSpPr>
        <p:spPr>
          <a:xfrm>
            <a:off x="-1191025" y="5776642"/>
            <a:ext cx="5609344" cy="182880"/>
          </a:xfrm>
          <a:prstGeom prst="rect">
            <a:avLst/>
          </a:prstGeom>
          <a:solidFill>
            <a:srgbClr val="CECE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 name="Freeform 19"/>
          <p:cNvSpPr/>
          <p:nvPr/>
        </p:nvSpPr>
        <p:spPr>
          <a:xfrm>
            <a:off x="0" y="5443265"/>
            <a:ext cx="9144000" cy="843675"/>
          </a:xfrm>
          <a:custGeom>
            <a:avLst/>
            <a:gdLst>
              <a:gd name="connsiteX0" fmla="*/ 1026813 w 9144000"/>
              <a:gd name="connsiteY0" fmla="*/ 303703 h 843675"/>
              <a:gd name="connsiteX1" fmla="*/ 990600 w 9144000"/>
              <a:gd name="connsiteY1" fmla="*/ 339916 h 843675"/>
              <a:gd name="connsiteX2" fmla="*/ 990600 w 9144000"/>
              <a:gd name="connsiteY2" fmla="*/ 484763 h 843675"/>
              <a:gd name="connsiteX3" fmla="*/ 1026813 w 9144000"/>
              <a:gd name="connsiteY3" fmla="*/ 520976 h 843675"/>
              <a:gd name="connsiteX4" fmla="*/ 7964787 w 9144000"/>
              <a:gd name="connsiteY4" fmla="*/ 520976 h 843675"/>
              <a:gd name="connsiteX5" fmla="*/ 8001000 w 9144000"/>
              <a:gd name="connsiteY5" fmla="*/ 484763 h 843675"/>
              <a:gd name="connsiteX6" fmla="*/ 8001000 w 9144000"/>
              <a:gd name="connsiteY6" fmla="*/ 339916 h 843675"/>
              <a:gd name="connsiteX7" fmla="*/ 7964787 w 9144000"/>
              <a:gd name="connsiteY7" fmla="*/ 303703 h 843675"/>
              <a:gd name="connsiteX8" fmla="*/ 0 w 9144000"/>
              <a:gd name="connsiteY8" fmla="*/ 0 h 843675"/>
              <a:gd name="connsiteX9" fmla="*/ 9144000 w 9144000"/>
              <a:gd name="connsiteY9" fmla="*/ 0 h 843675"/>
              <a:gd name="connsiteX10" fmla="*/ 9144000 w 9144000"/>
              <a:gd name="connsiteY10" fmla="*/ 843675 h 843675"/>
              <a:gd name="connsiteX11" fmla="*/ 0 w 9144000"/>
              <a:gd name="connsiteY11" fmla="*/ 843675 h 84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843675">
                <a:moveTo>
                  <a:pt x="1026813" y="303703"/>
                </a:moveTo>
                <a:cubicBezTo>
                  <a:pt x="1006813" y="303703"/>
                  <a:pt x="990600" y="319916"/>
                  <a:pt x="990600" y="339916"/>
                </a:cubicBezTo>
                <a:lnTo>
                  <a:pt x="990600" y="484763"/>
                </a:lnTo>
                <a:cubicBezTo>
                  <a:pt x="990600" y="504763"/>
                  <a:pt x="1006813" y="520976"/>
                  <a:pt x="1026813" y="520976"/>
                </a:cubicBezTo>
                <a:lnTo>
                  <a:pt x="7964787" y="520976"/>
                </a:lnTo>
                <a:cubicBezTo>
                  <a:pt x="7984787" y="520976"/>
                  <a:pt x="8001000" y="504763"/>
                  <a:pt x="8001000" y="484763"/>
                </a:cubicBezTo>
                <a:lnTo>
                  <a:pt x="8001000" y="339916"/>
                </a:lnTo>
                <a:cubicBezTo>
                  <a:pt x="8001000" y="319916"/>
                  <a:pt x="7984787" y="303703"/>
                  <a:pt x="7964787" y="303703"/>
                </a:cubicBezTo>
                <a:close/>
                <a:moveTo>
                  <a:pt x="0" y="0"/>
                </a:moveTo>
                <a:lnTo>
                  <a:pt x="9144000" y="0"/>
                </a:lnTo>
                <a:lnTo>
                  <a:pt x="9144000" y="843675"/>
                </a:lnTo>
                <a:lnTo>
                  <a:pt x="0" y="843675"/>
                </a:lnTo>
                <a:close/>
              </a:path>
            </a:pathLst>
          </a:custGeom>
          <a:solidFill>
            <a:schemeClr val="bg1"/>
          </a:solidFill>
          <a:ln>
            <a:solidFill>
              <a:schemeClr val="bg1">
                <a:lumMod val="85000"/>
              </a:schemeClr>
            </a:solidFill>
          </a:ln>
          <a:effectLst>
            <a:outerShdw blurRad="38100" dist="127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 name="Rectangle 24"/>
          <p:cNvSpPr/>
          <p:nvPr/>
        </p:nvSpPr>
        <p:spPr>
          <a:xfrm>
            <a:off x="0" y="6250349"/>
            <a:ext cx="9144000" cy="153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9" name="Oval 28"/>
          <p:cNvSpPr/>
          <p:nvPr/>
        </p:nvSpPr>
        <p:spPr>
          <a:xfrm>
            <a:off x="4263527" y="5695497"/>
            <a:ext cx="308473" cy="308473"/>
          </a:xfrm>
          <a:prstGeom prst="ellipse">
            <a:avLst/>
          </a:prstGeom>
          <a:solidFill>
            <a:srgbClr val="C0504D"/>
          </a:solidFill>
          <a:ln>
            <a:solidFill>
              <a:schemeClr val="bg1">
                <a:lumMod val="95000"/>
              </a:schemeClr>
            </a:solidFill>
          </a:ln>
          <a:effectLst>
            <a:outerShdw blurRad="50800" dist="254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7" name="TextBox 36"/>
          <p:cNvSpPr txBox="1"/>
          <p:nvPr/>
        </p:nvSpPr>
        <p:spPr>
          <a:xfrm>
            <a:off x="990597" y="5493812"/>
            <a:ext cx="1417055" cy="184666"/>
          </a:xfrm>
          <a:prstGeom prst="rect">
            <a:avLst/>
          </a:prstGeom>
          <a:noFill/>
        </p:spPr>
        <p:txBody>
          <a:bodyPr wrap="none" lIns="0" tIns="0" rIns="0" bIns="0" rtlCol="0">
            <a:spAutoFit/>
          </a:bodyPr>
          <a:lstStyle/>
          <a:p>
            <a:pPr>
              <a:spcAft>
                <a:spcPts val="1000"/>
              </a:spcAft>
              <a:buClr>
                <a:schemeClr val="accent2"/>
              </a:buClr>
            </a:pPr>
            <a:r>
              <a:rPr lang="en-US" sz="1200" cap="all" dirty="0" smtClean="0">
                <a:solidFill>
                  <a:srgbClr val="054C70"/>
                </a:solidFill>
              </a:rPr>
              <a:t>household plan</a:t>
            </a:r>
            <a:endParaRPr lang="en-US" sz="1200" cap="all" dirty="0">
              <a:solidFill>
                <a:srgbClr val="054C70"/>
              </a:solidFill>
            </a:endParaRPr>
          </a:p>
        </p:txBody>
      </p:sp>
      <p:sp>
        <p:nvSpPr>
          <p:cNvPr id="22" name="Rectangle 21"/>
          <p:cNvSpPr/>
          <p:nvPr/>
        </p:nvSpPr>
        <p:spPr>
          <a:xfrm>
            <a:off x="-99892" y="2391791"/>
            <a:ext cx="9243892" cy="568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 name="Rectangle 22"/>
          <p:cNvSpPr/>
          <p:nvPr/>
        </p:nvSpPr>
        <p:spPr>
          <a:xfrm>
            <a:off x="-99892" y="3745083"/>
            <a:ext cx="9243892" cy="45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 name="Rectangle 23"/>
          <p:cNvSpPr/>
          <p:nvPr/>
        </p:nvSpPr>
        <p:spPr>
          <a:xfrm>
            <a:off x="-99892" y="4995761"/>
            <a:ext cx="9243892" cy="48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2" name="Title 1"/>
          <p:cNvSpPr>
            <a:spLocks noGrp="1"/>
          </p:cNvSpPr>
          <p:nvPr>
            <p:ph type="title"/>
          </p:nvPr>
        </p:nvSpPr>
        <p:spPr/>
        <p:txBody>
          <a:bodyPr/>
          <a:lstStyle/>
          <a:p>
            <a:r>
              <a:rPr lang="en-US" dirty="0" smtClean="0"/>
              <a:t>THE LEVERS: </a:t>
            </a:r>
            <a:r>
              <a:rPr lang="en-US" dirty="0" smtClean="0">
                <a:solidFill>
                  <a:schemeClr val="tx2"/>
                </a:solidFill>
              </a:rPr>
              <a:t>WHAT YOU CAN ADJUST</a:t>
            </a:r>
            <a:endParaRPr lang="en-US" dirty="0">
              <a:solidFill>
                <a:schemeClr val="tx2"/>
              </a:solidFill>
            </a:endParaRPr>
          </a:p>
        </p:txBody>
      </p:sp>
      <p:sp>
        <p:nvSpPr>
          <p:cNvPr id="43" name="TextBox 42"/>
          <p:cNvSpPr txBox="1"/>
          <p:nvPr/>
        </p:nvSpPr>
        <p:spPr>
          <a:xfrm>
            <a:off x="990597" y="1340421"/>
            <a:ext cx="434414" cy="184666"/>
          </a:xfrm>
          <a:prstGeom prst="rect">
            <a:avLst/>
          </a:prstGeom>
          <a:noFill/>
        </p:spPr>
        <p:txBody>
          <a:bodyPr wrap="none" lIns="0" tIns="0" rIns="0" bIns="0" rtlCol="0">
            <a:spAutoFit/>
          </a:bodyPr>
          <a:lstStyle/>
          <a:p>
            <a:pPr>
              <a:spcAft>
                <a:spcPts val="1000"/>
              </a:spcAft>
              <a:buClr>
                <a:schemeClr val="accent2"/>
              </a:buClr>
            </a:pPr>
            <a:r>
              <a:rPr lang="en-US" sz="1200" cap="all" dirty="0" smtClean="0">
                <a:solidFill>
                  <a:schemeClr val="tx2"/>
                </a:solidFill>
                <a:latin typeface="+mj-lt"/>
              </a:rPr>
              <a:t>LESS</a:t>
            </a:r>
            <a:endParaRPr lang="en-US" sz="1200" cap="all" dirty="0">
              <a:solidFill>
                <a:schemeClr val="tx2"/>
              </a:solidFill>
              <a:latin typeface="+mj-lt"/>
            </a:endParaRPr>
          </a:p>
        </p:txBody>
      </p:sp>
      <p:sp>
        <p:nvSpPr>
          <p:cNvPr id="44" name="TextBox 43"/>
          <p:cNvSpPr txBox="1"/>
          <p:nvPr/>
        </p:nvSpPr>
        <p:spPr>
          <a:xfrm>
            <a:off x="7520746" y="1340421"/>
            <a:ext cx="504946" cy="184666"/>
          </a:xfrm>
          <a:prstGeom prst="rect">
            <a:avLst/>
          </a:prstGeom>
          <a:noFill/>
        </p:spPr>
        <p:txBody>
          <a:bodyPr wrap="none" lIns="0" tIns="0" rIns="0" bIns="0" rtlCol="0">
            <a:spAutoFit/>
          </a:bodyPr>
          <a:lstStyle/>
          <a:p>
            <a:pPr>
              <a:spcAft>
                <a:spcPts val="1000"/>
              </a:spcAft>
              <a:buClr>
                <a:schemeClr val="accent2"/>
              </a:buClr>
            </a:pPr>
            <a:r>
              <a:rPr lang="en-US" sz="1200" cap="all" dirty="0" smtClean="0">
                <a:solidFill>
                  <a:schemeClr val="tx2"/>
                </a:solidFill>
                <a:latin typeface="+mj-lt"/>
              </a:rPr>
              <a:t>more</a:t>
            </a:r>
            <a:endParaRPr lang="en-US" sz="1200" cap="all" dirty="0">
              <a:solidFill>
                <a:schemeClr val="tx2"/>
              </a:solidFill>
              <a:latin typeface="+mj-lt"/>
            </a:endParaRPr>
          </a:p>
        </p:txBody>
      </p:sp>
    </p:spTree>
    <p:extLst>
      <p:ext uri="{BB962C8B-B14F-4D97-AF65-F5344CB8AC3E}">
        <p14:creationId xmlns:p14="http://schemas.microsoft.com/office/powerpoint/2010/main" val="88438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autoRev="1" fill="hold" grpId="0" nodeType="withEffect">
                                  <p:stCondLst>
                                    <p:cond delay="0"/>
                                  </p:stCondLst>
                                  <p:childTnLst>
                                    <p:animMotion origin="layout" path="M 0 0 L 0.25 0 E" pathEditMode="fixed" ptsTypes="">
                                      <p:cBhvr>
                                        <p:cTn id="6" dur="1000" fill="hold"/>
                                        <p:tgtEl>
                                          <p:spTgt spid="5"/>
                                        </p:tgtEl>
                                        <p:attrNameLst>
                                          <p:attrName>ppt_x</p:attrName>
                                          <p:attrName>ppt_y</p:attrName>
                                        </p:attrNameLst>
                                      </p:cBhvr>
                                    </p:animMotion>
                                  </p:childTnLst>
                                </p:cTn>
                              </p:par>
                              <p:par>
                                <p:cTn id="7" presetID="63" presetClass="path" presetSubtype="0" accel="50000" decel="50000" autoRev="1" fill="hold" grpId="0" nodeType="withEffect">
                                  <p:stCondLst>
                                    <p:cond delay="0"/>
                                  </p:stCondLst>
                                  <p:childTnLst>
                                    <p:animMotion origin="layout" path="M 0 0 L 0.25 0 E" pathEditMode="relative" ptsTypes="">
                                      <p:cBhvr>
                                        <p:cTn id="8" dur="1000" fill="hold"/>
                                        <p:tgtEl>
                                          <p:spTgt spid="26"/>
                                        </p:tgtEl>
                                        <p:attrNameLst>
                                          <p:attrName>ppt_x</p:attrName>
                                          <p:attrName>ppt_y</p:attrName>
                                        </p:attrNameLst>
                                      </p:cBhvr>
                                    </p:animMotion>
                                  </p:childTnLst>
                                </p:cTn>
                              </p:par>
                              <p:par>
                                <p:cTn id="9" presetID="63" presetClass="path" presetSubtype="0" accel="50000" decel="50000" autoRev="1" fill="remove" grpId="0" nodeType="withEffect">
                                  <p:stCondLst>
                                    <p:cond delay="0"/>
                                  </p:stCondLst>
                                  <p:childTnLst>
                                    <p:animMotion origin="layout" path="M -0.0066 -1.48148E-6 L 0.2191 -1.48148E-6 " pathEditMode="relative" rAng="0" ptsTypes="AA">
                                      <p:cBhvr>
                                        <p:cTn id="10" dur="2000" fill="hold"/>
                                        <p:tgtEl>
                                          <p:spTgt spid="31"/>
                                        </p:tgtEl>
                                        <p:attrNameLst>
                                          <p:attrName>ppt_x</p:attrName>
                                          <p:attrName>ppt_y</p:attrName>
                                        </p:attrNameLst>
                                      </p:cBhvr>
                                      <p:rCtr x="11285" y="0"/>
                                    </p:animMotion>
                                  </p:childTnLst>
                                </p:cTn>
                              </p:par>
                              <p:par>
                                <p:cTn id="11" presetID="63" presetClass="path" presetSubtype="0" accel="50000" decel="50000" autoRev="1" fill="remove" grpId="0" nodeType="withEffect">
                                  <p:stCondLst>
                                    <p:cond delay="0"/>
                                  </p:stCondLst>
                                  <p:childTnLst>
                                    <p:animMotion origin="layout" path="M 5E-6 -1.48148E-6 L 0.22501 -1.48148E-6 " pathEditMode="relative" rAng="0" ptsTypes="AA">
                                      <p:cBhvr>
                                        <p:cTn id="12" dur="2000" fill="hold"/>
                                        <p:tgtEl>
                                          <p:spTgt spid="27"/>
                                        </p:tgtEl>
                                        <p:attrNameLst>
                                          <p:attrName>ppt_x</p:attrName>
                                          <p:attrName>ppt_y</p:attrName>
                                        </p:attrNameLst>
                                      </p:cBhvr>
                                      <p:rCtr x="11250" y="0"/>
                                    </p:animMotion>
                                  </p:childTnLst>
                                </p:cTn>
                              </p:par>
                              <p:par>
                                <p:cTn id="13" presetID="63" presetClass="path" presetSubtype="0" accel="50000" decel="50000" autoRev="1" fill="remove" grpId="0" nodeType="withEffect">
                                  <p:stCondLst>
                                    <p:cond delay="0"/>
                                  </p:stCondLst>
                                  <p:childTnLst>
                                    <p:animMotion origin="layout" path="M 3.33333E-6 2.22222E-6 L 0.13923 -0.0007 " pathEditMode="relative" rAng="0" ptsTypes="AA">
                                      <p:cBhvr>
                                        <p:cTn id="14" dur="2000" fill="hold"/>
                                        <p:tgtEl>
                                          <p:spTgt spid="33"/>
                                        </p:tgtEl>
                                        <p:attrNameLst>
                                          <p:attrName>ppt_x</p:attrName>
                                          <p:attrName>ppt_y</p:attrName>
                                        </p:attrNameLst>
                                      </p:cBhvr>
                                      <p:rCtr x="6962" y="-46"/>
                                    </p:animMotion>
                                  </p:childTnLst>
                                </p:cTn>
                              </p:par>
                              <p:par>
                                <p:cTn id="15" presetID="63" presetClass="path" presetSubtype="0" accel="50000" decel="50000" autoRev="1" fill="hold" grpId="0" nodeType="withEffect">
                                  <p:stCondLst>
                                    <p:cond delay="0"/>
                                  </p:stCondLst>
                                  <p:childTnLst>
                                    <p:animMotion origin="layout" path="M 2.77778E-6 1.11111E-6 L 0.13003 1.11111E-6 " pathEditMode="relative" rAng="0" ptsTypes="AA">
                                      <p:cBhvr>
                                        <p:cTn id="16" dur="2000" fill="hold"/>
                                        <p:tgtEl>
                                          <p:spTgt spid="28"/>
                                        </p:tgtEl>
                                        <p:attrNameLst>
                                          <p:attrName>ppt_x</p:attrName>
                                          <p:attrName>ppt_y</p:attrName>
                                        </p:attrNameLst>
                                      </p:cBhvr>
                                      <p:rCtr x="6493" y="0"/>
                                    </p:animMotion>
                                  </p:childTnLst>
                                </p:cTn>
                              </p:par>
                              <p:par>
                                <p:cTn id="17" presetID="35" presetClass="path" presetSubtype="0" accel="50000" decel="50000" autoRev="1" fill="hold" grpId="0" nodeType="withEffect">
                                  <p:stCondLst>
                                    <p:cond delay="0"/>
                                  </p:stCondLst>
                                  <p:childTnLst>
                                    <p:animMotion origin="layout" path="M 0 0 L -0.25 0 E" pathEditMode="relative" ptsTypes="">
                                      <p:cBhvr>
                                        <p:cTn id="18" dur="1000" fill="hold"/>
                                        <p:tgtEl>
                                          <p:spTgt spid="34"/>
                                        </p:tgtEl>
                                        <p:attrNameLst>
                                          <p:attrName>ppt_x</p:attrName>
                                          <p:attrName>ppt_y</p:attrName>
                                        </p:attrNameLst>
                                      </p:cBhvr>
                                    </p:animMotion>
                                  </p:childTnLst>
                                </p:cTn>
                              </p:par>
                              <p:par>
                                <p:cTn id="19" presetID="35" presetClass="path" presetSubtype="0" accel="50000" decel="50000" autoRev="1" fill="hold" grpId="0" nodeType="withEffect">
                                  <p:stCondLst>
                                    <p:cond delay="0"/>
                                  </p:stCondLst>
                                  <p:childTnLst>
                                    <p:animMotion origin="layout" path="M 0 0 L -0.25 0 E" pathEditMode="relative" ptsTypes="">
                                      <p:cBhvr>
                                        <p:cTn id="20" dur="1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31" grpId="0" animBg="1"/>
      <p:bldP spid="27" grpId="0" animBg="1"/>
      <p:bldP spid="33" grpId="0" animBg="1"/>
      <p:bldP spid="2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SOCIAL SECURITY: </a:t>
            </a:r>
            <a:r>
              <a:rPr lang="en-US" dirty="0" smtClean="0">
                <a:solidFill>
                  <a:schemeClr val="tx2"/>
                </a:solidFill>
              </a:rPr>
              <a:t>DELAYING</a:t>
            </a:r>
            <a:endParaRPr lang="en-US" dirty="0">
              <a:solidFill>
                <a:schemeClr val="tx2"/>
              </a:solidFill>
            </a:endParaRP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3377189162"/>
              </p:ext>
            </p:extLst>
          </p:nvPr>
        </p:nvGraphicFramePr>
        <p:xfrm>
          <a:off x="990600" y="1371600"/>
          <a:ext cx="7467600" cy="430371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Placeholder 19"/>
          <p:cNvSpPr>
            <a:spLocks noGrp="1"/>
          </p:cNvSpPr>
          <p:nvPr>
            <p:ph type="body" sz="quarter" idx="13"/>
          </p:nvPr>
        </p:nvSpPr>
        <p:spPr>
          <a:xfrm>
            <a:off x="993775" y="5845323"/>
            <a:ext cx="7480300" cy="1012677"/>
          </a:xfrm>
        </p:spPr>
        <p:txBody>
          <a:bodyPr bIns="347472"/>
          <a:lstStyle/>
          <a:p>
            <a:pPr lvl="0"/>
            <a:r>
              <a:rPr lang="en-US" dirty="0" smtClean="0"/>
              <a:t>Social Security payments calculated using the Social Security Quick Calculator. This assumes an individual who is currently age 62 in 2016 (date of birth 2/28/54), who is continuing to work, and who is earning $40,000 each year until benefits begin. All figures reflect current dollars. Actual benefits would be higher to reflect future adjustments for inflation. Each year that this individual waits to initiate his/her Social Security benefits, his/her annual retirement income from Social Security would increase by about 7% to 8%, regardless of any potential increases due to additional years of earnings. These results are for illustrative purposes only and are generic in nature. Source: Social Security Quick Calculator, https://www.ssa.gov/oact/quickcalc/, February 2016.</a:t>
            </a:r>
          </a:p>
        </p:txBody>
      </p:sp>
      <p:cxnSp>
        <p:nvCxnSpPr>
          <p:cNvPr id="28" name="Straight Arrow Connector 5"/>
          <p:cNvCxnSpPr/>
          <p:nvPr/>
        </p:nvCxnSpPr>
        <p:spPr>
          <a:xfrm>
            <a:off x="1131570" y="4064198"/>
            <a:ext cx="5811672" cy="0"/>
          </a:xfrm>
          <a:prstGeom prst="straightConnector1">
            <a:avLst/>
          </a:prstGeom>
          <a:ln w="38100">
            <a:solidFill>
              <a:srgbClr val="C0504D"/>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2345374" y="2719953"/>
            <a:ext cx="4597868" cy="2495227"/>
            <a:chOff x="2345373" y="3813493"/>
            <a:chExt cx="5929947" cy="1740868"/>
          </a:xfrm>
        </p:grpSpPr>
        <p:sp>
          <p:nvSpPr>
            <p:cNvPr id="30" name="Line 11"/>
            <p:cNvSpPr>
              <a:spLocks noChangeShapeType="1"/>
            </p:cNvSpPr>
            <p:nvPr/>
          </p:nvSpPr>
          <p:spPr bwMode="auto">
            <a:xfrm>
              <a:off x="2345373" y="3813493"/>
              <a:ext cx="5929947" cy="0"/>
            </a:xfrm>
            <a:prstGeom prst="line">
              <a:avLst/>
            </a:prstGeom>
            <a:ln w="38100">
              <a:solidFill>
                <a:srgbClr val="054C70"/>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txBody>
            <a:bodyPr wrap="none"/>
            <a:lstStyle/>
            <a:p>
              <a:pPr fontAlgn="auto">
                <a:spcBef>
                  <a:spcPts val="0"/>
                </a:spcBef>
                <a:spcAft>
                  <a:spcPts val="0"/>
                </a:spcAft>
                <a:defRPr/>
              </a:pPr>
              <a:endParaRPr lang="en-US" dirty="0"/>
            </a:p>
          </p:txBody>
        </p:sp>
        <p:sp>
          <p:nvSpPr>
            <p:cNvPr id="31" name="Line 12"/>
            <p:cNvSpPr>
              <a:spLocks noChangeShapeType="1"/>
            </p:cNvSpPr>
            <p:nvPr/>
          </p:nvSpPr>
          <p:spPr bwMode="auto">
            <a:xfrm>
              <a:off x="2370608" y="3813493"/>
              <a:ext cx="0" cy="1740868"/>
            </a:xfrm>
            <a:prstGeom prst="line">
              <a:avLst/>
            </a:prstGeom>
            <a:ln w="38100">
              <a:solidFill>
                <a:srgbClr val="054C70"/>
              </a:solidFill>
              <a:headEnd type="none" w="med" len="med"/>
              <a:tailEnd type="none" w="lg"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dirty="0"/>
            </a:p>
          </p:txBody>
        </p:sp>
      </p:grpSp>
      <p:sp>
        <p:nvSpPr>
          <p:cNvPr id="39" name="Rectangular Callout 38"/>
          <p:cNvSpPr/>
          <p:nvPr/>
        </p:nvSpPr>
        <p:spPr>
          <a:xfrm>
            <a:off x="1727397" y="1650239"/>
            <a:ext cx="1691212" cy="690005"/>
          </a:xfrm>
          <a:prstGeom prst="wedgeRectCallout">
            <a:avLst>
              <a:gd name="adj1" fmla="val -44451"/>
              <a:gd name="adj2" fmla="val 93610"/>
            </a:avLst>
          </a:prstGeom>
          <a:solidFill>
            <a:srgbClr val="C0504D"/>
          </a:solidFill>
          <a:ln>
            <a:noFill/>
          </a:ln>
        </p:spPr>
        <p:txBody>
          <a:bodyPr wrap="square" lIns="91440" tIns="91440" rIns="91440" bIns="91440" anchor="ctr">
            <a:noAutofit/>
          </a:bodyPr>
          <a:lstStyle/>
          <a:p>
            <a:pPr fontAlgn="auto">
              <a:spcBef>
                <a:spcPts val="0"/>
              </a:spcBef>
              <a:spcAft>
                <a:spcPts val="0"/>
              </a:spcAft>
              <a:defRPr/>
            </a:pPr>
            <a:r>
              <a:rPr lang="en-US" sz="1200" dirty="0">
                <a:solidFill>
                  <a:schemeClr val="bg1"/>
                </a:solidFill>
                <a:cs typeface="Trade Gothic LT Std"/>
              </a:rPr>
              <a:t>Retirement savings draws down over time</a:t>
            </a:r>
            <a:endParaRPr lang="en-US" sz="1200" b="1" dirty="0">
              <a:solidFill>
                <a:schemeClr val="bg1"/>
              </a:solidFill>
              <a:cs typeface="Trade Gothic LT Std"/>
            </a:endParaRPr>
          </a:p>
        </p:txBody>
      </p:sp>
      <p:sp>
        <p:nvSpPr>
          <p:cNvPr id="41" name="Rectangle 40"/>
          <p:cNvSpPr/>
          <p:nvPr/>
        </p:nvSpPr>
        <p:spPr>
          <a:xfrm>
            <a:off x="7160110" y="2540784"/>
            <a:ext cx="1389530" cy="1084950"/>
          </a:xfrm>
          <a:prstGeom prst="rect">
            <a:avLst/>
          </a:prstGeom>
          <a:ln>
            <a:noFill/>
          </a:ln>
        </p:spPr>
        <p:txBody>
          <a:bodyPr wrap="square" lIns="0" tIns="0" rIns="0" bIns="0" anchor="b">
            <a:noAutofit/>
          </a:bodyPr>
          <a:lstStyle/>
          <a:p>
            <a:pPr fontAlgn="auto">
              <a:spcBef>
                <a:spcPts val="0"/>
              </a:spcBef>
              <a:spcAft>
                <a:spcPts val="600"/>
              </a:spcAft>
              <a:defRPr/>
            </a:pPr>
            <a:r>
              <a:rPr lang="en-US" sz="1200" dirty="0">
                <a:solidFill>
                  <a:srgbClr val="3B3B3B"/>
                </a:solidFill>
                <a:cs typeface="Trade Gothic LT Std"/>
              </a:rPr>
              <a:t>Start receiving Social Security benefits at age 70… </a:t>
            </a:r>
            <a:endParaRPr lang="en-US" sz="1200" dirty="0" smtClean="0">
              <a:solidFill>
                <a:srgbClr val="3B3B3B"/>
              </a:solidFill>
              <a:cs typeface="Trade Gothic LT Std"/>
            </a:endParaRPr>
          </a:p>
          <a:p>
            <a:pPr fontAlgn="auto">
              <a:spcBef>
                <a:spcPts val="0"/>
              </a:spcBef>
              <a:spcAft>
                <a:spcPts val="1200"/>
              </a:spcAft>
              <a:defRPr/>
            </a:pPr>
            <a:r>
              <a:rPr lang="en-US" sz="1200" b="1" dirty="0" smtClean="0">
                <a:solidFill>
                  <a:srgbClr val="054C70"/>
                </a:solidFill>
                <a:cs typeface="Trade Gothic LT Std"/>
              </a:rPr>
              <a:t>Social </a:t>
            </a:r>
            <a:r>
              <a:rPr lang="en-US" sz="1200" b="1" dirty="0">
                <a:solidFill>
                  <a:srgbClr val="054C70"/>
                </a:solidFill>
                <a:cs typeface="Trade Gothic LT Std"/>
              </a:rPr>
              <a:t>Security Payment: </a:t>
            </a:r>
            <a:r>
              <a:rPr lang="en-US" sz="1200" b="1" dirty="0" smtClean="0">
                <a:solidFill>
                  <a:srgbClr val="054C70"/>
                </a:solidFill>
                <a:cs typeface="Trade Gothic LT Std"/>
              </a:rPr>
              <a:t>$20,916</a:t>
            </a:r>
            <a:endParaRPr lang="en-US" sz="1200" b="1" dirty="0">
              <a:solidFill>
                <a:srgbClr val="054C70"/>
              </a:solidFill>
              <a:cs typeface="Trade Gothic LT Std"/>
            </a:endParaRPr>
          </a:p>
        </p:txBody>
      </p:sp>
      <p:sp>
        <p:nvSpPr>
          <p:cNvPr id="42" name="Rectangle 41"/>
          <p:cNvSpPr/>
          <p:nvPr/>
        </p:nvSpPr>
        <p:spPr>
          <a:xfrm>
            <a:off x="7160109" y="3968978"/>
            <a:ext cx="1389531" cy="971929"/>
          </a:xfrm>
          <a:prstGeom prst="rect">
            <a:avLst/>
          </a:prstGeom>
          <a:ln>
            <a:noFill/>
          </a:ln>
        </p:spPr>
        <p:txBody>
          <a:bodyPr wrap="square" lIns="0" tIns="0" rIns="0" bIns="0">
            <a:noAutofit/>
          </a:bodyPr>
          <a:lstStyle/>
          <a:p>
            <a:pPr fontAlgn="auto">
              <a:spcBef>
                <a:spcPts val="0"/>
              </a:spcBef>
              <a:spcAft>
                <a:spcPts val="600"/>
              </a:spcAft>
              <a:defRPr/>
            </a:pPr>
            <a:r>
              <a:rPr lang="en-US" sz="1200" dirty="0">
                <a:solidFill>
                  <a:srgbClr val="3B3B3B"/>
                </a:solidFill>
                <a:cs typeface="Trade Gothic LT Std"/>
              </a:rPr>
              <a:t>Start receiving Social Security benefits at age 62</a:t>
            </a:r>
            <a:r>
              <a:rPr lang="en-US" sz="1200" dirty="0" smtClean="0">
                <a:solidFill>
                  <a:srgbClr val="3B3B3B"/>
                </a:solidFill>
                <a:cs typeface="Trade Gothic LT Std"/>
              </a:rPr>
              <a:t>…</a:t>
            </a:r>
            <a:endParaRPr lang="en-US" sz="1200" dirty="0">
              <a:solidFill>
                <a:srgbClr val="3B3B3B"/>
              </a:solidFill>
              <a:cs typeface="Trade Gothic LT Std"/>
            </a:endParaRPr>
          </a:p>
          <a:p>
            <a:pPr fontAlgn="auto">
              <a:spcBef>
                <a:spcPts val="0"/>
              </a:spcBef>
              <a:spcAft>
                <a:spcPts val="0"/>
              </a:spcAft>
              <a:defRPr/>
            </a:pPr>
            <a:r>
              <a:rPr lang="en-US" sz="1200" b="1" dirty="0">
                <a:solidFill>
                  <a:srgbClr val="C0504D"/>
                </a:solidFill>
                <a:cs typeface="Trade Gothic LT Std"/>
              </a:rPr>
              <a:t>Social Security Payment: </a:t>
            </a:r>
            <a:r>
              <a:rPr lang="en-US" sz="1200" b="1" dirty="0" smtClean="0">
                <a:solidFill>
                  <a:srgbClr val="C0504D"/>
                </a:solidFill>
                <a:cs typeface="Trade Gothic LT Std"/>
              </a:rPr>
              <a:t>$10,824</a:t>
            </a:r>
            <a:endParaRPr lang="en-US" sz="1200" b="1" dirty="0">
              <a:solidFill>
                <a:srgbClr val="C0504D"/>
              </a:solidFill>
              <a:cs typeface="Trade Gothic LT Std"/>
            </a:endParaRPr>
          </a:p>
        </p:txBody>
      </p:sp>
      <p:sp>
        <p:nvSpPr>
          <p:cNvPr id="18" name="Arc 17"/>
          <p:cNvSpPr/>
          <p:nvPr/>
        </p:nvSpPr>
        <p:spPr>
          <a:xfrm>
            <a:off x="-4933506" y="2626243"/>
            <a:ext cx="11876748" cy="5564788"/>
          </a:xfrm>
          <a:prstGeom prst="arc">
            <a:avLst>
              <a:gd name="adj1" fmla="val 16369304"/>
              <a:gd name="adj2" fmla="val 21469304"/>
            </a:avLst>
          </a:prstGeom>
          <a:ln w="38100" cap="rnd">
            <a:solidFill>
              <a:srgbClr val="E47F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8492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0" name="Group 59"/>
          <p:cNvGrpSpPr/>
          <p:nvPr/>
        </p:nvGrpSpPr>
        <p:grpSpPr>
          <a:xfrm>
            <a:off x="1295225" y="4697470"/>
            <a:ext cx="564299" cy="535157"/>
            <a:chOff x="3619500" y="2479675"/>
            <a:chExt cx="676275" cy="641350"/>
          </a:xfrm>
          <a:solidFill>
            <a:srgbClr val="054C70"/>
          </a:solidFill>
        </p:grpSpPr>
        <p:sp>
          <p:nvSpPr>
            <p:cNvPr id="38" name="Freeform 5"/>
            <p:cNvSpPr>
              <a:spLocks noEditPoints="1"/>
            </p:cNvSpPr>
            <p:nvPr/>
          </p:nvSpPr>
          <p:spPr bwMode="auto">
            <a:xfrm>
              <a:off x="3619500" y="2851150"/>
              <a:ext cx="676275" cy="269875"/>
            </a:xfrm>
            <a:custGeom>
              <a:avLst/>
              <a:gdLst>
                <a:gd name="T0" fmla="*/ 238 w 240"/>
                <a:gd name="T1" fmla="*/ 41 h 96"/>
                <a:gd name="T2" fmla="*/ 204 w 240"/>
                <a:gd name="T3" fmla="*/ 29 h 96"/>
                <a:gd name="T4" fmla="*/ 167 w 240"/>
                <a:gd name="T5" fmla="*/ 41 h 96"/>
                <a:gd name="T6" fmla="*/ 167 w 240"/>
                <a:gd name="T7" fmla="*/ 40 h 96"/>
                <a:gd name="T8" fmla="*/ 152 w 240"/>
                <a:gd name="T9" fmla="*/ 24 h 96"/>
                <a:gd name="T10" fmla="*/ 137 w 240"/>
                <a:gd name="T11" fmla="*/ 24 h 96"/>
                <a:gd name="T12" fmla="*/ 121 w 240"/>
                <a:gd name="T13" fmla="*/ 24 h 96"/>
                <a:gd name="T14" fmla="*/ 76 w 240"/>
                <a:gd name="T15" fmla="*/ 8 h 96"/>
                <a:gd name="T16" fmla="*/ 48 w 240"/>
                <a:gd name="T17" fmla="*/ 8 h 96"/>
                <a:gd name="T18" fmla="*/ 48 w 240"/>
                <a:gd name="T19" fmla="*/ 4 h 96"/>
                <a:gd name="T20" fmla="*/ 44 w 240"/>
                <a:gd name="T21" fmla="*/ 0 h 96"/>
                <a:gd name="T22" fmla="*/ 4 w 240"/>
                <a:gd name="T23" fmla="*/ 0 h 96"/>
                <a:gd name="T24" fmla="*/ 0 w 240"/>
                <a:gd name="T25" fmla="*/ 4 h 96"/>
                <a:gd name="T26" fmla="*/ 0 w 240"/>
                <a:gd name="T27" fmla="*/ 76 h 96"/>
                <a:gd name="T28" fmla="*/ 4 w 240"/>
                <a:gd name="T29" fmla="*/ 80 h 96"/>
                <a:gd name="T30" fmla="*/ 44 w 240"/>
                <a:gd name="T31" fmla="*/ 80 h 96"/>
                <a:gd name="T32" fmla="*/ 48 w 240"/>
                <a:gd name="T33" fmla="*/ 76 h 96"/>
                <a:gd name="T34" fmla="*/ 48 w 240"/>
                <a:gd name="T35" fmla="*/ 73 h 96"/>
                <a:gd name="T36" fmla="*/ 74 w 240"/>
                <a:gd name="T37" fmla="*/ 82 h 96"/>
                <a:gd name="T38" fmla="*/ 127 w 240"/>
                <a:gd name="T39" fmla="*/ 96 h 96"/>
                <a:gd name="T40" fmla="*/ 193 w 240"/>
                <a:gd name="T41" fmla="*/ 71 h 96"/>
                <a:gd name="T42" fmla="*/ 237 w 240"/>
                <a:gd name="T43" fmla="*/ 48 h 96"/>
                <a:gd name="T44" fmla="*/ 240 w 240"/>
                <a:gd name="T45" fmla="*/ 45 h 96"/>
                <a:gd name="T46" fmla="*/ 238 w 240"/>
                <a:gd name="T47" fmla="*/ 41 h 96"/>
                <a:gd name="T48" fmla="*/ 40 w 240"/>
                <a:gd name="T49" fmla="*/ 72 h 96"/>
                <a:gd name="T50" fmla="*/ 8 w 240"/>
                <a:gd name="T51" fmla="*/ 72 h 96"/>
                <a:gd name="T52" fmla="*/ 8 w 240"/>
                <a:gd name="T53" fmla="*/ 8 h 96"/>
                <a:gd name="T54" fmla="*/ 40 w 240"/>
                <a:gd name="T55" fmla="*/ 8 h 96"/>
                <a:gd name="T56" fmla="*/ 40 w 240"/>
                <a:gd name="T57" fmla="*/ 72 h 96"/>
                <a:gd name="T58" fmla="*/ 189 w 240"/>
                <a:gd name="T59" fmla="*/ 64 h 96"/>
                <a:gd name="T60" fmla="*/ 76 w 240"/>
                <a:gd name="T61" fmla="*/ 75 h 96"/>
                <a:gd name="T62" fmla="*/ 48 w 240"/>
                <a:gd name="T63" fmla="*/ 65 h 96"/>
                <a:gd name="T64" fmla="*/ 48 w 240"/>
                <a:gd name="T65" fmla="*/ 16 h 96"/>
                <a:gd name="T66" fmla="*/ 76 w 240"/>
                <a:gd name="T67" fmla="*/ 16 h 96"/>
                <a:gd name="T68" fmla="*/ 117 w 240"/>
                <a:gd name="T69" fmla="*/ 31 h 96"/>
                <a:gd name="T70" fmla="*/ 120 w 240"/>
                <a:gd name="T71" fmla="*/ 32 h 96"/>
                <a:gd name="T72" fmla="*/ 137 w 240"/>
                <a:gd name="T73" fmla="*/ 32 h 96"/>
                <a:gd name="T74" fmla="*/ 152 w 240"/>
                <a:gd name="T75" fmla="*/ 32 h 96"/>
                <a:gd name="T76" fmla="*/ 159 w 240"/>
                <a:gd name="T77" fmla="*/ 40 h 96"/>
                <a:gd name="T78" fmla="*/ 152 w 240"/>
                <a:gd name="T79" fmla="*/ 48 h 96"/>
                <a:gd name="T80" fmla="*/ 96 w 240"/>
                <a:gd name="T81" fmla="*/ 48 h 96"/>
                <a:gd name="T82" fmla="*/ 92 w 240"/>
                <a:gd name="T83" fmla="*/ 52 h 96"/>
                <a:gd name="T84" fmla="*/ 96 w 240"/>
                <a:gd name="T85" fmla="*/ 56 h 96"/>
                <a:gd name="T86" fmla="*/ 152 w 240"/>
                <a:gd name="T87" fmla="*/ 56 h 96"/>
                <a:gd name="T88" fmla="*/ 164 w 240"/>
                <a:gd name="T89" fmla="*/ 51 h 96"/>
                <a:gd name="T90" fmla="*/ 207 w 240"/>
                <a:gd name="T91" fmla="*/ 36 h 96"/>
                <a:gd name="T92" fmla="*/ 229 w 240"/>
                <a:gd name="T93" fmla="*/ 43 h 96"/>
                <a:gd name="T94" fmla="*/ 189 w 240"/>
                <a:gd name="T95"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96">
                  <a:moveTo>
                    <a:pt x="238" y="41"/>
                  </a:moveTo>
                  <a:cubicBezTo>
                    <a:pt x="229" y="32"/>
                    <a:pt x="219" y="25"/>
                    <a:pt x="204" y="29"/>
                  </a:cubicBezTo>
                  <a:cubicBezTo>
                    <a:pt x="167" y="41"/>
                    <a:pt x="167" y="41"/>
                    <a:pt x="167" y="41"/>
                  </a:cubicBezTo>
                  <a:cubicBezTo>
                    <a:pt x="167" y="41"/>
                    <a:pt x="167" y="40"/>
                    <a:pt x="167" y="40"/>
                  </a:cubicBezTo>
                  <a:cubicBezTo>
                    <a:pt x="167" y="32"/>
                    <a:pt x="162" y="24"/>
                    <a:pt x="152" y="24"/>
                  </a:cubicBezTo>
                  <a:cubicBezTo>
                    <a:pt x="145" y="24"/>
                    <a:pt x="140" y="24"/>
                    <a:pt x="137" y="24"/>
                  </a:cubicBezTo>
                  <a:cubicBezTo>
                    <a:pt x="132" y="24"/>
                    <a:pt x="128" y="24"/>
                    <a:pt x="121" y="24"/>
                  </a:cubicBezTo>
                  <a:cubicBezTo>
                    <a:pt x="107" y="14"/>
                    <a:pt x="92" y="8"/>
                    <a:pt x="76" y="8"/>
                  </a:cubicBezTo>
                  <a:cubicBezTo>
                    <a:pt x="48" y="8"/>
                    <a:pt x="48" y="8"/>
                    <a:pt x="48" y="8"/>
                  </a:cubicBezTo>
                  <a:cubicBezTo>
                    <a:pt x="48" y="4"/>
                    <a:pt x="48" y="4"/>
                    <a:pt x="48" y="4"/>
                  </a:cubicBezTo>
                  <a:cubicBezTo>
                    <a:pt x="48" y="2"/>
                    <a:pt x="46" y="0"/>
                    <a:pt x="44" y="0"/>
                  </a:cubicBezTo>
                  <a:cubicBezTo>
                    <a:pt x="4" y="0"/>
                    <a:pt x="4" y="0"/>
                    <a:pt x="4" y="0"/>
                  </a:cubicBezTo>
                  <a:cubicBezTo>
                    <a:pt x="1" y="0"/>
                    <a:pt x="0" y="2"/>
                    <a:pt x="0" y="4"/>
                  </a:cubicBezTo>
                  <a:cubicBezTo>
                    <a:pt x="0" y="76"/>
                    <a:pt x="0" y="76"/>
                    <a:pt x="0" y="76"/>
                  </a:cubicBezTo>
                  <a:cubicBezTo>
                    <a:pt x="0" y="78"/>
                    <a:pt x="1" y="80"/>
                    <a:pt x="4" y="80"/>
                  </a:cubicBezTo>
                  <a:cubicBezTo>
                    <a:pt x="44" y="80"/>
                    <a:pt x="44" y="80"/>
                    <a:pt x="44" y="80"/>
                  </a:cubicBezTo>
                  <a:cubicBezTo>
                    <a:pt x="46" y="80"/>
                    <a:pt x="48" y="78"/>
                    <a:pt x="48" y="76"/>
                  </a:cubicBezTo>
                  <a:cubicBezTo>
                    <a:pt x="48" y="73"/>
                    <a:pt x="48" y="73"/>
                    <a:pt x="48" y="73"/>
                  </a:cubicBezTo>
                  <a:cubicBezTo>
                    <a:pt x="57" y="77"/>
                    <a:pt x="66" y="80"/>
                    <a:pt x="74" y="82"/>
                  </a:cubicBezTo>
                  <a:cubicBezTo>
                    <a:pt x="99" y="91"/>
                    <a:pt x="114" y="96"/>
                    <a:pt x="127" y="96"/>
                  </a:cubicBezTo>
                  <a:cubicBezTo>
                    <a:pt x="144" y="96"/>
                    <a:pt x="159" y="88"/>
                    <a:pt x="193" y="71"/>
                  </a:cubicBezTo>
                  <a:cubicBezTo>
                    <a:pt x="205" y="64"/>
                    <a:pt x="219" y="57"/>
                    <a:pt x="237" y="48"/>
                  </a:cubicBezTo>
                  <a:cubicBezTo>
                    <a:pt x="238" y="47"/>
                    <a:pt x="239" y="46"/>
                    <a:pt x="240" y="45"/>
                  </a:cubicBezTo>
                  <a:cubicBezTo>
                    <a:pt x="240" y="44"/>
                    <a:pt x="239" y="42"/>
                    <a:pt x="238" y="41"/>
                  </a:cubicBezTo>
                  <a:close/>
                  <a:moveTo>
                    <a:pt x="40" y="72"/>
                  </a:moveTo>
                  <a:cubicBezTo>
                    <a:pt x="8" y="72"/>
                    <a:pt x="8" y="72"/>
                    <a:pt x="8" y="72"/>
                  </a:cubicBezTo>
                  <a:cubicBezTo>
                    <a:pt x="8" y="8"/>
                    <a:pt x="8" y="8"/>
                    <a:pt x="8" y="8"/>
                  </a:cubicBezTo>
                  <a:cubicBezTo>
                    <a:pt x="40" y="8"/>
                    <a:pt x="40" y="8"/>
                    <a:pt x="40" y="8"/>
                  </a:cubicBezTo>
                  <a:lnTo>
                    <a:pt x="40" y="72"/>
                  </a:lnTo>
                  <a:close/>
                  <a:moveTo>
                    <a:pt x="189" y="64"/>
                  </a:moveTo>
                  <a:cubicBezTo>
                    <a:pt x="131" y="94"/>
                    <a:pt x="131" y="94"/>
                    <a:pt x="76" y="75"/>
                  </a:cubicBezTo>
                  <a:cubicBezTo>
                    <a:pt x="68" y="72"/>
                    <a:pt x="59" y="68"/>
                    <a:pt x="48" y="65"/>
                  </a:cubicBezTo>
                  <a:cubicBezTo>
                    <a:pt x="48" y="16"/>
                    <a:pt x="48" y="16"/>
                    <a:pt x="48" y="16"/>
                  </a:cubicBezTo>
                  <a:cubicBezTo>
                    <a:pt x="76" y="16"/>
                    <a:pt x="76" y="16"/>
                    <a:pt x="76" y="16"/>
                  </a:cubicBezTo>
                  <a:cubicBezTo>
                    <a:pt x="90" y="16"/>
                    <a:pt x="104" y="21"/>
                    <a:pt x="117" y="31"/>
                  </a:cubicBezTo>
                  <a:cubicBezTo>
                    <a:pt x="118" y="32"/>
                    <a:pt x="119" y="32"/>
                    <a:pt x="120" y="32"/>
                  </a:cubicBezTo>
                  <a:cubicBezTo>
                    <a:pt x="128" y="32"/>
                    <a:pt x="131" y="32"/>
                    <a:pt x="137" y="32"/>
                  </a:cubicBezTo>
                  <a:cubicBezTo>
                    <a:pt x="140" y="32"/>
                    <a:pt x="145" y="32"/>
                    <a:pt x="152" y="32"/>
                  </a:cubicBezTo>
                  <a:cubicBezTo>
                    <a:pt x="157" y="32"/>
                    <a:pt x="159" y="37"/>
                    <a:pt x="159" y="40"/>
                  </a:cubicBezTo>
                  <a:cubicBezTo>
                    <a:pt x="159" y="44"/>
                    <a:pt x="157" y="48"/>
                    <a:pt x="152" y="48"/>
                  </a:cubicBezTo>
                  <a:cubicBezTo>
                    <a:pt x="96" y="48"/>
                    <a:pt x="96" y="48"/>
                    <a:pt x="96" y="48"/>
                  </a:cubicBezTo>
                  <a:cubicBezTo>
                    <a:pt x="93" y="48"/>
                    <a:pt x="92" y="50"/>
                    <a:pt x="92" y="52"/>
                  </a:cubicBezTo>
                  <a:cubicBezTo>
                    <a:pt x="92" y="54"/>
                    <a:pt x="93" y="56"/>
                    <a:pt x="96" y="56"/>
                  </a:cubicBezTo>
                  <a:cubicBezTo>
                    <a:pt x="152" y="56"/>
                    <a:pt x="152" y="56"/>
                    <a:pt x="152" y="56"/>
                  </a:cubicBezTo>
                  <a:cubicBezTo>
                    <a:pt x="157" y="56"/>
                    <a:pt x="161" y="54"/>
                    <a:pt x="164" y="51"/>
                  </a:cubicBezTo>
                  <a:cubicBezTo>
                    <a:pt x="207" y="36"/>
                    <a:pt x="207" y="36"/>
                    <a:pt x="207" y="36"/>
                  </a:cubicBezTo>
                  <a:cubicBezTo>
                    <a:pt x="214" y="34"/>
                    <a:pt x="220" y="36"/>
                    <a:pt x="229" y="43"/>
                  </a:cubicBezTo>
                  <a:cubicBezTo>
                    <a:pt x="213" y="51"/>
                    <a:pt x="200" y="58"/>
                    <a:pt x="18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auto">
            <a:xfrm>
              <a:off x="3957638" y="2727325"/>
              <a:ext cx="22225" cy="90488"/>
            </a:xfrm>
            <a:custGeom>
              <a:avLst/>
              <a:gdLst>
                <a:gd name="T0" fmla="*/ 4 w 8"/>
                <a:gd name="T1" fmla="*/ 32 h 32"/>
                <a:gd name="T2" fmla="*/ 8 w 8"/>
                <a:gd name="T3" fmla="*/ 28 h 32"/>
                <a:gd name="T4" fmla="*/ 8 w 8"/>
                <a:gd name="T5" fmla="*/ 4 h 32"/>
                <a:gd name="T6" fmla="*/ 4 w 8"/>
                <a:gd name="T7" fmla="*/ 0 h 32"/>
                <a:gd name="T8" fmla="*/ 0 w 8"/>
                <a:gd name="T9" fmla="*/ 4 h 32"/>
                <a:gd name="T10" fmla="*/ 0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6" y="32"/>
                    <a:pt x="8" y="30"/>
                    <a:pt x="8" y="28"/>
                  </a:cubicBezTo>
                  <a:cubicBezTo>
                    <a:pt x="8" y="4"/>
                    <a:pt x="8" y="4"/>
                    <a:pt x="8" y="4"/>
                  </a:cubicBezTo>
                  <a:cubicBezTo>
                    <a:pt x="8" y="2"/>
                    <a:pt x="6" y="0"/>
                    <a:pt x="4" y="0"/>
                  </a:cubicBezTo>
                  <a:cubicBezTo>
                    <a:pt x="1" y="0"/>
                    <a:pt x="0" y="2"/>
                    <a:pt x="0" y="4"/>
                  </a:cubicBezTo>
                  <a:cubicBezTo>
                    <a:pt x="0" y="28"/>
                    <a:pt x="0" y="28"/>
                    <a:pt x="0" y="28"/>
                  </a:cubicBezTo>
                  <a:cubicBezTo>
                    <a:pt x="0" y="30"/>
                    <a:pt x="1" y="32"/>
                    <a:pt x="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p:nvSpPr>
          <p:spPr bwMode="auto">
            <a:xfrm>
              <a:off x="4092575" y="2524125"/>
              <a:ext cx="22225" cy="90488"/>
            </a:xfrm>
            <a:custGeom>
              <a:avLst/>
              <a:gdLst>
                <a:gd name="T0" fmla="*/ 4 w 8"/>
                <a:gd name="T1" fmla="*/ 32 h 32"/>
                <a:gd name="T2" fmla="*/ 8 w 8"/>
                <a:gd name="T3" fmla="*/ 28 h 32"/>
                <a:gd name="T4" fmla="*/ 8 w 8"/>
                <a:gd name="T5" fmla="*/ 4 h 32"/>
                <a:gd name="T6" fmla="*/ 4 w 8"/>
                <a:gd name="T7" fmla="*/ 0 h 32"/>
                <a:gd name="T8" fmla="*/ 0 w 8"/>
                <a:gd name="T9" fmla="*/ 4 h 32"/>
                <a:gd name="T10" fmla="*/ 0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6" y="32"/>
                    <a:pt x="8" y="30"/>
                    <a:pt x="8" y="28"/>
                  </a:cubicBezTo>
                  <a:cubicBezTo>
                    <a:pt x="8" y="4"/>
                    <a:pt x="8" y="4"/>
                    <a:pt x="8" y="4"/>
                  </a:cubicBezTo>
                  <a:cubicBezTo>
                    <a:pt x="8" y="2"/>
                    <a:pt x="6" y="0"/>
                    <a:pt x="4" y="0"/>
                  </a:cubicBezTo>
                  <a:cubicBezTo>
                    <a:pt x="1" y="0"/>
                    <a:pt x="0" y="2"/>
                    <a:pt x="0" y="4"/>
                  </a:cubicBezTo>
                  <a:cubicBezTo>
                    <a:pt x="0" y="28"/>
                    <a:pt x="0" y="28"/>
                    <a:pt x="0" y="28"/>
                  </a:cubicBezTo>
                  <a:cubicBezTo>
                    <a:pt x="0" y="30"/>
                    <a:pt x="1" y="32"/>
                    <a:pt x="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p:cNvSpPr>
              <a:spLocks noEditPoints="1"/>
            </p:cNvSpPr>
            <p:nvPr/>
          </p:nvSpPr>
          <p:spPr bwMode="auto">
            <a:xfrm>
              <a:off x="3878263" y="2682875"/>
              <a:ext cx="180975" cy="179388"/>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8 h 64"/>
                <a:gd name="T12" fmla="*/ 56 w 64"/>
                <a:gd name="T13" fmla="*/ 32 h 64"/>
                <a:gd name="T14" fmla="*/ 32 w 64"/>
                <a:gd name="T15" fmla="*/ 56 h 64"/>
                <a:gd name="T16" fmla="*/ 8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50"/>
                    <a:pt x="64" y="32"/>
                  </a:cubicBezTo>
                  <a:cubicBezTo>
                    <a:pt x="64" y="15"/>
                    <a:pt x="49" y="0"/>
                    <a:pt x="32" y="0"/>
                  </a:cubicBezTo>
                  <a:cubicBezTo>
                    <a:pt x="14" y="0"/>
                    <a:pt x="0" y="15"/>
                    <a:pt x="0" y="32"/>
                  </a:cubicBezTo>
                  <a:cubicBezTo>
                    <a:pt x="0" y="50"/>
                    <a:pt x="14" y="64"/>
                    <a:pt x="32" y="64"/>
                  </a:cubicBezTo>
                  <a:close/>
                  <a:moveTo>
                    <a:pt x="32" y="8"/>
                  </a:moveTo>
                  <a:cubicBezTo>
                    <a:pt x="45" y="8"/>
                    <a:pt x="56" y="19"/>
                    <a:pt x="56" y="32"/>
                  </a:cubicBezTo>
                  <a:cubicBezTo>
                    <a:pt x="56" y="45"/>
                    <a:pt x="45" y="56"/>
                    <a:pt x="32" y="56"/>
                  </a:cubicBezTo>
                  <a:cubicBezTo>
                    <a:pt x="18" y="56"/>
                    <a:pt x="8" y="45"/>
                    <a:pt x="8" y="32"/>
                  </a:cubicBezTo>
                  <a:cubicBezTo>
                    <a:pt x="8" y="19"/>
                    <a:pt x="18"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p:cNvSpPr>
              <a:spLocks noEditPoints="1"/>
            </p:cNvSpPr>
            <p:nvPr/>
          </p:nvSpPr>
          <p:spPr bwMode="auto">
            <a:xfrm>
              <a:off x="4013200" y="2479675"/>
              <a:ext cx="180975" cy="179388"/>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8 h 64"/>
                <a:gd name="T12" fmla="*/ 56 w 64"/>
                <a:gd name="T13" fmla="*/ 32 h 64"/>
                <a:gd name="T14" fmla="*/ 32 w 64"/>
                <a:gd name="T15" fmla="*/ 56 h 64"/>
                <a:gd name="T16" fmla="*/ 8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50"/>
                    <a:pt x="64" y="32"/>
                  </a:cubicBezTo>
                  <a:cubicBezTo>
                    <a:pt x="64" y="15"/>
                    <a:pt x="49" y="0"/>
                    <a:pt x="32" y="0"/>
                  </a:cubicBezTo>
                  <a:cubicBezTo>
                    <a:pt x="14" y="0"/>
                    <a:pt x="0" y="15"/>
                    <a:pt x="0" y="32"/>
                  </a:cubicBezTo>
                  <a:cubicBezTo>
                    <a:pt x="0" y="50"/>
                    <a:pt x="14" y="64"/>
                    <a:pt x="32" y="64"/>
                  </a:cubicBezTo>
                  <a:close/>
                  <a:moveTo>
                    <a:pt x="32" y="8"/>
                  </a:moveTo>
                  <a:cubicBezTo>
                    <a:pt x="45" y="8"/>
                    <a:pt x="56" y="19"/>
                    <a:pt x="56" y="32"/>
                  </a:cubicBezTo>
                  <a:cubicBezTo>
                    <a:pt x="56" y="45"/>
                    <a:pt x="45" y="56"/>
                    <a:pt x="32" y="56"/>
                  </a:cubicBezTo>
                  <a:cubicBezTo>
                    <a:pt x="18" y="56"/>
                    <a:pt x="8" y="45"/>
                    <a:pt x="8" y="32"/>
                  </a:cubicBezTo>
                  <a:cubicBezTo>
                    <a:pt x="8" y="19"/>
                    <a:pt x="18"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p:cNvGrpSpPr/>
          <p:nvPr/>
        </p:nvGrpSpPr>
        <p:grpSpPr>
          <a:xfrm>
            <a:off x="5914769" y="4739517"/>
            <a:ext cx="532094" cy="532094"/>
            <a:chOff x="3721100" y="3514725"/>
            <a:chExt cx="674688" cy="674688"/>
          </a:xfrm>
          <a:solidFill>
            <a:srgbClr val="054C70"/>
          </a:solidFill>
        </p:grpSpPr>
        <p:sp>
          <p:nvSpPr>
            <p:cNvPr id="44" name="Freeform 10"/>
            <p:cNvSpPr>
              <a:spLocks noEditPoints="1"/>
            </p:cNvSpPr>
            <p:nvPr/>
          </p:nvSpPr>
          <p:spPr bwMode="auto">
            <a:xfrm>
              <a:off x="3721100" y="3514725"/>
              <a:ext cx="473075" cy="608013"/>
            </a:xfrm>
            <a:custGeom>
              <a:avLst/>
              <a:gdLst>
                <a:gd name="T0" fmla="*/ 160 w 168"/>
                <a:gd name="T1" fmla="*/ 95 h 216"/>
                <a:gd name="T2" fmla="*/ 168 w 168"/>
                <a:gd name="T3" fmla="*/ 95 h 216"/>
                <a:gd name="T4" fmla="*/ 168 w 168"/>
                <a:gd name="T5" fmla="*/ 52 h 216"/>
                <a:gd name="T6" fmla="*/ 167 w 168"/>
                <a:gd name="T7" fmla="*/ 51 h 216"/>
                <a:gd name="T8" fmla="*/ 166 w 168"/>
                <a:gd name="T9" fmla="*/ 49 h 216"/>
                <a:gd name="T10" fmla="*/ 118 w 168"/>
                <a:gd name="T11" fmla="*/ 1 h 216"/>
                <a:gd name="T12" fmla="*/ 117 w 168"/>
                <a:gd name="T13" fmla="*/ 0 h 216"/>
                <a:gd name="T14" fmla="*/ 116 w 168"/>
                <a:gd name="T15" fmla="*/ 0 h 216"/>
                <a:gd name="T16" fmla="*/ 4 w 168"/>
                <a:gd name="T17" fmla="*/ 0 h 216"/>
                <a:gd name="T18" fmla="*/ 0 w 168"/>
                <a:gd name="T19" fmla="*/ 4 h 216"/>
                <a:gd name="T20" fmla="*/ 0 w 168"/>
                <a:gd name="T21" fmla="*/ 212 h 216"/>
                <a:gd name="T22" fmla="*/ 4 w 168"/>
                <a:gd name="T23" fmla="*/ 216 h 216"/>
                <a:gd name="T24" fmla="*/ 104 w 168"/>
                <a:gd name="T25" fmla="*/ 216 h 216"/>
                <a:gd name="T26" fmla="*/ 104 w 168"/>
                <a:gd name="T27" fmla="*/ 208 h 216"/>
                <a:gd name="T28" fmla="*/ 8 w 168"/>
                <a:gd name="T29" fmla="*/ 208 h 216"/>
                <a:gd name="T30" fmla="*/ 8 w 168"/>
                <a:gd name="T31" fmla="*/ 8 h 216"/>
                <a:gd name="T32" fmla="*/ 112 w 168"/>
                <a:gd name="T33" fmla="*/ 8 h 216"/>
                <a:gd name="T34" fmla="*/ 112 w 168"/>
                <a:gd name="T35" fmla="*/ 52 h 216"/>
                <a:gd name="T36" fmla="*/ 116 w 168"/>
                <a:gd name="T37" fmla="*/ 56 h 216"/>
                <a:gd name="T38" fmla="*/ 160 w 168"/>
                <a:gd name="T39" fmla="*/ 56 h 216"/>
                <a:gd name="T40" fmla="*/ 160 w 168"/>
                <a:gd name="T41" fmla="*/ 95 h 216"/>
                <a:gd name="T42" fmla="*/ 120 w 168"/>
                <a:gd name="T43" fmla="*/ 14 h 216"/>
                <a:gd name="T44" fmla="*/ 154 w 168"/>
                <a:gd name="T45" fmla="*/ 48 h 216"/>
                <a:gd name="T46" fmla="*/ 120 w 168"/>
                <a:gd name="T47" fmla="*/ 48 h 216"/>
                <a:gd name="T48" fmla="*/ 120 w 168"/>
                <a:gd name="T49" fmla="*/ 1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16">
                  <a:moveTo>
                    <a:pt x="160" y="95"/>
                  </a:moveTo>
                  <a:cubicBezTo>
                    <a:pt x="168" y="95"/>
                    <a:pt x="168" y="95"/>
                    <a:pt x="168" y="95"/>
                  </a:cubicBezTo>
                  <a:cubicBezTo>
                    <a:pt x="168" y="52"/>
                    <a:pt x="168" y="52"/>
                    <a:pt x="168" y="52"/>
                  </a:cubicBezTo>
                  <a:cubicBezTo>
                    <a:pt x="168" y="52"/>
                    <a:pt x="167" y="51"/>
                    <a:pt x="167" y="51"/>
                  </a:cubicBezTo>
                  <a:cubicBezTo>
                    <a:pt x="167" y="50"/>
                    <a:pt x="167" y="50"/>
                    <a:pt x="166" y="49"/>
                  </a:cubicBezTo>
                  <a:cubicBezTo>
                    <a:pt x="118" y="1"/>
                    <a:pt x="118" y="1"/>
                    <a:pt x="118" y="1"/>
                  </a:cubicBezTo>
                  <a:cubicBezTo>
                    <a:pt x="118" y="1"/>
                    <a:pt x="118" y="1"/>
                    <a:pt x="117" y="0"/>
                  </a:cubicBezTo>
                  <a:cubicBezTo>
                    <a:pt x="117" y="0"/>
                    <a:pt x="116" y="0"/>
                    <a:pt x="116" y="0"/>
                  </a:cubicBezTo>
                  <a:cubicBezTo>
                    <a:pt x="4" y="0"/>
                    <a:pt x="4" y="0"/>
                    <a:pt x="4" y="0"/>
                  </a:cubicBezTo>
                  <a:cubicBezTo>
                    <a:pt x="1" y="0"/>
                    <a:pt x="0" y="2"/>
                    <a:pt x="0" y="4"/>
                  </a:cubicBezTo>
                  <a:cubicBezTo>
                    <a:pt x="0" y="212"/>
                    <a:pt x="0" y="212"/>
                    <a:pt x="0" y="212"/>
                  </a:cubicBezTo>
                  <a:cubicBezTo>
                    <a:pt x="0" y="214"/>
                    <a:pt x="1" y="216"/>
                    <a:pt x="4" y="216"/>
                  </a:cubicBezTo>
                  <a:cubicBezTo>
                    <a:pt x="104" y="216"/>
                    <a:pt x="104" y="216"/>
                    <a:pt x="104" y="216"/>
                  </a:cubicBezTo>
                  <a:cubicBezTo>
                    <a:pt x="104" y="208"/>
                    <a:pt x="104" y="208"/>
                    <a:pt x="104" y="208"/>
                  </a:cubicBezTo>
                  <a:cubicBezTo>
                    <a:pt x="8" y="208"/>
                    <a:pt x="8" y="208"/>
                    <a:pt x="8" y="208"/>
                  </a:cubicBezTo>
                  <a:cubicBezTo>
                    <a:pt x="8" y="8"/>
                    <a:pt x="8" y="8"/>
                    <a:pt x="8" y="8"/>
                  </a:cubicBezTo>
                  <a:cubicBezTo>
                    <a:pt x="112" y="8"/>
                    <a:pt x="112" y="8"/>
                    <a:pt x="112" y="8"/>
                  </a:cubicBezTo>
                  <a:cubicBezTo>
                    <a:pt x="112" y="52"/>
                    <a:pt x="112" y="52"/>
                    <a:pt x="112" y="52"/>
                  </a:cubicBezTo>
                  <a:cubicBezTo>
                    <a:pt x="112" y="54"/>
                    <a:pt x="113" y="56"/>
                    <a:pt x="116" y="56"/>
                  </a:cubicBezTo>
                  <a:cubicBezTo>
                    <a:pt x="160" y="56"/>
                    <a:pt x="160" y="56"/>
                    <a:pt x="160" y="56"/>
                  </a:cubicBezTo>
                  <a:lnTo>
                    <a:pt x="160" y="95"/>
                  </a:lnTo>
                  <a:close/>
                  <a:moveTo>
                    <a:pt x="120" y="14"/>
                  </a:moveTo>
                  <a:cubicBezTo>
                    <a:pt x="154" y="48"/>
                    <a:pt x="154" y="48"/>
                    <a:pt x="154" y="48"/>
                  </a:cubicBezTo>
                  <a:cubicBezTo>
                    <a:pt x="120" y="48"/>
                    <a:pt x="120" y="48"/>
                    <a:pt x="120" y="48"/>
                  </a:cubicBezTo>
                  <a:lnTo>
                    <a:pt x="12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1"/>
            <p:cNvSpPr>
              <a:spLocks noEditPoints="1"/>
            </p:cNvSpPr>
            <p:nvPr/>
          </p:nvSpPr>
          <p:spPr bwMode="auto">
            <a:xfrm>
              <a:off x="4059238" y="3852863"/>
              <a:ext cx="336550" cy="336550"/>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60 w 120"/>
                <a:gd name="T11" fmla="*/ 112 h 120"/>
                <a:gd name="T12" fmla="*/ 8 w 120"/>
                <a:gd name="T13" fmla="*/ 60 h 120"/>
                <a:gd name="T14" fmla="*/ 60 w 120"/>
                <a:gd name="T15" fmla="*/ 8 h 120"/>
                <a:gd name="T16" fmla="*/ 112 w 120"/>
                <a:gd name="T17" fmla="*/ 60 h 120"/>
                <a:gd name="T18" fmla="*/ 60 w 120"/>
                <a:gd name="T1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6" y="0"/>
                    <a:pt x="0" y="27"/>
                    <a:pt x="0" y="60"/>
                  </a:cubicBezTo>
                  <a:cubicBezTo>
                    <a:pt x="0" y="93"/>
                    <a:pt x="26" y="120"/>
                    <a:pt x="60" y="120"/>
                  </a:cubicBezTo>
                  <a:cubicBezTo>
                    <a:pt x="93" y="120"/>
                    <a:pt x="120" y="93"/>
                    <a:pt x="120" y="60"/>
                  </a:cubicBezTo>
                  <a:cubicBezTo>
                    <a:pt x="120" y="27"/>
                    <a:pt x="93" y="0"/>
                    <a:pt x="60" y="0"/>
                  </a:cubicBezTo>
                  <a:close/>
                  <a:moveTo>
                    <a:pt x="60" y="112"/>
                  </a:moveTo>
                  <a:cubicBezTo>
                    <a:pt x="31" y="112"/>
                    <a:pt x="8" y="89"/>
                    <a:pt x="8" y="60"/>
                  </a:cubicBezTo>
                  <a:cubicBezTo>
                    <a:pt x="8" y="31"/>
                    <a:pt x="31" y="8"/>
                    <a:pt x="60" y="8"/>
                  </a:cubicBezTo>
                  <a:cubicBezTo>
                    <a:pt x="88" y="8"/>
                    <a:pt x="112" y="31"/>
                    <a:pt x="112" y="60"/>
                  </a:cubicBezTo>
                  <a:cubicBezTo>
                    <a:pt x="112" y="89"/>
                    <a:pt x="88" y="112"/>
                    <a:pt x="6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2"/>
            <p:cNvSpPr>
              <a:spLocks/>
            </p:cNvSpPr>
            <p:nvPr/>
          </p:nvSpPr>
          <p:spPr bwMode="auto">
            <a:xfrm>
              <a:off x="4117975" y="3995738"/>
              <a:ext cx="55563" cy="68263"/>
            </a:xfrm>
            <a:custGeom>
              <a:avLst/>
              <a:gdLst>
                <a:gd name="T0" fmla="*/ 16 w 20"/>
                <a:gd name="T1" fmla="*/ 3 h 24"/>
                <a:gd name="T2" fmla="*/ 16 w 20"/>
                <a:gd name="T3" fmla="*/ 17 h 24"/>
                <a:gd name="T4" fmla="*/ 3 w 20"/>
                <a:gd name="T5" fmla="*/ 1 h 24"/>
                <a:gd name="T6" fmla="*/ 1 w 20"/>
                <a:gd name="T7" fmla="*/ 1 h 24"/>
                <a:gd name="T8" fmla="*/ 0 w 20"/>
                <a:gd name="T9" fmla="*/ 3 h 24"/>
                <a:gd name="T10" fmla="*/ 0 w 20"/>
                <a:gd name="T11" fmla="*/ 22 h 24"/>
                <a:gd name="T12" fmla="*/ 2 w 20"/>
                <a:gd name="T13" fmla="*/ 24 h 24"/>
                <a:gd name="T14" fmla="*/ 4 w 20"/>
                <a:gd name="T15" fmla="*/ 22 h 24"/>
                <a:gd name="T16" fmla="*/ 4 w 20"/>
                <a:gd name="T17" fmla="*/ 8 h 24"/>
                <a:gd name="T18" fmla="*/ 16 w 20"/>
                <a:gd name="T19" fmla="*/ 24 h 24"/>
                <a:gd name="T20" fmla="*/ 18 w 20"/>
                <a:gd name="T21" fmla="*/ 24 h 24"/>
                <a:gd name="T22" fmla="*/ 18 w 20"/>
                <a:gd name="T23" fmla="*/ 24 h 24"/>
                <a:gd name="T24" fmla="*/ 20 w 20"/>
                <a:gd name="T25" fmla="*/ 22 h 24"/>
                <a:gd name="T26" fmla="*/ 20 w 20"/>
                <a:gd name="T27" fmla="*/ 3 h 24"/>
                <a:gd name="T28" fmla="*/ 18 w 20"/>
                <a:gd name="T29" fmla="*/ 1 h 24"/>
                <a:gd name="T30" fmla="*/ 16 w 20"/>
                <a:gd name="T31"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4">
                  <a:moveTo>
                    <a:pt x="16" y="3"/>
                  </a:moveTo>
                  <a:cubicBezTo>
                    <a:pt x="16" y="17"/>
                    <a:pt x="16" y="17"/>
                    <a:pt x="16" y="17"/>
                  </a:cubicBezTo>
                  <a:cubicBezTo>
                    <a:pt x="3" y="1"/>
                    <a:pt x="3" y="1"/>
                    <a:pt x="3" y="1"/>
                  </a:cubicBezTo>
                  <a:cubicBezTo>
                    <a:pt x="3" y="1"/>
                    <a:pt x="2" y="0"/>
                    <a:pt x="1" y="1"/>
                  </a:cubicBezTo>
                  <a:cubicBezTo>
                    <a:pt x="0" y="1"/>
                    <a:pt x="0" y="2"/>
                    <a:pt x="0" y="3"/>
                  </a:cubicBezTo>
                  <a:cubicBezTo>
                    <a:pt x="0" y="22"/>
                    <a:pt x="0" y="22"/>
                    <a:pt x="0" y="22"/>
                  </a:cubicBezTo>
                  <a:cubicBezTo>
                    <a:pt x="0" y="24"/>
                    <a:pt x="1" y="24"/>
                    <a:pt x="2" y="24"/>
                  </a:cubicBezTo>
                  <a:cubicBezTo>
                    <a:pt x="3" y="24"/>
                    <a:pt x="4" y="24"/>
                    <a:pt x="4" y="22"/>
                  </a:cubicBezTo>
                  <a:cubicBezTo>
                    <a:pt x="4" y="8"/>
                    <a:pt x="4" y="8"/>
                    <a:pt x="4" y="8"/>
                  </a:cubicBezTo>
                  <a:cubicBezTo>
                    <a:pt x="16" y="24"/>
                    <a:pt x="16" y="24"/>
                    <a:pt x="16" y="24"/>
                  </a:cubicBezTo>
                  <a:cubicBezTo>
                    <a:pt x="16" y="24"/>
                    <a:pt x="17" y="24"/>
                    <a:pt x="18" y="24"/>
                  </a:cubicBezTo>
                  <a:cubicBezTo>
                    <a:pt x="18" y="24"/>
                    <a:pt x="18" y="24"/>
                    <a:pt x="18" y="24"/>
                  </a:cubicBezTo>
                  <a:cubicBezTo>
                    <a:pt x="19" y="24"/>
                    <a:pt x="20" y="23"/>
                    <a:pt x="20" y="22"/>
                  </a:cubicBezTo>
                  <a:cubicBezTo>
                    <a:pt x="20" y="3"/>
                    <a:pt x="20" y="3"/>
                    <a:pt x="20" y="3"/>
                  </a:cubicBezTo>
                  <a:cubicBezTo>
                    <a:pt x="20" y="1"/>
                    <a:pt x="19" y="1"/>
                    <a:pt x="18" y="1"/>
                  </a:cubicBezTo>
                  <a:cubicBezTo>
                    <a:pt x="17" y="1"/>
                    <a:pt x="16" y="1"/>
                    <a:pt x="1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3"/>
            <p:cNvSpPr>
              <a:spLocks/>
            </p:cNvSpPr>
            <p:nvPr/>
          </p:nvSpPr>
          <p:spPr bwMode="auto">
            <a:xfrm>
              <a:off x="4184650" y="3998913"/>
              <a:ext cx="50800" cy="65088"/>
            </a:xfrm>
            <a:custGeom>
              <a:avLst/>
              <a:gdLst>
                <a:gd name="T0" fmla="*/ 16 w 18"/>
                <a:gd name="T1" fmla="*/ 4 h 23"/>
                <a:gd name="T2" fmla="*/ 18 w 18"/>
                <a:gd name="T3" fmla="*/ 2 h 23"/>
                <a:gd name="T4" fmla="*/ 16 w 18"/>
                <a:gd name="T5" fmla="*/ 0 h 23"/>
                <a:gd name="T6" fmla="*/ 2 w 18"/>
                <a:gd name="T7" fmla="*/ 0 h 23"/>
                <a:gd name="T8" fmla="*/ 0 w 18"/>
                <a:gd name="T9" fmla="*/ 2 h 23"/>
                <a:gd name="T10" fmla="*/ 0 w 18"/>
                <a:gd name="T11" fmla="*/ 21 h 23"/>
                <a:gd name="T12" fmla="*/ 2 w 18"/>
                <a:gd name="T13" fmla="*/ 23 h 23"/>
                <a:gd name="T14" fmla="*/ 16 w 18"/>
                <a:gd name="T15" fmla="*/ 23 h 23"/>
                <a:gd name="T16" fmla="*/ 18 w 18"/>
                <a:gd name="T17" fmla="*/ 21 h 23"/>
                <a:gd name="T18" fmla="*/ 16 w 18"/>
                <a:gd name="T19" fmla="*/ 19 h 23"/>
                <a:gd name="T20" fmla="*/ 4 w 18"/>
                <a:gd name="T21" fmla="*/ 19 h 23"/>
                <a:gd name="T22" fmla="*/ 4 w 18"/>
                <a:gd name="T23" fmla="*/ 14 h 23"/>
                <a:gd name="T24" fmla="*/ 12 w 18"/>
                <a:gd name="T25" fmla="*/ 14 h 23"/>
                <a:gd name="T26" fmla="*/ 14 w 18"/>
                <a:gd name="T27" fmla="*/ 12 h 23"/>
                <a:gd name="T28" fmla="*/ 12 w 18"/>
                <a:gd name="T29" fmla="*/ 10 h 23"/>
                <a:gd name="T30" fmla="*/ 4 w 18"/>
                <a:gd name="T31" fmla="*/ 10 h 23"/>
                <a:gd name="T32" fmla="*/ 4 w 18"/>
                <a:gd name="T33" fmla="*/ 4 h 23"/>
                <a:gd name="T34" fmla="*/ 16 w 18"/>
                <a:gd name="T35"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3">
                  <a:moveTo>
                    <a:pt x="16" y="4"/>
                  </a:moveTo>
                  <a:cubicBezTo>
                    <a:pt x="17" y="4"/>
                    <a:pt x="18" y="3"/>
                    <a:pt x="18" y="2"/>
                  </a:cubicBezTo>
                  <a:cubicBezTo>
                    <a:pt x="18" y="0"/>
                    <a:pt x="17" y="0"/>
                    <a:pt x="16" y="0"/>
                  </a:cubicBezTo>
                  <a:cubicBezTo>
                    <a:pt x="2" y="0"/>
                    <a:pt x="2" y="0"/>
                    <a:pt x="2" y="0"/>
                  </a:cubicBezTo>
                  <a:cubicBezTo>
                    <a:pt x="1" y="0"/>
                    <a:pt x="0" y="0"/>
                    <a:pt x="0" y="2"/>
                  </a:cubicBezTo>
                  <a:cubicBezTo>
                    <a:pt x="0" y="21"/>
                    <a:pt x="0" y="21"/>
                    <a:pt x="0" y="21"/>
                  </a:cubicBezTo>
                  <a:cubicBezTo>
                    <a:pt x="0" y="23"/>
                    <a:pt x="1" y="23"/>
                    <a:pt x="2" y="23"/>
                  </a:cubicBezTo>
                  <a:cubicBezTo>
                    <a:pt x="16" y="23"/>
                    <a:pt x="16" y="23"/>
                    <a:pt x="16" y="23"/>
                  </a:cubicBezTo>
                  <a:cubicBezTo>
                    <a:pt x="17" y="23"/>
                    <a:pt x="18" y="23"/>
                    <a:pt x="18" y="21"/>
                  </a:cubicBezTo>
                  <a:cubicBezTo>
                    <a:pt x="18" y="20"/>
                    <a:pt x="17" y="19"/>
                    <a:pt x="16" y="19"/>
                  </a:cubicBezTo>
                  <a:cubicBezTo>
                    <a:pt x="4" y="19"/>
                    <a:pt x="4" y="19"/>
                    <a:pt x="4" y="19"/>
                  </a:cubicBezTo>
                  <a:cubicBezTo>
                    <a:pt x="4" y="14"/>
                    <a:pt x="4" y="14"/>
                    <a:pt x="4" y="14"/>
                  </a:cubicBezTo>
                  <a:cubicBezTo>
                    <a:pt x="12" y="14"/>
                    <a:pt x="12" y="14"/>
                    <a:pt x="12" y="14"/>
                  </a:cubicBezTo>
                  <a:cubicBezTo>
                    <a:pt x="13" y="14"/>
                    <a:pt x="14" y="13"/>
                    <a:pt x="14" y="12"/>
                  </a:cubicBezTo>
                  <a:cubicBezTo>
                    <a:pt x="14" y="10"/>
                    <a:pt x="13" y="10"/>
                    <a:pt x="12" y="10"/>
                  </a:cubicBezTo>
                  <a:cubicBezTo>
                    <a:pt x="4" y="10"/>
                    <a:pt x="4" y="10"/>
                    <a:pt x="4" y="10"/>
                  </a:cubicBezTo>
                  <a:cubicBezTo>
                    <a:pt x="4" y="4"/>
                    <a:pt x="4" y="4"/>
                    <a:pt x="4" y="4"/>
                  </a:cubicBezTo>
                  <a:lnTo>
                    <a:pt x="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auto">
            <a:xfrm>
              <a:off x="4244975" y="3995738"/>
              <a:ext cx="95250" cy="69850"/>
            </a:xfrm>
            <a:custGeom>
              <a:avLst/>
              <a:gdLst>
                <a:gd name="T0" fmla="*/ 30 w 34"/>
                <a:gd name="T1" fmla="*/ 2 h 25"/>
                <a:gd name="T2" fmla="*/ 25 w 34"/>
                <a:gd name="T3" fmla="*/ 17 h 25"/>
                <a:gd name="T4" fmla="*/ 19 w 34"/>
                <a:gd name="T5" fmla="*/ 2 h 25"/>
                <a:gd name="T6" fmla="*/ 17 w 34"/>
                <a:gd name="T7" fmla="*/ 1 h 25"/>
                <a:gd name="T8" fmla="*/ 15 w 34"/>
                <a:gd name="T9" fmla="*/ 2 h 25"/>
                <a:gd name="T10" fmla="*/ 9 w 34"/>
                <a:gd name="T11" fmla="*/ 17 h 25"/>
                <a:gd name="T12" fmla="*/ 4 w 34"/>
                <a:gd name="T13" fmla="*/ 2 h 25"/>
                <a:gd name="T14" fmla="*/ 1 w 34"/>
                <a:gd name="T15" fmla="*/ 1 h 25"/>
                <a:gd name="T16" fmla="*/ 0 w 34"/>
                <a:gd name="T17" fmla="*/ 3 h 25"/>
                <a:gd name="T18" fmla="*/ 8 w 34"/>
                <a:gd name="T19" fmla="*/ 23 h 25"/>
                <a:gd name="T20" fmla="*/ 9 w 34"/>
                <a:gd name="T21" fmla="*/ 25 h 25"/>
                <a:gd name="T22" fmla="*/ 11 w 34"/>
                <a:gd name="T23" fmla="*/ 23 h 25"/>
                <a:gd name="T24" fmla="*/ 17 w 34"/>
                <a:gd name="T25" fmla="*/ 8 h 25"/>
                <a:gd name="T26" fmla="*/ 23 w 34"/>
                <a:gd name="T27" fmla="*/ 23 h 25"/>
                <a:gd name="T28" fmla="*/ 25 w 34"/>
                <a:gd name="T29" fmla="*/ 25 h 25"/>
                <a:gd name="T30" fmla="*/ 26 w 34"/>
                <a:gd name="T31" fmla="*/ 23 h 25"/>
                <a:gd name="T32" fmla="*/ 34 w 34"/>
                <a:gd name="T33" fmla="*/ 3 h 25"/>
                <a:gd name="T34" fmla="*/ 33 w 34"/>
                <a:gd name="T35" fmla="*/ 1 h 25"/>
                <a:gd name="T36" fmla="*/ 30 w 34"/>
                <a:gd name="T3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5">
                  <a:moveTo>
                    <a:pt x="30" y="2"/>
                  </a:moveTo>
                  <a:cubicBezTo>
                    <a:pt x="25" y="17"/>
                    <a:pt x="25" y="17"/>
                    <a:pt x="25" y="17"/>
                  </a:cubicBezTo>
                  <a:cubicBezTo>
                    <a:pt x="19" y="2"/>
                    <a:pt x="19" y="2"/>
                    <a:pt x="19" y="2"/>
                  </a:cubicBezTo>
                  <a:cubicBezTo>
                    <a:pt x="19" y="1"/>
                    <a:pt x="18" y="1"/>
                    <a:pt x="17" y="1"/>
                  </a:cubicBezTo>
                  <a:cubicBezTo>
                    <a:pt x="16" y="1"/>
                    <a:pt x="15" y="1"/>
                    <a:pt x="15" y="2"/>
                  </a:cubicBezTo>
                  <a:cubicBezTo>
                    <a:pt x="9" y="17"/>
                    <a:pt x="9" y="17"/>
                    <a:pt x="9" y="17"/>
                  </a:cubicBezTo>
                  <a:cubicBezTo>
                    <a:pt x="4" y="2"/>
                    <a:pt x="4" y="2"/>
                    <a:pt x="4" y="2"/>
                  </a:cubicBezTo>
                  <a:cubicBezTo>
                    <a:pt x="3" y="1"/>
                    <a:pt x="2" y="0"/>
                    <a:pt x="1" y="1"/>
                  </a:cubicBezTo>
                  <a:cubicBezTo>
                    <a:pt x="0" y="1"/>
                    <a:pt x="0" y="2"/>
                    <a:pt x="0" y="3"/>
                  </a:cubicBezTo>
                  <a:cubicBezTo>
                    <a:pt x="8" y="23"/>
                    <a:pt x="8" y="23"/>
                    <a:pt x="8" y="23"/>
                  </a:cubicBezTo>
                  <a:cubicBezTo>
                    <a:pt x="8" y="24"/>
                    <a:pt x="9" y="25"/>
                    <a:pt x="9" y="25"/>
                  </a:cubicBezTo>
                  <a:cubicBezTo>
                    <a:pt x="10" y="25"/>
                    <a:pt x="11" y="24"/>
                    <a:pt x="11" y="23"/>
                  </a:cubicBezTo>
                  <a:cubicBezTo>
                    <a:pt x="17" y="8"/>
                    <a:pt x="17" y="8"/>
                    <a:pt x="17" y="8"/>
                  </a:cubicBezTo>
                  <a:cubicBezTo>
                    <a:pt x="23" y="23"/>
                    <a:pt x="23" y="23"/>
                    <a:pt x="23" y="23"/>
                  </a:cubicBezTo>
                  <a:cubicBezTo>
                    <a:pt x="23" y="24"/>
                    <a:pt x="24" y="25"/>
                    <a:pt x="25" y="25"/>
                  </a:cubicBezTo>
                  <a:cubicBezTo>
                    <a:pt x="25" y="25"/>
                    <a:pt x="26" y="24"/>
                    <a:pt x="26" y="23"/>
                  </a:cubicBezTo>
                  <a:cubicBezTo>
                    <a:pt x="34" y="3"/>
                    <a:pt x="34" y="3"/>
                    <a:pt x="34" y="3"/>
                  </a:cubicBezTo>
                  <a:cubicBezTo>
                    <a:pt x="34" y="2"/>
                    <a:pt x="34" y="1"/>
                    <a:pt x="33" y="1"/>
                  </a:cubicBezTo>
                  <a:cubicBezTo>
                    <a:pt x="32" y="0"/>
                    <a:pt x="31" y="1"/>
                    <a:pt x="3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p:cNvGrpSpPr/>
          <p:nvPr/>
        </p:nvGrpSpPr>
        <p:grpSpPr>
          <a:xfrm>
            <a:off x="7364360" y="4734560"/>
            <a:ext cx="590635" cy="461259"/>
            <a:chOff x="4854575" y="3854450"/>
            <a:chExt cx="666750" cy="520701"/>
          </a:xfrm>
          <a:solidFill>
            <a:srgbClr val="054C70"/>
          </a:solidFill>
        </p:grpSpPr>
        <p:sp>
          <p:nvSpPr>
            <p:cNvPr id="54" name="Freeform 18"/>
            <p:cNvSpPr>
              <a:spLocks/>
            </p:cNvSpPr>
            <p:nvPr/>
          </p:nvSpPr>
          <p:spPr bwMode="auto">
            <a:xfrm>
              <a:off x="4854575" y="3854450"/>
              <a:ext cx="525463" cy="349250"/>
            </a:xfrm>
            <a:custGeom>
              <a:avLst/>
              <a:gdLst>
                <a:gd name="T0" fmla="*/ 68 w 187"/>
                <a:gd name="T1" fmla="*/ 84 h 124"/>
                <a:gd name="T2" fmla="*/ 68 w 187"/>
                <a:gd name="T3" fmla="*/ 79 h 124"/>
                <a:gd name="T4" fmla="*/ 62 w 187"/>
                <a:gd name="T5" fmla="*/ 79 h 124"/>
                <a:gd name="T6" fmla="*/ 35 w 187"/>
                <a:gd name="T7" fmla="*/ 111 h 124"/>
                <a:gd name="T8" fmla="*/ 47 w 187"/>
                <a:gd name="T9" fmla="*/ 54 h 124"/>
                <a:gd name="T10" fmla="*/ 100 w 187"/>
                <a:gd name="T11" fmla="*/ 16 h 124"/>
                <a:gd name="T12" fmla="*/ 180 w 187"/>
                <a:gd name="T13" fmla="*/ 41 h 124"/>
                <a:gd name="T14" fmla="*/ 186 w 187"/>
                <a:gd name="T15" fmla="*/ 41 h 124"/>
                <a:gd name="T16" fmla="*/ 186 w 187"/>
                <a:gd name="T17" fmla="*/ 36 h 124"/>
                <a:gd name="T18" fmla="*/ 98 w 187"/>
                <a:gd name="T19" fmla="*/ 8 h 124"/>
                <a:gd name="T20" fmla="*/ 41 w 187"/>
                <a:gd name="T21" fmla="*/ 50 h 124"/>
                <a:gd name="T22" fmla="*/ 27 w 187"/>
                <a:gd name="T23" fmla="*/ 104 h 124"/>
                <a:gd name="T24" fmla="*/ 8 w 187"/>
                <a:gd name="T25" fmla="*/ 76 h 124"/>
                <a:gd name="T26" fmla="*/ 3 w 187"/>
                <a:gd name="T27" fmla="*/ 75 h 124"/>
                <a:gd name="T28" fmla="*/ 1 w 187"/>
                <a:gd name="T29" fmla="*/ 81 h 124"/>
                <a:gd name="T30" fmla="*/ 29 w 187"/>
                <a:gd name="T31" fmla="*/ 122 h 124"/>
                <a:gd name="T32" fmla="*/ 31 w 187"/>
                <a:gd name="T33" fmla="*/ 124 h 124"/>
                <a:gd name="T34" fmla="*/ 31 w 187"/>
                <a:gd name="T35" fmla="*/ 124 h 124"/>
                <a:gd name="T36" fmla="*/ 32 w 187"/>
                <a:gd name="T37" fmla="*/ 124 h 124"/>
                <a:gd name="T38" fmla="*/ 33 w 187"/>
                <a:gd name="T39" fmla="*/ 124 h 124"/>
                <a:gd name="T40" fmla="*/ 33 w 187"/>
                <a:gd name="T41" fmla="*/ 124 h 124"/>
                <a:gd name="T42" fmla="*/ 33 w 187"/>
                <a:gd name="T43" fmla="*/ 124 h 124"/>
                <a:gd name="T44" fmla="*/ 34 w 187"/>
                <a:gd name="T45" fmla="*/ 124 h 124"/>
                <a:gd name="T46" fmla="*/ 34 w 187"/>
                <a:gd name="T47" fmla="*/ 124 h 124"/>
                <a:gd name="T48" fmla="*/ 35 w 187"/>
                <a:gd name="T49" fmla="*/ 124 h 124"/>
                <a:gd name="T50" fmla="*/ 35 w 187"/>
                <a:gd name="T51" fmla="*/ 123 h 124"/>
                <a:gd name="T52" fmla="*/ 36 w 187"/>
                <a:gd name="T53" fmla="*/ 123 h 124"/>
                <a:gd name="T54" fmla="*/ 68 w 187"/>
                <a:gd name="T55"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124">
                  <a:moveTo>
                    <a:pt x="68" y="84"/>
                  </a:moveTo>
                  <a:cubicBezTo>
                    <a:pt x="70" y="83"/>
                    <a:pt x="70" y="80"/>
                    <a:pt x="68" y="79"/>
                  </a:cubicBezTo>
                  <a:cubicBezTo>
                    <a:pt x="66" y="77"/>
                    <a:pt x="64" y="77"/>
                    <a:pt x="62" y="79"/>
                  </a:cubicBezTo>
                  <a:cubicBezTo>
                    <a:pt x="35" y="111"/>
                    <a:pt x="35" y="111"/>
                    <a:pt x="35" y="111"/>
                  </a:cubicBezTo>
                  <a:cubicBezTo>
                    <a:pt x="32" y="92"/>
                    <a:pt x="37" y="72"/>
                    <a:pt x="47" y="54"/>
                  </a:cubicBezTo>
                  <a:cubicBezTo>
                    <a:pt x="59" y="35"/>
                    <a:pt x="78" y="21"/>
                    <a:pt x="100" y="16"/>
                  </a:cubicBezTo>
                  <a:cubicBezTo>
                    <a:pt x="129" y="9"/>
                    <a:pt x="160" y="18"/>
                    <a:pt x="180" y="41"/>
                  </a:cubicBezTo>
                  <a:cubicBezTo>
                    <a:pt x="181" y="43"/>
                    <a:pt x="184" y="43"/>
                    <a:pt x="186" y="41"/>
                  </a:cubicBezTo>
                  <a:cubicBezTo>
                    <a:pt x="187" y="40"/>
                    <a:pt x="187" y="37"/>
                    <a:pt x="186" y="36"/>
                  </a:cubicBezTo>
                  <a:cubicBezTo>
                    <a:pt x="164" y="11"/>
                    <a:pt x="130" y="0"/>
                    <a:pt x="98" y="8"/>
                  </a:cubicBezTo>
                  <a:cubicBezTo>
                    <a:pt x="75" y="13"/>
                    <a:pt x="54" y="29"/>
                    <a:pt x="41" y="50"/>
                  </a:cubicBezTo>
                  <a:cubicBezTo>
                    <a:pt x="30" y="66"/>
                    <a:pt x="26" y="85"/>
                    <a:pt x="27" y="104"/>
                  </a:cubicBezTo>
                  <a:cubicBezTo>
                    <a:pt x="8" y="76"/>
                    <a:pt x="8" y="76"/>
                    <a:pt x="8" y="76"/>
                  </a:cubicBezTo>
                  <a:cubicBezTo>
                    <a:pt x="7" y="74"/>
                    <a:pt x="4" y="74"/>
                    <a:pt x="3" y="75"/>
                  </a:cubicBezTo>
                  <a:cubicBezTo>
                    <a:pt x="1" y="76"/>
                    <a:pt x="0" y="79"/>
                    <a:pt x="1" y="81"/>
                  </a:cubicBezTo>
                  <a:cubicBezTo>
                    <a:pt x="29" y="122"/>
                    <a:pt x="29" y="122"/>
                    <a:pt x="29" y="122"/>
                  </a:cubicBezTo>
                  <a:cubicBezTo>
                    <a:pt x="30" y="123"/>
                    <a:pt x="30" y="123"/>
                    <a:pt x="31" y="124"/>
                  </a:cubicBezTo>
                  <a:cubicBezTo>
                    <a:pt x="31" y="124"/>
                    <a:pt x="31" y="124"/>
                    <a:pt x="31" y="124"/>
                  </a:cubicBezTo>
                  <a:cubicBezTo>
                    <a:pt x="32" y="124"/>
                    <a:pt x="32" y="124"/>
                    <a:pt x="32" y="124"/>
                  </a:cubicBezTo>
                  <a:cubicBezTo>
                    <a:pt x="32" y="124"/>
                    <a:pt x="33" y="124"/>
                    <a:pt x="33" y="124"/>
                  </a:cubicBezTo>
                  <a:cubicBezTo>
                    <a:pt x="33" y="124"/>
                    <a:pt x="33" y="124"/>
                    <a:pt x="33" y="124"/>
                  </a:cubicBezTo>
                  <a:cubicBezTo>
                    <a:pt x="33" y="124"/>
                    <a:pt x="33" y="124"/>
                    <a:pt x="33" y="124"/>
                  </a:cubicBezTo>
                  <a:cubicBezTo>
                    <a:pt x="34" y="124"/>
                    <a:pt x="34" y="124"/>
                    <a:pt x="34" y="124"/>
                  </a:cubicBezTo>
                  <a:cubicBezTo>
                    <a:pt x="34" y="124"/>
                    <a:pt x="34" y="124"/>
                    <a:pt x="34" y="124"/>
                  </a:cubicBezTo>
                  <a:cubicBezTo>
                    <a:pt x="34" y="124"/>
                    <a:pt x="35" y="124"/>
                    <a:pt x="35" y="124"/>
                  </a:cubicBezTo>
                  <a:cubicBezTo>
                    <a:pt x="35" y="124"/>
                    <a:pt x="35" y="124"/>
                    <a:pt x="35" y="123"/>
                  </a:cubicBezTo>
                  <a:cubicBezTo>
                    <a:pt x="36" y="123"/>
                    <a:pt x="36" y="123"/>
                    <a:pt x="36" y="123"/>
                  </a:cubicBezTo>
                  <a:lnTo>
                    <a:pt x="68"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9"/>
            <p:cNvSpPr>
              <a:spLocks/>
            </p:cNvSpPr>
            <p:nvPr/>
          </p:nvSpPr>
          <p:spPr bwMode="auto">
            <a:xfrm>
              <a:off x="5006975" y="4068763"/>
              <a:ext cx="514350" cy="306388"/>
            </a:xfrm>
            <a:custGeom>
              <a:avLst/>
              <a:gdLst>
                <a:gd name="T0" fmla="*/ 182 w 183"/>
                <a:gd name="T1" fmla="*/ 44 h 109"/>
                <a:gd name="T2" fmla="*/ 154 w 183"/>
                <a:gd name="T3" fmla="*/ 2 h 109"/>
                <a:gd name="T4" fmla="*/ 151 w 183"/>
                <a:gd name="T5" fmla="*/ 0 h 109"/>
                <a:gd name="T6" fmla="*/ 147 w 183"/>
                <a:gd name="T7" fmla="*/ 2 h 109"/>
                <a:gd name="T8" fmla="*/ 115 w 183"/>
                <a:gd name="T9" fmla="*/ 40 h 109"/>
                <a:gd name="T10" fmla="*/ 116 w 183"/>
                <a:gd name="T11" fmla="*/ 46 h 109"/>
                <a:gd name="T12" fmla="*/ 121 w 183"/>
                <a:gd name="T13" fmla="*/ 45 h 109"/>
                <a:gd name="T14" fmla="*/ 147 w 183"/>
                <a:gd name="T15" fmla="*/ 14 h 109"/>
                <a:gd name="T16" fmla="*/ 83 w 183"/>
                <a:gd name="T17" fmla="*/ 99 h 109"/>
                <a:gd name="T18" fmla="*/ 7 w 183"/>
                <a:gd name="T19" fmla="*/ 77 h 109"/>
                <a:gd name="T20" fmla="*/ 2 w 183"/>
                <a:gd name="T21" fmla="*/ 77 h 109"/>
                <a:gd name="T22" fmla="*/ 2 w 183"/>
                <a:gd name="T23" fmla="*/ 83 h 109"/>
                <a:gd name="T24" fmla="*/ 64 w 183"/>
                <a:gd name="T25" fmla="*/ 109 h 109"/>
                <a:gd name="T26" fmla="*/ 85 w 183"/>
                <a:gd name="T27" fmla="*/ 106 h 109"/>
                <a:gd name="T28" fmla="*/ 155 w 183"/>
                <a:gd name="T29" fmla="*/ 19 h 109"/>
                <a:gd name="T30" fmla="*/ 175 w 183"/>
                <a:gd name="T31" fmla="*/ 48 h 109"/>
                <a:gd name="T32" fmla="*/ 179 w 183"/>
                <a:gd name="T33" fmla="*/ 50 h 109"/>
                <a:gd name="T34" fmla="*/ 181 w 183"/>
                <a:gd name="T35" fmla="*/ 49 h 109"/>
                <a:gd name="T36" fmla="*/ 182 w 183"/>
                <a:gd name="T37"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09">
                  <a:moveTo>
                    <a:pt x="182" y="44"/>
                  </a:moveTo>
                  <a:cubicBezTo>
                    <a:pt x="154" y="2"/>
                    <a:pt x="154" y="2"/>
                    <a:pt x="154" y="2"/>
                  </a:cubicBezTo>
                  <a:cubicBezTo>
                    <a:pt x="153" y="1"/>
                    <a:pt x="152" y="0"/>
                    <a:pt x="151" y="0"/>
                  </a:cubicBezTo>
                  <a:cubicBezTo>
                    <a:pt x="149" y="0"/>
                    <a:pt x="148" y="1"/>
                    <a:pt x="147" y="2"/>
                  </a:cubicBezTo>
                  <a:cubicBezTo>
                    <a:pt x="115" y="40"/>
                    <a:pt x="115" y="40"/>
                    <a:pt x="115" y="40"/>
                  </a:cubicBezTo>
                  <a:cubicBezTo>
                    <a:pt x="114" y="42"/>
                    <a:pt x="114" y="44"/>
                    <a:pt x="116" y="46"/>
                  </a:cubicBezTo>
                  <a:cubicBezTo>
                    <a:pt x="117" y="47"/>
                    <a:pt x="120" y="47"/>
                    <a:pt x="121" y="45"/>
                  </a:cubicBezTo>
                  <a:cubicBezTo>
                    <a:pt x="147" y="14"/>
                    <a:pt x="147" y="14"/>
                    <a:pt x="147" y="14"/>
                  </a:cubicBezTo>
                  <a:cubicBezTo>
                    <a:pt x="149" y="53"/>
                    <a:pt x="122" y="90"/>
                    <a:pt x="83" y="99"/>
                  </a:cubicBezTo>
                  <a:cubicBezTo>
                    <a:pt x="56" y="105"/>
                    <a:pt x="27" y="97"/>
                    <a:pt x="7" y="77"/>
                  </a:cubicBezTo>
                  <a:cubicBezTo>
                    <a:pt x="6" y="76"/>
                    <a:pt x="3" y="76"/>
                    <a:pt x="2" y="77"/>
                  </a:cubicBezTo>
                  <a:cubicBezTo>
                    <a:pt x="0" y="79"/>
                    <a:pt x="0" y="81"/>
                    <a:pt x="2" y="83"/>
                  </a:cubicBezTo>
                  <a:cubicBezTo>
                    <a:pt x="19" y="100"/>
                    <a:pt x="41" y="109"/>
                    <a:pt x="64" y="109"/>
                  </a:cubicBezTo>
                  <a:cubicBezTo>
                    <a:pt x="71" y="109"/>
                    <a:pt x="78" y="108"/>
                    <a:pt x="85" y="106"/>
                  </a:cubicBezTo>
                  <a:cubicBezTo>
                    <a:pt x="126" y="97"/>
                    <a:pt x="155" y="59"/>
                    <a:pt x="155" y="19"/>
                  </a:cubicBezTo>
                  <a:cubicBezTo>
                    <a:pt x="175" y="48"/>
                    <a:pt x="175" y="48"/>
                    <a:pt x="175" y="48"/>
                  </a:cubicBezTo>
                  <a:cubicBezTo>
                    <a:pt x="176" y="49"/>
                    <a:pt x="177" y="50"/>
                    <a:pt x="179" y="50"/>
                  </a:cubicBezTo>
                  <a:cubicBezTo>
                    <a:pt x="179" y="50"/>
                    <a:pt x="180" y="50"/>
                    <a:pt x="181" y="49"/>
                  </a:cubicBezTo>
                  <a:cubicBezTo>
                    <a:pt x="183" y="48"/>
                    <a:pt x="183" y="46"/>
                    <a:pt x="18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0"/>
            <p:cNvSpPr>
              <a:spLocks noEditPoints="1"/>
            </p:cNvSpPr>
            <p:nvPr/>
          </p:nvSpPr>
          <p:spPr bwMode="auto">
            <a:xfrm>
              <a:off x="5108575" y="4049713"/>
              <a:ext cx="149225" cy="134938"/>
            </a:xfrm>
            <a:custGeom>
              <a:avLst/>
              <a:gdLst>
                <a:gd name="T0" fmla="*/ 10 w 53"/>
                <a:gd name="T1" fmla="*/ 7 h 48"/>
                <a:gd name="T2" fmla="*/ 10 w 53"/>
                <a:gd name="T3" fmla="*/ 41 h 48"/>
                <a:gd name="T4" fmla="*/ 27 w 53"/>
                <a:gd name="T5" fmla="*/ 48 h 48"/>
                <a:gd name="T6" fmla="*/ 44 w 53"/>
                <a:gd name="T7" fmla="*/ 41 h 48"/>
                <a:gd name="T8" fmla="*/ 44 w 53"/>
                <a:gd name="T9" fmla="*/ 7 h 48"/>
                <a:gd name="T10" fmla="*/ 27 w 53"/>
                <a:gd name="T11" fmla="*/ 0 h 48"/>
                <a:gd name="T12" fmla="*/ 10 w 53"/>
                <a:gd name="T13" fmla="*/ 7 h 48"/>
                <a:gd name="T14" fmla="*/ 38 w 53"/>
                <a:gd name="T15" fmla="*/ 36 h 48"/>
                <a:gd name="T16" fmla="*/ 27 w 53"/>
                <a:gd name="T17" fmla="*/ 40 h 48"/>
                <a:gd name="T18" fmla="*/ 16 w 53"/>
                <a:gd name="T19" fmla="*/ 36 h 48"/>
                <a:gd name="T20" fmla="*/ 16 w 53"/>
                <a:gd name="T21" fmla="*/ 13 h 48"/>
                <a:gd name="T22" fmla="*/ 27 w 53"/>
                <a:gd name="T23" fmla="*/ 8 h 48"/>
                <a:gd name="T24" fmla="*/ 38 w 53"/>
                <a:gd name="T25" fmla="*/ 13 h 48"/>
                <a:gd name="T26" fmla="*/ 38 w 53"/>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8">
                  <a:moveTo>
                    <a:pt x="10" y="7"/>
                  </a:moveTo>
                  <a:cubicBezTo>
                    <a:pt x="0" y="17"/>
                    <a:pt x="0" y="32"/>
                    <a:pt x="10" y="41"/>
                  </a:cubicBezTo>
                  <a:cubicBezTo>
                    <a:pt x="14" y="46"/>
                    <a:pt x="20" y="48"/>
                    <a:pt x="27" y="48"/>
                  </a:cubicBezTo>
                  <a:cubicBezTo>
                    <a:pt x="33" y="48"/>
                    <a:pt x="39" y="46"/>
                    <a:pt x="44" y="41"/>
                  </a:cubicBezTo>
                  <a:cubicBezTo>
                    <a:pt x="53" y="32"/>
                    <a:pt x="53" y="17"/>
                    <a:pt x="44" y="7"/>
                  </a:cubicBezTo>
                  <a:cubicBezTo>
                    <a:pt x="39" y="3"/>
                    <a:pt x="33" y="0"/>
                    <a:pt x="27" y="0"/>
                  </a:cubicBezTo>
                  <a:cubicBezTo>
                    <a:pt x="20" y="0"/>
                    <a:pt x="14" y="3"/>
                    <a:pt x="10" y="7"/>
                  </a:cubicBezTo>
                  <a:close/>
                  <a:moveTo>
                    <a:pt x="38" y="36"/>
                  </a:moveTo>
                  <a:cubicBezTo>
                    <a:pt x="35" y="39"/>
                    <a:pt x="31" y="40"/>
                    <a:pt x="27" y="40"/>
                  </a:cubicBezTo>
                  <a:cubicBezTo>
                    <a:pt x="23" y="40"/>
                    <a:pt x="19" y="39"/>
                    <a:pt x="16" y="36"/>
                  </a:cubicBezTo>
                  <a:cubicBezTo>
                    <a:pt x="9" y="29"/>
                    <a:pt x="9" y="19"/>
                    <a:pt x="16" y="13"/>
                  </a:cubicBezTo>
                  <a:cubicBezTo>
                    <a:pt x="19" y="10"/>
                    <a:pt x="23" y="8"/>
                    <a:pt x="27" y="8"/>
                  </a:cubicBezTo>
                  <a:cubicBezTo>
                    <a:pt x="31" y="8"/>
                    <a:pt x="35" y="10"/>
                    <a:pt x="38" y="13"/>
                  </a:cubicBezTo>
                  <a:cubicBezTo>
                    <a:pt x="44" y="19"/>
                    <a:pt x="44" y="29"/>
                    <a:pt x="3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674" name="Rectangle 2"/>
          <p:cNvSpPr>
            <a:spLocks noGrp="1" noChangeArrowheads="1"/>
          </p:cNvSpPr>
          <p:nvPr>
            <p:ph type="title"/>
          </p:nvPr>
        </p:nvSpPr>
        <p:spPr/>
        <p:txBody>
          <a:bodyPr/>
          <a:lstStyle/>
          <a:p>
            <a:pPr eaLnBrk="1" hangingPunct="1"/>
            <a:r>
              <a:rPr lang="en-US" altLang="en-US" cap="all" dirty="0" smtClean="0"/>
              <a:t>You have options</a:t>
            </a:r>
          </a:p>
        </p:txBody>
      </p:sp>
      <p:sp>
        <p:nvSpPr>
          <p:cNvPr id="14" name="Text Placeholder 13"/>
          <p:cNvSpPr>
            <a:spLocks noGrp="1"/>
          </p:cNvSpPr>
          <p:nvPr>
            <p:ph type="body" sz="quarter" idx="15"/>
          </p:nvPr>
        </p:nvSpPr>
        <p:spPr>
          <a:xfrm>
            <a:off x="309708" y="1772432"/>
            <a:ext cx="7348982" cy="409575"/>
          </a:xfrm>
        </p:spPr>
        <p:txBody>
          <a:bodyPr>
            <a:normAutofit/>
          </a:bodyPr>
          <a:lstStyle/>
          <a:p>
            <a:pPr algn="ctr"/>
            <a:r>
              <a:rPr lang="en-US" sz="1800" b="1" dirty="0" smtClean="0">
                <a:latin typeface="+mn-lt"/>
              </a:rPr>
              <a:t>your retirement savings</a:t>
            </a:r>
            <a:endParaRPr lang="en-US" sz="1800" b="1" dirty="0">
              <a:latin typeface="+mn-lt"/>
            </a:endParaRPr>
          </a:p>
        </p:txBody>
      </p:sp>
      <p:sp>
        <p:nvSpPr>
          <p:cNvPr id="10" name="Contribution Limits"/>
          <p:cNvSpPr txBox="1">
            <a:spLocks/>
          </p:cNvSpPr>
          <p:nvPr/>
        </p:nvSpPr>
        <p:spPr>
          <a:xfrm>
            <a:off x="990600" y="5339569"/>
            <a:ext cx="1173549" cy="472074"/>
          </a:xfrm>
          <a:prstGeom prst="rect">
            <a:avLst/>
          </a:prstGeom>
          <a:solidFill>
            <a:schemeClr val="bg1"/>
          </a:solidFill>
          <a:ln w="6350">
            <a:noFill/>
          </a:ln>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1000"/>
              </a:spcAft>
              <a:buClr>
                <a:srgbClr val="05C3DE"/>
              </a:buClr>
              <a:buFont typeface="Wingdings" panose="05000000000000000000" pitchFamily="2" charset="2"/>
              <a:buNone/>
            </a:pPr>
            <a:r>
              <a:rPr lang="en-US" sz="1050" b="1" cap="all" dirty="0" smtClean="0">
                <a:solidFill>
                  <a:schemeClr val="tx2"/>
                </a:solidFill>
              </a:rPr>
              <a:t>Cash distribution</a:t>
            </a:r>
            <a:endParaRPr lang="en-US" sz="1050" b="1" cap="all" dirty="0">
              <a:solidFill>
                <a:schemeClr val="tx2"/>
              </a:solidFill>
            </a:endParaRPr>
          </a:p>
        </p:txBody>
      </p:sp>
      <p:sp>
        <p:nvSpPr>
          <p:cNvPr id="36" name="Contribution Limits"/>
          <p:cNvSpPr txBox="1">
            <a:spLocks/>
          </p:cNvSpPr>
          <p:nvPr/>
        </p:nvSpPr>
        <p:spPr>
          <a:xfrm>
            <a:off x="3799226" y="5347197"/>
            <a:ext cx="1173549" cy="472074"/>
          </a:xfrm>
          <a:prstGeom prst="rect">
            <a:avLst/>
          </a:prstGeom>
          <a:solidFill>
            <a:schemeClr val="bg1"/>
          </a:solidFill>
          <a:ln w="6350">
            <a:noFill/>
          </a:ln>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1000"/>
              </a:spcAft>
              <a:buClr>
                <a:srgbClr val="05C3DE"/>
              </a:buClr>
              <a:buFont typeface="Wingdings" panose="05000000000000000000" pitchFamily="2" charset="2"/>
              <a:buNone/>
            </a:pPr>
            <a:r>
              <a:rPr lang="en-US" sz="1050" b="1" cap="all" dirty="0" smtClean="0">
                <a:solidFill>
                  <a:srgbClr val="1F497D"/>
                </a:solidFill>
              </a:rPr>
              <a:t>leave in current plan</a:t>
            </a:r>
            <a:endParaRPr lang="en-US" sz="1050" b="1" cap="all" dirty="0">
              <a:solidFill>
                <a:srgbClr val="1F497D"/>
              </a:solidFill>
            </a:endParaRPr>
          </a:p>
        </p:txBody>
      </p:sp>
      <p:sp>
        <p:nvSpPr>
          <p:cNvPr id="37" name="Contribution Limits"/>
          <p:cNvSpPr txBox="1">
            <a:spLocks/>
          </p:cNvSpPr>
          <p:nvPr/>
        </p:nvSpPr>
        <p:spPr>
          <a:xfrm>
            <a:off x="5529924" y="5347197"/>
            <a:ext cx="1268517" cy="479702"/>
          </a:xfrm>
          <a:prstGeom prst="rect">
            <a:avLst/>
          </a:prstGeom>
          <a:solidFill>
            <a:schemeClr val="bg1"/>
          </a:solidFill>
          <a:ln w="6350">
            <a:noFill/>
          </a:ln>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1000"/>
              </a:spcAft>
              <a:buClr>
                <a:srgbClr val="05C3DE"/>
              </a:buClr>
              <a:buFont typeface="Wingdings" panose="05000000000000000000" pitchFamily="2" charset="2"/>
              <a:buNone/>
            </a:pPr>
            <a:r>
              <a:rPr lang="en-US" sz="1050" b="1" cap="all" dirty="0" smtClean="0">
                <a:solidFill>
                  <a:srgbClr val="1F497D"/>
                </a:solidFill>
              </a:rPr>
              <a:t>New employer’s plan</a:t>
            </a:r>
            <a:endParaRPr lang="en-US" sz="1050" b="1" cap="all" dirty="0">
              <a:solidFill>
                <a:srgbClr val="1F497D"/>
              </a:solidFill>
            </a:endParaRPr>
          </a:p>
        </p:txBody>
      </p:sp>
      <p:sp>
        <p:nvSpPr>
          <p:cNvPr id="41" name="Contribution Limits"/>
          <p:cNvSpPr txBox="1">
            <a:spLocks/>
          </p:cNvSpPr>
          <p:nvPr/>
        </p:nvSpPr>
        <p:spPr>
          <a:xfrm>
            <a:off x="7068684" y="5335707"/>
            <a:ext cx="1173549" cy="475936"/>
          </a:xfrm>
          <a:prstGeom prst="rect">
            <a:avLst/>
          </a:prstGeom>
          <a:solidFill>
            <a:schemeClr val="bg1"/>
          </a:solidFill>
          <a:ln w="6350">
            <a:noFill/>
          </a:ln>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1000"/>
              </a:spcAft>
              <a:buClr>
                <a:srgbClr val="05C3DE"/>
              </a:buClr>
              <a:buFont typeface="Wingdings" panose="05000000000000000000" pitchFamily="2" charset="2"/>
              <a:buNone/>
            </a:pPr>
            <a:r>
              <a:rPr lang="en-US" sz="1050" b="1" cap="all" dirty="0" smtClean="0">
                <a:solidFill>
                  <a:srgbClr val="1F497D"/>
                </a:solidFill>
              </a:rPr>
              <a:t>Rollover</a:t>
            </a:r>
            <a:br>
              <a:rPr lang="en-US" sz="1050" b="1" cap="all" dirty="0" smtClean="0">
                <a:solidFill>
                  <a:srgbClr val="1F497D"/>
                </a:solidFill>
              </a:rPr>
            </a:br>
            <a:r>
              <a:rPr lang="en-US" sz="1050" b="1" cap="all" dirty="0" smtClean="0">
                <a:solidFill>
                  <a:srgbClr val="1F497D"/>
                </a:solidFill>
              </a:rPr>
              <a:t>IRA</a:t>
            </a:r>
            <a:endParaRPr lang="en-US" sz="1050" b="1" cap="all" dirty="0">
              <a:solidFill>
                <a:srgbClr val="1F497D"/>
              </a:solidFill>
            </a:endParaRPr>
          </a:p>
        </p:txBody>
      </p:sp>
      <p:cxnSp>
        <p:nvCxnSpPr>
          <p:cNvPr id="48" name="Straight Connector 8"/>
          <p:cNvCxnSpPr/>
          <p:nvPr/>
        </p:nvCxnSpPr>
        <p:spPr>
          <a:xfrm>
            <a:off x="3954504" y="2108354"/>
            <a:ext cx="0" cy="547163"/>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cxnSp>
        <p:nvCxnSpPr>
          <p:cNvPr id="51" name="Straight Connector 8"/>
          <p:cNvCxnSpPr/>
          <p:nvPr/>
        </p:nvCxnSpPr>
        <p:spPr>
          <a:xfrm flipH="1">
            <a:off x="1577377" y="2655517"/>
            <a:ext cx="4466806" cy="0"/>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28696" name="Group 28695"/>
          <p:cNvGrpSpPr/>
          <p:nvPr/>
        </p:nvGrpSpPr>
        <p:grpSpPr>
          <a:xfrm>
            <a:off x="1578015" y="2655517"/>
            <a:ext cx="4466168" cy="422187"/>
            <a:chOff x="1516290" y="2254686"/>
            <a:chExt cx="4466168" cy="335922"/>
          </a:xfrm>
        </p:grpSpPr>
        <p:cxnSp>
          <p:nvCxnSpPr>
            <p:cNvPr id="55" name="Straight Connector 8"/>
            <p:cNvCxnSpPr/>
            <p:nvPr/>
          </p:nvCxnSpPr>
          <p:spPr>
            <a:xfrm>
              <a:off x="1516290" y="2254686"/>
              <a:ext cx="0" cy="335922"/>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cxnSp>
          <p:nvCxnSpPr>
            <p:cNvPr id="56" name="Straight Connector 8"/>
            <p:cNvCxnSpPr/>
            <p:nvPr/>
          </p:nvCxnSpPr>
          <p:spPr>
            <a:xfrm>
              <a:off x="5982458" y="2254686"/>
              <a:ext cx="0" cy="335922"/>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grpSp>
      <p:grpSp>
        <p:nvGrpSpPr>
          <p:cNvPr id="28693" name="Group 28692"/>
          <p:cNvGrpSpPr/>
          <p:nvPr/>
        </p:nvGrpSpPr>
        <p:grpSpPr>
          <a:xfrm>
            <a:off x="4396921" y="3826700"/>
            <a:ext cx="3261771" cy="738844"/>
            <a:chOff x="1515652" y="2918564"/>
            <a:chExt cx="2089957" cy="738844"/>
          </a:xfrm>
        </p:grpSpPr>
        <p:cxnSp>
          <p:nvCxnSpPr>
            <p:cNvPr id="61" name="Straight Connector 8"/>
            <p:cNvCxnSpPr/>
            <p:nvPr/>
          </p:nvCxnSpPr>
          <p:spPr>
            <a:xfrm>
              <a:off x="2584326" y="2918564"/>
              <a:ext cx="0" cy="402921"/>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cxnSp>
          <p:nvCxnSpPr>
            <p:cNvPr id="62" name="Straight Connector 8"/>
            <p:cNvCxnSpPr/>
            <p:nvPr/>
          </p:nvCxnSpPr>
          <p:spPr>
            <a:xfrm flipH="1">
              <a:off x="1515652" y="3321485"/>
              <a:ext cx="2089957" cy="0"/>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cxnSp>
          <p:nvCxnSpPr>
            <p:cNvPr id="63" name="Straight Connector 8"/>
            <p:cNvCxnSpPr/>
            <p:nvPr/>
          </p:nvCxnSpPr>
          <p:spPr>
            <a:xfrm>
              <a:off x="1518378" y="3321486"/>
              <a:ext cx="0" cy="335922"/>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cxnSp>
          <p:nvCxnSpPr>
            <p:cNvPr id="64" name="Straight Connector 8"/>
            <p:cNvCxnSpPr/>
            <p:nvPr/>
          </p:nvCxnSpPr>
          <p:spPr>
            <a:xfrm>
              <a:off x="2584326" y="3321486"/>
              <a:ext cx="0" cy="335922"/>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grpSp>
      <p:grpSp>
        <p:nvGrpSpPr>
          <p:cNvPr id="28697" name="Group 28696"/>
          <p:cNvGrpSpPr/>
          <p:nvPr/>
        </p:nvGrpSpPr>
        <p:grpSpPr>
          <a:xfrm>
            <a:off x="1577375" y="3849893"/>
            <a:ext cx="6081315" cy="715649"/>
            <a:chOff x="1515650" y="3494762"/>
            <a:chExt cx="6081315" cy="669950"/>
          </a:xfrm>
        </p:grpSpPr>
        <p:cxnSp>
          <p:nvCxnSpPr>
            <p:cNvPr id="69" name="Straight Connector 8"/>
            <p:cNvCxnSpPr/>
            <p:nvPr/>
          </p:nvCxnSpPr>
          <p:spPr>
            <a:xfrm>
              <a:off x="1515650" y="3494762"/>
              <a:ext cx="0" cy="669950"/>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cxnSp>
          <p:nvCxnSpPr>
            <p:cNvPr id="71" name="Straight Connector 8"/>
            <p:cNvCxnSpPr/>
            <p:nvPr/>
          </p:nvCxnSpPr>
          <p:spPr>
            <a:xfrm>
              <a:off x="7596965" y="3850240"/>
              <a:ext cx="0" cy="313524"/>
            </a:xfrm>
            <a:prstGeom prst="line">
              <a:avLst/>
            </a:prstGeom>
            <a:ln w="6350" cap="rnd">
              <a:solidFill>
                <a:srgbClr val="054C70"/>
              </a:solidFill>
            </a:ln>
          </p:spPr>
          <p:style>
            <a:lnRef idx="1">
              <a:schemeClr val="accent1"/>
            </a:lnRef>
            <a:fillRef idx="0">
              <a:schemeClr val="accent1"/>
            </a:fillRef>
            <a:effectRef idx="0">
              <a:schemeClr val="accent1"/>
            </a:effectRef>
            <a:fontRef idx="minor">
              <a:schemeClr val="tx1"/>
            </a:fontRef>
          </p:style>
        </p:cxnSp>
      </p:grpSp>
      <p:sp>
        <p:nvSpPr>
          <p:cNvPr id="74" name="Rectangle 94"/>
          <p:cNvSpPr>
            <a:spLocks noChangeArrowheads="1"/>
          </p:cNvSpPr>
          <p:nvPr/>
        </p:nvSpPr>
        <p:spPr bwMode="auto">
          <a:xfrm>
            <a:off x="990600" y="3077706"/>
            <a:ext cx="1173550" cy="771176"/>
          </a:xfrm>
          <a:prstGeom prst="rect">
            <a:avLst/>
          </a:prstGeom>
          <a:ln w="6350">
            <a:solidFill>
              <a:srgbClr val="054C70"/>
            </a:solidFill>
            <a:headEnd/>
            <a:tailEnd/>
          </a:ln>
          <a:extLst/>
        </p:spPr>
        <p:style>
          <a:lnRef idx="2">
            <a:schemeClr val="dk1"/>
          </a:lnRef>
          <a:fillRef idx="1">
            <a:schemeClr val="lt1"/>
          </a:fillRef>
          <a:effectRef idx="0">
            <a:schemeClr val="dk1"/>
          </a:effectRef>
          <a:fontRef idx="minor">
            <a:schemeClr val="dk1"/>
          </a:fontRef>
        </p:style>
        <p:txBody>
          <a:bodyPr anchor="ctr"/>
          <a:lstStyle>
            <a:lvl1pPr marL="6350" indent="-6350" eaLnBrk="0" hangingPunct="0">
              <a:spcBef>
                <a:spcPct val="60000"/>
              </a:spcBef>
              <a:buClr>
                <a:srgbClr val="B6BF00"/>
              </a:buClr>
              <a:buChar char="•"/>
              <a:defRPr sz="2000">
                <a:solidFill>
                  <a:srgbClr val="000000"/>
                </a:solidFill>
                <a:latin typeface="Arial" pitchFamily="34" charset="0"/>
              </a:defRPr>
            </a:lvl1pPr>
            <a:lvl2pPr marL="742950" indent="-285750" eaLnBrk="0" hangingPunct="0">
              <a:spcBef>
                <a:spcPct val="40000"/>
              </a:spcBef>
              <a:buClr>
                <a:srgbClr val="000000"/>
              </a:buClr>
              <a:buChar char="–"/>
              <a:defRPr sz="1600">
                <a:solidFill>
                  <a:srgbClr val="000000"/>
                </a:solidFill>
                <a:latin typeface="Arial" pitchFamily="34" charset="0"/>
              </a:defRPr>
            </a:lvl2pPr>
            <a:lvl3pPr marL="1143000" indent="-228600" eaLnBrk="0" hangingPunct="0">
              <a:spcBef>
                <a:spcPct val="40000"/>
              </a:spcBef>
              <a:buClr>
                <a:srgbClr val="000000"/>
              </a:buClr>
              <a:buChar char="•"/>
              <a:defRPr sz="1400">
                <a:solidFill>
                  <a:srgbClr val="000000"/>
                </a:solidFill>
                <a:latin typeface="Arial" pitchFamily="34" charset="0"/>
              </a:defRPr>
            </a:lvl3pPr>
            <a:lvl4pPr marL="1600200" indent="-228600" eaLnBrk="0" hangingPunct="0">
              <a:spcBef>
                <a:spcPct val="40000"/>
              </a:spcBef>
              <a:buClr>
                <a:srgbClr val="000000"/>
              </a:buClr>
              <a:buChar char="•"/>
              <a:defRPr sz="1400">
                <a:solidFill>
                  <a:srgbClr val="000000"/>
                </a:solidFill>
                <a:latin typeface="Arial" pitchFamily="34" charset="0"/>
              </a:defRPr>
            </a:lvl4pPr>
            <a:lvl5pPr marL="2057400" indent="-228600" eaLnBrk="0" hangingPunct="0">
              <a:spcBef>
                <a:spcPct val="40000"/>
              </a:spcBef>
              <a:buClr>
                <a:srgbClr val="000000"/>
              </a:buClr>
              <a:buChar char="•"/>
              <a:defRPr sz="1400">
                <a:solidFill>
                  <a:srgbClr val="000000"/>
                </a:solidFill>
                <a:latin typeface="Arial" pitchFamily="34" charset="0"/>
              </a:defRPr>
            </a:lvl5pPr>
            <a:lvl6pPr marL="2514600" indent="-228600" eaLnBrk="0" fontAlgn="base" hangingPunct="0">
              <a:spcBef>
                <a:spcPct val="40000"/>
              </a:spcBef>
              <a:spcAft>
                <a:spcPct val="0"/>
              </a:spcAft>
              <a:buClr>
                <a:srgbClr val="000000"/>
              </a:buClr>
              <a:buChar char="•"/>
              <a:defRPr sz="1400">
                <a:solidFill>
                  <a:srgbClr val="000000"/>
                </a:solidFill>
                <a:latin typeface="Arial" pitchFamily="34" charset="0"/>
              </a:defRPr>
            </a:lvl6pPr>
            <a:lvl7pPr marL="2971800" indent="-228600" eaLnBrk="0" fontAlgn="base" hangingPunct="0">
              <a:spcBef>
                <a:spcPct val="40000"/>
              </a:spcBef>
              <a:spcAft>
                <a:spcPct val="0"/>
              </a:spcAft>
              <a:buClr>
                <a:srgbClr val="000000"/>
              </a:buClr>
              <a:buChar char="•"/>
              <a:defRPr sz="1400">
                <a:solidFill>
                  <a:srgbClr val="000000"/>
                </a:solidFill>
                <a:latin typeface="Arial" pitchFamily="34" charset="0"/>
              </a:defRPr>
            </a:lvl7pPr>
            <a:lvl8pPr marL="3429000" indent="-228600" eaLnBrk="0" fontAlgn="base" hangingPunct="0">
              <a:spcBef>
                <a:spcPct val="40000"/>
              </a:spcBef>
              <a:spcAft>
                <a:spcPct val="0"/>
              </a:spcAft>
              <a:buClr>
                <a:srgbClr val="000000"/>
              </a:buClr>
              <a:buChar char="•"/>
              <a:defRPr sz="1400">
                <a:solidFill>
                  <a:srgbClr val="000000"/>
                </a:solidFill>
                <a:latin typeface="Arial" pitchFamily="34" charset="0"/>
              </a:defRPr>
            </a:lvl8pPr>
            <a:lvl9pPr marL="3886200" indent="-228600" eaLnBrk="0" fontAlgn="base" hangingPunct="0">
              <a:spcBef>
                <a:spcPct val="40000"/>
              </a:spcBef>
              <a:spcAft>
                <a:spcPct val="0"/>
              </a:spcAft>
              <a:buClr>
                <a:srgbClr val="000000"/>
              </a:buClr>
              <a:buChar char="•"/>
              <a:defRPr sz="1400">
                <a:solidFill>
                  <a:srgbClr val="000000"/>
                </a:solidFill>
                <a:latin typeface="Arial" pitchFamily="34" charset="0"/>
              </a:defRPr>
            </a:lvl9pPr>
          </a:lstStyle>
          <a:p>
            <a:pPr algn="ctr" eaLnBrk="1" hangingPunct="1">
              <a:lnSpc>
                <a:spcPct val="85000"/>
              </a:lnSpc>
              <a:spcBef>
                <a:spcPct val="45000"/>
              </a:spcBef>
              <a:buClr>
                <a:srgbClr val="E0CC6B"/>
              </a:buClr>
              <a:buSzPct val="75000"/>
              <a:buFont typeface="Wingdings" pitchFamily="2" charset="2"/>
              <a:buNone/>
            </a:pPr>
            <a:r>
              <a:rPr lang="en-US" altLang="en-US" sz="1400" dirty="0" smtClean="0">
                <a:solidFill>
                  <a:schemeClr val="tx1"/>
                </a:solidFill>
              </a:rPr>
              <a:t>Address current expenses</a:t>
            </a:r>
            <a:endParaRPr lang="en-US" altLang="en-US" sz="1400" dirty="0">
              <a:solidFill>
                <a:schemeClr val="tx1"/>
              </a:solidFill>
            </a:endParaRPr>
          </a:p>
        </p:txBody>
      </p:sp>
      <p:sp>
        <p:nvSpPr>
          <p:cNvPr id="76" name="Rectangle 100"/>
          <p:cNvSpPr>
            <a:spLocks noChangeArrowheads="1"/>
          </p:cNvSpPr>
          <p:nvPr/>
        </p:nvSpPr>
        <p:spPr bwMode="auto">
          <a:xfrm>
            <a:off x="5607234" y="3077706"/>
            <a:ext cx="915107" cy="775570"/>
          </a:xfrm>
          <a:prstGeom prst="rect">
            <a:avLst/>
          </a:prstGeom>
          <a:ln w="6350">
            <a:solidFill>
              <a:srgbClr val="054C70"/>
            </a:solidFill>
            <a:headEnd/>
            <a:tailEnd/>
          </a:ln>
          <a:extLst/>
        </p:spPr>
        <p:style>
          <a:lnRef idx="2">
            <a:schemeClr val="dk1"/>
          </a:lnRef>
          <a:fillRef idx="1">
            <a:schemeClr val="lt1"/>
          </a:fillRef>
          <a:effectRef idx="0">
            <a:schemeClr val="dk1"/>
          </a:effectRef>
          <a:fontRef idx="minor">
            <a:schemeClr val="dk1"/>
          </a:fontRef>
        </p:style>
        <p:txBody>
          <a:bodyPr anchor="ctr"/>
          <a:lstStyle>
            <a:lvl1pPr marL="6350" indent="-6350" eaLnBrk="0" hangingPunct="0">
              <a:spcBef>
                <a:spcPct val="60000"/>
              </a:spcBef>
              <a:buClr>
                <a:srgbClr val="B6BF00"/>
              </a:buClr>
              <a:buChar char="•"/>
              <a:defRPr sz="2000">
                <a:solidFill>
                  <a:srgbClr val="000000"/>
                </a:solidFill>
                <a:latin typeface="Arial" pitchFamily="34" charset="0"/>
              </a:defRPr>
            </a:lvl1pPr>
            <a:lvl2pPr marL="742950" indent="-285750" eaLnBrk="0" hangingPunct="0">
              <a:spcBef>
                <a:spcPct val="40000"/>
              </a:spcBef>
              <a:buClr>
                <a:srgbClr val="000000"/>
              </a:buClr>
              <a:buChar char="–"/>
              <a:defRPr sz="1600">
                <a:solidFill>
                  <a:srgbClr val="000000"/>
                </a:solidFill>
                <a:latin typeface="Arial" pitchFamily="34" charset="0"/>
              </a:defRPr>
            </a:lvl2pPr>
            <a:lvl3pPr marL="1143000" indent="-228600" eaLnBrk="0" hangingPunct="0">
              <a:spcBef>
                <a:spcPct val="40000"/>
              </a:spcBef>
              <a:buClr>
                <a:srgbClr val="000000"/>
              </a:buClr>
              <a:buChar char="•"/>
              <a:defRPr sz="1400">
                <a:solidFill>
                  <a:srgbClr val="000000"/>
                </a:solidFill>
                <a:latin typeface="Arial" pitchFamily="34" charset="0"/>
              </a:defRPr>
            </a:lvl3pPr>
            <a:lvl4pPr marL="1600200" indent="-228600" eaLnBrk="0" hangingPunct="0">
              <a:spcBef>
                <a:spcPct val="40000"/>
              </a:spcBef>
              <a:buClr>
                <a:srgbClr val="000000"/>
              </a:buClr>
              <a:buChar char="•"/>
              <a:defRPr sz="1400">
                <a:solidFill>
                  <a:srgbClr val="000000"/>
                </a:solidFill>
                <a:latin typeface="Arial" pitchFamily="34" charset="0"/>
              </a:defRPr>
            </a:lvl4pPr>
            <a:lvl5pPr marL="2057400" indent="-228600" eaLnBrk="0" hangingPunct="0">
              <a:spcBef>
                <a:spcPct val="40000"/>
              </a:spcBef>
              <a:buClr>
                <a:srgbClr val="000000"/>
              </a:buClr>
              <a:buChar char="•"/>
              <a:defRPr sz="1400">
                <a:solidFill>
                  <a:srgbClr val="000000"/>
                </a:solidFill>
                <a:latin typeface="Arial" pitchFamily="34" charset="0"/>
              </a:defRPr>
            </a:lvl5pPr>
            <a:lvl6pPr marL="2514600" indent="-228600" eaLnBrk="0" fontAlgn="base" hangingPunct="0">
              <a:spcBef>
                <a:spcPct val="40000"/>
              </a:spcBef>
              <a:spcAft>
                <a:spcPct val="0"/>
              </a:spcAft>
              <a:buClr>
                <a:srgbClr val="000000"/>
              </a:buClr>
              <a:buChar char="•"/>
              <a:defRPr sz="1400">
                <a:solidFill>
                  <a:srgbClr val="000000"/>
                </a:solidFill>
                <a:latin typeface="Arial" pitchFamily="34" charset="0"/>
              </a:defRPr>
            </a:lvl6pPr>
            <a:lvl7pPr marL="2971800" indent="-228600" eaLnBrk="0" fontAlgn="base" hangingPunct="0">
              <a:spcBef>
                <a:spcPct val="40000"/>
              </a:spcBef>
              <a:spcAft>
                <a:spcPct val="0"/>
              </a:spcAft>
              <a:buClr>
                <a:srgbClr val="000000"/>
              </a:buClr>
              <a:buChar char="•"/>
              <a:defRPr sz="1400">
                <a:solidFill>
                  <a:srgbClr val="000000"/>
                </a:solidFill>
                <a:latin typeface="Arial" pitchFamily="34" charset="0"/>
              </a:defRPr>
            </a:lvl7pPr>
            <a:lvl8pPr marL="3429000" indent="-228600" eaLnBrk="0" fontAlgn="base" hangingPunct="0">
              <a:spcBef>
                <a:spcPct val="40000"/>
              </a:spcBef>
              <a:spcAft>
                <a:spcPct val="0"/>
              </a:spcAft>
              <a:buClr>
                <a:srgbClr val="000000"/>
              </a:buClr>
              <a:buChar char="•"/>
              <a:defRPr sz="1400">
                <a:solidFill>
                  <a:srgbClr val="000000"/>
                </a:solidFill>
                <a:latin typeface="Arial" pitchFamily="34" charset="0"/>
              </a:defRPr>
            </a:lvl8pPr>
            <a:lvl9pPr marL="3886200" indent="-228600" eaLnBrk="0" fontAlgn="base" hangingPunct="0">
              <a:spcBef>
                <a:spcPct val="40000"/>
              </a:spcBef>
              <a:spcAft>
                <a:spcPct val="0"/>
              </a:spcAft>
              <a:buClr>
                <a:srgbClr val="000000"/>
              </a:buClr>
              <a:buChar char="•"/>
              <a:defRPr sz="1400">
                <a:solidFill>
                  <a:srgbClr val="000000"/>
                </a:solidFill>
                <a:latin typeface="Arial" pitchFamily="34" charset="0"/>
              </a:defRPr>
            </a:lvl9pPr>
          </a:lstStyle>
          <a:p>
            <a:pPr algn="ctr" eaLnBrk="1" hangingPunct="1">
              <a:lnSpc>
                <a:spcPct val="85000"/>
              </a:lnSpc>
              <a:spcBef>
                <a:spcPct val="45000"/>
              </a:spcBef>
              <a:buClr>
                <a:srgbClr val="E0CC6B"/>
              </a:buClr>
              <a:buSzPct val="75000"/>
              <a:buFont typeface="Wingdings" pitchFamily="2" charset="2"/>
              <a:buNone/>
            </a:pPr>
            <a:r>
              <a:rPr lang="en-US" altLang="en-US" sz="1400" dirty="0">
                <a:solidFill>
                  <a:schemeClr val="tx1"/>
                </a:solidFill>
              </a:rPr>
              <a:t>Defer taxes</a:t>
            </a:r>
          </a:p>
        </p:txBody>
      </p:sp>
      <p:sp>
        <p:nvSpPr>
          <p:cNvPr id="5" name="Freeform 5"/>
          <p:cNvSpPr>
            <a:spLocks noEditPoints="1"/>
          </p:cNvSpPr>
          <p:nvPr/>
        </p:nvSpPr>
        <p:spPr bwMode="auto">
          <a:xfrm>
            <a:off x="4218657" y="4738212"/>
            <a:ext cx="365035" cy="494415"/>
          </a:xfrm>
          <a:custGeom>
            <a:avLst/>
            <a:gdLst>
              <a:gd name="T0" fmla="*/ 175 w 176"/>
              <a:gd name="T1" fmla="*/ 57 h 240"/>
              <a:gd name="T2" fmla="*/ 119 w 176"/>
              <a:gd name="T3" fmla="*/ 1 h 240"/>
              <a:gd name="T4" fmla="*/ 116 w 176"/>
              <a:gd name="T5" fmla="*/ 0 h 240"/>
              <a:gd name="T6" fmla="*/ 4 w 176"/>
              <a:gd name="T7" fmla="*/ 0 h 240"/>
              <a:gd name="T8" fmla="*/ 0 w 176"/>
              <a:gd name="T9" fmla="*/ 4 h 240"/>
              <a:gd name="T10" fmla="*/ 0 w 176"/>
              <a:gd name="T11" fmla="*/ 236 h 240"/>
              <a:gd name="T12" fmla="*/ 4 w 176"/>
              <a:gd name="T13" fmla="*/ 240 h 240"/>
              <a:gd name="T14" fmla="*/ 172 w 176"/>
              <a:gd name="T15" fmla="*/ 240 h 240"/>
              <a:gd name="T16" fmla="*/ 176 w 176"/>
              <a:gd name="T17" fmla="*/ 236 h 240"/>
              <a:gd name="T18" fmla="*/ 176 w 176"/>
              <a:gd name="T19" fmla="*/ 60 h 240"/>
              <a:gd name="T20" fmla="*/ 175 w 176"/>
              <a:gd name="T21" fmla="*/ 57 h 240"/>
              <a:gd name="T22" fmla="*/ 120 w 176"/>
              <a:gd name="T23" fmla="*/ 14 h 240"/>
              <a:gd name="T24" fmla="*/ 162 w 176"/>
              <a:gd name="T25" fmla="*/ 56 h 240"/>
              <a:gd name="T26" fmla="*/ 120 w 176"/>
              <a:gd name="T27" fmla="*/ 56 h 240"/>
              <a:gd name="T28" fmla="*/ 120 w 176"/>
              <a:gd name="T29" fmla="*/ 14 h 240"/>
              <a:gd name="T30" fmla="*/ 8 w 176"/>
              <a:gd name="T31" fmla="*/ 232 h 240"/>
              <a:gd name="T32" fmla="*/ 8 w 176"/>
              <a:gd name="T33" fmla="*/ 8 h 240"/>
              <a:gd name="T34" fmla="*/ 112 w 176"/>
              <a:gd name="T35" fmla="*/ 8 h 240"/>
              <a:gd name="T36" fmla="*/ 112 w 176"/>
              <a:gd name="T37" fmla="*/ 60 h 240"/>
              <a:gd name="T38" fmla="*/ 116 w 176"/>
              <a:gd name="T39" fmla="*/ 64 h 240"/>
              <a:gd name="T40" fmla="*/ 168 w 176"/>
              <a:gd name="T41" fmla="*/ 64 h 240"/>
              <a:gd name="T42" fmla="*/ 168 w 176"/>
              <a:gd name="T43" fmla="*/ 232 h 240"/>
              <a:gd name="T44" fmla="*/ 8 w 176"/>
              <a:gd name="T45"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240">
                <a:moveTo>
                  <a:pt x="175" y="57"/>
                </a:moveTo>
                <a:cubicBezTo>
                  <a:pt x="119" y="1"/>
                  <a:pt x="119" y="1"/>
                  <a:pt x="119" y="1"/>
                </a:cubicBezTo>
                <a:cubicBezTo>
                  <a:pt x="118" y="0"/>
                  <a:pt x="117" y="0"/>
                  <a:pt x="116" y="0"/>
                </a:cubicBezTo>
                <a:cubicBezTo>
                  <a:pt x="4" y="0"/>
                  <a:pt x="4" y="0"/>
                  <a:pt x="4" y="0"/>
                </a:cubicBezTo>
                <a:cubicBezTo>
                  <a:pt x="2" y="0"/>
                  <a:pt x="0" y="2"/>
                  <a:pt x="0" y="4"/>
                </a:cubicBezTo>
                <a:cubicBezTo>
                  <a:pt x="0" y="236"/>
                  <a:pt x="0" y="236"/>
                  <a:pt x="0" y="236"/>
                </a:cubicBezTo>
                <a:cubicBezTo>
                  <a:pt x="0" y="238"/>
                  <a:pt x="2" y="240"/>
                  <a:pt x="4" y="240"/>
                </a:cubicBezTo>
                <a:cubicBezTo>
                  <a:pt x="172" y="240"/>
                  <a:pt x="172" y="240"/>
                  <a:pt x="172" y="240"/>
                </a:cubicBezTo>
                <a:cubicBezTo>
                  <a:pt x="174" y="240"/>
                  <a:pt x="176" y="238"/>
                  <a:pt x="176" y="236"/>
                </a:cubicBezTo>
                <a:cubicBezTo>
                  <a:pt x="176" y="60"/>
                  <a:pt x="176" y="60"/>
                  <a:pt x="176" y="60"/>
                </a:cubicBezTo>
                <a:cubicBezTo>
                  <a:pt x="176" y="59"/>
                  <a:pt x="176" y="58"/>
                  <a:pt x="175" y="57"/>
                </a:cubicBezTo>
                <a:close/>
                <a:moveTo>
                  <a:pt x="120" y="14"/>
                </a:moveTo>
                <a:cubicBezTo>
                  <a:pt x="162" y="56"/>
                  <a:pt x="162" y="56"/>
                  <a:pt x="162" y="56"/>
                </a:cubicBezTo>
                <a:cubicBezTo>
                  <a:pt x="120" y="56"/>
                  <a:pt x="120" y="56"/>
                  <a:pt x="120" y="56"/>
                </a:cubicBezTo>
                <a:lnTo>
                  <a:pt x="120" y="14"/>
                </a:lnTo>
                <a:close/>
                <a:moveTo>
                  <a:pt x="8" y="232"/>
                </a:moveTo>
                <a:cubicBezTo>
                  <a:pt x="8" y="8"/>
                  <a:pt x="8" y="8"/>
                  <a:pt x="8" y="8"/>
                </a:cubicBezTo>
                <a:cubicBezTo>
                  <a:pt x="112" y="8"/>
                  <a:pt x="112" y="8"/>
                  <a:pt x="112" y="8"/>
                </a:cubicBezTo>
                <a:cubicBezTo>
                  <a:pt x="112" y="60"/>
                  <a:pt x="112" y="60"/>
                  <a:pt x="112" y="60"/>
                </a:cubicBezTo>
                <a:cubicBezTo>
                  <a:pt x="112" y="62"/>
                  <a:pt x="114" y="64"/>
                  <a:pt x="116" y="64"/>
                </a:cubicBezTo>
                <a:cubicBezTo>
                  <a:pt x="168" y="64"/>
                  <a:pt x="168" y="64"/>
                  <a:pt x="168" y="64"/>
                </a:cubicBezTo>
                <a:cubicBezTo>
                  <a:pt x="168" y="232"/>
                  <a:pt x="168" y="232"/>
                  <a:pt x="168" y="232"/>
                </a:cubicBezTo>
                <a:lnTo>
                  <a:pt x="8" y="232"/>
                </a:lnTo>
                <a:close/>
              </a:path>
            </a:pathLst>
          </a:custGeom>
          <a:solidFill>
            <a:srgbClr val="054C70"/>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5076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30965" y="1671637"/>
            <a:ext cx="6282070" cy="69532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algn="ctr" eaLnBrk="0" hangingPunct="0">
              <a:buClr>
                <a:schemeClr val="bg1"/>
              </a:buClr>
              <a:defRPr/>
            </a:pPr>
            <a:r>
              <a:rPr lang="en-US" sz="1600" cap="all" dirty="0">
                <a:solidFill>
                  <a:srgbClr val="767676"/>
                </a:solidFill>
                <a:latin typeface="+mj-lt"/>
                <a:cs typeface="Trade Gothic LT Std"/>
              </a:rPr>
              <a:t>Many investors set their initial </a:t>
            </a:r>
            <a:r>
              <a:rPr lang="en-US" sz="1600" cap="all" dirty="0" smtClean="0">
                <a:solidFill>
                  <a:srgbClr val="767676"/>
                </a:solidFill>
                <a:latin typeface="+mj-lt"/>
                <a:cs typeface="Trade Gothic LT Std"/>
              </a:rPr>
              <a:t/>
            </a:r>
            <a:br>
              <a:rPr lang="en-US" sz="1600" cap="all" dirty="0" smtClean="0">
                <a:solidFill>
                  <a:srgbClr val="767676"/>
                </a:solidFill>
                <a:latin typeface="+mj-lt"/>
                <a:cs typeface="Trade Gothic LT Std"/>
              </a:rPr>
            </a:br>
            <a:r>
              <a:rPr lang="en-US" sz="1600" cap="all" dirty="0" smtClean="0">
                <a:solidFill>
                  <a:srgbClr val="767676"/>
                </a:solidFill>
                <a:latin typeface="+mj-lt"/>
                <a:cs typeface="Trade Gothic LT Std"/>
              </a:rPr>
              <a:t>withdrawal </a:t>
            </a:r>
            <a:r>
              <a:rPr lang="en-US" sz="1600" cap="all" dirty="0">
                <a:solidFill>
                  <a:srgbClr val="767676"/>
                </a:solidFill>
                <a:latin typeface="+mj-lt"/>
                <a:cs typeface="Trade Gothic LT Std"/>
              </a:rPr>
              <a:t>percentage at</a:t>
            </a:r>
          </a:p>
        </p:txBody>
      </p:sp>
      <p:sp>
        <p:nvSpPr>
          <p:cNvPr id="8" name="TextBox 7"/>
          <p:cNvSpPr txBox="1"/>
          <p:nvPr/>
        </p:nvSpPr>
        <p:spPr>
          <a:xfrm>
            <a:off x="1744922" y="4975746"/>
            <a:ext cx="5654157" cy="568843"/>
          </a:xfrm>
          <a:prstGeom prst="rect">
            <a:avLst/>
          </a:prstGeom>
          <a:noFill/>
        </p:spPr>
        <p:txBody>
          <a:bodyPr wrap="square" lIns="0" tIns="0" rIns="0" bIns="0" rtlCol="0">
            <a:noAutofit/>
          </a:bodyPr>
          <a:lstStyle/>
          <a:p>
            <a:pPr algn="ctr"/>
            <a:r>
              <a:rPr lang="en-US" dirty="0" smtClean="0">
                <a:solidFill>
                  <a:srgbClr val="C0504D"/>
                </a:solidFill>
              </a:rPr>
              <a:t>Increase dollar amount by 3% in subsequent </a:t>
            </a:r>
            <a:r>
              <a:rPr lang="en-US" dirty="0">
                <a:solidFill>
                  <a:srgbClr val="C0504D"/>
                </a:solidFill>
              </a:rPr>
              <a:t>years (based on 3% inflation assumption)</a:t>
            </a:r>
          </a:p>
        </p:txBody>
      </p:sp>
      <p:sp>
        <p:nvSpPr>
          <p:cNvPr id="11" name="Title 1"/>
          <p:cNvSpPr txBox="1">
            <a:spLocks/>
          </p:cNvSpPr>
          <p:nvPr/>
        </p:nvSpPr>
        <p:spPr>
          <a:xfrm>
            <a:off x="990600" y="289013"/>
            <a:ext cx="7467600" cy="740664"/>
          </a:xfrm>
          <a:prstGeom prst="rect">
            <a:avLst/>
          </a:prstGeom>
        </p:spPr>
        <p:txBody>
          <a:bodyPr anchor="ct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dirty="0" smtClean="0"/>
              <a:t>RETIREMENT INCOME: </a:t>
            </a:r>
            <a:r>
              <a:rPr lang="en-US" dirty="0" smtClean="0">
                <a:solidFill>
                  <a:schemeClr val="tx2"/>
                </a:solidFill>
              </a:rPr>
              <a:t>FIRST YEAR</a:t>
            </a:r>
            <a:endParaRPr lang="en-US" dirty="0">
              <a:solidFill>
                <a:schemeClr val="tx2"/>
              </a:solidFill>
            </a:endParaRPr>
          </a:p>
        </p:txBody>
      </p:sp>
      <p:grpSp>
        <p:nvGrpSpPr>
          <p:cNvPr id="7" name="Group 6"/>
          <p:cNvGrpSpPr/>
          <p:nvPr/>
        </p:nvGrpSpPr>
        <p:grpSpPr>
          <a:xfrm>
            <a:off x="3378623" y="2019299"/>
            <a:ext cx="2386754" cy="3154710"/>
            <a:chOff x="3703575" y="1983400"/>
            <a:chExt cx="2386754" cy="3154710"/>
          </a:xfrm>
        </p:grpSpPr>
        <p:sp>
          <p:nvSpPr>
            <p:cNvPr id="9" name="Rectangle 6"/>
            <p:cNvSpPr>
              <a:spLocks noChangeArrowheads="1"/>
            </p:cNvSpPr>
            <p:nvPr/>
          </p:nvSpPr>
          <p:spPr bwMode="auto">
            <a:xfrm>
              <a:off x="3703575" y="1983400"/>
              <a:ext cx="1584088"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19900" b="1" spc="-150" dirty="0">
                  <a:solidFill>
                    <a:schemeClr val="accent2"/>
                  </a:solidFill>
                </a:rPr>
                <a:t>4</a:t>
              </a:r>
              <a:endParaRPr lang="en-US" altLang="en-US" sz="16600" b="1" spc="-150" dirty="0">
                <a:solidFill>
                  <a:schemeClr val="accent2"/>
                </a:solidFill>
              </a:endParaRPr>
            </a:p>
          </p:txBody>
        </p:sp>
        <p:sp>
          <p:nvSpPr>
            <p:cNvPr id="10" name="Rectangle 7"/>
            <p:cNvSpPr>
              <a:spLocks noChangeArrowheads="1"/>
            </p:cNvSpPr>
            <p:nvPr/>
          </p:nvSpPr>
          <p:spPr bwMode="auto">
            <a:xfrm>
              <a:off x="4902183" y="2461931"/>
              <a:ext cx="118814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8800" b="1" dirty="0" smtClean="0">
                  <a:solidFill>
                    <a:schemeClr val="accent2"/>
                  </a:solidFill>
                </a:rPr>
                <a:t>%</a:t>
              </a:r>
              <a:endParaRPr lang="en-US" altLang="en-US" sz="8000" b="1" dirty="0">
                <a:solidFill>
                  <a:schemeClr val="accent2"/>
                </a:solidFill>
              </a:endParaRPr>
            </a:p>
          </p:txBody>
        </p:sp>
      </p:grpSp>
    </p:spTree>
    <p:extLst>
      <p:ext uri="{BB962C8B-B14F-4D97-AF65-F5344CB8AC3E}">
        <p14:creationId xmlns:p14="http://schemas.microsoft.com/office/powerpoint/2010/main" val="356762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89013"/>
            <a:ext cx="7467600" cy="740664"/>
          </a:xfrm>
          <a:prstGeom prst="rect">
            <a:avLst/>
          </a:prstGeom>
        </p:spPr>
        <p:txBody>
          <a:bodyPr anchor="ct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dirty="0" smtClean="0"/>
              <a:t>RETIREMENT INCOME: </a:t>
            </a:r>
            <a:r>
              <a:rPr lang="en-US" dirty="0" smtClean="0">
                <a:solidFill>
                  <a:schemeClr val="tx2"/>
                </a:solidFill>
              </a:rPr>
              <a:t>$500,000 SAVED</a:t>
            </a:r>
            <a:endParaRPr lang="en-US" dirty="0">
              <a:solidFill>
                <a:schemeClr val="tx2"/>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0353088"/>
              </p:ext>
            </p:extLst>
          </p:nvPr>
        </p:nvGraphicFramePr>
        <p:xfrm>
          <a:off x="990600" y="1371600"/>
          <a:ext cx="7467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a:spLocks noChangeAspect="1"/>
          </p:cNvSpPr>
          <p:nvPr/>
        </p:nvSpPr>
        <p:spPr>
          <a:xfrm>
            <a:off x="2095500" y="3255892"/>
            <a:ext cx="1280160" cy="839809"/>
          </a:xfrm>
          <a:prstGeom prst="rect">
            <a:avLst/>
          </a:prstGeom>
          <a:no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marL="0" lvl="2" indent="0" algn="ctr" fontAlgn="auto">
              <a:spcAft>
                <a:spcPts val="600"/>
              </a:spcAft>
              <a:buFont typeface="Arial" charset="0"/>
              <a:buNone/>
              <a:defRPr/>
            </a:pPr>
            <a:r>
              <a:rPr lang="en-US" sz="1400" b="1" dirty="0" smtClean="0">
                <a:solidFill>
                  <a:srgbClr val="C0504D"/>
                </a:solidFill>
              </a:rPr>
              <a:t>$</a:t>
            </a:r>
            <a:r>
              <a:rPr lang="en-US" sz="1400" b="1" dirty="0">
                <a:solidFill>
                  <a:srgbClr val="C0504D"/>
                </a:solidFill>
              </a:rPr>
              <a:t>20,000 </a:t>
            </a:r>
            <a:r>
              <a:rPr lang="en-US" sz="1400" b="1" dirty="0" smtClean="0">
                <a:solidFill>
                  <a:srgbClr val="C0504D"/>
                </a:solidFill>
              </a:rPr>
              <a:t>withdrawal</a:t>
            </a:r>
            <a:r>
              <a:rPr lang="en-US" sz="1050" dirty="0" smtClean="0">
                <a:solidFill>
                  <a:srgbClr val="C0504D"/>
                </a:solidFill>
              </a:rPr>
              <a:t/>
            </a:r>
            <a:br>
              <a:rPr lang="en-US" sz="1050" dirty="0" smtClean="0">
                <a:solidFill>
                  <a:srgbClr val="C0504D"/>
                </a:solidFill>
              </a:rPr>
            </a:br>
            <a:r>
              <a:rPr lang="en-US" sz="1050" dirty="0" smtClean="0">
                <a:solidFill>
                  <a:srgbClr val="3B3B3B"/>
                </a:solidFill>
              </a:rPr>
              <a:t>($</a:t>
            </a:r>
            <a:r>
              <a:rPr lang="en-US" sz="1050" dirty="0">
                <a:solidFill>
                  <a:srgbClr val="3B3B3B"/>
                </a:solidFill>
              </a:rPr>
              <a:t>500,000 x 4%)</a:t>
            </a:r>
          </a:p>
        </p:txBody>
      </p:sp>
      <p:sp>
        <p:nvSpPr>
          <p:cNvPr id="14" name="Rectangle 13"/>
          <p:cNvSpPr>
            <a:spLocks noChangeAspect="1"/>
          </p:cNvSpPr>
          <p:nvPr/>
        </p:nvSpPr>
        <p:spPr>
          <a:xfrm>
            <a:off x="4282630" y="2903328"/>
            <a:ext cx="1485710" cy="839809"/>
          </a:xfrm>
          <a:prstGeom prst="rect">
            <a:avLst/>
          </a:prstGeom>
          <a:no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marL="0" lvl="2" indent="0" algn="ctr" fontAlgn="auto">
              <a:spcAft>
                <a:spcPts val="600"/>
              </a:spcAft>
              <a:buFont typeface="Arial" charset="0"/>
              <a:buNone/>
              <a:defRPr/>
            </a:pPr>
            <a:r>
              <a:rPr lang="en-US" sz="1400" b="1" dirty="0" smtClean="0">
                <a:solidFill>
                  <a:srgbClr val="C0504D"/>
                </a:solidFill>
              </a:rPr>
              <a:t>$20,600 withdrawal</a:t>
            </a:r>
            <a:br>
              <a:rPr lang="en-US" sz="1400" b="1" dirty="0" smtClean="0">
                <a:solidFill>
                  <a:srgbClr val="C0504D"/>
                </a:solidFill>
              </a:rPr>
            </a:br>
            <a:r>
              <a:rPr lang="en-US" sz="1050" dirty="0" smtClean="0">
                <a:solidFill>
                  <a:srgbClr val="3B3B3B"/>
                </a:solidFill>
              </a:rPr>
              <a:t>($20,000 </a:t>
            </a:r>
            <a:r>
              <a:rPr lang="en-US" sz="1050" dirty="0">
                <a:solidFill>
                  <a:srgbClr val="3B3B3B"/>
                </a:solidFill>
              </a:rPr>
              <a:t>x </a:t>
            </a:r>
            <a:r>
              <a:rPr lang="en-US" sz="1050" dirty="0" smtClean="0">
                <a:solidFill>
                  <a:srgbClr val="3B3B3B"/>
                </a:solidFill>
              </a:rPr>
              <a:t>1.03)</a:t>
            </a:r>
            <a:endParaRPr lang="en-US" sz="1050" dirty="0">
              <a:solidFill>
                <a:srgbClr val="3B3B3B"/>
              </a:solidFill>
            </a:endParaRPr>
          </a:p>
        </p:txBody>
      </p:sp>
      <p:sp>
        <p:nvSpPr>
          <p:cNvPr id="15" name="Rectangle 14"/>
          <p:cNvSpPr>
            <a:spLocks noChangeAspect="1"/>
          </p:cNvSpPr>
          <p:nvPr/>
        </p:nvSpPr>
        <p:spPr>
          <a:xfrm>
            <a:off x="6576441" y="2506390"/>
            <a:ext cx="1489329" cy="839809"/>
          </a:xfrm>
          <a:prstGeom prst="rect">
            <a:avLst/>
          </a:prstGeom>
          <a:no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marL="0" lvl="2" indent="0" algn="ctr" fontAlgn="auto">
              <a:spcAft>
                <a:spcPts val="600"/>
              </a:spcAft>
              <a:buFont typeface="Arial" charset="0"/>
              <a:buNone/>
              <a:defRPr/>
            </a:pPr>
            <a:r>
              <a:rPr lang="en-US" sz="1400" b="1" dirty="0" smtClean="0">
                <a:solidFill>
                  <a:srgbClr val="C0504D"/>
                </a:solidFill>
              </a:rPr>
              <a:t>$21,218 withdrawal</a:t>
            </a:r>
            <a:r>
              <a:rPr lang="en-US" sz="1050" dirty="0" smtClean="0">
                <a:solidFill>
                  <a:srgbClr val="C0504D"/>
                </a:solidFill>
              </a:rPr>
              <a:t/>
            </a:r>
            <a:br>
              <a:rPr lang="en-US" sz="1050" dirty="0" smtClean="0">
                <a:solidFill>
                  <a:srgbClr val="C0504D"/>
                </a:solidFill>
              </a:rPr>
            </a:br>
            <a:r>
              <a:rPr lang="en-US" sz="1050" dirty="0" smtClean="0">
                <a:solidFill>
                  <a:srgbClr val="3B3B3B"/>
                </a:solidFill>
              </a:rPr>
              <a:t>($20,600 </a:t>
            </a:r>
            <a:r>
              <a:rPr lang="en-US" sz="1050" dirty="0">
                <a:solidFill>
                  <a:srgbClr val="3B3B3B"/>
                </a:solidFill>
              </a:rPr>
              <a:t>x </a:t>
            </a:r>
            <a:r>
              <a:rPr lang="en-US" sz="1050" dirty="0" smtClean="0">
                <a:solidFill>
                  <a:srgbClr val="3B3B3B"/>
                </a:solidFill>
              </a:rPr>
              <a:t>1.03)</a:t>
            </a:r>
            <a:endParaRPr lang="en-US" sz="1050" dirty="0">
              <a:solidFill>
                <a:srgbClr val="3B3B3B"/>
              </a:solidFill>
            </a:endParaRPr>
          </a:p>
        </p:txBody>
      </p:sp>
      <p:sp>
        <p:nvSpPr>
          <p:cNvPr id="2" name="Rectangle 1"/>
          <p:cNvSpPr/>
          <p:nvPr/>
        </p:nvSpPr>
        <p:spPr>
          <a:xfrm>
            <a:off x="944379" y="2926294"/>
            <a:ext cx="136161" cy="2582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 name="Text Placeholder 19"/>
          <p:cNvSpPr>
            <a:spLocks noGrp="1"/>
          </p:cNvSpPr>
          <p:nvPr>
            <p:ph type="body" sz="quarter" idx="13"/>
          </p:nvPr>
        </p:nvSpPr>
        <p:spPr>
          <a:xfrm>
            <a:off x="990599" y="6356412"/>
            <a:ext cx="7483475" cy="501588"/>
          </a:xfrm>
        </p:spPr>
        <p:txBody>
          <a:bodyPr bIns="347472"/>
          <a:lstStyle/>
          <a:p>
            <a:pPr lvl="0"/>
            <a:r>
              <a:rPr lang="en-US" dirty="0">
                <a:solidFill>
                  <a:srgbClr val="3B3B3B"/>
                </a:solidFill>
              </a:rPr>
              <a:t>This illustration is hypothetical and not representative of any specific investment or strategy. All investments involve risk, including possible loss of principal.</a:t>
            </a:r>
            <a:endParaRPr lang="en-US" dirty="0" smtClean="0">
              <a:solidFill>
                <a:srgbClr val="3B3B3B"/>
              </a:solidFill>
            </a:endParaRPr>
          </a:p>
        </p:txBody>
      </p:sp>
    </p:spTree>
    <p:extLst>
      <p:ext uri="{BB962C8B-B14F-4D97-AF65-F5344CB8AC3E}">
        <p14:creationId xmlns:p14="http://schemas.microsoft.com/office/powerpoint/2010/main" val="65421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2233" y="1769503"/>
            <a:ext cx="1417320" cy="1417319"/>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solidFill>
            </a:endParaRPr>
          </a:p>
        </p:txBody>
      </p:sp>
      <p:sp>
        <p:nvSpPr>
          <p:cNvPr id="5" name="TextBox 4"/>
          <p:cNvSpPr txBox="1"/>
          <p:nvPr/>
        </p:nvSpPr>
        <p:spPr>
          <a:xfrm>
            <a:off x="1194570" y="1921773"/>
            <a:ext cx="1200208" cy="1107995"/>
          </a:xfrm>
          <a:prstGeom prst="rect">
            <a:avLst/>
          </a:prstGeom>
          <a:noFill/>
          <a:ln>
            <a:noFill/>
          </a:ln>
        </p:spPr>
        <p:txBody>
          <a:bodyPr wrap="square" lIns="0" tIns="0" rIns="0" bIns="0" rtlCol="0">
            <a:spAutoFit/>
          </a:bodyPr>
          <a:lstStyle/>
          <a:p>
            <a:pPr algn="ctr">
              <a:spcAft>
                <a:spcPts val="1000"/>
              </a:spcAft>
              <a:buClr>
                <a:schemeClr val="accent2"/>
              </a:buClr>
            </a:pPr>
            <a:r>
              <a:rPr lang="en-US" sz="7200" b="1" dirty="0" smtClean="0">
                <a:solidFill>
                  <a:schemeClr val="bg1"/>
                </a:solidFill>
              </a:rPr>
              <a:t>1</a:t>
            </a:r>
            <a:endParaRPr lang="en-US" sz="7200" b="1" dirty="0">
              <a:solidFill>
                <a:schemeClr val="bg1"/>
              </a:solidFill>
            </a:endParaRPr>
          </a:p>
        </p:txBody>
      </p:sp>
      <p:sp>
        <p:nvSpPr>
          <p:cNvPr id="8" name="Rectangle 7"/>
          <p:cNvSpPr/>
          <p:nvPr/>
        </p:nvSpPr>
        <p:spPr>
          <a:xfrm>
            <a:off x="4001644" y="1764849"/>
            <a:ext cx="1417320" cy="1417319"/>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solidFill>
            </a:endParaRPr>
          </a:p>
        </p:txBody>
      </p:sp>
      <p:sp>
        <p:nvSpPr>
          <p:cNvPr id="9" name="TextBox 8"/>
          <p:cNvSpPr txBox="1"/>
          <p:nvPr/>
        </p:nvSpPr>
        <p:spPr>
          <a:xfrm>
            <a:off x="4120650" y="1917119"/>
            <a:ext cx="1200208" cy="1107995"/>
          </a:xfrm>
          <a:prstGeom prst="rect">
            <a:avLst/>
          </a:prstGeom>
          <a:noFill/>
          <a:ln>
            <a:noFill/>
          </a:ln>
        </p:spPr>
        <p:txBody>
          <a:bodyPr wrap="square" lIns="0" tIns="0" rIns="0" bIns="0" rtlCol="0">
            <a:spAutoFit/>
          </a:bodyPr>
          <a:lstStyle/>
          <a:p>
            <a:pPr algn="ctr">
              <a:spcAft>
                <a:spcPts val="1000"/>
              </a:spcAft>
              <a:buClr>
                <a:schemeClr val="accent2"/>
              </a:buClr>
            </a:pPr>
            <a:r>
              <a:rPr lang="en-US" sz="7200" b="1" dirty="0">
                <a:solidFill>
                  <a:schemeClr val="bg1"/>
                </a:solidFill>
              </a:rPr>
              <a:t>2</a:t>
            </a:r>
          </a:p>
        </p:txBody>
      </p:sp>
      <p:sp>
        <p:nvSpPr>
          <p:cNvPr id="11" name="Rectangle 10"/>
          <p:cNvSpPr/>
          <p:nvPr/>
        </p:nvSpPr>
        <p:spPr>
          <a:xfrm>
            <a:off x="6921058" y="1769503"/>
            <a:ext cx="1417320" cy="1417319"/>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solidFill>
            </a:endParaRPr>
          </a:p>
        </p:txBody>
      </p:sp>
      <p:sp>
        <p:nvSpPr>
          <p:cNvPr id="12" name="TextBox 11"/>
          <p:cNvSpPr txBox="1"/>
          <p:nvPr/>
        </p:nvSpPr>
        <p:spPr>
          <a:xfrm>
            <a:off x="7033395" y="1921773"/>
            <a:ext cx="1200208" cy="1107995"/>
          </a:xfrm>
          <a:prstGeom prst="rect">
            <a:avLst/>
          </a:prstGeom>
          <a:noFill/>
          <a:ln>
            <a:noFill/>
          </a:ln>
        </p:spPr>
        <p:txBody>
          <a:bodyPr wrap="square" lIns="0" tIns="0" rIns="0" bIns="0" rtlCol="0">
            <a:spAutoFit/>
          </a:bodyPr>
          <a:lstStyle/>
          <a:p>
            <a:pPr algn="ctr">
              <a:spcAft>
                <a:spcPts val="1000"/>
              </a:spcAft>
              <a:buClr>
                <a:schemeClr val="accent2"/>
              </a:buClr>
            </a:pPr>
            <a:r>
              <a:rPr lang="en-US" sz="7200" b="1" dirty="0" smtClean="0">
                <a:solidFill>
                  <a:schemeClr val="bg1"/>
                </a:solidFill>
              </a:rPr>
              <a:t>3</a:t>
            </a:r>
            <a:endParaRPr lang="en-US" sz="7200" b="1" dirty="0">
              <a:solidFill>
                <a:schemeClr val="bg1"/>
              </a:solidFill>
            </a:endParaRPr>
          </a:p>
        </p:txBody>
      </p:sp>
      <p:sp>
        <p:nvSpPr>
          <p:cNvPr id="13" name="Title 1"/>
          <p:cNvSpPr txBox="1">
            <a:spLocks/>
          </p:cNvSpPr>
          <p:nvPr/>
        </p:nvSpPr>
        <p:spPr>
          <a:xfrm>
            <a:off x="990600" y="289013"/>
            <a:ext cx="8153400" cy="740664"/>
          </a:xfrm>
          <a:prstGeom prst="rect">
            <a:avLst/>
          </a:prstGeom>
        </p:spPr>
        <p:txBody>
          <a:bodyPr anchor="ct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pc="-100" dirty="0" smtClean="0"/>
              <a:t>RETIREMENT INCOME: </a:t>
            </a:r>
            <a:r>
              <a:rPr lang="en-US" spc="-100" dirty="0" smtClean="0">
                <a:solidFill>
                  <a:schemeClr val="tx2"/>
                </a:solidFill>
              </a:rPr>
              <a:t>TYPICAL ORDER</a:t>
            </a:r>
            <a:endParaRPr lang="en-US" spc="-100" dirty="0">
              <a:solidFill>
                <a:schemeClr val="tx2"/>
              </a:solidFill>
            </a:endParaRPr>
          </a:p>
        </p:txBody>
      </p:sp>
      <p:sp>
        <p:nvSpPr>
          <p:cNvPr id="14" name="Plan Eligibility"/>
          <p:cNvSpPr txBox="1">
            <a:spLocks/>
          </p:cNvSpPr>
          <p:nvPr/>
        </p:nvSpPr>
        <p:spPr>
          <a:xfrm>
            <a:off x="950804" y="4052895"/>
            <a:ext cx="1685330" cy="457200"/>
          </a:xfrm>
          <a:prstGeom prst="rect">
            <a:avLst/>
          </a:prstGeom>
        </p:spPr>
        <p:txBody>
          <a:bodyPr anchor="ctr">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1000"/>
              </a:spcAft>
              <a:buClr>
                <a:srgbClr val="05C3DE"/>
              </a:buClr>
              <a:buFont typeface="Wingdings" panose="05000000000000000000" pitchFamily="2" charset="2"/>
              <a:buNone/>
            </a:pPr>
            <a:r>
              <a:rPr lang="en-US" dirty="0" smtClean="0">
                <a:solidFill>
                  <a:srgbClr val="C0504D"/>
                </a:solidFill>
              </a:rPr>
              <a:t>Taxable Accounts</a:t>
            </a:r>
            <a:endParaRPr lang="en-US" dirty="0">
              <a:solidFill>
                <a:srgbClr val="C0504D"/>
              </a:solidFill>
            </a:endParaRPr>
          </a:p>
        </p:txBody>
      </p:sp>
      <p:sp>
        <p:nvSpPr>
          <p:cNvPr id="16" name="Rectangle 15"/>
          <p:cNvSpPr/>
          <p:nvPr/>
        </p:nvSpPr>
        <p:spPr>
          <a:xfrm>
            <a:off x="2695450" y="2249562"/>
            <a:ext cx="457200" cy="4572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solidFill>
            </a:endParaRPr>
          </a:p>
        </p:txBody>
      </p:sp>
      <p:sp>
        <p:nvSpPr>
          <p:cNvPr id="17" name="Rectangle 16"/>
          <p:cNvSpPr/>
          <p:nvPr/>
        </p:nvSpPr>
        <p:spPr>
          <a:xfrm>
            <a:off x="3348547" y="2251224"/>
            <a:ext cx="457200" cy="4572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solidFill>
            </a:endParaRPr>
          </a:p>
        </p:txBody>
      </p:sp>
      <p:sp>
        <p:nvSpPr>
          <p:cNvPr id="18" name="Rectangle 17"/>
          <p:cNvSpPr/>
          <p:nvPr/>
        </p:nvSpPr>
        <p:spPr>
          <a:xfrm>
            <a:off x="5614861" y="2262411"/>
            <a:ext cx="457200" cy="4572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solidFill>
            </a:endParaRPr>
          </a:p>
        </p:txBody>
      </p:sp>
      <p:sp>
        <p:nvSpPr>
          <p:cNvPr id="19" name="Rectangle 18"/>
          <p:cNvSpPr/>
          <p:nvPr/>
        </p:nvSpPr>
        <p:spPr>
          <a:xfrm>
            <a:off x="6267958" y="2264073"/>
            <a:ext cx="457200" cy="4572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solidFill>
            </a:endParaRPr>
          </a:p>
        </p:txBody>
      </p:sp>
      <p:cxnSp>
        <p:nvCxnSpPr>
          <p:cNvPr id="23" name="Straight Connector 22"/>
          <p:cNvCxnSpPr/>
          <p:nvPr/>
        </p:nvCxnSpPr>
        <p:spPr>
          <a:xfrm>
            <a:off x="1790893" y="3186822"/>
            <a:ext cx="0" cy="766053"/>
          </a:xfrm>
          <a:prstGeom prst="line">
            <a:avLst/>
          </a:prstGeom>
          <a:ln w="9525" cap="rnd">
            <a:solidFill>
              <a:srgbClr val="C0504D"/>
            </a:solidFill>
          </a:ln>
        </p:spPr>
        <p:style>
          <a:lnRef idx="1">
            <a:schemeClr val="accent1"/>
          </a:lnRef>
          <a:fillRef idx="0">
            <a:schemeClr val="accent1"/>
          </a:fillRef>
          <a:effectRef idx="0">
            <a:schemeClr val="accent1"/>
          </a:effectRef>
          <a:fontRef idx="minor">
            <a:schemeClr val="tx1"/>
          </a:fontRef>
        </p:style>
      </p:cxnSp>
      <p:sp>
        <p:nvSpPr>
          <p:cNvPr id="24" name="Plan Eligibility"/>
          <p:cNvSpPr txBox="1">
            <a:spLocks/>
          </p:cNvSpPr>
          <p:nvPr/>
        </p:nvSpPr>
        <p:spPr>
          <a:xfrm>
            <a:off x="3880665" y="4048241"/>
            <a:ext cx="1685330" cy="457200"/>
          </a:xfrm>
          <a:prstGeom prst="rect">
            <a:avLst/>
          </a:prstGeom>
        </p:spPr>
        <p:txBody>
          <a:bodyPr anchor="ctr">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1000"/>
              </a:spcAft>
              <a:buClr>
                <a:srgbClr val="05C3DE"/>
              </a:buClr>
              <a:buFont typeface="Wingdings" panose="05000000000000000000" pitchFamily="2" charset="2"/>
              <a:buNone/>
            </a:pPr>
            <a:r>
              <a:rPr lang="en-US" dirty="0" smtClean="0">
                <a:solidFill>
                  <a:srgbClr val="C0504D"/>
                </a:solidFill>
              </a:rPr>
              <a:t>Tax-Deferred Accounts</a:t>
            </a:r>
            <a:endParaRPr lang="en-US" dirty="0">
              <a:solidFill>
                <a:srgbClr val="C0504D"/>
              </a:solidFill>
            </a:endParaRPr>
          </a:p>
        </p:txBody>
      </p:sp>
      <p:cxnSp>
        <p:nvCxnSpPr>
          <p:cNvPr id="25" name="Straight Connector 24"/>
          <p:cNvCxnSpPr/>
          <p:nvPr/>
        </p:nvCxnSpPr>
        <p:spPr>
          <a:xfrm>
            <a:off x="4720754" y="3182168"/>
            <a:ext cx="0" cy="766053"/>
          </a:xfrm>
          <a:prstGeom prst="line">
            <a:avLst/>
          </a:prstGeom>
          <a:ln w="9525" cap="rnd">
            <a:solidFill>
              <a:srgbClr val="C0504D"/>
            </a:solidFill>
          </a:ln>
        </p:spPr>
        <p:style>
          <a:lnRef idx="1">
            <a:schemeClr val="accent1"/>
          </a:lnRef>
          <a:fillRef idx="0">
            <a:schemeClr val="accent1"/>
          </a:fillRef>
          <a:effectRef idx="0">
            <a:schemeClr val="accent1"/>
          </a:effectRef>
          <a:fontRef idx="minor">
            <a:schemeClr val="tx1"/>
          </a:fontRef>
        </p:style>
      </p:cxnSp>
      <p:sp>
        <p:nvSpPr>
          <p:cNvPr id="26" name="Plan Eligibility"/>
          <p:cNvSpPr txBox="1">
            <a:spLocks/>
          </p:cNvSpPr>
          <p:nvPr/>
        </p:nvSpPr>
        <p:spPr>
          <a:xfrm>
            <a:off x="6793410" y="4052895"/>
            <a:ext cx="1685330" cy="457200"/>
          </a:xfrm>
          <a:prstGeom prst="rect">
            <a:avLst/>
          </a:prstGeom>
        </p:spPr>
        <p:txBody>
          <a:bodyPr anchor="ctr">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1000"/>
              </a:spcAft>
              <a:buClr>
                <a:srgbClr val="05C3DE"/>
              </a:buClr>
              <a:buFont typeface="Wingdings" panose="05000000000000000000" pitchFamily="2" charset="2"/>
              <a:buNone/>
            </a:pPr>
            <a:r>
              <a:rPr lang="en-US" dirty="0" smtClean="0">
                <a:solidFill>
                  <a:srgbClr val="C0504D"/>
                </a:solidFill>
              </a:rPr>
              <a:t>Tax-Free Accounts</a:t>
            </a:r>
            <a:endParaRPr lang="en-US" dirty="0">
              <a:solidFill>
                <a:srgbClr val="C0504D"/>
              </a:solidFill>
            </a:endParaRPr>
          </a:p>
        </p:txBody>
      </p:sp>
      <p:cxnSp>
        <p:nvCxnSpPr>
          <p:cNvPr id="27" name="Straight Connector 26"/>
          <p:cNvCxnSpPr/>
          <p:nvPr/>
        </p:nvCxnSpPr>
        <p:spPr>
          <a:xfrm>
            <a:off x="7633499" y="3186822"/>
            <a:ext cx="0" cy="766053"/>
          </a:xfrm>
          <a:prstGeom prst="line">
            <a:avLst/>
          </a:prstGeom>
          <a:ln w="9525" cap="rnd">
            <a:solidFill>
              <a:srgbClr val="C0504D"/>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43927" y="5547934"/>
            <a:ext cx="7256146" cy="797907"/>
          </a:xfrm>
          <a:prstGeom prst="rect">
            <a:avLst/>
          </a:prstGeom>
        </p:spPr>
        <p:txBody>
          <a:bodyPr wrap="square" lIns="0" tIns="0" rIns="0" bIns="0" anchor="t">
            <a:noAutofit/>
          </a:bodyPr>
          <a:lstStyle/>
          <a:p>
            <a:pPr algn="ctr">
              <a:defRPr/>
            </a:pPr>
            <a:r>
              <a:rPr lang="en-US" sz="2100" dirty="0">
                <a:solidFill>
                  <a:srgbClr val="1F497D"/>
                </a:solidFill>
                <a:cs typeface="ＭＳ Ｐゴシック" charset="0"/>
              </a:rPr>
              <a:t>This approach allows </a:t>
            </a:r>
            <a:r>
              <a:rPr lang="en-US" sz="2100" dirty="0" smtClean="0">
                <a:solidFill>
                  <a:srgbClr val="1F497D"/>
                </a:solidFill>
                <a:cs typeface="ＭＳ Ｐゴシック" charset="0"/>
              </a:rPr>
              <a:t>the tax-advantaged accounts to stay invested longer for </a:t>
            </a:r>
            <a:r>
              <a:rPr lang="en-US" sz="2100" dirty="0">
                <a:solidFill>
                  <a:srgbClr val="1F497D"/>
                </a:solidFill>
                <a:cs typeface="ＭＳ Ｐゴシック" charset="0"/>
              </a:rPr>
              <a:t>most investors </a:t>
            </a:r>
          </a:p>
        </p:txBody>
      </p:sp>
    </p:spTree>
    <p:extLst>
      <p:ext uri="{BB962C8B-B14F-4D97-AF65-F5344CB8AC3E}">
        <p14:creationId xmlns:p14="http://schemas.microsoft.com/office/powerpoint/2010/main" val="68267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gtEl>
                                        <p:attrNameLst>
                                          <p:attrName>style.color</p:attrName>
                                        </p:attrNameLst>
                                      </p:cBhvr>
                                      <p:to>
                                        <a:schemeClr val="accent2"/>
                                      </p:to>
                                    </p:animClr>
                                    <p:animClr clrSpc="rgb" dir="cw">
                                      <p:cBhvr>
                                        <p:cTn id="7" dur="500" fill="hold"/>
                                        <p:tgtEl>
                                          <p:spTgt spid="3"/>
                                        </p:tgtEl>
                                        <p:attrNameLst>
                                          <p:attrName>fillcolor</p:attrName>
                                        </p:attrNameLst>
                                      </p:cBhvr>
                                      <p:to>
                                        <a:schemeClr val="accent2"/>
                                      </p:to>
                                    </p:animClr>
                                    <p:set>
                                      <p:cBhvr>
                                        <p:cTn id="8" dur="500" fill="hold"/>
                                        <p:tgtEl>
                                          <p:spTgt spid="3"/>
                                        </p:tgtEl>
                                        <p:attrNameLst>
                                          <p:attrName>fill.type</p:attrName>
                                        </p:attrNameLst>
                                      </p:cBhvr>
                                      <p:to>
                                        <p:strVal val="solid"/>
                                      </p:to>
                                    </p:set>
                                    <p:set>
                                      <p:cBhvr>
                                        <p:cTn id="9" dur="500" fill="hold"/>
                                        <p:tgtEl>
                                          <p:spTgt spid="3"/>
                                        </p:tgtEl>
                                        <p:attrNameLst>
                                          <p:attrName>fill.on</p:attrName>
                                        </p:attrNameLst>
                                      </p:cBhvr>
                                      <p:to>
                                        <p:strVal val="true"/>
                                      </p:to>
                                    </p:set>
                                  </p:childTnLst>
                                </p:cTn>
                              </p:par>
                              <p:par>
                                <p:cTn id="10" presetID="22" presetClass="entr" presetSubtype="1"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9" presetClass="emph" presetSubtype="0" fill="hold" grpId="0" nodeType="afterEffect">
                                  <p:stCondLst>
                                    <p:cond delay="0"/>
                                  </p:stCondLst>
                                  <p:childTnLst>
                                    <p:animClr clrSpc="rgb" dir="cw">
                                      <p:cBhvr override="childStyle">
                                        <p:cTn id="19" dur="500" fill="hold"/>
                                        <p:tgtEl>
                                          <p:spTgt spid="16"/>
                                        </p:tgtEl>
                                        <p:attrNameLst>
                                          <p:attrName>style.color</p:attrName>
                                        </p:attrNameLst>
                                      </p:cBhvr>
                                      <p:to>
                                        <a:srgbClr val="05C3DE"/>
                                      </p:to>
                                    </p:animClr>
                                    <p:animClr clrSpc="rgb" dir="cw">
                                      <p:cBhvr>
                                        <p:cTn id="20" dur="500" fill="hold"/>
                                        <p:tgtEl>
                                          <p:spTgt spid="16"/>
                                        </p:tgtEl>
                                        <p:attrNameLst>
                                          <p:attrName>fillcolor</p:attrName>
                                        </p:attrNameLst>
                                      </p:cBhvr>
                                      <p:to>
                                        <a:srgbClr val="05C3DE"/>
                                      </p:to>
                                    </p:animClr>
                                    <p:set>
                                      <p:cBhvr>
                                        <p:cTn id="21" dur="500" fill="hold"/>
                                        <p:tgtEl>
                                          <p:spTgt spid="16"/>
                                        </p:tgtEl>
                                        <p:attrNameLst>
                                          <p:attrName>fill.type</p:attrName>
                                        </p:attrNameLst>
                                      </p:cBhvr>
                                      <p:to>
                                        <p:strVal val="solid"/>
                                      </p:to>
                                    </p:set>
                                    <p:set>
                                      <p:cBhvr>
                                        <p:cTn id="22" dur="500" fill="hold"/>
                                        <p:tgtEl>
                                          <p:spTgt spid="16"/>
                                        </p:tgtEl>
                                        <p:attrNameLst>
                                          <p:attrName>fill.on</p:attrName>
                                        </p:attrNameLst>
                                      </p:cBhvr>
                                      <p:to>
                                        <p:strVal val="true"/>
                                      </p:to>
                                    </p:set>
                                  </p:childTnLst>
                                </p:cTn>
                              </p:par>
                            </p:childTnLst>
                          </p:cTn>
                        </p:par>
                        <p:par>
                          <p:cTn id="23" fill="hold">
                            <p:stCondLst>
                              <p:cond delay="1500"/>
                            </p:stCondLst>
                            <p:childTnLst>
                              <p:par>
                                <p:cTn id="24" presetID="19" presetClass="emph" presetSubtype="0" fill="hold" grpId="0" nodeType="afterEffect">
                                  <p:stCondLst>
                                    <p:cond delay="0"/>
                                  </p:stCondLst>
                                  <p:childTnLst>
                                    <p:animClr clrSpc="rgb" dir="cw">
                                      <p:cBhvr override="childStyle">
                                        <p:cTn id="25" dur="500" fill="hold"/>
                                        <p:tgtEl>
                                          <p:spTgt spid="17"/>
                                        </p:tgtEl>
                                        <p:attrNameLst>
                                          <p:attrName>style.color</p:attrName>
                                        </p:attrNameLst>
                                      </p:cBhvr>
                                      <p:to>
                                        <a:schemeClr val="accent2"/>
                                      </p:to>
                                    </p:animClr>
                                    <p:animClr clrSpc="rgb" dir="cw">
                                      <p:cBhvr>
                                        <p:cTn id="26" dur="500" fill="hold"/>
                                        <p:tgtEl>
                                          <p:spTgt spid="17"/>
                                        </p:tgtEl>
                                        <p:attrNameLst>
                                          <p:attrName>fillcolor</p:attrName>
                                        </p:attrNameLst>
                                      </p:cBhvr>
                                      <p:to>
                                        <a:schemeClr val="accent2"/>
                                      </p:to>
                                    </p:animClr>
                                    <p:set>
                                      <p:cBhvr>
                                        <p:cTn id="27" dur="500" fill="hold"/>
                                        <p:tgtEl>
                                          <p:spTgt spid="17"/>
                                        </p:tgtEl>
                                        <p:attrNameLst>
                                          <p:attrName>fill.type</p:attrName>
                                        </p:attrNameLst>
                                      </p:cBhvr>
                                      <p:to>
                                        <p:strVal val="solid"/>
                                      </p:to>
                                    </p:set>
                                    <p:set>
                                      <p:cBhvr>
                                        <p:cTn id="28" dur="500" fill="hold"/>
                                        <p:tgtEl>
                                          <p:spTgt spid="17"/>
                                        </p:tgtEl>
                                        <p:attrNameLst>
                                          <p:attrName>fill.on</p:attrName>
                                        </p:attrNameLst>
                                      </p:cBhvr>
                                      <p:to>
                                        <p:strVal val="true"/>
                                      </p:to>
                                    </p:set>
                                  </p:childTnLst>
                                </p:cTn>
                              </p:par>
                            </p:childTnLst>
                          </p:cTn>
                        </p:par>
                        <p:par>
                          <p:cTn id="29" fill="hold">
                            <p:stCondLst>
                              <p:cond delay="2000"/>
                            </p:stCondLst>
                            <p:childTnLst>
                              <p:par>
                                <p:cTn id="30" presetID="19" presetClass="emph" presetSubtype="0" fill="hold" grpId="0" nodeType="afterEffect">
                                  <p:stCondLst>
                                    <p:cond delay="0"/>
                                  </p:stCondLst>
                                  <p:childTnLst>
                                    <p:animClr clrSpc="rgb" dir="cw">
                                      <p:cBhvr override="childStyle">
                                        <p:cTn id="31" dur="500" fill="hold"/>
                                        <p:tgtEl>
                                          <p:spTgt spid="8"/>
                                        </p:tgtEl>
                                        <p:attrNameLst>
                                          <p:attrName>style.color</p:attrName>
                                        </p:attrNameLst>
                                      </p:cBhvr>
                                      <p:to>
                                        <a:schemeClr val="accent2"/>
                                      </p:to>
                                    </p:animClr>
                                    <p:animClr clrSpc="rgb" dir="cw">
                                      <p:cBhvr>
                                        <p:cTn id="32" dur="500" fill="hold"/>
                                        <p:tgtEl>
                                          <p:spTgt spid="8"/>
                                        </p:tgtEl>
                                        <p:attrNameLst>
                                          <p:attrName>fillcolor</p:attrName>
                                        </p:attrNameLst>
                                      </p:cBhvr>
                                      <p:to>
                                        <a:schemeClr val="accent2"/>
                                      </p:to>
                                    </p:animClr>
                                    <p:set>
                                      <p:cBhvr>
                                        <p:cTn id="33" dur="500" fill="hold"/>
                                        <p:tgtEl>
                                          <p:spTgt spid="8"/>
                                        </p:tgtEl>
                                        <p:attrNameLst>
                                          <p:attrName>fill.type</p:attrName>
                                        </p:attrNameLst>
                                      </p:cBhvr>
                                      <p:to>
                                        <p:strVal val="solid"/>
                                      </p:to>
                                    </p:set>
                                    <p:set>
                                      <p:cBhvr>
                                        <p:cTn id="34" dur="500" fill="hold"/>
                                        <p:tgtEl>
                                          <p:spTgt spid="8"/>
                                        </p:tgtEl>
                                        <p:attrNameLst>
                                          <p:attrName>fill.on</p:attrName>
                                        </p:attrNameLst>
                                      </p:cBhvr>
                                      <p:to>
                                        <p:strVal val="true"/>
                                      </p:to>
                                    </p:set>
                                  </p:childTnLst>
                                </p:cTn>
                              </p:par>
                              <p:par>
                                <p:cTn id="35" presetID="22" presetClass="entr" presetSubtype="1"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3000"/>
                            </p:stCondLst>
                            <p:childTnLst>
                              <p:par>
                                <p:cTn id="43" presetID="19" presetClass="emph" presetSubtype="0" fill="hold" grpId="0" nodeType="afterEffect">
                                  <p:stCondLst>
                                    <p:cond delay="0"/>
                                  </p:stCondLst>
                                  <p:childTnLst>
                                    <p:animClr clrSpc="rgb" dir="cw">
                                      <p:cBhvr override="childStyle">
                                        <p:cTn id="44" dur="500" fill="hold"/>
                                        <p:tgtEl>
                                          <p:spTgt spid="18"/>
                                        </p:tgtEl>
                                        <p:attrNameLst>
                                          <p:attrName>style.color</p:attrName>
                                        </p:attrNameLst>
                                      </p:cBhvr>
                                      <p:to>
                                        <a:schemeClr val="accent2"/>
                                      </p:to>
                                    </p:animClr>
                                    <p:animClr clrSpc="rgb" dir="cw">
                                      <p:cBhvr>
                                        <p:cTn id="45" dur="500" fill="hold"/>
                                        <p:tgtEl>
                                          <p:spTgt spid="18"/>
                                        </p:tgtEl>
                                        <p:attrNameLst>
                                          <p:attrName>fillcolor</p:attrName>
                                        </p:attrNameLst>
                                      </p:cBhvr>
                                      <p:to>
                                        <a:schemeClr val="accent2"/>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childTnLst>
                          </p:cTn>
                        </p:par>
                        <p:par>
                          <p:cTn id="48" fill="hold">
                            <p:stCondLst>
                              <p:cond delay="3500"/>
                            </p:stCondLst>
                            <p:childTnLst>
                              <p:par>
                                <p:cTn id="49" presetID="19" presetClass="emph" presetSubtype="0" fill="hold" grpId="0" nodeType="afterEffect">
                                  <p:stCondLst>
                                    <p:cond delay="0"/>
                                  </p:stCondLst>
                                  <p:childTnLst>
                                    <p:animClr clrSpc="rgb" dir="cw">
                                      <p:cBhvr override="childStyle">
                                        <p:cTn id="50" dur="500" fill="hold"/>
                                        <p:tgtEl>
                                          <p:spTgt spid="19"/>
                                        </p:tgtEl>
                                        <p:attrNameLst>
                                          <p:attrName>style.color</p:attrName>
                                        </p:attrNameLst>
                                      </p:cBhvr>
                                      <p:to>
                                        <a:schemeClr val="accent2"/>
                                      </p:to>
                                    </p:animClr>
                                    <p:animClr clrSpc="rgb" dir="cw">
                                      <p:cBhvr>
                                        <p:cTn id="51" dur="500" fill="hold"/>
                                        <p:tgtEl>
                                          <p:spTgt spid="19"/>
                                        </p:tgtEl>
                                        <p:attrNameLst>
                                          <p:attrName>fillcolor</p:attrName>
                                        </p:attrNameLst>
                                      </p:cBhvr>
                                      <p:to>
                                        <a:schemeClr val="accent2"/>
                                      </p:to>
                                    </p:animClr>
                                    <p:set>
                                      <p:cBhvr>
                                        <p:cTn id="52" dur="500" fill="hold"/>
                                        <p:tgtEl>
                                          <p:spTgt spid="19"/>
                                        </p:tgtEl>
                                        <p:attrNameLst>
                                          <p:attrName>fill.type</p:attrName>
                                        </p:attrNameLst>
                                      </p:cBhvr>
                                      <p:to>
                                        <p:strVal val="solid"/>
                                      </p:to>
                                    </p:set>
                                    <p:set>
                                      <p:cBhvr>
                                        <p:cTn id="53" dur="500" fill="hold"/>
                                        <p:tgtEl>
                                          <p:spTgt spid="19"/>
                                        </p:tgtEl>
                                        <p:attrNameLst>
                                          <p:attrName>fill.on</p:attrName>
                                        </p:attrNameLst>
                                      </p:cBhvr>
                                      <p:to>
                                        <p:strVal val="true"/>
                                      </p:to>
                                    </p:set>
                                  </p:childTnLst>
                                </p:cTn>
                              </p:par>
                            </p:childTnLst>
                          </p:cTn>
                        </p:par>
                        <p:par>
                          <p:cTn id="54" fill="hold">
                            <p:stCondLst>
                              <p:cond delay="4000"/>
                            </p:stCondLst>
                            <p:childTnLst>
                              <p:par>
                                <p:cTn id="55" presetID="19" presetClass="emph" presetSubtype="0" fill="hold" grpId="0" nodeType="afterEffect">
                                  <p:stCondLst>
                                    <p:cond delay="0"/>
                                  </p:stCondLst>
                                  <p:childTnLst>
                                    <p:animClr clrSpc="rgb" dir="cw">
                                      <p:cBhvr override="childStyle">
                                        <p:cTn id="56" dur="500" fill="hold"/>
                                        <p:tgtEl>
                                          <p:spTgt spid="11"/>
                                        </p:tgtEl>
                                        <p:attrNameLst>
                                          <p:attrName>style.color</p:attrName>
                                        </p:attrNameLst>
                                      </p:cBhvr>
                                      <p:to>
                                        <a:schemeClr val="accent2"/>
                                      </p:to>
                                    </p:animClr>
                                    <p:animClr clrSpc="rgb" dir="cw">
                                      <p:cBhvr>
                                        <p:cTn id="57" dur="500" fill="hold"/>
                                        <p:tgtEl>
                                          <p:spTgt spid="11"/>
                                        </p:tgtEl>
                                        <p:attrNameLst>
                                          <p:attrName>fillcolor</p:attrName>
                                        </p:attrNameLst>
                                      </p:cBhvr>
                                      <p:to>
                                        <a:schemeClr val="accent2"/>
                                      </p:to>
                                    </p:animClr>
                                    <p:set>
                                      <p:cBhvr>
                                        <p:cTn id="58" dur="500" fill="hold"/>
                                        <p:tgtEl>
                                          <p:spTgt spid="11"/>
                                        </p:tgtEl>
                                        <p:attrNameLst>
                                          <p:attrName>fill.type</p:attrName>
                                        </p:attrNameLst>
                                      </p:cBhvr>
                                      <p:to>
                                        <p:strVal val="solid"/>
                                      </p:to>
                                    </p:set>
                                    <p:set>
                                      <p:cBhvr>
                                        <p:cTn id="59" dur="500" fill="hold"/>
                                        <p:tgtEl>
                                          <p:spTgt spid="11"/>
                                        </p:tgtEl>
                                        <p:attrNameLst>
                                          <p:attrName>fill.on</p:attrName>
                                        </p:attrNameLst>
                                      </p:cBhvr>
                                      <p:to>
                                        <p:strVal val="true"/>
                                      </p:to>
                                    </p:set>
                                  </p:childTnLst>
                                </p:cTn>
                              </p:par>
                              <p:par>
                                <p:cTn id="60" presetID="22" presetClass="entr" presetSubtype="1"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4" grpId="0"/>
      <p:bldP spid="16" grpId="0" animBg="1"/>
      <p:bldP spid="17" grpId="0" animBg="1"/>
      <p:bldP spid="18" grpId="0" animBg="1"/>
      <p:bldP spid="19" grpId="0" animBg="1"/>
      <p:bldP spid="24" grpId="0"/>
      <p:bldP spid="26"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YOUR ACCOUNT ONLINE</a:t>
            </a:r>
            <a:endParaRPr lang="en-US" dirty="0"/>
          </a:p>
        </p:txBody>
      </p:sp>
      <p:sp>
        <p:nvSpPr>
          <p:cNvPr id="16" name="Rectangle 15"/>
          <p:cNvSpPr/>
          <p:nvPr/>
        </p:nvSpPr>
        <p:spPr>
          <a:xfrm>
            <a:off x="2286000" y="2155558"/>
            <a:ext cx="5010150" cy="3447098"/>
          </a:xfrm>
          <a:prstGeom prst="rect">
            <a:avLst/>
          </a:prstGeom>
          <a:noFill/>
          <a:ln>
            <a:solidFill>
              <a:srgbClr val="FF00FF"/>
            </a:solidFill>
          </a:ln>
        </p:spPr>
        <p:txBody>
          <a:bodyPr wrap="square" lIns="182880" tIns="182880" rIns="182880" bIns="182880">
            <a:spAutoFit/>
          </a:bodyPr>
          <a:lstStyle/>
          <a:p>
            <a:pPr>
              <a:lnSpc>
                <a:spcPts val="2400"/>
              </a:lnSpc>
            </a:pPr>
            <a:r>
              <a:rPr lang="en-US" sz="1600" dirty="0">
                <a:solidFill>
                  <a:srgbClr val="FF00FF"/>
                </a:solidFill>
              </a:rPr>
              <a:t>Please add in any graphics you think are </a:t>
            </a:r>
            <a:r>
              <a:rPr lang="en-US" sz="1600" dirty="0" smtClean="0">
                <a:solidFill>
                  <a:srgbClr val="FF00FF"/>
                </a:solidFill>
              </a:rPr>
              <a:t>appropriate, like </a:t>
            </a:r>
            <a:r>
              <a:rPr lang="en-US" sz="1600" dirty="0">
                <a:solidFill>
                  <a:srgbClr val="FF00FF"/>
                </a:solidFill>
              </a:rPr>
              <a:t>images of participant websites or account </a:t>
            </a:r>
            <a:r>
              <a:rPr lang="en-US" sz="1600" dirty="0" smtClean="0">
                <a:solidFill>
                  <a:srgbClr val="FF00FF"/>
                </a:solidFill>
              </a:rPr>
              <a:t>summaries: </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Quickly </a:t>
            </a:r>
            <a:r>
              <a:rPr lang="en-US" sz="1600" dirty="0">
                <a:solidFill>
                  <a:srgbClr val="FF00FF"/>
                </a:solidFill>
              </a:rPr>
              <a:t>view and access accounts </a:t>
            </a:r>
            <a:r>
              <a:rPr lang="en-US" sz="1600" dirty="0" smtClean="0">
                <a:solidFill>
                  <a:srgbClr val="FF00FF"/>
                </a:solidFill>
              </a:rPr>
              <a:t/>
            </a:r>
            <a:br>
              <a:rPr lang="en-US" sz="1600" dirty="0" smtClean="0">
                <a:solidFill>
                  <a:srgbClr val="FF00FF"/>
                </a:solidFill>
              </a:rPr>
            </a:br>
            <a:r>
              <a:rPr lang="en-US" sz="1600" dirty="0" smtClean="0">
                <a:solidFill>
                  <a:srgbClr val="FF00FF"/>
                </a:solidFill>
              </a:rPr>
              <a:t>and balances</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Perform transactions</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Check </a:t>
            </a:r>
            <a:r>
              <a:rPr lang="en-US" sz="1600" dirty="0">
                <a:solidFill>
                  <a:srgbClr val="FF00FF"/>
                </a:solidFill>
              </a:rPr>
              <a:t>in on your progress toward </a:t>
            </a:r>
            <a:r>
              <a:rPr lang="en-US" sz="1600" dirty="0" smtClean="0">
                <a:solidFill>
                  <a:srgbClr val="FF00FF"/>
                </a:solidFill>
              </a:rPr>
              <a:t>retirement</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Research investments</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Log </a:t>
            </a:r>
            <a:r>
              <a:rPr lang="en-US" sz="1600" dirty="0">
                <a:solidFill>
                  <a:srgbClr val="FF00FF"/>
                </a:solidFill>
              </a:rPr>
              <a:t>in wherever you </a:t>
            </a:r>
            <a:r>
              <a:rPr lang="en-US" sz="1600" dirty="0" smtClean="0">
                <a:solidFill>
                  <a:srgbClr val="FF00FF"/>
                </a:solidFill>
              </a:rPr>
              <a:t>are, whatever </a:t>
            </a:r>
            <a:r>
              <a:rPr lang="en-US" sz="1600" dirty="0">
                <a:solidFill>
                  <a:srgbClr val="FF00FF"/>
                </a:solidFill>
              </a:rPr>
              <a:t>your device (if that is true</a:t>
            </a:r>
            <a:r>
              <a:rPr lang="en-US" sz="1600" dirty="0" smtClean="0">
                <a:solidFill>
                  <a:srgbClr val="FF00FF"/>
                </a:solidFill>
              </a:rPr>
              <a:t>)</a:t>
            </a:r>
          </a:p>
        </p:txBody>
      </p:sp>
    </p:spTree>
    <p:extLst>
      <p:ext uri="{BB962C8B-B14F-4D97-AF65-F5344CB8AC3E}">
        <p14:creationId xmlns:p14="http://schemas.microsoft.com/office/powerpoint/2010/main" val="89249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hidden="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51811113"/>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gridCol w="1143000"/>
                <a:gridCol w="1143000"/>
                <a:gridCol w="1143000"/>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it's your future"/>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smtClean="0"/>
              <a:t>IT’S YOUR FUTURE</a:t>
            </a:r>
            <a:endParaRPr lang="en-US" sz="3600" dirty="0"/>
          </a:p>
        </p:txBody>
      </p:sp>
      <p:sp>
        <p:nvSpPr>
          <p:cNvPr id="16" name="save enough" hidden="1"/>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Save enough for retirement.</a:t>
            </a:r>
            <a:endParaRPr lang="en-US" sz="3600" cap="all" dirty="0"/>
          </a:p>
        </p:txBody>
      </p:sp>
      <p:sp>
        <p:nvSpPr>
          <p:cNvPr id="17" name="here to help" hidden="1"/>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we’re here to help.</a:t>
            </a:r>
            <a:endParaRPr lang="en-US" sz="3600" cap="all" dirty="0"/>
          </a:p>
        </p:txBody>
      </p:sp>
      <p:sp>
        <p:nvSpPr>
          <p:cNvPr id="2" name="Rectangle 1"/>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378268099"/>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2000"/>
                            </p:stCondLst>
                            <p:childTnLst>
                              <p:par>
                                <p:cTn id="12" presetID="10" presetClass="exit" presetSubtype="0" fill="hold" grpId="1" nodeType="afterEffect">
                                  <p:stCondLst>
                                    <p:cond delay="150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par>
                                <p:cTn id="15" presetID="10" presetClass="exit" presetSubtype="0" fill="hold" nodeType="withEffect">
                                  <p:stCondLst>
                                    <p:cond delay="1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ntr" presetSubtype="0" fill="hold" grpId="0" nodeType="withEffect">
                                  <p:stCondLst>
                                    <p:cond delay="15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1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632" y="894765"/>
            <a:ext cx="6766737" cy="506847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pPr>
              <a:spcAft>
                <a:spcPts val="1200"/>
              </a:spcAft>
            </a:pPr>
            <a:r>
              <a:rPr lang="en-US" sz="1400" b="1" dirty="0">
                <a:solidFill>
                  <a:srgbClr val="FF00FF"/>
                </a:solidFill>
              </a:rPr>
              <a:t>TERMS OF </a:t>
            </a:r>
            <a:r>
              <a:rPr lang="en-US" sz="1400" b="1" dirty="0" smtClean="0">
                <a:solidFill>
                  <a:srgbClr val="FF00FF"/>
                </a:solidFill>
              </a:rPr>
              <a:t>USE</a:t>
            </a:r>
            <a:endParaRPr lang="en-US" sz="1400" dirty="0">
              <a:solidFill>
                <a:srgbClr val="FF00FF"/>
              </a:solidFill>
            </a:endParaRPr>
          </a:p>
          <a:p>
            <a:pPr>
              <a:spcAft>
                <a:spcPts val="1200"/>
              </a:spcAft>
            </a:pPr>
            <a:r>
              <a:rPr lang="en-US" sz="1400" dirty="0">
                <a:solidFill>
                  <a:srgbClr val="FF00FF"/>
                </a:solidFill>
              </a:rPr>
              <a:t>By using this presentation, you understand and agree to the following</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You </a:t>
            </a:r>
            <a:r>
              <a:rPr lang="en-US" sz="1400" dirty="0">
                <a:solidFill>
                  <a:srgbClr val="FF00FF"/>
                </a:solidFill>
              </a:rPr>
              <a:t>understand that T. Rowe Price does not undertake to give investment advice in a fiduciary capacity by making available this presentation and that </a:t>
            </a:r>
            <a:r>
              <a:rPr lang="en-US" sz="1400" dirty="0" smtClean="0">
                <a:solidFill>
                  <a:srgbClr val="FF00FF"/>
                </a:solidFill>
              </a:rPr>
              <a:t/>
            </a:r>
            <a:br>
              <a:rPr lang="en-US" sz="1400" dirty="0" smtClean="0">
                <a:solidFill>
                  <a:srgbClr val="FF00FF"/>
                </a:solidFill>
              </a:rPr>
            </a:br>
            <a:r>
              <a:rPr lang="en-US" sz="1400" dirty="0" smtClean="0">
                <a:solidFill>
                  <a:srgbClr val="FF00FF"/>
                </a:solidFill>
              </a:rPr>
              <a:t>T</a:t>
            </a:r>
            <a:r>
              <a:rPr lang="en-US" sz="1400" dirty="0">
                <a:solidFill>
                  <a:srgbClr val="FF00FF"/>
                </a:solidFill>
              </a:rPr>
              <a: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To </a:t>
            </a:r>
            <a:r>
              <a:rPr lang="en-US" sz="1400" dirty="0">
                <a:solidFill>
                  <a:srgbClr val="FF00FF"/>
                </a:solidFill>
              </a:rPr>
              <a:t>the extent you modify this presentation you will not attribute this presentation to </a:t>
            </a:r>
            <a:r>
              <a:rPr lang="en-US" sz="1400" dirty="0" smtClean="0">
                <a:solidFill>
                  <a:srgbClr val="FF00FF"/>
                </a:solidFill>
              </a:rPr>
              <a:t>T</a:t>
            </a:r>
            <a:r>
              <a:rPr lang="en-US" sz="1400" dirty="0">
                <a:solidFill>
                  <a:srgbClr val="FF00FF"/>
                </a:solidFill>
              </a:rPr>
              <a:t>. Rowe Price through co-branding or otherwise</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To </a:t>
            </a:r>
            <a:r>
              <a:rPr lang="en-US" sz="1400" dirty="0">
                <a:solidFill>
                  <a:srgbClr val="FF00FF"/>
                </a:solidFill>
              </a:rPr>
              <a:t>the extent you provide investment recommendations to clients or prospective clients, you will not attribute any such recommendation(s) to </a:t>
            </a:r>
            <a:r>
              <a:rPr lang="en-US" sz="1400" dirty="0" smtClean="0">
                <a:solidFill>
                  <a:srgbClr val="FF00FF"/>
                </a:solidFill>
              </a:rPr>
              <a:t/>
            </a:r>
            <a:br>
              <a:rPr lang="en-US" sz="1400" dirty="0" smtClean="0">
                <a:solidFill>
                  <a:srgbClr val="FF00FF"/>
                </a:solidFill>
              </a:rPr>
            </a:br>
            <a:r>
              <a:rPr lang="en-US" sz="1400" dirty="0" smtClean="0">
                <a:solidFill>
                  <a:srgbClr val="FF00FF"/>
                </a:solidFill>
              </a:rPr>
              <a:t>T</a:t>
            </a:r>
            <a:r>
              <a:rPr lang="en-US" sz="1400" dirty="0">
                <a:solidFill>
                  <a:srgbClr val="FF00FF"/>
                </a:solidFill>
              </a:rPr>
              <a:t>. Rowe Price</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You </a:t>
            </a:r>
            <a:r>
              <a:rPr lang="en-US" sz="1400" dirty="0">
                <a:solidFill>
                  <a:srgbClr val="FF00FF"/>
                </a:solidFill>
              </a:rPr>
              <a:t>are responsible for satisfying all applicable regulatory standards relating to this communication’s use by your firm, including all applicable content, approval, recordkeeping, and filing requirements</a:t>
            </a:r>
            <a:r>
              <a:rPr lang="en-US" sz="1400" dirty="0" smtClean="0">
                <a:solidFill>
                  <a:srgbClr val="FF00FF"/>
                </a:solidFill>
              </a:rPr>
              <a:t>.</a:t>
            </a:r>
            <a:endParaRPr lang="en-US" sz="1400" dirty="0">
              <a:solidFill>
                <a:srgbClr val="FF00FF"/>
              </a:solidFill>
            </a:endParaRPr>
          </a:p>
          <a:p>
            <a:pPr>
              <a:spcAft>
                <a:spcPts val="1200"/>
              </a:spcAft>
            </a:pPr>
            <a:r>
              <a:rPr lang="en-US" sz="1400" i="1" dirty="0">
                <a:solidFill>
                  <a:srgbClr val="FF00FF"/>
                </a:solidFill>
              </a:rPr>
              <a:t>Please insert your data/content where indicated and delete these terms of use and various instructions throughout the PPT before using.</a:t>
            </a:r>
          </a:p>
        </p:txBody>
      </p:sp>
    </p:spTree>
    <p:extLst>
      <p:ext uri="{BB962C8B-B14F-4D97-AF65-F5344CB8AC3E}">
        <p14:creationId xmlns:p14="http://schemas.microsoft.com/office/powerpoint/2010/main" val="764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hidden="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hidden="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44877773"/>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gridCol w="1143000"/>
                <a:gridCol w="1143000"/>
                <a:gridCol w="1143000"/>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it's your future" hidden="1"/>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smtClean="0"/>
              <a:t>IT’S YOUR FUTURE.</a:t>
            </a:r>
            <a:endParaRPr lang="en-US" sz="3600" dirty="0"/>
          </a:p>
        </p:txBody>
      </p:sp>
      <p:sp>
        <p:nvSpPr>
          <p:cNvPr id="16" name="save enough"/>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Save enough for retirement</a:t>
            </a:r>
            <a:endParaRPr lang="en-US" sz="3600" cap="all" dirty="0"/>
          </a:p>
        </p:txBody>
      </p:sp>
      <p:sp>
        <p:nvSpPr>
          <p:cNvPr id="17" name="here to help" hidden="1"/>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we’re here to help.</a:t>
            </a:r>
            <a:endParaRPr lang="en-US" sz="3600" cap="all" dirty="0"/>
          </a:p>
        </p:txBody>
      </p:sp>
      <p:sp>
        <p:nvSpPr>
          <p:cNvPr id="10" name="Rectangle 9"/>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75855805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hidden="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724842905"/>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gridCol w="1143000"/>
                <a:gridCol w="1143000"/>
                <a:gridCol w="1143000"/>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it's your future" hidden="1"/>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smtClean="0"/>
              <a:t>IT’S YOUR FUTURE.</a:t>
            </a:r>
            <a:endParaRPr lang="en-US" sz="3600" dirty="0"/>
          </a:p>
        </p:txBody>
      </p:sp>
      <p:sp>
        <p:nvSpPr>
          <p:cNvPr id="16" name="save enough" hidden="1"/>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Save enough for retirement.</a:t>
            </a:r>
            <a:endParaRPr lang="en-US" sz="3600" cap="all" dirty="0"/>
          </a:p>
        </p:txBody>
      </p:sp>
      <p:sp>
        <p:nvSpPr>
          <p:cNvPr id="17" name="here to help"/>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err="1" smtClean="0"/>
              <a:t>We’RE</a:t>
            </a:r>
            <a:r>
              <a:rPr lang="en-US" sz="3600" cap="all" dirty="0" smtClean="0"/>
              <a:t> HERE TO help</a:t>
            </a:r>
            <a:endParaRPr lang="en-US" sz="3600" cap="all" dirty="0"/>
          </a:p>
        </p:txBody>
      </p:sp>
      <p:sp>
        <p:nvSpPr>
          <p:cNvPr id="10" name="Rectangle 9"/>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403850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000"/>
                            </p:stCondLst>
                            <p:childTnLst>
                              <p:par>
                                <p:cTn id="18" presetID="10" presetClass="exit" presetSubtype="0" fill="hold" grpId="1" nodeType="afterEffect">
                                  <p:stCondLst>
                                    <p:cond delay="150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xit" presetSubtype="0" fill="hold" nodeType="withEffect">
                                  <p:stCondLst>
                                    <p:cond delay="150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2689"/>
            <a:ext cx="9156526" cy="435312"/>
          </a:xfrm>
          <a:prstGeom prst="rect">
            <a:avLst/>
          </a:prstGeom>
          <a:solidFill>
            <a:srgbClr val="3B3B3B"/>
          </a:solidFill>
          <a:ln w="82550" cmpd="sng">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3" name="Rectangle 12"/>
          <p:cNvSpPr/>
          <p:nvPr/>
        </p:nvSpPr>
        <p:spPr>
          <a:xfrm>
            <a:off x="992188" y="6594178"/>
            <a:ext cx="543418" cy="263822"/>
          </a:xfrm>
          <a:prstGeom prst="rect">
            <a:avLst/>
          </a:prstGeom>
        </p:spPr>
        <p:txBody>
          <a:bodyPr wrap="none" lIns="0" tIns="0" rIns="0" bIns="91440" anchor="b">
            <a:noAutofit/>
          </a:bodyPr>
          <a:lstStyle/>
          <a:p>
            <a:r>
              <a:rPr lang="en-US" sz="500" smtClean="0">
                <a:solidFill>
                  <a:schemeClr val="bg1"/>
                </a:solidFill>
                <a:cs typeface="Segoe UI" panose="020B0502040204020203" pitchFamily="34" charset="0"/>
              </a:rPr>
              <a:t>C1Q4ZY02I   </a:t>
            </a:r>
            <a:r>
              <a:rPr lang="en-US" sz="500" dirty="0" smtClean="0">
                <a:solidFill>
                  <a:schemeClr val="bg1"/>
                </a:solidFill>
                <a:cs typeface="Segoe UI" panose="020B0502040204020203" pitchFamily="34" charset="0"/>
              </a:rPr>
              <a:t>2/18</a:t>
            </a:r>
            <a:endParaRPr lang="en-US" sz="500" dirty="0">
              <a:solidFill>
                <a:schemeClr val="bg1"/>
              </a:solidFill>
              <a:cs typeface="Segoe UI" panose="020B0502040204020203" pitchFamily="34" charset="0"/>
            </a:endParaRPr>
          </a:p>
          <a:p>
            <a:r>
              <a:rPr lang="en-US" sz="500" dirty="0">
                <a:solidFill>
                  <a:schemeClr val="bg1"/>
                </a:solidFill>
                <a:cs typeface="Segoe UI" panose="020B0502040204020203" pitchFamily="34" charset="0"/>
              </a:rPr>
              <a:t>201802-237329</a:t>
            </a:r>
            <a:endParaRPr lang="en-US" sz="500" dirty="0">
              <a:solidFill>
                <a:srgbClr val="FF00FF"/>
              </a:solidFill>
              <a:cs typeface="Segoe UI" panose="020B0502040204020203" pitchFamily="34" charset="0"/>
            </a:endParaRPr>
          </a:p>
        </p:txBody>
      </p:sp>
      <p:sp>
        <p:nvSpPr>
          <p:cNvPr id="8" name="Rectangle 7"/>
          <p:cNvSpPr/>
          <p:nvPr/>
        </p:nvSpPr>
        <p:spPr>
          <a:xfrm>
            <a:off x="3465469" y="2126143"/>
            <a:ext cx="2213062" cy="1292662"/>
          </a:xfrm>
          <a:prstGeom prst="rect">
            <a:avLst/>
          </a:prstGeom>
          <a:ln>
            <a:solidFill>
              <a:srgbClr val="FF00FF"/>
            </a:solidFill>
          </a:ln>
        </p:spPr>
        <p:txBody>
          <a:bodyPr wrap="square" lIns="182880" tIns="182880" rIns="182880" bIns="182880" anchor="ctr">
            <a:spAutoFit/>
          </a:bodyPr>
          <a:lstStyle/>
          <a:p>
            <a:pPr algn="ctr">
              <a:lnSpc>
                <a:spcPts val="2400"/>
              </a:lnSpc>
            </a:pPr>
            <a:r>
              <a:rPr lang="en-US" sz="1600" dirty="0">
                <a:solidFill>
                  <a:srgbClr val="FF00FF"/>
                </a:solidFill>
              </a:rPr>
              <a:t>Add your logo, telephone number,</a:t>
            </a:r>
          </a:p>
          <a:p>
            <a:pPr algn="ctr">
              <a:lnSpc>
                <a:spcPts val="2400"/>
              </a:lnSpc>
            </a:pPr>
            <a:r>
              <a:rPr lang="en-US" sz="1600" dirty="0">
                <a:solidFill>
                  <a:srgbClr val="FF00FF"/>
                </a:solidFill>
              </a:rPr>
              <a:t>email/website</a:t>
            </a:r>
          </a:p>
        </p:txBody>
      </p:sp>
    </p:spTree>
    <p:extLst>
      <p:ext uri="{BB962C8B-B14F-4D97-AF65-F5344CB8AC3E}">
        <p14:creationId xmlns:p14="http://schemas.microsoft.com/office/powerpoint/2010/main" val="310433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992188" y="3278693"/>
            <a:ext cx="7503225" cy="3577213"/>
          </a:xfrm>
        </p:spPr>
        <p:txBody>
          <a:bodyPr bIns="347472" anchor="b">
            <a:noAutofit/>
          </a:bodyPr>
          <a:lstStyle/>
          <a:p>
            <a:pPr marL="0" indent="0">
              <a:buNone/>
            </a:pPr>
            <a:r>
              <a:rPr lang="en-US" altLang="en-US" sz="2400" dirty="0">
                <a:solidFill>
                  <a:schemeClr val="accent2"/>
                </a:solidFill>
                <a:latin typeface="+mj-lt"/>
                <a:cs typeface="ＭＳ Ｐゴシック" pitchFamily="34" charset="-128"/>
              </a:rPr>
              <a:t>TO PLAN SPONSORS</a:t>
            </a:r>
            <a:r>
              <a:rPr lang="en-US" altLang="en-US" sz="1400" dirty="0">
                <a:cs typeface="ＭＳ Ｐゴシック" pitchFamily="34" charset="-128"/>
              </a:rPr>
              <a:t/>
            </a:r>
            <a:br>
              <a:rPr lang="en-US" altLang="en-US" sz="1400" dirty="0">
                <a:cs typeface="ＭＳ Ｐゴシック" pitchFamily="34" charset="-128"/>
              </a:rPr>
            </a:br>
            <a:r>
              <a:rPr lang="en-US" altLang="en-US" sz="1600" dirty="0">
                <a:solidFill>
                  <a:srgbClr val="3B3B3B"/>
                </a:solidFill>
                <a:cs typeface="ＭＳ Ｐゴシック" pitchFamily="34" charset="-128"/>
              </a:rPr>
              <a:t>This presentation should only be used as a visual presentation for </a:t>
            </a:r>
            <a:r>
              <a:rPr lang="en-US" altLang="en-US" sz="1600" dirty="0" smtClean="0">
                <a:solidFill>
                  <a:srgbClr val="3B3B3B"/>
                </a:solidFill>
                <a:cs typeface="ＭＳ Ｐゴシック" pitchFamily="34" charset="-128"/>
              </a:rPr>
              <a:t>client </a:t>
            </a:r>
            <a:r>
              <a:rPr lang="en-US" altLang="en-US" sz="1600" dirty="0">
                <a:solidFill>
                  <a:srgbClr val="3B3B3B"/>
                </a:solidFill>
                <a:cs typeface="ＭＳ Ｐゴシック" pitchFamily="34" charset="-128"/>
              </a:rPr>
              <a:t>meetings. This program should not be altered, printed, distributed, or posted for employees </a:t>
            </a:r>
            <a:r>
              <a:rPr lang="en-US" altLang="en-US" sz="1600" dirty="0" smtClean="0">
                <a:solidFill>
                  <a:srgbClr val="3B3B3B"/>
                </a:solidFill>
                <a:cs typeface="ＭＳ Ｐゴシック" pitchFamily="34" charset="-128"/>
              </a:rPr>
              <a:t/>
            </a:r>
            <a:br>
              <a:rPr lang="en-US" altLang="en-US" sz="1600" dirty="0" smtClean="0">
                <a:solidFill>
                  <a:srgbClr val="3B3B3B"/>
                </a:solidFill>
                <a:cs typeface="ＭＳ Ｐゴシック" pitchFamily="34" charset="-128"/>
              </a:rPr>
            </a:br>
            <a:r>
              <a:rPr lang="en-US" altLang="en-US" sz="1600" dirty="0" smtClean="0">
                <a:solidFill>
                  <a:srgbClr val="3B3B3B"/>
                </a:solidFill>
                <a:cs typeface="ＭＳ Ｐゴシック" pitchFamily="34" charset="-128"/>
              </a:rPr>
              <a:t>to </a:t>
            </a:r>
            <a:r>
              <a:rPr lang="en-US" altLang="en-US" sz="1600" dirty="0">
                <a:solidFill>
                  <a:srgbClr val="3B3B3B"/>
                </a:solidFill>
                <a:cs typeface="ＭＳ Ｐゴシック" pitchFamily="34" charset="-128"/>
              </a:rPr>
              <a:t>access</a:t>
            </a:r>
            <a:r>
              <a:rPr lang="en-US" altLang="en-US" sz="1600" dirty="0" smtClean="0">
                <a:solidFill>
                  <a:srgbClr val="3B3B3B"/>
                </a:solidFill>
                <a:cs typeface="ＭＳ Ｐゴシック" pitchFamily="34" charset="-128"/>
              </a:rPr>
              <a:t>.</a:t>
            </a:r>
          </a:p>
          <a:p>
            <a:pPr marL="0" indent="0">
              <a:buNone/>
            </a:pPr>
            <a:endParaRPr lang="en-US" altLang="en-US" sz="1400" dirty="0" smtClean="0">
              <a:cs typeface="ＭＳ Ｐゴシック" pitchFamily="34" charset="-128"/>
            </a:endParaRPr>
          </a:p>
          <a:p>
            <a:pPr marL="0" indent="0">
              <a:buNone/>
            </a:pPr>
            <a:endParaRPr lang="en-US" altLang="en-US" sz="1400" dirty="0">
              <a:cs typeface="ＭＳ Ｐゴシック" pitchFamily="34" charset="-128"/>
            </a:endParaRPr>
          </a:p>
          <a:p>
            <a:pPr marL="0" indent="0">
              <a:buNone/>
            </a:pPr>
            <a:r>
              <a:rPr lang="en-US" altLang="en-US" sz="2400" b="1" dirty="0">
                <a:solidFill>
                  <a:schemeClr val="accent2"/>
                </a:solidFill>
                <a:latin typeface="+mj-lt"/>
                <a:cs typeface="ＭＳ Ｐゴシック" pitchFamily="34" charset="-128"/>
              </a:rPr>
              <a:t>TO WEB MEETING ATTENDEES</a:t>
            </a:r>
            <a:r>
              <a:rPr lang="en-US" altLang="en-US" sz="2400" dirty="0">
                <a:solidFill>
                  <a:schemeClr val="accent2"/>
                </a:solidFill>
                <a:latin typeface="+mj-lt"/>
                <a:cs typeface="ＭＳ Ｐゴシック" pitchFamily="34" charset="-128"/>
              </a:rPr>
              <a:t> </a:t>
            </a:r>
            <a:r>
              <a:rPr lang="en-US" altLang="en-US" sz="1400" dirty="0">
                <a:cs typeface="ＭＳ Ｐゴシック" pitchFamily="34" charset="-128"/>
              </a:rPr>
              <a:t/>
            </a:r>
            <a:br>
              <a:rPr lang="en-US" altLang="en-US" sz="1400" dirty="0">
                <a:cs typeface="ＭＳ Ｐゴシック" pitchFamily="34" charset="-128"/>
              </a:rPr>
            </a:br>
            <a:r>
              <a:rPr lang="en-US" altLang="en-US" sz="1600" dirty="0">
                <a:solidFill>
                  <a:srgbClr val="3B3B3B"/>
                </a:solidFill>
                <a:cs typeface="ＭＳ Ｐゴシック" pitchFamily="34" charset="-128"/>
              </a:rPr>
              <a:t>This </a:t>
            </a:r>
            <a:r>
              <a:rPr lang="en-US" altLang="en-US" sz="1600" dirty="0" smtClean="0">
                <a:solidFill>
                  <a:srgbClr val="3B3B3B"/>
                </a:solidFill>
                <a:cs typeface="ＭＳ Ｐゴシック" pitchFamily="34" charset="-128"/>
              </a:rPr>
              <a:t>web </a:t>
            </a:r>
            <a:r>
              <a:rPr lang="en-US" altLang="en-US" sz="1600" dirty="0">
                <a:solidFill>
                  <a:srgbClr val="3B3B3B"/>
                </a:solidFill>
                <a:cs typeface="ＭＳ Ｐゴシック" pitchFamily="34" charset="-128"/>
              </a:rPr>
              <a:t>meeting may be recorded and posted for other employees to access. </a:t>
            </a:r>
            <a:r>
              <a:rPr lang="en-US" altLang="en-US" sz="1600" dirty="0" smtClean="0">
                <a:solidFill>
                  <a:srgbClr val="3B3B3B"/>
                </a:solidFill>
                <a:cs typeface="ＭＳ Ｐゴシック" pitchFamily="34" charset="-128"/>
              </a:rPr>
              <a:t/>
            </a:r>
            <a:br>
              <a:rPr lang="en-US" altLang="en-US" sz="1600" dirty="0" smtClean="0">
                <a:solidFill>
                  <a:srgbClr val="3B3B3B"/>
                </a:solidFill>
                <a:cs typeface="ＭＳ Ｐゴシック" pitchFamily="34" charset="-128"/>
              </a:rPr>
            </a:br>
            <a:r>
              <a:rPr lang="en-US" altLang="en-US" sz="1600" dirty="0" smtClean="0">
                <a:solidFill>
                  <a:srgbClr val="3B3B3B"/>
                </a:solidFill>
                <a:cs typeface="ＭＳ Ｐゴシック" pitchFamily="34" charset="-128"/>
              </a:rPr>
              <a:t>For </a:t>
            </a:r>
            <a:r>
              <a:rPr lang="en-US" altLang="en-US" sz="1600" dirty="0">
                <a:solidFill>
                  <a:srgbClr val="3B3B3B"/>
                </a:solidFill>
                <a:cs typeface="ＭＳ Ｐゴシック" pitchFamily="34" charset="-128"/>
              </a:rPr>
              <a:t>security reasons, please do not speak or </a:t>
            </a:r>
            <a:r>
              <a:rPr lang="en-US" altLang="en-US" sz="1600" dirty="0" smtClean="0">
                <a:solidFill>
                  <a:srgbClr val="3B3B3B"/>
                </a:solidFill>
                <a:cs typeface="ＭＳ Ｐゴシック" pitchFamily="34" charset="-128"/>
              </a:rPr>
              <a:t>email </a:t>
            </a:r>
            <a:r>
              <a:rPr lang="en-US" altLang="en-US" sz="1600" dirty="0">
                <a:solidFill>
                  <a:srgbClr val="3B3B3B"/>
                </a:solidFill>
                <a:cs typeface="ＭＳ Ｐゴシック" pitchFamily="34" charset="-128"/>
              </a:rPr>
              <a:t>any personal information </a:t>
            </a:r>
            <a:r>
              <a:rPr lang="en-US" altLang="en-US" sz="1600" dirty="0" smtClean="0">
                <a:solidFill>
                  <a:srgbClr val="3B3B3B"/>
                </a:solidFill>
                <a:cs typeface="ＭＳ Ｐゴシック" pitchFamily="34" charset="-128"/>
              </a:rPr>
              <a:t>during </a:t>
            </a:r>
            <a:r>
              <a:rPr lang="en-US" altLang="en-US" sz="1600" dirty="0">
                <a:solidFill>
                  <a:srgbClr val="3B3B3B"/>
                </a:solidFill>
                <a:cs typeface="ＭＳ Ｐゴシック" pitchFamily="34" charset="-128"/>
              </a:rPr>
              <a:t>this meeting. For example, you should not give your address, </a:t>
            </a:r>
            <a:r>
              <a:rPr lang="en-US" altLang="en-US" sz="1600" dirty="0" smtClean="0">
                <a:solidFill>
                  <a:srgbClr val="3B3B3B"/>
                </a:solidFill>
                <a:cs typeface="ＭＳ Ｐゴシック" pitchFamily="34" charset="-128"/>
              </a:rPr>
              <a:t>Social </a:t>
            </a:r>
            <a:r>
              <a:rPr lang="en-US" altLang="en-US" sz="1600" dirty="0">
                <a:solidFill>
                  <a:srgbClr val="3B3B3B"/>
                </a:solidFill>
                <a:cs typeface="ＭＳ Ｐゴシック" pitchFamily="34" charset="-128"/>
              </a:rPr>
              <a:t>Security number, or account information during this </a:t>
            </a:r>
            <a:r>
              <a:rPr lang="en-US" altLang="en-US" sz="1600" dirty="0" smtClean="0">
                <a:solidFill>
                  <a:srgbClr val="3B3B3B"/>
                </a:solidFill>
                <a:cs typeface="ＭＳ Ｐゴシック" pitchFamily="34" charset="-128"/>
              </a:rPr>
              <a:t>web </a:t>
            </a:r>
            <a:r>
              <a:rPr lang="en-US" altLang="en-US" sz="1600" dirty="0">
                <a:solidFill>
                  <a:srgbClr val="3B3B3B"/>
                </a:solidFill>
                <a:cs typeface="ＭＳ Ｐゴシック" pitchFamily="34" charset="-128"/>
              </a:rPr>
              <a:t>meeting</a:t>
            </a:r>
            <a:r>
              <a:rPr lang="en-US" altLang="en-US" sz="1600" dirty="0" smtClean="0">
                <a:solidFill>
                  <a:srgbClr val="3B3B3B"/>
                </a:solidFill>
                <a:cs typeface="ＭＳ Ｐゴシック" pitchFamily="34" charset="-128"/>
              </a:rPr>
              <a:t>.</a:t>
            </a:r>
            <a:endParaRPr lang="en-US" altLang="en-US" sz="1600" dirty="0">
              <a:solidFill>
                <a:srgbClr val="3B3B3B"/>
              </a:solidFill>
              <a:cs typeface="ＭＳ Ｐゴシック" pitchFamily="34" charset="-128"/>
            </a:endParaRPr>
          </a:p>
        </p:txBody>
      </p:sp>
    </p:spTree>
    <p:extLst>
      <p:ext uri="{BB962C8B-B14F-4D97-AF65-F5344CB8AC3E}">
        <p14:creationId xmlns:p14="http://schemas.microsoft.com/office/powerpoint/2010/main" val="40132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92188" y="3157538"/>
            <a:ext cx="7480300" cy="3700463"/>
          </a:xfrm>
        </p:spPr>
        <p:txBody>
          <a:bodyPr bIns="347472"/>
          <a:lstStyle/>
          <a:p>
            <a:r>
              <a:rPr lang="en-US" sz="1600" dirty="0">
                <a:solidFill>
                  <a:srgbClr val="3B3B3B"/>
                </a:solidFill>
              </a:rPr>
              <a:t>This presentation has been prepared by </a:t>
            </a:r>
            <a:r>
              <a:rPr lang="en-US" sz="1600" dirty="0">
                <a:solidFill>
                  <a:srgbClr val="FF00FF"/>
                </a:solidFill>
              </a:rPr>
              <a:t>[Add Firm Name Here</a:t>
            </a:r>
            <a:r>
              <a:rPr lang="en-US" sz="1600" dirty="0" smtClean="0">
                <a:solidFill>
                  <a:srgbClr val="FF00FF"/>
                </a:solidFill>
              </a:rPr>
              <a:t>]</a:t>
            </a:r>
            <a:r>
              <a:rPr lang="en-US" sz="1600" dirty="0" smtClean="0">
                <a:solidFill>
                  <a:srgbClr val="3B3B3B"/>
                </a:solidFill>
              </a:rPr>
              <a:t> </a:t>
            </a:r>
            <a:r>
              <a:rPr lang="en-US" sz="1600" dirty="0">
                <a:solidFill>
                  <a:srgbClr val="3B3B3B"/>
                </a:solidFill>
              </a:rPr>
              <a:t>for general education and informational purposes only and is not intended to provide legal, </a:t>
            </a:r>
            <a:r>
              <a:rPr lang="en-US" sz="1600" dirty="0" smtClean="0">
                <a:solidFill>
                  <a:srgbClr val="3B3B3B"/>
                </a:solidFill>
              </a:rPr>
              <a:t>tax</a:t>
            </a:r>
            <a:r>
              <a:rPr lang="en-US" sz="1600" dirty="0">
                <a:solidFill>
                  <a:srgbClr val="3B3B3B"/>
                </a:solidFill>
              </a:rPr>
              <a:t>, or investment advice. This material does not provide </a:t>
            </a:r>
            <a:r>
              <a:rPr lang="en-US" sz="1600" dirty="0" smtClean="0">
                <a:solidFill>
                  <a:srgbClr val="3B3B3B"/>
                </a:solidFill>
              </a:rPr>
              <a:t>fiduciary recommendations </a:t>
            </a:r>
            <a:r>
              <a:rPr lang="en-US" sz="1600" dirty="0">
                <a:solidFill>
                  <a:srgbClr val="3B3B3B"/>
                </a:solidFill>
              </a:rPr>
              <a:t>concerning investments or investment management; it is not individualized to the needs of any specific benefit plan or retirement investor, nor is it directed to any recipient in connection with a specific investment or investment management decision. Any tax-related discussion contained in this presentation, including any attachments, is not intended or written to be used, and cannot be used, for the purpose of (</a:t>
            </a:r>
            <a:r>
              <a:rPr lang="en-US" sz="1600" dirty="0" err="1">
                <a:solidFill>
                  <a:srgbClr val="3B3B3B"/>
                </a:solidFill>
              </a:rPr>
              <a:t>i</a:t>
            </a:r>
            <a:r>
              <a:rPr lang="en-US" sz="1600" dirty="0">
                <a:solidFill>
                  <a:srgbClr val="3B3B3B"/>
                </a:solidFill>
              </a:rPr>
              <a:t>) avoiding any tax penalties or (ii) promoting, marketing, or recommending to any other party any transaction or matter addressed herein. Please consult your independent legal counsel and/or professional tax advisor regarding any legal or tax issues raised in this presentation.</a:t>
            </a:r>
          </a:p>
        </p:txBody>
      </p:sp>
    </p:spTree>
    <p:extLst>
      <p:ext uri="{BB962C8B-B14F-4D97-AF65-F5344CB8AC3E}">
        <p14:creationId xmlns:p14="http://schemas.microsoft.com/office/powerpoint/2010/main" val="11679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397180" y="1475868"/>
            <a:ext cx="610295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00" b="1" spc="-150" dirty="0" smtClean="0">
                <a:solidFill>
                  <a:srgbClr val="C0504D"/>
                </a:solidFill>
              </a:rPr>
              <a:t>re</a:t>
            </a:r>
            <a:r>
              <a:rPr lang="en-US" altLang="en-US" sz="8800" b="1" spc="-150" dirty="0" smtClean="0">
                <a:solidFill>
                  <a:schemeClr val="accent2"/>
                </a:solidFill>
              </a:rPr>
              <a:t>∙tire∙ment</a:t>
            </a:r>
            <a:endParaRPr lang="en-US" altLang="en-US" sz="8800" b="1" spc="-150" dirty="0">
              <a:solidFill>
                <a:schemeClr val="accent2"/>
              </a:solidFill>
            </a:endParaRPr>
          </a:p>
        </p:txBody>
      </p:sp>
      <p:sp>
        <p:nvSpPr>
          <p:cNvPr id="8" name="Text Box 2"/>
          <p:cNvSpPr txBox="1">
            <a:spLocks noChangeArrowheads="1"/>
          </p:cNvSpPr>
          <p:nvPr/>
        </p:nvSpPr>
        <p:spPr bwMode="auto">
          <a:xfrm>
            <a:off x="1557599" y="4141035"/>
            <a:ext cx="665964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en-US" sz="3200" dirty="0" smtClean="0">
                <a:solidFill>
                  <a:schemeClr val="tx2"/>
                </a:solidFill>
              </a:rPr>
              <a:t>The action or fact of leaving one’s job and </a:t>
            </a:r>
            <a:r>
              <a:rPr lang="en-US" altLang="en-US" sz="3200" dirty="0" smtClean="0">
                <a:solidFill>
                  <a:srgbClr val="1F497D"/>
                </a:solidFill>
              </a:rPr>
              <a:t>ceasing</a:t>
            </a:r>
            <a:r>
              <a:rPr lang="en-US" altLang="en-US" sz="3200" dirty="0" smtClean="0">
                <a:solidFill>
                  <a:schemeClr val="tx2"/>
                </a:solidFill>
              </a:rPr>
              <a:t> to work.</a:t>
            </a:r>
            <a:endParaRPr lang="en-US" altLang="en-US" sz="3200" dirty="0">
              <a:solidFill>
                <a:schemeClr val="tx2"/>
              </a:solidFill>
            </a:endParaRPr>
          </a:p>
        </p:txBody>
      </p:sp>
      <p:sp>
        <p:nvSpPr>
          <p:cNvPr id="9" name="Text Box 2"/>
          <p:cNvSpPr txBox="1">
            <a:spLocks noChangeArrowheads="1"/>
          </p:cNvSpPr>
          <p:nvPr/>
        </p:nvSpPr>
        <p:spPr bwMode="auto">
          <a:xfrm>
            <a:off x="1561611" y="2800514"/>
            <a:ext cx="304128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en-US" sz="3200" dirty="0" smtClean="0">
                <a:solidFill>
                  <a:schemeClr val="tx2"/>
                </a:solidFill>
              </a:rPr>
              <a:t>/r</a:t>
            </a:r>
            <a:r>
              <a:rPr lang="az-Cyrl-AZ" altLang="en-US" sz="3200" dirty="0" smtClean="0">
                <a:solidFill>
                  <a:schemeClr val="tx2"/>
                </a:solidFill>
              </a:rPr>
              <a:t>ә</a:t>
            </a:r>
            <a:r>
              <a:rPr lang="en-US" altLang="en-US" sz="3200" dirty="0" smtClean="0">
                <a:solidFill>
                  <a:schemeClr val="tx2"/>
                </a:solidFill>
              </a:rPr>
              <a:t>`</a:t>
            </a:r>
            <a:r>
              <a:rPr lang="en-US" altLang="en-US" sz="3200" dirty="0" err="1" smtClean="0">
                <a:solidFill>
                  <a:schemeClr val="tx2"/>
                </a:solidFill>
              </a:rPr>
              <a:t>tī</a:t>
            </a:r>
            <a:r>
              <a:rPr lang="en-US" altLang="en-US" sz="3200" dirty="0" smtClean="0">
                <a:solidFill>
                  <a:schemeClr val="tx2"/>
                </a:solidFill>
              </a:rPr>
              <a:t>(</a:t>
            </a:r>
            <a:r>
              <a:rPr lang="az-Cyrl-AZ" altLang="en-US" sz="3200" dirty="0" smtClean="0">
                <a:solidFill>
                  <a:schemeClr val="tx2"/>
                </a:solidFill>
              </a:rPr>
              <a:t>ә</a:t>
            </a:r>
            <a:r>
              <a:rPr lang="en-US" altLang="en-US" sz="3200" dirty="0" smtClean="0">
                <a:solidFill>
                  <a:schemeClr val="tx2"/>
                </a:solidFill>
              </a:rPr>
              <a:t>)r m</a:t>
            </a:r>
            <a:r>
              <a:rPr lang="az-Cyrl-AZ" altLang="en-US" sz="3200" dirty="0" smtClean="0">
                <a:solidFill>
                  <a:schemeClr val="tx2"/>
                </a:solidFill>
              </a:rPr>
              <a:t>ә</a:t>
            </a:r>
            <a:r>
              <a:rPr lang="en-US" altLang="en-US" sz="3200" dirty="0" smtClean="0">
                <a:solidFill>
                  <a:schemeClr val="tx2"/>
                </a:solidFill>
              </a:rPr>
              <a:t>nt/</a:t>
            </a:r>
            <a:endParaRPr lang="en-US" altLang="en-US" sz="3200" dirty="0">
              <a:solidFill>
                <a:schemeClr val="tx2"/>
              </a:solidFill>
            </a:endParaRPr>
          </a:p>
        </p:txBody>
      </p:sp>
      <p:sp>
        <p:nvSpPr>
          <p:cNvPr id="10" name="Text Box 2"/>
          <p:cNvSpPr txBox="1">
            <a:spLocks noChangeArrowheads="1"/>
          </p:cNvSpPr>
          <p:nvPr/>
        </p:nvSpPr>
        <p:spPr bwMode="auto">
          <a:xfrm>
            <a:off x="1561611" y="3428225"/>
            <a:ext cx="10868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en-US" sz="2400" i="1" dirty="0" smtClean="0">
                <a:solidFill>
                  <a:schemeClr val="tx2"/>
                </a:solidFill>
              </a:rPr>
              <a:t>noun</a:t>
            </a:r>
            <a:endParaRPr lang="en-US" altLang="en-US" sz="2400" i="1" dirty="0">
              <a:solidFill>
                <a:schemeClr val="tx2"/>
              </a:solidFill>
            </a:endParaRPr>
          </a:p>
        </p:txBody>
      </p:sp>
    </p:spTree>
    <p:extLst>
      <p:ext uri="{BB962C8B-B14F-4D97-AF65-F5344CB8AC3E}">
        <p14:creationId xmlns:p14="http://schemas.microsoft.com/office/powerpoint/2010/main" val="38578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To Outline"/>
          <p:cNvSpPr/>
          <p:nvPr/>
        </p:nvSpPr>
        <p:spPr>
          <a:xfrm>
            <a:off x="1808443" y="619834"/>
            <a:ext cx="1088116" cy="1531844"/>
          </a:xfrm>
          <a:custGeom>
            <a:avLst/>
            <a:gdLst/>
            <a:ahLst/>
            <a:cxnLst/>
            <a:rect l="l" t="t" r="r" b="b"/>
            <a:pathLst>
              <a:path w="1306357" h="1839083">
                <a:moveTo>
                  <a:pt x="484296" y="1490142"/>
                </a:moveTo>
                <a:lnTo>
                  <a:pt x="833237" y="1490142"/>
                </a:lnTo>
                <a:lnTo>
                  <a:pt x="833237" y="1839083"/>
                </a:lnTo>
                <a:lnTo>
                  <a:pt x="484296" y="1839083"/>
                </a:lnTo>
                <a:close/>
                <a:moveTo>
                  <a:pt x="650695" y="0"/>
                </a:moveTo>
                <a:cubicBezTo>
                  <a:pt x="851036" y="0"/>
                  <a:pt x="1010399" y="52362"/>
                  <a:pt x="1128782" y="157086"/>
                </a:cubicBezTo>
                <a:cubicBezTo>
                  <a:pt x="1247166" y="261810"/>
                  <a:pt x="1306357" y="383712"/>
                  <a:pt x="1306357" y="522791"/>
                </a:cubicBezTo>
                <a:cubicBezTo>
                  <a:pt x="1306357" y="599782"/>
                  <a:pt x="1284626" y="672633"/>
                  <a:pt x="1241164" y="741346"/>
                </a:cubicBezTo>
                <a:cubicBezTo>
                  <a:pt x="1197701" y="810058"/>
                  <a:pt x="1104774" y="903605"/>
                  <a:pt x="962383" y="1021989"/>
                </a:cubicBezTo>
                <a:cubicBezTo>
                  <a:pt x="888704" y="1083250"/>
                  <a:pt x="842965" y="1132508"/>
                  <a:pt x="825166" y="1169761"/>
                </a:cubicBezTo>
                <a:cubicBezTo>
                  <a:pt x="807367" y="1207015"/>
                  <a:pt x="799295" y="1273657"/>
                  <a:pt x="800951" y="1369689"/>
                </a:cubicBezTo>
                <a:lnTo>
                  <a:pt x="484296" y="1369689"/>
                </a:lnTo>
                <a:cubicBezTo>
                  <a:pt x="483468" y="1324156"/>
                  <a:pt x="483054" y="1296423"/>
                  <a:pt x="483054" y="1286489"/>
                </a:cubicBezTo>
                <a:cubicBezTo>
                  <a:pt x="483054" y="1183835"/>
                  <a:pt x="500025" y="1099393"/>
                  <a:pt x="533967" y="1033165"/>
                </a:cubicBezTo>
                <a:cubicBezTo>
                  <a:pt x="567909" y="966936"/>
                  <a:pt x="635794" y="892429"/>
                  <a:pt x="737620" y="809644"/>
                </a:cubicBezTo>
                <a:cubicBezTo>
                  <a:pt x="839446" y="726858"/>
                  <a:pt x="900294" y="672633"/>
                  <a:pt x="920162" y="646970"/>
                </a:cubicBezTo>
                <a:cubicBezTo>
                  <a:pt x="950793" y="606405"/>
                  <a:pt x="966108" y="561701"/>
                  <a:pt x="966108" y="512857"/>
                </a:cubicBezTo>
                <a:cubicBezTo>
                  <a:pt x="966108" y="444973"/>
                  <a:pt x="938996" y="386816"/>
                  <a:pt x="884771" y="338386"/>
                </a:cubicBezTo>
                <a:cubicBezTo>
                  <a:pt x="830547" y="289957"/>
                  <a:pt x="757488" y="265742"/>
                  <a:pt x="665596" y="265742"/>
                </a:cubicBezTo>
                <a:cubicBezTo>
                  <a:pt x="577016" y="265742"/>
                  <a:pt x="502923" y="290992"/>
                  <a:pt x="443317" y="341491"/>
                </a:cubicBezTo>
                <a:cubicBezTo>
                  <a:pt x="383711" y="391990"/>
                  <a:pt x="342732" y="468981"/>
                  <a:pt x="320380" y="572463"/>
                </a:cubicBezTo>
                <a:lnTo>
                  <a:pt x="0" y="532726"/>
                </a:lnTo>
                <a:cubicBezTo>
                  <a:pt x="9106" y="384539"/>
                  <a:pt x="72230" y="258705"/>
                  <a:pt x="189372" y="155223"/>
                </a:cubicBezTo>
                <a:cubicBezTo>
                  <a:pt x="306514" y="51741"/>
                  <a:pt x="460288" y="0"/>
                  <a:pt x="650695" y="0"/>
                </a:cubicBezTo>
                <a:close/>
              </a:path>
            </a:pathLst>
          </a:cu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 name="Text To Outline"/>
          <p:cNvSpPr/>
          <p:nvPr/>
        </p:nvSpPr>
        <p:spPr>
          <a:xfrm>
            <a:off x="3336058" y="1385756"/>
            <a:ext cx="828271" cy="1166036"/>
          </a:xfrm>
          <a:custGeom>
            <a:avLst/>
            <a:gdLst/>
            <a:ahLst/>
            <a:cxnLst/>
            <a:rect l="l" t="t" r="r" b="b"/>
            <a:pathLst>
              <a:path w="1306357" h="1839083">
                <a:moveTo>
                  <a:pt x="484296" y="1490142"/>
                </a:moveTo>
                <a:lnTo>
                  <a:pt x="833237" y="1490142"/>
                </a:lnTo>
                <a:lnTo>
                  <a:pt x="833237" y="1839083"/>
                </a:lnTo>
                <a:lnTo>
                  <a:pt x="484296" y="1839083"/>
                </a:lnTo>
                <a:close/>
                <a:moveTo>
                  <a:pt x="650695" y="0"/>
                </a:moveTo>
                <a:cubicBezTo>
                  <a:pt x="851036" y="0"/>
                  <a:pt x="1010399" y="52362"/>
                  <a:pt x="1128782" y="157086"/>
                </a:cubicBezTo>
                <a:cubicBezTo>
                  <a:pt x="1247166" y="261810"/>
                  <a:pt x="1306357" y="383712"/>
                  <a:pt x="1306357" y="522791"/>
                </a:cubicBezTo>
                <a:cubicBezTo>
                  <a:pt x="1306357" y="599782"/>
                  <a:pt x="1284626" y="672633"/>
                  <a:pt x="1241164" y="741346"/>
                </a:cubicBezTo>
                <a:cubicBezTo>
                  <a:pt x="1197701" y="810058"/>
                  <a:pt x="1104774" y="903605"/>
                  <a:pt x="962383" y="1021989"/>
                </a:cubicBezTo>
                <a:cubicBezTo>
                  <a:pt x="888704" y="1083250"/>
                  <a:pt x="842965" y="1132508"/>
                  <a:pt x="825166" y="1169761"/>
                </a:cubicBezTo>
                <a:cubicBezTo>
                  <a:pt x="807367" y="1207015"/>
                  <a:pt x="799295" y="1273657"/>
                  <a:pt x="800951" y="1369689"/>
                </a:cubicBezTo>
                <a:lnTo>
                  <a:pt x="484296" y="1369689"/>
                </a:lnTo>
                <a:cubicBezTo>
                  <a:pt x="483468" y="1324156"/>
                  <a:pt x="483054" y="1296423"/>
                  <a:pt x="483054" y="1286489"/>
                </a:cubicBezTo>
                <a:cubicBezTo>
                  <a:pt x="483054" y="1183835"/>
                  <a:pt x="500025" y="1099393"/>
                  <a:pt x="533967" y="1033165"/>
                </a:cubicBezTo>
                <a:cubicBezTo>
                  <a:pt x="567909" y="966936"/>
                  <a:pt x="635794" y="892429"/>
                  <a:pt x="737620" y="809644"/>
                </a:cubicBezTo>
                <a:cubicBezTo>
                  <a:pt x="839446" y="726858"/>
                  <a:pt x="900294" y="672633"/>
                  <a:pt x="920162" y="646970"/>
                </a:cubicBezTo>
                <a:cubicBezTo>
                  <a:pt x="950793" y="606405"/>
                  <a:pt x="966108" y="561701"/>
                  <a:pt x="966108" y="512857"/>
                </a:cubicBezTo>
                <a:cubicBezTo>
                  <a:pt x="966108" y="444973"/>
                  <a:pt x="938996" y="386816"/>
                  <a:pt x="884771" y="338386"/>
                </a:cubicBezTo>
                <a:cubicBezTo>
                  <a:pt x="830547" y="289957"/>
                  <a:pt x="757488" y="265742"/>
                  <a:pt x="665596" y="265742"/>
                </a:cubicBezTo>
                <a:cubicBezTo>
                  <a:pt x="577016" y="265742"/>
                  <a:pt x="502923" y="290992"/>
                  <a:pt x="443317" y="341491"/>
                </a:cubicBezTo>
                <a:cubicBezTo>
                  <a:pt x="383711" y="391990"/>
                  <a:pt x="342732" y="468981"/>
                  <a:pt x="320380" y="572463"/>
                </a:cubicBezTo>
                <a:lnTo>
                  <a:pt x="0" y="532726"/>
                </a:lnTo>
                <a:cubicBezTo>
                  <a:pt x="9106" y="384539"/>
                  <a:pt x="72230" y="258705"/>
                  <a:pt x="189372" y="155223"/>
                </a:cubicBezTo>
                <a:cubicBezTo>
                  <a:pt x="306514" y="51741"/>
                  <a:pt x="460288" y="0"/>
                  <a:pt x="650695" y="0"/>
                </a:cubicBezTo>
                <a:close/>
              </a:path>
            </a:pathLst>
          </a:cu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 name="Text To Outline"/>
          <p:cNvSpPr/>
          <p:nvPr/>
        </p:nvSpPr>
        <p:spPr>
          <a:xfrm>
            <a:off x="7902456" y="4717529"/>
            <a:ext cx="1030864" cy="1451245"/>
          </a:xfrm>
          <a:custGeom>
            <a:avLst/>
            <a:gdLst/>
            <a:ahLst/>
            <a:cxnLst/>
            <a:rect l="l" t="t" r="r" b="b"/>
            <a:pathLst>
              <a:path w="1306357" h="1839083">
                <a:moveTo>
                  <a:pt x="484296" y="1490142"/>
                </a:moveTo>
                <a:lnTo>
                  <a:pt x="833237" y="1490142"/>
                </a:lnTo>
                <a:lnTo>
                  <a:pt x="833237" y="1839083"/>
                </a:lnTo>
                <a:lnTo>
                  <a:pt x="484296" y="1839083"/>
                </a:lnTo>
                <a:close/>
                <a:moveTo>
                  <a:pt x="650695" y="0"/>
                </a:moveTo>
                <a:cubicBezTo>
                  <a:pt x="851036" y="0"/>
                  <a:pt x="1010399" y="52362"/>
                  <a:pt x="1128782" y="157086"/>
                </a:cubicBezTo>
                <a:cubicBezTo>
                  <a:pt x="1247166" y="261810"/>
                  <a:pt x="1306357" y="383712"/>
                  <a:pt x="1306357" y="522791"/>
                </a:cubicBezTo>
                <a:cubicBezTo>
                  <a:pt x="1306357" y="599782"/>
                  <a:pt x="1284626" y="672633"/>
                  <a:pt x="1241164" y="741346"/>
                </a:cubicBezTo>
                <a:cubicBezTo>
                  <a:pt x="1197701" y="810058"/>
                  <a:pt x="1104774" y="903605"/>
                  <a:pt x="962383" y="1021989"/>
                </a:cubicBezTo>
                <a:cubicBezTo>
                  <a:pt x="888704" y="1083250"/>
                  <a:pt x="842965" y="1132508"/>
                  <a:pt x="825166" y="1169761"/>
                </a:cubicBezTo>
                <a:cubicBezTo>
                  <a:pt x="807367" y="1207015"/>
                  <a:pt x="799295" y="1273657"/>
                  <a:pt x="800951" y="1369689"/>
                </a:cubicBezTo>
                <a:lnTo>
                  <a:pt x="484296" y="1369689"/>
                </a:lnTo>
                <a:cubicBezTo>
                  <a:pt x="483468" y="1324156"/>
                  <a:pt x="483054" y="1296423"/>
                  <a:pt x="483054" y="1286489"/>
                </a:cubicBezTo>
                <a:cubicBezTo>
                  <a:pt x="483054" y="1183835"/>
                  <a:pt x="500025" y="1099393"/>
                  <a:pt x="533967" y="1033165"/>
                </a:cubicBezTo>
                <a:cubicBezTo>
                  <a:pt x="567909" y="966936"/>
                  <a:pt x="635794" y="892429"/>
                  <a:pt x="737620" y="809644"/>
                </a:cubicBezTo>
                <a:cubicBezTo>
                  <a:pt x="839446" y="726858"/>
                  <a:pt x="900294" y="672633"/>
                  <a:pt x="920162" y="646970"/>
                </a:cubicBezTo>
                <a:cubicBezTo>
                  <a:pt x="950793" y="606405"/>
                  <a:pt x="966108" y="561701"/>
                  <a:pt x="966108" y="512857"/>
                </a:cubicBezTo>
                <a:cubicBezTo>
                  <a:pt x="966108" y="444973"/>
                  <a:pt x="938996" y="386816"/>
                  <a:pt x="884771" y="338386"/>
                </a:cubicBezTo>
                <a:cubicBezTo>
                  <a:pt x="830547" y="289957"/>
                  <a:pt x="757488" y="265742"/>
                  <a:pt x="665596" y="265742"/>
                </a:cubicBezTo>
                <a:cubicBezTo>
                  <a:pt x="577016" y="265742"/>
                  <a:pt x="502923" y="290992"/>
                  <a:pt x="443317" y="341491"/>
                </a:cubicBezTo>
                <a:cubicBezTo>
                  <a:pt x="383711" y="391990"/>
                  <a:pt x="342732" y="468981"/>
                  <a:pt x="320380" y="572463"/>
                </a:cubicBezTo>
                <a:lnTo>
                  <a:pt x="0" y="532726"/>
                </a:lnTo>
                <a:cubicBezTo>
                  <a:pt x="9106" y="384539"/>
                  <a:pt x="72230" y="258705"/>
                  <a:pt x="189372" y="155223"/>
                </a:cubicBezTo>
                <a:cubicBezTo>
                  <a:pt x="306514" y="51741"/>
                  <a:pt x="460288" y="0"/>
                  <a:pt x="650695" y="0"/>
                </a:cubicBezTo>
                <a:close/>
              </a:path>
            </a:pathLst>
          </a:cu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 name="Text To Outline"/>
          <p:cNvSpPr/>
          <p:nvPr/>
        </p:nvSpPr>
        <p:spPr>
          <a:xfrm>
            <a:off x="-222865" y="2926224"/>
            <a:ext cx="1047323" cy="1474417"/>
          </a:xfrm>
          <a:custGeom>
            <a:avLst/>
            <a:gdLst/>
            <a:ahLst/>
            <a:cxnLst/>
            <a:rect l="l" t="t" r="r" b="b"/>
            <a:pathLst>
              <a:path w="1306357" h="1839083">
                <a:moveTo>
                  <a:pt x="484296" y="1490142"/>
                </a:moveTo>
                <a:lnTo>
                  <a:pt x="833237" y="1490142"/>
                </a:lnTo>
                <a:lnTo>
                  <a:pt x="833237" y="1839083"/>
                </a:lnTo>
                <a:lnTo>
                  <a:pt x="484296" y="1839083"/>
                </a:lnTo>
                <a:close/>
                <a:moveTo>
                  <a:pt x="650695" y="0"/>
                </a:moveTo>
                <a:cubicBezTo>
                  <a:pt x="851036" y="0"/>
                  <a:pt x="1010399" y="52362"/>
                  <a:pt x="1128782" y="157086"/>
                </a:cubicBezTo>
                <a:cubicBezTo>
                  <a:pt x="1247166" y="261810"/>
                  <a:pt x="1306357" y="383712"/>
                  <a:pt x="1306357" y="522791"/>
                </a:cubicBezTo>
                <a:cubicBezTo>
                  <a:pt x="1306357" y="599782"/>
                  <a:pt x="1284626" y="672633"/>
                  <a:pt x="1241164" y="741346"/>
                </a:cubicBezTo>
                <a:cubicBezTo>
                  <a:pt x="1197701" y="810058"/>
                  <a:pt x="1104774" y="903605"/>
                  <a:pt x="962383" y="1021989"/>
                </a:cubicBezTo>
                <a:cubicBezTo>
                  <a:pt x="888704" y="1083250"/>
                  <a:pt x="842965" y="1132508"/>
                  <a:pt x="825166" y="1169761"/>
                </a:cubicBezTo>
                <a:cubicBezTo>
                  <a:pt x="807367" y="1207015"/>
                  <a:pt x="799295" y="1273657"/>
                  <a:pt x="800951" y="1369689"/>
                </a:cubicBezTo>
                <a:lnTo>
                  <a:pt x="484296" y="1369689"/>
                </a:lnTo>
                <a:cubicBezTo>
                  <a:pt x="483468" y="1324156"/>
                  <a:pt x="483054" y="1296423"/>
                  <a:pt x="483054" y="1286489"/>
                </a:cubicBezTo>
                <a:cubicBezTo>
                  <a:pt x="483054" y="1183835"/>
                  <a:pt x="500025" y="1099393"/>
                  <a:pt x="533967" y="1033165"/>
                </a:cubicBezTo>
                <a:cubicBezTo>
                  <a:pt x="567909" y="966936"/>
                  <a:pt x="635794" y="892429"/>
                  <a:pt x="737620" y="809644"/>
                </a:cubicBezTo>
                <a:cubicBezTo>
                  <a:pt x="839446" y="726858"/>
                  <a:pt x="900294" y="672633"/>
                  <a:pt x="920162" y="646970"/>
                </a:cubicBezTo>
                <a:cubicBezTo>
                  <a:pt x="950793" y="606405"/>
                  <a:pt x="966108" y="561701"/>
                  <a:pt x="966108" y="512857"/>
                </a:cubicBezTo>
                <a:cubicBezTo>
                  <a:pt x="966108" y="444973"/>
                  <a:pt x="938996" y="386816"/>
                  <a:pt x="884771" y="338386"/>
                </a:cubicBezTo>
                <a:cubicBezTo>
                  <a:pt x="830547" y="289957"/>
                  <a:pt x="757488" y="265742"/>
                  <a:pt x="665596" y="265742"/>
                </a:cubicBezTo>
                <a:cubicBezTo>
                  <a:pt x="577016" y="265742"/>
                  <a:pt x="502923" y="290992"/>
                  <a:pt x="443317" y="341491"/>
                </a:cubicBezTo>
                <a:cubicBezTo>
                  <a:pt x="383711" y="391990"/>
                  <a:pt x="342732" y="468981"/>
                  <a:pt x="320380" y="572463"/>
                </a:cubicBezTo>
                <a:lnTo>
                  <a:pt x="0" y="532726"/>
                </a:lnTo>
                <a:cubicBezTo>
                  <a:pt x="9106" y="384539"/>
                  <a:pt x="72230" y="258705"/>
                  <a:pt x="189372" y="155223"/>
                </a:cubicBezTo>
                <a:cubicBezTo>
                  <a:pt x="306514" y="51741"/>
                  <a:pt x="460288" y="0"/>
                  <a:pt x="650695" y="0"/>
                </a:cubicBezTo>
                <a:close/>
              </a:path>
            </a:pathLst>
          </a:cu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 name="Text To Outline"/>
          <p:cNvSpPr/>
          <p:nvPr/>
        </p:nvSpPr>
        <p:spPr>
          <a:xfrm>
            <a:off x="5384157" y="463245"/>
            <a:ext cx="3431676" cy="4831097"/>
          </a:xfrm>
          <a:custGeom>
            <a:avLst/>
            <a:gdLst/>
            <a:ahLst/>
            <a:cxnLst/>
            <a:rect l="l" t="t" r="r" b="b"/>
            <a:pathLst>
              <a:path w="1306357" h="1839083">
                <a:moveTo>
                  <a:pt x="484296" y="1490142"/>
                </a:moveTo>
                <a:lnTo>
                  <a:pt x="833237" y="1490142"/>
                </a:lnTo>
                <a:lnTo>
                  <a:pt x="833237" y="1839083"/>
                </a:lnTo>
                <a:lnTo>
                  <a:pt x="484296" y="1839083"/>
                </a:lnTo>
                <a:close/>
                <a:moveTo>
                  <a:pt x="650695" y="0"/>
                </a:moveTo>
                <a:cubicBezTo>
                  <a:pt x="851036" y="0"/>
                  <a:pt x="1010399" y="52362"/>
                  <a:pt x="1128782" y="157086"/>
                </a:cubicBezTo>
                <a:cubicBezTo>
                  <a:pt x="1247166" y="261810"/>
                  <a:pt x="1306357" y="383712"/>
                  <a:pt x="1306357" y="522791"/>
                </a:cubicBezTo>
                <a:cubicBezTo>
                  <a:pt x="1306357" y="599782"/>
                  <a:pt x="1284626" y="672633"/>
                  <a:pt x="1241164" y="741346"/>
                </a:cubicBezTo>
                <a:cubicBezTo>
                  <a:pt x="1197701" y="810058"/>
                  <a:pt x="1104774" y="903605"/>
                  <a:pt x="962383" y="1021989"/>
                </a:cubicBezTo>
                <a:cubicBezTo>
                  <a:pt x="888704" y="1083250"/>
                  <a:pt x="842965" y="1132508"/>
                  <a:pt x="825166" y="1169761"/>
                </a:cubicBezTo>
                <a:cubicBezTo>
                  <a:pt x="807367" y="1207015"/>
                  <a:pt x="799295" y="1273657"/>
                  <a:pt x="800951" y="1369689"/>
                </a:cubicBezTo>
                <a:lnTo>
                  <a:pt x="484296" y="1369689"/>
                </a:lnTo>
                <a:cubicBezTo>
                  <a:pt x="483468" y="1324156"/>
                  <a:pt x="483054" y="1296423"/>
                  <a:pt x="483054" y="1286489"/>
                </a:cubicBezTo>
                <a:cubicBezTo>
                  <a:pt x="483054" y="1183835"/>
                  <a:pt x="500025" y="1099393"/>
                  <a:pt x="533967" y="1033165"/>
                </a:cubicBezTo>
                <a:cubicBezTo>
                  <a:pt x="567909" y="966936"/>
                  <a:pt x="635794" y="892429"/>
                  <a:pt x="737620" y="809644"/>
                </a:cubicBezTo>
                <a:cubicBezTo>
                  <a:pt x="839446" y="726858"/>
                  <a:pt x="900294" y="672633"/>
                  <a:pt x="920162" y="646970"/>
                </a:cubicBezTo>
                <a:cubicBezTo>
                  <a:pt x="950793" y="606405"/>
                  <a:pt x="966108" y="561701"/>
                  <a:pt x="966108" y="512857"/>
                </a:cubicBezTo>
                <a:cubicBezTo>
                  <a:pt x="966108" y="444973"/>
                  <a:pt x="938996" y="386816"/>
                  <a:pt x="884771" y="338386"/>
                </a:cubicBezTo>
                <a:cubicBezTo>
                  <a:pt x="830547" y="289957"/>
                  <a:pt x="757488" y="265742"/>
                  <a:pt x="665596" y="265742"/>
                </a:cubicBezTo>
                <a:cubicBezTo>
                  <a:pt x="577016" y="265742"/>
                  <a:pt x="502923" y="290992"/>
                  <a:pt x="443317" y="341491"/>
                </a:cubicBezTo>
                <a:cubicBezTo>
                  <a:pt x="383711" y="391990"/>
                  <a:pt x="342732" y="468981"/>
                  <a:pt x="320380" y="572463"/>
                </a:cubicBezTo>
                <a:lnTo>
                  <a:pt x="0" y="532726"/>
                </a:lnTo>
                <a:cubicBezTo>
                  <a:pt x="9106" y="384539"/>
                  <a:pt x="72230" y="258705"/>
                  <a:pt x="189372" y="155223"/>
                </a:cubicBezTo>
                <a:cubicBezTo>
                  <a:pt x="306514" y="51741"/>
                  <a:pt x="460288" y="0"/>
                  <a:pt x="650695" y="0"/>
                </a:cubicBezTo>
                <a:close/>
              </a:path>
            </a:pathLst>
          </a:cu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 name="Text Box 2"/>
          <p:cNvSpPr txBox="1">
            <a:spLocks noChangeArrowheads="1"/>
          </p:cNvSpPr>
          <p:nvPr/>
        </p:nvSpPr>
        <p:spPr bwMode="auto">
          <a:xfrm>
            <a:off x="1525955" y="2784121"/>
            <a:ext cx="476353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ts val="1200"/>
              </a:spcBef>
            </a:pPr>
            <a:r>
              <a:rPr lang="en-US" altLang="en-US" sz="2800" cap="all" dirty="0" smtClean="0">
                <a:solidFill>
                  <a:srgbClr val="C0504D"/>
                </a:solidFill>
                <a:latin typeface="+mj-lt"/>
              </a:rPr>
              <a:t>Do I have enough?</a:t>
            </a:r>
          </a:p>
          <a:p>
            <a:pPr>
              <a:spcBef>
                <a:spcPts val="1200"/>
              </a:spcBef>
            </a:pPr>
            <a:r>
              <a:rPr lang="en-US" altLang="en-US" sz="2800" cap="all" dirty="0" smtClean="0">
                <a:solidFill>
                  <a:srgbClr val="C0504D"/>
                </a:solidFill>
                <a:latin typeface="+mj-lt"/>
              </a:rPr>
              <a:t>Am I on track?</a:t>
            </a:r>
          </a:p>
          <a:p>
            <a:pPr>
              <a:spcBef>
                <a:spcPts val="1200"/>
              </a:spcBef>
            </a:pPr>
            <a:r>
              <a:rPr lang="en-US" altLang="en-US" sz="2800" cap="all" dirty="0" smtClean="0">
                <a:solidFill>
                  <a:srgbClr val="C0504D"/>
                </a:solidFill>
                <a:latin typeface="+mj-lt"/>
              </a:rPr>
              <a:t>How much do I need?</a:t>
            </a:r>
          </a:p>
          <a:p>
            <a:pPr>
              <a:spcBef>
                <a:spcPts val="1200"/>
              </a:spcBef>
            </a:pPr>
            <a:r>
              <a:rPr lang="en-US" altLang="en-US" sz="2800" cap="all" dirty="0" smtClean="0">
                <a:solidFill>
                  <a:srgbClr val="C0504D"/>
                </a:solidFill>
                <a:latin typeface="+mj-lt"/>
              </a:rPr>
              <a:t>Can I retire early?</a:t>
            </a:r>
          </a:p>
        </p:txBody>
      </p:sp>
      <p:sp>
        <p:nvSpPr>
          <p:cNvPr id="8" name="Text To Outline"/>
          <p:cNvSpPr/>
          <p:nvPr/>
        </p:nvSpPr>
        <p:spPr>
          <a:xfrm>
            <a:off x="2352501" y="5294342"/>
            <a:ext cx="2466693" cy="3472598"/>
          </a:xfrm>
          <a:custGeom>
            <a:avLst/>
            <a:gdLst/>
            <a:ahLst/>
            <a:cxnLst/>
            <a:rect l="l" t="t" r="r" b="b"/>
            <a:pathLst>
              <a:path w="1306357" h="1839083">
                <a:moveTo>
                  <a:pt x="484296" y="1490142"/>
                </a:moveTo>
                <a:lnTo>
                  <a:pt x="833237" y="1490142"/>
                </a:lnTo>
                <a:lnTo>
                  <a:pt x="833237" y="1839083"/>
                </a:lnTo>
                <a:lnTo>
                  <a:pt x="484296" y="1839083"/>
                </a:lnTo>
                <a:close/>
                <a:moveTo>
                  <a:pt x="650695" y="0"/>
                </a:moveTo>
                <a:cubicBezTo>
                  <a:pt x="851036" y="0"/>
                  <a:pt x="1010399" y="52362"/>
                  <a:pt x="1128782" y="157086"/>
                </a:cubicBezTo>
                <a:cubicBezTo>
                  <a:pt x="1247166" y="261810"/>
                  <a:pt x="1306357" y="383712"/>
                  <a:pt x="1306357" y="522791"/>
                </a:cubicBezTo>
                <a:cubicBezTo>
                  <a:pt x="1306357" y="599782"/>
                  <a:pt x="1284626" y="672633"/>
                  <a:pt x="1241164" y="741346"/>
                </a:cubicBezTo>
                <a:cubicBezTo>
                  <a:pt x="1197701" y="810058"/>
                  <a:pt x="1104774" y="903605"/>
                  <a:pt x="962383" y="1021989"/>
                </a:cubicBezTo>
                <a:cubicBezTo>
                  <a:pt x="888704" y="1083250"/>
                  <a:pt x="842965" y="1132508"/>
                  <a:pt x="825166" y="1169761"/>
                </a:cubicBezTo>
                <a:cubicBezTo>
                  <a:pt x="807367" y="1207015"/>
                  <a:pt x="799295" y="1273657"/>
                  <a:pt x="800951" y="1369689"/>
                </a:cubicBezTo>
                <a:lnTo>
                  <a:pt x="484296" y="1369689"/>
                </a:lnTo>
                <a:cubicBezTo>
                  <a:pt x="483468" y="1324156"/>
                  <a:pt x="483054" y="1296423"/>
                  <a:pt x="483054" y="1286489"/>
                </a:cubicBezTo>
                <a:cubicBezTo>
                  <a:pt x="483054" y="1183835"/>
                  <a:pt x="500025" y="1099393"/>
                  <a:pt x="533967" y="1033165"/>
                </a:cubicBezTo>
                <a:cubicBezTo>
                  <a:pt x="567909" y="966936"/>
                  <a:pt x="635794" y="892429"/>
                  <a:pt x="737620" y="809644"/>
                </a:cubicBezTo>
                <a:cubicBezTo>
                  <a:pt x="839446" y="726858"/>
                  <a:pt x="900294" y="672633"/>
                  <a:pt x="920162" y="646970"/>
                </a:cubicBezTo>
                <a:cubicBezTo>
                  <a:pt x="950793" y="606405"/>
                  <a:pt x="966108" y="561701"/>
                  <a:pt x="966108" y="512857"/>
                </a:cubicBezTo>
                <a:cubicBezTo>
                  <a:pt x="966108" y="444973"/>
                  <a:pt x="938996" y="386816"/>
                  <a:pt x="884771" y="338386"/>
                </a:cubicBezTo>
                <a:cubicBezTo>
                  <a:pt x="830547" y="289957"/>
                  <a:pt x="757488" y="265742"/>
                  <a:pt x="665596" y="265742"/>
                </a:cubicBezTo>
                <a:cubicBezTo>
                  <a:pt x="577016" y="265742"/>
                  <a:pt x="502923" y="290992"/>
                  <a:pt x="443317" y="341491"/>
                </a:cubicBezTo>
                <a:cubicBezTo>
                  <a:pt x="383711" y="391990"/>
                  <a:pt x="342732" y="468981"/>
                  <a:pt x="320380" y="572463"/>
                </a:cubicBezTo>
                <a:lnTo>
                  <a:pt x="0" y="532726"/>
                </a:lnTo>
                <a:cubicBezTo>
                  <a:pt x="9106" y="384539"/>
                  <a:pt x="72230" y="258705"/>
                  <a:pt x="189372" y="155223"/>
                </a:cubicBezTo>
                <a:cubicBezTo>
                  <a:pt x="306514" y="51741"/>
                  <a:pt x="460288" y="0"/>
                  <a:pt x="650695" y="0"/>
                </a:cubicBezTo>
                <a:close/>
              </a:path>
            </a:pathLst>
          </a:cu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 name="Text To Outline"/>
          <p:cNvSpPr/>
          <p:nvPr/>
        </p:nvSpPr>
        <p:spPr>
          <a:xfrm>
            <a:off x="-481701" y="-1503824"/>
            <a:ext cx="2466693" cy="3472598"/>
          </a:xfrm>
          <a:custGeom>
            <a:avLst/>
            <a:gdLst/>
            <a:ahLst/>
            <a:cxnLst/>
            <a:rect l="l" t="t" r="r" b="b"/>
            <a:pathLst>
              <a:path w="1306357" h="1839083">
                <a:moveTo>
                  <a:pt x="484296" y="1490142"/>
                </a:moveTo>
                <a:lnTo>
                  <a:pt x="833237" y="1490142"/>
                </a:lnTo>
                <a:lnTo>
                  <a:pt x="833237" y="1839083"/>
                </a:lnTo>
                <a:lnTo>
                  <a:pt x="484296" y="1839083"/>
                </a:lnTo>
                <a:close/>
                <a:moveTo>
                  <a:pt x="650695" y="0"/>
                </a:moveTo>
                <a:cubicBezTo>
                  <a:pt x="851036" y="0"/>
                  <a:pt x="1010399" y="52362"/>
                  <a:pt x="1128782" y="157086"/>
                </a:cubicBezTo>
                <a:cubicBezTo>
                  <a:pt x="1247166" y="261810"/>
                  <a:pt x="1306357" y="383712"/>
                  <a:pt x="1306357" y="522791"/>
                </a:cubicBezTo>
                <a:cubicBezTo>
                  <a:pt x="1306357" y="599782"/>
                  <a:pt x="1284626" y="672633"/>
                  <a:pt x="1241164" y="741346"/>
                </a:cubicBezTo>
                <a:cubicBezTo>
                  <a:pt x="1197701" y="810058"/>
                  <a:pt x="1104774" y="903605"/>
                  <a:pt x="962383" y="1021989"/>
                </a:cubicBezTo>
                <a:cubicBezTo>
                  <a:pt x="888704" y="1083250"/>
                  <a:pt x="842965" y="1132508"/>
                  <a:pt x="825166" y="1169761"/>
                </a:cubicBezTo>
                <a:cubicBezTo>
                  <a:pt x="807367" y="1207015"/>
                  <a:pt x="799295" y="1273657"/>
                  <a:pt x="800951" y="1369689"/>
                </a:cubicBezTo>
                <a:lnTo>
                  <a:pt x="484296" y="1369689"/>
                </a:lnTo>
                <a:cubicBezTo>
                  <a:pt x="483468" y="1324156"/>
                  <a:pt x="483054" y="1296423"/>
                  <a:pt x="483054" y="1286489"/>
                </a:cubicBezTo>
                <a:cubicBezTo>
                  <a:pt x="483054" y="1183835"/>
                  <a:pt x="500025" y="1099393"/>
                  <a:pt x="533967" y="1033165"/>
                </a:cubicBezTo>
                <a:cubicBezTo>
                  <a:pt x="567909" y="966936"/>
                  <a:pt x="635794" y="892429"/>
                  <a:pt x="737620" y="809644"/>
                </a:cubicBezTo>
                <a:cubicBezTo>
                  <a:pt x="839446" y="726858"/>
                  <a:pt x="900294" y="672633"/>
                  <a:pt x="920162" y="646970"/>
                </a:cubicBezTo>
                <a:cubicBezTo>
                  <a:pt x="950793" y="606405"/>
                  <a:pt x="966108" y="561701"/>
                  <a:pt x="966108" y="512857"/>
                </a:cubicBezTo>
                <a:cubicBezTo>
                  <a:pt x="966108" y="444973"/>
                  <a:pt x="938996" y="386816"/>
                  <a:pt x="884771" y="338386"/>
                </a:cubicBezTo>
                <a:cubicBezTo>
                  <a:pt x="830547" y="289957"/>
                  <a:pt x="757488" y="265742"/>
                  <a:pt x="665596" y="265742"/>
                </a:cubicBezTo>
                <a:cubicBezTo>
                  <a:pt x="577016" y="265742"/>
                  <a:pt x="502923" y="290992"/>
                  <a:pt x="443317" y="341491"/>
                </a:cubicBezTo>
                <a:cubicBezTo>
                  <a:pt x="383711" y="391990"/>
                  <a:pt x="342732" y="468981"/>
                  <a:pt x="320380" y="572463"/>
                </a:cubicBezTo>
                <a:lnTo>
                  <a:pt x="0" y="532726"/>
                </a:lnTo>
                <a:cubicBezTo>
                  <a:pt x="9106" y="384539"/>
                  <a:pt x="72230" y="258705"/>
                  <a:pt x="189372" y="155223"/>
                </a:cubicBezTo>
                <a:cubicBezTo>
                  <a:pt x="306514" y="51741"/>
                  <a:pt x="460288" y="0"/>
                  <a:pt x="650695" y="0"/>
                </a:cubicBezTo>
                <a:close/>
              </a:path>
            </a:pathLst>
          </a:cu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1" name="Text To Outline"/>
          <p:cNvSpPr/>
          <p:nvPr/>
        </p:nvSpPr>
        <p:spPr>
          <a:xfrm>
            <a:off x="384480" y="5428666"/>
            <a:ext cx="828271" cy="1166036"/>
          </a:xfrm>
          <a:custGeom>
            <a:avLst/>
            <a:gdLst/>
            <a:ahLst/>
            <a:cxnLst/>
            <a:rect l="l" t="t" r="r" b="b"/>
            <a:pathLst>
              <a:path w="1306357" h="1839083">
                <a:moveTo>
                  <a:pt x="484296" y="1490142"/>
                </a:moveTo>
                <a:lnTo>
                  <a:pt x="833237" y="1490142"/>
                </a:lnTo>
                <a:lnTo>
                  <a:pt x="833237" y="1839083"/>
                </a:lnTo>
                <a:lnTo>
                  <a:pt x="484296" y="1839083"/>
                </a:lnTo>
                <a:close/>
                <a:moveTo>
                  <a:pt x="650695" y="0"/>
                </a:moveTo>
                <a:cubicBezTo>
                  <a:pt x="851036" y="0"/>
                  <a:pt x="1010399" y="52362"/>
                  <a:pt x="1128782" y="157086"/>
                </a:cubicBezTo>
                <a:cubicBezTo>
                  <a:pt x="1247166" y="261810"/>
                  <a:pt x="1306357" y="383712"/>
                  <a:pt x="1306357" y="522791"/>
                </a:cubicBezTo>
                <a:cubicBezTo>
                  <a:pt x="1306357" y="599782"/>
                  <a:pt x="1284626" y="672633"/>
                  <a:pt x="1241164" y="741346"/>
                </a:cubicBezTo>
                <a:cubicBezTo>
                  <a:pt x="1197701" y="810058"/>
                  <a:pt x="1104774" y="903605"/>
                  <a:pt x="962383" y="1021989"/>
                </a:cubicBezTo>
                <a:cubicBezTo>
                  <a:pt x="888704" y="1083250"/>
                  <a:pt x="842965" y="1132508"/>
                  <a:pt x="825166" y="1169761"/>
                </a:cubicBezTo>
                <a:cubicBezTo>
                  <a:pt x="807367" y="1207015"/>
                  <a:pt x="799295" y="1273657"/>
                  <a:pt x="800951" y="1369689"/>
                </a:cubicBezTo>
                <a:lnTo>
                  <a:pt x="484296" y="1369689"/>
                </a:lnTo>
                <a:cubicBezTo>
                  <a:pt x="483468" y="1324156"/>
                  <a:pt x="483054" y="1296423"/>
                  <a:pt x="483054" y="1286489"/>
                </a:cubicBezTo>
                <a:cubicBezTo>
                  <a:pt x="483054" y="1183835"/>
                  <a:pt x="500025" y="1099393"/>
                  <a:pt x="533967" y="1033165"/>
                </a:cubicBezTo>
                <a:cubicBezTo>
                  <a:pt x="567909" y="966936"/>
                  <a:pt x="635794" y="892429"/>
                  <a:pt x="737620" y="809644"/>
                </a:cubicBezTo>
                <a:cubicBezTo>
                  <a:pt x="839446" y="726858"/>
                  <a:pt x="900294" y="672633"/>
                  <a:pt x="920162" y="646970"/>
                </a:cubicBezTo>
                <a:cubicBezTo>
                  <a:pt x="950793" y="606405"/>
                  <a:pt x="966108" y="561701"/>
                  <a:pt x="966108" y="512857"/>
                </a:cubicBezTo>
                <a:cubicBezTo>
                  <a:pt x="966108" y="444973"/>
                  <a:pt x="938996" y="386816"/>
                  <a:pt x="884771" y="338386"/>
                </a:cubicBezTo>
                <a:cubicBezTo>
                  <a:pt x="830547" y="289957"/>
                  <a:pt x="757488" y="265742"/>
                  <a:pt x="665596" y="265742"/>
                </a:cubicBezTo>
                <a:cubicBezTo>
                  <a:pt x="577016" y="265742"/>
                  <a:pt x="502923" y="290992"/>
                  <a:pt x="443317" y="341491"/>
                </a:cubicBezTo>
                <a:cubicBezTo>
                  <a:pt x="383711" y="391990"/>
                  <a:pt x="342732" y="468981"/>
                  <a:pt x="320380" y="572463"/>
                </a:cubicBezTo>
                <a:lnTo>
                  <a:pt x="0" y="532726"/>
                </a:lnTo>
                <a:cubicBezTo>
                  <a:pt x="9106" y="384539"/>
                  <a:pt x="72230" y="258705"/>
                  <a:pt x="189372" y="155223"/>
                </a:cubicBezTo>
                <a:cubicBezTo>
                  <a:pt x="306514" y="51741"/>
                  <a:pt x="460288" y="0"/>
                  <a:pt x="650695" y="0"/>
                </a:cubicBezTo>
                <a:close/>
              </a:path>
            </a:pathLst>
          </a:cu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Tree>
    <p:extLst>
      <p:ext uri="{BB962C8B-B14F-4D97-AF65-F5344CB8AC3E}">
        <p14:creationId xmlns:p14="http://schemas.microsoft.com/office/powerpoint/2010/main" val="26457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44860" y="1694688"/>
            <a:ext cx="4054281" cy="4055279"/>
            <a:chOff x="1135475" y="877736"/>
            <a:chExt cx="4054281" cy="4055279"/>
          </a:xfrm>
        </p:grpSpPr>
        <p:sp>
          <p:nvSpPr>
            <p:cNvPr id="8" name="Rectangle 6"/>
            <p:cNvSpPr>
              <a:spLocks noChangeArrowheads="1"/>
            </p:cNvSpPr>
            <p:nvPr/>
          </p:nvSpPr>
          <p:spPr bwMode="auto">
            <a:xfrm>
              <a:off x="2376358" y="2354514"/>
              <a:ext cx="16674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en-US" altLang="en-US" sz="6000" b="1" spc="-150" dirty="0" smtClean="0">
                  <a:solidFill>
                    <a:srgbClr val="767676"/>
                  </a:solidFill>
                </a:rPr>
                <a:t>75%</a:t>
              </a:r>
              <a:endParaRPr lang="en-US" altLang="en-US" sz="6000" b="1" spc="-150" dirty="0">
                <a:solidFill>
                  <a:srgbClr val="767676"/>
                </a:solidFill>
              </a:endParaRPr>
            </a:p>
          </p:txBody>
        </p:sp>
        <p:sp>
          <p:nvSpPr>
            <p:cNvPr id="191" name="Donut 190"/>
            <p:cNvSpPr/>
            <p:nvPr/>
          </p:nvSpPr>
          <p:spPr>
            <a:xfrm rot="14626944">
              <a:off x="1138964" y="882223"/>
              <a:ext cx="4050792" cy="4050792"/>
            </a:xfrm>
            <a:prstGeom prst="donut">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tx1"/>
                </a:solidFill>
              </a:endParaRPr>
            </a:p>
          </p:txBody>
        </p:sp>
        <p:sp>
          <p:nvSpPr>
            <p:cNvPr id="192" name="Block Arc 191"/>
            <p:cNvSpPr>
              <a:spLocks noChangeAspect="1"/>
            </p:cNvSpPr>
            <p:nvPr/>
          </p:nvSpPr>
          <p:spPr>
            <a:xfrm rot="10800000" flipH="1">
              <a:off x="1135475" y="877736"/>
              <a:ext cx="4050792" cy="4050792"/>
            </a:xfrm>
            <a:prstGeom prst="blockArc">
              <a:avLst>
                <a:gd name="adj1" fmla="val 5431249"/>
                <a:gd name="adj2" fmla="val 0"/>
                <a:gd name="adj3" fmla="val 25000"/>
              </a:avLst>
            </a:prstGeom>
            <a:solidFill>
              <a:srgbClr val="767676"/>
            </a:solidFill>
            <a:ln w="22225"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tx1"/>
                </a:solidFill>
              </a:endParaRPr>
            </a:p>
          </p:txBody>
        </p:sp>
      </p:grpSp>
      <p:sp>
        <p:nvSpPr>
          <p:cNvPr id="11" name="Title 8"/>
          <p:cNvSpPr>
            <a:spLocks noGrp="1"/>
          </p:cNvSpPr>
          <p:nvPr>
            <p:ph type="title"/>
          </p:nvPr>
        </p:nvSpPr>
        <p:spPr>
          <a:xfrm>
            <a:off x="990600" y="289013"/>
            <a:ext cx="7467600" cy="740664"/>
          </a:xfrm>
        </p:spPr>
        <p:txBody>
          <a:bodyPr/>
          <a:lstStyle/>
          <a:p>
            <a:r>
              <a:rPr lang="en-US" sz="2800" cap="all" dirty="0" smtClean="0"/>
              <a:t>Replacement income</a:t>
            </a:r>
            <a:endParaRPr lang="en-US" cap="all" dirty="0">
              <a:solidFill>
                <a:schemeClr val="tx2"/>
              </a:solidFill>
            </a:endParaRPr>
          </a:p>
        </p:txBody>
      </p:sp>
      <p:sp>
        <p:nvSpPr>
          <p:cNvPr id="10" name="TextBox 9"/>
          <p:cNvSpPr txBox="1"/>
          <p:nvPr/>
        </p:nvSpPr>
        <p:spPr>
          <a:xfrm>
            <a:off x="1743176" y="5891924"/>
            <a:ext cx="5654157" cy="568843"/>
          </a:xfrm>
          <a:prstGeom prst="rect">
            <a:avLst/>
          </a:prstGeom>
          <a:noFill/>
        </p:spPr>
        <p:txBody>
          <a:bodyPr wrap="square" lIns="0" tIns="0" rIns="0" bIns="0" rtlCol="0">
            <a:noAutofit/>
          </a:bodyPr>
          <a:lstStyle/>
          <a:p>
            <a:pPr algn="ctr"/>
            <a:r>
              <a:rPr lang="en-US" dirty="0">
                <a:solidFill>
                  <a:srgbClr val="C0504D"/>
                </a:solidFill>
              </a:rPr>
              <a:t>Some financial professionals </a:t>
            </a:r>
            <a:r>
              <a:rPr lang="en-US" dirty="0" smtClean="0">
                <a:solidFill>
                  <a:srgbClr val="C0504D"/>
                </a:solidFill>
              </a:rPr>
              <a:t>say that investors </a:t>
            </a:r>
            <a:br>
              <a:rPr lang="en-US" dirty="0" smtClean="0">
                <a:solidFill>
                  <a:srgbClr val="C0504D"/>
                </a:solidFill>
              </a:rPr>
            </a:br>
            <a:r>
              <a:rPr lang="en-US" dirty="0" smtClean="0">
                <a:solidFill>
                  <a:srgbClr val="C0504D"/>
                </a:solidFill>
              </a:rPr>
              <a:t>will need 75% of their income in retirement.</a:t>
            </a:r>
            <a:endParaRPr lang="en-US" dirty="0">
              <a:solidFill>
                <a:srgbClr val="C0504D"/>
              </a:solidFill>
            </a:endParaRPr>
          </a:p>
        </p:txBody>
      </p:sp>
    </p:spTree>
    <p:extLst>
      <p:ext uri="{BB962C8B-B14F-4D97-AF65-F5344CB8AC3E}">
        <p14:creationId xmlns:p14="http://schemas.microsoft.com/office/powerpoint/2010/main" val="5433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Block Arc 191"/>
          <p:cNvSpPr>
            <a:spLocks noChangeAspect="1"/>
          </p:cNvSpPr>
          <p:nvPr/>
        </p:nvSpPr>
        <p:spPr>
          <a:xfrm rot="10800000" flipH="1">
            <a:off x="2547553" y="1698230"/>
            <a:ext cx="4048895" cy="4048895"/>
          </a:xfrm>
          <a:prstGeom prst="blockArc">
            <a:avLst>
              <a:gd name="adj1" fmla="val 5431249"/>
              <a:gd name="adj2" fmla="val 0"/>
              <a:gd name="adj3" fmla="val 25000"/>
            </a:avLst>
          </a:prstGeom>
          <a:solidFill>
            <a:srgbClr val="767676"/>
          </a:solidFill>
          <a:ln w="22225"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tx1"/>
              </a:solidFill>
            </a:endParaRPr>
          </a:p>
        </p:txBody>
      </p:sp>
      <p:sp>
        <p:nvSpPr>
          <p:cNvPr id="9" name="Title 8"/>
          <p:cNvSpPr>
            <a:spLocks noGrp="1"/>
          </p:cNvSpPr>
          <p:nvPr>
            <p:ph type="title"/>
          </p:nvPr>
        </p:nvSpPr>
        <p:spPr/>
        <p:txBody>
          <a:bodyPr/>
          <a:lstStyle/>
          <a:p>
            <a:r>
              <a:rPr lang="en-US" sz="2800" cap="all" dirty="0" smtClean="0"/>
              <a:t>Replacement income</a:t>
            </a:r>
            <a:endParaRPr lang="en-US" cap="all" dirty="0">
              <a:solidFill>
                <a:schemeClr val="tx2"/>
              </a:solidFill>
            </a:endParaRPr>
          </a:p>
        </p:txBody>
      </p:sp>
      <p:sp>
        <p:nvSpPr>
          <p:cNvPr id="13" name="Rectangle 12"/>
          <p:cNvSpPr/>
          <p:nvPr/>
        </p:nvSpPr>
        <p:spPr>
          <a:xfrm>
            <a:off x="4927239" y="1814401"/>
            <a:ext cx="2323071" cy="1554272"/>
          </a:xfrm>
          <a:prstGeom prst="rect">
            <a:avLst/>
          </a:prstGeom>
        </p:spPr>
        <p:txBody>
          <a:bodyPr wrap="square">
            <a:spAutoFit/>
          </a:bodyPr>
          <a:lstStyle/>
          <a:p>
            <a:pPr marL="285750" indent="-285750">
              <a:spcBef>
                <a:spcPts val="600"/>
              </a:spcBef>
              <a:buClr>
                <a:srgbClr val="C0504D"/>
              </a:buClr>
              <a:buFont typeface="Wingdings" panose="05000000000000000000" pitchFamily="2" charset="2"/>
              <a:buChar char="§"/>
            </a:pPr>
            <a:r>
              <a:rPr lang="en-US" sz="2000" dirty="0"/>
              <a:t>Wages</a:t>
            </a:r>
          </a:p>
          <a:p>
            <a:pPr marL="285750" indent="-285750">
              <a:spcBef>
                <a:spcPts val="600"/>
              </a:spcBef>
              <a:buClr>
                <a:srgbClr val="C0504D"/>
              </a:buClr>
              <a:buFont typeface="Wingdings" panose="05000000000000000000" pitchFamily="2" charset="2"/>
              <a:buChar char="§"/>
            </a:pPr>
            <a:r>
              <a:rPr lang="en-US" sz="2000" dirty="0"/>
              <a:t>Savings</a:t>
            </a:r>
          </a:p>
          <a:p>
            <a:pPr marL="285750" indent="-285750">
              <a:spcBef>
                <a:spcPts val="600"/>
              </a:spcBef>
              <a:buClr>
                <a:srgbClr val="C0504D"/>
              </a:buClr>
              <a:buFont typeface="Wingdings" panose="05000000000000000000" pitchFamily="2" charset="2"/>
              <a:buChar char="§"/>
            </a:pPr>
            <a:r>
              <a:rPr lang="en-US" sz="2000" dirty="0"/>
              <a:t>Social Security</a:t>
            </a:r>
          </a:p>
          <a:p>
            <a:pPr marL="285750" indent="-285750">
              <a:spcBef>
                <a:spcPts val="600"/>
              </a:spcBef>
              <a:buClr>
                <a:srgbClr val="C0504D"/>
              </a:buClr>
              <a:buFont typeface="Wingdings" panose="05000000000000000000" pitchFamily="2" charset="2"/>
              <a:buChar char="§"/>
            </a:pPr>
            <a:r>
              <a:rPr lang="en-US" sz="2000" dirty="0"/>
              <a:t>Pensions</a:t>
            </a:r>
          </a:p>
        </p:txBody>
      </p:sp>
    </p:spTree>
    <p:extLst>
      <p:ext uri="{BB962C8B-B14F-4D97-AF65-F5344CB8AC3E}">
        <p14:creationId xmlns:p14="http://schemas.microsoft.com/office/powerpoint/2010/main" val="386072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p:cNvGrpSpPr/>
          <p:nvPr/>
        </p:nvGrpSpPr>
        <p:grpSpPr>
          <a:xfrm>
            <a:off x="996795" y="1599414"/>
            <a:ext cx="3138684" cy="3132339"/>
            <a:chOff x="1307525" y="1599414"/>
            <a:chExt cx="3138684" cy="3132339"/>
          </a:xfrm>
        </p:grpSpPr>
        <p:sp>
          <p:nvSpPr>
            <p:cNvPr id="284" name="Rectangle 283"/>
            <p:cNvSpPr/>
            <p:nvPr/>
          </p:nvSpPr>
          <p:spPr>
            <a:xfrm>
              <a:off x="4154102" y="191499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 name="Rectangle 3"/>
            <p:cNvSpPr/>
            <p:nvPr/>
          </p:nvSpPr>
          <p:spPr>
            <a:xfrm>
              <a:off x="1307525"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 name="Rectangle 4"/>
            <p:cNvSpPr/>
            <p:nvPr/>
          </p:nvSpPr>
          <p:spPr>
            <a:xfrm>
              <a:off x="1623106"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 name="Rectangle 5"/>
            <p:cNvSpPr/>
            <p:nvPr/>
          </p:nvSpPr>
          <p:spPr>
            <a:xfrm>
              <a:off x="1938687"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 name="Rectangle 6"/>
            <p:cNvSpPr/>
            <p:nvPr/>
          </p:nvSpPr>
          <p:spPr>
            <a:xfrm>
              <a:off x="2254268"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 name="Rectangle 7"/>
            <p:cNvSpPr/>
            <p:nvPr/>
          </p:nvSpPr>
          <p:spPr>
            <a:xfrm>
              <a:off x="2569850"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 name="Rectangle 8"/>
            <p:cNvSpPr/>
            <p:nvPr/>
          </p:nvSpPr>
          <p:spPr>
            <a:xfrm>
              <a:off x="2885431"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 name="Rectangle 9"/>
            <p:cNvSpPr/>
            <p:nvPr/>
          </p:nvSpPr>
          <p:spPr>
            <a:xfrm>
              <a:off x="3201012"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1" name="Rectangle 10"/>
            <p:cNvSpPr/>
            <p:nvPr/>
          </p:nvSpPr>
          <p:spPr>
            <a:xfrm>
              <a:off x="3516593"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 name="Rectangle 11"/>
            <p:cNvSpPr/>
            <p:nvPr/>
          </p:nvSpPr>
          <p:spPr>
            <a:xfrm>
              <a:off x="3832173"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 name="Rectangle 12"/>
            <p:cNvSpPr/>
            <p:nvPr/>
          </p:nvSpPr>
          <p:spPr>
            <a:xfrm>
              <a:off x="4147756"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 name="Rectangle 13"/>
            <p:cNvSpPr/>
            <p:nvPr/>
          </p:nvSpPr>
          <p:spPr>
            <a:xfrm>
              <a:off x="1307525"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 name="Rectangle 14"/>
            <p:cNvSpPr/>
            <p:nvPr/>
          </p:nvSpPr>
          <p:spPr>
            <a:xfrm>
              <a:off x="1623106"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 name="Rectangle 15"/>
            <p:cNvSpPr/>
            <p:nvPr/>
          </p:nvSpPr>
          <p:spPr>
            <a:xfrm>
              <a:off x="1938687"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 name="Rectangle 16"/>
            <p:cNvSpPr/>
            <p:nvPr/>
          </p:nvSpPr>
          <p:spPr>
            <a:xfrm>
              <a:off x="2254268"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 name="Rectangle 17"/>
            <p:cNvSpPr/>
            <p:nvPr/>
          </p:nvSpPr>
          <p:spPr>
            <a:xfrm>
              <a:off x="2569850"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 name="Rectangle 18"/>
            <p:cNvSpPr/>
            <p:nvPr/>
          </p:nvSpPr>
          <p:spPr>
            <a:xfrm>
              <a:off x="2885431" y="1914995"/>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 name="Rectangle 19"/>
            <p:cNvSpPr/>
            <p:nvPr/>
          </p:nvSpPr>
          <p:spPr>
            <a:xfrm>
              <a:off x="3201012"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 name="Rectangle 20"/>
            <p:cNvSpPr/>
            <p:nvPr/>
          </p:nvSpPr>
          <p:spPr>
            <a:xfrm>
              <a:off x="3516593"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 name="Rectangle 21"/>
            <p:cNvSpPr/>
            <p:nvPr/>
          </p:nvSpPr>
          <p:spPr>
            <a:xfrm>
              <a:off x="3832173"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 name="Rectangle 22"/>
            <p:cNvSpPr/>
            <p:nvPr/>
          </p:nvSpPr>
          <p:spPr>
            <a:xfrm>
              <a:off x="4147756"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 name="Rectangle 23"/>
            <p:cNvSpPr/>
            <p:nvPr/>
          </p:nvSpPr>
          <p:spPr>
            <a:xfrm>
              <a:off x="1307525"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 name="Rectangle 24"/>
            <p:cNvSpPr/>
            <p:nvPr/>
          </p:nvSpPr>
          <p:spPr>
            <a:xfrm>
              <a:off x="1623106"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 name="Rectangle 25"/>
            <p:cNvSpPr/>
            <p:nvPr/>
          </p:nvSpPr>
          <p:spPr>
            <a:xfrm>
              <a:off x="1938687"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 name="Rectangle 26"/>
            <p:cNvSpPr/>
            <p:nvPr/>
          </p:nvSpPr>
          <p:spPr>
            <a:xfrm>
              <a:off x="2254268"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 name="Rectangle 27"/>
            <p:cNvSpPr/>
            <p:nvPr/>
          </p:nvSpPr>
          <p:spPr>
            <a:xfrm>
              <a:off x="2569850"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9" name="Rectangle 28"/>
            <p:cNvSpPr/>
            <p:nvPr/>
          </p:nvSpPr>
          <p:spPr>
            <a:xfrm>
              <a:off x="2885431"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0" name="Rectangle 29"/>
            <p:cNvSpPr/>
            <p:nvPr/>
          </p:nvSpPr>
          <p:spPr>
            <a:xfrm>
              <a:off x="3201012"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1" name="Rectangle 30"/>
            <p:cNvSpPr/>
            <p:nvPr/>
          </p:nvSpPr>
          <p:spPr>
            <a:xfrm>
              <a:off x="3516593"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2" name="Rectangle 31"/>
            <p:cNvSpPr/>
            <p:nvPr/>
          </p:nvSpPr>
          <p:spPr>
            <a:xfrm>
              <a:off x="3832173"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3" name="Rectangle 32"/>
            <p:cNvSpPr/>
            <p:nvPr/>
          </p:nvSpPr>
          <p:spPr>
            <a:xfrm>
              <a:off x="4147756"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4" name="Rectangle 33"/>
            <p:cNvSpPr/>
            <p:nvPr/>
          </p:nvSpPr>
          <p:spPr>
            <a:xfrm>
              <a:off x="1307525"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5" name="Rectangle 34"/>
            <p:cNvSpPr/>
            <p:nvPr/>
          </p:nvSpPr>
          <p:spPr>
            <a:xfrm>
              <a:off x="1623106"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6" name="Rectangle 35"/>
            <p:cNvSpPr/>
            <p:nvPr/>
          </p:nvSpPr>
          <p:spPr>
            <a:xfrm>
              <a:off x="1938687"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7" name="Rectangle 36"/>
            <p:cNvSpPr/>
            <p:nvPr/>
          </p:nvSpPr>
          <p:spPr>
            <a:xfrm>
              <a:off x="2254268"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8" name="Rectangle 37"/>
            <p:cNvSpPr/>
            <p:nvPr/>
          </p:nvSpPr>
          <p:spPr>
            <a:xfrm>
              <a:off x="2569850"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9" name="Rectangle 38"/>
            <p:cNvSpPr/>
            <p:nvPr/>
          </p:nvSpPr>
          <p:spPr>
            <a:xfrm>
              <a:off x="2885431"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0" name="Rectangle 39"/>
            <p:cNvSpPr/>
            <p:nvPr/>
          </p:nvSpPr>
          <p:spPr>
            <a:xfrm>
              <a:off x="3201012"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1" name="Rectangle 40"/>
            <p:cNvSpPr/>
            <p:nvPr/>
          </p:nvSpPr>
          <p:spPr>
            <a:xfrm>
              <a:off x="3516593"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2" name="Rectangle 41"/>
            <p:cNvSpPr/>
            <p:nvPr/>
          </p:nvSpPr>
          <p:spPr>
            <a:xfrm>
              <a:off x="3832173"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3" name="Rectangle 42"/>
            <p:cNvSpPr/>
            <p:nvPr/>
          </p:nvSpPr>
          <p:spPr>
            <a:xfrm>
              <a:off x="4147756"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4" name="Rectangle 43"/>
            <p:cNvSpPr/>
            <p:nvPr/>
          </p:nvSpPr>
          <p:spPr>
            <a:xfrm>
              <a:off x="1307525"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5" name="Rectangle 44"/>
            <p:cNvSpPr/>
            <p:nvPr/>
          </p:nvSpPr>
          <p:spPr>
            <a:xfrm>
              <a:off x="1623106"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6" name="Rectangle 45"/>
            <p:cNvSpPr/>
            <p:nvPr/>
          </p:nvSpPr>
          <p:spPr>
            <a:xfrm>
              <a:off x="1938687"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7" name="Rectangle 46"/>
            <p:cNvSpPr/>
            <p:nvPr/>
          </p:nvSpPr>
          <p:spPr>
            <a:xfrm>
              <a:off x="2254268"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8" name="Rectangle 47"/>
            <p:cNvSpPr/>
            <p:nvPr/>
          </p:nvSpPr>
          <p:spPr>
            <a:xfrm>
              <a:off x="2569850"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9" name="Rectangle 48"/>
            <p:cNvSpPr/>
            <p:nvPr/>
          </p:nvSpPr>
          <p:spPr>
            <a:xfrm>
              <a:off x="2885431"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0" name="Rectangle 49"/>
            <p:cNvSpPr/>
            <p:nvPr/>
          </p:nvSpPr>
          <p:spPr>
            <a:xfrm>
              <a:off x="3201012"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1" name="Rectangle 50"/>
            <p:cNvSpPr/>
            <p:nvPr/>
          </p:nvSpPr>
          <p:spPr>
            <a:xfrm>
              <a:off x="3516593"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2" name="Rectangle 51"/>
            <p:cNvSpPr/>
            <p:nvPr/>
          </p:nvSpPr>
          <p:spPr>
            <a:xfrm>
              <a:off x="3832173"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3" name="Rectangle 52"/>
            <p:cNvSpPr/>
            <p:nvPr/>
          </p:nvSpPr>
          <p:spPr>
            <a:xfrm>
              <a:off x="4147756"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4" name="Rectangle 53"/>
            <p:cNvSpPr/>
            <p:nvPr/>
          </p:nvSpPr>
          <p:spPr>
            <a:xfrm>
              <a:off x="1307525"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5" name="Rectangle 54"/>
            <p:cNvSpPr/>
            <p:nvPr/>
          </p:nvSpPr>
          <p:spPr>
            <a:xfrm>
              <a:off x="1623106"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6" name="Rectangle 55"/>
            <p:cNvSpPr/>
            <p:nvPr/>
          </p:nvSpPr>
          <p:spPr>
            <a:xfrm>
              <a:off x="1938687"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7" name="Rectangle 56"/>
            <p:cNvSpPr/>
            <p:nvPr/>
          </p:nvSpPr>
          <p:spPr>
            <a:xfrm>
              <a:off x="2254268"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8" name="Rectangle 57"/>
            <p:cNvSpPr/>
            <p:nvPr/>
          </p:nvSpPr>
          <p:spPr>
            <a:xfrm>
              <a:off x="2569850"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9" name="Rectangle 58"/>
            <p:cNvSpPr/>
            <p:nvPr/>
          </p:nvSpPr>
          <p:spPr>
            <a:xfrm>
              <a:off x="2885431"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0" name="Rectangle 59"/>
            <p:cNvSpPr/>
            <p:nvPr/>
          </p:nvSpPr>
          <p:spPr>
            <a:xfrm>
              <a:off x="3201012"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1" name="Rectangle 60"/>
            <p:cNvSpPr/>
            <p:nvPr/>
          </p:nvSpPr>
          <p:spPr>
            <a:xfrm>
              <a:off x="3516593"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2" name="Rectangle 61"/>
            <p:cNvSpPr/>
            <p:nvPr/>
          </p:nvSpPr>
          <p:spPr>
            <a:xfrm>
              <a:off x="3832173"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3" name="Rectangle 62"/>
            <p:cNvSpPr/>
            <p:nvPr/>
          </p:nvSpPr>
          <p:spPr>
            <a:xfrm>
              <a:off x="4147756"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4" name="Rectangle 63"/>
            <p:cNvSpPr/>
            <p:nvPr/>
          </p:nvSpPr>
          <p:spPr>
            <a:xfrm>
              <a:off x="1307525"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5" name="Rectangle 64"/>
            <p:cNvSpPr/>
            <p:nvPr/>
          </p:nvSpPr>
          <p:spPr>
            <a:xfrm>
              <a:off x="1623106"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6" name="Rectangle 65"/>
            <p:cNvSpPr/>
            <p:nvPr/>
          </p:nvSpPr>
          <p:spPr>
            <a:xfrm>
              <a:off x="1938687"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7" name="Rectangle 66"/>
            <p:cNvSpPr/>
            <p:nvPr/>
          </p:nvSpPr>
          <p:spPr>
            <a:xfrm>
              <a:off x="2254268"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8" name="Rectangle 67"/>
            <p:cNvSpPr/>
            <p:nvPr/>
          </p:nvSpPr>
          <p:spPr>
            <a:xfrm>
              <a:off x="2569850"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9" name="Rectangle 68"/>
            <p:cNvSpPr/>
            <p:nvPr/>
          </p:nvSpPr>
          <p:spPr>
            <a:xfrm>
              <a:off x="2885431"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0" name="Rectangle 69"/>
            <p:cNvSpPr/>
            <p:nvPr/>
          </p:nvSpPr>
          <p:spPr>
            <a:xfrm>
              <a:off x="3201012"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1" name="Rectangle 70"/>
            <p:cNvSpPr/>
            <p:nvPr/>
          </p:nvSpPr>
          <p:spPr>
            <a:xfrm>
              <a:off x="3516593"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2" name="Rectangle 71"/>
            <p:cNvSpPr/>
            <p:nvPr/>
          </p:nvSpPr>
          <p:spPr>
            <a:xfrm>
              <a:off x="3832173"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3" name="Rectangle 72"/>
            <p:cNvSpPr/>
            <p:nvPr/>
          </p:nvSpPr>
          <p:spPr>
            <a:xfrm>
              <a:off x="4147756"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4" name="Rectangle 73"/>
            <p:cNvSpPr/>
            <p:nvPr/>
          </p:nvSpPr>
          <p:spPr>
            <a:xfrm>
              <a:off x="1307525"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5" name="Rectangle 74"/>
            <p:cNvSpPr/>
            <p:nvPr/>
          </p:nvSpPr>
          <p:spPr>
            <a:xfrm>
              <a:off x="1623106"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6" name="Rectangle 75"/>
            <p:cNvSpPr/>
            <p:nvPr/>
          </p:nvSpPr>
          <p:spPr>
            <a:xfrm>
              <a:off x="1938687"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7" name="Rectangle 76"/>
            <p:cNvSpPr/>
            <p:nvPr/>
          </p:nvSpPr>
          <p:spPr>
            <a:xfrm>
              <a:off x="2254268"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8" name="Rectangle 77"/>
            <p:cNvSpPr/>
            <p:nvPr/>
          </p:nvSpPr>
          <p:spPr>
            <a:xfrm>
              <a:off x="2569850"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9" name="Rectangle 78"/>
            <p:cNvSpPr/>
            <p:nvPr/>
          </p:nvSpPr>
          <p:spPr>
            <a:xfrm>
              <a:off x="2885431"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0" name="Rectangle 79"/>
            <p:cNvSpPr/>
            <p:nvPr/>
          </p:nvSpPr>
          <p:spPr>
            <a:xfrm>
              <a:off x="3201012"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1" name="Rectangle 80"/>
            <p:cNvSpPr/>
            <p:nvPr/>
          </p:nvSpPr>
          <p:spPr>
            <a:xfrm>
              <a:off x="3516593"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2" name="Rectangle 81"/>
            <p:cNvSpPr/>
            <p:nvPr/>
          </p:nvSpPr>
          <p:spPr>
            <a:xfrm>
              <a:off x="3832173"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3" name="Rectangle 82"/>
            <p:cNvSpPr/>
            <p:nvPr/>
          </p:nvSpPr>
          <p:spPr>
            <a:xfrm>
              <a:off x="4147756"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4" name="Rectangle 83"/>
            <p:cNvSpPr/>
            <p:nvPr/>
          </p:nvSpPr>
          <p:spPr>
            <a:xfrm>
              <a:off x="1307525"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5" name="Rectangle 84"/>
            <p:cNvSpPr/>
            <p:nvPr/>
          </p:nvSpPr>
          <p:spPr>
            <a:xfrm>
              <a:off x="1623106"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6" name="Rectangle 85"/>
            <p:cNvSpPr/>
            <p:nvPr/>
          </p:nvSpPr>
          <p:spPr>
            <a:xfrm>
              <a:off x="1938687"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7" name="Rectangle 86"/>
            <p:cNvSpPr/>
            <p:nvPr/>
          </p:nvSpPr>
          <p:spPr>
            <a:xfrm>
              <a:off x="2254268"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8" name="Rectangle 87"/>
            <p:cNvSpPr/>
            <p:nvPr/>
          </p:nvSpPr>
          <p:spPr>
            <a:xfrm>
              <a:off x="2569850"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9" name="Rectangle 88"/>
            <p:cNvSpPr/>
            <p:nvPr/>
          </p:nvSpPr>
          <p:spPr>
            <a:xfrm>
              <a:off x="2885431"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0" name="Rectangle 89"/>
            <p:cNvSpPr/>
            <p:nvPr/>
          </p:nvSpPr>
          <p:spPr>
            <a:xfrm>
              <a:off x="3201012"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1" name="Rectangle 90"/>
            <p:cNvSpPr/>
            <p:nvPr/>
          </p:nvSpPr>
          <p:spPr>
            <a:xfrm>
              <a:off x="3516593"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2" name="Rectangle 91"/>
            <p:cNvSpPr/>
            <p:nvPr/>
          </p:nvSpPr>
          <p:spPr>
            <a:xfrm>
              <a:off x="3832173"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3" name="Rectangle 92"/>
            <p:cNvSpPr/>
            <p:nvPr/>
          </p:nvSpPr>
          <p:spPr>
            <a:xfrm>
              <a:off x="4147756"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4" name="Rectangle 93"/>
            <p:cNvSpPr/>
            <p:nvPr/>
          </p:nvSpPr>
          <p:spPr>
            <a:xfrm>
              <a:off x="1307525"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5" name="Rectangle 94"/>
            <p:cNvSpPr/>
            <p:nvPr/>
          </p:nvSpPr>
          <p:spPr>
            <a:xfrm>
              <a:off x="1623106"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6" name="Rectangle 95"/>
            <p:cNvSpPr/>
            <p:nvPr/>
          </p:nvSpPr>
          <p:spPr>
            <a:xfrm>
              <a:off x="1938687"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7" name="Rectangle 96"/>
            <p:cNvSpPr/>
            <p:nvPr/>
          </p:nvSpPr>
          <p:spPr>
            <a:xfrm>
              <a:off x="2254268"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8" name="Rectangle 97"/>
            <p:cNvSpPr/>
            <p:nvPr/>
          </p:nvSpPr>
          <p:spPr>
            <a:xfrm>
              <a:off x="2569850"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9" name="Rectangle 98"/>
            <p:cNvSpPr/>
            <p:nvPr/>
          </p:nvSpPr>
          <p:spPr>
            <a:xfrm>
              <a:off x="2885431"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0" name="Rectangle 99"/>
            <p:cNvSpPr/>
            <p:nvPr/>
          </p:nvSpPr>
          <p:spPr>
            <a:xfrm>
              <a:off x="3201012"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1" name="Rectangle 100"/>
            <p:cNvSpPr/>
            <p:nvPr/>
          </p:nvSpPr>
          <p:spPr>
            <a:xfrm>
              <a:off x="3516593"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2" name="Rectangle 101"/>
            <p:cNvSpPr/>
            <p:nvPr/>
          </p:nvSpPr>
          <p:spPr>
            <a:xfrm>
              <a:off x="3832173"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3" name="Rectangle 102"/>
            <p:cNvSpPr/>
            <p:nvPr/>
          </p:nvSpPr>
          <p:spPr>
            <a:xfrm>
              <a:off x="4147756"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4" name="Rectangle 193"/>
            <p:cNvSpPr/>
            <p:nvPr/>
          </p:nvSpPr>
          <p:spPr>
            <a:xfrm>
              <a:off x="1307525" y="1914995"/>
              <a:ext cx="292107" cy="292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5" name="Rectangle 194"/>
            <p:cNvSpPr/>
            <p:nvPr/>
          </p:nvSpPr>
          <p:spPr>
            <a:xfrm>
              <a:off x="1623106" y="1914995"/>
              <a:ext cx="292107" cy="292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6" name="Rectangle 195"/>
            <p:cNvSpPr/>
            <p:nvPr/>
          </p:nvSpPr>
          <p:spPr>
            <a:xfrm>
              <a:off x="1938687" y="1914995"/>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7" name="Rectangle 196"/>
            <p:cNvSpPr/>
            <p:nvPr/>
          </p:nvSpPr>
          <p:spPr>
            <a:xfrm>
              <a:off x="2254268" y="1914995"/>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8" name="Rectangle 197"/>
            <p:cNvSpPr/>
            <p:nvPr/>
          </p:nvSpPr>
          <p:spPr>
            <a:xfrm>
              <a:off x="2569850" y="1914995"/>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9" name="Rectangle 198"/>
            <p:cNvSpPr/>
            <p:nvPr/>
          </p:nvSpPr>
          <p:spPr>
            <a:xfrm>
              <a:off x="2885431" y="1914995"/>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0" name="Rectangle 199"/>
            <p:cNvSpPr/>
            <p:nvPr/>
          </p:nvSpPr>
          <p:spPr>
            <a:xfrm>
              <a:off x="3201012" y="1914995"/>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1" name="Rectangle 200"/>
            <p:cNvSpPr/>
            <p:nvPr/>
          </p:nvSpPr>
          <p:spPr>
            <a:xfrm>
              <a:off x="3516593" y="1914995"/>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2" name="Rectangle 201"/>
            <p:cNvSpPr/>
            <p:nvPr/>
          </p:nvSpPr>
          <p:spPr>
            <a:xfrm>
              <a:off x="3832173"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4" name="Rectangle 203"/>
            <p:cNvSpPr/>
            <p:nvPr/>
          </p:nvSpPr>
          <p:spPr>
            <a:xfrm>
              <a:off x="1307525"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5" name="Rectangle 204"/>
            <p:cNvSpPr/>
            <p:nvPr/>
          </p:nvSpPr>
          <p:spPr>
            <a:xfrm>
              <a:off x="1623106"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6" name="Rectangle 205"/>
            <p:cNvSpPr/>
            <p:nvPr/>
          </p:nvSpPr>
          <p:spPr>
            <a:xfrm>
              <a:off x="1938687"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7" name="Rectangle 206"/>
            <p:cNvSpPr/>
            <p:nvPr/>
          </p:nvSpPr>
          <p:spPr>
            <a:xfrm>
              <a:off x="2254268"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8" name="Rectangle 207"/>
            <p:cNvSpPr/>
            <p:nvPr/>
          </p:nvSpPr>
          <p:spPr>
            <a:xfrm>
              <a:off x="2569850"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9" name="Rectangle 208"/>
            <p:cNvSpPr/>
            <p:nvPr/>
          </p:nvSpPr>
          <p:spPr>
            <a:xfrm>
              <a:off x="2885431"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0" name="Rectangle 209"/>
            <p:cNvSpPr/>
            <p:nvPr/>
          </p:nvSpPr>
          <p:spPr>
            <a:xfrm>
              <a:off x="3201012"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1" name="Rectangle 210"/>
            <p:cNvSpPr/>
            <p:nvPr/>
          </p:nvSpPr>
          <p:spPr>
            <a:xfrm>
              <a:off x="3516593"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2" name="Rectangle 211"/>
            <p:cNvSpPr/>
            <p:nvPr/>
          </p:nvSpPr>
          <p:spPr>
            <a:xfrm>
              <a:off x="3832173"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3" name="Rectangle 212"/>
            <p:cNvSpPr/>
            <p:nvPr/>
          </p:nvSpPr>
          <p:spPr>
            <a:xfrm>
              <a:off x="4147756"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4" name="Rectangle 213"/>
            <p:cNvSpPr/>
            <p:nvPr/>
          </p:nvSpPr>
          <p:spPr>
            <a:xfrm>
              <a:off x="1307525"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5" name="Rectangle 214"/>
            <p:cNvSpPr/>
            <p:nvPr/>
          </p:nvSpPr>
          <p:spPr>
            <a:xfrm>
              <a:off x="1623106"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6" name="Rectangle 215"/>
            <p:cNvSpPr/>
            <p:nvPr/>
          </p:nvSpPr>
          <p:spPr>
            <a:xfrm>
              <a:off x="1938687"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7" name="Rectangle 216"/>
            <p:cNvSpPr/>
            <p:nvPr/>
          </p:nvSpPr>
          <p:spPr>
            <a:xfrm>
              <a:off x="2254268"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8" name="Rectangle 217"/>
            <p:cNvSpPr/>
            <p:nvPr/>
          </p:nvSpPr>
          <p:spPr>
            <a:xfrm>
              <a:off x="2569850"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9" name="Rectangle 218"/>
            <p:cNvSpPr/>
            <p:nvPr/>
          </p:nvSpPr>
          <p:spPr>
            <a:xfrm>
              <a:off x="2885431"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0" name="Rectangle 219"/>
            <p:cNvSpPr/>
            <p:nvPr/>
          </p:nvSpPr>
          <p:spPr>
            <a:xfrm>
              <a:off x="3201012"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1" name="Rectangle 220"/>
            <p:cNvSpPr/>
            <p:nvPr/>
          </p:nvSpPr>
          <p:spPr>
            <a:xfrm>
              <a:off x="3516593"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2" name="Rectangle 221"/>
            <p:cNvSpPr/>
            <p:nvPr/>
          </p:nvSpPr>
          <p:spPr>
            <a:xfrm>
              <a:off x="3832173"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3" name="Rectangle 222"/>
            <p:cNvSpPr/>
            <p:nvPr/>
          </p:nvSpPr>
          <p:spPr>
            <a:xfrm>
              <a:off x="4147756"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4" name="Rectangle 223"/>
            <p:cNvSpPr/>
            <p:nvPr/>
          </p:nvSpPr>
          <p:spPr>
            <a:xfrm>
              <a:off x="1307525"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5" name="Rectangle 224"/>
            <p:cNvSpPr/>
            <p:nvPr/>
          </p:nvSpPr>
          <p:spPr>
            <a:xfrm>
              <a:off x="1623106"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6" name="Rectangle 225"/>
            <p:cNvSpPr/>
            <p:nvPr/>
          </p:nvSpPr>
          <p:spPr>
            <a:xfrm>
              <a:off x="1938687"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7" name="Rectangle 226"/>
            <p:cNvSpPr/>
            <p:nvPr/>
          </p:nvSpPr>
          <p:spPr>
            <a:xfrm>
              <a:off x="2254268"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8" name="Rectangle 227"/>
            <p:cNvSpPr/>
            <p:nvPr/>
          </p:nvSpPr>
          <p:spPr>
            <a:xfrm>
              <a:off x="2569850"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9" name="Rectangle 228"/>
            <p:cNvSpPr/>
            <p:nvPr/>
          </p:nvSpPr>
          <p:spPr>
            <a:xfrm>
              <a:off x="2885431"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0" name="Rectangle 229"/>
            <p:cNvSpPr/>
            <p:nvPr/>
          </p:nvSpPr>
          <p:spPr>
            <a:xfrm>
              <a:off x="3201012"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1" name="Rectangle 230"/>
            <p:cNvSpPr/>
            <p:nvPr/>
          </p:nvSpPr>
          <p:spPr>
            <a:xfrm>
              <a:off x="3516593"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2" name="Rectangle 231"/>
            <p:cNvSpPr/>
            <p:nvPr/>
          </p:nvSpPr>
          <p:spPr>
            <a:xfrm>
              <a:off x="3832173"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3" name="Rectangle 232"/>
            <p:cNvSpPr/>
            <p:nvPr/>
          </p:nvSpPr>
          <p:spPr>
            <a:xfrm>
              <a:off x="4147756" y="286173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4" name="Rectangle 233"/>
            <p:cNvSpPr/>
            <p:nvPr/>
          </p:nvSpPr>
          <p:spPr>
            <a:xfrm>
              <a:off x="1307525"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5" name="Rectangle 234"/>
            <p:cNvSpPr/>
            <p:nvPr/>
          </p:nvSpPr>
          <p:spPr>
            <a:xfrm>
              <a:off x="1623106"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6" name="Rectangle 235"/>
            <p:cNvSpPr/>
            <p:nvPr/>
          </p:nvSpPr>
          <p:spPr>
            <a:xfrm>
              <a:off x="1938687"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7" name="Rectangle 236"/>
            <p:cNvSpPr/>
            <p:nvPr/>
          </p:nvSpPr>
          <p:spPr>
            <a:xfrm>
              <a:off x="2254268"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8" name="Rectangle 237"/>
            <p:cNvSpPr/>
            <p:nvPr/>
          </p:nvSpPr>
          <p:spPr>
            <a:xfrm>
              <a:off x="2569850"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9" name="Rectangle 238"/>
            <p:cNvSpPr/>
            <p:nvPr/>
          </p:nvSpPr>
          <p:spPr>
            <a:xfrm>
              <a:off x="2885431"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0" name="Rectangle 239"/>
            <p:cNvSpPr/>
            <p:nvPr/>
          </p:nvSpPr>
          <p:spPr>
            <a:xfrm>
              <a:off x="3201012"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1" name="Rectangle 240"/>
            <p:cNvSpPr/>
            <p:nvPr/>
          </p:nvSpPr>
          <p:spPr>
            <a:xfrm>
              <a:off x="3516593"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2" name="Rectangle 241"/>
            <p:cNvSpPr/>
            <p:nvPr/>
          </p:nvSpPr>
          <p:spPr>
            <a:xfrm>
              <a:off x="3832173"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3" name="Rectangle 242"/>
            <p:cNvSpPr/>
            <p:nvPr/>
          </p:nvSpPr>
          <p:spPr>
            <a:xfrm>
              <a:off x="4147756"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4" name="Rectangle 243"/>
            <p:cNvSpPr/>
            <p:nvPr/>
          </p:nvSpPr>
          <p:spPr>
            <a:xfrm>
              <a:off x="1307525"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5" name="Rectangle 244"/>
            <p:cNvSpPr/>
            <p:nvPr/>
          </p:nvSpPr>
          <p:spPr>
            <a:xfrm>
              <a:off x="1623106"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6" name="Rectangle 245"/>
            <p:cNvSpPr/>
            <p:nvPr/>
          </p:nvSpPr>
          <p:spPr>
            <a:xfrm>
              <a:off x="1938687"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7" name="Rectangle 246"/>
            <p:cNvSpPr/>
            <p:nvPr/>
          </p:nvSpPr>
          <p:spPr>
            <a:xfrm>
              <a:off x="2254268"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8" name="Rectangle 247"/>
            <p:cNvSpPr/>
            <p:nvPr/>
          </p:nvSpPr>
          <p:spPr>
            <a:xfrm>
              <a:off x="2569850"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9" name="Rectangle 248"/>
            <p:cNvSpPr/>
            <p:nvPr/>
          </p:nvSpPr>
          <p:spPr>
            <a:xfrm>
              <a:off x="2885431"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0" name="Rectangle 249"/>
            <p:cNvSpPr/>
            <p:nvPr/>
          </p:nvSpPr>
          <p:spPr>
            <a:xfrm>
              <a:off x="3201012"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1" name="Rectangle 250"/>
            <p:cNvSpPr/>
            <p:nvPr/>
          </p:nvSpPr>
          <p:spPr>
            <a:xfrm>
              <a:off x="3516593"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2" name="Rectangle 251"/>
            <p:cNvSpPr/>
            <p:nvPr/>
          </p:nvSpPr>
          <p:spPr>
            <a:xfrm>
              <a:off x="3832173"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3" name="Rectangle 252"/>
            <p:cNvSpPr/>
            <p:nvPr/>
          </p:nvSpPr>
          <p:spPr>
            <a:xfrm>
              <a:off x="4147756" y="443964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4" name="Rectangle 253"/>
            <p:cNvSpPr/>
            <p:nvPr/>
          </p:nvSpPr>
          <p:spPr>
            <a:xfrm>
              <a:off x="1307525"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5" name="Rectangle 254"/>
            <p:cNvSpPr/>
            <p:nvPr/>
          </p:nvSpPr>
          <p:spPr>
            <a:xfrm>
              <a:off x="1623106"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6" name="Rectangle 255"/>
            <p:cNvSpPr/>
            <p:nvPr/>
          </p:nvSpPr>
          <p:spPr>
            <a:xfrm>
              <a:off x="1938687"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7" name="Rectangle 256"/>
            <p:cNvSpPr/>
            <p:nvPr/>
          </p:nvSpPr>
          <p:spPr>
            <a:xfrm>
              <a:off x="2254268"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8" name="Rectangle 257"/>
            <p:cNvSpPr/>
            <p:nvPr/>
          </p:nvSpPr>
          <p:spPr>
            <a:xfrm>
              <a:off x="2569850"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9" name="Rectangle 258"/>
            <p:cNvSpPr/>
            <p:nvPr/>
          </p:nvSpPr>
          <p:spPr>
            <a:xfrm>
              <a:off x="2885431"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0" name="Rectangle 259"/>
            <p:cNvSpPr/>
            <p:nvPr/>
          </p:nvSpPr>
          <p:spPr>
            <a:xfrm>
              <a:off x="3201012" y="412406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1" name="Rectangle 260"/>
            <p:cNvSpPr/>
            <p:nvPr/>
          </p:nvSpPr>
          <p:spPr>
            <a:xfrm>
              <a:off x="3516593"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2" name="Rectangle 261"/>
            <p:cNvSpPr/>
            <p:nvPr/>
          </p:nvSpPr>
          <p:spPr>
            <a:xfrm>
              <a:off x="3832173" y="4124061"/>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3" name="Rectangle 262"/>
            <p:cNvSpPr/>
            <p:nvPr/>
          </p:nvSpPr>
          <p:spPr>
            <a:xfrm>
              <a:off x="4147756" y="4124059"/>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4" name="Rectangle 263"/>
            <p:cNvSpPr/>
            <p:nvPr/>
          </p:nvSpPr>
          <p:spPr>
            <a:xfrm>
              <a:off x="1307525"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5" name="Rectangle 264"/>
            <p:cNvSpPr/>
            <p:nvPr/>
          </p:nvSpPr>
          <p:spPr>
            <a:xfrm>
              <a:off x="1623106"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6" name="Rectangle 265"/>
            <p:cNvSpPr/>
            <p:nvPr/>
          </p:nvSpPr>
          <p:spPr>
            <a:xfrm>
              <a:off x="1938687"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7" name="Rectangle 266"/>
            <p:cNvSpPr/>
            <p:nvPr/>
          </p:nvSpPr>
          <p:spPr>
            <a:xfrm>
              <a:off x="2254268"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8" name="Rectangle 267"/>
            <p:cNvSpPr/>
            <p:nvPr/>
          </p:nvSpPr>
          <p:spPr>
            <a:xfrm>
              <a:off x="2569850"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9" name="Rectangle 268"/>
            <p:cNvSpPr/>
            <p:nvPr/>
          </p:nvSpPr>
          <p:spPr>
            <a:xfrm>
              <a:off x="2885431"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0" name="Rectangle 269"/>
            <p:cNvSpPr/>
            <p:nvPr/>
          </p:nvSpPr>
          <p:spPr>
            <a:xfrm>
              <a:off x="3201012"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1" name="Rectangle 270"/>
            <p:cNvSpPr/>
            <p:nvPr/>
          </p:nvSpPr>
          <p:spPr>
            <a:xfrm>
              <a:off x="3516593"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2" name="Rectangle 271"/>
            <p:cNvSpPr/>
            <p:nvPr/>
          </p:nvSpPr>
          <p:spPr>
            <a:xfrm>
              <a:off x="3832173"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3" name="Rectangle 272"/>
            <p:cNvSpPr/>
            <p:nvPr/>
          </p:nvSpPr>
          <p:spPr>
            <a:xfrm>
              <a:off x="4147756" y="317731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4" name="Rectangle 273"/>
            <p:cNvSpPr/>
            <p:nvPr/>
          </p:nvSpPr>
          <p:spPr>
            <a:xfrm>
              <a:off x="1307525" y="349289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5" name="Rectangle 274"/>
            <p:cNvSpPr/>
            <p:nvPr/>
          </p:nvSpPr>
          <p:spPr>
            <a:xfrm>
              <a:off x="1623106" y="3492899"/>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6" name="Rectangle 275"/>
            <p:cNvSpPr/>
            <p:nvPr/>
          </p:nvSpPr>
          <p:spPr>
            <a:xfrm>
              <a:off x="1938687" y="3492902"/>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7" name="Rectangle 276"/>
            <p:cNvSpPr/>
            <p:nvPr/>
          </p:nvSpPr>
          <p:spPr>
            <a:xfrm>
              <a:off x="2254268" y="3492905"/>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8" name="Rectangle 277"/>
            <p:cNvSpPr/>
            <p:nvPr/>
          </p:nvSpPr>
          <p:spPr>
            <a:xfrm>
              <a:off x="2569850" y="3492907"/>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9" name="Rectangle 278"/>
            <p:cNvSpPr/>
            <p:nvPr/>
          </p:nvSpPr>
          <p:spPr>
            <a:xfrm>
              <a:off x="2885429" y="349290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0" name="Rectangle 279"/>
            <p:cNvSpPr/>
            <p:nvPr/>
          </p:nvSpPr>
          <p:spPr>
            <a:xfrm>
              <a:off x="3201009" y="3492916"/>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1" name="Rectangle 280"/>
            <p:cNvSpPr/>
            <p:nvPr/>
          </p:nvSpPr>
          <p:spPr>
            <a:xfrm>
              <a:off x="3516593" y="3492920"/>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2" name="Rectangle 281"/>
            <p:cNvSpPr/>
            <p:nvPr/>
          </p:nvSpPr>
          <p:spPr>
            <a:xfrm>
              <a:off x="3832173" y="3492920"/>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3" name="Rectangle 282"/>
            <p:cNvSpPr/>
            <p:nvPr/>
          </p:nvSpPr>
          <p:spPr>
            <a:xfrm>
              <a:off x="4147760" y="3492925"/>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pSp>
      <p:grpSp>
        <p:nvGrpSpPr>
          <p:cNvPr id="2" name="Group 1"/>
          <p:cNvGrpSpPr/>
          <p:nvPr/>
        </p:nvGrpSpPr>
        <p:grpSpPr>
          <a:xfrm>
            <a:off x="4444407" y="1274187"/>
            <a:ext cx="2068969" cy="1446550"/>
            <a:chOff x="3703575" y="1983400"/>
            <a:chExt cx="2068969" cy="1446550"/>
          </a:xfrm>
        </p:grpSpPr>
        <p:sp>
          <p:nvSpPr>
            <p:cNvPr id="486" name="Rectangle 6"/>
            <p:cNvSpPr>
              <a:spLocks noChangeArrowheads="1"/>
            </p:cNvSpPr>
            <p:nvPr/>
          </p:nvSpPr>
          <p:spPr bwMode="auto">
            <a:xfrm>
              <a:off x="3703575" y="1983400"/>
              <a:ext cx="140294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8800" b="1" spc="-150" dirty="0" smtClean="0">
                  <a:solidFill>
                    <a:schemeClr val="accent2"/>
                  </a:solidFill>
                </a:rPr>
                <a:t>86</a:t>
              </a:r>
              <a:endParaRPr lang="en-US" altLang="en-US" sz="8800" b="1" spc="-150" dirty="0">
                <a:solidFill>
                  <a:schemeClr val="accent2"/>
                </a:solidFill>
              </a:endParaRPr>
            </a:p>
          </p:txBody>
        </p:sp>
        <p:sp>
          <p:nvSpPr>
            <p:cNvPr id="487" name="Rectangle 7"/>
            <p:cNvSpPr>
              <a:spLocks noChangeArrowheads="1"/>
            </p:cNvSpPr>
            <p:nvPr/>
          </p:nvSpPr>
          <p:spPr bwMode="auto">
            <a:xfrm>
              <a:off x="4972325" y="2123696"/>
              <a:ext cx="8002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5400" b="1" dirty="0" smtClean="0">
                  <a:solidFill>
                    <a:schemeClr val="accent2"/>
                  </a:solidFill>
                </a:rPr>
                <a:t>%</a:t>
              </a:r>
              <a:endParaRPr lang="en-US" altLang="en-US" sz="5400" b="1" dirty="0">
                <a:solidFill>
                  <a:schemeClr val="accent2"/>
                </a:solidFill>
              </a:endParaRPr>
            </a:p>
          </p:txBody>
        </p:sp>
      </p:grpSp>
      <p:sp>
        <p:nvSpPr>
          <p:cNvPr id="488" name="Text Box 2"/>
          <p:cNvSpPr txBox="1">
            <a:spLocks noChangeArrowheads="1"/>
          </p:cNvSpPr>
          <p:nvPr/>
        </p:nvSpPr>
        <p:spPr bwMode="auto">
          <a:xfrm>
            <a:off x="4650593" y="2505546"/>
            <a:ext cx="320614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en-US" sz="1600" dirty="0">
                <a:solidFill>
                  <a:schemeClr val="tx2"/>
                </a:solidFill>
              </a:rPr>
              <a:t>o</a:t>
            </a:r>
            <a:r>
              <a:rPr lang="en-US" altLang="en-US" sz="1600" dirty="0" smtClean="0">
                <a:solidFill>
                  <a:schemeClr val="tx2"/>
                </a:solidFill>
              </a:rPr>
              <a:t>f </a:t>
            </a:r>
            <a:r>
              <a:rPr lang="en-US" altLang="en-US" sz="1600" dirty="0" smtClean="0">
                <a:solidFill>
                  <a:srgbClr val="C0504D"/>
                </a:solidFill>
              </a:rPr>
              <a:t>workers expect</a:t>
            </a:r>
            <a:r>
              <a:rPr lang="en-US" altLang="en-US" sz="1600" dirty="0" smtClean="0">
                <a:solidFill>
                  <a:srgbClr val="05C3DE"/>
                </a:solidFill>
              </a:rPr>
              <a:t> </a:t>
            </a:r>
            <a:r>
              <a:rPr lang="en-US" altLang="en-US" sz="1600" dirty="0" smtClean="0">
                <a:solidFill>
                  <a:schemeClr val="tx2"/>
                </a:solidFill>
              </a:rPr>
              <a:t>Social Security to be an income source </a:t>
            </a:r>
            <a:endParaRPr lang="en-US" altLang="en-US" sz="1600" dirty="0">
              <a:solidFill>
                <a:schemeClr val="tx2"/>
              </a:solidFill>
            </a:endParaRPr>
          </a:p>
        </p:txBody>
      </p:sp>
      <p:grpSp>
        <p:nvGrpSpPr>
          <p:cNvPr id="3" name="Group 2"/>
          <p:cNvGrpSpPr/>
          <p:nvPr/>
        </p:nvGrpSpPr>
        <p:grpSpPr>
          <a:xfrm>
            <a:off x="4478697" y="3032944"/>
            <a:ext cx="2056614" cy="1446550"/>
            <a:chOff x="6484875" y="1981909"/>
            <a:chExt cx="2056614" cy="1446550"/>
          </a:xfrm>
        </p:grpSpPr>
        <p:sp>
          <p:nvSpPr>
            <p:cNvPr id="489" name="Rectangle 6"/>
            <p:cNvSpPr>
              <a:spLocks noChangeArrowheads="1"/>
            </p:cNvSpPr>
            <p:nvPr/>
          </p:nvSpPr>
          <p:spPr bwMode="auto">
            <a:xfrm>
              <a:off x="6484875" y="1981909"/>
              <a:ext cx="140294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8800" b="1" spc="-150" dirty="0" smtClean="0">
                  <a:solidFill>
                    <a:schemeClr val="accent2"/>
                  </a:solidFill>
                </a:rPr>
                <a:t>88</a:t>
              </a:r>
              <a:endParaRPr lang="en-US" altLang="en-US" sz="8800" b="1" spc="-150" dirty="0">
                <a:solidFill>
                  <a:schemeClr val="accent2"/>
                </a:solidFill>
              </a:endParaRPr>
            </a:p>
          </p:txBody>
        </p:sp>
        <p:sp>
          <p:nvSpPr>
            <p:cNvPr id="490" name="Rectangle 7"/>
            <p:cNvSpPr>
              <a:spLocks noChangeArrowheads="1"/>
            </p:cNvSpPr>
            <p:nvPr/>
          </p:nvSpPr>
          <p:spPr bwMode="auto">
            <a:xfrm>
              <a:off x="7741270" y="2122205"/>
              <a:ext cx="8002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5400" b="1" dirty="0" smtClean="0">
                  <a:solidFill>
                    <a:schemeClr val="accent2"/>
                  </a:solidFill>
                </a:rPr>
                <a:t>%</a:t>
              </a:r>
              <a:endParaRPr lang="en-US" altLang="en-US" sz="5400" b="1" dirty="0">
                <a:solidFill>
                  <a:schemeClr val="accent2"/>
                </a:solidFill>
              </a:endParaRPr>
            </a:p>
          </p:txBody>
        </p:sp>
      </p:grpSp>
      <p:sp>
        <p:nvSpPr>
          <p:cNvPr id="491" name="Text Box 2"/>
          <p:cNvSpPr txBox="1">
            <a:spLocks noChangeArrowheads="1"/>
          </p:cNvSpPr>
          <p:nvPr/>
        </p:nvSpPr>
        <p:spPr bwMode="auto">
          <a:xfrm>
            <a:off x="4640940" y="4262812"/>
            <a:ext cx="364192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en-US" sz="1600" dirty="0">
                <a:solidFill>
                  <a:schemeClr val="tx2"/>
                </a:solidFill>
              </a:rPr>
              <a:t>o</a:t>
            </a:r>
            <a:r>
              <a:rPr lang="en-US" altLang="en-US" sz="1600" dirty="0" smtClean="0">
                <a:solidFill>
                  <a:schemeClr val="tx2"/>
                </a:solidFill>
              </a:rPr>
              <a:t>f </a:t>
            </a:r>
            <a:r>
              <a:rPr lang="en-US" altLang="en-US" sz="1600" dirty="0">
                <a:solidFill>
                  <a:srgbClr val="C0504D"/>
                </a:solidFill>
              </a:rPr>
              <a:t>current retirees report </a:t>
            </a:r>
            <a:r>
              <a:rPr lang="en-US" altLang="en-US" sz="1600" dirty="0" smtClean="0">
                <a:solidFill>
                  <a:schemeClr val="tx2"/>
                </a:solidFill>
              </a:rPr>
              <a:t>Social Security </a:t>
            </a:r>
            <a:r>
              <a:rPr lang="en-US" altLang="en-US" sz="1600" dirty="0">
                <a:solidFill>
                  <a:schemeClr val="tx2"/>
                </a:solidFill>
              </a:rPr>
              <a:t>as an income source </a:t>
            </a:r>
          </a:p>
        </p:txBody>
      </p:sp>
      <p:sp>
        <p:nvSpPr>
          <p:cNvPr id="498" name="Rectangle 8"/>
          <p:cNvSpPr>
            <a:spLocks noChangeArrowheads="1"/>
          </p:cNvSpPr>
          <p:nvPr/>
        </p:nvSpPr>
        <p:spPr bwMode="auto">
          <a:xfrm>
            <a:off x="993776" y="6347534"/>
            <a:ext cx="7480299" cy="510466"/>
          </a:xfrm>
          <a:prstGeom prst="rect">
            <a:avLst/>
          </a:prstGeom>
          <a:noFill/>
          <a:ln w="9525">
            <a:noFill/>
            <a:miter lim="800000"/>
            <a:headEnd/>
            <a:tailEnd/>
          </a:ln>
        </p:spPr>
        <p:txBody>
          <a:bodyPr lIns="0" tIns="0" rIns="0" bIns="347472" anchor="b" anchorCtr="0"/>
          <a:lstStyle/>
          <a:p>
            <a:pPr marL="285750" indent="-285750">
              <a:spcBef>
                <a:spcPct val="60000"/>
              </a:spcBef>
              <a:buClr>
                <a:srgbClr val="B6BF00"/>
              </a:buClr>
            </a:pPr>
            <a:r>
              <a:rPr lang="en-US" sz="1000" dirty="0">
                <a:solidFill>
                  <a:srgbClr val="3B3B3B"/>
                </a:solidFill>
                <a:latin typeface="Trade Gothic LT Std"/>
                <a:ea typeface="Trade Gothic LT Std"/>
                <a:cs typeface="Trade Gothic LT Std"/>
              </a:rPr>
              <a:t>Source: Employee Benefit Research Institute and Mathew Greenwald &amp; Associates, Inc., </a:t>
            </a:r>
            <a:r>
              <a:rPr lang="en-US" sz="1000" dirty="0" smtClean="0">
                <a:solidFill>
                  <a:srgbClr val="3B3B3B"/>
                </a:solidFill>
                <a:latin typeface="Trade Gothic LT Std"/>
                <a:ea typeface="Trade Gothic LT Std"/>
                <a:cs typeface="Trade Gothic LT Std"/>
              </a:rPr>
              <a:t>2017 </a:t>
            </a:r>
            <a:r>
              <a:rPr lang="en-US" sz="1000" dirty="0">
                <a:solidFill>
                  <a:srgbClr val="3B3B3B"/>
                </a:solidFill>
                <a:latin typeface="Trade Gothic LT Std"/>
                <a:ea typeface="Trade Gothic LT Std"/>
                <a:cs typeface="Trade Gothic LT Std"/>
              </a:rPr>
              <a:t>Retirement Confidence </a:t>
            </a:r>
            <a:r>
              <a:rPr lang="en-US" sz="1000" dirty="0" smtClean="0">
                <a:solidFill>
                  <a:srgbClr val="3B3B3B"/>
                </a:solidFill>
                <a:latin typeface="Trade Gothic LT Std"/>
                <a:ea typeface="Trade Gothic LT Std"/>
                <a:cs typeface="Trade Gothic LT Std"/>
              </a:rPr>
              <a:t>Survey</a:t>
            </a:r>
            <a:r>
              <a:rPr lang="en-US" sz="1000" baseline="30000" dirty="0" smtClean="0">
                <a:solidFill>
                  <a:srgbClr val="3B3B3B"/>
                </a:solidFill>
                <a:latin typeface="Trade Gothic LT Std"/>
                <a:ea typeface="Trade Gothic LT Std"/>
                <a:cs typeface="Trade Gothic LT Std"/>
              </a:rPr>
              <a:t>®</a:t>
            </a:r>
            <a:r>
              <a:rPr lang="en-US" sz="1000" dirty="0">
                <a:solidFill>
                  <a:srgbClr val="3B3B3B"/>
                </a:solidFill>
                <a:latin typeface="Trade Gothic LT Std"/>
                <a:ea typeface="Trade Gothic LT Std"/>
                <a:cs typeface="Trade Gothic LT Std"/>
              </a:rPr>
              <a:t>.</a:t>
            </a:r>
          </a:p>
        </p:txBody>
      </p:sp>
      <p:cxnSp>
        <p:nvCxnSpPr>
          <p:cNvPr id="286" name="Straight Connector 285"/>
          <p:cNvCxnSpPr/>
          <p:nvPr/>
        </p:nvCxnSpPr>
        <p:spPr>
          <a:xfrm>
            <a:off x="4580082" y="3153843"/>
            <a:ext cx="3952259" cy="0"/>
          </a:xfrm>
          <a:prstGeom prst="line">
            <a:avLst/>
          </a:prstGeom>
          <a:ln w="6350" cap="rnd">
            <a:solidFill>
              <a:srgbClr val="3B3B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50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fade">
                                      <p:cBhvr>
                                        <p:cTn id="13"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ctangle 185"/>
          <p:cNvSpPr/>
          <p:nvPr/>
        </p:nvSpPr>
        <p:spPr>
          <a:xfrm>
            <a:off x="1314119" y="2232113"/>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7" name="Rectangle 186"/>
          <p:cNvSpPr/>
          <p:nvPr/>
        </p:nvSpPr>
        <p:spPr>
          <a:xfrm>
            <a:off x="1629700" y="2232113"/>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8" name="Rectangle 187"/>
          <p:cNvSpPr/>
          <p:nvPr/>
        </p:nvSpPr>
        <p:spPr>
          <a:xfrm>
            <a:off x="1945281" y="2232113"/>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 name="Rectangle 23"/>
          <p:cNvSpPr/>
          <p:nvPr/>
        </p:nvSpPr>
        <p:spPr>
          <a:xfrm>
            <a:off x="998539"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4" name="Rectangle 33"/>
          <p:cNvSpPr/>
          <p:nvPr/>
        </p:nvSpPr>
        <p:spPr>
          <a:xfrm>
            <a:off x="998539"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5" name="Rectangle 34"/>
          <p:cNvSpPr/>
          <p:nvPr/>
        </p:nvSpPr>
        <p:spPr>
          <a:xfrm>
            <a:off x="1314120"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6" name="Rectangle 35"/>
          <p:cNvSpPr/>
          <p:nvPr/>
        </p:nvSpPr>
        <p:spPr>
          <a:xfrm>
            <a:off x="1629701"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7" name="Rectangle 36"/>
          <p:cNvSpPr/>
          <p:nvPr/>
        </p:nvSpPr>
        <p:spPr>
          <a:xfrm>
            <a:off x="1945282"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8" name="Rectangle 37"/>
          <p:cNvSpPr/>
          <p:nvPr/>
        </p:nvSpPr>
        <p:spPr>
          <a:xfrm>
            <a:off x="2260864"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9" name="Rectangle 38"/>
          <p:cNvSpPr/>
          <p:nvPr/>
        </p:nvSpPr>
        <p:spPr>
          <a:xfrm>
            <a:off x="2576445"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0" name="Rectangle 39"/>
          <p:cNvSpPr/>
          <p:nvPr/>
        </p:nvSpPr>
        <p:spPr>
          <a:xfrm>
            <a:off x="2892026"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1" name="Rectangle 40"/>
          <p:cNvSpPr/>
          <p:nvPr/>
        </p:nvSpPr>
        <p:spPr>
          <a:xfrm>
            <a:off x="3207607"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2" name="Rectangle 41"/>
          <p:cNvSpPr/>
          <p:nvPr/>
        </p:nvSpPr>
        <p:spPr>
          <a:xfrm>
            <a:off x="3523187"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3" name="Rectangle 42"/>
          <p:cNvSpPr/>
          <p:nvPr/>
        </p:nvSpPr>
        <p:spPr>
          <a:xfrm>
            <a:off x="3838770" y="254615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4" name="Rectangle 43"/>
          <p:cNvSpPr/>
          <p:nvPr/>
        </p:nvSpPr>
        <p:spPr>
          <a:xfrm>
            <a:off x="998539"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5" name="Rectangle 44"/>
          <p:cNvSpPr/>
          <p:nvPr/>
        </p:nvSpPr>
        <p:spPr>
          <a:xfrm>
            <a:off x="1314120"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6" name="Rectangle 45"/>
          <p:cNvSpPr/>
          <p:nvPr/>
        </p:nvSpPr>
        <p:spPr>
          <a:xfrm>
            <a:off x="1629701"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7" name="Rectangle 46"/>
          <p:cNvSpPr/>
          <p:nvPr/>
        </p:nvSpPr>
        <p:spPr>
          <a:xfrm>
            <a:off x="1945282"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8" name="Rectangle 47"/>
          <p:cNvSpPr/>
          <p:nvPr/>
        </p:nvSpPr>
        <p:spPr>
          <a:xfrm>
            <a:off x="2260864"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0" name="Rectangle 49"/>
          <p:cNvSpPr/>
          <p:nvPr/>
        </p:nvSpPr>
        <p:spPr>
          <a:xfrm>
            <a:off x="2892026"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1" name="Rectangle 50"/>
          <p:cNvSpPr/>
          <p:nvPr/>
        </p:nvSpPr>
        <p:spPr>
          <a:xfrm>
            <a:off x="3207607"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2" name="Rectangle 51"/>
          <p:cNvSpPr/>
          <p:nvPr/>
        </p:nvSpPr>
        <p:spPr>
          <a:xfrm>
            <a:off x="3523187"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3" name="Rectangle 52"/>
          <p:cNvSpPr/>
          <p:nvPr/>
        </p:nvSpPr>
        <p:spPr>
          <a:xfrm>
            <a:off x="3838770"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4" name="Rectangle 53"/>
          <p:cNvSpPr/>
          <p:nvPr/>
        </p:nvSpPr>
        <p:spPr>
          <a:xfrm>
            <a:off x="998539"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5" name="Rectangle 54"/>
          <p:cNvSpPr/>
          <p:nvPr/>
        </p:nvSpPr>
        <p:spPr>
          <a:xfrm>
            <a:off x="1314120"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6" name="Rectangle 55"/>
          <p:cNvSpPr/>
          <p:nvPr/>
        </p:nvSpPr>
        <p:spPr>
          <a:xfrm>
            <a:off x="1629701"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7" name="Rectangle 56"/>
          <p:cNvSpPr/>
          <p:nvPr/>
        </p:nvSpPr>
        <p:spPr>
          <a:xfrm>
            <a:off x="1945282"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8" name="Rectangle 57"/>
          <p:cNvSpPr/>
          <p:nvPr/>
        </p:nvSpPr>
        <p:spPr>
          <a:xfrm>
            <a:off x="2260864"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9" name="Rectangle 58"/>
          <p:cNvSpPr/>
          <p:nvPr/>
        </p:nvSpPr>
        <p:spPr>
          <a:xfrm>
            <a:off x="2576445"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0" name="Rectangle 59"/>
          <p:cNvSpPr/>
          <p:nvPr/>
        </p:nvSpPr>
        <p:spPr>
          <a:xfrm>
            <a:off x="2892026"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1" name="Rectangle 60"/>
          <p:cNvSpPr/>
          <p:nvPr/>
        </p:nvSpPr>
        <p:spPr>
          <a:xfrm>
            <a:off x="3207607"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2" name="Rectangle 61"/>
          <p:cNvSpPr/>
          <p:nvPr/>
        </p:nvSpPr>
        <p:spPr>
          <a:xfrm>
            <a:off x="3523187"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3" name="Rectangle 62"/>
          <p:cNvSpPr/>
          <p:nvPr/>
        </p:nvSpPr>
        <p:spPr>
          <a:xfrm>
            <a:off x="3838770" y="3808481"/>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4" name="Rectangle 63"/>
          <p:cNvSpPr/>
          <p:nvPr/>
        </p:nvSpPr>
        <p:spPr>
          <a:xfrm>
            <a:off x="998539"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5" name="Rectangle 64"/>
          <p:cNvSpPr/>
          <p:nvPr/>
        </p:nvSpPr>
        <p:spPr>
          <a:xfrm>
            <a:off x="1314120"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6" name="Rectangle 65"/>
          <p:cNvSpPr/>
          <p:nvPr/>
        </p:nvSpPr>
        <p:spPr>
          <a:xfrm>
            <a:off x="1629701"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7" name="Rectangle 66"/>
          <p:cNvSpPr/>
          <p:nvPr/>
        </p:nvSpPr>
        <p:spPr>
          <a:xfrm>
            <a:off x="1945282"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8" name="Rectangle 67"/>
          <p:cNvSpPr/>
          <p:nvPr/>
        </p:nvSpPr>
        <p:spPr>
          <a:xfrm>
            <a:off x="2260864"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9" name="Rectangle 68"/>
          <p:cNvSpPr/>
          <p:nvPr/>
        </p:nvSpPr>
        <p:spPr>
          <a:xfrm>
            <a:off x="2576445"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0" name="Rectangle 69"/>
          <p:cNvSpPr/>
          <p:nvPr/>
        </p:nvSpPr>
        <p:spPr>
          <a:xfrm>
            <a:off x="2892026"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1" name="Rectangle 70"/>
          <p:cNvSpPr/>
          <p:nvPr/>
        </p:nvSpPr>
        <p:spPr>
          <a:xfrm>
            <a:off x="3207607"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2" name="Rectangle 71"/>
          <p:cNvSpPr/>
          <p:nvPr/>
        </p:nvSpPr>
        <p:spPr>
          <a:xfrm>
            <a:off x="3523187"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3" name="Rectangle 72"/>
          <p:cNvSpPr/>
          <p:nvPr/>
        </p:nvSpPr>
        <p:spPr>
          <a:xfrm>
            <a:off x="3838770" y="443964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4" name="Rectangle 73"/>
          <p:cNvSpPr/>
          <p:nvPr/>
        </p:nvSpPr>
        <p:spPr>
          <a:xfrm>
            <a:off x="998539"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5" name="Rectangle 74"/>
          <p:cNvSpPr/>
          <p:nvPr/>
        </p:nvSpPr>
        <p:spPr>
          <a:xfrm>
            <a:off x="1314120"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6" name="Rectangle 75"/>
          <p:cNvSpPr/>
          <p:nvPr/>
        </p:nvSpPr>
        <p:spPr>
          <a:xfrm>
            <a:off x="1629701"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7" name="Rectangle 76"/>
          <p:cNvSpPr/>
          <p:nvPr/>
        </p:nvSpPr>
        <p:spPr>
          <a:xfrm>
            <a:off x="1945282"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8" name="Rectangle 77"/>
          <p:cNvSpPr/>
          <p:nvPr/>
        </p:nvSpPr>
        <p:spPr>
          <a:xfrm>
            <a:off x="2260864"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9" name="Rectangle 78"/>
          <p:cNvSpPr/>
          <p:nvPr/>
        </p:nvSpPr>
        <p:spPr>
          <a:xfrm>
            <a:off x="2576445"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0" name="Rectangle 79"/>
          <p:cNvSpPr/>
          <p:nvPr/>
        </p:nvSpPr>
        <p:spPr>
          <a:xfrm>
            <a:off x="2892026"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1" name="Rectangle 80"/>
          <p:cNvSpPr/>
          <p:nvPr/>
        </p:nvSpPr>
        <p:spPr>
          <a:xfrm>
            <a:off x="3207607"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2" name="Rectangle 81"/>
          <p:cNvSpPr/>
          <p:nvPr/>
        </p:nvSpPr>
        <p:spPr>
          <a:xfrm>
            <a:off x="3523187"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3" name="Rectangle 82"/>
          <p:cNvSpPr/>
          <p:nvPr/>
        </p:nvSpPr>
        <p:spPr>
          <a:xfrm>
            <a:off x="3838770" y="4124062"/>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4" name="Rectangle 83"/>
          <p:cNvSpPr/>
          <p:nvPr/>
        </p:nvSpPr>
        <p:spPr>
          <a:xfrm>
            <a:off x="998539"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5" name="Rectangle 84"/>
          <p:cNvSpPr/>
          <p:nvPr/>
        </p:nvSpPr>
        <p:spPr>
          <a:xfrm>
            <a:off x="1314120"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6" name="Rectangle 85"/>
          <p:cNvSpPr/>
          <p:nvPr/>
        </p:nvSpPr>
        <p:spPr>
          <a:xfrm>
            <a:off x="1629701"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7" name="Rectangle 86"/>
          <p:cNvSpPr/>
          <p:nvPr/>
        </p:nvSpPr>
        <p:spPr>
          <a:xfrm>
            <a:off x="1945282"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8" name="Rectangle 87"/>
          <p:cNvSpPr/>
          <p:nvPr/>
        </p:nvSpPr>
        <p:spPr>
          <a:xfrm>
            <a:off x="2260864"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9" name="Rectangle 88"/>
          <p:cNvSpPr/>
          <p:nvPr/>
        </p:nvSpPr>
        <p:spPr>
          <a:xfrm>
            <a:off x="2576445"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0" name="Rectangle 89"/>
          <p:cNvSpPr/>
          <p:nvPr/>
        </p:nvSpPr>
        <p:spPr>
          <a:xfrm>
            <a:off x="2892026"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1" name="Rectangle 90"/>
          <p:cNvSpPr/>
          <p:nvPr/>
        </p:nvSpPr>
        <p:spPr>
          <a:xfrm>
            <a:off x="3207607"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2" name="Rectangle 91"/>
          <p:cNvSpPr/>
          <p:nvPr/>
        </p:nvSpPr>
        <p:spPr>
          <a:xfrm>
            <a:off x="3523187"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3" name="Rectangle 92"/>
          <p:cNvSpPr/>
          <p:nvPr/>
        </p:nvSpPr>
        <p:spPr>
          <a:xfrm>
            <a:off x="3838770" y="3177320"/>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4" name="Rectangle 93"/>
          <p:cNvSpPr/>
          <p:nvPr/>
        </p:nvSpPr>
        <p:spPr>
          <a:xfrm>
            <a:off x="998539"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5" name="Rectangle 94"/>
          <p:cNvSpPr/>
          <p:nvPr/>
        </p:nvSpPr>
        <p:spPr>
          <a:xfrm>
            <a:off x="1314120"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6" name="Rectangle 95"/>
          <p:cNvSpPr/>
          <p:nvPr/>
        </p:nvSpPr>
        <p:spPr>
          <a:xfrm>
            <a:off x="1629701"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7" name="Rectangle 96"/>
          <p:cNvSpPr/>
          <p:nvPr/>
        </p:nvSpPr>
        <p:spPr>
          <a:xfrm>
            <a:off x="1945282"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8" name="Rectangle 97"/>
          <p:cNvSpPr/>
          <p:nvPr/>
        </p:nvSpPr>
        <p:spPr>
          <a:xfrm>
            <a:off x="2260864"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9" name="Rectangle 98"/>
          <p:cNvSpPr/>
          <p:nvPr/>
        </p:nvSpPr>
        <p:spPr>
          <a:xfrm>
            <a:off x="2576445"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0" name="Rectangle 99"/>
          <p:cNvSpPr/>
          <p:nvPr/>
        </p:nvSpPr>
        <p:spPr>
          <a:xfrm>
            <a:off x="2892026"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1" name="Rectangle 100"/>
          <p:cNvSpPr/>
          <p:nvPr/>
        </p:nvSpPr>
        <p:spPr>
          <a:xfrm>
            <a:off x="3207607"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2" name="Rectangle 101"/>
          <p:cNvSpPr/>
          <p:nvPr/>
        </p:nvSpPr>
        <p:spPr>
          <a:xfrm>
            <a:off x="3523187"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3" name="Rectangle 102"/>
          <p:cNvSpPr/>
          <p:nvPr/>
        </p:nvSpPr>
        <p:spPr>
          <a:xfrm>
            <a:off x="3838770" y="3492899"/>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9" name="Rectangle 228"/>
          <p:cNvSpPr/>
          <p:nvPr/>
        </p:nvSpPr>
        <p:spPr>
          <a:xfrm>
            <a:off x="2576445" y="2861737"/>
            <a:ext cx="292107" cy="2921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pSp>
        <p:nvGrpSpPr>
          <p:cNvPr id="480" name="Group 479"/>
          <p:cNvGrpSpPr/>
          <p:nvPr/>
        </p:nvGrpSpPr>
        <p:grpSpPr>
          <a:xfrm>
            <a:off x="998539" y="1599414"/>
            <a:ext cx="3132342" cy="3132339"/>
            <a:chOff x="998539" y="1599414"/>
            <a:chExt cx="3132342" cy="3132339"/>
          </a:xfrm>
        </p:grpSpPr>
        <p:sp>
          <p:nvSpPr>
            <p:cNvPr id="4" name="Rectangle 3"/>
            <p:cNvSpPr/>
            <p:nvPr/>
          </p:nvSpPr>
          <p:spPr>
            <a:xfrm>
              <a:off x="998539"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 name="Rectangle 4"/>
            <p:cNvSpPr/>
            <p:nvPr/>
          </p:nvSpPr>
          <p:spPr>
            <a:xfrm>
              <a:off x="1314120"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 name="Rectangle 5"/>
            <p:cNvSpPr/>
            <p:nvPr/>
          </p:nvSpPr>
          <p:spPr>
            <a:xfrm>
              <a:off x="1629701"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 name="Rectangle 6"/>
            <p:cNvSpPr/>
            <p:nvPr/>
          </p:nvSpPr>
          <p:spPr>
            <a:xfrm>
              <a:off x="1945282"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 name="Rectangle 7"/>
            <p:cNvSpPr/>
            <p:nvPr/>
          </p:nvSpPr>
          <p:spPr>
            <a:xfrm>
              <a:off x="2260864"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 name="Rectangle 8"/>
            <p:cNvSpPr/>
            <p:nvPr/>
          </p:nvSpPr>
          <p:spPr>
            <a:xfrm>
              <a:off x="2576445"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 name="Rectangle 9"/>
            <p:cNvSpPr/>
            <p:nvPr/>
          </p:nvSpPr>
          <p:spPr>
            <a:xfrm>
              <a:off x="2892026"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1" name="Rectangle 10"/>
            <p:cNvSpPr/>
            <p:nvPr/>
          </p:nvSpPr>
          <p:spPr>
            <a:xfrm>
              <a:off x="3207607"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 name="Rectangle 11"/>
            <p:cNvSpPr/>
            <p:nvPr/>
          </p:nvSpPr>
          <p:spPr>
            <a:xfrm>
              <a:off x="3523187"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 name="Rectangle 12"/>
            <p:cNvSpPr/>
            <p:nvPr/>
          </p:nvSpPr>
          <p:spPr>
            <a:xfrm>
              <a:off x="3838770" y="1599414"/>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 name="Rectangle 13"/>
            <p:cNvSpPr/>
            <p:nvPr/>
          </p:nvSpPr>
          <p:spPr>
            <a:xfrm>
              <a:off x="998539"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 name="Rectangle 14"/>
            <p:cNvSpPr/>
            <p:nvPr/>
          </p:nvSpPr>
          <p:spPr>
            <a:xfrm>
              <a:off x="1314120"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 name="Rectangle 15"/>
            <p:cNvSpPr/>
            <p:nvPr/>
          </p:nvSpPr>
          <p:spPr>
            <a:xfrm>
              <a:off x="1629701"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 name="Rectangle 16"/>
            <p:cNvSpPr/>
            <p:nvPr/>
          </p:nvSpPr>
          <p:spPr>
            <a:xfrm>
              <a:off x="1945282"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 name="Rectangle 17"/>
            <p:cNvSpPr/>
            <p:nvPr/>
          </p:nvSpPr>
          <p:spPr>
            <a:xfrm>
              <a:off x="2260864"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 name="Rectangle 18"/>
            <p:cNvSpPr/>
            <p:nvPr/>
          </p:nvSpPr>
          <p:spPr>
            <a:xfrm>
              <a:off x="2576445"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 name="Rectangle 19"/>
            <p:cNvSpPr/>
            <p:nvPr/>
          </p:nvSpPr>
          <p:spPr>
            <a:xfrm>
              <a:off x="2892026"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 name="Rectangle 20"/>
            <p:cNvSpPr/>
            <p:nvPr/>
          </p:nvSpPr>
          <p:spPr>
            <a:xfrm>
              <a:off x="3207607"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 name="Rectangle 21"/>
            <p:cNvSpPr/>
            <p:nvPr/>
          </p:nvSpPr>
          <p:spPr>
            <a:xfrm>
              <a:off x="3523187"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 name="Rectangle 22"/>
            <p:cNvSpPr/>
            <p:nvPr/>
          </p:nvSpPr>
          <p:spPr>
            <a:xfrm>
              <a:off x="3838770" y="1914995"/>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 name="Rectangle 24"/>
            <p:cNvSpPr/>
            <p:nvPr/>
          </p:nvSpPr>
          <p:spPr>
            <a:xfrm>
              <a:off x="1314120"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 name="Rectangle 25"/>
            <p:cNvSpPr/>
            <p:nvPr/>
          </p:nvSpPr>
          <p:spPr>
            <a:xfrm>
              <a:off x="1629701"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 name="Rectangle 26"/>
            <p:cNvSpPr/>
            <p:nvPr/>
          </p:nvSpPr>
          <p:spPr>
            <a:xfrm>
              <a:off x="1945282"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 name="Rectangle 27"/>
            <p:cNvSpPr/>
            <p:nvPr/>
          </p:nvSpPr>
          <p:spPr>
            <a:xfrm>
              <a:off x="2260864" y="2230576"/>
              <a:ext cx="292107" cy="292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9" name="Rectangle 28"/>
            <p:cNvSpPr/>
            <p:nvPr/>
          </p:nvSpPr>
          <p:spPr>
            <a:xfrm>
              <a:off x="2576445" y="2230576"/>
              <a:ext cx="292107" cy="292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0" name="Rectangle 29"/>
            <p:cNvSpPr/>
            <p:nvPr/>
          </p:nvSpPr>
          <p:spPr>
            <a:xfrm>
              <a:off x="2892026" y="2230576"/>
              <a:ext cx="292107" cy="292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1" name="Rectangle 30"/>
            <p:cNvSpPr/>
            <p:nvPr/>
          </p:nvSpPr>
          <p:spPr>
            <a:xfrm>
              <a:off x="3207607" y="2230576"/>
              <a:ext cx="292107" cy="292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2" name="Rectangle 31"/>
            <p:cNvSpPr/>
            <p:nvPr/>
          </p:nvSpPr>
          <p:spPr>
            <a:xfrm>
              <a:off x="3523187"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3" name="Rectangle 32"/>
            <p:cNvSpPr/>
            <p:nvPr/>
          </p:nvSpPr>
          <p:spPr>
            <a:xfrm>
              <a:off x="3838770" y="2230576"/>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9" name="Rectangle 48"/>
            <p:cNvSpPr/>
            <p:nvPr/>
          </p:nvSpPr>
          <p:spPr>
            <a:xfrm>
              <a:off x="2576445" y="2861737"/>
              <a:ext cx="292107" cy="29210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4" name="Rectangle 203"/>
            <p:cNvSpPr/>
            <p:nvPr/>
          </p:nvSpPr>
          <p:spPr>
            <a:xfrm>
              <a:off x="998539" y="223057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4" name="Rectangle 213"/>
            <p:cNvSpPr/>
            <p:nvPr/>
          </p:nvSpPr>
          <p:spPr>
            <a:xfrm>
              <a:off x="998539"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5" name="Rectangle 214"/>
            <p:cNvSpPr/>
            <p:nvPr/>
          </p:nvSpPr>
          <p:spPr>
            <a:xfrm>
              <a:off x="1314120"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6" name="Rectangle 215"/>
            <p:cNvSpPr/>
            <p:nvPr/>
          </p:nvSpPr>
          <p:spPr>
            <a:xfrm>
              <a:off x="1629701"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7" name="Rectangle 216"/>
            <p:cNvSpPr/>
            <p:nvPr/>
          </p:nvSpPr>
          <p:spPr>
            <a:xfrm>
              <a:off x="1945282"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8" name="Rectangle 217"/>
            <p:cNvSpPr/>
            <p:nvPr/>
          </p:nvSpPr>
          <p:spPr>
            <a:xfrm>
              <a:off x="2260864"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9" name="Rectangle 218"/>
            <p:cNvSpPr/>
            <p:nvPr/>
          </p:nvSpPr>
          <p:spPr>
            <a:xfrm>
              <a:off x="2576445"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0" name="Rectangle 219"/>
            <p:cNvSpPr/>
            <p:nvPr/>
          </p:nvSpPr>
          <p:spPr>
            <a:xfrm>
              <a:off x="2892026"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1" name="Rectangle 220"/>
            <p:cNvSpPr/>
            <p:nvPr/>
          </p:nvSpPr>
          <p:spPr>
            <a:xfrm>
              <a:off x="3207607"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2" name="Rectangle 221"/>
            <p:cNvSpPr/>
            <p:nvPr/>
          </p:nvSpPr>
          <p:spPr>
            <a:xfrm>
              <a:off x="3523187"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3" name="Rectangle 222"/>
            <p:cNvSpPr/>
            <p:nvPr/>
          </p:nvSpPr>
          <p:spPr>
            <a:xfrm>
              <a:off x="3838770" y="254615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4" name="Rectangle 223"/>
            <p:cNvSpPr/>
            <p:nvPr/>
          </p:nvSpPr>
          <p:spPr>
            <a:xfrm>
              <a:off x="998539"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5" name="Rectangle 224"/>
            <p:cNvSpPr/>
            <p:nvPr/>
          </p:nvSpPr>
          <p:spPr>
            <a:xfrm>
              <a:off x="1314120"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6" name="Rectangle 225"/>
            <p:cNvSpPr/>
            <p:nvPr/>
          </p:nvSpPr>
          <p:spPr>
            <a:xfrm>
              <a:off x="1629701"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7" name="Rectangle 226"/>
            <p:cNvSpPr/>
            <p:nvPr/>
          </p:nvSpPr>
          <p:spPr>
            <a:xfrm>
              <a:off x="1945282"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8" name="Rectangle 227"/>
            <p:cNvSpPr/>
            <p:nvPr/>
          </p:nvSpPr>
          <p:spPr>
            <a:xfrm>
              <a:off x="2260864"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0" name="Rectangle 229"/>
            <p:cNvSpPr/>
            <p:nvPr/>
          </p:nvSpPr>
          <p:spPr>
            <a:xfrm>
              <a:off x="2892026"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1" name="Rectangle 230"/>
            <p:cNvSpPr/>
            <p:nvPr/>
          </p:nvSpPr>
          <p:spPr>
            <a:xfrm>
              <a:off x="3207607"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2" name="Rectangle 231"/>
            <p:cNvSpPr/>
            <p:nvPr/>
          </p:nvSpPr>
          <p:spPr>
            <a:xfrm>
              <a:off x="3523187" y="286173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3" name="Rectangle 232"/>
            <p:cNvSpPr/>
            <p:nvPr/>
          </p:nvSpPr>
          <p:spPr>
            <a:xfrm>
              <a:off x="3838770" y="286173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4" name="Rectangle 233"/>
            <p:cNvSpPr/>
            <p:nvPr/>
          </p:nvSpPr>
          <p:spPr>
            <a:xfrm>
              <a:off x="998539"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5" name="Rectangle 234"/>
            <p:cNvSpPr/>
            <p:nvPr/>
          </p:nvSpPr>
          <p:spPr>
            <a:xfrm>
              <a:off x="1314120"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6" name="Rectangle 235"/>
            <p:cNvSpPr/>
            <p:nvPr/>
          </p:nvSpPr>
          <p:spPr>
            <a:xfrm>
              <a:off x="1629701"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7" name="Rectangle 236"/>
            <p:cNvSpPr/>
            <p:nvPr/>
          </p:nvSpPr>
          <p:spPr>
            <a:xfrm>
              <a:off x="1945282"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8" name="Rectangle 237"/>
            <p:cNvSpPr/>
            <p:nvPr/>
          </p:nvSpPr>
          <p:spPr>
            <a:xfrm>
              <a:off x="2260864"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9" name="Rectangle 238"/>
            <p:cNvSpPr/>
            <p:nvPr/>
          </p:nvSpPr>
          <p:spPr>
            <a:xfrm>
              <a:off x="2576445"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0" name="Rectangle 239"/>
            <p:cNvSpPr/>
            <p:nvPr/>
          </p:nvSpPr>
          <p:spPr>
            <a:xfrm>
              <a:off x="2892026"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1" name="Rectangle 240"/>
            <p:cNvSpPr/>
            <p:nvPr/>
          </p:nvSpPr>
          <p:spPr>
            <a:xfrm>
              <a:off x="3207607"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2" name="Rectangle 241"/>
            <p:cNvSpPr/>
            <p:nvPr/>
          </p:nvSpPr>
          <p:spPr>
            <a:xfrm>
              <a:off x="3523187"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3" name="Rectangle 242"/>
            <p:cNvSpPr/>
            <p:nvPr/>
          </p:nvSpPr>
          <p:spPr>
            <a:xfrm>
              <a:off x="3838770" y="3808480"/>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4" name="Rectangle 243"/>
            <p:cNvSpPr/>
            <p:nvPr/>
          </p:nvSpPr>
          <p:spPr>
            <a:xfrm>
              <a:off x="998539"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5" name="Rectangle 244"/>
            <p:cNvSpPr/>
            <p:nvPr/>
          </p:nvSpPr>
          <p:spPr>
            <a:xfrm>
              <a:off x="1314120"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6" name="Rectangle 245"/>
            <p:cNvSpPr/>
            <p:nvPr/>
          </p:nvSpPr>
          <p:spPr>
            <a:xfrm>
              <a:off x="1629701"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7" name="Rectangle 246"/>
            <p:cNvSpPr/>
            <p:nvPr/>
          </p:nvSpPr>
          <p:spPr>
            <a:xfrm>
              <a:off x="1945282"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8" name="Rectangle 247"/>
            <p:cNvSpPr/>
            <p:nvPr/>
          </p:nvSpPr>
          <p:spPr>
            <a:xfrm>
              <a:off x="2260864"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9" name="Rectangle 248"/>
            <p:cNvSpPr/>
            <p:nvPr/>
          </p:nvSpPr>
          <p:spPr>
            <a:xfrm>
              <a:off x="2576445"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0" name="Rectangle 249"/>
            <p:cNvSpPr/>
            <p:nvPr/>
          </p:nvSpPr>
          <p:spPr>
            <a:xfrm>
              <a:off x="2892026"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1" name="Rectangle 250"/>
            <p:cNvSpPr/>
            <p:nvPr/>
          </p:nvSpPr>
          <p:spPr>
            <a:xfrm>
              <a:off x="3207607"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2" name="Rectangle 251"/>
            <p:cNvSpPr/>
            <p:nvPr/>
          </p:nvSpPr>
          <p:spPr>
            <a:xfrm>
              <a:off x="3523187" y="443964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3" name="Rectangle 252"/>
            <p:cNvSpPr/>
            <p:nvPr/>
          </p:nvSpPr>
          <p:spPr>
            <a:xfrm>
              <a:off x="3838770" y="443964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4" name="Rectangle 253"/>
            <p:cNvSpPr/>
            <p:nvPr/>
          </p:nvSpPr>
          <p:spPr>
            <a:xfrm>
              <a:off x="998539"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5" name="Rectangle 254"/>
            <p:cNvSpPr/>
            <p:nvPr/>
          </p:nvSpPr>
          <p:spPr>
            <a:xfrm>
              <a:off x="1314120"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6" name="Rectangle 255"/>
            <p:cNvSpPr/>
            <p:nvPr/>
          </p:nvSpPr>
          <p:spPr>
            <a:xfrm>
              <a:off x="1629701"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7" name="Rectangle 256"/>
            <p:cNvSpPr/>
            <p:nvPr/>
          </p:nvSpPr>
          <p:spPr>
            <a:xfrm>
              <a:off x="1945282"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8" name="Rectangle 257"/>
            <p:cNvSpPr/>
            <p:nvPr/>
          </p:nvSpPr>
          <p:spPr>
            <a:xfrm>
              <a:off x="2260864"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9" name="Rectangle 258"/>
            <p:cNvSpPr/>
            <p:nvPr/>
          </p:nvSpPr>
          <p:spPr>
            <a:xfrm>
              <a:off x="2576445"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0" name="Rectangle 259"/>
            <p:cNvSpPr/>
            <p:nvPr/>
          </p:nvSpPr>
          <p:spPr>
            <a:xfrm>
              <a:off x="2892026" y="412406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1" name="Rectangle 260"/>
            <p:cNvSpPr/>
            <p:nvPr/>
          </p:nvSpPr>
          <p:spPr>
            <a:xfrm>
              <a:off x="3207607" y="4124062"/>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2" name="Rectangle 261"/>
            <p:cNvSpPr/>
            <p:nvPr/>
          </p:nvSpPr>
          <p:spPr>
            <a:xfrm>
              <a:off x="3523187" y="4124061"/>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3" name="Rectangle 262"/>
            <p:cNvSpPr/>
            <p:nvPr/>
          </p:nvSpPr>
          <p:spPr>
            <a:xfrm>
              <a:off x="3838770" y="4124059"/>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4" name="Rectangle 263"/>
            <p:cNvSpPr/>
            <p:nvPr/>
          </p:nvSpPr>
          <p:spPr>
            <a:xfrm>
              <a:off x="998539"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5" name="Rectangle 264"/>
            <p:cNvSpPr/>
            <p:nvPr/>
          </p:nvSpPr>
          <p:spPr>
            <a:xfrm>
              <a:off x="1314120"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6" name="Rectangle 265"/>
            <p:cNvSpPr/>
            <p:nvPr/>
          </p:nvSpPr>
          <p:spPr>
            <a:xfrm>
              <a:off x="1629701"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7" name="Rectangle 266"/>
            <p:cNvSpPr/>
            <p:nvPr/>
          </p:nvSpPr>
          <p:spPr>
            <a:xfrm>
              <a:off x="1945282"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8" name="Rectangle 267"/>
            <p:cNvSpPr/>
            <p:nvPr/>
          </p:nvSpPr>
          <p:spPr>
            <a:xfrm>
              <a:off x="2260864"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9" name="Rectangle 268"/>
            <p:cNvSpPr/>
            <p:nvPr/>
          </p:nvSpPr>
          <p:spPr>
            <a:xfrm>
              <a:off x="2576445"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0" name="Rectangle 269"/>
            <p:cNvSpPr/>
            <p:nvPr/>
          </p:nvSpPr>
          <p:spPr>
            <a:xfrm>
              <a:off x="2892026"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1" name="Rectangle 270"/>
            <p:cNvSpPr/>
            <p:nvPr/>
          </p:nvSpPr>
          <p:spPr>
            <a:xfrm>
              <a:off x="3207607"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2" name="Rectangle 271"/>
            <p:cNvSpPr/>
            <p:nvPr/>
          </p:nvSpPr>
          <p:spPr>
            <a:xfrm>
              <a:off x="3523187" y="317731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3" name="Rectangle 272"/>
            <p:cNvSpPr/>
            <p:nvPr/>
          </p:nvSpPr>
          <p:spPr>
            <a:xfrm>
              <a:off x="3838770" y="3177314"/>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4" name="Rectangle 273"/>
            <p:cNvSpPr/>
            <p:nvPr/>
          </p:nvSpPr>
          <p:spPr>
            <a:xfrm>
              <a:off x="998539" y="3492896"/>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5" name="Rectangle 274"/>
            <p:cNvSpPr/>
            <p:nvPr/>
          </p:nvSpPr>
          <p:spPr>
            <a:xfrm>
              <a:off x="1314120" y="3492899"/>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6" name="Rectangle 275"/>
            <p:cNvSpPr/>
            <p:nvPr/>
          </p:nvSpPr>
          <p:spPr>
            <a:xfrm>
              <a:off x="1629701" y="3492902"/>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7" name="Rectangle 276"/>
            <p:cNvSpPr/>
            <p:nvPr/>
          </p:nvSpPr>
          <p:spPr>
            <a:xfrm>
              <a:off x="1945282" y="3492905"/>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8" name="Rectangle 277"/>
            <p:cNvSpPr/>
            <p:nvPr/>
          </p:nvSpPr>
          <p:spPr>
            <a:xfrm>
              <a:off x="2260864" y="3492907"/>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9" name="Rectangle 278"/>
            <p:cNvSpPr/>
            <p:nvPr/>
          </p:nvSpPr>
          <p:spPr>
            <a:xfrm>
              <a:off x="2576443" y="3492907"/>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0" name="Rectangle 279"/>
            <p:cNvSpPr/>
            <p:nvPr/>
          </p:nvSpPr>
          <p:spPr>
            <a:xfrm>
              <a:off x="2892023" y="3492916"/>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1" name="Rectangle 280"/>
            <p:cNvSpPr/>
            <p:nvPr/>
          </p:nvSpPr>
          <p:spPr>
            <a:xfrm>
              <a:off x="3207607" y="3492920"/>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2" name="Rectangle 281"/>
            <p:cNvSpPr/>
            <p:nvPr/>
          </p:nvSpPr>
          <p:spPr>
            <a:xfrm>
              <a:off x="3523187" y="3492920"/>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3" name="Rectangle 282"/>
            <p:cNvSpPr/>
            <p:nvPr/>
          </p:nvSpPr>
          <p:spPr>
            <a:xfrm>
              <a:off x="3838774" y="3492925"/>
              <a:ext cx="292107" cy="29210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pSp>
      <p:grpSp>
        <p:nvGrpSpPr>
          <p:cNvPr id="2" name="Group 1"/>
          <p:cNvGrpSpPr/>
          <p:nvPr/>
        </p:nvGrpSpPr>
        <p:grpSpPr>
          <a:xfrm>
            <a:off x="4443464" y="1274187"/>
            <a:ext cx="2068969" cy="1446550"/>
            <a:chOff x="3703575" y="1983400"/>
            <a:chExt cx="2068969" cy="1446550"/>
          </a:xfrm>
        </p:grpSpPr>
        <p:sp>
          <p:nvSpPr>
            <p:cNvPr id="486" name="Rectangle 6"/>
            <p:cNvSpPr>
              <a:spLocks noChangeArrowheads="1"/>
            </p:cNvSpPr>
            <p:nvPr/>
          </p:nvSpPr>
          <p:spPr bwMode="auto">
            <a:xfrm>
              <a:off x="3703575" y="1983400"/>
              <a:ext cx="140294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8800" b="1" spc="-150" dirty="0" smtClean="0">
                  <a:solidFill>
                    <a:schemeClr val="accent2"/>
                  </a:solidFill>
                </a:rPr>
                <a:t>78</a:t>
              </a:r>
              <a:endParaRPr lang="en-US" altLang="en-US" sz="8800" b="1" spc="-150" dirty="0">
                <a:solidFill>
                  <a:schemeClr val="accent2"/>
                </a:solidFill>
              </a:endParaRPr>
            </a:p>
          </p:txBody>
        </p:sp>
        <p:sp>
          <p:nvSpPr>
            <p:cNvPr id="487" name="Rectangle 7"/>
            <p:cNvSpPr>
              <a:spLocks noChangeArrowheads="1"/>
            </p:cNvSpPr>
            <p:nvPr/>
          </p:nvSpPr>
          <p:spPr bwMode="auto">
            <a:xfrm>
              <a:off x="4972325" y="2123696"/>
              <a:ext cx="8002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5400" b="1" dirty="0" smtClean="0">
                  <a:solidFill>
                    <a:schemeClr val="accent2"/>
                  </a:solidFill>
                </a:rPr>
                <a:t>%</a:t>
              </a:r>
              <a:endParaRPr lang="en-US" altLang="en-US" sz="5400" b="1" dirty="0">
                <a:solidFill>
                  <a:schemeClr val="accent2"/>
                </a:solidFill>
              </a:endParaRPr>
            </a:p>
          </p:txBody>
        </p:sp>
      </p:grpSp>
      <p:sp>
        <p:nvSpPr>
          <p:cNvPr id="488" name="Text Box 2"/>
          <p:cNvSpPr txBox="1">
            <a:spLocks noChangeArrowheads="1"/>
          </p:cNvSpPr>
          <p:nvPr/>
        </p:nvSpPr>
        <p:spPr bwMode="auto">
          <a:xfrm>
            <a:off x="4649650" y="2505546"/>
            <a:ext cx="38826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en-US" sz="1600" dirty="0">
                <a:solidFill>
                  <a:schemeClr val="tx2"/>
                </a:solidFill>
              </a:rPr>
              <a:t>o</a:t>
            </a:r>
            <a:r>
              <a:rPr lang="en-US" altLang="en-US" sz="1600" dirty="0" smtClean="0">
                <a:solidFill>
                  <a:schemeClr val="tx2"/>
                </a:solidFill>
              </a:rPr>
              <a:t>f </a:t>
            </a:r>
            <a:r>
              <a:rPr lang="en-US" altLang="en-US" sz="1600" dirty="0" smtClean="0">
                <a:solidFill>
                  <a:srgbClr val="C0504D"/>
                </a:solidFill>
              </a:rPr>
              <a:t>workers expect </a:t>
            </a:r>
            <a:r>
              <a:rPr lang="en-US" altLang="en-US" sz="1600" dirty="0">
                <a:solidFill>
                  <a:schemeClr val="tx2"/>
                </a:solidFill>
              </a:rPr>
              <a:t>their employer-sponsored savings to be an income source </a:t>
            </a:r>
          </a:p>
        </p:txBody>
      </p:sp>
      <p:grpSp>
        <p:nvGrpSpPr>
          <p:cNvPr id="3" name="Group 2"/>
          <p:cNvGrpSpPr/>
          <p:nvPr/>
        </p:nvGrpSpPr>
        <p:grpSpPr>
          <a:xfrm>
            <a:off x="4477754" y="3032944"/>
            <a:ext cx="2056614" cy="1446550"/>
            <a:chOff x="6484875" y="1981909"/>
            <a:chExt cx="2056614" cy="1446550"/>
          </a:xfrm>
        </p:grpSpPr>
        <p:sp>
          <p:nvSpPr>
            <p:cNvPr id="489" name="Rectangle 6"/>
            <p:cNvSpPr>
              <a:spLocks noChangeArrowheads="1"/>
            </p:cNvSpPr>
            <p:nvPr/>
          </p:nvSpPr>
          <p:spPr bwMode="auto">
            <a:xfrm>
              <a:off x="6484875" y="1981909"/>
              <a:ext cx="140294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8800" b="1" spc="-150" dirty="0" smtClean="0">
                  <a:solidFill>
                    <a:schemeClr val="accent2"/>
                  </a:solidFill>
                </a:rPr>
                <a:t>50</a:t>
              </a:r>
              <a:endParaRPr lang="en-US" altLang="en-US" sz="8800" b="1" spc="-150" dirty="0">
                <a:solidFill>
                  <a:schemeClr val="accent2"/>
                </a:solidFill>
              </a:endParaRPr>
            </a:p>
          </p:txBody>
        </p:sp>
        <p:sp>
          <p:nvSpPr>
            <p:cNvPr id="490" name="Rectangle 7"/>
            <p:cNvSpPr>
              <a:spLocks noChangeArrowheads="1"/>
            </p:cNvSpPr>
            <p:nvPr/>
          </p:nvSpPr>
          <p:spPr bwMode="auto">
            <a:xfrm>
              <a:off x="7741270" y="2122205"/>
              <a:ext cx="8002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5400" b="1" dirty="0" smtClean="0">
                  <a:solidFill>
                    <a:schemeClr val="accent2"/>
                  </a:solidFill>
                </a:rPr>
                <a:t>%</a:t>
              </a:r>
              <a:endParaRPr lang="en-US" altLang="en-US" sz="5400" b="1" dirty="0">
                <a:solidFill>
                  <a:schemeClr val="accent2"/>
                </a:solidFill>
              </a:endParaRPr>
            </a:p>
          </p:txBody>
        </p:sp>
      </p:grpSp>
      <p:sp>
        <p:nvSpPr>
          <p:cNvPr id="491" name="Text Box 2"/>
          <p:cNvSpPr txBox="1">
            <a:spLocks noChangeArrowheads="1"/>
          </p:cNvSpPr>
          <p:nvPr/>
        </p:nvSpPr>
        <p:spPr bwMode="auto">
          <a:xfrm>
            <a:off x="4639997" y="4262812"/>
            <a:ext cx="39911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en-US" sz="1600" dirty="0">
                <a:solidFill>
                  <a:schemeClr val="tx2"/>
                </a:solidFill>
              </a:rPr>
              <a:t>o</a:t>
            </a:r>
            <a:r>
              <a:rPr lang="en-US" altLang="en-US" sz="1600" dirty="0" smtClean="0">
                <a:solidFill>
                  <a:schemeClr val="tx2"/>
                </a:solidFill>
              </a:rPr>
              <a:t>f </a:t>
            </a:r>
            <a:r>
              <a:rPr lang="en-US" altLang="en-US" sz="1600" dirty="0">
                <a:solidFill>
                  <a:srgbClr val="C0504D"/>
                </a:solidFill>
              </a:rPr>
              <a:t>current retirees report </a:t>
            </a:r>
            <a:r>
              <a:rPr lang="en-US" altLang="en-US" sz="1600" dirty="0" smtClean="0">
                <a:solidFill>
                  <a:schemeClr val="tx2"/>
                </a:solidFill>
              </a:rPr>
              <a:t>employer-sponsored </a:t>
            </a:r>
            <a:r>
              <a:rPr lang="en-US" altLang="en-US" sz="1600" dirty="0">
                <a:solidFill>
                  <a:schemeClr val="tx2"/>
                </a:solidFill>
              </a:rPr>
              <a:t>savings as an income source </a:t>
            </a:r>
          </a:p>
        </p:txBody>
      </p:sp>
      <p:sp>
        <p:nvSpPr>
          <p:cNvPr id="498" name="Rectangle 8"/>
          <p:cNvSpPr>
            <a:spLocks noChangeArrowheads="1"/>
          </p:cNvSpPr>
          <p:nvPr/>
        </p:nvSpPr>
        <p:spPr bwMode="auto">
          <a:xfrm>
            <a:off x="993776" y="6341388"/>
            <a:ext cx="7480300" cy="516612"/>
          </a:xfrm>
          <a:prstGeom prst="rect">
            <a:avLst/>
          </a:prstGeom>
          <a:noFill/>
          <a:ln w="9525">
            <a:noFill/>
            <a:miter lim="800000"/>
            <a:headEnd/>
            <a:tailEnd/>
          </a:ln>
        </p:spPr>
        <p:txBody>
          <a:bodyPr lIns="0" tIns="0" rIns="0" bIns="347472" anchor="b" anchorCtr="0"/>
          <a:lstStyle/>
          <a:p>
            <a:pPr marL="285750" indent="-285750">
              <a:spcBef>
                <a:spcPct val="60000"/>
              </a:spcBef>
              <a:buClr>
                <a:srgbClr val="B6BF00"/>
              </a:buClr>
            </a:pPr>
            <a:r>
              <a:rPr lang="en-US" sz="1000" dirty="0">
                <a:solidFill>
                  <a:srgbClr val="3B3B3B"/>
                </a:solidFill>
                <a:latin typeface="Trade Gothic LT Std"/>
                <a:ea typeface="Trade Gothic LT Std"/>
                <a:cs typeface="Trade Gothic LT Std"/>
              </a:rPr>
              <a:t>Source: Employee Benefit Research Institute and Mathew Greenwald &amp; Associates, Inc., </a:t>
            </a:r>
            <a:r>
              <a:rPr lang="en-US" sz="1000" dirty="0" smtClean="0">
                <a:solidFill>
                  <a:srgbClr val="3B3B3B"/>
                </a:solidFill>
                <a:latin typeface="Trade Gothic LT Std"/>
                <a:ea typeface="Trade Gothic LT Std"/>
                <a:cs typeface="Trade Gothic LT Std"/>
              </a:rPr>
              <a:t>2017 </a:t>
            </a:r>
            <a:r>
              <a:rPr lang="en-US" sz="1000" dirty="0">
                <a:solidFill>
                  <a:srgbClr val="3B3B3B"/>
                </a:solidFill>
                <a:latin typeface="Trade Gothic LT Std"/>
                <a:ea typeface="Trade Gothic LT Std"/>
                <a:cs typeface="Trade Gothic LT Std"/>
              </a:rPr>
              <a:t>Retirement Confidence Survey</a:t>
            </a:r>
            <a:r>
              <a:rPr lang="en-US" sz="1000" baseline="30000" dirty="0" smtClean="0">
                <a:solidFill>
                  <a:srgbClr val="3B3B3B"/>
                </a:solidFill>
                <a:latin typeface="Trade Gothic LT Std"/>
                <a:ea typeface="Trade Gothic LT Std"/>
                <a:cs typeface="Trade Gothic LT Std"/>
              </a:rPr>
              <a:t>®</a:t>
            </a:r>
            <a:r>
              <a:rPr lang="en-US" sz="1000" dirty="0" smtClean="0">
                <a:solidFill>
                  <a:srgbClr val="3B3B3B"/>
                </a:solidFill>
                <a:latin typeface="Trade Gothic LT Std"/>
                <a:ea typeface="Trade Gothic LT Std"/>
                <a:cs typeface="Trade Gothic LT Std"/>
              </a:rPr>
              <a:t>.</a:t>
            </a:r>
            <a:endParaRPr lang="en-US" sz="1000" dirty="0">
              <a:solidFill>
                <a:srgbClr val="3B3B3B"/>
              </a:solidFill>
              <a:latin typeface="Trade Gothic LT Std"/>
              <a:ea typeface="Trade Gothic LT Std"/>
              <a:cs typeface="Trade Gothic LT Std"/>
            </a:endParaRPr>
          </a:p>
        </p:txBody>
      </p:sp>
      <p:cxnSp>
        <p:nvCxnSpPr>
          <p:cNvPr id="203" name="Straight Connector 202"/>
          <p:cNvCxnSpPr/>
          <p:nvPr/>
        </p:nvCxnSpPr>
        <p:spPr>
          <a:xfrm>
            <a:off x="4580082" y="3153843"/>
            <a:ext cx="3952259" cy="0"/>
          </a:xfrm>
          <a:prstGeom prst="line">
            <a:avLst/>
          </a:prstGeom>
          <a:ln w="6350" cap="rnd">
            <a:solidFill>
              <a:srgbClr val="3B3B3B"/>
            </a:solidFill>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2576442" y="2861735"/>
            <a:ext cx="292107" cy="292107"/>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Tree>
    <p:extLst>
      <p:ext uri="{BB962C8B-B14F-4D97-AF65-F5344CB8AC3E}">
        <p14:creationId xmlns:p14="http://schemas.microsoft.com/office/powerpoint/2010/main" val="184983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xit" presetSubtype="0" fill="hold" grpId="0" nodeType="withEffect">
                                  <p:stCondLst>
                                    <p:cond delay="0"/>
                                  </p:stCondLst>
                                  <p:childTnLst>
                                    <p:animEffect transition="out" filter="fade">
                                      <p:cBhvr>
                                        <p:cTn id="15" dur="500"/>
                                        <p:tgtEl>
                                          <p:spTgt spid="229"/>
                                        </p:tgtEl>
                                      </p:cBhvr>
                                    </p:animEffect>
                                    <p:set>
                                      <p:cBhvr>
                                        <p:cTn id="16" dur="1" fill="hold">
                                          <p:stCondLst>
                                            <p:cond delay="499"/>
                                          </p:stCondLst>
                                        </p:cTn>
                                        <p:tgtEl>
                                          <p:spTgt spid="2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49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21d3e9d0-d82f-44e1-96ac-68b976eaa9e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RP-Template-Theme-2015">
  <a:themeElements>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3B3B3B"/>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xmlns="" name="Presentation1" id="{F8FB1639-FA61-42FF-8783-38A71FD98B39}" vid="{209D140C-A043-49B7-92C3-21F62214D716}"/>
    </a:ext>
  </a:extLst>
</a:theme>
</file>

<file path=ppt/theme/theme2.xml><?xml version="1.0" encoding="utf-8"?>
<a:theme xmlns:a="http://schemas.openxmlformats.org/drawingml/2006/main" name="Re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3B3B3B"/>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xmlns="" name="Presentation1" id="{F8FB1639-FA61-42FF-8783-38A71FD98B39}" vid="{209D140C-A043-49B7-92C3-21F62214D7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RP april30">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5c016bbd-e2c6-43b8-acad-aa87e18d5944" Name="AD_HOC" ContentType="XML" MajorVersion="0" MinorVersion="1" isLocalCopy="False" IsBaseObject="False" DataSourceId="ada025a7-2581-47b6-a07d-ba0b464eb547" DataSourceMajorVersion="0" DataSourceMinorVersion="1"/>
</file>

<file path=customXml/item2.xml><?xml version="1.0" encoding="utf-8"?>
<VariableList UniqueId="7db67eb6-bd07-459f-a2fe-6bdcdff4116e" Name="Computed" ContentType="XML" MajorVersion="0" MinorVersion="1" isLocalCopy="False" IsBaseObject="False" DataSourceId="d9a8487e-d0f3-4171-906b-9e7a25c59680" DataSourceMajorVersion="0" DataSourceMinorVersion="1"/>
</file>

<file path=customXml/item3.xml><?xml version="1.0" encoding="utf-8"?>
<AllExternalAdhocVariableMappings/>
</file>

<file path=customXml/item4.xml><?xml version="1.0" encoding="utf-8"?>
<VariableListDefinition name="Computed" displayName="Computed" id="7db67eb6-bd07-459f-a2fe-6bdcdff4116e" isdomainofvalue="False" dataSourceId="d9a8487e-d0f3-4171-906b-9e7a25c59680"/>
</file>

<file path=customXml/item5.xml><?xml version="1.0" encoding="utf-8"?>
<VariableListDefinition name="System" displayName="System" id="0cb521fa-9ae4-4558-8d2b-cdcd5a0af6be" isdomainofvalue="False" dataSourceId="0520bd72-204a-4d72-b103-b1a7d4ccca4e"/>
</file>

<file path=customXml/item6.xml><?xml version="1.0" encoding="utf-8"?>
<VariableList UniqueId="0cb521fa-9ae4-4558-8d2b-cdcd5a0af6be" Name="System" ContentType="XML" MajorVersion="0" MinorVersion="1" isLocalCopy="False" IsBaseObject="False" DataSourceId="0520bd72-204a-4d72-b103-b1a7d4ccca4e" DataSourceMajorVersion="0" DataSourceMinorVersion="1"/>
</file>

<file path=customXml/item7.xml><?xml version="1.0" encoding="utf-8"?>
<VariableListDefinition name="AD_HOC" displayName="AD_HOC" id="5c016bbd-e2c6-43b8-acad-aa87e18d5944" isdomainofvalue="False" dataSourceId="ada025a7-2581-47b6-a07d-ba0b464eb547"/>
</file>

<file path=customXml/itemProps1.xml><?xml version="1.0" encoding="utf-8"?>
<ds:datastoreItem xmlns:ds="http://schemas.openxmlformats.org/officeDocument/2006/customXml" ds:itemID="{C3BB283E-6EE6-4C3B-8393-2F83DC6A8F78}">
  <ds:schemaRefs/>
</ds:datastoreItem>
</file>

<file path=customXml/itemProps2.xml><?xml version="1.0" encoding="utf-8"?>
<ds:datastoreItem xmlns:ds="http://schemas.openxmlformats.org/officeDocument/2006/customXml" ds:itemID="{67017B70-C636-4104-A61E-AB41EE13B570}">
  <ds:schemaRefs/>
</ds:datastoreItem>
</file>

<file path=customXml/itemProps3.xml><?xml version="1.0" encoding="utf-8"?>
<ds:datastoreItem xmlns:ds="http://schemas.openxmlformats.org/officeDocument/2006/customXml" ds:itemID="{468344CF-5275-4092-9599-DB7EFEA4D058}">
  <ds:schemaRefs/>
</ds:datastoreItem>
</file>

<file path=customXml/itemProps4.xml><?xml version="1.0" encoding="utf-8"?>
<ds:datastoreItem xmlns:ds="http://schemas.openxmlformats.org/officeDocument/2006/customXml" ds:itemID="{2A1A86D1-A316-47AA-B087-71000EDA81DF}">
  <ds:schemaRefs/>
</ds:datastoreItem>
</file>

<file path=customXml/itemProps5.xml><?xml version="1.0" encoding="utf-8"?>
<ds:datastoreItem xmlns:ds="http://schemas.openxmlformats.org/officeDocument/2006/customXml" ds:itemID="{E2B6890B-F3CD-4B5E-8E4F-37D1A292C40E}">
  <ds:schemaRefs/>
</ds:datastoreItem>
</file>

<file path=customXml/itemProps6.xml><?xml version="1.0" encoding="utf-8"?>
<ds:datastoreItem xmlns:ds="http://schemas.openxmlformats.org/officeDocument/2006/customXml" ds:itemID="{40F22E82-7E60-4B8C-827F-DB97B28A8EE7}">
  <ds:schemaRefs/>
</ds:datastoreItem>
</file>

<file path=customXml/itemProps7.xml><?xml version="1.0" encoding="utf-8"?>
<ds:datastoreItem xmlns:ds="http://schemas.openxmlformats.org/officeDocument/2006/customXml" ds:itemID="{1BDCE057-F895-46F2-8EB5-CD3FBC268001}">
  <ds:schemaRefs/>
</ds:datastoreItem>
</file>

<file path=docProps/app.xml><?xml version="1.0" encoding="utf-8"?>
<Properties xmlns="http://schemas.openxmlformats.org/officeDocument/2006/extended-properties" xmlns:vt="http://schemas.openxmlformats.org/officeDocument/2006/docPropsVTypes">
  <Template>TRP_Template_2015</Template>
  <TotalTime>0</TotalTime>
  <Words>3037</Words>
  <Application>Microsoft Office PowerPoint</Application>
  <PresentationFormat>On-screen Show (4:3)</PresentationFormat>
  <Paragraphs>286</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TRP-Template-Theme-2015</vt:lpstr>
      <vt:lpstr>RedTheme</vt:lpstr>
      <vt:lpstr>Retirement READY</vt:lpstr>
      <vt:lpstr>PowerPoint Presentation</vt:lpstr>
      <vt:lpstr>PowerPoint Presentation</vt:lpstr>
      <vt:lpstr>PowerPoint Presentation</vt:lpstr>
      <vt:lpstr>PowerPoint Presentation</vt:lpstr>
      <vt:lpstr>Replacement income</vt:lpstr>
      <vt:lpstr>Replacement income</vt:lpstr>
      <vt:lpstr>PowerPoint Presentation</vt:lpstr>
      <vt:lpstr>PowerPoint Presentation</vt:lpstr>
      <vt:lpstr>what role will your retirement savings play?</vt:lpstr>
      <vt:lpstr>Retirement savings: HOW MUCH?</vt:lpstr>
      <vt:lpstr>THE LEVERS: WHAT YOU CAN ADJUST</vt:lpstr>
      <vt:lpstr>SOCIAL SECURITY: DELAYING</vt:lpstr>
      <vt:lpstr>You have options</vt:lpstr>
      <vt:lpstr>PowerPoint Presentation</vt:lpstr>
      <vt:lpstr>PowerPoint Presentation</vt:lpstr>
      <vt:lpstr>PowerPoint Presentation</vt:lpstr>
      <vt:lpstr>MONITOR YOUR ACCOUNT ONLINE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2015-08-05T13:28:50Z</dcterms:created>
  <dcterms:modified xsi:type="dcterms:W3CDTF">2018-03-08T16:25:07Z</dcterms:modified>
</cp:coreProperties>
</file>