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4" r:id="rId8"/>
    <p:sldMasterId id="2147483731" r:id="rId9"/>
  </p:sldMasterIdLst>
  <p:notesMasterIdLst>
    <p:notesMasterId r:id="rId51"/>
  </p:notesMasterIdLst>
  <p:sldIdLst>
    <p:sldId id="308" r:id="rId10"/>
    <p:sldId id="454" r:id="rId11"/>
    <p:sldId id="258" r:id="rId12"/>
    <p:sldId id="404" r:id="rId13"/>
    <p:sldId id="405" r:id="rId14"/>
    <p:sldId id="406" r:id="rId15"/>
    <p:sldId id="407" r:id="rId16"/>
    <p:sldId id="408" r:id="rId17"/>
    <p:sldId id="409" r:id="rId18"/>
    <p:sldId id="410" r:id="rId19"/>
    <p:sldId id="411" r:id="rId20"/>
    <p:sldId id="412" r:id="rId21"/>
    <p:sldId id="445" r:id="rId22"/>
    <p:sldId id="414" r:id="rId23"/>
    <p:sldId id="415" r:id="rId24"/>
    <p:sldId id="416" r:id="rId25"/>
    <p:sldId id="446" r:id="rId26"/>
    <p:sldId id="447" r:id="rId27"/>
    <p:sldId id="448" r:id="rId28"/>
    <p:sldId id="449" r:id="rId29"/>
    <p:sldId id="450" r:id="rId30"/>
    <p:sldId id="451" r:id="rId31"/>
    <p:sldId id="426" r:id="rId32"/>
    <p:sldId id="427" r:id="rId33"/>
    <p:sldId id="428" r:id="rId34"/>
    <p:sldId id="429" r:id="rId35"/>
    <p:sldId id="430" r:id="rId36"/>
    <p:sldId id="431" r:id="rId37"/>
    <p:sldId id="432" r:id="rId38"/>
    <p:sldId id="433" r:id="rId39"/>
    <p:sldId id="434" r:id="rId40"/>
    <p:sldId id="435" r:id="rId41"/>
    <p:sldId id="437" r:id="rId42"/>
    <p:sldId id="453" r:id="rId43"/>
    <p:sldId id="438" r:id="rId44"/>
    <p:sldId id="439" r:id="rId45"/>
    <p:sldId id="440" r:id="rId46"/>
    <p:sldId id="441" r:id="rId47"/>
    <p:sldId id="442" r:id="rId48"/>
    <p:sldId id="443" r:id="rId49"/>
    <p:sldId id="444" r:id="rId50"/>
  </p:sldIdLst>
  <p:sldSz cx="9144000" cy="6858000" type="screen4x3"/>
  <p:notesSz cx="7315200" cy="9601200"/>
  <p:custDataLst>
    <p:custData r:id="rId6"/>
    <p:custData r:id="rId7"/>
    <p:custData r:id="rId3"/>
    <p:custData r:id="rId4"/>
    <p:custData r:id="rId2"/>
    <p:custData r:id="rId1"/>
    <p:custData r:id="rId5"/>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90628A-4231-4695-B034-5FD713B66C08}">
          <p14:sldIdLst>
            <p14:sldId id="308"/>
            <p14:sldId id="454"/>
            <p14:sldId id="258"/>
            <p14:sldId id="404"/>
            <p14:sldId id="405"/>
            <p14:sldId id="406"/>
            <p14:sldId id="407"/>
            <p14:sldId id="408"/>
            <p14:sldId id="409"/>
            <p14:sldId id="410"/>
            <p14:sldId id="411"/>
            <p14:sldId id="412"/>
            <p14:sldId id="445"/>
            <p14:sldId id="414"/>
            <p14:sldId id="415"/>
            <p14:sldId id="416"/>
            <p14:sldId id="446"/>
            <p14:sldId id="447"/>
            <p14:sldId id="448"/>
            <p14:sldId id="449"/>
            <p14:sldId id="450"/>
            <p14:sldId id="451"/>
            <p14:sldId id="426"/>
            <p14:sldId id="427"/>
            <p14:sldId id="428"/>
            <p14:sldId id="429"/>
            <p14:sldId id="430"/>
            <p14:sldId id="431"/>
            <p14:sldId id="432"/>
            <p14:sldId id="433"/>
            <p14:sldId id="434"/>
            <p14:sldId id="435"/>
            <p14:sldId id="437"/>
            <p14:sldId id="453"/>
            <p14:sldId id="438"/>
            <p14:sldId id="439"/>
            <p14:sldId id="440"/>
            <p14:sldId id="441"/>
            <p14:sldId id="442"/>
            <p14:sldId id="443"/>
            <p14:sldId id="444"/>
          </p14:sldIdLst>
        </p14:section>
      </p14:sectionLst>
    </p:ext>
    <p:ext uri="{EFAFB233-063F-42B5-8137-9DF3F51BA10A}">
      <p15:sldGuideLst xmlns:p15="http://schemas.microsoft.com/office/powerpoint/2012/main" xmlns="">
        <p15:guide id="1" orient="horz" pos="1968" userDrawn="1">
          <p15:clr>
            <a:srgbClr val="A4A3A4"/>
          </p15:clr>
        </p15:guide>
        <p15:guide id="2" orient="horz" pos="2736" userDrawn="1">
          <p15:clr>
            <a:srgbClr val="A4A3A4"/>
          </p15:clr>
        </p15:guide>
        <p15:guide id="3" orient="horz" pos="1272" userDrawn="1">
          <p15:clr>
            <a:srgbClr val="A4A3A4"/>
          </p15:clr>
        </p15:guide>
        <p15:guide id="5" orient="horz" pos="3744" userDrawn="1">
          <p15:clr>
            <a:srgbClr val="A4A3A4"/>
          </p15:clr>
        </p15:guide>
        <p15:guide id="6" orient="horz" pos="816" userDrawn="1">
          <p15:clr>
            <a:srgbClr val="A4A3A4"/>
          </p15:clr>
        </p15:guide>
        <p15:guide id="7" pos="4200" userDrawn="1">
          <p15:clr>
            <a:srgbClr val="A4A3A4"/>
          </p15:clr>
        </p15:guide>
        <p15:guide id="8" pos="480">
          <p15:clr>
            <a:srgbClr val="A4A3A4"/>
          </p15:clr>
        </p15:guide>
        <p15:guide id="10" pos="2880" userDrawn="1">
          <p15:clr>
            <a:srgbClr val="A4A3A4"/>
          </p15:clr>
        </p15:guide>
        <p15:guide id="11">
          <p15:clr>
            <a:srgbClr val="A4A3A4"/>
          </p15:clr>
        </p15:guide>
        <p15:guide id="13" pos="5040" userDrawn="1">
          <p15:clr>
            <a:srgbClr val="A4A3A4"/>
          </p15:clr>
        </p15:guide>
        <p15:guide id="14" orient="horz" pos="2434">
          <p15:clr>
            <a:srgbClr val="A4A3A4"/>
          </p15:clr>
        </p15:guide>
        <p15:guide id="15" orient="horz" pos="1989">
          <p15:clr>
            <a:srgbClr val="A4A3A4"/>
          </p15:clr>
        </p15:guide>
        <p15:guide id="16" orient="horz" pos="168">
          <p15:clr>
            <a:srgbClr val="A4A3A4"/>
          </p15:clr>
        </p15:guide>
        <p15:guide id="17" orient="horz" pos="624">
          <p15:clr>
            <a:srgbClr val="A4A3A4"/>
          </p15:clr>
        </p15:guide>
        <p15:guide id="18" orient="horz" pos="901">
          <p15:clr>
            <a:srgbClr val="A4A3A4"/>
          </p15:clr>
        </p15:guide>
        <p15:guide id="19" orient="horz" pos="3756">
          <p15:clr>
            <a:srgbClr val="A4A3A4"/>
          </p15:clr>
        </p15:guide>
        <p15:guide id="20" orient="horz" pos="3192">
          <p15:clr>
            <a:srgbClr val="A4A3A4"/>
          </p15:clr>
        </p15:guide>
        <p15:guide id="21" orient="horz" pos="2159">
          <p15:clr>
            <a:srgbClr val="A4A3A4"/>
          </p15:clr>
        </p15:guide>
        <p15:guide id="22" orient="horz" pos="1020">
          <p15:clr>
            <a:srgbClr val="A4A3A4"/>
          </p15:clr>
        </p15:guide>
        <p15:guide id="23" pos="3174">
          <p15:clr>
            <a:srgbClr val="A4A3A4"/>
          </p15:clr>
        </p15:guide>
        <p15:guide id="24" pos="2574">
          <p15:clr>
            <a:srgbClr val="A4A3A4"/>
          </p15:clr>
        </p15:guide>
        <p15:guide id="25" pos="5185">
          <p15:clr>
            <a:srgbClr val="A4A3A4"/>
          </p15:clr>
        </p15:guide>
        <p15:guide id="26" pos="625">
          <p15:clr>
            <a:srgbClr val="A4A3A4"/>
          </p15:clr>
        </p15:guide>
        <p15:guide id="27" pos="2882">
          <p15:clr>
            <a:srgbClr val="A4A3A4"/>
          </p15:clr>
        </p15:guide>
      </p15:sldGuideLst>
    </p:ext>
    <p:ext uri="{2D200454-40CA-4A62-9FC3-DE9A4176ACB9}">
      <p15:notesGuideLst xmlns:p15="http://schemas.microsoft.com/office/powerpoint/2012/main" xmlns="">
        <p15:guide id="1" orient="horz" pos="2908">
          <p15:clr>
            <a:srgbClr val="A4A3A4"/>
          </p15:clr>
        </p15:guide>
        <p15:guide id="2" pos="2184">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79646"/>
    <a:srgbClr val="C0504D"/>
    <a:srgbClr val="E5E5E5"/>
    <a:srgbClr val="CC00CC"/>
    <a:srgbClr val="3B3B3B"/>
    <a:srgbClr val="C2C2C2"/>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1" autoAdjust="0"/>
    <p:restoredTop sz="51572" autoAdjust="0"/>
  </p:normalViewPr>
  <p:slideViewPr>
    <p:cSldViewPr snapToGrid="0">
      <p:cViewPr varScale="1">
        <p:scale>
          <a:sx n="106" d="100"/>
          <a:sy n="106" d="100"/>
        </p:scale>
        <p:origin x="-792" y="-96"/>
      </p:cViewPr>
      <p:guideLst>
        <p:guide orient="horz" pos="1958"/>
        <p:guide orient="horz" pos="2736"/>
        <p:guide orient="horz" pos="1272"/>
        <p:guide orient="horz" pos="3744"/>
        <p:guide orient="horz" pos="806"/>
        <p:guide orient="horz" pos="2434"/>
        <p:guide orient="horz" pos="1989"/>
        <p:guide orient="horz" pos="168"/>
        <p:guide orient="horz" pos="624"/>
        <p:guide orient="horz" pos="901"/>
        <p:guide orient="horz" pos="3756"/>
        <p:guide orient="horz" pos="3192"/>
        <p:guide orient="horz" pos="2159"/>
        <p:guide orient="horz" pos="1020"/>
        <p:guide pos="4200"/>
        <p:guide pos="480"/>
        <p:guide pos="2880"/>
        <p:guide/>
        <p:guide pos="5040"/>
        <p:guide pos="3174"/>
        <p:guide pos="2574"/>
        <p:guide pos="5185"/>
        <p:guide pos="625"/>
        <p:guide pos="288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598" y="-108"/>
      </p:cViewPr>
      <p:guideLst>
        <p:guide orient="horz" pos="2908"/>
        <p:guide orient="horz" pos="3024"/>
        <p:guide pos="218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2041"/>
          </a:xfrm>
          <a:prstGeom prst="rect">
            <a:avLst/>
          </a:prstGeom>
        </p:spPr>
        <p:txBody>
          <a:bodyPr vert="horz" lIns="95674" tIns="47837" rIns="95674" bIns="47837" rtlCol="0"/>
          <a:lstStyle>
            <a:lvl1pPr algn="l">
              <a:defRPr sz="1300"/>
            </a:lvl1pPr>
          </a:lstStyle>
          <a:p>
            <a:endParaRPr lang="en-US"/>
          </a:p>
        </p:txBody>
      </p:sp>
      <p:sp>
        <p:nvSpPr>
          <p:cNvPr id="3" name="Date Placeholder 2"/>
          <p:cNvSpPr>
            <a:spLocks noGrp="1"/>
          </p:cNvSpPr>
          <p:nvPr>
            <p:ph type="dt" idx="1"/>
          </p:nvPr>
        </p:nvSpPr>
        <p:spPr>
          <a:xfrm>
            <a:off x="4143271" y="0"/>
            <a:ext cx="3170255" cy="482041"/>
          </a:xfrm>
          <a:prstGeom prst="rect">
            <a:avLst/>
          </a:prstGeom>
        </p:spPr>
        <p:txBody>
          <a:bodyPr vert="horz" lIns="95674" tIns="47837" rIns="95674" bIns="47837" rtlCol="0"/>
          <a:lstStyle>
            <a:lvl1pPr algn="r">
              <a:defRPr sz="1300"/>
            </a:lvl1pPr>
          </a:lstStyle>
          <a:p>
            <a:fld id="{07376681-1EC0-4B43-845A-FEE7389147CC}" type="datetimeFigureOut">
              <a:rPr lang="en-US" smtClean="0"/>
              <a:t>03/08/2018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5674" tIns="47837" rIns="95674" bIns="47837" rtlCol="0" anchor="ctr"/>
          <a:lstStyle/>
          <a:p>
            <a:endParaRPr lang="en-US"/>
          </a:p>
        </p:txBody>
      </p:sp>
      <p:sp>
        <p:nvSpPr>
          <p:cNvPr id="5" name="Notes Placeholder 4"/>
          <p:cNvSpPr>
            <a:spLocks noGrp="1"/>
          </p:cNvSpPr>
          <p:nvPr>
            <p:ph type="body" sz="quarter" idx="3"/>
          </p:nvPr>
        </p:nvSpPr>
        <p:spPr>
          <a:xfrm>
            <a:off x="731856" y="4620661"/>
            <a:ext cx="5851490" cy="3780390"/>
          </a:xfrm>
          <a:prstGeom prst="rect">
            <a:avLst/>
          </a:prstGeom>
        </p:spPr>
        <p:txBody>
          <a:bodyPr vert="horz" lIns="95674" tIns="47837" rIns="95674" bIns="478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59"/>
            <a:ext cx="3170255" cy="482041"/>
          </a:xfrm>
          <a:prstGeom prst="rect">
            <a:avLst/>
          </a:prstGeom>
        </p:spPr>
        <p:txBody>
          <a:bodyPr vert="horz" lIns="95674" tIns="47837" rIns="95674" bIns="47837" rtlCol="0" anchor="b"/>
          <a:lstStyle>
            <a:lvl1pPr algn="l">
              <a:defRPr sz="1300"/>
            </a:lvl1pPr>
          </a:lstStyle>
          <a:p>
            <a:endParaRPr lang="en-US"/>
          </a:p>
        </p:txBody>
      </p:sp>
      <p:sp>
        <p:nvSpPr>
          <p:cNvPr id="7" name="Slide Number Placeholder 6"/>
          <p:cNvSpPr>
            <a:spLocks noGrp="1"/>
          </p:cNvSpPr>
          <p:nvPr>
            <p:ph type="sldNum" sz="quarter" idx="5"/>
          </p:nvPr>
        </p:nvSpPr>
        <p:spPr>
          <a:xfrm>
            <a:off x="4143271" y="9119159"/>
            <a:ext cx="3170255" cy="482041"/>
          </a:xfrm>
          <a:prstGeom prst="rect">
            <a:avLst/>
          </a:prstGeom>
        </p:spPr>
        <p:txBody>
          <a:bodyPr vert="horz" lIns="95674" tIns="47837" rIns="95674" bIns="47837" rtlCol="0" anchor="b"/>
          <a:lstStyle>
            <a:lvl1pPr algn="r">
              <a:defRPr sz="1300"/>
            </a:lvl1pPr>
          </a:lstStyle>
          <a:p>
            <a:fld id="{CFA5BF29-3A85-45E8-9EC2-6FCFBE5E0498}" type="slidenum">
              <a:rPr lang="en-US" smtClean="0"/>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0355EFB-D97E-4D79-AAED-1509F138297F}" type="slidenum">
              <a:rPr lang="en-US" smtClean="0"/>
              <a:pPr>
                <a:defRPr/>
              </a:pPr>
              <a:t>1</a:t>
            </a:fld>
            <a:endParaRPr lang="en-US" dirty="0"/>
          </a:p>
        </p:txBody>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Introduce speakers—provide brief background to indicate their expertise and why they are presenting—use CFAs if possible </a:t>
            </a:r>
          </a:p>
          <a:p>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TERMS OF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By using this presentation, you understand and agree to the following: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You understand that T. Rowe Price does not undertake to give investment advice in a fiduciary capacity by making available this presentation and that 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the extent you modify this presentation you will not attribute this presentation to T. Rowe Price through co-branding or otherwise.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the extent you provide investment recommendations to clients or prospective clients, you will not attribute any such recommendation(s) to T. Rowe Price.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You are responsible for satisfying all applicable regulatory standards relating to this communication’s use by your firm, including all applicable content, approval, recordkeeping, and filing requirements.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insert your data/content where indicated and delete these terms of use and various instructions throughout the PPT before using.</a:t>
            </a:r>
          </a:p>
        </p:txBody>
      </p:sp>
    </p:spTree>
    <p:extLst>
      <p:ext uri="{BB962C8B-B14F-4D97-AF65-F5344CB8AC3E}">
        <p14:creationId xmlns:p14="http://schemas.microsoft.com/office/powerpoint/2010/main" val="99511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bond</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investment options at a high</a:t>
            </a:r>
            <a:r>
              <a:rPr lang="en-US" baseline="0" dirty="0" smtClean="0">
                <a:latin typeface="Arial" panose="020B0604020202020204" pitchFamily="34" charset="0"/>
                <a:cs typeface="Arial" panose="020B0604020202020204" pitchFamily="34" charset="0"/>
              </a:rPr>
              <a:t> level</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Direct participants to more information on the investment lineup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10</a:t>
            </a:fld>
            <a:endParaRPr lang="en-US" dirty="0"/>
          </a:p>
        </p:txBody>
      </p:sp>
    </p:spTree>
    <p:extLst>
      <p:ext uri="{BB962C8B-B14F-4D97-AF65-F5344CB8AC3E}">
        <p14:creationId xmlns:p14="http://schemas.microsoft.com/office/powerpoint/2010/main" val="106300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sz="1200" baseline="0" dirty="0">
                <a:latin typeface="Arial" panose="020B0604020202020204" pitchFamily="34" charset="0"/>
                <a:cs typeface="Arial" panose="020B0604020202020204" pitchFamily="34" charset="0"/>
              </a:rPr>
              <a:t>[</a:t>
            </a:r>
            <a:r>
              <a:rPr lang="en-US" sz="1200" baseline="0" dirty="0" smtClean="0">
                <a:latin typeface="Arial" panose="020B0604020202020204" pitchFamily="34" charset="0"/>
                <a:cs typeface="Arial" panose="020B0604020202020204" pitchFamily="34" charset="0"/>
              </a:rPr>
              <a:t>Plan-specific </a:t>
            </a:r>
            <a:r>
              <a:rPr lang="en-US" sz="1200" baseline="0" dirty="0">
                <a:latin typeface="Arial" panose="020B0604020202020204" pitchFamily="34" charset="0"/>
                <a:cs typeface="Arial" panose="020B0604020202020204" pitchFamily="34" charset="0"/>
              </a:rPr>
              <a:t>slide]</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sz="1200" baseline="0" dirty="0" smtClean="0">
                <a:latin typeface="Arial" panose="020B0604020202020204" pitchFamily="34" charset="0"/>
                <a:cs typeface="Arial" panose="020B0604020202020204" pitchFamily="34" charset="0"/>
              </a:rPr>
              <a:t>Review </a:t>
            </a:r>
            <a:r>
              <a:rPr lang="en-US" sz="1200" u="none" kern="1200" baseline="0" dirty="0" smtClean="0">
                <a:solidFill>
                  <a:schemeClr val="tx1"/>
                </a:solidFill>
                <a:latin typeface="Arial" panose="020B0604020202020204" pitchFamily="34" charset="0"/>
                <a:ea typeface="+mn-ea"/>
                <a:cs typeface="Arial" panose="020B0604020202020204" pitchFamily="34" charset="0"/>
              </a:rPr>
              <a:t>money market or stable value investment</a:t>
            </a:r>
            <a:r>
              <a:rPr lang="en-US" sz="1200" baseline="0" dirty="0" smtClean="0">
                <a:latin typeface="Arial" panose="020B0604020202020204" pitchFamily="34" charset="0"/>
                <a:cs typeface="Arial" panose="020B0604020202020204" pitchFamily="34" charset="0"/>
              </a:rPr>
              <a:t> options at a high level</a:t>
            </a:r>
          </a:p>
          <a:p>
            <a:pPr marL="179379" indent="-179379">
              <a:buFont typeface="Wingdings" panose="05000000000000000000" pitchFamily="2" charset="2"/>
              <a:buChar char="§"/>
            </a:pPr>
            <a:r>
              <a:rPr lang="en-US" sz="1200" baseline="0" dirty="0" smtClean="0">
                <a:latin typeface="Arial" panose="020B0604020202020204" pitchFamily="34" charset="0"/>
                <a:cs typeface="Arial" panose="020B0604020202020204" pitchFamily="34" charset="0"/>
              </a:rPr>
              <a:t>Direct participants to more information on the investment lineup</a:t>
            </a:r>
          </a:p>
        </p:txBody>
      </p:sp>
      <p:sp>
        <p:nvSpPr>
          <p:cNvPr id="4" name="Slide Number Placeholder 3"/>
          <p:cNvSpPr>
            <a:spLocks noGrp="1"/>
          </p:cNvSpPr>
          <p:nvPr>
            <p:ph type="sldNum" sz="quarter" idx="10"/>
          </p:nvPr>
        </p:nvSpPr>
        <p:spPr/>
        <p:txBody>
          <a:bodyPr/>
          <a:lstStyle/>
          <a:p>
            <a:fld id="{E720A8B2-1A6A-4636-8F5C-0EBAC6E78B1D}" type="slidenum">
              <a:rPr lang="en-US" smtClean="0"/>
              <a:t>11</a:t>
            </a:fld>
            <a:endParaRPr lang="en-US" dirty="0"/>
          </a:p>
        </p:txBody>
      </p:sp>
    </p:spTree>
    <p:extLst>
      <p:ext uri="{BB962C8B-B14F-4D97-AF65-F5344CB8AC3E}">
        <p14:creationId xmlns:p14="http://schemas.microsoft.com/office/powerpoint/2010/main" val="93582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age-based investment options at a high</a:t>
            </a:r>
            <a:r>
              <a:rPr lang="en-US" baseline="0" dirty="0" smtClean="0">
                <a:latin typeface="Arial" panose="020B0604020202020204" pitchFamily="34" charset="0"/>
                <a:cs typeface="Arial" panose="020B0604020202020204" pitchFamily="34" charset="0"/>
              </a:rPr>
              <a:t> level</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Direct participants to more information on the investment lineup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12</a:t>
            </a:fld>
            <a:endParaRPr lang="en-US" dirty="0"/>
          </a:p>
        </p:txBody>
      </p:sp>
    </p:spTree>
    <p:extLst>
      <p:ext uri="{BB962C8B-B14F-4D97-AF65-F5344CB8AC3E}">
        <p14:creationId xmlns:p14="http://schemas.microsoft.com/office/powerpoint/2010/main" val="164082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[Plan-specific 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investment options at a high level</a:t>
            </a:r>
          </a:p>
          <a:p>
            <a:pPr marL="179388" indent="-179388">
              <a:buFont typeface="Wingdings" panose="05000000000000000000" pitchFamily="2" charset="2"/>
              <a:buChar char="§"/>
            </a:pPr>
            <a:r>
              <a:rPr lang="en-US" dirty="0" smtClean="0">
                <a:latin typeface="Arial" panose="020B0604020202020204" pitchFamily="34" charset="0"/>
                <a:cs typeface="Arial" panose="020B0604020202020204" pitchFamily="34" charset="0"/>
              </a:rPr>
              <a:t>Direct participants to more information on the investment lineup</a:t>
            </a:r>
          </a:p>
        </p:txBody>
      </p:sp>
      <p:sp>
        <p:nvSpPr>
          <p:cNvPr id="4" name="Slide Number Placeholder 3"/>
          <p:cNvSpPr>
            <a:spLocks noGrp="1"/>
          </p:cNvSpPr>
          <p:nvPr>
            <p:ph type="sldNum" sz="quarter" idx="10"/>
          </p:nvPr>
        </p:nvSpPr>
        <p:spPr/>
        <p:txBody>
          <a:bodyPr/>
          <a:lstStyle/>
          <a:p>
            <a:fld id="{E720A8B2-1A6A-4636-8F5C-0EBAC6E78B1D}" type="slidenum">
              <a:rPr lang="en-US" smtClean="0"/>
              <a:t>13</a:t>
            </a:fld>
            <a:endParaRPr lang="en-US" dirty="0"/>
          </a:p>
        </p:txBody>
      </p:sp>
    </p:spTree>
    <p:extLst>
      <p:ext uri="{BB962C8B-B14F-4D97-AF65-F5344CB8AC3E}">
        <p14:creationId xmlns:p14="http://schemas.microsoft.com/office/powerpoint/2010/main" val="810037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slide—Participant </a:t>
            </a:r>
            <a:r>
              <a:rPr lang="en-US" dirty="0">
                <a:latin typeface="Arial" panose="020B0604020202020204" pitchFamily="34" charset="0"/>
              </a:rPr>
              <a:t>money </a:t>
            </a:r>
            <a:r>
              <a:rPr lang="en-US" dirty="0" smtClean="0">
                <a:latin typeface="Arial" panose="020B0604020202020204" pitchFamily="34" charset="0"/>
              </a:rPr>
              <a:t>out]</a:t>
            </a:r>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rPr>
              <a:t>Review high-level withdrawal rules</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14</a:t>
            </a:fld>
            <a:endParaRPr lang="en-US"/>
          </a:p>
        </p:txBody>
      </p:sp>
    </p:spTree>
    <p:extLst>
      <p:ext uri="{BB962C8B-B14F-4D97-AF65-F5344CB8AC3E}">
        <p14:creationId xmlns:p14="http://schemas.microsoft.com/office/powerpoint/2010/main" val="43096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slide—Participant </a:t>
            </a:r>
            <a:r>
              <a:rPr lang="en-US" dirty="0">
                <a:latin typeface="Arial" panose="020B0604020202020204" pitchFamily="34" charset="0"/>
              </a:rPr>
              <a:t>money </a:t>
            </a:r>
            <a:r>
              <a:rPr lang="en-US" dirty="0" smtClean="0">
                <a:latin typeface="Arial" panose="020B0604020202020204" pitchFamily="34" charset="0"/>
              </a:rPr>
              <a:t>out]</a:t>
            </a:r>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rPr>
              <a:t>Review loan provisions</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15</a:t>
            </a:fld>
            <a:endParaRPr lang="en-US"/>
          </a:p>
        </p:txBody>
      </p:sp>
    </p:spTree>
    <p:extLst>
      <p:ext uri="{BB962C8B-B14F-4D97-AF65-F5344CB8AC3E}">
        <p14:creationId xmlns:p14="http://schemas.microsoft.com/office/powerpoint/2010/main" val="230246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slide—Participant </a:t>
            </a:r>
            <a:r>
              <a:rPr lang="en-US" dirty="0">
                <a:latin typeface="Arial" panose="020B0604020202020204" pitchFamily="34" charset="0"/>
              </a:rPr>
              <a:t>money </a:t>
            </a:r>
            <a:r>
              <a:rPr lang="en-US" dirty="0" smtClean="0">
                <a:latin typeface="Arial" panose="020B0604020202020204" pitchFamily="34" charset="0"/>
              </a:rPr>
              <a:t>out]</a:t>
            </a:r>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rPr>
              <a:t>Review beneficiary rules, including how participants elect beneficiaries</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16</a:t>
            </a:fld>
            <a:endParaRPr lang="en-US"/>
          </a:p>
        </p:txBody>
      </p:sp>
    </p:spTree>
    <p:extLst>
      <p:ext uri="{BB962C8B-B14F-4D97-AF65-F5344CB8AC3E}">
        <p14:creationId xmlns:p14="http://schemas.microsoft.com/office/powerpoint/2010/main" val="245450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smtClean="0">
                <a:latin typeface="Arial" panose="020B0604020202020204" pitchFamily="34" charset="0"/>
                <a:cs typeface="Arial" panose="020B0604020202020204" pitchFamily="34" charset="0"/>
              </a:rPr>
              <a:t>[static slide—will not change]</a:t>
            </a:r>
          </a:p>
          <a:p>
            <a:pPr defTabSz="956737">
              <a:defRPr/>
            </a:pPr>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a:t>
            </a:r>
            <a:r>
              <a:rPr lang="en-US" baseline="0" dirty="0" smtClean="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Introduce the website as a resource for monitoring account and calls out key features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Tie key features back to points made in the presentation, for example:</a:t>
            </a:r>
          </a:p>
          <a:p>
            <a:pPr marL="657756" lvl="1" indent="-179388" defTabSz="956737">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Set-up auto-services via “transactions”</a:t>
            </a:r>
          </a:p>
          <a:p>
            <a:pPr marL="657756" lvl="1" indent="-179388" defTabSz="956737">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Learn more about investment options via “investments”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Highlight responsiveness of site and promotes mobile adoption</a:t>
            </a:r>
          </a:p>
          <a:p>
            <a:pPr marL="179388" indent="-179388" defTabSz="956737">
              <a:buFontTx/>
              <a:buChar char="-"/>
              <a:defRPr/>
            </a:pPr>
            <a:endParaRPr lang="en-US" baseline="0" dirty="0" smtClean="0">
              <a:latin typeface="Arial" panose="020B0604020202020204" pitchFamily="34" charset="0"/>
              <a:cs typeface="Arial" panose="020B0604020202020204" pitchFamily="34" charset="0"/>
            </a:endParaRPr>
          </a:p>
          <a:p>
            <a:pPr marL="0" indent="0" defTabSz="956737">
              <a:buFontTx/>
              <a:buNone/>
              <a:defRPr/>
            </a:pPr>
            <a:r>
              <a:rPr lang="en-US" dirty="0" smtClean="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Add additional features and benefits of website as </a:t>
            </a:r>
            <a:r>
              <a:rPr lang="en-US" dirty="0" smtClean="0">
                <a:latin typeface="Arial" panose="020B0604020202020204" pitchFamily="34" charset="0"/>
                <a:cs typeface="Arial" panose="020B0604020202020204" pitchFamily="34" charset="0"/>
              </a:rPr>
              <a:t>appropriate</a:t>
            </a:r>
            <a:endParaRPr lang="en-US" dirty="0">
              <a:solidFill>
                <a:srgbClr val="3B3B3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17</a:t>
            </a:fld>
            <a:endParaRPr lang="en-US" dirty="0"/>
          </a:p>
        </p:txBody>
      </p:sp>
    </p:spTree>
    <p:extLst>
      <p:ext uri="{BB962C8B-B14F-4D97-AF65-F5344CB8AC3E}">
        <p14:creationId xmlns:p14="http://schemas.microsoft.com/office/powerpoint/2010/main" val="361727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 Talking Points:</a:t>
            </a:r>
            <a:endParaRPr lang="en-US" baseline="0" dirty="0" smtClean="0">
              <a:latin typeface="Arial" panose="020B0604020202020204" pitchFamily="34" charset="0"/>
              <a:cs typeface="Arial" panose="020B0604020202020204" pitchFamily="34" charset="0"/>
            </a:endParaRP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Emphasize that the more they educate themselves about the plan, the better they can prepare and determine their retirement readiness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18</a:t>
            </a:fld>
            <a:endParaRPr lang="en-US"/>
          </a:p>
        </p:txBody>
      </p:sp>
    </p:spTree>
    <p:extLst>
      <p:ext uri="{BB962C8B-B14F-4D97-AF65-F5344CB8AC3E}">
        <p14:creationId xmlns:p14="http://schemas.microsoft.com/office/powerpoint/2010/main" val="23495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 Talking Points:</a:t>
            </a:r>
            <a:endParaRPr lang="en-US" baseline="0" dirty="0" smtClean="0">
              <a:latin typeface="Arial" panose="020B0604020202020204" pitchFamily="34" charset="0"/>
              <a:cs typeface="Arial" panose="020B0604020202020204" pitchFamily="34" charset="0"/>
            </a:endParaRP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Explain that they should start saving now to plan for retirement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19</a:t>
            </a:fld>
            <a:endParaRPr lang="en-US"/>
          </a:p>
        </p:txBody>
      </p:sp>
    </p:spTree>
    <p:extLst>
      <p:ext uri="{BB962C8B-B14F-4D97-AF65-F5344CB8AC3E}">
        <p14:creationId xmlns:p14="http://schemas.microsoft.com/office/powerpoint/2010/main" val="3875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 Talking Points:</a:t>
            </a:r>
            <a:endParaRPr lang="en-US" baseline="0" dirty="0" smtClean="0">
              <a:latin typeface="Arial" panose="020B0604020202020204" pitchFamily="34" charset="0"/>
              <a:cs typeface="Arial" panose="020B0604020202020204" pitchFamily="34" charset="0"/>
            </a:endParaRP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Encourage participants to reach out with questions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20</a:t>
            </a:fld>
            <a:endParaRPr lang="en-US"/>
          </a:p>
        </p:txBody>
      </p:sp>
    </p:spTree>
    <p:extLst>
      <p:ext uri="{BB962C8B-B14F-4D97-AF65-F5344CB8AC3E}">
        <p14:creationId xmlns:p14="http://schemas.microsoft.com/office/powerpoint/2010/main" val="14294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pPr defTabSz="956737">
              <a:defRPr/>
            </a:pPr>
            <a:r>
              <a:rPr lang="en-US" dirty="0" smtClean="0">
                <a:latin typeface="Arial" panose="020B0604020202020204" pitchFamily="34" charset="0"/>
                <a:cs typeface="Arial" panose="020B0604020202020204" pitchFamily="34" charset="0"/>
              </a:rPr>
              <a:t>[variable slide]</a:t>
            </a:r>
          </a:p>
          <a:p>
            <a:pPr defTabSz="956737">
              <a:defRPr/>
            </a:pPr>
            <a:endParaRPr lang="en-US" dirty="0" smtClean="0">
              <a:latin typeface="Arial" panose="020B0604020202020204" pitchFamily="34" charset="0"/>
              <a:cs typeface="Arial" panose="020B0604020202020204" pitchFamily="34" charset="0"/>
            </a:endParaRPr>
          </a:p>
          <a:p>
            <a:pPr defTabSz="956737">
              <a:defRPr/>
            </a:pPr>
            <a:r>
              <a:rPr lang="en-US" dirty="0" smtClean="0">
                <a:latin typeface="Arial" panose="020B0604020202020204" pitchFamily="34" charset="0"/>
                <a:cs typeface="Arial" panose="020B0604020202020204" pitchFamily="34" charset="0"/>
              </a:rPr>
              <a:t>Rep</a:t>
            </a:r>
            <a:r>
              <a:rPr lang="en-US" baseline="0" dirty="0" smtClean="0">
                <a:latin typeface="Arial" panose="020B0604020202020204" pitchFamily="34" charset="0"/>
                <a:cs typeface="Arial" panose="020B0604020202020204" pitchFamily="34" charset="0"/>
              </a:rPr>
              <a:t> Talking Points:</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Provide participants with contact information</a:t>
            </a:r>
          </a:p>
          <a:p>
            <a:pPr marL="179388" indent="-179388" defTabSz="956737">
              <a:buFont typeface="Wingdings" panose="05000000000000000000" pitchFamily="2" charset="2"/>
              <a:buChar char="§"/>
              <a:defRPr/>
            </a:pPr>
            <a:r>
              <a:rPr lang="en-US" baseline="0" dirty="0" smtClean="0">
                <a:latin typeface="Arial" panose="020B0604020202020204" pitchFamily="34" charset="0"/>
                <a:cs typeface="Arial" panose="020B0604020202020204" pitchFamily="34" charset="0"/>
              </a:rPr>
              <a:t>Leave this slide on the screen for attendees to write down contact information</a:t>
            </a:r>
          </a:p>
        </p:txBody>
      </p:sp>
      <p:sp>
        <p:nvSpPr>
          <p:cNvPr id="4" name="Slide Number Placeholder 3"/>
          <p:cNvSpPr>
            <a:spLocks noGrp="1"/>
          </p:cNvSpPr>
          <p:nvPr>
            <p:ph type="sldNum" sz="quarter" idx="10"/>
          </p:nvPr>
        </p:nvSpPr>
        <p:spPr/>
        <p:txBody>
          <a:bodyPr/>
          <a:lstStyle/>
          <a:p>
            <a:fld id="{E720A8B2-1A6A-4636-8F5C-0EBAC6E78B1D}" type="slidenum">
              <a:rPr lang="en-US" smtClean="0"/>
              <a:t>21</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a:xfrm>
            <a:off x="731159" y="4560220"/>
            <a:ext cx="5852886" cy="4321592"/>
          </a:xfrm>
          <a:prstGeom prst="rect">
            <a:avLst/>
          </a:prstGeom>
        </p:spPr>
        <p:txBody>
          <a:bodyPr lIns="102461" tIns="51232" rIns="102461" bIns="51232"/>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0355EFB-D97E-4D79-AAED-1509F138297F}" type="slidenum">
              <a:rPr lang="en-US" smtClean="0"/>
              <a:pPr>
                <a:defRPr/>
              </a:pPr>
              <a:t>22</a:t>
            </a:fld>
            <a:endParaRPr lang="en-US" dirty="0"/>
          </a:p>
        </p:txBody>
      </p:sp>
    </p:spTree>
    <p:extLst>
      <p:ext uri="{BB962C8B-B14F-4D97-AF65-F5344CB8AC3E}">
        <p14:creationId xmlns:p14="http://schemas.microsoft.com/office/powerpoint/2010/main" val="4175600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23</a:t>
            </a:fld>
            <a:endParaRPr lang="en-US"/>
          </a:p>
        </p:txBody>
      </p:sp>
    </p:spTree>
    <p:extLst>
      <p:ext uri="{BB962C8B-B14F-4D97-AF65-F5344CB8AC3E}">
        <p14:creationId xmlns:p14="http://schemas.microsoft.com/office/powerpoint/2010/main" val="1574792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a:t>
            </a:r>
            <a:r>
              <a:rPr lang="en-US" baseline="0" dirty="0" smtClean="0">
                <a:latin typeface="Arial" panose="020B0604020202020204" pitchFamily="34" charset="0"/>
                <a:cs typeface="Arial" panose="020B0604020202020204" pitchFamily="34" charset="0"/>
              </a:rPr>
              <a:t> auto-enroll details including</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When</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Opt out</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Default investment and deferral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24</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features of auto-rebalance</a:t>
            </a:r>
            <a:r>
              <a:rPr lang="en-US" baseline="0" dirty="0" smtClean="0">
                <a:latin typeface="Arial" panose="020B0604020202020204" pitchFamily="34" charset="0"/>
                <a:cs typeface="Arial" panose="020B0604020202020204" pitchFamily="34" charset="0"/>
              </a:rPr>
              <a:t> service</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How to set up</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Where to turn on/off</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Timing</a:t>
            </a:r>
          </a:p>
        </p:txBody>
      </p:sp>
      <p:sp>
        <p:nvSpPr>
          <p:cNvPr id="4" name="Slide Number Placeholder 3"/>
          <p:cNvSpPr>
            <a:spLocks noGrp="1"/>
          </p:cNvSpPr>
          <p:nvPr>
            <p:ph type="sldNum" sz="quarter" idx="10"/>
          </p:nvPr>
        </p:nvSpPr>
        <p:spPr/>
        <p:txBody>
          <a:bodyPr/>
          <a:lstStyle/>
          <a:p>
            <a:fld id="{E720A8B2-1A6A-4636-8F5C-0EBAC6E78B1D}" type="slidenum">
              <a:rPr lang="en-US" smtClean="0"/>
              <a:t>25</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features of auto-increase</a:t>
            </a:r>
            <a:r>
              <a:rPr lang="en-US" baseline="0" dirty="0" smtClean="0">
                <a:latin typeface="Arial" panose="020B0604020202020204" pitchFamily="34" charset="0"/>
                <a:cs typeface="Arial" panose="020B0604020202020204" pitchFamily="34" charset="0"/>
              </a:rPr>
              <a:t> service</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Verbally disclose if plan is opt out or opt in</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How to set up</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Where to turn on/off</a:t>
            </a:r>
          </a:p>
          <a:p>
            <a:pPr marL="657722" lvl="1" indent="-17937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Timing</a:t>
            </a:r>
          </a:p>
        </p:txBody>
      </p:sp>
      <p:sp>
        <p:nvSpPr>
          <p:cNvPr id="4" name="Slide Number Placeholder 3"/>
          <p:cNvSpPr>
            <a:spLocks noGrp="1"/>
          </p:cNvSpPr>
          <p:nvPr>
            <p:ph type="sldNum" sz="quarter" idx="10"/>
          </p:nvPr>
        </p:nvSpPr>
        <p:spPr/>
        <p:txBody>
          <a:bodyPr/>
          <a:lstStyle/>
          <a:p>
            <a:fld id="{E720A8B2-1A6A-4636-8F5C-0EBAC6E78B1D}" type="slidenum">
              <a:rPr lang="en-US" smtClean="0"/>
              <a:t>26</a:t>
            </a:fld>
            <a:endParaRPr lang="en-US" dirty="0"/>
          </a:p>
        </p:txBody>
      </p:sp>
    </p:spTree>
    <p:extLst>
      <p:ext uri="{BB962C8B-B14F-4D97-AF65-F5344CB8AC3E}">
        <p14:creationId xmlns:p14="http://schemas.microsoft.com/office/powerpoint/2010/main" val="4193660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27</a:t>
            </a:fld>
            <a:endParaRPr lang="en-US" dirty="0"/>
          </a:p>
        </p:txBody>
      </p:sp>
    </p:spTree>
    <p:extLst>
      <p:ext uri="{BB962C8B-B14F-4D97-AF65-F5344CB8AC3E}">
        <p14:creationId xmlns:p14="http://schemas.microsoft.com/office/powerpoint/2010/main" val="1574792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rPr>
              <a:t>[Plan-specific slide—Company contributions]</a:t>
            </a:r>
          </a:p>
          <a:p>
            <a:endParaRPr lang="en-US" sz="1200" dirty="0">
              <a:latin typeface="Arial" panose="020B0604020202020204" pitchFamily="34" charset="0"/>
            </a:endParaRPr>
          </a:p>
          <a:p>
            <a:r>
              <a:rPr lang="en-US" sz="1200" dirty="0">
                <a:latin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rPr>
              <a:t>Review vesting schedule for other company contribution types (beyond company match)</a:t>
            </a:r>
            <a:endParaRPr lang="en-US" sz="1100" dirty="0"/>
          </a:p>
        </p:txBody>
      </p:sp>
      <p:sp>
        <p:nvSpPr>
          <p:cNvPr id="4" name="Slide Number Placeholder 3"/>
          <p:cNvSpPr>
            <a:spLocks noGrp="1"/>
          </p:cNvSpPr>
          <p:nvPr>
            <p:ph type="sldNum" sz="quarter" idx="10"/>
          </p:nvPr>
        </p:nvSpPr>
        <p:spPr/>
        <p:txBody>
          <a:bodyPr/>
          <a:lstStyle/>
          <a:p>
            <a:fld id="{CFA5BF29-3A85-45E8-9EC2-6FCFBE5E0498}" type="slidenum">
              <a:rPr lang="en-US" smtClean="0"/>
              <a:t>28</a:t>
            </a:fld>
            <a:endParaRPr lang="en-US" dirty="0"/>
          </a:p>
        </p:txBody>
      </p:sp>
    </p:spTree>
    <p:extLst>
      <p:ext uri="{BB962C8B-B14F-4D97-AF65-F5344CB8AC3E}">
        <p14:creationId xmlns:p14="http://schemas.microsoft.com/office/powerpoint/2010/main" val="324519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smtClean="0">
                <a:latin typeface="Arial" panose="020B0604020202020204" pitchFamily="34" charset="0"/>
              </a:rPr>
              <a:t>[Plan-specific slide—Participant money out]</a:t>
            </a:r>
          </a:p>
          <a:p>
            <a:endParaRPr lang="en-US" sz="1200" dirty="0">
              <a:latin typeface="Arial" panose="020B0604020202020204" pitchFamily="34" charset="0"/>
            </a:endParaRPr>
          </a:p>
          <a:p>
            <a:r>
              <a:rPr lang="en-US" sz="1200" dirty="0">
                <a:latin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rPr>
              <a:t>Review specific withdrawal options (removing from the slide any that are not applicable)</a:t>
            </a:r>
            <a:endParaRPr lang="en-US" sz="1200" dirty="0"/>
          </a:p>
        </p:txBody>
      </p:sp>
      <p:sp>
        <p:nvSpPr>
          <p:cNvPr id="4" name="Slide Number Placeholder 3"/>
          <p:cNvSpPr>
            <a:spLocks noGrp="1"/>
          </p:cNvSpPr>
          <p:nvPr>
            <p:ph type="sldNum" sz="quarter" idx="10"/>
          </p:nvPr>
        </p:nvSpPr>
        <p:spPr/>
        <p:txBody>
          <a:bodyPr/>
          <a:lstStyle/>
          <a:p>
            <a:fld id="{CFA5BF29-3A85-45E8-9EC2-6FCFBE5E0498}" type="slidenum">
              <a:rPr lang="en-US" smtClean="0"/>
              <a:t>29</a:t>
            </a:fld>
            <a:endParaRPr lang="en-US" dirty="0"/>
          </a:p>
        </p:txBody>
      </p:sp>
    </p:spTree>
    <p:extLst>
      <p:ext uri="{BB962C8B-B14F-4D97-AF65-F5344CB8AC3E}">
        <p14:creationId xmlns:p14="http://schemas.microsoft.com/office/powerpoint/2010/main" val="43096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latin typeface="Arial" panose="020B0604020202020204" pitchFamily="34" charset="0"/>
                <a:cs typeface="Arial" panose="020B0604020202020204" pitchFamily="34" charset="0"/>
              </a:rPr>
              <a:t>[static slide—will not change]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dirty="0" smtClean="0">
                <a:latin typeface="Arial" panose="020B0604020202020204" pitchFamily="34" charset="0"/>
                <a:cs typeface="Arial" panose="020B0604020202020204" pitchFamily="34" charset="0"/>
              </a:rPr>
              <a:t>Read disclaimer, which informs group of what can and can't be discussed during the session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a:t>
            </a:fld>
            <a:endParaRPr lang="en-US"/>
          </a:p>
        </p:txBody>
      </p:sp>
    </p:spTree>
    <p:extLst>
      <p:ext uri="{BB962C8B-B14F-4D97-AF65-F5344CB8AC3E}">
        <p14:creationId xmlns:p14="http://schemas.microsoft.com/office/powerpoint/2010/main" val="46529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a:latin typeface="Arial" panose="020B0604020202020204" pitchFamily="34" charset="0"/>
              </a:rPr>
              <a:t>[</a:t>
            </a:r>
            <a:r>
              <a:rPr lang="en-US" sz="1200" dirty="0" smtClean="0">
                <a:latin typeface="Arial" panose="020B0604020202020204" pitchFamily="34" charset="0"/>
              </a:rPr>
              <a:t>Plan-specific slide—Participant </a:t>
            </a:r>
            <a:r>
              <a:rPr lang="en-US" sz="1200" dirty="0">
                <a:latin typeface="Arial" panose="020B0604020202020204" pitchFamily="34" charset="0"/>
              </a:rPr>
              <a:t>money </a:t>
            </a:r>
            <a:r>
              <a:rPr lang="en-US" sz="1200" dirty="0" smtClean="0">
                <a:latin typeface="Arial" panose="020B0604020202020204" pitchFamily="34" charset="0"/>
              </a:rPr>
              <a:t>out]</a:t>
            </a:r>
            <a:endParaRPr lang="en-US" sz="1200" dirty="0">
              <a:latin typeface="Arial" panose="020B0604020202020204" pitchFamily="34" charset="0"/>
            </a:endParaRPr>
          </a:p>
          <a:p>
            <a:endParaRPr lang="en-US" sz="1200" dirty="0">
              <a:latin typeface="Arial" panose="020B0604020202020204" pitchFamily="34" charset="0"/>
            </a:endParaRPr>
          </a:p>
          <a:p>
            <a:r>
              <a:rPr lang="en-US" sz="1200" dirty="0">
                <a:latin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rPr>
              <a:t>Review plan-specific loan provisions, including:</a:t>
            </a:r>
          </a:p>
          <a:p>
            <a:pPr marL="636588" lvl="1" indent="-179388">
              <a:buFont typeface="Arial" panose="020B0604020202020204" pitchFamily="34" charset="0"/>
              <a:buChar char="–"/>
            </a:pPr>
            <a:r>
              <a:rPr lang="en-US" sz="1200" dirty="0" smtClean="0">
                <a:latin typeface="Arial" panose="020B0604020202020204" pitchFamily="34" charset="0"/>
              </a:rPr>
              <a:t>Minimum and maximum amounts</a:t>
            </a:r>
          </a:p>
          <a:p>
            <a:pPr marL="636588" lvl="1" indent="-179388">
              <a:buFont typeface="Arial" panose="020B0604020202020204" pitchFamily="34" charset="0"/>
              <a:buChar char="–"/>
            </a:pPr>
            <a:r>
              <a:rPr lang="en-US" sz="1200" dirty="0" smtClean="0">
                <a:latin typeface="Arial" panose="020B0604020202020204" pitchFamily="34" charset="0"/>
              </a:rPr>
              <a:t>Interest rate and how it is paid into the account</a:t>
            </a:r>
          </a:p>
          <a:p>
            <a:pPr marL="636588" lvl="1" indent="-179388">
              <a:buFont typeface="Arial" panose="020B0604020202020204" pitchFamily="34" charset="0"/>
              <a:buChar char="–"/>
            </a:pPr>
            <a:r>
              <a:rPr lang="en-US" sz="1200" dirty="0" smtClean="0">
                <a:latin typeface="Arial" panose="020B0604020202020204" pitchFamily="34" charset="0"/>
              </a:rPr>
              <a:t>Loan terms for general and primary residence loans</a:t>
            </a:r>
          </a:p>
          <a:p>
            <a:pPr marL="636588" lvl="1" indent="-179388">
              <a:buFont typeface="Arial" panose="020B0604020202020204" pitchFamily="34" charset="0"/>
              <a:buChar char="–"/>
            </a:pPr>
            <a:r>
              <a:rPr lang="en-US" sz="1200" dirty="0" smtClean="0">
                <a:latin typeface="Arial" panose="020B0604020202020204" pitchFamily="34" charset="0"/>
              </a:rPr>
              <a:t>Loan fee</a:t>
            </a:r>
          </a:p>
          <a:p>
            <a:pPr marL="636588" lvl="1" indent="-179388">
              <a:buFont typeface="Arial" panose="020B0604020202020204" pitchFamily="34" charset="0"/>
              <a:buChar char="–"/>
            </a:pPr>
            <a:r>
              <a:rPr lang="en-US" sz="1200" dirty="0" smtClean="0">
                <a:latin typeface="Arial" panose="020B0604020202020204" pitchFamily="34" charset="0"/>
              </a:rPr>
              <a:t>Maximum number of loans (total and for each type, if applicable)</a:t>
            </a:r>
            <a:endParaRPr lang="en-US" sz="1100" dirty="0"/>
          </a:p>
        </p:txBody>
      </p:sp>
      <p:sp>
        <p:nvSpPr>
          <p:cNvPr id="4" name="Slide Number Placeholder 3"/>
          <p:cNvSpPr>
            <a:spLocks noGrp="1"/>
          </p:cNvSpPr>
          <p:nvPr>
            <p:ph type="sldNum" sz="quarter" idx="10"/>
          </p:nvPr>
        </p:nvSpPr>
        <p:spPr/>
        <p:txBody>
          <a:bodyPr/>
          <a:lstStyle/>
          <a:p>
            <a:fld id="{CFA5BF29-3A85-45E8-9EC2-6FCFBE5E0498}" type="slidenum">
              <a:rPr lang="en-US" smtClean="0"/>
              <a:t>30</a:t>
            </a:fld>
            <a:endParaRPr lang="en-US" dirty="0"/>
          </a:p>
        </p:txBody>
      </p:sp>
    </p:spTree>
    <p:extLst>
      <p:ext uri="{BB962C8B-B14F-4D97-AF65-F5344CB8AC3E}">
        <p14:creationId xmlns:p14="http://schemas.microsoft.com/office/powerpoint/2010/main" val="230246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a:latin typeface="Arial" panose="020B0604020202020204" pitchFamily="34" charset="0"/>
              </a:rPr>
              <a:t>[</a:t>
            </a:r>
            <a:r>
              <a:rPr lang="en-US" sz="1200" dirty="0" smtClean="0">
                <a:latin typeface="Arial" panose="020B0604020202020204" pitchFamily="34" charset="0"/>
              </a:rPr>
              <a:t>Plan-specific slide—Participant </a:t>
            </a:r>
            <a:r>
              <a:rPr lang="en-US" sz="1200" dirty="0">
                <a:latin typeface="Arial" panose="020B0604020202020204" pitchFamily="34" charset="0"/>
              </a:rPr>
              <a:t>money </a:t>
            </a:r>
            <a:r>
              <a:rPr lang="en-US" sz="1200" dirty="0" smtClean="0">
                <a:latin typeface="Arial" panose="020B0604020202020204" pitchFamily="34" charset="0"/>
              </a:rPr>
              <a:t>out]</a:t>
            </a:r>
            <a:endParaRPr lang="en-US" sz="1200" dirty="0">
              <a:latin typeface="Arial" panose="020B0604020202020204" pitchFamily="34" charset="0"/>
            </a:endParaRPr>
          </a:p>
          <a:p>
            <a:endParaRPr lang="en-US" sz="1200" dirty="0">
              <a:latin typeface="Arial" panose="020B0604020202020204" pitchFamily="34" charset="0"/>
            </a:endParaRPr>
          </a:p>
          <a:p>
            <a:r>
              <a:rPr lang="en-US" sz="1200" dirty="0">
                <a:latin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rPr>
              <a:t>Review specific withdrawal options (removing from the slide any that are not applicable)</a:t>
            </a:r>
            <a:endParaRPr lang="en-US" sz="1100" dirty="0"/>
          </a:p>
        </p:txBody>
      </p:sp>
      <p:sp>
        <p:nvSpPr>
          <p:cNvPr id="4" name="Slide Number Placeholder 3"/>
          <p:cNvSpPr>
            <a:spLocks noGrp="1"/>
          </p:cNvSpPr>
          <p:nvPr>
            <p:ph type="sldNum" sz="quarter" idx="10"/>
          </p:nvPr>
        </p:nvSpPr>
        <p:spPr/>
        <p:txBody>
          <a:bodyPr/>
          <a:lstStyle/>
          <a:p>
            <a:fld id="{CFA5BF29-3A85-45E8-9EC2-6FCFBE5E0498}" type="slidenum">
              <a:rPr lang="en-US" smtClean="0"/>
              <a:t>31</a:t>
            </a:fld>
            <a:endParaRPr lang="en-US" dirty="0"/>
          </a:p>
        </p:txBody>
      </p:sp>
    </p:spTree>
    <p:extLst>
      <p:ext uri="{BB962C8B-B14F-4D97-AF65-F5344CB8AC3E}">
        <p14:creationId xmlns:p14="http://schemas.microsoft.com/office/powerpoint/2010/main" val="430963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a:latin typeface="Arial" panose="020B0604020202020204" pitchFamily="34" charset="0"/>
              </a:rPr>
              <a:t>[</a:t>
            </a:r>
            <a:r>
              <a:rPr lang="en-US" sz="1200" dirty="0" smtClean="0">
                <a:latin typeface="Arial" panose="020B0604020202020204" pitchFamily="34" charset="0"/>
              </a:rPr>
              <a:t>Plan-specific slide—Participant </a:t>
            </a:r>
            <a:r>
              <a:rPr lang="en-US" sz="1200" dirty="0">
                <a:latin typeface="Arial" panose="020B0604020202020204" pitchFamily="34" charset="0"/>
              </a:rPr>
              <a:t>money </a:t>
            </a:r>
            <a:r>
              <a:rPr lang="en-US" sz="1200" dirty="0" smtClean="0">
                <a:latin typeface="Arial" panose="020B0604020202020204" pitchFamily="34" charset="0"/>
              </a:rPr>
              <a:t>out]</a:t>
            </a:r>
            <a:endParaRPr lang="en-US" sz="1200" dirty="0">
              <a:latin typeface="Arial" panose="020B0604020202020204" pitchFamily="34" charset="0"/>
            </a:endParaRPr>
          </a:p>
          <a:p>
            <a:endParaRPr lang="en-US" sz="1200" dirty="0">
              <a:latin typeface="Arial" panose="020B0604020202020204" pitchFamily="34" charset="0"/>
            </a:endParaRPr>
          </a:p>
          <a:p>
            <a:r>
              <a:rPr lang="en-US" sz="1200" dirty="0">
                <a:latin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rPr>
              <a:t>Review beneficiary rules, including how participants elect beneficiaries</a:t>
            </a:r>
            <a:endParaRPr lang="en-US" sz="1100" dirty="0"/>
          </a:p>
        </p:txBody>
      </p:sp>
      <p:sp>
        <p:nvSpPr>
          <p:cNvPr id="4" name="Slide Number Placeholder 3"/>
          <p:cNvSpPr>
            <a:spLocks noGrp="1"/>
          </p:cNvSpPr>
          <p:nvPr>
            <p:ph type="sldNum" sz="quarter" idx="10"/>
          </p:nvPr>
        </p:nvSpPr>
        <p:spPr/>
        <p:txBody>
          <a:bodyPr/>
          <a:lstStyle/>
          <a:p>
            <a:fld id="{CFA5BF29-3A85-45E8-9EC2-6FCFBE5E0498}" type="slidenum">
              <a:rPr lang="en-US" smtClean="0"/>
              <a:t>32</a:t>
            </a:fld>
            <a:endParaRPr lang="en-US" dirty="0"/>
          </a:p>
        </p:txBody>
      </p:sp>
    </p:spTree>
    <p:extLst>
      <p:ext uri="{BB962C8B-B14F-4D97-AF65-F5344CB8AC3E}">
        <p14:creationId xmlns:p14="http://schemas.microsoft.com/office/powerpoint/2010/main" val="245450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Plan-specific </a:t>
            </a:r>
            <a:r>
              <a:rPr lang="en-US" sz="1200" dirty="0">
                <a:latin typeface="Arial" panose="020B0604020202020204" pitchFamily="34" charset="0"/>
                <a:cs typeface="Arial" panose="020B0604020202020204" pitchFamily="34" charset="0"/>
              </a:rPr>
              <a:t>slide]</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Review self-directed brokerage investment option at a high</a:t>
            </a:r>
            <a:r>
              <a:rPr lang="en-US" sz="1200" baseline="0" dirty="0" smtClean="0">
                <a:latin typeface="Arial" panose="020B0604020202020204" pitchFamily="34" charset="0"/>
                <a:cs typeface="Arial" panose="020B0604020202020204" pitchFamily="34" charset="0"/>
              </a:rPr>
              <a:t> level</a:t>
            </a:r>
          </a:p>
          <a:p>
            <a:pPr marL="179388" indent="-179388">
              <a:buFont typeface="Wingdings" panose="05000000000000000000" pitchFamily="2" charset="2"/>
              <a:buChar char="§"/>
            </a:pPr>
            <a:r>
              <a:rPr lang="en-US" sz="1200" baseline="0" dirty="0" smtClean="0">
                <a:latin typeface="Arial" panose="020B0604020202020204" pitchFamily="34" charset="0"/>
                <a:cs typeface="Arial" panose="020B0604020202020204" pitchFamily="34" charset="0"/>
              </a:rPr>
              <a:t>Direct participants to more information on the investment lineup</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33</a:t>
            </a:fld>
            <a:endParaRPr lang="en-US" dirty="0"/>
          </a:p>
        </p:txBody>
      </p:sp>
    </p:spTree>
    <p:extLst>
      <p:ext uri="{BB962C8B-B14F-4D97-AF65-F5344CB8AC3E}">
        <p14:creationId xmlns:p14="http://schemas.microsoft.com/office/powerpoint/2010/main" val="3704817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sz="1200" dirty="0" smtClean="0">
                <a:latin typeface="Arial" panose="020B0604020202020204" pitchFamily="34" charset="0"/>
                <a:cs typeface="Arial" panose="020B0604020202020204" pitchFamily="34" charset="0"/>
              </a:rPr>
              <a:t>[Plan-specific slide]</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Review diversified portfolio investment options at a high</a:t>
            </a:r>
            <a:r>
              <a:rPr lang="en-US" sz="1200" baseline="0" dirty="0" smtClean="0">
                <a:latin typeface="Arial" panose="020B0604020202020204" pitchFamily="34" charset="0"/>
                <a:cs typeface="Arial" panose="020B0604020202020204" pitchFamily="34" charset="0"/>
              </a:rPr>
              <a:t> level</a:t>
            </a:r>
          </a:p>
          <a:p>
            <a:pPr marL="179388" indent="-179388">
              <a:buFont typeface="Wingdings" panose="05000000000000000000" pitchFamily="2" charset="2"/>
              <a:buChar char="§"/>
            </a:pPr>
            <a:r>
              <a:rPr lang="en-US" sz="1200" baseline="0" dirty="0" smtClean="0">
                <a:latin typeface="Arial" panose="020B0604020202020204" pitchFamily="34" charset="0"/>
                <a:cs typeface="Arial" panose="020B0604020202020204" pitchFamily="34" charset="0"/>
              </a:rPr>
              <a:t>Direct participants to more information on the investment lineup</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34</a:t>
            </a:fld>
            <a:endParaRPr lang="en-US" dirty="0"/>
          </a:p>
        </p:txBody>
      </p:sp>
    </p:spTree>
    <p:extLst>
      <p:ext uri="{BB962C8B-B14F-4D97-AF65-F5344CB8AC3E}">
        <p14:creationId xmlns:p14="http://schemas.microsoft.com/office/powerpoint/2010/main" val="3704817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Plan-specific </a:t>
            </a:r>
            <a:r>
              <a:rPr lang="en-US" sz="1200" dirty="0">
                <a:latin typeface="Arial" panose="020B0604020202020204" pitchFamily="34" charset="0"/>
                <a:cs typeface="Arial" panose="020B0604020202020204" pitchFamily="34" charset="0"/>
              </a:rPr>
              <a:t>slide]</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Rep Talking Points:</a:t>
            </a:r>
          </a:p>
          <a:p>
            <a:pPr marL="179388" indent="-179388">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Review company stock and self-directed brokerage investment options at a high</a:t>
            </a:r>
            <a:r>
              <a:rPr lang="en-US" sz="1200" baseline="0" dirty="0" smtClean="0">
                <a:latin typeface="Arial" panose="020B0604020202020204" pitchFamily="34" charset="0"/>
                <a:cs typeface="Arial" panose="020B0604020202020204" pitchFamily="34" charset="0"/>
              </a:rPr>
              <a:t> level</a:t>
            </a:r>
          </a:p>
          <a:p>
            <a:pPr marL="179388" indent="-179388">
              <a:buFont typeface="Wingdings" panose="05000000000000000000" pitchFamily="2" charset="2"/>
              <a:buChar char="§"/>
            </a:pPr>
            <a:r>
              <a:rPr lang="en-US" sz="1200" baseline="0" dirty="0" smtClean="0">
                <a:latin typeface="Arial" panose="020B0604020202020204" pitchFamily="34" charset="0"/>
                <a:cs typeface="Arial" panose="020B0604020202020204" pitchFamily="34" charset="0"/>
              </a:rPr>
              <a:t>Direct participants to more information on the investment lineup</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35</a:t>
            </a:fld>
            <a:endParaRPr lang="en-US" dirty="0"/>
          </a:p>
        </p:txBody>
      </p:sp>
    </p:spTree>
    <p:extLst>
      <p:ext uri="{BB962C8B-B14F-4D97-AF65-F5344CB8AC3E}">
        <p14:creationId xmlns:p14="http://schemas.microsoft.com/office/powerpoint/2010/main" val="364904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stock investment options at a high</a:t>
            </a:r>
            <a:r>
              <a:rPr lang="en-US" baseline="0" dirty="0" smtClean="0">
                <a:latin typeface="Arial" panose="020B0604020202020204" pitchFamily="34" charset="0"/>
                <a:cs typeface="Arial" panose="020B0604020202020204" pitchFamily="34" charset="0"/>
              </a:rPr>
              <a:t> level</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Discuss the specific stock options in the investment lineup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36</a:t>
            </a:fld>
            <a:endParaRPr lang="en-US" dirty="0"/>
          </a:p>
        </p:txBody>
      </p:sp>
    </p:spTree>
    <p:extLst>
      <p:ext uri="{BB962C8B-B14F-4D97-AF65-F5344CB8AC3E}">
        <p14:creationId xmlns:p14="http://schemas.microsoft.com/office/powerpoint/2010/main" val="2051811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bond investment options at a high</a:t>
            </a:r>
            <a:r>
              <a:rPr lang="en-US" baseline="0" dirty="0" smtClean="0">
                <a:latin typeface="Arial" panose="020B0604020202020204" pitchFamily="34" charset="0"/>
                <a:cs typeface="Arial" panose="020B0604020202020204" pitchFamily="34" charset="0"/>
              </a:rPr>
              <a:t> level</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Discuss the specific bond options in the investment lineup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37</a:t>
            </a:fld>
            <a:endParaRPr lang="en-US" dirty="0"/>
          </a:p>
        </p:txBody>
      </p:sp>
    </p:spTree>
    <p:extLst>
      <p:ext uri="{BB962C8B-B14F-4D97-AF65-F5344CB8AC3E}">
        <p14:creationId xmlns:p14="http://schemas.microsoft.com/office/powerpoint/2010/main" val="2051811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money market or stable value investment options at a high</a:t>
            </a:r>
            <a:r>
              <a:rPr lang="en-US" baseline="0" dirty="0" smtClean="0">
                <a:latin typeface="Arial" panose="020B0604020202020204" pitchFamily="34" charset="0"/>
                <a:cs typeface="Arial" panose="020B0604020202020204" pitchFamily="34" charset="0"/>
              </a:rPr>
              <a:t> level</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Discuss the specific cash options in the investment lineup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38</a:t>
            </a:fld>
            <a:endParaRPr lang="en-US" dirty="0"/>
          </a:p>
        </p:txBody>
      </p:sp>
    </p:spTree>
    <p:extLst>
      <p:ext uri="{BB962C8B-B14F-4D97-AF65-F5344CB8AC3E}">
        <p14:creationId xmlns:p14="http://schemas.microsoft.com/office/powerpoint/2010/main" val="2051811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age-based investment options at a high</a:t>
            </a:r>
            <a:r>
              <a:rPr lang="en-US" baseline="0" dirty="0" smtClean="0">
                <a:latin typeface="Arial" panose="020B0604020202020204" pitchFamily="34" charset="0"/>
                <a:cs typeface="Arial" panose="020B0604020202020204" pitchFamily="34" charset="0"/>
              </a:rPr>
              <a:t> level</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Discuss the specific age-based options in the investment lineup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39</a:t>
            </a:fld>
            <a:endParaRPr lang="en-US" dirty="0"/>
          </a:p>
        </p:txBody>
      </p:sp>
    </p:spTree>
    <p:extLst>
      <p:ext uri="{BB962C8B-B14F-4D97-AF65-F5344CB8AC3E}">
        <p14:creationId xmlns:p14="http://schemas.microsoft.com/office/powerpoint/2010/main" val="205181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slide—Participant </a:t>
            </a:r>
            <a:r>
              <a:rPr lang="en-US" dirty="0">
                <a:latin typeface="Arial" panose="020B0604020202020204" pitchFamily="34" charset="0"/>
              </a:rPr>
              <a:t>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a:latin typeface="Arial" panose="020B0604020202020204" pitchFamily="34" charset="0"/>
              </a:rPr>
              <a:t>Reviews </a:t>
            </a:r>
            <a:r>
              <a:rPr lang="en-US" dirty="0" smtClean="0">
                <a:latin typeface="Arial" panose="020B0604020202020204" pitchFamily="34" charset="0"/>
              </a:rPr>
              <a:t>plan-specific </a:t>
            </a:r>
            <a:r>
              <a:rPr lang="en-US" dirty="0">
                <a:latin typeface="Arial" panose="020B0604020202020204" pitchFamily="34" charset="0"/>
              </a:rPr>
              <a:t>eligibility requirements</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4</a:t>
            </a:fld>
            <a:endParaRPr lang="en-US"/>
          </a:p>
        </p:txBody>
      </p:sp>
    </p:spTree>
    <p:extLst>
      <p:ext uri="{BB962C8B-B14F-4D97-AF65-F5344CB8AC3E}">
        <p14:creationId xmlns:p14="http://schemas.microsoft.com/office/powerpoint/2010/main" val="968142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the required disclosure if the plan has age-based investment options</a:t>
            </a:r>
          </a:p>
        </p:txBody>
      </p:sp>
      <p:sp>
        <p:nvSpPr>
          <p:cNvPr id="4" name="Slide Number Placeholder 3"/>
          <p:cNvSpPr>
            <a:spLocks noGrp="1"/>
          </p:cNvSpPr>
          <p:nvPr>
            <p:ph type="sldNum" sz="quarter" idx="10"/>
          </p:nvPr>
        </p:nvSpPr>
        <p:spPr/>
        <p:txBody>
          <a:bodyPr/>
          <a:lstStyle/>
          <a:p>
            <a:fld id="{E720A8B2-1A6A-4636-8F5C-0EBAC6E78B1D}" type="slidenum">
              <a:rPr lang="en-US" smtClean="0"/>
              <a:t>40</a:t>
            </a:fld>
            <a:endParaRPr lang="en-US" dirty="0"/>
          </a:p>
        </p:txBody>
      </p:sp>
    </p:spTree>
    <p:extLst>
      <p:ext uri="{BB962C8B-B14F-4D97-AF65-F5344CB8AC3E}">
        <p14:creationId xmlns:p14="http://schemas.microsoft.com/office/powerpoint/2010/main" val="2051811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[Plan-specific 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company stock investment option, including the pros and cons</a:t>
            </a:r>
          </a:p>
        </p:txBody>
      </p:sp>
      <p:sp>
        <p:nvSpPr>
          <p:cNvPr id="4" name="Slide Number Placeholder 3"/>
          <p:cNvSpPr>
            <a:spLocks noGrp="1"/>
          </p:cNvSpPr>
          <p:nvPr>
            <p:ph type="sldNum" sz="quarter" idx="10"/>
          </p:nvPr>
        </p:nvSpPr>
        <p:spPr/>
        <p:txBody>
          <a:bodyPr/>
          <a:lstStyle/>
          <a:p>
            <a:fld id="{CFA5BF29-3A85-45E8-9EC2-6FCFBE5E0498}" type="slidenum">
              <a:rPr lang="en-US" smtClean="0"/>
              <a:t>41</a:t>
            </a:fld>
            <a:endParaRPr lang="en-US" dirty="0"/>
          </a:p>
        </p:txBody>
      </p:sp>
    </p:spTree>
    <p:extLst>
      <p:ext uri="{BB962C8B-B14F-4D97-AF65-F5344CB8AC3E}">
        <p14:creationId xmlns:p14="http://schemas.microsoft.com/office/powerpoint/2010/main" val="366703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slide—Participant </a:t>
            </a:r>
            <a:r>
              <a:rPr lang="en-US" dirty="0">
                <a:latin typeface="Arial" panose="020B0604020202020204" pitchFamily="34" charset="0"/>
              </a:rPr>
              <a:t>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rPr>
              <a:t>Review plan-specific </a:t>
            </a:r>
            <a:r>
              <a:rPr lang="en-US" dirty="0">
                <a:latin typeface="Arial" panose="020B0604020202020204" pitchFamily="34" charset="0"/>
              </a:rPr>
              <a:t>participant contribution limits</a:t>
            </a:r>
          </a:p>
          <a:p>
            <a:pPr marL="179379" indent="-179379">
              <a:buFont typeface="Wingdings" panose="05000000000000000000" pitchFamily="2" charset="2"/>
              <a:buChar char="§"/>
            </a:pPr>
            <a:r>
              <a:rPr lang="en-US" dirty="0" smtClean="0">
                <a:latin typeface="Arial" panose="020B0604020202020204" pitchFamily="34" charset="0"/>
              </a:rPr>
              <a:t>Review </a:t>
            </a:r>
            <a:r>
              <a:rPr lang="en-US" dirty="0">
                <a:latin typeface="Arial" panose="020B0604020202020204" pitchFamily="34" charset="0"/>
              </a:rPr>
              <a:t>IRS contribution limits for applicable  year</a:t>
            </a:r>
          </a:p>
          <a:p>
            <a:pPr marL="179379" indent="-179379">
              <a:buFont typeface="Wingdings" panose="05000000000000000000" pitchFamily="2" charset="2"/>
              <a:buChar char="§"/>
            </a:pPr>
            <a:r>
              <a:rPr lang="en-US" b="1" dirty="0" smtClean="0">
                <a:latin typeface="Arial" panose="020B0604020202020204" pitchFamily="34" charset="0"/>
              </a:rPr>
              <a:t>Emphasize that </a:t>
            </a:r>
            <a:r>
              <a:rPr lang="en-US" b="1" dirty="0">
                <a:latin typeface="Arial" panose="020B0604020202020204" pitchFamily="34" charset="0"/>
              </a:rPr>
              <a:t>participant can contribute up to the LESSER of the plan percentage limit or the IRS contribution </a:t>
            </a:r>
            <a:r>
              <a:rPr lang="en-US" b="1" dirty="0" smtClean="0">
                <a:latin typeface="Arial" panose="020B0604020202020204" pitchFamily="34" charset="0"/>
              </a:rPr>
              <a:t>limit</a:t>
            </a:r>
            <a:endParaRPr lang="en-US" b="1"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5</a:t>
            </a:fld>
            <a:endParaRPr lang="en-US"/>
          </a:p>
        </p:txBody>
      </p:sp>
    </p:spTree>
    <p:extLst>
      <p:ext uri="{BB962C8B-B14F-4D97-AF65-F5344CB8AC3E}">
        <p14:creationId xmlns:p14="http://schemas.microsoft.com/office/powerpoint/2010/main" val="384507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slide—Participant </a:t>
            </a:r>
            <a:r>
              <a:rPr lang="en-US" dirty="0">
                <a:latin typeface="Arial" panose="020B0604020202020204" pitchFamily="34" charset="0"/>
              </a:rPr>
              <a:t>money in]</a:t>
            </a: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rPr>
              <a:t>Review plan-specific participant contribution options (pretax, Roth, and/or after-tax)</a:t>
            </a:r>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6</a:t>
            </a:fld>
            <a:endParaRPr lang="en-US"/>
          </a:p>
        </p:txBody>
      </p:sp>
    </p:spTree>
    <p:extLst>
      <p:ext uri="{BB962C8B-B14F-4D97-AF65-F5344CB8AC3E}">
        <p14:creationId xmlns:p14="http://schemas.microsoft.com/office/powerpoint/2010/main" val="189543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slide—Company contribution]</a:t>
            </a:r>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rPr>
              <a:t>Review company contributions and eligibility</a:t>
            </a: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7</a:t>
            </a:fld>
            <a:endParaRPr lang="en-US"/>
          </a:p>
        </p:txBody>
      </p:sp>
    </p:spTree>
    <p:extLst>
      <p:ext uri="{BB962C8B-B14F-4D97-AF65-F5344CB8AC3E}">
        <p14:creationId xmlns:p14="http://schemas.microsoft.com/office/powerpoint/2010/main" val="350681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rPr>
              <a:t>[</a:t>
            </a:r>
            <a:r>
              <a:rPr lang="en-US" dirty="0" smtClean="0">
                <a:latin typeface="Arial" panose="020B0604020202020204" pitchFamily="34" charset="0"/>
              </a:rPr>
              <a:t>Plan-specific slide—Company contribution]</a:t>
            </a:r>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rPr>
              <a:t>Review vesting schedule, emphasizing that participants are always 100% vested for their contributions</a:t>
            </a:r>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8</a:t>
            </a:fld>
            <a:endParaRPr lang="en-US"/>
          </a:p>
        </p:txBody>
      </p:sp>
    </p:spTree>
    <p:extLst>
      <p:ext uri="{BB962C8B-B14F-4D97-AF65-F5344CB8AC3E}">
        <p14:creationId xmlns:p14="http://schemas.microsoft.com/office/powerpoint/2010/main" val="151497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lstStyle/>
          <a:p>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Plan-specific </a:t>
            </a:r>
            <a:r>
              <a:rPr lang="en-US" dirty="0">
                <a:latin typeface="Arial" panose="020B0604020202020204" pitchFamily="34" charset="0"/>
                <a:cs typeface="Arial" panose="020B0604020202020204" pitchFamily="34" charset="0"/>
              </a:rPr>
              <a:t>slide]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Rep Talking Points:</a:t>
            </a:r>
          </a:p>
          <a:p>
            <a:pPr marL="179379" indent="-179379">
              <a:buFont typeface="Wingdings" panose="05000000000000000000" pitchFamily="2" charset="2"/>
              <a:buChar char="§"/>
            </a:pPr>
            <a:r>
              <a:rPr lang="en-US" dirty="0" smtClean="0">
                <a:latin typeface="Arial" panose="020B0604020202020204" pitchFamily="34" charset="0"/>
                <a:cs typeface="Arial" panose="020B0604020202020204" pitchFamily="34" charset="0"/>
              </a:rPr>
              <a:t>Review stock</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investment options at a high</a:t>
            </a:r>
            <a:r>
              <a:rPr lang="en-US" baseline="0" dirty="0" smtClean="0">
                <a:latin typeface="Arial" panose="020B0604020202020204" pitchFamily="34" charset="0"/>
                <a:cs typeface="Arial" panose="020B0604020202020204" pitchFamily="34" charset="0"/>
              </a:rPr>
              <a:t> level</a:t>
            </a:r>
          </a:p>
          <a:p>
            <a:pPr marL="179379" indent="-179379">
              <a:buFont typeface="Wingdings" panose="05000000000000000000" pitchFamily="2" charset="2"/>
              <a:buChar char="§"/>
            </a:pPr>
            <a:r>
              <a:rPr lang="en-US" baseline="0" dirty="0" smtClean="0">
                <a:latin typeface="Arial" panose="020B0604020202020204" pitchFamily="34" charset="0"/>
                <a:cs typeface="Arial" panose="020B0604020202020204" pitchFamily="34" charset="0"/>
              </a:rPr>
              <a:t>Direct participants to more information on the investment lineup</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20A8B2-1A6A-4636-8F5C-0EBAC6E78B1D}" type="slidenum">
              <a:rPr lang="en-US" smtClean="0"/>
              <a:t>9</a:t>
            </a:fld>
            <a:endParaRPr lang="en-US" dirty="0"/>
          </a:p>
        </p:txBody>
      </p:sp>
    </p:spTree>
    <p:extLst>
      <p:ext uri="{BB962C8B-B14F-4D97-AF65-F5344CB8AC3E}">
        <p14:creationId xmlns:p14="http://schemas.microsoft.com/office/powerpoint/2010/main" val="2051811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smtClean="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smtClean="0"/>
              <a:t>Second Line Title</a:t>
            </a:r>
            <a:endParaRPr lang="en-US" dirty="0"/>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smtClean="0"/>
              <a:t>PresenterName Bolded </a:t>
            </a:r>
            <a:r>
              <a:rPr lang="en-US" dirty="0" err="1" smtClean="0"/>
              <a:t>CompanyName</a:t>
            </a:r>
            <a:r>
              <a:rPr lang="en-US" dirty="0" smtClean="0"/>
              <a:t> Not Bolded</a:t>
            </a:r>
          </a:p>
          <a:p>
            <a:r>
              <a:rPr lang="en-US" dirty="0" smtClean="0"/>
              <a:t>Conference or Meeting Name </a:t>
            </a:r>
          </a:p>
          <a:p>
            <a:r>
              <a:rPr lang="en-US" dirty="0" smtClean="0"/>
              <a:t>Date</a:t>
            </a:r>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Short quote</a:t>
            </a:r>
            <a:endParaRPr lang="en-US" dirty="0" smtClean="0"/>
          </a:p>
          <a:p>
            <a:pPr lvl="1"/>
            <a:r>
              <a:rPr lang="en-US" dirty="0" smtClean="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368124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Long quote</a:t>
            </a:r>
          </a:p>
          <a:p>
            <a:pPr lvl="1"/>
            <a:r>
              <a:rPr lang="en-US" smtClean="0"/>
              <a:t>Second </a:t>
            </a:r>
            <a:r>
              <a:rPr lang="en-US" dirty="0" smtClean="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3377459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844603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9" name="Picture 2" descr="\\psf\Home\Desktop\box files\PowerPoint Master\assets\ BACKGROUNDS\PNGs\PPT Slide Backgrounds_Blue Thank You Slid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Tree>
    <p:extLst>
      <p:ext uri="{BB962C8B-B14F-4D97-AF65-F5344CB8AC3E}">
        <p14:creationId xmlns:p14="http://schemas.microsoft.com/office/powerpoint/2010/main" val="3649197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smtClean="0"/>
              <a:t>Second Line Title</a:t>
            </a:r>
            <a:endParaRPr lang="en-US" dirty="0"/>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then Title, Company</a:t>
            </a:r>
            <a:endParaRPr lang="en-US" dirty="0"/>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smtClean="0"/>
              <a:t>First Line Title</a:t>
            </a:r>
            <a:endParaRPr lang="en-US" dirty="0"/>
          </a:p>
        </p:txBody>
      </p:sp>
      <p:pic>
        <p:nvPicPr>
          <p:cNvPr id="6" name="Picture 2" descr="\\psf\Host\Volumes\CDS\Supplied_Files\Steph Lewis\New PPT template\ BACKGROUNDS\white 4x3 titl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81692"/>
          <a:stretch/>
        </p:blipFill>
        <p:spPr bwMode="auto">
          <a:xfrm>
            <a:off x="0" y="0"/>
            <a:ext cx="9144000" cy="1255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1170921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Agenda Item 1</a:t>
            </a:r>
            <a:endParaRPr lang="en-US"/>
          </a:p>
        </p:txBody>
      </p:sp>
    </p:spTree>
    <p:extLst>
      <p:ext uri="{BB962C8B-B14F-4D97-AF65-F5344CB8AC3E}">
        <p14:creationId xmlns:p14="http://schemas.microsoft.com/office/powerpoint/2010/main" val="26638993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2" descr="\\psf\Host\Volumes\CDS\Supplied_Files\Steph Lewis\New PPT template\ BACKGROUNDS\white 4x3 titl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hasCustomPrompt="1"/>
          </p:nvPr>
        </p:nvSpPr>
        <p:spPr>
          <a:xfrm>
            <a:off x="763740" y="2065020"/>
            <a:ext cx="7694460" cy="1539240"/>
          </a:xfrm>
        </p:spPr>
        <p:txBody>
          <a:bodyPr anchor="b"/>
          <a:lstStyle>
            <a:lvl1pPr marL="0" marR="0" indent="0" algn="l" defTabSz="914400"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smtClean="0"/>
              <a:t>First Line Title</a:t>
            </a:r>
          </a:p>
        </p:txBody>
      </p:sp>
      <p:sp>
        <p:nvSpPr>
          <p:cNvPr id="12" name="Text Placeholder 11"/>
          <p:cNvSpPr>
            <a:spLocks noGrp="1"/>
          </p:cNvSpPr>
          <p:nvPr>
            <p:ph type="body" sz="quarter" idx="13" hasCustomPrompt="1"/>
          </p:nvPr>
        </p:nvSpPr>
        <p:spPr>
          <a:xfrm>
            <a:off x="756120" y="3619500"/>
            <a:ext cx="6569075" cy="1233489"/>
          </a:xfrm>
        </p:spPr>
        <p:txBody>
          <a:bodyPr>
            <a:normAutofit/>
          </a:bodyPr>
          <a:lstStyle>
            <a:lvl1pPr marL="0" indent="0">
              <a:lnSpc>
                <a:spcPct val="95000"/>
              </a:lnSpc>
              <a:spcBef>
                <a:spcPts val="0"/>
              </a:spcBef>
              <a:buNone/>
              <a:defRPr sz="3600" cap="all"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r>
              <a:rPr lang="en-US" dirty="0" smtClean="0"/>
              <a:t>Second Line Title</a:t>
            </a:r>
            <a:endParaRPr lang="en-US" dirty="0"/>
          </a:p>
        </p:txBody>
      </p:sp>
      <p:sp>
        <p:nvSpPr>
          <p:cNvPr id="14" name="Text Placeholder 13"/>
          <p:cNvSpPr>
            <a:spLocks noGrp="1"/>
          </p:cNvSpPr>
          <p:nvPr>
            <p:ph type="body" sz="quarter" idx="14" hasCustomPrompt="1"/>
          </p:nvPr>
        </p:nvSpPr>
        <p:spPr>
          <a:xfrm>
            <a:off x="770254" y="4853623"/>
            <a:ext cx="6575425" cy="1539875"/>
          </a:xfrm>
        </p:spPr>
        <p:txBody>
          <a:bodyPr>
            <a:normAutofit/>
          </a:bodyPr>
          <a:lstStyle>
            <a:lvl1pPr marL="0" indent="0">
              <a:spcBef>
                <a:spcPts val="0"/>
              </a:spcBef>
              <a:buNone/>
              <a:defRPr sz="1600">
                <a:solidFill>
                  <a:schemeClr val="accent3"/>
                </a:solidFill>
              </a:defRPr>
            </a:lvl1pPr>
          </a:lstStyle>
          <a:p>
            <a:r>
              <a:rPr lang="en-US" b="1" dirty="0" smtClean="0"/>
              <a:t>PresenterName Bolded </a:t>
            </a:r>
            <a:r>
              <a:rPr lang="en-US" dirty="0" err="1" smtClean="0"/>
              <a:t>CompanyName</a:t>
            </a:r>
            <a:r>
              <a:rPr lang="en-US" dirty="0" smtClean="0"/>
              <a:t> Not Bolded</a:t>
            </a:r>
          </a:p>
          <a:p>
            <a:r>
              <a:rPr lang="en-US" dirty="0" smtClean="0"/>
              <a:t>Conference or Meeting Name </a:t>
            </a:r>
          </a:p>
          <a:p>
            <a:r>
              <a:rPr lang="en-US" dirty="0" smtClean="0"/>
              <a:t>Date</a:t>
            </a:r>
            <a:endParaRPr lang="en-US" dirty="0"/>
          </a:p>
        </p:txBody>
      </p:sp>
      <p:sp>
        <p:nvSpPr>
          <p:cNvPr id="7" name="Rectangle 6"/>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36288132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2" descr="\\psf\Host\Volumes\CDS\Supplied_Files\Steph Lewis\New PPT template\ BACKGROUNDS\gray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4" name="Rectangle 3"/>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81917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4" name="Picture 2" descr="\\psf\Host\Volumes\CDS\Supplied_Files\Steph Lewis\New PPT template\ BACKGROUNDS\white 4x3 divid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5" name="Rectangle 4"/>
          <p:cNvSpPr/>
          <p:nvPr/>
        </p:nvSpPr>
        <p:spPr>
          <a:xfrm>
            <a:off x="7616142" y="0"/>
            <a:ext cx="1423686" cy="1435261"/>
          </a:xfrm>
          <a:prstGeom prst="rect">
            <a:avLst/>
          </a:prstGeom>
          <a:solidFill>
            <a:schemeClr val="bg1"/>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9360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6120" y="2976282"/>
            <a:ext cx="7702080"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33381917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1024189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smtClean="0"/>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smtClean="0"/>
              <a:t>subhead</a:t>
            </a:r>
            <a:endParaRPr lang="en-US"/>
          </a:p>
        </p:txBody>
      </p:sp>
    </p:spTree>
    <p:extLst>
      <p:ext uri="{BB962C8B-B14F-4D97-AF65-F5344CB8AC3E}">
        <p14:creationId xmlns:p14="http://schemas.microsoft.com/office/powerpoint/2010/main" val="26559796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smtClean="0"/>
              <a:t>Speaker bio</a:t>
            </a:r>
            <a:endParaRPr lang="en-US" dirty="0" smtClean="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smtClean="0"/>
              <a:t>Speaker bio</a:t>
            </a:r>
            <a:endParaRPr lang="en-US" dirty="0" smtClean="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smtClean="0"/>
              <a:t>Click on icon to add headshot</a:t>
            </a:r>
            <a:endParaRPr lang="en-US"/>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smtClean="0"/>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smtClean="0"/>
              <a:t>Click on photo icon below to add photo</a:t>
            </a:r>
            <a:endParaRPr lang="en-US" dirty="0"/>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Bullets with Photo</a:t>
            </a:r>
            <a:endParaRPr lang="en-US" dirty="0"/>
          </a:p>
        </p:txBody>
      </p:sp>
    </p:spTree>
    <p:extLst>
      <p:ext uri="{BB962C8B-B14F-4D97-AF65-F5344CB8AC3E}">
        <p14:creationId xmlns:p14="http://schemas.microsoft.com/office/powerpoint/2010/main" val="7389977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800" cap="all"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Short quote</a:t>
            </a:r>
            <a:endParaRPr lang="en-US" dirty="0" smtClean="0"/>
          </a:p>
          <a:p>
            <a:pPr lvl="1"/>
            <a:r>
              <a:rPr lang="en-US" dirty="0" smtClean="0"/>
              <a:t>Second 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3681241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5" name="Freeform 6"/>
          <p:cNvSpPr>
            <a:spLocks noChangeAspect="1" noEditPoints="1"/>
          </p:cNvSpPr>
          <p:nvPr/>
        </p:nvSpPr>
        <p:spPr bwMode="ltGray">
          <a:xfrm>
            <a:off x="838200" y="1371600"/>
            <a:ext cx="2082983"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676400" y="1866900"/>
            <a:ext cx="6400800" cy="3429000"/>
          </a:xfrm>
        </p:spPr>
        <p:txBody>
          <a:bodyPr anchor="ctr">
            <a:normAutofit/>
          </a:bodyPr>
          <a:lstStyle>
            <a:lvl1pPr marL="0" indent="0">
              <a:lnSpc>
                <a:spcPct val="110000"/>
              </a:lnSpc>
              <a:buNone/>
              <a:defRPr sz="2400" cap="none" baseline="0">
                <a:solidFill>
                  <a:schemeClr val="accent2"/>
                </a:solidFill>
                <a:latin typeface="Arial Black" panose="020B0A04020102020204" pitchFamily="34" charset="0"/>
              </a:defRPr>
            </a:lvl1pPr>
            <a:lvl2pPr marL="285750" indent="-285750">
              <a:buClr>
                <a:schemeClr val="accent1"/>
              </a:buClr>
              <a:buFont typeface="Arial" panose="020B0604020202020204" pitchFamily="34" charset="0"/>
              <a:buChar char="—"/>
              <a:defRPr sz="1800">
                <a:solidFill>
                  <a:schemeClr val="accent1"/>
                </a:solidFill>
              </a:defRPr>
            </a:lvl2pPr>
          </a:lstStyle>
          <a:p>
            <a:pPr lvl="0"/>
            <a:r>
              <a:rPr lang="en-US" smtClean="0"/>
              <a:t>Long quote</a:t>
            </a:r>
          </a:p>
          <a:p>
            <a:pPr lvl="1"/>
            <a:r>
              <a:rPr lang="en-US" smtClean="0"/>
              <a:t>Second </a:t>
            </a:r>
            <a:r>
              <a:rPr lang="en-US" dirty="0" smtClean="0"/>
              <a:t>level</a:t>
            </a:r>
          </a:p>
        </p:txBody>
      </p:sp>
      <p:sp>
        <p:nvSpPr>
          <p:cNvPr id="13"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33774595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0"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4187412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844603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758952" y="2976282"/>
            <a:ext cx="7699248"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Tree>
    <p:extLst>
      <p:ext uri="{BB962C8B-B14F-4D97-AF65-F5344CB8AC3E}">
        <p14:creationId xmlns:p14="http://schemas.microsoft.com/office/powerpoint/2010/main" val="12593601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6" name="Picture 5" descr="\\psf\Host\Volumes\CDS\Supplied_Files\Steph Lewis\New PPT template\ BACKGROUNDS\blue 4x3 thank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7" name="Title 12"/>
          <p:cNvSpPr txBox="1">
            <a:spLocks/>
          </p:cNvSpPr>
          <p:nvPr/>
        </p:nvSpPr>
        <p:spPr bwMode="auto">
          <a:xfrm>
            <a:off x="511199" y="3915208"/>
            <a:ext cx="7622921" cy="1064086"/>
          </a:xfrm>
          <a:prstGeom prst="rect">
            <a:avLst/>
          </a:prstGeom>
        </p:spPr>
        <p:txBody>
          <a:bodyPr vert="horz" lIns="0" tIns="0" rIns="0" bIns="0" rtlCol="0" anchor="ctr">
            <a:norm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THANK YOU.</a:t>
            </a:r>
            <a:endParaRPr lang="en-US" dirty="0"/>
          </a:p>
        </p:txBody>
      </p:sp>
      <p:sp>
        <p:nvSpPr>
          <p:cNvPr id="9" name="Rectangle 8"/>
          <p:cNvSpPr/>
          <p:nvPr/>
        </p:nvSpPr>
        <p:spPr>
          <a:xfrm>
            <a:off x="7500395" y="1"/>
            <a:ext cx="1643605"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0" name="Rectangle 9"/>
          <p:cNvSpPr/>
          <p:nvPr/>
        </p:nvSpPr>
        <p:spPr>
          <a:xfrm>
            <a:off x="0" y="1"/>
            <a:ext cx="2717442" cy="1146220"/>
          </a:xfrm>
          <a:prstGeom prst="rect">
            <a:avLst/>
          </a:prstGeom>
          <a:solidFill>
            <a:srgbClr val="00416A"/>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2" descr="\\psf\Home\Desktop\box files\PowerPoint Master\assets\ BACKGROUNDS\PNGs\PPT Slide Backgrounds_Blue Thank You Slid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97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526280" y="2686050"/>
            <a:ext cx="3886200" cy="1295400"/>
          </a:xfrm>
        </p:spPr>
        <p:txBody>
          <a:bodyPr anchor="t">
            <a:noAutofit/>
          </a:bodyPr>
          <a:lstStyle>
            <a:lvl1pPr>
              <a:lnSpc>
                <a:spcPct val="100000"/>
              </a:lnSpc>
              <a:defRPr sz="3600" cap="all" baseline="0">
                <a:solidFill>
                  <a:schemeClr val="accent2"/>
                </a:solidFill>
                <a:latin typeface="Arial Black" panose="020B0A04020102020204" pitchFamily="34" charset="0"/>
              </a:defRPr>
            </a:lvl1pPr>
          </a:lstStyle>
          <a:p>
            <a:r>
              <a:rPr lang="en-US" dirty="0" smtClean="0"/>
              <a:t>Second Line Title</a:t>
            </a:r>
            <a:endParaRPr lang="en-US" dirty="0"/>
          </a:p>
        </p:txBody>
      </p:sp>
      <p:sp>
        <p:nvSpPr>
          <p:cNvPr id="3" name="Subtitle 2"/>
          <p:cNvSpPr>
            <a:spLocks noGrp="1"/>
          </p:cNvSpPr>
          <p:nvPr>
            <p:ph type="subTitle" idx="1" hasCustomPrompt="1"/>
          </p:nvPr>
        </p:nvSpPr>
        <p:spPr>
          <a:xfrm>
            <a:off x="4556760" y="4336098"/>
            <a:ext cx="3886200" cy="1159827"/>
          </a:xfrm>
        </p:spPr>
        <p:txBody>
          <a:bodyPr anchor="b">
            <a:normAutofit/>
          </a:bodyPr>
          <a:lstStyle>
            <a:lvl1pPr marL="0" indent="0" algn="l">
              <a:lnSpc>
                <a:spcPct val="120000"/>
              </a:lnSpc>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then Title, Company</a:t>
            </a:r>
            <a:endParaRPr lang="en-US" dirty="0"/>
          </a:p>
        </p:txBody>
      </p:sp>
      <p:sp>
        <p:nvSpPr>
          <p:cNvPr id="9" name="Text Placeholder 8"/>
          <p:cNvSpPr>
            <a:spLocks noGrp="1"/>
          </p:cNvSpPr>
          <p:nvPr>
            <p:ph type="body" sz="quarter" idx="10" hasCustomPrompt="1"/>
          </p:nvPr>
        </p:nvSpPr>
        <p:spPr>
          <a:xfrm>
            <a:off x="4533900" y="1752600"/>
            <a:ext cx="3886200" cy="933450"/>
          </a:xfrm>
        </p:spPr>
        <p:txBody>
          <a:bodyPr anchor="b">
            <a:normAutofit/>
          </a:bodyPr>
          <a:lstStyle>
            <a:lvl1pPr marL="0" indent="0">
              <a:lnSpc>
                <a:spcPct val="100000"/>
              </a:lnSpc>
              <a:buNone/>
              <a:defRPr sz="2400" baseline="0"/>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smtClean="0"/>
              <a:t>First Line Title</a:t>
            </a:r>
            <a:endParaRPr lang="en-US" dirty="0"/>
          </a:p>
        </p:txBody>
      </p:sp>
      <p:sp>
        <p:nvSpPr>
          <p:cNvPr id="4" name="Rectangle 3"/>
          <p:cNvSpPr/>
          <p:nvPr/>
        </p:nvSpPr>
        <p:spPr>
          <a:xfrm>
            <a:off x="115910" y="4566"/>
            <a:ext cx="2524259"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7" name="Rectangle 6"/>
          <p:cNvSpPr/>
          <p:nvPr/>
        </p:nvSpPr>
        <p:spPr>
          <a:xfrm>
            <a:off x="7225048" y="4566"/>
            <a:ext cx="1918952" cy="129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23" y="4566"/>
            <a:ext cx="9140953" cy="6848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sf\Host\Volumes\CDS\Supplied_Files\Steph Lewis\New PPT template\ BACKGROUNDS\white 4x3 title.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b="81692"/>
          <a:stretch/>
        </p:blipFill>
        <p:spPr bwMode="auto">
          <a:xfrm>
            <a:off x="0" y="0"/>
            <a:ext cx="9144000" cy="1255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80000"/>
          <a:stretch/>
        </p:blipFill>
        <p:spPr>
          <a:xfrm>
            <a:off x="0" y="0"/>
            <a:ext cx="9144000" cy="1371600"/>
          </a:xfrm>
          <a:prstGeom prst="rect">
            <a:avLst/>
          </a:prstGeom>
        </p:spPr>
      </p:pic>
    </p:spTree>
    <p:extLst>
      <p:ext uri="{BB962C8B-B14F-4D97-AF65-F5344CB8AC3E}">
        <p14:creationId xmlns:p14="http://schemas.microsoft.com/office/powerpoint/2010/main" val="1170921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 y="1"/>
            <a:ext cx="9143997" cy="68579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655320" y="2975610"/>
            <a:ext cx="8031480" cy="1298448"/>
          </a:xfrm>
        </p:spPr>
        <p:txBody>
          <a:bodyPr anchor="ctr">
            <a:noAutofit/>
          </a:bodyPr>
          <a:lstStyle>
            <a:lvl1pPr>
              <a:lnSpc>
                <a:spcPct val="93000"/>
              </a:lnSpc>
              <a:defRPr sz="3600" cap="all" baseline="0">
                <a:solidFill>
                  <a:schemeClr val="accent2"/>
                </a:solidFill>
                <a:latin typeface="Arial Black" panose="020B0A04020102020204" pitchFamily="34" charset="0"/>
              </a:defRPr>
            </a:lvl1pPr>
          </a:lstStyle>
          <a:p>
            <a:r>
              <a:rPr lang="en-US" smtClean="0"/>
              <a:t>Divider slide Title </a:t>
            </a:r>
            <a:br>
              <a:rPr lang="en-US" smtClean="0"/>
            </a:br>
            <a:r>
              <a:rPr lang="en-US" smtClean="0"/>
              <a:t>two lines max</a:t>
            </a:r>
            <a:endParaRPr lang="en-US" dirty="0"/>
          </a:p>
        </p:txBody>
      </p:sp>
      <p:sp>
        <p:nvSpPr>
          <p:cNvPr id="3" name="Text Placeholder 2"/>
          <p:cNvSpPr>
            <a:spLocks noGrp="1"/>
          </p:cNvSpPr>
          <p:nvPr>
            <p:ph type="body" sz="quarter" idx="10" hasCustomPrompt="1"/>
          </p:nvPr>
        </p:nvSpPr>
        <p:spPr>
          <a:xfrm>
            <a:off x="5768340" y="4404995"/>
            <a:ext cx="2689860" cy="1706563"/>
          </a:xfrm>
        </p:spPr>
        <p:txBody>
          <a:bodyPr>
            <a:normAutofit/>
          </a:bodyPr>
          <a:lstStyle>
            <a:lvl1pPr marL="228600" indent="-228600">
              <a:spcBef>
                <a:spcPts val="1000"/>
              </a:spcBef>
              <a:defRPr sz="1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Agenda Item 1</a:t>
            </a:r>
            <a:endParaRPr lang="en-US"/>
          </a:p>
        </p:txBody>
      </p:sp>
      <p:sp>
        <p:nvSpPr>
          <p:cNvPr id="7" name="Rectangle 6"/>
          <p:cNvSpPr/>
          <p:nvPr/>
        </p:nvSpPr>
        <p:spPr>
          <a:xfrm>
            <a:off x="7616142" y="0"/>
            <a:ext cx="1423686" cy="1435261"/>
          </a:xfrm>
          <a:prstGeom prst="rect">
            <a:avLst/>
          </a:prstGeom>
          <a:solidFill>
            <a:srgbClr val="4F4F4F"/>
          </a:solidFill>
          <a:ln w="10795" cap="flat" cmpd="sng" algn="ctr">
            <a:noFill/>
            <a:prstDash val="solid"/>
          </a:ln>
          <a:effectLst/>
        </p:spPr>
        <p:txBody>
          <a:bodyPr tIns="91440" bIns="9144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38993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990600" y="1371600"/>
            <a:ext cx="7467600" cy="45262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6"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Tree>
    <p:extLst>
      <p:ext uri="{BB962C8B-B14F-4D97-AF65-F5344CB8AC3E}">
        <p14:creationId xmlns:p14="http://schemas.microsoft.com/office/powerpoint/2010/main" val="21024189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600" y="289013"/>
            <a:ext cx="7467600" cy="740664"/>
          </a:xfrm>
        </p:spPr>
        <p:txBody>
          <a:bodyPr>
            <a:noAutofit/>
          </a:bodyPr>
          <a:lstStyle>
            <a:lvl1pPr>
              <a:defRPr sz="2600" baseline="0"/>
            </a:lvl1pPr>
          </a:lstStyle>
          <a:p>
            <a:r>
              <a:rPr lang="en-US" smtClean="0"/>
              <a:t>Content with Subhead</a:t>
            </a:r>
            <a:endParaRPr lang="en-US" dirty="0"/>
          </a:p>
        </p:txBody>
      </p:sp>
      <p:sp>
        <p:nvSpPr>
          <p:cNvPr id="3" name="Content Placeholder 2"/>
          <p:cNvSpPr>
            <a:spLocks noGrp="1"/>
          </p:cNvSpPr>
          <p:nvPr>
            <p:ph idx="1"/>
          </p:nvPr>
        </p:nvSpPr>
        <p:spPr>
          <a:xfrm>
            <a:off x="990600" y="1981200"/>
            <a:ext cx="7467600" cy="3916680"/>
          </a:xfrm>
        </p:spPr>
        <p:txBody>
          <a:bodyPr>
            <a:normAutofit/>
          </a:bodyPr>
          <a:lstStyle>
            <a:lvl1pPr marL="342900" indent="-342900">
              <a:lnSpc>
                <a:spcPct val="110000"/>
              </a:lnSpc>
              <a:buClr>
                <a:schemeClr val="accent2"/>
              </a:buClr>
              <a:defRPr sz="2000"/>
            </a:lvl1pPr>
            <a:lvl2pPr marL="685800" indent="-288925">
              <a:lnSpc>
                <a:spcPct val="110000"/>
              </a:lnSpc>
              <a:buClr>
                <a:schemeClr val="accent4"/>
              </a:buClr>
              <a:defRPr sz="1800"/>
            </a:lvl2pPr>
            <a:lvl3pPr marL="974725" indent="-228600">
              <a:lnSpc>
                <a:spcPct val="110000"/>
              </a:lnSpc>
              <a:buClr>
                <a:schemeClr val="accent4"/>
              </a:buClr>
              <a:defRPr sz="1400"/>
            </a:lvl3pPr>
            <a:lvl4pPr marL="1257300" indent="-228600">
              <a:lnSpc>
                <a:spcPct val="110000"/>
              </a:lnSpc>
              <a:buClr>
                <a:schemeClr val="accent4"/>
              </a:buClr>
              <a:defRPr sz="1400"/>
            </a:lvl4pPr>
            <a:lvl5pPr marL="1257300" indent="0">
              <a:lnSpc>
                <a:spcPct val="110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7" name="Text Placeholder 4"/>
          <p:cNvSpPr>
            <a:spLocks noGrp="1"/>
          </p:cNvSpPr>
          <p:nvPr>
            <p:ph type="body" sz="quarter" idx="14"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5" name="Text Placeholder 4"/>
          <p:cNvSpPr>
            <a:spLocks noGrp="1"/>
          </p:cNvSpPr>
          <p:nvPr>
            <p:ph type="body" sz="quarter" idx="15" hasCustomPrompt="1"/>
          </p:nvPr>
        </p:nvSpPr>
        <p:spPr>
          <a:xfrm>
            <a:off x="990600" y="1371600"/>
            <a:ext cx="7467600" cy="409575"/>
          </a:xfrm>
        </p:spPr>
        <p:txBody>
          <a:bodyPr>
            <a:normAutofit/>
          </a:bodyPr>
          <a:lstStyle>
            <a:lvl1pPr marL="0" indent="0">
              <a:buNone/>
              <a:defRPr sz="1400" b="0" cap="all" baseline="0">
                <a:solidFill>
                  <a:schemeClr val="tx2"/>
                </a:solidFill>
                <a:latin typeface="+mj-lt"/>
              </a:defRPr>
            </a:lvl1pPr>
          </a:lstStyle>
          <a:p>
            <a:pPr lvl="0"/>
            <a:r>
              <a:rPr lang="en-US" smtClean="0"/>
              <a:t>subhead</a:t>
            </a:r>
            <a:endParaRPr lang="en-US"/>
          </a:p>
        </p:txBody>
      </p:sp>
    </p:spTree>
    <p:extLst>
      <p:ext uri="{BB962C8B-B14F-4D97-AF65-F5344CB8AC3E}">
        <p14:creationId xmlns:p14="http://schemas.microsoft.com/office/powerpoint/2010/main" val="26559796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68910"/>
            <a:ext cx="3547872" cy="45445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910328" y="1368910"/>
            <a:ext cx="3547872" cy="4542529"/>
          </a:xfrm>
          <a:ln>
            <a:noFill/>
          </a:ln>
        </p:spPr>
        <p:txBody>
          <a:bodyPr>
            <a:normAutofit/>
          </a:bodyPr>
          <a:lstStyle>
            <a:lvl1pPr>
              <a:buClr>
                <a:schemeClr val="accent2"/>
              </a:buClr>
              <a:defRPr sz="2000"/>
            </a:lvl1pPr>
            <a:lvl2pPr marL="682625" indent="-285750">
              <a:defRPr sz="1800"/>
            </a:lvl2pPr>
            <a:lvl3pPr marL="974725" indent="-228600">
              <a:defRPr sz="1400"/>
            </a:lvl3pPr>
            <a:lvl4pPr marL="1257300" indent="-228600">
              <a:defRPr sz="1400"/>
            </a:lvl4pPr>
            <a:lvl5pPr marL="1257300" indent="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070856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70660"/>
            <a:ext cx="7467600" cy="2133600"/>
          </a:xfrm>
          <a:ln>
            <a:noFill/>
          </a:ln>
        </p:spPr>
        <p:txBody>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990600" y="3782501"/>
            <a:ext cx="7467600" cy="2130937"/>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p:nvPr>
        </p:nvSpPr>
        <p:spPr bwMode="auto">
          <a:xfrm>
            <a:off x="990600" y="289013"/>
            <a:ext cx="7467600" cy="740664"/>
          </a:xfrm>
        </p:spPr>
        <p:txBody>
          <a:bodyPr>
            <a:noAutofit/>
          </a:bodyPr>
          <a:lstStyle>
            <a:lvl1pPr>
              <a:defRPr sz="2600"/>
            </a:lvl1pPr>
          </a:lstStyle>
          <a:p>
            <a:r>
              <a:rPr lang="en-US" smtClean="0"/>
              <a:t>Click to edit Master title style</a:t>
            </a:r>
            <a:endParaRPr lang="en-US" dirty="0"/>
          </a:p>
        </p:txBody>
      </p:sp>
    </p:spTree>
    <p:extLst>
      <p:ext uri="{BB962C8B-B14F-4D97-AF65-F5344CB8AC3E}">
        <p14:creationId xmlns:p14="http://schemas.microsoft.com/office/powerpoint/2010/main" val="3904617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3900" y="1600200"/>
            <a:ext cx="3924300" cy="2172018"/>
          </a:xfrm>
          <a:ln>
            <a:noFill/>
          </a:ln>
        </p:spPr>
        <p:txBody>
          <a:bodyPr>
            <a:normAutofit/>
          </a:bodyPr>
          <a:lstStyle>
            <a:lvl1pPr marL="0" indent="0">
              <a:lnSpc>
                <a:spcPct val="108000"/>
              </a:lnSpc>
              <a:spcBef>
                <a:spcPts val="1200"/>
              </a:spcBef>
              <a:buClr>
                <a:schemeClr val="accent2"/>
              </a:buClr>
              <a:buNone/>
              <a:defRPr sz="1400"/>
            </a:lvl1pPr>
            <a:lvl2pPr marL="457200" indent="0">
              <a:lnSpc>
                <a:spcPct val="105000"/>
              </a:lnSpc>
              <a:buClr>
                <a:schemeClr val="accent4"/>
              </a:buClr>
              <a:buNone/>
              <a:defRPr sz="1400"/>
            </a:lvl2pPr>
            <a:lvl3pPr marL="914400" indent="0">
              <a:lnSpc>
                <a:spcPct val="105000"/>
              </a:lnSpc>
              <a:buClr>
                <a:schemeClr val="accent4"/>
              </a:buClr>
              <a:buNone/>
              <a:defRPr sz="1400"/>
            </a:lvl3pPr>
            <a:lvl4pPr marL="1371600" indent="0">
              <a:lnSpc>
                <a:spcPct val="105000"/>
              </a:lnSpc>
              <a:buClr>
                <a:schemeClr val="accent4"/>
              </a:buClr>
              <a:buNone/>
              <a:defRPr sz="1400"/>
            </a:lvl4pPr>
            <a:lvl5pPr marL="1828800" indent="0">
              <a:lnSpc>
                <a:spcPct val="105000"/>
              </a:lnSpc>
              <a:buClr>
                <a:schemeClr val="accent4"/>
              </a:buClr>
              <a:buFont typeface="Arial" panose="020B0604020202020204" pitchFamily="34" charset="0"/>
              <a:buNone/>
              <a:defRPr sz="1400"/>
            </a:lvl5pPr>
          </a:lstStyle>
          <a:p>
            <a:pPr lvl="0"/>
            <a:r>
              <a:rPr lang="en-US" smtClean="0"/>
              <a:t>Speaker bio</a:t>
            </a:r>
            <a:endParaRPr lang="en-US" dirty="0" smtClean="0"/>
          </a:p>
        </p:txBody>
      </p:sp>
      <p:sp>
        <p:nvSpPr>
          <p:cNvPr id="11" name="Content Placeholder 10"/>
          <p:cNvSpPr>
            <a:spLocks noGrp="1"/>
          </p:cNvSpPr>
          <p:nvPr>
            <p:ph sz="quarter" idx="14" hasCustomPrompt="1"/>
          </p:nvPr>
        </p:nvSpPr>
        <p:spPr>
          <a:xfrm>
            <a:off x="4533900" y="3995928"/>
            <a:ext cx="3924300" cy="2172018"/>
          </a:xfrm>
          <a:ln>
            <a:noFill/>
          </a:ln>
        </p:spPr>
        <p:txBody>
          <a:bodyPr>
            <a:normAutofit/>
          </a:bodyPr>
          <a:lstStyle>
            <a:lvl1pPr marL="0" indent="0">
              <a:lnSpc>
                <a:spcPct val="108000"/>
              </a:lnSpc>
              <a:spcBef>
                <a:spcPts val="1200"/>
              </a:spcBef>
              <a:buNone/>
              <a:defRPr sz="1400"/>
            </a:lvl1pPr>
            <a:lvl2pPr marL="457200" indent="0">
              <a:buNone/>
              <a:defRPr sz="1400"/>
            </a:lvl2pPr>
            <a:lvl3pPr marL="914400" indent="0">
              <a:buNone/>
              <a:defRPr sz="1400"/>
            </a:lvl3pPr>
            <a:lvl4pPr marL="1371600" indent="0">
              <a:buNone/>
              <a:defRPr sz="1400"/>
            </a:lvl4pPr>
            <a:lvl5pPr marL="1828800" indent="0">
              <a:buFont typeface="Arial" panose="020B0604020202020204" pitchFamily="34" charset="0"/>
              <a:buNone/>
              <a:defRPr sz="1400"/>
            </a:lvl5pPr>
          </a:lstStyle>
          <a:p>
            <a:pPr lvl="0"/>
            <a:r>
              <a:rPr lang="en-US" smtClean="0"/>
              <a:t>Speaker bio</a:t>
            </a:r>
            <a:endParaRPr lang="en-US" dirty="0" smtClean="0"/>
          </a:p>
        </p:txBody>
      </p:sp>
      <p:sp>
        <p:nvSpPr>
          <p:cNvPr id="24"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5"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Speaker Bios</a:t>
            </a:r>
            <a:endParaRPr lang="en-US" dirty="0"/>
          </a:p>
        </p:txBody>
      </p:sp>
      <p:sp>
        <p:nvSpPr>
          <p:cNvPr id="10" name="Picture Placeholder 4"/>
          <p:cNvSpPr>
            <a:spLocks noGrp="1"/>
          </p:cNvSpPr>
          <p:nvPr>
            <p:ph type="pic" sz="quarter" idx="16" hasCustomPrompt="1"/>
          </p:nvPr>
        </p:nvSpPr>
        <p:spPr>
          <a:xfrm>
            <a:off x="990600" y="1828800"/>
            <a:ext cx="914400" cy="914400"/>
          </a:xfrm>
        </p:spPr>
        <p:txBody>
          <a:bodyPr>
            <a:normAutofit/>
          </a:bodyPr>
          <a:lstStyle>
            <a:lvl1pPr marL="0" indent="0">
              <a:buNone/>
              <a:defRPr sz="1050"/>
            </a:lvl1pPr>
          </a:lstStyle>
          <a:p>
            <a:r>
              <a:rPr lang="en-US" smtClean="0"/>
              <a:t>Click on icon to add headshot</a:t>
            </a:r>
            <a:endParaRPr lang="en-US"/>
          </a:p>
        </p:txBody>
      </p:sp>
      <p:sp>
        <p:nvSpPr>
          <p:cNvPr id="16" name="Text Placeholder 7"/>
          <p:cNvSpPr>
            <a:spLocks noGrp="1"/>
          </p:cNvSpPr>
          <p:nvPr>
            <p:ph type="body" sz="quarter" idx="17" hasCustomPrompt="1"/>
          </p:nvPr>
        </p:nvSpPr>
        <p:spPr>
          <a:xfrm>
            <a:off x="2079625" y="1783080"/>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17" name="Text Placeholder 7"/>
          <p:cNvSpPr>
            <a:spLocks noGrp="1"/>
          </p:cNvSpPr>
          <p:nvPr>
            <p:ph type="body" sz="quarter" idx="18" hasCustomPrompt="1"/>
          </p:nvPr>
        </p:nvSpPr>
        <p:spPr>
          <a:xfrm>
            <a:off x="2079625" y="2368296"/>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sp>
        <p:nvSpPr>
          <p:cNvPr id="18" name="Picture Placeholder 4"/>
          <p:cNvSpPr>
            <a:spLocks noGrp="1"/>
          </p:cNvSpPr>
          <p:nvPr>
            <p:ph type="pic" sz="quarter" idx="19" hasCustomPrompt="1"/>
          </p:nvPr>
        </p:nvSpPr>
        <p:spPr>
          <a:xfrm>
            <a:off x="990600" y="4224528"/>
            <a:ext cx="914400" cy="914400"/>
          </a:xfrm>
        </p:spPr>
        <p:txBody>
          <a:bodyPr>
            <a:normAutofit/>
          </a:bodyPr>
          <a:lstStyle>
            <a:lvl1pPr marL="0" marR="0" indent="0" algn="l" defTabSz="914400"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050"/>
            </a:lvl1pPr>
          </a:lstStyle>
          <a:p>
            <a:r>
              <a:rPr lang="en-US" smtClean="0"/>
              <a:t>Click on icon to add headshot</a:t>
            </a:r>
          </a:p>
        </p:txBody>
      </p:sp>
      <p:sp>
        <p:nvSpPr>
          <p:cNvPr id="19" name="Text Placeholder 7"/>
          <p:cNvSpPr>
            <a:spLocks noGrp="1"/>
          </p:cNvSpPr>
          <p:nvPr>
            <p:ph type="body" sz="quarter" idx="20" hasCustomPrompt="1"/>
          </p:nvPr>
        </p:nvSpPr>
        <p:spPr>
          <a:xfrm>
            <a:off x="2079625" y="4178808"/>
            <a:ext cx="2111375" cy="525780"/>
          </a:xfrm>
        </p:spPr>
        <p:txBody>
          <a:bodyPr lIns="0" tIns="0" rIns="0" bIns="0" anchor="b">
            <a:noAutofit/>
          </a:bodyPr>
          <a:lstStyle>
            <a:lvl1pPr marL="0" indent="0">
              <a:lnSpc>
                <a:spcPct val="100000"/>
              </a:lnSpc>
              <a:buNone/>
              <a:defRPr sz="1600" b="1" baseline="0">
                <a:solidFill>
                  <a:schemeClr val="accent2"/>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Name LastName</a:t>
            </a:r>
            <a:endParaRPr lang="en-US"/>
          </a:p>
        </p:txBody>
      </p:sp>
      <p:sp>
        <p:nvSpPr>
          <p:cNvPr id="20" name="Text Placeholder 7"/>
          <p:cNvSpPr>
            <a:spLocks noGrp="1"/>
          </p:cNvSpPr>
          <p:nvPr>
            <p:ph type="body" sz="quarter" idx="21" hasCustomPrompt="1"/>
          </p:nvPr>
        </p:nvSpPr>
        <p:spPr>
          <a:xfrm>
            <a:off x="2079625" y="4764024"/>
            <a:ext cx="2111375" cy="377349"/>
          </a:xfrm>
        </p:spPr>
        <p:txBody>
          <a:bodyPr lIns="0" tIns="0" rIns="0" bIns="0" anchor="ctr">
            <a:noAutofit/>
          </a:bodyPr>
          <a:lstStyle>
            <a:lvl1pPr marL="0" indent="0">
              <a:lnSpc>
                <a:spcPct val="100000"/>
              </a:lnSpc>
              <a:buNone/>
              <a:defRPr sz="1100" b="0" i="1" baseline="0">
                <a:solidFill>
                  <a:schemeClr val="tx1"/>
                </a:solidFill>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smtClean="0"/>
              <a:t>Title, Organization</a:t>
            </a:r>
            <a:endParaRPr lang="en-US"/>
          </a:p>
        </p:txBody>
      </p:sp>
      <p:cxnSp>
        <p:nvCxnSpPr>
          <p:cNvPr id="21" name="Straight Connector 20"/>
          <p:cNvCxnSpPr/>
          <p:nvPr/>
        </p:nvCxnSpPr>
        <p:spPr>
          <a:xfrm>
            <a:off x="990600" y="1636640"/>
            <a:ext cx="3223260"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953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53671"/>
            <a:ext cx="3547872" cy="4559768"/>
          </a:xfrm>
          <a:ln>
            <a:noFill/>
          </a:ln>
        </p:spPr>
        <p:txBody>
          <a:bodyPr>
            <a:normAutofit/>
          </a:bodyPr>
          <a:lstStyle>
            <a:lvl1pPr marL="342900" indent="-342900">
              <a:lnSpc>
                <a:spcPct val="105000"/>
              </a:lnSpc>
              <a:buClr>
                <a:schemeClr val="accent2"/>
              </a:buClr>
              <a:defRPr sz="2000"/>
            </a:lvl1pPr>
            <a:lvl2pPr marL="682625" indent="-285750">
              <a:lnSpc>
                <a:spcPct val="105000"/>
              </a:lnSpc>
              <a:buClr>
                <a:schemeClr val="accent4"/>
              </a:buClr>
              <a:defRPr sz="1800"/>
            </a:lvl2pPr>
            <a:lvl3pPr marL="974725" indent="-228600">
              <a:lnSpc>
                <a:spcPct val="105000"/>
              </a:lnSpc>
              <a:buClr>
                <a:schemeClr val="accent4"/>
              </a:buClr>
              <a:defRPr sz="1400"/>
            </a:lvl3pPr>
            <a:lvl4pPr marL="1257300" indent="-228600">
              <a:lnSpc>
                <a:spcPct val="105000"/>
              </a:lnSpc>
              <a:buClr>
                <a:schemeClr val="accent4"/>
              </a:buClr>
              <a:defRPr sz="1400"/>
            </a:lvl4pPr>
            <a:lvl5pPr marL="1257300" indent="0">
              <a:lnSpc>
                <a:spcPct val="105000"/>
              </a:lnSpc>
              <a:buClr>
                <a:schemeClr val="accent4"/>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5" hasCustomPrompt="1"/>
          </p:nvPr>
        </p:nvSpPr>
        <p:spPr>
          <a:xfrm>
            <a:off x="990600" y="1051560"/>
            <a:ext cx="3124200" cy="228600"/>
          </a:xfrm>
        </p:spPr>
        <p:txBody>
          <a:bodyPr anchor="b">
            <a:normAutofit/>
          </a:bodyPr>
          <a:lstStyle>
            <a:lvl1pPr marL="0" indent="0">
              <a:buNone/>
              <a:defRPr sz="900" baseline="0">
                <a:solidFill>
                  <a:schemeClr val="tx2"/>
                </a:solidFill>
              </a:defRPr>
            </a:lvl1pPr>
          </a:lstStyle>
          <a:p>
            <a:pPr lvl="0"/>
            <a:r>
              <a:rPr lang="en-US" dirty="0" smtClean="0"/>
              <a:t>As of date</a:t>
            </a:r>
            <a:endParaRPr lang="en-US" dirty="0"/>
          </a:p>
        </p:txBody>
      </p:sp>
      <p:sp>
        <p:nvSpPr>
          <p:cNvPr id="12" name="Text Placeholder 7"/>
          <p:cNvSpPr>
            <a:spLocks noGrp="1"/>
          </p:cNvSpPr>
          <p:nvPr>
            <p:ph type="body" sz="quarter" idx="13" hasCustomPrompt="1"/>
          </p:nvPr>
        </p:nvSpPr>
        <p:spPr>
          <a:xfrm>
            <a:off x="990600" y="6053328"/>
            <a:ext cx="7467600"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smtClean="0"/>
              <a:t>Footnotes</a:t>
            </a:r>
            <a:endParaRPr lang="en-US" dirty="0"/>
          </a:p>
        </p:txBody>
      </p:sp>
      <p:sp>
        <p:nvSpPr>
          <p:cNvPr id="14" name="Content Placeholder 10"/>
          <p:cNvSpPr>
            <a:spLocks noGrp="1" noChangeAspect="1"/>
          </p:cNvSpPr>
          <p:nvPr>
            <p:ph sz="quarter" idx="14" hasCustomPrompt="1"/>
          </p:nvPr>
        </p:nvSpPr>
        <p:spPr>
          <a:xfrm>
            <a:off x="4892040" y="1371600"/>
            <a:ext cx="3566160" cy="3566160"/>
          </a:xfrm>
          <a:ln>
            <a:noFill/>
          </a:ln>
        </p:spPr>
        <p:txBody>
          <a:bodyPr>
            <a:noAutofit/>
          </a:bodyPr>
          <a:lstStyle>
            <a:lvl1pPr marL="0" indent="0">
              <a:buNone/>
              <a:defRPr sz="2400" baseline="0"/>
            </a:lvl1pPr>
          </a:lstStyle>
          <a:p>
            <a:pPr lvl="0"/>
            <a:r>
              <a:rPr lang="en-US" dirty="0" smtClean="0"/>
              <a:t>Click on photo icon below to add photo</a:t>
            </a:r>
            <a:endParaRPr lang="en-US" dirty="0"/>
          </a:p>
        </p:txBody>
      </p:sp>
      <p:sp>
        <p:nvSpPr>
          <p:cNvPr id="16" name="Title 1"/>
          <p:cNvSpPr>
            <a:spLocks noGrp="1"/>
          </p:cNvSpPr>
          <p:nvPr>
            <p:ph type="title" hasCustomPrompt="1"/>
          </p:nvPr>
        </p:nvSpPr>
        <p:spPr bwMode="auto">
          <a:xfrm>
            <a:off x="990600" y="289013"/>
            <a:ext cx="7467600" cy="740664"/>
          </a:xfrm>
        </p:spPr>
        <p:txBody>
          <a:bodyPr>
            <a:noAutofit/>
          </a:bodyPr>
          <a:lstStyle>
            <a:lvl1pPr>
              <a:defRPr sz="2600"/>
            </a:lvl1pPr>
          </a:lstStyle>
          <a:p>
            <a:r>
              <a:rPr lang="en-US" smtClean="0"/>
              <a:t>Bullets with Photo</a:t>
            </a:r>
            <a:endParaRPr lang="en-US" dirty="0"/>
          </a:p>
        </p:txBody>
      </p:sp>
    </p:spTree>
    <p:extLst>
      <p:ext uri="{BB962C8B-B14F-4D97-AF65-F5344CB8AC3E}">
        <p14:creationId xmlns:p14="http://schemas.microsoft.com/office/powerpoint/2010/main" val="73899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userDrawn="1"/>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psf\Host\Volumes\CDS\Supplied_Files\Steph Lewis\New PPT template\ BACKGROUNDS\white 4x3 slide.p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90600" y="292608"/>
            <a:ext cx="7540752" cy="741915"/>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90600" y="1371600"/>
            <a:ext cx="7467601" cy="48768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psf\Host\Volumes\CDS\Supplied_Files\Steph Lewis\New PPT template\ BACKGROUNDS\white 4x3 slide.png"/>
          <p:cNvPicPr>
            <a:picLocks noChangeAspect="1" noChangeArrowheads="1"/>
          </p:cNvPicPr>
          <p:nvPr userDrawn="1"/>
        </p:nvPicPr>
        <p:blipFill rotWithShape="1">
          <a:blip r:embed="rId18" cstate="screen">
            <a:extLst>
              <a:ext uri="{28A0092B-C50C-407E-A947-70E740481C1C}">
                <a14:useLocalDpi xmlns:a14="http://schemas.microsoft.com/office/drawing/2010/main"/>
              </a:ext>
            </a:extLst>
          </a:blip>
          <a:src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726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09928" y="239690"/>
            <a:ext cx="990600"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4" name="Title 3"/>
          <p:cNvSpPr>
            <a:spLocks noGrp="1"/>
          </p:cNvSpPr>
          <p:nvPr>
            <p:ph type="ctrTitle"/>
          </p:nvPr>
        </p:nvSpPr>
        <p:spPr>
          <a:xfrm>
            <a:off x="4526280" y="1778952"/>
            <a:ext cx="3886200" cy="1650048"/>
          </a:xfrm>
        </p:spPr>
        <p:txBody>
          <a:bodyPr/>
          <a:lstStyle/>
          <a:p>
            <a:r>
              <a:rPr lang="en-US" dirty="0" smtClean="0"/>
              <a:t>Retirement PLAN FEATURES</a:t>
            </a:r>
            <a:endParaRPr lang="en-US" dirty="0"/>
          </a:p>
        </p:txBody>
      </p:sp>
      <p:sp>
        <p:nvSpPr>
          <p:cNvPr id="2" name="Subtitle 1"/>
          <p:cNvSpPr>
            <a:spLocks noGrp="1"/>
          </p:cNvSpPr>
          <p:nvPr>
            <p:ph type="subTitle" idx="1"/>
          </p:nvPr>
        </p:nvSpPr>
        <p:spPr>
          <a:xfrm>
            <a:off x="4556760" y="5067300"/>
            <a:ext cx="3886200" cy="428625"/>
          </a:xfrm>
          <a:ln>
            <a:noFill/>
          </a:ln>
        </p:spPr>
        <p:txBody>
          <a:bodyPr/>
          <a:lstStyle/>
          <a:p>
            <a:r>
              <a:rPr lang="en-US" dirty="0" smtClean="0">
                <a:solidFill>
                  <a:srgbClr val="FF00FF"/>
                </a:solidFill>
              </a:rPr>
              <a:t>Add Rep Name Here</a:t>
            </a:r>
            <a:endParaRPr lang="en-US" dirty="0">
              <a:solidFill>
                <a:srgbClr val="FF00FF"/>
              </a:solidFill>
            </a:endParaRPr>
          </a:p>
        </p:txBody>
      </p:sp>
      <p:sp>
        <p:nvSpPr>
          <p:cNvPr id="7" name="Rectangle 6"/>
          <p:cNvSpPr/>
          <p:nvPr/>
        </p:nvSpPr>
        <p:spPr>
          <a:xfrm>
            <a:off x="476250" y="442957"/>
            <a:ext cx="1914525" cy="66979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smtClean="0">
                <a:solidFill>
                  <a:srgbClr val="FF00FF"/>
                </a:solidFill>
              </a:rPr>
              <a:t>Advisor Firm Logo Here</a:t>
            </a:r>
          </a:p>
        </p:txBody>
      </p:sp>
      <p:sp>
        <p:nvSpPr>
          <p:cNvPr id="8" name="Rectangle 7"/>
          <p:cNvSpPr/>
          <p:nvPr/>
        </p:nvSpPr>
        <p:spPr>
          <a:xfrm>
            <a:off x="4572000" y="3910519"/>
            <a:ext cx="2095500" cy="90143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dirty="0" smtClean="0">
                <a:solidFill>
                  <a:srgbClr val="FF00FF"/>
                </a:solidFill>
              </a:rPr>
              <a:t>Client logo placeholder</a:t>
            </a:r>
          </a:p>
        </p:txBody>
      </p:sp>
    </p:spTree>
    <p:extLst>
      <p:ext uri="{BB962C8B-B14F-4D97-AF65-F5344CB8AC3E}">
        <p14:creationId xmlns:p14="http://schemas.microsoft.com/office/powerpoint/2010/main" val="104892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Eligibility Icon"/>
          <p:cNvGrpSpPr/>
          <p:nvPr/>
        </p:nvGrpSpPr>
        <p:grpSpPr>
          <a:xfrm>
            <a:off x="988825" y="2744329"/>
            <a:ext cx="438770" cy="409580"/>
            <a:chOff x="3565526" y="-9525"/>
            <a:chExt cx="1527175" cy="1425575"/>
          </a:xfrm>
          <a:solidFill>
            <a:srgbClr val="E5E5E5"/>
          </a:solidFill>
        </p:grpSpPr>
        <p:sp>
          <p:nvSpPr>
            <p:cNvPr id="29"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sp>
        <p:nvSpPr>
          <p:cNvPr id="38" name="Isosceles Triangle 25"/>
          <p:cNvSpPr/>
          <p:nvPr/>
        </p:nvSpPr>
        <p:spPr>
          <a:xfrm rot="16200000">
            <a:off x="4322297" y="2884703"/>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Age-Based Investments</a:t>
            </a:r>
            <a:endParaRPr lang="en-US" dirty="0">
              <a:solidFill>
                <a:srgbClr val="CECECE"/>
              </a:solidFill>
            </a:endParaRP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Bond Mutual Funds/Trusts</a:t>
            </a:r>
            <a:endParaRPr lang="en-US" dirty="0">
              <a:solidFill>
                <a:srgbClr val="F79646"/>
              </a:solidFill>
            </a:endParaRPr>
          </a:p>
        </p:txBody>
      </p:sp>
      <p:sp>
        <p:nvSpPr>
          <p:cNvPr id="77" name="Plan Eligibility"/>
          <p:cNvSpPr>
            <a:spLocks noGrp="1"/>
          </p:cNvSpPr>
          <p:nvPr>
            <p:ph type="body" sz="quarter" idx="13"/>
          </p:nvPr>
        </p:nvSpPr>
        <p:spPr>
          <a:xfrm>
            <a:off x="1753307" y="160946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Stock Mutual Funds/Trusts</a:t>
            </a:r>
            <a:endParaRPr lang="en-US" sz="2000" dirty="0">
              <a:solidFill>
                <a:srgbClr val="CECECE"/>
              </a:solidFill>
            </a:endParaRPr>
          </a:p>
        </p:txBody>
      </p:sp>
      <p:sp>
        <p:nvSpPr>
          <p:cNvPr id="85" name="Freeform 5"/>
          <p:cNvSpPr>
            <a:spLocks noEditPoints="1"/>
          </p:cNvSpPr>
          <p:nvPr/>
        </p:nvSpPr>
        <p:spPr bwMode="auto">
          <a:xfrm>
            <a:off x="988825"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noEditPoints="1"/>
          </p:cNvSpPr>
          <p:nvPr/>
        </p:nvSpPr>
        <p:spPr bwMode="auto">
          <a:xfrm>
            <a:off x="988825"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20" name="Contribution Types"/>
          <p:cNvSpPr txBox="1">
            <a:spLocks/>
          </p:cNvSpPr>
          <p:nvPr/>
        </p:nvSpPr>
        <p:spPr>
          <a:xfrm>
            <a:off x="1753307" y="3865386"/>
            <a:ext cx="2755446"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grpSp>
        <p:nvGrpSpPr>
          <p:cNvPr id="19" name="Eligibility Icon"/>
          <p:cNvGrpSpPr/>
          <p:nvPr/>
        </p:nvGrpSpPr>
        <p:grpSpPr>
          <a:xfrm>
            <a:off x="986215" y="1626865"/>
            <a:ext cx="438770" cy="409579"/>
            <a:chOff x="3565526" y="-9525"/>
            <a:chExt cx="1527175" cy="1425575"/>
          </a:xfrm>
          <a:solidFill>
            <a:srgbClr val="E5E5E5"/>
          </a:solidFill>
        </p:grpSpPr>
        <p:sp>
          <p:nvSpPr>
            <p:cNvPr id="24"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sp>
          <p:nvSpPr>
            <p:cNvPr id="25"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grpSp>
      <p:cxnSp>
        <p:nvCxnSpPr>
          <p:cNvPr id="21" name="Straight Connector 20"/>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18" name="TextBox 17"/>
          <p:cNvSpPr txBox="1"/>
          <p:nvPr/>
        </p:nvSpPr>
        <p:spPr>
          <a:xfrm>
            <a:off x="4564116" y="2086975"/>
            <a:ext cx="4579883"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smtClean="0">
                <a:solidFill>
                  <a:srgbClr val="F79646"/>
                </a:solidFill>
              </a:rPr>
              <a:t>[xx]</a:t>
            </a:r>
            <a:endParaRPr lang="en-US" sz="17500" b="1" dirty="0">
              <a:solidFill>
                <a:srgbClr val="F79646"/>
              </a:solidFill>
            </a:endParaRPr>
          </a:p>
        </p:txBody>
      </p:sp>
    </p:spTree>
    <p:extLst>
      <p:ext uri="{BB962C8B-B14F-4D97-AF65-F5344CB8AC3E}">
        <p14:creationId xmlns:p14="http://schemas.microsoft.com/office/powerpoint/2010/main" val="399860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Isosceles Triangle 25"/>
          <p:cNvSpPr/>
          <p:nvPr/>
        </p:nvSpPr>
        <p:spPr>
          <a:xfrm rot="16200000">
            <a:off x="4323731" y="4103067"/>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Age-Based Investments</a:t>
            </a:r>
            <a:endParaRPr lang="en-US" dirty="0">
              <a:solidFill>
                <a:srgbClr val="CECECE"/>
              </a:solidFill>
            </a:endParaRP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Bond Mutual Funds/Trusts</a:t>
            </a:r>
            <a:endParaRPr lang="en-US" dirty="0">
              <a:solidFill>
                <a:srgbClr val="CECECE"/>
              </a:solidFill>
            </a:endParaRPr>
          </a:p>
        </p:txBody>
      </p:sp>
      <p:grpSp>
        <p:nvGrpSpPr>
          <p:cNvPr id="26" name="Eligibility Icon"/>
          <p:cNvGrpSpPr/>
          <p:nvPr/>
        </p:nvGrpSpPr>
        <p:grpSpPr>
          <a:xfrm>
            <a:off x="986215" y="3970887"/>
            <a:ext cx="438770" cy="409580"/>
            <a:chOff x="3565526" y="-9525"/>
            <a:chExt cx="1527175" cy="1425575"/>
          </a:xfrm>
          <a:solidFill>
            <a:srgbClr val="E5E5E5"/>
          </a:solidFill>
        </p:grpSpPr>
        <p:sp>
          <p:nvSpPr>
            <p:cNvPr id="27"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ctr" anchorCtr="0" compatLnSpc="1">
              <a:prstTxWarp prst="textNoShape">
                <a:avLst/>
              </a:prstTxWarp>
            </a:bodyPr>
            <a:lstStyle/>
            <a:p>
              <a:endParaRPr lang="en-US"/>
            </a:p>
          </p:txBody>
        </p:sp>
        <p:sp>
          <p:nvSpPr>
            <p:cNvPr id="29"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ctr" anchorCtr="0" compatLnSpc="1">
              <a:prstTxWarp prst="textNoShape">
                <a:avLst/>
              </a:prstTxWarp>
            </a:bodyPr>
            <a:lstStyle/>
            <a:p>
              <a:endParaRPr lang="en-US"/>
            </a:p>
          </p:txBody>
        </p:sp>
      </p:grpSp>
      <p:sp>
        <p:nvSpPr>
          <p:cNvPr id="21" name="Contribution Types"/>
          <p:cNvSpPr txBox="1">
            <a:spLocks/>
          </p:cNvSpPr>
          <p:nvPr/>
        </p:nvSpPr>
        <p:spPr>
          <a:xfrm>
            <a:off x="1753307" y="3865386"/>
            <a:ext cx="2755446"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F79646"/>
                </a:solidFill>
              </a:rPr>
              <a:t>Money Market Funds/ Stable Value Trusts</a:t>
            </a:r>
          </a:p>
        </p:txBody>
      </p:sp>
      <p:grpSp>
        <p:nvGrpSpPr>
          <p:cNvPr id="37" name="Eligibility Icon"/>
          <p:cNvGrpSpPr/>
          <p:nvPr/>
        </p:nvGrpSpPr>
        <p:grpSpPr>
          <a:xfrm>
            <a:off x="990600" y="2733390"/>
            <a:ext cx="438770" cy="409579"/>
            <a:chOff x="3565526" y="-9525"/>
            <a:chExt cx="1527175" cy="1425575"/>
          </a:xfrm>
          <a:solidFill>
            <a:srgbClr val="E5E5E5"/>
          </a:solidFill>
        </p:grpSpPr>
        <p:sp>
          <p:nvSpPr>
            <p:cNvPr id="40"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cxnSp>
        <p:nvCxnSpPr>
          <p:cNvPr id="22" name="Straight Connector 21"/>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5" name="Freeform 5"/>
          <p:cNvSpPr>
            <a:spLocks noEditPoints="1"/>
          </p:cNvSpPr>
          <p:nvPr/>
        </p:nvSpPr>
        <p:spPr bwMode="auto">
          <a:xfrm>
            <a:off x="988825"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0"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33" name="Plan Eligibility"/>
          <p:cNvSpPr>
            <a:spLocks noGrp="1"/>
          </p:cNvSpPr>
          <p:nvPr>
            <p:ph type="body" sz="quarter" idx="13"/>
          </p:nvPr>
        </p:nvSpPr>
        <p:spPr>
          <a:xfrm>
            <a:off x="1753307" y="160946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Stock Mutual Funds/Trusts</a:t>
            </a:r>
            <a:endParaRPr lang="en-US" sz="2000" dirty="0">
              <a:solidFill>
                <a:srgbClr val="CECECE"/>
              </a:solidFill>
            </a:endParaRPr>
          </a:p>
        </p:txBody>
      </p:sp>
      <p:grpSp>
        <p:nvGrpSpPr>
          <p:cNvPr id="34" name="Eligibility Icon"/>
          <p:cNvGrpSpPr/>
          <p:nvPr/>
        </p:nvGrpSpPr>
        <p:grpSpPr>
          <a:xfrm>
            <a:off x="986215" y="1626865"/>
            <a:ext cx="438770" cy="409579"/>
            <a:chOff x="3565526" y="-9525"/>
            <a:chExt cx="1527175" cy="1425575"/>
          </a:xfrm>
          <a:solidFill>
            <a:srgbClr val="E5E5E5"/>
          </a:solidFill>
        </p:grpSpPr>
        <p:sp>
          <p:nvSpPr>
            <p:cNvPr id="35"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sp>
          <p:nvSpPr>
            <p:cNvPr id="36"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19"/>
          <p:cNvSpPr txBox="1"/>
          <p:nvPr/>
        </p:nvSpPr>
        <p:spPr>
          <a:xfrm>
            <a:off x="4564116" y="2086975"/>
            <a:ext cx="4579883"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smtClean="0">
                <a:solidFill>
                  <a:srgbClr val="F79646"/>
                </a:solidFill>
              </a:rPr>
              <a:t>[xx]</a:t>
            </a:r>
            <a:endParaRPr lang="en-US" sz="17500" b="1" dirty="0">
              <a:solidFill>
                <a:srgbClr val="F79646"/>
              </a:solidFill>
            </a:endParaRPr>
          </a:p>
        </p:txBody>
      </p:sp>
    </p:spTree>
    <p:extLst>
      <p:ext uri="{BB962C8B-B14F-4D97-AF65-F5344CB8AC3E}">
        <p14:creationId xmlns:p14="http://schemas.microsoft.com/office/powerpoint/2010/main" val="129893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Isosceles Triangle 25"/>
          <p:cNvSpPr/>
          <p:nvPr/>
        </p:nvSpPr>
        <p:spPr>
          <a:xfrm rot="16200000">
            <a:off x="4317983" y="5294041"/>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Age-Based Investments</a:t>
            </a:r>
            <a:endParaRPr lang="en-US" dirty="0">
              <a:solidFill>
                <a:srgbClr val="F79646"/>
              </a:solidFill>
            </a:endParaRPr>
          </a:p>
        </p:txBody>
      </p:sp>
      <p:sp>
        <p:nvSpPr>
          <p:cNvPr id="68" name="Contribution Types"/>
          <p:cNvSpPr txBox="1">
            <a:spLocks/>
          </p:cNvSpPr>
          <p:nvPr/>
        </p:nvSpPr>
        <p:spPr>
          <a:xfrm>
            <a:off x="1753306" y="3871833"/>
            <a:ext cx="2754306" cy="62058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cxnSp>
        <p:nvCxnSpPr>
          <p:cNvPr id="31" name="Straight Connector 30"/>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43" name="Eligibility Icon"/>
          <p:cNvGrpSpPr/>
          <p:nvPr/>
        </p:nvGrpSpPr>
        <p:grpSpPr>
          <a:xfrm>
            <a:off x="984787" y="5165167"/>
            <a:ext cx="438770" cy="409579"/>
            <a:chOff x="3565526" y="-9525"/>
            <a:chExt cx="1527175" cy="1425575"/>
          </a:xfrm>
          <a:solidFill>
            <a:srgbClr val="E5E5E5"/>
          </a:solidFill>
        </p:grpSpPr>
        <p:sp>
          <p:nvSpPr>
            <p:cNvPr id="44"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46" name="Eligibility Icon"/>
          <p:cNvGrpSpPr/>
          <p:nvPr/>
        </p:nvGrpSpPr>
        <p:grpSpPr>
          <a:xfrm>
            <a:off x="984787" y="3969313"/>
            <a:ext cx="438770" cy="409579"/>
            <a:chOff x="3565526" y="-9525"/>
            <a:chExt cx="1527175" cy="1425575"/>
          </a:xfrm>
          <a:solidFill>
            <a:srgbClr val="E5E5E5"/>
          </a:solidFill>
        </p:grpSpPr>
        <p:sp>
          <p:nvSpPr>
            <p:cNvPr id="47"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49"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30"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Bond Mutual Funds/Trusts</a:t>
            </a:r>
            <a:endParaRPr lang="en-US" dirty="0">
              <a:solidFill>
                <a:srgbClr val="CECECE"/>
              </a:solidFill>
            </a:endParaRPr>
          </a:p>
        </p:txBody>
      </p:sp>
      <p:grpSp>
        <p:nvGrpSpPr>
          <p:cNvPr id="33" name="Eligibility Icon"/>
          <p:cNvGrpSpPr/>
          <p:nvPr/>
        </p:nvGrpSpPr>
        <p:grpSpPr>
          <a:xfrm>
            <a:off x="990600" y="2733390"/>
            <a:ext cx="438770" cy="409579"/>
            <a:chOff x="3565526" y="-9525"/>
            <a:chExt cx="1527175" cy="1425575"/>
          </a:xfrm>
          <a:solidFill>
            <a:srgbClr val="E5E5E5"/>
          </a:solidFill>
        </p:grpSpPr>
        <p:sp>
          <p:nvSpPr>
            <p:cNvPr id="34"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23" name="Plan Eligibility"/>
          <p:cNvSpPr>
            <a:spLocks noGrp="1"/>
          </p:cNvSpPr>
          <p:nvPr>
            <p:ph type="body" sz="quarter" idx="13"/>
          </p:nvPr>
        </p:nvSpPr>
        <p:spPr>
          <a:xfrm>
            <a:off x="1753307" y="160946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Stock Mutual Funds/Trusts</a:t>
            </a:r>
            <a:endParaRPr lang="en-US" sz="2000" dirty="0">
              <a:solidFill>
                <a:srgbClr val="CECECE"/>
              </a:solidFill>
            </a:endParaRPr>
          </a:p>
        </p:txBody>
      </p:sp>
      <p:grpSp>
        <p:nvGrpSpPr>
          <p:cNvPr id="24" name="Eligibility Icon"/>
          <p:cNvGrpSpPr/>
          <p:nvPr/>
        </p:nvGrpSpPr>
        <p:grpSpPr>
          <a:xfrm>
            <a:off x="986215" y="1626865"/>
            <a:ext cx="438770" cy="409579"/>
            <a:chOff x="3565526" y="-9525"/>
            <a:chExt cx="1527175" cy="1425575"/>
          </a:xfrm>
          <a:solidFill>
            <a:srgbClr val="E5E5E5"/>
          </a:solidFill>
        </p:grpSpPr>
        <p:sp>
          <p:nvSpPr>
            <p:cNvPr id="25"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sp>
          <p:nvSpPr>
            <p:cNvPr id="36"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grpSp>
      <p:sp>
        <p:nvSpPr>
          <p:cNvPr id="22" name="TextBox 21"/>
          <p:cNvSpPr txBox="1"/>
          <p:nvPr/>
        </p:nvSpPr>
        <p:spPr>
          <a:xfrm>
            <a:off x="4564116" y="2086975"/>
            <a:ext cx="4579883"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smtClean="0">
                <a:solidFill>
                  <a:srgbClr val="F79646"/>
                </a:solidFill>
              </a:rPr>
              <a:t>[xx]</a:t>
            </a:r>
            <a:endParaRPr lang="en-US" sz="17500" b="1" dirty="0">
              <a:solidFill>
                <a:srgbClr val="F79646"/>
              </a:solidFill>
            </a:endParaRPr>
          </a:p>
        </p:txBody>
      </p:sp>
    </p:spTree>
    <p:extLst>
      <p:ext uri="{BB962C8B-B14F-4D97-AF65-F5344CB8AC3E}">
        <p14:creationId xmlns:p14="http://schemas.microsoft.com/office/powerpoint/2010/main" val="276617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345381" y="3777269"/>
            <a:ext cx="2824917" cy="169008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r>
              <a:rPr lang="en-US" sz="1100" dirty="0" smtClean="0">
                <a:solidFill>
                  <a:srgbClr val="FF00FF"/>
                </a:solidFill>
              </a:rPr>
              <a:t>Add/delete </a:t>
            </a:r>
            <a:r>
              <a:rPr lang="en-US" sz="1100" dirty="0">
                <a:solidFill>
                  <a:srgbClr val="FF00FF"/>
                </a:solidFill>
              </a:rPr>
              <a:t>based on what participant can find at the website listed above</a:t>
            </a:r>
            <a:endParaRPr lang="en-US" sz="1100" dirty="0" smtClean="0">
              <a:solidFill>
                <a:srgbClr val="FF00FF"/>
              </a:solidFill>
            </a:endParaRPr>
          </a:p>
        </p:txBody>
      </p:sp>
      <p:sp>
        <p:nvSpPr>
          <p:cNvPr id="16" name="Rectangle 15"/>
          <p:cNvSpPr/>
          <p:nvPr/>
        </p:nvSpPr>
        <p:spPr>
          <a:xfrm>
            <a:off x="5345381" y="1573819"/>
            <a:ext cx="2824918" cy="1708998"/>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Fill in website address where participants can obtain additional </a:t>
            </a:r>
            <a:r>
              <a:rPr lang="en-US" sz="1100" dirty="0" smtClean="0">
                <a:solidFill>
                  <a:srgbClr val="FF00FF"/>
                </a:solidFill>
              </a:rPr>
              <a:t>information</a:t>
            </a: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p:txBody>
      </p:sp>
      <p:sp>
        <p:nvSpPr>
          <p:cNvPr id="17" name="TextBox 1"/>
          <p:cNvSpPr txBox="1"/>
          <p:nvPr/>
        </p:nvSpPr>
        <p:spPr>
          <a:xfrm>
            <a:off x="516196" y="1456443"/>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rgbClr val="F79646"/>
                </a:solidFill>
              </a:rPr>
              <a:t>[xx]</a:t>
            </a:r>
            <a:endParaRPr lang="en-US" sz="4800" b="1" dirty="0">
              <a:solidFill>
                <a:srgbClr val="F79646"/>
              </a:solidFill>
            </a:endParaRPr>
          </a:p>
        </p:txBody>
      </p:sp>
      <p:sp>
        <p:nvSpPr>
          <p:cNvPr id="18" name="TextBox 1"/>
          <p:cNvSpPr txBox="1"/>
          <p:nvPr/>
        </p:nvSpPr>
        <p:spPr>
          <a:xfrm>
            <a:off x="516196" y="2587791"/>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rgbClr val="F79646"/>
                </a:solidFill>
              </a:rPr>
              <a:t>[xx]</a:t>
            </a:r>
            <a:endParaRPr lang="en-US" sz="4800" b="1" dirty="0">
              <a:solidFill>
                <a:srgbClr val="F79646"/>
              </a:solidFill>
            </a:endParaRPr>
          </a:p>
        </p:txBody>
      </p:sp>
      <p:sp>
        <p:nvSpPr>
          <p:cNvPr id="19" name="TextBox 1"/>
          <p:cNvSpPr txBox="1"/>
          <p:nvPr/>
        </p:nvSpPr>
        <p:spPr>
          <a:xfrm>
            <a:off x="516196" y="3806344"/>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rgbClr val="F79646"/>
                </a:solidFill>
              </a:rPr>
              <a:t>[xx]</a:t>
            </a:r>
            <a:endParaRPr lang="en-US" sz="4800" b="1" dirty="0">
              <a:solidFill>
                <a:srgbClr val="F79646"/>
              </a:solidFill>
            </a:endParaRPr>
          </a:p>
        </p:txBody>
      </p:sp>
      <p:sp>
        <p:nvSpPr>
          <p:cNvPr id="20" name="TextBox 1"/>
          <p:cNvSpPr txBox="1"/>
          <p:nvPr/>
        </p:nvSpPr>
        <p:spPr>
          <a:xfrm>
            <a:off x="516196" y="4988090"/>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rgbClr val="F79646"/>
                </a:solidFill>
              </a:rPr>
              <a:t>[xx]</a:t>
            </a:r>
            <a:endParaRPr lang="en-US" sz="4800" b="1" dirty="0">
              <a:solidFill>
                <a:srgbClr val="F79646"/>
              </a:solidFill>
            </a:endParaRPr>
          </a:p>
        </p:txBody>
      </p:sp>
      <p:sp>
        <p:nvSpPr>
          <p:cNvPr id="77" name="Plan Eligibility"/>
          <p:cNvSpPr>
            <a:spLocks noGrp="1"/>
          </p:cNvSpPr>
          <p:nvPr>
            <p:ph type="body" sz="quarter" idx="13"/>
          </p:nvPr>
        </p:nvSpPr>
        <p:spPr>
          <a:xfrm>
            <a:off x="1753307" y="159717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chemeClr val="accent6"/>
                </a:solidFill>
              </a:rPr>
              <a:t>Stock Mutual Funds/Trusts</a:t>
            </a:r>
            <a:endParaRPr lang="en-US" sz="2000" dirty="0">
              <a:solidFill>
                <a:schemeClr val="accent6"/>
              </a:solidFill>
            </a:endParaRPr>
          </a:p>
        </p:txBody>
      </p:sp>
      <p:cxnSp>
        <p:nvCxnSpPr>
          <p:cNvPr id="37" name="Straight Connector 8"/>
          <p:cNvCxnSpPr/>
          <p:nvPr/>
        </p:nvCxnSpPr>
        <p:spPr>
          <a:xfrm>
            <a:off x="4559023" y="136683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chemeClr val="accent6"/>
                </a:solidFill>
              </a:rPr>
              <a:t>Age-Based Investments</a:t>
            </a:r>
            <a:endParaRPr lang="en-US" dirty="0">
              <a:solidFill>
                <a:schemeClr val="accent6"/>
              </a:solidFill>
            </a:endParaRPr>
          </a:p>
        </p:txBody>
      </p:sp>
      <p:sp>
        <p:nvSpPr>
          <p:cNvPr id="68" name="Contribution Types"/>
          <p:cNvSpPr txBox="1">
            <a:spLocks/>
          </p:cNvSpPr>
          <p:nvPr/>
        </p:nvSpPr>
        <p:spPr>
          <a:xfrm>
            <a:off x="1753307" y="3865386"/>
            <a:ext cx="2739180"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chemeClr val="accent6"/>
                </a:solidFill>
              </a:rPr>
              <a:t>Money Market Funds/ Stable Value Trusts</a:t>
            </a: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chemeClr val="accent6"/>
                </a:solidFill>
              </a:rPr>
              <a:t>Bond Mutual Funds/Trusts</a:t>
            </a:r>
            <a:endParaRPr lang="en-US" dirty="0">
              <a:solidFill>
                <a:schemeClr val="accent6"/>
              </a:solidFill>
            </a:endParaRPr>
          </a:p>
        </p:txBody>
      </p:sp>
      <p:sp>
        <p:nvSpPr>
          <p:cNvPr id="42" name="Rectangle 28"/>
          <p:cNvSpPr/>
          <p:nvPr/>
        </p:nvSpPr>
        <p:spPr>
          <a:xfrm>
            <a:off x="5402143" y="2313135"/>
            <a:ext cx="2711392" cy="108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b="1" dirty="0" smtClean="0">
                <a:solidFill>
                  <a:srgbClr val="F79646"/>
                </a:solidFill>
              </a:rPr>
              <a:t>FURTHER DETAIL</a:t>
            </a:r>
            <a:r>
              <a:rPr lang="en-US" sz="1600" b="1" dirty="0">
                <a:solidFill>
                  <a:srgbClr val="F79646"/>
                </a:solidFill>
              </a:rPr>
              <a:t> </a:t>
            </a:r>
            <a:r>
              <a:rPr lang="en-US" sz="1600" b="1" dirty="0" smtClean="0">
                <a:solidFill>
                  <a:srgbClr val="F79646"/>
                </a:solidFill>
              </a:rPr>
              <a:t>AT</a:t>
            </a:r>
            <a:br>
              <a:rPr lang="en-US" sz="1600" b="1" dirty="0" smtClean="0">
                <a:solidFill>
                  <a:srgbClr val="F79646"/>
                </a:solidFill>
              </a:rPr>
            </a:br>
            <a:r>
              <a:rPr lang="en-US" sz="1600" b="1" dirty="0">
                <a:solidFill>
                  <a:srgbClr val="F79646"/>
                </a:solidFill>
              </a:rPr>
              <a:t>[</a:t>
            </a:r>
            <a:r>
              <a:rPr lang="en-US" b="1" dirty="0" smtClean="0">
                <a:solidFill>
                  <a:srgbClr val="F79646"/>
                </a:solidFill>
              </a:rPr>
              <a:t>website address]</a:t>
            </a:r>
          </a:p>
        </p:txBody>
      </p:sp>
      <p:sp>
        <p:nvSpPr>
          <p:cNvPr id="43" name="Rectangle 29"/>
          <p:cNvSpPr/>
          <p:nvPr/>
        </p:nvSpPr>
        <p:spPr bwMode="ltGray">
          <a:xfrm>
            <a:off x="5345381" y="356845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smtClean="0"/>
          </a:p>
        </p:txBody>
      </p:sp>
      <p:sp>
        <p:nvSpPr>
          <p:cNvPr id="44" name="TextBox 30"/>
          <p:cNvSpPr txBox="1"/>
          <p:nvPr/>
        </p:nvSpPr>
        <p:spPr>
          <a:xfrm>
            <a:off x="5472109" y="3669358"/>
            <a:ext cx="2584665" cy="1292662"/>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Current list of investment options </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Performance information</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Morningstar fund fact sheets</a:t>
            </a:r>
          </a:p>
          <a:p>
            <a:pPr lvl="0"/>
            <a:endParaRPr lang="en-US" sz="1200" i="1" dirty="0">
              <a:solidFill>
                <a:schemeClr val="accent3">
                  <a:lumMod val="60000"/>
                  <a:lumOff val="40000"/>
                </a:schemeClr>
              </a:solidFill>
            </a:endParaRPr>
          </a:p>
        </p:txBody>
      </p:sp>
      <p:sp>
        <p:nvSpPr>
          <p:cNvPr id="15" name="Rectangle 3"/>
          <p:cNvSpPr>
            <a:spLocks noChangeArrowheads="1"/>
          </p:cNvSpPr>
          <p:nvPr/>
        </p:nvSpPr>
        <p:spPr bwMode="auto">
          <a:xfrm>
            <a:off x="990602" y="6379733"/>
            <a:ext cx="7315198"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47472" anchor="b">
            <a:spAutoFit/>
          </a:bodyPr>
          <a:lstStyle>
            <a:lvl1pPr eaLnBrk="0" hangingPunct="0">
              <a:spcAft>
                <a:spcPts val="1200"/>
              </a:spcAft>
              <a:buClr>
                <a:schemeClr val="bg2"/>
              </a:buClr>
              <a:buFont typeface="Wingdings" pitchFamily="2" charset="2"/>
              <a:buChar char="§"/>
              <a:defRPr>
                <a:solidFill>
                  <a:schemeClr val="bg2"/>
                </a:solidFill>
                <a:latin typeface="Verdana" pitchFamily="34" charset="0"/>
                <a:ea typeface="ＭＳ Ｐゴシック" pitchFamily="34" charset="-128"/>
                <a:cs typeface="ＭＳ Ｐゴシック" pitchFamily="34" charset="-128"/>
              </a:defRPr>
            </a:lvl1pPr>
            <a:lvl2pPr marL="742950" indent="-285750" eaLnBrk="0" hangingPunct="0">
              <a:spcAft>
                <a:spcPts val="1000"/>
              </a:spcAft>
              <a:buClr>
                <a:schemeClr val="bg2"/>
              </a:buClr>
              <a:buFont typeface="Wingdings" pitchFamily="2" charset="2"/>
              <a:buChar char="§"/>
              <a:defRPr sz="1600">
                <a:solidFill>
                  <a:schemeClr val="bg2"/>
                </a:solidFill>
                <a:latin typeface="Verdana" pitchFamily="34" charset="0"/>
                <a:ea typeface="ＭＳ Ｐゴシック" pitchFamily="34" charset="-128"/>
                <a:cs typeface="Arial" pitchFamily="34" charset="0"/>
              </a:defRPr>
            </a:lvl2pPr>
            <a:lvl3pPr marL="11430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3pPr>
            <a:lvl4pPr marL="16002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4pPr>
            <a:lvl5pPr marL="2057400" indent="-228600" eaLnBrk="0" hangingPunct="0">
              <a:spcBef>
                <a:spcPct val="20000"/>
              </a:spcBef>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1600">
                <a:solidFill>
                  <a:schemeClr val="bg2"/>
                </a:solidFill>
                <a:latin typeface="Verdana" pitchFamily="34" charset="0"/>
                <a:ea typeface="Arial" pitchFamily="34" charset="0"/>
                <a:cs typeface="Arial" pitchFamily="34" charset="0"/>
              </a:defRPr>
            </a:lvl9pPr>
          </a:lstStyle>
          <a:p>
            <a:pPr eaLnBrk="1" hangingPunct="1">
              <a:spcAft>
                <a:spcPct val="0"/>
              </a:spcAft>
              <a:buClrTx/>
              <a:buSzPct val="75000"/>
              <a:buNone/>
            </a:pPr>
            <a:r>
              <a:rPr lang="en-US" altLang="en-US" sz="800" dirty="0" smtClean="0">
                <a:solidFill>
                  <a:srgbClr val="3B3B3B"/>
                </a:solidFill>
                <a:latin typeface="Arial" pitchFamily="34" charset="0"/>
                <a:cs typeface="Arial" pitchFamily="34" charset="0"/>
              </a:rPr>
              <a:t>All </a:t>
            </a:r>
            <a:r>
              <a:rPr lang="en-US" altLang="en-US" sz="800" dirty="0">
                <a:solidFill>
                  <a:srgbClr val="3B3B3B"/>
                </a:solidFill>
                <a:latin typeface="Arial" pitchFamily="34" charset="0"/>
                <a:cs typeface="Arial" pitchFamily="34" charset="0"/>
              </a:rPr>
              <a:t>investments involve risk, including possible loss of principal</a:t>
            </a:r>
            <a:r>
              <a:rPr lang="en-US" altLang="en-US" sz="800" dirty="0" smtClean="0">
                <a:solidFill>
                  <a:srgbClr val="3B3B3B"/>
                </a:solidFill>
                <a:latin typeface="Arial" pitchFamily="34" charset="0"/>
                <a:cs typeface="Arial" pitchFamily="34" charset="0"/>
              </a:rPr>
              <a:t>.</a:t>
            </a:r>
            <a:endParaRPr lang="en-US" altLang="en-US" sz="800" dirty="0">
              <a:solidFill>
                <a:srgbClr val="3B3B3B"/>
              </a:solidFill>
              <a:latin typeface="Arial" pitchFamily="34" charset="0"/>
              <a:cs typeface="Arial" pitchFamily="34" charset="0"/>
            </a:endParaRPr>
          </a:p>
        </p:txBody>
      </p:sp>
      <p:sp>
        <p:nvSpPr>
          <p:cNvPr id="22" name="Title 1"/>
          <p:cNvSpPr txBox="1">
            <a:spLocks/>
          </p:cNvSpPr>
          <p:nvPr/>
        </p:nvSpPr>
        <p:spPr bwMode="auto">
          <a:xfrm>
            <a:off x="990600" y="266701"/>
            <a:ext cx="789305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mtClean="0"/>
              <a:t>PLAN FEATURES: </a:t>
            </a:r>
            <a:r>
              <a:rPr lang="en-US" smtClean="0">
                <a:solidFill>
                  <a:schemeClr val="tx2"/>
                </a:solidFill>
              </a:rPr>
              <a:t>INVESTMENT OPTIONS</a:t>
            </a:r>
            <a:endParaRPr lang="en-US" dirty="0">
              <a:solidFill>
                <a:schemeClr val="tx2"/>
              </a:solidFill>
            </a:endParaRPr>
          </a:p>
        </p:txBody>
      </p:sp>
    </p:spTree>
    <p:extLst>
      <p:ext uri="{BB962C8B-B14F-4D97-AF65-F5344CB8AC3E}">
        <p14:creationId xmlns:p14="http://schemas.microsoft.com/office/powerpoint/2010/main" val="325405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0"/>
            <a:ext cx="7467600" cy="723900"/>
          </a:xfrm>
        </p:spPr>
        <p:txBody>
          <a:bodyPr/>
          <a:lstStyle/>
          <a:p>
            <a:r>
              <a:rPr lang="en-US" cap="all" dirty="0" smtClean="0"/>
              <a:t>Plan Features</a:t>
            </a:r>
            <a:endParaRPr lang="en-US" cap="all" dirty="0"/>
          </a:p>
        </p:txBody>
      </p:sp>
      <p:sp>
        <p:nvSpPr>
          <p:cNvPr id="26" name="Isosceles Triangle 25"/>
          <p:cNvSpPr/>
          <p:nvPr/>
        </p:nvSpPr>
        <p:spPr>
          <a:xfrm rot="16200000">
            <a:off x="4321137" y="163870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5"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Beneficiaries</a:t>
            </a:r>
            <a:endParaRPr lang="en-US" dirty="0">
              <a:solidFill>
                <a:srgbClr val="CECECE"/>
              </a:solidFill>
            </a:endParaRPr>
          </a:p>
        </p:txBody>
      </p:sp>
      <p:sp>
        <p:nvSpPr>
          <p:cNvPr id="4"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Loans</a:t>
            </a:r>
            <a:endParaRPr lang="en-US" dirty="0">
              <a:solidFill>
                <a:srgbClr val="CECECE"/>
              </a:solidFill>
            </a:endParaRPr>
          </a:p>
        </p:txBody>
      </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Withdrawals</a:t>
            </a:r>
            <a:endParaRPr lang="en-US" sz="2000" dirty="0">
              <a:solidFill>
                <a:srgbClr val="F79646"/>
              </a:solidFill>
            </a:endParaRPr>
          </a:p>
        </p:txBody>
      </p:sp>
      <p:grpSp>
        <p:nvGrpSpPr>
          <p:cNvPr id="19" name="Group 50"/>
          <p:cNvGrpSpPr/>
          <p:nvPr/>
        </p:nvGrpSpPr>
        <p:grpSpPr>
          <a:xfrm>
            <a:off x="1484638" y="1594403"/>
            <a:ext cx="467922" cy="327396"/>
            <a:chOff x="7069137" y="5060245"/>
            <a:chExt cx="2074863" cy="1246188"/>
          </a:xfrm>
          <a:solidFill>
            <a:srgbClr val="F79646"/>
          </a:solidFill>
        </p:grpSpPr>
        <p:sp>
          <p:nvSpPr>
            <p:cNvPr id="20"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53"/>
          <p:cNvGrpSpPr/>
          <p:nvPr/>
        </p:nvGrpSpPr>
        <p:grpSpPr>
          <a:xfrm>
            <a:off x="1515460" y="2474003"/>
            <a:ext cx="407026" cy="407842"/>
            <a:chOff x="4508499" y="4242682"/>
            <a:chExt cx="1582738" cy="1585913"/>
          </a:xfrm>
          <a:solidFill>
            <a:srgbClr val="E5E5E5"/>
          </a:solidFill>
        </p:grpSpPr>
        <p:sp>
          <p:nvSpPr>
            <p:cNvPr id="23"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Plan Eligibility: detail"/>
          <p:cNvSpPr txBox="1"/>
          <p:nvPr/>
        </p:nvSpPr>
        <p:spPr>
          <a:xfrm>
            <a:off x="5038724" y="1366838"/>
            <a:ext cx="3070559"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Under specific </a:t>
            </a:r>
            <a:r>
              <a:rPr lang="en-US" dirty="0" smtClean="0">
                <a:solidFill>
                  <a:srgbClr val="3B3B3B"/>
                </a:solidFill>
              </a:rPr>
              <a:t>circumstances, </a:t>
            </a:r>
            <a:r>
              <a:rPr lang="en-US" dirty="0">
                <a:solidFill>
                  <a:srgbClr val="3B3B3B"/>
                </a:solidFill>
              </a:rPr>
              <a:t>you have access to your vested account </a:t>
            </a:r>
            <a:r>
              <a:rPr lang="en-US" dirty="0" smtClean="0">
                <a:solidFill>
                  <a:srgbClr val="3B3B3B"/>
                </a:solidFill>
              </a:rPr>
              <a:t>balance</a:t>
            </a:r>
            <a:endParaRPr lang="en-US" dirty="0">
              <a:solidFill>
                <a:srgbClr val="3B3B3B"/>
              </a:solidFill>
            </a:endParaRPr>
          </a:p>
        </p:txBody>
      </p:sp>
      <p:cxnSp>
        <p:nvCxnSpPr>
          <p:cNvPr id="29" name="Straight Connector 28"/>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80968" y="3472703"/>
            <a:ext cx="475261" cy="375230"/>
            <a:chOff x="4533900" y="3357563"/>
            <a:chExt cx="1636713" cy="1292225"/>
          </a:xfrm>
          <a:solidFill>
            <a:srgbClr val="E5E5E5"/>
          </a:solidFill>
        </p:grpSpPr>
        <p:sp>
          <p:nvSpPr>
            <p:cNvPr id="31"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7"/>
          <p:cNvSpPr/>
          <p:nvPr/>
        </p:nvSpPr>
        <p:spPr>
          <a:xfrm>
            <a:off x="7477803" y="422214"/>
            <a:ext cx="1506770" cy="553544"/>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oAutofit/>
          </a:bodyPr>
          <a:lstStyle/>
          <a:p>
            <a:pPr algn="ctr"/>
            <a:r>
              <a:rPr lang="en-US" sz="1050" dirty="0">
                <a:solidFill>
                  <a:srgbClr val="FF00FF"/>
                </a:solidFill>
              </a:rPr>
              <a:t>See the appendix for slide variations.</a:t>
            </a:r>
            <a:endParaRPr lang="en-US" sz="1050" dirty="0" smtClean="0">
              <a:solidFill>
                <a:srgbClr val="FF00FF"/>
              </a:solidFill>
            </a:endParaRPr>
          </a:p>
        </p:txBody>
      </p:sp>
    </p:spTree>
    <p:extLst>
      <p:ext uri="{BB962C8B-B14F-4D97-AF65-F5344CB8AC3E}">
        <p14:creationId xmlns:p14="http://schemas.microsoft.com/office/powerpoint/2010/main" val="40775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rot="16200000">
            <a:off x="4321137" y="2546820"/>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5"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Beneficiaries</a:t>
            </a:r>
            <a:endParaRPr lang="en-US" dirty="0">
              <a:solidFill>
                <a:srgbClr val="CECECE"/>
              </a:solidFill>
            </a:endParaRPr>
          </a:p>
        </p:txBody>
      </p:sp>
      <p:sp>
        <p:nvSpPr>
          <p:cNvPr id="4"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Loans</a:t>
            </a:r>
            <a:endParaRPr lang="en-US" dirty="0">
              <a:solidFill>
                <a:srgbClr val="F79646"/>
              </a:solidFill>
            </a:endParaRPr>
          </a:p>
        </p:txBody>
      </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Withdrawals</a:t>
            </a:r>
            <a:endParaRPr lang="en-US" sz="2000" dirty="0">
              <a:solidFill>
                <a:srgbClr val="CECECE"/>
              </a:solidFill>
            </a:endParaRPr>
          </a:p>
        </p:txBody>
      </p:sp>
      <p:grpSp>
        <p:nvGrpSpPr>
          <p:cNvPr id="89" name="Group 88"/>
          <p:cNvGrpSpPr/>
          <p:nvPr/>
        </p:nvGrpSpPr>
        <p:grpSpPr>
          <a:xfrm>
            <a:off x="1480968" y="3472703"/>
            <a:ext cx="475261" cy="375230"/>
            <a:chOff x="4533900" y="3357563"/>
            <a:chExt cx="1636713" cy="1292225"/>
          </a:xfrm>
          <a:solidFill>
            <a:srgbClr val="E5E5E5"/>
          </a:solidFill>
        </p:grpSpPr>
        <p:sp>
          <p:nvSpPr>
            <p:cNvPr id="13"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1515460" y="2469704"/>
            <a:ext cx="407026" cy="407842"/>
            <a:chOff x="4508499" y="4242682"/>
            <a:chExt cx="1582738" cy="1585913"/>
          </a:xfrm>
          <a:solidFill>
            <a:srgbClr val="F79646"/>
          </a:solidFill>
        </p:grpSpPr>
        <p:sp>
          <p:nvSpPr>
            <p:cNvPr id="20"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1484638" y="1595017"/>
            <a:ext cx="467922" cy="327396"/>
            <a:chOff x="7069137" y="5060245"/>
            <a:chExt cx="2074863" cy="1246188"/>
          </a:xfrm>
          <a:solidFill>
            <a:srgbClr val="E5E5E5"/>
          </a:solidFill>
        </p:grpSpPr>
        <p:sp>
          <p:nvSpPr>
            <p:cNvPr id="24"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Plan Eligibility: detail"/>
          <p:cNvSpPr txBox="1"/>
          <p:nvPr/>
        </p:nvSpPr>
        <p:spPr>
          <a:xfrm>
            <a:off x="5038725" y="1366838"/>
            <a:ext cx="2749578"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You have the option to borrow from your vested account balance</a:t>
            </a:r>
          </a:p>
        </p:txBody>
      </p:sp>
      <p:cxnSp>
        <p:nvCxnSpPr>
          <p:cNvPr id="30" name="Straight Connector 29"/>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1" name="Title 1"/>
          <p:cNvSpPr>
            <a:spLocks noGrp="1"/>
          </p:cNvSpPr>
          <p:nvPr>
            <p:ph type="title"/>
          </p:nvPr>
        </p:nvSpPr>
        <p:spPr>
          <a:xfrm>
            <a:off x="990600" y="266700"/>
            <a:ext cx="7467600" cy="723900"/>
          </a:xfrm>
        </p:spPr>
        <p:txBody>
          <a:bodyPr/>
          <a:lstStyle/>
          <a:p>
            <a:r>
              <a:rPr lang="en-US" cap="all" dirty="0" smtClean="0"/>
              <a:t>Plan Features</a:t>
            </a:r>
            <a:endParaRPr lang="en-US" cap="all" dirty="0"/>
          </a:p>
        </p:txBody>
      </p:sp>
      <p:sp>
        <p:nvSpPr>
          <p:cNvPr id="28" name="Rectangle 27"/>
          <p:cNvSpPr/>
          <p:nvPr/>
        </p:nvSpPr>
        <p:spPr>
          <a:xfrm>
            <a:off x="7477803" y="422214"/>
            <a:ext cx="1506770" cy="553544"/>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oAutofit/>
          </a:bodyPr>
          <a:lstStyle/>
          <a:p>
            <a:pPr algn="ctr"/>
            <a:r>
              <a:rPr lang="en-US" sz="1050" dirty="0">
                <a:solidFill>
                  <a:srgbClr val="FF00FF"/>
                </a:solidFill>
              </a:rPr>
              <a:t>See the appendix for slide variations.</a:t>
            </a:r>
            <a:endParaRPr lang="en-US" sz="1050" dirty="0" smtClean="0">
              <a:solidFill>
                <a:srgbClr val="FF00FF"/>
              </a:solidFill>
            </a:endParaRPr>
          </a:p>
        </p:txBody>
      </p:sp>
    </p:spTree>
    <p:extLst>
      <p:ext uri="{BB962C8B-B14F-4D97-AF65-F5344CB8AC3E}">
        <p14:creationId xmlns:p14="http://schemas.microsoft.com/office/powerpoint/2010/main" val="9772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rot="16200000">
            <a:off x="4318894" y="3571426"/>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5"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Beneficiaries</a:t>
            </a:r>
            <a:endParaRPr lang="en-US" dirty="0">
              <a:solidFill>
                <a:srgbClr val="F79646"/>
              </a:solidFill>
            </a:endParaRPr>
          </a:p>
        </p:txBody>
      </p:sp>
      <p:sp>
        <p:nvSpPr>
          <p:cNvPr id="45" name="Plan Eligibility: detail"/>
          <p:cNvSpPr txBox="1"/>
          <p:nvPr/>
        </p:nvSpPr>
        <p:spPr>
          <a:xfrm>
            <a:off x="5038725" y="1366838"/>
            <a:ext cx="3062538"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In the event of your </a:t>
            </a:r>
            <a:r>
              <a:rPr lang="en-US" dirty="0" smtClean="0">
                <a:solidFill>
                  <a:srgbClr val="3B3B3B"/>
                </a:solidFill>
              </a:rPr>
              <a:t>death, </a:t>
            </a:r>
            <a:r>
              <a:rPr lang="en-US" dirty="0">
                <a:solidFill>
                  <a:srgbClr val="3B3B3B"/>
                </a:solidFill>
              </a:rPr>
              <a:t>your designated beneficiaries will inherit </a:t>
            </a:r>
            <a:r>
              <a:rPr lang="en-US" dirty="0" smtClean="0">
                <a:solidFill>
                  <a:srgbClr val="3B3B3B"/>
                </a:solidFill>
              </a:rPr>
              <a:t>your </a:t>
            </a:r>
            <a:r>
              <a:rPr lang="en-US" dirty="0">
                <a:solidFill>
                  <a:srgbClr val="3B3B3B"/>
                </a:solidFill>
              </a:rPr>
              <a:t>account</a:t>
            </a:r>
          </a:p>
        </p:txBody>
      </p:sp>
      <p:grpSp>
        <p:nvGrpSpPr>
          <p:cNvPr id="89" name="Group 88"/>
          <p:cNvGrpSpPr/>
          <p:nvPr/>
        </p:nvGrpSpPr>
        <p:grpSpPr>
          <a:xfrm>
            <a:off x="1485320" y="3473150"/>
            <a:ext cx="475261" cy="375230"/>
            <a:chOff x="4533900" y="3357563"/>
            <a:chExt cx="1636713" cy="1292225"/>
          </a:xfrm>
          <a:solidFill>
            <a:srgbClr val="054C70"/>
          </a:solidFill>
        </p:grpSpPr>
        <p:sp>
          <p:nvSpPr>
            <p:cNvPr id="13"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sp>
        <p:nvSpPr>
          <p:cNvPr id="19"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Withdrawals</a:t>
            </a:r>
            <a:endParaRPr lang="en-US" sz="2000" dirty="0">
              <a:solidFill>
                <a:srgbClr val="CECECE"/>
              </a:solidFill>
            </a:endParaRPr>
          </a:p>
        </p:txBody>
      </p:sp>
      <p:sp>
        <p:nvSpPr>
          <p:cNvPr id="29"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Loans</a:t>
            </a:r>
            <a:endParaRPr lang="en-US" dirty="0">
              <a:solidFill>
                <a:srgbClr val="CECECE"/>
              </a:solidFill>
            </a:endParaRPr>
          </a:p>
        </p:txBody>
      </p:sp>
      <p:grpSp>
        <p:nvGrpSpPr>
          <p:cNvPr id="30" name="Group 53"/>
          <p:cNvGrpSpPr/>
          <p:nvPr/>
        </p:nvGrpSpPr>
        <p:grpSpPr>
          <a:xfrm>
            <a:off x="1515460" y="2474003"/>
            <a:ext cx="407026" cy="407842"/>
            <a:chOff x="4508499" y="4242682"/>
            <a:chExt cx="1582738" cy="1585913"/>
          </a:xfrm>
          <a:solidFill>
            <a:srgbClr val="E5E5E5"/>
          </a:solidFill>
        </p:grpSpPr>
        <p:sp>
          <p:nvSpPr>
            <p:cNvPr id="31"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4" name="Straight Connector 23"/>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484638" y="1595017"/>
            <a:ext cx="467922" cy="327396"/>
            <a:chOff x="7069137" y="5060245"/>
            <a:chExt cx="2074863" cy="1246188"/>
          </a:xfrm>
          <a:solidFill>
            <a:srgbClr val="E5E5E5"/>
          </a:solidFill>
        </p:grpSpPr>
        <p:sp>
          <p:nvSpPr>
            <p:cNvPr id="27"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Title 1"/>
          <p:cNvSpPr>
            <a:spLocks noGrp="1"/>
          </p:cNvSpPr>
          <p:nvPr>
            <p:ph type="title"/>
          </p:nvPr>
        </p:nvSpPr>
        <p:spPr>
          <a:xfrm>
            <a:off x="990600" y="266700"/>
            <a:ext cx="7467600" cy="723900"/>
          </a:xfrm>
        </p:spPr>
        <p:txBody>
          <a:bodyPr/>
          <a:lstStyle/>
          <a:p>
            <a:r>
              <a:rPr lang="en-US" cap="all" dirty="0" smtClean="0"/>
              <a:t>Plan Features</a:t>
            </a:r>
            <a:endParaRPr lang="en-US" cap="all" dirty="0"/>
          </a:p>
        </p:txBody>
      </p:sp>
      <p:sp>
        <p:nvSpPr>
          <p:cNvPr id="20" name="Rectangle 19"/>
          <p:cNvSpPr/>
          <p:nvPr/>
        </p:nvSpPr>
        <p:spPr>
          <a:xfrm>
            <a:off x="7477803" y="422214"/>
            <a:ext cx="1506770" cy="553544"/>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oAutofit/>
          </a:bodyPr>
          <a:lstStyle/>
          <a:p>
            <a:pPr algn="ctr"/>
            <a:r>
              <a:rPr lang="en-US" sz="1050" dirty="0">
                <a:solidFill>
                  <a:srgbClr val="FF00FF"/>
                </a:solidFill>
              </a:rPr>
              <a:t>See the appendix for slide variations.</a:t>
            </a:r>
            <a:endParaRPr lang="en-US" sz="1050" dirty="0" smtClean="0">
              <a:solidFill>
                <a:srgbClr val="FF00FF"/>
              </a:solidFill>
            </a:endParaRPr>
          </a:p>
        </p:txBody>
      </p:sp>
    </p:spTree>
    <p:extLst>
      <p:ext uri="{BB962C8B-B14F-4D97-AF65-F5344CB8AC3E}">
        <p14:creationId xmlns:p14="http://schemas.microsoft.com/office/powerpoint/2010/main" val="21867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0351"/>
            <a:ext cx="7467600" cy="720249"/>
          </a:xfrm>
        </p:spPr>
        <p:txBody>
          <a:bodyPr/>
          <a:lstStyle/>
          <a:p>
            <a:r>
              <a:rPr lang="en-US" dirty="0" smtClean="0"/>
              <a:t>MONITOR YOUR ACCOUNT ONLINE</a:t>
            </a:r>
            <a:endParaRPr lang="en-US" dirty="0"/>
          </a:p>
        </p:txBody>
      </p:sp>
      <p:sp>
        <p:nvSpPr>
          <p:cNvPr id="16" name="Rectangle 15"/>
          <p:cNvSpPr/>
          <p:nvPr/>
        </p:nvSpPr>
        <p:spPr>
          <a:xfrm>
            <a:off x="2286000" y="2155558"/>
            <a:ext cx="5010150" cy="3447098"/>
          </a:xfrm>
          <a:prstGeom prst="rect">
            <a:avLst/>
          </a:prstGeom>
          <a:noFill/>
          <a:ln>
            <a:solidFill>
              <a:srgbClr val="FF00FF"/>
            </a:solidFill>
          </a:ln>
        </p:spPr>
        <p:txBody>
          <a:bodyPr wrap="square" lIns="182880" tIns="182880" rIns="182880" bIns="182880">
            <a:spAutoFit/>
          </a:bodyPr>
          <a:lstStyle/>
          <a:p>
            <a:pPr>
              <a:lnSpc>
                <a:spcPts val="2400"/>
              </a:lnSpc>
            </a:pPr>
            <a:r>
              <a:rPr lang="en-US" sz="1600" dirty="0">
                <a:solidFill>
                  <a:srgbClr val="FF00FF"/>
                </a:solidFill>
              </a:rPr>
              <a:t>Please add in any graphics you think are </a:t>
            </a:r>
            <a:r>
              <a:rPr lang="en-US" sz="1600" dirty="0" smtClean="0">
                <a:solidFill>
                  <a:srgbClr val="FF00FF"/>
                </a:solidFill>
              </a:rPr>
              <a:t>appropriate, like </a:t>
            </a:r>
            <a:r>
              <a:rPr lang="en-US" sz="1600" dirty="0">
                <a:solidFill>
                  <a:srgbClr val="FF00FF"/>
                </a:solidFill>
              </a:rPr>
              <a:t>images of participant websites or account </a:t>
            </a:r>
            <a:r>
              <a:rPr lang="en-US" sz="1600" dirty="0" smtClean="0">
                <a:solidFill>
                  <a:srgbClr val="FF00FF"/>
                </a:solidFill>
              </a:rPr>
              <a:t>summaries: </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Quickly </a:t>
            </a:r>
            <a:r>
              <a:rPr lang="en-US" sz="1600" dirty="0">
                <a:solidFill>
                  <a:srgbClr val="FF00FF"/>
                </a:solidFill>
              </a:rPr>
              <a:t>view and access accounts </a:t>
            </a:r>
            <a:r>
              <a:rPr lang="en-US" sz="1600" dirty="0" smtClean="0">
                <a:solidFill>
                  <a:srgbClr val="FF00FF"/>
                </a:solidFill>
              </a:rPr>
              <a:t/>
            </a:r>
            <a:br>
              <a:rPr lang="en-US" sz="1600" dirty="0" smtClean="0">
                <a:solidFill>
                  <a:srgbClr val="FF00FF"/>
                </a:solidFill>
              </a:rPr>
            </a:br>
            <a:r>
              <a:rPr lang="en-US" sz="1600" dirty="0" smtClean="0">
                <a:solidFill>
                  <a:srgbClr val="FF00FF"/>
                </a:solidFill>
              </a:rPr>
              <a:t>and balances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Perform transactions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Check </a:t>
            </a:r>
            <a:r>
              <a:rPr lang="en-US" sz="1600" dirty="0">
                <a:solidFill>
                  <a:srgbClr val="FF00FF"/>
                </a:solidFill>
              </a:rPr>
              <a:t>in on your progress toward </a:t>
            </a:r>
            <a:r>
              <a:rPr lang="en-US" sz="1600" dirty="0" smtClean="0">
                <a:solidFill>
                  <a:srgbClr val="FF00FF"/>
                </a:solidFill>
              </a:rPr>
              <a:t>retirement</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Research investments</a:t>
            </a:r>
          </a:p>
          <a:p>
            <a:pPr marL="457200" indent="-457200">
              <a:lnSpc>
                <a:spcPts val="2400"/>
              </a:lnSpc>
              <a:buClr>
                <a:srgbClr val="FF00FF"/>
              </a:buClr>
              <a:buFont typeface="Arial" panose="020B0604020202020204" pitchFamily="34" charset="0"/>
              <a:buChar char="•"/>
            </a:pPr>
            <a:r>
              <a:rPr lang="en-US" sz="1600" dirty="0" smtClean="0">
                <a:solidFill>
                  <a:srgbClr val="FF00FF"/>
                </a:solidFill>
              </a:rPr>
              <a:t>Log </a:t>
            </a:r>
            <a:r>
              <a:rPr lang="en-US" sz="1600" dirty="0">
                <a:solidFill>
                  <a:srgbClr val="FF00FF"/>
                </a:solidFill>
              </a:rPr>
              <a:t>in wherever you </a:t>
            </a:r>
            <a:r>
              <a:rPr lang="en-US" sz="1600" dirty="0" smtClean="0">
                <a:solidFill>
                  <a:srgbClr val="FF00FF"/>
                </a:solidFill>
              </a:rPr>
              <a:t>are, whatever </a:t>
            </a:r>
            <a:r>
              <a:rPr lang="en-US" sz="1600" dirty="0">
                <a:solidFill>
                  <a:srgbClr val="FF00FF"/>
                </a:solidFill>
              </a:rPr>
              <a:t>your device (if that is true</a:t>
            </a:r>
            <a:r>
              <a:rPr lang="en-US" sz="1600" dirty="0" smtClean="0">
                <a:solidFill>
                  <a:srgbClr val="FF00FF"/>
                </a:solidFill>
              </a:rPr>
              <a:t>)</a:t>
            </a:r>
          </a:p>
        </p:txBody>
      </p:sp>
    </p:spTree>
    <p:extLst>
      <p:ext uri="{BB962C8B-B14F-4D97-AF65-F5344CB8AC3E}">
        <p14:creationId xmlns:p14="http://schemas.microsoft.com/office/powerpoint/2010/main" val="3583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750097153"/>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we’re here to help.</a:t>
            </a:r>
            <a:endParaRPr lang="en-US" sz="3600" cap="all" dirty="0"/>
          </a:p>
        </p:txBody>
      </p:sp>
      <p:sp>
        <p:nvSpPr>
          <p:cNvPr id="2" name="Rectangle 1"/>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385691768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2000"/>
                            </p:stCondLst>
                            <p:childTnLst>
                              <p:par>
                                <p:cTn id="12" presetID="10" presetClass="exit" presetSubtype="0" fill="hold" grpId="1" nodeType="afterEffect">
                                  <p:stCondLst>
                                    <p:cond delay="150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ntr" presetSubtype="0" fill="hold" grpId="0" nodeType="withEffect">
                                  <p:stCondLst>
                                    <p:cond delay="15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1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hidden="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599395097"/>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hidden="1"/>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we’re here to help.</a:t>
            </a:r>
            <a:endParaRPr lang="en-US" sz="3600" cap="all" dirty="0"/>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20250531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632" y="894765"/>
            <a:ext cx="6766737" cy="506847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oAutofit/>
          </a:bodyPr>
          <a:lstStyle/>
          <a:p>
            <a:pPr>
              <a:spcAft>
                <a:spcPts val="1200"/>
              </a:spcAft>
            </a:pPr>
            <a:r>
              <a:rPr lang="en-US" sz="1400" b="1" dirty="0">
                <a:solidFill>
                  <a:srgbClr val="FF00FF"/>
                </a:solidFill>
              </a:rPr>
              <a:t>TERMS OF </a:t>
            </a:r>
            <a:r>
              <a:rPr lang="en-US" sz="1400" b="1" dirty="0" smtClean="0">
                <a:solidFill>
                  <a:srgbClr val="FF00FF"/>
                </a:solidFill>
              </a:rPr>
              <a:t>USE</a:t>
            </a:r>
            <a:endParaRPr lang="en-US" sz="1400" dirty="0">
              <a:solidFill>
                <a:srgbClr val="FF00FF"/>
              </a:solidFill>
            </a:endParaRPr>
          </a:p>
          <a:p>
            <a:pPr>
              <a:spcAft>
                <a:spcPts val="1200"/>
              </a:spcAft>
            </a:pPr>
            <a:r>
              <a:rPr lang="en-US" sz="1400" dirty="0">
                <a:solidFill>
                  <a:srgbClr val="FF00FF"/>
                </a:solidFill>
              </a:rPr>
              <a:t>By using this presentation, you understand and agree to the following</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You </a:t>
            </a:r>
            <a:r>
              <a:rPr lang="en-US" sz="1400" dirty="0">
                <a:solidFill>
                  <a:srgbClr val="FF00FF"/>
                </a:solidFill>
              </a:rPr>
              <a:t>understand that T. Rowe Price does not undertake to give investment advice in a fiduciary capacity by making available this presentation and that </a:t>
            </a:r>
            <a:r>
              <a:rPr lang="en-US" sz="1400" dirty="0" smtClean="0">
                <a:solidFill>
                  <a:srgbClr val="FF00FF"/>
                </a:solidFill>
              </a:rPr>
              <a:t/>
            </a:r>
            <a:br>
              <a:rPr lang="en-US" sz="1400" dirty="0" smtClean="0">
                <a:solidFill>
                  <a:srgbClr val="FF00FF"/>
                </a:solidFill>
              </a:rPr>
            </a:br>
            <a:r>
              <a:rPr lang="en-US" sz="1400" dirty="0" smtClean="0">
                <a:solidFill>
                  <a:srgbClr val="FF00FF"/>
                </a:solidFill>
              </a:rPr>
              <a:t>T</a:t>
            </a:r>
            <a:r>
              <a:rPr lang="en-US" sz="1400" dirty="0">
                <a:solidFill>
                  <a:srgbClr val="FF00FF"/>
                </a:solidFill>
              </a:rPr>
              <a:t>. Rowe Price Associates, Inc. and/or its affiliates (“T. Rowe Price”) may receive revenue from products and services made available by T. Rowe Price, including investment management, servicing, or other fees related to making available and/or servicing certain investments on its recordkeeping platform</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To </a:t>
            </a:r>
            <a:r>
              <a:rPr lang="en-US" sz="1400" dirty="0">
                <a:solidFill>
                  <a:srgbClr val="FF00FF"/>
                </a:solidFill>
              </a:rPr>
              <a:t>the extent you modify this presentation you will not attribute this presentation to </a:t>
            </a:r>
            <a:r>
              <a:rPr lang="en-US" sz="1400" dirty="0" smtClean="0">
                <a:solidFill>
                  <a:srgbClr val="FF00FF"/>
                </a:solidFill>
              </a:rPr>
              <a:t>T</a:t>
            </a:r>
            <a:r>
              <a:rPr lang="en-US" sz="1400" dirty="0">
                <a:solidFill>
                  <a:srgbClr val="FF00FF"/>
                </a:solidFill>
              </a:rPr>
              <a:t>. Rowe Price through co-branding or otherwise</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To </a:t>
            </a:r>
            <a:r>
              <a:rPr lang="en-US" sz="1400" dirty="0">
                <a:solidFill>
                  <a:srgbClr val="FF00FF"/>
                </a:solidFill>
              </a:rPr>
              <a:t>the extent you provide investment recommendations to clients or prospective clients, you will not attribute any such recommendation(s) to </a:t>
            </a:r>
            <a:r>
              <a:rPr lang="en-US" sz="1400" dirty="0" smtClean="0">
                <a:solidFill>
                  <a:srgbClr val="FF00FF"/>
                </a:solidFill>
              </a:rPr>
              <a:t/>
            </a:r>
            <a:br>
              <a:rPr lang="en-US" sz="1400" dirty="0" smtClean="0">
                <a:solidFill>
                  <a:srgbClr val="FF00FF"/>
                </a:solidFill>
              </a:rPr>
            </a:br>
            <a:r>
              <a:rPr lang="en-US" sz="1400" dirty="0" smtClean="0">
                <a:solidFill>
                  <a:srgbClr val="FF00FF"/>
                </a:solidFill>
              </a:rPr>
              <a:t>T</a:t>
            </a:r>
            <a:r>
              <a:rPr lang="en-US" sz="1400" dirty="0">
                <a:solidFill>
                  <a:srgbClr val="FF00FF"/>
                </a:solidFill>
              </a:rPr>
              <a:t>. Rowe Price</a:t>
            </a:r>
            <a:r>
              <a:rPr lang="en-US" sz="1400" dirty="0" smtClean="0">
                <a:solidFill>
                  <a:srgbClr val="FF00FF"/>
                </a:solidFill>
              </a:rPr>
              <a:t>.</a:t>
            </a:r>
            <a:endParaRPr lang="en-US" sz="1400" dirty="0">
              <a:solidFill>
                <a:srgbClr val="FF00FF"/>
              </a:solidFill>
            </a:endParaRPr>
          </a:p>
          <a:p>
            <a:pPr marL="285750" indent="-285750">
              <a:spcAft>
                <a:spcPts val="1200"/>
              </a:spcAft>
              <a:buFont typeface="Wingdings" panose="05000000000000000000" pitchFamily="2" charset="2"/>
              <a:buChar char="§"/>
            </a:pPr>
            <a:r>
              <a:rPr lang="en-US" sz="1400" dirty="0" smtClean="0">
                <a:solidFill>
                  <a:srgbClr val="FF00FF"/>
                </a:solidFill>
              </a:rPr>
              <a:t>You </a:t>
            </a:r>
            <a:r>
              <a:rPr lang="en-US" sz="1400" dirty="0">
                <a:solidFill>
                  <a:srgbClr val="FF00FF"/>
                </a:solidFill>
              </a:rPr>
              <a:t>are responsible for satisfying all applicable regulatory standards relating to this communication’s use by your firm, including all applicable content, approval, recordkeeping, and filing requirements</a:t>
            </a:r>
            <a:r>
              <a:rPr lang="en-US" sz="1400" dirty="0" smtClean="0">
                <a:solidFill>
                  <a:srgbClr val="FF00FF"/>
                </a:solidFill>
              </a:rPr>
              <a:t>.</a:t>
            </a:r>
            <a:endParaRPr lang="en-US" sz="1400" dirty="0">
              <a:solidFill>
                <a:srgbClr val="FF00FF"/>
              </a:solidFill>
            </a:endParaRPr>
          </a:p>
          <a:p>
            <a:pPr>
              <a:spcAft>
                <a:spcPts val="1200"/>
              </a:spcAft>
            </a:pPr>
            <a:r>
              <a:rPr lang="en-US" sz="1400" i="1" dirty="0">
                <a:solidFill>
                  <a:srgbClr val="FF00FF"/>
                </a:solidFill>
              </a:rPr>
              <a:t>Please insert your data/content where indicated and delete these terms of use and various instructions throughout the PPT before using.</a:t>
            </a:r>
          </a:p>
        </p:txBody>
      </p:sp>
    </p:spTree>
    <p:extLst>
      <p:ext uri="{BB962C8B-B14F-4D97-AF65-F5344CB8AC3E}">
        <p14:creationId xmlns:p14="http://schemas.microsoft.com/office/powerpoint/2010/main" val="31943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elp"/>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pic>
        <p:nvPicPr>
          <p:cNvPr id="15" name="save"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1924"/>
            <a:ext cx="4572000" cy="4572000"/>
          </a:xfrm>
          <a:prstGeom prst="rect">
            <a:avLst/>
          </a:prstGeom>
        </p:spPr>
      </p:pic>
      <p:pic>
        <p:nvPicPr>
          <p:cNvPr id="7" name="future" hidden="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501924"/>
            <a:ext cx="4572000"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611893725"/>
              </p:ext>
            </p:extLst>
          </p:nvPr>
        </p:nvGraphicFramePr>
        <p:xfrm>
          <a:off x="0" y="1501924"/>
          <a:ext cx="4572000" cy="4572000"/>
        </p:xfrm>
        <a:graphic>
          <a:graphicData uri="http://schemas.openxmlformats.org/drawingml/2006/table">
            <a:tbl>
              <a:tblPr firstRow="1" bandRow="1">
                <a:tableStyleId>{5C22544A-7EE6-4342-B048-85BDC9FD1C3A}</a:tableStyleId>
              </a:tblPr>
              <a:tblGrid>
                <a:gridCol w="1143000"/>
                <a:gridCol w="1143000"/>
                <a:gridCol w="1143000"/>
                <a:gridCol w="1143000"/>
              </a:tblGrid>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14300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it's your future" hidden="1"/>
          <p:cNvSpPr txBox="1">
            <a:spLocks/>
          </p:cNvSpPr>
          <p:nvPr/>
        </p:nvSpPr>
        <p:spPr>
          <a:xfrm>
            <a:off x="4845360" y="3909881"/>
            <a:ext cx="3633382" cy="995404"/>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dirty="0" smtClean="0"/>
              <a:t>IT’S YOUR FUTURE.</a:t>
            </a:r>
            <a:endParaRPr lang="en-US" sz="3600" dirty="0"/>
          </a:p>
        </p:txBody>
      </p:sp>
      <p:sp>
        <p:nvSpPr>
          <p:cNvPr id="16" name="save enough" hidden="1"/>
          <p:cNvSpPr txBox="1">
            <a:spLocks/>
          </p:cNvSpPr>
          <p:nvPr/>
        </p:nvSpPr>
        <p:spPr>
          <a:xfrm>
            <a:off x="4845360" y="3482394"/>
            <a:ext cx="3633382" cy="1422891"/>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smtClean="0"/>
              <a:t>Save enough for retirement.</a:t>
            </a:r>
            <a:endParaRPr lang="en-US" sz="3600" cap="all" dirty="0"/>
          </a:p>
        </p:txBody>
      </p:sp>
      <p:sp>
        <p:nvSpPr>
          <p:cNvPr id="17" name="here to help"/>
          <p:cNvSpPr txBox="1">
            <a:spLocks/>
          </p:cNvSpPr>
          <p:nvPr/>
        </p:nvSpPr>
        <p:spPr>
          <a:xfrm>
            <a:off x="4845360" y="3993716"/>
            <a:ext cx="3633382" cy="911569"/>
          </a:xfrm>
          <a:prstGeom prst="rect">
            <a:avLst/>
          </a:prstGeom>
        </p:spPr>
        <p:txBody>
          <a:bodyPr anchor="b"/>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600" cap="all" dirty="0" err="1" smtClean="0"/>
              <a:t>We’RE</a:t>
            </a:r>
            <a:r>
              <a:rPr lang="en-US" sz="3600" cap="all" dirty="0" smtClean="0"/>
              <a:t> HERE TO help</a:t>
            </a:r>
            <a:endParaRPr lang="en-US" sz="3600" cap="all" dirty="0"/>
          </a:p>
        </p:txBody>
      </p:sp>
      <p:sp>
        <p:nvSpPr>
          <p:cNvPr id="10" name="Rectangle 9"/>
          <p:cNvSpPr/>
          <p:nvPr/>
        </p:nvSpPr>
        <p:spPr>
          <a:xfrm>
            <a:off x="7800975" y="361950"/>
            <a:ext cx="1009650" cy="904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Tree>
    <p:extLst>
      <p:ext uri="{BB962C8B-B14F-4D97-AF65-F5344CB8AC3E}">
        <p14:creationId xmlns:p14="http://schemas.microsoft.com/office/powerpoint/2010/main" val="81873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150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000"/>
                            </p:stCondLst>
                            <p:childTnLst>
                              <p:par>
                                <p:cTn id="18" presetID="10" presetClass="exit" presetSubtype="0" fill="hold" grpId="1" nodeType="afterEffect">
                                  <p:stCondLst>
                                    <p:cond delay="150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xit" presetSubtype="0" fill="hold" nodeType="withEffect">
                                  <p:stCondLst>
                                    <p:cond delay="150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2689"/>
            <a:ext cx="9156526" cy="435312"/>
          </a:xfrm>
          <a:prstGeom prst="rect">
            <a:avLst/>
          </a:prstGeom>
          <a:solidFill>
            <a:srgbClr val="3B3B3B"/>
          </a:solidFill>
          <a:ln w="82550" cmpd="sng">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13" name="Rectangle 12"/>
          <p:cNvSpPr/>
          <p:nvPr/>
        </p:nvSpPr>
        <p:spPr>
          <a:xfrm>
            <a:off x="992188" y="6594178"/>
            <a:ext cx="543418" cy="263822"/>
          </a:xfrm>
          <a:prstGeom prst="rect">
            <a:avLst/>
          </a:prstGeom>
        </p:spPr>
        <p:txBody>
          <a:bodyPr wrap="none" lIns="0" tIns="0" rIns="0" bIns="91440" anchor="b">
            <a:noAutofit/>
          </a:bodyPr>
          <a:lstStyle/>
          <a:p>
            <a:r>
              <a:rPr lang="en-US" sz="500" dirty="0" smtClean="0">
                <a:solidFill>
                  <a:schemeClr val="bg1"/>
                </a:solidFill>
                <a:cs typeface="Segoe UI" panose="020B0502040204020203" pitchFamily="34" charset="0"/>
              </a:rPr>
              <a:t>CB0BW5119   2/18</a:t>
            </a:r>
            <a:endParaRPr lang="en-US" sz="500" dirty="0">
              <a:solidFill>
                <a:schemeClr val="bg1"/>
              </a:solidFill>
              <a:cs typeface="Segoe UI" panose="020B0502040204020203" pitchFamily="34" charset="0"/>
            </a:endParaRPr>
          </a:p>
          <a:p>
            <a:r>
              <a:rPr lang="en-US" sz="500" dirty="0">
                <a:solidFill>
                  <a:schemeClr val="bg1"/>
                </a:solidFill>
                <a:cs typeface="Segoe UI" panose="020B0502040204020203" pitchFamily="34" charset="0"/>
              </a:rPr>
              <a:t>201802-438517</a:t>
            </a:r>
          </a:p>
        </p:txBody>
      </p:sp>
      <p:sp>
        <p:nvSpPr>
          <p:cNvPr id="8" name="Rectangle 7"/>
          <p:cNvSpPr/>
          <p:nvPr/>
        </p:nvSpPr>
        <p:spPr>
          <a:xfrm>
            <a:off x="3465469" y="2126143"/>
            <a:ext cx="2213062" cy="1292662"/>
          </a:xfrm>
          <a:prstGeom prst="rect">
            <a:avLst/>
          </a:prstGeom>
          <a:ln>
            <a:solidFill>
              <a:srgbClr val="FF00FF"/>
            </a:solidFill>
          </a:ln>
        </p:spPr>
        <p:txBody>
          <a:bodyPr wrap="square" lIns="182880" tIns="182880" rIns="182880" bIns="182880" anchor="ctr">
            <a:spAutoFit/>
          </a:bodyPr>
          <a:lstStyle/>
          <a:p>
            <a:pPr algn="ctr">
              <a:lnSpc>
                <a:spcPts val="2400"/>
              </a:lnSpc>
            </a:pPr>
            <a:r>
              <a:rPr lang="en-US" sz="1600" dirty="0">
                <a:solidFill>
                  <a:srgbClr val="FF00FF"/>
                </a:solidFill>
              </a:rPr>
              <a:t>Add your logo, telephone number,</a:t>
            </a:r>
          </a:p>
          <a:p>
            <a:pPr algn="ctr">
              <a:lnSpc>
                <a:spcPts val="2400"/>
              </a:lnSpc>
            </a:pPr>
            <a:r>
              <a:rPr lang="en-US" sz="1600" dirty="0">
                <a:solidFill>
                  <a:srgbClr val="FF00FF"/>
                </a:solidFill>
              </a:rPr>
              <a:t>email/website</a:t>
            </a:r>
          </a:p>
        </p:txBody>
      </p:sp>
      <p:sp>
        <p:nvSpPr>
          <p:cNvPr id="6" name="TextBox 5"/>
          <p:cNvSpPr txBox="1"/>
          <p:nvPr/>
        </p:nvSpPr>
        <p:spPr>
          <a:xfrm>
            <a:off x="1235858" y="5076825"/>
            <a:ext cx="7128823" cy="1333698"/>
          </a:xfrm>
          <a:prstGeom prst="rect">
            <a:avLst/>
          </a:prstGeom>
          <a:noFill/>
        </p:spPr>
        <p:txBody>
          <a:bodyPr wrap="square" lIns="0" tIns="0" rIns="0" bIns="0" rtlCol="0">
            <a:spAutoFit/>
          </a:bodyPr>
          <a:lstStyle/>
          <a:p>
            <a:pPr>
              <a:spcAft>
                <a:spcPts val="1000"/>
              </a:spcAft>
              <a:buClr>
                <a:schemeClr val="accent2"/>
              </a:buClr>
            </a:pPr>
            <a:r>
              <a:rPr lang="en-US" altLang="en-US" sz="1400" b="1" i="1" dirty="0" smtClean="0">
                <a:solidFill>
                  <a:srgbClr val="FF00FF"/>
                </a:solidFill>
                <a:cs typeface="Arial" charset="0"/>
              </a:rPr>
              <a:t>[INSERT </a:t>
            </a:r>
            <a:r>
              <a:rPr lang="en-US" altLang="en-US" sz="1400" b="1" i="1" dirty="0">
                <a:solidFill>
                  <a:srgbClr val="FF00FF"/>
                </a:solidFill>
                <a:cs typeface="Arial" charset="0"/>
              </a:rPr>
              <a:t>YOUR FIRM'S PROSPECTUS OFFER ON THIS PAGE. </a:t>
            </a:r>
            <a:r>
              <a:rPr lang="en-US" altLang="en-US" sz="1400" b="1" i="1">
                <a:solidFill>
                  <a:srgbClr val="FF00FF"/>
                </a:solidFill>
                <a:cs typeface="Arial" charset="0"/>
              </a:rPr>
              <a:t>Here is an example:]</a:t>
            </a:r>
            <a:endParaRPr lang="en-US" altLang="en-US" sz="1400" b="1" i="1" dirty="0" smtClean="0">
              <a:solidFill>
                <a:srgbClr val="FF00FF"/>
              </a:solidFill>
              <a:cs typeface="Arial" charset="0"/>
            </a:endParaRPr>
          </a:p>
          <a:p>
            <a:pPr>
              <a:spcAft>
                <a:spcPts val="1000"/>
              </a:spcAft>
              <a:buClr>
                <a:schemeClr val="accent2"/>
              </a:buClr>
            </a:pPr>
            <a:r>
              <a:rPr lang="en-US" altLang="en-US" sz="1400" b="1" i="1" dirty="0" smtClean="0">
                <a:solidFill>
                  <a:srgbClr val="FF00FF"/>
                </a:solidFill>
                <a:cs typeface="Arial" charset="0"/>
              </a:rPr>
              <a:t>Call </a:t>
            </a:r>
            <a:r>
              <a:rPr lang="en-US" altLang="en-US" sz="1400" b="1" i="1" dirty="0">
                <a:solidFill>
                  <a:srgbClr val="FF00FF"/>
                </a:solidFill>
                <a:cs typeface="Arial" charset="0"/>
              </a:rPr>
              <a:t>[1-XXX-XXX-XXXX] to request a fact sheet, a prospectus, or, if available, </a:t>
            </a:r>
            <a:r>
              <a:rPr lang="en-US" altLang="en-US" sz="1400" b="1" i="1" dirty="0" smtClean="0">
                <a:solidFill>
                  <a:srgbClr val="FF00FF"/>
                </a:solidFill>
                <a:cs typeface="Arial" charset="0"/>
              </a:rPr>
              <a:t>a </a:t>
            </a:r>
            <a:r>
              <a:rPr lang="en-US" altLang="en-US" sz="1400" b="1" i="1" dirty="0">
                <a:solidFill>
                  <a:srgbClr val="FF00FF"/>
                </a:solidFill>
                <a:cs typeface="Arial" charset="0"/>
              </a:rPr>
              <a:t>summary prospectus; each includes investment </a:t>
            </a:r>
            <a:r>
              <a:rPr lang="en-US" altLang="en-US" sz="1400" b="1" i="1" dirty="0" smtClean="0">
                <a:solidFill>
                  <a:srgbClr val="FF00FF"/>
                </a:solidFill>
                <a:cs typeface="Arial" charset="0"/>
              </a:rPr>
              <a:t>objectives</a:t>
            </a:r>
            <a:r>
              <a:rPr lang="en-US" altLang="en-US" sz="1400" b="1" i="1" dirty="0">
                <a:solidFill>
                  <a:srgbClr val="FF00FF"/>
                </a:solidFill>
                <a:cs typeface="Arial" charset="0"/>
              </a:rPr>
              <a:t>, risks, </a:t>
            </a:r>
            <a:r>
              <a:rPr lang="en-US" altLang="en-US" sz="1400" b="1" i="1" dirty="0" smtClean="0">
                <a:solidFill>
                  <a:srgbClr val="FF00FF"/>
                </a:solidFill>
                <a:cs typeface="Arial" charset="0"/>
              </a:rPr>
              <a:t>fees, expenses</a:t>
            </a:r>
            <a:r>
              <a:rPr lang="en-US" altLang="en-US" sz="1400" b="1" i="1" dirty="0">
                <a:solidFill>
                  <a:srgbClr val="FF00FF"/>
                </a:solidFill>
                <a:cs typeface="Arial" charset="0"/>
              </a:rPr>
              <a:t>, and other information that you </a:t>
            </a:r>
            <a:r>
              <a:rPr lang="en-US" altLang="en-US" sz="1400" b="1" i="1" dirty="0" smtClean="0">
                <a:solidFill>
                  <a:srgbClr val="FF00FF"/>
                </a:solidFill>
                <a:cs typeface="Arial" charset="0"/>
              </a:rPr>
              <a:t>should </a:t>
            </a:r>
            <a:r>
              <a:rPr lang="en-US" altLang="en-US" sz="1400" b="1" i="1" dirty="0">
                <a:solidFill>
                  <a:srgbClr val="FF00FF"/>
                </a:solidFill>
                <a:cs typeface="Arial" charset="0"/>
              </a:rPr>
              <a:t>read and consider carefully before investing.</a:t>
            </a:r>
          </a:p>
          <a:p>
            <a:pPr marL="227013" indent="-227013">
              <a:spcAft>
                <a:spcPts val="1000"/>
              </a:spcAft>
              <a:buClr>
                <a:schemeClr val="accent2"/>
              </a:buClr>
              <a:buFont typeface="Wingdings" panose="05000000000000000000" pitchFamily="2" charset="2"/>
              <a:buChar char="§"/>
            </a:pPr>
            <a:endParaRPr lang="en-US" sz="1400" dirty="0">
              <a:solidFill>
                <a:srgbClr val="3B3B3B"/>
              </a:solidFill>
            </a:endParaRPr>
          </a:p>
        </p:txBody>
      </p:sp>
    </p:spTree>
    <p:extLst>
      <p:ext uri="{BB962C8B-B14F-4D97-AF65-F5344CB8AC3E}">
        <p14:creationId xmlns:p14="http://schemas.microsoft.com/office/powerpoint/2010/main" val="238328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92188" y="3278693"/>
            <a:ext cx="7503225" cy="3577213"/>
          </a:xfrm>
        </p:spPr>
        <p:txBody>
          <a:bodyPr bIns="347472" anchor="b">
            <a:noAutofit/>
          </a:bodyPr>
          <a:lstStyle/>
          <a:p>
            <a:pPr marL="0" indent="0">
              <a:buNone/>
            </a:pPr>
            <a:r>
              <a:rPr lang="en-US" altLang="en-US" sz="2400" dirty="0">
                <a:solidFill>
                  <a:schemeClr val="accent2"/>
                </a:solidFill>
                <a:latin typeface="+mj-lt"/>
                <a:cs typeface="ＭＳ Ｐゴシック" pitchFamily="34" charset="-128"/>
              </a:rPr>
              <a:t>TO PLAN SPONSORS</a:t>
            </a:r>
            <a:r>
              <a:rPr lang="en-US" altLang="en-US" sz="1400" dirty="0">
                <a:cs typeface="ＭＳ Ｐゴシック" pitchFamily="34" charset="-128"/>
              </a:rPr>
              <a:t/>
            </a:r>
            <a:br>
              <a:rPr lang="en-US" altLang="en-US" sz="1400" dirty="0">
                <a:cs typeface="ＭＳ Ｐゴシック" pitchFamily="34" charset="-128"/>
              </a:rPr>
            </a:br>
            <a:r>
              <a:rPr lang="en-US" altLang="en-US" sz="1600" dirty="0">
                <a:solidFill>
                  <a:srgbClr val="3B3B3B"/>
                </a:solidFill>
                <a:cs typeface="ＭＳ Ｐゴシック" pitchFamily="34" charset="-128"/>
              </a:rPr>
              <a:t>This presentation should only be used as a visual presentation for </a:t>
            </a:r>
            <a:r>
              <a:rPr lang="en-US" altLang="en-US" sz="1600" dirty="0" smtClean="0">
                <a:solidFill>
                  <a:srgbClr val="3B3B3B"/>
                </a:solidFill>
                <a:cs typeface="ＭＳ Ｐゴシック" pitchFamily="34" charset="-128"/>
              </a:rPr>
              <a:t>client </a:t>
            </a:r>
            <a:r>
              <a:rPr lang="en-US" altLang="en-US" sz="1600" dirty="0">
                <a:solidFill>
                  <a:srgbClr val="3B3B3B"/>
                </a:solidFill>
                <a:cs typeface="ＭＳ Ｐゴシック" pitchFamily="34" charset="-128"/>
              </a:rPr>
              <a:t>meetings. This program should not be altered, printed, distributed, or posted for employees </a:t>
            </a:r>
            <a:r>
              <a:rPr lang="en-US" altLang="en-US" sz="1600" dirty="0" smtClean="0">
                <a:solidFill>
                  <a:srgbClr val="3B3B3B"/>
                </a:solidFill>
                <a:cs typeface="ＭＳ Ｐゴシック" pitchFamily="34" charset="-128"/>
              </a:rPr>
              <a:t/>
            </a:r>
            <a:br>
              <a:rPr lang="en-US" altLang="en-US" sz="1600" dirty="0" smtClean="0">
                <a:solidFill>
                  <a:srgbClr val="3B3B3B"/>
                </a:solidFill>
                <a:cs typeface="ＭＳ Ｐゴシック" pitchFamily="34" charset="-128"/>
              </a:rPr>
            </a:br>
            <a:r>
              <a:rPr lang="en-US" altLang="en-US" sz="1600" dirty="0" smtClean="0">
                <a:solidFill>
                  <a:srgbClr val="3B3B3B"/>
                </a:solidFill>
                <a:cs typeface="ＭＳ Ｐゴシック" pitchFamily="34" charset="-128"/>
              </a:rPr>
              <a:t>to </a:t>
            </a:r>
            <a:r>
              <a:rPr lang="en-US" altLang="en-US" sz="1600" dirty="0">
                <a:solidFill>
                  <a:srgbClr val="3B3B3B"/>
                </a:solidFill>
                <a:cs typeface="ＭＳ Ｐゴシック" pitchFamily="34" charset="-128"/>
              </a:rPr>
              <a:t>access</a:t>
            </a:r>
            <a:r>
              <a:rPr lang="en-US" altLang="en-US" sz="1600" dirty="0" smtClean="0">
                <a:solidFill>
                  <a:srgbClr val="3B3B3B"/>
                </a:solidFill>
                <a:cs typeface="ＭＳ Ｐゴシック" pitchFamily="34" charset="-128"/>
              </a:rPr>
              <a:t>.</a:t>
            </a:r>
          </a:p>
          <a:p>
            <a:pPr marL="0" indent="0">
              <a:buNone/>
            </a:pPr>
            <a:endParaRPr lang="en-US" altLang="en-US" sz="1400" dirty="0" smtClean="0">
              <a:cs typeface="ＭＳ Ｐゴシック" pitchFamily="34" charset="-128"/>
            </a:endParaRPr>
          </a:p>
          <a:p>
            <a:pPr marL="0" indent="0">
              <a:buNone/>
            </a:pPr>
            <a:endParaRPr lang="en-US" altLang="en-US" sz="1400" dirty="0">
              <a:cs typeface="ＭＳ Ｐゴシック" pitchFamily="34" charset="-128"/>
            </a:endParaRPr>
          </a:p>
          <a:p>
            <a:pPr marL="0" indent="0">
              <a:buNone/>
            </a:pPr>
            <a:r>
              <a:rPr lang="en-US" altLang="en-US" sz="2400" b="1" dirty="0">
                <a:solidFill>
                  <a:schemeClr val="accent2"/>
                </a:solidFill>
                <a:latin typeface="+mj-lt"/>
                <a:cs typeface="ＭＳ Ｐゴシック" pitchFamily="34" charset="-128"/>
              </a:rPr>
              <a:t>TO WEB MEETING ATTENDEES</a:t>
            </a:r>
            <a:r>
              <a:rPr lang="en-US" altLang="en-US" sz="2400" dirty="0">
                <a:solidFill>
                  <a:schemeClr val="accent2"/>
                </a:solidFill>
                <a:latin typeface="+mj-lt"/>
                <a:cs typeface="ＭＳ Ｐゴシック" pitchFamily="34" charset="-128"/>
              </a:rPr>
              <a:t> </a:t>
            </a:r>
            <a:r>
              <a:rPr lang="en-US" altLang="en-US" sz="1400" dirty="0">
                <a:cs typeface="ＭＳ Ｐゴシック" pitchFamily="34" charset="-128"/>
              </a:rPr>
              <a:t/>
            </a:r>
            <a:br>
              <a:rPr lang="en-US" altLang="en-US" sz="1400" dirty="0">
                <a:cs typeface="ＭＳ Ｐゴシック" pitchFamily="34" charset="-128"/>
              </a:rPr>
            </a:br>
            <a:r>
              <a:rPr lang="en-US" altLang="en-US" sz="1600" dirty="0">
                <a:solidFill>
                  <a:srgbClr val="3B3B3B"/>
                </a:solidFill>
                <a:cs typeface="ＭＳ Ｐゴシック" pitchFamily="34" charset="-128"/>
              </a:rPr>
              <a:t>This </a:t>
            </a:r>
            <a:r>
              <a:rPr lang="en-US" altLang="en-US" sz="1600" dirty="0" smtClean="0">
                <a:solidFill>
                  <a:srgbClr val="3B3B3B"/>
                </a:solidFill>
                <a:cs typeface="ＭＳ Ｐゴシック" pitchFamily="34" charset="-128"/>
              </a:rPr>
              <a:t>web </a:t>
            </a:r>
            <a:r>
              <a:rPr lang="en-US" altLang="en-US" sz="1600" dirty="0">
                <a:solidFill>
                  <a:srgbClr val="3B3B3B"/>
                </a:solidFill>
                <a:cs typeface="ＭＳ Ｐゴシック" pitchFamily="34" charset="-128"/>
              </a:rPr>
              <a:t>meeting may be recorded and posted for other employees to access. </a:t>
            </a:r>
            <a:r>
              <a:rPr lang="en-US" altLang="en-US" sz="1600" dirty="0" smtClean="0">
                <a:solidFill>
                  <a:srgbClr val="3B3B3B"/>
                </a:solidFill>
                <a:cs typeface="ＭＳ Ｐゴシック" pitchFamily="34" charset="-128"/>
              </a:rPr>
              <a:t/>
            </a:r>
            <a:br>
              <a:rPr lang="en-US" altLang="en-US" sz="1600" dirty="0" smtClean="0">
                <a:solidFill>
                  <a:srgbClr val="3B3B3B"/>
                </a:solidFill>
                <a:cs typeface="ＭＳ Ｐゴシック" pitchFamily="34" charset="-128"/>
              </a:rPr>
            </a:br>
            <a:r>
              <a:rPr lang="en-US" altLang="en-US" sz="1600" dirty="0" smtClean="0">
                <a:solidFill>
                  <a:srgbClr val="3B3B3B"/>
                </a:solidFill>
                <a:cs typeface="ＭＳ Ｐゴシック" pitchFamily="34" charset="-128"/>
              </a:rPr>
              <a:t>For </a:t>
            </a:r>
            <a:r>
              <a:rPr lang="en-US" altLang="en-US" sz="1600" dirty="0">
                <a:solidFill>
                  <a:srgbClr val="3B3B3B"/>
                </a:solidFill>
                <a:cs typeface="ＭＳ Ｐゴシック" pitchFamily="34" charset="-128"/>
              </a:rPr>
              <a:t>security reasons, please do not speak or </a:t>
            </a:r>
            <a:r>
              <a:rPr lang="en-US" altLang="en-US" sz="1600" dirty="0" smtClean="0">
                <a:solidFill>
                  <a:srgbClr val="3B3B3B"/>
                </a:solidFill>
                <a:cs typeface="ＭＳ Ｐゴシック" pitchFamily="34" charset="-128"/>
              </a:rPr>
              <a:t>email </a:t>
            </a:r>
            <a:r>
              <a:rPr lang="en-US" altLang="en-US" sz="1600" dirty="0">
                <a:solidFill>
                  <a:srgbClr val="3B3B3B"/>
                </a:solidFill>
                <a:cs typeface="ＭＳ Ｐゴシック" pitchFamily="34" charset="-128"/>
              </a:rPr>
              <a:t>any personal information during this meeting. For example, you should not give your address, Social Security number, or account information during this </a:t>
            </a:r>
            <a:r>
              <a:rPr lang="en-US" altLang="en-US" sz="1600" dirty="0" smtClean="0">
                <a:solidFill>
                  <a:srgbClr val="3B3B3B"/>
                </a:solidFill>
                <a:cs typeface="ＭＳ Ｐゴシック" pitchFamily="34" charset="-128"/>
              </a:rPr>
              <a:t>web </a:t>
            </a:r>
            <a:r>
              <a:rPr lang="en-US" altLang="en-US" sz="1600" dirty="0">
                <a:solidFill>
                  <a:srgbClr val="3B3B3B"/>
                </a:solidFill>
                <a:cs typeface="ＭＳ Ｐゴシック" pitchFamily="34" charset="-128"/>
              </a:rPr>
              <a:t>meeting</a:t>
            </a:r>
            <a:r>
              <a:rPr lang="en-US" altLang="en-US" sz="1600" dirty="0" smtClean="0">
                <a:solidFill>
                  <a:srgbClr val="3B3B3B"/>
                </a:solidFill>
                <a:cs typeface="ＭＳ Ｐゴシック" pitchFamily="34" charset="-128"/>
              </a:rPr>
              <a:t>.</a:t>
            </a:r>
            <a:endParaRPr lang="en-US" altLang="en-US" sz="1600" dirty="0">
              <a:solidFill>
                <a:srgbClr val="3B3B3B"/>
              </a:solidFill>
              <a:cs typeface="ＭＳ Ｐゴシック" pitchFamily="34" charset="-128"/>
            </a:endParaRPr>
          </a:p>
        </p:txBody>
      </p:sp>
    </p:spTree>
    <p:extLst>
      <p:ext uri="{BB962C8B-B14F-4D97-AF65-F5344CB8AC3E}">
        <p14:creationId xmlns:p14="http://schemas.microsoft.com/office/powerpoint/2010/main" val="21642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49327"/>
            <a:ext cx="9143999" cy="1359346"/>
          </a:xfrm>
          <a:prstGeom prst="rect">
            <a:avLst/>
          </a:prstGeom>
          <a:noFill/>
        </p:spPr>
        <p:txBody>
          <a:bodyPr wrap="square" lIns="0" tIns="0" rIns="0" bIns="0" rtlCol="0">
            <a:spAutoFit/>
          </a:bodyPr>
          <a:lstStyle/>
          <a:p>
            <a:pPr algn="ctr">
              <a:spcAft>
                <a:spcPts val="1000"/>
              </a:spcAft>
              <a:buClr>
                <a:schemeClr val="accent2"/>
              </a:buClr>
            </a:pPr>
            <a:r>
              <a:rPr lang="en-US" sz="2000" dirty="0" smtClean="0">
                <a:solidFill>
                  <a:srgbClr val="FF00FF"/>
                </a:solidFill>
              </a:rPr>
              <a:t>LINKED SLIDES</a:t>
            </a:r>
          </a:p>
          <a:p>
            <a:pPr algn="ctr">
              <a:spcAft>
                <a:spcPts val="1000"/>
              </a:spcAft>
              <a:buClr>
                <a:schemeClr val="accent2"/>
              </a:buClr>
            </a:pPr>
            <a:r>
              <a:rPr lang="en-US" sz="2000" dirty="0" smtClean="0">
                <a:solidFill>
                  <a:srgbClr val="FF00FF"/>
                </a:solidFill>
              </a:rPr>
              <a:t>These slides remain at the back of the presentation and can be linked from</a:t>
            </a:r>
            <a:br>
              <a:rPr lang="en-US" sz="2000" dirty="0" smtClean="0">
                <a:solidFill>
                  <a:srgbClr val="FF00FF"/>
                </a:solidFill>
              </a:rPr>
            </a:br>
            <a:r>
              <a:rPr lang="en-US" sz="2000" dirty="0" smtClean="0">
                <a:solidFill>
                  <a:srgbClr val="FF00FF"/>
                </a:solidFill>
              </a:rPr>
              <a:t>within the presentation (via gears</a:t>
            </a:r>
            <a:r>
              <a:rPr lang="en-US" sz="2000" dirty="0">
                <a:solidFill>
                  <a:srgbClr val="FF00FF"/>
                </a:solidFill>
              </a:rPr>
              <a:t>) </a:t>
            </a:r>
            <a:r>
              <a:rPr lang="en-US" sz="2000" dirty="0" smtClean="0">
                <a:solidFill>
                  <a:srgbClr val="FF00FF"/>
                </a:solidFill>
              </a:rPr>
              <a:t>if the rep feels it’s necessary </a:t>
            </a:r>
            <a:br>
              <a:rPr lang="en-US" sz="2000" dirty="0" smtClean="0">
                <a:solidFill>
                  <a:srgbClr val="FF00FF"/>
                </a:solidFill>
              </a:rPr>
            </a:br>
            <a:r>
              <a:rPr lang="en-US" sz="2000" dirty="0" smtClean="0">
                <a:solidFill>
                  <a:srgbClr val="FF00FF"/>
                </a:solidFill>
              </a:rPr>
              <a:t>to support their talking points</a:t>
            </a:r>
            <a:endParaRPr lang="en-US" sz="2000" dirty="0">
              <a:solidFill>
                <a:srgbClr val="FF00FF"/>
              </a:solidFill>
            </a:endParaRPr>
          </a:p>
        </p:txBody>
      </p:sp>
    </p:spTree>
    <p:extLst>
      <p:ext uri="{BB962C8B-B14F-4D97-AF65-F5344CB8AC3E}">
        <p14:creationId xmlns:p14="http://schemas.microsoft.com/office/powerpoint/2010/main" val="186394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1"/>
            <a:ext cx="7467600" cy="723900"/>
          </a:xfrm>
        </p:spPr>
        <p:txBody>
          <a:bodyPr/>
          <a:lstStyle/>
          <a:p>
            <a:r>
              <a:rPr lang="en-US" dirty="0" smtClean="0"/>
              <a:t>AUTO-ENROLL</a:t>
            </a:r>
            <a:endParaRPr lang="en-US" dirty="0"/>
          </a:p>
        </p:txBody>
      </p:sp>
      <p:sp>
        <p:nvSpPr>
          <p:cNvPr id="3" name="Content Placeholder 2"/>
          <p:cNvSpPr>
            <a:spLocks noGrp="1"/>
          </p:cNvSpPr>
          <p:nvPr>
            <p:ph idx="1"/>
          </p:nvPr>
        </p:nvSpPr>
        <p:spPr>
          <a:xfrm>
            <a:off x="990599" y="1361326"/>
            <a:ext cx="7772401" cy="2548550"/>
          </a:xfrm>
        </p:spPr>
        <p:txBody>
          <a:bodyPr>
            <a:spAutoFit/>
          </a:bodyPr>
          <a:lstStyle/>
          <a:p>
            <a:r>
              <a:rPr lang="en-US" sz="1800" dirty="0">
                <a:solidFill>
                  <a:srgbClr val="3B3B3B"/>
                </a:solidFill>
              </a:rPr>
              <a:t>Automatically enrolls eligible employees into employer’s </a:t>
            </a:r>
            <a:r>
              <a:rPr lang="en-US" sz="1800" dirty="0" smtClean="0">
                <a:solidFill>
                  <a:srgbClr val="3B3B3B"/>
                </a:solidFill>
              </a:rPr>
              <a:t>retirement plan</a:t>
            </a:r>
            <a:r>
              <a:rPr lang="en-US" sz="1800" dirty="0">
                <a:solidFill>
                  <a:srgbClr val="3B3B3B"/>
                </a:solidFill>
              </a:rPr>
              <a:t>.</a:t>
            </a:r>
          </a:p>
          <a:p>
            <a:r>
              <a:rPr lang="en-US" sz="1800" dirty="0">
                <a:solidFill>
                  <a:srgbClr val="3B3B3B"/>
                </a:solidFill>
              </a:rPr>
              <a:t>You must give specific instructions to be excluded (opt out) during a specific grace period.</a:t>
            </a:r>
          </a:p>
          <a:p>
            <a:r>
              <a:rPr lang="en-US" sz="1800" dirty="0">
                <a:solidFill>
                  <a:srgbClr val="3B3B3B"/>
                </a:solidFill>
              </a:rPr>
              <a:t>You are enrolled with a default deferral percentage and </a:t>
            </a:r>
            <a:r>
              <a:rPr lang="en-US" sz="1800" dirty="0" smtClean="0">
                <a:solidFill>
                  <a:srgbClr val="3B3B3B"/>
                </a:solidFill>
              </a:rPr>
              <a:t>investment option</a:t>
            </a:r>
            <a:r>
              <a:rPr lang="en-US" sz="1800" dirty="0">
                <a:solidFill>
                  <a:srgbClr val="3B3B3B"/>
                </a:solidFill>
              </a:rPr>
              <a:t>.</a:t>
            </a:r>
          </a:p>
          <a:p>
            <a:r>
              <a:rPr lang="en-US" sz="1800" dirty="0" smtClean="0">
                <a:solidFill>
                  <a:srgbClr val="3B3B3B"/>
                </a:solidFill>
              </a:rPr>
              <a:t>You can </a:t>
            </a:r>
            <a:r>
              <a:rPr lang="en-US" sz="1800" dirty="0">
                <a:solidFill>
                  <a:srgbClr val="3B3B3B"/>
                </a:solidFill>
              </a:rPr>
              <a:t>change your contribution amount and investment at any time.</a:t>
            </a:r>
          </a:p>
        </p:txBody>
      </p:sp>
      <p:pic>
        <p:nvPicPr>
          <p:cNvPr id="4" name="Picture 59">
            <a:hlinkClick r:id="rId3" action="ppaction://hlinksldjump"/>
          </p:cNvPr>
          <p:cNvPicPr>
            <a:picLocks noChangeAspect="1"/>
          </p:cNvPicPr>
          <p:nvPr/>
        </p:nvPicPr>
        <p:blipFill>
          <a:blip r:embed="rId4" cstate="screen">
            <a:duotone>
              <a:prstClr val="black"/>
              <a:srgbClr val="CECECE">
                <a:tint val="45000"/>
                <a:satMod val="400000"/>
              </a:srgbClr>
            </a:duotone>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a:ext>
            </a:extLst>
          </a:blip>
          <a:stretch>
            <a:fillRect/>
          </a:stretch>
        </p:blipFill>
        <p:spPr>
          <a:xfrm>
            <a:off x="312697" y="362226"/>
            <a:ext cx="449303" cy="449303"/>
          </a:xfrm>
          <a:prstGeom prst="rect">
            <a:avLst/>
          </a:prstGeom>
        </p:spPr>
      </p:pic>
    </p:spTree>
    <p:extLst>
      <p:ext uri="{BB962C8B-B14F-4D97-AF65-F5344CB8AC3E}">
        <p14:creationId xmlns:p14="http://schemas.microsoft.com/office/powerpoint/2010/main" val="212073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1"/>
            <a:ext cx="7467600" cy="723900"/>
          </a:xfrm>
        </p:spPr>
        <p:txBody>
          <a:bodyPr/>
          <a:lstStyle/>
          <a:p>
            <a:r>
              <a:rPr lang="en-US" dirty="0" smtClean="0">
                <a:solidFill>
                  <a:srgbClr val="C0504D"/>
                </a:solidFill>
              </a:rPr>
              <a:t>AUTO-REBALANCING</a:t>
            </a:r>
            <a:endParaRPr lang="en-US" dirty="0">
              <a:solidFill>
                <a:srgbClr val="C0504D"/>
              </a:solidFill>
            </a:endParaRPr>
          </a:p>
        </p:txBody>
      </p:sp>
      <p:sp>
        <p:nvSpPr>
          <p:cNvPr id="3" name="Content Placeholder 2"/>
          <p:cNvSpPr>
            <a:spLocks noGrp="1"/>
          </p:cNvSpPr>
          <p:nvPr>
            <p:ph idx="1"/>
          </p:nvPr>
        </p:nvSpPr>
        <p:spPr>
          <a:xfrm>
            <a:off x="990600" y="1361326"/>
            <a:ext cx="7467600" cy="1985159"/>
          </a:xfrm>
        </p:spPr>
        <p:txBody>
          <a:bodyPr>
            <a:spAutoFit/>
          </a:bodyPr>
          <a:lstStyle/>
          <a:p>
            <a:pPr marL="347472" indent="-347472">
              <a:buClr>
                <a:srgbClr val="C0504D"/>
              </a:buClr>
            </a:pPr>
            <a:r>
              <a:rPr lang="en-US" altLang="en-US" sz="1800" dirty="0">
                <a:solidFill>
                  <a:srgbClr val="3B3B3B"/>
                </a:solidFill>
              </a:rPr>
              <a:t>Automatically rebalances your account to your selected investment allocation strategy</a:t>
            </a:r>
            <a:r>
              <a:rPr lang="en-US" altLang="en-US" sz="1800" dirty="0" smtClean="0">
                <a:solidFill>
                  <a:srgbClr val="3B3B3B"/>
                </a:solidFill>
              </a:rPr>
              <a:t>.</a:t>
            </a:r>
          </a:p>
          <a:p>
            <a:pPr marL="347472" indent="-347472">
              <a:buClr>
                <a:srgbClr val="C0504D"/>
              </a:buClr>
            </a:pPr>
            <a:r>
              <a:rPr lang="en-US" altLang="en-US" sz="1800" dirty="0">
                <a:solidFill>
                  <a:srgbClr val="3B3B3B"/>
                </a:solidFill>
              </a:rPr>
              <a:t>Lets you select quarterly, semiannual, or annual rebalancing.</a:t>
            </a:r>
          </a:p>
          <a:p>
            <a:pPr marL="347472" indent="-347472">
              <a:buClr>
                <a:srgbClr val="C0504D"/>
              </a:buClr>
            </a:pPr>
            <a:r>
              <a:rPr lang="en-US" altLang="en-US" sz="1800" dirty="0">
                <a:solidFill>
                  <a:srgbClr val="3B3B3B"/>
                </a:solidFill>
              </a:rPr>
              <a:t>Helps you stay in line with your risk tolerance and helps reduce </a:t>
            </a:r>
            <a:r>
              <a:rPr lang="en-US" altLang="en-US" sz="1800" dirty="0" smtClean="0">
                <a:solidFill>
                  <a:srgbClr val="3B3B3B"/>
                </a:solidFill>
              </a:rPr>
              <a:t>long-term </a:t>
            </a:r>
            <a:r>
              <a:rPr lang="en-US" altLang="en-US" sz="1800" dirty="0">
                <a:solidFill>
                  <a:srgbClr val="3B3B3B"/>
                </a:solidFill>
              </a:rPr>
              <a:t>account volatility</a:t>
            </a:r>
            <a:r>
              <a:rPr lang="en-US" altLang="en-US" sz="1800" dirty="0" smtClean="0">
                <a:solidFill>
                  <a:srgbClr val="3B3B3B"/>
                </a:solidFill>
              </a:rPr>
              <a:t>.</a:t>
            </a:r>
            <a:endParaRPr lang="en-US" altLang="en-US" sz="1800" dirty="0">
              <a:solidFill>
                <a:srgbClr val="3B3B3B"/>
              </a:solidFill>
            </a:endParaRPr>
          </a:p>
        </p:txBody>
      </p:sp>
      <p:pic>
        <p:nvPicPr>
          <p:cNvPr id="5" name="Picture 59">
            <a:hlinkClick r:id="rId3" action="ppaction://hlinksldjump"/>
          </p:cNvPr>
          <p:cNvPicPr>
            <a:picLocks noChangeAspect="1"/>
          </p:cNvPicPr>
          <p:nvPr/>
        </p:nvPicPr>
        <p:blipFill>
          <a:blip r:embed="rId4" cstate="screen">
            <a:duotone>
              <a:prstClr val="black"/>
              <a:srgbClr val="CECECE">
                <a:tint val="45000"/>
                <a:satMod val="400000"/>
              </a:srgbClr>
            </a:duotone>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a:ext>
            </a:extLst>
          </a:blip>
          <a:stretch>
            <a:fillRect/>
          </a:stretch>
        </p:blipFill>
        <p:spPr>
          <a:xfrm>
            <a:off x="312697" y="362226"/>
            <a:ext cx="449303" cy="449303"/>
          </a:xfrm>
          <a:prstGeom prst="rect">
            <a:avLst/>
          </a:prstGeom>
        </p:spPr>
      </p:pic>
      <p:sp>
        <p:nvSpPr>
          <p:cNvPr id="6" name="Text Placeholder 4"/>
          <p:cNvSpPr txBox="1">
            <a:spLocks/>
          </p:cNvSpPr>
          <p:nvPr/>
        </p:nvSpPr>
        <p:spPr>
          <a:xfrm>
            <a:off x="992188" y="6400800"/>
            <a:ext cx="7239000" cy="457200"/>
          </a:xfrm>
          <a:prstGeom prst="rect">
            <a:avLst/>
          </a:prstGeom>
        </p:spPr>
        <p:txBody>
          <a:bodyPr vert="horz" lIns="0" tIns="0" rIns="0" bIns="347472" rtlCol="0" anchor="b">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rgbClr val="3B3B3B"/>
                </a:solidFill>
              </a:rPr>
              <a:t>Diversification </a:t>
            </a:r>
            <a:r>
              <a:rPr lang="en-US" dirty="0">
                <a:solidFill>
                  <a:srgbClr val="3B3B3B"/>
                </a:solidFill>
              </a:rPr>
              <a:t>cannot assure a profit or protect against loss in a declining market.</a:t>
            </a:r>
          </a:p>
        </p:txBody>
      </p:sp>
    </p:spTree>
    <p:extLst>
      <p:ext uri="{BB962C8B-B14F-4D97-AF65-F5344CB8AC3E}">
        <p14:creationId xmlns:p14="http://schemas.microsoft.com/office/powerpoint/2010/main" val="23561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1"/>
            <a:ext cx="7467600" cy="723900"/>
          </a:xfrm>
        </p:spPr>
        <p:txBody>
          <a:bodyPr/>
          <a:lstStyle/>
          <a:p>
            <a:r>
              <a:rPr lang="en-US" dirty="0" smtClean="0"/>
              <a:t>AUTO-INCREASE</a:t>
            </a:r>
            <a:endParaRPr lang="en-US" dirty="0"/>
          </a:p>
        </p:txBody>
      </p:sp>
      <p:sp>
        <p:nvSpPr>
          <p:cNvPr id="3" name="Content Placeholder 2"/>
          <p:cNvSpPr>
            <a:spLocks noGrp="1"/>
          </p:cNvSpPr>
          <p:nvPr>
            <p:ph idx="1"/>
          </p:nvPr>
        </p:nvSpPr>
        <p:spPr>
          <a:xfrm>
            <a:off x="990600" y="1361326"/>
            <a:ext cx="7193734" cy="1144929"/>
          </a:xfrm>
        </p:spPr>
        <p:txBody>
          <a:bodyPr wrap="square">
            <a:spAutoFit/>
          </a:bodyPr>
          <a:lstStyle/>
          <a:p>
            <a:r>
              <a:rPr lang="en-US" altLang="en-US" sz="1800" dirty="0">
                <a:solidFill>
                  <a:srgbClr val="3B3B3B"/>
                </a:solidFill>
              </a:rPr>
              <a:t>Automatically increases your payroll deduction each </a:t>
            </a:r>
            <a:r>
              <a:rPr lang="en-US" altLang="en-US" sz="1800" dirty="0" smtClean="0">
                <a:solidFill>
                  <a:srgbClr val="3B3B3B"/>
                </a:solidFill>
              </a:rPr>
              <a:t>year.</a:t>
            </a:r>
          </a:p>
          <a:p>
            <a:r>
              <a:rPr lang="en-US" altLang="en-US" sz="1800" dirty="0" smtClean="0">
                <a:solidFill>
                  <a:srgbClr val="3B3B3B"/>
                </a:solidFill>
              </a:rPr>
              <a:t>You </a:t>
            </a:r>
            <a:r>
              <a:rPr lang="en-US" altLang="en-US" sz="1800" dirty="0">
                <a:solidFill>
                  <a:srgbClr val="3B3B3B"/>
                </a:solidFill>
              </a:rPr>
              <a:t>choose the amount of the increase and the month you want it </a:t>
            </a:r>
            <a:r>
              <a:rPr lang="en-US" altLang="en-US" sz="1800" dirty="0" smtClean="0">
                <a:solidFill>
                  <a:srgbClr val="3B3B3B"/>
                </a:solidFill>
              </a:rPr>
              <a:t>to </a:t>
            </a:r>
            <a:r>
              <a:rPr lang="en-US" altLang="en-US" sz="1800" dirty="0">
                <a:solidFill>
                  <a:srgbClr val="3B3B3B"/>
                </a:solidFill>
              </a:rPr>
              <a:t>occur</a:t>
            </a:r>
            <a:r>
              <a:rPr lang="en-US" altLang="en-US" sz="1800" dirty="0" smtClean="0">
                <a:solidFill>
                  <a:srgbClr val="3B3B3B"/>
                </a:solidFill>
              </a:rPr>
              <a:t>.</a:t>
            </a:r>
            <a:endParaRPr lang="en-US" altLang="en-US" sz="1800" dirty="0">
              <a:solidFill>
                <a:srgbClr val="3B3B3B"/>
              </a:solidFill>
            </a:endParaRPr>
          </a:p>
        </p:txBody>
      </p:sp>
      <p:pic>
        <p:nvPicPr>
          <p:cNvPr id="5" name="Picture 59">
            <a:hlinkClick r:id="rId3" action="ppaction://hlinksldjump"/>
          </p:cNvPr>
          <p:cNvPicPr>
            <a:picLocks noChangeAspect="1"/>
          </p:cNvPicPr>
          <p:nvPr/>
        </p:nvPicPr>
        <p:blipFill>
          <a:blip r:embed="rId4" cstate="screen">
            <a:duotone>
              <a:prstClr val="black"/>
              <a:srgbClr val="CECECE">
                <a:tint val="45000"/>
                <a:satMod val="400000"/>
              </a:srgbClr>
            </a:duotone>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a:ext>
            </a:extLst>
          </a:blip>
          <a:stretch>
            <a:fillRect/>
          </a:stretch>
        </p:blipFill>
        <p:spPr>
          <a:xfrm>
            <a:off x="312697" y="362226"/>
            <a:ext cx="449303" cy="449303"/>
          </a:xfrm>
          <a:prstGeom prst="rect">
            <a:avLst/>
          </a:prstGeom>
        </p:spPr>
      </p:pic>
      <p:sp>
        <p:nvSpPr>
          <p:cNvPr id="6" name="Text Placeholder 4"/>
          <p:cNvSpPr txBox="1">
            <a:spLocks/>
          </p:cNvSpPr>
          <p:nvPr/>
        </p:nvSpPr>
        <p:spPr>
          <a:xfrm>
            <a:off x="990600" y="6053328"/>
            <a:ext cx="7467600" cy="4572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buClr>
                <a:schemeClr val="accent2"/>
              </a:buClr>
              <a:buFont typeface="Wingdings" panose="05000000000000000000" pitchFamily="2" charset="2"/>
              <a:buNone/>
              <a:defRPr sz="800" kern="1200">
                <a:solidFill>
                  <a:schemeClr val="tx1"/>
                </a:solidFill>
                <a:latin typeface="+mn-lt"/>
                <a:ea typeface="+mn-ea"/>
                <a:cs typeface="+mn-cs"/>
              </a:defRPr>
            </a:lvl1pPr>
            <a:lvl2pPr marL="4572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2pPr>
            <a:lvl3pPr marL="914400" indent="0" algn="l" defTabSz="914400" rtl="0" eaLnBrk="1" latinLnBrk="0" hangingPunct="1">
              <a:lnSpc>
                <a:spcPct val="105000"/>
              </a:lnSpc>
              <a:spcBef>
                <a:spcPts val="1200"/>
              </a:spcBef>
              <a:buClr>
                <a:schemeClr val="accent4"/>
              </a:buClr>
              <a:buFont typeface="Wingdings" panose="05000000000000000000" pitchFamily="2" charset="2"/>
              <a:buNone/>
              <a:defRPr sz="800" kern="1200">
                <a:solidFill>
                  <a:schemeClr val="tx1"/>
                </a:solidFill>
                <a:latin typeface="+mn-lt"/>
                <a:ea typeface="+mn-ea"/>
                <a:cs typeface="+mn-cs"/>
              </a:defRPr>
            </a:lvl3pPr>
            <a:lvl4pPr marL="13716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5372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276257"/>
            <a:ext cx="9143999" cy="307777"/>
          </a:xfrm>
          <a:prstGeom prst="rect">
            <a:avLst/>
          </a:prstGeom>
          <a:noFill/>
        </p:spPr>
        <p:txBody>
          <a:bodyPr wrap="square" lIns="0" tIns="0" rIns="0" bIns="0" rtlCol="0">
            <a:spAutoFit/>
          </a:bodyPr>
          <a:lstStyle/>
          <a:p>
            <a:pPr algn="ctr">
              <a:spcAft>
                <a:spcPts val="1000"/>
              </a:spcAft>
              <a:buClr>
                <a:schemeClr val="accent2"/>
              </a:buClr>
            </a:pPr>
            <a:r>
              <a:rPr lang="en-US" sz="2000" dirty="0" smtClean="0">
                <a:solidFill>
                  <a:srgbClr val="FF00FF"/>
                </a:solidFill>
              </a:rPr>
              <a:t>SLIDE VARIATIONS FOR DIFFERENT PLAN FEATURES</a:t>
            </a:r>
            <a:endParaRPr lang="en-US" sz="2000" dirty="0">
              <a:solidFill>
                <a:srgbClr val="FF00FF"/>
              </a:solidFill>
            </a:endParaRPr>
          </a:p>
        </p:txBody>
      </p:sp>
      <p:sp>
        <p:nvSpPr>
          <p:cNvPr id="7" name="Rectangle 6"/>
          <p:cNvSpPr/>
          <p:nvPr/>
        </p:nvSpPr>
        <p:spPr>
          <a:xfrm>
            <a:off x="2024061" y="1895295"/>
            <a:ext cx="5095875" cy="983217"/>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oAutofit/>
          </a:bodyPr>
          <a:lstStyle/>
          <a:p>
            <a:pPr algn="ctr"/>
            <a:r>
              <a:rPr lang="en-US" sz="1400" dirty="0">
                <a:solidFill>
                  <a:srgbClr val="FF00FF"/>
                </a:solidFill>
              </a:rPr>
              <a:t>Appendix starts </a:t>
            </a:r>
            <a:r>
              <a:rPr lang="en-US" sz="1400" dirty="0" smtClean="0">
                <a:solidFill>
                  <a:srgbClr val="FF00FF"/>
                </a:solidFill>
              </a:rPr>
              <a:t>here—</a:t>
            </a:r>
            <a:br>
              <a:rPr lang="en-US" sz="1400" dirty="0" smtClean="0">
                <a:solidFill>
                  <a:srgbClr val="FF00FF"/>
                </a:solidFill>
              </a:rPr>
            </a:br>
            <a:r>
              <a:rPr lang="en-US" sz="1400" dirty="0" smtClean="0">
                <a:solidFill>
                  <a:srgbClr val="FF00FF"/>
                </a:solidFill>
              </a:rPr>
              <a:t>Use </a:t>
            </a:r>
            <a:r>
              <a:rPr lang="en-US" sz="1400" dirty="0">
                <a:solidFill>
                  <a:srgbClr val="FF00FF"/>
                </a:solidFill>
              </a:rPr>
              <a:t>the following slides as requested </a:t>
            </a:r>
            <a:r>
              <a:rPr lang="en-US" sz="1400" dirty="0" smtClean="0">
                <a:solidFill>
                  <a:srgbClr val="FF00FF"/>
                </a:solidFill>
              </a:rPr>
              <a:t>in </a:t>
            </a:r>
            <a:r>
              <a:rPr lang="en-US" sz="1400" dirty="0">
                <a:solidFill>
                  <a:srgbClr val="FF00FF"/>
                </a:solidFill>
              </a:rPr>
              <a:t>the form. Once all edits and slide replacements have </a:t>
            </a:r>
            <a:r>
              <a:rPr lang="en-US" sz="1400" dirty="0" smtClean="0">
                <a:solidFill>
                  <a:srgbClr val="FF00FF"/>
                </a:solidFill>
              </a:rPr>
              <a:t>been </a:t>
            </a:r>
            <a:r>
              <a:rPr lang="en-US" sz="1400" dirty="0">
                <a:solidFill>
                  <a:srgbClr val="FF00FF"/>
                </a:solidFill>
              </a:rPr>
              <a:t>made, delete any </a:t>
            </a:r>
            <a:r>
              <a:rPr lang="en-US" sz="1400" dirty="0" smtClean="0">
                <a:solidFill>
                  <a:srgbClr val="FF00FF"/>
                </a:solidFill>
              </a:rPr>
              <a:t>pages (including </a:t>
            </a:r>
            <a:r>
              <a:rPr lang="en-US" sz="1400" dirty="0">
                <a:solidFill>
                  <a:srgbClr val="FF00FF"/>
                </a:solidFill>
              </a:rPr>
              <a:t>this page) that </a:t>
            </a:r>
            <a:r>
              <a:rPr lang="en-US" sz="1400" dirty="0" smtClean="0">
                <a:solidFill>
                  <a:srgbClr val="FF00FF"/>
                </a:solidFill>
              </a:rPr>
              <a:t>are not </a:t>
            </a:r>
            <a:r>
              <a:rPr lang="en-US" sz="1400" dirty="0">
                <a:solidFill>
                  <a:srgbClr val="FF00FF"/>
                </a:solidFill>
              </a:rPr>
              <a:t>used.</a:t>
            </a:r>
          </a:p>
        </p:txBody>
      </p:sp>
    </p:spTree>
    <p:extLst>
      <p:ext uri="{BB962C8B-B14F-4D97-AF65-F5344CB8AC3E}">
        <p14:creationId xmlns:p14="http://schemas.microsoft.com/office/powerpoint/2010/main" val="235707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561301"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3993" y="5498364"/>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smtClean="0"/>
          </a:p>
        </p:txBody>
      </p:sp>
      <p:grpSp>
        <p:nvGrpSpPr>
          <p:cNvPr id="28" name="vesting Icon"/>
          <p:cNvGrpSpPr/>
          <p:nvPr/>
        </p:nvGrpSpPr>
        <p:grpSpPr>
          <a:xfrm>
            <a:off x="1453857" y="5337577"/>
            <a:ext cx="388754" cy="437275"/>
            <a:chOff x="3565526" y="1873250"/>
            <a:chExt cx="1477963" cy="1676400"/>
          </a:xfrm>
          <a:solidFill>
            <a:srgbClr val="054C70"/>
          </a:solid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Vesting Schedule</a:t>
            </a:r>
            <a:endParaRPr lang="en-US" dirty="0">
              <a:solidFill>
                <a:srgbClr val="F79646"/>
              </a:solidFill>
            </a:endParaRPr>
          </a:p>
        </p:txBody>
      </p:sp>
      <p:grpSp>
        <p:nvGrpSpPr>
          <p:cNvPr id="31" name="comp contrib icon"/>
          <p:cNvGrpSpPr/>
          <p:nvPr/>
        </p:nvGrpSpPr>
        <p:grpSpPr>
          <a:xfrm>
            <a:off x="1379636" y="4420221"/>
            <a:ext cx="542244" cy="382255"/>
            <a:chOff x="3066490" y="1813909"/>
            <a:chExt cx="1723632" cy="1215072"/>
          </a:xfrm>
          <a:solidFill>
            <a:srgbClr val="E5E5E5"/>
          </a:solid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3" name="Oval 32"/>
            <p:cNvSpPr>
              <a:spLocks noChangeArrowheads="1"/>
            </p:cNvSpPr>
            <p:nvPr/>
          </p:nvSpPr>
          <p:spPr bwMode="auto">
            <a:xfrm>
              <a:off x="4057754" y="236774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dirty="0"/>
            </a:p>
          </p:txBody>
        </p:sp>
        <p:sp>
          <p:nvSpPr>
            <p:cNvPr id="34" name="Oval 33"/>
            <p:cNvSpPr>
              <a:spLocks noChangeArrowheads="1"/>
            </p:cNvSpPr>
            <p:nvPr/>
          </p:nvSpPr>
          <p:spPr bwMode="auto">
            <a:xfrm>
              <a:off x="3754974" y="269836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dirty="0"/>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Company Contributions</a:t>
            </a:r>
            <a:endParaRPr lang="en-US" dirty="0">
              <a:solidFill>
                <a:srgbClr val="CECECE"/>
              </a:solidFill>
            </a:endParaRP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dirty="0"/>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Types</a:t>
            </a:r>
            <a:endParaRPr lang="en-US" dirty="0">
              <a:solidFill>
                <a:srgbClr val="CECECE"/>
              </a:solidFill>
            </a:endParaRPr>
          </a:p>
        </p:txBody>
      </p:sp>
      <p:grpSp>
        <p:nvGrpSpPr>
          <p:cNvPr id="30" name="Contrib limits icon"/>
          <p:cNvGrpSpPr/>
          <p:nvPr/>
        </p:nvGrpSpPr>
        <p:grpSpPr>
          <a:xfrm rot="18807177">
            <a:off x="1378161" y="2545227"/>
            <a:ext cx="545195" cy="241267"/>
            <a:chOff x="3741738" y="5957888"/>
            <a:chExt cx="2030413" cy="898525"/>
          </a:xfrm>
          <a:solidFill>
            <a:srgbClr val="E5E5E5"/>
          </a:solid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Limits</a:t>
            </a:r>
            <a:endParaRPr lang="en-US" dirty="0">
              <a:solidFill>
                <a:srgbClr val="CECECE"/>
              </a:solidFill>
            </a:endParaRPr>
          </a:p>
        </p:txBody>
      </p:sp>
      <p:grpSp>
        <p:nvGrpSpPr>
          <p:cNvPr id="27" name="Eligibility Icon"/>
          <p:cNvGrpSpPr/>
          <p:nvPr/>
        </p:nvGrpSpPr>
        <p:grpSpPr>
          <a:xfrm>
            <a:off x="1431373" y="1496240"/>
            <a:ext cx="438770" cy="409579"/>
            <a:chOff x="3565526" y="-9525"/>
            <a:chExt cx="1527175" cy="1425575"/>
          </a:xfrm>
          <a:solidFill>
            <a:srgbClr val="E5E5E5"/>
          </a:solid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Plan</a:t>
            </a:r>
            <a:r>
              <a:rPr lang="en-US" sz="2000" b="1" dirty="0" smtClean="0">
                <a:solidFill>
                  <a:srgbClr val="CECECE"/>
                </a:solidFill>
              </a:rPr>
              <a:t> </a:t>
            </a:r>
            <a:br>
              <a:rPr lang="en-US" sz="2000" b="1" dirty="0" smtClean="0">
                <a:solidFill>
                  <a:srgbClr val="CECECE"/>
                </a:solidFill>
              </a:rPr>
            </a:br>
            <a:r>
              <a:rPr lang="en-US" sz="2000" dirty="0" smtClean="0">
                <a:solidFill>
                  <a:srgbClr val="CECECE"/>
                </a:solidFill>
              </a:rPr>
              <a:t>Eligibility </a:t>
            </a:r>
            <a:endParaRPr lang="en-US" sz="2000" dirty="0">
              <a:solidFill>
                <a:srgbClr val="CECECE"/>
              </a:solidFill>
            </a:endParaRPr>
          </a:p>
        </p:txBody>
      </p:sp>
      <p:sp>
        <p:nvSpPr>
          <p:cNvPr id="48" name="TextBox 47"/>
          <p:cNvSpPr txBox="1"/>
          <p:nvPr/>
        </p:nvSpPr>
        <p:spPr>
          <a:xfrm rot="5400000">
            <a:off x="7273226" y="1916070"/>
            <a:ext cx="4540025" cy="707886"/>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Vesting Schedule: Other Company</a:t>
            </a:r>
            <a:br>
              <a:rPr lang="en-US" sz="2000" b="1" dirty="0" smtClean="0">
                <a:solidFill>
                  <a:schemeClr val="bg1"/>
                </a:solidFill>
              </a:rPr>
            </a:br>
            <a:r>
              <a:rPr lang="en-US" sz="2000" b="1" dirty="0" smtClean="0">
                <a:solidFill>
                  <a:schemeClr val="bg1"/>
                </a:solidFill>
              </a:rPr>
              <a:t>Contributions</a:t>
            </a:r>
            <a:r>
              <a:rPr lang="en-US" sz="2000" b="1" dirty="0">
                <a:solidFill>
                  <a:schemeClr val="bg1"/>
                </a:solidFill>
              </a:rPr>
              <a:t> </a:t>
            </a:r>
            <a:r>
              <a:rPr lang="en-US" sz="2000" b="1" dirty="0" smtClean="0">
                <a:solidFill>
                  <a:schemeClr val="bg1"/>
                </a:solidFill>
              </a:rPr>
              <a:t>(in addition to match)</a:t>
            </a:r>
            <a:endParaRPr lang="en-US" sz="2000" b="1" dirty="0">
              <a:solidFill>
                <a:schemeClr val="bg1"/>
              </a:solidFill>
            </a:endParaRPr>
          </a:p>
        </p:txBody>
      </p:sp>
      <p:sp>
        <p:nvSpPr>
          <p:cNvPr id="65" name="Title 1"/>
          <p:cNvSpPr txBox="1">
            <a:spLocks/>
          </p:cNvSpPr>
          <p:nvPr/>
        </p:nvSpPr>
        <p:spPr bwMode="auto">
          <a:xfrm>
            <a:off x="990600" y="266700"/>
            <a:ext cx="746760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cap="all" dirty="0" smtClean="0"/>
              <a:t>Plan Features</a:t>
            </a:r>
            <a:endParaRPr lang="en-US" cap="all" dirty="0"/>
          </a:p>
        </p:txBody>
      </p:sp>
      <p:graphicFrame>
        <p:nvGraphicFramePr>
          <p:cNvPr id="66" name="Vesting: details"/>
          <p:cNvGraphicFramePr>
            <a:graphicFrameLocks noGrp="1"/>
          </p:cNvGraphicFramePr>
          <p:nvPr>
            <p:extLst>
              <p:ext uri="{D42A27DB-BD31-4B8C-83A1-F6EECF244321}">
                <p14:modId xmlns:p14="http://schemas.microsoft.com/office/powerpoint/2010/main" val="4167861954"/>
              </p:ext>
            </p:extLst>
          </p:nvPr>
        </p:nvGraphicFramePr>
        <p:xfrm>
          <a:off x="5053850" y="1808765"/>
          <a:ext cx="2507044" cy="2255520"/>
        </p:xfrm>
        <a:graphic>
          <a:graphicData uri="http://schemas.openxmlformats.org/drawingml/2006/table">
            <a:tbl>
              <a:tblPr>
                <a:tableStyleId>{B301B821-A1FF-4177-AEE7-76D212191A09}</a:tableStyleId>
              </a:tblPr>
              <a:tblGrid>
                <a:gridCol w="1253522"/>
                <a:gridCol w="1253522"/>
              </a:tblGrid>
              <a:tr h="478612">
                <a:tc>
                  <a:txBody>
                    <a:bodyPr/>
                    <a:lstStyle/>
                    <a:p>
                      <a:r>
                        <a:rPr lang="en-US" sz="1600" dirty="0" smtClean="0">
                          <a:solidFill>
                            <a:srgbClr val="3B3B3B"/>
                          </a:solidFill>
                        </a:rPr>
                        <a:t>Vested percentage</a:t>
                      </a:r>
                      <a:endParaRPr lang="en-US" sz="1600" dirty="0">
                        <a:solidFill>
                          <a:srgbClr val="3B3B3B"/>
                        </a:solidFill>
                      </a:endParaRPr>
                    </a:p>
                  </a:txBody>
                  <a:tcPr>
                    <a:lnL w="28575"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solidFill>
                            <a:srgbClr val="3B3B3B"/>
                          </a:solidFill>
                        </a:rPr>
                        <a:t>Years of service</a:t>
                      </a:r>
                      <a:endParaRPr lang="en-US" sz="1600" dirty="0">
                        <a:solidFill>
                          <a:srgbClr val="3B3B3B"/>
                        </a:solidFill>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 </a:t>
                      </a:r>
                      <a:endParaRPr lang="en-US" sz="1600" dirty="0" smtClean="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 </a:t>
                      </a:r>
                      <a:endParaRPr lang="en-US" sz="1600" dirty="0" smtClean="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 </a:t>
                      </a:r>
                      <a:endParaRPr lang="en-US" sz="1600" dirty="0" smtClean="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a:t>
                      </a:r>
                      <a:endParaRPr lang="en-US" sz="16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600" b="1" dirty="0" smtClean="0">
                          <a:solidFill>
                            <a:schemeClr val="accent6"/>
                          </a:solidFill>
                        </a:rPr>
                        <a:t>[xx%] </a:t>
                      </a:r>
                      <a:endParaRPr lang="en-US" sz="1600" dirty="0">
                        <a:solidFill>
                          <a:schemeClr val="accent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chemeClr val="accent6"/>
                          </a:solidFill>
                        </a:rPr>
                        <a:t>[xx years]</a:t>
                      </a:r>
                      <a:endParaRPr lang="en-US" sz="1600" b="1" dirty="0">
                        <a:solidFill>
                          <a:schemeClr val="accent6"/>
                        </a:solidFill>
                      </a:endParaRP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7" name="Rectangle 66"/>
          <p:cNvSpPr/>
          <p:nvPr/>
        </p:nvSpPr>
        <p:spPr>
          <a:xfrm>
            <a:off x="5053850" y="4067798"/>
            <a:ext cx="3177338" cy="1015663"/>
          </a:xfrm>
          <a:prstGeom prst="rect">
            <a:avLst/>
          </a:prstGeom>
        </p:spPr>
        <p:txBody>
          <a:bodyPr lIns="0" tIns="182880" rIns="0" bIns="0">
            <a:spAutoFit/>
          </a:bodyPr>
          <a:lstStyle/>
          <a:p>
            <a:r>
              <a:rPr lang="en-US" dirty="0" smtClean="0">
                <a:solidFill>
                  <a:srgbClr val="3B3B3B"/>
                </a:solidFill>
              </a:rPr>
              <a:t>You </a:t>
            </a:r>
            <a:r>
              <a:rPr lang="en-US" dirty="0">
                <a:solidFill>
                  <a:srgbClr val="3B3B3B"/>
                </a:solidFill>
              </a:rPr>
              <a:t>are always </a:t>
            </a:r>
            <a:r>
              <a:rPr lang="en-US" b="1" dirty="0">
                <a:solidFill>
                  <a:srgbClr val="F79646"/>
                </a:solidFill>
              </a:rPr>
              <a:t>100% vested</a:t>
            </a:r>
            <a:r>
              <a:rPr lang="en-US" dirty="0">
                <a:solidFill>
                  <a:srgbClr val="F79646"/>
                </a:solidFill>
              </a:rPr>
              <a:t> </a:t>
            </a:r>
            <a:r>
              <a:rPr lang="en-US" dirty="0">
                <a:solidFill>
                  <a:srgbClr val="3B3B3B"/>
                </a:solidFill>
              </a:rPr>
              <a:t>in the </a:t>
            </a:r>
            <a:r>
              <a:rPr lang="en-US" b="1" dirty="0">
                <a:solidFill>
                  <a:srgbClr val="F79646"/>
                </a:solidFill>
              </a:rPr>
              <a:t>salary deferral </a:t>
            </a:r>
            <a:r>
              <a:rPr lang="en-US" dirty="0">
                <a:solidFill>
                  <a:srgbClr val="3B3B3B"/>
                </a:solidFill>
              </a:rPr>
              <a:t>portion of your </a:t>
            </a:r>
            <a:r>
              <a:rPr lang="en-US" dirty="0" smtClean="0">
                <a:solidFill>
                  <a:srgbClr val="3B3B3B"/>
                </a:solidFill>
              </a:rPr>
              <a:t>account</a:t>
            </a:r>
            <a:endParaRPr lang="en-US" dirty="0">
              <a:solidFill>
                <a:srgbClr val="3B3B3B"/>
              </a:solidFill>
            </a:endParaRPr>
          </a:p>
        </p:txBody>
      </p:sp>
      <p:sp>
        <p:nvSpPr>
          <p:cNvPr id="68" name="Company Contrib: details"/>
          <p:cNvSpPr txBox="1"/>
          <p:nvPr/>
        </p:nvSpPr>
        <p:spPr>
          <a:xfrm>
            <a:off x="5038723" y="1370474"/>
            <a:ext cx="3815565" cy="281103"/>
          </a:xfrm>
          <a:prstGeom prst="rect">
            <a:avLst/>
          </a:prstGeom>
          <a:noFill/>
        </p:spPr>
        <p:txBody>
          <a:bodyPr wrap="square" lIns="0" tIns="0" rIns="0" bIns="0" rtlCol="0">
            <a:spAutoFit/>
          </a:bodyPr>
          <a:lstStyle/>
          <a:p>
            <a:pPr>
              <a:lnSpc>
                <a:spcPct val="110000"/>
              </a:lnSpc>
              <a:spcAft>
                <a:spcPts val="600"/>
              </a:spcAft>
              <a:buClr>
                <a:schemeClr val="accent2"/>
              </a:buClr>
            </a:pPr>
            <a:r>
              <a:rPr lang="en-US" b="1" dirty="0" smtClean="0">
                <a:solidFill>
                  <a:schemeClr val="accent6"/>
                </a:solidFill>
              </a:rPr>
              <a:t>[Employer Contribution Type</a:t>
            </a:r>
            <a:r>
              <a:rPr lang="en-US" b="1" dirty="0">
                <a:solidFill>
                  <a:schemeClr val="accent6"/>
                </a:solidFill>
              </a:rPr>
              <a:t>]:</a:t>
            </a:r>
          </a:p>
        </p:txBody>
      </p:sp>
    </p:spTree>
    <p:extLst>
      <p:ext uri="{BB962C8B-B14F-4D97-AF65-F5344CB8AC3E}">
        <p14:creationId xmlns:p14="http://schemas.microsoft.com/office/powerpoint/2010/main" val="301425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bwMode="auto">
          <a:xfrm>
            <a:off x="990600" y="266700"/>
            <a:ext cx="746760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cap="all" dirty="0" smtClean="0"/>
              <a:t>Plan Features</a:t>
            </a:r>
            <a:endParaRPr lang="en-US" cap="all" dirty="0"/>
          </a:p>
        </p:txBody>
      </p:sp>
      <p:sp>
        <p:nvSpPr>
          <p:cNvPr id="31" name="Isosceles Triangle 30"/>
          <p:cNvSpPr/>
          <p:nvPr/>
        </p:nvSpPr>
        <p:spPr>
          <a:xfrm rot="16200000">
            <a:off x="4321137" y="163870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32"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Beneficiaries</a:t>
            </a:r>
            <a:endParaRPr lang="en-US" dirty="0">
              <a:solidFill>
                <a:srgbClr val="CECECE"/>
              </a:solidFill>
            </a:endParaRPr>
          </a:p>
        </p:txBody>
      </p:sp>
      <p:sp>
        <p:nvSpPr>
          <p:cNvPr id="33"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Loans</a:t>
            </a:r>
            <a:endParaRPr lang="en-US" dirty="0">
              <a:solidFill>
                <a:srgbClr val="CECECE"/>
              </a:solidFill>
            </a:endParaRPr>
          </a:p>
        </p:txBody>
      </p:sp>
      <p:sp>
        <p:nvSpPr>
          <p:cNvPr id="34"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Withdrawals</a:t>
            </a:r>
            <a:endParaRPr lang="en-US" sz="2000" dirty="0">
              <a:solidFill>
                <a:srgbClr val="F79646"/>
              </a:solidFill>
            </a:endParaRPr>
          </a:p>
        </p:txBody>
      </p:sp>
      <p:grpSp>
        <p:nvGrpSpPr>
          <p:cNvPr id="35" name="Group 50"/>
          <p:cNvGrpSpPr/>
          <p:nvPr/>
        </p:nvGrpSpPr>
        <p:grpSpPr>
          <a:xfrm>
            <a:off x="1484638" y="1594403"/>
            <a:ext cx="467922" cy="327396"/>
            <a:chOff x="7069137" y="5060245"/>
            <a:chExt cx="2074863" cy="1246188"/>
          </a:xfrm>
          <a:solidFill>
            <a:srgbClr val="F79646"/>
          </a:solidFill>
        </p:grpSpPr>
        <p:sp>
          <p:nvSpPr>
            <p:cNvPr id="36"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53"/>
          <p:cNvGrpSpPr/>
          <p:nvPr/>
        </p:nvGrpSpPr>
        <p:grpSpPr>
          <a:xfrm>
            <a:off x="1515460" y="2474003"/>
            <a:ext cx="407026" cy="407842"/>
            <a:chOff x="4508499" y="4242682"/>
            <a:chExt cx="1582738" cy="1585913"/>
          </a:xfrm>
          <a:solidFill>
            <a:srgbClr val="E5E5E5"/>
          </a:solidFill>
        </p:grpSpPr>
        <p:sp>
          <p:nvSpPr>
            <p:cNvPr id="39"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Plan Eligibility: detail"/>
          <p:cNvSpPr txBox="1"/>
          <p:nvPr/>
        </p:nvSpPr>
        <p:spPr>
          <a:xfrm>
            <a:off x="5038723" y="1366838"/>
            <a:ext cx="3728759" cy="3511731"/>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Under these specific </a:t>
            </a:r>
            <a:r>
              <a:rPr lang="en-US" dirty="0" smtClean="0">
                <a:solidFill>
                  <a:srgbClr val="3B3B3B"/>
                </a:solidFill>
              </a:rPr>
              <a:t>circumstances</a:t>
            </a:r>
            <a:r>
              <a:rPr lang="en-US" dirty="0">
                <a:solidFill>
                  <a:srgbClr val="3B3B3B"/>
                </a:solidFill>
              </a:rPr>
              <a:t>, you have access to your vested account balance:</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Termination of service</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Retirement</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Age 59½</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Death</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Disability</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Financial hardship</a:t>
            </a:r>
          </a:p>
        </p:txBody>
      </p:sp>
      <p:cxnSp>
        <p:nvCxnSpPr>
          <p:cNvPr id="43" name="Straight Connector 42"/>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480968" y="3472703"/>
            <a:ext cx="475261" cy="375230"/>
            <a:chOff x="4533900" y="3357563"/>
            <a:chExt cx="1636713" cy="1292225"/>
          </a:xfrm>
          <a:solidFill>
            <a:srgbClr val="E5E5E5"/>
          </a:solidFill>
        </p:grpSpPr>
        <p:sp>
          <p:nvSpPr>
            <p:cNvPr id="45"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rot="5400000">
            <a:off x="6904358" y="2302874"/>
            <a:ext cx="5005858"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List Plan Specifics: Withdrawal Options</a:t>
            </a:r>
            <a:endParaRPr lang="en-US" sz="2000" b="1" dirty="0">
              <a:solidFill>
                <a:schemeClr val="bg1"/>
              </a:solidFill>
            </a:endParaRPr>
          </a:p>
        </p:txBody>
      </p:sp>
    </p:spTree>
    <p:extLst>
      <p:ext uri="{BB962C8B-B14F-4D97-AF65-F5344CB8AC3E}">
        <p14:creationId xmlns:p14="http://schemas.microsoft.com/office/powerpoint/2010/main" val="9825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92189" y="3188473"/>
            <a:ext cx="7008812" cy="3669528"/>
          </a:xfrm>
        </p:spPr>
        <p:txBody>
          <a:bodyPr bIns="347472"/>
          <a:lstStyle/>
          <a:p>
            <a:r>
              <a:rPr lang="en-US" sz="1600" dirty="0">
                <a:solidFill>
                  <a:srgbClr val="3B3B3B"/>
                </a:solidFill>
              </a:rPr>
              <a:t>This presentation has been prepared by </a:t>
            </a:r>
            <a:r>
              <a:rPr lang="en-US" sz="1600" dirty="0" smtClean="0">
                <a:solidFill>
                  <a:srgbClr val="FF00FF"/>
                </a:solidFill>
              </a:rPr>
              <a:t>[Add Firm Name Here]</a:t>
            </a:r>
            <a:r>
              <a:rPr lang="en-US" sz="1600" dirty="0" smtClean="0">
                <a:solidFill>
                  <a:srgbClr val="3B3B3B"/>
                </a:solidFill>
              </a:rPr>
              <a:t> for </a:t>
            </a:r>
            <a:r>
              <a:rPr lang="en-US" sz="1600" dirty="0">
                <a:solidFill>
                  <a:srgbClr val="3B3B3B"/>
                </a:solidFill>
              </a:rPr>
              <a:t>general education and informational purposes only and is </a:t>
            </a:r>
            <a:r>
              <a:rPr lang="en-US" sz="1600" dirty="0" smtClean="0">
                <a:solidFill>
                  <a:srgbClr val="3B3B3B"/>
                </a:solidFill>
              </a:rPr>
              <a:t>not </a:t>
            </a:r>
            <a:r>
              <a:rPr lang="en-US" sz="1600" dirty="0">
                <a:solidFill>
                  <a:srgbClr val="3B3B3B"/>
                </a:solidFill>
              </a:rPr>
              <a:t>intended to provide legal, tax, or investment advice. This material does not provide fiduciary recommendations concerning investments or investment management; it is not individualized to the needs of any specific benefit plan or retirement investor, nor is it directed to any recipient in connection with a specific investment or investment management decision.  Any tax-related discussion contained in this presentation, including any attachments, is not intended or written to be used, and cannot be used, for the purpose of (</a:t>
            </a:r>
            <a:r>
              <a:rPr lang="en-US" sz="1600" dirty="0" err="1">
                <a:solidFill>
                  <a:srgbClr val="3B3B3B"/>
                </a:solidFill>
              </a:rPr>
              <a:t>i</a:t>
            </a:r>
            <a:r>
              <a:rPr lang="en-US" sz="1600" dirty="0">
                <a:solidFill>
                  <a:srgbClr val="3B3B3B"/>
                </a:solidFill>
              </a:rPr>
              <a:t>) avoiding any tax penalties or (ii) promoting, marketing, or recommending to any other party any transaction or matter addressed herein. Please consult your independent legal counsel and/or professional tax advisor regarding any legal or tax issues raised in this presentation.</a:t>
            </a:r>
          </a:p>
        </p:txBody>
      </p:sp>
    </p:spTree>
    <p:extLst>
      <p:ext uri="{BB962C8B-B14F-4D97-AF65-F5344CB8AC3E}">
        <p14:creationId xmlns:p14="http://schemas.microsoft.com/office/powerpoint/2010/main" val="11679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00125" y="6378857"/>
            <a:ext cx="7000875" cy="473976"/>
          </a:xfrm>
          <a:prstGeom prst="rect">
            <a:avLst/>
          </a:prstGeom>
          <a:noFill/>
        </p:spPr>
        <p:txBody>
          <a:bodyPr wrap="square" lIns="0" tIns="0" rIns="0" bIns="347472" rtlCol="0" anchor="b">
            <a:spAutoFit/>
          </a:bodyPr>
          <a:lstStyle/>
          <a:p>
            <a:pPr>
              <a:spcAft>
                <a:spcPts val="1000"/>
              </a:spcAft>
              <a:buClr>
                <a:schemeClr val="accent2"/>
              </a:buClr>
            </a:pPr>
            <a:r>
              <a:rPr lang="en-US" altLang="en-US" sz="800" dirty="0" smtClean="0">
                <a:solidFill>
                  <a:srgbClr val="3B3B3B"/>
                </a:solidFill>
                <a:cs typeface="Arial" charset="0"/>
              </a:rPr>
              <a:t>*Reduced </a:t>
            </a:r>
            <a:r>
              <a:rPr lang="en-US" altLang="en-US" sz="800" dirty="0">
                <a:solidFill>
                  <a:srgbClr val="3B3B3B"/>
                </a:solidFill>
                <a:cs typeface="Arial" charset="0"/>
              </a:rPr>
              <a:t>by the highest outstanding loan balance during the prior 12 </a:t>
            </a:r>
            <a:r>
              <a:rPr lang="en-US" altLang="en-US" sz="800" dirty="0" smtClean="0">
                <a:solidFill>
                  <a:srgbClr val="3B3B3B"/>
                </a:solidFill>
                <a:cs typeface="Arial" charset="0"/>
              </a:rPr>
              <a:t>months</a:t>
            </a:r>
            <a:r>
              <a:rPr lang="en-US" altLang="en-US" sz="800" dirty="0">
                <a:solidFill>
                  <a:srgbClr val="3B3B3B"/>
                </a:solidFill>
                <a:cs typeface="Arial" charset="0"/>
              </a:rPr>
              <a:t>. </a:t>
            </a:r>
          </a:p>
        </p:txBody>
      </p:sp>
      <p:sp>
        <p:nvSpPr>
          <p:cNvPr id="30" name="Isosceles Triangle 29"/>
          <p:cNvSpPr/>
          <p:nvPr/>
        </p:nvSpPr>
        <p:spPr>
          <a:xfrm rot="16200000">
            <a:off x="4321137" y="2546820"/>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31" name="Contribution Types"/>
          <p:cNvSpPr txBox="1">
            <a:spLocks/>
          </p:cNvSpPr>
          <p:nvPr/>
        </p:nvSpPr>
        <p:spPr>
          <a:xfrm>
            <a:off x="2138412" y="3324818"/>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Beneficiaries</a:t>
            </a:r>
            <a:endParaRPr lang="en-US" dirty="0">
              <a:solidFill>
                <a:srgbClr val="CECECE"/>
              </a:solidFill>
            </a:endParaRPr>
          </a:p>
        </p:txBody>
      </p:sp>
      <p:sp>
        <p:nvSpPr>
          <p:cNvPr id="32" name="Contribution Limits"/>
          <p:cNvSpPr txBox="1">
            <a:spLocks/>
          </p:cNvSpPr>
          <p:nvPr/>
        </p:nvSpPr>
        <p:spPr>
          <a:xfrm>
            <a:off x="2138412" y="2359450"/>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Loans</a:t>
            </a:r>
            <a:endParaRPr lang="en-US" dirty="0">
              <a:solidFill>
                <a:srgbClr val="F79646"/>
              </a:solidFill>
            </a:endParaRPr>
          </a:p>
        </p:txBody>
      </p:sp>
      <p:sp>
        <p:nvSpPr>
          <p:cNvPr id="3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Withdrawals</a:t>
            </a:r>
            <a:endParaRPr lang="en-US" sz="2000" dirty="0">
              <a:solidFill>
                <a:srgbClr val="CECECE"/>
              </a:solidFill>
            </a:endParaRPr>
          </a:p>
        </p:txBody>
      </p:sp>
      <p:grpSp>
        <p:nvGrpSpPr>
          <p:cNvPr id="34" name="Group 33"/>
          <p:cNvGrpSpPr/>
          <p:nvPr/>
        </p:nvGrpSpPr>
        <p:grpSpPr>
          <a:xfrm>
            <a:off x="1480968" y="3472703"/>
            <a:ext cx="475261" cy="375230"/>
            <a:chOff x="4533900" y="3357563"/>
            <a:chExt cx="1636713" cy="1292225"/>
          </a:xfrm>
          <a:solidFill>
            <a:srgbClr val="E5E5E5"/>
          </a:solidFill>
        </p:grpSpPr>
        <p:sp>
          <p:nvSpPr>
            <p:cNvPr id="35"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1515460" y="2469704"/>
            <a:ext cx="407026" cy="407842"/>
            <a:chOff x="4508499" y="4242682"/>
            <a:chExt cx="1582738" cy="1585913"/>
          </a:xfrm>
          <a:solidFill>
            <a:srgbClr val="F79646"/>
          </a:solidFill>
        </p:grpSpPr>
        <p:sp>
          <p:nvSpPr>
            <p:cNvPr id="38" name="Freeform 7"/>
            <p:cNvSpPr>
              <a:spLocks/>
            </p:cNvSpPr>
            <p:nvPr/>
          </p:nvSpPr>
          <p:spPr bwMode="auto">
            <a:xfrm>
              <a:off x="5065712" y="4506207"/>
              <a:ext cx="498475" cy="527050"/>
            </a:xfrm>
            <a:custGeom>
              <a:avLst/>
              <a:gdLst>
                <a:gd name="T0" fmla="*/ 8 w 133"/>
                <a:gd name="T1" fmla="*/ 140 h 140"/>
                <a:gd name="T2" fmla="*/ 13 w 133"/>
                <a:gd name="T3" fmla="*/ 138 h 140"/>
                <a:gd name="T4" fmla="*/ 119 w 133"/>
                <a:gd name="T5" fmla="*/ 25 h 140"/>
                <a:gd name="T6" fmla="*/ 119 w 133"/>
                <a:gd name="T7" fmla="*/ 78 h 140"/>
                <a:gd name="T8" fmla="*/ 126 w 133"/>
                <a:gd name="T9" fmla="*/ 85 h 140"/>
                <a:gd name="T10" fmla="*/ 133 w 133"/>
                <a:gd name="T11" fmla="*/ 78 h 140"/>
                <a:gd name="T12" fmla="*/ 133 w 133"/>
                <a:gd name="T13" fmla="*/ 7 h 140"/>
                <a:gd name="T14" fmla="*/ 133 w 133"/>
                <a:gd name="T15" fmla="*/ 7 h 140"/>
                <a:gd name="T16" fmla="*/ 132 w 133"/>
                <a:gd name="T17" fmla="*/ 6 h 140"/>
                <a:gd name="T18" fmla="*/ 132 w 133"/>
                <a:gd name="T19" fmla="*/ 5 h 140"/>
                <a:gd name="T20" fmla="*/ 131 w 133"/>
                <a:gd name="T21" fmla="*/ 4 h 140"/>
                <a:gd name="T22" fmla="*/ 130 w 133"/>
                <a:gd name="T23" fmla="*/ 2 h 140"/>
                <a:gd name="T24" fmla="*/ 130 w 133"/>
                <a:gd name="T25" fmla="*/ 2 h 140"/>
                <a:gd name="T26" fmla="*/ 129 w 133"/>
                <a:gd name="T27" fmla="*/ 2 h 140"/>
                <a:gd name="T28" fmla="*/ 128 w 133"/>
                <a:gd name="T29" fmla="*/ 1 h 140"/>
                <a:gd name="T30" fmla="*/ 126 w 133"/>
                <a:gd name="T31" fmla="*/ 1 h 140"/>
                <a:gd name="T32" fmla="*/ 126 w 133"/>
                <a:gd name="T33" fmla="*/ 0 h 140"/>
                <a:gd name="T34" fmla="*/ 62 w 133"/>
                <a:gd name="T35" fmla="*/ 0 h 140"/>
                <a:gd name="T36" fmla="*/ 55 w 133"/>
                <a:gd name="T37" fmla="*/ 7 h 140"/>
                <a:gd name="T38" fmla="*/ 62 w 133"/>
                <a:gd name="T39" fmla="*/ 14 h 140"/>
                <a:gd name="T40" fmla="*/ 109 w 133"/>
                <a:gd name="T41" fmla="*/ 14 h 140"/>
                <a:gd name="T42" fmla="*/ 3 w 133"/>
                <a:gd name="T43" fmla="*/ 128 h 140"/>
                <a:gd name="T44" fmla="*/ 3 w 133"/>
                <a:gd name="T45" fmla="*/ 138 h 140"/>
                <a:gd name="T46" fmla="*/ 8 w 133"/>
                <a:gd name="T4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40">
                  <a:moveTo>
                    <a:pt x="8" y="140"/>
                  </a:moveTo>
                  <a:cubicBezTo>
                    <a:pt x="10" y="140"/>
                    <a:pt x="12" y="139"/>
                    <a:pt x="13" y="138"/>
                  </a:cubicBezTo>
                  <a:cubicBezTo>
                    <a:pt x="119" y="25"/>
                    <a:pt x="119" y="25"/>
                    <a:pt x="119" y="25"/>
                  </a:cubicBezTo>
                  <a:cubicBezTo>
                    <a:pt x="119" y="78"/>
                    <a:pt x="119" y="78"/>
                    <a:pt x="119" y="78"/>
                  </a:cubicBezTo>
                  <a:cubicBezTo>
                    <a:pt x="119" y="82"/>
                    <a:pt x="122" y="85"/>
                    <a:pt x="126" y="85"/>
                  </a:cubicBezTo>
                  <a:cubicBezTo>
                    <a:pt x="129" y="85"/>
                    <a:pt x="133" y="82"/>
                    <a:pt x="133" y="78"/>
                  </a:cubicBezTo>
                  <a:cubicBezTo>
                    <a:pt x="133" y="7"/>
                    <a:pt x="133" y="7"/>
                    <a:pt x="133" y="7"/>
                  </a:cubicBezTo>
                  <a:cubicBezTo>
                    <a:pt x="133" y="7"/>
                    <a:pt x="133" y="7"/>
                    <a:pt x="133" y="7"/>
                  </a:cubicBezTo>
                  <a:cubicBezTo>
                    <a:pt x="133" y="7"/>
                    <a:pt x="132" y="6"/>
                    <a:pt x="132" y="6"/>
                  </a:cubicBezTo>
                  <a:cubicBezTo>
                    <a:pt x="132" y="5"/>
                    <a:pt x="132" y="5"/>
                    <a:pt x="132" y="5"/>
                  </a:cubicBezTo>
                  <a:cubicBezTo>
                    <a:pt x="132" y="4"/>
                    <a:pt x="132" y="4"/>
                    <a:pt x="131" y="4"/>
                  </a:cubicBezTo>
                  <a:cubicBezTo>
                    <a:pt x="131" y="3"/>
                    <a:pt x="131" y="3"/>
                    <a:pt x="130" y="2"/>
                  </a:cubicBezTo>
                  <a:cubicBezTo>
                    <a:pt x="130" y="2"/>
                    <a:pt x="130" y="2"/>
                    <a:pt x="130" y="2"/>
                  </a:cubicBezTo>
                  <a:cubicBezTo>
                    <a:pt x="130" y="2"/>
                    <a:pt x="130" y="2"/>
                    <a:pt x="129" y="2"/>
                  </a:cubicBezTo>
                  <a:cubicBezTo>
                    <a:pt x="129" y="1"/>
                    <a:pt x="129" y="1"/>
                    <a:pt x="128" y="1"/>
                  </a:cubicBezTo>
                  <a:cubicBezTo>
                    <a:pt x="128" y="1"/>
                    <a:pt x="127" y="1"/>
                    <a:pt x="126" y="1"/>
                  </a:cubicBezTo>
                  <a:cubicBezTo>
                    <a:pt x="126" y="0"/>
                    <a:pt x="126" y="0"/>
                    <a:pt x="126" y="0"/>
                  </a:cubicBezTo>
                  <a:cubicBezTo>
                    <a:pt x="62" y="0"/>
                    <a:pt x="62" y="0"/>
                    <a:pt x="62" y="0"/>
                  </a:cubicBezTo>
                  <a:cubicBezTo>
                    <a:pt x="58" y="0"/>
                    <a:pt x="55" y="3"/>
                    <a:pt x="55" y="7"/>
                  </a:cubicBezTo>
                  <a:cubicBezTo>
                    <a:pt x="55" y="11"/>
                    <a:pt x="58" y="14"/>
                    <a:pt x="62" y="14"/>
                  </a:cubicBezTo>
                  <a:cubicBezTo>
                    <a:pt x="109" y="14"/>
                    <a:pt x="109" y="14"/>
                    <a:pt x="109" y="14"/>
                  </a:cubicBezTo>
                  <a:cubicBezTo>
                    <a:pt x="3" y="128"/>
                    <a:pt x="3" y="128"/>
                    <a:pt x="3" y="128"/>
                  </a:cubicBezTo>
                  <a:cubicBezTo>
                    <a:pt x="0" y="131"/>
                    <a:pt x="0" y="136"/>
                    <a:pt x="3" y="138"/>
                  </a:cubicBezTo>
                  <a:cubicBezTo>
                    <a:pt x="5" y="140"/>
                    <a:pt x="6" y="140"/>
                    <a:pt x="8" y="140"/>
                  </a:cubicBez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8"/>
            <p:cNvSpPr>
              <a:spLocks/>
            </p:cNvSpPr>
            <p:nvPr/>
          </p:nvSpPr>
          <p:spPr bwMode="auto">
            <a:xfrm>
              <a:off x="4981574" y="5036432"/>
              <a:ext cx="519113" cy="528638"/>
            </a:xfrm>
            <a:custGeom>
              <a:avLst/>
              <a:gdLst>
                <a:gd name="T0" fmla="*/ 1 w 138"/>
                <a:gd name="T1" fmla="*/ 136 h 140"/>
                <a:gd name="T2" fmla="*/ 2 w 138"/>
                <a:gd name="T3" fmla="*/ 138 h 140"/>
                <a:gd name="T4" fmla="*/ 2 w 138"/>
                <a:gd name="T5" fmla="*/ 138 h 140"/>
                <a:gd name="T6" fmla="*/ 3 w 138"/>
                <a:gd name="T7" fmla="*/ 139 h 140"/>
                <a:gd name="T8" fmla="*/ 4 w 138"/>
                <a:gd name="T9" fmla="*/ 140 h 140"/>
                <a:gd name="T10" fmla="*/ 7 w 138"/>
                <a:gd name="T11" fmla="*/ 140 h 140"/>
                <a:gd name="T12" fmla="*/ 75 w 138"/>
                <a:gd name="T13" fmla="*/ 140 h 140"/>
                <a:gd name="T14" fmla="*/ 83 w 138"/>
                <a:gd name="T15" fmla="*/ 133 h 140"/>
                <a:gd name="T16" fmla="*/ 75 w 138"/>
                <a:gd name="T17" fmla="*/ 126 h 140"/>
                <a:gd name="T18" fmla="*/ 24 w 138"/>
                <a:gd name="T19" fmla="*/ 126 h 140"/>
                <a:gd name="T20" fmla="*/ 135 w 138"/>
                <a:gd name="T21" fmla="*/ 12 h 140"/>
                <a:gd name="T22" fmla="*/ 135 w 138"/>
                <a:gd name="T23" fmla="*/ 2 h 140"/>
                <a:gd name="T24" fmla="*/ 125 w 138"/>
                <a:gd name="T25" fmla="*/ 2 h 140"/>
                <a:gd name="T26" fmla="*/ 14 w 138"/>
                <a:gd name="T27" fmla="*/ 116 h 140"/>
                <a:gd name="T28" fmla="*/ 14 w 138"/>
                <a:gd name="T29" fmla="*/ 62 h 140"/>
                <a:gd name="T30" fmla="*/ 7 w 138"/>
                <a:gd name="T31" fmla="*/ 55 h 140"/>
                <a:gd name="T32" fmla="*/ 0 w 138"/>
                <a:gd name="T33" fmla="*/ 62 h 140"/>
                <a:gd name="T34" fmla="*/ 0 w 138"/>
                <a:gd name="T35" fmla="*/ 133 h 140"/>
                <a:gd name="T36" fmla="*/ 0 w 138"/>
                <a:gd name="T37" fmla="*/ 133 h 140"/>
                <a:gd name="T38" fmla="*/ 1 w 138"/>
                <a:gd name="T3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140">
                  <a:moveTo>
                    <a:pt x="1" y="136"/>
                  </a:moveTo>
                  <a:cubicBezTo>
                    <a:pt x="1" y="137"/>
                    <a:pt x="2" y="138"/>
                    <a:pt x="2" y="138"/>
                  </a:cubicBezTo>
                  <a:cubicBezTo>
                    <a:pt x="2" y="138"/>
                    <a:pt x="2" y="138"/>
                    <a:pt x="2" y="138"/>
                  </a:cubicBezTo>
                  <a:cubicBezTo>
                    <a:pt x="2" y="138"/>
                    <a:pt x="3" y="139"/>
                    <a:pt x="3" y="139"/>
                  </a:cubicBezTo>
                  <a:cubicBezTo>
                    <a:pt x="3" y="139"/>
                    <a:pt x="4" y="139"/>
                    <a:pt x="4" y="140"/>
                  </a:cubicBezTo>
                  <a:cubicBezTo>
                    <a:pt x="5" y="140"/>
                    <a:pt x="6" y="140"/>
                    <a:pt x="7" y="140"/>
                  </a:cubicBezTo>
                  <a:cubicBezTo>
                    <a:pt x="75" y="140"/>
                    <a:pt x="75" y="140"/>
                    <a:pt x="75" y="140"/>
                  </a:cubicBezTo>
                  <a:cubicBezTo>
                    <a:pt x="79" y="140"/>
                    <a:pt x="83" y="137"/>
                    <a:pt x="83" y="133"/>
                  </a:cubicBezTo>
                  <a:cubicBezTo>
                    <a:pt x="83" y="129"/>
                    <a:pt x="79" y="126"/>
                    <a:pt x="75" y="126"/>
                  </a:cubicBezTo>
                  <a:cubicBezTo>
                    <a:pt x="24" y="126"/>
                    <a:pt x="24" y="126"/>
                    <a:pt x="24" y="126"/>
                  </a:cubicBezTo>
                  <a:cubicBezTo>
                    <a:pt x="135" y="12"/>
                    <a:pt x="135" y="12"/>
                    <a:pt x="135" y="12"/>
                  </a:cubicBezTo>
                  <a:cubicBezTo>
                    <a:pt x="138" y="10"/>
                    <a:pt x="138" y="5"/>
                    <a:pt x="135" y="2"/>
                  </a:cubicBezTo>
                  <a:cubicBezTo>
                    <a:pt x="132" y="0"/>
                    <a:pt x="128" y="0"/>
                    <a:pt x="125" y="2"/>
                  </a:cubicBezTo>
                  <a:cubicBezTo>
                    <a:pt x="14" y="116"/>
                    <a:pt x="14" y="116"/>
                    <a:pt x="14" y="116"/>
                  </a:cubicBezTo>
                  <a:cubicBezTo>
                    <a:pt x="14" y="62"/>
                    <a:pt x="14" y="62"/>
                    <a:pt x="14" y="62"/>
                  </a:cubicBezTo>
                  <a:cubicBezTo>
                    <a:pt x="14" y="58"/>
                    <a:pt x="11" y="55"/>
                    <a:pt x="7" y="55"/>
                  </a:cubicBezTo>
                  <a:cubicBezTo>
                    <a:pt x="3" y="55"/>
                    <a:pt x="0" y="58"/>
                    <a:pt x="0" y="62"/>
                  </a:cubicBezTo>
                  <a:cubicBezTo>
                    <a:pt x="0" y="133"/>
                    <a:pt x="0" y="133"/>
                    <a:pt x="0" y="133"/>
                  </a:cubicBezTo>
                  <a:cubicBezTo>
                    <a:pt x="0" y="133"/>
                    <a:pt x="0" y="133"/>
                    <a:pt x="0" y="133"/>
                  </a:cubicBezTo>
                  <a:cubicBezTo>
                    <a:pt x="0" y="134"/>
                    <a:pt x="0" y="135"/>
                    <a:pt x="1" y="136"/>
                  </a:cubicBez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Freeform 9"/>
            <p:cNvSpPr>
              <a:spLocks noEditPoints="1"/>
            </p:cNvSpPr>
            <p:nvPr/>
          </p:nvSpPr>
          <p:spPr bwMode="auto">
            <a:xfrm>
              <a:off x="4508499" y="4242682"/>
              <a:ext cx="1582738" cy="1585913"/>
            </a:xfrm>
            <a:custGeom>
              <a:avLst/>
              <a:gdLst>
                <a:gd name="T0" fmla="*/ 414 w 421"/>
                <a:gd name="T1" fmla="*/ 0 h 421"/>
                <a:gd name="T2" fmla="*/ 7 w 421"/>
                <a:gd name="T3" fmla="*/ 0 h 421"/>
                <a:gd name="T4" fmla="*/ 0 w 421"/>
                <a:gd name="T5" fmla="*/ 7 h 421"/>
                <a:gd name="T6" fmla="*/ 0 w 421"/>
                <a:gd name="T7" fmla="*/ 414 h 421"/>
                <a:gd name="T8" fmla="*/ 7 w 421"/>
                <a:gd name="T9" fmla="*/ 421 h 421"/>
                <a:gd name="T10" fmla="*/ 414 w 421"/>
                <a:gd name="T11" fmla="*/ 421 h 421"/>
                <a:gd name="T12" fmla="*/ 421 w 421"/>
                <a:gd name="T13" fmla="*/ 414 h 421"/>
                <a:gd name="T14" fmla="*/ 421 w 421"/>
                <a:gd name="T15" fmla="*/ 7 h 421"/>
                <a:gd name="T16" fmla="*/ 414 w 421"/>
                <a:gd name="T17" fmla="*/ 0 h 421"/>
                <a:gd name="T18" fmla="*/ 407 w 421"/>
                <a:gd name="T19" fmla="*/ 407 h 421"/>
                <a:gd name="T20" fmla="*/ 14 w 421"/>
                <a:gd name="T21" fmla="*/ 407 h 421"/>
                <a:gd name="T22" fmla="*/ 14 w 421"/>
                <a:gd name="T23" fmla="*/ 14 h 421"/>
                <a:gd name="T24" fmla="*/ 407 w 421"/>
                <a:gd name="T25" fmla="*/ 14 h 421"/>
                <a:gd name="T26" fmla="*/ 407 w 421"/>
                <a:gd name="T27" fmla="*/ 4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421">
                  <a:moveTo>
                    <a:pt x="414" y="0"/>
                  </a:moveTo>
                  <a:cubicBezTo>
                    <a:pt x="7" y="0"/>
                    <a:pt x="7" y="0"/>
                    <a:pt x="7" y="0"/>
                  </a:cubicBezTo>
                  <a:cubicBezTo>
                    <a:pt x="3" y="0"/>
                    <a:pt x="0" y="3"/>
                    <a:pt x="0" y="7"/>
                  </a:cubicBezTo>
                  <a:cubicBezTo>
                    <a:pt x="0" y="414"/>
                    <a:pt x="0" y="414"/>
                    <a:pt x="0" y="414"/>
                  </a:cubicBezTo>
                  <a:cubicBezTo>
                    <a:pt x="0" y="418"/>
                    <a:pt x="3" y="421"/>
                    <a:pt x="7" y="421"/>
                  </a:cubicBezTo>
                  <a:cubicBezTo>
                    <a:pt x="414" y="421"/>
                    <a:pt x="414" y="421"/>
                    <a:pt x="414" y="421"/>
                  </a:cubicBezTo>
                  <a:cubicBezTo>
                    <a:pt x="418" y="421"/>
                    <a:pt x="421" y="418"/>
                    <a:pt x="421" y="414"/>
                  </a:cubicBezTo>
                  <a:cubicBezTo>
                    <a:pt x="421" y="7"/>
                    <a:pt x="421" y="7"/>
                    <a:pt x="421" y="7"/>
                  </a:cubicBezTo>
                  <a:cubicBezTo>
                    <a:pt x="421" y="3"/>
                    <a:pt x="418" y="0"/>
                    <a:pt x="414" y="0"/>
                  </a:cubicBezTo>
                  <a:close/>
                  <a:moveTo>
                    <a:pt x="407" y="407"/>
                  </a:moveTo>
                  <a:cubicBezTo>
                    <a:pt x="14" y="407"/>
                    <a:pt x="14" y="407"/>
                    <a:pt x="14" y="407"/>
                  </a:cubicBezTo>
                  <a:cubicBezTo>
                    <a:pt x="14" y="14"/>
                    <a:pt x="14" y="14"/>
                    <a:pt x="14" y="14"/>
                  </a:cubicBezTo>
                  <a:cubicBezTo>
                    <a:pt x="407" y="14"/>
                    <a:pt x="407" y="14"/>
                    <a:pt x="407" y="14"/>
                  </a:cubicBezTo>
                  <a:lnTo>
                    <a:pt x="407" y="407"/>
                  </a:ln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1484638" y="1595017"/>
            <a:ext cx="467922" cy="327396"/>
            <a:chOff x="7069137" y="5060245"/>
            <a:chExt cx="2074863" cy="1246188"/>
          </a:xfrm>
          <a:solidFill>
            <a:srgbClr val="E5E5E5"/>
          </a:solidFill>
        </p:grpSpPr>
        <p:sp>
          <p:nvSpPr>
            <p:cNvPr id="42"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Plan Eligibility: detail"/>
          <p:cNvSpPr txBox="1"/>
          <p:nvPr/>
        </p:nvSpPr>
        <p:spPr>
          <a:xfrm>
            <a:off x="5038724" y="1366838"/>
            <a:ext cx="3483484" cy="4121128"/>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You have the option to borrow from your vested account balance</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Minimum: </a:t>
            </a:r>
            <a:r>
              <a:rPr lang="en-US" b="1" dirty="0" smtClean="0">
                <a:solidFill>
                  <a:schemeClr val="accent6"/>
                </a:solidFill>
              </a:rPr>
              <a:t>[$XX]</a:t>
            </a:r>
            <a:endParaRPr lang="en-US" b="1" dirty="0">
              <a:solidFill>
                <a:schemeClr val="accent6"/>
              </a:solidFill>
            </a:endParaRP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Maximum: 50% vested account balance, up to $50,000*</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Interest: </a:t>
            </a:r>
            <a:r>
              <a:rPr lang="en-US" b="1" dirty="0">
                <a:solidFill>
                  <a:schemeClr val="accent6"/>
                </a:solidFill>
              </a:rPr>
              <a:t>[prime + 1%]</a:t>
            </a:r>
          </a:p>
          <a:p>
            <a:pPr marL="285750" indent="-285750">
              <a:lnSpc>
                <a:spcPct val="110000"/>
              </a:lnSpc>
              <a:spcAft>
                <a:spcPts val="1000"/>
              </a:spcAft>
              <a:buClr>
                <a:schemeClr val="accent2"/>
              </a:buClr>
              <a:buFont typeface="Wingdings" panose="05000000000000000000" pitchFamily="2" charset="2"/>
              <a:buChar char="§"/>
            </a:pPr>
            <a:r>
              <a:rPr lang="en-US" dirty="0">
                <a:solidFill>
                  <a:schemeClr val="accent6"/>
                </a:solidFill>
              </a:rPr>
              <a:t>[Up to </a:t>
            </a:r>
            <a:r>
              <a:rPr lang="en-US" b="1" dirty="0" smtClean="0">
                <a:solidFill>
                  <a:schemeClr val="accent6"/>
                </a:solidFill>
              </a:rPr>
              <a:t>X</a:t>
            </a:r>
            <a:r>
              <a:rPr lang="en-US" dirty="0" smtClean="0">
                <a:solidFill>
                  <a:schemeClr val="accent6"/>
                </a:solidFill>
              </a:rPr>
              <a:t> </a:t>
            </a:r>
            <a:r>
              <a:rPr lang="en-US" dirty="0">
                <a:solidFill>
                  <a:schemeClr val="accent6"/>
                </a:solidFill>
              </a:rPr>
              <a:t>years for general loans; up to </a:t>
            </a:r>
            <a:r>
              <a:rPr lang="en-US" b="1" dirty="0" smtClean="0">
                <a:solidFill>
                  <a:schemeClr val="accent6"/>
                </a:solidFill>
              </a:rPr>
              <a:t>X</a:t>
            </a:r>
            <a:r>
              <a:rPr lang="en-US" dirty="0" smtClean="0">
                <a:solidFill>
                  <a:schemeClr val="accent6"/>
                </a:solidFill>
              </a:rPr>
              <a:t> </a:t>
            </a:r>
            <a:r>
              <a:rPr lang="en-US" dirty="0">
                <a:solidFill>
                  <a:schemeClr val="accent6"/>
                </a:solidFill>
              </a:rPr>
              <a:t>years for primary </a:t>
            </a:r>
            <a:r>
              <a:rPr lang="en-US" dirty="0" smtClean="0">
                <a:solidFill>
                  <a:schemeClr val="accent6"/>
                </a:solidFill>
              </a:rPr>
              <a:t>residence loans]</a:t>
            </a:r>
            <a:endParaRPr lang="en-US" dirty="0">
              <a:solidFill>
                <a:schemeClr val="accent6"/>
              </a:solidFill>
            </a:endParaRP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Fee for each loan</a:t>
            </a:r>
          </a:p>
          <a:p>
            <a:pPr marL="285750" indent="-285750">
              <a:lnSpc>
                <a:spcPct val="110000"/>
              </a:lnSpc>
              <a:spcAft>
                <a:spcPts val="1000"/>
              </a:spcAft>
              <a:buClr>
                <a:schemeClr val="accent2"/>
              </a:buClr>
              <a:buFont typeface="Wingdings" panose="05000000000000000000" pitchFamily="2" charset="2"/>
              <a:buChar char="§"/>
            </a:pPr>
            <a:r>
              <a:rPr lang="en-US" dirty="0">
                <a:solidFill>
                  <a:srgbClr val="3B3B3B"/>
                </a:solidFill>
              </a:rPr>
              <a:t>Up to </a:t>
            </a:r>
            <a:r>
              <a:rPr lang="en-US" b="1" dirty="0" smtClean="0">
                <a:solidFill>
                  <a:schemeClr val="accent6"/>
                </a:solidFill>
              </a:rPr>
              <a:t>[XX </a:t>
            </a:r>
            <a:r>
              <a:rPr lang="en-US" b="1" dirty="0">
                <a:solidFill>
                  <a:schemeClr val="accent6"/>
                </a:solidFill>
              </a:rPr>
              <a:t>loan(s)]</a:t>
            </a:r>
            <a:r>
              <a:rPr lang="en-US" dirty="0">
                <a:solidFill>
                  <a:schemeClr val="accent6"/>
                </a:solidFill>
              </a:rPr>
              <a:t> </a:t>
            </a:r>
            <a:r>
              <a:rPr lang="en-US" dirty="0">
                <a:solidFill>
                  <a:srgbClr val="3B3B3B"/>
                </a:solidFill>
              </a:rPr>
              <a:t>at a time</a:t>
            </a:r>
          </a:p>
        </p:txBody>
      </p:sp>
      <p:cxnSp>
        <p:nvCxnSpPr>
          <p:cNvPr id="45" name="Straight Connector 44"/>
          <p:cNvCxnSpPr/>
          <p:nvPr/>
        </p:nvCxnSpPr>
        <p:spPr>
          <a:xfrm>
            <a:off x="4563746" y="1376968"/>
            <a:ext cx="0" cy="2966432"/>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46" name="Title 1"/>
          <p:cNvSpPr txBox="1">
            <a:spLocks/>
          </p:cNvSpPr>
          <p:nvPr/>
        </p:nvSpPr>
        <p:spPr bwMode="auto">
          <a:xfrm>
            <a:off x="990600" y="266700"/>
            <a:ext cx="746760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cap="all" smtClean="0"/>
              <a:t>Plan Features</a:t>
            </a:r>
            <a:endParaRPr lang="en-US" cap="all" dirty="0"/>
          </a:p>
        </p:txBody>
      </p:sp>
      <p:sp>
        <p:nvSpPr>
          <p:cNvPr id="47" name="TextBox 46"/>
          <p:cNvSpPr txBox="1"/>
          <p:nvPr/>
        </p:nvSpPr>
        <p:spPr>
          <a:xfrm rot="5400000">
            <a:off x="7107622" y="2099613"/>
            <a:ext cx="4599336"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List Plan Specifics: Loan Provisions</a:t>
            </a:r>
            <a:endParaRPr lang="en-US" sz="2000" b="1" dirty="0">
              <a:solidFill>
                <a:schemeClr val="bg1"/>
              </a:solidFill>
            </a:endParaRPr>
          </a:p>
        </p:txBody>
      </p:sp>
    </p:spTree>
    <p:extLst>
      <p:ext uri="{BB962C8B-B14F-4D97-AF65-F5344CB8AC3E}">
        <p14:creationId xmlns:p14="http://schemas.microsoft.com/office/powerpoint/2010/main" val="187911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rot="5400000">
            <a:off x="7587964" y="1607491"/>
            <a:ext cx="3615092"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No Loan Option: Slide 1 of 2</a:t>
            </a:r>
            <a:endParaRPr lang="en-US" sz="2000" b="1" dirty="0">
              <a:solidFill>
                <a:schemeClr val="bg1"/>
              </a:solidFill>
            </a:endParaRPr>
          </a:p>
        </p:txBody>
      </p:sp>
      <p:sp>
        <p:nvSpPr>
          <p:cNvPr id="41" name="Title 1"/>
          <p:cNvSpPr>
            <a:spLocks noGrp="1"/>
          </p:cNvSpPr>
          <p:nvPr>
            <p:ph type="title"/>
          </p:nvPr>
        </p:nvSpPr>
        <p:spPr>
          <a:xfrm>
            <a:off x="990600" y="266700"/>
            <a:ext cx="7467600" cy="723900"/>
          </a:xfrm>
        </p:spPr>
        <p:txBody>
          <a:bodyPr/>
          <a:lstStyle/>
          <a:p>
            <a:r>
              <a:rPr lang="en-US" cap="all" dirty="0" smtClean="0"/>
              <a:t>Plan Features</a:t>
            </a:r>
            <a:endParaRPr lang="en-US" cap="all" dirty="0"/>
          </a:p>
        </p:txBody>
      </p:sp>
      <p:sp>
        <p:nvSpPr>
          <p:cNvPr id="42" name="Isosceles Triangle 41"/>
          <p:cNvSpPr/>
          <p:nvPr/>
        </p:nvSpPr>
        <p:spPr>
          <a:xfrm rot="16200000">
            <a:off x="4321137" y="163870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43" name="Contribution Types"/>
          <p:cNvSpPr txBox="1">
            <a:spLocks/>
          </p:cNvSpPr>
          <p:nvPr/>
        </p:nvSpPr>
        <p:spPr>
          <a:xfrm>
            <a:off x="2142082" y="2342601"/>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Beneficiaries</a:t>
            </a:r>
            <a:endParaRPr lang="en-US" dirty="0">
              <a:solidFill>
                <a:srgbClr val="CECECE"/>
              </a:solidFill>
            </a:endParaRPr>
          </a:p>
        </p:txBody>
      </p:sp>
      <p:sp>
        <p:nvSpPr>
          <p:cNvPr id="45"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Withdrawals</a:t>
            </a:r>
            <a:endParaRPr lang="en-US" sz="2000" dirty="0">
              <a:solidFill>
                <a:srgbClr val="F79646"/>
              </a:solidFill>
            </a:endParaRPr>
          </a:p>
        </p:txBody>
      </p:sp>
      <p:grpSp>
        <p:nvGrpSpPr>
          <p:cNvPr id="46" name="Group 50"/>
          <p:cNvGrpSpPr/>
          <p:nvPr/>
        </p:nvGrpSpPr>
        <p:grpSpPr>
          <a:xfrm>
            <a:off x="1484638" y="1594403"/>
            <a:ext cx="467922" cy="327396"/>
            <a:chOff x="7069137" y="5060245"/>
            <a:chExt cx="2074863" cy="1246188"/>
          </a:xfrm>
          <a:solidFill>
            <a:srgbClr val="F79646"/>
          </a:solidFill>
        </p:grpSpPr>
        <p:sp>
          <p:nvSpPr>
            <p:cNvPr id="47"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Plan Eligibility: detail"/>
          <p:cNvSpPr txBox="1"/>
          <p:nvPr/>
        </p:nvSpPr>
        <p:spPr>
          <a:xfrm>
            <a:off x="5038724" y="1366838"/>
            <a:ext cx="3070559"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Under specific circumstances, you have access to your vested account balance</a:t>
            </a:r>
          </a:p>
        </p:txBody>
      </p:sp>
      <p:cxnSp>
        <p:nvCxnSpPr>
          <p:cNvPr id="54" name="Straight Connector 53"/>
          <p:cNvCxnSpPr/>
          <p:nvPr/>
        </p:nvCxnSpPr>
        <p:spPr>
          <a:xfrm>
            <a:off x="4563746" y="1376968"/>
            <a:ext cx="0" cy="2050445"/>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484638" y="2490486"/>
            <a:ext cx="475261" cy="375230"/>
            <a:chOff x="4533900" y="3357563"/>
            <a:chExt cx="1636713" cy="1292225"/>
          </a:xfrm>
          <a:solidFill>
            <a:srgbClr val="E5E5E5"/>
          </a:solidFill>
        </p:grpSpPr>
        <p:sp>
          <p:nvSpPr>
            <p:cNvPr id="56"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38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5400000">
            <a:off x="7587964" y="1607491"/>
            <a:ext cx="3615092"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No Loan Option: Slide 2 of 2</a:t>
            </a:r>
            <a:endParaRPr lang="en-US" sz="2000" b="1" dirty="0">
              <a:solidFill>
                <a:schemeClr val="bg1"/>
              </a:solidFill>
            </a:endParaRPr>
          </a:p>
        </p:txBody>
      </p:sp>
      <p:sp>
        <p:nvSpPr>
          <p:cNvPr id="23" name="Isosceles Triangle 22"/>
          <p:cNvSpPr/>
          <p:nvPr/>
        </p:nvSpPr>
        <p:spPr>
          <a:xfrm rot="16200000">
            <a:off x="4328596" y="2595698"/>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25" name="Plan Eligibility: detail"/>
          <p:cNvSpPr txBox="1"/>
          <p:nvPr/>
        </p:nvSpPr>
        <p:spPr>
          <a:xfrm>
            <a:off x="5038725" y="1366838"/>
            <a:ext cx="3062538"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In the event of your </a:t>
            </a:r>
            <a:r>
              <a:rPr lang="en-US" dirty="0" smtClean="0">
                <a:solidFill>
                  <a:srgbClr val="3B3B3B"/>
                </a:solidFill>
              </a:rPr>
              <a:t>death, </a:t>
            </a:r>
            <a:r>
              <a:rPr lang="en-US" dirty="0">
                <a:solidFill>
                  <a:srgbClr val="3B3B3B"/>
                </a:solidFill>
              </a:rPr>
              <a:t>your designated beneficiaries will inherit </a:t>
            </a:r>
            <a:r>
              <a:rPr lang="en-US" dirty="0" smtClean="0">
                <a:solidFill>
                  <a:srgbClr val="3B3B3B"/>
                </a:solidFill>
              </a:rPr>
              <a:t>your </a:t>
            </a:r>
            <a:r>
              <a:rPr lang="en-US" dirty="0">
                <a:solidFill>
                  <a:srgbClr val="3B3B3B"/>
                </a:solidFill>
              </a:rPr>
              <a:t>account</a:t>
            </a:r>
          </a:p>
        </p:txBody>
      </p:sp>
      <p:sp>
        <p:nvSpPr>
          <p:cNvPr id="30"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Withdrawals</a:t>
            </a:r>
            <a:endParaRPr lang="en-US" sz="2000" dirty="0">
              <a:solidFill>
                <a:srgbClr val="CECECE"/>
              </a:solidFill>
            </a:endParaRPr>
          </a:p>
        </p:txBody>
      </p:sp>
      <p:grpSp>
        <p:nvGrpSpPr>
          <p:cNvPr id="37" name="Group 36"/>
          <p:cNvGrpSpPr/>
          <p:nvPr/>
        </p:nvGrpSpPr>
        <p:grpSpPr>
          <a:xfrm>
            <a:off x="1484638" y="1595017"/>
            <a:ext cx="467922" cy="327396"/>
            <a:chOff x="7069137" y="5060245"/>
            <a:chExt cx="2074863" cy="1246188"/>
          </a:xfrm>
          <a:solidFill>
            <a:srgbClr val="E5E5E5"/>
          </a:solidFill>
        </p:grpSpPr>
        <p:sp>
          <p:nvSpPr>
            <p:cNvPr id="38" name="Freeform 5"/>
            <p:cNvSpPr>
              <a:spLocks/>
            </p:cNvSpPr>
            <p:nvPr/>
          </p:nvSpPr>
          <p:spPr bwMode="auto">
            <a:xfrm>
              <a:off x="7662862" y="5417432"/>
              <a:ext cx="450850" cy="509588"/>
            </a:xfrm>
            <a:custGeom>
              <a:avLst/>
              <a:gdLst>
                <a:gd name="T0" fmla="*/ 4 w 120"/>
                <a:gd name="T1" fmla="*/ 110 h 135"/>
                <a:gd name="T2" fmla="*/ 9 w 120"/>
                <a:gd name="T3" fmla="*/ 116 h 135"/>
                <a:gd name="T4" fmla="*/ 5 w 120"/>
                <a:gd name="T5" fmla="*/ 120 h 135"/>
                <a:gd name="T6" fmla="*/ 7 w 120"/>
                <a:gd name="T7" fmla="*/ 133 h 135"/>
                <a:gd name="T8" fmla="*/ 12 w 120"/>
                <a:gd name="T9" fmla="*/ 135 h 135"/>
                <a:gd name="T10" fmla="*/ 19 w 120"/>
                <a:gd name="T11" fmla="*/ 132 h 135"/>
                <a:gd name="T12" fmla="*/ 29 w 120"/>
                <a:gd name="T13" fmla="*/ 121 h 135"/>
                <a:gd name="T14" fmla="*/ 74 w 120"/>
                <a:gd name="T15" fmla="*/ 96 h 135"/>
                <a:gd name="T16" fmla="*/ 80 w 120"/>
                <a:gd name="T17" fmla="*/ 70 h 135"/>
                <a:gd name="T18" fmla="*/ 60 w 120"/>
                <a:gd name="T19" fmla="*/ 59 h 135"/>
                <a:gd name="T20" fmla="*/ 57 w 120"/>
                <a:gd name="T21" fmla="*/ 59 h 135"/>
                <a:gd name="T22" fmla="*/ 61 w 120"/>
                <a:gd name="T23" fmla="*/ 52 h 135"/>
                <a:gd name="T24" fmla="*/ 96 w 120"/>
                <a:gd name="T25" fmla="*/ 34 h 135"/>
                <a:gd name="T26" fmla="*/ 96 w 120"/>
                <a:gd name="T27" fmla="*/ 34 h 135"/>
                <a:gd name="T28" fmla="*/ 99 w 120"/>
                <a:gd name="T29" fmla="*/ 34 h 135"/>
                <a:gd name="T30" fmla="*/ 95 w 120"/>
                <a:gd name="T31" fmla="*/ 41 h 135"/>
                <a:gd name="T32" fmla="*/ 97 w 120"/>
                <a:gd name="T33" fmla="*/ 54 h 135"/>
                <a:gd name="T34" fmla="*/ 110 w 120"/>
                <a:gd name="T35" fmla="*/ 53 h 135"/>
                <a:gd name="T36" fmla="*/ 116 w 120"/>
                <a:gd name="T37" fmla="*/ 26 h 135"/>
                <a:gd name="T38" fmla="*/ 111 w 120"/>
                <a:gd name="T39" fmla="*/ 21 h 135"/>
                <a:gd name="T40" fmla="*/ 115 w 120"/>
                <a:gd name="T41" fmla="*/ 16 h 135"/>
                <a:gd name="T42" fmla="*/ 114 w 120"/>
                <a:gd name="T43" fmla="*/ 3 h 135"/>
                <a:gd name="T44" fmla="*/ 101 w 120"/>
                <a:gd name="T45" fmla="*/ 4 h 135"/>
                <a:gd name="T46" fmla="*/ 92 w 120"/>
                <a:gd name="T47" fmla="*/ 16 h 135"/>
                <a:gd name="T48" fmla="*/ 47 w 120"/>
                <a:gd name="T49" fmla="*/ 40 h 135"/>
                <a:gd name="T50" fmla="*/ 40 w 120"/>
                <a:gd name="T51" fmla="*/ 67 h 135"/>
                <a:gd name="T52" fmla="*/ 60 w 120"/>
                <a:gd name="T53" fmla="*/ 77 h 135"/>
                <a:gd name="T54" fmla="*/ 63 w 120"/>
                <a:gd name="T55" fmla="*/ 78 h 135"/>
                <a:gd name="T56" fmla="*/ 60 w 120"/>
                <a:gd name="T57" fmla="*/ 85 h 135"/>
                <a:gd name="T58" fmla="*/ 25 w 120"/>
                <a:gd name="T59" fmla="*/ 103 h 135"/>
                <a:gd name="T60" fmla="*/ 24 w 120"/>
                <a:gd name="T61" fmla="*/ 103 h 135"/>
                <a:gd name="T62" fmla="*/ 21 w 120"/>
                <a:gd name="T63" fmla="*/ 102 h 135"/>
                <a:gd name="T64" fmla="*/ 25 w 120"/>
                <a:gd name="T65" fmla="*/ 96 h 135"/>
                <a:gd name="T66" fmla="*/ 24 w 120"/>
                <a:gd name="T67" fmla="*/ 83 h 135"/>
                <a:gd name="T68" fmla="*/ 11 w 120"/>
                <a:gd name="T69" fmla="*/ 84 h 135"/>
                <a:gd name="T70" fmla="*/ 4 w 120"/>
                <a:gd name="T71" fmla="*/ 11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35">
                  <a:moveTo>
                    <a:pt x="4" y="110"/>
                  </a:moveTo>
                  <a:cubicBezTo>
                    <a:pt x="5" y="112"/>
                    <a:pt x="7" y="114"/>
                    <a:pt x="9" y="116"/>
                  </a:cubicBezTo>
                  <a:cubicBezTo>
                    <a:pt x="5" y="120"/>
                    <a:pt x="5" y="120"/>
                    <a:pt x="5" y="120"/>
                  </a:cubicBezTo>
                  <a:cubicBezTo>
                    <a:pt x="2" y="124"/>
                    <a:pt x="3" y="130"/>
                    <a:pt x="7" y="133"/>
                  </a:cubicBezTo>
                  <a:cubicBezTo>
                    <a:pt x="8" y="135"/>
                    <a:pt x="10" y="135"/>
                    <a:pt x="12" y="135"/>
                  </a:cubicBezTo>
                  <a:cubicBezTo>
                    <a:pt x="15" y="135"/>
                    <a:pt x="18" y="134"/>
                    <a:pt x="19" y="132"/>
                  </a:cubicBezTo>
                  <a:cubicBezTo>
                    <a:pt x="29" y="121"/>
                    <a:pt x="29" y="121"/>
                    <a:pt x="29" y="121"/>
                  </a:cubicBezTo>
                  <a:cubicBezTo>
                    <a:pt x="44" y="119"/>
                    <a:pt x="63" y="109"/>
                    <a:pt x="74" y="96"/>
                  </a:cubicBezTo>
                  <a:cubicBezTo>
                    <a:pt x="84" y="84"/>
                    <a:pt x="82" y="74"/>
                    <a:pt x="80" y="70"/>
                  </a:cubicBezTo>
                  <a:cubicBezTo>
                    <a:pt x="77" y="63"/>
                    <a:pt x="70" y="59"/>
                    <a:pt x="60" y="59"/>
                  </a:cubicBezTo>
                  <a:cubicBezTo>
                    <a:pt x="58" y="59"/>
                    <a:pt x="57" y="59"/>
                    <a:pt x="57" y="59"/>
                  </a:cubicBezTo>
                  <a:cubicBezTo>
                    <a:pt x="57" y="58"/>
                    <a:pt x="58" y="56"/>
                    <a:pt x="61" y="52"/>
                  </a:cubicBezTo>
                  <a:cubicBezTo>
                    <a:pt x="69" y="42"/>
                    <a:pt x="85" y="34"/>
                    <a:pt x="96" y="34"/>
                  </a:cubicBezTo>
                  <a:cubicBezTo>
                    <a:pt x="96" y="34"/>
                    <a:pt x="96" y="34"/>
                    <a:pt x="96" y="34"/>
                  </a:cubicBezTo>
                  <a:cubicBezTo>
                    <a:pt x="98" y="34"/>
                    <a:pt x="99" y="34"/>
                    <a:pt x="99" y="34"/>
                  </a:cubicBezTo>
                  <a:cubicBezTo>
                    <a:pt x="99" y="35"/>
                    <a:pt x="98" y="37"/>
                    <a:pt x="95" y="41"/>
                  </a:cubicBezTo>
                  <a:cubicBezTo>
                    <a:pt x="92" y="45"/>
                    <a:pt x="93" y="51"/>
                    <a:pt x="97" y="54"/>
                  </a:cubicBezTo>
                  <a:cubicBezTo>
                    <a:pt x="101" y="57"/>
                    <a:pt x="106" y="57"/>
                    <a:pt x="110" y="53"/>
                  </a:cubicBezTo>
                  <a:cubicBezTo>
                    <a:pt x="120" y="40"/>
                    <a:pt x="118" y="31"/>
                    <a:pt x="116" y="26"/>
                  </a:cubicBezTo>
                  <a:cubicBezTo>
                    <a:pt x="115" y="24"/>
                    <a:pt x="113" y="22"/>
                    <a:pt x="111" y="21"/>
                  </a:cubicBezTo>
                  <a:cubicBezTo>
                    <a:pt x="115" y="16"/>
                    <a:pt x="115" y="16"/>
                    <a:pt x="115" y="16"/>
                  </a:cubicBezTo>
                  <a:cubicBezTo>
                    <a:pt x="118" y="12"/>
                    <a:pt x="118" y="6"/>
                    <a:pt x="114" y="3"/>
                  </a:cubicBezTo>
                  <a:cubicBezTo>
                    <a:pt x="110" y="0"/>
                    <a:pt x="104" y="1"/>
                    <a:pt x="101" y="4"/>
                  </a:cubicBezTo>
                  <a:cubicBezTo>
                    <a:pt x="92" y="16"/>
                    <a:pt x="92" y="16"/>
                    <a:pt x="92" y="16"/>
                  </a:cubicBezTo>
                  <a:cubicBezTo>
                    <a:pt x="76" y="18"/>
                    <a:pt x="57" y="28"/>
                    <a:pt x="47" y="40"/>
                  </a:cubicBezTo>
                  <a:cubicBezTo>
                    <a:pt x="36" y="53"/>
                    <a:pt x="38" y="62"/>
                    <a:pt x="40" y="67"/>
                  </a:cubicBezTo>
                  <a:cubicBezTo>
                    <a:pt x="43" y="73"/>
                    <a:pt x="51" y="77"/>
                    <a:pt x="60" y="77"/>
                  </a:cubicBezTo>
                  <a:cubicBezTo>
                    <a:pt x="62" y="77"/>
                    <a:pt x="63" y="78"/>
                    <a:pt x="63" y="78"/>
                  </a:cubicBezTo>
                  <a:cubicBezTo>
                    <a:pt x="63" y="78"/>
                    <a:pt x="63" y="81"/>
                    <a:pt x="60" y="85"/>
                  </a:cubicBezTo>
                  <a:cubicBezTo>
                    <a:pt x="52" y="94"/>
                    <a:pt x="35" y="103"/>
                    <a:pt x="25" y="103"/>
                  </a:cubicBezTo>
                  <a:cubicBezTo>
                    <a:pt x="25" y="103"/>
                    <a:pt x="25" y="103"/>
                    <a:pt x="24" y="103"/>
                  </a:cubicBezTo>
                  <a:cubicBezTo>
                    <a:pt x="22" y="103"/>
                    <a:pt x="21" y="102"/>
                    <a:pt x="21" y="102"/>
                  </a:cubicBezTo>
                  <a:cubicBezTo>
                    <a:pt x="21" y="102"/>
                    <a:pt x="22" y="99"/>
                    <a:pt x="25" y="96"/>
                  </a:cubicBezTo>
                  <a:cubicBezTo>
                    <a:pt x="28" y="92"/>
                    <a:pt x="28" y="86"/>
                    <a:pt x="24" y="83"/>
                  </a:cubicBezTo>
                  <a:cubicBezTo>
                    <a:pt x="20" y="79"/>
                    <a:pt x="14" y="80"/>
                    <a:pt x="11" y="84"/>
                  </a:cubicBezTo>
                  <a:cubicBezTo>
                    <a:pt x="0" y="96"/>
                    <a:pt x="2" y="106"/>
                    <a:pt x="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
            <p:cNvSpPr>
              <a:spLocks noEditPoints="1"/>
            </p:cNvSpPr>
            <p:nvPr/>
          </p:nvSpPr>
          <p:spPr bwMode="auto">
            <a:xfrm>
              <a:off x="7069137" y="5060245"/>
              <a:ext cx="2074863" cy="1246188"/>
            </a:xfrm>
            <a:custGeom>
              <a:avLst/>
              <a:gdLst>
                <a:gd name="T0" fmla="*/ 543 w 552"/>
                <a:gd name="T1" fmla="*/ 0 h 331"/>
                <a:gd name="T2" fmla="*/ 10 w 552"/>
                <a:gd name="T3" fmla="*/ 0 h 331"/>
                <a:gd name="T4" fmla="*/ 1 w 552"/>
                <a:gd name="T5" fmla="*/ 10 h 331"/>
                <a:gd name="T6" fmla="*/ 1 w 552"/>
                <a:gd name="T7" fmla="*/ 138 h 331"/>
                <a:gd name="T8" fmla="*/ 10 w 552"/>
                <a:gd name="T9" fmla="*/ 147 h 331"/>
                <a:gd name="T10" fmla="*/ 116 w 552"/>
                <a:gd name="T11" fmla="*/ 147 h 331"/>
                <a:gd name="T12" fmla="*/ 4 w 552"/>
                <a:gd name="T13" fmla="*/ 260 h 331"/>
                <a:gd name="T14" fmla="*/ 2 w 552"/>
                <a:gd name="T15" fmla="*/ 270 h 331"/>
                <a:gd name="T16" fmla="*/ 10 w 552"/>
                <a:gd name="T17" fmla="*/ 276 h 331"/>
                <a:gd name="T18" fmla="*/ 240 w 552"/>
                <a:gd name="T19" fmla="*/ 276 h 331"/>
                <a:gd name="T20" fmla="*/ 246 w 552"/>
                <a:gd name="T21" fmla="*/ 273 h 331"/>
                <a:gd name="T22" fmla="*/ 448 w 552"/>
                <a:gd name="T23" fmla="*/ 71 h 331"/>
                <a:gd name="T24" fmla="*/ 450 w 552"/>
                <a:gd name="T25" fmla="*/ 61 h 331"/>
                <a:gd name="T26" fmla="*/ 442 w 552"/>
                <a:gd name="T27" fmla="*/ 55 h 331"/>
                <a:gd name="T28" fmla="*/ 212 w 552"/>
                <a:gd name="T29" fmla="*/ 55 h 331"/>
                <a:gd name="T30" fmla="*/ 206 w 552"/>
                <a:gd name="T31" fmla="*/ 58 h 331"/>
                <a:gd name="T32" fmla="*/ 135 w 552"/>
                <a:gd name="T33" fmla="*/ 129 h 331"/>
                <a:gd name="T34" fmla="*/ 19 w 552"/>
                <a:gd name="T35" fmla="*/ 129 h 331"/>
                <a:gd name="T36" fmla="*/ 19 w 552"/>
                <a:gd name="T37" fmla="*/ 19 h 331"/>
                <a:gd name="T38" fmla="*/ 534 w 552"/>
                <a:gd name="T39" fmla="*/ 19 h 331"/>
                <a:gd name="T40" fmla="*/ 534 w 552"/>
                <a:gd name="T41" fmla="*/ 129 h 331"/>
                <a:gd name="T42" fmla="*/ 464 w 552"/>
                <a:gd name="T43" fmla="*/ 129 h 331"/>
                <a:gd name="T44" fmla="*/ 467 w 552"/>
                <a:gd name="T45" fmla="*/ 126 h 331"/>
                <a:gd name="T46" fmla="*/ 467 w 552"/>
                <a:gd name="T47" fmla="*/ 113 h 331"/>
                <a:gd name="T48" fmla="*/ 454 w 552"/>
                <a:gd name="T49" fmla="*/ 113 h 331"/>
                <a:gd name="T50" fmla="*/ 254 w 552"/>
                <a:gd name="T51" fmla="*/ 313 h 331"/>
                <a:gd name="T52" fmla="*/ 10 w 552"/>
                <a:gd name="T53" fmla="*/ 313 h 331"/>
                <a:gd name="T54" fmla="*/ 1 w 552"/>
                <a:gd name="T55" fmla="*/ 322 h 331"/>
                <a:gd name="T56" fmla="*/ 10 w 552"/>
                <a:gd name="T57" fmla="*/ 331 h 331"/>
                <a:gd name="T58" fmla="*/ 262 w 552"/>
                <a:gd name="T59" fmla="*/ 331 h 331"/>
                <a:gd name="T60" fmla="*/ 446 w 552"/>
                <a:gd name="T61" fmla="*/ 147 h 331"/>
                <a:gd name="T62" fmla="*/ 543 w 552"/>
                <a:gd name="T63" fmla="*/ 147 h 331"/>
                <a:gd name="T64" fmla="*/ 552 w 552"/>
                <a:gd name="T65" fmla="*/ 138 h 331"/>
                <a:gd name="T66" fmla="*/ 552 w 552"/>
                <a:gd name="T67" fmla="*/ 10 h 331"/>
                <a:gd name="T68" fmla="*/ 543 w 552"/>
                <a:gd name="T69" fmla="*/ 0 h 331"/>
                <a:gd name="T70" fmla="*/ 216 w 552"/>
                <a:gd name="T71" fmla="*/ 74 h 331"/>
                <a:gd name="T72" fmla="*/ 420 w 552"/>
                <a:gd name="T73" fmla="*/ 74 h 331"/>
                <a:gd name="T74" fmla="*/ 236 w 552"/>
                <a:gd name="T75" fmla="*/ 258 h 331"/>
                <a:gd name="T76" fmla="*/ 32 w 552"/>
                <a:gd name="T77" fmla="*/ 258 h 331"/>
                <a:gd name="T78" fmla="*/ 216 w 552"/>
                <a:gd name="T79" fmla="*/ 7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2" h="331">
                  <a:moveTo>
                    <a:pt x="543" y="0"/>
                  </a:moveTo>
                  <a:cubicBezTo>
                    <a:pt x="10" y="0"/>
                    <a:pt x="10" y="0"/>
                    <a:pt x="10" y="0"/>
                  </a:cubicBezTo>
                  <a:cubicBezTo>
                    <a:pt x="5" y="0"/>
                    <a:pt x="1" y="4"/>
                    <a:pt x="1" y="10"/>
                  </a:cubicBezTo>
                  <a:cubicBezTo>
                    <a:pt x="1" y="138"/>
                    <a:pt x="1" y="138"/>
                    <a:pt x="1" y="138"/>
                  </a:cubicBezTo>
                  <a:cubicBezTo>
                    <a:pt x="1" y="143"/>
                    <a:pt x="5" y="147"/>
                    <a:pt x="10" y="147"/>
                  </a:cubicBezTo>
                  <a:cubicBezTo>
                    <a:pt x="116" y="147"/>
                    <a:pt x="116" y="147"/>
                    <a:pt x="116" y="147"/>
                  </a:cubicBezTo>
                  <a:cubicBezTo>
                    <a:pt x="4" y="260"/>
                    <a:pt x="4" y="260"/>
                    <a:pt x="4" y="260"/>
                  </a:cubicBezTo>
                  <a:cubicBezTo>
                    <a:pt x="1" y="263"/>
                    <a:pt x="0" y="267"/>
                    <a:pt x="2" y="270"/>
                  </a:cubicBezTo>
                  <a:cubicBezTo>
                    <a:pt x="3" y="274"/>
                    <a:pt x="6" y="276"/>
                    <a:pt x="10" y="276"/>
                  </a:cubicBezTo>
                  <a:cubicBezTo>
                    <a:pt x="240" y="276"/>
                    <a:pt x="240" y="276"/>
                    <a:pt x="240" y="276"/>
                  </a:cubicBezTo>
                  <a:cubicBezTo>
                    <a:pt x="242" y="276"/>
                    <a:pt x="244" y="275"/>
                    <a:pt x="246" y="273"/>
                  </a:cubicBezTo>
                  <a:cubicBezTo>
                    <a:pt x="448" y="71"/>
                    <a:pt x="448" y="71"/>
                    <a:pt x="448" y="71"/>
                  </a:cubicBezTo>
                  <a:cubicBezTo>
                    <a:pt x="451" y="68"/>
                    <a:pt x="452" y="65"/>
                    <a:pt x="450" y="61"/>
                  </a:cubicBezTo>
                  <a:cubicBezTo>
                    <a:pt x="449" y="58"/>
                    <a:pt x="445" y="55"/>
                    <a:pt x="442" y="55"/>
                  </a:cubicBezTo>
                  <a:cubicBezTo>
                    <a:pt x="212" y="55"/>
                    <a:pt x="212" y="55"/>
                    <a:pt x="212" y="55"/>
                  </a:cubicBezTo>
                  <a:cubicBezTo>
                    <a:pt x="210" y="55"/>
                    <a:pt x="207" y="56"/>
                    <a:pt x="206" y="58"/>
                  </a:cubicBezTo>
                  <a:cubicBezTo>
                    <a:pt x="135" y="129"/>
                    <a:pt x="135" y="129"/>
                    <a:pt x="135" y="129"/>
                  </a:cubicBezTo>
                  <a:cubicBezTo>
                    <a:pt x="19" y="129"/>
                    <a:pt x="19" y="129"/>
                    <a:pt x="19" y="129"/>
                  </a:cubicBezTo>
                  <a:cubicBezTo>
                    <a:pt x="19" y="19"/>
                    <a:pt x="19" y="19"/>
                    <a:pt x="19" y="19"/>
                  </a:cubicBezTo>
                  <a:cubicBezTo>
                    <a:pt x="534" y="19"/>
                    <a:pt x="534" y="19"/>
                    <a:pt x="534" y="19"/>
                  </a:cubicBezTo>
                  <a:cubicBezTo>
                    <a:pt x="534" y="129"/>
                    <a:pt x="534" y="129"/>
                    <a:pt x="534" y="129"/>
                  </a:cubicBezTo>
                  <a:cubicBezTo>
                    <a:pt x="464" y="129"/>
                    <a:pt x="464" y="129"/>
                    <a:pt x="464" y="129"/>
                  </a:cubicBezTo>
                  <a:cubicBezTo>
                    <a:pt x="467" y="126"/>
                    <a:pt x="467" y="126"/>
                    <a:pt x="467" y="126"/>
                  </a:cubicBezTo>
                  <a:cubicBezTo>
                    <a:pt x="470" y="123"/>
                    <a:pt x="470" y="117"/>
                    <a:pt x="467" y="113"/>
                  </a:cubicBezTo>
                  <a:cubicBezTo>
                    <a:pt x="463" y="110"/>
                    <a:pt x="457" y="110"/>
                    <a:pt x="454" y="113"/>
                  </a:cubicBezTo>
                  <a:cubicBezTo>
                    <a:pt x="254" y="313"/>
                    <a:pt x="254" y="313"/>
                    <a:pt x="254" y="313"/>
                  </a:cubicBezTo>
                  <a:cubicBezTo>
                    <a:pt x="10" y="313"/>
                    <a:pt x="10" y="313"/>
                    <a:pt x="10" y="313"/>
                  </a:cubicBezTo>
                  <a:cubicBezTo>
                    <a:pt x="5" y="313"/>
                    <a:pt x="1" y="317"/>
                    <a:pt x="1" y="322"/>
                  </a:cubicBezTo>
                  <a:cubicBezTo>
                    <a:pt x="1" y="327"/>
                    <a:pt x="5" y="331"/>
                    <a:pt x="10" y="331"/>
                  </a:cubicBezTo>
                  <a:cubicBezTo>
                    <a:pt x="262" y="331"/>
                    <a:pt x="262" y="331"/>
                    <a:pt x="262" y="331"/>
                  </a:cubicBezTo>
                  <a:cubicBezTo>
                    <a:pt x="446" y="147"/>
                    <a:pt x="446" y="147"/>
                    <a:pt x="446" y="147"/>
                  </a:cubicBezTo>
                  <a:cubicBezTo>
                    <a:pt x="543" y="147"/>
                    <a:pt x="543" y="147"/>
                    <a:pt x="543" y="147"/>
                  </a:cubicBezTo>
                  <a:cubicBezTo>
                    <a:pt x="548" y="147"/>
                    <a:pt x="552" y="143"/>
                    <a:pt x="552" y="138"/>
                  </a:cubicBezTo>
                  <a:cubicBezTo>
                    <a:pt x="552" y="10"/>
                    <a:pt x="552" y="10"/>
                    <a:pt x="552" y="10"/>
                  </a:cubicBezTo>
                  <a:cubicBezTo>
                    <a:pt x="552" y="4"/>
                    <a:pt x="548" y="0"/>
                    <a:pt x="543" y="0"/>
                  </a:cubicBezTo>
                  <a:close/>
                  <a:moveTo>
                    <a:pt x="216" y="74"/>
                  </a:moveTo>
                  <a:cubicBezTo>
                    <a:pt x="420" y="74"/>
                    <a:pt x="420" y="74"/>
                    <a:pt x="420" y="74"/>
                  </a:cubicBezTo>
                  <a:cubicBezTo>
                    <a:pt x="236" y="258"/>
                    <a:pt x="236" y="258"/>
                    <a:pt x="236" y="258"/>
                  </a:cubicBezTo>
                  <a:cubicBezTo>
                    <a:pt x="32" y="258"/>
                    <a:pt x="32" y="258"/>
                    <a:pt x="32" y="258"/>
                  </a:cubicBezTo>
                  <a:lnTo>
                    <a:pt x="21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Title 1"/>
          <p:cNvSpPr>
            <a:spLocks noGrp="1"/>
          </p:cNvSpPr>
          <p:nvPr>
            <p:ph type="title"/>
          </p:nvPr>
        </p:nvSpPr>
        <p:spPr>
          <a:xfrm>
            <a:off x="990600" y="266700"/>
            <a:ext cx="7467600" cy="723900"/>
          </a:xfrm>
        </p:spPr>
        <p:txBody>
          <a:bodyPr/>
          <a:lstStyle/>
          <a:p>
            <a:r>
              <a:rPr lang="en-US" cap="all" dirty="0" smtClean="0"/>
              <a:t>Plan Features</a:t>
            </a:r>
            <a:endParaRPr lang="en-US" cap="all" dirty="0"/>
          </a:p>
        </p:txBody>
      </p:sp>
      <p:sp>
        <p:nvSpPr>
          <p:cNvPr id="41" name="Contribution Types"/>
          <p:cNvSpPr txBox="1">
            <a:spLocks/>
          </p:cNvSpPr>
          <p:nvPr/>
        </p:nvSpPr>
        <p:spPr>
          <a:xfrm>
            <a:off x="2138412" y="2343689"/>
            <a:ext cx="1930730" cy="661095"/>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Beneficiaries</a:t>
            </a:r>
            <a:endParaRPr lang="en-US" dirty="0">
              <a:solidFill>
                <a:srgbClr val="F79646"/>
              </a:solidFill>
            </a:endParaRPr>
          </a:p>
        </p:txBody>
      </p:sp>
      <p:grpSp>
        <p:nvGrpSpPr>
          <p:cNvPr id="42" name="Group 41"/>
          <p:cNvGrpSpPr/>
          <p:nvPr/>
        </p:nvGrpSpPr>
        <p:grpSpPr>
          <a:xfrm>
            <a:off x="1485320" y="2492021"/>
            <a:ext cx="475261" cy="375230"/>
            <a:chOff x="4533900" y="3357563"/>
            <a:chExt cx="1636713" cy="1292225"/>
          </a:xfrm>
          <a:noFill/>
        </p:grpSpPr>
        <p:sp>
          <p:nvSpPr>
            <p:cNvPr id="43" name="Freeform 5"/>
            <p:cNvSpPr>
              <a:spLocks/>
            </p:cNvSpPr>
            <p:nvPr/>
          </p:nvSpPr>
          <p:spPr bwMode="auto">
            <a:xfrm>
              <a:off x="5489575" y="3554413"/>
              <a:ext cx="681038" cy="1095375"/>
            </a:xfrm>
            <a:custGeom>
              <a:avLst/>
              <a:gdLst>
                <a:gd name="T0" fmla="*/ 260 w 355"/>
                <a:gd name="T1" fmla="*/ 345 h 571"/>
                <a:gd name="T2" fmla="*/ 184 w 355"/>
                <a:gd name="T3" fmla="*/ 320 h 571"/>
                <a:gd name="T4" fmla="*/ 184 w 355"/>
                <a:gd name="T5" fmla="*/ 282 h 571"/>
                <a:gd name="T6" fmla="*/ 229 w 355"/>
                <a:gd name="T7" fmla="*/ 208 h 571"/>
                <a:gd name="T8" fmla="*/ 247 w 355"/>
                <a:gd name="T9" fmla="*/ 158 h 571"/>
                <a:gd name="T10" fmla="*/ 241 w 355"/>
                <a:gd name="T11" fmla="*/ 130 h 571"/>
                <a:gd name="T12" fmla="*/ 234 w 355"/>
                <a:gd name="T13" fmla="*/ 120 h 571"/>
                <a:gd name="T14" fmla="*/ 246 w 355"/>
                <a:gd name="T15" fmla="*/ 50 h 571"/>
                <a:gd name="T16" fmla="*/ 143 w 355"/>
                <a:gd name="T17" fmla="*/ 0 h 571"/>
                <a:gd name="T18" fmla="*/ 45 w 355"/>
                <a:gd name="T19" fmla="*/ 39 h 571"/>
                <a:gd name="T20" fmla="*/ 13 w 355"/>
                <a:gd name="T21" fmla="*/ 53 h 571"/>
                <a:gd name="T22" fmla="*/ 18 w 355"/>
                <a:gd name="T23" fmla="*/ 119 h 571"/>
                <a:gd name="T24" fmla="*/ 9 w 355"/>
                <a:gd name="T25" fmla="*/ 130 h 571"/>
                <a:gd name="T26" fmla="*/ 3 w 355"/>
                <a:gd name="T27" fmla="*/ 158 h 571"/>
                <a:gd name="T28" fmla="*/ 22 w 355"/>
                <a:gd name="T29" fmla="*/ 208 h 571"/>
                <a:gd name="T30" fmla="*/ 70 w 355"/>
                <a:gd name="T31" fmla="*/ 282 h 571"/>
                <a:gd name="T32" fmla="*/ 70 w 355"/>
                <a:gd name="T33" fmla="*/ 320 h 571"/>
                <a:gd name="T34" fmla="*/ 40 w 355"/>
                <a:gd name="T35" fmla="*/ 330 h 571"/>
                <a:gd name="T36" fmla="*/ 99 w 355"/>
                <a:gd name="T37" fmla="*/ 401 h 571"/>
                <a:gd name="T38" fmla="*/ 99 w 355"/>
                <a:gd name="T39" fmla="*/ 571 h 571"/>
                <a:gd name="T40" fmla="*/ 340 w 355"/>
                <a:gd name="T41" fmla="*/ 571 h 571"/>
                <a:gd name="T42" fmla="*/ 355 w 355"/>
                <a:gd name="T43" fmla="*/ 557 h 571"/>
                <a:gd name="T44" fmla="*/ 355 w 355"/>
                <a:gd name="T45" fmla="*/ 396 h 571"/>
                <a:gd name="T46" fmla="*/ 260 w 355"/>
                <a:gd name="T47" fmla="*/ 34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571">
                  <a:moveTo>
                    <a:pt x="260" y="345"/>
                  </a:moveTo>
                  <a:cubicBezTo>
                    <a:pt x="236" y="337"/>
                    <a:pt x="208" y="329"/>
                    <a:pt x="184" y="320"/>
                  </a:cubicBezTo>
                  <a:cubicBezTo>
                    <a:pt x="184" y="282"/>
                    <a:pt x="184" y="282"/>
                    <a:pt x="184" y="282"/>
                  </a:cubicBezTo>
                  <a:cubicBezTo>
                    <a:pt x="199" y="274"/>
                    <a:pt x="226" y="254"/>
                    <a:pt x="229" y="208"/>
                  </a:cubicBezTo>
                  <a:cubicBezTo>
                    <a:pt x="241" y="199"/>
                    <a:pt x="247" y="179"/>
                    <a:pt x="247" y="158"/>
                  </a:cubicBezTo>
                  <a:cubicBezTo>
                    <a:pt x="247" y="151"/>
                    <a:pt x="246" y="139"/>
                    <a:pt x="241" y="130"/>
                  </a:cubicBezTo>
                  <a:cubicBezTo>
                    <a:pt x="239" y="126"/>
                    <a:pt x="237" y="123"/>
                    <a:pt x="234" y="120"/>
                  </a:cubicBezTo>
                  <a:cubicBezTo>
                    <a:pt x="243" y="105"/>
                    <a:pt x="256" y="78"/>
                    <a:pt x="246" y="50"/>
                  </a:cubicBezTo>
                  <a:cubicBezTo>
                    <a:pt x="234" y="13"/>
                    <a:pt x="183" y="0"/>
                    <a:pt x="143" y="0"/>
                  </a:cubicBezTo>
                  <a:cubicBezTo>
                    <a:pt x="107" y="0"/>
                    <a:pt x="63" y="11"/>
                    <a:pt x="45" y="39"/>
                  </a:cubicBezTo>
                  <a:cubicBezTo>
                    <a:pt x="27" y="38"/>
                    <a:pt x="17" y="46"/>
                    <a:pt x="13" y="53"/>
                  </a:cubicBezTo>
                  <a:cubicBezTo>
                    <a:pt x="0" y="71"/>
                    <a:pt x="10" y="99"/>
                    <a:pt x="18" y="119"/>
                  </a:cubicBezTo>
                  <a:cubicBezTo>
                    <a:pt x="14" y="121"/>
                    <a:pt x="11" y="125"/>
                    <a:pt x="9" y="130"/>
                  </a:cubicBezTo>
                  <a:cubicBezTo>
                    <a:pt x="4" y="139"/>
                    <a:pt x="3" y="150"/>
                    <a:pt x="3" y="158"/>
                  </a:cubicBezTo>
                  <a:cubicBezTo>
                    <a:pt x="3" y="178"/>
                    <a:pt x="9" y="199"/>
                    <a:pt x="22" y="208"/>
                  </a:cubicBezTo>
                  <a:cubicBezTo>
                    <a:pt x="25" y="250"/>
                    <a:pt x="51" y="273"/>
                    <a:pt x="70" y="282"/>
                  </a:cubicBezTo>
                  <a:cubicBezTo>
                    <a:pt x="70" y="320"/>
                    <a:pt x="70" y="320"/>
                    <a:pt x="70" y="320"/>
                  </a:cubicBezTo>
                  <a:cubicBezTo>
                    <a:pt x="60" y="323"/>
                    <a:pt x="50" y="327"/>
                    <a:pt x="40" y="330"/>
                  </a:cubicBezTo>
                  <a:cubicBezTo>
                    <a:pt x="79" y="356"/>
                    <a:pt x="99" y="380"/>
                    <a:pt x="99" y="401"/>
                  </a:cubicBezTo>
                  <a:cubicBezTo>
                    <a:pt x="99" y="571"/>
                    <a:pt x="99" y="571"/>
                    <a:pt x="99" y="571"/>
                  </a:cubicBezTo>
                  <a:cubicBezTo>
                    <a:pt x="340" y="571"/>
                    <a:pt x="340" y="571"/>
                    <a:pt x="340" y="571"/>
                  </a:cubicBezTo>
                  <a:cubicBezTo>
                    <a:pt x="348" y="571"/>
                    <a:pt x="355" y="565"/>
                    <a:pt x="355" y="557"/>
                  </a:cubicBezTo>
                  <a:cubicBezTo>
                    <a:pt x="355" y="396"/>
                    <a:pt x="355" y="396"/>
                    <a:pt x="355" y="396"/>
                  </a:cubicBezTo>
                  <a:cubicBezTo>
                    <a:pt x="355" y="375"/>
                    <a:pt x="327" y="366"/>
                    <a:pt x="260" y="345"/>
                  </a:cubicBezTo>
                  <a:close/>
                </a:path>
              </a:pathLst>
            </a:custGeom>
            <a:grp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6"/>
            <p:cNvSpPr>
              <a:spLocks/>
            </p:cNvSpPr>
            <p:nvPr/>
          </p:nvSpPr>
          <p:spPr bwMode="auto">
            <a:xfrm>
              <a:off x="4533900" y="3357563"/>
              <a:ext cx="1090613" cy="1292225"/>
            </a:xfrm>
            <a:custGeom>
              <a:avLst/>
              <a:gdLst>
                <a:gd name="T0" fmla="*/ 503 w 569"/>
                <a:gd name="T1" fmla="*/ 445 h 674"/>
                <a:gd name="T2" fmla="*/ 370 w 569"/>
                <a:gd name="T3" fmla="*/ 380 h 674"/>
                <a:gd name="T4" fmla="*/ 370 w 569"/>
                <a:gd name="T5" fmla="*/ 334 h 674"/>
                <a:gd name="T6" fmla="*/ 374 w 569"/>
                <a:gd name="T7" fmla="*/ 324 h 674"/>
                <a:gd name="T8" fmla="*/ 402 w 569"/>
                <a:gd name="T9" fmla="*/ 268 h 674"/>
                <a:gd name="T10" fmla="*/ 404 w 569"/>
                <a:gd name="T11" fmla="*/ 254 h 674"/>
                <a:gd name="T12" fmla="*/ 409 w 569"/>
                <a:gd name="T13" fmla="*/ 237 h 674"/>
                <a:gd name="T14" fmla="*/ 425 w 569"/>
                <a:gd name="T15" fmla="*/ 210 h 674"/>
                <a:gd name="T16" fmla="*/ 427 w 569"/>
                <a:gd name="T17" fmla="*/ 203 h 674"/>
                <a:gd name="T18" fmla="*/ 428 w 569"/>
                <a:gd name="T19" fmla="*/ 196 h 674"/>
                <a:gd name="T20" fmla="*/ 421 w 569"/>
                <a:gd name="T21" fmla="*/ 160 h 674"/>
                <a:gd name="T22" fmla="*/ 411 w 569"/>
                <a:gd name="T23" fmla="*/ 149 h 674"/>
                <a:gd name="T24" fmla="*/ 421 w 569"/>
                <a:gd name="T25" fmla="*/ 120 h 674"/>
                <a:gd name="T26" fmla="*/ 425 w 569"/>
                <a:gd name="T27" fmla="*/ 100 h 674"/>
                <a:gd name="T28" fmla="*/ 425 w 569"/>
                <a:gd name="T29" fmla="*/ 84 h 674"/>
                <a:gd name="T30" fmla="*/ 423 w 569"/>
                <a:gd name="T31" fmla="*/ 65 h 674"/>
                <a:gd name="T32" fmla="*/ 418 w 569"/>
                <a:gd name="T33" fmla="*/ 52 h 674"/>
                <a:gd name="T34" fmla="*/ 413 w 569"/>
                <a:gd name="T35" fmla="*/ 44 h 674"/>
                <a:gd name="T36" fmla="*/ 390 w 569"/>
                <a:gd name="T37" fmla="*/ 22 h 674"/>
                <a:gd name="T38" fmla="*/ 383 w 569"/>
                <a:gd name="T39" fmla="*/ 18 h 674"/>
                <a:gd name="T40" fmla="*/ 320 w 569"/>
                <a:gd name="T41" fmla="*/ 1 h 674"/>
                <a:gd name="T42" fmla="*/ 301 w 569"/>
                <a:gd name="T43" fmla="*/ 0 h 674"/>
                <a:gd name="T44" fmla="*/ 279 w 569"/>
                <a:gd name="T45" fmla="*/ 1 h 674"/>
                <a:gd name="T46" fmla="*/ 259 w 569"/>
                <a:gd name="T47" fmla="*/ 4 h 674"/>
                <a:gd name="T48" fmla="*/ 244 w 569"/>
                <a:gd name="T49" fmla="*/ 8 h 674"/>
                <a:gd name="T50" fmla="*/ 230 w 569"/>
                <a:gd name="T51" fmla="*/ 13 h 674"/>
                <a:gd name="T52" fmla="*/ 188 w 569"/>
                <a:gd name="T53" fmla="*/ 46 h 674"/>
                <a:gd name="T54" fmla="*/ 176 w 569"/>
                <a:gd name="T55" fmla="*/ 52 h 674"/>
                <a:gd name="T56" fmla="*/ 164 w 569"/>
                <a:gd name="T57" fmla="*/ 54 h 674"/>
                <a:gd name="T58" fmla="*/ 156 w 569"/>
                <a:gd name="T59" fmla="*/ 58 h 674"/>
                <a:gd name="T60" fmla="*/ 150 w 569"/>
                <a:gd name="T61" fmla="*/ 63 h 674"/>
                <a:gd name="T62" fmla="*/ 143 w 569"/>
                <a:gd name="T63" fmla="*/ 76 h 674"/>
                <a:gd name="T64" fmla="*/ 141 w 569"/>
                <a:gd name="T65" fmla="*/ 85 h 674"/>
                <a:gd name="T66" fmla="*/ 141 w 569"/>
                <a:gd name="T67" fmla="*/ 95 h 674"/>
                <a:gd name="T68" fmla="*/ 142 w 569"/>
                <a:gd name="T69" fmla="*/ 106 h 674"/>
                <a:gd name="T70" fmla="*/ 145 w 569"/>
                <a:gd name="T71" fmla="*/ 117 h 674"/>
                <a:gd name="T72" fmla="*/ 149 w 569"/>
                <a:gd name="T73" fmla="*/ 128 h 674"/>
                <a:gd name="T74" fmla="*/ 157 w 569"/>
                <a:gd name="T75" fmla="*/ 149 h 674"/>
                <a:gd name="T76" fmla="*/ 146 w 569"/>
                <a:gd name="T77" fmla="*/ 160 h 674"/>
                <a:gd name="T78" fmla="*/ 139 w 569"/>
                <a:gd name="T79" fmla="*/ 197 h 674"/>
                <a:gd name="T80" fmla="*/ 140 w 569"/>
                <a:gd name="T81" fmla="*/ 204 h 674"/>
                <a:gd name="T82" fmla="*/ 141 w 569"/>
                <a:gd name="T83" fmla="*/ 210 h 674"/>
                <a:gd name="T84" fmla="*/ 157 w 569"/>
                <a:gd name="T85" fmla="*/ 237 h 674"/>
                <a:gd name="T86" fmla="*/ 163 w 569"/>
                <a:gd name="T87" fmla="*/ 256 h 674"/>
                <a:gd name="T88" fmla="*/ 199 w 569"/>
                <a:gd name="T89" fmla="*/ 327 h 674"/>
                <a:gd name="T90" fmla="*/ 199 w 569"/>
                <a:gd name="T91" fmla="*/ 371 h 674"/>
                <a:gd name="T92" fmla="*/ 73 w 569"/>
                <a:gd name="T93" fmla="*/ 441 h 674"/>
                <a:gd name="T94" fmla="*/ 0 w 569"/>
                <a:gd name="T95" fmla="*/ 504 h 674"/>
                <a:gd name="T96" fmla="*/ 14 w 569"/>
                <a:gd name="T97" fmla="*/ 674 h 674"/>
                <a:gd name="T98" fmla="*/ 555 w 569"/>
                <a:gd name="T99" fmla="*/ 674 h 674"/>
                <a:gd name="T100" fmla="*/ 569 w 569"/>
                <a:gd name="T101" fmla="*/ 660 h 674"/>
                <a:gd name="T102" fmla="*/ 503 w 569"/>
                <a:gd name="T103" fmla="*/ 44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9" h="674">
                  <a:moveTo>
                    <a:pt x="503" y="445"/>
                  </a:moveTo>
                  <a:cubicBezTo>
                    <a:pt x="503" y="445"/>
                    <a:pt x="503" y="445"/>
                    <a:pt x="503" y="445"/>
                  </a:cubicBezTo>
                  <a:cubicBezTo>
                    <a:pt x="500" y="444"/>
                    <a:pt x="498" y="442"/>
                    <a:pt x="496" y="441"/>
                  </a:cubicBezTo>
                  <a:cubicBezTo>
                    <a:pt x="458" y="420"/>
                    <a:pt x="412" y="398"/>
                    <a:pt x="370" y="380"/>
                  </a:cubicBezTo>
                  <a:cubicBezTo>
                    <a:pt x="370" y="371"/>
                    <a:pt x="370" y="371"/>
                    <a:pt x="370" y="371"/>
                  </a:cubicBezTo>
                  <a:cubicBezTo>
                    <a:pt x="370" y="334"/>
                    <a:pt x="370" y="334"/>
                    <a:pt x="370" y="334"/>
                  </a:cubicBezTo>
                  <a:cubicBezTo>
                    <a:pt x="370" y="327"/>
                    <a:pt x="370" y="327"/>
                    <a:pt x="370" y="327"/>
                  </a:cubicBezTo>
                  <a:cubicBezTo>
                    <a:pt x="371" y="326"/>
                    <a:pt x="373" y="325"/>
                    <a:pt x="374" y="324"/>
                  </a:cubicBezTo>
                  <a:cubicBezTo>
                    <a:pt x="374" y="323"/>
                    <a:pt x="374" y="323"/>
                    <a:pt x="375" y="323"/>
                  </a:cubicBezTo>
                  <a:cubicBezTo>
                    <a:pt x="384" y="314"/>
                    <a:pt x="396" y="297"/>
                    <a:pt x="402" y="268"/>
                  </a:cubicBezTo>
                  <a:cubicBezTo>
                    <a:pt x="402" y="266"/>
                    <a:pt x="403" y="263"/>
                    <a:pt x="403" y="261"/>
                  </a:cubicBezTo>
                  <a:cubicBezTo>
                    <a:pt x="403" y="259"/>
                    <a:pt x="404" y="256"/>
                    <a:pt x="404" y="254"/>
                  </a:cubicBezTo>
                  <a:cubicBezTo>
                    <a:pt x="404" y="249"/>
                    <a:pt x="405" y="245"/>
                    <a:pt x="405" y="240"/>
                  </a:cubicBezTo>
                  <a:cubicBezTo>
                    <a:pt x="407" y="239"/>
                    <a:pt x="408" y="238"/>
                    <a:pt x="409" y="237"/>
                  </a:cubicBezTo>
                  <a:cubicBezTo>
                    <a:pt x="410" y="237"/>
                    <a:pt x="410" y="237"/>
                    <a:pt x="410" y="237"/>
                  </a:cubicBezTo>
                  <a:cubicBezTo>
                    <a:pt x="417" y="231"/>
                    <a:pt x="422" y="221"/>
                    <a:pt x="425" y="210"/>
                  </a:cubicBezTo>
                  <a:cubicBezTo>
                    <a:pt x="425" y="210"/>
                    <a:pt x="425" y="210"/>
                    <a:pt x="426" y="209"/>
                  </a:cubicBezTo>
                  <a:cubicBezTo>
                    <a:pt x="426" y="207"/>
                    <a:pt x="427" y="205"/>
                    <a:pt x="427" y="203"/>
                  </a:cubicBezTo>
                  <a:cubicBezTo>
                    <a:pt x="427" y="202"/>
                    <a:pt x="427" y="201"/>
                    <a:pt x="427" y="200"/>
                  </a:cubicBezTo>
                  <a:cubicBezTo>
                    <a:pt x="428" y="199"/>
                    <a:pt x="428" y="198"/>
                    <a:pt x="428" y="196"/>
                  </a:cubicBezTo>
                  <a:cubicBezTo>
                    <a:pt x="428" y="194"/>
                    <a:pt x="428" y="191"/>
                    <a:pt x="428" y="188"/>
                  </a:cubicBezTo>
                  <a:cubicBezTo>
                    <a:pt x="428" y="177"/>
                    <a:pt x="426" y="167"/>
                    <a:pt x="421" y="160"/>
                  </a:cubicBezTo>
                  <a:cubicBezTo>
                    <a:pt x="421" y="160"/>
                    <a:pt x="421" y="160"/>
                    <a:pt x="421" y="160"/>
                  </a:cubicBezTo>
                  <a:cubicBezTo>
                    <a:pt x="418" y="155"/>
                    <a:pt x="415" y="152"/>
                    <a:pt x="411" y="149"/>
                  </a:cubicBezTo>
                  <a:cubicBezTo>
                    <a:pt x="412" y="146"/>
                    <a:pt x="413" y="143"/>
                    <a:pt x="415" y="139"/>
                  </a:cubicBezTo>
                  <a:cubicBezTo>
                    <a:pt x="417" y="133"/>
                    <a:pt x="420" y="126"/>
                    <a:pt x="421" y="120"/>
                  </a:cubicBezTo>
                  <a:cubicBezTo>
                    <a:pt x="421" y="120"/>
                    <a:pt x="421" y="119"/>
                    <a:pt x="421" y="119"/>
                  </a:cubicBezTo>
                  <a:cubicBezTo>
                    <a:pt x="423" y="113"/>
                    <a:pt x="424" y="106"/>
                    <a:pt x="425" y="100"/>
                  </a:cubicBezTo>
                  <a:cubicBezTo>
                    <a:pt x="425" y="100"/>
                    <a:pt x="425" y="100"/>
                    <a:pt x="425" y="100"/>
                  </a:cubicBezTo>
                  <a:cubicBezTo>
                    <a:pt x="426" y="95"/>
                    <a:pt x="426" y="90"/>
                    <a:pt x="425" y="84"/>
                  </a:cubicBezTo>
                  <a:cubicBezTo>
                    <a:pt x="425" y="83"/>
                    <a:pt x="425" y="82"/>
                    <a:pt x="425" y="81"/>
                  </a:cubicBezTo>
                  <a:cubicBezTo>
                    <a:pt x="425" y="75"/>
                    <a:pt x="424" y="70"/>
                    <a:pt x="423" y="65"/>
                  </a:cubicBezTo>
                  <a:cubicBezTo>
                    <a:pt x="422" y="62"/>
                    <a:pt x="421" y="60"/>
                    <a:pt x="420" y="57"/>
                  </a:cubicBezTo>
                  <a:cubicBezTo>
                    <a:pt x="420" y="55"/>
                    <a:pt x="419" y="54"/>
                    <a:pt x="418" y="52"/>
                  </a:cubicBezTo>
                  <a:cubicBezTo>
                    <a:pt x="418" y="52"/>
                    <a:pt x="417" y="51"/>
                    <a:pt x="417" y="50"/>
                  </a:cubicBezTo>
                  <a:cubicBezTo>
                    <a:pt x="416" y="48"/>
                    <a:pt x="415" y="46"/>
                    <a:pt x="413" y="44"/>
                  </a:cubicBezTo>
                  <a:cubicBezTo>
                    <a:pt x="413" y="44"/>
                    <a:pt x="413" y="44"/>
                    <a:pt x="413" y="44"/>
                  </a:cubicBezTo>
                  <a:cubicBezTo>
                    <a:pt x="408" y="36"/>
                    <a:pt x="400" y="28"/>
                    <a:pt x="390" y="22"/>
                  </a:cubicBezTo>
                  <a:cubicBezTo>
                    <a:pt x="390" y="22"/>
                    <a:pt x="390" y="22"/>
                    <a:pt x="390" y="22"/>
                  </a:cubicBezTo>
                  <a:cubicBezTo>
                    <a:pt x="388" y="21"/>
                    <a:pt x="385" y="19"/>
                    <a:pt x="383" y="18"/>
                  </a:cubicBezTo>
                  <a:cubicBezTo>
                    <a:pt x="364" y="8"/>
                    <a:pt x="342" y="3"/>
                    <a:pt x="320" y="1"/>
                  </a:cubicBezTo>
                  <a:cubicBezTo>
                    <a:pt x="320" y="1"/>
                    <a:pt x="320" y="1"/>
                    <a:pt x="320" y="1"/>
                  </a:cubicBezTo>
                  <a:cubicBezTo>
                    <a:pt x="317" y="1"/>
                    <a:pt x="314" y="1"/>
                    <a:pt x="311" y="0"/>
                  </a:cubicBezTo>
                  <a:cubicBezTo>
                    <a:pt x="308" y="0"/>
                    <a:pt x="305" y="0"/>
                    <a:pt x="301" y="0"/>
                  </a:cubicBezTo>
                  <a:cubicBezTo>
                    <a:pt x="295" y="0"/>
                    <a:pt x="290" y="0"/>
                    <a:pt x="284" y="1"/>
                  </a:cubicBezTo>
                  <a:cubicBezTo>
                    <a:pt x="282" y="1"/>
                    <a:pt x="280" y="1"/>
                    <a:pt x="279" y="1"/>
                  </a:cubicBezTo>
                  <a:cubicBezTo>
                    <a:pt x="275" y="2"/>
                    <a:pt x="272" y="2"/>
                    <a:pt x="269" y="3"/>
                  </a:cubicBezTo>
                  <a:cubicBezTo>
                    <a:pt x="266" y="3"/>
                    <a:pt x="263" y="4"/>
                    <a:pt x="259" y="4"/>
                  </a:cubicBezTo>
                  <a:cubicBezTo>
                    <a:pt x="258" y="5"/>
                    <a:pt x="256" y="5"/>
                    <a:pt x="254" y="6"/>
                  </a:cubicBezTo>
                  <a:cubicBezTo>
                    <a:pt x="250" y="6"/>
                    <a:pt x="247" y="7"/>
                    <a:pt x="244" y="8"/>
                  </a:cubicBezTo>
                  <a:cubicBezTo>
                    <a:pt x="240" y="9"/>
                    <a:pt x="237" y="11"/>
                    <a:pt x="234" y="12"/>
                  </a:cubicBezTo>
                  <a:cubicBezTo>
                    <a:pt x="232" y="12"/>
                    <a:pt x="231" y="13"/>
                    <a:pt x="230" y="13"/>
                  </a:cubicBezTo>
                  <a:cubicBezTo>
                    <a:pt x="212" y="21"/>
                    <a:pt x="197" y="32"/>
                    <a:pt x="188" y="46"/>
                  </a:cubicBezTo>
                  <a:cubicBezTo>
                    <a:pt x="188" y="46"/>
                    <a:pt x="188" y="46"/>
                    <a:pt x="188" y="46"/>
                  </a:cubicBezTo>
                  <a:cubicBezTo>
                    <a:pt x="186" y="48"/>
                    <a:pt x="185" y="50"/>
                    <a:pt x="184" y="52"/>
                  </a:cubicBezTo>
                  <a:cubicBezTo>
                    <a:pt x="181" y="52"/>
                    <a:pt x="179" y="52"/>
                    <a:pt x="176" y="52"/>
                  </a:cubicBezTo>
                  <a:cubicBezTo>
                    <a:pt x="173" y="53"/>
                    <a:pt x="170" y="53"/>
                    <a:pt x="167" y="54"/>
                  </a:cubicBezTo>
                  <a:cubicBezTo>
                    <a:pt x="166" y="54"/>
                    <a:pt x="165" y="54"/>
                    <a:pt x="164" y="54"/>
                  </a:cubicBezTo>
                  <a:cubicBezTo>
                    <a:pt x="162" y="55"/>
                    <a:pt x="160" y="56"/>
                    <a:pt x="158" y="57"/>
                  </a:cubicBezTo>
                  <a:cubicBezTo>
                    <a:pt x="157" y="57"/>
                    <a:pt x="156" y="58"/>
                    <a:pt x="156" y="58"/>
                  </a:cubicBezTo>
                  <a:cubicBezTo>
                    <a:pt x="154" y="60"/>
                    <a:pt x="152" y="61"/>
                    <a:pt x="151" y="62"/>
                  </a:cubicBezTo>
                  <a:cubicBezTo>
                    <a:pt x="151" y="62"/>
                    <a:pt x="150" y="63"/>
                    <a:pt x="150" y="63"/>
                  </a:cubicBezTo>
                  <a:cubicBezTo>
                    <a:pt x="149" y="64"/>
                    <a:pt x="147" y="66"/>
                    <a:pt x="146" y="67"/>
                  </a:cubicBezTo>
                  <a:cubicBezTo>
                    <a:pt x="145" y="70"/>
                    <a:pt x="143" y="73"/>
                    <a:pt x="143" y="76"/>
                  </a:cubicBezTo>
                  <a:cubicBezTo>
                    <a:pt x="142" y="76"/>
                    <a:pt x="142" y="77"/>
                    <a:pt x="142" y="78"/>
                  </a:cubicBezTo>
                  <a:cubicBezTo>
                    <a:pt x="141" y="80"/>
                    <a:pt x="141" y="83"/>
                    <a:pt x="141" y="85"/>
                  </a:cubicBezTo>
                  <a:cubicBezTo>
                    <a:pt x="141" y="86"/>
                    <a:pt x="141" y="87"/>
                    <a:pt x="141" y="87"/>
                  </a:cubicBezTo>
                  <a:cubicBezTo>
                    <a:pt x="141" y="90"/>
                    <a:pt x="141" y="93"/>
                    <a:pt x="141" y="95"/>
                  </a:cubicBezTo>
                  <a:cubicBezTo>
                    <a:pt x="141" y="96"/>
                    <a:pt x="141" y="97"/>
                    <a:pt x="141" y="97"/>
                  </a:cubicBezTo>
                  <a:cubicBezTo>
                    <a:pt x="141" y="100"/>
                    <a:pt x="142" y="103"/>
                    <a:pt x="142" y="106"/>
                  </a:cubicBezTo>
                  <a:cubicBezTo>
                    <a:pt x="143" y="107"/>
                    <a:pt x="143" y="107"/>
                    <a:pt x="143" y="108"/>
                  </a:cubicBezTo>
                  <a:cubicBezTo>
                    <a:pt x="143" y="111"/>
                    <a:pt x="144" y="114"/>
                    <a:pt x="145" y="117"/>
                  </a:cubicBezTo>
                  <a:cubicBezTo>
                    <a:pt x="145" y="118"/>
                    <a:pt x="146" y="118"/>
                    <a:pt x="146" y="119"/>
                  </a:cubicBezTo>
                  <a:cubicBezTo>
                    <a:pt x="147" y="122"/>
                    <a:pt x="148" y="125"/>
                    <a:pt x="149" y="128"/>
                  </a:cubicBezTo>
                  <a:cubicBezTo>
                    <a:pt x="149" y="128"/>
                    <a:pt x="149" y="129"/>
                    <a:pt x="149" y="129"/>
                  </a:cubicBezTo>
                  <a:cubicBezTo>
                    <a:pt x="152" y="136"/>
                    <a:pt x="155" y="143"/>
                    <a:pt x="157" y="149"/>
                  </a:cubicBezTo>
                  <a:cubicBezTo>
                    <a:pt x="157" y="149"/>
                    <a:pt x="157" y="149"/>
                    <a:pt x="157" y="149"/>
                  </a:cubicBezTo>
                  <a:cubicBezTo>
                    <a:pt x="153" y="151"/>
                    <a:pt x="149" y="155"/>
                    <a:pt x="146" y="160"/>
                  </a:cubicBezTo>
                  <a:cubicBezTo>
                    <a:pt x="141" y="167"/>
                    <a:pt x="138" y="178"/>
                    <a:pt x="138" y="189"/>
                  </a:cubicBezTo>
                  <a:cubicBezTo>
                    <a:pt x="138" y="192"/>
                    <a:pt x="139" y="194"/>
                    <a:pt x="139" y="197"/>
                  </a:cubicBezTo>
                  <a:cubicBezTo>
                    <a:pt x="139" y="198"/>
                    <a:pt x="139" y="200"/>
                    <a:pt x="139" y="201"/>
                  </a:cubicBezTo>
                  <a:cubicBezTo>
                    <a:pt x="140" y="202"/>
                    <a:pt x="140" y="203"/>
                    <a:pt x="140" y="204"/>
                  </a:cubicBezTo>
                  <a:cubicBezTo>
                    <a:pt x="140" y="206"/>
                    <a:pt x="141" y="208"/>
                    <a:pt x="141" y="210"/>
                  </a:cubicBezTo>
                  <a:cubicBezTo>
                    <a:pt x="141" y="210"/>
                    <a:pt x="141" y="210"/>
                    <a:pt x="141" y="210"/>
                  </a:cubicBezTo>
                  <a:cubicBezTo>
                    <a:pt x="145" y="221"/>
                    <a:pt x="150" y="231"/>
                    <a:pt x="157" y="237"/>
                  </a:cubicBezTo>
                  <a:cubicBezTo>
                    <a:pt x="157" y="237"/>
                    <a:pt x="157" y="237"/>
                    <a:pt x="157" y="237"/>
                  </a:cubicBezTo>
                  <a:cubicBezTo>
                    <a:pt x="159" y="238"/>
                    <a:pt x="160" y="239"/>
                    <a:pt x="162" y="240"/>
                  </a:cubicBezTo>
                  <a:cubicBezTo>
                    <a:pt x="162" y="246"/>
                    <a:pt x="163" y="251"/>
                    <a:pt x="163" y="256"/>
                  </a:cubicBezTo>
                  <a:cubicBezTo>
                    <a:pt x="163" y="257"/>
                    <a:pt x="163" y="259"/>
                    <a:pt x="164" y="260"/>
                  </a:cubicBezTo>
                  <a:cubicBezTo>
                    <a:pt x="170" y="301"/>
                    <a:pt x="188" y="319"/>
                    <a:pt x="199" y="327"/>
                  </a:cubicBezTo>
                  <a:cubicBezTo>
                    <a:pt x="199" y="334"/>
                    <a:pt x="199" y="334"/>
                    <a:pt x="199" y="334"/>
                  </a:cubicBezTo>
                  <a:cubicBezTo>
                    <a:pt x="199" y="371"/>
                    <a:pt x="199" y="371"/>
                    <a:pt x="199" y="371"/>
                  </a:cubicBezTo>
                  <a:cubicBezTo>
                    <a:pt x="199" y="380"/>
                    <a:pt x="199" y="380"/>
                    <a:pt x="199" y="380"/>
                  </a:cubicBezTo>
                  <a:cubicBezTo>
                    <a:pt x="157" y="398"/>
                    <a:pt x="111" y="420"/>
                    <a:pt x="73" y="441"/>
                  </a:cubicBezTo>
                  <a:cubicBezTo>
                    <a:pt x="59" y="449"/>
                    <a:pt x="48" y="456"/>
                    <a:pt x="39" y="461"/>
                  </a:cubicBezTo>
                  <a:cubicBezTo>
                    <a:pt x="13" y="480"/>
                    <a:pt x="0" y="494"/>
                    <a:pt x="0" y="504"/>
                  </a:cubicBezTo>
                  <a:cubicBezTo>
                    <a:pt x="0" y="660"/>
                    <a:pt x="0" y="660"/>
                    <a:pt x="0" y="660"/>
                  </a:cubicBezTo>
                  <a:cubicBezTo>
                    <a:pt x="0" y="668"/>
                    <a:pt x="6" y="674"/>
                    <a:pt x="14" y="674"/>
                  </a:cubicBezTo>
                  <a:cubicBezTo>
                    <a:pt x="413" y="674"/>
                    <a:pt x="413" y="674"/>
                    <a:pt x="413" y="674"/>
                  </a:cubicBezTo>
                  <a:cubicBezTo>
                    <a:pt x="555" y="674"/>
                    <a:pt x="555" y="674"/>
                    <a:pt x="555" y="674"/>
                  </a:cubicBezTo>
                  <a:cubicBezTo>
                    <a:pt x="569" y="674"/>
                    <a:pt x="569" y="674"/>
                    <a:pt x="569" y="674"/>
                  </a:cubicBezTo>
                  <a:cubicBezTo>
                    <a:pt x="569" y="660"/>
                    <a:pt x="569" y="660"/>
                    <a:pt x="569" y="660"/>
                  </a:cubicBezTo>
                  <a:cubicBezTo>
                    <a:pt x="569" y="504"/>
                    <a:pt x="569" y="504"/>
                    <a:pt x="569" y="504"/>
                  </a:cubicBezTo>
                  <a:cubicBezTo>
                    <a:pt x="569" y="492"/>
                    <a:pt x="548" y="471"/>
                    <a:pt x="503" y="445"/>
                  </a:cubicBezTo>
                  <a:close/>
                </a:path>
              </a:pathLst>
            </a:custGeom>
            <a:grp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p:nvCxnSpPr>
        <p:spPr>
          <a:xfrm>
            <a:off x="4563746" y="1376968"/>
            <a:ext cx="0" cy="2050445"/>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5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p:nvPr/>
        </p:nvSpPr>
        <p:spPr>
          <a:xfrm>
            <a:off x="516196" y="1465968"/>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8" name="TextBox 1"/>
          <p:cNvSpPr txBox="1"/>
          <p:nvPr/>
        </p:nvSpPr>
        <p:spPr>
          <a:xfrm>
            <a:off x="516196" y="2368716"/>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9" name="TextBox 1"/>
          <p:cNvSpPr txBox="1"/>
          <p:nvPr/>
        </p:nvSpPr>
        <p:spPr>
          <a:xfrm>
            <a:off x="516196" y="3253894"/>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20" name="TextBox 1"/>
          <p:cNvSpPr txBox="1"/>
          <p:nvPr/>
        </p:nvSpPr>
        <p:spPr>
          <a:xfrm>
            <a:off x="516196" y="4178465"/>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6" name="Plan Eligibility"/>
          <p:cNvSpPr>
            <a:spLocks noGrp="1"/>
          </p:cNvSpPr>
          <p:nvPr>
            <p:ph type="body" sz="quarter" idx="13"/>
          </p:nvPr>
        </p:nvSpPr>
        <p:spPr>
          <a:xfrm>
            <a:off x="1753307" y="161469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Stock Mutual Funds/Trusts</a:t>
            </a:r>
            <a:endParaRPr lang="en-US" sz="2000" dirty="0">
              <a:solidFill>
                <a:srgbClr val="F79646"/>
              </a:solidFill>
            </a:endParaRPr>
          </a:p>
        </p:txBody>
      </p:sp>
      <p:sp>
        <p:nvSpPr>
          <p:cNvPr id="21" name="Company Contributions"/>
          <p:cNvSpPr txBox="1">
            <a:spLocks/>
          </p:cNvSpPr>
          <p:nvPr/>
        </p:nvSpPr>
        <p:spPr>
          <a:xfrm>
            <a:off x="1749440" y="430891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Age-Based Investments</a:t>
            </a:r>
            <a:endParaRPr lang="en-US" dirty="0">
              <a:solidFill>
                <a:srgbClr val="F79646"/>
              </a:solidFill>
            </a:endParaRPr>
          </a:p>
        </p:txBody>
      </p:sp>
      <p:sp>
        <p:nvSpPr>
          <p:cNvPr id="23" name="Contribution Limits"/>
          <p:cNvSpPr txBox="1">
            <a:spLocks/>
          </p:cNvSpPr>
          <p:nvPr/>
        </p:nvSpPr>
        <p:spPr>
          <a:xfrm>
            <a:off x="1753307" y="2471109"/>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Bond Mutual Funds/Trusts</a:t>
            </a:r>
            <a:endParaRPr lang="en-US" dirty="0">
              <a:solidFill>
                <a:srgbClr val="F79646"/>
              </a:solidFill>
            </a:endParaRPr>
          </a:p>
        </p:txBody>
      </p:sp>
      <p:sp>
        <p:nvSpPr>
          <p:cNvPr id="24" name="TradeLink"/>
          <p:cNvSpPr txBox="1">
            <a:spLocks/>
          </p:cNvSpPr>
          <p:nvPr/>
        </p:nvSpPr>
        <p:spPr>
          <a:xfrm>
            <a:off x="1749440" y="5159953"/>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dirty="0">
                <a:solidFill>
                  <a:srgbClr val="F79646"/>
                </a:solidFill>
              </a:rPr>
              <a:t>Self-Directed Brokerage</a:t>
            </a:r>
            <a:endParaRPr lang="en-US" baseline="30000" dirty="0">
              <a:solidFill>
                <a:srgbClr val="F79646"/>
              </a:solidFill>
            </a:endParaRPr>
          </a:p>
        </p:txBody>
      </p:sp>
      <p:sp>
        <p:nvSpPr>
          <p:cNvPr id="27" name="Contribution Types"/>
          <p:cNvSpPr txBox="1">
            <a:spLocks/>
          </p:cNvSpPr>
          <p:nvPr/>
        </p:nvSpPr>
        <p:spPr>
          <a:xfrm>
            <a:off x="1753306" y="3384372"/>
            <a:ext cx="2723443"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dirty="0">
                <a:solidFill>
                  <a:srgbClr val="F79646"/>
                </a:solidFill>
              </a:rPr>
              <a:t>Money Market Funds</a:t>
            </a:r>
            <a:r>
              <a:rPr lang="en-US" dirty="0" smtClean="0">
                <a:solidFill>
                  <a:srgbClr val="F79646"/>
                </a:solidFill>
              </a:rPr>
              <a:t>/</a:t>
            </a:r>
            <a:br>
              <a:rPr lang="en-US" dirty="0" smtClean="0">
                <a:solidFill>
                  <a:srgbClr val="F79646"/>
                </a:solidFill>
              </a:rPr>
            </a:br>
            <a:r>
              <a:rPr lang="en-US" dirty="0" smtClean="0">
                <a:solidFill>
                  <a:srgbClr val="F79646"/>
                </a:solidFill>
              </a:rPr>
              <a:t>Stable </a:t>
            </a:r>
            <a:r>
              <a:rPr lang="en-US" dirty="0">
                <a:solidFill>
                  <a:srgbClr val="F79646"/>
                </a:solidFill>
              </a:rPr>
              <a:t>Value Trusts</a:t>
            </a:r>
          </a:p>
        </p:txBody>
      </p:sp>
      <p:cxnSp>
        <p:nvCxnSpPr>
          <p:cNvPr id="31" name="Straight Connector 30"/>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bwMode="auto">
          <a:xfrm>
            <a:off x="990600" y="266701"/>
            <a:ext cx="789305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22" name="Rectangle 21"/>
          <p:cNvSpPr/>
          <p:nvPr/>
        </p:nvSpPr>
        <p:spPr>
          <a:xfrm>
            <a:off x="5345381" y="3777269"/>
            <a:ext cx="2824917" cy="169008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r>
              <a:rPr lang="en-US" sz="1100" dirty="0" smtClean="0">
                <a:solidFill>
                  <a:srgbClr val="FF00FF"/>
                </a:solidFill>
              </a:rPr>
              <a:t>Add/delete </a:t>
            </a:r>
            <a:r>
              <a:rPr lang="en-US" sz="1100" dirty="0">
                <a:solidFill>
                  <a:srgbClr val="FF00FF"/>
                </a:solidFill>
              </a:rPr>
              <a:t>based on what participant can find at the website listed above</a:t>
            </a:r>
            <a:endParaRPr lang="en-US" sz="1100" dirty="0" smtClean="0">
              <a:solidFill>
                <a:srgbClr val="FF00FF"/>
              </a:solidFill>
            </a:endParaRPr>
          </a:p>
        </p:txBody>
      </p:sp>
      <p:sp>
        <p:nvSpPr>
          <p:cNvPr id="26" name="Rectangle 25"/>
          <p:cNvSpPr/>
          <p:nvPr/>
        </p:nvSpPr>
        <p:spPr>
          <a:xfrm>
            <a:off x="5345381" y="1573819"/>
            <a:ext cx="2824918" cy="1708998"/>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Fill in website address where participants can obtain additional </a:t>
            </a:r>
            <a:r>
              <a:rPr lang="en-US" sz="1100" dirty="0" smtClean="0">
                <a:solidFill>
                  <a:srgbClr val="FF00FF"/>
                </a:solidFill>
              </a:rPr>
              <a:t>information</a:t>
            </a: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p:txBody>
      </p:sp>
      <p:sp>
        <p:nvSpPr>
          <p:cNvPr id="29" name="Rectangle 28"/>
          <p:cNvSpPr/>
          <p:nvPr/>
        </p:nvSpPr>
        <p:spPr bwMode="ltGray">
          <a:xfrm>
            <a:off x="5345381" y="356845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smtClean="0"/>
          </a:p>
        </p:txBody>
      </p:sp>
      <p:sp>
        <p:nvSpPr>
          <p:cNvPr id="30" name="TextBox 29"/>
          <p:cNvSpPr txBox="1"/>
          <p:nvPr/>
        </p:nvSpPr>
        <p:spPr>
          <a:xfrm>
            <a:off x="5472109" y="3669358"/>
            <a:ext cx="2584665" cy="1292662"/>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Current list of investment options </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Performance information</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Morningstar fund fact sheets</a:t>
            </a:r>
          </a:p>
          <a:p>
            <a:pPr lvl="0"/>
            <a:endParaRPr lang="en-US" sz="1200" i="1" dirty="0">
              <a:solidFill>
                <a:schemeClr val="accent3">
                  <a:lumMod val="60000"/>
                  <a:lumOff val="40000"/>
                </a:schemeClr>
              </a:solidFill>
            </a:endParaRPr>
          </a:p>
        </p:txBody>
      </p:sp>
      <p:sp>
        <p:nvSpPr>
          <p:cNvPr id="35" name="Rectangle 28"/>
          <p:cNvSpPr/>
          <p:nvPr/>
        </p:nvSpPr>
        <p:spPr>
          <a:xfrm>
            <a:off x="5402143" y="2313135"/>
            <a:ext cx="2711392" cy="108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b="1" dirty="0" smtClean="0">
                <a:solidFill>
                  <a:schemeClr val="accent6"/>
                </a:solidFill>
              </a:rPr>
              <a:t>FURTHER DETAIL</a:t>
            </a:r>
            <a:r>
              <a:rPr lang="en-US" sz="1600" b="1" dirty="0">
                <a:solidFill>
                  <a:schemeClr val="accent6"/>
                </a:solidFill>
              </a:rPr>
              <a:t> </a:t>
            </a:r>
            <a:r>
              <a:rPr lang="en-US" sz="1600" b="1" dirty="0" smtClean="0">
                <a:solidFill>
                  <a:schemeClr val="accent6"/>
                </a:solidFill>
              </a:rPr>
              <a:t>AT</a:t>
            </a:r>
            <a:r>
              <a:rPr lang="en-US" sz="1600" b="1" dirty="0" smtClean="0">
                <a:solidFill>
                  <a:srgbClr val="05C3DE"/>
                </a:solidFill>
              </a:rPr>
              <a:t/>
            </a:r>
            <a:br>
              <a:rPr lang="en-US" sz="1600" b="1" dirty="0" smtClean="0">
                <a:solidFill>
                  <a:srgbClr val="05C3DE"/>
                </a:solidFill>
              </a:rPr>
            </a:br>
            <a:r>
              <a:rPr lang="en-US" b="1" dirty="0" smtClean="0">
                <a:solidFill>
                  <a:srgbClr val="FF00FF"/>
                </a:solidFill>
              </a:rPr>
              <a:t>website address</a:t>
            </a:r>
          </a:p>
        </p:txBody>
      </p:sp>
    </p:spTree>
    <p:extLst>
      <p:ext uri="{BB962C8B-B14F-4D97-AF65-F5344CB8AC3E}">
        <p14:creationId xmlns:p14="http://schemas.microsoft.com/office/powerpoint/2010/main" val="271856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p:nvPr/>
        </p:nvSpPr>
        <p:spPr>
          <a:xfrm>
            <a:off x="516196" y="1465968"/>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8" name="TextBox 1"/>
          <p:cNvSpPr txBox="1"/>
          <p:nvPr/>
        </p:nvSpPr>
        <p:spPr>
          <a:xfrm>
            <a:off x="516196" y="2368716"/>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9" name="TextBox 1"/>
          <p:cNvSpPr txBox="1"/>
          <p:nvPr/>
        </p:nvSpPr>
        <p:spPr>
          <a:xfrm>
            <a:off x="516196" y="3253894"/>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20" name="TextBox 1"/>
          <p:cNvSpPr txBox="1"/>
          <p:nvPr/>
        </p:nvSpPr>
        <p:spPr>
          <a:xfrm>
            <a:off x="516196" y="4178465"/>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6" name="Plan Eligibility"/>
          <p:cNvSpPr>
            <a:spLocks noGrp="1"/>
          </p:cNvSpPr>
          <p:nvPr>
            <p:ph type="body" sz="quarter" idx="13"/>
          </p:nvPr>
        </p:nvSpPr>
        <p:spPr>
          <a:xfrm>
            <a:off x="1753307" y="161469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Stock Mutual Funds/Trusts</a:t>
            </a:r>
            <a:endParaRPr lang="en-US" sz="2000" dirty="0">
              <a:solidFill>
                <a:srgbClr val="F79646"/>
              </a:solidFill>
            </a:endParaRPr>
          </a:p>
        </p:txBody>
      </p:sp>
      <p:sp>
        <p:nvSpPr>
          <p:cNvPr id="21" name="Company Contributions"/>
          <p:cNvSpPr txBox="1">
            <a:spLocks/>
          </p:cNvSpPr>
          <p:nvPr/>
        </p:nvSpPr>
        <p:spPr>
          <a:xfrm>
            <a:off x="1749440" y="430891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Age-Based Investments</a:t>
            </a:r>
            <a:endParaRPr lang="en-US" dirty="0">
              <a:solidFill>
                <a:srgbClr val="F79646"/>
              </a:solidFill>
            </a:endParaRPr>
          </a:p>
        </p:txBody>
      </p:sp>
      <p:sp>
        <p:nvSpPr>
          <p:cNvPr id="23" name="Contribution Limits"/>
          <p:cNvSpPr txBox="1">
            <a:spLocks/>
          </p:cNvSpPr>
          <p:nvPr/>
        </p:nvSpPr>
        <p:spPr>
          <a:xfrm>
            <a:off x="1753307" y="2471109"/>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Bond Mutual Funds/Trusts</a:t>
            </a:r>
            <a:endParaRPr lang="en-US" dirty="0">
              <a:solidFill>
                <a:srgbClr val="F79646"/>
              </a:solidFill>
            </a:endParaRPr>
          </a:p>
        </p:txBody>
      </p:sp>
      <p:sp>
        <p:nvSpPr>
          <p:cNvPr id="24" name="TradeLink"/>
          <p:cNvSpPr txBox="1">
            <a:spLocks/>
          </p:cNvSpPr>
          <p:nvPr/>
        </p:nvSpPr>
        <p:spPr>
          <a:xfrm>
            <a:off x="1749440" y="5159953"/>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dirty="0">
                <a:solidFill>
                  <a:srgbClr val="F79646"/>
                </a:solidFill>
              </a:rPr>
              <a:t>Diversified Portfolios</a:t>
            </a:r>
            <a:endParaRPr lang="en-US" baseline="30000" dirty="0">
              <a:solidFill>
                <a:srgbClr val="F79646"/>
              </a:solidFill>
            </a:endParaRPr>
          </a:p>
        </p:txBody>
      </p:sp>
      <p:sp>
        <p:nvSpPr>
          <p:cNvPr id="25" name="TextBox 1"/>
          <p:cNvSpPr txBox="1"/>
          <p:nvPr/>
        </p:nvSpPr>
        <p:spPr>
          <a:xfrm>
            <a:off x="514048" y="5052089"/>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27" name="Contribution Types"/>
          <p:cNvSpPr txBox="1">
            <a:spLocks/>
          </p:cNvSpPr>
          <p:nvPr/>
        </p:nvSpPr>
        <p:spPr>
          <a:xfrm>
            <a:off x="1753306" y="3384372"/>
            <a:ext cx="2723443"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dirty="0">
                <a:solidFill>
                  <a:srgbClr val="F79646"/>
                </a:solidFill>
              </a:rPr>
              <a:t>Money Market Funds</a:t>
            </a:r>
            <a:r>
              <a:rPr lang="en-US" dirty="0" smtClean="0">
                <a:solidFill>
                  <a:srgbClr val="F79646"/>
                </a:solidFill>
              </a:rPr>
              <a:t>/</a:t>
            </a:r>
            <a:br>
              <a:rPr lang="en-US" dirty="0" smtClean="0">
                <a:solidFill>
                  <a:srgbClr val="F79646"/>
                </a:solidFill>
              </a:rPr>
            </a:br>
            <a:r>
              <a:rPr lang="en-US" dirty="0" smtClean="0">
                <a:solidFill>
                  <a:srgbClr val="F79646"/>
                </a:solidFill>
              </a:rPr>
              <a:t>Stable </a:t>
            </a:r>
            <a:r>
              <a:rPr lang="en-US" dirty="0">
                <a:solidFill>
                  <a:srgbClr val="F79646"/>
                </a:solidFill>
              </a:rPr>
              <a:t>Value Trusts</a:t>
            </a:r>
          </a:p>
        </p:txBody>
      </p:sp>
      <p:cxnSp>
        <p:nvCxnSpPr>
          <p:cNvPr id="31" name="Straight Connector 30"/>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bwMode="auto">
          <a:xfrm>
            <a:off x="990600" y="266701"/>
            <a:ext cx="789305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22" name="Rectangle 21"/>
          <p:cNvSpPr/>
          <p:nvPr/>
        </p:nvSpPr>
        <p:spPr>
          <a:xfrm>
            <a:off x="5345381" y="3777269"/>
            <a:ext cx="2824917" cy="169008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r>
              <a:rPr lang="en-US" sz="1100" dirty="0" smtClean="0">
                <a:solidFill>
                  <a:srgbClr val="FF00FF"/>
                </a:solidFill>
              </a:rPr>
              <a:t>Add/delete </a:t>
            </a:r>
            <a:r>
              <a:rPr lang="en-US" sz="1100" dirty="0">
                <a:solidFill>
                  <a:srgbClr val="FF00FF"/>
                </a:solidFill>
              </a:rPr>
              <a:t>based on what participant can find at the website listed above</a:t>
            </a:r>
            <a:endParaRPr lang="en-US" sz="1100" dirty="0" smtClean="0">
              <a:solidFill>
                <a:srgbClr val="FF00FF"/>
              </a:solidFill>
            </a:endParaRPr>
          </a:p>
        </p:txBody>
      </p:sp>
      <p:sp>
        <p:nvSpPr>
          <p:cNvPr id="26" name="Rectangle 25"/>
          <p:cNvSpPr/>
          <p:nvPr/>
        </p:nvSpPr>
        <p:spPr>
          <a:xfrm>
            <a:off x="5345381" y="1573819"/>
            <a:ext cx="2824918" cy="1708998"/>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Fill in website address where participants can obtain additional </a:t>
            </a:r>
            <a:r>
              <a:rPr lang="en-US" sz="1100" dirty="0" smtClean="0">
                <a:solidFill>
                  <a:srgbClr val="FF00FF"/>
                </a:solidFill>
              </a:rPr>
              <a:t>information</a:t>
            </a: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p:txBody>
      </p:sp>
      <p:sp>
        <p:nvSpPr>
          <p:cNvPr id="29" name="Rectangle 28"/>
          <p:cNvSpPr/>
          <p:nvPr/>
        </p:nvSpPr>
        <p:spPr bwMode="ltGray">
          <a:xfrm>
            <a:off x="5345381" y="356845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smtClean="0"/>
          </a:p>
        </p:txBody>
      </p:sp>
      <p:sp>
        <p:nvSpPr>
          <p:cNvPr id="30" name="TextBox 29"/>
          <p:cNvSpPr txBox="1"/>
          <p:nvPr/>
        </p:nvSpPr>
        <p:spPr>
          <a:xfrm>
            <a:off x="5472109" y="3669358"/>
            <a:ext cx="2584665" cy="1292662"/>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Current list of investment options </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Performance information</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Morningstar fund fact sheets</a:t>
            </a:r>
          </a:p>
          <a:p>
            <a:pPr lvl="0"/>
            <a:endParaRPr lang="en-US" sz="1200" i="1" dirty="0">
              <a:solidFill>
                <a:schemeClr val="accent3">
                  <a:lumMod val="60000"/>
                  <a:lumOff val="40000"/>
                </a:schemeClr>
              </a:solidFill>
            </a:endParaRPr>
          </a:p>
        </p:txBody>
      </p:sp>
      <p:sp>
        <p:nvSpPr>
          <p:cNvPr id="35" name="Rectangle 28"/>
          <p:cNvSpPr/>
          <p:nvPr/>
        </p:nvSpPr>
        <p:spPr>
          <a:xfrm>
            <a:off x="5402143" y="2313135"/>
            <a:ext cx="2711392" cy="108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b="1" dirty="0" smtClean="0">
                <a:solidFill>
                  <a:schemeClr val="accent6"/>
                </a:solidFill>
              </a:rPr>
              <a:t>FURTHER DETAIL</a:t>
            </a:r>
            <a:r>
              <a:rPr lang="en-US" sz="1600" b="1" dirty="0">
                <a:solidFill>
                  <a:schemeClr val="accent6"/>
                </a:solidFill>
              </a:rPr>
              <a:t> </a:t>
            </a:r>
            <a:r>
              <a:rPr lang="en-US" sz="1600" b="1" dirty="0" smtClean="0">
                <a:solidFill>
                  <a:schemeClr val="accent6"/>
                </a:solidFill>
              </a:rPr>
              <a:t>AT</a:t>
            </a:r>
            <a:r>
              <a:rPr lang="en-US" sz="1600" b="1" dirty="0" smtClean="0">
                <a:solidFill>
                  <a:srgbClr val="05C3DE"/>
                </a:solidFill>
              </a:rPr>
              <a:t/>
            </a:r>
            <a:br>
              <a:rPr lang="en-US" sz="1600" b="1" dirty="0" smtClean="0">
                <a:solidFill>
                  <a:srgbClr val="05C3DE"/>
                </a:solidFill>
              </a:rPr>
            </a:br>
            <a:r>
              <a:rPr lang="en-US" b="1" dirty="0" smtClean="0">
                <a:solidFill>
                  <a:srgbClr val="FF00FF"/>
                </a:solidFill>
              </a:rPr>
              <a:t>website address</a:t>
            </a:r>
          </a:p>
        </p:txBody>
      </p:sp>
    </p:spTree>
    <p:extLst>
      <p:ext uri="{BB962C8B-B14F-4D97-AF65-F5344CB8AC3E}">
        <p14:creationId xmlns:p14="http://schemas.microsoft.com/office/powerpoint/2010/main" val="199065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
          <p:cNvSpPr txBox="1"/>
          <p:nvPr/>
        </p:nvSpPr>
        <p:spPr>
          <a:xfrm>
            <a:off x="516196" y="1465968"/>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8" name="TextBox 1"/>
          <p:cNvSpPr txBox="1"/>
          <p:nvPr/>
        </p:nvSpPr>
        <p:spPr>
          <a:xfrm>
            <a:off x="516196" y="2368716"/>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9" name="TextBox 1"/>
          <p:cNvSpPr txBox="1"/>
          <p:nvPr/>
        </p:nvSpPr>
        <p:spPr>
          <a:xfrm>
            <a:off x="516196" y="3253894"/>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20" name="TextBox 1"/>
          <p:cNvSpPr txBox="1"/>
          <p:nvPr/>
        </p:nvSpPr>
        <p:spPr>
          <a:xfrm>
            <a:off x="516196" y="4178465"/>
            <a:ext cx="1096454" cy="738664"/>
          </a:xfrm>
          <a:prstGeom prst="rect">
            <a:avLst/>
          </a:prstGeom>
          <a:noFill/>
        </p:spPr>
        <p:txBody>
          <a:bodyPr wrap="none" lIns="0" tIns="0" rIns="0" bIns="0" rtlCol="0">
            <a:spAutoFit/>
          </a:bodyPr>
          <a:lstStyle/>
          <a:p>
            <a:pPr algn="r">
              <a:spcAft>
                <a:spcPts val="1000"/>
              </a:spcAft>
              <a:buClr>
                <a:schemeClr val="accent2"/>
              </a:buClr>
            </a:pPr>
            <a:r>
              <a:rPr lang="en-US" sz="4800" b="1" dirty="0" smtClean="0">
                <a:solidFill>
                  <a:schemeClr val="accent6"/>
                </a:solidFill>
              </a:rPr>
              <a:t>[xx]</a:t>
            </a:r>
            <a:endParaRPr lang="en-US" sz="4800" b="1" dirty="0">
              <a:solidFill>
                <a:schemeClr val="accent6"/>
              </a:solidFill>
            </a:endParaRPr>
          </a:p>
        </p:txBody>
      </p:sp>
      <p:sp>
        <p:nvSpPr>
          <p:cNvPr id="16" name="Plan Eligibility"/>
          <p:cNvSpPr>
            <a:spLocks noGrp="1"/>
          </p:cNvSpPr>
          <p:nvPr>
            <p:ph type="body" sz="quarter" idx="13"/>
          </p:nvPr>
        </p:nvSpPr>
        <p:spPr>
          <a:xfrm>
            <a:off x="1753307" y="161469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Stock Mutual Funds/Trusts</a:t>
            </a:r>
            <a:endParaRPr lang="en-US" sz="2000" dirty="0">
              <a:solidFill>
                <a:srgbClr val="F79646"/>
              </a:solidFill>
            </a:endParaRPr>
          </a:p>
        </p:txBody>
      </p:sp>
      <p:sp>
        <p:nvSpPr>
          <p:cNvPr id="21" name="Company Contributions"/>
          <p:cNvSpPr txBox="1">
            <a:spLocks/>
          </p:cNvSpPr>
          <p:nvPr/>
        </p:nvSpPr>
        <p:spPr>
          <a:xfrm>
            <a:off x="1749440" y="430891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Age-Based Investments</a:t>
            </a:r>
            <a:endParaRPr lang="en-US" dirty="0">
              <a:solidFill>
                <a:srgbClr val="F79646"/>
              </a:solidFill>
            </a:endParaRPr>
          </a:p>
        </p:txBody>
      </p:sp>
      <p:sp>
        <p:nvSpPr>
          <p:cNvPr id="23" name="Contribution Limits"/>
          <p:cNvSpPr txBox="1">
            <a:spLocks/>
          </p:cNvSpPr>
          <p:nvPr/>
        </p:nvSpPr>
        <p:spPr>
          <a:xfrm>
            <a:off x="1753307" y="2471109"/>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Bond Mutual Funds/Trusts</a:t>
            </a:r>
            <a:endParaRPr lang="en-US" dirty="0">
              <a:solidFill>
                <a:srgbClr val="F79646"/>
              </a:solidFill>
            </a:endParaRPr>
          </a:p>
        </p:txBody>
      </p:sp>
      <p:sp>
        <p:nvSpPr>
          <p:cNvPr id="25" name="TradeLink"/>
          <p:cNvSpPr txBox="1">
            <a:spLocks/>
          </p:cNvSpPr>
          <p:nvPr/>
        </p:nvSpPr>
        <p:spPr>
          <a:xfrm>
            <a:off x="1749439" y="5814931"/>
            <a:ext cx="2117711" cy="42704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Self-Directed Brokerage service</a:t>
            </a:r>
            <a:endParaRPr lang="en-US" baseline="30000" dirty="0">
              <a:solidFill>
                <a:srgbClr val="F79646"/>
              </a:solidFill>
            </a:endParaRPr>
          </a:p>
        </p:txBody>
      </p:sp>
      <p:sp>
        <p:nvSpPr>
          <p:cNvPr id="26" name="TradeLink"/>
          <p:cNvSpPr txBox="1">
            <a:spLocks/>
          </p:cNvSpPr>
          <p:nvPr/>
        </p:nvSpPr>
        <p:spPr>
          <a:xfrm>
            <a:off x="1749440" y="5082499"/>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Company Stock</a:t>
            </a:r>
            <a:endParaRPr lang="en-US" baseline="30000" dirty="0">
              <a:solidFill>
                <a:srgbClr val="F79646"/>
              </a:solidFill>
            </a:endParaRPr>
          </a:p>
        </p:txBody>
      </p:sp>
      <p:sp>
        <p:nvSpPr>
          <p:cNvPr id="24" name="Rectangle 6"/>
          <p:cNvSpPr/>
          <p:nvPr/>
        </p:nvSpPr>
        <p:spPr>
          <a:xfrm>
            <a:off x="0" y="7035350"/>
            <a:ext cx="543418" cy="92333"/>
          </a:xfrm>
          <a:prstGeom prst="rect">
            <a:avLst/>
          </a:prstGeom>
        </p:spPr>
        <p:txBody>
          <a:bodyPr wrap="none" lIns="0" tIns="0" rIns="0" bIns="0">
            <a:noAutofit/>
          </a:bodyPr>
          <a:lstStyle/>
          <a:p>
            <a:r>
              <a:rPr lang="en-US" sz="600" dirty="0">
                <a:solidFill>
                  <a:srgbClr val="3B3B3B"/>
                </a:solidFill>
                <a:cs typeface="Segoe UI" panose="020B0502040204020203" pitchFamily="34" charset="0"/>
              </a:rPr>
              <a:t>2015-AX-10879</a:t>
            </a:r>
          </a:p>
        </p:txBody>
      </p:sp>
      <p:sp>
        <p:nvSpPr>
          <p:cNvPr id="30" name="Contribution Types"/>
          <p:cNvSpPr txBox="1">
            <a:spLocks/>
          </p:cNvSpPr>
          <p:nvPr/>
        </p:nvSpPr>
        <p:spPr>
          <a:xfrm>
            <a:off x="1753306" y="3384372"/>
            <a:ext cx="2723443"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dirty="0">
                <a:solidFill>
                  <a:srgbClr val="F79646"/>
                </a:solidFill>
              </a:rPr>
              <a:t>Money Market Funds</a:t>
            </a:r>
            <a:r>
              <a:rPr lang="en-US" dirty="0" smtClean="0">
                <a:solidFill>
                  <a:srgbClr val="F79646"/>
                </a:solidFill>
              </a:rPr>
              <a:t>/</a:t>
            </a:r>
            <a:br>
              <a:rPr lang="en-US" dirty="0" smtClean="0">
                <a:solidFill>
                  <a:srgbClr val="F79646"/>
                </a:solidFill>
              </a:rPr>
            </a:br>
            <a:r>
              <a:rPr lang="en-US" dirty="0" smtClean="0">
                <a:solidFill>
                  <a:srgbClr val="F79646"/>
                </a:solidFill>
              </a:rPr>
              <a:t>Stable </a:t>
            </a:r>
            <a:r>
              <a:rPr lang="en-US" dirty="0">
                <a:solidFill>
                  <a:srgbClr val="F79646"/>
                </a:solidFill>
              </a:rPr>
              <a:t>Value Trusts</a:t>
            </a:r>
          </a:p>
        </p:txBody>
      </p:sp>
      <p:cxnSp>
        <p:nvCxnSpPr>
          <p:cNvPr id="33" name="Straight Connector 32"/>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bwMode="auto">
          <a:xfrm>
            <a:off x="990600" y="266701"/>
            <a:ext cx="789305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35" name="TextBox 34"/>
          <p:cNvSpPr txBox="1"/>
          <p:nvPr/>
        </p:nvSpPr>
        <p:spPr>
          <a:xfrm rot="5400000">
            <a:off x="6783190" y="2459178"/>
            <a:ext cx="5610831" cy="707886"/>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No Company Stock Option</a:t>
            </a:r>
            <a:br>
              <a:rPr lang="en-US" sz="2000" b="1" dirty="0" smtClean="0">
                <a:solidFill>
                  <a:schemeClr val="bg1"/>
                </a:solidFill>
              </a:rPr>
            </a:br>
            <a:r>
              <a:rPr lang="en-US" sz="2000" b="1" dirty="0" smtClean="0">
                <a:solidFill>
                  <a:schemeClr val="bg1"/>
                </a:solidFill>
              </a:rPr>
              <a:t>(Slide Never Used for Small Company Plans)</a:t>
            </a:r>
            <a:endParaRPr lang="en-US" sz="2000" b="1" dirty="0">
              <a:solidFill>
                <a:schemeClr val="bg1"/>
              </a:solidFill>
            </a:endParaRPr>
          </a:p>
        </p:txBody>
      </p:sp>
      <p:sp>
        <p:nvSpPr>
          <p:cNvPr id="22" name="Rectangle 21"/>
          <p:cNvSpPr/>
          <p:nvPr/>
        </p:nvSpPr>
        <p:spPr>
          <a:xfrm>
            <a:off x="5345381" y="3777269"/>
            <a:ext cx="2824917" cy="1690081"/>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r>
              <a:rPr lang="en-US" sz="1100" dirty="0" smtClean="0">
                <a:solidFill>
                  <a:srgbClr val="FF00FF"/>
                </a:solidFill>
              </a:rPr>
              <a:t>Add/delete </a:t>
            </a:r>
            <a:r>
              <a:rPr lang="en-US" sz="1100" dirty="0">
                <a:solidFill>
                  <a:srgbClr val="FF00FF"/>
                </a:solidFill>
              </a:rPr>
              <a:t>based on what participant can find at the website listed above</a:t>
            </a:r>
            <a:endParaRPr lang="en-US" sz="1100" dirty="0" smtClean="0">
              <a:solidFill>
                <a:srgbClr val="FF00FF"/>
              </a:solidFill>
            </a:endParaRPr>
          </a:p>
        </p:txBody>
      </p:sp>
      <p:sp>
        <p:nvSpPr>
          <p:cNvPr id="29" name="Rectangle 28"/>
          <p:cNvSpPr/>
          <p:nvPr/>
        </p:nvSpPr>
        <p:spPr>
          <a:xfrm>
            <a:off x="5345381" y="1573819"/>
            <a:ext cx="2824918" cy="1708998"/>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100" dirty="0">
                <a:solidFill>
                  <a:srgbClr val="FF00FF"/>
                </a:solidFill>
              </a:rPr>
              <a:t>Fill in website address where participants can obtain additional </a:t>
            </a:r>
            <a:r>
              <a:rPr lang="en-US" sz="1100" dirty="0" smtClean="0">
                <a:solidFill>
                  <a:srgbClr val="FF00FF"/>
                </a:solidFill>
              </a:rPr>
              <a:t>information</a:t>
            </a:r>
          </a:p>
          <a:p>
            <a:pPr algn="ctr"/>
            <a:endParaRPr lang="en-US" sz="1100" dirty="0">
              <a:solidFill>
                <a:srgbClr val="FF00FF"/>
              </a:solidFill>
            </a:endParaRPr>
          </a:p>
          <a:p>
            <a:pPr algn="ctr"/>
            <a:endParaRPr lang="en-US" sz="1100" dirty="0" smtClean="0">
              <a:solidFill>
                <a:srgbClr val="FF00FF"/>
              </a:solidFill>
            </a:endParaRPr>
          </a:p>
          <a:p>
            <a:pPr algn="ctr"/>
            <a:endParaRPr lang="en-US" sz="1100" dirty="0">
              <a:solidFill>
                <a:srgbClr val="FF00FF"/>
              </a:solidFill>
            </a:endParaRPr>
          </a:p>
          <a:p>
            <a:pPr algn="ctr"/>
            <a:endParaRPr lang="en-US" sz="1100" dirty="0" smtClean="0">
              <a:solidFill>
                <a:srgbClr val="FF00FF"/>
              </a:solidFill>
            </a:endParaRPr>
          </a:p>
        </p:txBody>
      </p:sp>
      <p:sp>
        <p:nvSpPr>
          <p:cNvPr id="31" name="Rectangle 30"/>
          <p:cNvSpPr/>
          <p:nvPr/>
        </p:nvSpPr>
        <p:spPr bwMode="ltGray">
          <a:xfrm>
            <a:off x="5345381" y="3568452"/>
            <a:ext cx="282491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spcAft>
                <a:spcPts val="1000"/>
              </a:spcAft>
            </a:pPr>
            <a:endParaRPr lang="en-US" sz="2800" dirty="0" smtClean="0"/>
          </a:p>
        </p:txBody>
      </p:sp>
      <p:sp>
        <p:nvSpPr>
          <p:cNvPr id="32" name="TextBox 31"/>
          <p:cNvSpPr txBox="1"/>
          <p:nvPr/>
        </p:nvSpPr>
        <p:spPr>
          <a:xfrm>
            <a:off x="5472109" y="3669358"/>
            <a:ext cx="2584665" cy="1292662"/>
          </a:xfrm>
          <a:prstGeom prst="rect">
            <a:avLst/>
          </a:prstGeom>
          <a:noFill/>
        </p:spPr>
        <p:txBody>
          <a:bodyPr wrap="square" lIns="0" tIns="0" rIns="0" bIns="0" rtlCol="0">
            <a:spAutoFit/>
          </a:bodyPr>
          <a:lstStyle/>
          <a:p>
            <a:pPr marL="171450" lvl="0" indent="-171450">
              <a:buFont typeface="Arial" panose="020B0604020202020204" pitchFamily="34" charset="0"/>
              <a:buChar char="•"/>
            </a:pPr>
            <a:endParaRPr lang="en-US" sz="1200" dirty="0">
              <a:solidFill>
                <a:schemeClr val="accent3">
                  <a:lumMod val="60000"/>
                  <a:lumOff val="40000"/>
                </a:schemeClr>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Current list of investment options </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Performance information</a:t>
            </a:r>
          </a:p>
          <a:p>
            <a:pPr marL="171450" lvl="0" indent="-171450">
              <a:buClr>
                <a:schemeClr val="accent2"/>
              </a:buClr>
              <a:buFont typeface="Wingdings" panose="05000000000000000000" pitchFamily="2" charset="2"/>
              <a:buChar char="§"/>
            </a:pPr>
            <a:endParaRPr lang="en-US" sz="1200" i="1" dirty="0">
              <a:solidFill>
                <a:srgbClr val="3B3B3B"/>
              </a:solidFill>
            </a:endParaRPr>
          </a:p>
          <a:p>
            <a:pPr marL="171450" lvl="0" indent="-171450">
              <a:buClr>
                <a:schemeClr val="accent2"/>
              </a:buClr>
              <a:buFont typeface="Wingdings" panose="05000000000000000000" pitchFamily="2" charset="2"/>
              <a:buChar char="§"/>
            </a:pPr>
            <a:r>
              <a:rPr lang="en-US" sz="1200" i="1" dirty="0" smtClean="0">
                <a:solidFill>
                  <a:srgbClr val="3B3B3B"/>
                </a:solidFill>
              </a:rPr>
              <a:t>Morningstar fund fact sheets</a:t>
            </a:r>
          </a:p>
          <a:p>
            <a:pPr lvl="0"/>
            <a:endParaRPr lang="en-US" sz="1200" i="1" dirty="0">
              <a:solidFill>
                <a:schemeClr val="accent3">
                  <a:lumMod val="60000"/>
                  <a:lumOff val="40000"/>
                </a:schemeClr>
              </a:solidFill>
            </a:endParaRPr>
          </a:p>
        </p:txBody>
      </p:sp>
      <p:sp>
        <p:nvSpPr>
          <p:cNvPr id="37" name="Rectangle 28"/>
          <p:cNvSpPr/>
          <p:nvPr/>
        </p:nvSpPr>
        <p:spPr>
          <a:xfrm>
            <a:off x="5402143" y="2313135"/>
            <a:ext cx="2711392" cy="1085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1600" b="1" dirty="0" smtClean="0">
                <a:solidFill>
                  <a:schemeClr val="accent6"/>
                </a:solidFill>
              </a:rPr>
              <a:t>FURTHER DETAIL</a:t>
            </a:r>
            <a:r>
              <a:rPr lang="en-US" sz="1600" b="1" dirty="0">
                <a:solidFill>
                  <a:schemeClr val="accent6"/>
                </a:solidFill>
              </a:rPr>
              <a:t> </a:t>
            </a:r>
            <a:r>
              <a:rPr lang="en-US" sz="1600" b="1" dirty="0" smtClean="0">
                <a:solidFill>
                  <a:schemeClr val="accent6"/>
                </a:solidFill>
              </a:rPr>
              <a:t>AT</a:t>
            </a:r>
            <a:r>
              <a:rPr lang="en-US" sz="1600" b="1" dirty="0" smtClean="0">
                <a:solidFill>
                  <a:srgbClr val="05C3DE"/>
                </a:solidFill>
              </a:rPr>
              <a:t/>
            </a:r>
            <a:br>
              <a:rPr lang="en-US" sz="1600" b="1" dirty="0" smtClean="0">
                <a:solidFill>
                  <a:srgbClr val="05C3DE"/>
                </a:solidFill>
              </a:rPr>
            </a:br>
            <a:r>
              <a:rPr lang="en-US" b="1" dirty="0" smtClean="0">
                <a:solidFill>
                  <a:srgbClr val="FF00FF"/>
                </a:solidFill>
              </a:rPr>
              <a:t>website address</a:t>
            </a:r>
          </a:p>
        </p:txBody>
      </p:sp>
    </p:spTree>
    <p:extLst>
      <p:ext uri="{BB962C8B-B14F-4D97-AF65-F5344CB8AC3E}">
        <p14:creationId xmlns:p14="http://schemas.microsoft.com/office/powerpoint/2010/main" val="334759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24" name="Isosceles Triangle 25"/>
          <p:cNvSpPr/>
          <p:nvPr/>
        </p:nvSpPr>
        <p:spPr>
          <a:xfrm rot="16200000">
            <a:off x="4319124" y="171817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cxnSp>
        <p:nvCxnSpPr>
          <p:cNvPr id="33" name="Straight Connector 32"/>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grpSp>
        <p:nvGrpSpPr>
          <p:cNvPr id="18" name="Eligibility Icon"/>
          <p:cNvGrpSpPr/>
          <p:nvPr/>
        </p:nvGrpSpPr>
        <p:grpSpPr>
          <a:xfrm>
            <a:off x="986592" y="1626395"/>
            <a:ext cx="438770" cy="409579"/>
            <a:chOff x="3565526" y="-9525"/>
            <a:chExt cx="1527175" cy="1425575"/>
          </a:xfrm>
          <a:solidFill>
            <a:srgbClr val="E5E5E5"/>
          </a:solidFill>
        </p:grpSpPr>
        <p:sp>
          <p:nvSpPr>
            <p:cNvPr id="21"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sp>
        <p:nvSpPr>
          <p:cNvPr id="34"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Age-Based Investments</a:t>
            </a:r>
            <a:endParaRPr lang="en-US" dirty="0">
              <a:solidFill>
                <a:srgbClr val="CECECE"/>
              </a:solidFill>
            </a:endParaRPr>
          </a:p>
        </p:txBody>
      </p:sp>
      <p:sp>
        <p:nvSpPr>
          <p:cNvPr id="35" name="Contribution Types"/>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a:t>
            </a:r>
            <a:r>
              <a:rPr lang="en-US" spc="-20" dirty="0" smtClean="0">
                <a:solidFill>
                  <a:srgbClr val="CECECE"/>
                </a:solidFill>
              </a:rPr>
              <a:t>/ Stable </a:t>
            </a:r>
            <a:r>
              <a:rPr lang="en-US" spc="-20" dirty="0">
                <a:solidFill>
                  <a:srgbClr val="CECECE"/>
                </a:solidFill>
              </a:rPr>
              <a:t>Value Trusts</a:t>
            </a:r>
          </a:p>
        </p:txBody>
      </p:sp>
      <p:sp>
        <p:nvSpPr>
          <p:cNvPr id="36"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Bond Mutual Funds/Trusts</a:t>
            </a:r>
            <a:endParaRPr lang="en-US" dirty="0">
              <a:solidFill>
                <a:srgbClr val="CECECE"/>
              </a:solidFill>
            </a:endParaRPr>
          </a:p>
        </p:txBody>
      </p:sp>
      <p:sp>
        <p:nvSpPr>
          <p:cNvPr id="37" name="Plan Eligibility"/>
          <p:cNvSpPr>
            <a:spLocks noGrp="1"/>
          </p:cNvSpPr>
          <p:nvPr>
            <p:ph type="body" sz="quarter" idx="13"/>
          </p:nvPr>
        </p:nvSpPr>
        <p:spPr>
          <a:xfrm>
            <a:off x="1753307" y="1602584"/>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Stock Mutual Funds/Trusts</a:t>
            </a:r>
            <a:endParaRPr lang="en-US" sz="2000" dirty="0">
              <a:solidFill>
                <a:srgbClr val="F79646"/>
              </a:solidFill>
            </a:endParaRPr>
          </a:p>
        </p:txBody>
      </p:sp>
      <p:sp>
        <p:nvSpPr>
          <p:cNvPr id="38" name="Freeform 5"/>
          <p:cNvSpPr>
            <a:spLocks noEditPoints="1"/>
          </p:cNvSpPr>
          <p:nvPr/>
        </p:nvSpPr>
        <p:spPr bwMode="auto">
          <a:xfrm>
            <a:off x="988825"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noEditPoints="1"/>
          </p:cNvSpPr>
          <p:nvPr/>
        </p:nvSpPr>
        <p:spPr bwMode="auto">
          <a:xfrm>
            <a:off x="988825"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noEditPoints="1"/>
          </p:cNvSpPr>
          <p:nvPr/>
        </p:nvSpPr>
        <p:spPr bwMode="auto">
          <a:xfrm>
            <a:off x="986592" y="2781207"/>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p:nvSpPr>
        <p:spPr>
          <a:xfrm>
            <a:off x="4952643" y="1434102"/>
            <a:ext cx="2345066" cy="4365298"/>
          </a:xfrm>
          <a:prstGeom prst="rect">
            <a:avLst/>
          </a:prstGeom>
          <a:noFill/>
        </p:spPr>
        <p:txBody>
          <a:bodyPr wrap="none" lIns="0" tIns="0" rIns="0" bIns="0" rtlCol="0">
            <a:spAutoFit/>
          </a:bodyPr>
          <a:lstStyle/>
          <a:p>
            <a:pPr marL="342900" indent="-342900">
              <a:spcAft>
                <a:spcPts val="1000"/>
              </a:spcAft>
              <a:buClr>
                <a:schemeClr val="accent2"/>
              </a:buClr>
              <a:buFont typeface="Wingdings" panose="05000000000000000000" pitchFamily="2" charset="2"/>
              <a:buChar char="§"/>
            </a:pPr>
            <a:r>
              <a:rPr lang="en-US" sz="1600" dirty="0" smtClean="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p:txBody>
      </p:sp>
      <p:sp>
        <p:nvSpPr>
          <p:cNvPr id="42" name="TextBox 41"/>
          <p:cNvSpPr txBox="1"/>
          <p:nvPr/>
        </p:nvSpPr>
        <p:spPr>
          <a:xfrm rot="5400000">
            <a:off x="7139804" y="2055803"/>
            <a:ext cx="4511428"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Fund/Trust List Option: Slide 1 of 5</a:t>
            </a:r>
            <a:endParaRPr lang="en-US" sz="2000" b="1" dirty="0">
              <a:solidFill>
                <a:schemeClr val="bg1"/>
              </a:solidFill>
            </a:endParaRPr>
          </a:p>
        </p:txBody>
      </p:sp>
    </p:spTree>
    <p:extLst>
      <p:ext uri="{BB962C8B-B14F-4D97-AF65-F5344CB8AC3E}">
        <p14:creationId xmlns:p14="http://schemas.microsoft.com/office/powerpoint/2010/main" val="3199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2643" y="1434102"/>
            <a:ext cx="2345066" cy="4365298"/>
          </a:xfrm>
          <a:prstGeom prst="rect">
            <a:avLst/>
          </a:prstGeom>
          <a:noFill/>
        </p:spPr>
        <p:txBody>
          <a:bodyPr wrap="none" lIns="0" tIns="0" rIns="0" bIns="0" rtlCol="0">
            <a:spAutoFit/>
          </a:bodyPr>
          <a:lstStyle/>
          <a:p>
            <a:pPr marL="342900" indent="-342900">
              <a:spcAft>
                <a:spcPts val="1000"/>
              </a:spcAft>
              <a:buClr>
                <a:schemeClr val="accent2"/>
              </a:buClr>
              <a:buFont typeface="Wingdings" panose="05000000000000000000" pitchFamily="2" charset="2"/>
              <a:buChar char="§"/>
            </a:pPr>
            <a:r>
              <a:rPr lang="en-US" sz="1600" dirty="0" smtClean="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p:txBody>
      </p:sp>
      <p:sp>
        <p:nvSpPr>
          <p:cNvPr id="27" name="Isosceles Triangle 25"/>
          <p:cNvSpPr/>
          <p:nvPr/>
        </p:nvSpPr>
        <p:spPr>
          <a:xfrm rot="16200000">
            <a:off x="4322297" y="2884703"/>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cxnSp>
        <p:nvCxnSpPr>
          <p:cNvPr id="40" name="Straight Connector 39"/>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20" name="TextBox 19"/>
          <p:cNvSpPr txBox="1"/>
          <p:nvPr/>
        </p:nvSpPr>
        <p:spPr>
          <a:xfrm rot="5400000">
            <a:off x="7139804" y="2055803"/>
            <a:ext cx="4511428"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Fund/Trust List Option: Slide 2 of 5</a:t>
            </a:r>
            <a:endParaRPr lang="en-US" sz="2000" b="1" dirty="0">
              <a:solidFill>
                <a:schemeClr val="bg1"/>
              </a:solidFill>
            </a:endParaRPr>
          </a:p>
        </p:txBody>
      </p:sp>
      <p:grpSp>
        <p:nvGrpSpPr>
          <p:cNvPr id="23" name="Eligibility Icon"/>
          <p:cNvGrpSpPr/>
          <p:nvPr/>
        </p:nvGrpSpPr>
        <p:grpSpPr>
          <a:xfrm>
            <a:off x="988825" y="2744329"/>
            <a:ext cx="438770" cy="409580"/>
            <a:chOff x="3565526" y="-9525"/>
            <a:chExt cx="1527175" cy="1425575"/>
          </a:xfrm>
          <a:solidFill>
            <a:srgbClr val="E5E5E5"/>
          </a:solidFill>
        </p:grpSpPr>
        <p:sp>
          <p:nvSpPr>
            <p:cNvPr id="24"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sp>
        <p:nvSpPr>
          <p:cNvPr id="37"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Age-Based Investments</a:t>
            </a:r>
            <a:endParaRPr lang="en-US" dirty="0">
              <a:solidFill>
                <a:srgbClr val="CECECE"/>
              </a:solidFill>
            </a:endParaRPr>
          </a:p>
        </p:txBody>
      </p:sp>
      <p:sp>
        <p:nvSpPr>
          <p:cNvPr id="38"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Bond Mutual Funds/Trusts</a:t>
            </a:r>
            <a:endParaRPr lang="en-US" dirty="0">
              <a:solidFill>
                <a:srgbClr val="F79646"/>
              </a:solidFill>
            </a:endParaRPr>
          </a:p>
        </p:txBody>
      </p:sp>
      <p:sp>
        <p:nvSpPr>
          <p:cNvPr id="42" name="Plan Eligibility"/>
          <p:cNvSpPr>
            <a:spLocks noGrp="1"/>
          </p:cNvSpPr>
          <p:nvPr>
            <p:ph type="body" sz="quarter" idx="13"/>
          </p:nvPr>
        </p:nvSpPr>
        <p:spPr>
          <a:xfrm>
            <a:off x="1753307" y="160946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Stock Mutual Funds/Trusts</a:t>
            </a:r>
            <a:endParaRPr lang="en-US" sz="2000" dirty="0">
              <a:solidFill>
                <a:srgbClr val="CECECE"/>
              </a:solidFill>
            </a:endParaRPr>
          </a:p>
        </p:txBody>
      </p:sp>
      <p:sp>
        <p:nvSpPr>
          <p:cNvPr id="43" name="Freeform 5"/>
          <p:cNvSpPr>
            <a:spLocks noEditPoints="1"/>
          </p:cNvSpPr>
          <p:nvPr/>
        </p:nvSpPr>
        <p:spPr bwMode="auto">
          <a:xfrm>
            <a:off x="988825"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noEditPoints="1"/>
          </p:cNvSpPr>
          <p:nvPr/>
        </p:nvSpPr>
        <p:spPr bwMode="auto">
          <a:xfrm>
            <a:off x="988825"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45" name="Contribution Types"/>
          <p:cNvSpPr txBox="1">
            <a:spLocks/>
          </p:cNvSpPr>
          <p:nvPr/>
        </p:nvSpPr>
        <p:spPr>
          <a:xfrm>
            <a:off x="1753307" y="3865386"/>
            <a:ext cx="2755446"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grpSp>
        <p:nvGrpSpPr>
          <p:cNvPr id="46" name="Eligibility Icon"/>
          <p:cNvGrpSpPr/>
          <p:nvPr/>
        </p:nvGrpSpPr>
        <p:grpSpPr>
          <a:xfrm>
            <a:off x="986215" y="1626865"/>
            <a:ext cx="438770" cy="409579"/>
            <a:chOff x="3565526" y="-9525"/>
            <a:chExt cx="1527175" cy="1425575"/>
          </a:xfrm>
          <a:solidFill>
            <a:srgbClr val="E5E5E5"/>
          </a:solidFill>
        </p:grpSpPr>
        <p:sp>
          <p:nvSpPr>
            <p:cNvPr id="47"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sp>
          <p:nvSpPr>
            <p:cNvPr id="48"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232620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00124" y="6152479"/>
            <a:ext cx="7786309" cy="720197"/>
          </a:xfrm>
          <a:prstGeom prst="rect">
            <a:avLst/>
          </a:prstGeom>
          <a:noFill/>
        </p:spPr>
        <p:txBody>
          <a:bodyPr wrap="square" lIns="0" tIns="0" rIns="0" bIns="347472" rtlCol="0" anchor="b">
            <a:spAutoFit/>
          </a:bodyPr>
          <a:lstStyle/>
          <a:p>
            <a:pPr>
              <a:spcAft>
                <a:spcPts val="1000"/>
              </a:spcAft>
              <a:buClr>
                <a:schemeClr val="accent2"/>
              </a:buClr>
            </a:pPr>
            <a:r>
              <a:rPr lang="en-US" altLang="en-US" sz="800" spc="-20" dirty="0" smtClean="0">
                <a:solidFill>
                  <a:srgbClr val="3B3B3B"/>
                </a:solidFill>
                <a:cs typeface="Arial" charset="0"/>
              </a:rPr>
              <a:t>You </a:t>
            </a:r>
            <a:r>
              <a:rPr lang="en-US" altLang="en-US" sz="800" spc="-20" dirty="0">
                <a:solidFill>
                  <a:srgbClr val="3B3B3B"/>
                </a:solidFill>
                <a:cs typeface="Arial" charset="0"/>
              </a:rPr>
              <a:t>could lose money by investing in the Fund. Although the Fund seeks to preserve the value of your investment at $1.00 per share, it cannot guarantee it will do so. An investment in the Fund is not insured or guaranteed by the Federal Deposit Insurance Corporation or any other government agency. The Fund's sponsor has no legal obligation to provide financial support to the Fund, and you should not expect that the sponsor will provide financial support to the Fund at any time</a:t>
            </a:r>
            <a:r>
              <a:rPr lang="en-US" altLang="en-US" sz="800" spc="-20" dirty="0" smtClean="0">
                <a:solidFill>
                  <a:srgbClr val="3B3B3B"/>
                </a:solidFill>
                <a:cs typeface="Arial" charset="0"/>
              </a:rPr>
              <a:t>.</a:t>
            </a:r>
          </a:p>
        </p:txBody>
      </p:sp>
      <p:sp>
        <p:nvSpPr>
          <p:cNvPr id="29" name="Isosceles Triangle 25"/>
          <p:cNvSpPr/>
          <p:nvPr/>
        </p:nvSpPr>
        <p:spPr>
          <a:xfrm rot="16200000">
            <a:off x="4323731" y="4103067"/>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49"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cxnSp>
        <p:nvCxnSpPr>
          <p:cNvPr id="50" name="Straight Connector 49"/>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610442" y="1608936"/>
            <a:ext cx="1273582" cy="134177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oAutofit/>
          </a:bodyPr>
          <a:lstStyle/>
          <a:p>
            <a:pPr algn="ctr"/>
            <a:r>
              <a:rPr lang="en-US" sz="900" b="1" dirty="0">
                <a:solidFill>
                  <a:srgbClr val="FF00FF"/>
                </a:solidFill>
              </a:rPr>
              <a:t>If a Money Market Fund is listed, the required MMF disclosure must be included on this page and tied/linked directly to the related money market fund.</a:t>
            </a:r>
          </a:p>
        </p:txBody>
      </p:sp>
      <p:sp>
        <p:nvSpPr>
          <p:cNvPr id="52" name="Rectangle 51"/>
          <p:cNvSpPr/>
          <p:nvPr/>
        </p:nvSpPr>
        <p:spPr>
          <a:xfrm>
            <a:off x="88459" y="3374661"/>
            <a:ext cx="825939" cy="168491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oAutofit/>
          </a:bodyPr>
          <a:lstStyle/>
          <a:p>
            <a:pPr algn="ctr"/>
            <a:r>
              <a:rPr lang="en-US" sz="900" b="1" dirty="0">
                <a:solidFill>
                  <a:srgbClr val="FF00FF"/>
                </a:solidFill>
              </a:rPr>
              <a:t>Money markets can be funds </a:t>
            </a:r>
            <a:r>
              <a:rPr lang="en-US" sz="900" b="1" dirty="0" smtClean="0">
                <a:solidFill>
                  <a:srgbClr val="FF00FF"/>
                </a:solidFill>
              </a:rPr>
              <a:t/>
            </a:r>
            <a:br>
              <a:rPr lang="en-US" sz="900" b="1" dirty="0" smtClean="0">
                <a:solidFill>
                  <a:srgbClr val="FF00FF"/>
                </a:solidFill>
              </a:rPr>
            </a:br>
            <a:r>
              <a:rPr lang="en-US" sz="900" b="1" dirty="0" smtClean="0">
                <a:solidFill>
                  <a:srgbClr val="FF00FF"/>
                </a:solidFill>
              </a:rPr>
              <a:t>or </a:t>
            </a:r>
            <a:r>
              <a:rPr lang="en-US" sz="900" b="1" dirty="0">
                <a:solidFill>
                  <a:srgbClr val="FF00FF"/>
                </a:solidFill>
              </a:rPr>
              <a:t>trusts, stable value investments can also be funds or trusts, adjust name on left accordingly.</a:t>
            </a:r>
          </a:p>
        </p:txBody>
      </p:sp>
      <p:sp>
        <p:nvSpPr>
          <p:cNvPr id="23" name="TextBox 22"/>
          <p:cNvSpPr txBox="1"/>
          <p:nvPr/>
        </p:nvSpPr>
        <p:spPr>
          <a:xfrm rot="5400000">
            <a:off x="7139804" y="2055803"/>
            <a:ext cx="4511428"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Fund/Trust List Option: Slide 3 of 5</a:t>
            </a:r>
            <a:endParaRPr lang="en-US" sz="2000" b="1" dirty="0">
              <a:solidFill>
                <a:schemeClr val="bg1"/>
              </a:solidFill>
            </a:endParaRPr>
          </a:p>
        </p:txBody>
      </p:sp>
      <p:sp>
        <p:nvSpPr>
          <p:cNvPr id="24" name="TextBox 23"/>
          <p:cNvSpPr txBox="1"/>
          <p:nvPr/>
        </p:nvSpPr>
        <p:spPr>
          <a:xfrm>
            <a:off x="4952643" y="1434102"/>
            <a:ext cx="2345066" cy="4365298"/>
          </a:xfrm>
          <a:prstGeom prst="rect">
            <a:avLst/>
          </a:prstGeom>
          <a:noFill/>
        </p:spPr>
        <p:txBody>
          <a:bodyPr wrap="none" lIns="0" tIns="0" rIns="0" bIns="0" rtlCol="0">
            <a:spAutoFit/>
          </a:bodyPr>
          <a:lstStyle/>
          <a:p>
            <a:pPr marL="342900" indent="-342900">
              <a:spcAft>
                <a:spcPts val="1000"/>
              </a:spcAft>
              <a:buClr>
                <a:schemeClr val="accent2"/>
              </a:buClr>
              <a:buFont typeface="Wingdings" panose="05000000000000000000" pitchFamily="2" charset="2"/>
              <a:buChar char="§"/>
            </a:pPr>
            <a:r>
              <a:rPr lang="en-US" sz="1600" dirty="0" smtClean="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p:txBody>
      </p:sp>
      <p:sp>
        <p:nvSpPr>
          <p:cNvPr id="2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Age-Based Investments</a:t>
            </a:r>
            <a:endParaRPr lang="en-US" dirty="0">
              <a:solidFill>
                <a:srgbClr val="CECECE"/>
              </a:solidFill>
            </a:endParaRPr>
          </a:p>
        </p:txBody>
      </p:sp>
      <p:sp>
        <p:nvSpPr>
          <p:cNvPr id="27"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Bond Mutual Funds/Trusts</a:t>
            </a:r>
            <a:endParaRPr lang="en-US" dirty="0">
              <a:solidFill>
                <a:srgbClr val="CECECE"/>
              </a:solidFill>
            </a:endParaRPr>
          </a:p>
        </p:txBody>
      </p:sp>
      <p:grpSp>
        <p:nvGrpSpPr>
          <p:cNvPr id="28" name="Eligibility Icon"/>
          <p:cNvGrpSpPr/>
          <p:nvPr/>
        </p:nvGrpSpPr>
        <p:grpSpPr>
          <a:xfrm>
            <a:off x="986215" y="3970887"/>
            <a:ext cx="438770" cy="409580"/>
            <a:chOff x="3565526" y="-9525"/>
            <a:chExt cx="1527175" cy="1425575"/>
          </a:xfrm>
          <a:solidFill>
            <a:srgbClr val="E5E5E5"/>
          </a:solidFill>
        </p:grpSpPr>
        <p:sp>
          <p:nvSpPr>
            <p:cNvPr id="31"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ctr" anchorCtr="0" compatLnSpc="1">
              <a:prstTxWarp prst="textNoShape">
                <a:avLst/>
              </a:prstTxWarp>
            </a:bodyPr>
            <a:lstStyle/>
            <a:p>
              <a:endParaRPr lang="en-US"/>
            </a:p>
          </p:txBody>
        </p:sp>
        <p:sp>
          <p:nvSpPr>
            <p:cNvPr id="35"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ctr" anchorCtr="0" compatLnSpc="1">
              <a:prstTxWarp prst="textNoShape">
                <a:avLst/>
              </a:prstTxWarp>
            </a:bodyPr>
            <a:lstStyle/>
            <a:p>
              <a:endParaRPr lang="en-US"/>
            </a:p>
          </p:txBody>
        </p:sp>
      </p:grpSp>
      <p:sp>
        <p:nvSpPr>
          <p:cNvPr id="37" name="Contribution Types"/>
          <p:cNvSpPr txBox="1">
            <a:spLocks/>
          </p:cNvSpPr>
          <p:nvPr/>
        </p:nvSpPr>
        <p:spPr>
          <a:xfrm>
            <a:off x="1753307" y="3865386"/>
            <a:ext cx="2755446"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F79646"/>
                </a:solidFill>
              </a:rPr>
              <a:t>Money Market Funds/ Stable Value Trusts</a:t>
            </a:r>
          </a:p>
        </p:txBody>
      </p:sp>
      <p:grpSp>
        <p:nvGrpSpPr>
          <p:cNvPr id="38" name="Eligibility Icon"/>
          <p:cNvGrpSpPr/>
          <p:nvPr/>
        </p:nvGrpSpPr>
        <p:grpSpPr>
          <a:xfrm>
            <a:off x="990600" y="2742721"/>
            <a:ext cx="438770" cy="409579"/>
            <a:chOff x="3565526" y="-9525"/>
            <a:chExt cx="1527175" cy="1425575"/>
          </a:xfrm>
          <a:solidFill>
            <a:srgbClr val="E5E5E5"/>
          </a:solidFill>
        </p:grpSpPr>
        <p:sp>
          <p:nvSpPr>
            <p:cNvPr id="47"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54" name="Freeform 5"/>
          <p:cNvSpPr>
            <a:spLocks noEditPoints="1"/>
          </p:cNvSpPr>
          <p:nvPr/>
        </p:nvSpPr>
        <p:spPr bwMode="auto">
          <a:xfrm>
            <a:off x="988825" y="519293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5" name="Plan Eligibility"/>
          <p:cNvSpPr>
            <a:spLocks noGrp="1"/>
          </p:cNvSpPr>
          <p:nvPr>
            <p:ph type="body" sz="quarter" idx="13"/>
          </p:nvPr>
        </p:nvSpPr>
        <p:spPr>
          <a:xfrm>
            <a:off x="1753307" y="160946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Stock Mutual Funds/Trusts</a:t>
            </a:r>
            <a:endParaRPr lang="en-US" sz="2000" dirty="0">
              <a:solidFill>
                <a:srgbClr val="CECECE"/>
              </a:solidFill>
            </a:endParaRPr>
          </a:p>
        </p:txBody>
      </p:sp>
      <p:grpSp>
        <p:nvGrpSpPr>
          <p:cNvPr id="56" name="Eligibility Icon"/>
          <p:cNvGrpSpPr/>
          <p:nvPr/>
        </p:nvGrpSpPr>
        <p:grpSpPr>
          <a:xfrm>
            <a:off x="986215" y="1626865"/>
            <a:ext cx="438770" cy="409579"/>
            <a:chOff x="3565526" y="-9525"/>
            <a:chExt cx="1527175" cy="1425575"/>
          </a:xfrm>
          <a:solidFill>
            <a:srgbClr val="E5E5E5"/>
          </a:solidFill>
        </p:grpSpPr>
        <p:sp>
          <p:nvSpPr>
            <p:cNvPr id="57"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sp>
          <p:nvSpPr>
            <p:cNvPr id="58"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9610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5"/>
          <p:cNvSpPr/>
          <p:nvPr/>
        </p:nvSpPr>
        <p:spPr>
          <a:xfrm rot="16200000">
            <a:off x="4317983" y="5294041"/>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50"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cxnSp>
        <p:nvCxnSpPr>
          <p:cNvPr id="51" name="Straight Connector 50"/>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5400000">
            <a:off x="7139804" y="2055803"/>
            <a:ext cx="4511428"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Fund/Trust List Option: Slide 4 of 5</a:t>
            </a:r>
            <a:endParaRPr lang="en-US" sz="2000" b="1" dirty="0">
              <a:solidFill>
                <a:schemeClr val="bg1"/>
              </a:solidFill>
            </a:endParaRPr>
          </a:p>
        </p:txBody>
      </p:sp>
      <p:sp>
        <p:nvSpPr>
          <p:cNvPr id="23" name="TextBox 22"/>
          <p:cNvSpPr txBox="1"/>
          <p:nvPr/>
        </p:nvSpPr>
        <p:spPr>
          <a:xfrm>
            <a:off x="4952643" y="1434102"/>
            <a:ext cx="2345066" cy="4365298"/>
          </a:xfrm>
          <a:prstGeom prst="rect">
            <a:avLst/>
          </a:prstGeom>
          <a:noFill/>
        </p:spPr>
        <p:txBody>
          <a:bodyPr wrap="none" lIns="0" tIns="0" rIns="0" bIns="0" rtlCol="0">
            <a:spAutoFit/>
          </a:bodyPr>
          <a:lstStyle/>
          <a:p>
            <a:pPr marL="342900" indent="-342900">
              <a:spcAft>
                <a:spcPts val="1000"/>
              </a:spcAft>
              <a:buClr>
                <a:schemeClr val="accent2"/>
              </a:buClr>
              <a:buFont typeface="Wingdings" panose="05000000000000000000" pitchFamily="2" charset="2"/>
              <a:buChar char="§"/>
            </a:pPr>
            <a:r>
              <a:rPr lang="en-US" sz="1600" dirty="0" smtClean="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a:p>
            <a:pPr marL="342900" indent="-342900">
              <a:spcAft>
                <a:spcPts val="1000"/>
              </a:spcAft>
              <a:buClr>
                <a:schemeClr val="accent2"/>
              </a:buClr>
              <a:buFont typeface="Wingdings" panose="05000000000000000000" pitchFamily="2" charset="2"/>
              <a:buChar char="§"/>
            </a:pPr>
            <a:r>
              <a:rPr lang="en-US" sz="1600" dirty="0"/>
              <a:t>[Fund or Trust Option]</a:t>
            </a:r>
          </a:p>
        </p:txBody>
      </p:sp>
      <p:sp>
        <p:nvSpPr>
          <p:cNvPr id="25"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Age-Based Investments</a:t>
            </a:r>
            <a:endParaRPr lang="en-US" dirty="0">
              <a:solidFill>
                <a:srgbClr val="F79646"/>
              </a:solidFill>
            </a:endParaRPr>
          </a:p>
        </p:txBody>
      </p:sp>
      <p:sp>
        <p:nvSpPr>
          <p:cNvPr id="26" name="Contribution Types"/>
          <p:cNvSpPr txBox="1">
            <a:spLocks/>
          </p:cNvSpPr>
          <p:nvPr/>
        </p:nvSpPr>
        <p:spPr>
          <a:xfrm>
            <a:off x="1753306" y="3871833"/>
            <a:ext cx="2754306" cy="62058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grpSp>
        <p:nvGrpSpPr>
          <p:cNvPr id="27" name="Eligibility Icon"/>
          <p:cNvGrpSpPr/>
          <p:nvPr/>
        </p:nvGrpSpPr>
        <p:grpSpPr>
          <a:xfrm>
            <a:off x="984787" y="5165167"/>
            <a:ext cx="438770" cy="409579"/>
            <a:chOff x="3565526" y="-9525"/>
            <a:chExt cx="1527175" cy="1425575"/>
          </a:xfrm>
          <a:solidFill>
            <a:srgbClr val="E5E5E5"/>
          </a:solidFill>
        </p:grpSpPr>
        <p:sp>
          <p:nvSpPr>
            <p:cNvPr id="28"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37" name="Eligibility Icon"/>
          <p:cNvGrpSpPr/>
          <p:nvPr/>
        </p:nvGrpSpPr>
        <p:grpSpPr>
          <a:xfrm>
            <a:off x="984787" y="3969313"/>
            <a:ext cx="438770" cy="409579"/>
            <a:chOff x="3565526" y="-9525"/>
            <a:chExt cx="1527175" cy="1425575"/>
          </a:xfrm>
          <a:solidFill>
            <a:srgbClr val="E5E5E5"/>
          </a:solidFill>
        </p:grpSpPr>
        <p:sp>
          <p:nvSpPr>
            <p:cNvPr id="38"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52"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Bond Mutual Funds/Trusts</a:t>
            </a:r>
            <a:endParaRPr lang="en-US" dirty="0">
              <a:solidFill>
                <a:srgbClr val="CECECE"/>
              </a:solidFill>
            </a:endParaRPr>
          </a:p>
        </p:txBody>
      </p:sp>
      <p:grpSp>
        <p:nvGrpSpPr>
          <p:cNvPr id="53" name="Eligibility Icon"/>
          <p:cNvGrpSpPr/>
          <p:nvPr/>
        </p:nvGrpSpPr>
        <p:grpSpPr>
          <a:xfrm>
            <a:off x="990600" y="2742721"/>
            <a:ext cx="438770" cy="409579"/>
            <a:chOff x="3565526" y="-9525"/>
            <a:chExt cx="1527175" cy="1425575"/>
          </a:xfrm>
          <a:solidFill>
            <a:srgbClr val="E5E5E5"/>
          </a:solidFill>
        </p:grpSpPr>
        <p:sp>
          <p:nvSpPr>
            <p:cNvPr id="54"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56" name="Plan Eligibility"/>
          <p:cNvSpPr>
            <a:spLocks noGrp="1"/>
          </p:cNvSpPr>
          <p:nvPr>
            <p:ph type="body" sz="quarter" idx="13"/>
          </p:nvPr>
        </p:nvSpPr>
        <p:spPr>
          <a:xfrm>
            <a:off x="1753307" y="1609465"/>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Stock Mutual Funds/Trusts</a:t>
            </a:r>
            <a:endParaRPr lang="en-US" sz="2000" dirty="0">
              <a:solidFill>
                <a:srgbClr val="CECECE"/>
              </a:solidFill>
            </a:endParaRPr>
          </a:p>
        </p:txBody>
      </p:sp>
      <p:grpSp>
        <p:nvGrpSpPr>
          <p:cNvPr id="57" name="Eligibility Icon"/>
          <p:cNvGrpSpPr/>
          <p:nvPr/>
        </p:nvGrpSpPr>
        <p:grpSpPr>
          <a:xfrm>
            <a:off x="986215" y="1626865"/>
            <a:ext cx="438770" cy="409579"/>
            <a:chOff x="3565526" y="-9525"/>
            <a:chExt cx="1527175" cy="1425575"/>
          </a:xfrm>
          <a:solidFill>
            <a:srgbClr val="E5E5E5"/>
          </a:solidFill>
        </p:grpSpPr>
        <p:sp>
          <p:nvSpPr>
            <p:cNvPr id="58"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sp>
          <p:nvSpPr>
            <p:cNvPr id="59"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29294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1"/>
            <a:ext cx="7467600" cy="723900"/>
          </a:xfrm>
        </p:spPr>
        <p:txBody>
          <a:bodyPr/>
          <a:lstStyle/>
          <a:p>
            <a:r>
              <a:rPr lang="en-US" cap="all" dirty="0" smtClean="0"/>
              <a:t>Plan Features</a:t>
            </a:r>
            <a:endParaRPr lang="en-US" cap="all" dirty="0"/>
          </a:p>
        </p:txBody>
      </p:sp>
      <p:cxnSp>
        <p:nvCxnSpPr>
          <p:cNvPr id="9" name="Straight Connector 8"/>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16200000">
            <a:off x="4326438" y="163870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grpSp>
        <p:nvGrpSpPr>
          <p:cNvPr id="28" name="vesting Icon"/>
          <p:cNvGrpSpPr/>
          <p:nvPr/>
        </p:nvGrpSpPr>
        <p:grpSpPr>
          <a:xfrm>
            <a:off x="1453857" y="5337577"/>
            <a:ext cx="388754" cy="437275"/>
            <a:chOff x="3565526" y="1873250"/>
            <a:chExt cx="1477963" cy="1676400"/>
          </a:xfrm>
          <a:no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Vesting Schedule</a:t>
            </a:r>
            <a:endParaRPr lang="en-US" dirty="0">
              <a:solidFill>
                <a:srgbClr val="CECECE"/>
              </a:solidFill>
            </a:endParaRPr>
          </a:p>
        </p:txBody>
      </p:sp>
      <p:grpSp>
        <p:nvGrpSpPr>
          <p:cNvPr id="31" name="comp contrib icon"/>
          <p:cNvGrpSpPr/>
          <p:nvPr/>
        </p:nvGrpSpPr>
        <p:grpSpPr>
          <a:xfrm>
            <a:off x="1379636" y="4420221"/>
            <a:ext cx="542244" cy="382255"/>
            <a:chOff x="3066490" y="1813909"/>
            <a:chExt cx="1723632" cy="1215072"/>
          </a:xfrm>
          <a:no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Company Contributions</a:t>
            </a:r>
            <a:endParaRPr lang="en-US" dirty="0">
              <a:solidFill>
                <a:srgbClr val="CECECE"/>
              </a:solidFill>
            </a:endParaRP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Types</a:t>
            </a:r>
            <a:endParaRPr lang="en-US" dirty="0">
              <a:solidFill>
                <a:srgbClr val="CECECE"/>
              </a:solidFill>
            </a:endParaRPr>
          </a:p>
        </p:txBody>
      </p:sp>
      <p:grpSp>
        <p:nvGrpSpPr>
          <p:cNvPr id="30" name="Contrib limits icon"/>
          <p:cNvGrpSpPr/>
          <p:nvPr/>
        </p:nvGrpSpPr>
        <p:grpSpPr>
          <a:xfrm rot="18807177">
            <a:off x="1378161" y="2545227"/>
            <a:ext cx="545195" cy="241267"/>
            <a:chOff x="3741738" y="5957888"/>
            <a:chExt cx="2030413" cy="898525"/>
          </a:xfrm>
          <a:no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Limits</a:t>
            </a:r>
            <a:endParaRPr lang="en-US" dirty="0">
              <a:solidFill>
                <a:srgbClr val="CECECE"/>
              </a:solidFill>
            </a:endParaRPr>
          </a:p>
        </p:txBody>
      </p:sp>
      <p:grpSp>
        <p:nvGrpSpPr>
          <p:cNvPr id="27" name="Eligibility Icon"/>
          <p:cNvGrpSpPr/>
          <p:nvPr/>
        </p:nvGrpSpPr>
        <p:grpSpPr>
          <a:xfrm>
            <a:off x="1431373" y="1496240"/>
            <a:ext cx="438770" cy="409579"/>
            <a:chOff x="3565526" y="-9525"/>
            <a:chExt cx="1527175" cy="1425575"/>
          </a:xfrm>
          <a:no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45" name="Plan Eligibility: detail"/>
          <p:cNvSpPr txBox="1"/>
          <p:nvPr/>
        </p:nvSpPr>
        <p:spPr>
          <a:xfrm>
            <a:off x="5038725" y="1430841"/>
            <a:ext cx="3190876" cy="585801"/>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smtClean="0">
                <a:solidFill>
                  <a:srgbClr val="3B3B3B"/>
                </a:solidFill>
              </a:rPr>
              <a:t>You are eligible to participate in the plan </a:t>
            </a:r>
            <a:r>
              <a:rPr lang="en-US" b="1" dirty="0" smtClean="0">
                <a:solidFill>
                  <a:srgbClr val="F79646"/>
                </a:solidFill>
              </a:rPr>
              <a:t>[plan-specific detail]</a:t>
            </a:r>
            <a:endParaRPr lang="en-US" b="1" dirty="0">
              <a:solidFill>
                <a:srgbClr val="F79646"/>
              </a:solidFill>
            </a:endParaRPr>
          </a:p>
        </p:txBody>
      </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Plan</a:t>
            </a:r>
            <a:r>
              <a:rPr lang="en-US" sz="2000" b="1" dirty="0" smtClean="0">
                <a:solidFill>
                  <a:srgbClr val="F79646"/>
                </a:solidFill>
              </a:rPr>
              <a:t> </a:t>
            </a:r>
            <a:br>
              <a:rPr lang="en-US" sz="2000" b="1" dirty="0" smtClean="0">
                <a:solidFill>
                  <a:srgbClr val="F79646"/>
                </a:solidFill>
              </a:rPr>
            </a:br>
            <a:r>
              <a:rPr lang="en-US" sz="2000" dirty="0" smtClean="0">
                <a:solidFill>
                  <a:srgbClr val="F79646"/>
                </a:solidFill>
              </a:rPr>
              <a:t>Eligibility </a:t>
            </a:r>
            <a:endParaRPr lang="en-US" sz="2000" dirty="0">
              <a:solidFill>
                <a:srgbClr val="F79646"/>
              </a:solidFill>
            </a:endParaRPr>
          </a:p>
        </p:txBody>
      </p:sp>
    </p:spTree>
    <p:extLst>
      <p:ext uri="{BB962C8B-B14F-4D97-AF65-F5344CB8AC3E}">
        <p14:creationId xmlns:p14="http://schemas.microsoft.com/office/powerpoint/2010/main" val="56194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6"/>
          <p:cNvSpPr>
            <a:spLocks noGrp="1"/>
          </p:cNvSpPr>
          <p:nvPr>
            <p:ph type="body" sz="quarter" idx="13"/>
          </p:nvPr>
        </p:nvSpPr>
        <p:spPr>
          <a:xfrm>
            <a:off x="5045075" y="1433513"/>
            <a:ext cx="3356542" cy="4387752"/>
          </a:xfrm>
        </p:spPr>
        <p:txBody>
          <a:bodyPr anchor="t"/>
          <a:lstStyle/>
          <a:p>
            <a:r>
              <a:rPr lang="en-US" sz="1600" dirty="0" smtClean="0"/>
              <a:t>The </a:t>
            </a:r>
            <a:r>
              <a:rPr lang="en-US" sz="1600" dirty="0"/>
              <a:t>principal value of </a:t>
            </a:r>
            <a:r>
              <a:rPr lang="en-US" sz="1600" dirty="0" smtClean="0"/>
              <a:t>target date </a:t>
            </a:r>
            <a:r>
              <a:rPr lang="en-US" sz="1600" dirty="0"/>
              <a:t>investments is not guaranteed at </a:t>
            </a:r>
            <a:r>
              <a:rPr lang="en-US" sz="1600" dirty="0" smtClean="0"/>
              <a:t/>
            </a:r>
            <a:br>
              <a:rPr lang="en-US" sz="1600" dirty="0" smtClean="0"/>
            </a:br>
            <a:r>
              <a:rPr lang="en-US" sz="1600" dirty="0" smtClean="0"/>
              <a:t>any </a:t>
            </a:r>
            <a:r>
              <a:rPr lang="en-US" sz="1600" dirty="0"/>
              <a:t>time, including at or after the target date, which is the approximate date when investors plan to retire. </a:t>
            </a:r>
            <a:r>
              <a:rPr lang="en-US" sz="1600" dirty="0" smtClean="0"/>
              <a:t/>
            </a:r>
            <a:br>
              <a:rPr lang="en-US" sz="1600" dirty="0" smtClean="0"/>
            </a:br>
            <a:r>
              <a:rPr lang="en-US" sz="1600" dirty="0" smtClean="0"/>
              <a:t/>
            </a:r>
            <a:br>
              <a:rPr lang="en-US" sz="1600" dirty="0" smtClean="0"/>
            </a:br>
            <a:r>
              <a:rPr lang="en-US" sz="1600" dirty="0" smtClean="0"/>
              <a:t>These </a:t>
            </a:r>
            <a:r>
              <a:rPr lang="en-US" sz="1600" dirty="0"/>
              <a:t>investments typically invest </a:t>
            </a:r>
            <a:r>
              <a:rPr lang="en-US" sz="1600" dirty="0" smtClean="0"/>
              <a:t/>
            </a:r>
            <a:br>
              <a:rPr lang="en-US" sz="1600" dirty="0" smtClean="0"/>
            </a:br>
            <a:r>
              <a:rPr lang="en-US" sz="1600" dirty="0" smtClean="0"/>
              <a:t>in </a:t>
            </a:r>
            <a:r>
              <a:rPr lang="en-US" sz="1600" dirty="0"/>
              <a:t>a broad range of underlying investments that include stocks, bonds, and short-term investments </a:t>
            </a:r>
            <a:r>
              <a:rPr lang="en-US" sz="1600" dirty="0" smtClean="0"/>
              <a:t>and </a:t>
            </a:r>
            <a:r>
              <a:rPr lang="en-US" sz="1600" dirty="0"/>
              <a:t>are subject to the risks of different areas </a:t>
            </a:r>
            <a:r>
              <a:rPr lang="en-US" sz="1600" dirty="0" smtClean="0"/>
              <a:t>of the </a:t>
            </a:r>
            <a:r>
              <a:rPr lang="en-US" sz="1600" dirty="0"/>
              <a:t>market. </a:t>
            </a:r>
            <a:r>
              <a:rPr lang="en-US" sz="1600" dirty="0" smtClean="0"/>
              <a:t/>
            </a:r>
            <a:br>
              <a:rPr lang="en-US" sz="1600" dirty="0" smtClean="0"/>
            </a:br>
            <a:r>
              <a:rPr lang="en-US" sz="1600" dirty="0" smtClean="0"/>
              <a:t/>
            </a:r>
            <a:br>
              <a:rPr lang="en-US" sz="1600" dirty="0" smtClean="0"/>
            </a:br>
            <a:r>
              <a:rPr lang="en-US" sz="1600" dirty="0" smtClean="0"/>
              <a:t>In </a:t>
            </a:r>
            <a:r>
              <a:rPr lang="en-US" sz="1600" dirty="0"/>
              <a:t>addition, the objectives of </a:t>
            </a:r>
            <a:r>
              <a:rPr lang="en-US" sz="1600" dirty="0" smtClean="0"/>
              <a:t/>
            </a:r>
            <a:br>
              <a:rPr lang="en-US" sz="1600" dirty="0" smtClean="0"/>
            </a:br>
            <a:r>
              <a:rPr lang="en-US" sz="1600" dirty="0" smtClean="0"/>
              <a:t>target date </a:t>
            </a:r>
            <a:r>
              <a:rPr lang="en-US" sz="1600" dirty="0"/>
              <a:t>investments typically change over time to become </a:t>
            </a:r>
            <a:r>
              <a:rPr lang="en-US" sz="1600" dirty="0" smtClean="0"/>
              <a:t/>
            </a:r>
            <a:br>
              <a:rPr lang="en-US" sz="1600" dirty="0" smtClean="0"/>
            </a:br>
            <a:r>
              <a:rPr lang="en-US" sz="1600" dirty="0" smtClean="0"/>
              <a:t>more </a:t>
            </a:r>
            <a:r>
              <a:rPr lang="en-US" sz="1600" dirty="0"/>
              <a:t>conservative.</a:t>
            </a:r>
          </a:p>
        </p:txBody>
      </p:sp>
      <p:sp>
        <p:nvSpPr>
          <p:cNvPr id="32" name="Isosceles Triangle 25"/>
          <p:cNvSpPr/>
          <p:nvPr/>
        </p:nvSpPr>
        <p:spPr>
          <a:xfrm rot="16200000">
            <a:off x="4317983" y="5294041"/>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33"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Age-Based Investments</a:t>
            </a:r>
            <a:endParaRPr lang="en-US" dirty="0">
              <a:solidFill>
                <a:srgbClr val="F79646"/>
              </a:solidFill>
            </a:endParaRPr>
          </a:p>
        </p:txBody>
      </p:sp>
      <p:sp>
        <p:nvSpPr>
          <p:cNvPr id="34" name="Contribution Types"/>
          <p:cNvSpPr txBox="1">
            <a:spLocks/>
          </p:cNvSpPr>
          <p:nvPr/>
        </p:nvSpPr>
        <p:spPr>
          <a:xfrm>
            <a:off x="1753306" y="3871833"/>
            <a:ext cx="2754306" cy="620582"/>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 Stable Value Trusts</a:t>
            </a:r>
          </a:p>
        </p:txBody>
      </p:sp>
      <p:sp>
        <p:nvSpPr>
          <p:cNvPr id="36" name="Plan Eligibility"/>
          <p:cNvSpPr>
            <a:spLocks noGrp="1"/>
          </p:cNvSpPr>
          <p:nvPr>
            <p:ph type="body" sz="quarter" idx="13"/>
          </p:nvPr>
        </p:nvSpPr>
        <p:spPr>
          <a:xfrm>
            <a:off x="1753307" y="1603668"/>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Stock Mutual Funds/Trusts</a:t>
            </a:r>
            <a:endParaRPr lang="en-US" sz="2000" dirty="0">
              <a:solidFill>
                <a:srgbClr val="CECECE"/>
              </a:solidFill>
            </a:endParaRPr>
          </a:p>
        </p:txBody>
      </p:sp>
      <p:grpSp>
        <p:nvGrpSpPr>
          <p:cNvPr id="39" name="Eligibility Icon"/>
          <p:cNvGrpSpPr/>
          <p:nvPr/>
        </p:nvGrpSpPr>
        <p:grpSpPr>
          <a:xfrm>
            <a:off x="990600" y="2733390"/>
            <a:ext cx="438770" cy="409579"/>
            <a:chOff x="3565526" y="-9525"/>
            <a:chExt cx="1527175" cy="1425575"/>
          </a:xfrm>
          <a:solidFill>
            <a:srgbClr val="E5E5E5"/>
          </a:solidFill>
        </p:grpSpPr>
        <p:sp>
          <p:nvSpPr>
            <p:cNvPr id="40"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42" name="Eligibility Icon"/>
          <p:cNvGrpSpPr/>
          <p:nvPr/>
        </p:nvGrpSpPr>
        <p:grpSpPr>
          <a:xfrm>
            <a:off x="986215" y="1626865"/>
            <a:ext cx="438770" cy="409579"/>
            <a:chOff x="3565526" y="-9525"/>
            <a:chExt cx="1527175" cy="1425575"/>
          </a:xfrm>
          <a:solidFill>
            <a:srgbClr val="E5E5E5"/>
          </a:solidFill>
        </p:grpSpPr>
        <p:sp>
          <p:nvSpPr>
            <p:cNvPr id="4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sp>
          <p:nvSpPr>
            <p:cNvPr id="4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ctr" anchorCtr="0" compatLnSpc="1">
              <a:prstTxWarp prst="textNoShape">
                <a:avLst/>
              </a:prstTxWarp>
            </a:bodyPr>
            <a:lstStyle/>
            <a:p>
              <a:endParaRPr lang="en-US"/>
            </a:p>
          </p:txBody>
        </p:sp>
      </p:grpSp>
      <p:grpSp>
        <p:nvGrpSpPr>
          <p:cNvPr id="45" name="Eligibility Icon"/>
          <p:cNvGrpSpPr/>
          <p:nvPr/>
        </p:nvGrpSpPr>
        <p:grpSpPr>
          <a:xfrm>
            <a:off x="984787" y="5165167"/>
            <a:ext cx="438770" cy="409579"/>
            <a:chOff x="3565526" y="-9525"/>
            <a:chExt cx="1527175" cy="1425575"/>
          </a:xfrm>
          <a:solidFill>
            <a:srgbClr val="E5E5E5"/>
          </a:solidFill>
        </p:grpSpPr>
        <p:sp>
          <p:nvSpPr>
            <p:cNvPr id="46"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48" name="Eligibility Icon"/>
          <p:cNvGrpSpPr/>
          <p:nvPr/>
        </p:nvGrpSpPr>
        <p:grpSpPr>
          <a:xfrm>
            <a:off x="984787" y="3969313"/>
            <a:ext cx="438770" cy="409579"/>
            <a:chOff x="3565526" y="-9525"/>
            <a:chExt cx="1527175" cy="1425575"/>
          </a:xfrm>
          <a:solidFill>
            <a:srgbClr val="E5E5E5"/>
          </a:solidFill>
        </p:grpSpPr>
        <p:sp>
          <p:nvSpPr>
            <p:cNvPr id="49"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51"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cxnSp>
        <p:nvCxnSpPr>
          <p:cNvPr id="52" name="Straight Connector 51"/>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5400000">
            <a:off x="7139804" y="2055803"/>
            <a:ext cx="4511428" cy="400110"/>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Fund/Trust List Option: Slide 5 of 5</a:t>
            </a:r>
            <a:endParaRPr lang="en-US" sz="2000" b="1" dirty="0">
              <a:solidFill>
                <a:schemeClr val="bg1"/>
              </a:solidFill>
            </a:endParaRPr>
          </a:p>
        </p:txBody>
      </p:sp>
      <p:sp>
        <p:nvSpPr>
          <p:cNvPr id="2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Bond Mutual Funds/Trusts</a:t>
            </a:r>
            <a:endParaRPr lang="en-US" dirty="0">
              <a:solidFill>
                <a:srgbClr val="CECECE"/>
              </a:solidFill>
            </a:endParaRPr>
          </a:p>
        </p:txBody>
      </p:sp>
    </p:spTree>
    <p:extLst>
      <p:ext uri="{BB962C8B-B14F-4D97-AF65-F5344CB8AC3E}">
        <p14:creationId xmlns:p14="http://schemas.microsoft.com/office/powerpoint/2010/main" val="10555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990600" y="266701"/>
            <a:ext cx="7893050" cy="723900"/>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baseline="0">
                <a:solidFill>
                  <a:schemeClr val="accent2"/>
                </a:solidFill>
                <a:latin typeface="+mj-lt"/>
                <a:ea typeface="+mj-ea"/>
                <a:cs typeface="+mj-cs"/>
              </a:defRPr>
            </a:lvl1pPr>
          </a:lstStyle>
          <a:p>
            <a:r>
              <a:rPr lang="en-US" dirty="0" smtClean="0"/>
              <a:t>COMPANY STOCK</a:t>
            </a:r>
            <a:endParaRPr lang="en-US" dirty="0">
              <a:solidFill>
                <a:schemeClr val="tx2"/>
              </a:solidFill>
            </a:endParaRPr>
          </a:p>
        </p:txBody>
      </p:sp>
      <p:sp>
        <p:nvSpPr>
          <p:cNvPr id="7" name="Text Placeholder 9"/>
          <p:cNvSpPr>
            <a:spLocks noGrp="1"/>
          </p:cNvSpPr>
          <p:nvPr>
            <p:ph type="body" sz="quarter" idx="15"/>
          </p:nvPr>
        </p:nvSpPr>
        <p:spPr>
          <a:xfrm>
            <a:off x="990600" y="1384300"/>
            <a:ext cx="7467600" cy="254377"/>
          </a:xfrm>
        </p:spPr>
        <p:txBody>
          <a:bodyPr>
            <a:noAutofit/>
          </a:bodyPr>
          <a:lstStyle/>
          <a:p>
            <a:r>
              <a:rPr lang="en-US" dirty="0"/>
              <a:t>Invest directly in your company</a:t>
            </a:r>
          </a:p>
        </p:txBody>
      </p:sp>
      <p:sp>
        <p:nvSpPr>
          <p:cNvPr id="11" name="Content Placeholder 2"/>
          <p:cNvSpPr>
            <a:spLocks noGrp="1"/>
          </p:cNvSpPr>
          <p:nvPr>
            <p:ph idx="1"/>
          </p:nvPr>
        </p:nvSpPr>
        <p:spPr>
          <a:xfrm>
            <a:off x="990600" y="1552670"/>
            <a:ext cx="7772401" cy="1837426"/>
          </a:xfrm>
        </p:spPr>
        <p:txBody>
          <a:bodyPr tIns="457200">
            <a:spAutoFit/>
          </a:bodyPr>
          <a:lstStyle/>
          <a:p>
            <a:r>
              <a:rPr lang="en-US" sz="1800" dirty="0">
                <a:solidFill>
                  <a:srgbClr val="3B3B3B"/>
                </a:solidFill>
              </a:rPr>
              <a:t>Only invests in </a:t>
            </a:r>
            <a:r>
              <a:rPr lang="en-US" sz="1800" b="1" dirty="0" smtClean="0">
                <a:solidFill>
                  <a:schemeClr val="accent6"/>
                </a:solidFill>
              </a:rPr>
              <a:t>[Company Stock Name]</a:t>
            </a:r>
            <a:r>
              <a:rPr lang="en-US" sz="1800" dirty="0" smtClean="0">
                <a:solidFill>
                  <a:srgbClr val="3B3B3B"/>
                </a:solidFill>
              </a:rPr>
              <a:t>, </a:t>
            </a:r>
            <a:r>
              <a:rPr lang="en-US" sz="1800" dirty="0">
                <a:solidFill>
                  <a:srgbClr val="3B3B3B"/>
                </a:solidFill>
              </a:rPr>
              <a:t>with minimal cash holdings</a:t>
            </a:r>
          </a:p>
          <a:p>
            <a:r>
              <a:rPr lang="en-US" sz="1800" dirty="0">
                <a:solidFill>
                  <a:srgbClr val="3B3B3B"/>
                </a:solidFill>
              </a:rPr>
              <a:t>Allows you to share in your company’s profits or losses</a:t>
            </a:r>
          </a:p>
          <a:p>
            <a:r>
              <a:rPr lang="en-US" sz="1800" dirty="0" err="1">
                <a:solidFill>
                  <a:srgbClr val="3B3B3B"/>
                </a:solidFill>
              </a:rPr>
              <a:t>Nondiversified</a:t>
            </a:r>
            <a:r>
              <a:rPr lang="en-US" sz="1800" dirty="0">
                <a:solidFill>
                  <a:srgbClr val="3B3B3B"/>
                </a:solidFill>
              </a:rPr>
              <a:t> investment</a:t>
            </a:r>
          </a:p>
        </p:txBody>
      </p:sp>
      <p:sp>
        <p:nvSpPr>
          <p:cNvPr id="6" name="TextBox 5"/>
          <p:cNvSpPr txBox="1"/>
          <p:nvPr/>
        </p:nvSpPr>
        <p:spPr>
          <a:xfrm rot="5400000">
            <a:off x="6783190" y="2459178"/>
            <a:ext cx="5610831" cy="707886"/>
          </a:xfrm>
          <a:prstGeom prst="rect">
            <a:avLst/>
          </a:prstGeom>
          <a:solidFill>
            <a:srgbClr val="FF00FF"/>
          </a:solidFill>
        </p:spPr>
        <p:txBody>
          <a:bodyPr wrap="none" lIns="91440" tIns="45720" rIns="91440" bIns="45720" rtlCol="0" anchor="ctr" anchorCtr="0">
            <a:spAutoFit/>
          </a:bodyPr>
          <a:lstStyle/>
          <a:p>
            <a:pPr>
              <a:buClr>
                <a:schemeClr val="accent2"/>
              </a:buClr>
            </a:pPr>
            <a:r>
              <a:rPr lang="en-US" sz="2000" b="1" dirty="0" smtClean="0">
                <a:solidFill>
                  <a:schemeClr val="bg1"/>
                </a:solidFill>
              </a:rPr>
              <a:t>Company Stock Option</a:t>
            </a:r>
            <a:br>
              <a:rPr lang="en-US" sz="2000" b="1" dirty="0" smtClean="0">
                <a:solidFill>
                  <a:schemeClr val="bg1"/>
                </a:solidFill>
              </a:rPr>
            </a:br>
            <a:r>
              <a:rPr lang="en-US" sz="2000" b="1" dirty="0" smtClean="0">
                <a:solidFill>
                  <a:schemeClr val="bg1"/>
                </a:solidFill>
              </a:rPr>
              <a:t>(Slide Never Used for Small Company Plans)</a:t>
            </a:r>
            <a:endParaRPr lang="en-US" sz="2000" b="1" dirty="0">
              <a:solidFill>
                <a:schemeClr val="bg1"/>
              </a:solidFill>
            </a:endParaRPr>
          </a:p>
        </p:txBody>
      </p:sp>
    </p:spTree>
    <p:extLst>
      <p:ext uri="{BB962C8B-B14F-4D97-AF65-F5344CB8AC3E}">
        <p14:creationId xmlns:p14="http://schemas.microsoft.com/office/powerpoint/2010/main" val="28316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rot="16200000">
            <a:off x="4326438" y="2589687"/>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grpSp>
        <p:nvGrpSpPr>
          <p:cNvPr id="28" name="vesting Icon"/>
          <p:cNvGrpSpPr/>
          <p:nvPr/>
        </p:nvGrpSpPr>
        <p:grpSpPr>
          <a:xfrm>
            <a:off x="1453857" y="5337577"/>
            <a:ext cx="388754" cy="437275"/>
            <a:chOff x="3565526" y="1873250"/>
            <a:chExt cx="1477963" cy="1676400"/>
          </a:xfrm>
          <a:no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Vesting Schedule</a:t>
            </a:r>
            <a:endParaRPr lang="en-US" dirty="0">
              <a:solidFill>
                <a:srgbClr val="CECECE"/>
              </a:solidFill>
            </a:endParaRPr>
          </a:p>
        </p:txBody>
      </p:sp>
      <p:grpSp>
        <p:nvGrpSpPr>
          <p:cNvPr id="31" name="comp contrib icon"/>
          <p:cNvGrpSpPr/>
          <p:nvPr/>
        </p:nvGrpSpPr>
        <p:grpSpPr>
          <a:xfrm>
            <a:off x="1379636" y="4420221"/>
            <a:ext cx="542244" cy="382255"/>
            <a:chOff x="3066490" y="1813909"/>
            <a:chExt cx="1723632" cy="1215072"/>
          </a:xfrm>
          <a:no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grp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Company Contributions</a:t>
            </a:r>
            <a:endParaRPr lang="en-US" dirty="0">
              <a:solidFill>
                <a:srgbClr val="CECECE"/>
              </a:solidFill>
            </a:endParaRP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Types</a:t>
            </a:r>
            <a:endParaRPr lang="en-US" dirty="0">
              <a:solidFill>
                <a:srgbClr val="CECECE"/>
              </a:solidFill>
            </a:endParaRPr>
          </a:p>
        </p:txBody>
      </p:sp>
      <p:grpSp>
        <p:nvGrpSpPr>
          <p:cNvPr id="30" name="Contrib limits icon"/>
          <p:cNvGrpSpPr/>
          <p:nvPr/>
        </p:nvGrpSpPr>
        <p:grpSpPr>
          <a:xfrm rot="18807177">
            <a:off x="1378161" y="2545227"/>
            <a:ext cx="545195" cy="241267"/>
            <a:chOff x="3741738" y="5957888"/>
            <a:chExt cx="2030413" cy="898525"/>
          </a:xfrm>
          <a:no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grpFill/>
            <a:ln w="9525">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46" name="Contrib Limit: detail"/>
          <p:cNvSpPr txBox="1"/>
          <p:nvPr/>
        </p:nvSpPr>
        <p:spPr>
          <a:xfrm>
            <a:off x="5045075" y="1434679"/>
            <a:ext cx="3186113" cy="4114973"/>
          </a:xfrm>
          <a:prstGeom prst="rect">
            <a:avLst/>
          </a:prstGeom>
          <a:noFill/>
        </p:spPr>
        <p:txBody>
          <a:bodyPr wrap="square" lIns="0" tIns="0" rIns="0" bIns="0" rtlCol="0">
            <a:spAutoFit/>
          </a:bodyPr>
          <a:lstStyle/>
          <a:p>
            <a:pPr>
              <a:lnSpc>
                <a:spcPct val="110000"/>
              </a:lnSpc>
              <a:spcAft>
                <a:spcPts val="600"/>
              </a:spcAft>
              <a:buClr>
                <a:schemeClr val="accent2"/>
              </a:buClr>
            </a:pPr>
            <a:r>
              <a:rPr lang="en-US" b="1" dirty="0" smtClean="0">
                <a:solidFill>
                  <a:srgbClr val="3B3B3B"/>
                </a:solidFill>
              </a:rPr>
              <a:t>You can contribute:</a:t>
            </a:r>
            <a:endParaRPr lang="en-US" b="1" dirty="0">
              <a:solidFill>
                <a:srgbClr val="3B3B3B"/>
              </a:solidFill>
            </a:endParaRPr>
          </a:p>
          <a:p>
            <a:pPr>
              <a:lnSpc>
                <a:spcPct val="110000"/>
              </a:lnSpc>
              <a:buClr>
                <a:schemeClr val="accent2"/>
              </a:buClr>
            </a:pPr>
            <a:r>
              <a:rPr lang="en-US" dirty="0" smtClean="0">
                <a:solidFill>
                  <a:srgbClr val="3B3B3B"/>
                </a:solidFill>
              </a:rPr>
              <a:t>Between</a:t>
            </a:r>
            <a:r>
              <a:rPr lang="en-US" dirty="0" smtClean="0">
                <a:solidFill>
                  <a:schemeClr val="accent3">
                    <a:lumMod val="60000"/>
                    <a:lumOff val="40000"/>
                  </a:schemeClr>
                </a:solidFill>
              </a:rPr>
              <a:t> </a:t>
            </a:r>
            <a:r>
              <a:rPr lang="en-US" b="1" dirty="0" smtClean="0">
                <a:solidFill>
                  <a:srgbClr val="F79646"/>
                </a:solidFill>
              </a:rPr>
              <a:t>[xx%] </a:t>
            </a:r>
            <a:r>
              <a:rPr lang="en-US" dirty="0">
                <a:solidFill>
                  <a:srgbClr val="3B3B3B"/>
                </a:solidFill>
              </a:rPr>
              <a:t>and</a:t>
            </a:r>
            <a:r>
              <a:rPr lang="en-US" b="1" dirty="0" smtClean="0">
                <a:solidFill>
                  <a:srgbClr val="3B3B3B"/>
                </a:solidFill>
              </a:rPr>
              <a:t> </a:t>
            </a:r>
            <a:r>
              <a:rPr lang="en-US" b="1" dirty="0">
                <a:solidFill>
                  <a:srgbClr val="F79646"/>
                </a:solidFill>
              </a:rPr>
              <a:t>[</a:t>
            </a:r>
            <a:r>
              <a:rPr lang="en-US" b="1" dirty="0" smtClean="0">
                <a:solidFill>
                  <a:srgbClr val="F79646"/>
                </a:solidFill>
              </a:rPr>
              <a:t>xx%] </a:t>
            </a:r>
            <a:r>
              <a:rPr lang="en-US" dirty="0" smtClean="0">
                <a:solidFill>
                  <a:srgbClr val="3B3B3B"/>
                </a:solidFill>
              </a:rPr>
              <a:t>of your pay to your plan</a:t>
            </a:r>
          </a:p>
          <a:p>
            <a:pPr>
              <a:lnSpc>
                <a:spcPct val="110000"/>
              </a:lnSpc>
              <a:buClr>
                <a:schemeClr val="accent2"/>
              </a:buClr>
            </a:pPr>
            <a:endParaRPr lang="en-US" dirty="0" smtClean="0">
              <a:solidFill>
                <a:schemeClr val="accent3">
                  <a:lumMod val="60000"/>
                  <a:lumOff val="40000"/>
                </a:schemeClr>
              </a:solidFill>
            </a:endParaRPr>
          </a:p>
          <a:p>
            <a:pPr>
              <a:lnSpc>
                <a:spcPct val="110000"/>
              </a:lnSpc>
              <a:spcAft>
                <a:spcPts val="600"/>
              </a:spcAft>
              <a:buClr>
                <a:schemeClr val="accent2"/>
              </a:buClr>
            </a:pPr>
            <a:r>
              <a:rPr lang="en-US" b="1" spc="-20" dirty="0" smtClean="0">
                <a:solidFill>
                  <a:srgbClr val="3B3B3B"/>
                </a:solidFill>
              </a:rPr>
              <a:t>Up to the IRS limit</a:t>
            </a:r>
            <a:r>
              <a:rPr lang="en-US" b="1" dirty="0" smtClean="0">
                <a:solidFill>
                  <a:srgbClr val="3B3B3B"/>
                </a:solidFill>
              </a:rPr>
              <a:t>:</a:t>
            </a:r>
          </a:p>
          <a:p>
            <a:pPr>
              <a:lnSpc>
                <a:spcPct val="110000"/>
              </a:lnSpc>
              <a:buClr>
                <a:schemeClr val="accent2"/>
              </a:buClr>
            </a:pPr>
            <a:r>
              <a:rPr lang="en-US" b="1" dirty="0" smtClean="0">
                <a:solidFill>
                  <a:srgbClr val="F79646"/>
                </a:solidFill>
              </a:rPr>
              <a:t>$18,500 </a:t>
            </a:r>
            <a:r>
              <a:rPr lang="en-US" dirty="0" smtClean="0">
                <a:solidFill>
                  <a:srgbClr val="3B3B3B"/>
                </a:solidFill>
              </a:rPr>
              <a:t>for </a:t>
            </a:r>
            <a:r>
              <a:rPr lang="en-US" b="1" dirty="0" smtClean="0">
                <a:solidFill>
                  <a:srgbClr val="F79646"/>
                </a:solidFill>
              </a:rPr>
              <a:t>2018</a:t>
            </a:r>
          </a:p>
          <a:p>
            <a:pPr>
              <a:lnSpc>
                <a:spcPct val="110000"/>
              </a:lnSpc>
              <a:buClr>
                <a:schemeClr val="accent2"/>
              </a:buClr>
            </a:pPr>
            <a:endParaRPr lang="en-US" b="1" dirty="0">
              <a:solidFill>
                <a:schemeClr val="bg1">
                  <a:lumMod val="65000"/>
                </a:schemeClr>
              </a:solidFill>
            </a:endParaRPr>
          </a:p>
          <a:p>
            <a:pPr>
              <a:lnSpc>
                <a:spcPct val="110000"/>
              </a:lnSpc>
              <a:spcAft>
                <a:spcPts val="1000"/>
              </a:spcAft>
              <a:buClr>
                <a:schemeClr val="accent2"/>
              </a:buClr>
            </a:pPr>
            <a:r>
              <a:rPr lang="en-US" dirty="0" smtClean="0">
                <a:solidFill>
                  <a:srgbClr val="3B3B3B"/>
                </a:solidFill>
              </a:rPr>
              <a:t>Up to an </a:t>
            </a:r>
            <a:r>
              <a:rPr lang="en-US" dirty="0">
                <a:solidFill>
                  <a:srgbClr val="3B3B3B"/>
                </a:solidFill>
              </a:rPr>
              <a:t>additional </a:t>
            </a:r>
            <a:r>
              <a:rPr lang="en-US" b="1" dirty="0" smtClean="0">
                <a:solidFill>
                  <a:srgbClr val="F79646"/>
                </a:solidFill>
              </a:rPr>
              <a:t>$6,000 </a:t>
            </a:r>
            <a:r>
              <a:rPr lang="en-US" dirty="0" smtClean="0">
                <a:solidFill>
                  <a:srgbClr val="3B3B3B"/>
                </a:solidFill>
              </a:rPr>
              <a:t>if </a:t>
            </a:r>
            <a:r>
              <a:rPr lang="en-US" dirty="0">
                <a:solidFill>
                  <a:srgbClr val="3B3B3B"/>
                </a:solidFill>
              </a:rPr>
              <a:t>you will be age 50 or over by </a:t>
            </a:r>
            <a:r>
              <a:rPr lang="en-US" spc="-20" dirty="0">
                <a:solidFill>
                  <a:srgbClr val="3B3B3B"/>
                </a:solidFill>
              </a:rPr>
              <a:t>the end of the year and contribute the maximum allowed by your plan for a </a:t>
            </a:r>
            <a:r>
              <a:rPr lang="en-US" spc="-20" dirty="0" smtClean="0">
                <a:solidFill>
                  <a:srgbClr val="3B3B3B"/>
                </a:solidFill>
              </a:rPr>
              <a:t/>
            </a:r>
            <a:br>
              <a:rPr lang="en-US" spc="-20" dirty="0" smtClean="0">
                <a:solidFill>
                  <a:srgbClr val="3B3B3B"/>
                </a:solidFill>
              </a:rPr>
            </a:br>
            <a:r>
              <a:rPr lang="en-US" spc="-20" dirty="0" smtClean="0">
                <a:solidFill>
                  <a:srgbClr val="3B3B3B"/>
                </a:solidFill>
              </a:rPr>
              <a:t>total </a:t>
            </a:r>
            <a:r>
              <a:rPr lang="en-US" spc="-20" dirty="0">
                <a:solidFill>
                  <a:srgbClr val="3B3B3B"/>
                </a:solidFill>
              </a:rPr>
              <a:t>of </a:t>
            </a:r>
            <a:r>
              <a:rPr lang="en-US" b="1" spc="-20" dirty="0">
                <a:solidFill>
                  <a:srgbClr val="F79646"/>
                </a:solidFill>
              </a:rPr>
              <a:t>$</a:t>
            </a:r>
            <a:r>
              <a:rPr lang="en-US" b="1" spc="-20" dirty="0" smtClean="0">
                <a:solidFill>
                  <a:srgbClr val="F79646"/>
                </a:solidFill>
              </a:rPr>
              <a:t>24,500</a:t>
            </a:r>
            <a:endParaRPr lang="en-US" b="1" dirty="0">
              <a:solidFill>
                <a:srgbClr val="F79646"/>
              </a:solidFill>
            </a:endParaRPr>
          </a:p>
        </p:txBody>
      </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Contribution Limits</a:t>
            </a:r>
            <a:endParaRPr lang="en-US" dirty="0">
              <a:solidFill>
                <a:srgbClr val="F79646"/>
              </a:solidFill>
            </a:endParaRPr>
          </a:p>
        </p:txBody>
      </p:sp>
      <p:grpSp>
        <p:nvGrpSpPr>
          <p:cNvPr id="27" name="Eligibility Icon"/>
          <p:cNvGrpSpPr/>
          <p:nvPr/>
        </p:nvGrpSpPr>
        <p:grpSpPr>
          <a:xfrm>
            <a:off x="1431373" y="1496240"/>
            <a:ext cx="438770" cy="409579"/>
            <a:chOff x="3565526" y="-9525"/>
            <a:chExt cx="1527175" cy="1425575"/>
          </a:xfrm>
          <a:no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grpFill/>
            <a:ln w="12700">
              <a:solidFill>
                <a:srgbClr val="CECECE"/>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Plan</a:t>
            </a:r>
            <a:r>
              <a:rPr lang="en-US" sz="2000" b="1" dirty="0" smtClean="0">
                <a:solidFill>
                  <a:srgbClr val="CECECE"/>
                </a:solidFill>
              </a:rPr>
              <a:t> </a:t>
            </a:r>
            <a:br>
              <a:rPr lang="en-US" sz="2000" b="1" dirty="0" smtClean="0">
                <a:solidFill>
                  <a:srgbClr val="CECECE"/>
                </a:solidFill>
              </a:rPr>
            </a:br>
            <a:r>
              <a:rPr lang="en-US" sz="2000" dirty="0" smtClean="0">
                <a:solidFill>
                  <a:srgbClr val="CECECE"/>
                </a:solidFill>
              </a:rPr>
              <a:t>Eligibility </a:t>
            </a:r>
            <a:endParaRPr lang="en-US" sz="2000" dirty="0">
              <a:solidFill>
                <a:srgbClr val="CECECE"/>
              </a:solidFill>
            </a:endParaRPr>
          </a:p>
        </p:txBody>
      </p:sp>
      <p:cxnSp>
        <p:nvCxnSpPr>
          <p:cNvPr id="45" name="Straight Connector 44"/>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48" name="Title 1"/>
          <p:cNvSpPr>
            <a:spLocks noGrp="1"/>
          </p:cNvSpPr>
          <p:nvPr>
            <p:ph type="title"/>
          </p:nvPr>
        </p:nvSpPr>
        <p:spPr>
          <a:xfrm>
            <a:off x="990600" y="266701"/>
            <a:ext cx="7467600" cy="723900"/>
          </a:xfrm>
        </p:spPr>
        <p:txBody>
          <a:bodyPr/>
          <a:lstStyle/>
          <a:p>
            <a:r>
              <a:rPr lang="en-US" cap="all" dirty="0" smtClean="0"/>
              <a:t>Plan Features</a:t>
            </a:r>
            <a:endParaRPr lang="en-US" cap="all" dirty="0"/>
          </a:p>
        </p:txBody>
      </p:sp>
    </p:spTree>
    <p:extLst>
      <p:ext uri="{BB962C8B-B14F-4D97-AF65-F5344CB8AC3E}">
        <p14:creationId xmlns:p14="http://schemas.microsoft.com/office/powerpoint/2010/main" val="106959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rot="16200000">
            <a:off x="4326438" y="3568416"/>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grpSp>
        <p:nvGrpSpPr>
          <p:cNvPr id="28" name="vesting Icon"/>
          <p:cNvGrpSpPr/>
          <p:nvPr/>
        </p:nvGrpSpPr>
        <p:grpSpPr>
          <a:xfrm>
            <a:off x="1453857" y="5337577"/>
            <a:ext cx="388754" cy="437275"/>
            <a:chOff x="3565526" y="1873250"/>
            <a:chExt cx="1477963" cy="1676400"/>
          </a:xfrm>
          <a:solidFill>
            <a:srgbClr val="E5E5E5"/>
          </a:solid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Vesting Schedule</a:t>
            </a:r>
            <a:endParaRPr lang="en-US" dirty="0">
              <a:solidFill>
                <a:srgbClr val="CECECE"/>
              </a:solidFill>
            </a:endParaRPr>
          </a:p>
        </p:txBody>
      </p:sp>
      <p:grpSp>
        <p:nvGrpSpPr>
          <p:cNvPr id="31" name="comp contrib icon"/>
          <p:cNvGrpSpPr/>
          <p:nvPr/>
        </p:nvGrpSpPr>
        <p:grpSpPr>
          <a:xfrm>
            <a:off x="1379636" y="4420221"/>
            <a:ext cx="542244" cy="382255"/>
            <a:chOff x="3066490" y="1813909"/>
            <a:chExt cx="1723632" cy="1215072"/>
          </a:xfrm>
          <a:solidFill>
            <a:srgbClr val="E5E5E5"/>
          </a:solid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Company Contributions</a:t>
            </a:r>
            <a:endParaRPr lang="en-US" dirty="0">
              <a:solidFill>
                <a:srgbClr val="CECECE"/>
              </a:solidFill>
            </a:endParaRP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F79646"/>
            </a:solidFill>
          </a:ln>
        </p:spPr>
        <p:txBody>
          <a:bodyPr vert="horz" wrap="square" lIns="91440" tIns="45720" rIns="91440" bIns="45720" numCol="1" anchor="t" anchorCtr="0" compatLnSpc="1">
            <a:prstTxWarp prst="textNoShape">
              <a:avLst/>
            </a:prstTxWarp>
          </a:bodyPr>
          <a:lstStyle/>
          <a:p>
            <a:endParaRPr lang="en-US"/>
          </a:p>
        </p:txBody>
      </p:sp>
      <p:sp>
        <p:nvSpPr>
          <p:cNvPr id="47" name="Contrib Types: detail"/>
          <p:cNvSpPr txBox="1"/>
          <p:nvPr/>
        </p:nvSpPr>
        <p:spPr>
          <a:xfrm>
            <a:off x="5038725" y="1431733"/>
            <a:ext cx="3192463" cy="914096"/>
          </a:xfrm>
          <a:prstGeom prst="rect">
            <a:avLst/>
          </a:prstGeom>
          <a:noFill/>
        </p:spPr>
        <p:txBody>
          <a:bodyPr wrap="square" lIns="0" tIns="0" rIns="0" bIns="0" rtlCol="0">
            <a:spAutoFit/>
          </a:bodyPr>
          <a:lstStyle/>
          <a:p>
            <a:pPr>
              <a:lnSpc>
                <a:spcPct val="110000"/>
              </a:lnSpc>
              <a:spcAft>
                <a:spcPts val="1000"/>
              </a:spcAft>
              <a:buClr>
                <a:schemeClr val="accent2"/>
              </a:buClr>
            </a:pPr>
            <a:r>
              <a:rPr lang="en-US" dirty="0">
                <a:solidFill>
                  <a:srgbClr val="3B3B3B"/>
                </a:solidFill>
              </a:rPr>
              <a:t>You can </a:t>
            </a:r>
            <a:r>
              <a:rPr lang="en-US" dirty="0" smtClean="0">
                <a:solidFill>
                  <a:srgbClr val="3B3B3B"/>
                </a:solidFill>
              </a:rPr>
              <a:t>make </a:t>
            </a:r>
            <a:r>
              <a:rPr lang="en-US" b="1" dirty="0" smtClean="0">
                <a:solidFill>
                  <a:srgbClr val="F79646"/>
                </a:solidFill>
              </a:rPr>
              <a:t>before-tax</a:t>
            </a:r>
            <a:r>
              <a:rPr lang="en-US" dirty="0" smtClean="0">
                <a:solidFill>
                  <a:srgbClr val="F79646"/>
                </a:solidFill>
              </a:rPr>
              <a:t> </a:t>
            </a:r>
            <a:r>
              <a:rPr lang="en-US" b="1" dirty="0" smtClean="0">
                <a:solidFill>
                  <a:srgbClr val="F79646"/>
                </a:solidFill>
              </a:rPr>
              <a:t>[</a:t>
            </a:r>
            <a:r>
              <a:rPr lang="en-US" dirty="0" smtClean="0">
                <a:solidFill>
                  <a:srgbClr val="F79646"/>
                </a:solidFill>
              </a:rPr>
              <a:t>and/or </a:t>
            </a:r>
            <a:r>
              <a:rPr lang="en-US" b="1" dirty="0" smtClean="0">
                <a:solidFill>
                  <a:srgbClr val="F79646"/>
                </a:solidFill>
              </a:rPr>
              <a:t>Roth </a:t>
            </a:r>
            <a:r>
              <a:rPr lang="en-US" dirty="0" smtClean="0">
                <a:solidFill>
                  <a:srgbClr val="F79646"/>
                </a:solidFill>
              </a:rPr>
              <a:t>and/or</a:t>
            </a:r>
            <a:r>
              <a:rPr lang="en-US" b="1" dirty="0" smtClean="0">
                <a:solidFill>
                  <a:srgbClr val="F79646"/>
                </a:solidFill>
              </a:rPr>
              <a:t> after-tax] </a:t>
            </a:r>
            <a:r>
              <a:rPr lang="en-US" dirty="0" smtClean="0">
                <a:solidFill>
                  <a:srgbClr val="3B3B3B"/>
                </a:solidFill>
              </a:rPr>
              <a:t>contributions to the plan</a:t>
            </a:r>
            <a:endParaRPr lang="en-US" b="1" dirty="0">
              <a:solidFill>
                <a:srgbClr val="05C3DE"/>
              </a:solidFill>
            </a:endParaRPr>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Contribution Types</a:t>
            </a:r>
            <a:endParaRPr lang="en-US" dirty="0">
              <a:solidFill>
                <a:srgbClr val="F79646"/>
              </a:solidFill>
            </a:endParaRPr>
          </a:p>
        </p:txBody>
      </p:sp>
      <p:grpSp>
        <p:nvGrpSpPr>
          <p:cNvPr id="30" name="Contrib limits icon"/>
          <p:cNvGrpSpPr/>
          <p:nvPr/>
        </p:nvGrpSpPr>
        <p:grpSpPr>
          <a:xfrm rot="18807177">
            <a:off x="1378161" y="2545227"/>
            <a:ext cx="545195" cy="241267"/>
            <a:chOff x="3741738" y="5957888"/>
            <a:chExt cx="2030413" cy="898525"/>
          </a:xfrm>
          <a:solidFill>
            <a:srgbClr val="E5E5E5"/>
          </a:solid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Limits</a:t>
            </a:r>
            <a:endParaRPr lang="en-US" dirty="0">
              <a:solidFill>
                <a:srgbClr val="CECECE"/>
              </a:solidFill>
            </a:endParaRPr>
          </a:p>
        </p:txBody>
      </p:sp>
      <p:grpSp>
        <p:nvGrpSpPr>
          <p:cNvPr id="27" name="Eligibility Icon"/>
          <p:cNvGrpSpPr/>
          <p:nvPr/>
        </p:nvGrpSpPr>
        <p:grpSpPr>
          <a:xfrm>
            <a:off x="1431373" y="1496240"/>
            <a:ext cx="438770" cy="409579"/>
            <a:chOff x="3565526" y="-9525"/>
            <a:chExt cx="1527175" cy="1425575"/>
          </a:xfrm>
          <a:solidFill>
            <a:srgbClr val="E5E5E5"/>
          </a:solid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Plan</a:t>
            </a:r>
            <a:r>
              <a:rPr lang="en-US" sz="2000" b="1" dirty="0" smtClean="0">
                <a:solidFill>
                  <a:srgbClr val="CECECE"/>
                </a:solidFill>
              </a:rPr>
              <a:t> </a:t>
            </a:r>
            <a:br>
              <a:rPr lang="en-US" sz="2000" b="1" dirty="0" smtClean="0">
                <a:solidFill>
                  <a:srgbClr val="CECECE"/>
                </a:solidFill>
              </a:rPr>
            </a:br>
            <a:r>
              <a:rPr lang="en-US" sz="2000" dirty="0" smtClean="0">
                <a:solidFill>
                  <a:srgbClr val="CECECE"/>
                </a:solidFill>
              </a:rPr>
              <a:t>Eligibility </a:t>
            </a:r>
            <a:endParaRPr lang="en-US" sz="2000" dirty="0">
              <a:solidFill>
                <a:srgbClr val="CECECE"/>
              </a:solidFill>
            </a:endParaRPr>
          </a:p>
        </p:txBody>
      </p:sp>
      <p:cxnSp>
        <p:nvCxnSpPr>
          <p:cNvPr id="46" name="Straight Connector 45"/>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65" name="Title 1"/>
          <p:cNvSpPr>
            <a:spLocks noGrp="1"/>
          </p:cNvSpPr>
          <p:nvPr>
            <p:ph type="title"/>
          </p:nvPr>
        </p:nvSpPr>
        <p:spPr>
          <a:xfrm>
            <a:off x="990600" y="266701"/>
            <a:ext cx="7467600" cy="723900"/>
          </a:xfrm>
        </p:spPr>
        <p:txBody>
          <a:bodyPr/>
          <a:lstStyle/>
          <a:p>
            <a:r>
              <a:rPr lang="en-US" cap="all" dirty="0" smtClean="0"/>
              <a:t>Plan Features</a:t>
            </a:r>
            <a:endParaRPr lang="en-US" cap="all" dirty="0"/>
          </a:p>
        </p:txBody>
      </p:sp>
    </p:spTree>
    <p:extLst>
      <p:ext uri="{BB962C8B-B14F-4D97-AF65-F5344CB8AC3E}">
        <p14:creationId xmlns:p14="http://schemas.microsoft.com/office/powerpoint/2010/main" val="24345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rot="16200000">
            <a:off x="4326438" y="4504022"/>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grpSp>
        <p:nvGrpSpPr>
          <p:cNvPr id="28" name="vesting Icon"/>
          <p:cNvGrpSpPr/>
          <p:nvPr/>
        </p:nvGrpSpPr>
        <p:grpSpPr>
          <a:xfrm>
            <a:off x="1453857" y="5337577"/>
            <a:ext cx="388754" cy="437275"/>
            <a:chOff x="3565526" y="1873250"/>
            <a:chExt cx="1477963" cy="1676400"/>
          </a:xfrm>
          <a:solidFill>
            <a:srgbClr val="E5E5E5"/>
          </a:solid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Vesting Schedule</a:t>
            </a:r>
            <a:endParaRPr lang="en-US" dirty="0">
              <a:solidFill>
                <a:srgbClr val="CECECE"/>
              </a:solidFill>
            </a:endParaRPr>
          </a:p>
        </p:txBody>
      </p:sp>
      <p:grpSp>
        <p:nvGrpSpPr>
          <p:cNvPr id="31" name="comp contrib icon"/>
          <p:cNvGrpSpPr/>
          <p:nvPr/>
        </p:nvGrpSpPr>
        <p:grpSpPr>
          <a:xfrm>
            <a:off x="1379636" y="4420221"/>
            <a:ext cx="542244" cy="382255"/>
            <a:chOff x="3066490" y="1813909"/>
            <a:chExt cx="1723632" cy="1215072"/>
          </a:xfrm>
          <a:no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grpFill/>
              <a:ln w="12700">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grpFill/>
              <a:ln w="12700">
                <a:solidFill>
                  <a:srgbClr val="F79646"/>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grpFill/>
            <a:ln w="12700">
              <a:solidFill>
                <a:srgbClr val="F79646"/>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grpFill/>
            <a:ln w="12700">
              <a:solidFill>
                <a:srgbClr val="F79646"/>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Company Contributions</a:t>
            </a:r>
            <a:endParaRPr lang="en-US" dirty="0">
              <a:solidFill>
                <a:srgbClr val="F79646"/>
              </a:solidFill>
            </a:endParaRP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Types</a:t>
            </a:r>
            <a:endParaRPr lang="en-US" dirty="0">
              <a:solidFill>
                <a:srgbClr val="CECECE"/>
              </a:solidFill>
            </a:endParaRPr>
          </a:p>
        </p:txBody>
      </p:sp>
      <p:grpSp>
        <p:nvGrpSpPr>
          <p:cNvPr id="30" name="Contrib limits icon"/>
          <p:cNvGrpSpPr/>
          <p:nvPr/>
        </p:nvGrpSpPr>
        <p:grpSpPr>
          <a:xfrm rot="18807177">
            <a:off x="1378161" y="2545227"/>
            <a:ext cx="545195" cy="241267"/>
            <a:chOff x="3741738" y="5957888"/>
            <a:chExt cx="2030413" cy="898525"/>
          </a:xfrm>
          <a:solidFill>
            <a:srgbClr val="E5E5E5"/>
          </a:solid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Limits</a:t>
            </a:r>
            <a:endParaRPr lang="en-US" dirty="0">
              <a:solidFill>
                <a:srgbClr val="CECECE"/>
              </a:solidFill>
            </a:endParaRPr>
          </a:p>
        </p:txBody>
      </p:sp>
      <p:grpSp>
        <p:nvGrpSpPr>
          <p:cNvPr id="27" name="Eligibility Icon"/>
          <p:cNvGrpSpPr/>
          <p:nvPr/>
        </p:nvGrpSpPr>
        <p:grpSpPr>
          <a:xfrm>
            <a:off x="1431373" y="1496240"/>
            <a:ext cx="438770" cy="409579"/>
            <a:chOff x="3565526" y="-9525"/>
            <a:chExt cx="1527175" cy="1425575"/>
          </a:xfrm>
          <a:solidFill>
            <a:srgbClr val="E5E5E5"/>
          </a:solid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Plan</a:t>
            </a:r>
            <a:r>
              <a:rPr lang="en-US" sz="2000" b="1" dirty="0" smtClean="0">
                <a:solidFill>
                  <a:srgbClr val="CECECE"/>
                </a:solidFill>
              </a:rPr>
              <a:t> </a:t>
            </a:r>
            <a:br>
              <a:rPr lang="en-US" sz="2000" b="1" dirty="0" smtClean="0">
                <a:solidFill>
                  <a:srgbClr val="CECECE"/>
                </a:solidFill>
              </a:rPr>
            </a:br>
            <a:r>
              <a:rPr lang="en-US" sz="2000" dirty="0" smtClean="0">
                <a:solidFill>
                  <a:srgbClr val="CECECE"/>
                </a:solidFill>
              </a:rPr>
              <a:t>Eligibility </a:t>
            </a:r>
            <a:endParaRPr lang="en-US" sz="2000" dirty="0">
              <a:solidFill>
                <a:srgbClr val="CECECE"/>
              </a:solidFill>
            </a:endParaRPr>
          </a:p>
        </p:txBody>
      </p:sp>
      <p:cxnSp>
        <p:nvCxnSpPr>
          <p:cNvPr id="46" name="Straight Connector 45"/>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66" name="Title 1"/>
          <p:cNvSpPr>
            <a:spLocks noGrp="1"/>
          </p:cNvSpPr>
          <p:nvPr>
            <p:ph type="title"/>
          </p:nvPr>
        </p:nvSpPr>
        <p:spPr>
          <a:xfrm>
            <a:off x="990600" y="266701"/>
            <a:ext cx="7467600" cy="723900"/>
          </a:xfrm>
        </p:spPr>
        <p:txBody>
          <a:bodyPr/>
          <a:lstStyle/>
          <a:p>
            <a:r>
              <a:rPr lang="en-US" cap="all" dirty="0" smtClean="0"/>
              <a:t>Plan Features</a:t>
            </a:r>
            <a:endParaRPr lang="en-US" cap="all" dirty="0"/>
          </a:p>
        </p:txBody>
      </p:sp>
      <p:graphicFrame>
        <p:nvGraphicFramePr>
          <p:cNvPr id="47" name="Company Contrib:table"/>
          <p:cNvGraphicFramePr>
            <a:graphicFrameLocks noGrp="1"/>
          </p:cNvGraphicFramePr>
          <p:nvPr>
            <p:extLst>
              <p:ext uri="{D42A27DB-BD31-4B8C-83A1-F6EECF244321}">
                <p14:modId xmlns:p14="http://schemas.microsoft.com/office/powerpoint/2010/main" val="2580339749"/>
              </p:ext>
            </p:extLst>
          </p:nvPr>
        </p:nvGraphicFramePr>
        <p:xfrm>
          <a:off x="5038723" y="2682633"/>
          <a:ext cx="3192465" cy="1828800"/>
        </p:xfrm>
        <a:graphic>
          <a:graphicData uri="http://schemas.openxmlformats.org/drawingml/2006/table">
            <a:tbl>
              <a:tblPr>
                <a:tableStyleId>{B301B821-A1FF-4177-AEE7-76D212191A09}</a:tableStyleId>
              </a:tblPr>
              <a:tblGrid>
                <a:gridCol w="1505236"/>
                <a:gridCol w="1687229"/>
              </a:tblGrid>
              <a:tr h="475599">
                <a:tc>
                  <a:txBody>
                    <a:bodyPr/>
                    <a:lstStyle/>
                    <a:p>
                      <a:r>
                        <a:rPr lang="en-US" sz="1600" b="0" dirty="0" smtClean="0">
                          <a:solidFill>
                            <a:srgbClr val="F79646"/>
                          </a:solidFill>
                        </a:rPr>
                        <a:t>[Contribution</a:t>
                      </a:r>
                      <a:r>
                        <a:rPr lang="en-US" sz="1600" b="0" baseline="0" dirty="0" smtClean="0">
                          <a:solidFill>
                            <a:srgbClr val="F79646"/>
                          </a:solidFill>
                        </a:rPr>
                        <a:t> type]</a:t>
                      </a:r>
                      <a:endParaRPr lang="en-US" sz="1600" b="0" dirty="0">
                        <a:solidFill>
                          <a:srgbClr val="F79646"/>
                        </a:solidFill>
                      </a:endParaRPr>
                    </a:p>
                  </a:txBody>
                  <a:tcPr>
                    <a:lnL w="28575"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rgbClr val="3B3B3B"/>
                          </a:solidFill>
                        </a:rPr>
                        <a:t>Years of </a:t>
                      </a:r>
                      <a:br>
                        <a:rPr lang="en-US" sz="1600" dirty="0" smtClean="0">
                          <a:solidFill>
                            <a:srgbClr val="3B3B3B"/>
                          </a:solidFill>
                        </a:rPr>
                      </a:br>
                      <a:r>
                        <a:rPr lang="en-US" sz="1600" dirty="0" smtClean="0">
                          <a:solidFill>
                            <a:srgbClr val="3B3B3B"/>
                          </a:solidFill>
                        </a:rPr>
                        <a:t>service</a:t>
                      </a:r>
                      <a:endParaRPr lang="en-US" sz="1600" dirty="0">
                        <a:solidFill>
                          <a:srgbClr val="3B3B3B"/>
                        </a:solidFill>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98216">
                <a:tc>
                  <a:txBody>
                    <a:bodyPr/>
                    <a:lstStyle/>
                    <a:p>
                      <a:r>
                        <a:rPr lang="en-US" sz="1600" b="1" dirty="0" smtClean="0">
                          <a:solidFill>
                            <a:srgbClr val="F79646"/>
                          </a:solidFill>
                        </a:rPr>
                        <a:t>[xx%]</a:t>
                      </a:r>
                      <a:endParaRPr lang="en-US" sz="1600" dirty="0">
                        <a:solidFill>
                          <a:srgbClr val="F7964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rgbClr val="F79646"/>
                          </a:solidFill>
                        </a:rPr>
                        <a:t>[xx years]</a:t>
                      </a:r>
                      <a:endParaRPr lang="en-US" sz="1600" b="1" dirty="0">
                        <a:solidFill>
                          <a:srgbClr val="F79646"/>
                        </a:solidFill>
                      </a:endParaRP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80571">
                <a:tc>
                  <a:txBody>
                    <a:bodyPr/>
                    <a:lstStyle/>
                    <a:p>
                      <a:r>
                        <a:rPr lang="en-US" sz="1600" b="1" dirty="0" smtClean="0">
                          <a:solidFill>
                            <a:srgbClr val="F79646"/>
                          </a:solidFill>
                        </a:rPr>
                        <a:t>[xx%]</a:t>
                      </a:r>
                      <a:endParaRPr lang="en-US" sz="1600" dirty="0">
                        <a:solidFill>
                          <a:srgbClr val="F7964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smtClean="0">
                          <a:solidFill>
                            <a:srgbClr val="F79646"/>
                          </a:solidFill>
                        </a:rPr>
                        <a:t>[xx years]</a:t>
                      </a:r>
                      <a:endParaRPr lang="en-US" sz="1600" b="1" dirty="0">
                        <a:solidFill>
                          <a:srgbClr val="F79646"/>
                        </a:solidFill>
                      </a:endParaRP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57200">
                <a:tc gridSpan="2">
                  <a:txBody>
                    <a:bodyPr/>
                    <a:lstStyle/>
                    <a:p>
                      <a:r>
                        <a:rPr lang="en-US" sz="1600" b="1" baseline="0" dirty="0" smtClean="0">
                          <a:solidFill>
                            <a:srgbClr val="F79646"/>
                          </a:solidFill>
                        </a:rPr>
                        <a:t>[further plan-specific detail on contribution type]</a:t>
                      </a:r>
                      <a:endParaRPr lang="en-US" sz="1600" b="1" dirty="0">
                        <a:solidFill>
                          <a:srgbClr val="F79646"/>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dirty="0"/>
                    </a:p>
                  </a:txBody>
                  <a:tcP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8" name="Company Contrib: details"/>
          <p:cNvSpPr txBox="1"/>
          <p:nvPr/>
        </p:nvSpPr>
        <p:spPr>
          <a:xfrm>
            <a:off x="5038724" y="1370474"/>
            <a:ext cx="3192464" cy="991041"/>
          </a:xfrm>
          <a:prstGeom prst="rect">
            <a:avLst/>
          </a:prstGeom>
          <a:noFill/>
        </p:spPr>
        <p:txBody>
          <a:bodyPr wrap="square" lIns="0" tIns="0" rIns="0" bIns="0" rtlCol="0">
            <a:spAutoFit/>
          </a:bodyPr>
          <a:lstStyle/>
          <a:p>
            <a:pPr>
              <a:lnSpc>
                <a:spcPct val="110000"/>
              </a:lnSpc>
              <a:spcAft>
                <a:spcPts val="600"/>
              </a:spcAft>
              <a:buClr>
                <a:schemeClr val="accent2"/>
              </a:buClr>
            </a:pPr>
            <a:r>
              <a:rPr lang="en-US" b="1" dirty="0" smtClean="0">
                <a:solidFill>
                  <a:srgbClr val="3B3B3B"/>
                </a:solidFill>
              </a:rPr>
              <a:t>Company Contribution:</a:t>
            </a:r>
          </a:p>
          <a:p>
            <a:pPr>
              <a:lnSpc>
                <a:spcPct val="110000"/>
              </a:lnSpc>
              <a:buClr>
                <a:schemeClr val="accent2"/>
              </a:buClr>
            </a:pPr>
            <a:r>
              <a:rPr lang="en-US" b="1" dirty="0">
                <a:solidFill>
                  <a:srgbClr val="F79646"/>
                </a:solidFill>
              </a:rPr>
              <a:t>[Describe the company match here]</a:t>
            </a:r>
          </a:p>
        </p:txBody>
      </p:sp>
      <p:sp>
        <p:nvSpPr>
          <p:cNvPr id="65" name="Rectangle 64"/>
          <p:cNvSpPr/>
          <p:nvPr/>
        </p:nvSpPr>
        <p:spPr>
          <a:xfrm>
            <a:off x="7477803" y="422214"/>
            <a:ext cx="1506770" cy="553544"/>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oAutofit/>
          </a:bodyPr>
          <a:lstStyle/>
          <a:p>
            <a:pPr algn="ctr"/>
            <a:r>
              <a:rPr lang="en-US" sz="1050" dirty="0">
                <a:solidFill>
                  <a:srgbClr val="FF00FF"/>
                </a:solidFill>
              </a:rPr>
              <a:t>See the appendix for slide variations.</a:t>
            </a:r>
            <a:endParaRPr lang="en-US" sz="1050" dirty="0" smtClean="0">
              <a:solidFill>
                <a:srgbClr val="FF00FF"/>
              </a:solidFill>
            </a:endParaRPr>
          </a:p>
        </p:txBody>
      </p:sp>
    </p:spTree>
    <p:extLst>
      <p:ext uri="{BB962C8B-B14F-4D97-AF65-F5344CB8AC3E}">
        <p14:creationId xmlns:p14="http://schemas.microsoft.com/office/powerpoint/2010/main" val="414510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rot="16200000">
            <a:off x="4326438" y="5484854"/>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grpSp>
        <p:nvGrpSpPr>
          <p:cNvPr id="28" name="vesting Icon"/>
          <p:cNvGrpSpPr/>
          <p:nvPr/>
        </p:nvGrpSpPr>
        <p:grpSpPr>
          <a:xfrm>
            <a:off x="1453857" y="5337577"/>
            <a:ext cx="388754" cy="437275"/>
            <a:chOff x="3565526" y="1873250"/>
            <a:chExt cx="1477963" cy="1676400"/>
          </a:xfrm>
          <a:solidFill>
            <a:srgbClr val="054C70"/>
          </a:solidFill>
        </p:grpSpPr>
        <p:sp>
          <p:nvSpPr>
            <p:cNvPr id="40" name="Freeform 7"/>
            <p:cNvSpPr>
              <a:spLocks noEditPoints="1"/>
            </p:cNvSpPr>
            <p:nvPr/>
          </p:nvSpPr>
          <p:spPr bwMode="auto">
            <a:xfrm>
              <a:off x="3565526" y="1873250"/>
              <a:ext cx="1477963" cy="1676400"/>
            </a:xfrm>
            <a:custGeom>
              <a:avLst/>
              <a:gdLst>
                <a:gd name="T0" fmla="*/ 221 w 1484"/>
                <a:gd name="T1" fmla="*/ 123 h 1684"/>
                <a:gd name="T2" fmla="*/ 221 w 1484"/>
                <a:gd name="T3" fmla="*/ 73 h 1684"/>
                <a:gd name="T4" fmla="*/ 288 w 1484"/>
                <a:gd name="T5" fmla="*/ 4 h 1684"/>
                <a:gd name="T6" fmla="*/ 355 w 1484"/>
                <a:gd name="T7" fmla="*/ 73 h 1684"/>
                <a:gd name="T8" fmla="*/ 355 w 1484"/>
                <a:gd name="T9" fmla="*/ 122 h 1684"/>
                <a:gd name="T10" fmla="*/ 1129 w 1484"/>
                <a:gd name="T11" fmla="*/ 122 h 1684"/>
                <a:gd name="T12" fmla="*/ 1129 w 1484"/>
                <a:gd name="T13" fmla="*/ 65 h 1684"/>
                <a:gd name="T14" fmla="*/ 1188 w 1484"/>
                <a:gd name="T15" fmla="*/ 4 h 1684"/>
                <a:gd name="T16" fmla="*/ 1260 w 1484"/>
                <a:gd name="T17" fmla="*/ 50 h 1684"/>
                <a:gd name="T18" fmla="*/ 1263 w 1484"/>
                <a:gd name="T19" fmla="*/ 79 h 1684"/>
                <a:gd name="T20" fmla="*/ 1263 w 1484"/>
                <a:gd name="T21" fmla="*/ 123 h 1684"/>
                <a:gd name="T22" fmla="*/ 1357 w 1484"/>
                <a:gd name="T23" fmla="*/ 123 h 1684"/>
                <a:gd name="T24" fmla="*/ 1483 w 1484"/>
                <a:gd name="T25" fmla="*/ 248 h 1684"/>
                <a:gd name="T26" fmla="*/ 1483 w 1484"/>
                <a:gd name="T27" fmla="*/ 522 h 1684"/>
                <a:gd name="T28" fmla="*/ 1483 w 1484"/>
                <a:gd name="T29" fmla="*/ 1552 h 1684"/>
                <a:gd name="T30" fmla="*/ 1380 w 1484"/>
                <a:gd name="T31" fmla="*/ 1682 h 1684"/>
                <a:gd name="T32" fmla="*/ 1354 w 1484"/>
                <a:gd name="T33" fmla="*/ 1684 h 1684"/>
                <a:gd name="T34" fmla="*/ 132 w 1484"/>
                <a:gd name="T35" fmla="*/ 1684 h 1684"/>
                <a:gd name="T36" fmla="*/ 1 w 1484"/>
                <a:gd name="T37" fmla="*/ 1554 h 1684"/>
                <a:gd name="T38" fmla="*/ 0 w 1484"/>
                <a:gd name="T39" fmla="*/ 254 h 1684"/>
                <a:gd name="T40" fmla="*/ 30 w 1484"/>
                <a:gd name="T41" fmla="*/ 163 h 1684"/>
                <a:gd name="T42" fmla="*/ 111 w 1484"/>
                <a:gd name="T43" fmla="*/ 123 h 1684"/>
                <a:gd name="T44" fmla="*/ 221 w 1484"/>
                <a:gd name="T45" fmla="*/ 123 h 1684"/>
                <a:gd name="T46" fmla="*/ 123 w 1484"/>
                <a:gd name="T47" fmla="*/ 555 h 1684"/>
                <a:gd name="T48" fmla="*/ 123 w 1484"/>
                <a:gd name="T49" fmla="*/ 1562 h 1684"/>
                <a:gd name="T50" fmla="*/ 1362 w 1484"/>
                <a:gd name="T51" fmla="*/ 1562 h 1684"/>
                <a:gd name="T52" fmla="*/ 1362 w 1484"/>
                <a:gd name="T53" fmla="*/ 555 h 1684"/>
                <a:gd name="T54" fmla="*/ 123 w 1484"/>
                <a:gd name="T55" fmla="*/ 555 h 1684"/>
                <a:gd name="T56" fmla="*/ 221 w 1484"/>
                <a:gd name="T57" fmla="*/ 278 h 1684"/>
                <a:gd name="T58" fmla="*/ 178 w 1484"/>
                <a:gd name="T59" fmla="*/ 400 h 1684"/>
                <a:gd name="T60" fmla="*/ 289 w 1484"/>
                <a:gd name="T61" fmla="*/ 483 h 1684"/>
                <a:gd name="T62" fmla="*/ 400 w 1484"/>
                <a:gd name="T63" fmla="*/ 395 h 1684"/>
                <a:gd name="T64" fmla="*/ 355 w 1484"/>
                <a:gd name="T65" fmla="*/ 279 h 1684"/>
                <a:gd name="T66" fmla="*/ 355 w 1484"/>
                <a:gd name="T67" fmla="*/ 327 h 1684"/>
                <a:gd name="T68" fmla="*/ 287 w 1484"/>
                <a:gd name="T69" fmla="*/ 389 h 1684"/>
                <a:gd name="T70" fmla="*/ 221 w 1484"/>
                <a:gd name="T71" fmla="*/ 327 h 1684"/>
                <a:gd name="T72" fmla="*/ 221 w 1484"/>
                <a:gd name="T73" fmla="*/ 278 h 1684"/>
                <a:gd name="T74" fmla="*/ 1129 w 1484"/>
                <a:gd name="T75" fmla="*/ 278 h 1684"/>
                <a:gd name="T76" fmla="*/ 1088 w 1484"/>
                <a:gd name="T77" fmla="*/ 407 h 1684"/>
                <a:gd name="T78" fmla="*/ 1205 w 1484"/>
                <a:gd name="T79" fmla="*/ 483 h 1684"/>
                <a:gd name="T80" fmla="*/ 1310 w 1484"/>
                <a:gd name="T81" fmla="*/ 386 h 1684"/>
                <a:gd name="T82" fmla="*/ 1263 w 1484"/>
                <a:gd name="T83" fmla="*/ 280 h 1684"/>
                <a:gd name="T84" fmla="*/ 1263 w 1484"/>
                <a:gd name="T85" fmla="*/ 324 h 1684"/>
                <a:gd name="T86" fmla="*/ 1196 w 1484"/>
                <a:gd name="T87" fmla="*/ 389 h 1684"/>
                <a:gd name="T88" fmla="*/ 1129 w 1484"/>
                <a:gd name="T89" fmla="*/ 324 h 1684"/>
                <a:gd name="T90" fmla="*/ 1129 w 1484"/>
                <a:gd name="T91" fmla="*/ 278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4" h="1684">
                  <a:moveTo>
                    <a:pt x="221" y="123"/>
                  </a:moveTo>
                  <a:cubicBezTo>
                    <a:pt x="221" y="105"/>
                    <a:pt x="220" y="89"/>
                    <a:pt x="221" y="73"/>
                  </a:cubicBezTo>
                  <a:cubicBezTo>
                    <a:pt x="222" y="32"/>
                    <a:pt x="250" y="4"/>
                    <a:pt x="288" y="4"/>
                  </a:cubicBezTo>
                  <a:cubicBezTo>
                    <a:pt x="326" y="4"/>
                    <a:pt x="354" y="33"/>
                    <a:pt x="355" y="73"/>
                  </a:cubicBezTo>
                  <a:cubicBezTo>
                    <a:pt x="356" y="89"/>
                    <a:pt x="355" y="105"/>
                    <a:pt x="355" y="122"/>
                  </a:cubicBezTo>
                  <a:cubicBezTo>
                    <a:pt x="614" y="122"/>
                    <a:pt x="869" y="122"/>
                    <a:pt x="1129" y="122"/>
                  </a:cubicBezTo>
                  <a:cubicBezTo>
                    <a:pt x="1129" y="103"/>
                    <a:pt x="1128" y="84"/>
                    <a:pt x="1129" y="65"/>
                  </a:cubicBezTo>
                  <a:cubicBezTo>
                    <a:pt x="1131" y="33"/>
                    <a:pt x="1157" y="8"/>
                    <a:pt x="1188" y="4"/>
                  </a:cubicBezTo>
                  <a:cubicBezTo>
                    <a:pt x="1220" y="0"/>
                    <a:pt x="1250" y="19"/>
                    <a:pt x="1260" y="50"/>
                  </a:cubicBezTo>
                  <a:cubicBezTo>
                    <a:pt x="1263" y="59"/>
                    <a:pt x="1263" y="69"/>
                    <a:pt x="1263" y="79"/>
                  </a:cubicBezTo>
                  <a:cubicBezTo>
                    <a:pt x="1264" y="93"/>
                    <a:pt x="1263" y="107"/>
                    <a:pt x="1263" y="123"/>
                  </a:cubicBezTo>
                  <a:cubicBezTo>
                    <a:pt x="1296" y="123"/>
                    <a:pt x="1327" y="123"/>
                    <a:pt x="1357" y="123"/>
                  </a:cubicBezTo>
                  <a:cubicBezTo>
                    <a:pt x="1435" y="123"/>
                    <a:pt x="1482" y="169"/>
                    <a:pt x="1483" y="248"/>
                  </a:cubicBezTo>
                  <a:cubicBezTo>
                    <a:pt x="1484" y="339"/>
                    <a:pt x="1483" y="431"/>
                    <a:pt x="1483" y="522"/>
                  </a:cubicBezTo>
                  <a:cubicBezTo>
                    <a:pt x="1483" y="865"/>
                    <a:pt x="1483" y="1209"/>
                    <a:pt x="1483" y="1552"/>
                  </a:cubicBezTo>
                  <a:cubicBezTo>
                    <a:pt x="1483" y="1620"/>
                    <a:pt x="1444" y="1670"/>
                    <a:pt x="1380" y="1682"/>
                  </a:cubicBezTo>
                  <a:cubicBezTo>
                    <a:pt x="1371" y="1683"/>
                    <a:pt x="1363" y="1684"/>
                    <a:pt x="1354" y="1684"/>
                  </a:cubicBezTo>
                  <a:cubicBezTo>
                    <a:pt x="947" y="1684"/>
                    <a:pt x="539" y="1684"/>
                    <a:pt x="132" y="1684"/>
                  </a:cubicBezTo>
                  <a:cubicBezTo>
                    <a:pt x="54" y="1684"/>
                    <a:pt x="1" y="1632"/>
                    <a:pt x="1" y="1554"/>
                  </a:cubicBezTo>
                  <a:cubicBezTo>
                    <a:pt x="0" y="1121"/>
                    <a:pt x="1" y="687"/>
                    <a:pt x="0" y="254"/>
                  </a:cubicBezTo>
                  <a:cubicBezTo>
                    <a:pt x="0" y="220"/>
                    <a:pt x="8" y="189"/>
                    <a:pt x="30" y="163"/>
                  </a:cubicBezTo>
                  <a:cubicBezTo>
                    <a:pt x="51" y="137"/>
                    <a:pt x="77" y="123"/>
                    <a:pt x="111" y="123"/>
                  </a:cubicBezTo>
                  <a:cubicBezTo>
                    <a:pt x="146" y="123"/>
                    <a:pt x="182" y="123"/>
                    <a:pt x="221" y="123"/>
                  </a:cubicBezTo>
                  <a:close/>
                  <a:moveTo>
                    <a:pt x="123" y="555"/>
                  </a:moveTo>
                  <a:cubicBezTo>
                    <a:pt x="123" y="891"/>
                    <a:pt x="123" y="1226"/>
                    <a:pt x="123" y="1562"/>
                  </a:cubicBezTo>
                  <a:cubicBezTo>
                    <a:pt x="536" y="1562"/>
                    <a:pt x="948" y="1562"/>
                    <a:pt x="1362" y="1562"/>
                  </a:cubicBezTo>
                  <a:cubicBezTo>
                    <a:pt x="1362" y="1226"/>
                    <a:pt x="1362" y="891"/>
                    <a:pt x="1362" y="555"/>
                  </a:cubicBezTo>
                  <a:cubicBezTo>
                    <a:pt x="948" y="555"/>
                    <a:pt x="536" y="555"/>
                    <a:pt x="123" y="555"/>
                  </a:cubicBezTo>
                  <a:close/>
                  <a:moveTo>
                    <a:pt x="221" y="278"/>
                  </a:moveTo>
                  <a:cubicBezTo>
                    <a:pt x="182" y="302"/>
                    <a:pt x="165" y="353"/>
                    <a:pt x="178" y="400"/>
                  </a:cubicBezTo>
                  <a:cubicBezTo>
                    <a:pt x="192" y="449"/>
                    <a:pt x="238" y="484"/>
                    <a:pt x="289" y="483"/>
                  </a:cubicBezTo>
                  <a:cubicBezTo>
                    <a:pt x="341" y="483"/>
                    <a:pt x="386" y="447"/>
                    <a:pt x="400" y="395"/>
                  </a:cubicBezTo>
                  <a:cubicBezTo>
                    <a:pt x="411" y="351"/>
                    <a:pt x="392" y="300"/>
                    <a:pt x="355" y="279"/>
                  </a:cubicBezTo>
                  <a:cubicBezTo>
                    <a:pt x="355" y="296"/>
                    <a:pt x="356" y="312"/>
                    <a:pt x="355" y="327"/>
                  </a:cubicBezTo>
                  <a:cubicBezTo>
                    <a:pt x="352" y="363"/>
                    <a:pt x="323" y="390"/>
                    <a:pt x="287" y="389"/>
                  </a:cubicBezTo>
                  <a:cubicBezTo>
                    <a:pt x="252" y="389"/>
                    <a:pt x="223" y="362"/>
                    <a:pt x="221" y="327"/>
                  </a:cubicBezTo>
                  <a:cubicBezTo>
                    <a:pt x="220" y="312"/>
                    <a:pt x="221" y="296"/>
                    <a:pt x="221" y="278"/>
                  </a:cubicBezTo>
                  <a:close/>
                  <a:moveTo>
                    <a:pt x="1129" y="278"/>
                  </a:moveTo>
                  <a:cubicBezTo>
                    <a:pt x="1087" y="305"/>
                    <a:pt x="1071" y="360"/>
                    <a:pt x="1088" y="407"/>
                  </a:cubicBezTo>
                  <a:cubicBezTo>
                    <a:pt x="1105" y="455"/>
                    <a:pt x="1155" y="488"/>
                    <a:pt x="1205" y="483"/>
                  </a:cubicBezTo>
                  <a:cubicBezTo>
                    <a:pt x="1259" y="478"/>
                    <a:pt x="1302" y="438"/>
                    <a:pt x="1310" y="386"/>
                  </a:cubicBezTo>
                  <a:cubicBezTo>
                    <a:pt x="1316" y="342"/>
                    <a:pt x="1295" y="293"/>
                    <a:pt x="1263" y="280"/>
                  </a:cubicBezTo>
                  <a:cubicBezTo>
                    <a:pt x="1263" y="295"/>
                    <a:pt x="1264" y="310"/>
                    <a:pt x="1263" y="324"/>
                  </a:cubicBezTo>
                  <a:cubicBezTo>
                    <a:pt x="1261" y="362"/>
                    <a:pt x="1233" y="390"/>
                    <a:pt x="1196" y="389"/>
                  </a:cubicBezTo>
                  <a:cubicBezTo>
                    <a:pt x="1159" y="389"/>
                    <a:pt x="1130" y="362"/>
                    <a:pt x="1129" y="324"/>
                  </a:cubicBezTo>
                  <a:cubicBezTo>
                    <a:pt x="1128" y="310"/>
                    <a:pt x="1129" y="295"/>
                    <a:pt x="1129" y="27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692651" y="2503488"/>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p:nvSpPr>
          <p:spPr bwMode="auto">
            <a:xfrm>
              <a:off x="3765551" y="2735263"/>
              <a:ext cx="152400" cy="152400"/>
            </a:xfrm>
            <a:custGeom>
              <a:avLst/>
              <a:gdLst>
                <a:gd name="T0" fmla="*/ 0 w 153"/>
                <a:gd name="T1" fmla="*/ 0 h 154"/>
                <a:gd name="T2" fmla="*/ 153 w 153"/>
                <a:gd name="T3" fmla="*/ 0 h 154"/>
                <a:gd name="T4" fmla="*/ 153 w 153"/>
                <a:gd name="T5" fmla="*/ 154 h 154"/>
                <a:gd name="T6" fmla="*/ 0 w 153"/>
                <a:gd name="T7" fmla="*/ 154 h 154"/>
                <a:gd name="T8" fmla="*/ 0 w 153"/>
                <a:gd name="T9" fmla="*/ 0 h 154"/>
              </a:gdLst>
              <a:ahLst/>
              <a:cxnLst>
                <a:cxn ang="0">
                  <a:pos x="T0" y="T1"/>
                </a:cxn>
                <a:cxn ang="0">
                  <a:pos x="T2" y="T3"/>
                </a:cxn>
                <a:cxn ang="0">
                  <a:pos x="T4" y="T5"/>
                </a:cxn>
                <a:cxn ang="0">
                  <a:pos x="T6" y="T7"/>
                </a:cxn>
                <a:cxn ang="0">
                  <a:pos x="T8" y="T9"/>
                </a:cxn>
              </a:cxnLst>
              <a:rect l="0" t="0" r="r" b="b"/>
              <a:pathLst>
                <a:path w="153" h="154">
                  <a:moveTo>
                    <a:pt x="0" y="0"/>
                  </a:moveTo>
                  <a:cubicBezTo>
                    <a:pt x="52" y="0"/>
                    <a:pt x="101" y="0"/>
                    <a:pt x="153" y="0"/>
                  </a:cubicBezTo>
                  <a:cubicBezTo>
                    <a:pt x="153" y="51"/>
                    <a:pt x="153" y="102"/>
                    <a:pt x="153" y="154"/>
                  </a:cubicBezTo>
                  <a:cubicBezTo>
                    <a:pt x="102" y="154"/>
                    <a:pt x="52" y="154"/>
                    <a:pt x="0" y="154"/>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p:nvSpPr>
          <p:spPr bwMode="auto">
            <a:xfrm>
              <a:off x="3995738" y="2735263"/>
              <a:ext cx="152400" cy="152400"/>
            </a:xfrm>
            <a:custGeom>
              <a:avLst/>
              <a:gdLst>
                <a:gd name="T0" fmla="*/ 153 w 153"/>
                <a:gd name="T1" fmla="*/ 154 h 154"/>
                <a:gd name="T2" fmla="*/ 0 w 153"/>
                <a:gd name="T3" fmla="*/ 154 h 154"/>
                <a:gd name="T4" fmla="*/ 0 w 153"/>
                <a:gd name="T5" fmla="*/ 0 h 154"/>
                <a:gd name="T6" fmla="*/ 153 w 153"/>
                <a:gd name="T7" fmla="*/ 0 h 154"/>
                <a:gd name="T8" fmla="*/ 153 w 153"/>
                <a:gd name="T9" fmla="*/ 154 h 154"/>
              </a:gdLst>
              <a:ahLst/>
              <a:cxnLst>
                <a:cxn ang="0">
                  <a:pos x="T0" y="T1"/>
                </a:cxn>
                <a:cxn ang="0">
                  <a:pos x="T2" y="T3"/>
                </a:cxn>
                <a:cxn ang="0">
                  <a:pos x="T4" y="T5"/>
                </a:cxn>
                <a:cxn ang="0">
                  <a:pos x="T6" y="T7"/>
                </a:cxn>
                <a:cxn ang="0">
                  <a:pos x="T8" y="T9"/>
                </a:cxn>
              </a:cxnLst>
              <a:rect l="0" t="0" r="r" b="b"/>
              <a:pathLst>
                <a:path w="153" h="154">
                  <a:moveTo>
                    <a:pt x="153" y="154"/>
                  </a:moveTo>
                  <a:cubicBezTo>
                    <a:pt x="102" y="154"/>
                    <a:pt x="52" y="154"/>
                    <a:pt x="0" y="154"/>
                  </a:cubicBezTo>
                  <a:cubicBezTo>
                    <a:pt x="0" y="102"/>
                    <a:pt x="0" y="52"/>
                    <a:pt x="0" y="0"/>
                  </a:cubicBezTo>
                  <a:cubicBezTo>
                    <a:pt x="51" y="0"/>
                    <a:pt x="102" y="0"/>
                    <a:pt x="153" y="0"/>
                  </a:cubicBezTo>
                  <a:cubicBezTo>
                    <a:pt x="153" y="51"/>
                    <a:pt x="153" y="101"/>
                    <a:pt x="153" y="154"/>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p:cNvSpPr>
            <p:nvPr/>
          </p:nvSpPr>
          <p:spPr bwMode="auto">
            <a:xfrm>
              <a:off x="4460876"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1" y="0"/>
                    <a:pt x="153" y="0"/>
                  </a:cubicBezTo>
                  <a:cubicBezTo>
                    <a:pt x="153" y="51"/>
                    <a:pt x="153" y="101"/>
                    <a:pt x="153" y="153"/>
                  </a:cubicBezTo>
                  <a:cubicBezTo>
                    <a:pt x="102" y="153"/>
                    <a:pt x="52" y="153"/>
                    <a:pt x="0" y="153"/>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4692651" y="2735263"/>
              <a:ext cx="152400" cy="152400"/>
            </a:xfrm>
            <a:custGeom>
              <a:avLst/>
              <a:gdLst>
                <a:gd name="T0" fmla="*/ 0 w 153"/>
                <a:gd name="T1" fmla="*/ 0 h 153"/>
                <a:gd name="T2" fmla="*/ 153 w 153"/>
                <a:gd name="T3" fmla="*/ 0 h 153"/>
                <a:gd name="T4" fmla="*/ 153 w 153"/>
                <a:gd name="T5" fmla="*/ 153 h 153"/>
                <a:gd name="T6" fmla="*/ 0 w 153"/>
                <a:gd name="T7" fmla="*/ 153 h 153"/>
                <a:gd name="T8" fmla="*/ 0 w 153"/>
                <a:gd name="T9" fmla="*/ 0 h 153"/>
              </a:gdLst>
              <a:ahLst/>
              <a:cxnLst>
                <a:cxn ang="0">
                  <a:pos x="T0" y="T1"/>
                </a:cxn>
                <a:cxn ang="0">
                  <a:pos x="T2" y="T3"/>
                </a:cxn>
                <a:cxn ang="0">
                  <a:pos x="T4" y="T5"/>
                </a:cxn>
                <a:cxn ang="0">
                  <a:pos x="T6" y="T7"/>
                </a:cxn>
                <a:cxn ang="0">
                  <a:pos x="T8" y="T9"/>
                </a:cxn>
              </a:cxnLst>
              <a:rect l="0" t="0" r="r" b="b"/>
              <a:pathLst>
                <a:path w="153" h="153">
                  <a:moveTo>
                    <a:pt x="0" y="0"/>
                  </a:moveTo>
                  <a:cubicBezTo>
                    <a:pt x="52" y="0"/>
                    <a:pt x="102" y="0"/>
                    <a:pt x="153" y="0"/>
                  </a:cubicBezTo>
                  <a:cubicBezTo>
                    <a:pt x="153" y="51"/>
                    <a:pt x="153" y="101"/>
                    <a:pt x="153" y="153"/>
                  </a:cubicBezTo>
                  <a:cubicBezTo>
                    <a:pt x="103" y="153"/>
                    <a:pt x="52" y="153"/>
                    <a:pt x="0" y="153"/>
                  </a:cubicBezTo>
                  <a:cubicBezTo>
                    <a:pt x="0" y="103"/>
                    <a:pt x="0" y="53"/>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3765551" y="2967038"/>
              <a:ext cx="152400" cy="152400"/>
            </a:xfrm>
            <a:custGeom>
              <a:avLst/>
              <a:gdLst>
                <a:gd name="T0" fmla="*/ 153 w 153"/>
                <a:gd name="T1" fmla="*/ 0 h 153"/>
                <a:gd name="T2" fmla="*/ 153 w 153"/>
                <a:gd name="T3" fmla="*/ 153 h 153"/>
                <a:gd name="T4" fmla="*/ 0 w 153"/>
                <a:gd name="T5" fmla="*/ 153 h 153"/>
                <a:gd name="T6" fmla="*/ 0 w 153"/>
                <a:gd name="T7" fmla="*/ 0 h 153"/>
                <a:gd name="T8" fmla="*/ 153 w 153"/>
                <a:gd name="T9" fmla="*/ 0 h 153"/>
              </a:gdLst>
              <a:ahLst/>
              <a:cxnLst>
                <a:cxn ang="0">
                  <a:pos x="T0" y="T1"/>
                </a:cxn>
                <a:cxn ang="0">
                  <a:pos x="T2" y="T3"/>
                </a:cxn>
                <a:cxn ang="0">
                  <a:pos x="T4" y="T5"/>
                </a:cxn>
                <a:cxn ang="0">
                  <a:pos x="T6" y="T7"/>
                </a:cxn>
                <a:cxn ang="0">
                  <a:pos x="T8" y="T9"/>
                </a:cxn>
              </a:cxnLst>
              <a:rect l="0" t="0" r="r" b="b"/>
              <a:pathLst>
                <a:path w="153" h="153">
                  <a:moveTo>
                    <a:pt x="153" y="0"/>
                  </a:moveTo>
                  <a:cubicBezTo>
                    <a:pt x="153" y="52"/>
                    <a:pt x="153" y="102"/>
                    <a:pt x="153" y="153"/>
                  </a:cubicBezTo>
                  <a:cubicBezTo>
                    <a:pt x="102" y="153"/>
                    <a:pt x="52" y="153"/>
                    <a:pt x="0" y="153"/>
                  </a:cubicBezTo>
                  <a:cubicBezTo>
                    <a:pt x="0" y="103"/>
                    <a:pt x="0" y="52"/>
                    <a:pt x="0" y="0"/>
                  </a:cubicBezTo>
                  <a:cubicBezTo>
                    <a:pt x="51" y="0"/>
                    <a:pt x="101" y="0"/>
                    <a:pt x="153"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4692651" y="2967038"/>
              <a:ext cx="153988" cy="152400"/>
            </a:xfrm>
            <a:custGeom>
              <a:avLst/>
              <a:gdLst>
                <a:gd name="T0" fmla="*/ 0 w 154"/>
                <a:gd name="T1" fmla="*/ 0 h 153"/>
                <a:gd name="T2" fmla="*/ 154 w 154"/>
                <a:gd name="T3" fmla="*/ 0 h 153"/>
                <a:gd name="T4" fmla="*/ 154 w 154"/>
                <a:gd name="T5" fmla="*/ 153 h 153"/>
                <a:gd name="T6" fmla="*/ 0 w 154"/>
                <a:gd name="T7" fmla="*/ 153 h 153"/>
                <a:gd name="T8" fmla="*/ 0 w 154"/>
                <a:gd name="T9" fmla="*/ 0 h 153"/>
              </a:gdLst>
              <a:ahLst/>
              <a:cxnLst>
                <a:cxn ang="0">
                  <a:pos x="T0" y="T1"/>
                </a:cxn>
                <a:cxn ang="0">
                  <a:pos x="T2" y="T3"/>
                </a:cxn>
                <a:cxn ang="0">
                  <a:pos x="T4" y="T5"/>
                </a:cxn>
                <a:cxn ang="0">
                  <a:pos x="T6" y="T7"/>
                </a:cxn>
                <a:cxn ang="0">
                  <a:pos x="T8" y="T9"/>
                </a:cxn>
              </a:cxnLst>
              <a:rect l="0" t="0" r="r" b="b"/>
              <a:pathLst>
                <a:path w="154" h="153">
                  <a:moveTo>
                    <a:pt x="0" y="0"/>
                  </a:moveTo>
                  <a:cubicBezTo>
                    <a:pt x="52" y="0"/>
                    <a:pt x="102" y="0"/>
                    <a:pt x="154" y="0"/>
                  </a:cubicBezTo>
                  <a:cubicBezTo>
                    <a:pt x="154" y="52"/>
                    <a:pt x="154" y="102"/>
                    <a:pt x="154" y="153"/>
                  </a:cubicBezTo>
                  <a:cubicBezTo>
                    <a:pt x="102" y="153"/>
                    <a:pt x="52" y="153"/>
                    <a:pt x="0" y="153"/>
                  </a:cubicBezTo>
                  <a:cubicBezTo>
                    <a:pt x="0" y="102"/>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p:cNvSpPr>
            <p:nvPr/>
          </p:nvSpPr>
          <p:spPr bwMode="auto">
            <a:xfrm>
              <a:off x="3995738" y="2503488"/>
              <a:ext cx="152400" cy="152400"/>
            </a:xfrm>
            <a:custGeom>
              <a:avLst/>
              <a:gdLst>
                <a:gd name="T0" fmla="*/ 0 w 153"/>
                <a:gd name="T1" fmla="*/ 154 h 154"/>
                <a:gd name="T2" fmla="*/ 0 w 153"/>
                <a:gd name="T3" fmla="*/ 0 h 154"/>
                <a:gd name="T4" fmla="*/ 153 w 153"/>
                <a:gd name="T5" fmla="*/ 0 h 154"/>
                <a:gd name="T6" fmla="*/ 153 w 153"/>
                <a:gd name="T7" fmla="*/ 154 h 154"/>
                <a:gd name="T8" fmla="*/ 0 w 153"/>
                <a:gd name="T9" fmla="*/ 154 h 154"/>
              </a:gdLst>
              <a:ahLst/>
              <a:cxnLst>
                <a:cxn ang="0">
                  <a:pos x="T0" y="T1"/>
                </a:cxn>
                <a:cxn ang="0">
                  <a:pos x="T2" y="T3"/>
                </a:cxn>
                <a:cxn ang="0">
                  <a:pos x="T4" y="T5"/>
                </a:cxn>
                <a:cxn ang="0">
                  <a:pos x="T6" y="T7"/>
                </a:cxn>
                <a:cxn ang="0">
                  <a:pos x="T8" y="T9"/>
                </a:cxn>
              </a:cxnLst>
              <a:rect l="0" t="0" r="r" b="b"/>
              <a:pathLst>
                <a:path w="153" h="154">
                  <a:moveTo>
                    <a:pt x="0" y="154"/>
                  </a:moveTo>
                  <a:cubicBezTo>
                    <a:pt x="0" y="102"/>
                    <a:pt x="0" y="52"/>
                    <a:pt x="0" y="0"/>
                  </a:cubicBezTo>
                  <a:cubicBezTo>
                    <a:pt x="52" y="0"/>
                    <a:pt x="102" y="0"/>
                    <a:pt x="153" y="0"/>
                  </a:cubicBezTo>
                  <a:cubicBezTo>
                    <a:pt x="153" y="52"/>
                    <a:pt x="153" y="102"/>
                    <a:pt x="153" y="154"/>
                  </a:cubicBezTo>
                  <a:cubicBezTo>
                    <a:pt x="103" y="154"/>
                    <a:pt x="53" y="154"/>
                    <a:pt x="0" y="154"/>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p:cNvSpPr>
            <p:nvPr/>
          </p:nvSpPr>
          <p:spPr bwMode="auto">
            <a:xfrm>
              <a:off x="4460876" y="2503488"/>
              <a:ext cx="152400"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1"/>
                    <a:pt x="152" y="102"/>
                    <a:pt x="152" y="154"/>
                  </a:cubicBezTo>
                  <a:cubicBezTo>
                    <a:pt x="101" y="154"/>
                    <a:pt x="51" y="154"/>
                    <a:pt x="0" y="154"/>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8"/>
            <p:cNvSpPr>
              <a:spLocks/>
            </p:cNvSpPr>
            <p:nvPr/>
          </p:nvSpPr>
          <p:spPr bwMode="auto">
            <a:xfrm>
              <a:off x="3995738" y="2965450"/>
              <a:ext cx="153988" cy="153988"/>
            </a:xfrm>
            <a:custGeom>
              <a:avLst/>
              <a:gdLst>
                <a:gd name="T0" fmla="*/ 155 w 155"/>
                <a:gd name="T1" fmla="*/ 0 h 154"/>
                <a:gd name="T2" fmla="*/ 155 w 155"/>
                <a:gd name="T3" fmla="*/ 154 h 154"/>
                <a:gd name="T4" fmla="*/ 0 w 155"/>
                <a:gd name="T5" fmla="*/ 154 h 154"/>
                <a:gd name="T6" fmla="*/ 0 w 155"/>
                <a:gd name="T7" fmla="*/ 109 h 154"/>
                <a:gd name="T8" fmla="*/ 0 w 155"/>
                <a:gd name="T9" fmla="*/ 15 h 154"/>
                <a:gd name="T10" fmla="*/ 13 w 155"/>
                <a:gd name="T11" fmla="*/ 0 h 154"/>
                <a:gd name="T12" fmla="*/ 155 w 155"/>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5" h="154">
                  <a:moveTo>
                    <a:pt x="155" y="0"/>
                  </a:moveTo>
                  <a:cubicBezTo>
                    <a:pt x="155" y="53"/>
                    <a:pt x="155" y="102"/>
                    <a:pt x="155" y="154"/>
                  </a:cubicBezTo>
                  <a:cubicBezTo>
                    <a:pt x="104" y="154"/>
                    <a:pt x="54" y="154"/>
                    <a:pt x="0" y="154"/>
                  </a:cubicBezTo>
                  <a:cubicBezTo>
                    <a:pt x="0" y="139"/>
                    <a:pt x="0" y="124"/>
                    <a:pt x="0" y="109"/>
                  </a:cubicBezTo>
                  <a:cubicBezTo>
                    <a:pt x="0" y="77"/>
                    <a:pt x="0" y="46"/>
                    <a:pt x="0" y="15"/>
                  </a:cubicBezTo>
                  <a:cubicBezTo>
                    <a:pt x="0" y="6"/>
                    <a:pt x="2" y="0"/>
                    <a:pt x="13" y="0"/>
                  </a:cubicBezTo>
                  <a:cubicBezTo>
                    <a:pt x="59" y="0"/>
                    <a:pt x="106" y="0"/>
                    <a:pt x="155"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9"/>
            <p:cNvSpPr>
              <a:spLocks/>
            </p:cNvSpPr>
            <p:nvPr/>
          </p:nvSpPr>
          <p:spPr bwMode="auto">
            <a:xfrm>
              <a:off x="4460876" y="2965450"/>
              <a:ext cx="153988" cy="153988"/>
            </a:xfrm>
            <a:custGeom>
              <a:avLst/>
              <a:gdLst>
                <a:gd name="T0" fmla="*/ 154 w 154"/>
                <a:gd name="T1" fmla="*/ 155 h 155"/>
                <a:gd name="T2" fmla="*/ 0 w 154"/>
                <a:gd name="T3" fmla="*/ 155 h 155"/>
                <a:gd name="T4" fmla="*/ 0 w 154"/>
                <a:gd name="T5" fmla="*/ 1 h 155"/>
                <a:gd name="T6" fmla="*/ 53 w 154"/>
                <a:gd name="T7" fmla="*/ 1 h 155"/>
                <a:gd name="T8" fmla="*/ 139 w 154"/>
                <a:gd name="T9" fmla="*/ 1 h 155"/>
                <a:gd name="T10" fmla="*/ 153 w 154"/>
                <a:gd name="T11" fmla="*/ 12 h 155"/>
                <a:gd name="T12" fmla="*/ 154 w 154"/>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54" h="155">
                  <a:moveTo>
                    <a:pt x="154" y="155"/>
                  </a:moveTo>
                  <a:cubicBezTo>
                    <a:pt x="101" y="155"/>
                    <a:pt x="51" y="155"/>
                    <a:pt x="0" y="155"/>
                  </a:cubicBezTo>
                  <a:cubicBezTo>
                    <a:pt x="0" y="104"/>
                    <a:pt x="0" y="54"/>
                    <a:pt x="0" y="1"/>
                  </a:cubicBezTo>
                  <a:cubicBezTo>
                    <a:pt x="18" y="1"/>
                    <a:pt x="35" y="1"/>
                    <a:pt x="53" y="1"/>
                  </a:cubicBezTo>
                  <a:cubicBezTo>
                    <a:pt x="82" y="1"/>
                    <a:pt x="110" y="0"/>
                    <a:pt x="139" y="1"/>
                  </a:cubicBezTo>
                  <a:cubicBezTo>
                    <a:pt x="144" y="2"/>
                    <a:pt x="153" y="8"/>
                    <a:pt x="153" y="12"/>
                  </a:cubicBezTo>
                  <a:cubicBezTo>
                    <a:pt x="154" y="59"/>
                    <a:pt x="154" y="106"/>
                    <a:pt x="154" y="155"/>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20"/>
            <p:cNvSpPr>
              <a:spLocks/>
            </p:cNvSpPr>
            <p:nvPr/>
          </p:nvSpPr>
          <p:spPr bwMode="auto">
            <a:xfrm>
              <a:off x="4229101" y="2503488"/>
              <a:ext cx="150813" cy="152400"/>
            </a:xfrm>
            <a:custGeom>
              <a:avLst/>
              <a:gdLst>
                <a:gd name="T0" fmla="*/ 0 w 152"/>
                <a:gd name="T1" fmla="*/ 0 h 154"/>
                <a:gd name="T2" fmla="*/ 152 w 152"/>
                <a:gd name="T3" fmla="*/ 0 h 154"/>
                <a:gd name="T4" fmla="*/ 152 w 152"/>
                <a:gd name="T5" fmla="*/ 154 h 154"/>
                <a:gd name="T6" fmla="*/ 0 w 152"/>
                <a:gd name="T7" fmla="*/ 154 h 154"/>
                <a:gd name="T8" fmla="*/ 0 w 152"/>
                <a:gd name="T9" fmla="*/ 0 h 154"/>
              </a:gdLst>
              <a:ahLst/>
              <a:cxnLst>
                <a:cxn ang="0">
                  <a:pos x="T0" y="T1"/>
                </a:cxn>
                <a:cxn ang="0">
                  <a:pos x="T2" y="T3"/>
                </a:cxn>
                <a:cxn ang="0">
                  <a:pos x="T4" y="T5"/>
                </a:cxn>
                <a:cxn ang="0">
                  <a:pos x="T6" y="T7"/>
                </a:cxn>
                <a:cxn ang="0">
                  <a:pos x="T8" y="T9"/>
                </a:cxn>
              </a:cxnLst>
              <a:rect l="0" t="0" r="r" b="b"/>
              <a:pathLst>
                <a:path w="152" h="154">
                  <a:moveTo>
                    <a:pt x="0" y="0"/>
                  </a:moveTo>
                  <a:cubicBezTo>
                    <a:pt x="51" y="0"/>
                    <a:pt x="101" y="0"/>
                    <a:pt x="152" y="0"/>
                  </a:cubicBezTo>
                  <a:cubicBezTo>
                    <a:pt x="152" y="52"/>
                    <a:pt x="152" y="102"/>
                    <a:pt x="152" y="154"/>
                  </a:cubicBezTo>
                  <a:cubicBezTo>
                    <a:pt x="102" y="154"/>
                    <a:pt x="52" y="154"/>
                    <a:pt x="0" y="154"/>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21"/>
            <p:cNvSpPr>
              <a:spLocks/>
            </p:cNvSpPr>
            <p:nvPr/>
          </p:nvSpPr>
          <p:spPr bwMode="auto">
            <a:xfrm>
              <a:off x="4229101" y="2735263"/>
              <a:ext cx="152400" cy="152400"/>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2"/>
                    <a:pt x="0" y="52"/>
                    <a:pt x="0" y="0"/>
                  </a:cubicBezTo>
                  <a:cubicBezTo>
                    <a:pt x="50" y="0"/>
                    <a:pt x="100" y="0"/>
                    <a:pt x="153"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22"/>
            <p:cNvSpPr>
              <a:spLocks/>
            </p:cNvSpPr>
            <p:nvPr/>
          </p:nvSpPr>
          <p:spPr bwMode="auto">
            <a:xfrm>
              <a:off x="4222751" y="2960688"/>
              <a:ext cx="158750" cy="158750"/>
            </a:xfrm>
            <a:custGeom>
              <a:avLst/>
              <a:gdLst>
                <a:gd name="T0" fmla="*/ 159 w 159"/>
                <a:gd name="T1" fmla="*/ 5 h 159"/>
                <a:gd name="T2" fmla="*/ 159 w 159"/>
                <a:gd name="T3" fmla="*/ 159 h 159"/>
                <a:gd name="T4" fmla="*/ 5 w 159"/>
                <a:gd name="T5" fmla="*/ 159 h 159"/>
                <a:gd name="T6" fmla="*/ 5 w 159"/>
                <a:gd name="T7" fmla="*/ 60 h 159"/>
                <a:gd name="T8" fmla="*/ 10 w 159"/>
                <a:gd name="T9" fmla="*/ 9 h 159"/>
                <a:gd name="T10" fmla="*/ 59 w 159"/>
                <a:gd name="T11" fmla="*/ 5 h 159"/>
                <a:gd name="T12" fmla="*/ 159 w 159"/>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159" h="159">
                  <a:moveTo>
                    <a:pt x="159" y="5"/>
                  </a:moveTo>
                  <a:cubicBezTo>
                    <a:pt x="159" y="58"/>
                    <a:pt x="159" y="108"/>
                    <a:pt x="159" y="159"/>
                  </a:cubicBezTo>
                  <a:cubicBezTo>
                    <a:pt x="108" y="159"/>
                    <a:pt x="58" y="159"/>
                    <a:pt x="5" y="159"/>
                  </a:cubicBezTo>
                  <a:cubicBezTo>
                    <a:pt x="5" y="126"/>
                    <a:pt x="4" y="93"/>
                    <a:pt x="5" y="60"/>
                  </a:cubicBezTo>
                  <a:cubicBezTo>
                    <a:pt x="5" y="42"/>
                    <a:pt x="0" y="19"/>
                    <a:pt x="10" y="9"/>
                  </a:cubicBezTo>
                  <a:cubicBezTo>
                    <a:pt x="18" y="0"/>
                    <a:pt x="42" y="5"/>
                    <a:pt x="59" y="5"/>
                  </a:cubicBezTo>
                  <a:cubicBezTo>
                    <a:pt x="92" y="5"/>
                    <a:pt x="124" y="5"/>
                    <a:pt x="159" y="5"/>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23"/>
            <p:cNvSpPr>
              <a:spLocks/>
            </p:cNvSpPr>
            <p:nvPr/>
          </p:nvSpPr>
          <p:spPr bwMode="auto">
            <a:xfrm>
              <a:off x="3765551" y="3198813"/>
              <a:ext cx="150813" cy="152400"/>
            </a:xfrm>
            <a:custGeom>
              <a:avLst/>
              <a:gdLst>
                <a:gd name="T0" fmla="*/ 0 w 152"/>
                <a:gd name="T1" fmla="*/ 0 h 153"/>
                <a:gd name="T2" fmla="*/ 152 w 152"/>
                <a:gd name="T3" fmla="*/ 0 h 153"/>
                <a:gd name="T4" fmla="*/ 152 w 152"/>
                <a:gd name="T5" fmla="*/ 153 h 153"/>
                <a:gd name="T6" fmla="*/ 0 w 152"/>
                <a:gd name="T7" fmla="*/ 153 h 153"/>
                <a:gd name="T8" fmla="*/ 0 w 152"/>
                <a:gd name="T9" fmla="*/ 0 h 153"/>
              </a:gdLst>
              <a:ahLst/>
              <a:cxnLst>
                <a:cxn ang="0">
                  <a:pos x="T0" y="T1"/>
                </a:cxn>
                <a:cxn ang="0">
                  <a:pos x="T2" y="T3"/>
                </a:cxn>
                <a:cxn ang="0">
                  <a:pos x="T4" y="T5"/>
                </a:cxn>
                <a:cxn ang="0">
                  <a:pos x="T6" y="T7"/>
                </a:cxn>
                <a:cxn ang="0">
                  <a:pos x="T8" y="T9"/>
                </a:cxn>
              </a:cxnLst>
              <a:rect l="0" t="0" r="r" b="b"/>
              <a:pathLst>
                <a:path w="152" h="153">
                  <a:moveTo>
                    <a:pt x="0" y="0"/>
                  </a:moveTo>
                  <a:cubicBezTo>
                    <a:pt x="51" y="0"/>
                    <a:pt x="101" y="0"/>
                    <a:pt x="152" y="0"/>
                  </a:cubicBezTo>
                  <a:cubicBezTo>
                    <a:pt x="152" y="51"/>
                    <a:pt x="152" y="101"/>
                    <a:pt x="152" y="153"/>
                  </a:cubicBezTo>
                  <a:cubicBezTo>
                    <a:pt x="102" y="153"/>
                    <a:pt x="52" y="153"/>
                    <a:pt x="0" y="153"/>
                  </a:cubicBezTo>
                  <a:cubicBezTo>
                    <a:pt x="0" y="103"/>
                    <a:pt x="0" y="52"/>
                    <a:pt x="0"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3997326" y="3200400"/>
              <a:ext cx="152400" cy="150813"/>
            </a:xfrm>
            <a:custGeom>
              <a:avLst/>
              <a:gdLst>
                <a:gd name="T0" fmla="*/ 153 w 153"/>
                <a:gd name="T1" fmla="*/ 0 h 152"/>
                <a:gd name="T2" fmla="*/ 153 w 153"/>
                <a:gd name="T3" fmla="*/ 152 h 152"/>
                <a:gd name="T4" fmla="*/ 0 w 153"/>
                <a:gd name="T5" fmla="*/ 152 h 152"/>
                <a:gd name="T6" fmla="*/ 0 w 153"/>
                <a:gd name="T7" fmla="*/ 0 h 152"/>
                <a:gd name="T8" fmla="*/ 153 w 153"/>
                <a:gd name="T9" fmla="*/ 0 h 152"/>
              </a:gdLst>
              <a:ahLst/>
              <a:cxnLst>
                <a:cxn ang="0">
                  <a:pos x="T0" y="T1"/>
                </a:cxn>
                <a:cxn ang="0">
                  <a:pos x="T2" y="T3"/>
                </a:cxn>
                <a:cxn ang="0">
                  <a:pos x="T4" y="T5"/>
                </a:cxn>
                <a:cxn ang="0">
                  <a:pos x="T6" y="T7"/>
                </a:cxn>
                <a:cxn ang="0">
                  <a:pos x="T8" y="T9"/>
                </a:cxn>
              </a:cxnLst>
              <a:rect l="0" t="0" r="r" b="b"/>
              <a:pathLst>
                <a:path w="153" h="152">
                  <a:moveTo>
                    <a:pt x="153" y="0"/>
                  </a:moveTo>
                  <a:cubicBezTo>
                    <a:pt x="153" y="51"/>
                    <a:pt x="153" y="101"/>
                    <a:pt x="153" y="152"/>
                  </a:cubicBezTo>
                  <a:cubicBezTo>
                    <a:pt x="102" y="152"/>
                    <a:pt x="52" y="152"/>
                    <a:pt x="0" y="152"/>
                  </a:cubicBezTo>
                  <a:cubicBezTo>
                    <a:pt x="0" y="101"/>
                    <a:pt x="0" y="51"/>
                    <a:pt x="0" y="0"/>
                  </a:cubicBezTo>
                  <a:cubicBezTo>
                    <a:pt x="50" y="0"/>
                    <a:pt x="101" y="0"/>
                    <a:pt x="153" y="0"/>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4460876" y="3200400"/>
              <a:ext cx="152400"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2"/>
                    <a:pt x="0" y="52"/>
                    <a:pt x="0" y="0"/>
                  </a:cubicBezTo>
                  <a:cubicBezTo>
                    <a:pt x="50" y="0"/>
                    <a:pt x="100" y="0"/>
                    <a:pt x="152" y="0"/>
                  </a:cubicBezTo>
                  <a:cubicBezTo>
                    <a:pt x="152" y="50"/>
                    <a:pt x="152" y="100"/>
                    <a:pt x="152" y="152"/>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4229101" y="3200400"/>
              <a:ext cx="150813" cy="150813"/>
            </a:xfrm>
            <a:custGeom>
              <a:avLst/>
              <a:gdLst>
                <a:gd name="T0" fmla="*/ 152 w 152"/>
                <a:gd name="T1" fmla="*/ 152 h 152"/>
                <a:gd name="T2" fmla="*/ 0 w 152"/>
                <a:gd name="T3" fmla="*/ 152 h 152"/>
                <a:gd name="T4" fmla="*/ 0 w 152"/>
                <a:gd name="T5" fmla="*/ 0 h 152"/>
                <a:gd name="T6" fmla="*/ 152 w 152"/>
                <a:gd name="T7" fmla="*/ 0 h 152"/>
                <a:gd name="T8" fmla="*/ 152 w 152"/>
                <a:gd name="T9" fmla="*/ 152 h 152"/>
              </a:gdLst>
              <a:ahLst/>
              <a:cxnLst>
                <a:cxn ang="0">
                  <a:pos x="T0" y="T1"/>
                </a:cxn>
                <a:cxn ang="0">
                  <a:pos x="T2" y="T3"/>
                </a:cxn>
                <a:cxn ang="0">
                  <a:pos x="T4" y="T5"/>
                </a:cxn>
                <a:cxn ang="0">
                  <a:pos x="T6" y="T7"/>
                </a:cxn>
                <a:cxn ang="0">
                  <a:pos x="T8" y="T9"/>
                </a:cxn>
              </a:cxnLst>
              <a:rect l="0" t="0" r="r" b="b"/>
              <a:pathLst>
                <a:path w="152" h="152">
                  <a:moveTo>
                    <a:pt x="152" y="152"/>
                  </a:moveTo>
                  <a:cubicBezTo>
                    <a:pt x="101" y="152"/>
                    <a:pt x="51" y="152"/>
                    <a:pt x="0" y="152"/>
                  </a:cubicBezTo>
                  <a:cubicBezTo>
                    <a:pt x="0" y="101"/>
                    <a:pt x="0" y="51"/>
                    <a:pt x="0" y="0"/>
                  </a:cubicBezTo>
                  <a:cubicBezTo>
                    <a:pt x="51" y="0"/>
                    <a:pt x="101" y="0"/>
                    <a:pt x="152" y="0"/>
                  </a:cubicBezTo>
                  <a:cubicBezTo>
                    <a:pt x="152" y="50"/>
                    <a:pt x="152" y="100"/>
                    <a:pt x="152" y="152"/>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sp>
        <p:nvSpPr>
          <p:cNvPr id="7" name="Vesting Schedule"/>
          <p:cNvSpPr txBox="1">
            <a:spLocks/>
          </p:cNvSpPr>
          <p:nvPr/>
        </p:nvSpPr>
        <p:spPr>
          <a:xfrm>
            <a:off x="2138412" y="5255555"/>
            <a:ext cx="1930730" cy="690046"/>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F79646"/>
                </a:solidFill>
              </a:rPr>
              <a:t>Vesting Schedule</a:t>
            </a:r>
            <a:endParaRPr lang="en-US" dirty="0">
              <a:solidFill>
                <a:srgbClr val="F79646"/>
              </a:solidFill>
            </a:endParaRPr>
          </a:p>
        </p:txBody>
      </p:sp>
      <p:grpSp>
        <p:nvGrpSpPr>
          <p:cNvPr id="31" name="comp contrib icon"/>
          <p:cNvGrpSpPr/>
          <p:nvPr/>
        </p:nvGrpSpPr>
        <p:grpSpPr>
          <a:xfrm>
            <a:off x="1379636" y="4420221"/>
            <a:ext cx="542244" cy="382255"/>
            <a:chOff x="3066490" y="1813909"/>
            <a:chExt cx="1723632" cy="1215072"/>
          </a:xfrm>
          <a:solidFill>
            <a:srgbClr val="E5E5E5"/>
          </a:solidFill>
        </p:grpSpPr>
        <p:grpSp>
          <p:nvGrpSpPr>
            <p:cNvPr id="32" name="Group 64"/>
            <p:cNvGrpSpPr/>
            <p:nvPr/>
          </p:nvGrpSpPr>
          <p:grpSpPr>
            <a:xfrm>
              <a:off x="3066490" y="1813909"/>
              <a:ext cx="1723632" cy="689453"/>
              <a:chOff x="1004888" y="611188"/>
              <a:chExt cx="2524124" cy="1009650"/>
            </a:xfrm>
            <a:grpFill/>
          </p:grpSpPr>
          <p:sp>
            <p:nvSpPr>
              <p:cNvPr id="35" name="Freeform 43"/>
              <p:cNvSpPr>
                <a:spLocks/>
              </p:cNvSpPr>
              <p:nvPr/>
            </p:nvSpPr>
            <p:spPr bwMode="auto">
              <a:xfrm>
                <a:off x="1004888" y="779463"/>
                <a:ext cx="503237" cy="841375"/>
              </a:xfrm>
              <a:custGeom>
                <a:avLst/>
                <a:gdLst>
                  <a:gd name="T0" fmla="*/ 123 w 134"/>
                  <a:gd name="T1" fmla="*/ 224 h 224"/>
                  <a:gd name="T2" fmla="*/ 11 w 134"/>
                  <a:gd name="T3" fmla="*/ 224 h 224"/>
                  <a:gd name="T4" fmla="*/ 0 w 134"/>
                  <a:gd name="T5" fmla="*/ 213 h 224"/>
                  <a:gd name="T6" fmla="*/ 0 w 134"/>
                  <a:gd name="T7" fmla="*/ 11 h 224"/>
                  <a:gd name="T8" fmla="*/ 11 w 134"/>
                  <a:gd name="T9" fmla="*/ 0 h 224"/>
                  <a:gd name="T10" fmla="*/ 123 w 134"/>
                  <a:gd name="T11" fmla="*/ 0 h 224"/>
                  <a:gd name="T12" fmla="*/ 134 w 134"/>
                  <a:gd name="T13" fmla="*/ 11 h 224"/>
                  <a:gd name="T14" fmla="*/ 134 w 134"/>
                  <a:gd name="T15" fmla="*/ 213 h 224"/>
                  <a:gd name="T16" fmla="*/ 123 w 134"/>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24">
                    <a:moveTo>
                      <a:pt x="123" y="224"/>
                    </a:moveTo>
                    <a:cubicBezTo>
                      <a:pt x="11" y="224"/>
                      <a:pt x="11" y="224"/>
                      <a:pt x="11" y="224"/>
                    </a:cubicBezTo>
                    <a:cubicBezTo>
                      <a:pt x="5" y="224"/>
                      <a:pt x="0" y="219"/>
                      <a:pt x="0" y="213"/>
                    </a:cubicBezTo>
                    <a:cubicBezTo>
                      <a:pt x="0" y="11"/>
                      <a:pt x="0" y="11"/>
                      <a:pt x="0" y="11"/>
                    </a:cubicBezTo>
                    <a:cubicBezTo>
                      <a:pt x="0" y="5"/>
                      <a:pt x="5" y="0"/>
                      <a:pt x="11" y="0"/>
                    </a:cubicBezTo>
                    <a:cubicBezTo>
                      <a:pt x="123" y="0"/>
                      <a:pt x="123" y="0"/>
                      <a:pt x="123" y="0"/>
                    </a:cubicBezTo>
                    <a:cubicBezTo>
                      <a:pt x="129" y="0"/>
                      <a:pt x="134" y="5"/>
                      <a:pt x="134" y="11"/>
                    </a:cubicBezTo>
                    <a:cubicBezTo>
                      <a:pt x="134" y="213"/>
                      <a:pt x="134" y="213"/>
                      <a:pt x="134" y="213"/>
                    </a:cubicBezTo>
                    <a:cubicBezTo>
                      <a:pt x="134" y="219"/>
                      <a:pt x="129" y="224"/>
                      <a:pt x="123" y="22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1552575" y="611188"/>
                <a:ext cx="1976437" cy="923925"/>
              </a:xfrm>
              <a:custGeom>
                <a:avLst/>
                <a:gdLst>
                  <a:gd name="T0" fmla="*/ 522 w 526"/>
                  <a:gd name="T1" fmla="*/ 154 h 246"/>
                  <a:gd name="T2" fmla="*/ 432 w 526"/>
                  <a:gd name="T3" fmla="*/ 178 h 246"/>
                  <a:gd name="T4" fmla="*/ 377 w 526"/>
                  <a:gd name="T5" fmla="*/ 161 h 246"/>
                  <a:gd name="T6" fmla="*/ 364 w 526"/>
                  <a:gd name="T7" fmla="*/ 130 h 246"/>
                  <a:gd name="T8" fmla="*/ 324 w 526"/>
                  <a:gd name="T9" fmla="*/ 112 h 246"/>
                  <a:gd name="T10" fmla="*/ 313 w 526"/>
                  <a:gd name="T11" fmla="*/ 112 h 246"/>
                  <a:gd name="T12" fmla="*/ 167 w 526"/>
                  <a:gd name="T13" fmla="*/ 112 h 246"/>
                  <a:gd name="T14" fmla="*/ 156 w 526"/>
                  <a:gd name="T15" fmla="*/ 123 h 246"/>
                  <a:gd name="T16" fmla="*/ 167 w 526"/>
                  <a:gd name="T17" fmla="*/ 135 h 246"/>
                  <a:gd name="T18" fmla="*/ 313 w 526"/>
                  <a:gd name="T19" fmla="*/ 135 h 246"/>
                  <a:gd name="T20" fmla="*/ 324 w 526"/>
                  <a:gd name="T21" fmla="*/ 135 h 246"/>
                  <a:gd name="T22" fmla="*/ 347 w 526"/>
                  <a:gd name="T23" fmla="*/ 145 h 246"/>
                  <a:gd name="T24" fmla="*/ 355 w 526"/>
                  <a:gd name="T25" fmla="*/ 168 h 246"/>
                  <a:gd name="T26" fmla="*/ 355 w 526"/>
                  <a:gd name="T27" fmla="*/ 174 h 246"/>
                  <a:gd name="T28" fmla="*/ 313 w 526"/>
                  <a:gd name="T29" fmla="*/ 202 h 246"/>
                  <a:gd name="T30" fmla="*/ 283 w 526"/>
                  <a:gd name="T31" fmla="*/ 202 h 246"/>
                  <a:gd name="T32" fmla="*/ 258 w 526"/>
                  <a:gd name="T33" fmla="*/ 202 h 246"/>
                  <a:gd name="T34" fmla="*/ 227 w 526"/>
                  <a:gd name="T35" fmla="*/ 202 h 246"/>
                  <a:gd name="T36" fmla="*/ 100 w 526"/>
                  <a:gd name="T37" fmla="*/ 246 h 246"/>
                  <a:gd name="T38" fmla="*/ 11 w 526"/>
                  <a:gd name="T39" fmla="*/ 246 h 246"/>
                  <a:gd name="T40" fmla="*/ 0 w 526"/>
                  <a:gd name="T41" fmla="*/ 235 h 246"/>
                  <a:gd name="T42" fmla="*/ 0 w 526"/>
                  <a:gd name="T43" fmla="*/ 80 h 246"/>
                  <a:gd name="T44" fmla="*/ 7 w 526"/>
                  <a:gd name="T45" fmla="*/ 70 h 246"/>
                  <a:gd name="T46" fmla="*/ 113 w 526"/>
                  <a:gd name="T47" fmla="*/ 32 h 246"/>
                  <a:gd name="T48" fmla="*/ 231 w 526"/>
                  <a:gd name="T49" fmla="*/ 0 h 246"/>
                  <a:gd name="T50" fmla="*/ 366 w 526"/>
                  <a:gd name="T51" fmla="*/ 55 h 246"/>
                  <a:gd name="T52" fmla="*/ 519 w 526"/>
                  <a:gd name="T53" fmla="*/ 136 h 246"/>
                  <a:gd name="T54" fmla="*/ 526 w 526"/>
                  <a:gd name="T55" fmla="*/ 144 h 246"/>
                  <a:gd name="T56" fmla="*/ 522 w 526"/>
                  <a:gd name="T57"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246">
                    <a:moveTo>
                      <a:pt x="522" y="154"/>
                    </a:moveTo>
                    <a:cubicBezTo>
                      <a:pt x="489" y="187"/>
                      <a:pt x="466" y="188"/>
                      <a:pt x="432" y="178"/>
                    </a:cubicBezTo>
                    <a:cubicBezTo>
                      <a:pt x="377" y="161"/>
                      <a:pt x="377" y="161"/>
                      <a:pt x="377" y="161"/>
                    </a:cubicBezTo>
                    <a:cubicBezTo>
                      <a:pt x="375" y="149"/>
                      <a:pt x="371" y="139"/>
                      <a:pt x="364" y="130"/>
                    </a:cubicBezTo>
                    <a:cubicBezTo>
                      <a:pt x="354" y="118"/>
                      <a:pt x="341" y="112"/>
                      <a:pt x="324" y="112"/>
                    </a:cubicBezTo>
                    <a:cubicBezTo>
                      <a:pt x="313" y="112"/>
                      <a:pt x="313" y="112"/>
                      <a:pt x="313" y="112"/>
                    </a:cubicBezTo>
                    <a:cubicBezTo>
                      <a:pt x="167" y="112"/>
                      <a:pt x="167" y="112"/>
                      <a:pt x="167" y="112"/>
                    </a:cubicBezTo>
                    <a:cubicBezTo>
                      <a:pt x="161" y="112"/>
                      <a:pt x="156" y="117"/>
                      <a:pt x="156" y="123"/>
                    </a:cubicBezTo>
                    <a:cubicBezTo>
                      <a:pt x="156" y="130"/>
                      <a:pt x="161" y="135"/>
                      <a:pt x="167" y="135"/>
                    </a:cubicBezTo>
                    <a:cubicBezTo>
                      <a:pt x="313" y="135"/>
                      <a:pt x="313" y="135"/>
                      <a:pt x="313" y="135"/>
                    </a:cubicBezTo>
                    <a:cubicBezTo>
                      <a:pt x="324" y="135"/>
                      <a:pt x="324" y="135"/>
                      <a:pt x="324" y="135"/>
                    </a:cubicBezTo>
                    <a:cubicBezTo>
                      <a:pt x="334" y="135"/>
                      <a:pt x="342" y="138"/>
                      <a:pt x="347" y="145"/>
                    </a:cubicBezTo>
                    <a:cubicBezTo>
                      <a:pt x="352" y="151"/>
                      <a:pt x="355" y="159"/>
                      <a:pt x="355" y="168"/>
                    </a:cubicBezTo>
                    <a:cubicBezTo>
                      <a:pt x="355" y="170"/>
                      <a:pt x="355" y="172"/>
                      <a:pt x="355" y="174"/>
                    </a:cubicBezTo>
                    <a:cubicBezTo>
                      <a:pt x="349" y="189"/>
                      <a:pt x="335" y="202"/>
                      <a:pt x="313" y="202"/>
                    </a:cubicBezTo>
                    <a:cubicBezTo>
                      <a:pt x="300" y="202"/>
                      <a:pt x="291" y="202"/>
                      <a:pt x="283" y="202"/>
                    </a:cubicBezTo>
                    <a:cubicBezTo>
                      <a:pt x="274" y="202"/>
                      <a:pt x="267" y="202"/>
                      <a:pt x="258" y="202"/>
                    </a:cubicBezTo>
                    <a:cubicBezTo>
                      <a:pt x="250" y="202"/>
                      <a:pt x="241" y="202"/>
                      <a:pt x="227" y="202"/>
                    </a:cubicBezTo>
                    <a:cubicBezTo>
                      <a:pt x="189" y="231"/>
                      <a:pt x="146" y="246"/>
                      <a:pt x="100" y="246"/>
                    </a:cubicBezTo>
                    <a:cubicBezTo>
                      <a:pt x="11" y="246"/>
                      <a:pt x="11" y="246"/>
                      <a:pt x="11" y="246"/>
                    </a:cubicBezTo>
                    <a:cubicBezTo>
                      <a:pt x="5" y="246"/>
                      <a:pt x="0" y="241"/>
                      <a:pt x="0" y="235"/>
                    </a:cubicBezTo>
                    <a:cubicBezTo>
                      <a:pt x="0" y="80"/>
                      <a:pt x="0" y="80"/>
                      <a:pt x="0" y="80"/>
                    </a:cubicBezTo>
                    <a:cubicBezTo>
                      <a:pt x="0" y="76"/>
                      <a:pt x="3" y="71"/>
                      <a:pt x="7" y="70"/>
                    </a:cubicBezTo>
                    <a:cubicBezTo>
                      <a:pt x="51" y="55"/>
                      <a:pt x="86" y="43"/>
                      <a:pt x="113" y="32"/>
                    </a:cubicBezTo>
                    <a:cubicBezTo>
                      <a:pt x="170" y="12"/>
                      <a:pt x="202" y="0"/>
                      <a:pt x="231" y="0"/>
                    </a:cubicBezTo>
                    <a:cubicBezTo>
                      <a:pt x="266" y="0"/>
                      <a:pt x="298" y="17"/>
                      <a:pt x="366" y="55"/>
                    </a:cubicBezTo>
                    <a:cubicBezTo>
                      <a:pt x="403" y="75"/>
                      <a:pt x="452" y="102"/>
                      <a:pt x="519" y="136"/>
                    </a:cubicBezTo>
                    <a:cubicBezTo>
                      <a:pt x="523" y="137"/>
                      <a:pt x="525" y="140"/>
                      <a:pt x="526" y="144"/>
                    </a:cubicBezTo>
                    <a:cubicBezTo>
                      <a:pt x="526" y="147"/>
                      <a:pt x="525" y="151"/>
                      <a:pt x="522" y="154"/>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33" name="Oval 32"/>
            <p:cNvSpPr>
              <a:spLocks noChangeArrowheads="1"/>
            </p:cNvSpPr>
            <p:nvPr/>
          </p:nvSpPr>
          <p:spPr bwMode="auto">
            <a:xfrm>
              <a:off x="4057754" y="236774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a:off x="3754974" y="2698361"/>
              <a:ext cx="330620" cy="330620"/>
            </a:xfrm>
            <a:prstGeom prst="ellipse">
              <a:avLst/>
            </a:pr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grpSp>
      <p:sp>
        <p:nvSpPr>
          <p:cNvPr id="6" name="Company Contributions"/>
          <p:cNvSpPr txBox="1">
            <a:spLocks/>
          </p:cNvSpPr>
          <p:nvPr/>
        </p:nvSpPr>
        <p:spPr>
          <a:xfrm>
            <a:off x="2138412" y="4290187"/>
            <a:ext cx="1930730" cy="642324"/>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Company Contributions</a:t>
            </a:r>
            <a:endParaRPr lang="en-US" dirty="0">
              <a:solidFill>
                <a:srgbClr val="CECECE"/>
              </a:solidFill>
            </a:endParaRPr>
          </a:p>
        </p:txBody>
      </p:sp>
      <p:sp>
        <p:nvSpPr>
          <p:cNvPr id="29" name="Contrib Types Icon"/>
          <p:cNvSpPr>
            <a:spLocks noEditPoints="1"/>
          </p:cNvSpPr>
          <p:nvPr/>
        </p:nvSpPr>
        <p:spPr bwMode="auto">
          <a:xfrm>
            <a:off x="1412000" y="3415473"/>
            <a:ext cx="477516" cy="435155"/>
          </a:xfrm>
          <a:custGeom>
            <a:avLst/>
            <a:gdLst>
              <a:gd name="T0" fmla="*/ 1079 w 1877"/>
              <a:gd name="T1" fmla="*/ 1518 h 1518"/>
              <a:gd name="T2" fmla="*/ 1079 w 1877"/>
              <a:gd name="T3" fmla="*/ 919 h 1518"/>
              <a:gd name="T4" fmla="*/ 1482 w 1877"/>
              <a:gd name="T5" fmla="*/ 919 h 1518"/>
              <a:gd name="T6" fmla="*/ 1482 w 1877"/>
              <a:gd name="T7" fmla="*/ 798 h 1518"/>
              <a:gd name="T8" fmla="*/ 1462 w 1877"/>
              <a:gd name="T9" fmla="*/ 797 h 1518"/>
              <a:gd name="T10" fmla="*/ 1026 w 1877"/>
              <a:gd name="T11" fmla="*/ 797 h 1518"/>
              <a:gd name="T12" fmla="*/ 1000 w 1877"/>
              <a:gd name="T13" fmla="*/ 811 h 1518"/>
              <a:gd name="T14" fmla="*/ 875 w 1877"/>
              <a:gd name="T15" fmla="*/ 810 h 1518"/>
              <a:gd name="T16" fmla="*/ 856 w 1877"/>
              <a:gd name="T17" fmla="*/ 797 h 1518"/>
              <a:gd name="T18" fmla="*/ 408 w 1877"/>
              <a:gd name="T19" fmla="*/ 797 h 1518"/>
              <a:gd name="T20" fmla="*/ 395 w 1877"/>
              <a:gd name="T21" fmla="*/ 798 h 1518"/>
              <a:gd name="T22" fmla="*/ 395 w 1877"/>
              <a:gd name="T23" fmla="*/ 918 h 1518"/>
              <a:gd name="T24" fmla="*/ 798 w 1877"/>
              <a:gd name="T25" fmla="*/ 918 h 1518"/>
              <a:gd name="T26" fmla="*/ 798 w 1877"/>
              <a:gd name="T27" fmla="*/ 1518 h 1518"/>
              <a:gd name="T28" fmla="*/ 0 w 1877"/>
              <a:gd name="T29" fmla="*/ 1518 h 1518"/>
              <a:gd name="T30" fmla="*/ 0 w 1877"/>
              <a:gd name="T31" fmla="*/ 920 h 1518"/>
              <a:gd name="T32" fmla="*/ 357 w 1877"/>
              <a:gd name="T33" fmla="*/ 920 h 1518"/>
              <a:gd name="T34" fmla="*/ 357 w 1877"/>
              <a:gd name="T35" fmla="*/ 761 h 1518"/>
              <a:gd name="T36" fmla="*/ 486 w 1877"/>
              <a:gd name="T37" fmla="*/ 761 h 1518"/>
              <a:gd name="T38" fmla="*/ 850 w 1877"/>
              <a:gd name="T39" fmla="*/ 761 h 1518"/>
              <a:gd name="T40" fmla="*/ 874 w 1877"/>
              <a:gd name="T41" fmla="*/ 746 h 1518"/>
              <a:gd name="T42" fmla="*/ 908 w 1877"/>
              <a:gd name="T43" fmla="*/ 710 h 1518"/>
              <a:gd name="T44" fmla="*/ 919 w 1877"/>
              <a:gd name="T45" fmla="*/ 694 h 1518"/>
              <a:gd name="T46" fmla="*/ 920 w 1877"/>
              <a:gd name="T47" fmla="*/ 600 h 1518"/>
              <a:gd name="T48" fmla="*/ 522 w 1877"/>
              <a:gd name="T49" fmla="*/ 600 h 1518"/>
              <a:gd name="T50" fmla="*/ 522 w 1877"/>
              <a:gd name="T51" fmla="*/ 0 h 1518"/>
              <a:gd name="T52" fmla="*/ 1355 w 1877"/>
              <a:gd name="T53" fmla="*/ 0 h 1518"/>
              <a:gd name="T54" fmla="*/ 1355 w 1877"/>
              <a:gd name="T55" fmla="*/ 598 h 1518"/>
              <a:gd name="T56" fmla="*/ 956 w 1877"/>
              <a:gd name="T57" fmla="*/ 598 h 1518"/>
              <a:gd name="T58" fmla="*/ 956 w 1877"/>
              <a:gd name="T59" fmla="*/ 698 h 1518"/>
              <a:gd name="T60" fmla="*/ 968 w 1877"/>
              <a:gd name="T61" fmla="*/ 709 h 1518"/>
              <a:gd name="T62" fmla="*/ 1003 w 1877"/>
              <a:gd name="T63" fmla="*/ 745 h 1518"/>
              <a:gd name="T64" fmla="*/ 1029 w 1877"/>
              <a:gd name="T65" fmla="*/ 761 h 1518"/>
              <a:gd name="T66" fmla="*/ 1501 w 1877"/>
              <a:gd name="T67" fmla="*/ 761 h 1518"/>
              <a:gd name="T68" fmla="*/ 1519 w 1877"/>
              <a:gd name="T69" fmla="*/ 761 h 1518"/>
              <a:gd name="T70" fmla="*/ 1519 w 1877"/>
              <a:gd name="T71" fmla="*/ 918 h 1518"/>
              <a:gd name="T72" fmla="*/ 1877 w 1877"/>
              <a:gd name="T73" fmla="*/ 918 h 1518"/>
              <a:gd name="T74" fmla="*/ 1877 w 1877"/>
              <a:gd name="T75" fmla="*/ 1518 h 1518"/>
              <a:gd name="T76" fmla="*/ 1079 w 1877"/>
              <a:gd name="T77" fmla="*/ 1518 h 1518"/>
              <a:gd name="T78" fmla="*/ 562 w 1877"/>
              <a:gd name="T79" fmla="*/ 40 h 1518"/>
              <a:gd name="T80" fmla="*/ 562 w 1877"/>
              <a:gd name="T81" fmla="*/ 558 h 1518"/>
              <a:gd name="T82" fmla="*/ 1315 w 1877"/>
              <a:gd name="T83" fmla="*/ 558 h 1518"/>
              <a:gd name="T84" fmla="*/ 1315 w 1877"/>
              <a:gd name="T85" fmla="*/ 40 h 1518"/>
              <a:gd name="T86" fmla="*/ 562 w 1877"/>
              <a:gd name="T87" fmla="*/ 4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7" h="1518">
                <a:moveTo>
                  <a:pt x="1079" y="1518"/>
                </a:moveTo>
                <a:cubicBezTo>
                  <a:pt x="1079" y="1318"/>
                  <a:pt x="1079" y="1120"/>
                  <a:pt x="1079" y="919"/>
                </a:cubicBezTo>
                <a:cubicBezTo>
                  <a:pt x="1213" y="919"/>
                  <a:pt x="1347" y="919"/>
                  <a:pt x="1482" y="919"/>
                </a:cubicBezTo>
                <a:cubicBezTo>
                  <a:pt x="1482" y="879"/>
                  <a:pt x="1482" y="840"/>
                  <a:pt x="1482" y="798"/>
                </a:cubicBezTo>
                <a:cubicBezTo>
                  <a:pt x="1476" y="798"/>
                  <a:pt x="1469" y="797"/>
                  <a:pt x="1462" y="797"/>
                </a:cubicBezTo>
                <a:cubicBezTo>
                  <a:pt x="1316" y="797"/>
                  <a:pt x="1171" y="797"/>
                  <a:pt x="1026" y="797"/>
                </a:cubicBezTo>
                <a:cubicBezTo>
                  <a:pt x="1014" y="797"/>
                  <a:pt x="1007" y="800"/>
                  <a:pt x="1000" y="811"/>
                </a:cubicBezTo>
                <a:cubicBezTo>
                  <a:pt x="971" y="860"/>
                  <a:pt x="906" y="859"/>
                  <a:pt x="875" y="810"/>
                </a:cubicBezTo>
                <a:cubicBezTo>
                  <a:pt x="872" y="804"/>
                  <a:pt x="863" y="797"/>
                  <a:pt x="856" y="797"/>
                </a:cubicBezTo>
                <a:cubicBezTo>
                  <a:pt x="707" y="797"/>
                  <a:pt x="558" y="797"/>
                  <a:pt x="408" y="797"/>
                </a:cubicBezTo>
                <a:cubicBezTo>
                  <a:pt x="404" y="797"/>
                  <a:pt x="400" y="798"/>
                  <a:pt x="395" y="798"/>
                </a:cubicBezTo>
                <a:cubicBezTo>
                  <a:pt x="395" y="838"/>
                  <a:pt x="395" y="877"/>
                  <a:pt x="395" y="918"/>
                </a:cubicBezTo>
                <a:cubicBezTo>
                  <a:pt x="529" y="918"/>
                  <a:pt x="662" y="918"/>
                  <a:pt x="798" y="918"/>
                </a:cubicBezTo>
                <a:cubicBezTo>
                  <a:pt x="798" y="1119"/>
                  <a:pt x="798" y="1317"/>
                  <a:pt x="798" y="1518"/>
                </a:cubicBezTo>
                <a:cubicBezTo>
                  <a:pt x="532" y="1518"/>
                  <a:pt x="267" y="1518"/>
                  <a:pt x="0" y="1518"/>
                </a:cubicBezTo>
                <a:cubicBezTo>
                  <a:pt x="0" y="1319"/>
                  <a:pt x="0" y="1120"/>
                  <a:pt x="0" y="920"/>
                </a:cubicBezTo>
                <a:cubicBezTo>
                  <a:pt x="118" y="920"/>
                  <a:pt x="237" y="920"/>
                  <a:pt x="357" y="920"/>
                </a:cubicBezTo>
                <a:cubicBezTo>
                  <a:pt x="357" y="866"/>
                  <a:pt x="357" y="815"/>
                  <a:pt x="357" y="761"/>
                </a:cubicBezTo>
                <a:cubicBezTo>
                  <a:pt x="402" y="761"/>
                  <a:pt x="444" y="761"/>
                  <a:pt x="486" y="761"/>
                </a:cubicBezTo>
                <a:cubicBezTo>
                  <a:pt x="607" y="761"/>
                  <a:pt x="728" y="761"/>
                  <a:pt x="850" y="761"/>
                </a:cubicBezTo>
                <a:cubicBezTo>
                  <a:pt x="862" y="761"/>
                  <a:pt x="867" y="758"/>
                  <a:pt x="874" y="746"/>
                </a:cubicBezTo>
                <a:cubicBezTo>
                  <a:pt x="882" y="732"/>
                  <a:pt x="897" y="722"/>
                  <a:pt x="908" y="710"/>
                </a:cubicBezTo>
                <a:cubicBezTo>
                  <a:pt x="913" y="705"/>
                  <a:pt x="919" y="699"/>
                  <a:pt x="919" y="694"/>
                </a:cubicBezTo>
                <a:cubicBezTo>
                  <a:pt x="920" y="663"/>
                  <a:pt x="920" y="633"/>
                  <a:pt x="920" y="600"/>
                </a:cubicBezTo>
                <a:cubicBezTo>
                  <a:pt x="787" y="600"/>
                  <a:pt x="656" y="600"/>
                  <a:pt x="522" y="600"/>
                </a:cubicBezTo>
                <a:cubicBezTo>
                  <a:pt x="522" y="399"/>
                  <a:pt x="522" y="200"/>
                  <a:pt x="522" y="0"/>
                </a:cubicBezTo>
                <a:cubicBezTo>
                  <a:pt x="799" y="0"/>
                  <a:pt x="1076" y="0"/>
                  <a:pt x="1355" y="0"/>
                </a:cubicBezTo>
                <a:cubicBezTo>
                  <a:pt x="1355" y="199"/>
                  <a:pt x="1355" y="397"/>
                  <a:pt x="1355" y="598"/>
                </a:cubicBezTo>
                <a:cubicBezTo>
                  <a:pt x="1223" y="598"/>
                  <a:pt x="1091" y="598"/>
                  <a:pt x="956" y="598"/>
                </a:cubicBezTo>
                <a:cubicBezTo>
                  <a:pt x="956" y="633"/>
                  <a:pt x="956" y="666"/>
                  <a:pt x="956" y="698"/>
                </a:cubicBezTo>
                <a:cubicBezTo>
                  <a:pt x="957" y="702"/>
                  <a:pt x="964" y="705"/>
                  <a:pt x="968" y="709"/>
                </a:cubicBezTo>
                <a:cubicBezTo>
                  <a:pt x="980" y="721"/>
                  <a:pt x="995" y="731"/>
                  <a:pt x="1003" y="745"/>
                </a:cubicBezTo>
                <a:cubicBezTo>
                  <a:pt x="1010" y="757"/>
                  <a:pt x="1016" y="761"/>
                  <a:pt x="1029" y="761"/>
                </a:cubicBezTo>
                <a:cubicBezTo>
                  <a:pt x="1186" y="761"/>
                  <a:pt x="1343" y="761"/>
                  <a:pt x="1501" y="761"/>
                </a:cubicBezTo>
                <a:cubicBezTo>
                  <a:pt x="1506" y="761"/>
                  <a:pt x="1511" y="761"/>
                  <a:pt x="1519" y="761"/>
                </a:cubicBezTo>
                <a:cubicBezTo>
                  <a:pt x="1519" y="814"/>
                  <a:pt x="1519" y="865"/>
                  <a:pt x="1519" y="918"/>
                </a:cubicBezTo>
                <a:cubicBezTo>
                  <a:pt x="1640" y="918"/>
                  <a:pt x="1758" y="918"/>
                  <a:pt x="1877" y="918"/>
                </a:cubicBezTo>
                <a:cubicBezTo>
                  <a:pt x="1877" y="1119"/>
                  <a:pt x="1877" y="1318"/>
                  <a:pt x="1877" y="1518"/>
                </a:cubicBezTo>
                <a:cubicBezTo>
                  <a:pt x="1611" y="1518"/>
                  <a:pt x="1346" y="1518"/>
                  <a:pt x="1079" y="1518"/>
                </a:cubicBezTo>
                <a:close/>
                <a:moveTo>
                  <a:pt x="562" y="40"/>
                </a:moveTo>
                <a:cubicBezTo>
                  <a:pt x="562" y="213"/>
                  <a:pt x="562" y="385"/>
                  <a:pt x="562" y="558"/>
                </a:cubicBezTo>
                <a:cubicBezTo>
                  <a:pt x="814" y="558"/>
                  <a:pt x="1065" y="558"/>
                  <a:pt x="1315" y="558"/>
                </a:cubicBezTo>
                <a:cubicBezTo>
                  <a:pt x="1315" y="384"/>
                  <a:pt x="1315" y="212"/>
                  <a:pt x="1315" y="40"/>
                </a:cubicBezTo>
                <a:cubicBezTo>
                  <a:pt x="1064" y="40"/>
                  <a:pt x="814" y="40"/>
                  <a:pt x="562" y="40"/>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5" name="Contribution Types"/>
          <p:cNvSpPr txBox="1">
            <a:spLocks/>
          </p:cNvSpPr>
          <p:nvPr/>
        </p:nvSpPr>
        <p:spPr>
          <a:xfrm>
            <a:off x="2138412" y="3324818"/>
            <a:ext cx="1930730" cy="661095"/>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Types</a:t>
            </a:r>
            <a:endParaRPr lang="en-US" dirty="0">
              <a:solidFill>
                <a:srgbClr val="CECECE"/>
              </a:solidFill>
            </a:endParaRPr>
          </a:p>
        </p:txBody>
      </p:sp>
      <p:grpSp>
        <p:nvGrpSpPr>
          <p:cNvPr id="30" name="Contrib limits icon"/>
          <p:cNvGrpSpPr/>
          <p:nvPr/>
        </p:nvGrpSpPr>
        <p:grpSpPr>
          <a:xfrm rot="18807177">
            <a:off x="1378161" y="2545227"/>
            <a:ext cx="545195" cy="241267"/>
            <a:chOff x="3741738" y="5957888"/>
            <a:chExt cx="2030413" cy="898525"/>
          </a:xfrm>
          <a:solidFill>
            <a:srgbClr val="E5E5E5"/>
          </a:solidFill>
        </p:grpSpPr>
        <p:sp>
          <p:nvSpPr>
            <p:cNvPr id="37" name="Freeform 29"/>
            <p:cNvSpPr>
              <a:spLocks/>
            </p:cNvSpPr>
            <p:nvPr/>
          </p:nvSpPr>
          <p:spPr bwMode="auto">
            <a:xfrm>
              <a:off x="3741738" y="5957888"/>
              <a:ext cx="841375" cy="898525"/>
            </a:xfrm>
            <a:custGeom>
              <a:avLst/>
              <a:gdLst>
                <a:gd name="T0" fmla="*/ 844 w 844"/>
                <a:gd name="T1" fmla="*/ 453 h 903"/>
                <a:gd name="T2" fmla="*/ 388 w 844"/>
                <a:gd name="T3" fmla="*/ 903 h 903"/>
                <a:gd name="T4" fmla="*/ 388 w 844"/>
                <a:gd name="T5" fmla="*/ 650 h 903"/>
                <a:gd name="T6" fmla="*/ 0 w 844"/>
                <a:gd name="T7" fmla="*/ 650 h 903"/>
                <a:gd name="T8" fmla="*/ 0 w 844"/>
                <a:gd name="T9" fmla="*/ 258 h 903"/>
                <a:gd name="T10" fmla="*/ 386 w 844"/>
                <a:gd name="T11" fmla="*/ 258 h 903"/>
                <a:gd name="T12" fmla="*/ 386 w 844"/>
                <a:gd name="T13" fmla="*/ 0 h 903"/>
                <a:gd name="T14" fmla="*/ 844 w 844"/>
                <a:gd name="T15" fmla="*/ 453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903">
                  <a:moveTo>
                    <a:pt x="844" y="453"/>
                  </a:moveTo>
                  <a:cubicBezTo>
                    <a:pt x="692" y="603"/>
                    <a:pt x="542" y="752"/>
                    <a:pt x="388" y="903"/>
                  </a:cubicBezTo>
                  <a:cubicBezTo>
                    <a:pt x="388" y="817"/>
                    <a:pt x="388" y="735"/>
                    <a:pt x="388" y="650"/>
                  </a:cubicBezTo>
                  <a:cubicBezTo>
                    <a:pt x="258" y="650"/>
                    <a:pt x="130" y="650"/>
                    <a:pt x="0" y="650"/>
                  </a:cubicBezTo>
                  <a:cubicBezTo>
                    <a:pt x="0" y="519"/>
                    <a:pt x="0" y="389"/>
                    <a:pt x="0" y="258"/>
                  </a:cubicBezTo>
                  <a:cubicBezTo>
                    <a:pt x="128" y="258"/>
                    <a:pt x="256" y="258"/>
                    <a:pt x="386" y="258"/>
                  </a:cubicBezTo>
                  <a:cubicBezTo>
                    <a:pt x="386" y="173"/>
                    <a:pt x="386" y="90"/>
                    <a:pt x="386" y="0"/>
                  </a:cubicBezTo>
                  <a:cubicBezTo>
                    <a:pt x="541" y="153"/>
                    <a:pt x="692" y="302"/>
                    <a:pt x="844" y="45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p:cNvSpPr>
            <p:nvPr/>
          </p:nvSpPr>
          <p:spPr bwMode="auto">
            <a:xfrm>
              <a:off x="4932363" y="5961063"/>
              <a:ext cx="839788" cy="895350"/>
            </a:xfrm>
            <a:custGeom>
              <a:avLst/>
              <a:gdLst>
                <a:gd name="T0" fmla="*/ 457 w 843"/>
                <a:gd name="T1" fmla="*/ 900 h 900"/>
                <a:gd name="T2" fmla="*/ 0 w 843"/>
                <a:gd name="T3" fmla="*/ 450 h 900"/>
                <a:gd name="T4" fmla="*/ 455 w 843"/>
                <a:gd name="T5" fmla="*/ 0 h 900"/>
                <a:gd name="T6" fmla="*/ 455 w 843"/>
                <a:gd name="T7" fmla="*/ 254 h 900"/>
                <a:gd name="T8" fmla="*/ 843 w 843"/>
                <a:gd name="T9" fmla="*/ 254 h 900"/>
                <a:gd name="T10" fmla="*/ 843 w 843"/>
                <a:gd name="T11" fmla="*/ 645 h 900"/>
                <a:gd name="T12" fmla="*/ 457 w 843"/>
                <a:gd name="T13" fmla="*/ 645 h 900"/>
                <a:gd name="T14" fmla="*/ 457 w 843"/>
                <a:gd name="T15" fmla="*/ 9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3" h="900">
                  <a:moveTo>
                    <a:pt x="457" y="900"/>
                  </a:moveTo>
                  <a:cubicBezTo>
                    <a:pt x="302" y="748"/>
                    <a:pt x="152" y="599"/>
                    <a:pt x="0" y="450"/>
                  </a:cubicBezTo>
                  <a:cubicBezTo>
                    <a:pt x="152" y="300"/>
                    <a:pt x="302" y="152"/>
                    <a:pt x="455" y="0"/>
                  </a:cubicBezTo>
                  <a:cubicBezTo>
                    <a:pt x="455" y="87"/>
                    <a:pt x="455" y="169"/>
                    <a:pt x="455" y="254"/>
                  </a:cubicBezTo>
                  <a:cubicBezTo>
                    <a:pt x="585" y="254"/>
                    <a:pt x="713" y="254"/>
                    <a:pt x="843" y="254"/>
                  </a:cubicBezTo>
                  <a:cubicBezTo>
                    <a:pt x="843" y="385"/>
                    <a:pt x="843" y="514"/>
                    <a:pt x="843" y="645"/>
                  </a:cubicBezTo>
                  <a:cubicBezTo>
                    <a:pt x="715" y="645"/>
                    <a:pt x="587" y="645"/>
                    <a:pt x="457" y="645"/>
                  </a:cubicBezTo>
                  <a:cubicBezTo>
                    <a:pt x="457" y="730"/>
                    <a:pt x="457" y="812"/>
                    <a:pt x="457" y="900"/>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a:off x="4686301" y="5964238"/>
              <a:ext cx="141288" cy="889000"/>
            </a:xfrm>
            <a:custGeom>
              <a:avLst/>
              <a:gdLst>
                <a:gd name="T0" fmla="*/ 142 w 142"/>
                <a:gd name="T1" fmla="*/ 893 h 893"/>
                <a:gd name="T2" fmla="*/ 0 w 142"/>
                <a:gd name="T3" fmla="*/ 893 h 893"/>
                <a:gd name="T4" fmla="*/ 0 w 142"/>
                <a:gd name="T5" fmla="*/ 0 h 893"/>
                <a:gd name="T6" fmla="*/ 142 w 142"/>
                <a:gd name="T7" fmla="*/ 0 h 893"/>
                <a:gd name="T8" fmla="*/ 142 w 142"/>
                <a:gd name="T9" fmla="*/ 893 h 893"/>
              </a:gdLst>
              <a:ahLst/>
              <a:cxnLst>
                <a:cxn ang="0">
                  <a:pos x="T0" y="T1"/>
                </a:cxn>
                <a:cxn ang="0">
                  <a:pos x="T2" y="T3"/>
                </a:cxn>
                <a:cxn ang="0">
                  <a:pos x="T4" y="T5"/>
                </a:cxn>
                <a:cxn ang="0">
                  <a:pos x="T6" y="T7"/>
                </a:cxn>
                <a:cxn ang="0">
                  <a:pos x="T8" y="T9"/>
                </a:cxn>
              </a:cxnLst>
              <a:rect l="0" t="0" r="r" b="b"/>
              <a:pathLst>
                <a:path w="142" h="893">
                  <a:moveTo>
                    <a:pt x="142" y="893"/>
                  </a:moveTo>
                  <a:cubicBezTo>
                    <a:pt x="94" y="893"/>
                    <a:pt x="47" y="893"/>
                    <a:pt x="0" y="893"/>
                  </a:cubicBezTo>
                  <a:cubicBezTo>
                    <a:pt x="0" y="595"/>
                    <a:pt x="0" y="298"/>
                    <a:pt x="0" y="0"/>
                  </a:cubicBezTo>
                  <a:cubicBezTo>
                    <a:pt x="46" y="0"/>
                    <a:pt x="93" y="0"/>
                    <a:pt x="142" y="0"/>
                  </a:cubicBezTo>
                  <a:cubicBezTo>
                    <a:pt x="142" y="297"/>
                    <a:pt x="142" y="594"/>
                    <a:pt x="142" y="893"/>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4" name="Contribution Limits"/>
          <p:cNvSpPr txBox="1">
            <a:spLocks/>
          </p:cNvSpPr>
          <p:nvPr/>
        </p:nvSpPr>
        <p:spPr>
          <a:xfrm>
            <a:off x="2138412" y="2359450"/>
            <a:ext cx="1930730" cy="628351"/>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Contribution Limits</a:t>
            </a:r>
            <a:endParaRPr lang="en-US" dirty="0">
              <a:solidFill>
                <a:srgbClr val="CECECE"/>
              </a:solidFill>
            </a:endParaRPr>
          </a:p>
        </p:txBody>
      </p:sp>
      <p:grpSp>
        <p:nvGrpSpPr>
          <p:cNvPr id="27" name="Eligibility Icon"/>
          <p:cNvGrpSpPr/>
          <p:nvPr/>
        </p:nvGrpSpPr>
        <p:grpSpPr>
          <a:xfrm>
            <a:off x="1431373" y="1496240"/>
            <a:ext cx="438770" cy="409579"/>
            <a:chOff x="3565526" y="-9525"/>
            <a:chExt cx="1527175" cy="1425575"/>
          </a:xfrm>
          <a:solidFill>
            <a:srgbClr val="E5E5E5"/>
          </a:solidFill>
        </p:grpSpPr>
        <p:sp>
          <p:nvSpPr>
            <p:cNvPr id="63"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CECECE"/>
              </a:solidFill>
            </a:ln>
            <a:extLst/>
          </p:spPr>
          <p:txBody>
            <a:bodyPr vert="horz" wrap="square" lIns="91440" tIns="45720" rIns="91440" bIns="45720" numCol="1" anchor="t" anchorCtr="0" compatLnSpc="1">
              <a:prstTxWarp prst="textNoShape">
                <a:avLst/>
              </a:prstTxWarp>
            </a:bodyPr>
            <a:lstStyle/>
            <a:p>
              <a:endParaRPr lang="en-US"/>
            </a:p>
          </p:txBody>
        </p:sp>
      </p:grpSp>
      <p:sp>
        <p:nvSpPr>
          <p:cNvPr id="3" name="Plan Eligibility"/>
          <p:cNvSpPr>
            <a:spLocks noGrp="1"/>
          </p:cNvSpPr>
          <p:nvPr>
            <p:ph type="body" sz="quarter" idx="13"/>
          </p:nvPr>
        </p:nvSpPr>
        <p:spPr>
          <a:xfrm>
            <a:off x="2138412" y="1494047"/>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CECECE"/>
                </a:solidFill>
              </a:rPr>
              <a:t>Plan</a:t>
            </a:r>
            <a:r>
              <a:rPr lang="en-US" sz="2000" b="1" dirty="0" smtClean="0">
                <a:solidFill>
                  <a:srgbClr val="CECECE"/>
                </a:solidFill>
              </a:rPr>
              <a:t> </a:t>
            </a:r>
            <a:br>
              <a:rPr lang="en-US" sz="2000" b="1" dirty="0" smtClean="0">
                <a:solidFill>
                  <a:srgbClr val="CECECE"/>
                </a:solidFill>
              </a:rPr>
            </a:br>
            <a:r>
              <a:rPr lang="en-US" sz="2000" dirty="0" smtClean="0">
                <a:solidFill>
                  <a:srgbClr val="CECECE"/>
                </a:solidFill>
              </a:rPr>
              <a:t>Eligibility </a:t>
            </a:r>
            <a:endParaRPr lang="en-US" sz="2000" dirty="0">
              <a:solidFill>
                <a:srgbClr val="CECECE"/>
              </a:solidFill>
            </a:endParaRPr>
          </a:p>
        </p:txBody>
      </p:sp>
      <p:cxnSp>
        <p:nvCxnSpPr>
          <p:cNvPr id="47" name="Straight Connector 46"/>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65" name="Title 1"/>
          <p:cNvSpPr>
            <a:spLocks noGrp="1"/>
          </p:cNvSpPr>
          <p:nvPr>
            <p:ph type="title"/>
          </p:nvPr>
        </p:nvSpPr>
        <p:spPr>
          <a:xfrm>
            <a:off x="990600" y="266701"/>
            <a:ext cx="7467600" cy="723900"/>
          </a:xfrm>
        </p:spPr>
        <p:txBody>
          <a:bodyPr/>
          <a:lstStyle/>
          <a:p>
            <a:r>
              <a:rPr lang="en-US" cap="all" dirty="0" smtClean="0"/>
              <a:t>Plan Features</a:t>
            </a:r>
            <a:endParaRPr lang="en-US" cap="all" dirty="0"/>
          </a:p>
        </p:txBody>
      </p:sp>
      <p:graphicFrame>
        <p:nvGraphicFramePr>
          <p:cNvPr id="48" name="Vesting: details"/>
          <p:cNvGraphicFramePr>
            <a:graphicFrameLocks noGrp="1"/>
          </p:cNvGraphicFramePr>
          <p:nvPr>
            <p:extLst>
              <p:ext uri="{D42A27DB-BD31-4B8C-83A1-F6EECF244321}">
                <p14:modId xmlns:p14="http://schemas.microsoft.com/office/powerpoint/2010/main" val="4270812700"/>
              </p:ext>
            </p:extLst>
          </p:nvPr>
        </p:nvGraphicFramePr>
        <p:xfrm>
          <a:off x="5053850" y="1808765"/>
          <a:ext cx="2507044" cy="2255520"/>
        </p:xfrm>
        <a:graphic>
          <a:graphicData uri="http://schemas.openxmlformats.org/drawingml/2006/table">
            <a:tbl>
              <a:tblPr>
                <a:tableStyleId>{B301B821-A1FF-4177-AEE7-76D212191A09}</a:tableStyleId>
              </a:tblPr>
              <a:tblGrid>
                <a:gridCol w="1253522"/>
                <a:gridCol w="1253522"/>
              </a:tblGrid>
              <a:tr h="478612">
                <a:tc>
                  <a:txBody>
                    <a:bodyPr/>
                    <a:lstStyle/>
                    <a:p>
                      <a:r>
                        <a:rPr lang="en-US" sz="1600" dirty="0" smtClean="0">
                          <a:solidFill>
                            <a:srgbClr val="3B3B3B"/>
                          </a:solidFill>
                        </a:rPr>
                        <a:t>Vested percentage</a:t>
                      </a:r>
                      <a:endParaRPr lang="en-US" sz="1600" dirty="0">
                        <a:solidFill>
                          <a:srgbClr val="3B3B3B"/>
                        </a:solidFill>
                      </a:endParaRPr>
                    </a:p>
                  </a:txBody>
                  <a:tcPr>
                    <a:lnL w="28575"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solidFill>
                            <a:srgbClr val="3B3B3B"/>
                          </a:solidFill>
                        </a:rPr>
                        <a:t>Years of service</a:t>
                      </a:r>
                      <a:endParaRPr lang="en-US" sz="1600" dirty="0">
                        <a:solidFill>
                          <a:srgbClr val="3B3B3B"/>
                        </a:solidFill>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 </a:t>
                      </a:r>
                      <a:endParaRPr lang="en-US" sz="1600" dirty="0" smtClean="0">
                        <a:solidFill>
                          <a:srgbClr val="F7964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 </a:t>
                      </a:r>
                      <a:endParaRPr lang="en-US" sz="1600" dirty="0" smtClean="0">
                        <a:solidFill>
                          <a:srgbClr val="F7964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 </a:t>
                      </a:r>
                      <a:endParaRPr lang="en-US" sz="1600" dirty="0" smtClean="0">
                        <a:solidFill>
                          <a:srgbClr val="F7964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a:t>
                      </a:r>
                      <a:endParaRPr lang="en-US" sz="1600" dirty="0">
                        <a:solidFill>
                          <a:srgbClr val="F7964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79646"/>
                          </a:solidFill>
                        </a:rPr>
                        <a:t>[xx years]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1600" b="1" dirty="0" smtClean="0">
                          <a:solidFill>
                            <a:srgbClr val="F79646"/>
                          </a:solidFill>
                        </a:rPr>
                        <a:t>[xx%] </a:t>
                      </a:r>
                      <a:endParaRPr lang="en-US" sz="1600" dirty="0">
                        <a:solidFill>
                          <a:srgbClr val="F79646"/>
                        </a:solidFill>
                      </a:endParaRP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rgbClr val="F79646"/>
                          </a:solidFill>
                        </a:rPr>
                        <a:t>[xx years]</a:t>
                      </a:r>
                      <a:endParaRPr lang="en-US" sz="1600" b="1" dirty="0">
                        <a:solidFill>
                          <a:srgbClr val="F79646"/>
                        </a:solidFill>
                      </a:endParaRP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6" name="Rectangle 65"/>
          <p:cNvSpPr/>
          <p:nvPr/>
        </p:nvSpPr>
        <p:spPr>
          <a:xfrm>
            <a:off x="5053850" y="4067798"/>
            <a:ext cx="3177338" cy="1015663"/>
          </a:xfrm>
          <a:prstGeom prst="rect">
            <a:avLst/>
          </a:prstGeom>
        </p:spPr>
        <p:txBody>
          <a:bodyPr lIns="0" tIns="182880" rIns="0" bIns="0">
            <a:spAutoFit/>
          </a:bodyPr>
          <a:lstStyle/>
          <a:p>
            <a:r>
              <a:rPr lang="en-US" dirty="0" smtClean="0">
                <a:solidFill>
                  <a:srgbClr val="3B3B3B"/>
                </a:solidFill>
              </a:rPr>
              <a:t>You </a:t>
            </a:r>
            <a:r>
              <a:rPr lang="en-US" dirty="0">
                <a:solidFill>
                  <a:srgbClr val="3B3B3B"/>
                </a:solidFill>
              </a:rPr>
              <a:t>are always </a:t>
            </a:r>
            <a:r>
              <a:rPr lang="en-US" b="1" dirty="0">
                <a:solidFill>
                  <a:srgbClr val="F79646"/>
                </a:solidFill>
              </a:rPr>
              <a:t>100% vested</a:t>
            </a:r>
            <a:r>
              <a:rPr lang="en-US" dirty="0">
                <a:solidFill>
                  <a:srgbClr val="F79646"/>
                </a:solidFill>
              </a:rPr>
              <a:t> </a:t>
            </a:r>
            <a:r>
              <a:rPr lang="en-US" dirty="0">
                <a:solidFill>
                  <a:srgbClr val="3B3B3B"/>
                </a:solidFill>
              </a:rPr>
              <a:t>in the </a:t>
            </a:r>
            <a:r>
              <a:rPr lang="en-US" b="1" dirty="0">
                <a:solidFill>
                  <a:srgbClr val="F79646"/>
                </a:solidFill>
              </a:rPr>
              <a:t>salary deferral </a:t>
            </a:r>
            <a:r>
              <a:rPr lang="en-US" dirty="0">
                <a:solidFill>
                  <a:srgbClr val="3B3B3B"/>
                </a:solidFill>
              </a:rPr>
              <a:t>portion of your </a:t>
            </a:r>
            <a:r>
              <a:rPr lang="en-US" dirty="0" smtClean="0">
                <a:solidFill>
                  <a:srgbClr val="3B3B3B"/>
                </a:solidFill>
              </a:rPr>
              <a:t>account</a:t>
            </a:r>
            <a:endParaRPr lang="en-US" dirty="0">
              <a:solidFill>
                <a:srgbClr val="3B3B3B"/>
              </a:solidFill>
            </a:endParaRPr>
          </a:p>
        </p:txBody>
      </p:sp>
      <p:sp>
        <p:nvSpPr>
          <p:cNvPr id="67" name="Company Contrib: details"/>
          <p:cNvSpPr txBox="1"/>
          <p:nvPr/>
        </p:nvSpPr>
        <p:spPr>
          <a:xfrm>
            <a:off x="5038724" y="1370474"/>
            <a:ext cx="3192464" cy="281103"/>
          </a:xfrm>
          <a:prstGeom prst="rect">
            <a:avLst/>
          </a:prstGeom>
          <a:noFill/>
        </p:spPr>
        <p:txBody>
          <a:bodyPr wrap="square" lIns="0" tIns="0" rIns="0" bIns="0" rtlCol="0">
            <a:spAutoFit/>
          </a:bodyPr>
          <a:lstStyle/>
          <a:p>
            <a:pPr>
              <a:lnSpc>
                <a:spcPct val="110000"/>
              </a:lnSpc>
              <a:spcAft>
                <a:spcPts val="600"/>
              </a:spcAft>
              <a:buClr>
                <a:schemeClr val="accent2"/>
              </a:buClr>
            </a:pPr>
            <a:r>
              <a:rPr lang="en-US" b="1" dirty="0" smtClean="0">
                <a:solidFill>
                  <a:srgbClr val="3B3B3B"/>
                </a:solidFill>
              </a:rPr>
              <a:t>Company Match:</a:t>
            </a:r>
            <a:endParaRPr lang="en-US" b="1" dirty="0">
              <a:solidFill>
                <a:srgbClr val="05C3DE"/>
              </a:solidFill>
            </a:endParaRPr>
          </a:p>
        </p:txBody>
      </p:sp>
      <p:sp>
        <p:nvSpPr>
          <p:cNvPr id="68" name="Rectangle 67"/>
          <p:cNvSpPr/>
          <p:nvPr/>
        </p:nvSpPr>
        <p:spPr>
          <a:xfrm>
            <a:off x="7477803" y="422214"/>
            <a:ext cx="1506770" cy="553544"/>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oAutofit/>
          </a:bodyPr>
          <a:lstStyle/>
          <a:p>
            <a:pPr algn="ctr"/>
            <a:r>
              <a:rPr lang="en-US" sz="1050" dirty="0">
                <a:solidFill>
                  <a:srgbClr val="FF00FF"/>
                </a:solidFill>
              </a:rPr>
              <a:t>See the appendix for slide variations.</a:t>
            </a:r>
            <a:endParaRPr lang="en-US" sz="1050" dirty="0" smtClean="0">
              <a:solidFill>
                <a:srgbClr val="FF00FF"/>
              </a:solidFill>
            </a:endParaRPr>
          </a:p>
        </p:txBody>
      </p:sp>
    </p:spTree>
    <p:extLst>
      <p:ext uri="{BB962C8B-B14F-4D97-AF65-F5344CB8AC3E}">
        <p14:creationId xmlns:p14="http://schemas.microsoft.com/office/powerpoint/2010/main" val="65019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Eligibility Icon"/>
          <p:cNvGrpSpPr/>
          <p:nvPr/>
        </p:nvGrpSpPr>
        <p:grpSpPr>
          <a:xfrm>
            <a:off x="986592" y="1626395"/>
            <a:ext cx="438770" cy="409579"/>
            <a:chOff x="3565526" y="-9525"/>
            <a:chExt cx="1527175" cy="1425575"/>
          </a:xfrm>
          <a:solidFill>
            <a:srgbClr val="E5E5E5"/>
          </a:solidFill>
        </p:grpSpPr>
        <p:sp>
          <p:nvSpPr>
            <p:cNvPr id="18" name="Freeform 5"/>
            <p:cNvSpPr>
              <a:spLocks/>
            </p:cNvSpPr>
            <p:nvPr/>
          </p:nvSpPr>
          <p:spPr bwMode="auto">
            <a:xfrm>
              <a:off x="3565526" y="111125"/>
              <a:ext cx="1308100" cy="1304925"/>
            </a:xfrm>
            <a:custGeom>
              <a:avLst/>
              <a:gdLst>
                <a:gd name="T0" fmla="*/ 1045 w 1312"/>
                <a:gd name="T1" fmla="*/ 8 h 1311"/>
                <a:gd name="T2" fmla="*/ 1025 w 1312"/>
                <a:gd name="T3" fmla="*/ 21 h 1311"/>
                <a:gd name="T4" fmla="*/ 856 w 1312"/>
                <a:gd name="T5" fmla="*/ 191 h 1311"/>
                <a:gd name="T6" fmla="*/ 821 w 1312"/>
                <a:gd name="T7" fmla="*/ 205 h 1311"/>
                <a:gd name="T8" fmla="*/ 231 w 1312"/>
                <a:gd name="T9" fmla="*/ 204 h 1311"/>
                <a:gd name="T10" fmla="*/ 206 w 1312"/>
                <a:gd name="T11" fmla="*/ 204 h 1311"/>
                <a:gd name="T12" fmla="*/ 206 w 1312"/>
                <a:gd name="T13" fmla="*/ 1105 h 1311"/>
                <a:gd name="T14" fmla="*/ 1107 w 1312"/>
                <a:gd name="T15" fmla="*/ 1105 h 1311"/>
                <a:gd name="T16" fmla="*/ 1107 w 1312"/>
                <a:gd name="T17" fmla="*/ 1082 h 1311"/>
                <a:gd name="T18" fmla="*/ 1107 w 1312"/>
                <a:gd name="T19" fmla="*/ 692 h 1311"/>
                <a:gd name="T20" fmla="*/ 1121 w 1312"/>
                <a:gd name="T21" fmla="*/ 659 h 1311"/>
                <a:gd name="T22" fmla="*/ 1294 w 1312"/>
                <a:gd name="T23" fmla="*/ 487 h 1311"/>
                <a:gd name="T24" fmla="*/ 1310 w 1312"/>
                <a:gd name="T25" fmla="*/ 471 h 1311"/>
                <a:gd name="T26" fmla="*/ 1312 w 1312"/>
                <a:gd name="T27" fmla="*/ 491 h 1311"/>
                <a:gd name="T28" fmla="*/ 1312 w 1312"/>
                <a:gd name="T29" fmla="*/ 1195 h 1311"/>
                <a:gd name="T30" fmla="*/ 1196 w 1312"/>
                <a:gd name="T31" fmla="*/ 1311 h 1311"/>
                <a:gd name="T32" fmla="*/ 116 w 1312"/>
                <a:gd name="T33" fmla="*/ 1311 h 1311"/>
                <a:gd name="T34" fmla="*/ 0 w 1312"/>
                <a:gd name="T35" fmla="*/ 1195 h 1311"/>
                <a:gd name="T36" fmla="*/ 0 w 1312"/>
                <a:gd name="T37" fmla="*/ 117 h 1311"/>
                <a:gd name="T38" fmla="*/ 117 w 1312"/>
                <a:gd name="T39" fmla="*/ 0 h 1311"/>
                <a:gd name="T40" fmla="*/ 1023 w 1312"/>
                <a:gd name="T41" fmla="*/ 0 h 1311"/>
                <a:gd name="T42" fmla="*/ 1039 w 1312"/>
                <a:gd name="T43" fmla="*/ 0 h 1311"/>
                <a:gd name="T44" fmla="*/ 1045 w 1312"/>
                <a:gd name="T45" fmla="*/ 8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2" h="1311">
                  <a:moveTo>
                    <a:pt x="1045" y="8"/>
                  </a:moveTo>
                  <a:cubicBezTo>
                    <a:pt x="1039" y="12"/>
                    <a:pt x="1031" y="15"/>
                    <a:pt x="1025" y="21"/>
                  </a:cubicBezTo>
                  <a:cubicBezTo>
                    <a:pt x="968" y="77"/>
                    <a:pt x="912" y="133"/>
                    <a:pt x="856" y="191"/>
                  </a:cubicBezTo>
                  <a:cubicBezTo>
                    <a:pt x="845" y="201"/>
                    <a:pt x="835" y="205"/>
                    <a:pt x="821" y="205"/>
                  </a:cubicBezTo>
                  <a:cubicBezTo>
                    <a:pt x="624" y="204"/>
                    <a:pt x="427" y="204"/>
                    <a:pt x="231" y="204"/>
                  </a:cubicBezTo>
                  <a:cubicBezTo>
                    <a:pt x="223" y="204"/>
                    <a:pt x="215" y="204"/>
                    <a:pt x="206" y="204"/>
                  </a:cubicBezTo>
                  <a:cubicBezTo>
                    <a:pt x="206" y="506"/>
                    <a:pt x="206" y="805"/>
                    <a:pt x="206" y="1105"/>
                  </a:cubicBezTo>
                  <a:cubicBezTo>
                    <a:pt x="506" y="1105"/>
                    <a:pt x="805" y="1105"/>
                    <a:pt x="1107" y="1105"/>
                  </a:cubicBezTo>
                  <a:cubicBezTo>
                    <a:pt x="1107" y="1098"/>
                    <a:pt x="1107" y="1090"/>
                    <a:pt x="1107" y="1082"/>
                  </a:cubicBezTo>
                  <a:cubicBezTo>
                    <a:pt x="1107" y="952"/>
                    <a:pt x="1108" y="822"/>
                    <a:pt x="1107" y="692"/>
                  </a:cubicBezTo>
                  <a:cubicBezTo>
                    <a:pt x="1107" y="678"/>
                    <a:pt x="1111" y="669"/>
                    <a:pt x="1121" y="659"/>
                  </a:cubicBezTo>
                  <a:cubicBezTo>
                    <a:pt x="1179" y="602"/>
                    <a:pt x="1236" y="544"/>
                    <a:pt x="1294" y="487"/>
                  </a:cubicBezTo>
                  <a:cubicBezTo>
                    <a:pt x="1298" y="482"/>
                    <a:pt x="1303" y="478"/>
                    <a:pt x="1310" y="471"/>
                  </a:cubicBezTo>
                  <a:cubicBezTo>
                    <a:pt x="1311" y="480"/>
                    <a:pt x="1312" y="485"/>
                    <a:pt x="1312" y="491"/>
                  </a:cubicBezTo>
                  <a:cubicBezTo>
                    <a:pt x="1312" y="725"/>
                    <a:pt x="1312" y="960"/>
                    <a:pt x="1312" y="1195"/>
                  </a:cubicBezTo>
                  <a:cubicBezTo>
                    <a:pt x="1312" y="1267"/>
                    <a:pt x="1268" y="1311"/>
                    <a:pt x="1196" y="1311"/>
                  </a:cubicBezTo>
                  <a:cubicBezTo>
                    <a:pt x="836" y="1311"/>
                    <a:pt x="476" y="1311"/>
                    <a:pt x="116" y="1311"/>
                  </a:cubicBezTo>
                  <a:cubicBezTo>
                    <a:pt x="44" y="1311"/>
                    <a:pt x="0" y="1267"/>
                    <a:pt x="0" y="1195"/>
                  </a:cubicBezTo>
                  <a:cubicBezTo>
                    <a:pt x="0" y="836"/>
                    <a:pt x="0" y="476"/>
                    <a:pt x="0" y="117"/>
                  </a:cubicBezTo>
                  <a:cubicBezTo>
                    <a:pt x="0" y="44"/>
                    <a:pt x="44" y="0"/>
                    <a:pt x="117" y="0"/>
                  </a:cubicBezTo>
                  <a:cubicBezTo>
                    <a:pt x="419" y="0"/>
                    <a:pt x="721" y="0"/>
                    <a:pt x="1023" y="0"/>
                  </a:cubicBezTo>
                  <a:cubicBezTo>
                    <a:pt x="1028" y="0"/>
                    <a:pt x="1034" y="0"/>
                    <a:pt x="1039" y="0"/>
                  </a:cubicBezTo>
                  <a:cubicBezTo>
                    <a:pt x="1041" y="3"/>
                    <a:pt x="1043" y="5"/>
                    <a:pt x="1045" y="8"/>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p:nvSpPr>
          <p:spPr bwMode="auto">
            <a:xfrm>
              <a:off x="3857626" y="-9525"/>
              <a:ext cx="1235075" cy="1089025"/>
            </a:xfrm>
            <a:custGeom>
              <a:avLst/>
              <a:gdLst>
                <a:gd name="T0" fmla="*/ 365 w 1239"/>
                <a:gd name="T1" fmla="*/ 659 h 1094"/>
                <a:gd name="T2" fmla="*/ 382 w 1239"/>
                <a:gd name="T3" fmla="*/ 637 h 1094"/>
                <a:gd name="T4" fmla="*/ 988 w 1239"/>
                <a:gd name="T5" fmla="*/ 31 h 1094"/>
                <a:gd name="T6" fmla="*/ 1060 w 1239"/>
                <a:gd name="T7" fmla="*/ 31 h 1094"/>
                <a:gd name="T8" fmla="*/ 1217 w 1239"/>
                <a:gd name="T9" fmla="*/ 188 h 1094"/>
                <a:gd name="T10" fmla="*/ 1218 w 1239"/>
                <a:gd name="T11" fmla="*/ 247 h 1094"/>
                <a:gd name="T12" fmla="*/ 394 w 1239"/>
                <a:gd name="T13" fmla="*/ 1072 h 1094"/>
                <a:gd name="T14" fmla="*/ 332 w 1239"/>
                <a:gd name="T15" fmla="*/ 1071 h 1094"/>
                <a:gd name="T16" fmla="*/ 22 w 1239"/>
                <a:gd name="T17" fmla="*/ 762 h 1094"/>
                <a:gd name="T18" fmla="*/ 23 w 1239"/>
                <a:gd name="T19" fmla="*/ 701 h 1094"/>
                <a:gd name="T20" fmla="*/ 185 w 1239"/>
                <a:gd name="T21" fmla="*/ 538 h 1094"/>
                <a:gd name="T22" fmla="*/ 245 w 1239"/>
                <a:gd name="T23" fmla="*/ 538 h 1094"/>
                <a:gd name="T24" fmla="*/ 365 w 1239"/>
                <a:gd name="T25" fmla="*/ 659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9" h="1094">
                  <a:moveTo>
                    <a:pt x="365" y="659"/>
                  </a:moveTo>
                  <a:cubicBezTo>
                    <a:pt x="372" y="650"/>
                    <a:pt x="376" y="643"/>
                    <a:pt x="382" y="637"/>
                  </a:cubicBezTo>
                  <a:cubicBezTo>
                    <a:pt x="584" y="435"/>
                    <a:pt x="786" y="233"/>
                    <a:pt x="988" y="31"/>
                  </a:cubicBezTo>
                  <a:cubicBezTo>
                    <a:pt x="1018" y="0"/>
                    <a:pt x="1030" y="0"/>
                    <a:pt x="1060" y="31"/>
                  </a:cubicBezTo>
                  <a:cubicBezTo>
                    <a:pt x="1112" y="83"/>
                    <a:pt x="1165" y="135"/>
                    <a:pt x="1217" y="188"/>
                  </a:cubicBezTo>
                  <a:cubicBezTo>
                    <a:pt x="1239" y="210"/>
                    <a:pt x="1239" y="226"/>
                    <a:pt x="1218" y="247"/>
                  </a:cubicBezTo>
                  <a:cubicBezTo>
                    <a:pt x="943" y="522"/>
                    <a:pt x="668" y="797"/>
                    <a:pt x="394" y="1072"/>
                  </a:cubicBezTo>
                  <a:cubicBezTo>
                    <a:pt x="371" y="1094"/>
                    <a:pt x="354" y="1094"/>
                    <a:pt x="332" y="1071"/>
                  </a:cubicBezTo>
                  <a:cubicBezTo>
                    <a:pt x="229" y="968"/>
                    <a:pt x="126" y="865"/>
                    <a:pt x="22" y="762"/>
                  </a:cubicBezTo>
                  <a:cubicBezTo>
                    <a:pt x="0" y="739"/>
                    <a:pt x="0" y="724"/>
                    <a:pt x="23" y="701"/>
                  </a:cubicBezTo>
                  <a:cubicBezTo>
                    <a:pt x="77" y="646"/>
                    <a:pt x="131" y="592"/>
                    <a:pt x="185" y="538"/>
                  </a:cubicBezTo>
                  <a:cubicBezTo>
                    <a:pt x="207" y="517"/>
                    <a:pt x="223" y="516"/>
                    <a:pt x="245" y="538"/>
                  </a:cubicBezTo>
                  <a:cubicBezTo>
                    <a:pt x="284" y="577"/>
                    <a:pt x="322" y="615"/>
                    <a:pt x="365" y="659"/>
                  </a:cubicBezTo>
                  <a:close/>
                </a:path>
              </a:pathLst>
            </a:custGeom>
            <a:noFill/>
            <a:ln w="12700">
              <a:solidFill>
                <a:srgbClr val="F79646"/>
              </a:solidFill>
            </a:ln>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4564116" y="2086975"/>
            <a:ext cx="4579883" cy="2693045"/>
          </a:xfrm>
          <a:prstGeom prst="rect">
            <a:avLst/>
          </a:prstGeom>
          <a:noFill/>
        </p:spPr>
        <p:txBody>
          <a:bodyPr wrap="square" lIns="0" tIns="0" rIns="0" bIns="0" rtlCol="0" anchor="ctr" anchorCtr="1">
            <a:spAutoFit/>
          </a:bodyPr>
          <a:lstStyle/>
          <a:p>
            <a:pPr algn="ctr">
              <a:spcAft>
                <a:spcPts val="1000"/>
              </a:spcAft>
              <a:buClr>
                <a:schemeClr val="accent2"/>
              </a:buClr>
            </a:pPr>
            <a:r>
              <a:rPr lang="en-US" sz="17500" b="1" dirty="0" smtClean="0">
                <a:solidFill>
                  <a:srgbClr val="F79646"/>
                </a:solidFill>
              </a:rPr>
              <a:t>[xx]</a:t>
            </a:r>
            <a:endParaRPr lang="en-US" sz="17500" b="1" dirty="0">
              <a:solidFill>
                <a:srgbClr val="F79646"/>
              </a:solidFill>
            </a:endParaRPr>
          </a:p>
        </p:txBody>
      </p:sp>
      <p:sp>
        <p:nvSpPr>
          <p:cNvPr id="28" name="Title 1"/>
          <p:cNvSpPr>
            <a:spLocks noGrp="1"/>
          </p:cNvSpPr>
          <p:nvPr>
            <p:ph type="title"/>
          </p:nvPr>
        </p:nvSpPr>
        <p:spPr>
          <a:xfrm>
            <a:off x="990600" y="266701"/>
            <a:ext cx="7893050" cy="723900"/>
          </a:xfrm>
        </p:spPr>
        <p:txBody>
          <a:bodyPr/>
          <a:lstStyle/>
          <a:p>
            <a:r>
              <a:rPr lang="en-US" dirty="0" smtClean="0"/>
              <a:t>PLAN FEATURES: </a:t>
            </a:r>
            <a:r>
              <a:rPr lang="en-US" dirty="0" smtClean="0">
                <a:solidFill>
                  <a:schemeClr val="tx2"/>
                </a:solidFill>
              </a:rPr>
              <a:t>INVESTMENT OPTIONS</a:t>
            </a:r>
            <a:endParaRPr lang="en-US" dirty="0">
              <a:solidFill>
                <a:schemeClr val="tx2"/>
              </a:solidFill>
            </a:endParaRPr>
          </a:p>
        </p:txBody>
      </p:sp>
      <p:sp>
        <p:nvSpPr>
          <p:cNvPr id="38" name="Isosceles Triangle 25"/>
          <p:cNvSpPr/>
          <p:nvPr/>
        </p:nvSpPr>
        <p:spPr>
          <a:xfrm rot="16200000">
            <a:off x="4319124" y="1718179"/>
            <a:ext cx="322108" cy="167876"/>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smtClean="0"/>
          </a:p>
        </p:txBody>
      </p:sp>
      <p:sp>
        <p:nvSpPr>
          <p:cNvPr id="66" name="Company Contributions"/>
          <p:cNvSpPr txBox="1">
            <a:spLocks/>
          </p:cNvSpPr>
          <p:nvPr/>
        </p:nvSpPr>
        <p:spPr>
          <a:xfrm>
            <a:off x="1749440" y="5068536"/>
            <a:ext cx="1930730" cy="642324"/>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Age-Based Investments</a:t>
            </a:r>
            <a:endParaRPr lang="en-US" dirty="0">
              <a:solidFill>
                <a:srgbClr val="CECECE"/>
              </a:solidFill>
            </a:endParaRPr>
          </a:p>
        </p:txBody>
      </p:sp>
      <p:sp>
        <p:nvSpPr>
          <p:cNvPr id="68" name="Contribution Types"/>
          <p:cNvSpPr txBox="1">
            <a:spLocks/>
          </p:cNvSpPr>
          <p:nvPr/>
        </p:nvSpPr>
        <p:spPr>
          <a:xfrm>
            <a:off x="1753307" y="3865386"/>
            <a:ext cx="2839384" cy="620582"/>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None/>
            </a:pPr>
            <a:r>
              <a:rPr lang="en-US" spc="-20" dirty="0">
                <a:solidFill>
                  <a:srgbClr val="CECECE"/>
                </a:solidFill>
              </a:rPr>
              <a:t>Money Market Funds</a:t>
            </a:r>
            <a:r>
              <a:rPr lang="en-US" spc="-20" dirty="0" smtClean="0">
                <a:solidFill>
                  <a:srgbClr val="CECECE"/>
                </a:solidFill>
              </a:rPr>
              <a:t>/ Stable </a:t>
            </a:r>
            <a:r>
              <a:rPr lang="en-US" spc="-20" dirty="0">
                <a:solidFill>
                  <a:srgbClr val="CECECE"/>
                </a:solidFill>
              </a:rPr>
              <a:t>Value Trusts</a:t>
            </a:r>
          </a:p>
        </p:txBody>
      </p:sp>
      <p:sp>
        <p:nvSpPr>
          <p:cNvPr id="73" name="Contribution Limits"/>
          <p:cNvSpPr txBox="1">
            <a:spLocks/>
          </p:cNvSpPr>
          <p:nvPr/>
        </p:nvSpPr>
        <p:spPr>
          <a:xfrm>
            <a:off x="1753307" y="2654466"/>
            <a:ext cx="1930730" cy="628351"/>
          </a:xfrm>
          <a:prstGeom prst="rect">
            <a:avLst/>
          </a:prstGeom>
        </p:spPr>
        <p:txBody>
          <a:bodyPr vert="horz" lIns="0" tIns="0" rIns="0" bIns="0" rtlCol="0" anchor="ctr">
            <a:noAutofit/>
          </a:bodyPr>
          <a:lstStyle>
            <a:lvl1pPr marL="342900" indent="-342900" algn="l" defTabSz="914400" rtl="0" eaLnBrk="1" latinLnBrk="0" hangingPunct="1">
              <a:lnSpc>
                <a:spcPct val="110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685800" indent="-288925" algn="l" defTabSz="914400" rtl="0" eaLnBrk="1" latinLnBrk="0" hangingPunct="1">
              <a:lnSpc>
                <a:spcPct val="110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974725" indent="-228600" algn="l" defTabSz="914400" rtl="0" eaLnBrk="1" latinLnBrk="0" hangingPunct="1">
              <a:lnSpc>
                <a:spcPct val="110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257300" indent="-228600" algn="l" defTabSz="914400" rtl="0" eaLnBrk="1" latinLnBrk="0" hangingPunct="1">
              <a:lnSpc>
                <a:spcPct val="110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257300" indent="0" algn="l" defTabSz="914400" rtl="0" eaLnBrk="1" latinLnBrk="0" hangingPunct="1">
              <a:lnSpc>
                <a:spcPct val="110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000"/>
              </a:spcAft>
              <a:buClr>
                <a:srgbClr val="05C3DE"/>
              </a:buClr>
              <a:buFont typeface="Wingdings" panose="05000000000000000000" pitchFamily="2" charset="2"/>
              <a:buNone/>
            </a:pPr>
            <a:r>
              <a:rPr lang="en-US" dirty="0" smtClean="0">
                <a:solidFill>
                  <a:srgbClr val="CECECE"/>
                </a:solidFill>
              </a:rPr>
              <a:t>Bond Mutual Funds/Trusts</a:t>
            </a:r>
            <a:endParaRPr lang="en-US" dirty="0">
              <a:solidFill>
                <a:srgbClr val="CECECE"/>
              </a:solidFill>
            </a:endParaRPr>
          </a:p>
        </p:txBody>
      </p:sp>
      <p:sp>
        <p:nvSpPr>
          <p:cNvPr id="77" name="Plan Eligibility"/>
          <p:cNvSpPr>
            <a:spLocks noGrp="1"/>
          </p:cNvSpPr>
          <p:nvPr>
            <p:ph type="body" sz="quarter" idx="13"/>
          </p:nvPr>
        </p:nvSpPr>
        <p:spPr>
          <a:xfrm>
            <a:off x="1753307" y="1602584"/>
            <a:ext cx="1685330" cy="457200"/>
          </a:xfrm>
        </p:spPr>
        <p:txBody>
          <a:bodyPr anchor="ctr">
            <a:noAutofit/>
          </a:bodyPr>
          <a:lstStyle/>
          <a:p>
            <a:pPr marL="0" lvl="0" indent="0">
              <a:lnSpc>
                <a:spcPct val="100000"/>
              </a:lnSpc>
              <a:spcBef>
                <a:spcPts val="0"/>
              </a:spcBef>
              <a:spcAft>
                <a:spcPts val="1000"/>
              </a:spcAft>
              <a:buClr>
                <a:srgbClr val="05C3DE"/>
              </a:buClr>
              <a:buNone/>
            </a:pPr>
            <a:r>
              <a:rPr lang="en-US" sz="2000" dirty="0" smtClean="0">
                <a:solidFill>
                  <a:srgbClr val="F79646"/>
                </a:solidFill>
              </a:rPr>
              <a:t>Stock Mutual Funds/Trusts</a:t>
            </a:r>
            <a:endParaRPr lang="en-US" sz="2000" dirty="0">
              <a:solidFill>
                <a:srgbClr val="F79646"/>
              </a:solidFill>
            </a:endParaRPr>
          </a:p>
        </p:txBody>
      </p:sp>
      <p:cxnSp>
        <p:nvCxnSpPr>
          <p:cNvPr id="19" name="Straight Connector 18"/>
          <p:cNvCxnSpPr/>
          <p:nvPr/>
        </p:nvCxnSpPr>
        <p:spPr>
          <a:xfrm>
            <a:off x="4563746" y="1376968"/>
            <a:ext cx="0" cy="4568633"/>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p:nvSpPr>
        <p:spPr bwMode="auto">
          <a:xfrm>
            <a:off x="988825" y="4007293"/>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noEditPoints="1"/>
          </p:cNvSpPr>
          <p:nvPr/>
        </p:nvSpPr>
        <p:spPr bwMode="auto">
          <a:xfrm>
            <a:off x="988825" y="5202264"/>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noEditPoints="1"/>
          </p:cNvSpPr>
          <p:nvPr/>
        </p:nvSpPr>
        <p:spPr bwMode="auto">
          <a:xfrm>
            <a:off x="986592" y="2781207"/>
            <a:ext cx="374725" cy="374868"/>
          </a:xfrm>
          <a:custGeom>
            <a:avLst/>
            <a:gdLst>
              <a:gd name="T0" fmla="*/ 1299 w 1312"/>
              <a:gd name="T1" fmla="*/ 1253 h 1311"/>
              <a:gd name="T2" fmla="*/ 1311 w 1312"/>
              <a:gd name="T3" fmla="*/ 1201 h 1311"/>
              <a:gd name="T4" fmla="*/ 1312 w 1312"/>
              <a:gd name="T5" fmla="*/ 1195 h 1311"/>
              <a:gd name="T6" fmla="*/ 1312 w 1312"/>
              <a:gd name="T7" fmla="*/ 945 h 1311"/>
              <a:gd name="T8" fmla="*/ 1312 w 1312"/>
              <a:gd name="T9" fmla="*/ 117 h 1311"/>
              <a:gd name="T10" fmla="*/ 1195 w 1312"/>
              <a:gd name="T11" fmla="*/ 0 h 1311"/>
              <a:gd name="T12" fmla="*/ 1039 w 1312"/>
              <a:gd name="T13" fmla="*/ 0 h 1311"/>
              <a:gd name="T14" fmla="*/ 1039 w 1312"/>
              <a:gd name="T15" fmla="*/ 0 h 1311"/>
              <a:gd name="T16" fmla="*/ 1023 w 1312"/>
              <a:gd name="T17" fmla="*/ 0 h 1311"/>
              <a:gd name="T18" fmla="*/ 658 w 1312"/>
              <a:gd name="T19" fmla="*/ 0 h 1311"/>
              <a:gd name="T20" fmla="*/ 289 w 1312"/>
              <a:gd name="T21" fmla="*/ 0 h 1311"/>
              <a:gd name="T22" fmla="*/ 273 w 1312"/>
              <a:gd name="T23" fmla="*/ 0 h 1311"/>
              <a:gd name="T24" fmla="*/ 273 w 1312"/>
              <a:gd name="T25" fmla="*/ 0 h 1311"/>
              <a:gd name="T26" fmla="*/ 117 w 1312"/>
              <a:gd name="T27" fmla="*/ 0 h 1311"/>
              <a:gd name="T28" fmla="*/ 0 w 1312"/>
              <a:gd name="T29" fmla="*/ 117 h 1311"/>
              <a:gd name="T30" fmla="*/ 0 w 1312"/>
              <a:gd name="T31" fmla="*/ 943 h 1311"/>
              <a:gd name="T32" fmla="*/ 0 w 1312"/>
              <a:gd name="T33" fmla="*/ 1195 h 1311"/>
              <a:gd name="T34" fmla="*/ 1 w 1312"/>
              <a:gd name="T35" fmla="*/ 1201 h 1311"/>
              <a:gd name="T36" fmla="*/ 13 w 1312"/>
              <a:gd name="T37" fmla="*/ 1253 h 1311"/>
              <a:gd name="T38" fmla="*/ 13 w 1312"/>
              <a:gd name="T39" fmla="*/ 1254 h 1311"/>
              <a:gd name="T40" fmla="*/ 14 w 1312"/>
              <a:gd name="T41" fmla="*/ 1256 h 1311"/>
              <a:gd name="T42" fmla="*/ 116 w 1312"/>
              <a:gd name="T43" fmla="*/ 1311 h 1311"/>
              <a:gd name="T44" fmla="*/ 116 w 1312"/>
              <a:gd name="T45" fmla="*/ 1311 h 1311"/>
              <a:gd name="T46" fmla="*/ 116 w 1312"/>
              <a:gd name="T47" fmla="*/ 1311 h 1311"/>
              <a:gd name="T48" fmla="*/ 656 w 1312"/>
              <a:gd name="T49" fmla="*/ 1311 h 1311"/>
              <a:gd name="T50" fmla="*/ 1196 w 1312"/>
              <a:gd name="T51" fmla="*/ 1311 h 1311"/>
              <a:gd name="T52" fmla="*/ 1196 w 1312"/>
              <a:gd name="T53" fmla="*/ 1311 h 1311"/>
              <a:gd name="T54" fmla="*/ 1196 w 1312"/>
              <a:gd name="T55" fmla="*/ 1311 h 1311"/>
              <a:gd name="T56" fmla="*/ 1298 w 1312"/>
              <a:gd name="T57" fmla="*/ 1256 h 1311"/>
              <a:gd name="T58" fmla="*/ 1299 w 1312"/>
              <a:gd name="T59" fmla="*/ 1254 h 1311"/>
              <a:gd name="T60" fmla="*/ 1299 w 1312"/>
              <a:gd name="T61" fmla="*/ 1253 h 1311"/>
              <a:gd name="T62" fmla="*/ 206 w 1312"/>
              <a:gd name="T63" fmla="*/ 204 h 1311"/>
              <a:gd name="T64" fmla="*/ 231 w 1312"/>
              <a:gd name="T65" fmla="*/ 204 h 1311"/>
              <a:gd name="T66" fmla="*/ 485 w 1312"/>
              <a:gd name="T67" fmla="*/ 204 h 1311"/>
              <a:gd name="T68" fmla="*/ 491 w 1312"/>
              <a:gd name="T69" fmla="*/ 205 h 1311"/>
              <a:gd name="T70" fmla="*/ 656 w 1312"/>
              <a:gd name="T71" fmla="*/ 204 h 1311"/>
              <a:gd name="T72" fmla="*/ 821 w 1312"/>
              <a:gd name="T73" fmla="*/ 205 h 1311"/>
              <a:gd name="T74" fmla="*/ 827 w 1312"/>
              <a:gd name="T75" fmla="*/ 204 h 1311"/>
              <a:gd name="T76" fmla="*/ 1081 w 1312"/>
              <a:gd name="T77" fmla="*/ 204 h 1311"/>
              <a:gd name="T78" fmla="*/ 1106 w 1312"/>
              <a:gd name="T79" fmla="*/ 204 h 1311"/>
              <a:gd name="T80" fmla="*/ 1106 w 1312"/>
              <a:gd name="T81" fmla="*/ 1105 h 1311"/>
              <a:gd name="T82" fmla="*/ 206 w 1312"/>
              <a:gd name="T83" fmla="*/ 1105 h 1311"/>
              <a:gd name="T84" fmla="*/ 206 w 1312"/>
              <a:gd name="T85" fmla="*/ 204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2" h="1311">
                <a:moveTo>
                  <a:pt x="1299" y="1253"/>
                </a:moveTo>
                <a:cubicBezTo>
                  <a:pt x="1307" y="1238"/>
                  <a:pt x="1311" y="1221"/>
                  <a:pt x="1311" y="1201"/>
                </a:cubicBezTo>
                <a:cubicBezTo>
                  <a:pt x="1312" y="1199"/>
                  <a:pt x="1312" y="1197"/>
                  <a:pt x="1312" y="1195"/>
                </a:cubicBezTo>
                <a:cubicBezTo>
                  <a:pt x="1312" y="1111"/>
                  <a:pt x="1312" y="1028"/>
                  <a:pt x="1312" y="945"/>
                </a:cubicBezTo>
                <a:cubicBezTo>
                  <a:pt x="1312" y="669"/>
                  <a:pt x="1312" y="393"/>
                  <a:pt x="1312" y="117"/>
                </a:cubicBezTo>
                <a:cubicBezTo>
                  <a:pt x="1312" y="44"/>
                  <a:pt x="1268" y="0"/>
                  <a:pt x="1195" y="0"/>
                </a:cubicBezTo>
                <a:cubicBezTo>
                  <a:pt x="1143" y="0"/>
                  <a:pt x="1091" y="0"/>
                  <a:pt x="1039" y="0"/>
                </a:cubicBezTo>
                <a:cubicBezTo>
                  <a:pt x="1039" y="0"/>
                  <a:pt x="1039" y="0"/>
                  <a:pt x="1039" y="0"/>
                </a:cubicBezTo>
                <a:cubicBezTo>
                  <a:pt x="1034" y="0"/>
                  <a:pt x="1028" y="0"/>
                  <a:pt x="1023" y="0"/>
                </a:cubicBezTo>
                <a:cubicBezTo>
                  <a:pt x="901" y="0"/>
                  <a:pt x="780" y="0"/>
                  <a:pt x="658" y="0"/>
                </a:cubicBezTo>
                <a:cubicBezTo>
                  <a:pt x="535" y="0"/>
                  <a:pt x="412" y="0"/>
                  <a:pt x="289" y="0"/>
                </a:cubicBezTo>
                <a:cubicBezTo>
                  <a:pt x="284" y="0"/>
                  <a:pt x="278" y="0"/>
                  <a:pt x="273" y="0"/>
                </a:cubicBezTo>
                <a:cubicBezTo>
                  <a:pt x="273" y="0"/>
                  <a:pt x="273" y="0"/>
                  <a:pt x="273" y="0"/>
                </a:cubicBezTo>
                <a:cubicBezTo>
                  <a:pt x="221" y="0"/>
                  <a:pt x="169" y="0"/>
                  <a:pt x="117" y="0"/>
                </a:cubicBezTo>
                <a:cubicBezTo>
                  <a:pt x="44" y="0"/>
                  <a:pt x="0" y="44"/>
                  <a:pt x="0" y="117"/>
                </a:cubicBezTo>
                <a:cubicBezTo>
                  <a:pt x="0" y="393"/>
                  <a:pt x="0" y="668"/>
                  <a:pt x="0" y="943"/>
                </a:cubicBezTo>
                <a:cubicBezTo>
                  <a:pt x="0" y="1027"/>
                  <a:pt x="0" y="1111"/>
                  <a:pt x="0" y="1195"/>
                </a:cubicBezTo>
                <a:cubicBezTo>
                  <a:pt x="0" y="1197"/>
                  <a:pt x="1" y="1199"/>
                  <a:pt x="1" y="1201"/>
                </a:cubicBezTo>
                <a:cubicBezTo>
                  <a:pt x="1" y="1221"/>
                  <a:pt x="5" y="1238"/>
                  <a:pt x="13" y="1253"/>
                </a:cubicBezTo>
                <a:cubicBezTo>
                  <a:pt x="13" y="1253"/>
                  <a:pt x="13" y="1254"/>
                  <a:pt x="13" y="1254"/>
                </a:cubicBezTo>
                <a:cubicBezTo>
                  <a:pt x="13" y="1254"/>
                  <a:pt x="13" y="1255"/>
                  <a:pt x="14" y="1256"/>
                </a:cubicBezTo>
                <a:cubicBezTo>
                  <a:pt x="32" y="1291"/>
                  <a:pt x="67" y="1311"/>
                  <a:pt x="116" y="1311"/>
                </a:cubicBezTo>
                <a:cubicBezTo>
                  <a:pt x="116" y="1311"/>
                  <a:pt x="116" y="1311"/>
                  <a:pt x="116" y="1311"/>
                </a:cubicBezTo>
                <a:cubicBezTo>
                  <a:pt x="116" y="1311"/>
                  <a:pt x="116" y="1311"/>
                  <a:pt x="116" y="1311"/>
                </a:cubicBezTo>
                <a:cubicBezTo>
                  <a:pt x="296" y="1311"/>
                  <a:pt x="476" y="1311"/>
                  <a:pt x="656" y="1311"/>
                </a:cubicBezTo>
                <a:cubicBezTo>
                  <a:pt x="836" y="1311"/>
                  <a:pt x="1016" y="1311"/>
                  <a:pt x="1196" y="1311"/>
                </a:cubicBezTo>
                <a:cubicBezTo>
                  <a:pt x="1196" y="1311"/>
                  <a:pt x="1196" y="1311"/>
                  <a:pt x="1196" y="1311"/>
                </a:cubicBezTo>
                <a:cubicBezTo>
                  <a:pt x="1196" y="1311"/>
                  <a:pt x="1196" y="1311"/>
                  <a:pt x="1196" y="1311"/>
                </a:cubicBezTo>
                <a:cubicBezTo>
                  <a:pt x="1245" y="1311"/>
                  <a:pt x="1280" y="1291"/>
                  <a:pt x="1298" y="1256"/>
                </a:cubicBezTo>
                <a:cubicBezTo>
                  <a:pt x="1299" y="1255"/>
                  <a:pt x="1299" y="1254"/>
                  <a:pt x="1299" y="1254"/>
                </a:cubicBezTo>
                <a:cubicBezTo>
                  <a:pt x="1299" y="1254"/>
                  <a:pt x="1299" y="1253"/>
                  <a:pt x="1299" y="1253"/>
                </a:cubicBezTo>
                <a:close/>
                <a:moveTo>
                  <a:pt x="206" y="204"/>
                </a:moveTo>
                <a:cubicBezTo>
                  <a:pt x="215" y="204"/>
                  <a:pt x="223" y="204"/>
                  <a:pt x="231" y="204"/>
                </a:cubicBezTo>
                <a:cubicBezTo>
                  <a:pt x="316" y="204"/>
                  <a:pt x="400" y="204"/>
                  <a:pt x="485" y="204"/>
                </a:cubicBezTo>
                <a:cubicBezTo>
                  <a:pt x="487" y="204"/>
                  <a:pt x="489" y="205"/>
                  <a:pt x="491" y="205"/>
                </a:cubicBezTo>
                <a:cubicBezTo>
                  <a:pt x="546" y="204"/>
                  <a:pt x="601" y="204"/>
                  <a:pt x="656" y="204"/>
                </a:cubicBezTo>
                <a:cubicBezTo>
                  <a:pt x="711" y="204"/>
                  <a:pt x="766" y="204"/>
                  <a:pt x="821" y="205"/>
                </a:cubicBezTo>
                <a:cubicBezTo>
                  <a:pt x="823" y="205"/>
                  <a:pt x="825" y="204"/>
                  <a:pt x="827" y="204"/>
                </a:cubicBezTo>
                <a:cubicBezTo>
                  <a:pt x="912" y="204"/>
                  <a:pt x="997" y="204"/>
                  <a:pt x="1081" y="204"/>
                </a:cubicBezTo>
                <a:cubicBezTo>
                  <a:pt x="1089" y="204"/>
                  <a:pt x="1097" y="204"/>
                  <a:pt x="1106" y="204"/>
                </a:cubicBezTo>
                <a:cubicBezTo>
                  <a:pt x="1106" y="506"/>
                  <a:pt x="1106" y="805"/>
                  <a:pt x="1106" y="1105"/>
                </a:cubicBezTo>
                <a:cubicBezTo>
                  <a:pt x="804" y="1105"/>
                  <a:pt x="505" y="1105"/>
                  <a:pt x="206" y="1105"/>
                </a:cubicBezTo>
                <a:cubicBezTo>
                  <a:pt x="206" y="805"/>
                  <a:pt x="206" y="506"/>
                  <a:pt x="206" y="204"/>
                </a:cubicBezTo>
                <a:close/>
              </a:path>
            </a:pathLst>
          </a:custGeom>
          <a:noFill/>
          <a:ln w="12700">
            <a:solidFill>
              <a:srgbClr val="CECECE"/>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50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1d3e9d0-d82f-44e1-96ac-68b976eaa9e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RP-Template-Theme-2015">
  <a:themeElements>
    <a:clrScheme name="TRowePrice_Colors_2014">
      <a:dk1>
        <a:srgbClr val="000000"/>
      </a:dk1>
      <a:lt1>
        <a:srgbClr val="FFFFFF"/>
      </a:lt1>
      <a:dk2>
        <a:srgbClr val="4F4F4F"/>
      </a:dk2>
      <a:lt2>
        <a:srgbClr val="FFFFFF"/>
      </a:lt2>
      <a:accent1>
        <a:srgbClr val="00426A"/>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xmlns="" name="Presentation1" id="{F8FB1639-FA61-42FF-8783-38A71FD98B39}" vid="{209D140C-A043-49B7-92C3-21F62214D716}"/>
    </a:ext>
  </a:extLst>
</a:theme>
</file>

<file path=ppt/theme/theme2.xml><?xml version="1.0" encoding="utf-8"?>
<a:theme xmlns:a="http://schemas.openxmlformats.org/drawingml/2006/main" name="Re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3B3B3B"/>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xmlns="" name="Presentation1" id="{F8FB1639-FA61-42FF-8783-38A71FD98B39}" vid="{209D140C-A043-49B7-92C3-21F62214D7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Computed" displayName="Computed" id="3dba0cc7-b222-4e91-9bcc-8c2cc734b535" isdomainofvalue="False" dataSourceId="61bd25d3-c81f-43c7-bcbb-440b1bbd8ccb"/>
</file>

<file path=customXml/item2.xml><?xml version="1.0" encoding="utf-8"?>
<VariableList UniqueId="b85061e8-609d-4572-a48e-4331007bdee0" Name="AD_HOC" ContentType="XML" MajorVersion="0" MinorVersion="1" isLocalCopy="False" IsBaseObject="False" DataSourceId="371e029f-d6e9-405c-a460-02a34ee2b9dd" DataSourceMajorVersion="0" DataSourceMinorVersion="1"/>
</file>

<file path=customXml/item3.xml><?xml version="1.0" encoding="utf-8"?>
<AllExternalAdhocVariableMappings/>
</file>

<file path=customXml/item4.xml><?xml version="1.0" encoding="utf-8"?>
<VariableList UniqueId="3dba0cc7-b222-4e91-9bcc-8c2cc734b535" Name="Computed" ContentType="XML" MajorVersion="0" MinorVersion="1" isLocalCopy="False" IsBaseObject="False" DataSourceId="61bd25d3-c81f-43c7-bcbb-440b1bbd8ccb" DataSourceMajorVersion="0" DataSourceMinorVersion="1"/>
</file>

<file path=customXml/item5.xml><?xml version="1.0" encoding="utf-8"?>
<VariableListDefinition name="System" displayName="System" id="cfa7b365-09ff-4975-b834-6880375c4f7a" isdomainofvalue="False" dataSourceId="fdbab447-78d1-4130-af59-05d987745e48"/>
</file>

<file path=customXml/item6.xml><?xml version="1.0" encoding="utf-8"?>
<VariableList UniqueId="cfa7b365-09ff-4975-b834-6880375c4f7a" Name="System" ContentType="XML" MajorVersion="0" MinorVersion="1" isLocalCopy="False" IsBaseObject="False" DataSourceId="fdbab447-78d1-4130-af59-05d987745e48" DataSourceMajorVersion="0" DataSourceMinorVersion="1"/>
</file>

<file path=customXml/item7.xml><?xml version="1.0" encoding="utf-8"?>
<VariableListDefinition name="AD_HOC" displayName="AD_HOC" id="b85061e8-609d-4572-a48e-4331007bdee0" isdomainofvalue="False" dataSourceId="371e029f-d6e9-405c-a460-02a34ee2b9dd"/>
</file>

<file path=customXml/itemProps1.xml><?xml version="1.0" encoding="utf-8"?>
<ds:datastoreItem xmlns:ds="http://schemas.openxmlformats.org/officeDocument/2006/customXml" ds:itemID="{90DF07C6-1B18-410E-8496-504991F955F5}">
  <ds:schemaRefs/>
</ds:datastoreItem>
</file>

<file path=customXml/itemProps2.xml><?xml version="1.0" encoding="utf-8"?>
<ds:datastoreItem xmlns:ds="http://schemas.openxmlformats.org/officeDocument/2006/customXml" ds:itemID="{BCA535CC-C768-4422-A2E0-AED8258096D9}">
  <ds:schemaRefs/>
</ds:datastoreItem>
</file>

<file path=customXml/itemProps3.xml><?xml version="1.0" encoding="utf-8"?>
<ds:datastoreItem xmlns:ds="http://schemas.openxmlformats.org/officeDocument/2006/customXml" ds:itemID="{6DD870D9-BD75-44AD-BF67-302F405D9E81}">
  <ds:schemaRefs/>
</ds:datastoreItem>
</file>

<file path=customXml/itemProps4.xml><?xml version="1.0" encoding="utf-8"?>
<ds:datastoreItem xmlns:ds="http://schemas.openxmlformats.org/officeDocument/2006/customXml" ds:itemID="{44C68CAA-5317-4012-BB19-F804C8654206}">
  <ds:schemaRefs/>
</ds:datastoreItem>
</file>

<file path=customXml/itemProps5.xml><?xml version="1.0" encoding="utf-8"?>
<ds:datastoreItem xmlns:ds="http://schemas.openxmlformats.org/officeDocument/2006/customXml" ds:itemID="{E81AB178-A028-400B-BD6B-8AC562751DF5}">
  <ds:schemaRefs/>
</ds:datastoreItem>
</file>

<file path=customXml/itemProps6.xml><?xml version="1.0" encoding="utf-8"?>
<ds:datastoreItem xmlns:ds="http://schemas.openxmlformats.org/officeDocument/2006/customXml" ds:itemID="{46A728EA-E308-4E3C-9A8B-5B72D87159CD}">
  <ds:schemaRefs/>
</ds:datastoreItem>
</file>

<file path=customXml/itemProps7.xml><?xml version="1.0" encoding="utf-8"?>
<ds:datastoreItem xmlns:ds="http://schemas.openxmlformats.org/officeDocument/2006/customXml" ds:itemID="{27A058C1-F425-464A-A0C5-0C2051949EDA}">
  <ds:schemaRefs/>
</ds:datastoreItem>
</file>

<file path=docProps/app.xml><?xml version="1.0" encoding="utf-8"?>
<Properties xmlns="http://schemas.openxmlformats.org/officeDocument/2006/extended-properties" xmlns:vt="http://schemas.openxmlformats.org/officeDocument/2006/docPropsVTypes">
  <Template>TRP_Template_2015</Template>
  <TotalTime>0</TotalTime>
  <Words>3207</Words>
  <Application>Microsoft Office PowerPoint</Application>
  <PresentationFormat>On-screen Show (4:3)</PresentationFormat>
  <Paragraphs>649</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TRP-Template-Theme-2015</vt:lpstr>
      <vt:lpstr>RedTheme</vt:lpstr>
      <vt:lpstr>Retirement PLAN FEATURES</vt:lpstr>
      <vt:lpstr>PowerPoint Presentation</vt:lpstr>
      <vt:lpstr>PowerPoint Presentation</vt:lpstr>
      <vt:lpstr>Plan Features</vt:lpstr>
      <vt:lpstr>Plan Features</vt:lpstr>
      <vt:lpstr>Plan Features</vt:lpstr>
      <vt:lpstr>Plan Features</vt:lpstr>
      <vt:lpstr>Plan Features</vt:lpstr>
      <vt:lpstr>PLAN FEATURES: INVESTMENT OPTIONS</vt:lpstr>
      <vt:lpstr>PLAN FEATURES: INVESTMENT OPTIONS</vt:lpstr>
      <vt:lpstr>PLAN FEATURES: INVESTMENT OPTIONS</vt:lpstr>
      <vt:lpstr>PLAN FEATURES: INVESTMENT OPTIONS</vt:lpstr>
      <vt:lpstr>PowerPoint Presentation</vt:lpstr>
      <vt:lpstr>Plan Features</vt:lpstr>
      <vt:lpstr>Plan Features</vt:lpstr>
      <vt:lpstr>Plan Features</vt:lpstr>
      <vt:lpstr>MONITOR YOUR ACCOUNT ONLINE</vt:lpstr>
      <vt:lpstr>PowerPoint Presentation</vt:lpstr>
      <vt:lpstr>PowerPoint Presentation</vt:lpstr>
      <vt:lpstr>PowerPoint Presentation</vt:lpstr>
      <vt:lpstr>PowerPoint Presentation</vt:lpstr>
      <vt:lpstr>PowerPoint Presentation</vt:lpstr>
      <vt:lpstr>PowerPoint Presentation</vt:lpstr>
      <vt:lpstr>AUTO-ENROLL</vt:lpstr>
      <vt:lpstr>AUTO-REBALANCING</vt:lpstr>
      <vt:lpstr>AUTO-INCREASE</vt:lpstr>
      <vt:lpstr>PowerPoint Presentation</vt:lpstr>
      <vt:lpstr>PowerPoint Presentation</vt:lpstr>
      <vt:lpstr>PowerPoint Presentation</vt:lpstr>
      <vt:lpstr>PowerPoint Presentation</vt:lpstr>
      <vt:lpstr>Plan Features</vt:lpstr>
      <vt:lpstr>Plan Features</vt:lpstr>
      <vt:lpstr>PowerPoint Presentation</vt:lpstr>
      <vt:lpstr>PowerPoint Presentation</vt:lpstr>
      <vt:lpstr>PowerPoint Presentation</vt:lpstr>
      <vt:lpstr>PLAN FEATURES: INVESTMENT OPTIONS</vt:lpstr>
      <vt:lpstr>PLAN FEATURES: INVESTMENT OPTIONS</vt:lpstr>
      <vt:lpstr>PLAN FEATURES: INVESTMENT OPTIONS</vt:lpstr>
      <vt:lpstr>PLAN FEATURES: INVESTMENT OPTIONS</vt:lpstr>
      <vt:lpstr>PLAN FEATURES: INVESTMENT OPTIONS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2015-08-05T13:28:50Z</dcterms:created>
  <dcterms:modified xsi:type="dcterms:W3CDTF">2018-03-08T16:24:36Z</dcterms:modified>
</cp:coreProperties>
</file>