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tags/tag9.xml" ContentType="application/vnd.openxmlformats-officedocument.presentationml.tags+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4" r:id="rId8"/>
    <p:sldMasterId id="2147483731" r:id="rId9"/>
  </p:sldMasterIdLst>
  <p:notesMasterIdLst>
    <p:notesMasterId r:id="rId50"/>
  </p:notesMasterIdLst>
  <p:sldIdLst>
    <p:sldId id="402" r:id="rId10"/>
    <p:sldId id="442" r:id="rId11"/>
    <p:sldId id="450"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29" r:id="rId38"/>
    <p:sldId id="430" r:id="rId39"/>
    <p:sldId id="431" r:id="rId40"/>
    <p:sldId id="432" r:id="rId41"/>
    <p:sldId id="433" r:id="rId42"/>
    <p:sldId id="443" r:id="rId43"/>
    <p:sldId id="444" r:id="rId44"/>
    <p:sldId id="445" r:id="rId45"/>
    <p:sldId id="446" r:id="rId46"/>
    <p:sldId id="447" r:id="rId47"/>
    <p:sldId id="448" r:id="rId48"/>
    <p:sldId id="449" r:id="rId49"/>
  </p:sldIdLst>
  <p:sldSz cx="9144000" cy="6858000" type="screen4x3"/>
  <p:notesSz cx="7315200" cy="9601200"/>
  <p:custDataLst>
    <p:custData r:id="rId1"/>
    <p:custData r:id="rId6"/>
    <p:custData r:id="rId7"/>
    <p:custData r:id="rId4"/>
    <p:custData r:id="rId5"/>
    <p:custData r:id="rId2"/>
    <p:custData r:id="rId3"/>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68" userDrawn="1">
          <p15:clr>
            <a:srgbClr val="A4A3A4"/>
          </p15:clr>
        </p15:guide>
        <p15:guide id="2" orient="horz" pos="2736" userDrawn="1">
          <p15:clr>
            <a:srgbClr val="A4A3A4"/>
          </p15:clr>
        </p15:guide>
        <p15:guide id="3" orient="horz" pos="1272" userDrawn="1">
          <p15:clr>
            <a:srgbClr val="A4A3A4"/>
          </p15:clr>
        </p15:guide>
        <p15:guide id="5" orient="horz" pos="3744" userDrawn="1">
          <p15:clr>
            <a:srgbClr val="A4A3A4"/>
          </p15:clr>
        </p15:guide>
        <p15:guide id="6" orient="horz" pos="816" userDrawn="1">
          <p15:clr>
            <a:srgbClr val="A4A3A4"/>
          </p15:clr>
        </p15:guide>
        <p15:guide id="7" pos="4200" userDrawn="1">
          <p15:clr>
            <a:srgbClr val="A4A3A4"/>
          </p15:clr>
        </p15:guide>
        <p15:guide id="8" pos="480">
          <p15:clr>
            <a:srgbClr val="A4A3A4"/>
          </p15:clr>
        </p15:guide>
        <p15:guide id="10" pos="2880" userDrawn="1">
          <p15:clr>
            <a:srgbClr val="A4A3A4"/>
          </p15:clr>
        </p15:guide>
        <p15:guide id="11">
          <p15:clr>
            <a:srgbClr val="A4A3A4"/>
          </p15:clr>
        </p15:guide>
        <p15:guide id="13" pos="5040" userDrawn="1">
          <p15:clr>
            <a:srgbClr val="A4A3A4"/>
          </p15:clr>
        </p15:guide>
      </p15:sldGuideLst>
    </p:ext>
    <p:ext uri="{2D200454-40CA-4A62-9FC3-DE9A4176ACB9}">
      <p15:notesGuideLst xmlns=""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5E5E5"/>
    <a:srgbClr val="CC00CC"/>
    <a:srgbClr val="3B3B3B"/>
    <a:srgbClr val="C2C2C2"/>
    <a:srgbClr val="EEEE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9" autoAdjust="0"/>
    <p:restoredTop sz="22463" autoAdjust="0"/>
  </p:normalViewPr>
  <p:slideViewPr>
    <p:cSldViewPr snapToGrid="0">
      <p:cViewPr varScale="1">
        <p:scale>
          <a:sx n="106" d="100"/>
          <a:sy n="106" d="100"/>
        </p:scale>
        <p:origin x="-798" y="-96"/>
      </p:cViewPr>
      <p:guideLst>
        <p:guide orient="horz" pos="2434"/>
        <p:guide orient="horz" pos="1989"/>
        <p:guide orient="horz" pos="861"/>
        <p:guide orient="horz" pos="2736"/>
        <p:guide orient="horz" pos="624"/>
        <p:guide orient="horz" pos="901"/>
        <p:guide orient="horz" pos="3756"/>
        <p:guide orient="horz" pos="3192"/>
        <p:guide orient="horz" pos="2159"/>
        <p:guide orient="horz" pos="1807"/>
        <p:guide pos="3174"/>
        <p:guide pos="480"/>
        <p:guide pos="2574"/>
        <p:guide/>
        <p:guide pos="5185"/>
        <p:guide pos="625"/>
        <p:guide pos="288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70" d="100"/>
          <a:sy n="70" d="100"/>
        </p:scale>
        <p:origin x="-2742" y="-294"/>
      </p:cViewPr>
      <p:guideLst>
        <p:guide orient="horz" pos="3024"/>
        <p:guide pos="2304"/>
        <p:guide pos="415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1.xml"/><Relationship Id="rId51" Type="http://schemas.openxmlformats.org/officeDocument/2006/relationships/tags" Target="tags/tag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548859630976009E-2"/>
          <c:y val="1.1684338982246625E-4"/>
          <c:w val="0.9359591236004331"/>
          <c:h val="0.9848180698005804"/>
        </c:manualLayout>
      </c:layout>
      <c:pieChart>
        <c:varyColors val="1"/>
        <c:ser>
          <c:idx val="0"/>
          <c:order val="0"/>
          <c:tx>
            <c:strRef>
              <c:f>Sheet1!$B$1</c:f>
              <c:strCache>
                <c:ptCount val="1"/>
                <c:pt idx="0">
                  <c:v>Series 1</c:v>
                </c:pt>
              </c:strCache>
            </c:strRef>
          </c:tx>
          <c:spPr>
            <a:ln>
              <a:solidFill>
                <a:schemeClr val="bg1"/>
              </a:solidFill>
            </a:ln>
          </c:spPr>
          <c:dPt>
            <c:idx val="0"/>
            <c:bubble3D val="0"/>
            <c:spPr>
              <a:solidFill>
                <a:srgbClr val="4F81BD"/>
              </a:solidFill>
              <a:ln>
                <a:solidFill>
                  <a:schemeClr val="bg1"/>
                </a:solidFill>
              </a:ln>
            </c:spPr>
          </c:dPt>
          <c:dPt>
            <c:idx val="1"/>
            <c:bubble3D val="0"/>
            <c:spPr>
              <a:solidFill>
                <a:srgbClr val="C0504D"/>
              </a:solidFill>
              <a:ln>
                <a:solidFill>
                  <a:schemeClr val="bg1"/>
                </a:solidFill>
              </a:ln>
            </c:spPr>
          </c:dPt>
          <c:dPt>
            <c:idx val="2"/>
            <c:bubble3D val="0"/>
            <c:spPr>
              <a:solidFill>
                <a:srgbClr val="9BBB59"/>
              </a:solidFill>
              <a:ln>
                <a:solidFill>
                  <a:schemeClr val="bg1"/>
                </a:solidFill>
              </a:ln>
            </c:spPr>
          </c:dPt>
          <c:dPt>
            <c:idx val="3"/>
            <c:bubble3D val="0"/>
            <c:spPr>
              <a:solidFill>
                <a:srgbClr val="E47F00"/>
              </a:solidFill>
              <a:ln>
                <a:solidFill>
                  <a:schemeClr val="bg1"/>
                </a:solidFill>
              </a:ln>
            </c:spPr>
          </c:dPt>
          <c:dPt>
            <c:idx val="4"/>
            <c:bubble3D val="0"/>
            <c:spPr>
              <a:solidFill>
                <a:srgbClr val="7D9845"/>
              </a:solidFill>
              <a:ln>
                <a:solidFill>
                  <a:schemeClr val="bg1"/>
                </a:solidFill>
              </a:ln>
            </c:spPr>
          </c:dPt>
          <c:dPt>
            <c:idx val="5"/>
            <c:bubble3D val="0"/>
            <c:spPr>
              <a:solidFill>
                <a:srgbClr val="614B79"/>
              </a:solidFill>
              <a:ln>
                <a:solidFill>
                  <a:schemeClr val="bg1"/>
                </a:solidFill>
              </a:ln>
            </c:spPr>
          </c:dPt>
          <c:dPt>
            <c:idx val="6"/>
            <c:bubble3D val="0"/>
            <c:spPr>
              <a:solidFill>
                <a:srgbClr val="38939B"/>
              </a:solidFill>
              <a:ln>
                <a:solidFill>
                  <a:schemeClr val="bg1"/>
                </a:solidFill>
              </a:ln>
            </c:spPr>
          </c:dPt>
          <c:dPt>
            <c:idx val="7"/>
            <c:bubble3D val="0"/>
            <c:spPr>
              <a:solidFill>
                <a:srgbClr val="FFDD00"/>
              </a:solidFill>
              <a:ln>
                <a:solidFill>
                  <a:schemeClr val="bg1"/>
                </a:solidFill>
              </a:ln>
            </c:spPr>
          </c:dPt>
          <c:dPt>
            <c:idx val="8"/>
            <c:bubble3D val="0"/>
            <c:spPr>
              <a:solidFill>
                <a:schemeClr val="tx2"/>
              </a:solidFill>
              <a:ln>
                <a:solidFill>
                  <a:schemeClr val="bg1"/>
                </a:solidFill>
              </a:ln>
            </c:spPr>
          </c:dPt>
          <c:dPt>
            <c:idx val="9"/>
            <c:bubble3D val="0"/>
            <c:spPr>
              <a:solidFill>
                <a:schemeClr val="accent5"/>
              </a:solidFill>
              <a:ln>
                <a:solidFill>
                  <a:schemeClr val="bg1"/>
                </a:solidFill>
              </a:ln>
            </c:spPr>
          </c:dPt>
          <c:dLbls>
            <c:dLbl>
              <c:idx val="2"/>
              <c:layout>
                <c:manualLayout>
                  <c:x val="-3.5808280689570812E-3"/>
                  <c:y val="-0.14229330359856882"/>
                </c:manualLayout>
              </c:layout>
              <c:tx>
                <c:rich>
                  <a:bodyPr/>
                  <a:lstStyle/>
                  <a:p>
                    <a:r>
                      <a:rPr lang="en-US" dirty="0" smtClean="0"/>
                      <a:t>Short</a:t>
                    </a:r>
                    <a:r>
                      <a:rPr lang="en-US" baseline="0" dirty="0" smtClean="0"/>
                      <a:t> Term</a:t>
                    </a:r>
                    <a:endParaRPr lang="en-US" dirty="0"/>
                  </a:p>
                </c:rich>
              </c:tx>
              <c:dLblPos val="bestFit"/>
              <c:showLegendKey val="0"/>
              <c:showVal val="0"/>
              <c:showCatName val="1"/>
              <c:showSerName val="0"/>
              <c:showPercent val="0"/>
              <c:showBubbleSize val="0"/>
              <c:separator>
</c:separator>
            </c:dLbl>
            <c:txPr>
              <a:bodyPr/>
              <a:lstStyle/>
              <a:p>
                <a:pPr>
                  <a:defRPr sz="1400" b="1">
                    <a:solidFill>
                      <a:schemeClr val="bg1"/>
                    </a:solidFill>
                  </a:defRPr>
                </a:pPr>
                <a:endParaRPr lang="en-US"/>
              </a:p>
            </c:txPr>
            <c:dLblPos val="ctr"/>
            <c:showLegendKey val="0"/>
            <c:showVal val="0"/>
            <c:showCatName val="1"/>
            <c:showSerName val="0"/>
            <c:showPercent val="0"/>
            <c:showBubbleSize val="0"/>
            <c:separator>
</c:separator>
            <c:showLeaderLines val="0"/>
          </c:dLbls>
          <c:cat>
            <c:strRef>
              <c:f>Sheet1!$A$2:$A$4</c:f>
              <c:strCache>
                <c:ptCount val="3"/>
                <c:pt idx="0">
                  <c:v>Stocks</c:v>
                </c:pt>
                <c:pt idx="1">
                  <c:v>Bonds</c:v>
                </c:pt>
                <c:pt idx="2">
                  <c:v>Money Market/ Stable Value</c:v>
                </c:pt>
              </c:strCache>
            </c:strRef>
          </c:cat>
          <c:val>
            <c:numRef>
              <c:f>Sheet1!$B$2:$B$4</c:f>
              <c:numCache>
                <c:formatCode>General</c:formatCode>
                <c:ptCount val="3"/>
                <c:pt idx="0">
                  <c:v>33</c:v>
                </c:pt>
                <c:pt idx="1">
                  <c:v>33</c:v>
                </c:pt>
                <c:pt idx="2">
                  <c:v>33</c:v>
                </c:pt>
              </c:numCache>
            </c:numRef>
          </c:val>
        </c:ser>
        <c:dLbls>
          <c:showLegendKey val="0"/>
          <c:showVal val="0"/>
          <c:showCatName val="0"/>
          <c:showSerName val="0"/>
          <c:showPercent val="0"/>
          <c:showBubbleSize val="0"/>
          <c:showLeaderLines val="0"/>
        </c:dLbls>
        <c:firstSliceAng val="240"/>
      </c:pieChart>
    </c:plotArea>
    <c:plotVisOnly val="1"/>
    <c:dispBlanksAs val="gap"/>
    <c:showDLblsOverMax val="0"/>
  </c:chart>
  <c:spPr>
    <a:ln>
      <a:noFill/>
    </a:ln>
  </c:spPr>
  <c:txPr>
    <a:bodyPr/>
    <a:lstStyle/>
    <a:p>
      <a:pPr>
        <a:defRPr sz="1100">
          <a:solidFill>
            <a:schemeClr val="tx2"/>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82041"/>
          </a:xfrm>
          <a:prstGeom prst="rect">
            <a:avLst/>
          </a:prstGeom>
        </p:spPr>
        <p:txBody>
          <a:bodyPr vert="horz" lIns="95674" tIns="47837" rIns="95674" bIns="47837" rtlCol="0"/>
          <a:lstStyle>
            <a:lvl1pPr algn="l">
              <a:defRPr sz="1300"/>
            </a:lvl1pPr>
          </a:lstStyle>
          <a:p>
            <a:endParaRPr lang="en-US"/>
          </a:p>
        </p:txBody>
      </p:sp>
      <p:sp>
        <p:nvSpPr>
          <p:cNvPr id="3" name="Date Placeholder 2"/>
          <p:cNvSpPr>
            <a:spLocks noGrp="1"/>
          </p:cNvSpPr>
          <p:nvPr>
            <p:ph type="dt" idx="1"/>
          </p:nvPr>
        </p:nvSpPr>
        <p:spPr>
          <a:xfrm>
            <a:off x="4143271" y="0"/>
            <a:ext cx="3170255" cy="482041"/>
          </a:xfrm>
          <a:prstGeom prst="rect">
            <a:avLst/>
          </a:prstGeom>
        </p:spPr>
        <p:txBody>
          <a:bodyPr vert="horz" lIns="95674" tIns="47837" rIns="95674" bIns="47837" rtlCol="0"/>
          <a:lstStyle>
            <a:lvl1pPr algn="r">
              <a:defRPr sz="1300"/>
            </a:lvl1pPr>
          </a:lstStyle>
          <a:p>
            <a:fld id="{07376681-1EC0-4B43-845A-FEE7389147CC}" type="datetimeFigureOut">
              <a:rPr lang="en-US" smtClean="0"/>
              <a:t>03/08/2018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5674" tIns="47837" rIns="95674" bIns="47837" rtlCol="0" anchor="ctr"/>
          <a:lstStyle/>
          <a:p>
            <a:endParaRPr lang="en-US"/>
          </a:p>
        </p:txBody>
      </p:sp>
      <p:sp>
        <p:nvSpPr>
          <p:cNvPr id="5" name="Notes Placeholder 4"/>
          <p:cNvSpPr>
            <a:spLocks noGrp="1"/>
          </p:cNvSpPr>
          <p:nvPr>
            <p:ph type="body" sz="quarter" idx="3"/>
          </p:nvPr>
        </p:nvSpPr>
        <p:spPr>
          <a:xfrm>
            <a:off x="731856" y="4620661"/>
            <a:ext cx="5851490" cy="3780390"/>
          </a:xfrm>
          <a:prstGeom prst="rect">
            <a:avLst/>
          </a:prstGeom>
        </p:spPr>
        <p:txBody>
          <a:bodyPr vert="horz" lIns="95674" tIns="47837" rIns="95674" bIns="478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59"/>
            <a:ext cx="3170255" cy="482041"/>
          </a:xfrm>
          <a:prstGeom prst="rect">
            <a:avLst/>
          </a:prstGeom>
        </p:spPr>
        <p:txBody>
          <a:bodyPr vert="horz" lIns="95674" tIns="47837" rIns="95674" bIns="47837" rtlCol="0" anchor="b"/>
          <a:lstStyle>
            <a:lvl1pPr algn="l">
              <a:defRPr sz="1300"/>
            </a:lvl1pPr>
          </a:lstStyle>
          <a:p>
            <a:endParaRPr lang="en-US"/>
          </a:p>
        </p:txBody>
      </p:sp>
      <p:sp>
        <p:nvSpPr>
          <p:cNvPr id="7" name="Slide Number Placeholder 6"/>
          <p:cNvSpPr>
            <a:spLocks noGrp="1"/>
          </p:cNvSpPr>
          <p:nvPr>
            <p:ph type="sldNum" sz="quarter" idx="5"/>
          </p:nvPr>
        </p:nvSpPr>
        <p:spPr>
          <a:xfrm>
            <a:off x="4143271" y="9119159"/>
            <a:ext cx="3170255" cy="482041"/>
          </a:xfrm>
          <a:prstGeom prst="rect">
            <a:avLst/>
          </a:prstGeom>
        </p:spPr>
        <p:txBody>
          <a:bodyPr vert="horz" lIns="95674" tIns="47837" rIns="95674" bIns="47837" rtlCol="0" anchor="b"/>
          <a:lstStyle>
            <a:lvl1pPr algn="r">
              <a:defRPr sz="1300"/>
            </a:lvl1pPr>
          </a:lstStyle>
          <a:p>
            <a:fld id="{CFA5BF29-3A85-45E8-9EC2-6FCFBE5E0498}" type="slidenum">
              <a:rPr lang="en-US" smtClean="0"/>
              <a:t>‹#›</a:t>
            </a:fld>
            <a:endParaRPr lang="en-US"/>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0355EFB-D97E-4D79-AAED-1509F138297F}" type="slidenum">
              <a:rPr lang="en-US" smtClean="0"/>
              <a:pPr>
                <a:defRPr/>
              </a:pPr>
              <a:t>1</a:t>
            </a:fld>
            <a:endParaRPr lang="en-US" dirty="0"/>
          </a:p>
        </p:txBody>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Arial" panose="020B0604020202020204" pitchFamily="34" charset="0"/>
                <a:cs typeface="Arial" panose="020B0604020202020204" pitchFamily="34" charset="0"/>
              </a:rPr>
              <a:t>Introduce speakers</a:t>
            </a:r>
            <a:r>
              <a:rPr lang="en-US" sz="1200" u="none" kern="1200" baseline="0" dirty="0" smtClean="0">
                <a:solidFill>
                  <a:schemeClr val="tx1"/>
                </a:solidFill>
                <a:latin typeface="Arial"/>
                <a:cs typeface="Arial"/>
              </a:rPr>
              <a:t>—</a:t>
            </a:r>
            <a:r>
              <a:rPr lang="en-US" sz="1200" u="none" kern="1200" baseline="0" dirty="0" smtClean="0">
                <a:solidFill>
                  <a:schemeClr val="tx1"/>
                </a:solidFill>
                <a:latin typeface="Arial" panose="020B0604020202020204" pitchFamily="34" charset="0"/>
                <a:cs typeface="Arial" panose="020B0604020202020204" pitchFamily="34" charset="0"/>
              </a:rPr>
              <a:t>provide brief background to indicate their expertise and why they are presenting</a:t>
            </a:r>
            <a:r>
              <a:rPr lang="en-US" dirty="0">
                <a:latin typeface="Arial"/>
                <a:cs typeface="Arial"/>
              </a:rPr>
              <a:t>—</a:t>
            </a:r>
            <a:r>
              <a:rPr lang="en-US" sz="1200" u="none" kern="1200" baseline="0" dirty="0" smtClean="0">
                <a:solidFill>
                  <a:schemeClr val="tx1"/>
                </a:solidFill>
                <a:latin typeface="Arial" panose="020B0604020202020204" pitchFamily="34" charset="0"/>
                <a:cs typeface="Arial" panose="020B0604020202020204" pitchFamily="34" charset="0"/>
              </a:rPr>
              <a:t>use CFAs if possible </a:t>
            </a:r>
          </a:p>
          <a:p>
            <a:endParaRPr lang="en-US" sz="1200" u="none" kern="120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TERMS OF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By using this presentation, you understand and agree to the following: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You understand that T. Rowe Price does not undertake to give investment advice in a fiduciary capacity by making available this presentation and that T. Rowe Price Associates, Inc. and/or its affiliates (“T. Rowe Price”) may receive revenue from products and services made available by T. Rowe Price, including investment management, servicing, or other fees related to making available and/or servicing certain investments on its recordkeeping platform.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 the extent you modify this presentation you will not attribute this presentation to T. Rowe Price through co-branding or otherwise.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 the extent you provide investment recommendations to clients or prospective clients, you will not attribute any such recommendation(s) to T. Rowe Price.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You are responsible for satisfying all applicable regulatory standards relating to this communication’s use by your firm, including all applicable content, approval, recordkeeping, and filing requirements.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Please insert your data/content where indicated and delete these terms of use and various instructions throughout the PPT before using.</a:t>
            </a:r>
          </a:p>
          <a:p>
            <a:endParaRPr lang="en-US" baseline="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11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Introduce first savings goal: retirement </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Acknowledge that everyone in the room should have this goal</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As your plan’s advisor (or state your role), we feel passionately about helping our investors reach this goal</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Position yourself as a partner, today while they are active in their plans, and as they transition and live in retirement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10</a:t>
            </a:fld>
            <a:endParaRPr lang="en-US" dirty="0"/>
          </a:p>
        </p:txBody>
      </p:sp>
    </p:spTree>
    <p:extLst>
      <p:ext uri="{BB962C8B-B14F-4D97-AF65-F5344CB8AC3E}">
        <p14:creationId xmlns:p14="http://schemas.microsoft.com/office/powerpoint/2010/main" val="418046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a:xfrm>
            <a:off x="731855" y="4620661"/>
            <a:ext cx="5859445" cy="3780390"/>
          </a:xfrm>
        </p:spPr>
        <p:txBody>
          <a:bodyPr/>
          <a:lstStyle/>
          <a:p>
            <a:pPr defTabSz="956640">
              <a:defRPr/>
            </a:pPr>
            <a:r>
              <a:rPr lang="en-US" dirty="0" smtClean="0">
                <a:latin typeface="Arial" panose="020B0604020202020204" pitchFamily="34" charset="0"/>
                <a:cs typeface="Arial" panose="020B0604020202020204" pitchFamily="34" charset="0"/>
              </a:rPr>
              <a:t>[Plan</a:t>
            </a:r>
            <a:r>
              <a:rPr lang="en-US" baseline="0" dirty="0" smtClean="0">
                <a:latin typeface="Arial" panose="020B0604020202020204" pitchFamily="34" charset="0"/>
                <a:cs typeface="Arial" panose="020B0604020202020204" pitchFamily="34" charset="0"/>
              </a:rPr>
              <a:t> specific</a:t>
            </a:r>
            <a:r>
              <a:rPr lang="en-US" dirty="0" smtClean="0">
                <a:latin typeface="Arial" panose="020B0604020202020204" pitchFamily="34" charset="0"/>
                <a:cs typeface="Arial" panose="020B0604020202020204" pitchFamily="34" charset="0"/>
              </a:rPr>
              <a:t> slide</a:t>
            </a:r>
            <a:r>
              <a:rPr lang="en-US" dirty="0" smtClean="0">
                <a:latin typeface="Arial"/>
                <a:cs typeface="Arial"/>
              </a:rPr>
              <a:t>—</a:t>
            </a:r>
            <a:r>
              <a:rPr lang="en-US" baseline="0" dirty="0" smtClean="0">
                <a:latin typeface="Arial" panose="020B0604020202020204" pitchFamily="34" charset="0"/>
                <a:cs typeface="Arial" panose="020B0604020202020204" pitchFamily="34" charset="0"/>
              </a:rPr>
              <a:t>Plan offers match</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Ask participants to think about what the plan helps them save for: to finance retirement, so they have money to spend when they're no longer working</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Explain that this example assumes they'll retire at age 65</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Emphasize that the retirement age and how much they'll need to save varies from person to person. This chart provides general guidelines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Describe the 15% target savings rate that is generally accepted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savings </a:t>
            </a:r>
            <a:r>
              <a:rPr lang="en-US" dirty="0">
                <a:latin typeface="Arial" panose="020B0604020202020204" pitchFamily="34" charset="0"/>
                <a:cs typeface="Arial" panose="020B0604020202020204" pitchFamily="34" charset="0"/>
              </a:rPr>
              <a:t>guidance:</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The 15% includes company contributions</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Participants should try to save enough to get the full company match</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Participants may need to save more or less depending on their situation</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Participants can try gradually increasing their deferral rate until they are saving 15%</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Explain that taking small steps to reach the savings target of 15% can help them reach the goals on the right</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Mention that they might have other savings accounts that could help add to the savings goals</a:t>
            </a:r>
          </a:p>
          <a:p>
            <a:pPr marL="179388" indent="-179388">
              <a:buFont typeface="Wingdings" panose="05000000000000000000" pitchFamily="2" charset="2"/>
              <a:buChar char="§"/>
            </a:pPr>
            <a:r>
              <a:rPr lang="en-US" spc="-30" dirty="0">
                <a:latin typeface="Arial" panose="020B0604020202020204" pitchFamily="34" charset="0"/>
                <a:cs typeface="Arial" panose="020B0604020202020204" pitchFamily="34" charset="0"/>
              </a:rPr>
              <a:t>Mention that it's easier to reach the goals on the right if they start early and </a:t>
            </a:r>
            <a:r>
              <a:rPr lang="en-US" spc="-30" dirty="0" smtClean="0">
                <a:latin typeface="Arial" panose="020B0604020202020204" pitchFamily="34" charset="0"/>
                <a:cs typeface="Arial" panose="020B0604020202020204" pitchFamily="34" charset="0"/>
              </a:rPr>
              <a:t>save </a:t>
            </a:r>
            <a:r>
              <a:rPr lang="en-US" spc="-30" dirty="0">
                <a:latin typeface="Arial" panose="020B0604020202020204" pitchFamily="34" charset="0"/>
                <a:cs typeface="Arial" panose="020B0604020202020204" pitchFamily="34" charset="0"/>
              </a:rPr>
              <a:t>often</a:t>
            </a:r>
          </a:p>
        </p:txBody>
      </p:sp>
      <p:sp>
        <p:nvSpPr>
          <p:cNvPr id="4" name="Slide Number Placeholder 3"/>
          <p:cNvSpPr>
            <a:spLocks noGrp="1"/>
          </p:cNvSpPr>
          <p:nvPr>
            <p:ph type="sldNum" sz="quarter" idx="10"/>
          </p:nvPr>
        </p:nvSpPr>
        <p:spPr/>
        <p:txBody>
          <a:bodyPr/>
          <a:lstStyle/>
          <a:p>
            <a:fld id="{E720A8B2-1A6A-4636-8F5C-0EBAC6E78B1D}" type="slidenum">
              <a:rPr lang="en-US" smtClean="0"/>
              <a:pPr/>
              <a:t>11</a:t>
            </a:fld>
            <a:endParaRPr lang="en-US" dirty="0"/>
          </a:p>
        </p:txBody>
      </p:sp>
    </p:spTree>
    <p:extLst>
      <p:ext uri="{BB962C8B-B14F-4D97-AF65-F5344CB8AC3E}">
        <p14:creationId xmlns:p14="http://schemas.microsoft.com/office/powerpoint/2010/main" val="3100660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640">
              <a:defRPr/>
            </a:pPr>
            <a:r>
              <a:rPr lang="en-US" dirty="0" smtClean="0">
                <a:latin typeface="Arial" panose="020B0604020202020204" pitchFamily="34" charset="0"/>
                <a:cs typeface="Arial" panose="020B0604020202020204" pitchFamily="34" charset="0"/>
              </a:rPr>
              <a:t>[Plan</a:t>
            </a:r>
            <a:r>
              <a:rPr lang="en-US" baseline="0" dirty="0" smtClean="0">
                <a:latin typeface="Arial" panose="020B0604020202020204" pitchFamily="34" charset="0"/>
                <a:cs typeface="Arial" panose="020B0604020202020204" pitchFamily="34" charset="0"/>
              </a:rPr>
              <a:t> specific</a:t>
            </a:r>
            <a:r>
              <a:rPr lang="en-US" dirty="0" smtClean="0">
                <a:latin typeface="Arial" panose="020B0604020202020204" pitchFamily="34" charset="0"/>
                <a:cs typeface="Arial" panose="020B0604020202020204" pitchFamily="34" charset="0"/>
              </a:rPr>
              <a:t> slide—</a:t>
            </a:r>
            <a:r>
              <a:rPr lang="en-US" baseline="0" dirty="0" smtClean="0">
                <a:latin typeface="Arial" panose="020B0604020202020204" pitchFamily="34" charset="0"/>
                <a:cs typeface="Arial" panose="020B0604020202020204" pitchFamily="34" charset="0"/>
              </a:rPr>
              <a:t>plan DOES NOT offer a match</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Ask participants to think about what the plan helps them save for: to finance retirement, so they have money to spend when they're no longer working</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Explain that this example assumes they'll retire at age 65</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Emphasize that the retirement age and how much they'll need to save varies from person to person. This chart provides general guidelines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Describe the 15% target savings rate that is generally accepted </a:t>
            </a:r>
            <a:r>
              <a:rPr lang="en-US" dirty="0" smtClean="0">
                <a:latin typeface="Arial" panose="020B0604020202020204" pitchFamily="34" charset="0"/>
                <a:cs typeface="Arial" panose="020B0604020202020204" pitchFamily="34" charset="0"/>
              </a:rPr>
              <a:t>savings </a:t>
            </a:r>
            <a:r>
              <a:rPr lang="en-US" dirty="0">
                <a:latin typeface="Arial" panose="020B0604020202020204" pitchFamily="34" charset="0"/>
                <a:cs typeface="Arial" panose="020B0604020202020204" pitchFamily="34" charset="0"/>
              </a:rPr>
              <a:t>guidance:</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Participants may need to save more or less depending on their situation</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Participants can try gradually increasing their deferral rate until they are saving 15%</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Explain that taking small steps to reach the savings target of 15% can help them reach the goals on the right</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Mention that they might have other savings accounts that could help add to the savings goals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Mention that it's easier to reach the goals on the right if they start early and </a:t>
            </a:r>
            <a:r>
              <a:rPr lang="en-US" dirty="0" smtClean="0">
                <a:latin typeface="Arial" panose="020B0604020202020204" pitchFamily="34" charset="0"/>
                <a:cs typeface="Arial" panose="020B0604020202020204" pitchFamily="34" charset="0"/>
              </a:rPr>
              <a:t>save </a:t>
            </a:r>
            <a:r>
              <a:rPr lang="en-US" dirty="0">
                <a:latin typeface="Arial" panose="020B0604020202020204" pitchFamily="34" charset="0"/>
                <a:cs typeface="Arial" panose="020B0604020202020204" pitchFamily="34" charset="0"/>
              </a:rPr>
              <a:t>often</a:t>
            </a:r>
          </a:p>
        </p:txBody>
      </p:sp>
      <p:sp>
        <p:nvSpPr>
          <p:cNvPr id="4" name="Slide Number Placeholder 3"/>
          <p:cNvSpPr>
            <a:spLocks noGrp="1"/>
          </p:cNvSpPr>
          <p:nvPr>
            <p:ph type="sldNum" sz="quarter" idx="10"/>
          </p:nvPr>
        </p:nvSpPr>
        <p:spPr/>
        <p:txBody>
          <a:bodyPr/>
          <a:lstStyle/>
          <a:p>
            <a:fld id="{E720A8B2-1A6A-4636-8F5C-0EBAC6E78B1D}" type="slidenum">
              <a:rPr lang="en-US" smtClean="0"/>
              <a:pPr/>
              <a:t>12</a:t>
            </a:fld>
            <a:endParaRPr lang="en-US" dirty="0"/>
          </a:p>
        </p:txBody>
      </p:sp>
    </p:spTree>
    <p:extLst>
      <p:ext uri="{BB962C8B-B14F-4D97-AF65-F5344CB8AC3E}">
        <p14:creationId xmlns:p14="http://schemas.microsoft.com/office/powerpoint/2010/main" val="164010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Introduce the concept of asset allocation and what it means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Spend time explaining the different asset classes, how they differ from a </a:t>
            </a:r>
            <a:r>
              <a:rPr lang="en-US" dirty="0" smtClean="0">
                <a:latin typeface="Arial" panose="020B0604020202020204" pitchFamily="34" charset="0"/>
                <a:cs typeface="Arial" panose="020B0604020202020204" pitchFamily="34" charset="0"/>
              </a:rPr>
              <a:t>risk </a:t>
            </a:r>
            <a:r>
              <a:rPr lang="en-US" dirty="0">
                <a:latin typeface="Arial" panose="020B0604020202020204" pitchFamily="34" charset="0"/>
                <a:cs typeface="Arial" panose="020B0604020202020204" pitchFamily="34" charset="0"/>
              </a:rPr>
              <a:t>perspective</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Can explain that within employer-sponsored plans, the investment options are generally mutual funds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Modify the depth of the material provided based on the audience's need</a:t>
            </a:r>
          </a:p>
        </p:txBody>
      </p:sp>
      <p:sp>
        <p:nvSpPr>
          <p:cNvPr id="4" name="Slide Number Placeholder 3"/>
          <p:cNvSpPr>
            <a:spLocks noGrp="1"/>
          </p:cNvSpPr>
          <p:nvPr>
            <p:ph type="sldNum" sz="quarter" idx="10"/>
          </p:nvPr>
        </p:nvSpPr>
        <p:spPr/>
        <p:txBody>
          <a:bodyPr/>
          <a:lstStyle/>
          <a:p>
            <a:fld id="{E720A8B2-1A6A-4636-8F5C-0EBAC6E78B1D}" type="slidenum">
              <a:rPr lang="en-US" smtClean="0"/>
              <a:pPr/>
              <a:t>13</a:t>
            </a:fld>
            <a:endParaRPr lang="en-US" dirty="0"/>
          </a:p>
        </p:txBody>
      </p:sp>
    </p:spTree>
    <p:extLst>
      <p:ext uri="{BB962C8B-B14F-4D97-AF65-F5344CB8AC3E}">
        <p14:creationId xmlns:p14="http://schemas.microsoft.com/office/powerpoint/2010/main" val="126550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Discuss potential retirement savings asset allocations by age </a:t>
            </a:r>
          </a:p>
        </p:txBody>
      </p:sp>
      <p:sp>
        <p:nvSpPr>
          <p:cNvPr id="4" name="Slide Number Placeholder 3"/>
          <p:cNvSpPr>
            <a:spLocks noGrp="1"/>
          </p:cNvSpPr>
          <p:nvPr>
            <p:ph type="sldNum" sz="quarter" idx="10"/>
          </p:nvPr>
        </p:nvSpPr>
        <p:spPr/>
        <p:txBody>
          <a:bodyPr/>
          <a:lstStyle/>
          <a:p>
            <a:fld id="{E720A8B2-1A6A-4636-8F5C-0EBAC6E78B1D}" type="slidenum">
              <a:rPr lang="en-US" smtClean="0"/>
              <a:pPr/>
              <a:t>14</a:t>
            </a:fld>
            <a:endParaRPr lang="en-US" dirty="0"/>
          </a:p>
        </p:txBody>
      </p:sp>
    </p:spTree>
    <p:extLst>
      <p:ext uri="{BB962C8B-B14F-4D97-AF65-F5344CB8AC3E}">
        <p14:creationId xmlns:p14="http://schemas.microsoft.com/office/powerpoint/2010/main" val="55753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Rep Talking Points:</a:t>
            </a:r>
          </a:p>
          <a:p>
            <a:pPr marL="17145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Read </a:t>
            </a:r>
            <a:r>
              <a:rPr lang="en-US" dirty="0">
                <a:latin typeface="Arial" panose="020B0604020202020204" pitchFamily="34" charset="0"/>
                <a:cs typeface="Arial" panose="020B0604020202020204" pitchFamily="34" charset="0"/>
              </a:rPr>
              <a:t>through the assumptions and limitations of the asset </a:t>
            </a:r>
            <a:r>
              <a:rPr lang="en-US" dirty="0" smtClean="0">
                <a:latin typeface="Arial" panose="020B0604020202020204" pitchFamily="34" charset="0"/>
                <a:cs typeface="Arial" panose="020B0604020202020204" pitchFamily="34" charset="0"/>
              </a:rPr>
              <a:t>allocations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15</a:t>
            </a:fld>
            <a:endParaRPr lang="en-US" dirty="0"/>
          </a:p>
        </p:txBody>
      </p:sp>
    </p:spTree>
    <p:extLst>
      <p:ext uri="{BB962C8B-B14F-4D97-AF65-F5344CB8AC3E}">
        <p14:creationId xmlns:p14="http://schemas.microsoft.com/office/powerpoint/2010/main" val="1675143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latin typeface="Arial" panose="020B0604020202020204" pitchFamily="34" charset="0"/>
                <a:cs typeface="Arial" panose="020B0604020202020204" pitchFamily="34" charset="0"/>
              </a:rPr>
              <a:t>Rep Talking Points:</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Use this slide to explain that there are a few ways a person can accomplish setting up a time-based portfolio and properly allocating or diversifying investments. Options include:</a:t>
            </a:r>
          </a:p>
          <a:p>
            <a:pPr marL="628650" lvl="2" indent="-171450">
              <a:buFont typeface="Arial" panose="020B0604020202020204" pitchFamily="34" charset="0"/>
              <a:buChar char="–"/>
            </a:pPr>
            <a:r>
              <a:rPr lang="en-US" dirty="0">
                <a:latin typeface="Arial" panose="020B0604020202020204" pitchFamily="34" charset="0"/>
                <a:cs typeface="Arial" panose="020B0604020202020204" pitchFamily="34" charset="0"/>
              </a:rPr>
              <a:t>Some investors prefer to do it themselves and pick investments. This route requires ongoing monitoring and adjusting, as needed</a:t>
            </a:r>
          </a:p>
          <a:p>
            <a:pPr marL="628650" lvl="2" indent="-171450">
              <a:buFont typeface="Arial" panose="020B0604020202020204" pitchFamily="34" charset="0"/>
              <a:buChar char="–"/>
            </a:pPr>
            <a:r>
              <a:rPr lang="en-US" dirty="0">
                <a:latin typeface="Arial" panose="020B0604020202020204" pitchFamily="34" charset="0"/>
                <a:cs typeface="Arial" panose="020B0604020202020204" pitchFamily="34" charset="0"/>
              </a:rPr>
              <a:t>Other investors prefer choosing an all-in-one portfolio. Mention the options in their plan, if applicable.</a:t>
            </a:r>
          </a:p>
          <a:p>
            <a:pPr marL="628650" lvl="2" indent="-171450">
              <a:buFont typeface="Arial" panose="020B0604020202020204" pitchFamily="34" charset="0"/>
              <a:buChar char="–"/>
            </a:pPr>
            <a:r>
              <a:rPr lang="en-US" dirty="0">
                <a:latin typeface="Arial" panose="020B0604020202020204" pitchFamily="34" charset="0"/>
                <a:cs typeface="Arial" panose="020B0604020202020204" pitchFamily="34" charset="0"/>
              </a:rPr>
              <a:t>Others might prefer to work with a financial advisor</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Open the meeting to questions about saving for retirement</a:t>
            </a:r>
          </a:p>
        </p:txBody>
      </p:sp>
      <p:sp>
        <p:nvSpPr>
          <p:cNvPr id="4" name="Slide Number Placeholder 3"/>
          <p:cNvSpPr>
            <a:spLocks noGrp="1"/>
          </p:cNvSpPr>
          <p:nvPr>
            <p:ph type="sldNum" sz="quarter" idx="10"/>
          </p:nvPr>
        </p:nvSpPr>
        <p:spPr/>
        <p:txBody>
          <a:bodyPr/>
          <a:lstStyle/>
          <a:p>
            <a:fld id="{E720A8B2-1A6A-4636-8F5C-0EBAC6E78B1D}" type="slidenum">
              <a:rPr lang="en-US" smtClean="0"/>
              <a:pPr/>
              <a:t>16</a:t>
            </a:fld>
            <a:endParaRPr lang="en-US" dirty="0"/>
          </a:p>
        </p:txBody>
      </p:sp>
    </p:spTree>
    <p:extLst>
      <p:ext uri="{BB962C8B-B14F-4D97-AF65-F5344CB8AC3E}">
        <p14:creationId xmlns:p14="http://schemas.microsoft.com/office/powerpoint/2010/main" val="3345856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latin typeface="Arial" panose="020B0604020202020204" pitchFamily="34" charset="0"/>
                <a:cs typeface="Arial" panose="020B0604020202020204" pitchFamily="34" charset="0"/>
              </a:rPr>
              <a:t>Rep Talking Points:</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Introduce the emergency reserves goal</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Consider sharing a story about an emergency that required you or someone you know to have money on hand</a:t>
            </a:r>
          </a:p>
        </p:txBody>
      </p:sp>
      <p:sp>
        <p:nvSpPr>
          <p:cNvPr id="4" name="Slide Number Placeholder 3"/>
          <p:cNvSpPr>
            <a:spLocks noGrp="1"/>
          </p:cNvSpPr>
          <p:nvPr>
            <p:ph type="sldNum" sz="quarter" idx="10"/>
          </p:nvPr>
        </p:nvSpPr>
        <p:spPr/>
        <p:txBody>
          <a:bodyPr/>
          <a:lstStyle/>
          <a:p>
            <a:fld id="{E720A8B2-1A6A-4636-8F5C-0EBAC6E78B1D}" type="slidenum">
              <a:rPr lang="en-US" smtClean="0"/>
              <a:pPr/>
              <a:t>17</a:t>
            </a:fld>
            <a:endParaRPr lang="en-US" dirty="0"/>
          </a:p>
        </p:txBody>
      </p:sp>
    </p:spTree>
    <p:extLst>
      <p:ext uri="{BB962C8B-B14F-4D97-AF65-F5344CB8AC3E}">
        <p14:creationId xmlns:p14="http://schemas.microsoft.com/office/powerpoint/2010/main" val="10148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smtClean="0">
                <a:latin typeface="Arial" panose="020B0604020202020204" pitchFamily="34" charset="0"/>
                <a:cs typeface="Arial" panose="020B0604020202020204" pitchFamily="34" charset="0"/>
              </a:rPr>
              <a:t>Rep Talking Points:</a:t>
            </a:r>
          </a:p>
          <a:p>
            <a:pPr marL="171450" lvl="0" indent="-171450">
              <a:buFont typeface="Wingdings" panose="05000000000000000000" pitchFamily="2" charset="2"/>
              <a:buChar char="§"/>
            </a:pPr>
            <a:r>
              <a:rPr lang="en-US" dirty="0">
                <a:latin typeface="Arial" panose="020B0604020202020204" pitchFamily="34" charset="0"/>
                <a:cs typeface="Arial" panose="020B0604020202020204" pitchFamily="34" charset="0"/>
              </a:rPr>
              <a:t>Suggest that participants consider having emergency savings </a:t>
            </a:r>
            <a:r>
              <a:rPr lang="en-US" dirty="0" smtClean="0">
                <a:latin typeface="Arial" panose="020B0604020202020204" pitchFamily="34" charset="0"/>
                <a:cs typeface="Arial" panose="020B0604020202020204" pitchFamily="34" charset="0"/>
              </a:rPr>
              <a:t>vs. </a:t>
            </a:r>
            <a:r>
              <a:rPr lang="en-US" dirty="0">
                <a:latin typeface="Arial" panose="020B0604020202020204" pitchFamily="34" charset="0"/>
                <a:cs typeface="Arial" panose="020B0604020202020204" pitchFamily="34" charset="0"/>
              </a:rPr>
              <a:t>using credit cards or retirement savings</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How much they'll need depends on their personal situations, but they can aim to save three to six months of expenses, or set a savings goal equal to 20% of income</a:t>
            </a: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15399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Arial" panose="020B0604020202020204" pitchFamily="34" charset="0"/>
                <a:cs typeface="Arial" panose="020B0604020202020204" pitchFamily="34" charset="0"/>
              </a:rPr>
              <a:t>Rep Talking Points:</a:t>
            </a:r>
          </a:p>
          <a:p>
            <a:pPr marL="17145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Discuss </a:t>
            </a:r>
            <a:r>
              <a:rPr lang="en-US" dirty="0">
                <a:latin typeface="Arial" panose="020B0604020202020204" pitchFamily="34" charset="0"/>
                <a:cs typeface="Arial" panose="020B0604020202020204" pitchFamily="34" charset="0"/>
              </a:rPr>
              <a:t>setting a goal of one to two years for building their emergency reserves to hit the 20% of </a:t>
            </a:r>
            <a:r>
              <a:rPr lang="en-US" dirty="0" smtClean="0">
                <a:latin typeface="Arial" panose="020B0604020202020204" pitchFamily="34" charset="0"/>
                <a:cs typeface="Arial" panose="020B0604020202020204" pitchFamily="34" charset="0"/>
              </a:rPr>
              <a:t>income target</a:t>
            </a:r>
            <a:endParaRPr lang="en-US"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Discuss </a:t>
            </a:r>
            <a:r>
              <a:rPr lang="en-US" dirty="0">
                <a:latin typeface="Arial" panose="020B0604020202020204" pitchFamily="34" charset="0"/>
                <a:cs typeface="Arial" panose="020B0604020202020204" pitchFamily="34" charset="0"/>
              </a:rPr>
              <a:t>ways to save (for example, in a savings account) and why it's important to keep the money easily accessible as cash (versus investing it)</a:t>
            </a:r>
          </a:p>
        </p:txBody>
      </p:sp>
      <p:sp>
        <p:nvSpPr>
          <p:cNvPr id="4" name="Slide Number Placeholder 3"/>
          <p:cNvSpPr>
            <a:spLocks noGrp="1"/>
          </p:cNvSpPr>
          <p:nvPr>
            <p:ph type="sldNum" sz="quarter" idx="10"/>
          </p:nvPr>
        </p:nvSpPr>
        <p:spPr/>
        <p:txBody>
          <a:bodyPr/>
          <a:lstStyle/>
          <a:p>
            <a:fld id="{E720A8B2-1A6A-4636-8F5C-0EBAC6E78B1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153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a:t>
            </a:fld>
            <a:endParaRPr lang="en-US"/>
          </a:p>
        </p:txBody>
      </p:sp>
    </p:spTree>
    <p:extLst>
      <p:ext uri="{BB962C8B-B14F-4D97-AF65-F5344CB8AC3E}">
        <p14:creationId xmlns:p14="http://schemas.microsoft.com/office/powerpoint/2010/main" val="46529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Arial" panose="020B0604020202020204" pitchFamily="34" charset="0"/>
              </a:rPr>
              <a:t>Rep Talking Points:</a:t>
            </a:r>
          </a:p>
          <a:p>
            <a:pPr marL="171450" lvl="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Introduce </a:t>
            </a:r>
            <a:r>
              <a:rPr lang="en-US" dirty="0">
                <a:latin typeface="Arial" panose="020B0604020202020204" pitchFamily="34" charset="0"/>
                <a:cs typeface="Arial" panose="020B0604020202020204" pitchFamily="34" charset="0"/>
              </a:rPr>
              <a:t>the college savings goal</a:t>
            </a:r>
          </a:p>
          <a:p>
            <a:pPr marL="171450" lvl="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Explain </a:t>
            </a:r>
            <a:r>
              <a:rPr lang="en-US" dirty="0">
                <a:latin typeface="Arial" panose="020B0604020202020204" pitchFamily="34" charset="0"/>
                <a:cs typeface="Arial" panose="020B0604020202020204" pitchFamily="34" charset="0"/>
              </a:rPr>
              <a:t>that saving for college is often a top priority for parents—and an emotional one, as parents want to make the best choices for their children</a:t>
            </a:r>
          </a:p>
        </p:txBody>
      </p:sp>
      <p:sp>
        <p:nvSpPr>
          <p:cNvPr id="4" name="Slide Number Placeholder 3"/>
          <p:cNvSpPr>
            <a:spLocks noGrp="1"/>
          </p:cNvSpPr>
          <p:nvPr>
            <p:ph type="sldNum" sz="quarter" idx="10"/>
          </p:nvPr>
        </p:nvSpPr>
        <p:spPr/>
        <p:txBody>
          <a:bodyPr/>
          <a:lstStyle/>
          <a:p>
            <a:fld id="{E720A8B2-1A6A-4636-8F5C-0EBAC6E78B1D}" type="slidenum">
              <a:rPr lang="en-US" smtClean="0"/>
              <a:pPr/>
              <a:t>20</a:t>
            </a:fld>
            <a:endParaRPr lang="en-US" dirty="0"/>
          </a:p>
        </p:txBody>
      </p:sp>
    </p:spTree>
    <p:extLst>
      <p:ext uri="{BB962C8B-B14F-4D97-AF65-F5344CB8AC3E}">
        <p14:creationId xmlns:p14="http://schemas.microsoft.com/office/powerpoint/2010/main" val="3879667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Arial" panose="020B0604020202020204" pitchFamily="34" charset="0"/>
              </a:rPr>
              <a:t>Rep Talking Points:</a:t>
            </a:r>
          </a:p>
          <a:p>
            <a:pPr marL="17145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Encourage </a:t>
            </a:r>
            <a:r>
              <a:rPr lang="en-US" dirty="0">
                <a:latin typeface="Arial" panose="020B0604020202020204" pitchFamily="34" charset="0"/>
                <a:cs typeface="Arial" panose="020B0604020202020204" pitchFamily="34" charset="0"/>
              </a:rPr>
              <a:t>attendees to keep saving for retirement while saving for college expenses. One strategy would be to reduce their retirement contributions, but only if necessary</a:t>
            </a:r>
          </a:p>
          <a:p>
            <a:pPr marL="628650" lvl="1" indent="-171450">
              <a:buFont typeface="Arial" panose="020B0604020202020204" pitchFamily="34" charset="0"/>
              <a:buChar char="–"/>
            </a:pPr>
            <a:r>
              <a:rPr lang="en-US" dirty="0" smtClean="0">
                <a:latin typeface="Arial" panose="020B0604020202020204" pitchFamily="34" charset="0"/>
              </a:rPr>
              <a:t>While saving for your child's future might be a top priority, be careful about putting your own future at risk</a:t>
            </a:r>
          </a:p>
          <a:p>
            <a:pPr marL="628650" lvl="1" indent="-171450">
              <a:buFont typeface="Arial" panose="020B0604020202020204" pitchFamily="34" charset="0"/>
              <a:buChar char="–"/>
            </a:pPr>
            <a:r>
              <a:rPr lang="en-US" dirty="0" smtClean="0">
                <a:latin typeface="Arial" panose="020B0604020202020204" pitchFamily="34" charset="0"/>
              </a:rPr>
              <a:t>If you're financially positioned to save for a child's education, consider setting up a "down payment" savings goal</a:t>
            </a:r>
            <a:endParaRPr lang="en-US" sz="1100" dirty="0"/>
          </a:p>
        </p:txBody>
      </p:sp>
      <p:sp>
        <p:nvSpPr>
          <p:cNvPr id="4" name="Slide Number Placeholder 3"/>
          <p:cNvSpPr>
            <a:spLocks noGrp="1"/>
          </p:cNvSpPr>
          <p:nvPr>
            <p:ph type="sldNum" sz="quarter" idx="10"/>
          </p:nvPr>
        </p:nvSpPr>
        <p:spPr/>
        <p:txBody>
          <a:bodyPr/>
          <a:lstStyle/>
          <a:p>
            <a:fld id="{E720A8B2-1A6A-4636-8F5C-0EBAC6E78B1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15399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smtClean="0">
                <a:latin typeface="Arial" panose="020B0604020202020204" pitchFamily="34" charset="0"/>
              </a:rPr>
              <a:t>Rep Talking Points:</a:t>
            </a:r>
          </a:p>
          <a:p>
            <a:pPr marL="171450" lvl="0" indent="-171450">
              <a:buFont typeface="Wingdings" panose="05000000000000000000" pitchFamily="2" charset="2"/>
              <a:buChar char="§"/>
            </a:pPr>
            <a:r>
              <a:rPr lang="en-US" dirty="0">
                <a:latin typeface="Arial" panose="020B0604020202020204" pitchFamily="34" charset="0"/>
                <a:cs typeface="Arial" panose="020B0604020202020204" pitchFamily="34" charset="0"/>
              </a:rPr>
              <a:t>Take time to explain this chart as it can be confusing but extremely relevant to many parents</a:t>
            </a:r>
          </a:p>
          <a:p>
            <a:pPr marL="171450" lvl="0" indent="-171450">
              <a:buFont typeface="Wingdings" panose="05000000000000000000" pitchFamily="2" charset="2"/>
              <a:buChar char="§"/>
            </a:pPr>
            <a:r>
              <a:rPr lang="en-US" dirty="0">
                <a:latin typeface="Arial" panose="020B0604020202020204" pitchFamily="34" charset="0"/>
                <a:cs typeface="Arial" panose="020B0604020202020204" pitchFamily="34" charset="0"/>
              </a:rPr>
              <a:t>Explain that the chart shows how much of the cost of college is covered based on the child's current age and the monthly amount being saved for the </a:t>
            </a:r>
            <a:r>
              <a:rPr lang="en-US" dirty="0" smtClean="0">
                <a:latin typeface="Arial" panose="020B0604020202020204" pitchFamily="34" charset="0"/>
                <a:cs typeface="Arial" panose="020B0604020202020204" pitchFamily="34" charset="0"/>
              </a:rPr>
              <a:t>child's </a:t>
            </a:r>
            <a:r>
              <a:rPr lang="en-US" dirty="0">
                <a:latin typeface="Arial" panose="020B0604020202020204" pitchFamily="34" charset="0"/>
                <a:cs typeface="Arial" panose="020B0604020202020204" pitchFamily="34" charset="0"/>
              </a:rPr>
              <a:t>education.</a:t>
            </a:r>
          </a:p>
          <a:p>
            <a:pPr marL="628650" lvl="1" indent="-171450">
              <a:buFont typeface="Arial" panose="020B0604020202020204" pitchFamily="34" charset="0"/>
              <a:buChar char="–"/>
            </a:pPr>
            <a:r>
              <a:rPr lang="en-US" dirty="0" smtClean="0">
                <a:latin typeface="Arial" panose="020B0604020202020204" pitchFamily="34" charset="0"/>
              </a:rPr>
              <a:t>The cost of the education is based on four years at an in-state public university</a:t>
            </a:r>
          </a:p>
          <a:p>
            <a:pPr marL="628650" lvl="1" indent="-171450">
              <a:buFont typeface="Arial" panose="020B0604020202020204" pitchFamily="34" charset="0"/>
              <a:buChar char="–"/>
            </a:pPr>
            <a:r>
              <a:rPr lang="en-US" dirty="0" smtClean="0">
                <a:latin typeface="Arial" panose="020B0604020202020204" pitchFamily="34" charset="0"/>
              </a:rPr>
              <a:t>The dark blue boxes show the point at which a monthly savings amount equates to about 50% of the child's college costs, which is the amount that can be targeted as a "down payment"</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Walk through an example: If a person saves $250 per month beginning when the child is 0–2 years old and continues until the child needs the money, then—based on the assumptions in the footnote—the amount saved would cover 43%–47% of college costs.</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Suggest college calculator web tools you find helpful</a:t>
            </a:r>
          </a:p>
        </p:txBody>
      </p:sp>
      <p:sp>
        <p:nvSpPr>
          <p:cNvPr id="4" name="Slide Number Placeholder 3"/>
          <p:cNvSpPr>
            <a:spLocks noGrp="1"/>
          </p:cNvSpPr>
          <p:nvPr>
            <p:ph type="sldNum" sz="quarter" idx="10"/>
          </p:nvPr>
        </p:nvSpPr>
        <p:spPr/>
        <p:txBody>
          <a:bodyPr/>
          <a:lstStyle/>
          <a:p>
            <a:fld id="{E720A8B2-1A6A-4636-8F5C-0EBAC6E78B1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15399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Rep Talking Points:</a:t>
            </a:r>
          </a:p>
          <a:p>
            <a:pPr marL="17145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Discuss </a:t>
            </a:r>
            <a:r>
              <a:rPr lang="en-US" dirty="0">
                <a:latin typeface="Arial" panose="020B0604020202020204" pitchFamily="34" charset="0"/>
                <a:cs typeface="Arial" panose="020B0604020202020204" pitchFamily="34" charset="0"/>
              </a:rPr>
              <a:t>the differences between regular savings accounts and tax-advantaged college savings accounts, such as 529 plans</a:t>
            </a:r>
          </a:p>
        </p:txBody>
      </p:sp>
      <p:sp>
        <p:nvSpPr>
          <p:cNvPr id="4" name="Slide Number Placeholder 3"/>
          <p:cNvSpPr>
            <a:spLocks noGrp="1"/>
          </p:cNvSpPr>
          <p:nvPr>
            <p:ph type="sldNum" sz="quarter" idx="10"/>
          </p:nvPr>
        </p:nvSpPr>
        <p:spPr/>
        <p:txBody>
          <a:bodyPr/>
          <a:lstStyle/>
          <a:p>
            <a:fld id="{CFA5BF29-3A85-45E8-9EC2-6FCFBE5E0498}" type="slidenum">
              <a:rPr lang="en-US" smtClean="0"/>
              <a:t>23</a:t>
            </a:fld>
            <a:endParaRPr lang="en-US" dirty="0"/>
          </a:p>
        </p:txBody>
      </p:sp>
    </p:spTree>
    <p:extLst>
      <p:ext uri="{BB962C8B-B14F-4D97-AF65-F5344CB8AC3E}">
        <p14:creationId xmlns:p14="http://schemas.microsoft.com/office/powerpoint/2010/main" val="2053450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Rep Talking Points:</a:t>
            </a:r>
          </a:p>
          <a:p>
            <a:pPr marL="17145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Discuss </a:t>
            </a:r>
            <a:r>
              <a:rPr lang="en-US" dirty="0">
                <a:latin typeface="Arial" panose="020B0604020202020204" pitchFamily="34" charset="0"/>
                <a:cs typeface="Arial" panose="020B0604020202020204" pitchFamily="34" charset="0"/>
              </a:rPr>
              <a:t>potential asset allocations by timeline (number of years before goal </a:t>
            </a: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reached)</a:t>
            </a:r>
          </a:p>
        </p:txBody>
      </p:sp>
      <p:sp>
        <p:nvSpPr>
          <p:cNvPr id="4" name="Slide Number Placeholder 3"/>
          <p:cNvSpPr>
            <a:spLocks noGrp="1"/>
          </p:cNvSpPr>
          <p:nvPr>
            <p:ph type="sldNum" sz="quarter" idx="10"/>
          </p:nvPr>
        </p:nvSpPr>
        <p:spPr/>
        <p:txBody>
          <a:bodyPr/>
          <a:lstStyle/>
          <a:p>
            <a:fld id="{E720A8B2-1A6A-4636-8F5C-0EBAC6E78B1D}" type="slidenum">
              <a:rPr lang="en-US" smtClean="0"/>
              <a:pPr/>
              <a:t>24</a:t>
            </a:fld>
            <a:endParaRPr lang="en-US" dirty="0"/>
          </a:p>
        </p:txBody>
      </p:sp>
    </p:spTree>
    <p:extLst>
      <p:ext uri="{BB962C8B-B14F-4D97-AF65-F5344CB8AC3E}">
        <p14:creationId xmlns:p14="http://schemas.microsoft.com/office/powerpoint/2010/main" val="264860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latin typeface="Arial" panose="020B0604020202020204" pitchFamily="34" charset="0"/>
              </a:rPr>
              <a:t>Rep Talking Points:</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Ask attendees about other savings goals they have, or bring up examples from the earlier discussion</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Explain that whether they're saving for a house or a car or anything else, the same steps toward </a:t>
            </a:r>
            <a:r>
              <a:rPr lang="en-US" dirty="0" smtClean="0">
                <a:latin typeface="Arial" panose="020B0604020202020204" pitchFamily="34" charset="0"/>
                <a:cs typeface="Arial" panose="020B0604020202020204" pitchFamily="34" charset="0"/>
              </a:rPr>
              <a:t>reaching </a:t>
            </a:r>
            <a:r>
              <a:rPr lang="en-US" dirty="0">
                <a:latin typeface="Arial" panose="020B0604020202020204" pitchFamily="34" charset="0"/>
                <a:cs typeface="Arial" panose="020B0604020202020204" pitchFamily="34" charset="0"/>
              </a:rPr>
              <a:t>that goal apply:</a:t>
            </a:r>
          </a:p>
          <a:p>
            <a:pPr marL="742950" lvl="1" indent="-285750">
              <a:buFont typeface="Arial" panose="020B0604020202020204" pitchFamily="34" charset="0"/>
              <a:buChar char="–"/>
            </a:pPr>
            <a:r>
              <a:rPr lang="en-US" dirty="0" smtClean="0">
                <a:latin typeface="Arial" panose="020B0604020202020204" pitchFamily="34" charset="0"/>
              </a:rPr>
              <a:t>Figure out what the goal is</a:t>
            </a:r>
          </a:p>
          <a:p>
            <a:pPr marL="742950" lvl="1" indent="-285750">
              <a:buFont typeface="Arial" panose="020B0604020202020204" pitchFamily="34" charset="0"/>
              <a:buChar char="–"/>
            </a:pPr>
            <a:r>
              <a:rPr lang="en-US" dirty="0" smtClean="0">
                <a:latin typeface="Arial" panose="020B0604020202020204" pitchFamily="34" charset="0"/>
              </a:rPr>
              <a:t>Determine where you'll save the money</a:t>
            </a:r>
          </a:p>
          <a:p>
            <a:pPr marL="742950" lvl="1" indent="-285750">
              <a:buFont typeface="Arial" panose="020B0604020202020204" pitchFamily="34" charset="0"/>
              <a:buChar char="–"/>
            </a:pPr>
            <a:r>
              <a:rPr lang="en-US" dirty="0" smtClean="0">
                <a:latin typeface="Arial" panose="020B0604020202020204" pitchFamily="34" charset="0"/>
              </a:rPr>
              <a:t>Figure out how much it'll cost</a:t>
            </a:r>
          </a:p>
          <a:p>
            <a:pPr marL="742950" lvl="1" indent="-285750">
              <a:buFont typeface="Arial" panose="020B0604020202020204" pitchFamily="34" charset="0"/>
              <a:buChar char="–"/>
            </a:pPr>
            <a:r>
              <a:rPr lang="en-US" dirty="0" smtClean="0">
                <a:latin typeface="Arial" panose="020B0604020202020204" pitchFamily="34" charset="0"/>
              </a:rPr>
              <a:t>Identify how long you have to invest for that goal</a:t>
            </a:r>
            <a:endParaRPr lang="en-US" sz="1100" dirty="0"/>
          </a:p>
        </p:txBody>
      </p:sp>
      <p:sp>
        <p:nvSpPr>
          <p:cNvPr id="4" name="Slide Number Placeholder 3"/>
          <p:cNvSpPr>
            <a:spLocks noGrp="1"/>
          </p:cNvSpPr>
          <p:nvPr>
            <p:ph type="sldNum" sz="quarter" idx="10"/>
          </p:nvPr>
        </p:nvSpPr>
        <p:spPr/>
        <p:txBody>
          <a:bodyPr/>
          <a:lstStyle/>
          <a:p>
            <a:fld id="{E720A8B2-1A6A-4636-8F5C-0EBAC6E78B1D}" type="slidenum">
              <a:rPr lang="en-US" smtClean="0"/>
              <a:pPr/>
              <a:t>25</a:t>
            </a:fld>
            <a:endParaRPr lang="en-US" dirty="0"/>
          </a:p>
        </p:txBody>
      </p:sp>
    </p:spTree>
    <p:extLst>
      <p:ext uri="{BB962C8B-B14F-4D97-AF65-F5344CB8AC3E}">
        <p14:creationId xmlns:p14="http://schemas.microsoft.com/office/powerpoint/2010/main" val="312485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Rep Talking Points:</a:t>
            </a:r>
          </a:p>
          <a:p>
            <a:pPr marL="17145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Discuss </a:t>
            </a:r>
            <a:r>
              <a:rPr lang="en-US" dirty="0">
                <a:latin typeface="Arial" panose="020B0604020202020204" pitchFamily="34" charset="0"/>
                <a:cs typeface="Arial" panose="020B0604020202020204" pitchFamily="34" charset="0"/>
              </a:rPr>
              <a:t>potential asset allocations based on the number of years before the money is needed</a:t>
            </a:r>
          </a:p>
        </p:txBody>
      </p:sp>
      <p:sp>
        <p:nvSpPr>
          <p:cNvPr id="4" name="Slide Number Placeholder 3"/>
          <p:cNvSpPr>
            <a:spLocks noGrp="1"/>
          </p:cNvSpPr>
          <p:nvPr>
            <p:ph type="sldNum" sz="quarter" idx="10"/>
          </p:nvPr>
        </p:nvSpPr>
        <p:spPr/>
        <p:txBody>
          <a:bodyPr/>
          <a:lstStyle/>
          <a:p>
            <a:fld id="{E720A8B2-1A6A-4636-8F5C-0EBAC6E78B1D}" type="slidenum">
              <a:rPr lang="en-US" smtClean="0"/>
              <a:pPr/>
              <a:t>26</a:t>
            </a:fld>
            <a:endParaRPr lang="en-US" dirty="0"/>
          </a:p>
        </p:txBody>
      </p:sp>
    </p:spTree>
    <p:extLst>
      <p:ext uri="{BB962C8B-B14F-4D97-AF65-F5344CB8AC3E}">
        <p14:creationId xmlns:p14="http://schemas.microsoft.com/office/powerpoint/2010/main" val="2253384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Arial" panose="020B0604020202020204" pitchFamily="34" charset="0"/>
              </a:rPr>
              <a:t>Rep Talking Points:</a:t>
            </a:r>
          </a:p>
          <a:p>
            <a:pPr marL="171450" lvl="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Acknowledge </a:t>
            </a:r>
            <a:r>
              <a:rPr lang="en-US" dirty="0">
                <a:latin typeface="Arial" panose="020B0604020202020204" pitchFamily="34" charset="0"/>
                <a:cs typeface="Arial" panose="020B0604020202020204" pitchFamily="34" charset="0"/>
              </a:rPr>
              <a:t>that some financial goals don't involve buying anything but instead is aimed at </a:t>
            </a:r>
            <a:r>
              <a:rPr lang="en-US" dirty="0" smtClean="0">
                <a:latin typeface="Arial" panose="020B0604020202020204" pitchFamily="34" charset="0"/>
                <a:cs typeface="Arial" panose="020B0604020202020204" pitchFamily="34" charset="0"/>
              </a:rPr>
              <a:t>managing and ultimately eliminating </a:t>
            </a:r>
            <a:r>
              <a:rPr lang="en-US" dirty="0">
                <a:latin typeface="Arial" panose="020B0604020202020204" pitchFamily="34" charset="0"/>
                <a:cs typeface="Arial" panose="020B0604020202020204" pitchFamily="34" charset="0"/>
              </a:rPr>
              <a:t>debt</a:t>
            </a:r>
          </a:p>
          <a:p>
            <a:pPr marL="171450" lvl="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Explain </a:t>
            </a:r>
            <a:r>
              <a:rPr lang="en-US" dirty="0">
                <a:latin typeface="Arial" panose="020B0604020202020204" pitchFamily="34" charset="0"/>
                <a:cs typeface="Arial" panose="020B0604020202020204" pitchFamily="34" charset="0"/>
              </a:rPr>
              <a:t>that debt often prevents people from being able to save for retirement and achieve their different financial goals</a:t>
            </a:r>
          </a:p>
        </p:txBody>
      </p:sp>
      <p:sp>
        <p:nvSpPr>
          <p:cNvPr id="4" name="Slide Number Placeholder 3"/>
          <p:cNvSpPr>
            <a:spLocks noGrp="1"/>
          </p:cNvSpPr>
          <p:nvPr>
            <p:ph type="sldNum" sz="quarter" idx="10"/>
          </p:nvPr>
        </p:nvSpPr>
        <p:spPr/>
        <p:txBody>
          <a:bodyPr/>
          <a:lstStyle/>
          <a:p>
            <a:fld id="{E720A8B2-1A6A-4636-8F5C-0EBAC6E78B1D}" type="slidenum">
              <a:rPr lang="en-US" smtClean="0"/>
              <a:pPr/>
              <a:t>27</a:t>
            </a:fld>
            <a:endParaRPr lang="en-US" dirty="0"/>
          </a:p>
        </p:txBody>
      </p:sp>
    </p:spTree>
    <p:extLst>
      <p:ext uri="{BB962C8B-B14F-4D97-AF65-F5344CB8AC3E}">
        <p14:creationId xmlns:p14="http://schemas.microsoft.com/office/powerpoint/2010/main" val="2183140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642">
              <a:defRPr/>
            </a:pPr>
            <a:r>
              <a:rPr lang="en-US" dirty="0" smtClean="0">
                <a:latin typeface="Arial" panose="020B0604020202020204" pitchFamily="34" charset="0"/>
              </a:rPr>
              <a:t>Rep Talking Points:</a:t>
            </a:r>
          </a:p>
          <a:p>
            <a:pPr marL="171450" indent="-171450">
              <a:buFont typeface="Wingdings" panose="05000000000000000000" pitchFamily="2" charset="2"/>
              <a:buChar char="§"/>
              <a:defRPr/>
            </a:pPr>
            <a:r>
              <a:rPr lang="en-US" dirty="0" smtClean="0">
                <a:latin typeface="Arial" panose="020B0604020202020204" pitchFamily="34" charset="0"/>
                <a:cs typeface="Arial" panose="020B0604020202020204" pitchFamily="34" charset="0"/>
              </a:rPr>
              <a:t>Discuss </a:t>
            </a:r>
            <a:r>
              <a:rPr lang="en-US" dirty="0">
                <a:latin typeface="Arial" panose="020B0604020202020204" pitchFamily="34" charset="0"/>
                <a:cs typeface="Arial" panose="020B0604020202020204" pitchFamily="34" charset="0"/>
              </a:rPr>
              <a:t>the benefit of paying off high-interest debt (such as credit cards) by accelerating payments</a:t>
            </a:r>
          </a:p>
        </p:txBody>
      </p:sp>
      <p:sp>
        <p:nvSpPr>
          <p:cNvPr id="4" name="Slide Number Placeholder 3"/>
          <p:cNvSpPr>
            <a:spLocks noGrp="1"/>
          </p:cNvSpPr>
          <p:nvPr>
            <p:ph type="sldNum" sz="quarter" idx="10"/>
          </p:nvPr>
        </p:nvSpPr>
        <p:spPr/>
        <p:txBody>
          <a:bodyPr/>
          <a:lstStyle/>
          <a:p>
            <a:fld id="{E720A8B2-1A6A-4636-8F5C-0EBAC6E78B1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15399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Arial" panose="020B0604020202020204" pitchFamily="34" charset="0"/>
              </a:rPr>
              <a:t>Rep Talking Points:</a:t>
            </a:r>
          </a:p>
          <a:p>
            <a:pPr marL="171450" lvl="0" indent="-171450">
              <a:buFont typeface="Wingdings" panose="05000000000000000000" pitchFamily="2" charset="2"/>
              <a:buChar char="§"/>
              <a:defRPr/>
            </a:pPr>
            <a:r>
              <a:rPr lang="en-US" dirty="0" smtClean="0">
                <a:latin typeface="Arial" panose="020B0604020202020204" pitchFamily="34" charset="0"/>
                <a:cs typeface="Arial" panose="020B0604020202020204" pitchFamily="34" charset="0"/>
              </a:rPr>
              <a:t>Explain </a:t>
            </a:r>
            <a:r>
              <a:rPr lang="en-US" dirty="0">
                <a:latin typeface="Arial" panose="020B0604020202020204" pitchFamily="34" charset="0"/>
                <a:cs typeface="Arial" panose="020B0604020202020204" pitchFamily="34" charset="0"/>
              </a:rPr>
              <a:t>how to set a timetable for paying off debt (one to three years) in order to help reach the goal</a:t>
            </a:r>
          </a:p>
        </p:txBody>
      </p:sp>
      <p:sp>
        <p:nvSpPr>
          <p:cNvPr id="4" name="Slide Number Placeholder 3"/>
          <p:cNvSpPr>
            <a:spLocks noGrp="1"/>
          </p:cNvSpPr>
          <p:nvPr>
            <p:ph type="sldNum" sz="quarter" idx="10"/>
          </p:nvPr>
        </p:nvSpPr>
        <p:spPr/>
        <p:txBody>
          <a:bodyPr/>
          <a:lstStyle/>
          <a:p>
            <a:fld id="{E720A8B2-1A6A-4636-8F5C-0EBAC6E78B1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815399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[Static slide—will not change]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smtClean="0">
                <a:latin typeface="Arial" panose="020B0604020202020204" pitchFamily="34" charset="0"/>
                <a:cs typeface="Arial" panose="020B0604020202020204" pitchFamily="34" charset="0"/>
              </a:rPr>
              <a:t>Read disclaimer, which informs group of what can and can't be discussed during the session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3</a:t>
            </a:fld>
            <a:endParaRPr lang="en-US"/>
          </a:p>
        </p:txBody>
      </p:sp>
    </p:spTree>
    <p:extLst>
      <p:ext uri="{BB962C8B-B14F-4D97-AF65-F5344CB8AC3E}">
        <p14:creationId xmlns:p14="http://schemas.microsoft.com/office/powerpoint/2010/main" val="46529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Arial" panose="020B0604020202020204" pitchFamily="34" charset="0"/>
              </a:rPr>
              <a:t>[Static slide]</a:t>
            </a:r>
          </a:p>
          <a:p>
            <a:pPr lvl="0"/>
            <a:endParaRPr lang="en-US" dirty="0" smtClean="0">
              <a:latin typeface="Arial" panose="020B0604020202020204" pitchFamily="34" charset="0"/>
            </a:endParaRPr>
          </a:p>
          <a:p>
            <a:pPr lvl="0"/>
            <a:r>
              <a:rPr lang="en-US" dirty="0" smtClean="0">
                <a:latin typeface="Arial" panose="020B0604020202020204" pitchFamily="34" charset="0"/>
              </a:rPr>
              <a:t>Rep Talking Points:</a:t>
            </a:r>
          </a:p>
          <a:p>
            <a:pPr marL="171450" indent="-171450">
              <a:buFont typeface="Wingdings" panose="05000000000000000000" pitchFamily="2" charset="2"/>
              <a:buChar char="§"/>
              <a:defRPr/>
            </a:pPr>
            <a:r>
              <a:rPr lang="en-US" dirty="0">
                <a:latin typeface="Arial" panose="020B0604020202020204" pitchFamily="34" charset="0"/>
                <a:cs typeface="Arial" panose="020B0604020202020204" pitchFamily="34" charset="0"/>
              </a:rPr>
              <a:t>Discuss two approaches for paying off debt:</a:t>
            </a:r>
          </a:p>
          <a:p>
            <a:pPr marL="628650" lvl="1" indent="-171450">
              <a:buFont typeface="Arial" panose="020B0604020202020204" pitchFamily="34" charset="0"/>
              <a:buChar char="–"/>
            </a:pPr>
            <a:r>
              <a:rPr lang="en-US" dirty="0" smtClean="0">
                <a:latin typeface="Arial" panose="020B0604020202020204" pitchFamily="34" charset="0"/>
              </a:rPr>
              <a:t>Behavioral approach: The person pays off the lowest balances first while paying minimums on the other credit cards. Then the person continues to pay off the card with the smallest balance until all are paid off. This is helpful for those who feel better seeing progress by way of eliminating bills</a:t>
            </a:r>
          </a:p>
          <a:p>
            <a:pPr marL="628650" lvl="1" indent="-171450">
              <a:buFont typeface="Arial" panose="020B0604020202020204" pitchFamily="34" charset="0"/>
              <a:buChar char="–"/>
            </a:pPr>
            <a:r>
              <a:rPr lang="en-US" dirty="0" smtClean="0">
                <a:latin typeface="Arial" panose="020B0604020202020204" pitchFamily="34" charset="0"/>
              </a:rPr>
              <a:t>Economic approach: The person pays off the card with the highest interest rate first and accelerates payments. Once that card is paid off, the person accelerates payments to the card with the next highest interest rate, all while paying minimums on the other cards. This approach saves the person money by eliminating the cards that cost them the most in interest</a:t>
            </a:r>
            <a:endParaRPr lang="en-US" sz="1100" dirty="0"/>
          </a:p>
        </p:txBody>
      </p:sp>
      <p:sp>
        <p:nvSpPr>
          <p:cNvPr id="4" name="Slide Number Placeholder 3"/>
          <p:cNvSpPr>
            <a:spLocks noGrp="1"/>
          </p:cNvSpPr>
          <p:nvPr>
            <p:ph type="sldNum" sz="quarter" idx="10"/>
          </p:nvPr>
        </p:nvSpPr>
        <p:spPr/>
        <p:txBody>
          <a:bodyPr/>
          <a:lstStyle/>
          <a:p>
            <a:fld id="{E720A8B2-1A6A-4636-8F5C-0EBAC6E78B1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51761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Arial" panose="020B0604020202020204" pitchFamily="34" charset="0"/>
              </a:rPr>
              <a:t>Rep Talking Points:</a:t>
            </a:r>
          </a:p>
          <a:p>
            <a:pPr marL="171450" lvl="0" indent="-171450">
              <a:buFont typeface="Wingdings" panose="05000000000000000000" pitchFamily="2" charset="2"/>
              <a:buChar char="§"/>
              <a:defRPr/>
            </a:pPr>
            <a:r>
              <a:rPr lang="en-US" dirty="0" smtClean="0">
                <a:latin typeface="Arial" panose="020B0604020202020204" pitchFamily="34" charset="0"/>
                <a:cs typeface="Arial" panose="020B0604020202020204" pitchFamily="34" charset="0"/>
              </a:rPr>
              <a:t>Explain </a:t>
            </a:r>
            <a:r>
              <a:rPr lang="en-US" dirty="0">
                <a:latin typeface="Arial" panose="020B0604020202020204" pitchFamily="34" charset="0"/>
                <a:cs typeface="Arial" panose="020B0604020202020204" pitchFamily="34" charset="0"/>
              </a:rPr>
              <a:t>that no matter which approach the person takes, it's important to keep making regular payments on other kinds of debt, such as student loans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mortgages</a:t>
            </a:r>
          </a:p>
          <a:p>
            <a:pPr marL="171450" lvl="0" indent="-171450">
              <a:buFont typeface="Wingdings" panose="05000000000000000000" pitchFamily="2" charset="2"/>
              <a:buChar char="§"/>
              <a:defRPr/>
            </a:pPr>
            <a:r>
              <a:rPr lang="en-US" dirty="0" smtClean="0">
                <a:latin typeface="Arial" panose="020B0604020202020204" pitchFamily="34" charset="0"/>
                <a:cs typeface="Arial" panose="020B0604020202020204" pitchFamily="34" charset="0"/>
              </a:rPr>
              <a:t>Explain </a:t>
            </a:r>
            <a:r>
              <a:rPr lang="en-US" dirty="0">
                <a:latin typeface="Arial" panose="020B0604020202020204" pitchFamily="34" charset="0"/>
                <a:cs typeface="Arial" panose="020B0604020202020204" pitchFamily="34" charset="0"/>
              </a:rPr>
              <a:t>that once the debt is eliminated, they can consider redirecting the money they've been using to pay off debt to other financial goals, such as saving </a:t>
            </a: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retirement </a:t>
            </a:r>
          </a:p>
        </p:txBody>
      </p:sp>
      <p:sp>
        <p:nvSpPr>
          <p:cNvPr id="4" name="Slide Number Placeholder 3"/>
          <p:cNvSpPr>
            <a:spLocks noGrp="1"/>
          </p:cNvSpPr>
          <p:nvPr>
            <p:ph type="sldNum" sz="quarter" idx="10"/>
          </p:nvPr>
        </p:nvSpPr>
        <p:spPr/>
        <p:txBody>
          <a:bodyPr/>
          <a:lstStyle/>
          <a:p>
            <a:fld id="{E720A8B2-1A6A-4636-8F5C-0EBAC6E78B1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815399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Arial" panose="020B0604020202020204" pitchFamily="34" charset="0"/>
              </a:rPr>
              <a:t>Rep Talking Points:</a:t>
            </a:r>
          </a:p>
          <a:p>
            <a:pPr marL="171450" lvl="0" indent="-171450">
              <a:buFont typeface="Wingdings" panose="05000000000000000000" pitchFamily="2" charset="2"/>
              <a:buChar char="§"/>
            </a:pPr>
            <a:r>
              <a:rPr lang="en-US" dirty="0" smtClean="0">
                <a:latin typeface="Arial" panose="020B0604020202020204" pitchFamily="34" charset="0"/>
              </a:rPr>
              <a:t>Introduce the importance of prioritizing competing financial goals</a:t>
            </a:r>
            <a:endParaRPr lang="en-US" sz="1100" dirty="0"/>
          </a:p>
        </p:txBody>
      </p:sp>
      <p:sp>
        <p:nvSpPr>
          <p:cNvPr id="4" name="Slide Number Placeholder 3"/>
          <p:cNvSpPr>
            <a:spLocks noGrp="1"/>
          </p:cNvSpPr>
          <p:nvPr>
            <p:ph type="sldNum" sz="quarter" idx="10"/>
          </p:nvPr>
        </p:nvSpPr>
        <p:spPr/>
        <p:txBody>
          <a:bodyPr/>
          <a:lstStyle/>
          <a:p>
            <a:fld id="{E720A8B2-1A6A-4636-8F5C-0EBAC6E78B1D}" type="slidenum">
              <a:rPr lang="en-US" smtClean="0"/>
              <a:pPr/>
              <a:t>32</a:t>
            </a:fld>
            <a:endParaRPr lang="en-US" dirty="0"/>
          </a:p>
        </p:txBody>
      </p:sp>
    </p:spTree>
    <p:extLst>
      <p:ext uri="{BB962C8B-B14F-4D97-AF65-F5344CB8AC3E}">
        <p14:creationId xmlns:p14="http://schemas.microsoft.com/office/powerpoint/2010/main" val="3112294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Rep Talking Points:</a:t>
            </a:r>
          </a:p>
          <a:p>
            <a:pPr marL="171450" indent="-171450">
              <a:buFont typeface="Wingdings" panose="05000000000000000000" pitchFamily="2" charset="2"/>
              <a:buChar char="§"/>
            </a:pPr>
            <a:r>
              <a:rPr lang="en-US" dirty="0" smtClean="0">
                <a:latin typeface="Arial" panose="020B0604020202020204" pitchFamily="34" charset="0"/>
              </a:rPr>
              <a:t>Review </a:t>
            </a:r>
            <a:r>
              <a:rPr lang="en-US" dirty="0">
                <a:latin typeface="Arial" panose="020B0604020202020204" pitchFamily="34" charset="0"/>
              </a:rPr>
              <a:t>the four scenarios presented on the slide, making sure attendees understand that retirement should always remain the top priority</a:t>
            </a:r>
          </a:p>
          <a:p>
            <a:pPr marL="171450" indent="-171450">
              <a:buFont typeface="Wingdings" panose="05000000000000000000" pitchFamily="2" charset="2"/>
              <a:buChar char="§"/>
            </a:pPr>
            <a:r>
              <a:rPr lang="en-US" dirty="0" smtClean="0">
                <a:latin typeface="Arial" panose="020B0604020202020204" pitchFamily="34" charset="0"/>
              </a:rPr>
              <a:t>Ask </a:t>
            </a:r>
            <a:r>
              <a:rPr lang="en-US" dirty="0">
                <a:latin typeface="Arial" panose="020B0604020202020204" pitchFamily="34" charset="0"/>
              </a:rPr>
              <a:t>for questions and wrap up the presentation, offering any applicable tools or resources that can help them</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33</a:t>
            </a:fld>
            <a:endParaRPr lang="en-US" dirty="0"/>
          </a:p>
        </p:txBody>
      </p:sp>
    </p:spTree>
    <p:extLst>
      <p:ext uri="{BB962C8B-B14F-4D97-AF65-F5344CB8AC3E}">
        <p14:creationId xmlns:p14="http://schemas.microsoft.com/office/powerpoint/2010/main" val="1132882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37">
              <a:defRPr/>
            </a:pPr>
            <a:r>
              <a:rPr lang="en-US" dirty="0" smtClean="0">
                <a:latin typeface="Arial" panose="020B0604020202020204" pitchFamily="34" charset="0"/>
                <a:cs typeface="Arial" panose="020B0604020202020204" pitchFamily="34" charset="0"/>
              </a:rPr>
              <a:t>Rep</a:t>
            </a:r>
            <a:r>
              <a:rPr lang="en-US" baseline="0" dirty="0" smtClean="0">
                <a:latin typeface="Arial" panose="020B0604020202020204" pitchFamily="34" charset="0"/>
                <a:cs typeface="Arial" panose="020B0604020202020204" pitchFamily="34" charset="0"/>
              </a:rPr>
              <a:t> Talking Points:</a:t>
            </a:r>
          </a:p>
          <a:p>
            <a:pPr marL="171450" indent="-171450">
              <a:buFont typeface="Wingdings" panose="05000000000000000000" pitchFamily="2" charset="2"/>
              <a:buChar char="§"/>
              <a:defRPr/>
            </a:pPr>
            <a:r>
              <a:rPr lang="en-US" dirty="0">
                <a:latin typeface="Arial" panose="020B0604020202020204" pitchFamily="34" charset="0"/>
              </a:rPr>
              <a:t>Introduce the website as a resource for monitoring account and </a:t>
            </a:r>
            <a:r>
              <a:rPr lang="en-US" dirty="0" smtClean="0">
                <a:latin typeface="Arial" panose="020B0604020202020204" pitchFamily="34" charset="0"/>
              </a:rPr>
              <a:t>call </a:t>
            </a:r>
            <a:r>
              <a:rPr lang="en-US" dirty="0">
                <a:latin typeface="Arial" panose="020B0604020202020204" pitchFamily="34" charset="0"/>
              </a:rPr>
              <a:t>out </a:t>
            </a:r>
            <a:r>
              <a:rPr lang="en-US" dirty="0" smtClean="0">
                <a:latin typeface="Arial" panose="020B0604020202020204" pitchFamily="34" charset="0"/>
              </a:rPr>
              <a:t>key </a:t>
            </a:r>
            <a:r>
              <a:rPr lang="en-US" dirty="0">
                <a:latin typeface="Arial" panose="020B0604020202020204" pitchFamily="34" charset="0"/>
              </a:rPr>
              <a:t>features</a:t>
            </a:r>
          </a:p>
          <a:p>
            <a:pPr marL="171450" indent="-171450">
              <a:buFont typeface="Wingdings" panose="05000000000000000000" pitchFamily="2" charset="2"/>
              <a:buChar char="§"/>
              <a:defRPr/>
            </a:pPr>
            <a:r>
              <a:rPr lang="en-US" dirty="0">
                <a:latin typeface="Arial" panose="020B0604020202020204" pitchFamily="34" charset="0"/>
              </a:rPr>
              <a:t>Tie key features back to points made in the presentation, for example:</a:t>
            </a:r>
          </a:p>
          <a:p>
            <a:pPr marL="628650" lvl="2" indent="-171450">
              <a:buFont typeface="Arial" panose="020B0604020202020204" pitchFamily="34" charset="0"/>
              <a:buChar char="–"/>
              <a:defRPr/>
            </a:pPr>
            <a:r>
              <a:rPr lang="en-US" dirty="0">
                <a:latin typeface="Arial" panose="020B0604020202020204" pitchFamily="34" charset="0"/>
              </a:rPr>
              <a:t>Set-up auto-services via “transactions”</a:t>
            </a:r>
          </a:p>
          <a:p>
            <a:pPr marL="628650" lvl="2" indent="-171450">
              <a:buFont typeface="Arial" panose="020B0604020202020204" pitchFamily="34" charset="0"/>
              <a:buChar char="–"/>
              <a:defRPr/>
            </a:pPr>
            <a:r>
              <a:rPr lang="en-US" dirty="0">
                <a:latin typeface="Arial" panose="020B0604020202020204" pitchFamily="34" charset="0"/>
              </a:rPr>
              <a:t>Learn more about investment options via “investments”</a:t>
            </a:r>
          </a:p>
          <a:p>
            <a:pPr marL="171450" indent="-171450">
              <a:buFont typeface="Wingdings" panose="05000000000000000000" pitchFamily="2" charset="2"/>
              <a:buChar char="§"/>
              <a:defRPr/>
            </a:pPr>
            <a:r>
              <a:rPr lang="en-US" dirty="0">
                <a:latin typeface="Arial" panose="020B0604020202020204" pitchFamily="34" charset="0"/>
              </a:rPr>
              <a:t>Highlight responsiveness of site and </a:t>
            </a:r>
            <a:r>
              <a:rPr lang="en-US" dirty="0" smtClean="0">
                <a:latin typeface="Arial" panose="020B0604020202020204" pitchFamily="34" charset="0"/>
              </a:rPr>
              <a:t>promote </a:t>
            </a:r>
            <a:r>
              <a:rPr lang="en-US" dirty="0">
                <a:latin typeface="Arial" panose="020B0604020202020204" pitchFamily="34" charset="0"/>
              </a:rPr>
              <a:t>mobile </a:t>
            </a:r>
            <a:r>
              <a:rPr lang="en-US" dirty="0" smtClean="0">
                <a:latin typeface="Arial" panose="020B0604020202020204" pitchFamily="34" charset="0"/>
              </a:rPr>
              <a:t>adoption</a:t>
            </a:r>
            <a:endParaRPr lang="en-US" dirty="0">
              <a:latin typeface="Arial" panose="020B0604020202020204" pitchFamily="34" charset="0"/>
            </a:endParaRPr>
          </a:p>
          <a:p>
            <a:pPr marL="171450" indent="-171450">
              <a:buFont typeface="Wingdings" panose="05000000000000000000" pitchFamily="2" charset="2"/>
              <a:buChar char="§"/>
              <a:defRPr/>
            </a:pPr>
            <a:r>
              <a:rPr lang="en-US" dirty="0">
                <a:latin typeface="Arial" panose="020B0604020202020204" pitchFamily="34" charset="0"/>
              </a:rPr>
              <a:t>NOTE: Add additional features and benefits of website as appropriate</a:t>
            </a:r>
          </a:p>
          <a:p>
            <a:pPr marL="179388" indent="-179388" defTabSz="956737">
              <a:buFontTx/>
              <a:buChar char="-"/>
              <a:defRPr/>
            </a:pPr>
            <a:endParaRPr lang="en-US" baseline="0" dirty="0" smtClean="0">
              <a:latin typeface="Arial" panose="020B0604020202020204" pitchFamily="34" charset="0"/>
              <a:cs typeface="Arial" panose="020B0604020202020204" pitchFamily="34" charset="0"/>
            </a:endParaRPr>
          </a:p>
          <a:p>
            <a:pPr marL="179388" indent="-179388" defTabSz="956737">
              <a:buFontTx/>
              <a:buChar char="-"/>
              <a:defRPr/>
            </a:pP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34</a:t>
            </a:fld>
            <a:endParaRPr lang="en-US" dirty="0"/>
          </a:p>
        </p:txBody>
      </p:sp>
    </p:spTree>
    <p:extLst>
      <p:ext uri="{BB962C8B-B14F-4D97-AF65-F5344CB8AC3E}">
        <p14:creationId xmlns:p14="http://schemas.microsoft.com/office/powerpoint/2010/main" val="3617275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37">
              <a:defRPr/>
            </a:pPr>
            <a:r>
              <a:rPr lang="en-US" dirty="0" smtClean="0">
                <a:latin typeface="Arial" panose="020B0604020202020204" pitchFamily="34" charset="0"/>
                <a:cs typeface="Arial" panose="020B0604020202020204" pitchFamily="34" charset="0"/>
              </a:rPr>
              <a:t>[static slide—will not change]</a:t>
            </a:r>
          </a:p>
          <a:p>
            <a:pPr defTabSz="956737">
              <a:defRPr/>
            </a:pPr>
            <a:endParaRPr lang="en-US" dirty="0" smtClean="0">
              <a:latin typeface="Arial" panose="020B0604020202020204" pitchFamily="34" charset="0"/>
              <a:cs typeface="Arial" panose="020B0604020202020204" pitchFamily="34" charset="0"/>
            </a:endParaRPr>
          </a:p>
          <a:p>
            <a:pPr defTabSz="956737">
              <a:defRPr/>
            </a:pPr>
            <a:r>
              <a:rPr lang="en-US" dirty="0" smtClean="0">
                <a:latin typeface="Arial" panose="020B0604020202020204" pitchFamily="34" charset="0"/>
                <a:cs typeface="Arial" panose="020B0604020202020204" pitchFamily="34" charset="0"/>
              </a:rPr>
              <a:t>Rep</a:t>
            </a:r>
            <a:r>
              <a:rPr lang="en-US" baseline="0" dirty="0" smtClean="0">
                <a:latin typeface="Arial" panose="020B0604020202020204" pitchFamily="34" charset="0"/>
                <a:cs typeface="Arial" panose="020B0604020202020204" pitchFamily="34" charset="0"/>
              </a:rPr>
              <a:t> Talking Points:</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Getting started in the plan is easy</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We walk you through the process</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Provide answers to common questions along the way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35</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Rep Talking Points:</a:t>
            </a:r>
          </a:p>
          <a:p>
            <a:pPr marL="179388" indent="-179388" defTabSz="956737">
              <a:buFont typeface="Wingdings" panose="05000000000000000000" pitchFamily="2" charset="2"/>
              <a:buChar char="§"/>
              <a:defRPr/>
            </a:pPr>
            <a:r>
              <a:rPr lang="en-US" dirty="0" smtClean="0">
                <a:latin typeface="Arial" panose="020B0604020202020204" pitchFamily="34" charset="0"/>
                <a:cs typeface="Arial" panose="020B0604020202020204" pitchFamily="34" charset="0"/>
              </a:rPr>
              <a:t>Emphasize </a:t>
            </a:r>
            <a:r>
              <a:rPr lang="en-US" dirty="0">
                <a:latin typeface="Arial" panose="020B0604020202020204" pitchFamily="34" charset="0"/>
                <a:cs typeface="Arial" panose="020B0604020202020204" pitchFamily="34" charset="0"/>
              </a:rPr>
              <a:t>that the more they educate themselves about the plan, the better they can prepare and determine their retirement readiness</a:t>
            </a:r>
          </a:p>
        </p:txBody>
      </p:sp>
      <p:sp>
        <p:nvSpPr>
          <p:cNvPr id="4" name="Slide Number Placeholder 3"/>
          <p:cNvSpPr>
            <a:spLocks noGrp="1"/>
          </p:cNvSpPr>
          <p:nvPr>
            <p:ph type="sldNum" sz="quarter" idx="10"/>
          </p:nvPr>
        </p:nvSpPr>
        <p:spPr/>
        <p:txBody>
          <a:bodyPr/>
          <a:lstStyle/>
          <a:p>
            <a:fld id="{CFA5BF29-3A85-45E8-9EC2-6FCFBE5E0498}" type="slidenum">
              <a:rPr lang="en-US" smtClean="0"/>
              <a:t>36</a:t>
            </a:fld>
            <a:endParaRPr lang="en-US"/>
          </a:p>
        </p:txBody>
      </p:sp>
    </p:spTree>
    <p:extLst>
      <p:ext uri="{BB962C8B-B14F-4D97-AF65-F5344CB8AC3E}">
        <p14:creationId xmlns:p14="http://schemas.microsoft.com/office/powerpoint/2010/main" val="234959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Rep Talking Points:</a:t>
            </a:r>
          </a:p>
          <a:p>
            <a:pPr marL="179388" indent="-179388" defTabSz="956737">
              <a:buFont typeface="Wingdings" panose="05000000000000000000" pitchFamily="2" charset="2"/>
              <a:buChar char="§"/>
              <a:defRPr/>
            </a:pPr>
            <a:r>
              <a:rPr lang="en-US" dirty="0" smtClean="0">
                <a:latin typeface="Arial" panose="020B0604020202020204" pitchFamily="34" charset="0"/>
                <a:cs typeface="Arial" panose="020B0604020202020204" pitchFamily="34" charset="0"/>
              </a:rPr>
              <a:t>Explain </a:t>
            </a:r>
            <a:r>
              <a:rPr lang="en-US" dirty="0">
                <a:latin typeface="Arial" panose="020B0604020202020204" pitchFamily="34" charset="0"/>
                <a:cs typeface="Arial" panose="020B0604020202020204" pitchFamily="34" charset="0"/>
              </a:rPr>
              <a:t>that they should start saving now to plan for retirement</a:t>
            </a:r>
          </a:p>
          <a:p>
            <a:pPr marL="179388" indent="-179388" defTabSz="956737">
              <a:buFont typeface="Wingdings" panose="05000000000000000000" pitchFamily="2" charset="2"/>
              <a:buChar char="§"/>
              <a:defRPr/>
            </a:pPr>
            <a:r>
              <a:rPr lang="en-US" dirty="0" smtClean="0">
                <a:latin typeface="Arial" panose="020B0604020202020204" pitchFamily="34" charset="0"/>
                <a:cs typeface="Arial" panose="020B0604020202020204" pitchFamily="34" charset="0"/>
              </a:rPr>
              <a:t>Reiterate </a:t>
            </a:r>
            <a:r>
              <a:rPr lang="en-US" dirty="0">
                <a:latin typeface="Arial" panose="020B0604020202020204" pitchFamily="34" charset="0"/>
                <a:cs typeface="Arial" panose="020B0604020202020204" pitchFamily="34" charset="0"/>
              </a:rPr>
              <a:t>the importance of prioritizing retirement saving (and working toward the 15% savings goal)</a:t>
            </a:r>
          </a:p>
        </p:txBody>
      </p:sp>
      <p:sp>
        <p:nvSpPr>
          <p:cNvPr id="4" name="Slide Number Placeholder 3"/>
          <p:cNvSpPr>
            <a:spLocks noGrp="1"/>
          </p:cNvSpPr>
          <p:nvPr>
            <p:ph type="sldNum" sz="quarter" idx="10"/>
          </p:nvPr>
        </p:nvSpPr>
        <p:spPr/>
        <p:txBody>
          <a:bodyPr/>
          <a:lstStyle/>
          <a:p>
            <a:fld id="{CFA5BF29-3A85-45E8-9EC2-6FCFBE5E0498}" type="slidenum">
              <a:rPr lang="en-US" smtClean="0"/>
              <a:t>37</a:t>
            </a:fld>
            <a:endParaRPr lang="en-US"/>
          </a:p>
        </p:txBody>
      </p:sp>
    </p:spTree>
    <p:extLst>
      <p:ext uri="{BB962C8B-B14F-4D97-AF65-F5344CB8AC3E}">
        <p14:creationId xmlns:p14="http://schemas.microsoft.com/office/powerpoint/2010/main" val="38751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Rep Talking Points:</a:t>
            </a:r>
          </a:p>
          <a:p>
            <a:pPr marL="17145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Encourage participants to reach out with questions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38</a:t>
            </a:fld>
            <a:endParaRPr lang="en-US"/>
          </a:p>
        </p:txBody>
      </p:sp>
    </p:spTree>
    <p:extLst>
      <p:ext uri="{BB962C8B-B14F-4D97-AF65-F5344CB8AC3E}">
        <p14:creationId xmlns:p14="http://schemas.microsoft.com/office/powerpoint/2010/main" val="142940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37">
              <a:defRPr/>
            </a:pPr>
            <a:r>
              <a:rPr lang="en-US" dirty="0" smtClean="0">
                <a:latin typeface="Arial" panose="020B0604020202020204" pitchFamily="34" charset="0"/>
                <a:cs typeface="Arial" panose="020B0604020202020204" pitchFamily="34" charset="0"/>
              </a:rPr>
              <a:t>[static slide—will not change]</a:t>
            </a:r>
          </a:p>
          <a:p>
            <a:pPr defTabSz="956737">
              <a:defRPr/>
            </a:pPr>
            <a:endParaRPr lang="en-US" dirty="0" smtClean="0">
              <a:latin typeface="Arial" panose="020B0604020202020204" pitchFamily="34" charset="0"/>
              <a:cs typeface="Arial" panose="020B0604020202020204" pitchFamily="34" charset="0"/>
            </a:endParaRPr>
          </a:p>
          <a:p>
            <a:pPr defTabSz="956737">
              <a:defRPr/>
            </a:pPr>
            <a:r>
              <a:rPr lang="en-US" dirty="0" smtClean="0">
                <a:latin typeface="Arial" panose="020B0604020202020204" pitchFamily="34" charset="0"/>
                <a:cs typeface="Arial" panose="020B0604020202020204" pitchFamily="34" charset="0"/>
              </a:rPr>
              <a:t>Rep</a:t>
            </a:r>
            <a:r>
              <a:rPr lang="en-US" baseline="0" dirty="0" smtClean="0">
                <a:latin typeface="Arial" panose="020B0604020202020204" pitchFamily="34" charset="0"/>
                <a:cs typeface="Arial" panose="020B0604020202020204" pitchFamily="34" charset="0"/>
              </a:rPr>
              <a:t> Talking Points:</a:t>
            </a:r>
          </a:p>
          <a:p>
            <a:pPr marL="171450" indent="-171450">
              <a:buFont typeface="Wingdings" panose="05000000000000000000" pitchFamily="2" charset="2"/>
              <a:buChar char="§"/>
              <a:defRPr/>
            </a:pPr>
            <a:r>
              <a:rPr lang="en-US" dirty="0">
                <a:latin typeface="Arial" panose="020B0604020202020204" pitchFamily="34" charset="0"/>
                <a:cs typeface="Arial" panose="020B0604020202020204" pitchFamily="34" charset="0"/>
              </a:rPr>
              <a:t>Provide participants with contact information</a:t>
            </a:r>
          </a:p>
          <a:p>
            <a:pPr marL="171450" indent="-171450">
              <a:buFont typeface="Wingdings" panose="05000000000000000000" pitchFamily="2" charset="2"/>
              <a:buChar char="§"/>
              <a:defRPr/>
            </a:pPr>
            <a:r>
              <a:rPr lang="en-US" dirty="0">
                <a:latin typeface="Arial" panose="020B0604020202020204" pitchFamily="34" charset="0"/>
                <a:cs typeface="Arial" panose="020B0604020202020204" pitchFamily="34" charset="0"/>
              </a:rPr>
              <a:t>Leave this slide on the screen for attendees to write down contact information</a:t>
            </a:r>
          </a:p>
        </p:txBody>
      </p:sp>
      <p:sp>
        <p:nvSpPr>
          <p:cNvPr id="4" name="Slide Number Placeholder 3"/>
          <p:cNvSpPr>
            <a:spLocks noGrp="1"/>
          </p:cNvSpPr>
          <p:nvPr>
            <p:ph type="sldNum" sz="quarter" idx="10"/>
          </p:nvPr>
        </p:nvSpPr>
        <p:spPr/>
        <p:txBody>
          <a:bodyPr/>
          <a:lstStyle/>
          <a:p>
            <a:fld id="{E720A8B2-1A6A-4636-8F5C-0EBAC6E78B1D}" type="slidenum">
              <a:rPr lang="en-US" smtClean="0"/>
              <a:t>39</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5"/>
          <p:cNvSpPr>
            <a:spLocks noGrp="1" noRot="1" noChangeAspect="1" noChangeArrowheads="1" noTextEdit="1"/>
          </p:cNvSpPr>
          <p:nvPr>
            <p:ph type="sldImg"/>
          </p:nvPr>
        </p:nvSpPr>
        <p:spPr>
          <a:ln/>
        </p:spPr>
      </p:sp>
      <p:sp>
        <p:nvSpPr>
          <p:cNvPr id="75780" name="Rectangle 6"/>
          <p:cNvSpPr>
            <a:spLocks noGrp="1" noChangeArrowheads="1"/>
          </p:cNvSpPr>
          <p:nvPr>
            <p:ph type="body" idx="1"/>
          </p:nvPr>
        </p:nvSpPr>
        <p:spPr>
          <a:noFill/>
        </p:spPr>
        <p:txBody>
          <a:bodyPr/>
          <a:lstStyle/>
          <a:p>
            <a:pPr marL="17145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Use this slide to engage attendees by asking what financial goals they have:</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What are your financial goals?</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How have you saved for your goals?</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What challenges have you had?</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How have you prioritized your goals?</a:t>
            </a:r>
          </a:p>
          <a:p>
            <a:pPr marL="457200" lvl="1"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dirty="0" smtClean="0">
                <a:latin typeface="Arial" panose="020B0604020202020204" pitchFamily="34" charset="0"/>
                <a:cs typeface="Arial" panose="020B0604020202020204" pitchFamily="34" charset="0"/>
              </a:rPr>
              <a:t>Explain that the meeting will address these topics:</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Creating the capacity to save</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Saving for different financial goals (such as retirement, emergency reserves, education, a specific purchase, or debt)</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Managing competing priorities</a:t>
            </a:r>
            <a:endParaRPr lang="en-US" altLang="en-US" dirty="0" smtClean="0">
              <a:latin typeface="Arial" panose="020B0604020202020204" pitchFamily="34" charset="0"/>
              <a:cs typeface="Arial" panose="020B0604020202020204" pitchFamily="34" charset="0"/>
            </a:endParaRPr>
          </a:p>
          <a:p>
            <a:pPr eaLnBrk="1" hangingPunct="1"/>
            <a:endParaRPr lang="en-US" altLang="en-US" dirty="0" smtClean="0"/>
          </a:p>
        </p:txBody>
      </p:sp>
    </p:spTree>
    <p:extLst>
      <p:ext uri="{BB962C8B-B14F-4D97-AF65-F5344CB8AC3E}">
        <p14:creationId xmlns:p14="http://schemas.microsoft.com/office/powerpoint/2010/main" val="4155072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731159" y="4560220"/>
            <a:ext cx="5852886" cy="4321592"/>
          </a:xfrm>
          <a:prstGeom prst="rect">
            <a:avLst/>
          </a:prstGeom>
        </p:spPr>
        <p:txBody>
          <a:bodyPr lIns="102461" tIns="51232" rIns="102461" bIns="51232"/>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0355EFB-D97E-4D79-AAED-1509F138297F}" type="slidenum">
              <a:rPr lang="en-US" smtClean="0"/>
              <a:pPr>
                <a:defRPr/>
              </a:pPr>
              <a:t>40</a:t>
            </a:fld>
            <a:endParaRPr lang="en-US" dirty="0"/>
          </a:p>
        </p:txBody>
      </p:sp>
    </p:spTree>
    <p:extLst>
      <p:ext uri="{BB962C8B-B14F-4D97-AF65-F5344CB8AC3E}">
        <p14:creationId xmlns:p14="http://schemas.microsoft.com/office/powerpoint/2010/main" val="417560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Acknowledge that being able to save and achieve financial goals means having the money to be able to do so</a:t>
            </a:r>
          </a:p>
          <a:p>
            <a:pPr marL="179379" indent="-179379">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Describe how some people try to live on 70 to 80% of their income to create capacity to save, meaning they sometimes make small sacrifices to free up money to put toward other goals</a:t>
            </a:r>
          </a:p>
        </p:txBody>
      </p:sp>
      <p:sp>
        <p:nvSpPr>
          <p:cNvPr id="4" name="Slide Number Placeholder 3"/>
          <p:cNvSpPr>
            <a:spLocks noGrp="1"/>
          </p:cNvSpPr>
          <p:nvPr>
            <p:ph type="sldNum" sz="quarter" idx="10"/>
          </p:nvPr>
        </p:nvSpPr>
        <p:spPr/>
        <p:txBody>
          <a:bodyPr/>
          <a:lstStyle/>
          <a:p>
            <a:fld id="{E720A8B2-1A6A-4636-8F5C-0EBAC6E78B1D}" type="slidenum">
              <a:rPr lang="en-US" smtClean="0"/>
              <a:pPr/>
              <a:t>5</a:t>
            </a:fld>
            <a:endParaRPr lang="en-US" dirty="0"/>
          </a:p>
        </p:txBody>
      </p:sp>
    </p:spTree>
    <p:extLst>
      <p:ext uri="{BB962C8B-B14F-4D97-AF65-F5344CB8AC3E}">
        <p14:creationId xmlns:p14="http://schemas.microsoft.com/office/powerpoint/2010/main" val="2133267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Use </a:t>
            </a:r>
            <a:r>
              <a:rPr lang="en-US" baseline="0" dirty="0" smtClean="0">
                <a:latin typeface="Arial" panose="020B0604020202020204" pitchFamily="34" charset="0"/>
                <a:cs typeface="Arial" panose="020B0604020202020204" pitchFamily="34" charset="0"/>
              </a:rPr>
              <a:t>what the audience said to transition into how to achieve different goals</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pPr/>
              <a:t>6</a:t>
            </a:fld>
            <a:endParaRPr lang="en-US" dirty="0"/>
          </a:p>
        </p:txBody>
      </p:sp>
    </p:spTree>
    <p:extLst>
      <p:ext uri="{BB962C8B-B14F-4D97-AF65-F5344CB8AC3E}">
        <p14:creationId xmlns:p14="http://schemas.microsoft.com/office/powerpoint/2010/main" val="333644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smtClean="0">
                <a:latin typeface="Arial" panose="020B0604020202020204" pitchFamily="34" charset="0"/>
                <a:cs typeface="Arial" panose="020B0604020202020204" pitchFamily="34" charset="0"/>
              </a:rPr>
              <a:t>Ask attendees to think about what they're saving for</a:t>
            </a:r>
          </a:p>
          <a:p>
            <a:pPr marL="179388" indent="-179388">
              <a:buFont typeface="Wingdings" panose="05000000000000000000" pitchFamily="2" charset="2"/>
              <a:buChar char="§"/>
            </a:pPr>
            <a:r>
              <a:rPr lang="en-US" dirty="0" smtClean="0">
                <a:latin typeface="Arial" panose="020B0604020202020204" pitchFamily="34" charset="0"/>
                <a:cs typeface="Arial" panose="020B0604020202020204" pitchFamily="34" charset="0"/>
              </a:rPr>
              <a:t>Outline questions they can think about for defining their goal:</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Define the goal</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Figure out when you want to achieve that goal</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Consider how much it will cost when you're ready to buy it</a:t>
            </a:r>
          </a:p>
        </p:txBody>
      </p:sp>
      <p:sp>
        <p:nvSpPr>
          <p:cNvPr id="4" name="Slide Number Placeholder 3"/>
          <p:cNvSpPr>
            <a:spLocks noGrp="1"/>
          </p:cNvSpPr>
          <p:nvPr>
            <p:ph type="sldNum" sz="quarter" idx="10"/>
          </p:nvPr>
        </p:nvSpPr>
        <p:spPr/>
        <p:txBody>
          <a:bodyPr/>
          <a:lstStyle/>
          <a:p>
            <a:fld id="{E720A8B2-1A6A-4636-8F5C-0EBAC6E78B1D}" type="slidenum">
              <a:rPr lang="en-US" smtClean="0"/>
              <a:pPr/>
              <a:t>7</a:t>
            </a:fld>
            <a:endParaRPr lang="en-US" dirty="0"/>
          </a:p>
        </p:txBody>
      </p:sp>
    </p:spTree>
    <p:extLst>
      <p:ext uri="{BB962C8B-B14F-4D97-AF65-F5344CB8AC3E}">
        <p14:creationId xmlns:p14="http://schemas.microsoft.com/office/powerpoint/2010/main" val="362139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737">
              <a:defRPr/>
            </a:pPr>
            <a:r>
              <a:rPr lang="en-US"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Discuss steps for achieving a financial goal:</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Determine how much to save</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Know the type of </a:t>
            </a:r>
            <a:r>
              <a:rPr lang="en-US" dirty="0">
                <a:latin typeface="Arial" panose="020B0604020202020204" pitchFamily="34" charset="0"/>
                <a:cs typeface="Arial" panose="020B0604020202020204" pitchFamily="34" charset="0"/>
              </a:rPr>
              <a:t>account </a:t>
            </a:r>
            <a:r>
              <a:rPr lang="en-US" dirty="0" smtClean="0">
                <a:latin typeface="Arial" panose="020B0604020202020204" pitchFamily="34" charset="0"/>
                <a:cs typeface="Arial" panose="020B0604020202020204" pitchFamily="34" charset="0"/>
              </a:rPr>
              <a:t>that makes the most sense for the goal</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Use an appropriate investment strategy for the goal</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Point out that sticking with the plan is one of the most important steps</a:t>
            </a:r>
          </a:p>
        </p:txBody>
      </p:sp>
      <p:sp>
        <p:nvSpPr>
          <p:cNvPr id="4" name="Slide Number Placeholder 3"/>
          <p:cNvSpPr>
            <a:spLocks noGrp="1"/>
          </p:cNvSpPr>
          <p:nvPr>
            <p:ph type="sldNum" sz="quarter" idx="10"/>
          </p:nvPr>
        </p:nvSpPr>
        <p:spPr/>
        <p:txBody>
          <a:bodyPr/>
          <a:lstStyle/>
          <a:p>
            <a:fld id="{E720A8B2-1A6A-4636-8F5C-0EBAC6E78B1D}" type="slidenum">
              <a:rPr lang="en-US" smtClean="0"/>
              <a:pPr/>
              <a:t>8</a:t>
            </a:fld>
            <a:endParaRPr lang="en-US" dirty="0"/>
          </a:p>
        </p:txBody>
      </p:sp>
    </p:spTree>
    <p:extLst>
      <p:ext uri="{BB962C8B-B14F-4D97-AF65-F5344CB8AC3E}">
        <p14:creationId xmlns:p14="http://schemas.microsoft.com/office/powerpoint/2010/main" val="362139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Discuss different investment account types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Point out that tax benefits exist when saving in certain qualified accounts, such as those for retirement or college savings</a:t>
            </a:r>
          </a:p>
        </p:txBody>
      </p:sp>
      <p:sp>
        <p:nvSpPr>
          <p:cNvPr id="4" name="Slide Number Placeholder 3"/>
          <p:cNvSpPr>
            <a:spLocks noGrp="1"/>
          </p:cNvSpPr>
          <p:nvPr>
            <p:ph type="sldNum" sz="quarter" idx="10"/>
          </p:nvPr>
        </p:nvSpPr>
        <p:spPr/>
        <p:txBody>
          <a:bodyPr/>
          <a:lstStyle/>
          <a:p>
            <a:fld id="{E720A8B2-1A6A-4636-8F5C-0EBAC6E78B1D}" type="slidenum">
              <a:rPr lang="en-US" smtClean="0"/>
              <a:pPr/>
              <a:t>9</a:t>
            </a:fld>
            <a:endParaRPr lang="en-US" dirty="0"/>
          </a:p>
        </p:txBody>
      </p:sp>
    </p:spTree>
    <p:extLst>
      <p:ext uri="{BB962C8B-B14F-4D97-AF65-F5344CB8AC3E}">
        <p14:creationId xmlns:p14="http://schemas.microsoft.com/office/powerpoint/2010/main" val="3621399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2" descr="\\psf\Host\Volumes\CDS\Supplied_Files\Steph Lewis\New PPT template\ BACKGROUNDS\white 4x3 titl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hasCustomPrompt="1"/>
          </p:nvPr>
        </p:nvSpPr>
        <p:spPr>
          <a:xfrm>
            <a:off x="763740" y="2065020"/>
            <a:ext cx="7694460"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smtClean="0"/>
              <a:t>First Line Title</a:t>
            </a:r>
          </a:p>
        </p:txBody>
      </p:sp>
      <p:sp>
        <p:nvSpPr>
          <p:cNvPr id="12" name="Text Placeholder 11"/>
          <p:cNvSpPr>
            <a:spLocks noGrp="1"/>
          </p:cNvSpPr>
          <p:nvPr>
            <p:ph type="body" sz="quarter" idx="13" hasCustomPrompt="1"/>
          </p:nvPr>
        </p:nvSpPr>
        <p:spPr>
          <a:xfrm>
            <a:off x="756120" y="3619500"/>
            <a:ext cx="6569075" cy="1233489"/>
          </a:xfrm>
        </p:spPr>
        <p:txBody>
          <a:bodyPr>
            <a:normAutofit/>
          </a:bodyPr>
          <a:lstStyle>
            <a:lvl1pPr marL="0" indent="0">
              <a:lnSpc>
                <a:spcPct val="95000"/>
              </a:lnSpc>
              <a:spcBef>
                <a:spcPts val="0"/>
              </a:spcBef>
              <a:buNone/>
              <a:defRPr sz="3600" cap="all"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smtClean="0"/>
              <a:t>Second Line Title</a:t>
            </a:r>
            <a:endParaRPr lang="en-US" dirty="0"/>
          </a:p>
        </p:txBody>
      </p:sp>
      <p:sp>
        <p:nvSpPr>
          <p:cNvPr id="14" name="Text Placeholder 13"/>
          <p:cNvSpPr>
            <a:spLocks noGrp="1"/>
          </p:cNvSpPr>
          <p:nvPr>
            <p:ph type="body" sz="quarter" idx="14" hasCustomPrompt="1"/>
          </p:nvPr>
        </p:nvSpPr>
        <p:spPr>
          <a:xfrm>
            <a:off x="770254" y="4853623"/>
            <a:ext cx="6575425" cy="1539875"/>
          </a:xfrm>
        </p:spPr>
        <p:txBody>
          <a:bodyPr>
            <a:normAutofit/>
          </a:bodyPr>
          <a:lstStyle>
            <a:lvl1pPr marL="0" indent="0">
              <a:spcBef>
                <a:spcPts val="0"/>
              </a:spcBef>
              <a:buNone/>
              <a:defRPr sz="1600">
                <a:solidFill>
                  <a:schemeClr val="accent3"/>
                </a:solidFill>
              </a:defRPr>
            </a:lvl1pPr>
          </a:lstStyle>
          <a:p>
            <a:r>
              <a:rPr lang="en-US" b="1" dirty="0" smtClean="0"/>
              <a:t>PresenterName Bolded </a:t>
            </a:r>
            <a:r>
              <a:rPr lang="en-US" dirty="0" err="1" smtClean="0"/>
              <a:t>CompanyName</a:t>
            </a:r>
            <a:r>
              <a:rPr lang="en-US" dirty="0" smtClean="0"/>
              <a:t> Not Bolded</a:t>
            </a:r>
          </a:p>
          <a:p>
            <a:r>
              <a:rPr lang="en-US" dirty="0" smtClean="0"/>
              <a:t>Conference or Meeting Name </a:t>
            </a:r>
          </a:p>
          <a:p>
            <a:r>
              <a:rPr lang="en-US" dirty="0" smtClean="0"/>
              <a:t>Date</a:t>
            </a:r>
            <a:endParaRPr lang="en-US"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3628813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800" cap="all"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Short quote</a:t>
            </a:r>
            <a:endParaRPr lang="en-US" dirty="0" smtClean="0"/>
          </a:p>
          <a:p>
            <a:pPr lvl="1"/>
            <a:r>
              <a:rPr lang="en-US" dirty="0" smtClean="0"/>
              <a:t>Second 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3681241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400" cap="none"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Long quote</a:t>
            </a:r>
          </a:p>
          <a:p>
            <a:pPr lvl="1"/>
            <a:r>
              <a:rPr lang="en-US" smtClean="0"/>
              <a:t>Second </a:t>
            </a:r>
            <a:r>
              <a:rPr lang="en-US" dirty="0" smtClean="0"/>
              <a:t>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33774595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0"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418741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8446031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9" name="Picture 2" descr="\\psf\Home\Desktop\box files\PowerPoint Master\assets\ BACKGROUNDS\PNGs\PPT Slide Backgrounds_Blue Thank You Slid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
        <p:nvSpPr>
          <p:cNvPr id="7"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Tree>
    <p:extLst>
      <p:ext uri="{BB962C8B-B14F-4D97-AF65-F5344CB8AC3E}">
        <p14:creationId xmlns:p14="http://schemas.microsoft.com/office/powerpoint/2010/main" val="3649197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523" y="4566"/>
            <a:ext cx="9140953" cy="6848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526280" y="2686050"/>
            <a:ext cx="3886200" cy="1295400"/>
          </a:xfrm>
        </p:spPr>
        <p:txBody>
          <a:bodyPr anchor="t">
            <a:noAutofit/>
          </a:bodyPr>
          <a:lstStyle>
            <a:lvl1pPr>
              <a:lnSpc>
                <a:spcPct val="100000"/>
              </a:lnSpc>
              <a:defRPr sz="3600" cap="all" baseline="0">
                <a:solidFill>
                  <a:schemeClr val="accent2"/>
                </a:solidFill>
                <a:latin typeface="Arial Black" panose="020B0A04020102020204" pitchFamily="34" charset="0"/>
              </a:defRPr>
            </a:lvl1pPr>
          </a:lstStyle>
          <a:p>
            <a:r>
              <a:rPr lang="en-US" dirty="0" smtClean="0"/>
              <a:t>Second Line Title</a:t>
            </a:r>
            <a:endParaRPr lang="en-US" dirty="0"/>
          </a:p>
        </p:txBody>
      </p:sp>
      <p:sp>
        <p:nvSpPr>
          <p:cNvPr id="3" name="Subtitle 2"/>
          <p:cNvSpPr>
            <a:spLocks noGrp="1"/>
          </p:cNvSpPr>
          <p:nvPr>
            <p:ph type="subTitle" idx="1" hasCustomPrompt="1"/>
          </p:nvPr>
        </p:nvSpPr>
        <p:spPr>
          <a:xfrm>
            <a:off x="4556760" y="4336098"/>
            <a:ext cx="3886200" cy="1159827"/>
          </a:xfrm>
        </p:spPr>
        <p:txBody>
          <a:bodyPr anchor="b">
            <a:normAutofit/>
          </a:bodyPr>
          <a:lstStyle>
            <a:lvl1pPr marL="0" indent="0" algn="l">
              <a:lnSpc>
                <a:spcPct val="120000"/>
              </a:lnSpc>
              <a:spcBef>
                <a:spcPts val="0"/>
              </a:spcBef>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then Title, Company</a:t>
            </a:r>
            <a:endParaRPr lang="en-US" dirty="0"/>
          </a:p>
        </p:txBody>
      </p:sp>
      <p:sp>
        <p:nvSpPr>
          <p:cNvPr id="9" name="Text Placeholder 8"/>
          <p:cNvSpPr>
            <a:spLocks noGrp="1"/>
          </p:cNvSpPr>
          <p:nvPr>
            <p:ph type="body" sz="quarter" idx="10" hasCustomPrompt="1"/>
          </p:nvPr>
        </p:nvSpPr>
        <p:spPr>
          <a:xfrm>
            <a:off x="4533900" y="1752600"/>
            <a:ext cx="3886200" cy="933450"/>
          </a:xfrm>
        </p:spPr>
        <p:txBody>
          <a:bodyPr anchor="b">
            <a:normAutofit/>
          </a:bodyPr>
          <a:lstStyle>
            <a:lvl1pPr marL="0" indent="0">
              <a:lnSpc>
                <a:spcPct val="100000"/>
              </a:lnSpc>
              <a:buNone/>
              <a:defRPr sz="2400" baseline="0"/>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smtClean="0"/>
              <a:t>First Line Title</a:t>
            </a:r>
            <a:endParaRPr lang="en-US" dirty="0"/>
          </a:p>
        </p:txBody>
      </p:sp>
      <p:pic>
        <p:nvPicPr>
          <p:cNvPr id="6" name="Picture 2" descr="\\psf\Host\Volumes\CDS\Supplied_Files\Steph Lewis\New PPT template\ BACKGROUNDS\white 4x3 titl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b="81692"/>
          <a:stretch/>
        </p:blipFill>
        <p:spPr bwMode="auto">
          <a:xfrm>
            <a:off x="0" y="0"/>
            <a:ext cx="9144000" cy="12555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1170921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655320" y="2975610"/>
            <a:ext cx="8031480" cy="1298448"/>
          </a:xfrm>
        </p:spPr>
        <p:txBody>
          <a:bodyPr anchor="ctr">
            <a:noAutofit/>
          </a:bodyPr>
          <a:lstStyle>
            <a:lvl1pPr>
              <a:lnSpc>
                <a:spcPct val="93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3" name="Text Placeholder 2"/>
          <p:cNvSpPr>
            <a:spLocks noGrp="1"/>
          </p:cNvSpPr>
          <p:nvPr>
            <p:ph type="body" sz="quarter" idx="10" hasCustomPrompt="1"/>
          </p:nvPr>
        </p:nvSpPr>
        <p:spPr>
          <a:xfrm>
            <a:off x="5768340" y="4404995"/>
            <a:ext cx="2689860" cy="1706563"/>
          </a:xfrm>
        </p:spPr>
        <p:txBody>
          <a:bodyPr>
            <a:normAutofit/>
          </a:bodyPr>
          <a:lstStyle>
            <a:lvl1pPr marL="228600" indent="-228600">
              <a:spcBef>
                <a:spcPts val="100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Agenda Item 1</a:t>
            </a:r>
            <a:endParaRPr lang="en-US"/>
          </a:p>
        </p:txBody>
      </p:sp>
    </p:spTree>
    <p:extLst>
      <p:ext uri="{BB962C8B-B14F-4D97-AF65-F5344CB8AC3E}">
        <p14:creationId xmlns:p14="http://schemas.microsoft.com/office/powerpoint/2010/main" val="26638993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2" descr="\\psf\Host\Volumes\CDS\Supplied_Files\Steph Lewis\New PPT template\ BACKGROUNDS\white 4x3 titl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hasCustomPrompt="1"/>
          </p:nvPr>
        </p:nvSpPr>
        <p:spPr>
          <a:xfrm>
            <a:off x="763740" y="2065020"/>
            <a:ext cx="7694460"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smtClean="0"/>
              <a:t>First Line Title</a:t>
            </a:r>
          </a:p>
        </p:txBody>
      </p:sp>
      <p:sp>
        <p:nvSpPr>
          <p:cNvPr id="12" name="Text Placeholder 11"/>
          <p:cNvSpPr>
            <a:spLocks noGrp="1"/>
          </p:cNvSpPr>
          <p:nvPr>
            <p:ph type="body" sz="quarter" idx="13" hasCustomPrompt="1"/>
          </p:nvPr>
        </p:nvSpPr>
        <p:spPr>
          <a:xfrm>
            <a:off x="756120" y="3619500"/>
            <a:ext cx="6569075" cy="1233489"/>
          </a:xfrm>
        </p:spPr>
        <p:txBody>
          <a:bodyPr>
            <a:normAutofit/>
          </a:bodyPr>
          <a:lstStyle>
            <a:lvl1pPr marL="0" indent="0">
              <a:lnSpc>
                <a:spcPct val="95000"/>
              </a:lnSpc>
              <a:spcBef>
                <a:spcPts val="0"/>
              </a:spcBef>
              <a:buNone/>
              <a:defRPr sz="3600" cap="all"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smtClean="0"/>
              <a:t>Second Line Title</a:t>
            </a:r>
            <a:endParaRPr lang="en-US" dirty="0"/>
          </a:p>
        </p:txBody>
      </p:sp>
      <p:sp>
        <p:nvSpPr>
          <p:cNvPr id="14" name="Text Placeholder 13"/>
          <p:cNvSpPr>
            <a:spLocks noGrp="1"/>
          </p:cNvSpPr>
          <p:nvPr>
            <p:ph type="body" sz="quarter" idx="14" hasCustomPrompt="1"/>
          </p:nvPr>
        </p:nvSpPr>
        <p:spPr>
          <a:xfrm>
            <a:off x="770254" y="4853623"/>
            <a:ext cx="6575425" cy="1539875"/>
          </a:xfrm>
        </p:spPr>
        <p:txBody>
          <a:bodyPr>
            <a:normAutofit/>
          </a:bodyPr>
          <a:lstStyle>
            <a:lvl1pPr marL="0" indent="0">
              <a:spcBef>
                <a:spcPts val="0"/>
              </a:spcBef>
              <a:buNone/>
              <a:defRPr sz="1600">
                <a:solidFill>
                  <a:schemeClr val="accent3"/>
                </a:solidFill>
              </a:defRPr>
            </a:lvl1pPr>
          </a:lstStyle>
          <a:p>
            <a:r>
              <a:rPr lang="en-US" b="1" dirty="0" smtClean="0"/>
              <a:t>PresenterName Bolded </a:t>
            </a:r>
            <a:r>
              <a:rPr lang="en-US" dirty="0" err="1" smtClean="0"/>
              <a:t>CompanyName</a:t>
            </a:r>
            <a:r>
              <a:rPr lang="en-US" dirty="0" smtClean="0"/>
              <a:t> Not Bolded</a:t>
            </a:r>
          </a:p>
          <a:p>
            <a:r>
              <a:rPr lang="en-US" dirty="0" smtClean="0"/>
              <a:t>Conference or Meeting Name </a:t>
            </a:r>
          </a:p>
          <a:p>
            <a:r>
              <a:rPr lang="en-US" dirty="0" smtClean="0"/>
              <a:t>Date</a:t>
            </a:r>
            <a:endParaRPr lang="en-US" dirty="0"/>
          </a:p>
        </p:txBody>
      </p:sp>
      <p:sp>
        <p:nvSpPr>
          <p:cNvPr id="7" name="Rectangle 6"/>
          <p:cNvSpPr/>
          <p:nvPr/>
        </p:nvSpPr>
        <p:spPr>
          <a:xfrm>
            <a:off x="7616142" y="0"/>
            <a:ext cx="1423686" cy="1435261"/>
          </a:xfrm>
          <a:prstGeom prst="rect">
            <a:avLst/>
          </a:prstGeom>
          <a:solidFill>
            <a:schemeClr val="bg1"/>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36288132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2" descr="\\psf\Host\Volumes\CDS\Supplied_Files\Steph Lewis\New PPT template\ BACKGROUNDS\gray 4x3 divid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6120" y="2976282"/>
            <a:ext cx="7702080"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4" name="Rectangle 3"/>
          <p:cNvSpPr/>
          <p:nvPr/>
        </p:nvSpPr>
        <p:spPr>
          <a:xfrm>
            <a:off x="7616142" y="0"/>
            <a:ext cx="1423686" cy="1435261"/>
          </a:xfrm>
          <a:prstGeom prst="rect">
            <a:avLst/>
          </a:prstGeom>
          <a:solidFill>
            <a:srgbClr val="4F4F4F"/>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81917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White">
    <p:spTree>
      <p:nvGrpSpPr>
        <p:cNvPr id="1" name=""/>
        <p:cNvGrpSpPr/>
        <p:nvPr/>
      </p:nvGrpSpPr>
      <p:grpSpPr>
        <a:xfrm>
          <a:off x="0" y="0"/>
          <a:ext cx="0" cy="0"/>
          <a:chOff x="0" y="0"/>
          <a:chExt cx="0" cy="0"/>
        </a:xfrm>
      </p:grpSpPr>
      <p:pic>
        <p:nvPicPr>
          <p:cNvPr id="4" name="Picture 2" descr="\\psf\Host\Volumes\CDS\Supplied_Files\Steph Lewis\New PPT template\ BACKGROUNDS\white 4x3 divid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8952" y="2976282"/>
            <a:ext cx="7699248"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5" name="Rectangle 4"/>
          <p:cNvSpPr/>
          <p:nvPr/>
        </p:nvSpPr>
        <p:spPr>
          <a:xfrm>
            <a:off x="7616142" y="0"/>
            <a:ext cx="1423686" cy="1435261"/>
          </a:xfrm>
          <a:prstGeom prst="rect">
            <a:avLst/>
          </a:prstGeom>
          <a:solidFill>
            <a:schemeClr val="bg1"/>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9360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756120" y="2976282"/>
            <a:ext cx="7702080"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Tree>
    <p:extLst>
      <p:ext uri="{BB962C8B-B14F-4D97-AF65-F5344CB8AC3E}">
        <p14:creationId xmlns:p14="http://schemas.microsoft.com/office/powerpoint/2010/main" val="33381917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990600" y="1371600"/>
            <a:ext cx="7467600" cy="45262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6"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1024189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dirty="0" smtClean="0"/>
              <a:t>CONTENT WITH SUBHEAD</a:t>
            </a:r>
            <a:endParaRPr lang="en-US" dirty="0"/>
          </a:p>
        </p:txBody>
      </p:sp>
      <p:sp>
        <p:nvSpPr>
          <p:cNvPr id="3" name="Content Placeholder 2"/>
          <p:cNvSpPr>
            <a:spLocks noGrp="1"/>
          </p:cNvSpPr>
          <p:nvPr>
            <p:ph idx="1"/>
          </p:nvPr>
        </p:nvSpPr>
        <p:spPr>
          <a:xfrm>
            <a:off x="990600" y="1981200"/>
            <a:ext cx="7467600" cy="39166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7"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5" name="Text Placeholder 4"/>
          <p:cNvSpPr>
            <a:spLocks noGrp="1"/>
          </p:cNvSpPr>
          <p:nvPr>
            <p:ph type="body" sz="quarter" idx="15" hasCustomPrompt="1"/>
          </p:nvPr>
        </p:nvSpPr>
        <p:spPr>
          <a:xfrm>
            <a:off x="990600" y="1371600"/>
            <a:ext cx="7467600" cy="409575"/>
          </a:xfrm>
        </p:spPr>
        <p:txBody>
          <a:bodyPr>
            <a:normAutofit/>
          </a:bodyPr>
          <a:lstStyle>
            <a:lvl1pPr marL="0" indent="0">
              <a:buNone/>
              <a:defRPr sz="1400" b="0" cap="all" baseline="0">
                <a:solidFill>
                  <a:schemeClr val="tx2"/>
                </a:solidFill>
                <a:latin typeface="+mj-lt"/>
              </a:defRPr>
            </a:lvl1pPr>
          </a:lstStyle>
          <a:p>
            <a:pPr lvl="0"/>
            <a:r>
              <a:rPr lang="en-US" smtClean="0"/>
              <a:t>subhead</a:t>
            </a:r>
            <a:endParaRPr lang="en-US"/>
          </a:p>
        </p:txBody>
      </p:sp>
    </p:spTree>
    <p:extLst>
      <p:ext uri="{BB962C8B-B14F-4D97-AF65-F5344CB8AC3E}">
        <p14:creationId xmlns:p14="http://schemas.microsoft.com/office/powerpoint/2010/main" val="26559796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68910"/>
            <a:ext cx="3547872" cy="45445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910328" y="1368910"/>
            <a:ext cx="3547872" cy="4542529"/>
          </a:xfrm>
          <a:ln>
            <a:noFill/>
          </a:ln>
        </p:spPr>
        <p:txBody>
          <a:bodyPr>
            <a:normAutofit/>
          </a:bodyPr>
          <a:lstStyle>
            <a:lvl1pPr>
              <a:buClr>
                <a:schemeClr val="accent2"/>
              </a:buClr>
              <a:defRPr sz="2000"/>
            </a:lvl1pPr>
            <a:lvl2pPr marL="682625" indent="-285750">
              <a:defRPr sz="1800"/>
            </a:lvl2pPr>
            <a:lvl3pPr marL="974725" indent="-228600">
              <a:defRPr sz="1400"/>
            </a:lvl3pPr>
            <a:lvl4pPr marL="1257300" indent="-228600">
              <a:defRPr sz="1400"/>
            </a:lvl4pPr>
            <a:lvl5pPr marL="1257300" indent="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dirty="0" smtClean="0"/>
              <a:t>CLICK TO EDIT MASTER TITLE STYLE</a:t>
            </a:r>
            <a:endParaRPr lang="en-US" dirty="0"/>
          </a:p>
        </p:txBody>
      </p:sp>
    </p:spTree>
    <p:extLst>
      <p:ext uri="{BB962C8B-B14F-4D97-AF65-F5344CB8AC3E}">
        <p14:creationId xmlns:p14="http://schemas.microsoft.com/office/powerpoint/2010/main" val="30708562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70660"/>
            <a:ext cx="7467600" cy="2133600"/>
          </a:xfrm>
          <a:ln>
            <a:noFill/>
          </a:ln>
        </p:spPr>
        <p:txBody>
          <a:bodyPr/>
          <a:lstStyle>
            <a:lvl1pPr marL="342900" indent="-342900">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990600" y="3782501"/>
            <a:ext cx="7467600" cy="2130937"/>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dirty="0" smtClean="0"/>
              <a:t>CLICK TO EDIT MASTER TITLE STYLE</a:t>
            </a:r>
            <a:endParaRPr lang="en-US" dirty="0"/>
          </a:p>
        </p:txBody>
      </p:sp>
    </p:spTree>
    <p:extLst>
      <p:ext uri="{BB962C8B-B14F-4D97-AF65-F5344CB8AC3E}">
        <p14:creationId xmlns:p14="http://schemas.microsoft.com/office/powerpoint/2010/main" val="39046174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3900" y="1600200"/>
            <a:ext cx="3924300" cy="2172018"/>
          </a:xfrm>
          <a:ln>
            <a:noFill/>
          </a:ln>
        </p:spPr>
        <p:txBody>
          <a:bodyPr>
            <a:norm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smtClean="0"/>
              <a:t>Speaker bio</a:t>
            </a:r>
            <a:endParaRPr lang="en-US" dirty="0" smtClean="0"/>
          </a:p>
        </p:txBody>
      </p:sp>
      <p:sp>
        <p:nvSpPr>
          <p:cNvPr id="11" name="Content Placeholder 10"/>
          <p:cNvSpPr>
            <a:spLocks noGrp="1"/>
          </p:cNvSpPr>
          <p:nvPr>
            <p:ph sz="quarter" idx="14" hasCustomPrompt="1"/>
          </p:nvPr>
        </p:nvSpPr>
        <p:spPr>
          <a:xfrm>
            <a:off x="4533900" y="3995928"/>
            <a:ext cx="3924300" cy="2172018"/>
          </a:xfrm>
          <a:ln>
            <a:noFill/>
          </a:ln>
        </p:spPr>
        <p:txBody>
          <a:bodyPr>
            <a:norm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smtClean="0"/>
              <a:t>Speaker bio</a:t>
            </a:r>
            <a:endParaRPr lang="en-US" dirty="0" smtClean="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Speaker Bios</a:t>
            </a:r>
            <a:endParaRPr lang="en-US" dirty="0"/>
          </a:p>
        </p:txBody>
      </p:sp>
      <p:sp>
        <p:nvSpPr>
          <p:cNvPr id="10" name="Picture Placeholder 4"/>
          <p:cNvSpPr>
            <a:spLocks noGrp="1"/>
          </p:cNvSpPr>
          <p:nvPr>
            <p:ph type="pic" sz="quarter" idx="16" hasCustomPrompt="1"/>
          </p:nvPr>
        </p:nvSpPr>
        <p:spPr>
          <a:xfrm>
            <a:off x="990600" y="1828800"/>
            <a:ext cx="914400" cy="914400"/>
          </a:xfrm>
        </p:spPr>
        <p:txBody>
          <a:bodyPr>
            <a:normAutofit/>
          </a:bodyPr>
          <a:lstStyle>
            <a:lvl1pPr marL="0" indent="0">
              <a:buNone/>
              <a:defRPr sz="1050"/>
            </a:lvl1pPr>
          </a:lstStyle>
          <a:p>
            <a:r>
              <a:rPr lang="en-US" smtClean="0"/>
              <a:t>Click on icon to add headshot</a:t>
            </a:r>
            <a:endParaRPr lang="en-US"/>
          </a:p>
        </p:txBody>
      </p:sp>
      <p:sp>
        <p:nvSpPr>
          <p:cNvPr id="16" name="Text Placeholder 7"/>
          <p:cNvSpPr>
            <a:spLocks noGrp="1"/>
          </p:cNvSpPr>
          <p:nvPr>
            <p:ph type="body" sz="quarter" idx="17" hasCustomPrompt="1"/>
          </p:nvPr>
        </p:nvSpPr>
        <p:spPr>
          <a:xfrm>
            <a:off x="2079625" y="1783080"/>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17" name="Text Placeholder 7"/>
          <p:cNvSpPr>
            <a:spLocks noGrp="1"/>
          </p:cNvSpPr>
          <p:nvPr>
            <p:ph type="body" sz="quarter" idx="18" hasCustomPrompt="1"/>
          </p:nvPr>
        </p:nvSpPr>
        <p:spPr>
          <a:xfrm>
            <a:off x="2079625" y="2368296"/>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sp>
        <p:nvSpPr>
          <p:cNvPr id="18" name="Picture Placeholder 4"/>
          <p:cNvSpPr>
            <a:spLocks noGrp="1"/>
          </p:cNvSpPr>
          <p:nvPr>
            <p:ph type="pic" sz="quarter" idx="19" hasCustomPrompt="1"/>
          </p:nvPr>
        </p:nvSpPr>
        <p:spPr>
          <a:xfrm>
            <a:off x="990600" y="4224528"/>
            <a:ext cx="914400" cy="914400"/>
          </a:xfrm>
        </p:spPr>
        <p:txBody>
          <a:bodyPr>
            <a:norm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smtClean="0"/>
              <a:t>Click on icon to add headshot</a:t>
            </a:r>
          </a:p>
        </p:txBody>
      </p:sp>
      <p:sp>
        <p:nvSpPr>
          <p:cNvPr id="19" name="Text Placeholder 7"/>
          <p:cNvSpPr>
            <a:spLocks noGrp="1"/>
          </p:cNvSpPr>
          <p:nvPr>
            <p:ph type="body" sz="quarter" idx="20" hasCustomPrompt="1"/>
          </p:nvPr>
        </p:nvSpPr>
        <p:spPr>
          <a:xfrm>
            <a:off x="2079625" y="4178808"/>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20" name="Text Placeholder 7"/>
          <p:cNvSpPr>
            <a:spLocks noGrp="1"/>
          </p:cNvSpPr>
          <p:nvPr>
            <p:ph type="body" sz="quarter" idx="21" hasCustomPrompt="1"/>
          </p:nvPr>
        </p:nvSpPr>
        <p:spPr>
          <a:xfrm>
            <a:off x="2079625" y="4764024"/>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cxnSp>
        <p:nvCxnSpPr>
          <p:cNvPr id="21" name="Straight Connector 20"/>
          <p:cNvCxnSpPr/>
          <p:nvPr/>
        </p:nvCxnSpPr>
        <p:spPr>
          <a:xfrm>
            <a:off x="990600" y="1636640"/>
            <a:ext cx="32232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953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53671"/>
            <a:ext cx="3547872" cy="45597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Content Placeholder 10"/>
          <p:cNvSpPr>
            <a:spLocks noGrp="1" noChangeAspect="1"/>
          </p:cNvSpPr>
          <p:nvPr>
            <p:ph sz="quarter" idx="14" hasCustomPrompt="1"/>
          </p:nvPr>
        </p:nvSpPr>
        <p:spPr>
          <a:xfrm>
            <a:off x="4892040" y="1371600"/>
            <a:ext cx="3566160" cy="3566160"/>
          </a:xfrm>
          <a:ln>
            <a:noFill/>
          </a:ln>
        </p:spPr>
        <p:txBody>
          <a:bodyPr>
            <a:noAutofit/>
          </a:bodyPr>
          <a:lstStyle>
            <a:lvl1pPr marL="0" indent="0">
              <a:buNone/>
              <a:defRPr sz="2400" baseline="0"/>
            </a:lvl1pPr>
          </a:lstStyle>
          <a:p>
            <a:pPr lvl="0"/>
            <a:r>
              <a:rPr lang="en-US" dirty="0" smtClean="0"/>
              <a:t>Click on photo icon below to add photo</a:t>
            </a:r>
            <a:endParaRPr lang="en-US" dirty="0"/>
          </a:p>
        </p:txBody>
      </p:sp>
      <p:sp>
        <p:nvSpPr>
          <p:cNvPr id="16"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Bullets with Photo</a:t>
            </a:r>
            <a:endParaRPr lang="en-US" dirty="0"/>
          </a:p>
        </p:txBody>
      </p:sp>
    </p:spTree>
    <p:extLst>
      <p:ext uri="{BB962C8B-B14F-4D97-AF65-F5344CB8AC3E}">
        <p14:creationId xmlns:p14="http://schemas.microsoft.com/office/powerpoint/2010/main" val="7389977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800" cap="all"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Short quote</a:t>
            </a:r>
            <a:endParaRPr lang="en-US" dirty="0" smtClean="0"/>
          </a:p>
          <a:p>
            <a:pPr lvl="1"/>
            <a:r>
              <a:rPr lang="en-US" dirty="0" smtClean="0"/>
              <a:t>Second 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3681241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400" cap="none"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Long quote</a:t>
            </a:r>
          </a:p>
          <a:p>
            <a:pPr lvl="1"/>
            <a:r>
              <a:rPr lang="en-US" smtClean="0"/>
              <a:t>Second </a:t>
            </a:r>
            <a:r>
              <a:rPr lang="en-US" dirty="0" smtClean="0"/>
              <a:t>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33774595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0"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dirty="0" smtClean="0"/>
              <a:t>CLICK TO EDIT MASTER TITLE STYLE</a:t>
            </a:r>
            <a:endParaRPr lang="en-US" dirty="0"/>
          </a:p>
        </p:txBody>
      </p:sp>
    </p:spTree>
    <p:extLst>
      <p:ext uri="{BB962C8B-B14F-4D97-AF65-F5344CB8AC3E}">
        <p14:creationId xmlns:p14="http://schemas.microsoft.com/office/powerpoint/2010/main" val="34187412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844603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Whit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758952" y="2976282"/>
            <a:ext cx="7699248"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Tree>
    <p:extLst>
      <p:ext uri="{BB962C8B-B14F-4D97-AF65-F5344CB8AC3E}">
        <p14:creationId xmlns:p14="http://schemas.microsoft.com/office/powerpoint/2010/main" val="12593601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6" name="Picture 5" descr="\\psf\Host\Volumes\CDS\Supplied_Files\Steph Lewis\New PPT template\ BACKGROUNDS\blue 4x3 thanks.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
        <p:nvSpPr>
          <p:cNvPr id="7"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
        <p:nvSpPr>
          <p:cNvPr id="9" name="Rectangle 8"/>
          <p:cNvSpPr/>
          <p:nvPr/>
        </p:nvSpPr>
        <p:spPr>
          <a:xfrm>
            <a:off x="7500395" y="1"/>
            <a:ext cx="1643605" cy="1146220"/>
          </a:xfrm>
          <a:prstGeom prst="rect">
            <a:avLst/>
          </a:prstGeom>
          <a:solidFill>
            <a:srgbClr val="00416A"/>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0" name="Rectangle 9"/>
          <p:cNvSpPr/>
          <p:nvPr/>
        </p:nvSpPr>
        <p:spPr>
          <a:xfrm>
            <a:off x="0" y="1"/>
            <a:ext cx="2717442" cy="1146220"/>
          </a:xfrm>
          <a:prstGeom prst="rect">
            <a:avLst/>
          </a:prstGeom>
          <a:solidFill>
            <a:srgbClr val="00416A"/>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8" name="Picture 2" descr="\\psf\Home\Desktop\box files\PowerPoint Master\assets\ BACKGROUNDS\PNGs\PPT Slide Backgrounds_Blue Thank You Slid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97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523" y="4566"/>
            <a:ext cx="9140953" cy="6848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526280" y="2686050"/>
            <a:ext cx="3886200" cy="1295400"/>
          </a:xfrm>
        </p:spPr>
        <p:txBody>
          <a:bodyPr anchor="t">
            <a:noAutofit/>
          </a:bodyPr>
          <a:lstStyle>
            <a:lvl1pPr>
              <a:lnSpc>
                <a:spcPct val="100000"/>
              </a:lnSpc>
              <a:defRPr sz="3600" cap="all" baseline="0">
                <a:solidFill>
                  <a:schemeClr val="accent2"/>
                </a:solidFill>
                <a:latin typeface="Arial Black" panose="020B0A04020102020204" pitchFamily="34" charset="0"/>
              </a:defRPr>
            </a:lvl1pPr>
          </a:lstStyle>
          <a:p>
            <a:r>
              <a:rPr lang="en-US" dirty="0" smtClean="0"/>
              <a:t>Second Line Title</a:t>
            </a:r>
            <a:endParaRPr lang="en-US" dirty="0"/>
          </a:p>
        </p:txBody>
      </p:sp>
      <p:sp>
        <p:nvSpPr>
          <p:cNvPr id="3" name="Subtitle 2"/>
          <p:cNvSpPr>
            <a:spLocks noGrp="1"/>
          </p:cNvSpPr>
          <p:nvPr>
            <p:ph type="subTitle" idx="1" hasCustomPrompt="1"/>
          </p:nvPr>
        </p:nvSpPr>
        <p:spPr>
          <a:xfrm>
            <a:off x="4556760" y="4336098"/>
            <a:ext cx="3886200" cy="1159827"/>
          </a:xfrm>
        </p:spPr>
        <p:txBody>
          <a:bodyPr anchor="b">
            <a:normAutofit/>
          </a:bodyPr>
          <a:lstStyle>
            <a:lvl1pPr marL="0" indent="0" algn="l">
              <a:lnSpc>
                <a:spcPct val="120000"/>
              </a:lnSpc>
              <a:spcBef>
                <a:spcPts val="0"/>
              </a:spcBef>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then Title, Company</a:t>
            </a:r>
            <a:endParaRPr lang="en-US" dirty="0"/>
          </a:p>
        </p:txBody>
      </p:sp>
      <p:sp>
        <p:nvSpPr>
          <p:cNvPr id="9" name="Text Placeholder 8"/>
          <p:cNvSpPr>
            <a:spLocks noGrp="1"/>
          </p:cNvSpPr>
          <p:nvPr>
            <p:ph type="body" sz="quarter" idx="10" hasCustomPrompt="1"/>
          </p:nvPr>
        </p:nvSpPr>
        <p:spPr>
          <a:xfrm>
            <a:off x="4533900" y="1752600"/>
            <a:ext cx="3886200" cy="933450"/>
          </a:xfrm>
        </p:spPr>
        <p:txBody>
          <a:bodyPr anchor="b">
            <a:normAutofit/>
          </a:bodyPr>
          <a:lstStyle>
            <a:lvl1pPr marL="0" indent="0">
              <a:lnSpc>
                <a:spcPct val="100000"/>
              </a:lnSpc>
              <a:buNone/>
              <a:defRPr sz="2400" baseline="0"/>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smtClean="0"/>
              <a:t>First Line Title</a:t>
            </a:r>
            <a:endParaRPr lang="en-US" dirty="0"/>
          </a:p>
        </p:txBody>
      </p:sp>
      <p:sp>
        <p:nvSpPr>
          <p:cNvPr id="4" name="Rectangle 3"/>
          <p:cNvSpPr/>
          <p:nvPr/>
        </p:nvSpPr>
        <p:spPr>
          <a:xfrm>
            <a:off x="115910" y="4566"/>
            <a:ext cx="2524259" cy="1290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7" name="Rectangle 6"/>
          <p:cNvSpPr/>
          <p:nvPr/>
        </p:nvSpPr>
        <p:spPr>
          <a:xfrm>
            <a:off x="7225048" y="4566"/>
            <a:ext cx="1918952" cy="1290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Tree>
    <p:extLst>
      <p:ext uri="{BB962C8B-B14F-4D97-AF65-F5344CB8AC3E}">
        <p14:creationId xmlns:p14="http://schemas.microsoft.com/office/powerpoint/2010/main" val="1170921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 y="1"/>
            <a:ext cx="9143997" cy="685799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655320" y="2975610"/>
            <a:ext cx="8031480" cy="1298448"/>
          </a:xfrm>
        </p:spPr>
        <p:txBody>
          <a:bodyPr anchor="ctr">
            <a:noAutofit/>
          </a:bodyPr>
          <a:lstStyle>
            <a:lvl1pPr>
              <a:lnSpc>
                <a:spcPct val="93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3" name="Text Placeholder 2"/>
          <p:cNvSpPr>
            <a:spLocks noGrp="1"/>
          </p:cNvSpPr>
          <p:nvPr>
            <p:ph type="body" sz="quarter" idx="10" hasCustomPrompt="1"/>
          </p:nvPr>
        </p:nvSpPr>
        <p:spPr>
          <a:xfrm>
            <a:off x="5768340" y="4404995"/>
            <a:ext cx="2689860" cy="1706563"/>
          </a:xfrm>
        </p:spPr>
        <p:txBody>
          <a:bodyPr>
            <a:normAutofit/>
          </a:bodyPr>
          <a:lstStyle>
            <a:lvl1pPr marL="228600" indent="-228600">
              <a:spcBef>
                <a:spcPts val="100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Agenda Item 1</a:t>
            </a:r>
            <a:endParaRPr lang="en-US"/>
          </a:p>
        </p:txBody>
      </p:sp>
      <p:sp>
        <p:nvSpPr>
          <p:cNvPr id="7" name="Rectangle 6"/>
          <p:cNvSpPr/>
          <p:nvPr/>
        </p:nvSpPr>
        <p:spPr>
          <a:xfrm>
            <a:off x="7616142" y="0"/>
            <a:ext cx="1423686" cy="1435261"/>
          </a:xfrm>
          <a:prstGeom prst="rect">
            <a:avLst/>
          </a:prstGeom>
          <a:solidFill>
            <a:srgbClr val="4F4F4F"/>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38993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a:xfrm>
            <a:off x="990600" y="1371600"/>
            <a:ext cx="7467600" cy="45262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6"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102418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smtClean="0"/>
              <a:t>Content with Subhead</a:t>
            </a:r>
            <a:endParaRPr lang="en-US" dirty="0"/>
          </a:p>
        </p:txBody>
      </p:sp>
      <p:sp>
        <p:nvSpPr>
          <p:cNvPr id="3" name="Content Placeholder 2"/>
          <p:cNvSpPr>
            <a:spLocks noGrp="1"/>
          </p:cNvSpPr>
          <p:nvPr>
            <p:ph idx="1"/>
          </p:nvPr>
        </p:nvSpPr>
        <p:spPr>
          <a:xfrm>
            <a:off x="990600" y="1981200"/>
            <a:ext cx="7467600" cy="39166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7"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5" name="Text Placeholder 4"/>
          <p:cNvSpPr>
            <a:spLocks noGrp="1"/>
          </p:cNvSpPr>
          <p:nvPr>
            <p:ph type="body" sz="quarter" idx="15" hasCustomPrompt="1"/>
          </p:nvPr>
        </p:nvSpPr>
        <p:spPr>
          <a:xfrm>
            <a:off x="990600" y="1371600"/>
            <a:ext cx="7467600" cy="409575"/>
          </a:xfrm>
        </p:spPr>
        <p:txBody>
          <a:bodyPr>
            <a:normAutofit/>
          </a:bodyPr>
          <a:lstStyle>
            <a:lvl1pPr marL="0" indent="0">
              <a:buNone/>
              <a:defRPr sz="1400" b="0" cap="all" baseline="0">
                <a:solidFill>
                  <a:schemeClr val="tx2"/>
                </a:solidFill>
                <a:latin typeface="+mj-lt"/>
              </a:defRPr>
            </a:lvl1pPr>
          </a:lstStyle>
          <a:p>
            <a:pPr lvl="0"/>
            <a:r>
              <a:rPr lang="en-US" smtClean="0"/>
              <a:t>subhead</a:t>
            </a:r>
            <a:endParaRPr lang="en-US"/>
          </a:p>
        </p:txBody>
      </p:sp>
    </p:spTree>
    <p:extLst>
      <p:ext uri="{BB962C8B-B14F-4D97-AF65-F5344CB8AC3E}">
        <p14:creationId xmlns:p14="http://schemas.microsoft.com/office/powerpoint/2010/main" val="26559796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68910"/>
            <a:ext cx="3547872" cy="45445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910328" y="1368910"/>
            <a:ext cx="3547872" cy="4542529"/>
          </a:xfrm>
          <a:ln>
            <a:noFill/>
          </a:ln>
        </p:spPr>
        <p:txBody>
          <a:bodyPr>
            <a:normAutofit/>
          </a:bodyPr>
          <a:lstStyle>
            <a:lvl1pPr>
              <a:buClr>
                <a:schemeClr val="accent2"/>
              </a:buClr>
              <a:defRPr sz="2000"/>
            </a:lvl1pPr>
            <a:lvl2pPr marL="682625" indent="-285750">
              <a:defRPr sz="1800"/>
            </a:lvl2pPr>
            <a:lvl3pPr marL="974725" indent="-228600">
              <a:defRPr sz="1400"/>
            </a:lvl3pPr>
            <a:lvl4pPr marL="1257300" indent="-228600">
              <a:defRPr sz="1400"/>
            </a:lvl4pPr>
            <a:lvl5pPr marL="1257300" indent="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070856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70660"/>
            <a:ext cx="7467600" cy="2133600"/>
          </a:xfrm>
          <a:ln>
            <a:noFill/>
          </a:ln>
        </p:spPr>
        <p:txBody>
          <a:bodyPr/>
          <a:lstStyle>
            <a:lvl1pPr marL="342900" indent="-342900">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990600" y="3782501"/>
            <a:ext cx="7467600" cy="2130937"/>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9046174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3900" y="1600200"/>
            <a:ext cx="3924300" cy="2172018"/>
          </a:xfrm>
          <a:ln>
            <a:noFill/>
          </a:ln>
        </p:spPr>
        <p:txBody>
          <a:bodyPr>
            <a:norm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smtClean="0"/>
              <a:t>Speaker bio</a:t>
            </a:r>
            <a:endParaRPr lang="en-US" dirty="0" smtClean="0"/>
          </a:p>
        </p:txBody>
      </p:sp>
      <p:sp>
        <p:nvSpPr>
          <p:cNvPr id="11" name="Content Placeholder 10"/>
          <p:cNvSpPr>
            <a:spLocks noGrp="1"/>
          </p:cNvSpPr>
          <p:nvPr>
            <p:ph sz="quarter" idx="14" hasCustomPrompt="1"/>
          </p:nvPr>
        </p:nvSpPr>
        <p:spPr>
          <a:xfrm>
            <a:off x="4533900" y="3995928"/>
            <a:ext cx="3924300" cy="2172018"/>
          </a:xfrm>
          <a:ln>
            <a:noFill/>
          </a:ln>
        </p:spPr>
        <p:txBody>
          <a:bodyPr>
            <a:norm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smtClean="0"/>
              <a:t>Speaker bio</a:t>
            </a:r>
            <a:endParaRPr lang="en-US" dirty="0" smtClean="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Speaker Bios</a:t>
            </a:r>
            <a:endParaRPr lang="en-US" dirty="0"/>
          </a:p>
        </p:txBody>
      </p:sp>
      <p:sp>
        <p:nvSpPr>
          <p:cNvPr id="10" name="Picture Placeholder 4"/>
          <p:cNvSpPr>
            <a:spLocks noGrp="1"/>
          </p:cNvSpPr>
          <p:nvPr>
            <p:ph type="pic" sz="quarter" idx="16" hasCustomPrompt="1"/>
          </p:nvPr>
        </p:nvSpPr>
        <p:spPr>
          <a:xfrm>
            <a:off x="990600" y="1828800"/>
            <a:ext cx="914400" cy="914400"/>
          </a:xfrm>
        </p:spPr>
        <p:txBody>
          <a:bodyPr>
            <a:normAutofit/>
          </a:bodyPr>
          <a:lstStyle>
            <a:lvl1pPr marL="0" indent="0">
              <a:buNone/>
              <a:defRPr sz="1050"/>
            </a:lvl1pPr>
          </a:lstStyle>
          <a:p>
            <a:r>
              <a:rPr lang="en-US" smtClean="0"/>
              <a:t>Click on icon to add headshot</a:t>
            </a:r>
            <a:endParaRPr lang="en-US"/>
          </a:p>
        </p:txBody>
      </p:sp>
      <p:sp>
        <p:nvSpPr>
          <p:cNvPr id="16" name="Text Placeholder 7"/>
          <p:cNvSpPr>
            <a:spLocks noGrp="1"/>
          </p:cNvSpPr>
          <p:nvPr>
            <p:ph type="body" sz="quarter" idx="17" hasCustomPrompt="1"/>
          </p:nvPr>
        </p:nvSpPr>
        <p:spPr>
          <a:xfrm>
            <a:off x="2079625" y="1783080"/>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17" name="Text Placeholder 7"/>
          <p:cNvSpPr>
            <a:spLocks noGrp="1"/>
          </p:cNvSpPr>
          <p:nvPr>
            <p:ph type="body" sz="quarter" idx="18" hasCustomPrompt="1"/>
          </p:nvPr>
        </p:nvSpPr>
        <p:spPr>
          <a:xfrm>
            <a:off x="2079625" y="2368296"/>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sp>
        <p:nvSpPr>
          <p:cNvPr id="18" name="Picture Placeholder 4"/>
          <p:cNvSpPr>
            <a:spLocks noGrp="1"/>
          </p:cNvSpPr>
          <p:nvPr>
            <p:ph type="pic" sz="quarter" idx="19" hasCustomPrompt="1"/>
          </p:nvPr>
        </p:nvSpPr>
        <p:spPr>
          <a:xfrm>
            <a:off x="990600" y="4224528"/>
            <a:ext cx="914400" cy="914400"/>
          </a:xfrm>
        </p:spPr>
        <p:txBody>
          <a:bodyPr>
            <a:norm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smtClean="0"/>
              <a:t>Click on icon to add headshot</a:t>
            </a:r>
          </a:p>
        </p:txBody>
      </p:sp>
      <p:sp>
        <p:nvSpPr>
          <p:cNvPr id="19" name="Text Placeholder 7"/>
          <p:cNvSpPr>
            <a:spLocks noGrp="1"/>
          </p:cNvSpPr>
          <p:nvPr>
            <p:ph type="body" sz="quarter" idx="20" hasCustomPrompt="1"/>
          </p:nvPr>
        </p:nvSpPr>
        <p:spPr>
          <a:xfrm>
            <a:off x="2079625" y="4178808"/>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20" name="Text Placeholder 7"/>
          <p:cNvSpPr>
            <a:spLocks noGrp="1"/>
          </p:cNvSpPr>
          <p:nvPr>
            <p:ph type="body" sz="quarter" idx="21" hasCustomPrompt="1"/>
          </p:nvPr>
        </p:nvSpPr>
        <p:spPr>
          <a:xfrm>
            <a:off x="2079625" y="4764024"/>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cxnSp>
        <p:nvCxnSpPr>
          <p:cNvPr id="21" name="Straight Connector 20"/>
          <p:cNvCxnSpPr/>
          <p:nvPr/>
        </p:nvCxnSpPr>
        <p:spPr>
          <a:xfrm>
            <a:off x="990600" y="1636640"/>
            <a:ext cx="32232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953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53671"/>
            <a:ext cx="3547872" cy="45597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Content Placeholder 10"/>
          <p:cNvSpPr>
            <a:spLocks noGrp="1" noChangeAspect="1"/>
          </p:cNvSpPr>
          <p:nvPr>
            <p:ph sz="quarter" idx="14" hasCustomPrompt="1"/>
          </p:nvPr>
        </p:nvSpPr>
        <p:spPr>
          <a:xfrm>
            <a:off x="4892040" y="1371600"/>
            <a:ext cx="3566160" cy="3566160"/>
          </a:xfrm>
          <a:ln>
            <a:noFill/>
          </a:ln>
        </p:spPr>
        <p:txBody>
          <a:bodyPr>
            <a:noAutofit/>
          </a:bodyPr>
          <a:lstStyle>
            <a:lvl1pPr marL="0" indent="0">
              <a:buNone/>
              <a:defRPr sz="2400" baseline="0"/>
            </a:lvl1pPr>
          </a:lstStyle>
          <a:p>
            <a:pPr lvl="0"/>
            <a:r>
              <a:rPr lang="en-US" dirty="0" smtClean="0"/>
              <a:t>Click on photo icon below to add photo</a:t>
            </a:r>
            <a:endParaRPr lang="en-US" dirty="0"/>
          </a:p>
        </p:txBody>
      </p:sp>
      <p:sp>
        <p:nvSpPr>
          <p:cNvPr id="16"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Bullets with Photo</a:t>
            </a:r>
            <a:endParaRPr lang="en-US" dirty="0"/>
          </a:p>
        </p:txBody>
      </p:sp>
    </p:spTree>
    <p:extLst>
      <p:ext uri="{BB962C8B-B14F-4D97-AF65-F5344CB8AC3E}">
        <p14:creationId xmlns:p14="http://schemas.microsoft.com/office/powerpoint/2010/main" val="738997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psf\Host\Volumes\CDS\Supplied_Files\Steph Lewis\New PPT template\ BACKGROUNDS\white 4x3 slide.png"/>
          <p:cNvPicPr>
            <a:picLocks noChangeAspect="1" noChangeArrowheads="1"/>
          </p:cNvPicPr>
          <p:nvPr userDrawn="1"/>
        </p:nvPicPr>
        <p:blipFill rotWithShape="1">
          <a:blip r:embed="rId18"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90600" y="292608"/>
            <a:ext cx="7540752" cy="741915"/>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90600" y="1371600"/>
            <a:ext cx="7467601" cy="48768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87726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p:titleStyle>
    <p:body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psf\Host\Volumes\CDS\Supplied_Files\Steph Lewis\New PPT template\ BACKGROUNDS\white 4x3 slide.pn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90600" y="292608"/>
            <a:ext cx="7540752" cy="741915"/>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90600" y="1371600"/>
            <a:ext cx="7467601" cy="48768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psf\Host\Volumes\CDS\Supplied_Files\Steph Lewis\New PPT template\ BACKGROUNDS\white 4x3 slide.png"/>
          <p:cNvPicPr>
            <a:picLocks noChangeAspect="1" noChangeArrowheads="1"/>
          </p:cNvPicPr>
          <p:nvPr userDrawn="1"/>
        </p:nvPicPr>
        <p:blipFill rotWithShape="1">
          <a:blip r:embed="rId18"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726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p:titleStyle>
    <p:body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27.png"/><Relationship Id="rId5" Type="http://schemas.microsoft.com/office/2007/relationships/hdphoto" Target="../media/hdphoto7.wdp"/><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microsoft.com/office/2007/relationships/hdphoto" Target="../media/hdphoto7.wdp"/><Relationship Id="rId5" Type="http://schemas.openxmlformats.org/officeDocument/2006/relationships/image" Target="../media/image26.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1.xml"/><Relationship Id="rId5" Type="http://schemas.openxmlformats.org/officeDocument/2006/relationships/image" Target="../media/image30.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image" Target="../media/image34.jpe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9.xml"/><Relationship Id="rId5" Type="http://schemas.openxmlformats.org/officeDocument/2006/relationships/image" Target="../media/image34.jpe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19.xml"/><Relationship Id="rId5" Type="http://schemas.openxmlformats.org/officeDocument/2006/relationships/image" Target="../media/image34.jpeg"/><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0" y="1862138"/>
            <a:ext cx="3886200" cy="1295400"/>
          </a:xfrm>
        </p:spPr>
        <p:txBody>
          <a:bodyPr/>
          <a:lstStyle/>
          <a:p>
            <a:r>
              <a:rPr lang="en-US" dirty="0" smtClean="0"/>
              <a:t>ACHIEVING FINANCIAL GOALS</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754659"/>
            <a:ext cx="3741265" cy="3716553"/>
          </a:xfrm>
          <a:prstGeom prst="rect">
            <a:avLst/>
          </a:prstGeom>
        </p:spPr>
      </p:pic>
      <p:grpSp>
        <p:nvGrpSpPr>
          <p:cNvPr id="5" name="Group 4"/>
          <p:cNvGrpSpPr/>
          <p:nvPr/>
        </p:nvGrpSpPr>
        <p:grpSpPr bwMode="white">
          <a:xfrm>
            <a:off x="-975" y="1745241"/>
            <a:ext cx="3750683" cy="3750683"/>
            <a:chOff x="4889747" y="1362456"/>
            <a:chExt cx="3584448" cy="3584448"/>
          </a:xfrm>
        </p:grpSpPr>
        <p:grpSp>
          <p:nvGrpSpPr>
            <p:cNvPr id="7" name="Group 6"/>
            <p:cNvGrpSpPr/>
            <p:nvPr/>
          </p:nvGrpSpPr>
          <p:grpSpPr bwMode="white">
            <a:xfrm>
              <a:off x="5796969" y="1362456"/>
              <a:ext cx="1787637" cy="3584448"/>
              <a:chOff x="5836555" y="1371599"/>
              <a:chExt cx="1993903" cy="3977640"/>
            </a:xfrm>
          </p:grpSpPr>
          <p:cxnSp>
            <p:nvCxnSpPr>
              <p:cNvPr id="12" name="Straight Connector 11"/>
              <p:cNvCxnSpPr/>
              <p:nvPr/>
            </p:nvCxnSpPr>
            <p:spPr bwMode="white">
              <a:xfrm>
                <a:off x="6823337" y="1371599"/>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bwMode="white">
              <a:xfrm>
                <a:off x="5836555" y="1371599"/>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bwMode="white">
              <a:xfrm>
                <a:off x="7830458" y="1371599"/>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bwMode="white">
            <a:xfrm rot="16200000">
              <a:off x="5788152" y="1350330"/>
              <a:ext cx="1787637" cy="3584448"/>
              <a:chOff x="5836555" y="1371599"/>
              <a:chExt cx="1993903" cy="3977640"/>
            </a:xfrm>
          </p:grpSpPr>
          <p:cxnSp>
            <p:nvCxnSpPr>
              <p:cNvPr id="9" name="Straight Connector 8"/>
              <p:cNvCxnSpPr/>
              <p:nvPr/>
            </p:nvCxnSpPr>
            <p:spPr bwMode="white">
              <a:xfrm>
                <a:off x="6823337" y="1371599"/>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bwMode="white">
              <a:xfrm>
                <a:off x="5836555" y="1371599"/>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white">
              <a:xfrm>
                <a:off x="7830458" y="1371599"/>
                <a:ext cx="0" cy="397764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22" name="Subtitle 1"/>
          <p:cNvSpPr>
            <a:spLocks noGrp="1"/>
          </p:cNvSpPr>
          <p:nvPr>
            <p:ph type="subTitle" idx="1"/>
          </p:nvPr>
        </p:nvSpPr>
        <p:spPr>
          <a:xfrm>
            <a:off x="4556760" y="4614506"/>
            <a:ext cx="3886200" cy="854123"/>
          </a:xfrm>
        </p:spPr>
        <p:txBody>
          <a:bodyPr/>
          <a:lstStyle/>
          <a:p>
            <a:r>
              <a:rPr lang="en-US" dirty="0" smtClean="0">
                <a:solidFill>
                  <a:srgbClr val="3B3B3B"/>
                </a:solidFill>
              </a:rPr>
              <a:t>Add Rep Name Here</a:t>
            </a:r>
            <a:endParaRPr lang="en-US" dirty="0">
              <a:solidFill>
                <a:srgbClr val="3B3B3B"/>
              </a:solidFill>
            </a:endParaRPr>
          </a:p>
        </p:txBody>
      </p:sp>
      <p:sp>
        <p:nvSpPr>
          <p:cNvPr id="17" name="Rectangle 16"/>
          <p:cNvSpPr/>
          <p:nvPr/>
        </p:nvSpPr>
        <p:spPr>
          <a:xfrm>
            <a:off x="476250" y="442957"/>
            <a:ext cx="1914525" cy="66979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dirty="0" smtClean="0">
                <a:solidFill>
                  <a:srgbClr val="FF00FF"/>
                </a:solidFill>
              </a:rPr>
              <a:t>Advisor Firm Logo Here</a:t>
            </a:r>
          </a:p>
        </p:txBody>
      </p:sp>
      <p:sp>
        <p:nvSpPr>
          <p:cNvPr id="21" name="Rectangle 20"/>
          <p:cNvSpPr/>
          <p:nvPr/>
        </p:nvSpPr>
        <p:spPr>
          <a:xfrm>
            <a:off x="4572000" y="3910519"/>
            <a:ext cx="2095500" cy="90143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dirty="0" smtClean="0">
                <a:solidFill>
                  <a:srgbClr val="FF00FF"/>
                </a:solidFill>
              </a:rPr>
              <a:t>Client logo placeholder</a:t>
            </a:r>
          </a:p>
        </p:txBody>
      </p:sp>
    </p:spTree>
    <p:extLst>
      <p:ext uri="{BB962C8B-B14F-4D97-AF65-F5344CB8AC3E}">
        <p14:creationId xmlns:p14="http://schemas.microsoft.com/office/powerpoint/2010/main" val="155349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flipH="1">
            <a:off x="3243" y="-11918"/>
            <a:ext cx="9141266" cy="6869918"/>
          </a:xfrm>
          <a:prstGeom prst="rect">
            <a:avLst/>
          </a:prstGeom>
        </p:spPr>
      </p:pic>
      <p:sp>
        <p:nvSpPr>
          <p:cNvPr id="4" name="Rectangle 3"/>
          <p:cNvSpPr/>
          <p:nvPr/>
        </p:nvSpPr>
        <p:spPr>
          <a:xfrm>
            <a:off x="3243" y="3573016"/>
            <a:ext cx="4316729" cy="1188132"/>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oAutofit/>
          </a:bodyPr>
          <a:lstStyle/>
          <a:p>
            <a:r>
              <a:rPr lang="en-US" sz="2600" dirty="0">
                <a:solidFill>
                  <a:prstClr val="white"/>
                </a:solidFill>
                <a:latin typeface="Arial Black"/>
                <a:ea typeface="+mj-ea"/>
                <a:cs typeface="+mj-cs"/>
              </a:rPr>
              <a:t>RETIREMENT</a:t>
            </a:r>
            <a:endParaRPr lang="en-US" dirty="0" smtClean="0"/>
          </a:p>
        </p:txBody>
      </p:sp>
    </p:spTree>
    <p:extLst>
      <p:ext uri="{BB962C8B-B14F-4D97-AF65-F5344CB8AC3E}">
        <p14:creationId xmlns:p14="http://schemas.microsoft.com/office/powerpoint/2010/main" val="146190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1"/>
            <a:ext cx="7467600" cy="723900"/>
          </a:xfrm>
        </p:spPr>
        <p:txBody>
          <a:bodyPr/>
          <a:lstStyle/>
          <a:p>
            <a:r>
              <a:rPr lang="en-US" cap="all" dirty="0" smtClean="0"/>
              <a:t>Retirement savings: </a:t>
            </a:r>
            <a:r>
              <a:rPr lang="en-US" cap="all" dirty="0" smtClean="0">
                <a:solidFill>
                  <a:schemeClr val="tx2"/>
                </a:solidFill>
              </a:rPr>
              <a:t>HOW MUCH?</a:t>
            </a:r>
            <a:endParaRPr lang="en-US" cap="all" dirty="0">
              <a:solidFill>
                <a:schemeClr val="tx2"/>
              </a:solidFill>
            </a:endParaRPr>
          </a:p>
        </p:txBody>
      </p:sp>
      <p:grpSp>
        <p:nvGrpSpPr>
          <p:cNvPr id="34" name="Group 33"/>
          <p:cNvGrpSpPr/>
          <p:nvPr/>
        </p:nvGrpSpPr>
        <p:grpSpPr>
          <a:xfrm>
            <a:off x="992188" y="1580283"/>
            <a:ext cx="2361027" cy="2327773"/>
            <a:chOff x="953777" y="1584957"/>
            <a:chExt cx="1758154" cy="1733391"/>
          </a:xfrm>
          <a:solidFill>
            <a:schemeClr val="accent6"/>
          </a:solidFill>
        </p:grpSpPr>
        <p:sp>
          <p:nvSpPr>
            <p:cNvPr id="5" name="Oval 4"/>
            <p:cNvSpPr/>
            <p:nvPr/>
          </p:nvSpPr>
          <p:spPr>
            <a:xfrm>
              <a:off x="953777" y="1584957"/>
              <a:ext cx="1758154" cy="1733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solidFill>
              </a:endParaRPr>
            </a:p>
          </p:txBody>
        </p:sp>
        <p:sp>
          <p:nvSpPr>
            <p:cNvPr id="10" name="TextBox 9"/>
            <p:cNvSpPr txBox="1"/>
            <p:nvPr/>
          </p:nvSpPr>
          <p:spPr>
            <a:xfrm>
              <a:off x="1125414" y="2039114"/>
              <a:ext cx="1488832" cy="825076"/>
            </a:xfrm>
            <a:prstGeom prst="rect">
              <a:avLst/>
            </a:prstGeom>
            <a:grpFill/>
            <a:ln>
              <a:noFill/>
            </a:ln>
          </p:spPr>
          <p:txBody>
            <a:bodyPr wrap="square" lIns="0" tIns="0" rIns="0" bIns="0" rtlCol="0">
              <a:spAutoFit/>
            </a:bodyPr>
            <a:lstStyle/>
            <a:p>
              <a:pPr>
                <a:spcAft>
                  <a:spcPts val="1000"/>
                </a:spcAft>
                <a:buClr>
                  <a:schemeClr val="accent2"/>
                </a:buClr>
              </a:pPr>
              <a:r>
                <a:rPr lang="en-US" sz="7200" b="1" dirty="0" smtClean="0">
                  <a:solidFill>
                    <a:schemeClr val="bg1"/>
                  </a:solidFill>
                </a:rPr>
                <a:t>15%</a:t>
              </a:r>
              <a:endParaRPr lang="en-US" sz="7200" b="1" dirty="0">
                <a:solidFill>
                  <a:schemeClr val="bg1"/>
                </a:solidFill>
              </a:endParaRPr>
            </a:p>
          </p:txBody>
        </p:sp>
      </p:grpSp>
      <p:sp>
        <p:nvSpPr>
          <p:cNvPr id="14" name="TextBox 13"/>
          <p:cNvSpPr txBox="1"/>
          <p:nvPr/>
        </p:nvSpPr>
        <p:spPr>
          <a:xfrm>
            <a:off x="1254166" y="4189588"/>
            <a:ext cx="2831801" cy="923330"/>
          </a:xfrm>
          <a:prstGeom prst="rect">
            <a:avLst/>
          </a:prstGeom>
          <a:noFill/>
        </p:spPr>
        <p:txBody>
          <a:bodyPr wrap="square" lIns="0" tIns="0" rIns="0" bIns="0" rtlCol="0">
            <a:spAutoFit/>
          </a:bodyPr>
          <a:lstStyle/>
          <a:p>
            <a:pPr>
              <a:spcAft>
                <a:spcPts val="1000"/>
              </a:spcAft>
              <a:buClr>
                <a:schemeClr val="accent2"/>
              </a:buClr>
            </a:pPr>
            <a:r>
              <a:rPr lang="en-US" sz="2000" b="1" dirty="0">
                <a:solidFill>
                  <a:schemeClr val="accent6"/>
                </a:solidFill>
                <a:latin typeface="+mj-lt"/>
              </a:rPr>
              <a:t>INVESTORS </a:t>
            </a:r>
            <a:r>
              <a:rPr lang="en-US" sz="2000" b="1" dirty="0" smtClean="0">
                <a:solidFill>
                  <a:schemeClr val="accent6"/>
                </a:solidFill>
                <a:latin typeface="+mj-lt"/>
              </a:rPr>
              <a:t>SHOULD GET </a:t>
            </a:r>
            <a:br>
              <a:rPr lang="en-US" sz="2000" b="1" dirty="0" smtClean="0">
                <a:solidFill>
                  <a:schemeClr val="accent6"/>
                </a:solidFill>
                <a:latin typeface="+mj-lt"/>
              </a:rPr>
            </a:br>
            <a:r>
              <a:rPr lang="en-US" sz="2000" b="1" dirty="0" smtClean="0">
                <a:solidFill>
                  <a:schemeClr val="accent6"/>
                </a:solidFill>
                <a:latin typeface="+mj-lt"/>
              </a:rPr>
              <a:t>THE FULL MATCH</a:t>
            </a:r>
            <a:endParaRPr lang="en-US" sz="2000" b="1" dirty="0">
              <a:solidFill>
                <a:schemeClr val="accent6"/>
              </a:solidFill>
              <a:latin typeface="+mj-lt"/>
            </a:endParaRPr>
          </a:p>
        </p:txBody>
      </p:sp>
      <p:sp>
        <p:nvSpPr>
          <p:cNvPr id="42" name="TextBox 41"/>
          <p:cNvSpPr txBox="1"/>
          <p:nvPr/>
        </p:nvSpPr>
        <p:spPr>
          <a:xfrm>
            <a:off x="1252223" y="5179661"/>
            <a:ext cx="2833743" cy="369332"/>
          </a:xfrm>
          <a:prstGeom prst="rect">
            <a:avLst/>
          </a:prstGeom>
          <a:noFill/>
        </p:spPr>
        <p:txBody>
          <a:bodyPr wrap="square" lIns="0" tIns="0" rIns="0" bIns="0" rtlCol="0">
            <a:spAutoFit/>
          </a:bodyPr>
          <a:lstStyle/>
          <a:p>
            <a:pPr>
              <a:spcAft>
                <a:spcPts val="1000"/>
              </a:spcAft>
              <a:buClr>
                <a:schemeClr val="accent2"/>
              </a:buClr>
            </a:pPr>
            <a:r>
              <a:rPr lang="en-US" sz="1200" dirty="0">
                <a:solidFill>
                  <a:schemeClr val="accent6"/>
                </a:solidFill>
              </a:rPr>
              <a:t>Consider increasing contributions by 2% gradually to build toward </a:t>
            </a:r>
            <a:r>
              <a:rPr lang="en-US" sz="1200" dirty="0" smtClean="0">
                <a:solidFill>
                  <a:schemeClr val="accent6"/>
                </a:solidFill>
              </a:rPr>
              <a:t>a 15</a:t>
            </a:r>
            <a:r>
              <a:rPr lang="en-US" sz="1200" dirty="0">
                <a:solidFill>
                  <a:schemeClr val="accent6"/>
                </a:solidFill>
              </a:rPr>
              <a:t>% target</a:t>
            </a:r>
          </a:p>
        </p:txBody>
      </p:sp>
      <p:sp>
        <p:nvSpPr>
          <p:cNvPr id="363" name="Isosceles Triangle 25"/>
          <p:cNvSpPr/>
          <p:nvPr/>
        </p:nvSpPr>
        <p:spPr>
          <a:xfrm rot="5400000">
            <a:off x="4489350" y="1666039"/>
            <a:ext cx="322108" cy="16787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030876823"/>
              </p:ext>
            </p:extLst>
          </p:nvPr>
        </p:nvGraphicFramePr>
        <p:xfrm>
          <a:off x="5038725" y="1053794"/>
          <a:ext cx="3744418" cy="4084641"/>
        </p:xfrm>
        <a:graphic>
          <a:graphicData uri="http://schemas.openxmlformats.org/drawingml/2006/table">
            <a:tbl>
              <a:tblPr firstRow="1" bandRow="1">
                <a:tableStyleId>{5940675A-B579-460E-94D1-54222C63F5DA}</a:tableStyleId>
              </a:tblPr>
              <a:tblGrid>
                <a:gridCol w="1131416"/>
                <a:gridCol w="2613002"/>
              </a:tblGrid>
              <a:tr h="453849">
                <a:tc>
                  <a:txBody>
                    <a:bodyPr/>
                    <a:lstStyle/>
                    <a:p>
                      <a:pPr algn="ctr"/>
                      <a:r>
                        <a:rPr lang="en-US" sz="1100" dirty="0" smtClean="0">
                          <a:solidFill>
                            <a:srgbClr val="3B3B3B"/>
                          </a:solidFill>
                        </a:rPr>
                        <a:t>Investor's Age:</a:t>
                      </a:r>
                      <a:endParaRPr lang="en-US" sz="1100" dirty="0">
                        <a:solidFill>
                          <a:srgbClr val="3B3B3B"/>
                        </a:solidFill>
                      </a:endParaRPr>
                    </a:p>
                  </a:txBody>
                  <a:tcPr anchor="b">
                    <a:lnL w="12700" cmpd="sng">
                      <a:noFill/>
                    </a:lnL>
                    <a:lnR w="12700" cmpd="sng">
                      <a:noFill/>
                    </a:lnR>
                    <a:lnT w="12700" cmpd="sng">
                      <a:noFill/>
                    </a:lnT>
                    <a:lnB w="3175"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solidFill>
                            <a:srgbClr val="3B3B3B"/>
                          </a:solidFill>
                        </a:rPr>
                        <a:t>Savings Benchmarks:</a:t>
                      </a:r>
                      <a:endParaRPr lang="en-US" sz="1100" dirty="0">
                        <a:solidFill>
                          <a:srgbClr val="3B3B3B"/>
                        </a:solidFill>
                      </a:endParaRPr>
                    </a:p>
                  </a:txBody>
                  <a:tcPr anchor="b">
                    <a:lnL w="12700" cmpd="sng">
                      <a:noFill/>
                    </a:lnL>
                    <a:lnR w="12700" cmpd="sng">
                      <a:noFill/>
                    </a:lnR>
                    <a:lnT w="12700" cmpd="sng">
                      <a:noFill/>
                    </a:lnT>
                    <a:lnB w="3175"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30</a:t>
                      </a:r>
                      <a:endParaRPr lang="en-US" sz="1400" kern="1200" dirty="0">
                        <a:solidFill>
                          <a:srgbClr val="3B3B3B"/>
                        </a:solidFill>
                        <a:latin typeface="+mn-lt"/>
                        <a:ea typeface="+mn-ea"/>
                        <a:cs typeface="+mn-cs"/>
                      </a:endParaRPr>
                    </a:p>
                  </a:txBody>
                  <a:tcPr anchor="ctr">
                    <a:lnL w="12700" cmpd="sng">
                      <a:noFill/>
                    </a:lnL>
                    <a:lnR w="12700" cmpd="sng">
                      <a:noFill/>
                    </a:lnR>
                    <a:lnT w="3175" cap="flat" cmpd="sng" algn="ctr">
                      <a:solidFill>
                        <a:srgbClr val="3B3B3B"/>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half of salary saved</a:t>
                      </a:r>
                      <a:r>
                        <a:rPr lang="en-US" sz="1400" kern="1200" baseline="0" dirty="0" smtClean="0">
                          <a:solidFill>
                            <a:srgbClr val="3B3B3B"/>
                          </a:solidFill>
                          <a:latin typeface="+mn-lt"/>
                          <a:ea typeface="+mn-ea"/>
                          <a:cs typeface="+mn-cs"/>
                        </a:rPr>
                        <a:t> </a:t>
                      </a:r>
                      <a:r>
                        <a:rPr lang="en-US" sz="1400" kern="1200" dirty="0" smtClean="0">
                          <a:solidFill>
                            <a:srgbClr val="3B3B3B"/>
                          </a:solidFill>
                          <a:latin typeface="+mn-lt"/>
                          <a:ea typeface="+mn-ea"/>
                          <a:cs typeface="+mn-cs"/>
                        </a:rPr>
                        <a:t>today</a:t>
                      </a:r>
                    </a:p>
                  </a:txBody>
                  <a:tcPr anchor="ctr">
                    <a:lnL w="12700" cmpd="sng">
                      <a:noFill/>
                    </a:lnL>
                    <a:lnR w="12700" cmpd="sng">
                      <a:noFill/>
                    </a:lnR>
                    <a:lnT w="3175" cap="flat" cmpd="sng" algn="ctr">
                      <a:solidFill>
                        <a:srgbClr val="3B3B3B"/>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35</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1x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40</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2x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45</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4x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50</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6x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55</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8x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60</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10x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65</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12x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cxnSp>
        <p:nvCxnSpPr>
          <p:cNvPr id="15" name="Straight Connector 14"/>
          <p:cNvCxnSpPr/>
          <p:nvPr/>
        </p:nvCxnSpPr>
        <p:spPr>
          <a:xfrm>
            <a:off x="4563746" y="1063924"/>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13" name="Rectangle 3"/>
          <p:cNvSpPr>
            <a:spLocks noChangeArrowheads="1"/>
          </p:cNvSpPr>
          <p:nvPr/>
        </p:nvSpPr>
        <p:spPr bwMode="auto">
          <a:xfrm>
            <a:off x="990601" y="5811560"/>
            <a:ext cx="746142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182880" anchor="b">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SzPct val="75000"/>
              <a:buNone/>
            </a:pPr>
            <a:r>
              <a:rPr lang="en-US" altLang="en-US" sz="800" dirty="0">
                <a:solidFill>
                  <a:srgbClr val="3B3B3B"/>
                </a:solidFill>
                <a:latin typeface="Arial" pitchFamily="34" charset="0"/>
                <a:cs typeface="Arial" pitchFamily="34" charset="0"/>
              </a:rPr>
              <a:t>Assumptions: Individuals have saved (from age 25 to a retirement age of 65) 15% of their annual salary (increased by 3% each year) in a tax-deferred retirement account with a </a:t>
            </a:r>
            <a:r>
              <a:rPr lang="en-US" altLang="en-US" sz="800" dirty="0" smtClean="0">
                <a:solidFill>
                  <a:srgbClr val="3B3B3B"/>
                </a:solidFill>
                <a:latin typeface="Arial" pitchFamily="34" charset="0"/>
                <a:cs typeface="Arial" pitchFamily="34" charset="0"/>
              </a:rPr>
              <a:t>preretirement </a:t>
            </a:r>
            <a:r>
              <a:rPr lang="en-US" altLang="en-US" sz="800" dirty="0">
                <a:solidFill>
                  <a:srgbClr val="3B3B3B"/>
                </a:solidFill>
                <a:latin typeface="Arial" pitchFamily="34" charset="0"/>
                <a:cs typeface="Arial" pitchFamily="34" charset="0"/>
              </a:rPr>
              <a:t>portfolio consisting of 60% stocks/30% bonds/10% short-term bonds, changing to 40% stocks/40% bonds/20% short-term bonds during retirement. </a:t>
            </a:r>
            <a:r>
              <a:rPr lang="en-US" altLang="en-US" sz="800" dirty="0" smtClean="0">
                <a:solidFill>
                  <a:srgbClr val="3B3B3B"/>
                </a:solidFill>
                <a:latin typeface="Arial" pitchFamily="34" charset="0"/>
                <a:cs typeface="Arial" pitchFamily="34" charset="0"/>
              </a:rPr>
              <a:t>Gross </a:t>
            </a:r>
            <a:r>
              <a:rPr lang="en-US" altLang="en-US" sz="800" dirty="0">
                <a:solidFill>
                  <a:srgbClr val="3B3B3B"/>
                </a:solidFill>
                <a:latin typeface="Arial" pitchFamily="34" charset="0"/>
                <a:cs typeface="Arial" pitchFamily="34" charset="0"/>
              </a:rPr>
              <a:t>retirement income through age 95 is estimated to equal 75% of </a:t>
            </a:r>
            <a:r>
              <a:rPr lang="en-US" altLang="en-US" sz="800" dirty="0" smtClean="0">
                <a:solidFill>
                  <a:srgbClr val="3B3B3B"/>
                </a:solidFill>
                <a:latin typeface="Arial" pitchFamily="34" charset="0"/>
                <a:cs typeface="Arial" pitchFamily="34" charset="0"/>
              </a:rPr>
              <a:t>preretirement </a:t>
            </a:r>
            <a:r>
              <a:rPr lang="en-US" altLang="en-US" sz="800" dirty="0">
                <a:solidFill>
                  <a:srgbClr val="3B3B3B"/>
                </a:solidFill>
                <a:latin typeface="Arial" pitchFamily="34" charset="0"/>
                <a:cs typeface="Arial" pitchFamily="34" charset="0"/>
              </a:rPr>
              <a:t>salary, consists of annual retirement account withdrawals </a:t>
            </a:r>
            <a:r>
              <a:rPr lang="en-US" altLang="en-US" sz="800" dirty="0" smtClean="0">
                <a:solidFill>
                  <a:srgbClr val="3B3B3B"/>
                </a:solidFill>
                <a:latin typeface="Arial" pitchFamily="34" charset="0"/>
                <a:cs typeface="Arial" pitchFamily="34" charset="0"/>
              </a:rPr>
              <a:t/>
            </a:r>
            <a:br>
              <a:rPr lang="en-US" altLang="en-US" sz="800" dirty="0" smtClean="0">
                <a:solidFill>
                  <a:srgbClr val="3B3B3B"/>
                </a:solidFill>
                <a:latin typeface="Arial" pitchFamily="34" charset="0"/>
                <a:cs typeface="Arial" pitchFamily="34" charset="0"/>
              </a:rPr>
            </a:br>
            <a:r>
              <a:rPr lang="en-US" altLang="en-US" sz="800" dirty="0" smtClean="0">
                <a:solidFill>
                  <a:srgbClr val="3B3B3B"/>
                </a:solidFill>
                <a:latin typeface="Arial" pitchFamily="34" charset="0"/>
                <a:cs typeface="Arial" pitchFamily="34" charset="0"/>
              </a:rPr>
              <a:t>of </a:t>
            </a:r>
            <a:r>
              <a:rPr lang="en-US" altLang="en-US" sz="800" dirty="0">
                <a:solidFill>
                  <a:srgbClr val="3B3B3B"/>
                </a:solidFill>
                <a:latin typeface="Arial" pitchFamily="34" charset="0"/>
                <a:cs typeface="Arial" pitchFamily="34" charset="0"/>
              </a:rPr>
              <a:t>4% plus estimated Social Security benefits (both beginning at age 65), and is increased by 3% annually for </a:t>
            </a:r>
            <a:r>
              <a:rPr lang="en-US" altLang="en-US" sz="800" dirty="0" smtClean="0">
                <a:solidFill>
                  <a:srgbClr val="3B3B3B"/>
                </a:solidFill>
                <a:latin typeface="Arial" pitchFamily="34" charset="0"/>
                <a:cs typeface="Arial" pitchFamily="34" charset="0"/>
              </a:rPr>
              <a:t>inflation. The </a:t>
            </a:r>
            <a:r>
              <a:rPr lang="en-US" altLang="en-US" sz="800" dirty="0">
                <a:solidFill>
                  <a:srgbClr val="3B3B3B"/>
                </a:solidFill>
                <a:latin typeface="Arial" pitchFamily="34" charset="0"/>
                <a:cs typeface="Arial" pitchFamily="34" charset="0"/>
              </a:rPr>
              <a:t>savings benchmark analysis is based on results from the T. Rowe Price Retirement Income Calculator, which considers 1,000 market simulations and an 80% simulation success </a:t>
            </a:r>
            <a:r>
              <a:rPr lang="en-US" altLang="en-US" sz="800" dirty="0" smtClean="0">
                <a:solidFill>
                  <a:srgbClr val="3B3B3B"/>
                </a:solidFill>
                <a:latin typeface="Arial" pitchFamily="34" charset="0"/>
                <a:cs typeface="Arial" pitchFamily="34" charset="0"/>
              </a:rPr>
              <a:t>rate </a:t>
            </a:r>
            <a:r>
              <a:rPr lang="en-US" altLang="en-US" sz="800" dirty="0">
                <a:solidFill>
                  <a:srgbClr val="3B3B3B"/>
                </a:solidFill>
                <a:latin typeface="Arial" pitchFamily="34" charset="0"/>
                <a:cs typeface="Arial" pitchFamily="34" charset="0"/>
              </a:rPr>
              <a:t>using hypothetical age 65 salaries of $70,000, $</a:t>
            </a:r>
            <a:r>
              <a:rPr lang="en-US" altLang="en-US" sz="800" dirty="0" smtClean="0">
                <a:solidFill>
                  <a:srgbClr val="3B3B3B"/>
                </a:solidFill>
                <a:latin typeface="Arial" pitchFamily="34" charset="0"/>
                <a:cs typeface="Arial" pitchFamily="34" charset="0"/>
              </a:rPr>
              <a:t>100,000, and </a:t>
            </a:r>
            <a:r>
              <a:rPr lang="en-US" altLang="en-US" sz="800" dirty="0">
                <a:solidFill>
                  <a:srgbClr val="3B3B3B"/>
                </a:solidFill>
                <a:latin typeface="Arial" pitchFamily="34" charset="0"/>
                <a:cs typeface="Arial" pitchFamily="34" charset="0"/>
              </a:rPr>
              <a:t>$110,000. That tool’s methodology and assumptions are explained in detail at troweprice.com/</a:t>
            </a:r>
            <a:r>
              <a:rPr lang="en-US" altLang="en-US" sz="800" dirty="0" err="1">
                <a:solidFill>
                  <a:srgbClr val="3B3B3B"/>
                </a:solidFill>
                <a:latin typeface="Arial" pitchFamily="34" charset="0"/>
                <a:cs typeface="Arial" pitchFamily="34" charset="0"/>
              </a:rPr>
              <a:t>ric</a:t>
            </a:r>
            <a:r>
              <a:rPr lang="en-US" altLang="en-US" sz="800" dirty="0">
                <a:solidFill>
                  <a:srgbClr val="3B3B3B"/>
                </a:solidFill>
                <a:latin typeface="Arial" pitchFamily="34" charset="0"/>
                <a:cs typeface="Arial" pitchFamily="34" charset="0"/>
              </a:rPr>
              <a:t>. Users should consider their own circumstances</a:t>
            </a:r>
            <a:r>
              <a:rPr lang="en-US" altLang="en-US" sz="800" dirty="0" smtClean="0">
                <a:solidFill>
                  <a:srgbClr val="3B3B3B"/>
                </a:solidFill>
                <a:latin typeface="Arial" pitchFamily="34" charset="0"/>
                <a:cs typeface="Arial" pitchFamily="34" charset="0"/>
              </a:rPr>
              <a:t>. </a:t>
            </a:r>
            <a:r>
              <a:rPr lang="en-US" altLang="en-US" sz="800" dirty="0">
                <a:solidFill>
                  <a:srgbClr val="3B3B3B"/>
                </a:solidFill>
                <a:latin typeface="Arial" pitchFamily="34" charset="0"/>
                <a:cs typeface="Arial" pitchFamily="34" charset="0"/>
              </a:rPr>
              <a:t>Results may not apply to earnings that vary substantially from modeled salaries.</a:t>
            </a:r>
          </a:p>
        </p:txBody>
      </p:sp>
      <p:sp>
        <p:nvSpPr>
          <p:cNvPr id="12" name="Rectangle 11"/>
          <p:cNvSpPr/>
          <p:nvPr/>
        </p:nvSpPr>
        <p:spPr>
          <a:xfrm>
            <a:off x="3222033" y="105572"/>
            <a:ext cx="5746187" cy="310063"/>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Please choose this slide (with company match) or the next slide (without company match</a:t>
            </a:r>
            <a:r>
              <a:rPr lang="en-US" sz="1100" dirty="0" smtClean="0">
                <a:solidFill>
                  <a:srgbClr val="FF00FF"/>
                </a:solidFill>
              </a:rPr>
              <a:t>).</a:t>
            </a:r>
          </a:p>
        </p:txBody>
      </p:sp>
    </p:spTree>
    <p:extLst>
      <p:ext uri="{BB962C8B-B14F-4D97-AF65-F5344CB8AC3E}">
        <p14:creationId xmlns:p14="http://schemas.microsoft.com/office/powerpoint/2010/main" val="42543417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7" nodeType="withEffect">
                                  <p:stCondLst>
                                    <p:cond delay="250"/>
                                  </p:stCondLst>
                                  <p:childTnLst>
                                    <p:set>
                                      <p:cBhvr>
                                        <p:cTn id="14" dur="1" fill="hold">
                                          <p:stCondLst>
                                            <p:cond delay="0"/>
                                          </p:stCondLst>
                                        </p:cTn>
                                        <p:tgtEl>
                                          <p:spTgt spid="363"/>
                                        </p:tgtEl>
                                        <p:attrNameLst>
                                          <p:attrName>style.visibility</p:attrName>
                                        </p:attrNameLst>
                                      </p:cBhvr>
                                      <p:to>
                                        <p:strVal val="visible"/>
                                      </p:to>
                                    </p:set>
                                    <p:animEffect transition="in" filter="fade">
                                      <p:cBhvr>
                                        <p:cTn id="15" dur="500"/>
                                        <p:tgtEl>
                                          <p:spTgt spid="363"/>
                                        </p:tgtEl>
                                      </p:cBhvr>
                                    </p:animEffect>
                                  </p:childTnLst>
                                </p:cTn>
                              </p:par>
                            </p:childTnLst>
                          </p:cTn>
                        </p:par>
                        <p:par>
                          <p:cTn id="16" fill="hold">
                            <p:stCondLst>
                              <p:cond delay="750"/>
                            </p:stCondLst>
                            <p:childTnLst>
                              <p:par>
                                <p:cTn id="17" presetID="42" presetClass="path" presetSubtype="0" accel="50000" decel="50000" fill="hold" grpId="0" nodeType="afterEffect">
                                  <p:stCondLst>
                                    <p:cond delay="250"/>
                                  </p:stCondLst>
                                  <p:childTnLst>
                                    <p:animMotion origin="layout" path="M 4.44444E-6 -2.22222E-6 L 4.44444E-6 0.06366 " pathEditMode="relative" rAng="0" ptsTypes="AA">
                                      <p:cBhvr>
                                        <p:cTn id="18" dur="750" fill="hold"/>
                                        <p:tgtEl>
                                          <p:spTgt spid="363"/>
                                        </p:tgtEl>
                                        <p:attrNameLst>
                                          <p:attrName>ppt_x</p:attrName>
                                          <p:attrName>ppt_y</p:attrName>
                                        </p:attrNameLst>
                                      </p:cBhvr>
                                      <p:rCtr x="0" y="3171"/>
                                    </p:animMotion>
                                  </p:childTnLst>
                                </p:cTn>
                              </p:par>
                            </p:childTnLst>
                          </p:cTn>
                        </p:par>
                        <p:par>
                          <p:cTn id="19" fill="hold">
                            <p:stCondLst>
                              <p:cond delay="1750"/>
                            </p:stCondLst>
                            <p:childTnLst>
                              <p:par>
                                <p:cTn id="20" presetID="42" presetClass="path" presetSubtype="0" accel="50000" decel="50000" fill="hold" grpId="1" nodeType="afterEffect">
                                  <p:stCondLst>
                                    <p:cond delay="250"/>
                                  </p:stCondLst>
                                  <p:childTnLst>
                                    <p:animMotion origin="layout" path="M 4.44444E-6 0.06366 L 4.44444E-6 0.13009 " pathEditMode="relative" rAng="0" ptsTypes="AA">
                                      <p:cBhvr>
                                        <p:cTn id="21" dur="750" fill="hold"/>
                                        <p:tgtEl>
                                          <p:spTgt spid="363"/>
                                        </p:tgtEl>
                                        <p:attrNameLst>
                                          <p:attrName>ppt_x</p:attrName>
                                          <p:attrName>ppt_y</p:attrName>
                                        </p:attrNameLst>
                                      </p:cBhvr>
                                      <p:rCtr x="0" y="3310"/>
                                    </p:animMotion>
                                  </p:childTnLst>
                                </p:cTn>
                              </p:par>
                            </p:childTnLst>
                          </p:cTn>
                        </p:par>
                        <p:par>
                          <p:cTn id="22" fill="hold">
                            <p:stCondLst>
                              <p:cond delay="2750"/>
                            </p:stCondLst>
                            <p:childTnLst>
                              <p:par>
                                <p:cTn id="23" presetID="42" presetClass="path" presetSubtype="0" accel="50000" decel="50000" fill="hold" grpId="2" nodeType="afterEffect">
                                  <p:stCondLst>
                                    <p:cond delay="250"/>
                                  </p:stCondLst>
                                  <p:childTnLst>
                                    <p:animMotion origin="layout" path="M 4.44444E-6 0.13009 L 4.44444E-6 0.19283 " pathEditMode="relative" rAng="0" ptsTypes="AA">
                                      <p:cBhvr>
                                        <p:cTn id="24" dur="750" fill="hold"/>
                                        <p:tgtEl>
                                          <p:spTgt spid="363"/>
                                        </p:tgtEl>
                                        <p:attrNameLst>
                                          <p:attrName>ppt_x</p:attrName>
                                          <p:attrName>ppt_y</p:attrName>
                                        </p:attrNameLst>
                                      </p:cBhvr>
                                      <p:rCtr x="0" y="3125"/>
                                    </p:animMotion>
                                  </p:childTnLst>
                                </p:cTn>
                              </p:par>
                            </p:childTnLst>
                          </p:cTn>
                        </p:par>
                        <p:par>
                          <p:cTn id="25" fill="hold">
                            <p:stCondLst>
                              <p:cond delay="3750"/>
                            </p:stCondLst>
                            <p:childTnLst>
                              <p:par>
                                <p:cTn id="26" presetID="42" presetClass="path" presetSubtype="0" accel="50000" decel="50000" fill="hold" grpId="3" nodeType="afterEffect">
                                  <p:stCondLst>
                                    <p:cond delay="250"/>
                                  </p:stCondLst>
                                  <p:childTnLst>
                                    <p:animMotion origin="layout" path="M 4.44444E-6 0.19283 L 4.44444E-6 0.25625 " pathEditMode="relative" rAng="0" ptsTypes="AA">
                                      <p:cBhvr>
                                        <p:cTn id="27" dur="750" fill="hold"/>
                                        <p:tgtEl>
                                          <p:spTgt spid="363"/>
                                        </p:tgtEl>
                                        <p:attrNameLst>
                                          <p:attrName>ppt_x</p:attrName>
                                          <p:attrName>ppt_y</p:attrName>
                                        </p:attrNameLst>
                                      </p:cBhvr>
                                      <p:rCtr x="0" y="3171"/>
                                    </p:animMotion>
                                  </p:childTnLst>
                                </p:cTn>
                              </p:par>
                            </p:childTnLst>
                          </p:cTn>
                        </p:par>
                        <p:par>
                          <p:cTn id="28" fill="hold">
                            <p:stCondLst>
                              <p:cond delay="4750"/>
                            </p:stCondLst>
                            <p:childTnLst>
                              <p:par>
                                <p:cTn id="29" presetID="42" presetClass="path" presetSubtype="0" accel="50000" decel="50000" fill="hold" grpId="4" nodeType="afterEffect">
                                  <p:stCondLst>
                                    <p:cond delay="250"/>
                                  </p:stCondLst>
                                  <p:childTnLst>
                                    <p:animMotion origin="layout" path="M 4.44444E-6 0.25625 L 4.44444E-6 0.32107 " pathEditMode="relative" rAng="0" ptsTypes="AA">
                                      <p:cBhvr>
                                        <p:cTn id="30" dur="750" fill="hold"/>
                                        <p:tgtEl>
                                          <p:spTgt spid="363"/>
                                        </p:tgtEl>
                                        <p:attrNameLst>
                                          <p:attrName>ppt_x</p:attrName>
                                          <p:attrName>ppt_y</p:attrName>
                                        </p:attrNameLst>
                                      </p:cBhvr>
                                      <p:rCtr x="0" y="3241"/>
                                    </p:animMotion>
                                  </p:childTnLst>
                                </p:cTn>
                              </p:par>
                            </p:childTnLst>
                          </p:cTn>
                        </p:par>
                        <p:par>
                          <p:cTn id="31" fill="hold">
                            <p:stCondLst>
                              <p:cond delay="5750"/>
                            </p:stCondLst>
                            <p:childTnLst>
                              <p:par>
                                <p:cTn id="32" presetID="42" presetClass="path" presetSubtype="0" accel="50000" decel="50000" fill="hold" grpId="5" nodeType="afterEffect">
                                  <p:stCondLst>
                                    <p:cond delay="250"/>
                                  </p:stCondLst>
                                  <p:childTnLst>
                                    <p:animMotion origin="layout" path="M 4.44444E-6 0.32106 L 4.44444E-6 0.38542 " pathEditMode="relative" rAng="0" ptsTypes="AA">
                                      <p:cBhvr>
                                        <p:cTn id="33" dur="750" fill="hold"/>
                                        <p:tgtEl>
                                          <p:spTgt spid="363"/>
                                        </p:tgtEl>
                                        <p:attrNameLst>
                                          <p:attrName>ppt_x</p:attrName>
                                          <p:attrName>ppt_y</p:attrName>
                                        </p:attrNameLst>
                                      </p:cBhvr>
                                      <p:rCtr x="0" y="3241"/>
                                    </p:animMotion>
                                  </p:childTnLst>
                                </p:cTn>
                              </p:par>
                            </p:childTnLst>
                          </p:cTn>
                        </p:par>
                        <p:par>
                          <p:cTn id="34" fill="hold">
                            <p:stCondLst>
                              <p:cond delay="6750"/>
                            </p:stCondLst>
                            <p:childTnLst>
                              <p:par>
                                <p:cTn id="35" presetID="42" presetClass="path" presetSubtype="0" accel="50000" decel="50000" fill="hold" grpId="6" nodeType="afterEffect">
                                  <p:stCondLst>
                                    <p:cond delay="250"/>
                                  </p:stCondLst>
                                  <p:childTnLst>
                                    <p:animMotion origin="layout" path="M 4.44444E-6 0.38542 L 4.44444E-6 0.45301 " pathEditMode="relative" rAng="0" ptsTypes="AA">
                                      <p:cBhvr>
                                        <p:cTn id="36" dur="750" fill="hold"/>
                                        <p:tgtEl>
                                          <p:spTgt spid="363"/>
                                        </p:tgtEl>
                                        <p:attrNameLst>
                                          <p:attrName>ppt_x</p:attrName>
                                          <p:attrName>ppt_y</p:attrName>
                                        </p:attrNameLst>
                                      </p:cBhvr>
                                      <p:rCtr x="0" y="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63" grpId="0" animBg="1"/>
      <p:bldP spid="363" grpId="1" animBg="1"/>
      <p:bldP spid="363" grpId="2" animBg="1"/>
      <p:bldP spid="363" grpId="3" animBg="1"/>
      <p:bldP spid="363" grpId="4" animBg="1"/>
      <p:bldP spid="363" grpId="5" animBg="1"/>
      <p:bldP spid="363" grpId="6" animBg="1"/>
      <p:bldP spid="363" grpId="7"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52223" y="4480749"/>
            <a:ext cx="1120274" cy="369332"/>
          </a:xfrm>
          <a:prstGeom prst="rect">
            <a:avLst/>
          </a:prstGeom>
          <a:noFill/>
        </p:spPr>
        <p:txBody>
          <a:bodyPr wrap="square" lIns="0" tIns="0" rIns="0" bIns="0" rtlCol="0">
            <a:spAutoFit/>
          </a:bodyPr>
          <a:lstStyle/>
          <a:p>
            <a:pPr>
              <a:spcAft>
                <a:spcPts val="1000"/>
              </a:spcAft>
              <a:buClr>
                <a:schemeClr val="accent2"/>
              </a:buClr>
            </a:pPr>
            <a:r>
              <a:rPr lang="en-US" sz="2400" b="1" dirty="0" smtClean="0">
                <a:solidFill>
                  <a:schemeClr val="accent6"/>
                </a:solidFill>
                <a:latin typeface="+mj-lt"/>
              </a:rPr>
              <a:t>SAVE</a:t>
            </a:r>
            <a:endParaRPr lang="en-US" sz="2400" b="1" dirty="0">
              <a:solidFill>
                <a:schemeClr val="accent6"/>
              </a:solidFill>
              <a:latin typeface="+mj-lt"/>
            </a:endParaRPr>
          </a:p>
        </p:txBody>
      </p:sp>
      <p:sp>
        <p:nvSpPr>
          <p:cNvPr id="15" name="Rectangle 5"/>
          <p:cNvSpPr/>
          <p:nvPr/>
        </p:nvSpPr>
        <p:spPr>
          <a:xfrm>
            <a:off x="2638085" y="4344818"/>
            <a:ext cx="1268590" cy="913385"/>
          </a:xfrm>
          <a:prstGeom prst="rect">
            <a:avLst/>
          </a:prstGeom>
        </p:spPr>
        <p:txBody>
          <a:bodyPr wrap="none" lIns="0" tIns="0" rIns="0" bIns="0">
            <a:noAutofit/>
          </a:bodyPr>
          <a:lstStyle/>
          <a:p>
            <a:pPr lvl="0" algn="ctr">
              <a:spcAft>
                <a:spcPts val="1000"/>
              </a:spcAft>
              <a:buClr>
                <a:srgbClr val="05C3DE"/>
              </a:buClr>
            </a:pPr>
            <a:r>
              <a:rPr lang="en-US" sz="6000" b="1" dirty="0">
                <a:solidFill>
                  <a:schemeClr val="accent6"/>
                </a:solidFill>
                <a:latin typeface="Arial Black"/>
              </a:rPr>
              <a:t>6%</a:t>
            </a:r>
          </a:p>
        </p:txBody>
      </p:sp>
      <p:sp>
        <p:nvSpPr>
          <p:cNvPr id="20" name="TextBox 19"/>
          <p:cNvSpPr txBox="1"/>
          <p:nvPr/>
        </p:nvSpPr>
        <p:spPr>
          <a:xfrm rot="5400000">
            <a:off x="8194992" y="1060549"/>
            <a:ext cx="2428875" cy="307777"/>
          </a:xfrm>
          <a:prstGeom prst="rect">
            <a:avLst/>
          </a:prstGeom>
          <a:solidFill>
            <a:srgbClr val="FF00FF"/>
          </a:solidFill>
        </p:spPr>
        <p:txBody>
          <a:bodyPr wrap="square" lIns="91440" tIns="0" rIns="91440" bIns="0" rtlCol="0" anchor="ctr" anchorCtr="0">
            <a:spAutoFit/>
          </a:bodyPr>
          <a:lstStyle/>
          <a:p>
            <a:pPr>
              <a:spcAft>
                <a:spcPts val="1000"/>
              </a:spcAft>
              <a:buClr>
                <a:schemeClr val="accent2"/>
              </a:buClr>
            </a:pPr>
            <a:r>
              <a:rPr lang="en-US" sz="2000" b="1" dirty="0" smtClean="0">
                <a:solidFill>
                  <a:schemeClr val="bg1"/>
                </a:solidFill>
              </a:rPr>
              <a:t>USE IF NO MATCH</a:t>
            </a:r>
            <a:endParaRPr lang="en-US" sz="2000" b="1" dirty="0">
              <a:solidFill>
                <a:schemeClr val="bg1"/>
              </a:solidFill>
            </a:endParaRPr>
          </a:p>
        </p:txBody>
      </p:sp>
      <p:sp>
        <p:nvSpPr>
          <p:cNvPr id="21" name="Title 1"/>
          <p:cNvSpPr>
            <a:spLocks noGrp="1"/>
          </p:cNvSpPr>
          <p:nvPr>
            <p:ph type="title"/>
          </p:nvPr>
        </p:nvSpPr>
        <p:spPr>
          <a:xfrm>
            <a:off x="990600" y="266701"/>
            <a:ext cx="7467600" cy="723900"/>
          </a:xfrm>
        </p:spPr>
        <p:txBody>
          <a:bodyPr/>
          <a:lstStyle/>
          <a:p>
            <a:r>
              <a:rPr lang="en-US" cap="all" dirty="0" smtClean="0"/>
              <a:t>Retirement savings: </a:t>
            </a:r>
            <a:r>
              <a:rPr lang="en-US" cap="all" dirty="0" smtClean="0">
                <a:solidFill>
                  <a:schemeClr val="tx2"/>
                </a:solidFill>
              </a:rPr>
              <a:t>HOW MUCH?</a:t>
            </a:r>
            <a:endParaRPr lang="en-US" cap="all" dirty="0">
              <a:solidFill>
                <a:schemeClr val="tx2"/>
              </a:solidFill>
            </a:endParaRPr>
          </a:p>
        </p:txBody>
      </p:sp>
      <p:grpSp>
        <p:nvGrpSpPr>
          <p:cNvPr id="17" name="Group 16"/>
          <p:cNvGrpSpPr/>
          <p:nvPr/>
        </p:nvGrpSpPr>
        <p:grpSpPr>
          <a:xfrm>
            <a:off x="992188" y="1580283"/>
            <a:ext cx="2361027" cy="2327773"/>
            <a:chOff x="953777" y="1584957"/>
            <a:chExt cx="1758154" cy="1733391"/>
          </a:xfrm>
          <a:solidFill>
            <a:schemeClr val="accent6"/>
          </a:solidFill>
        </p:grpSpPr>
        <p:sp>
          <p:nvSpPr>
            <p:cNvPr id="22" name="Oval 21"/>
            <p:cNvSpPr/>
            <p:nvPr/>
          </p:nvSpPr>
          <p:spPr>
            <a:xfrm>
              <a:off x="953777" y="1584957"/>
              <a:ext cx="1758154" cy="1733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solidFill>
              </a:endParaRPr>
            </a:p>
          </p:txBody>
        </p:sp>
        <p:sp>
          <p:nvSpPr>
            <p:cNvPr id="23" name="TextBox 22"/>
            <p:cNvSpPr txBox="1"/>
            <p:nvPr/>
          </p:nvSpPr>
          <p:spPr>
            <a:xfrm>
              <a:off x="1125414" y="2039114"/>
              <a:ext cx="1488832" cy="825076"/>
            </a:xfrm>
            <a:prstGeom prst="rect">
              <a:avLst/>
            </a:prstGeom>
            <a:grpFill/>
            <a:ln>
              <a:noFill/>
            </a:ln>
          </p:spPr>
          <p:txBody>
            <a:bodyPr wrap="square" lIns="0" tIns="0" rIns="0" bIns="0" rtlCol="0">
              <a:spAutoFit/>
            </a:bodyPr>
            <a:lstStyle/>
            <a:p>
              <a:pPr>
                <a:spcAft>
                  <a:spcPts val="1000"/>
                </a:spcAft>
                <a:buClr>
                  <a:schemeClr val="accent2"/>
                </a:buClr>
              </a:pPr>
              <a:r>
                <a:rPr lang="en-US" sz="7200" b="1" dirty="0" smtClean="0">
                  <a:solidFill>
                    <a:schemeClr val="bg1"/>
                  </a:solidFill>
                </a:rPr>
                <a:t>15%</a:t>
              </a:r>
              <a:endParaRPr lang="en-US" sz="7200" b="1" dirty="0">
                <a:solidFill>
                  <a:schemeClr val="bg1"/>
                </a:solidFill>
              </a:endParaRPr>
            </a:p>
          </p:txBody>
        </p:sp>
      </p:grpSp>
      <p:sp>
        <p:nvSpPr>
          <p:cNvPr id="26" name="TextBox 25"/>
          <p:cNvSpPr txBox="1"/>
          <p:nvPr/>
        </p:nvSpPr>
        <p:spPr>
          <a:xfrm>
            <a:off x="1252223" y="5179662"/>
            <a:ext cx="2833743" cy="369332"/>
          </a:xfrm>
          <a:prstGeom prst="rect">
            <a:avLst/>
          </a:prstGeom>
          <a:noFill/>
        </p:spPr>
        <p:txBody>
          <a:bodyPr wrap="square" lIns="0" tIns="0" rIns="0" bIns="0" rtlCol="0">
            <a:spAutoFit/>
          </a:bodyPr>
          <a:lstStyle/>
          <a:p>
            <a:pPr>
              <a:spcAft>
                <a:spcPts val="1000"/>
              </a:spcAft>
              <a:buClr>
                <a:schemeClr val="accent2"/>
              </a:buClr>
            </a:pPr>
            <a:r>
              <a:rPr lang="en-US" sz="1200" dirty="0">
                <a:solidFill>
                  <a:schemeClr val="accent6"/>
                </a:solidFill>
              </a:rPr>
              <a:t>Consider increasing contributions by 2% gradually to build </a:t>
            </a:r>
            <a:r>
              <a:rPr lang="en-US" sz="1200" dirty="0" smtClean="0">
                <a:solidFill>
                  <a:schemeClr val="accent6"/>
                </a:solidFill>
              </a:rPr>
              <a:t>toward a </a:t>
            </a:r>
            <a:r>
              <a:rPr lang="en-US" sz="1200" dirty="0">
                <a:solidFill>
                  <a:schemeClr val="accent6"/>
                </a:solidFill>
              </a:rPr>
              <a:t>15% target</a:t>
            </a:r>
          </a:p>
        </p:txBody>
      </p:sp>
      <p:sp>
        <p:nvSpPr>
          <p:cNvPr id="27" name="Isosceles Triangle 25"/>
          <p:cNvSpPr/>
          <p:nvPr/>
        </p:nvSpPr>
        <p:spPr>
          <a:xfrm rot="5400000">
            <a:off x="4489350" y="1666039"/>
            <a:ext cx="322108" cy="167877"/>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graphicFrame>
        <p:nvGraphicFramePr>
          <p:cNvPr id="28" name="Table 27"/>
          <p:cNvGraphicFramePr>
            <a:graphicFrameLocks noGrp="1"/>
          </p:cNvGraphicFramePr>
          <p:nvPr>
            <p:extLst>
              <p:ext uri="{D42A27DB-BD31-4B8C-83A1-F6EECF244321}">
                <p14:modId xmlns:p14="http://schemas.microsoft.com/office/powerpoint/2010/main" val="2070289026"/>
              </p:ext>
            </p:extLst>
          </p:nvPr>
        </p:nvGraphicFramePr>
        <p:xfrm>
          <a:off x="5038725" y="1053794"/>
          <a:ext cx="3744418" cy="4084641"/>
        </p:xfrm>
        <a:graphic>
          <a:graphicData uri="http://schemas.openxmlformats.org/drawingml/2006/table">
            <a:tbl>
              <a:tblPr firstRow="1" bandRow="1">
                <a:tableStyleId>{5940675A-B579-460E-94D1-54222C63F5DA}</a:tableStyleId>
              </a:tblPr>
              <a:tblGrid>
                <a:gridCol w="1131416"/>
                <a:gridCol w="2613002"/>
              </a:tblGrid>
              <a:tr h="453849">
                <a:tc>
                  <a:txBody>
                    <a:bodyPr/>
                    <a:lstStyle/>
                    <a:p>
                      <a:pPr algn="ctr"/>
                      <a:r>
                        <a:rPr lang="en-US" sz="1100" dirty="0" smtClean="0">
                          <a:solidFill>
                            <a:srgbClr val="3B3B3B"/>
                          </a:solidFill>
                        </a:rPr>
                        <a:t>Investor's Age:</a:t>
                      </a:r>
                      <a:endParaRPr lang="en-US" sz="1100" dirty="0">
                        <a:solidFill>
                          <a:srgbClr val="3B3B3B"/>
                        </a:solidFill>
                      </a:endParaRPr>
                    </a:p>
                  </a:txBody>
                  <a:tcPr anchor="b">
                    <a:lnL w="12700" cmpd="sng">
                      <a:noFill/>
                    </a:lnL>
                    <a:lnR w="12700" cmpd="sng">
                      <a:noFill/>
                    </a:lnR>
                    <a:lnT w="12700" cmpd="sng">
                      <a:noFill/>
                    </a:lnT>
                    <a:lnB w="3175"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solidFill>
                            <a:srgbClr val="3B3B3B"/>
                          </a:solidFill>
                        </a:rPr>
                        <a:t>Savings Benchmarks:</a:t>
                      </a:r>
                      <a:endParaRPr lang="en-US" sz="1100" dirty="0">
                        <a:solidFill>
                          <a:srgbClr val="3B3B3B"/>
                        </a:solidFill>
                      </a:endParaRPr>
                    </a:p>
                  </a:txBody>
                  <a:tcPr anchor="b">
                    <a:lnL w="12700" cmpd="sng">
                      <a:noFill/>
                    </a:lnL>
                    <a:lnR w="12700" cmpd="sng">
                      <a:noFill/>
                    </a:lnR>
                    <a:lnT w="12700" cmpd="sng">
                      <a:noFill/>
                    </a:lnT>
                    <a:lnB w="3175"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30</a:t>
                      </a:r>
                      <a:endParaRPr lang="en-US" sz="1400" kern="1200" dirty="0">
                        <a:solidFill>
                          <a:srgbClr val="3B3B3B"/>
                        </a:solidFill>
                        <a:latin typeface="+mn-lt"/>
                        <a:ea typeface="+mn-ea"/>
                        <a:cs typeface="+mn-cs"/>
                      </a:endParaRPr>
                    </a:p>
                  </a:txBody>
                  <a:tcPr anchor="ctr">
                    <a:lnL w="12700" cmpd="sng">
                      <a:noFill/>
                    </a:lnL>
                    <a:lnR w="12700" cmpd="sng">
                      <a:noFill/>
                    </a:lnR>
                    <a:lnT w="3175" cap="flat" cmpd="sng" algn="ctr">
                      <a:solidFill>
                        <a:srgbClr val="3B3B3B"/>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half of salary saved</a:t>
                      </a:r>
                      <a:r>
                        <a:rPr lang="en-US" sz="1400" kern="1200" baseline="0" dirty="0" smtClean="0">
                          <a:solidFill>
                            <a:srgbClr val="3B3B3B"/>
                          </a:solidFill>
                          <a:latin typeface="+mn-lt"/>
                          <a:ea typeface="+mn-ea"/>
                          <a:cs typeface="+mn-cs"/>
                        </a:rPr>
                        <a:t> </a:t>
                      </a:r>
                      <a:r>
                        <a:rPr lang="en-US" sz="1400" kern="1200" dirty="0" smtClean="0">
                          <a:solidFill>
                            <a:srgbClr val="3B3B3B"/>
                          </a:solidFill>
                          <a:latin typeface="+mn-lt"/>
                          <a:ea typeface="+mn-ea"/>
                          <a:cs typeface="+mn-cs"/>
                        </a:rPr>
                        <a:t>today</a:t>
                      </a:r>
                    </a:p>
                  </a:txBody>
                  <a:tcPr anchor="ctr">
                    <a:lnL w="12700" cmpd="sng">
                      <a:noFill/>
                    </a:lnL>
                    <a:lnR w="12700" cmpd="sng">
                      <a:noFill/>
                    </a:lnR>
                    <a:lnT w="3175" cap="flat" cmpd="sng" algn="ctr">
                      <a:solidFill>
                        <a:srgbClr val="3B3B3B"/>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35</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1x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40</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2x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45</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4x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50</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6x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55</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8x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60</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10x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53849">
                <a:tc>
                  <a:txBody>
                    <a:bodyPr/>
                    <a:lstStyle/>
                    <a:p>
                      <a:pPr algn="ctr"/>
                      <a:r>
                        <a:rPr lang="en-US" sz="1400" kern="1200" dirty="0" smtClean="0">
                          <a:solidFill>
                            <a:srgbClr val="3B3B3B"/>
                          </a:solidFill>
                          <a:latin typeface="+mn-lt"/>
                          <a:ea typeface="+mn-ea"/>
                          <a:cs typeface="+mn-cs"/>
                        </a:rPr>
                        <a:t>65</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smtClean="0">
                          <a:solidFill>
                            <a:srgbClr val="3B3B3B"/>
                          </a:solidFill>
                          <a:latin typeface="+mn-lt"/>
                          <a:ea typeface="+mn-ea"/>
                          <a:cs typeface="+mn-cs"/>
                        </a:rPr>
                        <a:t>12x salary saved today</a:t>
                      </a:r>
                      <a:endParaRPr lang="en-US" sz="1400" kern="1200" dirty="0">
                        <a:solidFill>
                          <a:srgbClr val="3B3B3B"/>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cxnSp>
        <p:nvCxnSpPr>
          <p:cNvPr id="29" name="Straight Connector 28"/>
          <p:cNvCxnSpPr/>
          <p:nvPr/>
        </p:nvCxnSpPr>
        <p:spPr>
          <a:xfrm>
            <a:off x="4563746" y="1063924"/>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30" name="Rectangle 3"/>
          <p:cNvSpPr>
            <a:spLocks noChangeArrowheads="1"/>
          </p:cNvSpPr>
          <p:nvPr/>
        </p:nvSpPr>
        <p:spPr bwMode="auto">
          <a:xfrm>
            <a:off x="990601" y="5811560"/>
            <a:ext cx="746142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182880" anchor="b">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SzPct val="75000"/>
              <a:buNone/>
            </a:pPr>
            <a:r>
              <a:rPr lang="en-US" altLang="en-US" sz="800" dirty="0">
                <a:solidFill>
                  <a:srgbClr val="3B3B3B"/>
                </a:solidFill>
                <a:latin typeface="Arial" pitchFamily="34" charset="0"/>
                <a:cs typeface="Arial" pitchFamily="34" charset="0"/>
              </a:rPr>
              <a:t>Assumptions: Individuals have saved (from age 25 to a retirement age of 65) 15% of their annual salary (increased by 3% each year) in a tax-deferred retirement account with a </a:t>
            </a:r>
            <a:r>
              <a:rPr lang="en-US" altLang="en-US" sz="800" dirty="0" smtClean="0">
                <a:solidFill>
                  <a:srgbClr val="3B3B3B"/>
                </a:solidFill>
                <a:latin typeface="Arial" pitchFamily="34" charset="0"/>
                <a:cs typeface="Arial" pitchFamily="34" charset="0"/>
              </a:rPr>
              <a:t>preretirement </a:t>
            </a:r>
            <a:r>
              <a:rPr lang="en-US" altLang="en-US" sz="800" dirty="0">
                <a:solidFill>
                  <a:srgbClr val="3B3B3B"/>
                </a:solidFill>
                <a:latin typeface="Arial" pitchFamily="34" charset="0"/>
                <a:cs typeface="Arial" pitchFamily="34" charset="0"/>
              </a:rPr>
              <a:t>portfolio consisting of 60% stocks/30% bonds/10% short-term bonds, changing to 40% stocks/40% bonds/20% short-term bonds during retirement. </a:t>
            </a:r>
            <a:r>
              <a:rPr lang="en-US" altLang="en-US" sz="800" dirty="0" smtClean="0">
                <a:solidFill>
                  <a:srgbClr val="3B3B3B"/>
                </a:solidFill>
                <a:latin typeface="Arial" pitchFamily="34" charset="0"/>
                <a:cs typeface="Arial" pitchFamily="34" charset="0"/>
              </a:rPr>
              <a:t>Gross </a:t>
            </a:r>
            <a:r>
              <a:rPr lang="en-US" altLang="en-US" sz="800" dirty="0">
                <a:solidFill>
                  <a:srgbClr val="3B3B3B"/>
                </a:solidFill>
                <a:latin typeface="Arial" pitchFamily="34" charset="0"/>
                <a:cs typeface="Arial" pitchFamily="34" charset="0"/>
              </a:rPr>
              <a:t>retirement income through age 95 is estimated to equal 75% of </a:t>
            </a:r>
            <a:r>
              <a:rPr lang="en-US" altLang="en-US" sz="800" dirty="0" smtClean="0">
                <a:solidFill>
                  <a:srgbClr val="3B3B3B"/>
                </a:solidFill>
                <a:latin typeface="Arial" pitchFamily="34" charset="0"/>
                <a:cs typeface="Arial" pitchFamily="34" charset="0"/>
              </a:rPr>
              <a:t>preretirement </a:t>
            </a:r>
            <a:r>
              <a:rPr lang="en-US" altLang="en-US" sz="800" dirty="0">
                <a:solidFill>
                  <a:srgbClr val="3B3B3B"/>
                </a:solidFill>
                <a:latin typeface="Arial" pitchFamily="34" charset="0"/>
                <a:cs typeface="Arial" pitchFamily="34" charset="0"/>
              </a:rPr>
              <a:t>salary, consists of annual retirement account withdrawals </a:t>
            </a:r>
            <a:r>
              <a:rPr lang="en-US" altLang="en-US" sz="800" dirty="0" smtClean="0">
                <a:solidFill>
                  <a:srgbClr val="3B3B3B"/>
                </a:solidFill>
                <a:latin typeface="Arial" pitchFamily="34" charset="0"/>
                <a:cs typeface="Arial" pitchFamily="34" charset="0"/>
              </a:rPr>
              <a:t/>
            </a:r>
            <a:br>
              <a:rPr lang="en-US" altLang="en-US" sz="800" dirty="0" smtClean="0">
                <a:solidFill>
                  <a:srgbClr val="3B3B3B"/>
                </a:solidFill>
                <a:latin typeface="Arial" pitchFamily="34" charset="0"/>
                <a:cs typeface="Arial" pitchFamily="34" charset="0"/>
              </a:rPr>
            </a:br>
            <a:r>
              <a:rPr lang="en-US" altLang="en-US" sz="800" dirty="0" smtClean="0">
                <a:solidFill>
                  <a:srgbClr val="3B3B3B"/>
                </a:solidFill>
                <a:latin typeface="Arial" pitchFamily="34" charset="0"/>
                <a:cs typeface="Arial" pitchFamily="34" charset="0"/>
              </a:rPr>
              <a:t>of </a:t>
            </a:r>
            <a:r>
              <a:rPr lang="en-US" altLang="en-US" sz="800" dirty="0">
                <a:solidFill>
                  <a:srgbClr val="3B3B3B"/>
                </a:solidFill>
                <a:latin typeface="Arial" pitchFamily="34" charset="0"/>
                <a:cs typeface="Arial" pitchFamily="34" charset="0"/>
              </a:rPr>
              <a:t>4% plus estimated Social Security benefits (both beginning at age 65), and is increased by 3% annually for inflation. The savings benchmark analysis is based on results from the T. Rowe Price Retirement Income Calculator, which considers 1,000 market simulations and an 80% simulation success </a:t>
            </a:r>
            <a:r>
              <a:rPr lang="en-US" altLang="en-US" sz="800" dirty="0" smtClean="0">
                <a:solidFill>
                  <a:srgbClr val="3B3B3B"/>
                </a:solidFill>
                <a:latin typeface="Arial" pitchFamily="34" charset="0"/>
                <a:cs typeface="Arial" pitchFamily="34" charset="0"/>
              </a:rPr>
              <a:t>rate </a:t>
            </a:r>
            <a:r>
              <a:rPr lang="en-US" altLang="en-US" sz="800" dirty="0">
                <a:solidFill>
                  <a:srgbClr val="3B3B3B"/>
                </a:solidFill>
                <a:latin typeface="Arial" pitchFamily="34" charset="0"/>
                <a:cs typeface="Arial" pitchFamily="34" charset="0"/>
              </a:rPr>
              <a:t>using hypothetical age 65 salaries of $70,000, $</a:t>
            </a:r>
            <a:r>
              <a:rPr lang="en-US" altLang="en-US" sz="800" dirty="0" smtClean="0">
                <a:solidFill>
                  <a:srgbClr val="3B3B3B"/>
                </a:solidFill>
                <a:latin typeface="Arial" pitchFamily="34" charset="0"/>
                <a:cs typeface="Arial" pitchFamily="34" charset="0"/>
              </a:rPr>
              <a:t>100,000, and </a:t>
            </a:r>
            <a:r>
              <a:rPr lang="en-US" altLang="en-US" sz="800" dirty="0">
                <a:solidFill>
                  <a:srgbClr val="3B3B3B"/>
                </a:solidFill>
                <a:latin typeface="Arial" pitchFamily="34" charset="0"/>
                <a:cs typeface="Arial" pitchFamily="34" charset="0"/>
              </a:rPr>
              <a:t>$110,000. That tool’s methodology and assumptions are explained in detail at troweprice.com/</a:t>
            </a:r>
            <a:r>
              <a:rPr lang="en-US" altLang="en-US" sz="800" dirty="0" err="1">
                <a:solidFill>
                  <a:srgbClr val="3B3B3B"/>
                </a:solidFill>
                <a:latin typeface="Arial" pitchFamily="34" charset="0"/>
                <a:cs typeface="Arial" pitchFamily="34" charset="0"/>
              </a:rPr>
              <a:t>ric</a:t>
            </a:r>
            <a:r>
              <a:rPr lang="en-US" altLang="en-US" sz="800" dirty="0">
                <a:solidFill>
                  <a:srgbClr val="3B3B3B"/>
                </a:solidFill>
                <a:latin typeface="Arial" pitchFamily="34" charset="0"/>
                <a:cs typeface="Arial" pitchFamily="34" charset="0"/>
              </a:rPr>
              <a:t>. Users should consider their own circumstances. </a:t>
            </a:r>
            <a:r>
              <a:rPr lang="en-US" altLang="en-US" sz="800" dirty="0" smtClean="0">
                <a:solidFill>
                  <a:srgbClr val="3B3B3B"/>
                </a:solidFill>
                <a:latin typeface="Arial" pitchFamily="34" charset="0"/>
                <a:cs typeface="Arial" pitchFamily="34" charset="0"/>
              </a:rPr>
              <a:t>Results </a:t>
            </a:r>
            <a:r>
              <a:rPr lang="en-US" altLang="en-US" sz="800" dirty="0">
                <a:solidFill>
                  <a:srgbClr val="3B3B3B"/>
                </a:solidFill>
                <a:latin typeface="Arial" pitchFamily="34" charset="0"/>
                <a:cs typeface="Arial" pitchFamily="34" charset="0"/>
              </a:rPr>
              <a:t>may not apply to earnings that vary substantially from modeled salaries.</a:t>
            </a:r>
          </a:p>
        </p:txBody>
      </p:sp>
      <p:sp>
        <p:nvSpPr>
          <p:cNvPr id="31" name="TextBox 30"/>
          <p:cNvSpPr txBox="1"/>
          <p:nvPr/>
        </p:nvSpPr>
        <p:spPr>
          <a:xfrm>
            <a:off x="1254166" y="4189413"/>
            <a:ext cx="2833743" cy="246221"/>
          </a:xfrm>
          <a:prstGeom prst="rect">
            <a:avLst/>
          </a:prstGeom>
          <a:noFill/>
        </p:spPr>
        <p:txBody>
          <a:bodyPr wrap="square" lIns="0" tIns="0" rIns="0" bIns="0" rtlCol="0">
            <a:spAutoFit/>
          </a:bodyPr>
          <a:lstStyle/>
          <a:p>
            <a:pPr>
              <a:spcAft>
                <a:spcPts val="1000"/>
              </a:spcAft>
              <a:buClr>
                <a:schemeClr val="accent2"/>
              </a:buClr>
            </a:pPr>
            <a:r>
              <a:rPr lang="en-US" sz="1600" dirty="0" smtClean="0">
                <a:solidFill>
                  <a:schemeClr val="accent6"/>
                </a:solidFill>
              </a:rPr>
              <a:t>Investors should strive to </a:t>
            </a:r>
            <a:endParaRPr lang="en-US" sz="1600" dirty="0">
              <a:solidFill>
                <a:schemeClr val="accent6"/>
              </a:solidFill>
            </a:endParaRPr>
          </a:p>
        </p:txBody>
      </p:sp>
      <p:sp>
        <p:nvSpPr>
          <p:cNvPr id="32" name="TextBox 31"/>
          <p:cNvSpPr txBox="1"/>
          <p:nvPr/>
        </p:nvSpPr>
        <p:spPr>
          <a:xfrm>
            <a:off x="1254166" y="4840699"/>
            <a:ext cx="1513748" cy="276999"/>
          </a:xfrm>
          <a:prstGeom prst="rect">
            <a:avLst/>
          </a:prstGeom>
          <a:noFill/>
        </p:spPr>
        <p:txBody>
          <a:bodyPr wrap="square" lIns="0" tIns="0" rIns="0" bIns="0" rtlCol="0">
            <a:spAutoFit/>
          </a:bodyPr>
          <a:lstStyle/>
          <a:p>
            <a:pPr>
              <a:spcAft>
                <a:spcPts val="1000"/>
              </a:spcAft>
              <a:buClr>
                <a:schemeClr val="accent2"/>
              </a:buClr>
            </a:pPr>
            <a:r>
              <a:rPr lang="en-US" b="1" dirty="0" smtClean="0">
                <a:solidFill>
                  <a:schemeClr val="accent6"/>
                </a:solidFill>
                <a:latin typeface="+mj-lt"/>
              </a:rPr>
              <a:t>AT LEAST</a:t>
            </a:r>
            <a:endParaRPr lang="en-US" b="1" dirty="0">
              <a:solidFill>
                <a:schemeClr val="accent6"/>
              </a:solidFill>
              <a:latin typeface="+mj-lt"/>
            </a:endParaRPr>
          </a:p>
        </p:txBody>
      </p:sp>
      <p:sp>
        <p:nvSpPr>
          <p:cNvPr id="16" name="Rectangle 15"/>
          <p:cNvSpPr/>
          <p:nvPr/>
        </p:nvSpPr>
        <p:spPr>
          <a:xfrm>
            <a:off x="2942705" y="105572"/>
            <a:ext cx="6025515" cy="310063"/>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Please choose this slide (without company match) or the previous slide (with company match).</a:t>
            </a:r>
            <a:endParaRPr lang="en-US" sz="1100" dirty="0" smtClean="0">
              <a:solidFill>
                <a:srgbClr val="FF00FF"/>
              </a:solidFill>
            </a:endParaRPr>
          </a:p>
        </p:txBody>
      </p:sp>
    </p:spTree>
    <p:extLst>
      <p:ext uri="{BB962C8B-B14F-4D97-AF65-F5344CB8AC3E}">
        <p14:creationId xmlns:p14="http://schemas.microsoft.com/office/powerpoint/2010/main" val="38257655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7" nodeType="with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750"/>
                            </p:stCondLst>
                            <p:childTnLst>
                              <p:par>
                                <p:cTn id="22" presetID="42" presetClass="path" presetSubtype="0" accel="50000" decel="50000" fill="hold" grpId="0" nodeType="afterEffect">
                                  <p:stCondLst>
                                    <p:cond delay="250"/>
                                  </p:stCondLst>
                                  <p:childTnLst>
                                    <p:animMotion origin="layout" path="M 4.44444E-6 -2.22222E-6 L 4.44444E-6 0.06366 " pathEditMode="relative" rAng="0" ptsTypes="AA">
                                      <p:cBhvr>
                                        <p:cTn id="23" dur="750" fill="hold"/>
                                        <p:tgtEl>
                                          <p:spTgt spid="27"/>
                                        </p:tgtEl>
                                        <p:attrNameLst>
                                          <p:attrName>ppt_x</p:attrName>
                                          <p:attrName>ppt_y</p:attrName>
                                        </p:attrNameLst>
                                      </p:cBhvr>
                                      <p:rCtr x="0" y="3171"/>
                                    </p:animMotion>
                                  </p:childTnLst>
                                </p:cTn>
                              </p:par>
                            </p:childTnLst>
                          </p:cTn>
                        </p:par>
                        <p:par>
                          <p:cTn id="24" fill="hold">
                            <p:stCondLst>
                              <p:cond delay="1750"/>
                            </p:stCondLst>
                            <p:childTnLst>
                              <p:par>
                                <p:cTn id="25" presetID="42" presetClass="path" presetSubtype="0" accel="50000" decel="50000" fill="hold" grpId="1" nodeType="afterEffect">
                                  <p:stCondLst>
                                    <p:cond delay="250"/>
                                  </p:stCondLst>
                                  <p:childTnLst>
                                    <p:animMotion origin="layout" path="M 4.44444E-6 0.06366 L 4.44444E-6 0.13009 " pathEditMode="relative" rAng="0" ptsTypes="AA">
                                      <p:cBhvr>
                                        <p:cTn id="26" dur="750" fill="hold"/>
                                        <p:tgtEl>
                                          <p:spTgt spid="27"/>
                                        </p:tgtEl>
                                        <p:attrNameLst>
                                          <p:attrName>ppt_x</p:attrName>
                                          <p:attrName>ppt_y</p:attrName>
                                        </p:attrNameLst>
                                      </p:cBhvr>
                                      <p:rCtr x="0" y="3310"/>
                                    </p:animMotion>
                                  </p:childTnLst>
                                </p:cTn>
                              </p:par>
                            </p:childTnLst>
                          </p:cTn>
                        </p:par>
                        <p:par>
                          <p:cTn id="27" fill="hold">
                            <p:stCondLst>
                              <p:cond delay="2750"/>
                            </p:stCondLst>
                            <p:childTnLst>
                              <p:par>
                                <p:cTn id="28" presetID="42" presetClass="path" presetSubtype="0" accel="50000" decel="50000" fill="hold" grpId="2" nodeType="afterEffect">
                                  <p:stCondLst>
                                    <p:cond delay="250"/>
                                  </p:stCondLst>
                                  <p:childTnLst>
                                    <p:animMotion origin="layout" path="M 4.44444E-6 0.13009 L 4.44444E-6 0.19283 " pathEditMode="relative" rAng="0" ptsTypes="AA">
                                      <p:cBhvr>
                                        <p:cTn id="29" dur="750" fill="hold"/>
                                        <p:tgtEl>
                                          <p:spTgt spid="27"/>
                                        </p:tgtEl>
                                        <p:attrNameLst>
                                          <p:attrName>ppt_x</p:attrName>
                                          <p:attrName>ppt_y</p:attrName>
                                        </p:attrNameLst>
                                      </p:cBhvr>
                                      <p:rCtr x="0" y="3125"/>
                                    </p:animMotion>
                                  </p:childTnLst>
                                </p:cTn>
                              </p:par>
                            </p:childTnLst>
                          </p:cTn>
                        </p:par>
                        <p:par>
                          <p:cTn id="30" fill="hold">
                            <p:stCondLst>
                              <p:cond delay="3750"/>
                            </p:stCondLst>
                            <p:childTnLst>
                              <p:par>
                                <p:cTn id="31" presetID="42" presetClass="path" presetSubtype="0" accel="50000" decel="50000" fill="hold" grpId="3" nodeType="afterEffect">
                                  <p:stCondLst>
                                    <p:cond delay="250"/>
                                  </p:stCondLst>
                                  <p:childTnLst>
                                    <p:animMotion origin="layout" path="M 4.44444E-6 0.19283 L 4.44444E-6 0.25625 " pathEditMode="relative" rAng="0" ptsTypes="AA">
                                      <p:cBhvr>
                                        <p:cTn id="32" dur="750" fill="hold"/>
                                        <p:tgtEl>
                                          <p:spTgt spid="27"/>
                                        </p:tgtEl>
                                        <p:attrNameLst>
                                          <p:attrName>ppt_x</p:attrName>
                                          <p:attrName>ppt_y</p:attrName>
                                        </p:attrNameLst>
                                      </p:cBhvr>
                                      <p:rCtr x="0" y="3171"/>
                                    </p:animMotion>
                                  </p:childTnLst>
                                </p:cTn>
                              </p:par>
                            </p:childTnLst>
                          </p:cTn>
                        </p:par>
                        <p:par>
                          <p:cTn id="33" fill="hold">
                            <p:stCondLst>
                              <p:cond delay="4750"/>
                            </p:stCondLst>
                            <p:childTnLst>
                              <p:par>
                                <p:cTn id="34" presetID="42" presetClass="path" presetSubtype="0" accel="50000" decel="50000" fill="hold" grpId="4" nodeType="afterEffect">
                                  <p:stCondLst>
                                    <p:cond delay="250"/>
                                  </p:stCondLst>
                                  <p:childTnLst>
                                    <p:animMotion origin="layout" path="M 4.44444E-6 0.25625 L 4.44444E-6 0.32107 " pathEditMode="relative" rAng="0" ptsTypes="AA">
                                      <p:cBhvr>
                                        <p:cTn id="35" dur="750" fill="hold"/>
                                        <p:tgtEl>
                                          <p:spTgt spid="27"/>
                                        </p:tgtEl>
                                        <p:attrNameLst>
                                          <p:attrName>ppt_x</p:attrName>
                                          <p:attrName>ppt_y</p:attrName>
                                        </p:attrNameLst>
                                      </p:cBhvr>
                                      <p:rCtr x="0" y="3241"/>
                                    </p:animMotion>
                                  </p:childTnLst>
                                </p:cTn>
                              </p:par>
                            </p:childTnLst>
                          </p:cTn>
                        </p:par>
                        <p:par>
                          <p:cTn id="36" fill="hold">
                            <p:stCondLst>
                              <p:cond delay="5750"/>
                            </p:stCondLst>
                            <p:childTnLst>
                              <p:par>
                                <p:cTn id="37" presetID="42" presetClass="path" presetSubtype="0" accel="50000" decel="50000" fill="hold" grpId="5" nodeType="afterEffect">
                                  <p:stCondLst>
                                    <p:cond delay="250"/>
                                  </p:stCondLst>
                                  <p:childTnLst>
                                    <p:animMotion origin="layout" path="M 4.44444E-6 0.32106 L 4.44444E-6 0.38542 " pathEditMode="relative" rAng="0" ptsTypes="AA">
                                      <p:cBhvr>
                                        <p:cTn id="38" dur="750" fill="hold"/>
                                        <p:tgtEl>
                                          <p:spTgt spid="27"/>
                                        </p:tgtEl>
                                        <p:attrNameLst>
                                          <p:attrName>ppt_x</p:attrName>
                                          <p:attrName>ppt_y</p:attrName>
                                        </p:attrNameLst>
                                      </p:cBhvr>
                                      <p:rCtr x="0" y="3241"/>
                                    </p:animMotion>
                                  </p:childTnLst>
                                </p:cTn>
                              </p:par>
                            </p:childTnLst>
                          </p:cTn>
                        </p:par>
                        <p:par>
                          <p:cTn id="39" fill="hold">
                            <p:stCondLst>
                              <p:cond delay="6750"/>
                            </p:stCondLst>
                            <p:childTnLst>
                              <p:par>
                                <p:cTn id="40" presetID="42" presetClass="path" presetSubtype="0" accel="50000" decel="50000" fill="hold" grpId="6" nodeType="afterEffect">
                                  <p:stCondLst>
                                    <p:cond delay="250"/>
                                  </p:stCondLst>
                                  <p:childTnLst>
                                    <p:animMotion origin="layout" path="M 4.44444E-6 0.38542 L 4.44444E-6 0.45301 " pathEditMode="relative" rAng="0" ptsTypes="AA">
                                      <p:cBhvr>
                                        <p:cTn id="41" dur="750" fill="hold"/>
                                        <p:tgtEl>
                                          <p:spTgt spid="27"/>
                                        </p:tgtEl>
                                        <p:attrNameLst>
                                          <p:attrName>ppt_x</p:attrName>
                                          <p:attrName>ppt_y</p:attrName>
                                        </p:attrNameLst>
                                      </p:cBhvr>
                                      <p:rCtr x="0" y="3380"/>
                                    </p:animMotion>
                                  </p:childTnLst>
                                </p:cTn>
                              </p:par>
                              <p:par>
                                <p:cTn id="42" presetID="10" presetClass="entr" presetSubtype="0" fill="hold" grpId="0" nodeType="withEffect">
                                  <p:stCondLst>
                                    <p:cond delay="25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P spid="27" grpId="0" animBg="1"/>
      <p:bldP spid="27" grpId="1" animBg="1"/>
      <p:bldP spid="27" grpId="2" animBg="1"/>
      <p:bldP spid="27" grpId="3" animBg="1"/>
      <p:bldP spid="27" grpId="4" animBg="1"/>
      <p:bldP spid="27" grpId="5" animBg="1"/>
      <p:bldP spid="27" grpId="6" animBg="1"/>
      <p:bldP spid="27" grpId="7"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16309"/>
            <a:ext cx="7467600" cy="740664"/>
          </a:xfrm>
        </p:spPr>
        <p:txBody>
          <a:bodyPr vert="horz" lIns="0" tIns="0" rIns="0" bIns="0" rtlCol="0" anchor="ctr">
            <a:noAutofit/>
          </a:bodyPr>
          <a:lstStyle/>
          <a:p>
            <a:r>
              <a:rPr lang="en-US" dirty="0" smtClean="0"/>
              <a:t>ASSET ALLOCATION</a:t>
            </a:r>
            <a:endParaRPr lang="en-US" dirty="0"/>
          </a:p>
        </p:txBody>
      </p:sp>
      <p:sp>
        <p:nvSpPr>
          <p:cNvPr id="3" name="Content Placeholder 2"/>
          <p:cNvSpPr>
            <a:spLocks noGrp="1"/>
          </p:cNvSpPr>
          <p:nvPr>
            <p:ph idx="1"/>
          </p:nvPr>
        </p:nvSpPr>
        <p:spPr>
          <a:xfrm>
            <a:off x="4896036" y="2910839"/>
            <a:ext cx="3733800" cy="1761068"/>
          </a:xfrm>
        </p:spPr>
        <p:txBody>
          <a:bodyPr>
            <a:normAutofit/>
          </a:bodyPr>
          <a:lstStyle/>
          <a:p>
            <a:pPr marL="0" indent="0">
              <a:buNone/>
            </a:pPr>
            <a:r>
              <a:rPr lang="en-US" sz="1800" cap="all" dirty="0" smtClean="0">
                <a:solidFill>
                  <a:srgbClr val="3B3B3B"/>
                </a:solidFill>
                <a:latin typeface="+mj-lt"/>
              </a:rPr>
              <a:t>Goal</a:t>
            </a:r>
            <a:r>
              <a:rPr lang="en-US" sz="1800" cap="all" dirty="0">
                <a:solidFill>
                  <a:srgbClr val="3B3B3B"/>
                </a:solidFill>
                <a:latin typeface="+mj-lt"/>
              </a:rPr>
              <a:t>: </a:t>
            </a:r>
            <a:r>
              <a:rPr lang="en-US" sz="1800" b="1" dirty="0" smtClean="0">
                <a:solidFill>
                  <a:srgbClr val="3B3B3B"/>
                </a:solidFill>
              </a:rPr>
              <a:t/>
            </a:r>
            <a:br>
              <a:rPr lang="en-US" sz="1800" b="1" dirty="0" smtClean="0">
                <a:solidFill>
                  <a:srgbClr val="3B3B3B"/>
                </a:solidFill>
              </a:rPr>
            </a:br>
            <a:r>
              <a:rPr lang="en-US" dirty="0" smtClean="0">
                <a:solidFill>
                  <a:srgbClr val="3B3B3B"/>
                </a:solidFill>
              </a:rPr>
              <a:t>Provide </a:t>
            </a:r>
            <a:r>
              <a:rPr lang="en-US" dirty="0">
                <a:solidFill>
                  <a:srgbClr val="3B3B3B"/>
                </a:solidFill>
              </a:rPr>
              <a:t>an appropriate balance </a:t>
            </a:r>
            <a:r>
              <a:rPr lang="en-US" dirty="0" smtClean="0">
                <a:solidFill>
                  <a:srgbClr val="3B3B3B"/>
                </a:solidFill>
              </a:rPr>
              <a:t/>
            </a:r>
            <a:br>
              <a:rPr lang="en-US" dirty="0" smtClean="0">
                <a:solidFill>
                  <a:srgbClr val="3B3B3B"/>
                </a:solidFill>
              </a:rPr>
            </a:br>
            <a:r>
              <a:rPr lang="en-US" dirty="0" smtClean="0">
                <a:solidFill>
                  <a:srgbClr val="3B3B3B"/>
                </a:solidFill>
              </a:rPr>
              <a:t>between </a:t>
            </a:r>
            <a:r>
              <a:rPr lang="en-US" dirty="0">
                <a:solidFill>
                  <a:srgbClr val="3B3B3B"/>
                </a:solidFill>
              </a:rPr>
              <a:t>short-term market </a:t>
            </a:r>
            <a:r>
              <a:rPr lang="en-US" dirty="0" smtClean="0">
                <a:solidFill>
                  <a:srgbClr val="3B3B3B"/>
                </a:solidFill>
              </a:rPr>
              <a:t/>
            </a:r>
            <a:br>
              <a:rPr lang="en-US" dirty="0" smtClean="0">
                <a:solidFill>
                  <a:srgbClr val="3B3B3B"/>
                </a:solidFill>
              </a:rPr>
            </a:br>
            <a:r>
              <a:rPr lang="en-US" dirty="0" smtClean="0">
                <a:solidFill>
                  <a:srgbClr val="3B3B3B"/>
                </a:solidFill>
              </a:rPr>
              <a:t>volatility </a:t>
            </a:r>
            <a:r>
              <a:rPr lang="en-US" dirty="0">
                <a:solidFill>
                  <a:srgbClr val="3B3B3B"/>
                </a:solidFill>
              </a:rPr>
              <a:t>risk and inflation risk </a:t>
            </a:r>
            <a:r>
              <a:rPr lang="en-US" dirty="0" smtClean="0">
                <a:solidFill>
                  <a:srgbClr val="3B3B3B"/>
                </a:solidFill>
              </a:rPr>
              <a:t/>
            </a:r>
            <a:br>
              <a:rPr lang="en-US" dirty="0" smtClean="0">
                <a:solidFill>
                  <a:srgbClr val="3B3B3B"/>
                </a:solidFill>
              </a:rPr>
            </a:br>
            <a:r>
              <a:rPr lang="en-US" dirty="0" smtClean="0">
                <a:solidFill>
                  <a:srgbClr val="3B3B3B"/>
                </a:solidFill>
              </a:rPr>
              <a:t>for </a:t>
            </a:r>
            <a:r>
              <a:rPr lang="en-US" dirty="0">
                <a:solidFill>
                  <a:srgbClr val="3B3B3B"/>
                </a:solidFill>
              </a:rPr>
              <a:t>a particular time </a:t>
            </a:r>
            <a:r>
              <a:rPr lang="en-US" dirty="0" smtClean="0">
                <a:solidFill>
                  <a:srgbClr val="3B3B3B"/>
                </a:solidFill>
              </a:rPr>
              <a:t>horizon.</a:t>
            </a:r>
            <a:endParaRPr lang="en-US" dirty="0">
              <a:solidFill>
                <a:srgbClr val="3B3B3B"/>
              </a:solidFill>
            </a:endParaRPr>
          </a:p>
        </p:txBody>
      </p:sp>
      <p:graphicFrame>
        <p:nvGraphicFramePr>
          <p:cNvPr id="4" name="Content Placeholder 6"/>
          <p:cNvGraphicFramePr>
            <a:graphicFrameLocks/>
          </p:cNvGraphicFramePr>
          <p:nvPr>
            <p:extLst>
              <p:ext uri="{D42A27DB-BD31-4B8C-83A1-F6EECF244321}">
                <p14:modId xmlns:p14="http://schemas.microsoft.com/office/powerpoint/2010/main" val="3601818251"/>
              </p:ext>
            </p:extLst>
          </p:nvPr>
        </p:nvGraphicFramePr>
        <p:xfrm>
          <a:off x="1008063" y="2010794"/>
          <a:ext cx="3548062" cy="3372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11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SAVINGS ALLOCATIONS</a:t>
            </a:r>
            <a:endParaRPr lang="en-US" dirty="0"/>
          </a:p>
        </p:txBody>
      </p:sp>
      <p:sp>
        <p:nvSpPr>
          <p:cNvPr id="5" name="Text Placeholder 4"/>
          <p:cNvSpPr>
            <a:spLocks noGrp="1"/>
          </p:cNvSpPr>
          <p:nvPr>
            <p:ph type="body" sz="quarter" idx="13"/>
          </p:nvPr>
        </p:nvSpPr>
        <p:spPr>
          <a:xfrm>
            <a:off x="971550" y="6309320"/>
            <a:ext cx="7486650" cy="548680"/>
          </a:xfrm>
        </p:spPr>
        <p:txBody>
          <a:bodyPr bIns="347472"/>
          <a:lstStyle/>
          <a:p>
            <a:r>
              <a:rPr lang="en-US" dirty="0" smtClean="0">
                <a:solidFill>
                  <a:srgbClr val="3B3B3B"/>
                </a:solidFill>
              </a:rPr>
              <a:t>The </a:t>
            </a:r>
            <a:r>
              <a:rPr lang="en-US" dirty="0">
                <a:solidFill>
                  <a:srgbClr val="3B3B3B"/>
                </a:solidFill>
              </a:rPr>
              <a:t>allocations above are based on age or time horizon and do not take risk tolerance into account</a:t>
            </a:r>
            <a:r>
              <a:rPr lang="en-US" dirty="0" smtClean="0">
                <a:solidFill>
                  <a:srgbClr val="3B3B3B"/>
                </a:solidFill>
              </a:rPr>
              <a:t>.</a:t>
            </a:r>
            <a:endParaRPr lang="en-US" dirty="0">
              <a:solidFill>
                <a:srgbClr val="3B3B3B"/>
              </a:solidFill>
            </a:endParaRPr>
          </a:p>
        </p:txBody>
      </p:sp>
      <p:sp>
        <p:nvSpPr>
          <p:cNvPr id="86" name="TextBox 85"/>
          <p:cNvSpPr txBox="1"/>
          <p:nvPr/>
        </p:nvSpPr>
        <p:spPr>
          <a:xfrm>
            <a:off x="6649978" y="1520788"/>
            <a:ext cx="1532557" cy="430887"/>
          </a:xfrm>
          <a:prstGeom prst="rect">
            <a:avLst/>
          </a:prstGeom>
          <a:noFill/>
          <a:ln>
            <a:noFill/>
          </a:ln>
        </p:spPr>
        <p:txBody>
          <a:bodyPr wrap="square" lIns="0" tIns="0" rIns="0" bIns="0" rtlCol="0">
            <a:noAutofit/>
          </a:bodyPr>
          <a:lstStyle/>
          <a:p>
            <a:pPr algn="r"/>
            <a:r>
              <a:rPr lang="en-US" sz="1400" cap="all" dirty="0" smtClean="0">
                <a:solidFill>
                  <a:schemeClr val="accent3"/>
                </a:solidFill>
              </a:rPr>
              <a:t>Years </a:t>
            </a:r>
            <a:r>
              <a:rPr lang="en-US" sz="1400" b="1" cap="all" dirty="0" smtClean="0">
                <a:solidFill>
                  <a:schemeClr val="accent3"/>
                </a:solidFill>
              </a:rPr>
              <a:t>after</a:t>
            </a:r>
            <a:r>
              <a:rPr lang="en-US" sz="1400" cap="all" dirty="0" smtClean="0">
                <a:solidFill>
                  <a:schemeClr val="accent3"/>
                </a:solidFill>
              </a:rPr>
              <a:t> </a:t>
            </a:r>
            <a:br>
              <a:rPr lang="en-US" sz="1400" cap="all" dirty="0" smtClean="0">
                <a:solidFill>
                  <a:schemeClr val="accent3"/>
                </a:solidFill>
              </a:rPr>
            </a:br>
            <a:r>
              <a:rPr lang="en-US" sz="1400" cap="all" dirty="0" smtClean="0">
                <a:solidFill>
                  <a:schemeClr val="accent3"/>
                </a:solidFill>
              </a:rPr>
              <a:t>Goal </a:t>
            </a:r>
            <a:r>
              <a:rPr lang="en-US" sz="1400" cap="all" dirty="0">
                <a:solidFill>
                  <a:schemeClr val="accent3"/>
                </a:solidFill>
              </a:rPr>
              <a:t>Reached</a:t>
            </a:r>
          </a:p>
          <a:p>
            <a:pPr algn="r"/>
            <a:endParaRPr lang="en-US" sz="1400" cap="all" dirty="0">
              <a:solidFill>
                <a:schemeClr val="accent3"/>
              </a:solidFill>
            </a:endParaRPr>
          </a:p>
        </p:txBody>
      </p:sp>
      <p:sp>
        <p:nvSpPr>
          <p:cNvPr id="87" name="TextBox 86"/>
          <p:cNvSpPr txBox="1"/>
          <p:nvPr/>
        </p:nvSpPr>
        <p:spPr>
          <a:xfrm>
            <a:off x="1018873" y="1520789"/>
            <a:ext cx="2051499" cy="430887"/>
          </a:xfrm>
          <a:prstGeom prst="rect">
            <a:avLst/>
          </a:prstGeom>
          <a:noFill/>
          <a:ln>
            <a:noFill/>
          </a:ln>
        </p:spPr>
        <p:txBody>
          <a:bodyPr wrap="square" lIns="0" tIns="0" rIns="0" bIns="0" rtlCol="0">
            <a:noAutofit/>
          </a:bodyPr>
          <a:lstStyle/>
          <a:p>
            <a:r>
              <a:rPr lang="en-US" sz="1400" cap="all" dirty="0" smtClean="0">
                <a:solidFill>
                  <a:schemeClr val="accent3"/>
                </a:solidFill>
              </a:rPr>
              <a:t>Years </a:t>
            </a:r>
            <a:r>
              <a:rPr lang="en-US" sz="1400" b="1" cap="all" dirty="0" smtClean="0">
                <a:solidFill>
                  <a:schemeClr val="accent3"/>
                </a:solidFill>
              </a:rPr>
              <a:t>before </a:t>
            </a:r>
            <a:br>
              <a:rPr lang="en-US" sz="1400" b="1" cap="all" dirty="0" smtClean="0">
                <a:solidFill>
                  <a:schemeClr val="accent3"/>
                </a:solidFill>
              </a:rPr>
            </a:br>
            <a:r>
              <a:rPr lang="en-US" sz="1400" cap="all" dirty="0" smtClean="0">
                <a:solidFill>
                  <a:schemeClr val="accent3"/>
                </a:solidFill>
              </a:rPr>
              <a:t>Goal </a:t>
            </a:r>
            <a:r>
              <a:rPr lang="en-US" sz="1400" cap="all" dirty="0">
                <a:solidFill>
                  <a:schemeClr val="accent3"/>
                </a:solidFill>
              </a:rPr>
              <a:t>Reached</a:t>
            </a:r>
          </a:p>
        </p:txBody>
      </p:sp>
      <p:cxnSp>
        <p:nvCxnSpPr>
          <p:cNvPr id="88" name="Straight Connector 87"/>
          <p:cNvCxnSpPr/>
          <p:nvPr/>
        </p:nvCxnSpPr>
        <p:spPr>
          <a:xfrm>
            <a:off x="4864757" y="2693752"/>
            <a:ext cx="1" cy="11644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3239318" y="3071023"/>
            <a:ext cx="1937882" cy="96777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60%</a:t>
            </a:r>
            <a:endParaRPr lang="en-US" sz="1200" b="1" dirty="0">
              <a:solidFill>
                <a:schemeClr val="bg1"/>
              </a:solidFill>
            </a:endParaRPr>
          </a:p>
        </p:txBody>
      </p:sp>
      <p:sp>
        <p:nvSpPr>
          <p:cNvPr id="90" name="Rectangle 89"/>
          <p:cNvSpPr/>
          <p:nvPr/>
        </p:nvSpPr>
        <p:spPr>
          <a:xfrm>
            <a:off x="5177200" y="3374959"/>
            <a:ext cx="2571020" cy="66384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40%</a:t>
            </a:r>
            <a:endParaRPr lang="en-US" sz="1200" b="1" dirty="0">
              <a:solidFill>
                <a:schemeClr val="bg1"/>
              </a:solidFill>
            </a:endParaRPr>
          </a:p>
        </p:txBody>
      </p:sp>
      <p:sp>
        <p:nvSpPr>
          <p:cNvPr id="91" name="Rectangle 90"/>
          <p:cNvSpPr/>
          <p:nvPr/>
        </p:nvSpPr>
        <p:spPr>
          <a:xfrm>
            <a:off x="5177200" y="2831087"/>
            <a:ext cx="2571020" cy="603857"/>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40%</a:t>
            </a:r>
            <a:endParaRPr lang="en-US" sz="1200" b="1" dirty="0">
              <a:solidFill>
                <a:schemeClr val="bg1"/>
              </a:solidFill>
            </a:endParaRPr>
          </a:p>
        </p:txBody>
      </p:sp>
      <p:sp>
        <p:nvSpPr>
          <p:cNvPr id="92" name="Rectangle 91"/>
          <p:cNvSpPr/>
          <p:nvPr/>
        </p:nvSpPr>
        <p:spPr>
          <a:xfrm>
            <a:off x="5177202" y="2557368"/>
            <a:ext cx="2571018" cy="273719"/>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20%</a:t>
            </a:r>
            <a:endParaRPr lang="en-US" sz="1200" b="1" dirty="0">
              <a:solidFill>
                <a:schemeClr val="bg1"/>
              </a:solidFill>
            </a:endParaRPr>
          </a:p>
        </p:txBody>
      </p:sp>
      <p:sp>
        <p:nvSpPr>
          <p:cNvPr id="93" name="Rectangle 92"/>
          <p:cNvSpPr/>
          <p:nvPr/>
        </p:nvSpPr>
        <p:spPr>
          <a:xfrm>
            <a:off x="3239318" y="2706396"/>
            <a:ext cx="1937882" cy="446882"/>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30%</a:t>
            </a:r>
            <a:endParaRPr lang="en-US" sz="1200" b="1" dirty="0">
              <a:solidFill>
                <a:schemeClr val="bg1"/>
              </a:solidFill>
            </a:endParaRPr>
          </a:p>
        </p:txBody>
      </p:sp>
      <p:sp>
        <p:nvSpPr>
          <p:cNvPr id="94" name="Rectangle 93"/>
          <p:cNvSpPr/>
          <p:nvPr/>
        </p:nvSpPr>
        <p:spPr>
          <a:xfrm>
            <a:off x="3239318" y="2557367"/>
            <a:ext cx="1937882" cy="149029"/>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10%</a:t>
            </a:r>
            <a:endParaRPr lang="en-US" sz="1200" b="1" dirty="0">
              <a:solidFill>
                <a:schemeClr val="bg1"/>
              </a:solidFill>
            </a:endParaRPr>
          </a:p>
        </p:txBody>
      </p:sp>
      <p:cxnSp>
        <p:nvCxnSpPr>
          <p:cNvPr id="95" name="Straight Connector 94"/>
          <p:cNvCxnSpPr/>
          <p:nvPr/>
        </p:nvCxnSpPr>
        <p:spPr>
          <a:xfrm>
            <a:off x="2507215" y="2700920"/>
            <a:ext cx="1" cy="11535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989428" y="2557367"/>
            <a:ext cx="1357069" cy="148143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100%</a:t>
            </a:r>
            <a:endParaRPr lang="en-US" sz="1200" b="1" dirty="0">
              <a:solidFill>
                <a:schemeClr val="bg1"/>
              </a:solidFill>
            </a:endParaRPr>
          </a:p>
        </p:txBody>
      </p:sp>
      <p:sp>
        <p:nvSpPr>
          <p:cNvPr id="97" name="Rectangle 96"/>
          <p:cNvSpPr/>
          <p:nvPr/>
        </p:nvSpPr>
        <p:spPr>
          <a:xfrm>
            <a:off x="2346497" y="2899536"/>
            <a:ext cx="892822" cy="113926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80%</a:t>
            </a:r>
            <a:endParaRPr lang="en-US" sz="1200" b="1" dirty="0">
              <a:solidFill>
                <a:schemeClr val="bg1"/>
              </a:solidFill>
            </a:endParaRPr>
          </a:p>
        </p:txBody>
      </p:sp>
      <p:sp>
        <p:nvSpPr>
          <p:cNvPr id="98" name="Rectangle 97"/>
          <p:cNvSpPr/>
          <p:nvPr/>
        </p:nvSpPr>
        <p:spPr>
          <a:xfrm>
            <a:off x="2346497" y="2558560"/>
            <a:ext cx="892821" cy="3462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20%</a:t>
            </a:r>
            <a:endParaRPr lang="en-US" sz="1200" b="1" dirty="0">
              <a:solidFill>
                <a:schemeClr val="bg1"/>
              </a:solidFill>
            </a:endParaRPr>
          </a:p>
        </p:txBody>
      </p:sp>
      <p:cxnSp>
        <p:nvCxnSpPr>
          <p:cNvPr id="99" name="Straight Connector 98"/>
          <p:cNvCxnSpPr>
            <a:stCxn id="3" idx="2"/>
          </p:cNvCxnSpPr>
          <p:nvPr/>
        </p:nvCxnSpPr>
        <p:spPr>
          <a:xfrm>
            <a:off x="4385961" y="2404629"/>
            <a:ext cx="0" cy="178045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2" name="Rectangle 4"/>
          <p:cNvSpPr>
            <a:spLocks noChangeArrowheads="1"/>
          </p:cNvSpPr>
          <p:nvPr/>
        </p:nvSpPr>
        <p:spPr bwMode="auto">
          <a:xfrm>
            <a:off x="7746381" y="3003212"/>
            <a:ext cx="436155" cy="729318"/>
          </a:xfrm>
          <a:prstGeom prst="rect">
            <a:avLst/>
          </a:prstGeom>
          <a:solidFill>
            <a:schemeClr val="accent2"/>
          </a:solidFill>
          <a:ln w="9525">
            <a:solidFill>
              <a:schemeClr val="bg1"/>
            </a:solidFill>
            <a:miter lim="800000"/>
            <a:headEnd/>
            <a:tailEnd/>
          </a:ln>
          <a:effectLst/>
        </p:spPr>
        <p:txBody>
          <a:bodyPr wrap="none" lIns="0" tIns="0" rIns="0" bIns="0" anchor="ctr">
            <a:noAutofit/>
          </a:bodyPr>
          <a:lstStyle/>
          <a:p>
            <a:pPr algn="ctr"/>
            <a:r>
              <a:rPr lang="en-US" sz="1200" b="1" dirty="0" smtClean="0">
                <a:solidFill>
                  <a:schemeClr val="bg1"/>
                </a:solidFill>
              </a:rPr>
              <a:t>50%</a:t>
            </a:r>
            <a:endParaRPr lang="en-US" sz="1200" b="1" dirty="0">
              <a:solidFill>
                <a:schemeClr val="bg1"/>
              </a:solidFill>
            </a:endParaRPr>
          </a:p>
        </p:txBody>
      </p:sp>
      <p:sp>
        <p:nvSpPr>
          <p:cNvPr id="103" name="Rectangle 4"/>
          <p:cNvSpPr>
            <a:spLocks noChangeArrowheads="1"/>
          </p:cNvSpPr>
          <p:nvPr/>
        </p:nvSpPr>
        <p:spPr bwMode="auto">
          <a:xfrm>
            <a:off x="7746381" y="2558560"/>
            <a:ext cx="436157" cy="444652"/>
          </a:xfrm>
          <a:prstGeom prst="rect">
            <a:avLst/>
          </a:prstGeom>
          <a:solidFill>
            <a:schemeClr val="accent3"/>
          </a:solidFill>
          <a:ln w="9525">
            <a:solidFill>
              <a:schemeClr val="bg1"/>
            </a:solidFill>
            <a:miter lim="800000"/>
            <a:headEnd/>
            <a:tailEnd/>
          </a:ln>
          <a:effectLst/>
        </p:spPr>
        <p:txBody>
          <a:bodyPr wrap="none" lIns="0" tIns="0" rIns="0" bIns="0" anchor="ctr">
            <a:noAutofit/>
          </a:bodyPr>
          <a:lstStyle/>
          <a:p>
            <a:pPr algn="ctr"/>
            <a:r>
              <a:rPr lang="en-US" sz="1200" b="1" dirty="0" smtClean="0">
                <a:solidFill>
                  <a:schemeClr val="bg1"/>
                </a:solidFill>
              </a:rPr>
              <a:t>30%</a:t>
            </a:r>
            <a:endParaRPr lang="en-US" sz="1200" b="1" dirty="0">
              <a:solidFill>
                <a:schemeClr val="bg1"/>
              </a:solidFill>
            </a:endParaRPr>
          </a:p>
        </p:txBody>
      </p:sp>
      <p:sp>
        <p:nvSpPr>
          <p:cNvPr id="104" name="Rectangle 4"/>
          <p:cNvSpPr>
            <a:spLocks noChangeArrowheads="1"/>
          </p:cNvSpPr>
          <p:nvPr/>
        </p:nvSpPr>
        <p:spPr bwMode="auto">
          <a:xfrm>
            <a:off x="7746381" y="3732529"/>
            <a:ext cx="436157" cy="306273"/>
          </a:xfrm>
          <a:prstGeom prst="rect">
            <a:avLst/>
          </a:prstGeom>
          <a:solidFill>
            <a:schemeClr val="accent1"/>
          </a:solidFill>
          <a:ln w="9525">
            <a:solidFill>
              <a:schemeClr val="bg1"/>
            </a:solidFill>
            <a:miter lim="800000"/>
            <a:headEnd/>
            <a:tailEnd/>
          </a:ln>
          <a:effectLst/>
        </p:spPr>
        <p:txBody>
          <a:bodyPr wrap="none" lIns="0" tIns="0" rIns="0" bIns="0" anchor="ctr">
            <a:noAutofit/>
          </a:bodyPr>
          <a:lstStyle/>
          <a:p>
            <a:pPr algn="ctr"/>
            <a:r>
              <a:rPr lang="en-US" sz="1200" b="1" dirty="0" smtClean="0">
                <a:solidFill>
                  <a:schemeClr val="bg1"/>
                </a:solidFill>
              </a:rPr>
              <a:t>20%</a:t>
            </a:r>
            <a:endParaRPr lang="en-US" sz="1200" b="1" dirty="0">
              <a:solidFill>
                <a:schemeClr val="bg1"/>
              </a:solidFill>
            </a:endParaRPr>
          </a:p>
        </p:txBody>
      </p:sp>
      <p:grpSp>
        <p:nvGrpSpPr>
          <p:cNvPr id="73" name="Group 72"/>
          <p:cNvGrpSpPr/>
          <p:nvPr/>
        </p:nvGrpSpPr>
        <p:grpSpPr>
          <a:xfrm>
            <a:off x="6090396" y="4510348"/>
            <a:ext cx="2103120" cy="1000701"/>
            <a:chOff x="997669" y="4679688"/>
            <a:chExt cx="2103120" cy="1000701"/>
          </a:xfrm>
        </p:grpSpPr>
        <p:sp>
          <p:nvSpPr>
            <p:cNvPr id="74" name="Rectangle 4"/>
            <p:cNvSpPr>
              <a:spLocks noChangeArrowheads="1"/>
            </p:cNvSpPr>
            <p:nvPr/>
          </p:nvSpPr>
          <p:spPr bwMode="auto">
            <a:xfrm>
              <a:off x="997669" y="4687430"/>
              <a:ext cx="2103120" cy="202341"/>
            </a:xfrm>
            <a:prstGeom prst="rect">
              <a:avLst/>
            </a:prstGeom>
            <a:solidFill>
              <a:schemeClr val="accent3"/>
            </a:solidFill>
            <a:ln w="9525">
              <a:noFill/>
              <a:miter lim="800000"/>
              <a:headEnd/>
              <a:tailEnd/>
            </a:ln>
            <a:effectLst/>
          </p:spPr>
          <p:txBody>
            <a:bodyPr wrap="none" lIns="45720" tIns="45720" rIns="45720" bIns="45720" anchor="ctr">
              <a:noAutofit/>
            </a:bodyPr>
            <a:lstStyle/>
            <a:p>
              <a:r>
                <a:rPr lang="en-US" sz="1000" b="1" dirty="0" smtClean="0">
                  <a:solidFill>
                    <a:schemeClr val="bg1"/>
                  </a:solidFill>
                </a:rPr>
                <a:t>SHORT TERM</a:t>
              </a:r>
              <a:endParaRPr lang="en-US" sz="1000" b="1" dirty="0">
                <a:solidFill>
                  <a:schemeClr val="bg1"/>
                </a:solidFill>
              </a:endParaRPr>
            </a:p>
          </p:txBody>
        </p:sp>
        <p:sp>
          <p:nvSpPr>
            <p:cNvPr id="75" name="Rectangle 2"/>
            <p:cNvSpPr/>
            <p:nvPr/>
          </p:nvSpPr>
          <p:spPr>
            <a:xfrm>
              <a:off x="997669" y="4679688"/>
              <a:ext cx="2103120" cy="1000701"/>
            </a:xfrm>
            <a:prstGeom prst="rect">
              <a:avLst/>
            </a:prstGeom>
            <a:noFill/>
            <a:ln>
              <a:solidFill>
                <a:srgbClr val="76767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rgbClr val="FFFFFF"/>
                </a:solidFill>
              </a:endParaRPr>
            </a:p>
          </p:txBody>
        </p:sp>
        <p:sp>
          <p:nvSpPr>
            <p:cNvPr id="76" name="Rectangle 4"/>
            <p:cNvSpPr>
              <a:spLocks noChangeArrowheads="1"/>
            </p:cNvSpPr>
            <p:nvPr/>
          </p:nvSpPr>
          <p:spPr bwMode="auto">
            <a:xfrm>
              <a:off x="1042824" y="4940231"/>
              <a:ext cx="270934" cy="698267"/>
            </a:xfrm>
            <a:prstGeom prst="rect">
              <a:avLst/>
            </a:prstGeom>
            <a:solidFill>
              <a:schemeClr val="accent3"/>
            </a:solidFill>
            <a:ln w="9525">
              <a:noFill/>
              <a:miter lim="800000"/>
              <a:headEnd/>
              <a:tailEnd/>
            </a:ln>
            <a:effectLst/>
          </p:spPr>
          <p:txBody>
            <a:bodyPr wrap="none" lIns="0" tIns="0" rIns="0" bIns="0" anchor="ctr">
              <a:noAutofit/>
            </a:bodyPr>
            <a:lstStyle/>
            <a:p>
              <a:endParaRPr lang="en-US" sz="1200" dirty="0">
                <a:solidFill>
                  <a:srgbClr val="000000"/>
                </a:solidFill>
              </a:endParaRPr>
            </a:p>
          </p:txBody>
        </p:sp>
        <p:sp>
          <p:nvSpPr>
            <p:cNvPr id="77" name="Text Placeholder 4"/>
            <p:cNvSpPr txBox="1">
              <a:spLocks/>
            </p:cNvSpPr>
            <p:nvPr/>
          </p:nvSpPr>
          <p:spPr>
            <a:xfrm>
              <a:off x="1372446" y="4950429"/>
              <a:ext cx="1607821" cy="505172"/>
            </a:xfrm>
            <a:prstGeom prst="rect">
              <a:avLst/>
            </a:prstGeom>
          </p:spPr>
          <p:txBody>
            <a:bodyPr vert="horz" lIns="0" tIns="0" rIns="0" bIns="0" rtlCol="0" anchor="t">
              <a:noAutofit/>
            </a:bodyPr>
            <a:lstStyle>
              <a:lvl1pPr marL="0" indent="0" algn="l" defTabSz="914400" rtl="0" eaLnBrk="1" latinLnBrk="0" hangingPunct="1">
                <a:lnSpc>
                  <a:spcPct val="105000"/>
                </a:lnSpc>
                <a:spcBef>
                  <a:spcPts val="1800"/>
                </a:spcBef>
                <a:buClr>
                  <a:schemeClr val="accent2"/>
                </a:buClr>
                <a:buFont typeface="Wingdings" panose="05000000000000000000" pitchFamily="2" charset="2"/>
                <a:buNone/>
                <a:defRPr sz="900" kern="1200" baseline="0">
                  <a:solidFill>
                    <a:schemeClr val="tx2"/>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5C3DE"/>
                </a:buClr>
              </a:pPr>
              <a:r>
                <a:rPr lang="en-US" sz="800" b="1" dirty="0" smtClean="0">
                  <a:solidFill>
                    <a:srgbClr val="4F4F4F"/>
                  </a:solidFill>
                </a:rPr>
                <a:t>100% Money Market Securities, Certificates of Deposit, Bank Accounts, and/or Short-Term Bonds</a:t>
              </a:r>
              <a:endParaRPr lang="en-US" sz="800" b="1" dirty="0">
                <a:solidFill>
                  <a:srgbClr val="4F4F4F"/>
                </a:solidFill>
              </a:endParaRPr>
            </a:p>
          </p:txBody>
        </p:sp>
      </p:grpSp>
      <p:grpSp>
        <p:nvGrpSpPr>
          <p:cNvPr id="78" name="Group 77"/>
          <p:cNvGrpSpPr/>
          <p:nvPr/>
        </p:nvGrpSpPr>
        <p:grpSpPr>
          <a:xfrm>
            <a:off x="3548997" y="4510348"/>
            <a:ext cx="2103123" cy="997874"/>
            <a:chOff x="3487915" y="4682516"/>
            <a:chExt cx="2103123" cy="997874"/>
          </a:xfrm>
        </p:grpSpPr>
        <p:sp>
          <p:nvSpPr>
            <p:cNvPr id="79" name="Rectangle 71"/>
            <p:cNvSpPr/>
            <p:nvPr/>
          </p:nvSpPr>
          <p:spPr>
            <a:xfrm>
              <a:off x="3487915" y="4682516"/>
              <a:ext cx="2103120" cy="997874"/>
            </a:xfrm>
            <a:prstGeom prst="rect">
              <a:avLst/>
            </a:prstGeom>
            <a:noFill/>
            <a:ln>
              <a:solidFill>
                <a:srgbClr val="76767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rgbClr val="FFFFFF"/>
                </a:solidFill>
              </a:endParaRPr>
            </a:p>
          </p:txBody>
        </p:sp>
        <p:grpSp>
          <p:nvGrpSpPr>
            <p:cNvPr id="80" name="Group 79"/>
            <p:cNvGrpSpPr/>
            <p:nvPr/>
          </p:nvGrpSpPr>
          <p:grpSpPr>
            <a:xfrm>
              <a:off x="3529028" y="4921605"/>
              <a:ext cx="300565" cy="716894"/>
              <a:chOff x="3532392" y="4934229"/>
              <a:chExt cx="300565" cy="688753"/>
            </a:xfrm>
          </p:grpSpPr>
          <p:sp>
            <p:nvSpPr>
              <p:cNvPr id="85" name="Rectangle 4"/>
              <p:cNvSpPr>
                <a:spLocks noChangeArrowheads="1"/>
              </p:cNvSpPr>
              <p:nvPr/>
            </p:nvSpPr>
            <p:spPr bwMode="auto">
              <a:xfrm>
                <a:off x="3532392" y="4934229"/>
                <a:ext cx="300565" cy="444248"/>
              </a:xfrm>
              <a:prstGeom prst="rect">
                <a:avLst/>
              </a:prstGeom>
              <a:solidFill>
                <a:schemeClr val="accent2"/>
              </a:solidFill>
              <a:ln w="9525">
                <a:solidFill>
                  <a:schemeClr val="bg1"/>
                </a:solidFill>
                <a:miter lim="800000"/>
                <a:headEnd/>
                <a:tailEnd/>
              </a:ln>
              <a:effectLst/>
            </p:spPr>
            <p:txBody>
              <a:bodyPr wrap="none" lIns="0" tIns="0" rIns="0" bIns="0" anchor="ctr">
                <a:noAutofit/>
              </a:bodyPr>
              <a:lstStyle/>
              <a:p>
                <a:endParaRPr lang="en-US" sz="1200" dirty="0">
                  <a:solidFill>
                    <a:srgbClr val="000000"/>
                  </a:solidFill>
                </a:endParaRPr>
              </a:p>
            </p:txBody>
          </p:sp>
          <p:sp>
            <p:nvSpPr>
              <p:cNvPr id="105" name="Rectangle 4"/>
              <p:cNvSpPr>
                <a:spLocks noChangeArrowheads="1"/>
              </p:cNvSpPr>
              <p:nvPr/>
            </p:nvSpPr>
            <p:spPr bwMode="auto">
              <a:xfrm>
                <a:off x="3532392" y="5515112"/>
                <a:ext cx="300565" cy="107870"/>
              </a:xfrm>
              <a:prstGeom prst="rect">
                <a:avLst/>
              </a:prstGeom>
              <a:solidFill>
                <a:schemeClr val="accent2"/>
              </a:solidFill>
              <a:ln w="9525">
                <a:solidFill>
                  <a:schemeClr val="bg1"/>
                </a:solidFill>
                <a:miter lim="800000"/>
                <a:headEnd/>
                <a:tailEnd/>
              </a:ln>
              <a:effectLst/>
            </p:spPr>
            <p:txBody>
              <a:bodyPr wrap="none" lIns="0" tIns="0" rIns="0" bIns="0" anchor="ctr">
                <a:noAutofit/>
              </a:bodyPr>
              <a:lstStyle/>
              <a:p>
                <a:endParaRPr lang="en-US" sz="1200" dirty="0">
                  <a:solidFill>
                    <a:srgbClr val="000000"/>
                  </a:solidFill>
                </a:endParaRPr>
              </a:p>
            </p:txBody>
          </p:sp>
          <p:sp>
            <p:nvSpPr>
              <p:cNvPr id="106" name="Rectangle 4"/>
              <p:cNvSpPr>
                <a:spLocks noChangeArrowheads="1"/>
              </p:cNvSpPr>
              <p:nvPr/>
            </p:nvSpPr>
            <p:spPr bwMode="auto">
              <a:xfrm>
                <a:off x="3532392" y="5378478"/>
                <a:ext cx="300565" cy="137572"/>
              </a:xfrm>
              <a:prstGeom prst="rect">
                <a:avLst/>
              </a:prstGeom>
              <a:solidFill>
                <a:schemeClr val="accent2"/>
              </a:solidFill>
              <a:ln w="9525">
                <a:solidFill>
                  <a:schemeClr val="bg1"/>
                </a:solidFill>
                <a:miter lim="800000"/>
                <a:headEnd/>
                <a:tailEnd/>
              </a:ln>
              <a:effectLst/>
            </p:spPr>
            <p:txBody>
              <a:bodyPr wrap="none" lIns="0" tIns="0" rIns="0" bIns="0" anchor="ctr">
                <a:noAutofit/>
              </a:bodyPr>
              <a:lstStyle/>
              <a:p>
                <a:endParaRPr lang="en-US" sz="1200" dirty="0">
                  <a:solidFill>
                    <a:srgbClr val="000000"/>
                  </a:solidFill>
                </a:endParaRPr>
              </a:p>
            </p:txBody>
          </p:sp>
        </p:grpSp>
        <p:sp>
          <p:nvSpPr>
            <p:cNvPr id="81" name="Text Placeholder 4"/>
            <p:cNvSpPr txBox="1">
              <a:spLocks/>
            </p:cNvSpPr>
            <p:nvPr/>
          </p:nvSpPr>
          <p:spPr>
            <a:xfrm>
              <a:off x="3904190" y="4998899"/>
              <a:ext cx="1686845" cy="239150"/>
            </a:xfrm>
            <a:prstGeom prst="rect">
              <a:avLst/>
            </a:prstGeom>
          </p:spPr>
          <p:txBody>
            <a:bodyPr vert="horz" lIns="0" tIns="0" rIns="0" bIns="0" rtlCol="0" anchor="b">
              <a:normAutofit/>
            </a:bodyPr>
            <a:lstStyle>
              <a:lvl1pPr marL="0" indent="0" algn="l" defTabSz="914400" rtl="0" eaLnBrk="1" latinLnBrk="0" hangingPunct="1">
                <a:lnSpc>
                  <a:spcPct val="105000"/>
                </a:lnSpc>
                <a:spcBef>
                  <a:spcPts val="1800"/>
                </a:spcBef>
                <a:buClr>
                  <a:schemeClr val="accent2"/>
                </a:buClr>
                <a:buFont typeface="Wingdings" panose="05000000000000000000" pitchFamily="2" charset="2"/>
                <a:buNone/>
                <a:defRPr sz="900" kern="1200" baseline="0">
                  <a:solidFill>
                    <a:schemeClr val="tx2"/>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5C3DE"/>
                </a:buClr>
              </a:pPr>
              <a:r>
                <a:rPr lang="en-US" sz="800" b="1" dirty="0" smtClean="0">
                  <a:solidFill>
                    <a:srgbClr val="4F4F4F"/>
                  </a:solidFill>
                </a:rPr>
                <a:t>70% Investment-Grade Bond</a:t>
              </a:r>
              <a:endParaRPr lang="en-US" sz="800" b="1" dirty="0">
                <a:solidFill>
                  <a:srgbClr val="4F4F4F"/>
                </a:solidFill>
              </a:endParaRPr>
            </a:p>
          </p:txBody>
        </p:sp>
        <p:sp>
          <p:nvSpPr>
            <p:cNvPr id="82" name="Text Placeholder 4"/>
            <p:cNvSpPr txBox="1">
              <a:spLocks/>
            </p:cNvSpPr>
            <p:nvPr/>
          </p:nvSpPr>
          <p:spPr>
            <a:xfrm>
              <a:off x="3913364" y="5275962"/>
              <a:ext cx="1606903" cy="239150"/>
            </a:xfrm>
            <a:prstGeom prst="rect">
              <a:avLst/>
            </a:prstGeom>
          </p:spPr>
          <p:txBody>
            <a:bodyPr vert="horz" lIns="0" tIns="0" rIns="0" bIns="0" rtlCol="0" anchor="b">
              <a:normAutofit/>
            </a:bodyPr>
            <a:lstStyle>
              <a:lvl1pPr marL="0" indent="0" algn="l" defTabSz="914400" rtl="0" eaLnBrk="1" latinLnBrk="0" hangingPunct="1">
                <a:lnSpc>
                  <a:spcPct val="105000"/>
                </a:lnSpc>
                <a:spcBef>
                  <a:spcPts val="1800"/>
                </a:spcBef>
                <a:buClr>
                  <a:schemeClr val="accent2"/>
                </a:buClr>
                <a:buFont typeface="Wingdings" panose="05000000000000000000" pitchFamily="2" charset="2"/>
                <a:buNone/>
                <a:defRPr sz="900" kern="1200" baseline="0">
                  <a:solidFill>
                    <a:schemeClr val="tx2"/>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5C3DE"/>
                </a:buClr>
              </a:pPr>
              <a:r>
                <a:rPr lang="en-US" sz="800" b="1" dirty="0" smtClean="0">
                  <a:solidFill>
                    <a:srgbClr val="4F4F4F"/>
                  </a:solidFill>
                </a:rPr>
                <a:t>20% International Bond</a:t>
              </a:r>
              <a:endParaRPr lang="en-US" sz="800" b="1" dirty="0">
                <a:solidFill>
                  <a:srgbClr val="4F4F4F"/>
                </a:solidFill>
              </a:endParaRPr>
            </a:p>
          </p:txBody>
        </p:sp>
        <p:sp>
          <p:nvSpPr>
            <p:cNvPr id="83" name="Text Placeholder 4"/>
            <p:cNvSpPr txBox="1">
              <a:spLocks/>
            </p:cNvSpPr>
            <p:nvPr/>
          </p:nvSpPr>
          <p:spPr>
            <a:xfrm>
              <a:off x="3906360" y="5405999"/>
              <a:ext cx="1684676" cy="239150"/>
            </a:xfrm>
            <a:prstGeom prst="rect">
              <a:avLst/>
            </a:prstGeom>
          </p:spPr>
          <p:txBody>
            <a:bodyPr vert="horz" lIns="0" tIns="0" rIns="0" bIns="0" rtlCol="0" anchor="b">
              <a:normAutofit/>
            </a:bodyPr>
            <a:lstStyle>
              <a:lvl1pPr marL="0" indent="0" algn="l" defTabSz="914400" rtl="0" eaLnBrk="1" latinLnBrk="0" hangingPunct="1">
                <a:lnSpc>
                  <a:spcPct val="105000"/>
                </a:lnSpc>
                <a:spcBef>
                  <a:spcPts val="1800"/>
                </a:spcBef>
                <a:buClr>
                  <a:schemeClr val="accent2"/>
                </a:buClr>
                <a:buFont typeface="Wingdings" panose="05000000000000000000" pitchFamily="2" charset="2"/>
                <a:buNone/>
                <a:defRPr sz="900" kern="1200" baseline="0">
                  <a:solidFill>
                    <a:schemeClr val="tx2"/>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5C3DE"/>
                </a:buClr>
              </a:pPr>
              <a:r>
                <a:rPr lang="en-US" sz="800" b="1" dirty="0" smtClean="0">
                  <a:solidFill>
                    <a:srgbClr val="4F4F4F"/>
                  </a:solidFill>
                </a:rPr>
                <a:t>10% High Yield Bond</a:t>
              </a:r>
              <a:endParaRPr lang="en-US" sz="800" b="1" dirty="0">
                <a:solidFill>
                  <a:srgbClr val="4F4F4F"/>
                </a:solidFill>
              </a:endParaRPr>
            </a:p>
          </p:txBody>
        </p:sp>
        <p:sp>
          <p:nvSpPr>
            <p:cNvPr id="84" name="Rectangle 4"/>
            <p:cNvSpPr>
              <a:spLocks noChangeArrowheads="1"/>
            </p:cNvSpPr>
            <p:nvPr/>
          </p:nvSpPr>
          <p:spPr bwMode="auto">
            <a:xfrm>
              <a:off x="3487918" y="4687430"/>
              <a:ext cx="2103120" cy="202341"/>
            </a:xfrm>
            <a:prstGeom prst="rect">
              <a:avLst/>
            </a:prstGeom>
            <a:solidFill>
              <a:schemeClr val="accent2"/>
            </a:solidFill>
            <a:ln w="9525">
              <a:noFill/>
              <a:miter lim="800000"/>
              <a:headEnd/>
              <a:tailEnd/>
            </a:ln>
            <a:effectLst/>
          </p:spPr>
          <p:txBody>
            <a:bodyPr wrap="none" lIns="45720" tIns="45720" rIns="45720" bIns="45720" anchor="ctr">
              <a:noAutofit/>
            </a:bodyPr>
            <a:lstStyle/>
            <a:p>
              <a:r>
                <a:rPr lang="en-US" sz="1000" b="1" dirty="0" smtClean="0">
                  <a:solidFill>
                    <a:schemeClr val="bg1"/>
                  </a:solidFill>
                </a:rPr>
                <a:t>BONDS</a:t>
              </a:r>
              <a:endParaRPr lang="en-US" sz="1000" b="1" dirty="0">
                <a:solidFill>
                  <a:schemeClr val="bg1"/>
                </a:solidFill>
              </a:endParaRPr>
            </a:p>
          </p:txBody>
        </p:sp>
      </p:grpSp>
      <p:grpSp>
        <p:nvGrpSpPr>
          <p:cNvPr id="107" name="Group 106"/>
          <p:cNvGrpSpPr/>
          <p:nvPr/>
        </p:nvGrpSpPr>
        <p:grpSpPr>
          <a:xfrm>
            <a:off x="971600" y="4510348"/>
            <a:ext cx="2103122" cy="997874"/>
            <a:chOff x="5977119" y="4679689"/>
            <a:chExt cx="2103122" cy="997874"/>
          </a:xfrm>
        </p:grpSpPr>
        <p:sp>
          <p:nvSpPr>
            <p:cNvPr id="108" name="Rectangle 73"/>
            <p:cNvSpPr/>
            <p:nvPr/>
          </p:nvSpPr>
          <p:spPr>
            <a:xfrm>
              <a:off x="5977119" y="4679689"/>
              <a:ext cx="2103120" cy="997874"/>
            </a:xfrm>
            <a:prstGeom prst="rect">
              <a:avLst/>
            </a:prstGeom>
            <a:noFill/>
            <a:ln>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rgbClr val="FFFFFF"/>
                </a:solidFill>
              </a:endParaRPr>
            </a:p>
          </p:txBody>
        </p:sp>
        <p:grpSp>
          <p:nvGrpSpPr>
            <p:cNvPr id="109" name="Group 108"/>
            <p:cNvGrpSpPr/>
            <p:nvPr/>
          </p:nvGrpSpPr>
          <p:grpSpPr>
            <a:xfrm>
              <a:off x="6024393" y="4921605"/>
              <a:ext cx="300565" cy="716894"/>
              <a:chOff x="6024393" y="4925004"/>
              <a:chExt cx="300565" cy="716894"/>
            </a:xfrm>
          </p:grpSpPr>
          <p:sp>
            <p:nvSpPr>
              <p:cNvPr id="114" name="Rectangle 4"/>
              <p:cNvSpPr>
                <a:spLocks noChangeArrowheads="1"/>
              </p:cNvSpPr>
              <p:nvPr/>
            </p:nvSpPr>
            <p:spPr bwMode="auto">
              <a:xfrm>
                <a:off x="6024393" y="4925004"/>
                <a:ext cx="300565" cy="339519"/>
              </a:xfrm>
              <a:prstGeom prst="rect">
                <a:avLst/>
              </a:prstGeom>
              <a:solidFill>
                <a:schemeClr val="accent1"/>
              </a:solidFill>
              <a:ln w="9525">
                <a:solidFill>
                  <a:schemeClr val="bg1"/>
                </a:solidFill>
                <a:miter lim="800000"/>
                <a:headEnd/>
                <a:tailEnd/>
              </a:ln>
              <a:effectLst/>
            </p:spPr>
            <p:txBody>
              <a:bodyPr wrap="none" lIns="0" tIns="0" rIns="0" bIns="0" anchor="ctr">
                <a:noAutofit/>
              </a:bodyPr>
              <a:lstStyle/>
              <a:p>
                <a:endParaRPr lang="en-US" sz="1200" dirty="0">
                  <a:solidFill>
                    <a:srgbClr val="000000"/>
                  </a:solidFill>
                </a:endParaRPr>
              </a:p>
            </p:txBody>
          </p:sp>
          <p:sp>
            <p:nvSpPr>
              <p:cNvPr id="115" name="Rectangle 4"/>
              <p:cNvSpPr>
                <a:spLocks noChangeArrowheads="1"/>
              </p:cNvSpPr>
              <p:nvPr/>
            </p:nvSpPr>
            <p:spPr bwMode="auto">
              <a:xfrm>
                <a:off x="6024393" y="5395402"/>
                <a:ext cx="300565" cy="246496"/>
              </a:xfrm>
              <a:prstGeom prst="rect">
                <a:avLst/>
              </a:prstGeom>
              <a:solidFill>
                <a:schemeClr val="accent1"/>
              </a:solidFill>
              <a:ln w="9525">
                <a:solidFill>
                  <a:schemeClr val="bg1"/>
                </a:solidFill>
                <a:miter lim="800000"/>
                <a:headEnd/>
                <a:tailEnd/>
              </a:ln>
              <a:effectLst/>
            </p:spPr>
            <p:txBody>
              <a:bodyPr wrap="none" lIns="0" tIns="0" rIns="0" bIns="0" anchor="ctr">
                <a:noAutofit/>
              </a:bodyPr>
              <a:lstStyle/>
              <a:p>
                <a:endParaRPr lang="en-US" sz="1200" dirty="0">
                  <a:solidFill>
                    <a:srgbClr val="000000"/>
                  </a:solidFill>
                </a:endParaRPr>
              </a:p>
            </p:txBody>
          </p:sp>
          <p:sp>
            <p:nvSpPr>
              <p:cNvPr id="116" name="Rectangle 4"/>
              <p:cNvSpPr>
                <a:spLocks noChangeArrowheads="1"/>
              </p:cNvSpPr>
              <p:nvPr/>
            </p:nvSpPr>
            <p:spPr bwMode="auto">
              <a:xfrm>
                <a:off x="6024393" y="5264523"/>
                <a:ext cx="300565" cy="131014"/>
              </a:xfrm>
              <a:prstGeom prst="rect">
                <a:avLst/>
              </a:prstGeom>
              <a:solidFill>
                <a:schemeClr val="accent1"/>
              </a:solidFill>
              <a:ln w="9525">
                <a:solidFill>
                  <a:schemeClr val="bg1"/>
                </a:solidFill>
                <a:miter lim="800000"/>
                <a:headEnd/>
                <a:tailEnd/>
              </a:ln>
              <a:effectLst/>
            </p:spPr>
            <p:txBody>
              <a:bodyPr wrap="none" lIns="0" tIns="0" rIns="0" bIns="0" anchor="ctr">
                <a:noAutofit/>
              </a:bodyPr>
              <a:lstStyle/>
              <a:p>
                <a:endParaRPr lang="en-US" sz="1200" dirty="0">
                  <a:solidFill>
                    <a:srgbClr val="000000"/>
                  </a:solidFill>
                </a:endParaRPr>
              </a:p>
            </p:txBody>
          </p:sp>
        </p:grpSp>
        <p:sp>
          <p:nvSpPr>
            <p:cNvPr id="110" name="Text Placeholder 4"/>
            <p:cNvSpPr txBox="1">
              <a:spLocks/>
            </p:cNvSpPr>
            <p:nvPr/>
          </p:nvSpPr>
          <p:spPr>
            <a:xfrm>
              <a:off x="6456547" y="4915459"/>
              <a:ext cx="1623694" cy="239150"/>
            </a:xfrm>
            <a:prstGeom prst="rect">
              <a:avLst/>
            </a:prstGeom>
          </p:spPr>
          <p:txBody>
            <a:bodyPr vert="horz" lIns="0" tIns="0" rIns="0" bIns="0" rtlCol="0" anchor="b">
              <a:normAutofit/>
            </a:bodyPr>
            <a:lstStyle>
              <a:lvl1pPr marL="0" indent="0" algn="l" defTabSz="914400" rtl="0" eaLnBrk="1" latinLnBrk="0" hangingPunct="1">
                <a:lnSpc>
                  <a:spcPct val="105000"/>
                </a:lnSpc>
                <a:spcBef>
                  <a:spcPts val="1800"/>
                </a:spcBef>
                <a:buClr>
                  <a:schemeClr val="accent2"/>
                </a:buClr>
                <a:buFont typeface="Wingdings" panose="05000000000000000000" pitchFamily="2" charset="2"/>
                <a:buNone/>
                <a:defRPr sz="900" kern="1200" baseline="0">
                  <a:solidFill>
                    <a:schemeClr val="tx2"/>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5C3DE"/>
                </a:buClr>
              </a:pPr>
              <a:r>
                <a:rPr lang="en-US" sz="800" b="1" dirty="0" smtClean="0">
                  <a:solidFill>
                    <a:srgbClr val="4F4F4F"/>
                  </a:solidFill>
                </a:rPr>
                <a:t>55% Large-Cap Stock</a:t>
              </a:r>
              <a:endParaRPr lang="en-US" sz="800" b="1" dirty="0">
                <a:solidFill>
                  <a:srgbClr val="4F4F4F"/>
                </a:solidFill>
              </a:endParaRPr>
            </a:p>
          </p:txBody>
        </p:sp>
        <p:sp>
          <p:nvSpPr>
            <p:cNvPr id="111" name="Text Placeholder 4"/>
            <p:cNvSpPr txBox="1">
              <a:spLocks/>
            </p:cNvSpPr>
            <p:nvPr/>
          </p:nvSpPr>
          <p:spPr>
            <a:xfrm>
              <a:off x="6456547" y="5163109"/>
              <a:ext cx="1513762" cy="239150"/>
            </a:xfrm>
            <a:prstGeom prst="rect">
              <a:avLst/>
            </a:prstGeom>
          </p:spPr>
          <p:txBody>
            <a:bodyPr vert="horz" lIns="0" tIns="0" rIns="0" bIns="0" rtlCol="0" anchor="b">
              <a:normAutofit/>
            </a:bodyPr>
            <a:lstStyle>
              <a:lvl1pPr marL="0" indent="0" algn="l" defTabSz="914400" rtl="0" eaLnBrk="1" latinLnBrk="0" hangingPunct="1">
                <a:lnSpc>
                  <a:spcPct val="105000"/>
                </a:lnSpc>
                <a:spcBef>
                  <a:spcPts val="1800"/>
                </a:spcBef>
                <a:buClr>
                  <a:schemeClr val="accent2"/>
                </a:buClr>
                <a:buFont typeface="Wingdings" panose="05000000000000000000" pitchFamily="2" charset="2"/>
                <a:buNone/>
                <a:defRPr sz="900" kern="1200" baseline="0">
                  <a:solidFill>
                    <a:schemeClr val="tx2"/>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5C3DE"/>
                </a:buClr>
              </a:pPr>
              <a:r>
                <a:rPr lang="en-US" sz="800" b="1" dirty="0" smtClean="0">
                  <a:solidFill>
                    <a:srgbClr val="4F4F4F"/>
                  </a:solidFill>
                </a:rPr>
                <a:t>15% Mid-/Small-Cap Stock</a:t>
              </a:r>
              <a:endParaRPr lang="en-US" sz="800" b="1" dirty="0">
                <a:solidFill>
                  <a:srgbClr val="4F4F4F"/>
                </a:solidFill>
              </a:endParaRPr>
            </a:p>
          </p:txBody>
        </p:sp>
        <p:sp>
          <p:nvSpPr>
            <p:cNvPr id="112" name="Text Placeholder 4"/>
            <p:cNvSpPr txBox="1">
              <a:spLocks/>
            </p:cNvSpPr>
            <p:nvPr/>
          </p:nvSpPr>
          <p:spPr>
            <a:xfrm>
              <a:off x="6460068" y="5381620"/>
              <a:ext cx="1620172" cy="239150"/>
            </a:xfrm>
            <a:prstGeom prst="rect">
              <a:avLst/>
            </a:prstGeom>
          </p:spPr>
          <p:txBody>
            <a:bodyPr vert="horz" lIns="0" tIns="0" rIns="0" bIns="0" rtlCol="0" anchor="b">
              <a:normAutofit/>
            </a:bodyPr>
            <a:lstStyle>
              <a:lvl1pPr marL="0" indent="0" algn="l" defTabSz="914400" rtl="0" eaLnBrk="1" latinLnBrk="0" hangingPunct="1">
                <a:lnSpc>
                  <a:spcPct val="105000"/>
                </a:lnSpc>
                <a:spcBef>
                  <a:spcPts val="1800"/>
                </a:spcBef>
                <a:buClr>
                  <a:schemeClr val="accent2"/>
                </a:buClr>
                <a:buFont typeface="Wingdings" panose="05000000000000000000" pitchFamily="2" charset="2"/>
                <a:buNone/>
                <a:defRPr sz="900" kern="1200" baseline="0">
                  <a:solidFill>
                    <a:schemeClr val="tx2"/>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5C3DE"/>
                </a:buClr>
              </a:pPr>
              <a:r>
                <a:rPr lang="en-US" sz="800" b="1" dirty="0" smtClean="0">
                  <a:solidFill>
                    <a:srgbClr val="4F4F4F"/>
                  </a:solidFill>
                </a:rPr>
                <a:t>30% International Stock</a:t>
              </a:r>
              <a:endParaRPr lang="en-US" sz="800" b="1" dirty="0">
                <a:solidFill>
                  <a:srgbClr val="4F4F4F"/>
                </a:solidFill>
              </a:endParaRPr>
            </a:p>
          </p:txBody>
        </p:sp>
        <p:sp>
          <p:nvSpPr>
            <p:cNvPr id="113" name="Rectangle 4"/>
            <p:cNvSpPr>
              <a:spLocks noChangeArrowheads="1"/>
            </p:cNvSpPr>
            <p:nvPr/>
          </p:nvSpPr>
          <p:spPr bwMode="auto">
            <a:xfrm>
              <a:off x="5977119" y="4682516"/>
              <a:ext cx="2103120" cy="202341"/>
            </a:xfrm>
            <a:prstGeom prst="rect">
              <a:avLst/>
            </a:prstGeom>
            <a:solidFill>
              <a:schemeClr val="accent1"/>
            </a:solidFill>
            <a:ln w="9525">
              <a:noFill/>
              <a:miter lim="800000"/>
              <a:headEnd/>
              <a:tailEnd/>
            </a:ln>
            <a:effectLst/>
          </p:spPr>
          <p:txBody>
            <a:bodyPr wrap="none" lIns="45720" tIns="45720" rIns="45720" bIns="45720" anchor="ctr">
              <a:noAutofit/>
            </a:bodyPr>
            <a:lstStyle/>
            <a:p>
              <a:r>
                <a:rPr lang="en-US" sz="1000" b="1" dirty="0" smtClean="0">
                  <a:solidFill>
                    <a:schemeClr val="bg1"/>
                  </a:solidFill>
                </a:rPr>
                <a:t>STOCKS</a:t>
              </a:r>
              <a:endParaRPr lang="en-US" sz="1000" b="1" dirty="0">
                <a:solidFill>
                  <a:schemeClr val="bg1"/>
                </a:solidFill>
              </a:endParaRPr>
            </a:p>
          </p:txBody>
        </p:sp>
      </p:grpSp>
      <p:sp>
        <p:nvSpPr>
          <p:cNvPr id="3" name="Rectangle 2"/>
          <p:cNvSpPr/>
          <p:nvPr/>
        </p:nvSpPr>
        <p:spPr>
          <a:xfrm>
            <a:off x="4019902" y="2096852"/>
            <a:ext cx="732118" cy="307777"/>
          </a:xfrm>
          <a:prstGeom prst="rect">
            <a:avLst/>
          </a:prstGeom>
          <a:ln>
            <a:solidFill>
              <a:schemeClr val="accent3"/>
            </a:solidFill>
          </a:ln>
        </p:spPr>
        <p:txBody>
          <a:bodyPr wrap="square">
            <a:spAutoFit/>
          </a:bodyPr>
          <a:lstStyle/>
          <a:p>
            <a:pPr algn="ctr"/>
            <a:r>
              <a:rPr lang="en-US" sz="1400" dirty="0">
                <a:solidFill>
                  <a:schemeClr val="accent3"/>
                </a:solidFill>
              </a:rPr>
              <a:t>GOAL</a:t>
            </a:r>
          </a:p>
        </p:txBody>
      </p:sp>
      <p:sp>
        <p:nvSpPr>
          <p:cNvPr id="6" name="TextBox 5"/>
          <p:cNvSpPr txBox="1"/>
          <p:nvPr/>
        </p:nvSpPr>
        <p:spPr>
          <a:xfrm>
            <a:off x="1016455" y="2143018"/>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25</a:t>
            </a:r>
            <a:endParaRPr lang="en-US" sz="1400" dirty="0"/>
          </a:p>
        </p:txBody>
      </p:sp>
      <p:sp>
        <p:nvSpPr>
          <p:cNvPr id="55" name="TextBox 54"/>
          <p:cNvSpPr txBox="1"/>
          <p:nvPr/>
        </p:nvSpPr>
        <p:spPr>
          <a:xfrm>
            <a:off x="1648806" y="2143018"/>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20</a:t>
            </a:r>
            <a:endParaRPr lang="en-US" sz="1400" dirty="0"/>
          </a:p>
        </p:txBody>
      </p:sp>
      <p:sp>
        <p:nvSpPr>
          <p:cNvPr id="56" name="TextBox 55"/>
          <p:cNvSpPr txBox="1"/>
          <p:nvPr/>
        </p:nvSpPr>
        <p:spPr>
          <a:xfrm>
            <a:off x="2281157" y="2143018"/>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15</a:t>
            </a:r>
            <a:endParaRPr lang="en-US" sz="1400" dirty="0"/>
          </a:p>
        </p:txBody>
      </p:sp>
      <p:sp>
        <p:nvSpPr>
          <p:cNvPr id="57" name="TextBox 56"/>
          <p:cNvSpPr txBox="1"/>
          <p:nvPr/>
        </p:nvSpPr>
        <p:spPr>
          <a:xfrm>
            <a:off x="2913508" y="2143018"/>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10</a:t>
            </a:r>
            <a:endParaRPr lang="en-US" sz="1400" dirty="0"/>
          </a:p>
        </p:txBody>
      </p:sp>
      <p:sp>
        <p:nvSpPr>
          <p:cNvPr id="58" name="TextBox 57"/>
          <p:cNvSpPr txBox="1"/>
          <p:nvPr/>
        </p:nvSpPr>
        <p:spPr>
          <a:xfrm>
            <a:off x="3545861" y="2143018"/>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5</a:t>
            </a:r>
            <a:endParaRPr lang="en-US" sz="1400" dirty="0"/>
          </a:p>
        </p:txBody>
      </p:sp>
      <p:sp>
        <p:nvSpPr>
          <p:cNvPr id="62" name="TextBox 61"/>
          <p:cNvSpPr txBox="1"/>
          <p:nvPr/>
        </p:nvSpPr>
        <p:spPr>
          <a:xfrm>
            <a:off x="4930416" y="2143018"/>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5</a:t>
            </a:r>
            <a:endParaRPr lang="en-US" sz="1400" dirty="0"/>
          </a:p>
        </p:txBody>
      </p:sp>
      <p:sp>
        <p:nvSpPr>
          <p:cNvPr id="63" name="TextBox 62"/>
          <p:cNvSpPr txBox="1"/>
          <p:nvPr/>
        </p:nvSpPr>
        <p:spPr>
          <a:xfrm>
            <a:off x="5655170" y="2143018"/>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10</a:t>
            </a:r>
            <a:endParaRPr lang="en-US" sz="1400" dirty="0"/>
          </a:p>
        </p:txBody>
      </p:sp>
      <p:sp>
        <p:nvSpPr>
          <p:cNvPr id="64" name="TextBox 63"/>
          <p:cNvSpPr txBox="1"/>
          <p:nvPr/>
        </p:nvSpPr>
        <p:spPr>
          <a:xfrm>
            <a:off x="6379924" y="2143018"/>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15</a:t>
            </a:r>
            <a:endParaRPr lang="en-US" sz="1400" dirty="0"/>
          </a:p>
        </p:txBody>
      </p:sp>
      <p:sp>
        <p:nvSpPr>
          <p:cNvPr id="65" name="TextBox 64"/>
          <p:cNvSpPr txBox="1"/>
          <p:nvPr/>
        </p:nvSpPr>
        <p:spPr>
          <a:xfrm>
            <a:off x="7104678" y="2143018"/>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20</a:t>
            </a:r>
            <a:endParaRPr lang="en-US" sz="1400" dirty="0"/>
          </a:p>
        </p:txBody>
      </p:sp>
      <p:sp>
        <p:nvSpPr>
          <p:cNvPr id="66" name="TextBox 65"/>
          <p:cNvSpPr txBox="1"/>
          <p:nvPr/>
        </p:nvSpPr>
        <p:spPr>
          <a:xfrm>
            <a:off x="7829430" y="2143018"/>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25</a:t>
            </a:r>
            <a:endParaRPr lang="en-US" sz="1400" dirty="0"/>
          </a:p>
        </p:txBody>
      </p:sp>
    </p:spTree>
    <p:extLst>
      <p:ext uri="{BB962C8B-B14F-4D97-AF65-F5344CB8AC3E}">
        <p14:creationId xmlns:p14="http://schemas.microsoft.com/office/powerpoint/2010/main" val="43881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ASSET ALLOCATION ASSUMPTIONS</a:t>
            </a:r>
            <a:endParaRPr lang="en-US" dirty="0"/>
          </a:p>
        </p:txBody>
      </p:sp>
      <p:sp>
        <p:nvSpPr>
          <p:cNvPr id="4" name="Content Placeholder 3"/>
          <p:cNvSpPr>
            <a:spLocks noGrp="1"/>
          </p:cNvSpPr>
          <p:nvPr>
            <p:ph idx="1"/>
          </p:nvPr>
        </p:nvSpPr>
        <p:spPr>
          <a:xfrm>
            <a:off x="990600" y="1371600"/>
            <a:ext cx="7188666" cy="4526280"/>
          </a:xfrm>
        </p:spPr>
        <p:txBody>
          <a:bodyPr>
            <a:noAutofit/>
          </a:bodyPr>
          <a:lstStyle/>
          <a:p>
            <a:pPr marL="0" indent="0">
              <a:buNone/>
            </a:pPr>
            <a:r>
              <a:rPr lang="en-US" sz="1300" dirty="0" smtClean="0"/>
              <a:t>The </a:t>
            </a:r>
            <a:r>
              <a:rPr lang="en-US" sz="1300" dirty="0"/>
              <a:t>asset allocation models are designed to meet the needs of a hypothetical investor with an assumed age 65 retirement and a withdrawal horizon of 30 years. The model allocations are based upon an analysis that seeks to balance long‐term return potential with anticipated short‐term volatility. The model reflects our view of appropriate levels of </a:t>
            </a:r>
            <a:r>
              <a:rPr lang="en-US" sz="1300" dirty="0" smtClean="0"/>
              <a:t>trade-off </a:t>
            </a:r>
            <a:r>
              <a:rPr lang="en-US" sz="1300" dirty="0"/>
              <a:t>between </a:t>
            </a:r>
            <a:r>
              <a:rPr lang="en-US" sz="1300" dirty="0" smtClean="0"/>
              <a:t/>
            </a:r>
            <a:br>
              <a:rPr lang="en-US" sz="1300" dirty="0" smtClean="0"/>
            </a:br>
            <a:r>
              <a:rPr lang="en-US" sz="1300" dirty="0" smtClean="0"/>
              <a:t>potential </a:t>
            </a:r>
            <a:r>
              <a:rPr lang="en-US" sz="1300" dirty="0"/>
              <a:t>return and short‐term volatility for investors of certain age ranges</a:t>
            </a:r>
            <a:r>
              <a:rPr lang="en-US" sz="1300" dirty="0" smtClean="0"/>
              <a:t>. The </a:t>
            </a:r>
            <a:r>
              <a:rPr lang="en-US" sz="1300" dirty="0"/>
              <a:t>longer the time frame for investing, the higher the allocation is to stocks (and the higher the volatility) versus bonds or cash. </a:t>
            </a:r>
          </a:p>
          <a:p>
            <a:pPr marL="0" indent="0">
              <a:spcBef>
                <a:spcPts val="1200"/>
              </a:spcBef>
              <a:buNone/>
            </a:pPr>
            <a:r>
              <a:rPr lang="en-US" sz="1300" b="1" dirty="0"/>
              <a:t>Limitations:</a:t>
            </a:r>
          </a:p>
          <a:p>
            <a:pPr marL="0" indent="0">
              <a:spcBef>
                <a:spcPts val="600"/>
              </a:spcBef>
              <a:buNone/>
            </a:pPr>
            <a:r>
              <a:rPr lang="en-US" sz="1300" dirty="0"/>
              <a:t>While the models have been designed with reasonable assumptions and methods, the tool provides hypothetical models only and has certain limitations.</a:t>
            </a:r>
          </a:p>
          <a:p>
            <a:pPr>
              <a:spcBef>
                <a:spcPts val="600"/>
              </a:spcBef>
            </a:pPr>
            <a:r>
              <a:rPr lang="en-US" sz="1300" dirty="0"/>
              <a:t>The models do not take into account individual circumstances or preferences, and the model displayed for your age may not align with your accumulation </a:t>
            </a:r>
            <a:r>
              <a:rPr lang="en-US" sz="1300" dirty="0" smtClean="0"/>
              <a:t>time frame</a:t>
            </a:r>
            <a:r>
              <a:rPr lang="en-US" sz="1300" dirty="0"/>
              <a:t>, withdrawal horizon, or view of the appropriate levels of </a:t>
            </a:r>
            <a:r>
              <a:rPr lang="en-US" sz="1300" dirty="0" smtClean="0"/>
              <a:t>trade-off </a:t>
            </a:r>
            <a:r>
              <a:rPr lang="en-US" sz="1300" dirty="0"/>
              <a:t>between potential return and short-term volatility</a:t>
            </a:r>
            <a:r>
              <a:rPr lang="en-US" sz="1300" dirty="0" smtClean="0"/>
              <a:t>. </a:t>
            </a:r>
            <a:endParaRPr lang="en-US" sz="1300" dirty="0"/>
          </a:p>
          <a:p>
            <a:pPr>
              <a:spcBef>
                <a:spcPts val="600"/>
              </a:spcBef>
            </a:pPr>
            <a:r>
              <a:rPr lang="en-US" sz="1300" dirty="0"/>
              <a:t>Investing consistent with a model allocation does not protect against losses or guarantee future results.</a:t>
            </a:r>
          </a:p>
          <a:p>
            <a:pPr marL="0" indent="0">
              <a:spcBef>
                <a:spcPts val="600"/>
              </a:spcBef>
              <a:buNone/>
            </a:pPr>
            <a:r>
              <a:rPr lang="en-US" sz="1300" dirty="0"/>
              <a:t>Please be sure to take other assets, </a:t>
            </a:r>
            <a:r>
              <a:rPr lang="en-US" sz="1300" dirty="0" smtClean="0"/>
              <a:t>income, </a:t>
            </a:r>
            <a:r>
              <a:rPr lang="en-US" sz="1300" dirty="0"/>
              <a:t>and investments into consideration in reviewing results that do not incorporate that information. Other educational tools may use different assumptions and methods and may yield different outcomes.</a:t>
            </a:r>
          </a:p>
        </p:txBody>
      </p:sp>
    </p:spTree>
    <p:extLst>
      <p:ext uri="{BB962C8B-B14F-4D97-AF65-F5344CB8AC3E}">
        <p14:creationId xmlns:p14="http://schemas.microsoft.com/office/powerpoint/2010/main" val="99383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7" name="Rectangle 6"/>
          <p:cNvSpPr/>
          <p:nvPr/>
        </p:nvSpPr>
        <p:spPr>
          <a:xfrm>
            <a:off x="1909208" y="2492896"/>
            <a:ext cx="2347900" cy="2347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z="1600" dirty="0" smtClean="0"/>
          </a:p>
        </p:txBody>
      </p:sp>
      <p:sp>
        <p:nvSpPr>
          <p:cNvPr id="10" name="Rectangle 9"/>
          <p:cNvSpPr/>
          <p:nvPr/>
        </p:nvSpPr>
        <p:spPr>
          <a:xfrm>
            <a:off x="1907704" y="4032887"/>
            <a:ext cx="2349403" cy="646331"/>
          </a:xfrm>
          <a:prstGeom prst="rect">
            <a:avLst/>
          </a:prstGeom>
        </p:spPr>
        <p:txBody>
          <a:bodyPr wrap="square">
            <a:spAutoFit/>
          </a:bodyPr>
          <a:lstStyle/>
          <a:p>
            <a:pPr algn="ctr"/>
            <a:r>
              <a:rPr lang="en-US" b="1" cap="all" dirty="0">
                <a:solidFill>
                  <a:schemeClr val="bg1"/>
                </a:solidFill>
              </a:rPr>
              <a:t>AGE-BASED INVESTMENTS</a:t>
            </a:r>
          </a:p>
        </p:txBody>
      </p:sp>
      <p:sp>
        <p:nvSpPr>
          <p:cNvPr id="11" name="Rectangle 10"/>
          <p:cNvSpPr/>
          <p:nvPr/>
        </p:nvSpPr>
        <p:spPr>
          <a:xfrm>
            <a:off x="4889153" y="2492896"/>
            <a:ext cx="2347900" cy="2347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2" name="Rectangle 11"/>
          <p:cNvSpPr/>
          <p:nvPr/>
        </p:nvSpPr>
        <p:spPr>
          <a:xfrm>
            <a:off x="4886828" y="4032886"/>
            <a:ext cx="2347900" cy="646331"/>
          </a:xfrm>
          <a:prstGeom prst="rect">
            <a:avLst/>
          </a:prstGeom>
        </p:spPr>
        <p:txBody>
          <a:bodyPr wrap="square">
            <a:spAutoFit/>
          </a:bodyPr>
          <a:lstStyle/>
          <a:p>
            <a:pPr algn="ctr"/>
            <a:r>
              <a:rPr lang="en-US" b="1" cap="all" dirty="0" smtClean="0">
                <a:solidFill>
                  <a:schemeClr val="bg1"/>
                </a:solidFill>
              </a:rPr>
              <a:t>Build-your-own portfolio</a:t>
            </a:r>
            <a:endParaRPr lang="en-US" b="1" cap="all" dirty="0">
              <a:solidFill>
                <a:schemeClr val="bg1"/>
              </a:solidFill>
            </a:endParaRPr>
          </a:p>
        </p:txBody>
      </p:sp>
      <p:pic>
        <p:nvPicPr>
          <p:cNvPr id="13" name="Picture 12"/>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5597654" y="2831850"/>
            <a:ext cx="1091805" cy="1091805"/>
          </a:xfrm>
          <a:prstGeom prst="rect">
            <a:avLst/>
          </a:prstGeom>
          <a:ln>
            <a:noFill/>
          </a:ln>
        </p:spPr>
      </p:pic>
      <p:pic>
        <p:nvPicPr>
          <p:cNvPr id="14" name="Picture 13"/>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2560347" y="2876759"/>
            <a:ext cx="1044116" cy="1010704"/>
          </a:xfrm>
          <a:prstGeom prst="rect">
            <a:avLst/>
          </a:prstGeom>
          <a:ln>
            <a:noFill/>
          </a:ln>
        </p:spPr>
      </p:pic>
    </p:spTree>
    <p:extLst>
      <p:ext uri="{BB962C8B-B14F-4D97-AF65-F5344CB8AC3E}">
        <p14:creationId xmlns:p14="http://schemas.microsoft.com/office/powerpoint/2010/main" val="179479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maw10\Desktop\broken down ca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0454" b="13545"/>
          <a:stretch/>
        </p:blipFill>
        <p:spPr bwMode="auto">
          <a:xfrm>
            <a:off x="3243" y="0"/>
            <a:ext cx="9144000" cy="6949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43" y="3573016"/>
            <a:ext cx="5684881" cy="1188132"/>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oAutofit/>
          </a:bodyPr>
          <a:lstStyle/>
          <a:p>
            <a:r>
              <a:rPr lang="en-US" sz="2600" dirty="0">
                <a:solidFill>
                  <a:prstClr val="white"/>
                </a:solidFill>
                <a:latin typeface="Arial Black"/>
                <a:ea typeface="+mj-ea"/>
                <a:cs typeface="+mj-cs"/>
              </a:rPr>
              <a:t>EMERGENCY RESERVES</a:t>
            </a:r>
            <a:endParaRPr lang="en-US" dirty="0" smtClean="0"/>
          </a:p>
        </p:txBody>
      </p:sp>
    </p:spTree>
    <p:extLst>
      <p:ext uri="{BB962C8B-B14F-4D97-AF65-F5344CB8AC3E}">
        <p14:creationId xmlns:p14="http://schemas.microsoft.com/office/powerpoint/2010/main" val="179199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69963"/>
            <a:ext cx="7467600" cy="730162"/>
          </a:xfrm>
        </p:spPr>
        <p:txBody>
          <a:bodyPr/>
          <a:lstStyle/>
          <a:p>
            <a:r>
              <a:rPr lang="en-US" dirty="0" smtClean="0"/>
              <a:t>EMERGENCY RESERVES</a:t>
            </a:r>
            <a:endParaRPr lang="en-US" dirty="0"/>
          </a:p>
        </p:txBody>
      </p:sp>
      <p:pic>
        <p:nvPicPr>
          <p:cNvPr id="2067" name="Picture 19" descr="\\psf\Home\Desktop\Untitled-3-0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32007" y="2359089"/>
            <a:ext cx="511974" cy="409579"/>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psf\Home\Desktop\Untitled-3-03.png"/>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87517" y="3344860"/>
            <a:ext cx="409579" cy="40957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5033327" y="2080602"/>
            <a:ext cx="3410235" cy="2831544"/>
          </a:xfrm>
          <a:prstGeom prst="rect">
            <a:avLst/>
          </a:prstGeom>
          <a:noFill/>
          <a:ln>
            <a:noFill/>
          </a:ln>
        </p:spPr>
        <p:txBody>
          <a:bodyPr wrap="square" lIns="0" tIns="0" rIns="0" bIns="0" rtlCol="0">
            <a:spAutoFit/>
          </a:bodyPr>
          <a:lstStyle/>
          <a:p>
            <a:pPr>
              <a:buClr>
                <a:schemeClr val="accent2"/>
              </a:buClr>
            </a:pPr>
            <a:r>
              <a:rPr lang="en-US" sz="7200" b="1" dirty="0" smtClean="0">
                <a:solidFill>
                  <a:schemeClr val="accent6"/>
                </a:solidFill>
                <a:latin typeface="+mj-lt"/>
              </a:rPr>
              <a:t>3</a:t>
            </a:r>
            <a:r>
              <a:rPr lang="en-US" sz="3200" b="1" spc="-150" dirty="0" smtClean="0">
                <a:solidFill>
                  <a:schemeClr val="accent6"/>
                </a:solidFill>
                <a:latin typeface="+mj-lt"/>
              </a:rPr>
              <a:t> </a:t>
            </a:r>
            <a:r>
              <a:rPr lang="en-US" sz="3200" spc="-150" dirty="0" smtClean="0">
                <a:solidFill>
                  <a:schemeClr val="accent6"/>
                </a:solidFill>
                <a:latin typeface="+mj-lt"/>
              </a:rPr>
              <a:t>to </a:t>
            </a:r>
            <a:r>
              <a:rPr lang="en-US" sz="7200" b="1" dirty="0" smtClean="0">
                <a:solidFill>
                  <a:schemeClr val="accent6"/>
                </a:solidFill>
                <a:latin typeface="+mj-lt"/>
              </a:rPr>
              <a:t>6</a:t>
            </a:r>
          </a:p>
          <a:p>
            <a:pPr>
              <a:buClr>
                <a:schemeClr val="accent2"/>
              </a:buClr>
            </a:pPr>
            <a:r>
              <a:rPr lang="en-US" sz="2000" dirty="0" smtClean="0">
                <a:solidFill>
                  <a:schemeClr val="tx2"/>
                </a:solidFill>
                <a:latin typeface="+mj-lt"/>
              </a:rPr>
              <a:t>MONTHS </a:t>
            </a:r>
            <a:r>
              <a:rPr lang="en-US" sz="2000" dirty="0">
                <a:solidFill>
                  <a:schemeClr val="tx2"/>
                </a:solidFill>
                <a:latin typeface="+mj-lt"/>
              </a:rPr>
              <a:t>OF </a:t>
            </a:r>
            <a:r>
              <a:rPr lang="en-US" sz="2000" dirty="0" smtClean="0">
                <a:solidFill>
                  <a:schemeClr val="tx2"/>
                </a:solidFill>
                <a:latin typeface="+mj-lt"/>
              </a:rPr>
              <a:t>EXPENSES</a:t>
            </a:r>
          </a:p>
          <a:p>
            <a:pPr>
              <a:buClr>
                <a:schemeClr val="accent2"/>
              </a:buClr>
            </a:pPr>
            <a:r>
              <a:rPr lang="en-US" sz="7200" b="1" dirty="0">
                <a:solidFill>
                  <a:schemeClr val="accent6"/>
                </a:solidFill>
                <a:latin typeface="+mj-lt"/>
              </a:rPr>
              <a:t>20%</a:t>
            </a:r>
          </a:p>
          <a:p>
            <a:pPr>
              <a:spcAft>
                <a:spcPts val="1000"/>
              </a:spcAft>
              <a:buClr>
                <a:schemeClr val="accent2"/>
              </a:buClr>
            </a:pPr>
            <a:r>
              <a:rPr lang="en-US" sz="2000" dirty="0" smtClean="0">
                <a:solidFill>
                  <a:schemeClr val="tx2"/>
                </a:solidFill>
                <a:latin typeface="+mj-lt"/>
              </a:rPr>
              <a:t>OF INCOME</a:t>
            </a:r>
            <a:endParaRPr lang="en-US" sz="7200" b="1" dirty="0">
              <a:solidFill>
                <a:schemeClr val="tx2"/>
              </a:solidFill>
              <a:latin typeface="+mj-lt"/>
            </a:endParaRPr>
          </a:p>
        </p:txBody>
      </p:sp>
      <p:sp>
        <p:nvSpPr>
          <p:cNvPr id="36" name="Rectangle 4"/>
          <p:cNvSpPr/>
          <p:nvPr/>
        </p:nvSpPr>
        <p:spPr>
          <a:xfrm>
            <a:off x="990599" y="1374795"/>
            <a:ext cx="6781017" cy="669099"/>
          </a:xfrm>
          <a:prstGeom prst="rect">
            <a:avLst/>
          </a:prstGeom>
        </p:spPr>
        <p:txBody>
          <a:bodyPr wrap="square" lIns="0" tIns="0" rIns="0" bIns="0">
            <a:noAutofit/>
          </a:bodyPr>
          <a:lstStyle/>
          <a:p>
            <a:r>
              <a:rPr lang="en-US" dirty="0" smtClean="0">
                <a:solidFill>
                  <a:srgbClr val="3B3B3B"/>
                </a:solidFill>
              </a:rPr>
              <a:t>Adequate savings can prevent the need to use credit cards or raid retirement accounts.</a:t>
            </a:r>
            <a:endParaRPr lang="en-US" dirty="0">
              <a:solidFill>
                <a:srgbClr val="3B3B3B"/>
              </a:solidFill>
            </a:endParaRPr>
          </a:p>
        </p:txBody>
      </p:sp>
      <p:sp>
        <p:nvSpPr>
          <p:cNvPr id="15" name="Isosceles Triangle 14"/>
          <p:cNvSpPr/>
          <p:nvPr/>
        </p:nvSpPr>
        <p:spPr>
          <a:xfrm rot="16200000">
            <a:off x="4312260" y="2479940"/>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55" name="Contribution Limits"/>
          <p:cNvSpPr txBox="1">
            <a:spLocks/>
          </p:cNvSpPr>
          <p:nvPr/>
        </p:nvSpPr>
        <p:spPr>
          <a:xfrm>
            <a:off x="1827321" y="3398937"/>
            <a:ext cx="1930730" cy="307777"/>
          </a:xfrm>
          <a:prstGeom prst="rect">
            <a:avLst/>
          </a:prstGeom>
        </p:spPr>
        <p:txBody>
          <a:bodyPr vert="horz" lIns="0" tIns="0" rIns="0" bIns="0" rtlCol="0" anchor="ctr">
            <a:sp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00000"/>
              </a:lnSpc>
              <a:spcBef>
                <a:spcPts val="0"/>
              </a:spcBef>
              <a:spcAft>
                <a:spcPts val="1000"/>
              </a:spcAft>
              <a:buClr>
                <a:srgbClr val="05C3DE"/>
              </a:buClr>
              <a:buNone/>
            </a:pPr>
            <a:r>
              <a:rPr lang="en-US" dirty="0">
                <a:solidFill>
                  <a:srgbClr val="CECECE"/>
                </a:solidFill>
              </a:rPr>
              <a:t>Build over time</a:t>
            </a:r>
          </a:p>
        </p:txBody>
      </p:sp>
      <p:sp>
        <p:nvSpPr>
          <p:cNvPr id="56" name="Plan Eligibility"/>
          <p:cNvSpPr>
            <a:spLocks noGrp="1"/>
          </p:cNvSpPr>
          <p:nvPr>
            <p:ph type="body" sz="quarter" idx="13"/>
          </p:nvPr>
        </p:nvSpPr>
        <p:spPr>
          <a:xfrm>
            <a:off x="1855602" y="2418510"/>
            <a:ext cx="1685330" cy="307777"/>
          </a:xfrm>
        </p:spPr>
        <p:txBody>
          <a:bodyPr anchor="ctr">
            <a:spAutoFit/>
          </a:bodyPr>
          <a:lstStyle/>
          <a:p>
            <a:pPr lvl="0">
              <a:spcAft>
                <a:spcPts val="1000"/>
              </a:spcAft>
              <a:buClr>
                <a:srgbClr val="05C3DE"/>
              </a:buClr>
            </a:pPr>
            <a:r>
              <a:rPr lang="en-US" sz="2000" dirty="0">
                <a:solidFill>
                  <a:schemeClr val="accent6"/>
                </a:solidFill>
              </a:rPr>
              <a:t>Set aside</a:t>
            </a:r>
          </a:p>
        </p:txBody>
      </p:sp>
      <p:cxnSp>
        <p:nvCxnSpPr>
          <p:cNvPr id="11" name="Straight Connector 10"/>
          <p:cNvCxnSpPr/>
          <p:nvPr/>
        </p:nvCxnSpPr>
        <p:spPr>
          <a:xfrm>
            <a:off x="4557252" y="2206868"/>
            <a:ext cx="0" cy="355209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81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69963"/>
            <a:ext cx="7467600" cy="730162"/>
          </a:xfrm>
        </p:spPr>
        <p:txBody>
          <a:bodyPr/>
          <a:lstStyle/>
          <a:p>
            <a:r>
              <a:rPr lang="en-US" dirty="0" smtClean="0"/>
              <a:t>EMERGENCY RESERVES</a:t>
            </a:r>
            <a:endParaRPr lang="en-US" dirty="0"/>
          </a:p>
        </p:txBody>
      </p:sp>
      <p:sp>
        <p:nvSpPr>
          <p:cNvPr id="36" name="Rectangle 4"/>
          <p:cNvSpPr/>
          <p:nvPr/>
        </p:nvSpPr>
        <p:spPr>
          <a:xfrm>
            <a:off x="990599" y="1374795"/>
            <a:ext cx="6781017" cy="669099"/>
          </a:xfrm>
          <a:prstGeom prst="rect">
            <a:avLst/>
          </a:prstGeom>
        </p:spPr>
        <p:txBody>
          <a:bodyPr wrap="square" lIns="0" tIns="0" rIns="0" bIns="0">
            <a:noAutofit/>
          </a:bodyPr>
          <a:lstStyle/>
          <a:p>
            <a:r>
              <a:rPr lang="en-US" dirty="0" smtClean="0">
                <a:solidFill>
                  <a:srgbClr val="3B3B3B"/>
                </a:solidFill>
              </a:rPr>
              <a:t>Adequate savings can prevent the need to use credit cards or raid retirement accounts.</a:t>
            </a:r>
            <a:endParaRPr lang="en-US" dirty="0">
              <a:solidFill>
                <a:srgbClr val="3B3B3B"/>
              </a:solidFill>
            </a:endParaRPr>
          </a:p>
        </p:txBody>
      </p:sp>
      <p:sp>
        <p:nvSpPr>
          <p:cNvPr id="15" name="Isosceles Triangle 14"/>
          <p:cNvSpPr/>
          <p:nvPr/>
        </p:nvSpPr>
        <p:spPr>
          <a:xfrm rot="16200000">
            <a:off x="4313504" y="3468887"/>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55" name="Contribution Limits"/>
          <p:cNvSpPr txBox="1">
            <a:spLocks/>
          </p:cNvSpPr>
          <p:nvPr/>
        </p:nvSpPr>
        <p:spPr>
          <a:xfrm>
            <a:off x="1827321" y="3398937"/>
            <a:ext cx="1930730" cy="307777"/>
          </a:xfrm>
          <a:prstGeom prst="rect">
            <a:avLst/>
          </a:prstGeom>
        </p:spPr>
        <p:txBody>
          <a:bodyPr vert="horz" lIns="0" tIns="0" rIns="0" bIns="0" rtlCol="0" anchor="ctr">
            <a:sp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00000"/>
              </a:lnSpc>
              <a:spcBef>
                <a:spcPts val="0"/>
              </a:spcBef>
              <a:spcAft>
                <a:spcPts val="1000"/>
              </a:spcAft>
              <a:buClr>
                <a:srgbClr val="05C3DE"/>
              </a:buClr>
              <a:buNone/>
            </a:pPr>
            <a:r>
              <a:rPr lang="en-US" dirty="0">
                <a:solidFill>
                  <a:schemeClr val="accent6"/>
                </a:solidFill>
              </a:rPr>
              <a:t>Build over time</a:t>
            </a:r>
          </a:p>
        </p:txBody>
      </p:sp>
      <p:sp>
        <p:nvSpPr>
          <p:cNvPr id="56" name="Plan Eligibility"/>
          <p:cNvSpPr>
            <a:spLocks noGrp="1"/>
          </p:cNvSpPr>
          <p:nvPr>
            <p:ph type="body" sz="quarter" idx="13"/>
          </p:nvPr>
        </p:nvSpPr>
        <p:spPr>
          <a:xfrm>
            <a:off x="1855602" y="2418510"/>
            <a:ext cx="1685330" cy="307777"/>
          </a:xfrm>
        </p:spPr>
        <p:txBody>
          <a:bodyPr anchor="ctr">
            <a:spAutoFit/>
          </a:bodyPr>
          <a:lstStyle/>
          <a:p>
            <a:pPr lvl="0">
              <a:spcAft>
                <a:spcPts val="1000"/>
              </a:spcAft>
              <a:buClr>
                <a:srgbClr val="05C3DE"/>
              </a:buClr>
            </a:pPr>
            <a:r>
              <a:rPr lang="en-US" sz="2000" dirty="0">
                <a:solidFill>
                  <a:srgbClr val="CECECE"/>
                </a:solidFill>
              </a:rPr>
              <a:t>Set aside</a:t>
            </a:r>
          </a:p>
        </p:txBody>
      </p:sp>
      <p:pic>
        <p:nvPicPr>
          <p:cNvPr id="11" name="Picture 21" descr="\\psf\Home\Desktop\Untitled-3-03.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1913" y="3340680"/>
            <a:ext cx="409579" cy="40957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9" descr="\\psf\Home\Desktop\Untitled-3-01.png"/>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32006" y="2358946"/>
            <a:ext cx="511974" cy="4095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033327" y="2080602"/>
            <a:ext cx="3410235" cy="1107996"/>
          </a:xfrm>
          <a:prstGeom prst="rect">
            <a:avLst/>
          </a:prstGeom>
          <a:noFill/>
          <a:ln>
            <a:noFill/>
          </a:ln>
        </p:spPr>
        <p:txBody>
          <a:bodyPr wrap="square" lIns="0" tIns="0" rIns="0" bIns="0" rtlCol="0">
            <a:spAutoFit/>
          </a:bodyPr>
          <a:lstStyle/>
          <a:p>
            <a:pPr>
              <a:buClr>
                <a:schemeClr val="accent2"/>
              </a:buClr>
            </a:pPr>
            <a:r>
              <a:rPr lang="en-US" sz="7200" b="1" dirty="0" smtClean="0">
                <a:solidFill>
                  <a:schemeClr val="accent6"/>
                </a:solidFill>
                <a:latin typeface="+mj-lt"/>
              </a:rPr>
              <a:t>1</a:t>
            </a:r>
            <a:r>
              <a:rPr lang="en-US" sz="3200" b="1" spc="-150" dirty="0" smtClean="0">
                <a:solidFill>
                  <a:schemeClr val="accent6"/>
                </a:solidFill>
                <a:latin typeface="+mj-lt"/>
              </a:rPr>
              <a:t> </a:t>
            </a:r>
            <a:r>
              <a:rPr lang="en-US" sz="3200" spc="-150" dirty="0" smtClean="0">
                <a:solidFill>
                  <a:schemeClr val="accent6"/>
                </a:solidFill>
                <a:latin typeface="+mj-lt"/>
              </a:rPr>
              <a:t>to </a:t>
            </a:r>
            <a:r>
              <a:rPr lang="en-US" sz="7200" b="1" dirty="0" smtClean="0">
                <a:solidFill>
                  <a:schemeClr val="accent6"/>
                </a:solidFill>
                <a:latin typeface="+mj-lt"/>
              </a:rPr>
              <a:t>2</a:t>
            </a:r>
            <a:r>
              <a:rPr lang="en-US" sz="3200" b="1" dirty="0" smtClean="0">
                <a:solidFill>
                  <a:schemeClr val="accent6"/>
                </a:solidFill>
                <a:latin typeface="+mj-lt"/>
              </a:rPr>
              <a:t> </a:t>
            </a:r>
            <a:r>
              <a:rPr lang="en-US" sz="2000" dirty="0" smtClean="0">
                <a:solidFill>
                  <a:schemeClr val="tx2"/>
                </a:solidFill>
                <a:latin typeface="+mj-lt"/>
              </a:rPr>
              <a:t>YEARS</a:t>
            </a:r>
          </a:p>
        </p:txBody>
      </p:sp>
      <p:cxnSp>
        <p:nvCxnSpPr>
          <p:cNvPr id="16" name="Straight Connector 15"/>
          <p:cNvCxnSpPr/>
          <p:nvPr/>
        </p:nvCxnSpPr>
        <p:spPr>
          <a:xfrm>
            <a:off x="4557252" y="2206868"/>
            <a:ext cx="0" cy="355209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77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632" y="894765"/>
            <a:ext cx="6766737" cy="5068471"/>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oAutofit/>
          </a:bodyPr>
          <a:lstStyle/>
          <a:p>
            <a:pPr>
              <a:spcAft>
                <a:spcPts val="1200"/>
              </a:spcAft>
            </a:pPr>
            <a:r>
              <a:rPr lang="en-US" sz="1400" b="1" dirty="0">
                <a:solidFill>
                  <a:srgbClr val="FF00FF"/>
                </a:solidFill>
              </a:rPr>
              <a:t>TERMS OF </a:t>
            </a:r>
            <a:r>
              <a:rPr lang="en-US" sz="1400" b="1" dirty="0" smtClean="0">
                <a:solidFill>
                  <a:srgbClr val="FF00FF"/>
                </a:solidFill>
              </a:rPr>
              <a:t>USE</a:t>
            </a:r>
            <a:endParaRPr lang="en-US" sz="1400" dirty="0">
              <a:solidFill>
                <a:srgbClr val="FF00FF"/>
              </a:solidFill>
            </a:endParaRPr>
          </a:p>
          <a:p>
            <a:pPr>
              <a:spcAft>
                <a:spcPts val="1200"/>
              </a:spcAft>
            </a:pPr>
            <a:r>
              <a:rPr lang="en-US" sz="1400" dirty="0">
                <a:solidFill>
                  <a:srgbClr val="FF00FF"/>
                </a:solidFill>
              </a:rPr>
              <a:t>By using this presentation, you understand and agree to the following</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You </a:t>
            </a:r>
            <a:r>
              <a:rPr lang="en-US" sz="1400" dirty="0">
                <a:solidFill>
                  <a:srgbClr val="FF00FF"/>
                </a:solidFill>
              </a:rPr>
              <a:t>understand that T. Rowe Price does not undertake to give investment advice in a fiduciary capacity by making available this presentation and that </a:t>
            </a:r>
            <a:r>
              <a:rPr lang="en-US" sz="1400" dirty="0" smtClean="0">
                <a:solidFill>
                  <a:srgbClr val="FF00FF"/>
                </a:solidFill>
              </a:rPr>
              <a:t/>
            </a:r>
            <a:br>
              <a:rPr lang="en-US" sz="1400" dirty="0" smtClean="0">
                <a:solidFill>
                  <a:srgbClr val="FF00FF"/>
                </a:solidFill>
              </a:rPr>
            </a:br>
            <a:r>
              <a:rPr lang="en-US" sz="1400" dirty="0" smtClean="0">
                <a:solidFill>
                  <a:srgbClr val="FF00FF"/>
                </a:solidFill>
              </a:rPr>
              <a:t>T</a:t>
            </a:r>
            <a:r>
              <a:rPr lang="en-US" sz="1400" dirty="0">
                <a:solidFill>
                  <a:srgbClr val="FF00FF"/>
                </a:solidFill>
              </a:rPr>
              <a:t>. Rowe Price Associates, Inc. and/or its affiliates (“T. Rowe Price”) may receive revenue from products and services made available by T. Rowe Price, including investment management, servicing, or other fees related to making available and/or servicing certain investments on its recordkeeping platform</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To </a:t>
            </a:r>
            <a:r>
              <a:rPr lang="en-US" sz="1400" dirty="0">
                <a:solidFill>
                  <a:srgbClr val="FF00FF"/>
                </a:solidFill>
              </a:rPr>
              <a:t>the extent you modify this presentation you will not attribute this presentation to </a:t>
            </a:r>
            <a:r>
              <a:rPr lang="en-US" sz="1400" dirty="0" smtClean="0">
                <a:solidFill>
                  <a:srgbClr val="FF00FF"/>
                </a:solidFill>
              </a:rPr>
              <a:t>T</a:t>
            </a:r>
            <a:r>
              <a:rPr lang="en-US" sz="1400" dirty="0">
                <a:solidFill>
                  <a:srgbClr val="FF00FF"/>
                </a:solidFill>
              </a:rPr>
              <a:t>. Rowe Price through co-branding or otherwise</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To </a:t>
            </a:r>
            <a:r>
              <a:rPr lang="en-US" sz="1400" dirty="0">
                <a:solidFill>
                  <a:srgbClr val="FF00FF"/>
                </a:solidFill>
              </a:rPr>
              <a:t>the extent you provide investment recommendations to clients or prospective clients, you will not attribute any such recommendation(s) to </a:t>
            </a:r>
            <a:r>
              <a:rPr lang="en-US" sz="1400" dirty="0" smtClean="0">
                <a:solidFill>
                  <a:srgbClr val="FF00FF"/>
                </a:solidFill>
              </a:rPr>
              <a:t/>
            </a:r>
            <a:br>
              <a:rPr lang="en-US" sz="1400" dirty="0" smtClean="0">
                <a:solidFill>
                  <a:srgbClr val="FF00FF"/>
                </a:solidFill>
              </a:rPr>
            </a:br>
            <a:r>
              <a:rPr lang="en-US" sz="1400" dirty="0" smtClean="0">
                <a:solidFill>
                  <a:srgbClr val="FF00FF"/>
                </a:solidFill>
              </a:rPr>
              <a:t>T</a:t>
            </a:r>
            <a:r>
              <a:rPr lang="en-US" sz="1400" dirty="0">
                <a:solidFill>
                  <a:srgbClr val="FF00FF"/>
                </a:solidFill>
              </a:rPr>
              <a:t>. Rowe Price</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You </a:t>
            </a:r>
            <a:r>
              <a:rPr lang="en-US" sz="1400" dirty="0">
                <a:solidFill>
                  <a:srgbClr val="FF00FF"/>
                </a:solidFill>
              </a:rPr>
              <a:t>are responsible for satisfying all applicable regulatory standards relating to this communication’s use by your firm, including all applicable content, approval, recordkeeping, and filing requirements</a:t>
            </a:r>
            <a:r>
              <a:rPr lang="en-US" sz="1400" dirty="0" smtClean="0">
                <a:solidFill>
                  <a:srgbClr val="FF00FF"/>
                </a:solidFill>
              </a:rPr>
              <a:t>.</a:t>
            </a:r>
            <a:endParaRPr lang="en-US" sz="1400" dirty="0">
              <a:solidFill>
                <a:srgbClr val="FF00FF"/>
              </a:solidFill>
            </a:endParaRPr>
          </a:p>
          <a:p>
            <a:pPr>
              <a:spcAft>
                <a:spcPts val="1200"/>
              </a:spcAft>
            </a:pPr>
            <a:r>
              <a:rPr lang="en-US" sz="1400" i="1" dirty="0">
                <a:solidFill>
                  <a:srgbClr val="FF00FF"/>
                </a:solidFill>
              </a:rPr>
              <a:t>Please insert your data/content where indicated and delete these terms of use and various instructions throughout the PPT before using.</a:t>
            </a:r>
          </a:p>
        </p:txBody>
      </p:sp>
    </p:spTree>
    <p:extLst>
      <p:ext uri="{BB962C8B-B14F-4D97-AF65-F5344CB8AC3E}">
        <p14:creationId xmlns:p14="http://schemas.microsoft.com/office/powerpoint/2010/main" val="133805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r="-148"/>
          <a:stretch/>
        </p:blipFill>
        <p:spPr>
          <a:xfrm flipH="1">
            <a:off x="-13950" y="0"/>
            <a:ext cx="9158458" cy="6858000"/>
          </a:xfrm>
          <a:prstGeom prst="rect">
            <a:avLst/>
          </a:prstGeom>
        </p:spPr>
      </p:pic>
      <p:sp>
        <p:nvSpPr>
          <p:cNvPr id="4" name="Rectangle 3"/>
          <p:cNvSpPr/>
          <p:nvPr/>
        </p:nvSpPr>
        <p:spPr>
          <a:xfrm>
            <a:off x="3243" y="3573016"/>
            <a:ext cx="4892793" cy="1188132"/>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oAutofit/>
          </a:bodyPr>
          <a:lstStyle/>
          <a:p>
            <a:r>
              <a:rPr lang="en-US" sz="2600" dirty="0">
                <a:solidFill>
                  <a:prstClr val="white"/>
                </a:solidFill>
                <a:latin typeface="Arial Black"/>
                <a:ea typeface="+mj-ea"/>
                <a:cs typeface="+mj-cs"/>
              </a:rPr>
              <a:t>COLLEGE SAVINGS</a:t>
            </a:r>
            <a:endParaRPr lang="en-US" dirty="0" smtClean="0"/>
          </a:p>
        </p:txBody>
      </p:sp>
    </p:spTree>
    <p:extLst>
      <p:ext uri="{BB962C8B-B14F-4D97-AF65-F5344CB8AC3E}">
        <p14:creationId xmlns:p14="http://schemas.microsoft.com/office/powerpoint/2010/main" val="61851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COLLEGE SAVINGS</a:t>
            </a:r>
            <a:endParaRPr lang="en-US" dirty="0"/>
          </a:p>
        </p:txBody>
      </p:sp>
      <p:sp>
        <p:nvSpPr>
          <p:cNvPr id="27" name="Content Placeholder 3"/>
          <p:cNvSpPr>
            <a:spLocks noGrp="1"/>
          </p:cNvSpPr>
          <p:nvPr>
            <p:ph idx="1"/>
          </p:nvPr>
        </p:nvSpPr>
        <p:spPr>
          <a:xfrm>
            <a:off x="971600" y="1376363"/>
            <a:ext cx="7286098" cy="1955800"/>
          </a:xfrm>
        </p:spPr>
        <p:txBody>
          <a:bodyPr>
            <a:normAutofit/>
          </a:bodyPr>
          <a:lstStyle/>
          <a:p>
            <a:r>
              <a:rPr lang="en-US" dirty="0" smtClean="0">
                <a:solidFill>
                  <a:srgbClr val="3B3B3B"/>
                </a:solidFill>
              </a:rPr>
              <a:t>Continue saving toward retirement </a:t>
            </a:r>
          </a:p>
          <a:p>
            <a:r>
              <a:rPr lang="en-US" dirty="0" smtClean="0">
                <a:solidFill>
                  <a:srgbClr val="3B3B3B"/>
                </a:solidFill>
              </a:rPr>
              <a:t>Consider reducing retirement contributions ONLY if you have a well-funded retirement account</a:t>
            </a:r>
          </a:p>
          <a:p>
            <a:r>
              <a:rPr lang="en-US" dirty="0" smtClean="0">
                <a:solidFill>
                  <a:srgbClr val="3B3B3B"/>
                </a:solidFill>
              </a:rPr>
              <a:t>Save for a down payment</a:t>
            </a:r>
            <a:endParaRPr lang="en-US" dirty="0">
              <a:solidFill>
                <a:srgbClr val="3B3B3B"/>
              </a:solidFill>
            </a:endParaRPr>
          </a:p>
        </p:txBody>
      </p:sp>
    </p:spTree>
    <p:extLst>
      <p:ext uri="{BB962C8B-B14F-4D97-AF65-F5344CB8AC3E}">
        <p14:creationId xmlns:p14="http://schemas.microsoft.com/office/powerpoint/2010/main" val="164445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COLLEGE SAVINGS</a:t>
            </a:r>
            <a:endParaRPr lang="en-US" dirty="0"/>
          </a:p>
        </p:txBody>
      </p:sp>
      <p:graphicFrame>
        <p:nvGraphicFramePr>
          <p:cNvPr id="22" name="Table 5"/>
          <p:cNvGraphicFramePr>
            <a:graphicFrameLocks noGrp="1"/>
          </p:cNvGraphicFramePr>
          <p:nvPr>
            <p:extLst>
              <p:ext uri="{D42A27DB-BD31-4B8C-83A1-F6EECF244321}">
                <p14:modId xmlns:p14="http://schemas.microsoft.com/office/powerpoint/2010/main" val="792133932"/>
              </p:ext>
            </p:extLst>
          </p:nvPr>
        </p:nvGraphicFramePr>
        <p:xfrm>
          <a:off x="1151620" y="1298651"/>
          <a:ext cx="7306579" cy="3785616"/>
        </p:xfrm>
        <a:graphic>
          <a:graphicData uri="http://schemas.openxmlformats.org/drawingml/2006/table">
            <a:tbl>
              <a:tblPr bandRow="1">
                <a:tableStyleId>{5C22544A-7EE6-4342-B048-85BDC9FD1C3A}</a:tableStyleId>
              </a:tblPr>
              <a:tblGrid>
                <a:gridCol w="468022">
                  <a:extLst>
                    <a:ext uri="{9D8B030D-6E8A-4147-A177-3AD203B41FA5}">
                      <a16:colId xmlns:a16="http://schemas.microsoft.com/office/drawing/2014/main" xmlns="" val="20000"/>
                    </a:ext>
                  </a:extLst>
                </a:gridCol>
                <a:gridCol w="621687">
                  <a:extLst>
                    <a:ext uri="{9D8B030D-6E8A-4147-A177-3AD203B41FA5}">
                      <a16:colId xmlns:a16="http://schemas.microsoft.com/office/drawing/2014/main" xmlns="" val="20001"/>
                    </a:ext>
                  </a:extLst>
                </a:gridCol>
                <a:gridCol w="621687">
                  <a:extLst>
                    <a:ext uri="{9D8B030D-6E8A-4147-A177-3AD203B41FA5}">
                      <a16:colId xmlns:a16="http://schemas.microsoft.com/office/drawing/2014/main" xmlns="" val="20002"/>
                    </a:ext>
                  </a:extLst>
                </a:gridCol>
                <a:gridCol w="621687">
                  <a:extLst>
                    <a:ext uri="{9D8B030D-6E8A-4147-A177-3AD203B41FA5}">
                      <a16:colId xmlns:a16="http://schemas.microsoft.com/office/drawing/2014/main" xmlns="" val="20003"/>
                    </a:ext>
                  </a:extLst>
                </a:gridCol>
                <a:gridCol w="621687">
                  <a:extLst>
                    <a:ext uri="{9D8B030D-6E8A-4147-A177-3AD203B41FA5}">
                      <a16:colId xmlns:a16="http://schemas.microsoft.com/office/drawing/2014/main" xmlns="" val="20004"/>
                    </a:ext>
                  </a:extLst>
                </a:gridCol>
                <a:gridCol w="621687">
                  <a:extLst>
                    <a:ext uri="{9D8B030D-6E8A-4147-A177-3AD203B41FA5}">
                      <a16:colId xmlns:a16="http://schemas.microsoft.com/office/drawing/2014/main" xmlns="" val="20005"/>
                    </a:ext>
                  </a:extLst>
                </a:gridCol>
                <a:gridCol w="621687">
                  <a:extLst>
                    <a:ext uri="{9D8B030D-6E8A-4147-A177-3AD203B41FA5}">
                      <a16:colId xmlns:a16="http://schemas.microsoft.com/office/drawing/2014/main" xmlns="" val="20006"/>
                    </a:ext>
                  </a:extLst>
                </a:gridCol>
                <a:gridCol w="621687">
                  <a:extLst>
                    <a:ext uri="{9D8B030D-6E8A-4147-A177-3AD203B41FA5}">
                      <a16:colId xmlns:a16="http://schemas.microsoft.com/office/drawing/2014/main" xmlns="" val="20007"/>
                    </a:ext>
                  </a:extLst>
                </a:gridCol>
                <a:gridCol w="621687">
                  <a:extLst>
                    <a:ext uri="{9D8B030D-6E8A-4147-A177-3AD203B41FA5}">
                      <a16:colId xmlns:a16="http://schemas.microsoft.com/office/drawing/2014/main" xmlns="" val="20008"/>
                    </a:ext>
                  </a:extLst>
                </a:gridCol>
                <a:gridCol w="621687">
                  <a:extLst>
                    <a:ext uri="{9D8B030D-6E8A-4147-A177-3AD203B41FA5}">
                      <a16:colId xmlns:a16="http://schemas.microsoft.com/office/drawing/2014/main" xmlns="" val="20009"/>
                    </a:ext>
                  </a:extLst>
                </a:gridCol>
                <a:gridCol w="621687">
                  <a:extLst>
                    <a:ext uri="{9D8B030D-6E8A-4147-A177-3AD203B41FA5}">
                      <a16:colId xmlns:a16="http://schemas.microsoft.com/office/drawing/2014/main" xmlns="" val="20010"/>
                    </a:ext>
                  </a:extLst>
                </a:gridCol>
                <a:gridCol w="621687">
                  <a:extLst>
                    <a:ext uri="{9D8B030D-6E8A-4147-A177-3AD203B41FA5}">
                      <a16:colId xmlns:a16="http://schemas.microsoft.com/office/drawing/2014/main" xmlns="" val="20011"/>
                    </a:ext>
                  </a:extLst>
                </a:gridCol>
              </a:tblGrid>
              <a:tr h="210312">
                <a:tc>
                  <a:txBody>
                    <a:bodyPr/>
                    <a:lstStyle/>
                    <a:p>
                      <a:pPr algn="ctr"/>
                      <a:r>
                        <a:rPr lang="en-US" sz="900" b="1" dirty="0" smtClean="0"/>
                        <a:t>16</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tx1"/>
                          </a:solidFill>
                        </a:rPr>
                        <a:t>2%</a:t>
                      </a:r>
                      <a:endParaRPr lang="en-US" sz="900"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tx1"/>
                          </a:solidFill>
                        </a:rPr>
                        <a:t>4%</a:t>
                      </a:r>
                      <a:endParaRPr lang="en-US" sz="900"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tx1"/>
                          </a:solidFill>
                        </a:rPr>
                        <a:t>5%</a:t>
                      </a:r>
                      <a:endParaRPr lang="en-US" sz="900"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tx1"/>
                          </a:solidFill>
                        </a:rPr>
                        <a:t>6%</a:t>
                      </a:r>
                      <a:endParaRPr lang="en-US" sz="900"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tx1"/>
                          </a:solidFill>
                        </a:rPr>
                        <a:t>7%</a:t>
                      </a:r>
                      <a:endParaRPr lang="en-US" sz="900"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tx1"/>
                          </a:solidFill>
                        </a:rPr>
                        <a:t>8%</a:t>
                      </a:r>
                      <a:endParaRPr lang="en-US" sz="900"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tx1"/>
                          </a:solidFill>
                        </a:rPr>
                        <a:t>10%</a:t>
                      </a:r>
                      <a:endParaRPr lang="en-US" sz="900"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tx1"/>
                          </a:solidFill>
                        </a:rPr>
                        <a:t>11%</a:t>
                      </a:r>
                      <a:endParaRPr lang="en-US" sz="900"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tx1"/>
                          </a:solidFill>
                        </a:rPr>
                        <a:t>12%</a:t>
                      </a:r>
                      <a:endParaRPr lang="en-US" sz="900"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tx1"/>
                          </a:solidFill>
                        </a:rPr>
                        <a:t>13%</a:t>
                      </a:r>
                      <a:endParaRPr lang="en-US" sz="900"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tx1"/>
                          </a:solidFill>
                        </a:rPr>
                        <a:t>15%</a:t>
                      </a:r>
                      <a:endParaRPr lang="en-US" sz="900"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r>
              <a:tr h="210312">
                <a:tc>
                  <a:txBody>
                    <a:bodyPr/>
                    <a:lstStyle/>
                    <a:p>
                      <a:pPr algn="ctr"/>
                      <a:r>
                        <a:rPr lang="en-US" sz="900" b="1" dirty="0" smtClean="0"/>
                        <a:t>15</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4</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5</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7</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9</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11</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12</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14</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16</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18</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20</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21</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0312">
                <a:tc>
                  <a:txBody>
                    <a:bodyPr/>
                    <a:lstStyle/>
                    <a:p>
                      <a:pPr algn="ctr"/>
                      <a:r>
                        <a:rPr lang="en-US" sz="900" b="1" dirty="0" smtClean="0"/>
                        <a:t>14</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5</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7</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9</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12</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14</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16</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19</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21</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23</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25</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28</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0312">
                <a:tc>
                  <a:txBody>
                    <a:bodyPr/>
                    <a:lstStyle/>
                    <a:p>
                      <a:pPr algn="ctr"/>
                      <a:r>
                        <a:rPr lang="en-US" sz="900" b="1" dirty="0" smtClean="0"/>
                        <a:t>13</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6</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8</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11</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14</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17</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20</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23</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25</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28</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31</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34</a:t>
                      </a:r>
                      <a:r>
                        <a:rPr lang="en-US" sz="900" dirty="0" smtClean="0">
                          <a:solidFill>
                            <a:schemeClr val="tx1"/>
                          </a:solidFill>
                        </a:rPr>
                        <a:t>%</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0312">
                <a:tc>
                  <a:txBody>
                    <a:bodyPr/>
                    <a:lstStyle/>
                    <a:p>
                      <a:pPr algn="ctr"/>
                      <a:r>
                        <a:rPr lang="en-US" sz="900" b="1" dirty="0" smtClean="0"/>
                        <a:t>12</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36%</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40%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0312">
                <a:tc>
                  <a:txBody>
                    <a:bodyPr/>
                    <a:lstStyle/>
                    <a:p>
                      <a:pPr algn="ctr"/>
                      <a:r>
                        <a:rPr lang="en-US" sz="900" b="1" dirty="0" smtClean="0"/>
                        <a:t>11</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8%</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11%</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19%</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26%</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34%</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38%</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42%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45%</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5"/>
                  </a:ext>
                </a:extLst>
              </a:tr>
              <a:tr h="210312">
                <a:tc>
                  <a:txBody>
                    <a:bodyPr/>
                    <a:lstStyle/>
                    <a:p>
                      <a:pPr algn="ctr"/>
                      <a:r>
                        <a:rPr lang="en-US" sz="900" b="1" dirty="0" smtClean="0"/>
                        <a:t>10</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8%</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21%</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34%</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38%</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42%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47%</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solidFill>
                            <a:schemeClr val="bg1"/>
                          </a:solidFill>
                        </a:rPr>
                        <a:t>51%</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6"/>
                  </a:ext>
                </a:extLst>
              </a:tr>
              <a:tr h="210312">
                <a:tc>
                  <a:txBody>
                    <a:bodyPr/>
                    <a:lstStyle/>
                    <a:p>
                      <a:pPr algn="ctr"/>
                      <a:r>
                        <a:rPr lang="en-US" sz="900" b="1" dirty="0" smtClean="0"/>
                        <a:t>9</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9%</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14%</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19%</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28%</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42%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47%</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solidFill>
                            <a:schemeClr val="bg1"/>
                          </a:solidFill>
                        </a:rPr>
                        <a:t>51%</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t>56%</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10312">
                <a:tc>
                  <a:txBody>
                    <a:bodyPr/>
                    <a:lstStyle/>
                    <a:p>
                      <a:pPr algn="ctr"/>
                      <a:r>
                        <a:rPr lang="en-US" sz="900" b="1" dirty="0" smtClean="0"/>
                        <a:t>8</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40%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46%</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solidFill>
                            <a:schemeClr val="bg1"/>
                          </a:solidFill>
                        </a:rPr>
                        <a:t>51%</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t>56%</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61%</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10312">
                <a:tc>
                  <a:txBody>
                    <a:bodyPr/>
                    <a:lstStyle/>
                    <a:p>
                      <a:pPr algn="ctr"/>
                      <a:r>
                        <a:rPr lang="en-US" sz="900" b="1" dirty="0" smtClean="0"/>
                        <a:t>7</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11%</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16%</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38%</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44%</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49%</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solidFill>
                            <a:schemeClr val="bg1"/>
                          </a:solidFill>
                        </a:rPr>
                        <a:t>54%</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t>60%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65%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10312">
                <a:tc>
                  <a:txBody>
                    <a:bodyPr/>
                    <a:lstStyle/>
                    <a:p>
                      <a:pPr algn="ctr"/>
                      <a:r>
                        <a:rPr lang="en-US" sz="900" b="1" dirty="0" smtClean="0"/>
                        <a:t>6</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29%</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41%</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47%</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solidFill>
                            <a:schemeClr val="bg1"/>
                          </a:solidFill>
                        </a:rPr>
                        <a:t>52%</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t>58%</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64%</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70%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10312">
                <a:tc>
                  <a:txBody>
                    <a:bodyPr/>
                    <a:lstStyle/>
                    <a:p>
                      <a:pPr algn="ctr"/>
                      <a:r>
                        <a:rPr lang="en-US" sz="900" b="1" dirty="0" smtClean="0"/>
                        <a:t>5</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19%</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31%</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43%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49%</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t>56%</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62%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68%</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74%</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10312">
                <a:tc>
                  <a:txBody>
                    <a:bodyPr/>
                    <a:lstStyle/>
                    <a:p>
                      <a:pPr algn="ctr"/>
                      <a:r>
                        <a:rPr lang="en-US" sz="900" b="1" dirty="0" smtClean="0"/>
                        <a:t>4</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26%</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33%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39%</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46%</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solidFill>
                            <a:schemeClr val="bg1"/>
                          </a:solidFill>
                        </a:rPr>
                        <a:t>52%</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t>59%</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65%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72%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78%</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10312">
                <a:tc>
                  <a:txBody>
                    <a:bodyPr/>
                    <a:lstStyle/>
                    <a:p>
                      <a:pPr algn="ctr"/>
                      <a:r>
                        <a:rPr lang="en-US" sz="900" b="1" dirty="0" smtClean="0"/>
                        <a:t>3</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14%</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21%</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34%</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41%</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48%</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solidFill>
                            <a:schemeClr val="bg1"/>
                          </a:solidFill>
                        </a:rPr>
                        <a:t>55%</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t>62%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68%</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75%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82%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10312">
                <a:tc>
                  <a:txBody>
                    <a:bodyPr/>
                    <a:lstStyle/>
                    <a:p>
                      <a:pPr algn="ctr"/>
                      <a:r>
                        <a:rPr lang="en-US" sz="900" b="1" dirty="0" smtClean="0"/>
                        <a:t>2</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14%</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21%</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29%</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36%</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43%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50%</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t>57%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64%</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71%</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79%</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86%</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10312">
                <a:tc>
                  <a:txBody>
                    <a:bodyPr/>
                    <a:lstStyle/>
                    <a:p>
                      <a:pPr algn="ctr"/>
                      <a:r>
                        <a:rPr lang="en-US" sz="900" b="1" dirty="0" smtClean="0"/>
                        <a:t>1</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30%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37%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45%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52%</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t>60%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67%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74%</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82%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89%</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210312">
                <a:tc>
                  <a:txBody>
                    <a:bodyPr/>
                    <a:lstStyle/>
                    <a:p>
                      <a:pPr algn="ctr"/>
                      <a:r>
                        <a:rPr lang="en-US" sz="900" b="1" dirty="0" smtClean="0"/>
                        <a:t>0</a:t>
                      </a: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15%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23%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31%</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t>39%</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solidFill>
                            <a:schemeClr val="bg1"/>
                          </a:solidFill>
                        </a:rPr>
                        <a:t>46%</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solidFill>
                            <a:schemeClr val="bg1"/>
                          </a:solidFill>
                        </a:rPr>
                        <a:t>54%</a:t>
                      </a:r>
                      <a:endParaRPr lang="en-US" sz="900" dirty="0">
                        <a:solidFill>
                          <a:schemeClr val="bg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smtClean="0"/>
                        <a:t>62%</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70%</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77%</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85%</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smtClean="0"/>
                        <a:t>93%</a:t>
                      </a:r>
                      <a:endParaRPr lang="en-US" sz="900"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10312">
                <a:tc>
                  <a:txBody>
                    <a:bodyPr/>
                    <a:lstStyle/>
                    <a:p>
                      <a:pPr algn="ctr"/>
                      <a:endParaRPr lang="en-US" sz="900" b="1" dirty="0"/>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smtClean="0">
                          <a:solidFill>
                            <a:schemeClr val="tx1"/>
                          </a:solidFill>
                        </a:rPr>
                        <a:t>$100</a:t>
                      </a:r>
                      <a:endParaRPr lang="en-US" sz="900" b="1"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smtClean="0">
                          <a:solidFill>
                            <a:schemeClr val="tx1"/>
                          </a:solidFill>
                        </a:rPr>
                        <a:t>$150</a:t>
                      </a:r>
                      <a:endParaRPr lang="en-US" sz="900" b="1"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smtClean="0">
                          <a:solidFill>
                            <a:schemeClr val="tx1"/>
                          </a:solidFill>
                        </a:rPr>
                        <a:t>$200</a:t>
                      </a:r>
                      <a:endParaRPr lang="en-US" sz="900" b="1"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smtClean="0">
                          <a:solidFill>
                            <a:schemeClr val="tx1"/>
                          </a:solidFill>
                        </a:rPr>
                        <a:t>$250</a:t>
                      </a:r>
                      <a:endParaRPr lang="en-US" sz="900" b="1"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smtClean="0">
                          <a:solidFill>
                            <a:schemeClr val="tx1"/>
                          </a:solidFill>
                        </a:rPr>
                        <a:t>$300</a:t>
                      </a:r>
                      <a:endParaRPr lang="en-US" sz="900" b="1"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smtClean="0">
                          <a:solidFill>
                            <a:schemeClr val="tx1"/>
                          </a:solidFill>
                        </a:rPr>
                        <a:t>$350</a:t>
                      </a:r>
                      <a:endParaRPr lang="en-US" sz="900" b="1"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smtClean="0">
                          <a:solidFill>
                            <a:schemeClr val="tx1"/>
                          </a:solidFill>
                        </a:rPr>
                        <a:t>$400</a:t>
                      </a:r>
                      <a:endParaRPr lang="en-US" sz="900" b="1"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smtClean="0">
                          <a:solidFill>
                            <a:schemeClr val="tx1"/>
                          </a:solidFill>
                        </a:rPr>
                        <a:t>$450</a:t>
                      </a:r>
                      <a:endParaRPr lang="en-US" sz="900" b="1"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smtClean="0">
                          <a:solidFill>
                            <a:schemeClr val="tx1"/>
                          </a:solidFill>
                        </a:rPr>
                        <a:t>$500</a:t>
                      </a:r>
                      <a:endParaRPr lang="en-US" sz="900" b="1"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smtClean="0">
                          <a:solidFill>
                            <a:schemeClr val="tx1"/>
                          </a:solidFill>
                        </a:rPr>
                        <a:t>$550</a:t>
                      </a:r>
                      <a:endParaRPr lang="en-US" sz="900" b="1"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smtClean="0">
                          <a:solidFill>
                            <a:schemeClr val="tx1"/>
                          </a:solidFill>
                        </a:rPr>
                        <a:t>$600</a:t>
                      </a:r>
                      <a:endParaRPr lang="en-US" sz="900" b="1" dirty="0">
                        <a:solidFill>
                          <a:schemeClr val="tx1"/>
                        </a:solidFill>
                      </a:endParaRPr>
                    </a:p>
                  </a:txBody>
                  <a:tcPr marL="45720" marR="45720" marT="27432" marB="27432" anchor="ctr">
                    <a:lnL w="12700" cap="flat" cmpd="sng" algn="ctr">
                      <a:solidFill>
                        <a:srgbClr val="767676"/>
                      </a:solidFill>
                      <a:prstDash val="solid"/>
                      <a:round/>
                      <a:headEnd type="none" w="med" len="med"/>
                      <a:tailEnd type="none" w="med" len="med"/>
                    </a:lnL>
                    <a:lnR w="12700" cap="flat" cmpd="sng" algn="ctr">
                      <a:solidFill>
                        <a:srgbClr val="767676"/>
                      </a:solidFill>
                      <a:prstDash val="solid"/>
                      <a:round/>
                      <a:headEnd type="none" w="med" len="med"/>
                      <a:tailEnd type="none" w="med" len="med"/>
                    </a:lnR>
                    <a:lnT w="12700" cap="flat" cmpd="sng" algn="ctr">
                      <a:solidFill>
                        <a:srgbClr val="767676"/>
                      </a:solidFill>
                      <a:prstDash val="solid"/>
                      <a:round/>
                      <a:headEnd type="none" w="med" len="med"/>
                      <a:tailEnd type="none" w="med" len="med"/>
                    </a:lnT>
                    <a:lnB w="12700" cap="flat" cmpd="sng" algn="ctr">
                      <a:solidFill>
                        <a:srgbClr val="76767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7"/>
                  </a:ext>
                </a:extLst>
              </a:tr>
            </a:tbl>
          </a:graphicData>
        </a:graphic>
      </p:graphicFrame>
      <p:sp>
        <p:nvSpPr>
          <p:cNvPr id="24" name="Rectangle 8"/>
          <p:cNvSpPr/>
          <p:nvPr/>
        </p:nvSpPr>
        <p:spPr>
          <a:xfrm>
            <a:off x="6011909" y="5474452"/>
            <a:ext cx="18288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 name="Plan Eligibility"/>
          <p:cNvSpPr txBox="1">
            <a:spLocks/>
          </p:cNvSpPr>
          <p:nvPr/>
        </p:nvSpPr>
        <p:spPr>
          <a:xfrm>
            <a:off x="6311010" y="5438448"/>
            <a:ext cx="2147188" cy="33081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accent2"/>
              </a:buClr>
              <a:buFont typeface="Wingdings" panose="05000000000000000000" pitchFamily="2" charset="2"/>
              <a:buNone/>
              <a:defRPr sz="800" kern="1200">
                <a:solidFill>
                  <a:schemeClr val="tx1"/>
                </a:solidFill>
                <a:latin typeface="+mn-lt"/>
                <a:ea typeface="+mn-ea"/>
                <a:cs typeface="+mn-cs"/>
              </a:defRPr>
            </a:lvl1pPr>
            <a:lvl2pPr marL="4572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2pPr>
            <a:lvl3pPr marL="914400" indent="0" algn="l" defTabSz="914400" rtl="0" eaLnBrk="1" latinLnBrk="0" hangingPunct="1">
              <a:lnSpc>
                <a:spcPct val="105000"/>
              </a:lnSpc>
              <a:spcBef>
                <a:spcPts val="1200"/>
              </a:spcBef>
              <a:buClr>
                <a:schemeClr val="accent4"/>
              </a:buClr>
              <a:buFont typeface="Wingdings" panose="05000000000000000000" pitchFamily="2" charset="2"/>
              <a:buNone/>
              <a:defRPr sz="800" kern="1200">
                <a:solidFill>
                  <a:schemeClr val="tx1"/>
                </a:solidFill>
                <a:latin typeface="+mn-lt"/>
                <a:ea typeface="+mn-ea"/>
                <a:cs typeface="+mn-cs"/>
              </a:defRPr>
            </a:lvl3pPr>
            <a:lvl4pPr marL="13716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000"/>
              </a:spcAft>
              <a:buClr>
                <a:srgbClr val="05C3DE"/>
              </a:buClr>
            </a:pPr>
            <a:r>
              <a:rPr lang="en-US" sz="1000" dirty="0" smtClean="0">
                <a:solidFill>
                  <a:schemeClr val="tx2">
                    <a:lumMod val="50000"/>
                  </a:schemeClr>
                </a:solidFill>
              </a:rPr>
              <a:t>“Down payment” or about ½ of savings needed to cover the total cost</a:t>
            </a:r>
            <a:endParaRPr lang="en-US" sz="1000" dirty="0" smtClean="0">
              <a:solidFill>
                <a:srgbClr val="05C3DE"/>
              </a:solidFill>
            </a:endParaRPr>
          </a:p>
        </p:txBody>
      </p:sp>
      <p:sp>
        <p:nvSpPr>
          <p:cNvPr id="26" name="Plan Eligibility"/>
          <p:cNvSpPr txBox="1">
            <a:spLocks/>
          </p:cNvSpPr>
          <p:nvPr/>
        </p:nvSpPr>
        <p:spPr>
          <a:xfrm>
            <a:off x="1182485" y="5142752"/>
            <a:ext cx="7275713" cy="15845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accent2"/>
              </a:buClr>
              <a:buFont typeface="Wingdings" panose="05000000000000000000" pitchFamily="2" charset="2"/>
              <a:buNone/>
              <a:defRPr sz="800" kern="1200">
                <a:solidFill>
                  <a:schemeClr val="tx1"/>
                </a:solidFill>
                <a:latin typeface="+mn-lt"/>
                <a:ea typeface="+mn-ea"/>
                <a:cs typeface="+mn-cs"/>
              </a:defRPr>
            </a:lvl1pPr>
            <a:lvl2pPr marL="4572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2pPr>
            <a:lvl3pPr marL="914400" indent="0" algn="l" defTabSz="914400" rtl="0" eaLnBrk="1" latinLnBrk="0" hangingPunct="1">
              <a:lnSpc>
                <a:spcPct val="105000"/>
              </a:lnSpc>
              <a:spcBef>
                <a:spcPts val="1200"/>
              </a:spcBef>
              <a:buClr>
                <a:schemeClr val="accent4"/>
              </a:buClr>
              <a:buFont typeface="Wingdings" panose="05000000000000000000" pitchFamily="2" charset="2"/>
              <a:buNone/>
              <a:defRPr sz="800" kern="1200">
                <a:solidFill>
                  <a:schemeClr val="tx1"/>
                </a:solidFill>
                <a:latin typeface="+mn-lt"/>
                <a:ea typeface="+mn-ea"/>
                <a:cs typeface="+mn-cs"/>
              </a:defRPr>
            </a:lvl3pPr>
            <a:lvl4pPr marL="13716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Aft>
                <a:spcPts val="1000"/>
              </a:spcAft>
              <a:buClr>
                <a:srgbClr val="05C3DE"/>
              </a:buClr>
            </a:pPr>
            <a:r>
              <a:rPr lang="en-US" sz="1100" b="1" dirty="0" smtClean="0">
                <a:solidFill>
                  <a:srgbClr val="3B3B3B"/>
                </a:solidFill>
              </a:rPr>
              <a:t>Monthly Savings Amount</a:t>
            </a:r>
          </a:p>
        </p:txBody>
      </p:sp>
      <p:sp>
        <p:nvSpPr>
          <p:cNvPr id="27" name="Plan Eligibility"/>
          <p:cNvSpPr txBox="1">
            <a:spLocks/>
          </p:cNvSpPr>
          <p:nvPr/>
        </p:nvSpPr>
        <p:spPr>
          <a:xfrm rot="16200000">
            <a:off x="-1003640" y="3242834"/>
            <a:ext cx="4042154" cy="15845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accent2"/>
              </a:buClr>
              <a:buFont typeface="Wingdings" panose="05000000000000000000" pitchFamily="2" charset="2"/>
              <a:buNone/>
              <a:defRPr sz="800" kern="1200">
                <a:solidFill>
                  <a:schemeClr val="tx1"/>
                </a:solidFill>
                <a:latin typeface="+mn-lt"/>
                <a:ea typeface="+mn-ea"/>
                <a:cs typeface="+mn-cs"/>
              </a:defRPr>
            </a:lvl1pPr>
            <a:lvl2pPr marL="4572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2pPr>
            <a:lvl3pPr marL="914400" indent="0" algn="l" defTabSz="914400" rtl="0" eaLnBrk="1" latinLnBrk="0" hangingPunct="1">
              <a:lnSpc>
                <a:spcPct val="105000"/>
              </a:lnSpc>
              <a:spcBef>
                <a:spcPts val="1200"/>
              </a:spcBef>
              <a:buClr>
                <a:schemeClr val="accent4"/>
              </a:buClr>
              <a:buFont typeface="Wingdings" panose="05000000000000000000" pitchFamily="2" charset="2"/>
              <a:buNone/>
              <a:defRPr sz="800" kern="1200">
                <a:solidFill>
                  <a:schemeClr val="tx1"/>
                </a:solidFill>
                <a:latin typeface="+mn-lt"/>
                <a:ea typeface="+mn-ea"/>
                <a:cs typeface="+mn-cs"/>
              </a:defRPr>
            </a:lvl3pPr>
            <a:lvl4pPr marL="13716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Aft>
                <a:spcPts val="1000"/>
              </a:spcAft>
              <a:buClr>
                <a:srgbClr val="05C3DE"/>
              </a:buClr>
            </a:pPr>
            <a:r>
              <a:rPr lang="en-US" sz="1100" b="1" dirty="0" smtClean="0">
                <a:solidFill>
                  <a:srgbClr val="3B3B3B"/>
                </a:solidFill>
              </a:rPr>
              <a:t>Child’s Age</a:t>
            </a:r>
          </a:p>
        </p:txBody>
      </p:sp>
      <p:sp>
        <p:nvSpPr>
          <p:cNvPr id="28" name="Plan Eligibility"/>
          <p:cNvSpPr txBox="1">
            <a:spLocks/>
          </p:cNvSpPr>
          <p:nvPr/>
        </p:nvSpPr>
        <p:spPr>
          <a:xfrm>
            <a:off x="1182486" y="984074"/>
            <a:ext cx="7277301" cy="31691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buClr>
                <a:schemeClr val="accent2"/>
              </a:buClr>
              <a:buFont typeface="Wingdings" panose="05000000000000000000" pitchFamily="2" charset="2"/>
              <a:buNone/>
              <a:defRPr sz="800" kern="1200">
                <a:solidFill>
                  <a:schemeClr val="tx1"/>
                </a:solidFill>
                <a:latin typeface="+mn-lt"/>
                <a:ea typeface="+mn-ea"/>
                <a:cs typeface="+mn-cs"/>
              </a:defRPr>
            </a:lvl1pPr>
            <a:lvl2pPr marL="4572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2pPr>
            <a:lvl3pPr marL="914400" indent="0" algn="l" defTabSz="914400" rtl="0" eaLnBrk="1" latinLnBrk="0" hangingPunct="1">
              <a:lnSpc>
                <a:spcPct val="105000"/>
              </a:lnSpc>
              <a:spcBef>
                <a:spcPts val="1200"/>
              </a:spcBef>
              <a:buClr>
                <a:schemeClr val="accent4"/>
              </a:buClr>
              <a:buFont typeface="Wingdings" panose="05000000000000000000" pitchFamily="2" charset="2"/>
              <a:buNone/>
              <a:defRPr sz="800" kern="1200">
                <a:solidFill>
                  <a:schemeClr val="tx1"/>
                </a:solidFill>
                <a:latin typeface="+mn-lt"/>
                <a:ea typeface="+mn-ea"/>
                <a:cs typeface="+mn-cs"/>
              </a:defRPr>
            </a:lvl3pPr>
            <a:lvl4pPr marL="13716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Aft>
                <a:spcPts val="1000"/>
              </a:spcAft>
              <a:buClr>
                <a:srgbClr val="05C3DE"/>
              </a:buClr>
            </a:pPr>
            <a:r>
              <a:rPr lang="en-US" sz="1100" b="1" dirty="0">
                <a:solidFill>
                  <a:srgbClr val="3B3B3B"/>
                </a:solidFill>
              </a:rPr>
              <a:t>% of total net costs covered for an average </a:t>
            </a:r>
            <a:r>
              <a:rPr lang="en-US" sz="1100" b="1" dirty="0" smtClean="0">
                <a:solidFill>
                  <a:srgbClr val="3B3B3B"/>
                </a:solidFill>
              </a:rPr>
              <a:t>four-year</a:t>
            </a:r>
            <a:r>
              <a:rPr lang="en-US" sz="1100" b="1" dirty="0">
                <a:solidFill>
                  <a:srgbClr val="3B3B3B"/>
                </a:solidFill>
              </a:rPr>
              <a:t>, </a:t>
            </a:r>
            <a:r>
              <a:rPr lang="en-US" sz="1100" b="1" dirty="0" smtClean="0">
                <a:solidFill>
                  <a:srgbClr val="3B3B3B"/>
                </a:solidFill>
              </a:rPr>
              <a:t>in-state </a:t>
            </a:r>
            <a:r>
              <a:rPr lang="en-US" sz="1100" b="1" dirty="0">
                <a:solidFill>
                  <a:srgbClr val="3B3B3B"/>
                </a:solidFill>
              </a:rPr>
              <a:t>public university</a:t>
            </a:r>
            <a:endParaRPr lang="en-US" sz="1100" b="1" dirty="0" smtClean="0">
              <a:solidFill>
                <a:srgbClr val="3B3B3B"/>
              </a:solidFill>
            </a:endParaRPr>
          </a:p>
        </p:txBody>
      </p:sp>
      <p:sp>
        <p:nvSpPr>
          <p:cNvPr id="32" name="Text Placeholder 13"/>
          <p:cNvSpPr>
            <a:spLocks noGrp="1"/>
          </p:cNvSpPr>
          <p:nvPr>
            <p:ph type="body" sz="quarter" idx="13"/>
          </p:nvPr>
        </p:nvSpPr>
        <p:spPr>
          <a:xfrm>
            <a:off x="971550" y="5889535"/>
            <a:ext cx="7725380" cy="968466"/>
          </a:xfrm>
        </p:spPr>
        <p:txBody>
          <a:bodyPr bIns="182880"/>
          <a:lstStyle/>
          <a:p>
            <a:r>
              <a:rPr lang="en-US" dirty="0">
                <a:solidFill>
                  <a:srgbClr val="3B3B3B"/>
                </a:solidFill>
              </a:rPr>
              <a:t>This study is for illustrative purposes only and does not represent the return earned by any single investment option. It assumes an investment return of 6% annually, </a:t>
            </a:r>
            <a:r>
              <a:rPr lang="en-US" dirty="0" smtClean="0">
                <a:solidFill>
                  <a:srgbClr val="3B3B3B"/>
                </a:solidFill>
              </a:rPr>
              <a:t/>
            </a:r>
            <a:br>
              <a:rPr lang="en-US" dirty="0" smtClean="0">
                <a:solidFill>
                  <a:srgbClr val="3B3B3B"/>
                </a:solidFill>
              </a:rPr>
            </a:br>
            <a:r>
              <a:rPr lang="en-US" dirty="0" smtClean="0">
                <a:solidFill>
                  <a:srgbClr val="3B3B3B"/>
                </a:solidFill>
              </a:rPr>
              <a:t>net </a:t>
            </a:r>
            <a:r>
              <a:rPr lang="en-US" dirty="0">
                <a:solidFill>
                  <a:srgbClr val="3B3B3B"/>
                </a:solidFill>
              </a:rPr>
              <a:t>of fees. But investment returns will vary and could be higher or lower than in this example. The future cost of college was calculated based on the 2016 total cost for one year of an average four-year, in-state public university education ($21,753) for a family in the third income quartile (annual household income of $65,000 to $108,000 in 2012) after the average amount of grants and scholarships for this group was subtracted. The cost was then inflated by 5.5% annually for 18 years</a:t>
            </a:r>
            <a:r>
              <a:rPr lang="en-US" dirty="0" smtClean="0">
                <a:solidFill>
                  <a:srgbClr val="3B3B3B"/>
                </a:solidFill>
              </a:rPr>
              <a:t>.</a:t>
            </a:r>
            <a:endParaRPr lang="en-US" dirty="0">
              <a:solidFill>
                <a:srgbClr val="3B3B3B"/>
              </a:solidFill>
            </a:endParaRPr>
          </a:p>
          <a:p>
            <a:pPr>
              <a:spcBef>
                <a:spcPts val="600"/>
              </a:spcBef>
            </a:pPr>
            <a:r>
              <a:rPr lang="en-US" dirty="0">
                <a:solidFill>
                  <a:srgbClr val="3B3B3B"/>
                </a:solidFill>
              </a:rPr>
              <a:t>Sources: </a:t>
            </a:r>
            <a:r>
              <a:rPr lang="en-US" dirty="0" smtClean="0">
                <a:solidFill>
                  <a:srgbClr val="3B3B3B"/>
                </a:solidFill>
              </a:rPr>
              <a:t>For the </a:t>
            </a:r>
            <a:r>
              <a:rPr lang="en-US" dirty="0">
                <a:solidFill>
                  <a:srgbClr val="3B3B3B"/>
                </a:solidFill>
              </a:rPr>
              <a:t>average college cost, U.S. Department of Education, National Center for Education Statistics, and 2015–2016 National Postsecondary Student Aid Study; and for the college cost inflation rate, the College Board.</a:t>
            </a:r>
            <a:endParaRPr lang="en-US" altLang="en-US" dirty="0">
              <a:solidFill>
                <a:srgbClr val="3B3B3B"/>
              </a:solidFill>
            </a:endParaRPr>
          </a:p>
        </p:txBody>
      </p:sp>
    </p:spTree>
    <p:extLst>
      <p:ext uri="{BB962C8B-B14F-4D97-AF65-F5344CB8AC3E}">
        <p14:creationId xmlns:p14="http://schemas.microsoft.com/office/powerpoint/2010/main" val="398614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71551" y="6201308"/>
            <a:ext cx="7486650" cy="656692"/>
          </a:xfrm>
        </p:spPr>
        <p:txBody>
          <a:bodyPr bIns="347472"/>
          <a:lstStyle/>
          <a:p>
            <a:r>
              <a:rPr lang="en-US" dirty="0" smtClean="0">
                <a:solidFill>
                  <a:srgbClr val="3B3B3B"/>
                </a:solidFill>
              </a:rPr>
              <a:t>Please </a:t>
            </a:r>
            <a:r>
              <a:rPr lang="en-US" dirty="0">
                <a:solidFill>
                  <a:srgbClr val="3B3B3B"/>
                </a:solidFill>
              </a:rPr>
              <a:t>note that the availability of tax or other benefits may be conditioned on meeting certain requirements such as residency, purpose for or timing of </a:t>
            </a:r>
            <a:r>
              <a:rPr lang="en-US" dirty="0" smtClean="0">
                <a:solidFill>
                  <a:srgbClr val="3B3B3B"/>
                </a:solidFill>
              </a:rPr>
              <a:t>distributions, </a:t>
            </a:r>
            <a:r>
              <a:rPr lang="en-US" dirty="0">
                <a:solidFill>
                  <a:srgbClr val="3B3B3B"/>
                </a:solidFill>
              </a:rPr>
              <a:t>or other factors as applicable</a:t>
            </a:r>
            <a:r>
              <a:rPr lang="en-US" dirty="0" smtClean="0">
                <a:solidFill>
                  <a:srgbClr val="3B3B3B"/>
                </a:solidFill>
              </a:rPr>
              <a:t>.</a:t>
            </a:r>
            <a:endParaRPr lang="en-US" baseline="30000" dirty="0">
              <a:solidFill>
                <a:srgbClr val="3B3B3B"/>
              </a:solidFill>
            </a:endParaRPr>
          </a:p>
        </p:txBody>
      </p:sp>
      <p:sp>
        <p:nvSpPr>
          <p:cNvPr id="6" name="Title 5"/>
          <p:cNvSpPr>
            <a:spLocks noGrp="1"/>
          </p:cNvSpPr>
          <p:nvPr>
            <p:ph type="title"/>
          </p:nvPr>
        </p:nvSpPr>
        <p:spPr/>
        <p:txBody>
          <a:bodyPr/>
          <a:lstStyle/>
          <a:p>
            <a:r>
              <a:rPr lang="en-US" dirty="0"/>
              <a:t>REGULAR VS TAX-ADVANTAGED ACCOUNTS</a:t>
            </a:r>
          </a:p>
        </p:txBody>
      </p:sp>
      <p:sp>
        <p:nvSpPr>
          <p:cNvPr id="8" name="Rectangle 7"/>
          <p:cNvSpPr/>
          <p:nvPr/>
        </p:nvSpPr>
        <p:spPr>
          <a:xfrm>
            <a:off x="914400" y="1371600"/>
            <a:ext cx="3194613" cy="3447098"/>
          </a:xfrm>
          <a:prstGeom prst="rect">
            <a:avLst/>
          </a:prstGeom>
        </p:spPr>
        <p:txBody>
          <a:bodyPr wrap="square">
            <a:spAutoFit/>
          </a:bodyPr>
          <a:lstStyle/>
          <a:p>
            <a:pPr eaLnBrk="0" hangingPunct="0">
              <a:spcBef>
                <a:spcPct val="70000"/>
              </a:spcBef>
              <a:defRPr/>
            </a:pPr>
            <a:r>
              <a:rPr lang="en-US" b="1" kern="0" dirty="0" smtClean="0">
                <a:solidFill>
                  <a:srgbClr val="3B3B3B"/>
                </a:solidFill>
                <a:ea typeface="MS PGothic" pitchFamily="34" charset="-128"/>
              </a:rPr>
              <a:t>Regular Savings Account</a:t>
            </a:r>
            <a:endParaRPr lang="en-US" kern="0" dirty="0">
              <a:solidFill>
                <a:srgbClr val="3B3B3B"/>
              </a:solidFill>
              <a:ea typeface="MS PGothic" pitchFamily="34" charset="-128"/>
            </a:endParaRPr>
          </a:p>
          <a:p>
            <a:pPr marL="285750" indent="-285750" eaLnBrk="0" hangingPunct="0">
              <a:spcBef>
                <a:spcPct val="70000"/>
              </a:spcBef>
              <a:buClr>
                <a:schemeClr val="accent2"/>
              </a:buClr>
              <a:buFont typeface="Wingdings" panose="05000000000000000000" pitchFamily="2" charset="2"/>
              <a:buChar char="§"/>
              <a:defRPr/>
            </a:pPr>
            <a:r>
              <a:rPr lang="en-US" sz="1600" kern="0" dirty="0" smtClean="0">
                <a:solidFill>
                  <a:srgbClr val="3B3B3B"/>
                </a:solidFill>
                <a:ea typeface="MS PGothic" pitchFamily="34" charset="-128"/>
              </a:rPr>
              <a:t>Contribute money to </a:t>
            </a:r>
            <a:br>
              <a:rPr lang="en-US" sz="1600" kern="0" dirty="0" smtClean="0">
                <a:solidFill>
                  <a:srgbClr val="3B3B3B"/>
                </a:solidFill>
                <a:ea typeface="MS PGothic" pitchFamily="34" charset="-128"/>
              </a:rPr>
            </a:br>
            <a:r>
              <a:rPr lang="en-US" sz="1600" kern="0" dirty="0" smtClean="0">
                <a:solidFill>
                  <a:srgbClr val="3B3B3B"/>
                </a:solidFill>
                <a:ea typeface="MS PGothic" pitchFamily="34" charset="-128"/>
              </a:rPr>
              <a:t>the account</a:t>
            </a:r>
          </a:p>
          <a:p>
            <a:pPr marL="285750" indent="-285750" eaLnBrk="0" hangingPunct="0">
              <a:spcBef>
                <a:spcPct val="70000"/>
              </a:spcBef>
              <a:buClr>
                <a:schemeClr val="accent2"/>
              </a:buClr>
              <a:buFont typeface="Wingdings" panose="05000000000000000000" pitchFamily="2" charset="2"/>
              <a:buChar char="§"/>
              <a:defRPr/>
            </a:pPr>
            <a:r>
              <a:rPr lang="en-US" sz="1600" kern="0" dirty="0" smtClean="0">
                <a:solidFill>
                  <a:srgbClr val="3B3B3B"/>
                </a:solidFill>
                <a:ea typeface="MS PGothic" pitchFamily="34" charset="-128"/>
              </a:rPr>
              <a:t>Invest in something</a:t>
            </a:r>
          </a:p>
          <a:p>
            <a:pPr marL="285750" indent="-285750" eaLnBrk="0" hangingPunct="0">
              <a:spcBef>
                <a:spcPct val="70000"/>
              </a:spcBef>
              <a:buClr>
                <a:schemeClr val="accent2"/>
              </a:buClr>
              <a:buFont typeface="Wingdings" panose="05000000000000000000" pitchFamily="2" charset="2"/>
              <a:buChar char="§"/>
              <a:defRPr/>
            </a:pPr>
            <a:r>
              <a:rPr lang="en-US" sz="1600" kern="0" dirty="0" smtClean="0">
                <a:solidFill>
                  <a:srgbClr val="3B3B3B"/>
                </a:solidFill>
                <a:ea typeface="MS PGothic" pitchFamily="34" charset="-128"/>
              </a:rPr>
              <a:t>Likely </a:t>
            </a:r>
            <a:r>
              <a:rPr lang="en-US" sz="1600" b="1" kern="0" dirty="0" smtClean="0">
                <a:solidFill>
                  <a:schemeClr val="accent6"/>
                </a:solidFill>
                <a:ea typeface="MS PGothic" pitchFamily="34" charset="-128"/>
              </a:rPr>
              <a:t>pay taxes</a:t>
            </a:r>
            <a:r>
              <a:rPr lang="en-US" sz="1600" kern="0" dirty="0" smtClean="0">
                <a:solidFill>
                  <a:schemeClr val="accent6"/>
                </a:solidFill>
                <a:ea typeface="MS PGothic" pitchFamily="34" charset="-128"/>
              </a:rPr>
              <a:t> </a:t>
            </a:r>
            <a:r>
              <a:rPr lang="en-US" sz="1600" kern="0" dirty="0" smtClean="0">
                <a:solidFill>
                  <a:srgbClr val="3B3B3B"/>
                </a:solidFill>
                <a:ea typeface="MS PGothic" pitchFamily="34" charset="-128"/>
              </a:rPr>
              <a:t>on any earnings along the way</a:t>
            </a:r>
          </a:p>
          <a:p>
            <a:pPr marL="285750" indent="-285750" eaLnBrk="0" hangingPunct="0">
              <a:spcBef>
                <a:spcPct val="70000"/>
              </a:spcBef>
              <a:buClr>
                <a:schemeClr val="accent2"/>
              </a:buClr>
              <a:buFont typeface="Wingdings" panose="05000000000000000000" pitchFamily="2" charset="2"/>
              <a:buChar char="§"/>
              <a:defRPr/>
            </a:pPr>
            <a:r>
              <a:rPr lang="en-US" sz="1600" b="1" kern="0" dirty="0" smtClean="0">
                <a:solidFill>
                  <a:schemeClr val="accent6"/>
                </a:solidFill>
                <a:ea typeface="MS PGothic" pitchFamily="34" charset="-128"/>
              </a:rPr>
              <a:t>Pay taxes </a:t>
            </a:r>
            <a:r>
              <a:rPr lang="en-US" sz="1600" kern="0" dirty="0" smtClean="0">
                <a:solidFill>
                  <a:srgbClr val="3B3B3B"/>
                </a:solidFill>
                <a:ea typeface="MS PGothic" pitchFamily="34" charset="-128"/>
              </a:rPr>
              <a:t>on the rest of any earnings when you withdraw</a:t>
            </a:r>
          </a:p>
          <a:p>
            <a:pPr marL="285750" indent="-285750" eaLnBrk="0" hangingPunct="0">
              <a:spcBef>
                <a:spcPct val="70000"/>
              </a:spcBef>
              <a:buClr>
                <a:schemeClr val="accent2"/>
              </a:buClr>
              <a:buFont typeface="Wingdings" panose="05000000000000000000" pitchFamily="2" charset="2"/>
              <a:buChar char="§"/>
              <a:defRPr/>
            </a:pPr>
            <a:r>
              <a:rPr lang="en-US" sz="1600" kern="0" dirty="0" smtClean="0">
                <a:solidFill>
                  <a:srgbClr val="3B3B3B"/>
                </a:solidFill>
                <a:ea typeface="MS PGothic" pitchFamily="34" charset="-128"/>
              </a:rPr>
              <a:t>You get to spend </a:t>
            </a:r>
            <a:r>
              <a:rPr lang="en-US" sz="1600" b="1" kern="0" dirty="0" smtClean="0">
                <a:solidFill>
                  <a:schemeClr val="accent6"/>
                </a:solidFill>
                <a:ea typeface="MS PGothic" pitchFamily="34" charset="-128"/>
              </a:rPr>
              <a:t>what’s left over after paying taxes</a:t>
            </a:r>
          </a:p>
        </p:txBody>
      </p:sp>
      <p:sp>
        <p:nvSpPr>
          <p:cNvPr id="7" name="Rectangle 6"/>
          <p:cNvSpPr/>
          <p:nvPr/>
        </p:nvSpPr>
        <p:spPr>
          <a:xfrm>
            <a:off x="4608750" y="1361950"/>
            <a:ext cx="3308430" cy="3274743"/>
          </a:xfrm>
          <a:prstGeom prst="rect">
            <a:avLst/>
          </a:prstGeom>
        </p:spPr>
        <p:txBody>
          <a:bodyPr wrap="square">
            <a:spAutoFit/>
          </a:bodyPr>
          <a:lstStyle/>
          <a:p>
            <a:pPr eaLnBrk="0" hangingPunct="0">
              <a:spcBef>
                <a:spcPct val="70000"/>
              </a:spcBef>
              <a:defRPr/>
            </a:pPr>
            <a:r>
              <a:rPr lang="en-US" b="1" kern="0" dirty="0" smtClean="0">
                <a:solidFill>
                  <a:srgbClr val="3B3B3B"/>
                </a:solidFill>
                <a:ea typeface="MS PGothic" pitchFamily="34" charset="-128"/>
              </a:rPr>
              <a:t>Tax-Advantaged Account</a:t>
            </a:r>
            <a:endParaRPr lang="en-US" kern="0" dirty="0">
              <a:solidFill>
                <a:srgbClr val="3B3B3B"/>
              </a:solidFill>
              <a:ea typeface="MS PGothic" pitchFamily="34" charset="-128"/>
            </a:endParaRPr>
          </a:p>
          <a:p>
            <a:pPr marL="285750" indent="-285750" eaLnBrk="0" hangingPunct="0">
              <a:spcBef>
                <a:spcPct val="70000"/>
              </a:spcBef>
              <a:buClr>
                <a:schemeClr val="accent2"/>
              </a:buClr>
              <a:buFont typeface="Wingdings" panose="05000000000000000000" pitchFamily="2" charset="2"/>
              <a:buChar char="§"/>
              <a:defRPr/>
            </a:pPr>
            <a:r>
              <a:rPr lang="en-US" sz="1600" kern="0" dirty="0" smtClean="0">
                <a:solidFill>
                  <a:srgbClr val="3B3B3B"/>
                </a:solidFill>
                <a:ea typeface="MS PGothic" pitchFamily="34" charset="-128"/>
              </a:rPr>
              <a:t>Contribute money to a 529</a:t>
            </a:r>
            <a:endParaRPr lang="en-US" sz="1600" kern="0" dirty="0">
              <a:solidFill>
                <a:srgbClr val="3B3B3B"/>
              </a:solidFill>
              <a:ea typeface="MS PGothic" pitchFamily="34" charset="-128"/>
            </a:endParaRPr>
          </a:p>
          <a:p>
            <a:pPr marL="285750" indent="-285750" eaLnBrk="0" hangingPunct="0">
              <a:spcBef>
                <a:spcPct val="70000"/>
              </a:spcBef>
              <a:buClr>
                <a:schemeClr val="accent2"/>
              </a:buClr>
              <a:buFont typeface="Wingdings" panose="05000000000000000000" pitchFamily="2" charset="2"/>
              <a:buChar char="§"/>
              <a:defRPr/>
            </a:pPr>
            <a:r>
              <a:rPr lang="en-US" sz="1600" kern="0" dirty="0" smtClean="0">
                <a:solidFill>
                  <a:srgbClr val="3B3B3B"/>
                </a:solidFill>
                <a:ea typeface="MS PGothic" pitchFamily="34" charset="-128"/>
              </a:rPr>
              <a:t>Invest in something</a:t>
            </a:r>
            <a:endParaRPr lang="en-US" sz="1600" kern="0" dirty="0">
              <a:solidFill>
                <a:srgbClr val="3B3B3B"/>
              </a:solidFill>
              <a:ea typeface="MS PGothic" pitchFamily="34" charset="-128"/>
            </a:endParaRPr>
          </a:p>
          <a:p>
            <a:pPr marL="285750" indent="-285750" eaLnBrk="0" hangingPunct="0">
              <a:spcBef>
                <a:spcPct val="70000"/>
              </a:spcBef>
              <a:buClr>
                <a:schemeClr val="accent2"/>
              </a:buClr>
              <a:buFont typeface="Wingdings" panose="05000000000000000000" pitchFamily="2" charset="2"/>
              <a:buChar char="§"/>
              <a:defRPr/>
            </a:pPr>
            <a:r>
              <a:rPr lang="en-US" sz="1600" b="1" kern="0" dirty="0" smtClean="0">
                <a:solidFill>
                  <a:schemeClr val="accent6"/>
                </a:solidFill>
                <a:ea typeface="MS PGothic" pitchFamily="34" charset="-128"/>
              </a:rPr>
              <a:t>Pay no taxes </a:t>
            </a:r>
            <a:r>
              <a:rPr lang="en-US" sz="1600" kern="0" dirty="0" smtClean="0">
                <a:solidFill>
                  <a:srgbClr val="3B3B3B"/>
                </a:solidFill>
                <a:ea typeface="MS PGothic" pitchFamily="34" charset="-128"/>
              </a:rPr>
              <a:t>on any earnings when you withdraw (if you spend the money on qualified educational expenses)</a:t>
            </a:r>
            <a:endParaRPr lang="en-US" sz="1600" kern="0" dirty="0">
              <a:solidFill>
                <a:srgbClr val="3B3B3B"/>
              </a:solidFill>
              <a:ea typeface="MS PGothic" pitchFamily="34" charset="-128"/>
            </a:endParaRPr>
          </a:p>
          <a:p>
            <a:pPr marL="285750" indent="-285750" eaLnBrk="0" hangingPunct="0">
              <a:spcBef>
                <a:spcPct val="70000"/>
              </a:spcBef>
              <a:buClr>
                <a:schemeClr val="accent2"/>
              </a:buClr>
              <a:buFont typeface="Wingdings" panose="05000000000000000000" pitchFamily="2" charset="2"/>
              <a:buChar char="§"/>
              <a:defRPr/>
            </a:pPr>
            <a:r>
              <a:rPr lang="en-US" sz="1600" kern="0" dirty="0" smtClean="0">
                <a:solidFill>
                  <a:srgbClr val="3B3B3B"/>
                </a:solidFill>
                <a:ea typeface="MS PGothic" pitchFamily="34" charset="-128"/>
              </a:rPr>
              <a:t>You get to spend </a:t>
            </a:r>
            <a:r>
              <a:rPr lang="en-US" sz="1600" b="1" kern="0" dirty="0" smtClean="0">
                <a:solidFill>
                  <a:schemeClr val="accent6"/>
                </a:solidFill>
                <a:ea typeface="MS PGothic" pitchFamily="34" charset="-128"/>
              </a:rPr>
              <a:t>the entire balance</a:t>
            </a:r>
            <a:r>
              <a:rPr lang="en-US" sz="1600" kern="0" dirty="0" smtClean="0">
                <a:solidFill>
                  <a:srgbClr val="3B3B3B"/>
                </a:solidFill>
                <a:ea typeface="MS PGothic" pitchFamily="34" charset="-128"/>
              </a:rPr>
              <a:t> since you pay no taxes on any earnings</a:t>
            </a:r>
            <a:endParaRPr lang="en-US" sz="1600" kern="0" dirty="0">
              <a:solidFill>
                <a:srgbClr val="3B3B3B"/>
              </a:solidFill>
              <a:ea typeface="MS PGothic" pitchFamily="34" charset="-128"/>
            </a:endParaRPr>
          </a:p>
        </p:txBody>
      </p:sp>
      <p:sp>
        <p:nvSpPr>
          <p:cNvPr id="10" name="TextBox 9"/>
          <p:cNvSpPr txBox="1"/>
          <p:nvPr/>
        </p:nvSpPr>
        <p:spPr>
          <a:xfrm>
            <a:off x="1083068" y="5349258"/>
            <a:ext cx="7051363" cy="553998"/>
          </a:xfrm>
          <a:prstGeom prst="rect">
            <a:avLst/>
          </a:prstGeom>
          <a:noFill/>
        </p:spPr>
        <p:txBody>
          <a:bodyPr wrap="square" lIns="0" tIns="0" rIns="0" bIns="0" rtlCol="0">
            <a:spAutoFit/>
          </a:bodyPr>
          <a:lstStyle/>
          <a:p>
            <a:pPr algn="ctr">
              <a:spcAft>
                <a:spcPts val="1000"/>
              </a:spcAft>
              <a:buClr>
                <a:schemeClr val="accent2"/>
              </a:buClr>
            </a:pPr>
            <a:r>
              <a:rPr lang="en-US" b="1" dirty="0" smtClean="0">
                <a:solidFill>
                  <a:srgbClr val="E47F00"/>
                </a:solidFill>
              </a:rPr>
              <a:t>Many states offer tax benefits for contributions to a 529 plan. That’s just another added bonus.</a:t>
            </a:r>
            <a:endParaRPr lang="en-US" b="1" dirty="0">
              <a:solidFill>
                <a:srgbClr val="E47F00"/>
              </a:solidFill>
            </a:endParaRPr>
          </a:p>
        </p:txBody>
      </p:sp>
    </p:spTree>
    <p:extLst>
      <p:ext uri="{BB962C8B-B14F-4D97-AF65-F5344CB8AC3E}">
        <p14:creationId xmlns:p14="http://schemas.microsoft.com/office/powerpoint/2010/main" val="212501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SAVINGS ALLOCATIONS</a:t>
            </a:r>
          </a:p>
        </p:txBody>
      </p:sp>
      <p:cxnSp>
        <p:nvCxnSpPr>
          <p:cNvPr id="63" name="Straight Connector 62"/>
          <p:cNvCxnSpPr/>
          <p:nvPr/>
        </p:nvCxnSpPr>
        <p:spPr>
          <a:xfrm>
            <a:off x="3593521" y="2789116"/>
            <a:ext cx="1" cy="20205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4667334" y="4552492"/>
            <a:ext cx="862907" cy="57047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20%</a:t>
            </a:r>
            <a:endParaRPr lang="en-US" sz="1200" b="1" dirty="0">
              <a:solidFill>
                <a:schemeClr val="bg1"/>
              </a:solidFill>
            </a:endParaRPr>
          </a:p>
        </p:txBody>
      </p:sp>
      <p:sp>
        <p:nvSpPr>
          <p:cNvPr id="65" name="Rectangle 64"/>
          <p:cNvSpPr/>
          <p:nvPr/>
        </p:nvSpPr>
        <p:spPr>
          <a:xfrm>
            <a:off x="4667334" y="3271964"/>
            <a:ext cx="862907" cy="1280527"/>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50%</a:t>
            </a:r>
            <a:endParaRPr lang="en-US" sz="1200" b="1" dirty="0">
              <a:solidFill>
                <a:schemeClr val="bg1"/>
              </a:solidFill>
            </a:endParaRPr>
          </a:p>
        </p:txBody>
      </p:sp>
      <p:sp>
        <p:nvSpPr>
          <p:cNvPr id="66" name="Rectangle 65"/>
          <p:cNvSpPr/>
          <p:nvPr/>
        </p:nvSpPr>
        <p:spPr>
          <a:xfrm>
            <a:off x="4667334" y="2552469"/>
            <a:ext cx="862907" cy="704623"/>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30%</a:t>
            </a:r>
            <a:endParaRPr lang="en-US" sz="1200" b="1" dirty="0">
              <a:solidFill>
                <a:schemeClr val="bg1"/>
              </a:solidFill>
            </a:endParaRPr>
          </a:p>
        </p:txBody>
      </p:sp>
      <p:sp>
        <p:nvSpPr>
          <p:cNvPr id="67" name="Rectangle 66"/>
          <p:cNvSpPr/>
          <p:nvPr/>
        </p:nvSpPr>
        <p:spPr>
          <a:xfrm>
            <a:off x="4142086" y="4057192"/>
            <a:ext cx="525248" cy="106577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40%</a:t>
            </a:r>
            <a:endParaRPr lang="en-US" sz="1200" b="1" dirty="0">
              <a:solidFill>
                <a:schemeClr val="bg1"/>
              </a:solidFill>
            </a:endParaRPr>
          </a:p>
        </p:txBody>
      </p:sp>
      <p:sp>
        <p:nvSpPr>
          <p:cNvPr id="68" name="Rectangle 67"/>
          <p:cNvSpPr/>
          <p:nvPr/>
        </p:nvSpPr>
        <p:spPr>
          <a:xfrm>
            <a:off x="4142086" y="3028492"/>
            <a:ext cx="525248" cy="1028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40%</a:t>
            </a:r>
            <a:endParaRPr lang="en-US" sz="1200" b="1" dirty="0">
              <a:solidFill>
                <a:schemeClr val="bg1"/>
              </a:solidFill>
            </a:endParaRPr>
          </a:p>
        </p:txBody>
      </p:sp>
      <p:sp>
        <p:nvSpPr>
          <p:cNvPr id="69" name="Rectangle 68"/>
          <p:cNvSpPr/>
          <p:nvPr/>
        </p:nvSpPr>
        <p:spPr>
          <a:xfrm>
            <a:off x="4142086" y="2552468"/>
            <a:ext cx="525248" cy="476023"/>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20%</a:t>
            </a:r>
            <a:endParaRPr lang="en-US" sz="1200" b="1" dirty="0">
              <a:solidFill>
                <a:schemeClr val="bg1"/>
              </a:solidFill>
            </a:endParaRPr>
          </a:p>
        </p:txBody>
      </p:sp>
      <p:cxnSp>
        <p:nvCxnSpPr>
          <p:cNvPr id="70" name="Straight Connector 69"/>
          <p:cNvCxnSpPr/>
          <p:nvPr/>
        </p:nvCxnSpPr>
        <p:spPr>
          <a:xfrm>
            <a:off x="2010043" y="2801553"/>
            <a:ext cx="1" cy="200148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990600" y="2552469"/>
            <a:ext cx="1575743" cy="257049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100%</a:t>
            </a:r>
            <a:endParaRPr lang="en-US" sz="1200" b="1" dirty="0">
              <a:solidFill>
                <a:schemeClr val="bg1"/>
              </a:solidFill>
            </a:endParaRPr>
          </a:p>
        </p:txBody>
      </p:sp>
      <p:sp>
        <p:nvSpPr>
          <p:cNvPr id="72" name="Rectangle 71"/>
          <p:cNvSpPr/>
          <p:nvPr/>
        </p:nvSpPr>
        <p:spPr>
          <a:xfrm>
            <a:off x="2566344" y="3146179"/>
            <a:ext cx="1027175" cy="197678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80%</a:t>
            </a:r>
            <a:endParaRPr lang="en-US" sz="1200" b="1" dirty="0">
              <a:solidFill>
                <a:schemeClr val="bg1"/>
              </a:solidFill>
            </a:endParaRPr>
          </a:p>
        </p:txBody>
      </p:sp>
      <p:sp>
        <p:nvSpPr>
          <p:cNvPr id="73" name="Rectangle 72"/>
          <p:cNvSpPr/>
          <p:nvPr/>
        </p:nvSpPr>
        <p:spPr>
          <a:xfrm>
            <a:off x="2566346" y="2554540"/>
            <a:ext cx="1027175" cy="60079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20%</a:t>
            </a:r>
            <a:endParaRPr lang="en-US" sz="1200" b="1" dirty="0">
              <a:solidFill>
                <a:schemeClr val="bg1"/>
              </a:solidFill>
            </a:endParaRPr>
          </a:p>
        </p:txBody>
      </p:sp>
      <p:sp>
        <p:nvSpPr>
          <p:cNvPr id="74" name="Rectangle 73"/>
          <p:cNvSpPr/>
          <p:nvPr/>
        </p:nvSpPr>
        <p:spPr>
          <a:xfrm>
            <a:off x="3582735" y="3443734"/>
            <a:ext cx="559351" cy="167922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60%</a:t>
            </a:r>
            <a:endParaRPr lang="en-US" sz="1200" b="1" dirty="0">
              <a:solidFill>
                <a:schemeClr val="bg1"/>
              </a:solidFill>
            </a:endParaRPr>
          </a:p>
        </p:txBody>
      </p:sp>
      <p:sp>
        <p:nvSpPr>
          <p:cNvPr id="75" name="Rectangle 74"/>
          <p:cNvSpPr/>
          <p:nvPr/>
        </p:nvSpPr>
        <p:spPr>
          <a:xfrm>
            <a:off x="3582735" y="2811055"/>
            <a:ext cx="559351" cy="632679"/>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30%</a:t>
            </a:r>
            <a:endParaRPr lang="en-US" sz="1200" b="1" dirty="0">
              <a:solidFill>
                <a:schemeClr val="bg1"/>
              </a:solidFill>
            </a:endParaRPr>
          </a:p>
        </p:txBody>
      </p:sp>
      <p:sp>
        <p:nvSpPr>
          <p:cNvPr id="76" name="Rectangle 75"/>
          <p:cNvSpPr/>
          <p:nvPr/>
        </p:nvSpPr>
        <p:spPr>
          <a:xfrm>
            <a:off x="3582735" y="2552469"/>
            <a:ext cx="559350" cy="25858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10%</a:t>
            </a:r>
            <a:endParaRPr lang="en-US" sz="1200" b="1" dirty="0">
              <a:solidFill>
                <a:schemeClr val="bg1"/>
              </a:solidFill>
            </a:endParaRPr>
          </a:p>
        </p:txBody>
      </p:sp>
      <p:cxnSp>
        <p:nvCxnSpPr>
          <p:cNvPr id="79" name="Straight Connector 78"/>
          <p:cNvCxnSpPr/>
          <p:nvPr/>
        </p:nvCxnSpPr>
        <p:spPr>
          <a:xfrm>
            <a:off x="4793664" y="2412571"/>
            <a:ext cx="0" cy="284823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1987765363"/>
              </p:ext>
            </p:extLst>
          </p:nvPr>
        </p:nvGraphicFramePr>
        <p:xfrm>
          <a:off x="719572" y="5481228"/>
          <a:ext cx="3708411" cy="370840"/>
        </p:xfrm>
        <a:graphic>
          <a:graphicData uri="http://schemas.openxmlformats.org/drawingml/2006/table">
            <a:tbl>
              <a:tblPr firstRow="1" bandRow="1">
                <a:tableStyleId>{B301B821-A1FF-4177-AEE7-76D212191A09}</a:tableStyleId>
              </a:tblPr>
              <a:tblGrid>
                <a:gridCol w="1131855"/>
                <a:gridCol w="1136396"/>
                <a:gridCol w="1440160"/>
              </a:tblGrid>
              <a:tr h="370840">
                <a:tc>
                  <a:txBody>
                    <a:bodyPr/>
                    <a:lstStyle/>
                    <a:p>
                      <a:pPr algn="r"/>
                      <a:r>
                        <a:rPr lang="en-US" sz="1100" dirty="0" smtClean="0">
                          <a:solidFill>
                            <a:srgbClr val="3B3B3B"/>
                          </a:solidFill>
                        </a:rPr>
                        <a:t>STOCKS</a:t>
                      </a:r>
                      <a:endParaRPr lang="en-US" sz="1100" dirty="0">
                        <a:solidFill>
                          <a:srgbClr val="3B3B3B"/>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100" dirty="0" smtClean="0">
                          <a:solidFill>
                            <a:srgbClr val="3B3B3B"/>
                          </a:solidFill>
                        </a:rPr>
                        <a:t>BONDS</a:t>
                      </a:r>
                      <a:endParaRPr lang="en-US" sz="1100" dirty="0">
                        <a:solidFill>
                          <a:srgbClr val="3B3B3B"/>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100" dirty="0" smtClean="0">
                          <a:solidFill>
                            <a:srgbClr val="3B3B3B"/>
                          </a:solidFill>
                        </a:rPr>
                        <a:t>SHORT TERM</a:t>
                      </a:r>
                      <a:endParaRPr lang="en-US" sz="1100" dirty="0">
                        <a:solidFill>
                          <a:srgbClr val="3B3B3B"/>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0" name="Rectangle 29"/>
          <p:cNvSpPr/>
          <p:nvPr/>
        </p:nvSpPr>
        <p:spPr>
          <a:xfrm>
            <a:off x="1007603" y="5545864"/>
            <a:ext cx="123393" cy="123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31" name="Rectangle 30"/>
          <p:cNvSpPr/>
          <p:nvPr/>
        </p:nvSpPr>
        <p:spPr>
          <a:xfrm>
            <a:off x="2216358" y="5545485"/>
            <a:ext cx="123393" cy="1233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32" name="Rectangle 31"/>
          <p:cNvSpPr/>
          <p:nvPr/>
        </p:nvSpPr>
        <p:spPr>
          <a:xfrm>
            <a:off x="3239851" y="5545484"/>
            <a:ext cx="123393" cy="1233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33" name="Text Placeholder 4"/>
          <p:cNvSpPr txBox="1">
            <a:spLocks/>
          </p:cNvSpPr>
          <p:nvPr/>
        </p:nvSpPr>
        <p:spPr>
          <a:xfrm>
            <a:off x="971550" y="6345324"/>
            <a:ext cx="7486647" cy="512676"/>
          </a:xfrm>
          <a:prstGeom prst="rect">
            <a:avLst/>
          </a:prstGeom>
        </p:spPr>
        <p:txBody>
          <a:bodyPr vert="horz" lIns="0" tIns="0" rIns="0" bIns="347472" rtlCol="0" anchor="b">
            <a:noAutofit/>
          </a:bodyPr>
          <a:lstStyle>
            <a:lvl1pPr marL="0" indent="0" algn="l" defTabSz="914400" rtl="0" eaLnBrk="1" latinLnBrk="0" hangingPunct="1">
              <a:lnSpc>
                <a:spcPct val="100000"/>
              </a:lnSpc>
              <a:spcBef>
                <a:spcPts val="0"/>
              </a:spcBef>
              <a:buClr>
                <a:schemeClr val="accent2"/>
              </a:buClr>
              <a:buFont typeface="Wingdings" panose="05000000000000000000" pitchFamily="2" charset="2"/>
              <a:buNone/>
              <a:defRPr sz="800" kern="1200">
                <a:solidFill>
                  <a:schemeClr val="tx1"/>
                </a:solidFill>
                <a:latin typeface="+mn-lt"/>
                <a:ea typeface="+mn-ea"/>
                <a:cs typeface="+mn-cs"/>
              </a:defRPr>
            </a:lvl1pPr>
            <a:lvl2pPr marL="4572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2pPr>
            <a:lvl3pPr marL="914400" indent="0" algn="l" defTabSz="914400" rtl="0" eaLnBrk="1" latinLnBrk="0" hangingPunct="1">
              <a:lnSpc>
                <a:spcPct val="105000"/>
              </a:lnSpc>
              <a:spcBef>
                <a:spcPts val="1200"/>
              </a:spcBef>
              <a:buClr>
                <a:schemeClr val="accent4"/>
              </a:buClr>
              <a:buFont typeface="Wingdings" panose="05000000000000000000" pitchFamily="2" charset="2"/>
              <a:buNone/>
              <a:defRPr sz="800" kern="1200">
                <a:solidFill>
                  <a:schemeClr val="tx1"/>
                </a:solidFill>
                <a:latin typeface="+mn-lt"/>
                <a:ea typeface="+mn-ea"/>
                <a:cs typeface="+mn-cs"/>
              </a:defRPr>
            </a:lvl3pPr>
            <a:lvl4pPr marL="13716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srgbClr val="3B3B3B"/>
                </a:solidFill>
              </a:rPr>
              <a:t>This chart is age-based only and does not take into account personal risk tolerance.</a:t>
            </a:r>
            <a:endParaRPr lang="en-US" dirty="0">
              <a:solidFill>
                <a:srgbClr val="3B3B3B"/>
              </a:solidFill>
            </a:endParaRPr>
          </a:p>
        </p:txBody>
      </p:sp>
      <p:sp>
        <p:nvSpPr>
          <p:cNvPr id="27" name="TextBox 26"/>
          <p:cNvSpPr txBox="1"/>
          <p:nvPr/>
        </p:nvSpPr>
        <p:spPr>
          <a:xfrm>
            <a:off x="6649978" y="1520788"/>
            <a:ext cx="1532557" cy="430887"/>
          </a:xfrm>
          <a:prstGeom prst="rect">
            <a:avLst/>
          </a:prstGeom>
          <a:noFill/>
        </p:spPr>
        <p:txBody>
          <a:bodyPr wrap="square" lIns="0" tIns="0" rIns="0" bIns="0" rtlCol="0">
            <a:noAutofit/>
          </a:bodyPr>
          <a:lstStyle/>
          <a:p>
            <a:pPr algn="r"/>
            <a:r>
              <a:rPr lang="en-US" sz="1400" cap="all" dirty="0" smtClean="0">
                <a:solidFill>
                  <a:schemeClr val="accent3"/>
                </a:solidFill>
              </a:rPr>
              <a:t>Years </a:t>
            </a:r>
            <a:r>
              <a:rPr lang="en-US" sz="1400" b="1" cap="all" dirty="0" smtClean="0">
                <a:solidFill>
                  <a:schemeClr val="accent3"/>
                </a:solidFill>
              </a:rPr>
              <a:t>after</a:t>
            </a:r>
            <a:r>
              <a:rPr lang="en-US" sz="1400" cap="all" dirty="0" smtClean="0">
                <a:solidFill>
                  <a:schemeClr val="accent3"/>
                </a:solidFill>
              </a:rPr>
              <a:t> </a:t>
            </a:r>
            <a:br>
              <a:rPr lang="en-US" sz="1400" cap="all" dirty="0" smtClean="0">
                <a:solidFill>
                  <a:schemeClr val="accent3"/>
                </a:solidFill>
              </a:rPr>
            </a:br>
            <a:r>
              <a:rPr lang="en-US" sz="1400" cap="all" dirty="0" smtClean="0">
                <a:solidFill>
                  <a:schemeClr val="accent3"/>
                </a:solidFill>
              </a:rPr>
              <a:t>Goal </a:t>
            </a:r>
            <a:r>
              <a:rPr lang="en-US" sz="1400" cap="all" dirty="0">
                <a:solidFill>
                  <a:schemeClr val="accent3"/>
                </a:solidFill>
              </a:rPr>
              <a:t>Reached</a:t>
            </a:r>
          </a:p>
          <a:p>
            <a:pPr algn="r"/>
            <a:endParaRPr lang="en-US" sz="1400" cap="all" dirty="0">
              <a:solidFill>
                <a:schemeClr val="accent3"/>
              </a:solidFill>
            </a:endParaRPr>
          </a:p>
        </p:txBody>
      </p:sp>
      <p:sp>
        <p:nvSpPr>
          <p:cNvPr id="28" name="TextBox 27"/>
          <p:cNvSpPr txBox="1"/>
          <p:nvPr/>
        </p:nvSpPr>
        <p:spPr>
          <a:xfrm>
            <a:off x="1018873" y="1520789"/>
            <a:ext cx="2051499" cy="430887"/>
          </a:xfrm>
          <a:prstGeom prst="rect">
            <a:avLst/>
          </a:prstGeom>
          <a:noFill/>
        </p:spPr>
        <p:txBody>
          <a:bodyPr wrap="square" lIns="0" tIns="0" rIns="0" bIns="0" rtlCol="0">
            <a:noAutofit/>
          </a:bodyPr>
          <a:lstStyle/>
          <a:p>
            <a:r>
              <a:rPr lang="en-US" sz="1400" cap="all" dirty="0" smtClean="0">
                <a:solidFill>
                  <a:schemeClr val="accent3"/>
                </a:solidFill>
              </a:rPr>
              <a:t>Years </a:t>
            </a:r>
            <a:r>
              <a:rPr lang="en-US" sz="1400" b="1" cap="all" dirty="0" smtClean="0">
                <a:solidFill>
                  <a:schemeClr val="accent3"/>
                </a:solidFill>
              </a:rPr>
              <a:t>before </a:t>
            </a:r>
            <a:br>
              <a:rPr lang="en-US" sz="1400" b="1" cap="all" dirty="0" smtClean="0">
                <a:solidFill>
                  <a:schemeClr val="accent3"/>
                </a:solidFill>
              </a:rPr>
            </a:br>
            <a:r>
              <a:rPr lang="en-US" sz="1400" cap="all" dirty="0" smtClean="0">
                <a:solidFill>
                  <a:schemeClr val="accent3"/>
                </a:solidFill>
              </a:rPr>
              <a:t>Goal </a:t>
            </a:r>
            <a:r>
              <a:rPr lang="en-US" sz="1400" cap="all" dirty="0">
                <a:solidFill>
                  <a:schemeClr val="accent3"/>
                </a:solidFill>
              </a:rPr>
              <a:t>Reached</a:t>
            </a:r>
          </a:p>
        </p:txBody>
      </p:sp>
      <p:sp>
        <p:nvSpPr>
          <p:cNvPr id="34" name="Rectangle 33"/>
          <p:cNvSpPr/>
          <p:nvPr/>
        </p:nvSpPr>
        <p:spPr>
          <a:xfrm>
            <a:off x="4431406" y="2090137"/>
            <a:ext cx="732118" cy="307777"/>
          </a:xfrm>
          <a:prstGeom prst="rect">
            <a:avLst/>
          </a:prstGeom>
          <a:ln>
            <a:solidFill>
              <a:schemeClr val="accent3"/>
            </a:solidFill>
          </a:ln>
        </p:spPr>
        <p:txBody>
          <a:bodyPr wrap="square">
            <a:spAutoFit/>
          </a:bodyPr>
          <a:lstStyle/>
          <a:p>
            <a:pPr algn="ctr"/>
            <a:r>
              <a:rPr lang="en-US" sz="1400" dirty="0">
                <a:solidFill>
                  <a:schemeClr val="accent3"/>
                </a:solidFill>
              </a:rPr>
              <a:t>GOAL</a:t>
            </a:r>
          </a:p>
        </p:txBody>
      </p:sp>
      <p:sp>
        <p:nvSpPr>
          <p:cNvPr id="35" name="TextBox 34"/>
          <p:cNvSpPr txBox="1"/>
          <p:nvPr/>
        </p:nvSpPr>
        <p:spPr>
          <a:xfrm>
            <a:off x="1016455" y="2136303"/>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25</a:t>
            </a:r>
            <a:endParaRPr lang="en-US" sz="1400" dirty="0"/>
          </a:p>
        </p:txBody>
      </p:sp>
      <p:sp>
        <p:nvSpPr>
          <p:cNvPr id="36" name="TextBox 35"/>
          <p:cNvSpPr txBox="1"/>
          <p:nvPr/>
        </p:nvSpPr>
        <p:spPr>
          <a:xfrm>
            <a:off x="1738817" y="2136303"/>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20</a:t>
            </a:r>
            <a:endParaRPr lang="en-US" sz="1400" dirty="0"/>
          </a:p>
        </p:txBody>
      </p:sp>
      <p:sp>
        <p:nvSpPr>
          <p:cNvPr id="37" name="TextBox 36"/>
          <p:cNvSpPr txBox="1"/>
          <p:nvPr/>
        </p:nvSpPr>
        <p:spPr>
          <a:xfrm>
            <a:off x="2461179" y="2136303"/>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15</a:t>
            </a:r>
            <a:endParaRPr lang="en-US" sz="1400" dirty="0"/>
          </a:p>
        </p:txBody>
      </p:sp>
      <p:sp>
        <p:nvSpPr>
          <p:cNvPr id="38" name="TextBox 37"/>
          <p:cNvSpPr txBox="1"/>
          <p:nvPr/>
        </p:nvSpPr>
        <p:spPr>
          <a:xfrm>
            <a:off x="3183541" y="2136303"/>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10</a:t>
            </a:r>
            <a:endParaRPr lang="en-US" sz="1400" dirty="0"/>
          </a:p>
        </p:txBody>
      </p:sp>
      <p:sp>
        <p:nvSpPr>
          <p:cNvPr id="39" name="TextBox 38"/>
          <p:cNvSpPr txBox="1"/>
          <p:nvPr/>
        </p:nvSpPr>
        <p:spPr>
          <a:xfrm>
            <a:off x="3905901" y="2136303"/>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5</a:t>
            </a:r>
            <a:endParaRPr lang="en-US" sz="1400" dirty="0"/>
          </a:p>
        </p:txBody>
      </p:sp>
      <p:sp>
        <p:nvSpPr>
          <p:cNvPr id="40" name="TextBox 39"/>
          <p:cNvSpPr txBox="1"/>
          <p:nvPr/>
        </p:nvSpPr>
        <p:spPr>
          <a:xfrm>
            <a:off x="5341920" y="2136303"/>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5</a:t>
            </a:r>
            <a:endParaRPr lang="en-US" sz="1400" dirty="0"/>
          </a:p>
        </p:txBody>
      </p:sp>
      <p:sp>
        <p:nvSpPr>
          <p:cNvPr id="41" name="TextBox 40"/>
          <p:cNvSpPr txBox="1"/>
          <p:nvPr/>
        </p:nvSpPr>
        <p:spPr>
          <a:xfrm>
            <a:off x="5952999" y="2136303"/>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10</a:t>
            </a:r>
            <a:endParaRPr lang="en-US" sz="1400" dirty="0"/>
          </a:p>
        </p:txBody>
      </p:sp>
      <p:sp>
        <p:nvSpPr>
          <p:cNvPr id="42" name="TextBox 41"/>
          <p:cNvSpPr txBox="1"/>
          <p:nvPr/>
        </p:nvSpPr>
        <p:spPr>
          <a:xfrm>
            <a:off x="6564078" y="2136303"/>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15</a:t>
            </a:r>
            <a:endParaRPr lang="en-US" sz="1400" dirty="0"/>
          </a:p>
        </p:txBody>
      </p:sp>
      <p:sp>
        <p:nvSpPr>
          <p:cNvPr id="43" name="TextBox 42"/>
          <p:cNvSpPr txBox="1"/>
          <p:nvPr/>
        </p:nvSpPr>
        <p:spPr>
          <a:xfrm>
            <a:off x="7175157" y="2136303"/>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20</a:t>
            </a:r>
            <a:endParaRPr lang="en-US" sz="1400" dirty="0"/>
          </a:p>
        </p:txBody>
      </p:sp>
      <p:sp>
        <p:nvSpPr>
          <p:cNvPr id="44" name="TextBox 43"/>
          <p:cNvSpPr txBox="1"/>
          <p:nvPr/>
        </p:nvSpPr>
        <p:spPr>
          <a:xfrm>
            <a:off x="7786237" y="2136303"/>
            <a:ext cx="270055" cy="215444"/>
          </a:xfrm>
          <a:prstGeom prst="rect">
            <a:avLst/>
          </a:prstGeom>
          <a:noFill/>
        </p:spPr>
        <p:txBody>
          <a:bodyPr wrap="square" lIns="0" tIns="0" rIns="0" bIns="0" rtlCol="0">
            <a:spAutoFit/>
          </a:bodyPr>
          <a:lstStyle/>
          <a:p>
            <a:pPr algn="ctr">
              <a:spcAft>
                <a:spcPts val="1000"/>
              </a:spcAft>
              <a:buClr>
                <a:schemeClr val="accent2"/>
              </a:buClr>
            </a:pPr>
            <a:r>
              <a:rPr lang="en-US" sz="1400" dirty="0" smtClean="0"/>
              <a:t>25</a:t>
            </a:r>
            <a:endParaRPr lang="en-US" sz="1400" dirty="0"/>
          </a:p>
        </p:txBody>
      </p:sp>
    </p:spTree>
    <p:extLst>
      <p:ext uri="{BB962C8B-B14F-4D97-AF65-F5344CB8AC3E}">
        <p14:creationId xmlns:p14="http://schemas.microsoft.com/office/powerpoint/2010/main" val="47287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maw10\Desktop\house purchas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23" b="24224"/>
          <a:stretch/>
        </p:blipFill>
        <p:spPr bwMode="auto">
          <a:xfrm>
            <a:off x="-508" y="-27384"/>
            <a:ext cx="9144000" cy="6949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44" y="3573016"/>
            <a:ext cx="5035482" cy="1188132"/>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oAutofit/>
          </a:bodyPr>
          <a:lstStyle/>
          <a:p>
            <a:r>
              <a:rPr lang="en-US" sz="2600" dirty="0">
                <a:solidFill>
                  <a:prstClr val="white"/>
                </a:solidFill>
                <a:latin typeface="Arial Black"/>
                <a:ea typeface="+mj-ea"/>
                <a:cs typeface="+mj-cs"/>
              </a:rPr>
              <a:t>SPECIFIC PURCHASE</a:t>
            </a:r>
            <a:endParaRPr lang="en-US" dirty="0" smtClean="0"/>
          </a:p>
        </p:txBody>
      </p:sp>
    </p:spTree>
    <p:extLst>
      <p:ext uri="{BB962C8B-B14F-4D97-AF65-F5344CB8AC3E}">
        <p14:creationId xmlns:p14="http://schemas.microsoft.com/office/powerpoint/2010/main" val="336718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240556355"/>
              </p:ext>
            </p:extLst>
          </p:nvPr>
        </p:nvGraphicFramePr>
        <p:xfrm>
          <a:off x="719572" y="5481228"/>
          <a:ext cx="3708411" cy="370840"/>
        </p:xfrm>
        <a:graphic>
          <a:graphicData uri="http://schemas.openxmlformats.org/drawingml/2006/table">
            <a:tbl>
              <a:tblPr firstRow="1" bandRow="1">
                <a:tableStyleId>{B301B821-A1FF-4177-AEE7-76D212191A09}</a:tableStyleId>
              </a:tblPr>
              <a:tblGrid>
                <a:gridCol w="1131855"/>
                <a:gridCol w="1136396"/>
                <a:gridCol w="1440160"/>
              </a:tblGrid>
              <a:tr h="370840">
                <a:tc>
                  <a:txBody>
                    <a:bodyPr/>
                    <a:lstStyle/>
                    <a:p>
                      <a:pPr algn="r"/>
                      <a:r>
                        <a:rPr lang="en-US" sz="1100" dirty="0" smtClean="0">
                          <a:solidFill>
                            <a:srgbClr val="3B3B3B"/>
                          </a:solidFill>
                        </a:rPr>
                        <a:t>STOCKS</a:t>
                      </a:r>
                      <a:endParaRPr lang="en-US" sz="1100" dirty="0">
                        <a:solidFill>
                          <a:srgbClr val="3B3B3B"/>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100" dirty="0" smtClean="0">
                          <a:solidFill>
                            <a:srgbClr val="3B3B3B"/>
                          </a:solidFill>
                        </a:rPr>
                        <a:t>BONDS</a:t>
                      </a:r>
                      <a:endParaRPr lang="en-US" sz="1100" dirty="0">
                        <a:solidFill>
                          <a:srgbClr val="3B3B3B"/>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100" dirty="0" smtClean="0">
                          <a:solidFill>
                            <a:srgbClr val="3B3B3B"/>
                          </a:solidFill>
                        </a:rPr>
                        <a:t>SHORT TERM</a:t>
                      </a:r>
                      <a:endParaRPr lang="en-US" sz="1100" dirty="0">
                        <a:solidFill>
                          <a:srgbClr val="3B3B3B"/>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dirty="0"/>
              <a:t>SPECIFIC PURCHASE ALLOCATIONS</a:t>
            </a:r>
          </a:p>
        </p:txBody>
      </p:sp>
      <p:sp>
        <p:nvSpPr>
          <p:cNvPr id="64" name="Rectangle 63"/>
          <p:cNvSpPr/>
          <p:nvPr/>
        </p:nvSpPr>
        <p:spPr>
          <a:xfrm>
            <a:off x="4417541" y="2724377"/>
            <a:ext cx="376124" cy="2563329"/>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smtClean="0">
                <a:solidFill>
                  <a:schemeClr val="bg1"/>
                </a:solidFill>
              </a:rPr>
              <a:t>100%</a:t>
            </a:r>
            <a:endParaRPr lang="en-US" sz="1200" b="1" dirty="0">
              <a:solidFill>
                <a:schemeClr val="bg1"/>
              </a:solidFill>
            </a:endParaRPr>
          </a:p>
        </p:txBody>
      </p:sp>
      <p:cxnSp>
        <p:nvCxnSpPr>
          <p:cNvPr id="65" name="Straight Connector 64"/>
          <p:cNvCxnSpPr/>
          <p:nvPr/>
        </p:nvCxnSpPr>
        <p:spPr>
          <a:xfrm>
            <a:off x="3416682" y="2961024"/>
            <a:ext cx="1" cy="20205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927978" y="4724400"/>
            <a:ext cx="489563" cy="57047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20%</a:t>
            </a:r>
            <a:endParaRPr lang="en-US" sz="1200" b="1" dirty="0">
              <a:solidFill>
                <a:schemeClr val="bg1"/>
              </a:solidFill>
            </a:endParaRPr>
          </a:p>
        </p:txBody>
      </p:sp>
      <p:sp>
        <p:nvSpPr>
          <p:cNvPr id="67" name="Rectangle 66"/>
          <p:cNvSpPr/>
          <p:nvPr/>
        </p:nvSpPr>
        <p:spPr>
          <a:xfrm>
            <a:off x="3927978" y="3404302"/>
            <a:ext cx="489563" cy="131293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50%</a:t>
            </a:r>
            <a:endParaRPr lang="en-US" sz="1200" b="1" dirty="0">
              <a:solidFill>
                <a:schemeClr val="bg1"/>
              </a:solidFill>
            </a:endParaRPr>
          </a:p>
        </p:txBody>
      </p:sp>
      <p:sp>
        <p:nvSpPr>
          <p:cNvPr id="68" name="Rectangle 67"/>
          <p:cNvSpPr/>
          <p:nvPr/>
        </p:nvSpPr>
        <p:spPr>
          <a:xfrm>
            <a:off x="3927978" y="2724376"/>
            <a:ext cx="489563" cy="67992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30%</a:t>
            </a:r>
            <a:endParaRPr lang="en-US" sz="1200" b="1" dirty="0">
              <a:solidFill>
                <a:schemeClr val="bg1"/>
              </a:solidFill>
            </a:endParaRPr>
          </a:p>
        </p:txBody>
      </p:sp>
      <p:cxnSp>
        <p:nvCxnSpPr>
          <p:cNvPr id="69" name="Straight Connector 68"/>
          <p:cNvCxnSpPr/>
          <p:nvPr/>
        </p:nvCxnSpPr>
        <p:spPr>
          <a:xfrm>
            <a:off x="1940784" y="2973461"/>
            <a:ext cx="1" cy="200148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90601" y="2724377"/>
            <a:ext cx="1468689" cy="257049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100%</a:t>
            </a:r>
            <a:endParaRPr lang="en-US" sz="1200" b="1" dirty="0">
              <a:solidFill>
                <a:schemeClr val="bg1"/>
              </a:solidFill>
            </a:endParaRPr>
          </a:p>
        </p:txBody>
      </p:sp>
      <p:sp>
        <p:nvSpPr>
          <p:cNvPr id="71" name="Rectangle 70"/>
          <p:cNvSpPr/>
          <p:nvPr/>
        </p:nvSpPr>
        <p:spPr>
          <a:xfrm>
            <a:off x="2459291" y="3318087"/>
            <a:ext cx="957390" cy="197678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80%</a:t>
            </a:r>
            <a:endParaRPr lang="en-US" sz="1200" b="1" dirty="0">
              <a:solidFill>
                <a:schemeClr val="bg1"/>
              </a:solidFill>
            </a:endParaRPr>
          </a:p>
        </p:txBody>
      </p:sp>
      <p:sp>
        <p:nvSpPr>
          <p:cNvPr id="72" name="Rectangle 71"/>
          <p:cNvSpPr/>
          <p:nvPr/>
        </p:nvSpPr>
        <p:spPr>
          <a:xfrm>
            <a:off x="2459292" y="2726448"/>
            <a:ext cx="957390" cy="60079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20%</a:t>
            </a:r>
            <a:endParaRPr lang="en-US" sz="1200" b="1" dirty="0">
              <a:solidFill>
                <a:schemeClr val="bg1"/>
              </a:solidFill>
            </a:endParaRPr>
          </a:p>
        </p:txBody>
      </p:sp>
      <p:sp>
        <p:nvSpPr>
          <p:cNvPr id="73" name="Rectangle 72"/>
          <p:cNvSpPr/>
          <p:nvPr/>
        </p:nvSpPr>
        <p:spPr>
          <a:xfrm>
            <a:off x="3406628" y="3615642"/>
            <a:ext cx="521349" cy="167922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60%</a:t>
            </a:r>
            <a:endParaRPr lang="en-US" sz="1200" b="1" dirty="0">
              <a:solidFill>
                <a:schemeClr val="bg1"/>
              </a:solidFill>
            </a:endParaRPr>
          </a:p>
        </p:txBody>
      </p:sp>
      <p:sp>
        <p:nvSpPr>
          <p:cNvPr id="74" name="Rectangle 73"/>
          <p:cNvSpPr/>
          <p:nvPr/>
        </p:nvSpPr>
        <p:spPr>
          <a:xfrm>
            <a:off x="3406628" y="2982963"/>
            <a:ext cx="521349" cy="632679"/>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30%</a:t>
            </a:r>
            <a:endParaRPr lang="en-US" sz="1200" b="1" dirty="0">
              <a:solidFill>
                <a:schemeClr val="bg1"/>
              </a:solidFill>
            </a:endParaRPr>
          </a:p>
        </p:txBody>
      </p:sp>
      <p:sp>
        <p:nvSpPr>
          <p:cNvPr id="75" name="Rectangle 74"/>
          <p:cNvSpPr/>
          <p:nvPr/>
        </p:nvSpPr>
        <p:spPr>
          <a:xfrm>
            <a:off x="3406628" y="2724377"/>
            <a:ext cx="521348" cy="25858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10%</a:t>
            </a:r>
            <a:endParaRPr lang="en-US" sz="1200" b="1" dirty="0">
              <a:solidFill>
                <a:schemeClr val="bg1"/>
              </a:solidFill>
            </a:endParaRPr>
          </a:p>
        </p:txBody>
      </p:sp>
      <p:sp>
        <p:nvSpPr>
          <p:cNvPr id="76" name="TextBox 75"/>
          <p:cNvSpPr txBox="1"/>
          <p:nvPr/>
        </p:nvSpPr>
        <p:spPr>
          <a:xfrm>
            <a:off x="6507259" y="1669605"/>
            <a:ext cx="1950938" cy="430887"/>
          </a:xfrm>
          <a:prstGeom prst="rect">
            <a:avLst/>
          </a:prstGeom>
          <a:noFill/>
        </p:spPr>
        <p:txBody>
          <a:bodyPr wrap="square" lIns="0" tIns="0" rIns="0" bIns="0" rtlCol="0">
            <a:noAutofit/>
          </a:bodyPr>
          <a:lstStyle/>
          <a:p>
            <a:pPr algn="r"/>
            <a:r>
              <a:rPr lang="en-US" sz="1400" cap="all" dirty="0" smtClean="0">
                <a:solidFill>
                  <a:schemeClr val="accent3"/>
                </a:solidFill>
              </a:rPr>
              <a:t>Years </a:t>
            </a:r>
            <a:r>
              <a:rPr lang="en-US" sz="1400" b="1" cap="all" dirty="0" smtClean="0">
                <a:solidFill>
                  <a:schemeClr val="accent3"/>
                </a:solidFill>
              </a:rPr>
              <a:t>after</a:t>
            </a:r>
            <a:r>
              <a:rPr lang="en-US" sz="1400" cap="all" dirty="0" smtClean="0">
                <a:solidFill>
                  <a:schemeClr val="accent3"/>
                </a:solidFill>
              </a:rPr>
              <a:t> </a:t>
            </a:r>
            <a:br>
              <a:rPr lang="en-US" sz="1400" cap="all" dirty="0" smtClean="0">
                <a:solidFill>
                  <a:schemeClr val="accent3"/>
                </a:solidFill>
              </a:rPr>
            </a:br>
            <a:r>
              <a:rPr lang="en-US" sz="1400" cap="all" dirty="0" smtClean="0">
                <a:solidFill>
                  <a:schemeClr val="accent3"/>
                </a:solidFill>
              </a:rPr>
              <a:t>GOAL </a:t>
            </a:r>
            <a:r>
              <a:rPr lang="en-US" sz="1400" cap="all" dirty="0">
                <a:solidFill>
                  <a:schemeClr val="accent3"/>
                </a:solidFill>
              </a:rPr>
              <a:t>REACHED</a:t>
            </a:r>
          </a:p>
        </p:txBody>
      </p:sp>
      <p:sp>
        <p:nvSpPr>
          <p:cNvPr id="77" name="TextBox 76"/>
          <p:cNvSpPr txBox="1"/>
          <p:nvPr/>
        </p:nvSpPr>
        <p:spPr>
          <a:xfrm>
            <a:off x="990599" y="1669605"/>
            <a:ext cx="2078554" cy="430887"/>
          </a:xfrm>
          <a:prstGeom prst="rect">
            <a:avLst/>
          </a:prstGeom>
          <a:noFill/>
        </p:spPr>
        <p:txBody>
          <a:bodyPr wrap="square" lIns="0" tIns="0" rIns="0" bIns="0" rtlCol="0">
            <a:noAutofit/>
          </a:bodyPr>
          <a:lstStyle/>
          <a:p>
            <a:r>
              <a:rPr lang="en-US" sz="1400" cap="all" dirty="0" smtClean="0">
                <a:solidFill>
                  <a:schemeClr val="accent3"/>
                </a:solidFill>
              </a:rPr>
              <a:t>Years </a:t>
            </a:r>
            <a:r>
              <a:rPr lang="en-US" sz="1400" b="1" cap="all" dirty="0" smtClean="0">
                <a:solidFill>
                  <a:schemeClr val="accent3"/>
                </a:solidFill>
              </a:rPr>
              <a:t>before </a:t>
            </a:r>
            <a:br>
              <a:rPr lang="en-US" sz="1400" b="1" cap="all" dirty="0" smtClean="0">
                <a:solidFill>
                  <a:schemeClr val="accent3"/>
                </a:solidFill>
              </a:rPr>
            </a:br>
            <a:r>
              <a:rPr lang="en-US" sz="1400" cap="all" dirty="0" smtClean="0">
                <a:solidFill>
                  <a:schemeClr val="accent3"/>
                </a:solidFill>
              </a:rPr>
              <a:t>GOAL </a:t>
            </a:r>
            <a:r>
              <a:rPr lang="en-US" sz="1400" cap="all" dirty="0">
                <a:solidFill>
                  <a:schemeClr val="accent3"/>
                </a:solidFill>
              </a:rPr>
              <a:t>REACHED</a:t>
            </a:r>
          </a:p>
        </p:txBody>
      </p:sp>
      <p:cxnSp>
        <p:nvCxnSpPr>
          <p:cNvPr id="78" name="Straight Connector 77"/>
          <p:cNvCxnSpPr/>
          <p:nvPr/>
        </p:nvCxnSpPr>
        <p:spPr>
          <a:xfrm>
            <a:off x="4793664" y="2526957"/>
            <a:ext cx="0" cy="284823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79" name="Table 78"/>
          <p:cNvGraphicFramePr>
            <a:graphicFrameLocks noGrp="1"/>
          </p:cNvGraphicFramePr>
          <p:nvPr>
            <p:extLst>
              <p:ext uri="{D42A27DB-BD31-4B8C-83A1-F6EECF244321}">
                <p14:modId xmlns:p14="http://schemas.microsoft.com/office/powerpoint/2010/main" val="427959583"/>
              </p:ext>
            </p:extLst>
          </p:nvPr>
        </p:nvGraphicFramePr>
        <p:xfrm>
          <a:off x="990599" y="2256824"/>
          <a:ext cx="7467598" cy="304800"/>
        </p:xfrm>
        <a:graphic>
          <a:graphicData uri="http://schemas.openxmlformats.org/drawingml/2006/table">
            <a:tbl>
              <a:tblPr firstRow="1" bandRow="1">
                <a:tableStyleId>{5C22544A-7EE6-4342-B048-85BDC9FD1C3A}</a:tableStyleId>
              </a:tblPr>
              <a:tblGrid>
                <a:gridCol w="678872">
                  <a:extLst>
                    <a:ext uri="{9D8B030D-6E8A-4147-A177-3AD203B41FA5}">
                      <a16:colId xmlns="" xmlns:a16="http://schemas.microsoft.com/office/drawing/2014/main" val="20000"/>
                    </a:ext>
                  </a:extLst>
                </a:gridCol>
                <a:gridCol w="678872">
                  <a:extLst>
                    <a:ext uri="{9D8B030D-6E8A-4147-A177-3AD203B41FA5}">
                      <a16:colId xmlns="" xmlns:a16="http://schemas.microsoft.com/office/drawing/2014/main" val="20001"/>
                    </a:ext>
                  </a:extLst>
                </a:gridCol>
                <a:gridCol w="678872">
                  <a:extLst>
                    <a:ext uri="{9D8B030D-6E8A-4147-A177-3AD203B41FA5}">
                      <a16:colId xmlns="" xmlns:a16="http://schemas.microsoft.com/office/drawing/2014/main" val="20002"/>
                    </a:ext>
                  </a:extLst>
                </a:gridCol>
                <a:gridCol w="678872">
                  <a:extLst>
                    <a:ext uri="{9D8B030D-6E8A-4147-A177-3AD203B41FA5}">
                      <a16:colId xmlns="" xmlns:a16="http://schemas.microsoft.com/office/drawing/2014/main" val="20003"/>
                    </a:ext>
                  </a:extLst>
                </a:gridCol>
                <a:gridCol w="702166">
                  <a:extLst>
                    <a:ext uri="{9D8B030D-6E8A-4147-A177-3AD203B41FA5}">
                      <a16:colId xmlns="" xmlns:a16="http://schemas.microsoft.com/office/drawing/2014/main" val="20004"/>
                    </a:ext>
                  </a:extLst>
                </a:gridCol>
                <a:gridCol w="772588">
                  <a:extLst>
                    <a:ext uri="{9D8B030D-6E8A-4147-A177-3AD203B41FA5}">
                      <a16:colId xmlns="" xmlns:a16="http://schemas.microsoft.com/office/drawing/2014/main" val="20005"/>
                    </a:ext>
                  </a:extLst>
                </a:gridCol>
                <a:gridCol w="579442">
                  <a:extLst>
                    <a:ext uri="{9D8B030D-6E8A-4147-A177-3AD203B41FA5}">
                      <a16:colId xmlns="" xmlns:a16="http://schemas.microsoft.com/office/drawing/2014/main" val="20006"/>
                    </a:ext>
                  </a:extLst>
                </a:gridCol>
                <a:gridCol w="661298">
                  <a:extLst>
                    <a:ext uri="{9D8B030D-6E8A-4147-A177-3AD203B41FA5}">
                      <a16:colId xmlns="" xmlns:a16="http://schemas.microsoft.com/office/drawing/2014/main" val="20007"/>
                    </a:ext>
                  </a:extLst>
                </a:gridCol>
                <a:gridCol w="678872">
                  <a:extLst>
                    <a:ext uri="{9D8B030D-6E8A-4147-A177-3AD203B41FA5}">
                      <a16:colId xmlns="" xmlns:a16="http://schemas.microsoft.com/office/drawing/2014/main" val="20008"/>
                    </a:ext>
                  </a:extLst>
                </a:gridCol>
                <a:gridCol w="678872">
                  <a:extLst>
                    <a:ext uri="{9D8B030D-6E8A-4147-A177-3AD203B41FA5}">
                      <a16:colId xmlns="" xmlns:a16="http://schemas.microsoft.com/office/drawing/2014/main" val="20009"/>
                    </a:ext>
                  </a:extLst>
                </a:gridCol>
                <a:gridCol w="678872">
                  <a:extLst>
                    <a:ext uri="{9D8B030D-6E8A-4147-A177-3AD203B41FA5}">
                      <a16:colId xmlns="" xmlns:a16="http://schemas.microsoft.com/office/drawing/2014/main" val="20010"/>
                    </a:ext>
                  </a:extLst>
                </a:gridCol>
              </a:tblGrid>
              <a:tr h="280855">
                <a:tc>
                  <a:txBody>
                    <a:bodyPr/>
                    <a:lstStyle/>
                    <a:p>
                      <a:pPr algn="ctr"/>
                      <a:r>
                        <a:rPr lang="en-US" sz="1400" b="0" dirty="0" smtClean="0">
                          <a:solidFill>
                            <a:srgbClr val="3B3B3B"/>
                          </a:solidFill>
                        </a:rPr>
                        <a:t>25</a:t>
                      </a:r>
                      <a:endParaRPr lang="en-US" sz="1400" b="0" dirty="0">
                        <a:solidFill>
                          <a:srgbClr val="3B3B3B"/>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rgbClr val="3B3B3B"/>
                          </a:solidFill>
                        </a:rPr>
                        <a:t>20</a:t>
                      </a:r>
                      <a:endParaRPr lang="en-US" sz="1400" b="0" dirty="0">
                        <a:solidFill>
                          <a:srgbClr val="3B3B3B"/>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rgbClr val="3B3B3B"/>
                          </a:solidFill>
                        </a:rPr>
                        <a:t>15</a:t>
                      </a:r>
                      <a:endParaRPr lang="en-US" sz="1400" b="0" dirty="0">
                        <a:solidFill>
                          <a:srgbClr val="3B3B3B"/>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rgbClr val="3B3B3B"/>
                          </a:solidFill>
                        </a:rPr>
                        <a:t>10</a:t>
                      </a:r>
                      <a:endParaRPr lang="en-US" sz="1400" b="0" dirty="0">
                        <a:solidFill>
                          <a:srgbClr val="3B3B3B"/>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rgbClr val="3B3B3B"/>
                          </a:solidFill>
                        </a:rPr>
                        <a:t>5</a:t>
                      </a:r>
                      <a:endParaRPr lang="en-US" sz="1400" b="0" dirty="0">
                        <a:solidFill>
                          <a:srgbClr val="3B3B3B"/>
                        </a:solidFill>
                      </a:endParaRPr>
                    </a:p>
                  </a:txBody>
                  <a:tcPr anchor="ctr">
                    <a:lnL w="12700" cmpd="sng">
                      <a:noFill/>
                    </a:lnL>
                    <a:lnR w="1270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3"/>
                          </a:solidFill>
                        </a:rPr>
                        <a:t>GOAL</a:t>
                      </a:r>
                      <a:endParaRPr lang="en-US" sz="1400" b="0" dirty="0">
                        <a:solidFill>
                          <a:schemeClr val="accent3"/>
                        </a:solidFill>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smtClean="0">
                          <a:solidFill>
                            <a:srgbClr val="3B3B3B"/>
                          </a:solidFill>
                        </a:rPr>
                        <a:t>5</a:t>
                      </a:r>
                      <a:endParaRPr lang="en-US" sz="1400" b="0" dirty="0">
                        <a:solidFill>
                          <a:srgbClr val="3B3B3B"/>
                        </a:solidFill>
                      </a:endParaRPr>
                    </a:p>
                  </a:txBody>
                  <a:tcPr anchor="ctr">
                    <a:lnL w="12700" cap="flat" cmpd="sng" algn="ctr">
                      <a:solidFill>
                        <a:schemeClr val="accent3"/>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rgbClr val="3B3B3B"/>
                          </a:solidFill>
                        </a:rPr>
                        <a:t>10</a:t>
                      </a:r>
                      <a:endParaRPr lang="en-US" sz="1400" b="0" dirty="0">
                        <a:solidFill>
                          <a:srgbClr val="3B3B3B"/>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rgbClr val="3B3B3B"/>
                          </a:solidFill>
                        </a:rPr>
                        <a:t>15</a:t>
                      </a:r>
                      <a:endParaRPr lang="en-US" sz="1400" b="0" dirty="0">
                        <a:solidFill>
                          <a:srgbClr val="3B3B3B"/>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rgbClr val="3B3B3B"/>
                          </a:solidFill>
                        </a:rPr>
                        <a:t>20</a:t>
                      </a:r>
                      <a:endParaRPr lang="en-US" sz="1400" b="0" dirty="0">
                        <a:solidFill>
                          <a:srgbClr val="3B3B3B"/>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rgbClr val="3B3B3B"/>
                          </a:solidFill>
                        </a:rPr>
                        <a:t>25</a:t>
                      </a:r>
                      <a:endParaRPr lang="en-US" sz="1400" b="0" dirty="0">
                        <a:solidFill>
                          <a:srgbClr val="3B3B3B"/>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6" name="Rectangle 25"/>
          <p:cNvSpPr/>
          <p:nvPr/>
        </p:nvSpPr>
        <p:spPr>
          <a:xfrm>
            <a:off x="1007603" y="5545864"/>
            <a:ext cx="123393" cy="123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27" name="Rectangle 26"/>
          <p:cNvSpPr/>
          <p:nvPr/>
        </p:nvSpPr>
        <p:spPr>
          <a:xfrm>
            <a:off x="2216358" y="5545485"/>
            <a:ext cx="123393" cy="1233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28" name="Rectangle 27"/>
          <p:cNvSpPr/>
          <p:nvPr/>
        </p:nvSpPr>
        <p:spPr>
          <a:xfrm>
            <a:off x="3239851" y="5545484"/>
            <a:ext cx="123393" cy="1233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24" name="Text Placeholder 4"/>
          <p:cNvSpPr>
            <a:spLocks noGrp="1"/>
          </p:cNvSpPr>
          <p:nvPr>
            <p:ph type="body" sz="quarter" idx="13"/>
          </p:nvPr>
        </p:nvSpPr>
        <p:spPr>
          <a:xfrm>
            <a:off x="971550" y="6393388"/>
            <a:ext cx="7486647" cy="464612"/>
          </a:xfrm>
        </p:spPr>
        <p:txBody>
          <a:bodyPr bIns="347472"/>
          <a:lstStyle/>
          <a:p>
            <a:r>
              <a:rPr lang="en-US" dirty="0">
                <a:solidFill>
                  <a:srgbClr val="3B3B3B"/>
                </a:solidFill>
              </a:rPr>
              <a:t>The allocations above are based on time horizon and do not take risk tolerance into </a:t>
            </a:r>
            <a:r>
              <a:rPr lang="en-US" dirty="0" smtClean="0">
                <a:solidFill>
                  <a:srgbClr val="3B3B3B"/>
                </a:solidFill>
              </a:rPr>
              <a:t>account.</a:t>
            </a:r>
            <a:endParaRPr lang="en-US" dirty="0">
              <a:solidFill>
                <a:srgbClr val="3B3B3B"/>
              </a:solidFill>
            </a:endParaRPr>
          </a:p>
        </p:txBody>
      </p:sp>
    </p:spTree>
    <p:extLst>
      <p:ext uri="{BB962C8B-B14F-4D97-AF65-F5344CB8AC3E}">
        <p14:creationId xmlns:p14="http://schemas.microsoft.com/office/powerpoint/2010/main" val="179817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7935" y="8620"/>
            <a:ext cx="9152443" cy="6857999"/>
          </a:xfrm>
          <a:prstGeom prst="rect">
            <a:avLst/>
          </a:prstGeom>
        </p:spPr>
      </p:pic>
      <p:sp>
        <p:nvSpPr>
          <p:cNvPr id="4" name="Rectangle 3"/>
          <p:cNvSpPr/>
          <p:nvPr/>
        </p:nvSpPr>
        <p:spPr>
          <a:xfrm>
            <a:off x="-264" y="4393398"/>
            <a:ext cx="4316729" cy="1188132"/>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oAutofit/>
          </a:bodyPr>
          <a:lstStyle/>
          <a:p>
            <a:r>
              <a:rPr lang="en-US" sz="2600" dirty="0">
                <a:solidFill>
                  <a:prstClr val="white"/>
                </a:solidFill>
                <a:latin typeface="Arial Black"/>
                <a:ea typeface="+mj-ea"/>
                <a:cs typeface="+mj-cs"/>
              </a:rPr>
              <a:t>MANAGING DEBT</a:t>
            </a:r>
            <a:endParaRPr lang="en-US" dirty="0" smtClean="0"/>
          </a:p>
        </p:txBody>
      </p:sp>
    </p:spTree>
    <p:extLst>
      <p:ext uri="{BB962C8B-B14F-4D97-AF65-F5344CB8AC3E}">
        <p14:creationId xmlns:p14="http://schemas.microsoft.com/office/powerpoint/2010/main" val="171536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MANAGING DEBT</a:t>
            </a:r>
          </a:p>
        </p:txBody>
      </p:sp>
      <p:sp>
        <p:nvSpPr>
          <p:cNvPr id="27" name="Isosceles Triangle 26"/>
          <p:cNvSpPr/>
          <p:nvPr/>
        </p:nvSpPr>
        <p:spPr>
          <a:xfrm rot="16200000">
            <a:off x="4317920" y="2443610"/>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1" name="Plan Eligibility"/>
          <p:cNvSpPr>
            <a:spLocks noGrp="1"/>
          </p:cNvSpPr>
          <p:nvPr>
            <p:ph type="body" sz="quarter" idx="13"/>
          </p:nvPr>
        </p:nvSpPr>
        <p:spPr>
          <a:xfrm>
            <a:off x="1818366" y="22989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chemeClr val="accent6"/>
                </a:solidFill>
              </a:rPr>
              <a:t>Target debt</a:t>
            </a:r>
            <a:endParaRPr lang="en-US" sz="2000" dirty="0">
              <a:solidFill>
                <a:schemeClr val="accent6"/>
              </a:solidFill>
            </a:endParaRPr>
          </a:p>
        </p:txBody>
      </p:sp>
      <p:pic>
        <p:nvPicPr>
          <p:cNvPr id="2067" name="Picture 19" descr="\\psf\Home\Desktop\Untitled-3-0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02251" y="2279022"/>
            <a:ext cx="511974" cy="409579"/>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a:xfrm>
            <a:off x="4968044" y="2236182"/>
            <a:ext cx="3498321" cy="495257"/>
          </a:xfrm>
          <a:prstGeom prst="rect">
            <a:avLst/>
          </a:prstGeom>
        </p:spPr>
        <p:txBody>
          <a:bodyPr lIns="0" tIns="0" rIns="0" bIns="0">
            <a:noAutofit/>
          </a:bodyPr>
          <a:lstStyle/>
          <a:p>
            <a:r>
              <a:rPr lang="en-US" sz="1600" dirty="0">
                <a:solidFill>
                  <a:srgbClr val="3B3B3B"/>
                </a:solidFill>
              </a:rPr>
              <a:t>Target </a:t>
            </a:r>
            <a:r>
              <a:rPr lang="en-US" sz="1600" dirty="0" smtClean="0">
                <a:solidFill>
                  <a:srgbClr val="3B3B3B"/>
                </a:solidFill>
              </a:rPr>
              <a:t>high-interest </a:t>
            </a:r>
            <a:r>
              <a:rPr lang="en-US" sz="1600" dirty="0">
                <a:solidFill>
                  <a:srgbClr val="3B3B3B"/>
                </a:solidFill>
              </a:rPr>
              <a:t>debt (credit cards) and accelerate </a:t>
            </a:r>
            <a:r>
              <a:rPr lang="en-US" sz="1600" dirty="0" smtClean="0">
                <a:solidFill>
                  <a:srgbClr val="3B3B3B"/>
                </a:solidFill>
              </a:rPr>
              <a:t>payments</a:t>
            </a:r>
            <a:endParaRPr lang="en-US" sz="1600" dirty="0">
              <a:solidFill>
                <a:srgbClr val="3B3B3B"/>
              </a:solidFill>
            </a:endParaRPr>
          </a:p>
        </p:txBody>
      </p:sp>
      <p:sp>
        <p:nvSpPr>
          <p:cNvPr id="80" name="Plan Eligibility"/>
          <p:cNvSpPr>
            <a:spLocks noGrp="1"/>
          </p:cNvSpPr>
          <p:nvPr>
            <p:ph type="body" sz="quarter" idx="13"/>
          </p:nvPr>
        </p:nvSpPr>
        <p:spPr>
          <a:xfrm>
            <a:off x="1818366" y="3510870"/>
            <a:ext cx="2371498" cy="457200"/>
          </a:xfrm>
        </p:spPr>
        <p:txBody>
          <a:bodyPr anchor="ctr">
            <a:noAutofit/>
          </a:bodyPr>
          <a:lstStyle/>
          <a:p>
            <a:pPr lvl="0">
              <a:spcAft>
                <a:spcPts val="1000"/>
              </a:spcAft>
              <a:buClr>
                <a:srgbClr val="05C3DE"/>
              </a:buClr>
            </a:pPr>
            <a:r>
              <a:rPr lang="en-US" sz="2000" dirty="0" smtClean="0">
                <a:solidFill>
                  <a:srgbClr val="CECECE"/>
                </a:solidFill>
              </a:rPr>
              <a:t>Set a timetable</a:t>
            </a:r>
            <a:endParaRPr lang="en-US" sz="2000" dirty="0">
              <a:solidFill>
                <a:srgbClr val="CECECE"/>
              </a:solidFill>
            </a:endParaRPr>
          </a:p>
        </p:txBody>
      </p:sp>
      <p:sp>
        <p:nvSpPr>
          <p:cNvPr id="5" name="Rectangle 4"/>
          <p:cNvSpPr/>
          <p:nvPr/>
        </p:nvSpPr>
        <p:spPr>
          <a:xfrm>
            <a:off x="990599" y="1355745"/>
            <a:ext cx="6781017" cy="276999"/>
          </a:xfrm>
          <a:prstGeom prst="rect">
            <a:avLst/>
          </a:prstGeom>
        </p:spPr>
        <p:txBody>
          <a:bodyPr wrap="square" lIns="0" tIns="0" rIns="0" bIns="0">
            <a:noAutofit/>
          </a:bodyPr>
          <a:lstStyle/>
          <a:p>
            <a:r>
              <a:rPr lang="en-US" dirty="0">
                <a:solidFill>
                  <a:srgbClr val="3B3B3B"/>
                </a:solidFill>
              </a:rPr>
              <a:t>If debt payments are prohibiting </a:t>
            </a:r>
            <a:r>
              <a:rPr lang="en-US" dirty="0" smtClean="0">
                <a:solidFill>
                  <a:srgbClr val="3B3B3B"/>
                </a:solidFill>
              </a:rPr>
              <a:t>your ability </a:t>
            </a:r>
            <a:r>
              <a:rPr lang="en-US" dirty="0">
                <a:solidFill>
                  <a:srgbClr val="3B3B3B"/>
                </a:solidFill>
              </a:rPr>
              <a:t>to save for </a:t>
            </a:r>
            <a:r>
              <a:rPr lang="en-US" dirty="0" smtClean="0">
                <a:solidFill>
                  <a:srgbClr val="3B3B3B"/>
                </a:solidFill>
              </a:rPr>
              <a:t>retirement:</a:t>
            </a:r>
            <a:endParaRPr lang="en-US" dirty="0">
              <a:solidFill>
                <a:srgbClr val="3B3B3B"/>
              </a:solidFill>
            </a:endParaRPr>
          </a:p>
        </p:txBody>
      </p:sp>
      <p:pic>
        <p:nvPicPr>
          <p:cNvPr id="13" name="Picture 20" descr="\\psf\Home\Desktop\Untitled-3-02.png"/>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100000"/>
                    </a14:imgEffect>
                    <a14:imgEffect>
                      <a14:colorTemperature colorTemp="1500"/>
                    </a14:imgEffect>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1138450" y="4742719"/>
            <a:ext cx="439576" cy="409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Plan Eligibility"/>
          <p:cNvSpPr>
            <a:spLocks noGrp="1"/>
          </p:cNvSpPr>
          <p:nvPr>
            <p:ph type="body" sz="quarter" idx="13"/>
          </p:nvPr>
        </p:nvSpPr>
        <p:spPr>
          <a:xfrm>
            <a:off x="1818366" y="4742719"/>
            <a:ext cx="2393594" cy="457200"/>
          </a:xfrm>
        </p:spPr>
        <p:txBody>
          <a:bodyPr vert="horz" lIns="0" tIns="0" rIns="0" bIns="0" rtlCol="0" anchor="ctr">
            <a:noAutofit/>
          </a:bodyPr>
          <a:lstStyle/>
          <a:p>
            <a:pPr>
              <a:spcAft>
                <a:spcPts val="1000"/>
              </a:spcAft>
              <a:buClr>
                <a:srgbClr val="05C3DE"/>
              </a:buClr>
            </a:pPr>
            <a:r>
              <a:rPr lang="en-US" sz="2000" dirty="0">
                <a:solidFill>
                  <a:srgbClr val="CECECE"/>
                </a:solidFill>
              </a:rPr>
              <a:t>Continue payments</a:t>
            </a:r>
          </a:p>
        </p:txBody>
      </p:sp>
      <p:cxnSp>
        <p:nvCxnSpPr>
          <p:cNvPr id="15" name="Straight Connector 14"/>
          <p:cNvCxnSpPr/>
          <p:nvPr/>
        </p:nvCxnSpPr>
        <p:spPr>
          <a:xfrm>
            <a:off x="4557252" y="2206868"/>
            <a:ext cx="0" cy="355209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pic>
        <p:nvPicPr>
          <p:cNvPr id="16" name="Picture 2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53449" y="3507772"/>
            <a:ext cx="409579" cy="40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53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MANAGING DEBT</a:t>
            </a:r>
          </a:p>
        </p:txBody>
      </p:sp>
      <p:sp>
        <p:nvSpPr>
          <p:cNvPr id="27" name="Isosceles Triangle 26"/>
          <p:cNvSpPr/>
          <p:nvPr/>
        </p:nvSpPr>
        <p:spPr>
          <a:xfrm rot="16200000">
            <a:off x="4312260" y="3628623"/>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0" name="Rectangle 59"/>
          <p:cNvSpPr/>
          <p:nvPr/>
        </p:nvSpPr>
        <p:spPr>
          <a:xfrm>
            <a:off x="4969150" y="2242132"/>
            <a:ext cx="3502604" cy="477162"/>
          </a:xfrm>
          <a:prstGeom prst="rect">
            <a:avLst/>
          </a:prstGeom>
        </p:spPr>
        <p:txBody>
          <a:bodyPr lIns="0" tIns="0" rIns="0" bIns="0">
            <a:noAutofit/>
          </a:bodyPr>
          <a:lstStyle/>
          <a:p>
            <a:r>
              <a:rPr lang="en-US" sz="1600" dirty="0">
                <a:solidFill>
                  <a:srgbClr val="CECECE"/>
                </a:solidFill>
              </a:rPr>
              <a:t>Target high interest debt (credit cards) and accelerate payments</a:t>
            </a:r>
          </a:p>
        </p:txBody>
      </p:sp>
      <p:sp>
        <p:nvSpPr>
          <p:cNvPr id="82" name="Rectangle 81"/>
          <p:cNvSpPr/>
          <p:nvPr/>
        </p:nvSpPr>
        <p:spPr>
          <a:xfrm>
            <a:off x="4969150" y="3457653"/>
            <a:ext cx="2802466" cy="509815"/>
          </a:xfrm>
          <a:prstGeom prst="rect">
            <a:avLst/>
          </a:prstGeom>
        </p:spPr>
        <p:txBody>
          <a:bodyPr lIns="0" tIns="0" rIns="0" bIns="0">
            <a:noAutofit/>
          </a:bodyPr>
          <a:lstStyle/>
          <a:p>
            <a:r>
              <a:rPr lang="en-US" sz="1600" dirty="0">
                <a:solidFill>
                  <a:srgbClr val="3B3B3B"/>
                </a:solidFill>
              </a:rPr>
              <a:t>Set a timetable (for example, one to three years)</a:t>
            </a:r>
          </a:p>
        </p:txBody>
      </p:sp>
      <p:sp>
        <p:nvSpPr>
          <p:cNvPr id="18" name="Rectangle 4"/>
          <p:cNvSpPr/>
          <p:nvPr/>
        </p:nvSpPr>
        <p:spPr>
          <a:xfrm>
            <a:off x="990599" y="1355745"/>
            <a:ext cx="6781017" cy="276999"/>
          </a:xfrm>
          <a:prstGeom prst="rect">
            <a:avLst/>
          </a:prstGeom>
        </p:spPr>
        <p:txBody>
          <a:bodyPr wrap="square" lIns="0" tIns="0" rIns="0" bIns="0">
            <a:noAutofit/>
          </a:bodyPr>
          <a:lstStyle/>
          <a:p>
            <a:r>
              <a:rPr lang="en-US" dirty="0">
                <a:solidFill>
                  <a:srgbClr val="3B3B3B"/>
                </a:solidFill>
              </a:rPr>
              <a:t>If debt payments are prohibiting </a:t>
            </a:r>
            <a:r>
              <a:rPr lang="en-US" dirty="0" smtClean="0">
                <a:solidFill>
                  <a:srgbClr val="3B3B3B"/>
                </a:solidFill>
              </a:rPr>
              <a:t>your ability </a:t>
            </a:r>
            <a:r>
              <a:rPr lang="en-US" dirty="0">
                <a:solidFill>
                  <a:srgbClr val="3B3B3B"/>
                </a:solidFill>
              </a:rPr>
              <a:t>to save for </a:t>
            </a:r>
            <a:r>
              <a:rPr lang="en-US" dirty="0" smtClean="0">
                <a:solidFill>
                  <a:srgbClr val="3B3B3B"/>
                </a:solidFill>
              </a:rPr>
              <a:t>retirement:</a:t>
            </a:r>
            <a:endParaRPr lang="en-US" dirty="0">
              <a:solidFill>
                <a:srgbClr val="3B3B3B"/>
              </a:solidFill>
            </a:endParaRPr>
          </a:p>
        </p:txBody>
      </p:sp>
      <p:sp>
        <p:nvSpPr>
          <p:cNvPr id="17" name="Plan Eligibility"/>
          <p:cNvSpPr>
            <a:spLocks noGrp="1"/>
          </p:cNvSpPr>
          <p:nvPr>
            <p:ph type="body" sz="quarter" idx="13"/>
          </p:nvPr>
        </p:nvSpPr>
        <p:spPr>
          <a:xfrm>
            <a:off x="1818366" y="2295849"/>
            <a:ext cx="1685330" cy="457200"/>
          </a:xfrm>
        </p:spPr>
        <p:txBody>
          <a:bodyPr vert="horz" lIns="0" tIns="0" rIns="0" bIns="0" rtlCol="0" anchor="ctr">
            <a:noAutofit/>
          </a:bodyPr>
          <a:lstStyle/>
          <a:p>
            <a:pPr>
              <a:spcAft>
                <a:spcPts val="1000"/>
              </a:spcAft>
              <a:buClr>
                <a:srgbClr val="05C3DE"/>
              </a:buClr>
            </a:pPr>
            <a:r>
              <a:rPr lang="en-US" sz="2000" dirty="0">
                <a:solidFill>
                  <a:srgbClr val="CECECE"/>
                </a:solidFill>
              </a:rPr>
              <a:t>Target debt</a:t>
            </a:r>
          </a:p>
        </p:txBody>
      </p:sp>
      <p:pic>
        <p:nvPicPr>
          <p:cNvPr id="19" name="Picture 1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2251" y="2276872"/>
            <a:ext cx="511974" cy="407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1"/>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53449" y="3507772"/>
            <a:ext cx="409579" cy="4095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psf\Home\Desktop\Untitled-3-02.pn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100000"/>
                    </a14:imgEffect>
                    <a14:imgEffect>
                      <a14:colorTemperature colorTemp="1500"/>
                    </a14:imgEffect>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1138450" y="4739621"/>
            <a:ext cx="439576" cy="409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Plan Eligibility"/>
          <p:cNvSpPr>
            <a:spLocks noGrp="1"/>
          </p:cNvSpPr>
          <p:nvPr>
            <p:ph type="body" sz="quarter" idx="13"/>
          </p:nvPr>
        </p:nvSpPr>
        <p:spPr>
          <a:xfrm>
            <a:off x="1818366" y="4739621"/>
            <a:ext cx="2393594" cy="457200"/>
          </a:xfrm>
        </p:spPr>
        <p:txBody>
          <a:bodyPr vert="horz" lIns="0" tIns="0" rIns="0" bIns="0" rtlCol="0" anchor="ctr">
            <a:noAutofit/>
          </a:bodyPr>
          <a:lstStyle/>
          <a:p>
            <a:pPr>
              <a:spcAft>
                <a:spcPts val="1000"/>
              </a:spcAft>
              <a:buClr>
                <a:srgbClr val="05C3DE"/>
              </a:buClr>
            </a:pPr>
            <a:r>
              <a:rPr lang="en-US" sz="2000" dirty="0">
                <a:solidFill>
                  <a:srgbClr val="CECECE"/>
                </a:solidFill>
              </a:rPr>
              <a:t>Continue payments</a:t>
            </a:r>
          </a:p>
        </p:txBody>
      </p:sp>
      <p:cxnSp>
        <p:nvCxnSpPr>
          <p:cNvPr id="14" name="Straight Connector 13"/>
          <p:cNvCxnSpPr/>
          <p:nvPr/>
        </p:nvCxnSpPr>
        <p:spPr>
          <a:xfrm>
            <a:off x="4557252" y="2206868"/>
            <a:ext cx="0" cy="355209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p:txBody>
          <a:bodyPr/>
          <a:lstStyle/>
          <a:p>
            <a:endParaRPr lang="en-US"/>
          </a:p>
        </p:txBody>
      </p:sp>
      <p:sp>
        <p:nvSpPr>
          <p:cNvPr id="15" name="Plan Eligibility"/>
          <p:cNvSpPr>
            <a:spLocks noGrp="1"/>
          </p:cNvSpPr>
          <p:nvPr>
            <p:ph type="body" sz="quarter" idx="13"/>
          </p:nvPr>
        </p:nvSpPr>
        <p:spPr>
          <a:xfrm>
            <a:off x="1818366" y="3510870"/>
            <a:ext cx="2371498" cy="457200"/>
          </a:xfrm>
        </p:spPr>
        <p:txBody>
          <a:bodyPr anchor="ctr">
            <a:noAutofit/>
          </a:bodyPr>
          <a:lstStyle/>
          <a:p>
            <a:pPr lvl="0">
              <a:spcAft>
                <a:spcPts val="1000"/>
              </a:spcAft>
              <a:buClr>
                <a:srgbClr val="05C3DE"/>
              </a:buClr>
            </a:pPr>
            <a:r>
              <a:rPr lang="en-US" sz="2000" dirty="0" smtClean="0">
                <a:solidFill>
                  <a:schemeClr val="accent6"/>
                </a:solidFill>
              </a:rPr>
              <a:t>Set a timetable</a:t>
            </a:r>
            <a:endParaRPr lang="en-US" sz="2000" dirty="0">
              <a:solidFill>
                <a:schemeClr val="accent6"/>
              </a:solidFill>
            </a:endParaRPr>
          </a:p>
        </p:txBody>
      </p:sp>
    </p:spTree>
    <p:extLst>
      <p:ext uri="{BB962C8B-B14F-4D97-AF65-F5344CB8AC3E}">
        <p14:creationId xmlns:p14="http://schemas.microsoft.com/office/powerpoint/2010/main" val="115722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92189" y="3188473"/>
            <a:ext cx="7008812" cy="3669528"/>
          </a:xfrm>
        </p:spPr>
        <p:txBody>
          <a:bodyPr bIns="347472"/>
          <a:lstStyle/>
          <a:p>
            <a:r>
              <a:rPr lang="en-US" sz="1600" dirty="0">
                <a:solidFill>
                  <a:srgbClr val="3B3B3B"/>
                </a:solidFill>
              </a:rPr>
              <a:t>This presentation has been prepared by </a:t>
            </a:r>
            <a:r>
              <a:rPr lang="en-US" sz="1600" dirty="0" smtClean="0">
                <a:solidFill>
                  <a:srgbClr val="FF00FF"/>
                </a:solidFill>
              </a:rPr>
              <a:t>[Add Firm Name Here] </a:t>
            </a:r>
            <a:r>
              <a:rPr lang="en-US" sz="1600" dirty="0">
                <a:solidFill>
                  <a:srgbClr val="3B3B3B"/>
                </a:solidFill>
              </a:rPr>
              <a:t>for general education and informational purposes only and is </a:t>
            </a:r>
            <a:r>
              <a:rPr lang="en-US" sz="1600" dirty="0" smtClean="0">
                <a:solidFill>
                  <a:srgbClr val="3B3B3B"/>
                </a:solidFill>
              </a:rPr>
              <a:t>not </a:t>
            </a:r>
            <a:r>
              <a:rPr lang="en-US" sz="1600" dirty="0">
                <a:solidFill>
                  <a:srgbClr val="3B3B3B"/>
                </a:solidFill>
              </a:rPr>
              <a:t>intended to provide legal, tax, or investment advice. This material does not provide fiduciary recommendations concerning investments or investment management; it is not individualized to the needs of any specific benefit plan or retirement investor, nor is it directed to any recipient in connection with a specific investment or investment management decision</a:t>
            </a:r>
            <a:r>
              <a:rPr lang="en-US" sz="1600" dirty="0" smtClean="0">
                <a:solidFill>
                  <a:srgbClr val="3B3B3B"/>
                </a:solidFill>
              </a:rPr>
              <a:t>. Any </a:t>
            </a:r>
            <a:r>
              <a:rPr lang="en-US" sz="1600" dirty="0">
                <a:solidFill>
                  <a:srgbClr val="3B3B3B"/>
                </a:solidFill>
              </a:rPr>
              <a:t>tax-related discussion contained in this presentation, including any attachments, is not intended or written to be used, and cannot be used, for the purpose of (</a:t>
            </a:r>
            <a:r>
              <a:rPr lang="en-US" sz="1600" dirty="0" err="1">
                <a:solidFill>
                  <a:srgbClr val="3B3B3B"/>
                </a:solidFill>
              </a:rPr>
              <a:t>i</a:t>
            </a:r>
            <a:r>
              <a:rPr lang="en-US" sz="1600" dirty="0">
                <a:solidFill>
                  <a:srgbClr val="3B3B3B"/>
                </a:solidFill>
              </a:rPr>
              <a:t>) avoiding any tax penalties or (ii) promoting, marketing, or recommending to any other party any transaction or matter addressed herein. Please consult your independent legal counsel and/or professional tax advisor regarding any legal or tax issues raised in this presentation.</a:t>
            </a:r>
          </a:p>
        </p:txBody>
      </p:sp>
    </p:spTree>
    <p:extLst>
      <p:ext uri="{BB962C8B-B14F-4D97-AF65-F5344CB8AC3E}">
        <p14:creationId xmlns:p14="http://schemas.microsoft.com/office/powerpoint/2010/main" val="272609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MANAGING </a:t>
            </a:r>
            <a:r>
              <a:rPr lang="en-US" dirty="0" smtClean="0"/>
              <a:t>DEBT</a:t>
            </a:r>
            <a:endParaRPr lang="en-US" dirty="0">
              <a:solidFill>
                <a:schemeClr val="tx2"/>
              </a:solidFill>
            </a:endParaRPr>
          </a:p>
        </p:txBody>
      </p:sp>
      <p:sp>
        <p:nvSpPr>
          <p:cNvPr id="4" name="Content Placeholder 3"/>
          <p:cNvSpPr>
            <a:spLocks noGrp="1"/>
          </p:cNvSpPr>
          <p:nvPr>
            <p:ph idx="1"/>
          </p:nvPr>
        </p:nvSpPr>
        <p:spPr>
          <a:xfrm>
            <a:off x="990601" y="1334474"/>
            <a:ext cx="3327400" cy="1406981"/>
          </a:xfrm>
        </p:spPr>
        <p:txBody>
          <a:bodyPr>
            <a:normAutofit/>
          </a:bodyPr>
          <a:lstStyle/>
          <a:p>
            <a:pPr marL="0" indent="0">
              <a:buNone/>
            </a:pPr>
            <a:r>
              <a:rPr lang="en-US" sz="1600" cap="all" dirty="0" smtClean="0">
                <a:solidFill>
                  <a:schemeClr val="tx2"/>
                </a:solidFill>
                <a:latin typeface="+mj-lt"/>
              </a:rPr>
              <a:t>Behavioral approach</a:t>
            </a:r>
          </a:p>
          <a:p>
            <a:pPr marL="0" indent="0">
              <a:buNone/>
            </a:pPr>
            <a:r>
              <a:rPr lang="en-US" sz="1600" dirty="0" smtClean="0">
                <a:solidFill>
                  <a:srgbClr val="3B3B3B"/>
                </a:solidFill>
              </a:rPr>
              <a:t>Tackle</a:t>
            </a:r>
            <a:r>
              <a:rPr lang="en-US" sz="1600" dirty="0" smtClean="0">
                <a:solidFill>
                  <a:schemeClr val="tx2"/>
                </a:solidFill>
              </a:rPr>
              <a:t> </a:t>
            </a:r>
            <a:r>
              <a:rPr lang="en-US" sz="1600" dirty="0" smtClean="0">
                <a:solidFill>
                  <a:schemeClr val="accent6"/>
                </a:solidFill>
              </a:rPr>
              <a:t>lowest balances </a:t>
            </a:r>
            <a:r>
              <a:rPr lang="en-US" sz="1600" dirty="0" smtClean="0">
                <a:solidFill>
                  <a:srgbClr val="3B3B3B"/>
                </a:solidFill>
              </a:rPr>
              <a:t>first and accelerate payments</a:t>
            </a:r>
          </a:p>
        </p:txBody>
      </p:sp>
      <p:sp>
        <p:nvSpPr>
          <p:cNvPr id="36" name="Content Placeholder 3"/>
          <p:cNvSpPr txBox="1">
            <a:spLocks/>
          </p:cNvSpPr>
          <p:nvPr/>
        </p:nvSpPr>
        <p:spPr>
          <a:xfrm>
            <a:off x="5196688" y="1334474"/>
            <a:ext cx="3221386" cy="1307126"/>
          </a:xfrm>
          <a:prstGeom prst="rect">
            <a:avLst/>
          </a:prstGeom>
        </p:spPr>
        <p:txBody>
          <a:bodyPr vert="horz" lIns="0" tIns="0" rIns="0" bIns="0" rtlCol="0">
            <a:norm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600" cap="all" dirty="0" smtClean="0">
                <a:solidFill>
                  <a:schemeClr val="tx2"/>
                </a:solidFill>
                <a:latin typeface="+mj-lt"/>
              </a:rPr>
              <a:t>Economic approach</a:t>
            </a:r>
          </a:p>
          <a:p>
            <a:pPr marL="0" indent="0">
              <a:buNone/>
            </a:pPr>
            <a:r>
              <a:rPr lang="en-US" sz="1600" dirty="0">
                <a:solidFill>
                  <a:srgbClr val="3B3B3B"/>
                </a:solidFill>
              </a:rPr>
              <a:t>Target</a:t>
            </a:r>
            <a:r>
              <a:rPr lang="en-US" sz="1600" dirty="0">
                <a:solidFill>
                  <a:schemeClr val="tx2"/>
                </a:solidFill>
              </a:rPr>
              <a:t> </a:t>
            </a:r>
            <a:r>
              <a:rPr lang="en-US" sz="1600" dirty="0" smtClean="0">
                <a:solidFill>
                  <a:schemeClr val="accent6"/>
                </a:solidFill>
              </a:rPr>
              <a:t>highest-interest</a:t>
            </a:r>
            <a:r>
              <a:rPr lang="en-US" sz="1600" dirty="0" smtClean="0">
                <a:solidFill>
                  <a:srgbClr val="05C3DE"/>
                </a:solidFill>
              </a:rPr>
              <a:t> </a:t>
            </a:r>
            <a:r>
              <a:rPr lang="en-US" sz="1600" dirty="0">
                <a:solidFill>
                  <a:srgbClr val="3B3B3B"/>
                </a:solidFill>
              </a:rPr>
              <a:t>cards first </a:t>
            </a:r>
            <a:r>
              <a:rPr lang="en-US" sz="1600" dirty="0" smtClean="0">
                <a:solidFill>
                  <a:srgbClr val="3B3B3B"/>
                </a:solidFill>
              </a:rPr>
              <a:t>and </a:t>
            </a:r>
            <a:r>
              <a:rPr lang="en-US" sz="1600" dirty="0">
                <a:solidFill>
                  <a:srgbClr val="3B3B3B"/>
                </a:solidFill>
              </a:rPr>
              <a:t>accelerate </a:t>
            </a:r>
            <a:r>
              <a:rPr lang="en-US" sz="1600" dirty="0" smtClean="0">
                <a:solidFill>
                  <a:srgbClr val="3B3B3B"/>
                </a:solidFill>
              </a:rPr>
              <a:t>payments</a:t>
            </a:r>
            <a:endParaRPr lang="en-US" sz="1800" dirty="0" smtClean="0">
              <a:solidFill>
                <a:srgbClr val="3B3B3B"/>
              </a:solidFill>
            </a:endParaRPr>
          </a:p>
          <a:p>
            <a:pPr marL="0" indent="0">
              <a:buFont typeface="Wingdings" panose="05000000000000000000" pitchFamily="2" charset="2"/>
              <a:buNone/>
            </a:pPr>
            <a:endParaRPr lang="en-US" sz="1800" dirty="0" smtClean="0">
              <a:solidFill>
                <a:schemeClr val="tx2"/>
              </a:solidFill>
            </a:endParaRPr>
          </a:p>
        </p:txBody>
      </p:sp>
      <p:sp>
        <p:nvSpPr>
          <p:cNvPr id="49" name="Rectangle 48"/>
          <p:cNvSpPr/>
          <p:nvPr/>
        </p:nvSpPr>
        <p:spPr>
          <a:xfrm>
            <a:off x="1005664" y="5913276"/>
            <a:ext cx="7452536" cy="609762"/>
          </a:xfrm>
          <a:prstGeom prst="rect">
            <a:avLst/>
          </a:prstGeom>
        </p:spPr>
        <p:txBody>
          <a:bodyPr wrap="square" lIns="0" tIns="0" rIns="0" bIns="0">
            <a:noAutofit/>
          </a:bodyPr>
          <a:lstStyle/>
          <a:p>
            <a:r>
              <a:rPr lang="en-US" sz="2000" dirty="0">
                <a:solidFill>
                  <a:schemeClr val="accent6"/>
                </a:solidFill>
              </a:rPr>
              <a:t>Once </a:t>
            </a:r>
            <a:r>
              <a:rPr lang="en-US" sz="2000" dirty="0" smtClean="0">
                <a:solidFill>
                  <a:schemeClr val="accent6"/>
                </a:solidFill>
              </a:rPr>
              <a:t>a card </a:t>
            </a:r>
            <a:r>
              <a:rPr lang="en-US" sz="2000" dirty="0">
                <a:solidFill>
                  <a:schemeClr val="accent6"/>
                </a:solidFill>
              </a:rPr>
              <a:t>is paid off, reallocate </a:t>
            </a:r>
            <a:r>
              <a:rPr lang="en-US" sz="2000" dirty="0" smtClean="0">
                <a:solidFill>
                  <a:schemeClr val="accent6"/>
                </a:solidFill>
              </a:rPr>
              <a:t>payments </a:t>
            </a:r>
            <a:r>
              <a:rPr lang="en-US" sz="2000" dirty="0">
                <a:solidFill>
                  <a:schemeClr val="accent6"/>
                </a:solidFill>
              </a:rPr>
              <a:t>to </a:t>
            </a:r>
            <a:r>
              <a:rPr lang="en-US" sz="2000" dirty="0" smtClean="0">
                <a:solidFill>
                  <a:schemeClr val="accent6"/>
                </a:solidFill>
              </a:rPr>
              <a:t>the next </a:t>
            </a:r>
            <a:r>
              <a:rPr lang="en-US" sz="2000" dirty="0">
                <a:solidFill>
                  <a:schemeClr val="accent6"/>
                </a:solidFill>
              </a:rPr>
              <a:t>card you plan to </a:t>
            </a:r>
            <a:r>
              <a:rPr lang="en-US" sz="2000" dirty="0" smtClean="0">
                <a:solidFill>
                  <a:schemeClr val="accent6"/>
                </a:solidFill>
              </a:rPr>
              <a:t>tackle</a:t>
            </a:r>
            <a:endParaRPr lang="en-US" sz="2000" dirty="0">
              <a:solidFill>
                <a:schemeClr val="accent6"/>
              </a:solidFill>
            </a:endParaRPr>
          </a:p>
        </p:txBody>
      </p:sp>
      <p:grpSp>
        <p:nvGrpSpPr>
          <p:cNvPr id="12" name="Group 11"/>
          <p:cNvGrpSpPr/>
          <p:nvPr/>
        </p:nvGrpSpPr>
        <p:grpSpPr>
          <a:xfrm>
            <a:off x="1005664" y="2951627"/>
            <a:ext cx="769757" cy="1213553"/>
            <a:chOff x="3775075" y="2170113"/>
            <a:chExt cx="1597025" cy="2517775"/>
          </a:xfrm>
          <a:solidFill>
            <a:srgbClr val="CECECE"/>
          </a:solidFill>
        </p:grpSpPr>
        <p:sp>
          <p:nvSpPr>
            <p:cNvPr id="8" name="Freeform 5"/>
            <p:cNvSpPr>
              <a:spLocks noEditPoints="1"/>
            </p:cNvSpPr>
            <p:nvPr/>
          </p:nvSpPr>
          <p:spPr bwMode="auto">
            <a:xfrm>
              <a:off x="3775075" y="2170113"/>
              <a:ext cx="1597025" cy="2517775"/>
            </a:xfrm>
            <a:custGeom>
              <a:avLst/>
              <a:gdLst>
                <a:gd name="T0" fmla="*/ 0 w 568"/>
                <a:gd name="T1" fmla="*/ 90 h 896"/>
                <a:gd name="T2" fmla="*/ 0 w 568"/>
                <a:gd name="T3" fmla="*/ 807 h 896"/>
                <a:gd name="T4" fmla="*/ 90 w 568"/>
                <a:gd name="T5" fmla="*/ 896 h 896"/>
                <a:gd name="T6" fmla="*/ 478 w 568"/>
                <a:gd name="T7" fmla="*/ 896 h 896"/>
                <a:gd name="T8" fmla="*/ 568 w 568"/>
                <a:gd name="T9" fmla="*/ 807 h 896"/>
                <a:gd name="T10" fmla="*/ 568 w 568"/>
                <a:gd name="T11" fmla="*/ 90 h 896"/>
                <a:gd name="T12" fmla="*/ 478 w 568"/>
                <a:gd name="T13" fmla="*/ 0 h 896"/>
                <a:gd name="T14" fmla="*/ 90 w 568"/>
                <a:gd name="T15" fmla="*/ 0 h 896"/>
                <a:gd name="T16" fmla="*/ 0 w 568"/>
                <a:gd name="T17" fmla="*/ 90 h 896"/>
                <a:gd name="T18" fmla="*/ 30 w 568"/>
                <a:gd name="T19" fmla="*/ 807 h 896"/>
                <a:gd name="T20" fmla="*/ 30 w 568"/>
                <a:gd name="T21" fmla="*/ 90 h 896"/>
                <a:gd name="T22" fmla="*/ 90 w 568"/>
                <a:gd name="T23" fmla="*/ 30 h 896"/>
                <a:gd name="T24" fmla="*/ 150 w 568"/>
                <a:gd name="T25" fmla="*/ 30 h 896"/>
                <a:gd name="T26" fmla="*/ 150 w 568"/>
                <a:gd name="T27" fmla="*/ 867 h 896"/>
                <a:gd name="T28" fmla="*/ 90 w 568"/>
                <a:gd name="T29" fmla="*/ 867 h 896"/>
                <a:gd name="T30" fmla="*/ 30 w 568"/>
                <a:gd name="T31" fmla="*/ 807 h 896"/>
                <a:gd name="T32" fmla="*/ 538 w 568"/>
                <a:gd name="T33" fmla="*/ 90 h 896"/>
                <a:gd name="T34" fmla="*/ 538 w 568"/>
                <a:gd name="T35" fmla="*/ 807 h 896"/>
                <a:gd name="T36" fmla="*/ 478 w 568"/>
                <a:gd name="T37" fmla="*/ 867 h 896"/>
                <a:gd name="T38" fmla="*/ 180 w 568"/>
                <a:gd name="T39" fmla="*/ 867 h 896"/>
                <a:gd name="T40" fmla="*/ 180 w 568"/>
                <a:gd name="T41" fmla="*/ 30 h 896"/>
                <a:gd name="T42" fmla="*/ 478 w 568"/>
                <a:gd name="T43" fmla="*/ 30 h 896"/>
                <a:gd name="T44" fmla="*/ 538 w 568"/>
                <a:gd name="T45" fmla="*/ 9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896">
                  <a:moveTo>
                    <a:pt x="0" y="90"/>
                  </a:moveTo>
                  <a:cubicBezTo>
                    <a:pt x="0" y="807"/>
                    <a:pt x="0" y="807"/>
                    <a:pt x="0" y="807"/>
                  </a:cubicBezTo>
                  <a:cubicBezTo>
                    <a:pt x="0" y="857"/>
                    <a:pt x="40" y="896"/>
                    <a:pt x="90" y="896"/>
                  </a:cubicBezTo>
                  <a:cubicBezTo>
                    <a:pt x="478" y="896"/>
                    <a:pt x="478" y="896"/>
                    <a:pt x="478" y="896"/>
                  </a:cubicBezTo>
                  <a:cubicBezTo>
                    <a:pt x="529" y="896"/>
                    <a:pt x="568" y="857"/>
                    <a:pt x="568" y="807"/>
                  </a:cubicBezTo>
                  <a:cubicBezTo>
                    <a:pt x="568" y="90"/>
                    <a:pt x="568" y="90"/>
                    <a:pt x="568" y="90"/>
                  </a:cubicBezTo>
                  <a:cubicBezTo>
                    <a:pt x="568" y="40"/>
                    <a:pt x="529" y="0"/>
                    <a:pt x="478" y="0"/>
                  </a:cubicBezTo>
                  <a:cubicBezTo>
                    <a:pt x="90" y="0"/>
                    <a:pt x="90" y="0"/>
                    <a:pt x="90" y="0"/>
                  </a:cubicBezTo>
                  <a:cubicBezTo>
                    <a:pt x="40" y="0"/>
                    <a:pt x="0" y="40"/>
                    <a:pt x="0" y="90"/>
                  </a:cubicBezTo>
                  <a:close/>
                  <a:moveTo>
                    <a:pt x="30" y="807"/>
                  </a:moveTo>
                  <a:cubicBezTo>
                    <a:pt x="30" y="90"/>
                    <a:pt x="30" y="90"/>
                    <a:pt x="30" y="90"/>
                  </a:cubicBezTo>
                  <a:cubicBezTo>
                    <a:pt x="30" y="56"/>
                    <a:pt x="57" y="30"/>
                    <a:pt x="90" y="30"/>
                  </a:cubicBezTo>
                  <a:cubicBezTo>
                    <a:pt x="150" y="30"/>
                    <a:pt x="150" y="30"/>
                    <a:pt x="150" y="30"/>
                  </a:cubicBezTo>
                  <a:cubicBezTo>
                    <a:pt x="150" y="867"/>
                    <a:pt x="150" y="867"/>
                    <a:pt x="150" y="867"/>
                  </a:cubicBezTo>
                  <a:cubicBezTo>
                    <a:pt x="90" y="867"/>
                    <a:pt x="90" y="867"/>
                    <a:pt x="90" y="867"/>
                  </a:cubicBezTo>
                  <a:cubicBezTo>
                    <a:pt x="57" y="867"/>
                    <a:pt x="30" y="840"/>
                    <a:pt x="30" y="807"/>
                  </a:cubicBezTo>
                  <a:close/>
                  <a:moveTo>
                    <a:pt x="538" y="90"/>
                  </a:moveTo>
                  <a:cubicBezTo>
                    <a:pt x="538" y="807"/>
                    <a:pt x="538" y="807"/>
                    <a:pt x="538" y="807"/>
                  </a:cubicBezTo>
                  <a:cubicBezTo>
                    <a:pt x="538" y="840"/>
                    <a:pt x="512" y="867"/>
                    <a:pt x="478" y="867"/>
                  </a:cubicBezTo>
                  <a:cubicBezTo>
                    <a:pt x="180" y="867"/>
                    <a:pt x="180" y="867"/>
                    <a:pt x="180" y="867"/>
                  </a:cubicBezTo>
                  <a:cubicBezTo>
                    <a:pt x="180" y="30"/>
                    <a:pt x="180" y="30"/>
                    <a:pt x="180" y="30"/>
                  </a:cubicBezTo>
                  <a:cubicBezTo>
                    <a:pt x="478" y="30"/>
                    <a:pt x="478" y="30"/>
                    <a:pt x="478" y="30"/>
                  </a:cubicBezTo>
                  <a:cubicBezTo>
                    <a:pt x="512" y="30"/>
                    <a:pt x="538" y="56"/>
                    <a:pt x="53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4530725" y="2508251"/>
              <a:ext cx="84138" cy="501650"/>
            </a:xfrm>
            <a:custGeom>
              <a:avLst/>
              <a:gdLst>
                <a:gd name="T0" fmla="*/ 0 w 30"/>
                <a:gd name="T1" fmla="*/ 15 h 179"/>
                <a:gd name="T2" fmla="*/ 0 w 30"/>
                <a:gd name="T3" fmla="*/ 164 h 179"/>
                <a:gd name="T4" fmla="*/ 15 w 30"/>
                <a:gd name="T5" fmla="*/ 179 h 179"/>
                <a:gd name="T6" fmla="*/ 30 w 30"/>
                <a:gd name="T7" fmla="*/ 164 h 179"/>
                <a:gd name="T8" fmla="*/ 30 w 30"/>
                <a:gd name="T9" fmla="*/ 15 h 179"/>
                <a:gd name="T10" fmla="*/ 15 w 30"/>
                <a:gd name="T11" fmla="*/ 0 h 179"/>
                <a:gd name="T12" fmla="*/ 0 w 30"/>
                <a:gd name="T13" fmla="*/ 15 h 179"/>
              </a:gdLst>
              <a:ahLst/>
              <a:cxnLst>
                <a:cxn ang="0">
                  <a:pos x="T0" y="T1"/>
                </a:cxn>
                <a:cxn ang="0">
                  <a:pos x="T2" y="T3"/>
                </a:cxn>
                <a:cxn ang="0">
                  <a:pos x="T4" y="T5"/>
                </a:cxn>
                <a:cxn ang="0">
                  <a:pos x="T6" y="T7"/>
                </a:cxn>
                <a:cxn ang="0">
                  <a:pos x="T8" y="T9"/>
                </a:cxn>
                <a:cxn ang="0">
                  <a:pos x="T10" y="T11"/>
                </a:cxn>
                <a:cxn ang="0">
                  <a:pos x="T12" y="T13"/>
                </a:cxn>
              </a:cxnLst>
              <a:rect l="0" t="0" r="r" b="b"/>
              <a:pathLst>
                <a:path w="30" h="179">
                  <a:moveTo>
                    <a:pt x="0" y="15"/>
                  </a:moveTo>
                  <a:cubicBezTo>
                    <a:pt x="0" y="164"/>
                    <a:pt x="0" y="164"/>
                    <a:pt x="0" y="164"/>
                  </a:cubicBezTo>
                  <a:cubicBezTo>
                    <a:pt x="0" y="172"/>
                    <a:pt x="7" y="179"/>
                    <a:pt x="15" y="179"/>
                  </a:cubicBezTo>
                  <a:cubicBezTo>
                    <a:pt x="24" y="179"/>
                    <a:pt x="30" y="172"/>
                    <a:pt x="30" y="164"/>
                  </a:cubicBezTo>
                  <a:cubicBezTo>
                    <a:pt x="30" y="15"/>
                    <a:pt x="30" y="15"/>
                    <a:pt x="30" y="15"/>
                  </a:cubicBezTo>
                  <a:cubicBezTo>
                    <a:pt x="30" y="6"/>
                    <a:pt x="24"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4530725" y="3429001"/>
              <a:ext cx="84138" cy="923925"/>
            </a:xfrm>
            <a:custGeom>
              <a:avLst/>
              <a:gdLst>
                <a:gd name="T0" fmla="*/ 0 w 30"/>
                <a:gd name="T1" fmla="*/ 15 h 329"/>
                <a:gd name="T2" fmla="*/ 0 w 30"/>
                <a:gd name="T3" fmla="*/ 314 h 329"/>
                <a:gd name="T4" fmla="*/ 15 w 30"/>
                <a:gd name="T5" fmla="*/ 329 h 329"/>
                <a:gd name="T6" fmla="*/ 30 w 30"/>
                <a:gd name="T7" fmla="*/ 314 h 329"/>
                <a:gd name="T8" fmla="*/ 30 w 30"/>
                <a:gd name="T9" fmla="*/ 15 h 329"/>
                <a:gd name="T10" fmla="*/ 15 w 30"/>
                <a:gd name="T11" fmla="*/ 0 h 329"/>
                <a:gd name="T12" fmla="*/ 0 w 30"/>
                <a:gd name="T13" fmla="*/ 15 h 329"/>
              </a:gdLst>
              <a:ahLst/>
              <a:cxnLst>
                <a:cxn ang="0">
                  <a:pos x="T0" y="T1"/>
                </a:cxn>
                <a:cxn ang="0">
                  <a:pos x="T2" y="T3"/>
                </a:cxn>
                <a:cxn ang="0">
                  <a:pos x="T4" y="T5"/>
                </a:cxn>
                <a:cxn ang="0">
                  <a:pos x="T6" y="T7"/>
                </a:cxn>
                <a:cxn ang="0">
                  <a:pos x="T8" y="T9"/>
                </a:cxn>
                <a:cxn ang="0">
                  <a:pos x="T10" y="T11"/>
                </a:cxn>
                <a:cxn ang="0">
                  <a:pos x="T12" y="T13"/>
                </a:cxn>
              </a:cxnLst>
              <a:rect l="0" t="0" r="r" b="b"/>
              <a:pathLst>
                <a:path w="30" h="329">
                  <a:moveTo>
                    <a:pt x="0" y="15"/>
                  </a:moveTo>
                  <a:cubicBezTo>
                    <a:pt x="0" y="314"/>
                    <a:pt x="0" y="314"/>
                    <a:pt x="0" y="314"/>
                  </a:cubicBezTo>
                  <a:cubicBezTo>
                    <a:pt x="0" y="322"/>
                    <a:pt x="7" y="329"/>
                    <a:pt x="15" y="329"/>
                  </a:cubicBezTo>
                  <a:cubicBezTo>
                    <a:pt x="24" y="329"/>
                    <a:pt x="30" y="322"/>
                    <a:pt x="30" y="314"/>
                  </a:cubicBezTo>
                  <a:cubicBezTo>
                    <a:pt x="30" y="15"/>
                    <a:pt x="30" y="15"/>
                    <a:pt x="30" y="15"/>
                  </a:cubicBezTo>
                  <a:cubicBezTo>
                    <a:pt x="30" y="7"/>
                    <a:pt x="24" y="0"/>
                    <a:pt x="15" y="0"/>
                  </a:cubicBezTo>
                  <a:cubicBezTo>
                    <a:pt x="7" y="0"/>
                    <a:pt x="0" y="7"/>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p:nvSpPr>
          <p:spPr bwMode="auto">
            <a:xfrm>
              <a:off x="4784725" y="3935413"/>
              <a:ext cx="84138" cy="417513"/>
            </a:xfrm>
            <a:custGeom>
              <a:avLst/>
              <a:gdLst>
                <a:gd name="T0" fmla="*/ 0 w 30"/>
                <a:gd name="T1" fmla="*/ 15 h 149"/>
                <a:gd name="T2" fmla="*/ 0 w 30"/>
                <a:gd name="T3" fmla="*/ 134 h 149"/>
                <a:gd name="T4" fmla="*/ 15 w 30"/>
                <a:gd name="T5" fmla="*/ 149 h 149"/>
                <a:gd name="T6" fmla="*/ 30 w 30"/>
                <a:gd name="T7" fmla="*/ 134 h 149"/>
                <a:gd name="T8" fmla="*/ 30 w 30"/>
                <a:gd name="T9" fmla="*/ 15 h 149"/>
                <a:gd name="T10" fmla="*/ 15 w 30"/>
                <a:gd name="T11" fmla="*/ 0 h 149"/>
                <a:gd name="T12" fmla="*/ 0 w 30"/>
                <a:gd name="T13" fmla="*/ 15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0" y="15"/>
                  </a:moveTo>
                  <a:cubicBezTo>
                    <a:pt x="0" y="134"/>
                    <a:pt x="0" y="134"/>
                    <a:pt x="0" y="134"/>
                  </a:cubicBezTo>
                  <a:cubicBezTo>
                    <a:pt x="0" y="142"/>
                    <a:pt x="7" y="149"/>
                    <a:pt x="15" y="149"/>
                  </a:cubicBezTo>
                  <a:cubicBezTo>
                    <a:pt x="23" y="149"/>
                    <a:pt x="30" y="142"/>
                    <a:pt x="30" y="134"/>
                  </a:cubicBezTo>
                  <a:cubicBezTo>
                    <a:pt x="30" y="15"/>
                    <a:pt x="30" y="15"/>
                    <a:pt x="30" y="15"/>
                  </a:cubicBezTo>
                  <a:cubicBezTo>
                    <a:pt x="30" y="6"/>
                    <a:pt x="23"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27"/>
          <p:cNvGrpSpPr/>
          <p:nvPr/>
        </p:nvGrpSpPr>
        <p:grpSpPr>
          <a:xfrm>
            <a:off x="2027130" y="3181687"/>
            <a:ext cx="621341" cy="979569"/>
            <a:chOff x="3775075" y="2170113"/>
            <a:chExt cx="1597025" cy="2517775"/>
          </a:xfrm>
          <a:solidFill>
            <a:srgbClr val="CECECE"/>
          </a:solidFill>
        </p:grpSpPr>
        <p:sp>
          <p:nvSpPr>
            <p:cNvPr id="29" name="Freeform 5"/>
            <p:cNvSpPr>
              <a:spLocks noEditPoints="1"/>
            </p:cNvSpPr>
            <p:nvPr/>
          </p:nvSpPr>
          <p:spPr bwMode="auto">
            <a:xfrm>
              <a:off x="3775075" y="2170113"/>
              <a:ext cx="1597025" cy="2517775"/>
            </a:xfrm>
            <a:custGeom>
              <a:avLst/>
              <a:gdLst>
                <a:gd name="T0" fmla="*/ 0 w 568"/>
                <a:gd name="T1" fmla="*/ 90 h 896"/>
                <a:gd name="T2" fmla="*/ 0 w 568"/>
                <a:gd name="T3" fmla="*/ 807 h 896"/>
                <a:gd name="T4" fmla="*/ 90 w 568"/>
                <a:gd name="T5" fmla="*/ 896 h 896"/>
                <a:gd name="T6" fmla="*/ 478 w 568"/>
                <a:gd name="T7" fmla="*/ 896 h 896"/>
                <a:gd name="T8" fmla="*/ 568 w 568"/>
                <a:gd name="T9" fmla="*/ 807 h 896"/>
                <a:gd name="T10" fmla="*/ 568 w 568"/>
                <a:gd name="T11" fmla="*/ 90 h 896"/>
                <a:gd name="T12" fmla="*/ 478 w 568"/>
                <a:gd name="T13" fmla="*/ 0 h 896"/>
                <a:gd name="T14" fmla="*/ 90 w 568"/>
                <a:gd name="T15" fmla="*/ 0 h 896"/>
                <a:gd name="T16" fmla="*/ 0 w 568"/>
                <a:gd name="T17" fmla="*/ 90 h 896"/>
                <a:gd name="T18" fmla="*/ 30 w 568"/>
                <a:gd name="T19" fmla="*/ 807 h 896"/>
                <a:gd name="T20" fmla="*/ 30 w 568"/>
                <a:gd name="T21" fmla="*/ 90 h 896"/>
                <a:gd name="T22" fmla="*/ 90 w 568"/>
                <a:gd name="T23" fmla="*/ 30 h 896"/>
                <a:gd name="T24" fmla="*/ 150 w 568"/>
                <a:gd name="T25" fmla="*/ 30 h 896"/>
                <a:gd name="T26" fmla="*/ 150 w 568"/>
                <a:gd name="T27" fmla="*/ 867 h 896"/>
                <a:gd name="T28" fmla="*/ 90 w 568"/>
                <a:gd name="T29" fmla="*/ 867 h 896"/>
                <a:gd name="T30" fmla="*/ 30 w 568"/>
                <a:gd name="T31" fmla="*/ 807 h 896"/>
                <a:gd name="T32" fmla="*/ 538 w 568"/>
                <a:gd name="T33" fmla="*/ 90 h 896"/>
                <a:gd name="T34" fmla="*/ 538 w 568"/>
                <a:gd name="T35" fmla="*/ 807 h 896"/>
                <a:gd name="T36" fmla="*/ 478 w 568"/>
                <a:gd name="T37" fmla="*/ 867 h 896"/>
                <a:gd name="T38" fmla="*/ 180 w 568"/>
                <a:gd name="T39" fmla="*/ 867 h 896"/>
                <a:gd name="T40" fmla="*/ 180 w 568"/>
                <a:gd name="T41" fmla="*/ 30 h 896"/>
                <a:gd name="T42" fmla="*/ 478 w 568"/>
                <a:gd name="T43" fmla="*/ 30 h 896"/>
                <a:gd name="T44" fmla="*/ 538 w 568"/>
                <a:gd name="T45" fmla="*/ 9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896">
                  <a:moveTo>
                    <a:pt x="0" y="90"/>
                  </a:moveTo>
                  <a:cubicBezTo>
                    <a:pt x="0" y="807"/>
                    <a:pt x="0" y="807"/>
                    <a:pt x="0" y="807"/>
                  </a:cubicBezTo>
                  <a:cubicBezTo>
                    <a:pt x="0" y="857"/>
                    <a:pt x="40" y="896"/>
                    <a:pt x="90" y="896"/>
                  </a:cubicBezTo>
                  <a:cubicBezTo>
                    <a:pt x="478" y="896"/>
                    <a:pt x="478" y="896"/>
                    <a:pt x="478" y="896"/>
                  </a:cubicBezTo>
                  <a:cubicBezTo>
                    <a:pt x="529" y="896"/>
                    <a:pt x="568" y="857"/>
                    <a:pt x="568" y="807"/>
                  </a:cubicBezTo>
                  <a:cubicBezTo>
                    <a:pt x="568" y="90"/>
                    <a:pt x="568" y="90"/>
                    <a:pt x="568" y="90"/>
                  </a:cubicBezTo>
                  <a:cubicBezTo>
                    <a:pt x="568" y="40"/>
                    <a:pt x="529" y="0"/>
                    <a:pt x="478" y="0"/>
                  </a:cubicBezTo>
                  <a:cubicBezTo>
                    <a:pt x="90" y="0"/>
                    <a:pt x="90" y="0"/>
                    <a:pt x="90" y="0"/>
                  </a:cubicBezTo>
                  <a:cubicBezTo>
                    <a:pt x="40" y="0"/>
                    <a:pt x="0" y="40"/>
                    <a:pt x="0" y="90"/>
                  </a:cubicBezTo>
                  <a:close/>
                  <a:moveTo>
                    <a:pt x="30" y="807"/>
                  </a:moveTo>
                  <a:cubicBezTo>
                    <a:pt x="30" y="90"/>
                    <a:pt x="30" y="90"/>
                    <a:pt x="30" y="90"/>
                  </a:cubicBezTo>
                  <a:cubicBezTo>
                    <a:pt x="30" y="56"/>
                    <a:pt x="57" y="30"/>
                    <a:pt x="90" y="30"/>
                  </a:cubicBezTo>
                  <a:cubicBezTo>
                    <a:pt x="150" y="30"/>
                    <a:pt x="150" y="30"/>
                    <a:pt x="150" y="30"/>
                  </a:cubicBezTo>
                  <a:cubicBezTo>
                    <a:pt x="150" y="867"/>
                    <a:pt x="150" y="867"/>
                    <a:pt x="150" y="867"/>
                  </a:cubicBezTo>
                  <a:cubicBezTo>
                    <a:pt x="90" y="867"/>
                    <a:pt x="90" y="867"/>
                    <a:pt x="90" y="867"/>
                  </a:cubicBezTo>
                  <a:cubicBezTo>
                    <a:pt x="57" y="867"/>
                    <a:pt x="30" y="840"/>
                    <a:pt x="30" y="807"/>
                  </a:cubicBezTo>
                  <a:close/>
                  <a:moveTo>
                    <a:pt x="538" y="90"/>
                  </a:moveTo>
                  <a:cubicBezTo>
                    <a:pt x="538" y="807"/>
                    <a:pt x="538" y="807"/>
                    <a:pt x="538" y="807"/>
                  </a:cubicBezTo>
                  <a:cubicBezTo>
                    <a:pt x="538" y="840"/>
                    <a:pt x="512" y="867"/>
                    <a:pt x="478" y="867"/>
                  </a:cubicBezTo>
                  <a:cubicBezTo>
                    <a:pt x="180" y="867"/>
                    <a:pt x="180" y="867"/>
                    <a:pt x="180" y="867"/>
                  </a:cubicBezTo>
                  <a:cubicBezTo>
                    <a:pt x="180" y="30"/>
                    <a:pt x="180" y="30"/>
                    <a:pt x="180" y="30"/>
                  </a:cubicBezTo>
                  <a:cubicBezTo>
                    <a:pt x="478" y="30"/>
                    <a:pt x="478" y="30"/>
                    <a:pt x="478" y="30"/>
                  </a:cubicBezTo>
                  <a:cubicBezTo>
                    <a:pt x="512" y="30"/>
                    <a:pt x="538" y="56"/>
                    <a:pt x="53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
            <p:cNvSpPr>
              <a:spLocks/>
            </p:cNvSpPr>
            <p:nvPr/>
          </p:nvSpPr>
          <p:spPr bwMode="auto">
            <a:xfrm>
              <a:off x="4530725" y="2508251"/>
              <a:ext cx="84138" cy="501650"/>
            </a:xfrm>
            <a:custGeom>
              <a:avLst/>
              <a:gdLst>
                <a:gd name="T0" fmla="*/ 0 w 30"/>
                <a:gd name="T1" fmla="*/ 15 h 179"/>
                <a:gd name="T2" fmla="*/ 0 w 30"/>
                <a:gd name="T3" fmla="*/ 164 h 179"/>
                <a:gd name="T4" fmla="*/ 15 w 30"/>
                <a:gd name="T5" fmla="*/ 179 h 179"/>
                <a:gd name="T6" fmla="*/ 30 w 30"/>
                <a:gd name="T7" fmla="*/ 164 h 179"/>
                <a:gd name="T8" fmla="*/ 30 w 30"/>
                <a:gd name="T9" fmla="*/ 15 h 179"/>
                <a:gd name="T10" fmla="*/ 15 w 30"/>
                <a:gd name="T11" fmla="*/ 0 h 179"/>
                <a:gd name="T12" fmla="*/ 0 w 30"/>
                <a:gd name="T13" fmla="*/ 15 h 179"/>
              </a:gdLst>
              <a:ahLst/>
              <a:cxnLst>
                <a:cxn ang="0">
                  <a:pos x="T0" y="T1"/>
                </a:cxn>
                <a:cxn ang="0">
                  <a:pos x="T2" y="T3"/>
                </a:cxn>
                <a:cxn ang="0">
                  <a:pos x="T4" y="T5"/>
                </a:cxn>
                <a:cxn ang="0">
                  <a:pos x="T6" y="T7"/>
                </a:cxn>
                <a:cxn ang="0">
                  <a:pos x="T8" y="T9"/>
                </a:cxn>
                <a:cxn ang="0">
                  <a:pos x="T10" y="T11"/>
                </a:cxn>
                <a:cxn ang="0">
                  <a:pos x="T12" y="T13"/>
                </a:cxn>
              </a:cxnLst>
              <a:rect l="0" t="0" r="r" b="b"/>
              <a:pathLst>
                <a:path w="30" h="179">
                  <a:moveTo>
                    <a:pt x="0" y="15"/>
                  </a:moveTo>
                  <a:cubicBezTo>
                    <a:pt x="0" y="164"/>
                    <a:pt x="0" y="164"/>
                    <a:pt x="0" y="164"/>
                  </a:cubicBezTo>
                  <a:cubicBezTo>
                    <a:pt x="0" y="172"/>
                    <a:pt x="7" y="179"/>
                    <a:pt x="15" y="179"/>
                  </a:cubicBezTo>
                  <a:cubicBezTo>
                    <a:pt x="24" y="179"/>
                    <a:pt x="30" y="172"/>
                    <a:pt x="30" y="164"/>
                  </a:cubicBezTo>
                  <a:cubicBezTo>
                    <a:pt x="30" y="15"/>
                    <a:pt x="30" y="15"/>
                    <a:pt x="30" y="15"/>
                  </a:cubicBezTo>
                  <a:cubicBezTo>
                    <a:pt x="30" y="6"/>
                    <a:pt x="24"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p:cNvSpPr>
              <a:spLocks/>
            </p:cNvSpPr>
            <p:nvPr/>
          </p:nvSpPr>
          <p:spPr bwMode="auto">
            <a:xfrm>
              <a:off x="4530725" y="3429001"/>
              <a:ext cx="84138" cy="923925"/>
            </a:xfrm>
            <a:custGeom>
              <a:avLst/>
              <a:gdLst>
                <a:gd name="T0" fmla="*/ 0 w 30"/>
                <a:gd name="T1" fmla="*/ 15 h 329"/>
                <a:gd name="T2" fmla="*/ 0 w 30"/>
                <a:gd name="T3" fmla="*/ 314 h 329"/>
                <a:gd name="T4" fmla="*/ 15 w 30"/>
                <a:gd name="T5" fmla="*/ 329 h 329"/>
                <a:gd name="T6" fmla="*/ 30 w 30"/>
                <a:gd name="T7" fmla="*/ 314 h 329"/>
                <a:gd name="T8" fmla="*/ 30 w 30"/>
                <a:gd name="T9" fmla="*/ 15 h 329"/>
                <a:gd name="T10" fmla="*/ 15 w 30"/>
                <a:gd name="T11" fmla="*/ 0 h 329"/>
                <a:gd name="T12" fmla="*/ 0 w 30"/>
                <a:gd name="T13" fmla="*/ 15 h 329"/>
              </a:gdLst>
              <a:ahLst/>
              <a:cxnLst>
                <a:cxn ang="0">
                  <a:pos x="T0" y="T1"/>
                </a:cxn>
                <a:cxn ang="0">
                  <a:pos x="T2" y="T3"/>
                </a:cxn>
                <a:cxn ang="0">
                  <a:pos x="T4" y="T5"/>
                </a:cxn>
                <a:cxn ang="0">
                  <a:pos x="T6" y="T7"/>
                </a:cxn>
                <a:cxn ang="0">
                  <a:pos x="T8" y="T9"/>
                </a:cxn>
                <a:cxn ang="0">
                  <a:pos x="T10" y="T11"/>
                </a:cxn>
                <a:cxn ang="0">
                  <a:pos x="T12" y="T13"/>
                </a:cxn>
              </a:cxnLst>
              <a:rect l="0" t="0" r="r" b="b"/>
              <a:pathLst>
                <a:path w="30" h="329">
                  <a:moveTo>
                    <a:pt x="0" y="15"/>
                  </a:moveTo>
                  <a:cubicBezTo>
                    <a:pt x="0" y="314"/>
                    <a:pt x="0" y="314"/>
                    <a:pt x="0" y="314"/>
                  </a:cubicBezTo>
                  <a:cubicBezTo>
                    <a:pt x="0" y="322"/>
                    <a:pt x="7" y="329"/>
                    <a:pt x="15" y="329"/>
                  </a:cubicBezTo>
                  <a:cubicBezTo>
                    <a:pt x="24" y="329"/>
                    <a:pt x="30" y="322"/>
                    <a:pt x="30" y="314"/>
                  </a:cubicBezTo>
                  <a:cubicBezTo>
                    <a:pt x="30" y="15"/>
                    <a:pt x="30" y="15"/>
                    <a:pt x="30" y="15"/>
                  </a:cubicBezTo>
                  <a:cubicBezTo>
                    <a:pt x="30" y="7"/>
                    <a:pt x="24" y="0"/>
                    <a:pt x="15" y="0"/>
                  </a:cubicBezTo>
                  <a:cubicBezTo>
                    <a:pt x="7" y="0"/>
                    <a:pt x="0" y="7"/>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8"/>
            <p:cNvSpPr>
              <a:spLocks/>
            </p:cNvSpPr>
            <p:nvPr/>
          </p:nvSpPr>
          <p:spPr bwMode="auto">
            <a:xfrm>
              <a:off x="4784725" y="3935413"/>
              <a:ext cx="84138" cy="417513"/>
            </a:xfrm>
            <a:custGeom>
              <a:avLst/>
              <a:gdLst>
                <a:gd name="T0" fmla="*/ 0 w 30"/>
                <a:gd name="T1" fmla="*/ 15 h 149"/>
                <a:gd name="T2" fmla="*/ 0 w 30"/>
                <a:gd name="T3" fmla="*/ 134 h 149"/>
                <a:gd name="T4" fmla="*/ 15 w 30"/>
                <a:gd name="T5" fmla="*/ 149 h 149"/>
                <a:gd name="T6" fmla="*/ 30 w 30"/>
                <a:gd name="T7" fmla="*/ 134 h 149"/>
                <a:gd name="T8" fmla="*/ 30 w 30"/>
                <a:gd name="T9" fmla="*/ 15 h 149"/>
                <a:gd name="T10" fmla="*/ 15 w 30"/>
                <a:gd name="T11" fmla="*/ 0 h 149"/>
                <a:gd name="T12" fmla="*/ 0 w 30"/>
                <a:gd name="T13" fmla="*/ 15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0" y="15"/>
                  </a:moveTo>
                  <a:cubicBezTo>
                    <a:pt x="0" y="134"/>
                    <a:pt x="0" y="134"/>
                    <a:pt x="0" y="134"/>
                  </a:cubicBezTo>
                  <a:cubicBezTo>
                    <a:pt x="0" y="142"/>
                    <a:pt x="7" y="149"/>
                    <a:pt x="15" y="149"/>
                  </a:cubicBezTo>
                  <a:cubicBezTo>
                    <a:pt x="23" y="149"/>
                    <a:pt x="30" y="142"/>
                    <a:pt x="30" y="134"/>
                  </a:cubicBezTo>
                  <a:cubicBezTo>
                    <a:pt x="30" y="15"/>
                    <a:pt x="30" y="15"/>
                    <a:pt x="30" y="15"/>
                  </a:cubicBezTo>
                  <a:cubicBezTo>
                    <a:pt x="30" y="6"/>
                    <a:pt x="23"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p:cNvGrpSpPr/>
          <p:nvPr/>
        </p:nvGrpSpPr>
        <p:grpSpPr>
          <a:xfrm>
            <a:off x="2900180" y="3411318"/>
            <a:ext cx="475685" cy="749937"/>
            <a:chOff x="3775075" y="2170113"/>
            <a:chExt cx="1597025" cy="2517775"/>
          </a:xfrm>
          <a:solidFill>
            <a:schemeClr val="accent3"/>
          </a:solidFill>
        </p:grpSpPr>
        <p:sp>
          <p:nvSpPr>
            <p:cNvPr id="34" name="Freeform 5"/>
            <p:cNvSpPr>
              <a:spLocks noEditPoints="1"/>
            </p:cNvSpPr>
            <p:nvPr/>
          </p:nvSpPr>
          <p:spPr bwMode="auto">
            <a:xfrm>
              <a:off x="3775075" y="2170113"/>
              <a:ext cx="1597025" cy="2517775"/>
            </a:xfrm>
            <a:custGeom>
              <a:avLst/>
              <a:gdLst>
                <a:gd name="T0" fmla="*/ 0 w 568"/>
                <a:gd name="T1" fmla="*/ 90 h 896"/>
                <a:gd name="T2" fmla="*/ 0 w 568"/>
                <a:gd name="T3" fmla="*/ 807 h 896"/>
                <a:gd name="T4" fmla="*/ 90 w 568"/>
                <a:gd name="T5" fmla="*/ 896 h 896"/>
                <a:gd name="T6" fmla="*/ 478 w 568"/>
                <a:gd name="T7" fmla="*/ 896 h 896"/>
                <a:gd name="T8" fmla="*/ 568 w 568"/>
                <a:gd name="T9" fmla="*/ 807 h 896"/>
                <a:gd name="T10" fmla="*/ 568 w 568"/>
                <a:gd name="T11" fmla="*/ 90 h 896"/>
                <a:gd name="T12" fmla="*/ 478 w 568"/>
                <a:gd name="T13" fmla="*/ 0 h 896"/>
                <a:gd name="T14" fmla="*/ 90 w 568"/>
                <a:gd name="T15" fmla="*/ 0 h 896"/>
                <a:gd name="T16" fmla="*/ 0 w 568"/>
                <a:gd name="T17" fmla="*/ 90 h 896"/>
                <a:gd name="T18" fmla="*/ 30 w 568"/>
                <a:gd name="T19" fmla="*/ 807 h 896"/>
                <a:gd name="T20" fmla="*/ 30 w 568"/>
                <a:gd name="T21" fmla="*/ 90 h 896"/>
                <a:gd name="T22" fmla="*/ 90 w 568"/>
                <a:gd name="T23" fmla="*/ 30 h 896"/>
                <a:gd name="T24" fmla="*/ 150 w 568"/>
                <a:gd name="T25" fmla="*/ 30 h 896"/>
                <a:gd name="T26" fmla="*/ 150 w 568"/>
                <a:gd name="T27" fmla="*/ 867 h 896"/>
                <a:gd name="T28" fmla="*/ 90 w 568"/>
                <a:gd name="T29" fmla="*/ 867 h 896"/>
                <a:gd name="T30" fmla="*/ 30 w 568"/>
                <a:gd name="T31" fmla="*/ 807 h 896"/>
                <a:gd name="T32" fmla="*/ 538 w 568"/>
                <a:gd name="T33" fmla="*/ 90 h 896"/>
                <a:gd name="T34" fmla="*/ 538 w 568"/>
                <a:gd name="T35" fmla="*/ 807 h 896"/>
                <a:gd name="T36" fmla="*/ 478 w 568"/>
                <a:gd name="T37" fmla="*/ 867 h 896"/>
                <a:gd name="T38" fmla="*/ 180 w 568"/>
                <a:gd name="T39" fmla="*/ 867 h 896"/>
                <a:gd name="T40" fmla="*/ 180 w 568"/>
                <a:gd name="T41" fmla="*/ 30 h 896"/>
                <a:gd name="T42" fmla="*/ 478 w 568"/>
                <a:gd name="T43" fmla="*/ 30 h 896"/>
                <a:gd name="T44" fmla="*/ 538 w 568"/>
                <a:gd name="T45" fmla="*/ 9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896">
                  <a:moveTo>
                    <a:pt x="0" y="90"/>
                  </a:moveTo>
                  <a:cubicBezTo>
                    <a:pt x="0" y="807"/>
                    <a:pt x="0" y="807"/>
                    <a:pt x="0" y="807"/>
                  </a:cubicBezTo>
                  <a:cubicBezTo>
                    <a:pt x="0" y="857"/>
                    <a:pt x="40" y="896"/>
                    <a:pt x="90" y="896"/>
                  </a:cubicBezTo>
                  <a:cubicBezTo>
                    <a:pt x="478" y="896"/>
                    <a:pt x="478" y="896"/>
                    <a:pt x="478" y="896"/>
                  </a:cubicBezTo>
                  <a:cubicBezTo>
                    <a:pt x="529" y="896"/>
                    <a:pt x="568" y="857"/>
                    <a:pt x="568" y="807"/>
                  </a:cubicBezTo>
                  <a:cubicBezTo>
                    <a:pt x="568" y="90"/>
                    <a:pt x="568" y="90"/>
                    <a:pt x="568" y="90"/>
                  </a:cubicBezTo>
                  <a:cubicBezTo>
                    <a:pt x="568" y="40"/>
                    <a:pt x="529" y="0"/>
                    <a:pt x="478" y="0"/>
                  </a:cubicBezTo>
                  <a:cubicBezTo>
                    <a:pt x="90" y="0"/>
                    <a:pt x="90" y="0"/>
                    <a:pt x="90" y="0"/>
                  </a:cubicBezTo>
                  <a:cubicBezTo>
                    <a:pt x="40" y="0"/>
                    <a:pt x="0" y="40"/>
                    <a:pt x="0" y="90"/>
                  </a:cubicBezTo>
                  <a:close/>
                  <a:moveTo>
                    <a:pt x="30" y="807"/>
                  </a:moveTo>
                  <a:cubicBezTo>
                    <a:pt x="30" y="90"/>
                    <a:pt x="30" y="90"/>
                    <a:pt x="30" y="90"/>
                  </a:cubicBezTo>
                  <a:cubicBezTo>
                    <a:pt x="30" y="56"/>
                    <a:pt x="57" y="30"/>
                    <a:pt x="90" y="30"/>
                  </a:cubicBezTo>
                  <a:cubicBezTo>
                    <a:pt x="150" y="30"/>
                    <a:pt x="150" y="30"/>
                    <a:pt x="150" y="30"/>
                  </a:cubicBezTo>
                  <a:cubicBezTo>
                    <a:pt x="150" y="867"/>
                    <a:pt x="150" y="867"/>
                    <a:pt x="150" y="867"/>
                  </a:cubicBezTo>
                  <a:cubicBezTo>
                    <a:pt x="90" y="867"/>
                    <a:pt x="90" y="867"/>
                    <a:pt x="90" y="867"/>
                  </a:cubicBezTo>
                  <a:cubicBezTo>
                    <a:pt x="57" y="867"/>
                    <a:pt x="30" y="840"/>
                    <a:pt x="30" y="807"/>
                  </a:cubicBezTo>
                  <a:close/>
                  <a:moveTo>
                    <a:pt x="538" y="90"/>
                  </a:moveTo>
                  <a:cubicBezTo>
                    <a:pt x="538" y="807"/>
                    <a:pt x="538" y="807"/>
                    <a:pt x="538" y="807"/>
                  </a:cubicBezTo>
                  <a:cubicBezTo>
                    <a:pt x="538" y="840"/>
                    <a:pt x="512" y="867"/>
                    <a:pt x="478" y="867"/>
                  </a:cubicBezTo>
                  <a:cubicBezTo>
                    <a:pt x="180" y="867"/>
                    <a:pt x="180" y="867"/>
                    <a:pt x="180" y="867"/>
                  </a:cubicBezTo>
                  <a:cubicBezTo>
                    <a:pt x="180" y="30"/>
                    <a:pt x="180" y="30"/>
                    <a:pt x="180" y="30"/>
                  </a:cubicBezTo>
                  <a:cubicBezTo>
                    <a:pt x="478" y="30"/>
                    <a:pt x="478" y="30"/>
                    <a:pt x="478" y="30"/>
                  </a:cubicBezTo>
                  <a:cubicBezTo>
                    <a:pt x="512" y="30"/>
                    <a:pt x="538" y="56"/>
                    <a:pt x="53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
            <p:cNvSpPr>
              <a:spLocks/>
            </p:cNvSpPr>
            <p:nvPr/>
          </p:nvSpPr>
          <p:spPr bwMode="auto">
            <a:xfrm>
              <a:off x="4530725" y="2508251"/>
              <a:ext cx="84138" cy="501650"/>
            </a:xfrm>
            <a:custGeom>
              <a:avLst/>
              <a:gdLst>
                <a:gd name="T0" fmla="*/ 0 w 30"/>
                <a:gd name="T1" fmla="*/ 15 h 179"/>
                <a:gd name="T2" fmla="*/ 0 w 30"/>
                <a:gd name="T3" fmla="*/ 164 h 179"/>
                <a:gd name="T4" fmla="*/ 15 w 30"/>
                <a:gd name="T5" fmla="*/ 179 h 179"/>
                <a:gd name="T6" fmla="*/ 30 w 30"/>
                <a:gd name="T7" fmla="*/ 164 h 179"/>
                <a:gd name="T8" fmla="*/ 30 w 30"/>
                <a:gd name="T9" fmla="*/ 15 h 179"/>
                <a:gd name="T10" fmla="*/ 15 w 30"/>
                <a:gd name="T11" fmla="*/ 0 h 179"/>
                <a:gd name="T12" fmla="*/ 0 w 30"/>
                <a:gd name="T13" fmla="*/ 15 h 179"/>
              </a:gdLst>
              <a:ahLst/>
              <a:cxnLst>
                <a:cxn ang="0">
                  <a:pos x="T0" y="T1"/>
                </a:cxn>
                <a:cxn ang="0">
                  <a:pos x="T2" y="T3"/>
                </a:cxn>
                <a:cxn ang="0">
                  <a:pos x="T4" y="T5"/>
                </a:cxn>
                <a:cxn ang="0">
                  <a:pos x="T6" y="T7"/>
                </a:cxn>
                <a:cxn ang="0">
                  <a:pos x="T8" y="T9"/>
                </a:cxn>
                <a:cxn ang="0">
                  <a:pos x="T10" y="T11"/>
                </a:cxn>
                <a:cxn ang="0">
                  <a:pos x="T12" y="T13"/>
                </a:cxn>
              </a:cxnLst>
              <a:rect l="0" t="0" r="r" b="b"/>
              <a:pathLst>
                <a:path w="30" h="179">
                  <a:moveTo>
                    <a:pt x="0" y="15"/>
                  </a:moveTo>
                  <a:cubicBezTo>
                    <a:pt x="0" y="164"/>
                    <a:pt x="0" y="164"/>
                    <a:pt x="0" y="164"/>
                  </a:cubicBezTo>
                  <a:cubicBezTo>
                    <a:pt x="0" y="172"/>
                    <a:pt x="7" y="179"/>
                    <a:pt x="15" y="179"/>
                  </a:cubicBezTo>
                  <a:cubicBezTo>
                    <a:pt x="24" y="179"/>
                    <a:pt x="30" y="172"/>
                    <a:pt x="30" y="164"/>
                  </a:cubicBezTo>
                  <a:cubicBezTo>
                    <a:pt x="30" y="15"/>
                    <a:pt x="30" y="15"/>
                    <a:pt x="30" y="15"/>
                  </a:cubicBezTo>
                  <a:cubicBezTo>
                    <a:pt x="30" y="6"/>
                    <a:pt x="24"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p:cNvSpPr>
            <p:nvPr/>
          </p:nvSpPr>
          <p:spPr bwMode="auto">
            <a:xfrm>
              <a:off x="4530725" y="3429001"/>
              <a:ext cx="84138" cy="923925"/>
            </a:xfrm>
            <a:custGeom>
              <a:avLst/>
              <a:gdLst>
                <a:gd name="T0" fmla="*/ 0 w 30"/>
                <a:gd name="T1" fmla="*/ 15 h 329"/>
                <a:gd name="T2" fmla="*/ 0 w 30"/>
                <a:gd name="T3" fmla="*/ 314 h 329"/>
                <a:gd name="T4" fmla="*/ 15 w 30"/>
                <a:gd name="T5" fmla="*/ 329 h 329"/>
                <a:gd name="T6" fmla="*/ 30 w 30"/>
                <a:gd name="T7" fmla="*/ 314 h 329"/>
                <a:gd name="T8" fmla="*/ 30 w 30"/>
                <a:gd name="T9" fmla="*/ 15 h 329"/>
                <a:gd name="T10" fmla="*/ 15 w 30"/>
                <a:gd name="T11" fmla="*/ 0 h 329"/>
                <a:gd name="T12" fmla="*/ 0 w 30"/>
                <a:gd name="T13" fmla="*/ 15 h 329"/>
              </a:gdLst>
              <a:ahLst/>
              <a:cxnLst>
                <a:cxn ang="0">
                  <a:pos x="T0" y="T1"/>
                </a:cxn>
                <a:cxn ang="0">
                  <a:pos x="T2" y="T3"/>
                </a:cxn>
                <a:cxn ang="0">
                  <a:pos x="T4" y="T5"/>
                </a:cxn>
                <a:cxn ang="0">
                  <a:pos x="T6" y="T7"/>
                </a:cxn>
                <a:cxn ang="0">
                  <a:pos x="T8" y="T9"/>
                </a:cxn>
                <a:cxn ang="0">
                  <a:pos x="T10" y="T11"/>
                </a:cxn>
                <a:cxn ang="0">
                  <a:pos x="T12" y="T13"/>
                </a:cxn>
              </a:cxnLst>
              <a:rect l="0" t="0" r="r" b="b"/>
              <a:pathLst>
                <a:path w="30" h="329">
                  <a:moveTo>
                    <a:pt x="0" y="15"/>
                  </a:moveTo>
                  <a:cubicBezTo>
                    <a:pt x="0" y="314"/>
                    <a:pt x="0" y="314"/>
                    <a:pt x="0" y="314"/>
                  </a:cubicBezTo>
                  <a:cubicBezTo>
                    <a:pt x="0" y="322"/>
                    <a:pt x="7" y="329"/>
                    <a:pt x="15" y="329"/>
                  </a:cubicBezTo>
                  <a:cubicBezTo>
                    <a:pt x="24" y="329"/>
                    <a:pt x="30" y="322"/>
                    <a:pt x="30" y="314"/>
                  </a:cubicBezTo>
                  <a:cubicBezTo>
                    <a:pt x="30" y="15"/>
                    <a:pt x="30" y="15"/>
                    <a:pt x="30" y="15"/>
                  </a:cubicBezTo>
                  <a:cubicBezTo>
                    <a:pt x="30" y="7"/>
                    <a:pt x="24" y="0"/>
                    <a:pt x="15" y="0"/>
                  </a:cubicBezTo>
                  <a:cubicBezTo>
                    <a:pt x="7" y="0"/>
                    <a:pt x="0" y="7"/>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
            <p:cNvSpPr>
              <a:spLocks/>
            </p:cNvSpPr>
            <p:nvPr/>
          </p:nvSpPr>
          <p:spPr bwMode="auto">
            <a:xfrm>
              <a:off x="4784725" y="3935413"/>
              <a:ext cx="84138" cy="417513"/>
            </a:xfrm>
            <a:custGeom>
              <a:avLst/>
              <a:gdLst>
                <a:gd name="T0" fmla="*/ 0 w 30"/>
                <a:gd name="T1" fmla="*/ 15 h 149"/>
                <a:gd name="T2" fmla="*/ 0 w 30"/>
                <a:gd name="T3" fmla="*/ 134 h 149"/>
                <a:gd name="T4" fmla="*/ 15 w 30"/>
                <a:gd name="T5" fmla="*/ 149 h 149"/>
                <a:gd name="T6" fmla="*/ 30 w 30"/>
                <a:gd name="T7" fmla="*/ 134 h 149"/>
                <a:gd name="T8" fmla="*/ 30 w 30"/>
                <a:gd name="T9" fmla="*/ 15 h 149"/>
                <a:gd name="T10" fmla="*/ 15 w 30"/>
                <a:gd name="T11" fmla="*/ 0 h 149"/>
                <a:gd name="T12" fmla="*/ 0 w 30"/>
                <a:gd name="T13" fmla="*/ 15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0" y="15"/>
                  </a:moveTo>
                  <a:cubicBezTo>
                    <a:pt x="0" y="134"/>
                    <a:pt x="0" y="134"/>
                    <a:pt x="0" y="134"/>
                  </a:cubicBezTo>
                  <a:cubicBezTo>
                    <a:pt x="0" y="142"/>
                    <a:pt x="7" y="149"/>
                    <a:pt x="15" y="149"/>
                  </a:cubicBezTo>
                  <a:cubicBezTo>
                    <a:pt x="23" y="149"/>
                    <a:pt x="30" y="142"/>
                    <a:pt x="30" y="134"/>
                  </a:cubicBezTo>
                  <a:cubicBezTo>
                    <a:pt x="30" y="15"/>
                    <a:pt x="30" y="15"/>
                    <a:pt x="30" y="15"/>
                  </a:cubicBezTo>
                  <a:cubicBezTo>
                    <a:pt x="30" y="6"/>
                    <a:pt x="23"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p:cNvGrpSpPr/>
          <p:nvPr/>
        </p:nvGrpSpPr>
        <p:grpSpPr>
          <a:xfrm>
            <a:off x="3627573" y="3625224"/>
            <a:ext cx="340004" cy="536030"/>
            <a:chOff x="3775075" y="2170113"/>
            <a:chExt cx="1597025" cy="2517775"/>
          </a:xfrm>
          <a:solidFill>
            <a:schemeClr val="accent3"/>
          </a:solidFill>
        </p:grpSpPr>
        <p:sp>
          <p:nvSpPr>
            <p:cNvPr id="45" name="Freeform 5"/>
            <p:cNvSpPr>
              <a:spLocks noEditPoints="1"/>
            </p:cNvSpPr>
            <p:nvPr/>
          </p:nvSpPr>
          <p:spPr bwMode="auto">
            <a:xfrm>
              <a:off x="3775075" y="2170113"/>
              <a:ext cx="1597025" cy="2517775"/>
            </a:xfrm>
            <a:custGeom>
              <a:avLst/>
              <a:gdLst>
                <a:gd name="T0" fmla="*/ 0 w 568"/>
                <a:gd name="T1" fmla="*/ 90 h 896"/>
                <a:gd name="T2" fmla="*/ 0 w 568"/>
                <a:gd name="T3" fmla="*/ 807 h 896"/>
                <a:gd name="T4" fmla="*/ 90 w 568"/>
                <a:gd name="T5" fmla="*/ 896 h 896"/>
                <a:gd name="T6" fmla="*/ 478 w 568"/>
                <a:gd name="T7" fmla="*/ 896 h 896"/>
                <a:gd name="T8" fmla="*/ 568 w 568"/>
                <a:gd name="T9" fmla="*/ 807 h 896"/>
                <a:gd name="T10" fmla="*/ 568 w 568"/>
                <a:gd name="T11" fmla="*/ 90 h 896"/>
                <a:gd name="T12" fmla="*/ 478 w 568"/>
                <a:gd name="T13" fmla="*/ 0 h 896"/>
                <a:gd name="T14" fmla="*/ 90 w 568"/>
                <a:gd name="T15" fmla="*/ 0 h 896"/>
                <a:gd name="T16" fmla="*/ 0 w 568"/>
                <a:gd name="T17" fmla="*/ 90 h 896"/>
                <a:gd name="T18" fmla="*/ 30 w 568"/>
                <a:gd name="T19" fmla="*/ 807 h 896"/>
                <a:gd name="T20" fmla="*/ 30 w 568"/>
                <a:gd name="T21" fmla="*/ 90 h 896"/>
                <a:gd name="T22" fmla="*/ 90 w 568"/>
                <a:gd name="T23" fmla="*/ 30 h 896"/>
                <a:gd name="T24" fmla="*/ 150 w 568"/>
                <a:gd name="T25" fmla="*/ 30 h 896"/>
                <a:gd name="T26" fmla="*/ 150 w 568"/>
                <a:gd name="T27" fmla="*/ 867 h 896"/>
                <a:gd name="T28" fmla="*/ 90 w 568"/>
                <a:gd name="T29" fmla="*/ 867 h 896"/>
                <a:gd name="T30" fmla="*/ 30 w 568"/>
                <a:gd name="T31" fmla="*/ 807 h 896"/>
                <a:gd name="T32" fmla="*/ 538 w 568"/>
                <a:gd name="T33" fmla="*/ 90 h 896"/>
                <a:gd name="T34" fmla="*/ 538 w 568"/>
                <a:gd name="T35" fmla="*/ 807 h 896"/>
                <a:gd name="T36" fmla="*/ 478 w 568"/>
                <a:gd name="T37" fmla="*/ 867 h 896"/>
                <a:gd name="T38" fmla="*/ 180 w 568"/>
                <a:gd name="T39" fmla="*/ 867 h 896"/>
                <a:gd name="T40" fmla="*/ 180 w 568"/>
                <a:gd name="T41" fmla="*/ 30 h 896"/>
                <a:gd name="T42" fmla="*/ 478 w 568"/>
                <a:gd name="T43" fmla="*/ 30 h 896"/>
                <a:gd name="T44" fmla="*/ 538 w 568"/>
                <a:gd name="T45" fmla="*/ 9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896">
                  <a:moveTo>
                    <a:pt x="0" y="90"/>
                  </a:moveTo>
                  <a:cubicBezTo>
                    <a:pt x="0" y="807"/>
                    <a:pt x="0" y="807"/>
                    <a:pt x="0" y="807"/>
                  </a:cubicBezTo>
                  <a:cubicBezTo>
                    <a:pt x="0" y="857"/>
                    <a:pt x="40" y="896"/>
                    <a:pt x="90" y="896"/>
                  </a:cubicBezTo>
                  <a:cubicBezTo>
                    <a:pt x="478" y="896"/>
                    <a:pt x="478" y="896"/>
                    <a:pt x="478" y="896"/>
                  </a:cubicBezTo>
                  <a:cubicBezTo>
                    <a:pt x="529" y="896"/>
                    <a:pt x="568" y="857"/>
                    <a:pt x="568" y="807"/>
                  </a:cubicBezTo>
                  <a:cubicBezTo>
                    <a:pt x="568" y="90"/>
                    <a:pt x="568" y="90"/>
                    <a:pt x="568" y="90"/>
                  </a:cubicBezTo>
                  <a:cubicBezTo>
                    <a:pt x="568" y="40"/>
                    <a:pt x="529" y="0"/>
                    <a:pt x="478" y="0"/>
                  </a:cubicBezTo>
                  <a:cubicBezTo>
                    <a:pt x="90" y="0"/>
                    <a:pt x="90" y="0"/>
                    <a:pt x="90" y="0"/>
                  </a:cubicBezTo>
                  <a:cubicBezTo>
                    <a:pt x="40" y="0"/>
                    <a:pt x="0" y="40"/>
                    <a:pt x="0" y="90"/>
                  </a:cubicBezTo>
                  <a:close/>
                  <a:moveTo>
                    <a:pt x="30" y="807"/>
                  </a:moveTo>
                  <a:cubicBezTo>
                    <a:pt x="30" y="90"/>
                    <a:pt x="30" y="90"/>
                    <a:pt x="30" y="90"/>
                  </a:cubicBezTo>
                  <a:cubicBezTo>
                    <a:pt x="30" y="56"/>
                    <a:pt x="57" y="30"/>
                    <a:pt x="90" y="30"/>
                  </a:cubicBezTo>
                  <a:cubicBezTo>
                    <a:pt x="150" y="30"/>
                    <a:pt x="150" y="30"/>
                    <a:pt x="150" y="30"/>
                  </a:cubicBezTo>
                  <a:cubicBezTo>
                    <a:pt x="150" y="867"/>
                    <a:pt x="150" y="867"/>
                    <a:pt x="150" y="867"/>
                  </a:cubicBezTo>
                  <a:cubicBezTo>
                    <a:pt x="90" y="867"/>
                    <a:pt x="90" y="867"/>
                    <a:pt x="90" y="867"/>
                  </a:cubicBezTo>
                  <a:cubicBezTo>
                    <a:pt x="57" y="867"/>
                    <a:pt x="30" y="840"/>
                    <a:pt x="30" y="807"/>
                  </a:cubicBezTo>
                  <a:close/>
                  <a:moveTo>
                    <a:pt x="538" y="90"/>
                  </a:moveTo>
                  <a:cubicBezTo>
                    <a:pt x="538" y="807"/>
                    <a:pt x="538" y="807"/>
                    <a:pt x="538" y="807"/>
                  </a:cubicBezTo>
                  <a:cubicBezTo>
                    <a:pt x="538" y="840"/>
                    <a:pt x="512" y="867"/>
                    <a:pt x="478" y="867"/>
                  </a:cubicBezTo>
                  <a:cubicBezTo>
                    <a:pt x="180" y="867"/>
                    <a:pt x="180" y="867"/>
                    <a:pt x="180" y="867"/>
                  </a:cubicBezTo>
                  <a:cubicBezTo>
                    <a:pt x="180" y="30"/>
                    <a:pt x="180" y="30"/>
                    <a:pt x="180" y="30"/>
                  </a:cubicBezTo>
                  <a:cubicBezTo>
                    <a:pt x="478" y="30"/>
                    <a:pt x="478" y="30"/>
                    <a:pt x="478" y="30"/>
                  </a:cubicBezTo>
                  <a:cubicBezTo>
                    <a:pt x="512" y="30"/>
                    <a:pt x="538" y="56"/>
                    <a:pt x="53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
            <p:cNvSpPr>
              <a:spLocks/>
            </p:cNvSpPr>
            <p:nvPr/>
          </p:nvSpPr>
          <p:spPr bwMode="auto">
            <a:xfrm>
              <a:off x="4530725" y="2508251"/>
              <a:ext cx="84138" cy="501650"/>
            </a:xfrm>
            <a:custGeom>
              <a:avLst/>
              <a:gdLst>
                <a:gd name="T0" fmla="*/ 0 w 30"/>
                <a:gd name="T1" fmla="*/ 15 h 179"/>
                <a:gd name="T2" fmla="*/ 0 w 30"/>
                <a:gd name="T3" fmla="*/ 164 h 179"/>
                <a:gd name="T4" fmla="*/ 15 w 30"/>
                <a:gd name="T5" fmla="*/ 179 h 179"/>
                <a:gd name="T6" fmla="*/ 30 w 30"/>
                <a:gd name="T7" fmla="*/ 164 h 179"/>
                <a:gd name="T8" fmla="*/ 30 w 30"/>
                <a:gd name="T9" fmla="*/ 15 h 179"/>
                <a:gd name="T10" fmla="*/ 15 w 30"/>
                <a:gd name="T11" fmla="*/ 0 h 179"/>
                <a:gd name="T12" fmla="*/ 0 w 30"/>
                <a:gd name="T13" fmla="*/ 15 h 179"/>
              </a:gdLst>
              <a:ahLst/>
              <a:cxnLst>
                <a:cxn ang="0">
                  <a:pos x="T0" y="T1"/>
                </a:cxn>
                <a:cxn ang="0">
                  <a:pos x="T2" y="T3"/>
                </a:cxn>
                <a:cxn ang="0">
                  <a:pos x="T4" y="T5"/>
                </a:cxn>
                <a:cxn ang="0">
                  <a:pos x="T6" y="T7"/>
                </a:cxn>
                <a:cxn ang="0">
                  <a:pos x="T8" y="T9"/>
                </a:cxn>
                <a:cxn ang="0">
                  <a:pos x="T10" y="T11"/>
                </a:cxn>
                <a:cxn ang="0">
                  <a:pos x="T12" y="T13"/>
                </a:cxn>
              </a:cxnLst>
              <a:rect l="0" t="0" r="r" b="b"/>
              <a:pathLst>
                <a:path w="30" h="179">
                  <a:moveTo>
                    <a:pt x="0" y="15"/>
                  </a:moveTo>
                  <a:cubicBezTo>
                    <a:pt x="0" y="164"/>
                    <a:pt x="0" y="164"/>
                    <a:pt x="0" y="164"/>
                  </a:cubicBezTo>
                  <a:cubicBezTo>
                    <a:pt x="0" y="172"/>
                    <a:pt x="7" y="179"/>
                    <a:pt x="15" y="179"/>
                  </a:cubicBezTo>
                  <a:cubicBezTo>
                    <a:pt x="24" y="179"/>
                    <a:pt x="30" y="172"/>
                    <a:pt x="30" y="164"/>
                  </a:cubicBezTo>
                  <a:cubicBezTo>
                    <a:pt x="30" y="15"/>
                    <a:pt x="30" y="15"/>
                    <a:pt x="30" y="15"/>
                  </a:cubicBezTo>
                  <a:cubicBezTo>
                    <a:pt x="30" y="6"/>
                    <a:pt x="24"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7"/>
            <p:cNvSpPr>
              <a:spLocks/>
            </p:cNvSpPr>
            <p:nvPr/>
          </p:nvSpPr>
          <p:spPr bwMode="auto">
            <a:xfrm>
              <a:off x="4530725" y="3429001"/>
              <a:ext cx="84138" cy="923925"/>
            </a:xfrm>
            <a:custGeom>
              <a:avLst/>
              <a:gdLst>
                <a:gd name="T0" fmla="*/ 0 w 30"/>
                <a:gd name="T1" fmla="*/ 15 h 329"/>
                <a:gd name="T2" fmla="*/ 0 w 30"/>
                <a:gd name="T3" fmla="*/ 314 h 329"/>
                <a:gd name="T4" fmla="*/ 15 w 30"/>
                <a:gd name="T5" fmla="*/ 329 h 329"/>
                <a:gd name="T6" fmla="*/ 30 w 30"/>
                <a:gd name="T7" fmla="*/ 314 h 329"/>
                <a:gd name="T8" fmla="*/ 30 w 30"/>
                <a:gd name="T9" fmla="*/ 15 h 329"/>
                <a:gd name="T10" fmla="*/ 15 w 30"/>
                <a:gd name="T11" fmla="*/ 0 h 329"/>
                <a:gd name="T12" fmla="*/ 0 w 30"/>
                <a:gd name="T13" fmla="*/ 15 h 329"/>
              </a:gdLst>
              <a:ahLst/>
              <a:cxnLst>
                <a:cxn ang="0">
                  <a:pos x="T0" y="T1"/>
                </a:cxn>
                <a:cxn ang="0">
                  <a:pos x="T2" y="T3"/>
                </a:cxn>
                <a:cxn ang="0">
                  <a:pos x="T4" y="T5"/>
                </a:cxn>
                <a:cxn ang="0">
                  <a:pos x="T6" y="T7"/>
                </a:cxn>
                <a:cxn ang="0">
                  <a:pos x="T8" y="T9"/>
                </a:cxn>
                <a:cxn ang="0">
                  <a:pos x="T10" y="T11"/>
                </a:cxn>
                <a:cxn ang="0">
                  <a:pos x="T12" y="T13"/>
                </a:cxn>
              </a:cxnLst>
              <a:rect l="0" t="0" r="r" b="b"/>
              <a:pathLst>
                <a:path w="30" h="329">
                  <a:moveTo>
                    <a:pt x="0" y="15"/>
                  </a:moveTo>
                  <a:cubicBezTo>
                    <a:pt x="0" y="314"/>
                    <a:pt x="0" y="314"/>
                    <a:pt x="0" y="314"/>
                  </a:cubicBezTo>
                  <a:cubicBezTo>
                    <a:pt x="0" y="322"/>
                    <a:pt x="7" y="329"/>
                    <a:pt x="15" y="329"/>
                  </a:cubicBezTo>
                  <a:cubicBezTo>
                    <a:pt x="24" y="329"/>
                    <a:pt x="30" y="322"/>
                    <a:pt x="30" y="314"/>
                  </a:cubicBezTo>
                  <a:cubicBezTo>
                    <a:pt x="30" y="15"/>
                    <a:pt x="30" y="15"/>
                    <a:pt x="30" y="15"/>
                  </a:cubicBezTo>
                  <a:cubicBezTo>
                    <a:pt x="30" y="7"/>
                    <a:pt x="24" y="0"/>
                    <a:pt x="15" y="0"/>
                  </a:cubicBezTo>
                  <a:cubicBezTo>
                    <a:pt x="7" y="0"/>
                    <a:pt x="0" y="7"/>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
            <p:cNvSpPr>
              <a:spLocks/>
            </p:cNvSpPr>
            <p:nvPr/>
          </p:nvSpPr>
          <p:spPr bwMode="auto">
            <a:xfrm>
              <a:off x="4784725" y="3935413"/>
              <a:ext cx="84138" cy="417513"/>
            </a:xfrm>
            <a:custGeom>
              <a:avLst/>
              <a:gdLst>
                <a:gd name="T0" fmla="*/ 0 w 30"/>
                <a:gd name="T1" fmla="*/ 15 h 149"/>
                <a:gd name="T2" fmla="*/ 0 w 30"/>
                <a:gd name="T3" fmla="*/ 134 h 149"/>
                <a:gd name="T4" fmla="*/ 15 w 30"/>
                <a:gd name="T5" fmla="*/ 149 h 149"/>
                <a:gd name="T6" fmla="*/ 30 w 30"/>
                <a:gd name="T7" fmla="*/ 134 h 149"/>
                <a:gd name="T8" fmla="*/ 30 w 30"/>
                <a:gd name="T9" fmla="*/ 15 h 149"/>
                <a:gd name="T10" fmla="*/ 15 w 30"/>
                <a:gd name="T11" fmla="*/ 0 h 149"/>
                <a:gd name="T12" fmla="*/ 0 w 30"/>
                <a:gd name="T13" fmla="*/ 15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0" y="15"/>
                  </a:moveTo>
                  <a:cubicBezTo>
                    <a:pt x="0" y="134"/>
                    <a:pt x="0" y="134"/>
                    <a:pt x="0" y="134"/>
                  </a:cubicBezTo>
                  <a:cubicBezTo>
                    <a:pt x="0" y="142"/>
                    <a:pt x="7" y="149"/>
                    <a:pt x="15" y="149"/>
                  </a:cubicBezTo>
                  <a:cubicBezTo>
                    <a:pt x="23" y="149"/>
                    <a:pt x="30" y="142"/>
                    <a:pt x="30" y="134"/>
                  </a:cubicBezTo>
                  <a:cubicBezTo>
                    <a:pt x="30" y="15"/>
                    <a:pt x="30" y="15"/>
                    <a:pt x="30" y="15"/>
                  </a:cubicBezTo>
                  <a:cubicBezTo>
                    <a:pt x="30" y="6"/>
                    <a:pt x="23"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Rectangle 12"/>
          <p:cNvSpPr/>
          <p:nvPr/>
        </p:nvSpPr>
        <p:spPr>
          <a:xfrm>
            <a:off x="1069559" y="4232121"/>
            <a:ext cx="641201" cy="276999"/>
          </a:xfrm>
          <a:prstGeom prst="rect">
            <a:avLst/>
          </a:prstGeom>
        </p:spPr>
        <p:txBody>
          <a:bodyPr wrap="none" lIns="0" tIns="0" rIns="0" bIns="0">
            <a:noAutofit/>
          </a:bodyPr>
          <a:lstStyle/>
          <a:p>
            <a:pPr algn="ctr"/>
            <a:r>
              <a:rPr lang="en-US" sz="1600" b="1" dirty="0" smtClean="0">
                <a:solidFill>
                  <a:srgbClr val="CECECE"/>
                </a:solidFill>
              </a:rPr>
              <a:t>$2,500</a:t>
            </a:r>
            <a:endParaRPr lang="en-US" sz="1600" dirty="0">
              <a:solidFill>
                <a:srgbClr val="CECECE"/>
              </a:solidFill>
            </a:endParaRPr>
          </a:p>
        </p:txBody>
      </p:sp>
      <p:sp>
        <p:nvSpPr>
          <p:cNvPr id="50" name="Rectangle 49"/>
          <p:cNvSpPr/>
          <p:nvPr/>
        </p:nvSpPr>
        <p:spPr>
          <a:xfrm>
            <a:off x="2016890" y="4232121"/>
            <a:ext cx="641201" cy="276999"/>
          </a:xfrm>
          <a:prstGeom prst="rect">
            <a:avLst/>
          </a:prstGeom>
        </p:spPr>
        <p:txBody>
          <a:bodyPr wrap="none" lIns="0" tIns="0" rIns="0" bIns="0">
            <a:noAutofit/>
          </a:bodyPr>
          <a:lstStyle/>
          <a:p>
            <a:pPr algn="ctr"/>
            <a:r>
              <a:rPr lang="en-US" sz="1600" b="1" dirty="0" smtClean="0">
                <a:solidFill>
                  <a:srgbClr val="CECECE"/>
                </a:solidFill>
              </a:rPr>
              <a:t>$1,000</a:t>
            </a:r>
            <a:endParaRPr lang="en-US" sz="1600" dirty="0">
              <a:solidFill>
                <a:srgbClr val="CECECE"/>
              </a:solidFill>
            </a:endParaRPr>
          </a:p>
        </p:txBody>
      </p:sp>
      <p:sp>
        <p:nvSpPr>
          <p:cNvPr id="51" name="Rectangle 50"/>
          <p:cNvSpPr/>
          <p:nvPr/>
        </p:nvSpPr>
        <p:spPr>
          <a:xfrm>
            <a:off x="2807804" y="4232121"/>
            <a:ext cx="641201" cy="276999"/>
          </a:xfrm>
          <a:prstGeom prst="rect">
            <a:avLst/>
          </a:prstGeom>
        </p:spPr>
        <p:txBody>
          <a:bodyPr wrap="none" lIns="0" tIns="0" rIns="0" bIns="0">
            <a:noAutofit/>
          </a:bodyPr>
          <a:lstStyle/>
          <a:p>
            <a:pPr algn="ctr"/>
            <a:r>
              <a:rPr lang="en-US" sz="1600" b="1" dirty="0" smtClean="0">
                <a:solidFill>
                  <a:schemeClr val="accent6"/>
                </a:solidFill>
              </a:rPr>
              <a:t>$500</a:t>
            </a:r>
            <a:endParaRPr lang="en-US" sz="1600" dirty="0">
              <a:solidFill>
                <a:schemeClr val="accent6"/>
              </a:solidFill>
            </a:endParaRPr>
          </a:p>
        </p:txBody>
      </p:sp>
      <p:sp>
        <p:nvSpPr>
          <p:cNvPr id="52" name="Rectangle 51"/>
          <p:cNvSpPr/>
          <p:nvPr/>
        </p:nvSpPr>
        <p:spPr>
          <a:xfrm>
            <a:off x="3476805" y="4232121"/>
            <a:ext cx="641201" cy="276999"/>
          </a:xfrm>
          <a:prstGeom prst="rect">
            <a:avLst/>
          </a:prstGeom>
        </p:spPr>
        <p:txBody>
          <a:bodyPr wrap="none" lIns="0" tIns="0" rIns="0" bIns="0">
            <a:noAutofit/>
          </a:bodyPr>
          <a:lstStyle/>
          <a:p>
            <a:pPr algn="ctr"/>
            <a:r>
              <a:rPr lang="en-US" sz="1600" b="1" dirty="0" smtClean="0">
                <a:solidFill>
                  <a:schemeClr val="accent6"/>
                </a:solidFill>
              </a:rPr>
              <a:t>$200</a:t>
            </a:r>
            <a:endParaRPr lang="en-US" sz="1600" dirty="0">
              <a:solidFill>
                <a:schemeClr val="accent6"/>
              </a:solidFill>
            </a:endParaRPr>
          </a:p>
        </p:txBody>
      </p:sp>
      <p:grpSp>
        <p:nvGrpSpPr>
          <p:cNvPr id="53" name="Group 52"/>
          <p:cNvGrpSpPr/>
          <p:nvPr/>
        </p:nvGrpSpPr>
        <p:grpSpPr>
          <a:xfrm>
            <a:off x="5199759" y="2955553"/>
            <a:ext cx="769757" cy="1213553"/>
            <a:chOff x="3775075" y="2170113"/>
            <a:chExt cx="1597025" cy="2517775"/>
          </a:xfrm>
          <a:solidFill>
            <a:schemeClr val="accent3"/>
          </a:solidFill>
        </p:grpSpPr>
        <p:sp>
          <p:nvSpPr>
            <p:cNvPr id="54" name="Freeform 5"/>
            <p:cNvSpPr>
              <a:spLocks noEditPoints="1"/>
            </p:cNvSpPr>
            <p:nvPr/>
          </p:nvSpPr>
          <p:spPr bwMode="auto">
            <a:xfrm>
              <a:off x="3775075" y="2170113"/>
              <a:ext cx="1597025" cy="2517775"/>
            </a:xfrm>
            <a:custGeom>
              <a:avLst/>
              <a:gdLst>
                <a:gd name="T0" fmla="*/ 0 w 568"/>
                <a:gd name="T1" fmla="*/ 90 h 896"/>
                <a:gd name="T2" fmla="*/ 0 w 568"/>
                <a:gd name="T3" fmla="*/ 807 h 896"/>
                <a:gd name="T4" fmla="*/ 90 w 568"/>
                <a:gd name="T5" fmla="*/ 896 h 896"/>
                <a:gd name="T6" fmla="*/ 478 w 568"/>
                <a:gd name="T7" fmla="*/ 896 h 896"/>
                <a:gd name="T8" fmla="*/ 568 w 568"/>
                <a:gd name="T9" fmla="*/ 807 h 896"/>
                <a:gd name="T10" fmla="*/ 568 w 568"/>
                <a:gd name="T11" fmla="*/ 90 h 896"/>
                <a:gd name="T12" fmla="*/ 478 w 568"/>
                <a:gd name="T13" fmla="*/ 0 h 896"/>
                <a:gd name="T14" fmla="*/ 90 w 568"/>
                <a:gd name="T15" fmla="*/ 0 h 896"/>
                <a:gd name="T16" fmla="*/ 0 w 568"/>
                <a:gd name="T17" fmla="*/ 90 h 896"/>
                <a:gd name="T18" fmla="*/ 30 w 568"/>
                <a:gd name="T19" fmla="*/ 807 h 896"/>
                <a:gd name="T20" fmla="*/ 30 w 568"/>
                <a:gd name="T21" fmla="*/ 90 h 896"/>
                <a:gd name="T22" fmla="*/ 90 w 568"/>
                <a:gd name="T23" fmla="*/ 30 h 896"/>
                <a:gd name="T24" fmla="*/ 150 w 568"/>
                <a:gd name="T25" fmla="*/ 30 h 896"/>
                <a:gd name="T26" fmla="*/ 150 w 568"/>
                <a:gd name="T27" fmla="*/ 867 h 896"/>
                <a:gd name="T28" fmla="*/ 90 w 568"/>
                <a:gd name="T29" fmla="*/ 867 h 896"/>
                <a:gd name="T30" fmla="*/ 30 w 568"/>
                <a:gd name="T31" fmla="*/ 807 h 896"/>
                <a:gd name="T32" fmla="*/ 538 w 568"/>
                <a:gd name="T33" fmla="*/ 90 h 896"/>
                <a:gd name="T34" fmla="*/ 538 w 568"/>
                <a:gd name="T35" fmla="*/ 807 h 896"/>
                <a:gd name="T36" fmla="*/ 478 w 568"/>
                <a:gd name="T37" fmla="*/ 867 h 896"/>
                <a:gd name="T38" fmla="*/ 180 w 568"/>
                <a:gd name="T39" fmla="*/ 867 h 896"/>
                <a:gd name="T40" fmla="*/ 180 w 568"/>
                <a:gd name="T41" fmla="*/ 30 h 896"/>
                <a:gd name="T42" fmla="*/ 478 w 568"/>
                <a:gd name="T43" fmla="*/ 30 h 896"/>
                <a:gd name="T44" fmla="*/ 538 w 568"/>
                <a:gd name="T45" fmla="*/ 9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896">
                  <a:moveTo>
                    <a:pt x="0" y="90"/>
                  </a:moveTo>
                  <a:cubicBezTo>
                    <a:pt x="0" y="807"/>
                    <a:pt x="0" y="807"/>
                    <a:pt x="0" y="807"/>
                  </a:cubicBezTo>
                  <a:cubicBezTo>
                    <a:pt x="0" y="857"/>
                    <a:pt x="40" y="896"/>
                    <a:pt x="90" y="896"/>
                  </a:cubicBezTo>
                  <a:cubicBezTo>
                    <a:pt x="478" y="896"/>
                    <a:pt x="478" y="896"/>
                    <a:pt x="478" y="896"/>
                  </a:cubicBezTo>
                  <a:cubicBezTo>
                    <a:pt x="529" y="896"/>
                    <a:pt x="568" y="857"/>
                    <a:pt x="568" y="807"/>
                  </a:cubicBezTo>
                  <a:cubicBezTo>
                    <a:pt x="568" y="90"/>
                    <a:pt x="568" y="90"/>
                    <a:pt x="568" y="90"/>
                  </a:cubicBezTo>
                  <a:cubicBezTo>
                    <a:pt x="568" y="40"/>
                    <a:pt x="529" y="0"/>
                    <a:pt x="478" y="0"/>
                  </a:cubicBezTo>
                  <a:cubicBezTo>
                    <a:pt x="90" y="0"/>
                    <a:pt x="90" y="0"/>
                    <a:pt x="90" y="0"/>
                  </a:cubicBezTo>
                  <a:cubicBezTo>
                    <a:pt x="40" y="0"/>
                    <a:pt x="0" y="40"/>
                    <a:pt x="0" y="90"/>
                  </a:cubicBezTo>
                  <a:close/>
                  <a:moveTo>
                    <a:pt x="30" y="807"/>
                  </a:moveTo>
                  <a:cubicBezTo>
                    <a:pt x="30" y="90"/>
                    <a:pt x="30" y="90"/>
                    <a:pt x="30" y="90"/>
                  </a:cubicBezTo>
                  <a:cubicBezTo>
                    <a:pt x="30" y="56"/>
                    <a:pt x="57" y="30"/>
                    <a:pt x="90" y="30"/>
                  </a:cubicBezTo>
                  <a:cubicBezTo>
                    <a:pt x="150" y="30"/>
                    <a:pt x="150" y="30"/>
                    <a:pt x="150" y="30"/>
                  </a:cubicBezTo>
                  <a:cubicBezTo>
                    <a:pt x="150" y="867"/>
                    <a:pt x="150" y="867"/>
                    <a:pt x="150" y="867"/>
                  </a:cubicBezTo>
                  <a:cubicBezTo>
                    <a:pt x="90" y="867"/>
                    <a:pt x="90" y="867"/>
                    <a:pt x="90" y="867"/>
                  </a:cubicBezTo>
                  <a:cubicBezTo>
                    <a:pt x="57" y="867"/>
                    <a:pt x="30" y="840"/>
                    <a:pt x="30" y="807"/>
                  </a:cubicBezTo>
                  <a:close/>
                  <a:moveTo>
                    <a:pt x="538" y="90"/>
                  </a:moveTo>
                  <a:cubicBezTo>
                    <a:pt x="538" y="807"/>
                    <a:pt x="538" y="807"/>
                    <a:pt x="538" y="807"/>
                  </a:cubicBezTo>
                  <a:cubicBezTo>
                    <a:pt x="538" y="840"/>
                    <a:pt x="512" y="867"/>
                    <a:pt x="478" y="867"/>
                  </a:cubicBezTo>
                  <a:cubicBezTo>
                    <a:pt x="180" y="867"/>
                    <a:pt x="180" y="867"/>
                    <a:pt x="180" y="867"/>
                  </a:cubicBezTo>
                  <a:cubicBezTo>
                    <a:pt x="180" y="30"/>
                    <a:pt x="180" y="30"/>
                    <a:pt x="180" y="30"/>
                  </a:cubicBezTo>
                  <a:cubicBezTo>
                    <a:pt x="478" y="30"/>
                    <a:pt x="478" y="30"/>
                    <a:pt x="478" y="30"/>
                  </a:cubicBezTo>
                  <a:cubicBezTo>
                    <a:pt x="512" y="30"/>
                    <a:pt x="538" y="56"/>
                    <a:pt x="53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
            <p:cNvSpPr>
              <a:spLocks/>
            </p:cNvSpPr>
            <p:nvPr/>
          </p:nvSpPr>
          <p:spPr bwMode="auto">
            <a:xfrm>
              <a:off x="4530725" y="2508251"/>
              <a:ext cx="84138" cy="501650"/>
            </a:xfrm>
            <a:custGeom>
              <a:avLst/>
              <a:gdLst>
                <a:gd name="T0" fmla="*/ 0 w 30"/>
                <a:gd name="T1" fmla="*/ 15 h 179"/>
                <a:gd name="T2" fmla="*/ 0 w 30"/>
                <a:gd name="T3" fmla="*/ 164 h 179"/>
                <a:gd name="T4" fmla="*/ 15 w 30"/>
                <a:gd name="T5" fmla="*/ 179 h 179"/>
                <a:gd name="T6" fmla="*/ 30 w 30"/>
                <a:gd name="T7" fmla="*/ 164 h 179"/>
                <a:gd name="T8" fmla="*/ 30 w 30"/>
                <a:gd name="T9" fmla="*/ 15 h 179"/>
                <a:gd name="T10" fmla="*/ 15 w 30"/>
                <a:gd name="T11" fmla="*/ 0 h 179"/>
                <a:gd name="T12" fmla="*/ 0 w 30"/>
                <a:gd name="T13" fmla="*/ 15 h 179"/>
              </a:gdLst>
              <a:ahLst/>
              <a:cxnLst>
                <a:cxn ang="0">
                  <a:pos x="T0" y="T1"/>
                </a:cxn>
                <a:cxn ang="0">
                  <a:pos x="T2" y="T3"/>
                </a:cxn>
                <a:cxn ang="0">
                  <a:pos x="T4" y="T5"/>
                </a:cxn>
                <a:cxn ang="0">
                  <a:pos x="T6" y="T7"/>
                </a:cxn>
                <a:cxn ang="0">
                  <a:pos x="T8" y="T9"/>
                </a:cxn>
                <a:cxn ang="0">
                  <a:pos x="T10" y="T11"/>
                </a:cxn>
                <a:cxn ang="0">
                  <a:pos x="T12" y="T13"/>
                </a:cxn>
              </a:cxnLst>
              <a:rect l="0" t="0" r="r" b="b"/>
              <a:pathLst>
                <a:path w="30" h="179">
                  <a:moveTo>
                    <a:pt x="0" y="15"/>
                  </a:moveTo>
                  <a:cubicBezTo>
                    <a:pt x="0" y="164"/>
                    <a:pt x="0" y="164"/>
                    <a:pt x="0" y="164"/>
                  </a:cubicBezTo>
                  <a:cubicBezTo>
                    <a:pt x="0" y="172"/>
                    <a:pt x="7" y="179"/>
                    <a:pt x="15" y="179"/>
                  </a:cubicBezTo>
                  <a:cubicBezTo>
                    <a:pt x="24" y="179"/>
                    <a:pt x="30" y="172"/>
                    <a:pt x="30" y="164"/>
                  </a:cubicBezTo>
                  <a:cubicBezTo>
                    <a:pt x="30" y="15"/>
                    <a:pt x="30" y="15"/>
                    <a:pt x="30" y="15"/>
                  </a:cubicBezTo>
                  <a:cubicBezTo>
                    <a:pt x="30" y="6"/>
                    <a:pt x="24"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
            <p:cNvSpPr>
              <a:spLocks/>
            </p:cNvSpPr>
            <p:nvPr/>
          </p:nvSpPr>
          <p:spPr bwMode="auto">
            <a:xfrm>
              <a:off x="4530725" y="3429001"/>
              <a:ext cx="84138" cy="923925"/>
            </a:xfrm>
            <a:custGeom>
              <a:avLst/>
              <a:gdLst>
                <a:gd name="T0" fmla="*/ 0 w 30"/>
                <a:gd name="T1" fmla="*/ 15 h 329"/>
                <a:gd name="T2" fmla="*/ 0 w 30"/>
                <a:gd name="T3" fmla="*/ 314 h 329"/>
                <a:gd name="T4" fmla="*/ 15 w 30"/>
                <a:gd name="T5" fmla="*/ 329 h 329"/>
                <a:gd name="T6" fmla="*/ 30 w 30"/>
                <a:gd name="T7" fmla="*/ 314 h 329"/>
                <a:gd name="T8" fmla="*/ 30 w 30"/>
                <a:gd name="T9" fmla="*/ 15 h 329"/>
                <a:gd name="T10" fmla="*/ 15 w 30"/>
                <a:gd name="T11" fmla="*/ 0 h 329"/>
                <a:gd name="T12" fmla="*/ 0 w 30"/>
                <a:gd name="T13" fmla="*/ 15 h 329"/>
              </a:gdLst>
              <a:ahLst/>
              <a:cxnLst>
                <a:cxn ang="0">
                  <a:pos x="T0" y="T1"/>
                </a:cxn>
                <a:cxn ang="0">
                  <a:pos x="T2" y="T3"/>
                </a:cxn>
                <a:cxn ang="0">
                  <a:pos x="T4" y="T5"/>
                </a:cxn>
                <a:cxn ang="0">
                  <a:pos x="T6" y="T7"/>
                </a:cxn>
                <a:cxn ang="0">
                  <a:pos x="T8" y="T9"/>
                </a:cxn>
                <a:cxn ang="0">
                  <a:pos x="T10" y="T11"/>
                </a:cxn>
                <a:cxn ang="0">
                  <a:pos x="T12" y="T13"/>
                </a:cxn>
              </a:cxnLst>
              <a:rect l="0" t="0" r="r" b="b"/>
              <a:pathLst>
                <a:path w="30" h="329">
                  <a:moveTo>
                    <a:pt x="0" y="15"/>
                  </a:moveTo>
                  <a:cubicBezTo>
                    <a:pt x="0" y="314"/>
                    <a:pt x="0" y="314"/>
                    <a:pt x="0" y="314"/>
                  </a:cubicBezTo>
                  <a:cubicBezTo>
                    <a:pt x="0" y="322"/>
                    <a:pt x="7" y="329"/>
                    <a:pt x="15" y="329"/>
                  </a:cubicBezTo>
                  <a:cubicBezTo>
                    <a:pt x="24" y="329"/>
                    <a:pt x="30" y="322"/>
                    <a:pt x="30" y="314"/>
                  </a:cubicBezTo>
                  <a:cubicBezTo>
                    <a:pt x="30" y="15"/>
                    <a:pt x="30" y="15"/>
                    <a:pt x="30" y="15"/>
                  </a:cubicBezTo>
                  <a:cubicBezTo>
                    <a:pt x="30" y="7"/>
                    <a:pt x="24" y="0"/>
                    <a:pt x="15" y="0"/>
                  </a:cubicBezTo>
                  <a:cubicBezTo>
                    <a:pt x="7" y="0"/>
                    <a:pt x="0" y="7"/>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8"/>
            <p:cNvSpPr>
              <a:spLocks/>
            </p:cNvSpPr>
            <p:nvPr/>
          </p:nvSpPr>
          <p:spPr bwMode="auto">
            <a:xfrm>
              <a:off x="4784725" y="3935413"/>
              <a:ext cx="84138" cy="417513"/>
            </a:xfrm>
            <a:custGeom>
              <a:avLst/>
              <a:gdLst>
                <a:gd name="T0" fmla="*/ 0 w 30"/>
                <a:gd name="T1" fmla="*/ 15 h 149"/>
                <a:gd name="T2" fmla="*/ 0 w 30"/>
                <a:gd name="T3" fmla="*/ 134 h 149"/>
                <a:gd name="T4" fmla="*/ 15 w 30"/>
                <a:gd name="T5" fmla="*/ 149 h 149"/>
                <a:gd name="T6" fmla="*/ 30 w 30"/>
                <a:gd name="T7" fmla="*/ 134 h 149"/>
                <a:gd name="T8" fmla="*/ 30 w 30"/>
                <a:gd name="T9" fmla="*/ 15 h 149"/>
                <a:gd name="T10" fmla="*/ 15 w 30"/>
                <a:gd name="T11" fmla="*/ 0 h 149"/>
                <a:gd name="T12" fmla="*/ 0 w 30"/>
                <a:gd name="T13" fmla="*/ 15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0" y="15"/>
                  </a:moveTo>
                  <a:cubicBezTo>
                    <a:pt x="0" y="134"/>
                    <a:pt x="0" y="134"/>
                    <a:pt x="0" y="134"/>
                  </a:cubicBezTo>
                  <a:cubicBezTo>
                    <a:pt x="0" y="142"/>
                    <a:pt x="7" y="149"/>
                    <a:pt x="15" y="149"/>
                  </a:cubicBezTo>
                  <a:cubicBezTo>
                    <a:pt x="23" y="149"/>
                    <a:pt x="30" y="142"/>
                    <a:pt x="30" y="134"/>
                  </a:cubicBezTo>
                  <a:cubicBezTo>
                    <a:pt x="30" y="15"/>
                    <a:pt x="30" y="15"/>
                    <a:pt x="30" y="15"/>
                  </a:cubicBezTo>
                  <a:cubicBezTo>
                    <a:pt x="30" y="6"/>
                    <a:pt x="23"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57"/>
          <p:cNvGrpSpPr/>
          <p:nvPr/>
        </p:nvGrpSpPr>
        <p:grpSpPr>
          <a:xfrm>
            <a:off x="6221225" y="3185613"/>
            <a:ext cx="621341" cy="979569"/>
            <a:chOff x="3775075" y="2170113"/>
            <a:chExt cx="1597025" cy="2517775"/>
          </a:xfrm>
          <a:solidFill>
            <a:schemeClr val="accent3"/>
          </a:solidFill>
        </p:grpSpPr>
        <p:sp>
          <p:nvSpPr>
            <p:cNvPr id="59" name="Freeform 5"/>
            <p:cNvSpPr>
              <a:spLocks noEditPoints="1"/>
            </p:cNvSpPr>
            <p:nvPr/>
          </p:nvSpPr>
          <p:spPr bwMode="auto">
            <a:xfrm>
              <a:off x="3775075" y="2170113"/>
              <a:ext cx="1597025" cy="2517775"/>
            </a:xfrm>
            <a:custGeom>
              <a:avLst/>
              <a:gdLst>
                <a:gd name="T0" fmla="*/ 0 w 568"/>
                <a:gd name="T1" fmla="*/ 90 h 896"/>
                <a:gd name="T2" fmla="*/ 0 w 568"/>
                <a:gd name="T3" fmla="*/ 807 h 896"/>
                <a:gd name="T4" fmla="*/ 90 w 568"/>
                <a:gd name="T5" fmla="*/ 896 h 896"/>
                <a:gd name="T6" fmla="*/ 478 w 568"/>
                <a:gd name="T7" fmla="*/ 896 h 896"/>
                <a:gd name="T8" fmla="*/ 568 w 568"/>
                <a:gd name="T9" fmla="*/ 807 h 896"/>
                <a:gd name="T10" fmla="*/ 568 w 568"/>
                <a:gd name="T11" fmla="*/ 90 h 896"/>
                <a:gd name="T12" fmla="*/ 478 w 568"/>
                <a:gd name="T13" fmla="*/ 0 h 896"/>
                <a:gd name="T14" fmla="*/ 90 w 568"/>
                <a:gd name="T15" fmla="*/ 0 h 896"/>
                <a:gd name="T16" fmla="*/ 0 w 568"/>
                <a:gd name="T17" fmla="*/ 90 h 896"/>
                <a:gd name="T18" fmla="*/ 30 w 568"/>
                <a:gd name="T19" fmla="*/ 807 h 896"/>
                <a:gd name="T20" fmla="*/ 30 w 568"/>
                <a:gd name="T21" fmla="*/ 90 h 896"/>
                <a:gd name="T22" fmla="*/ 90 w 568"/>
                <a:gd name="T23" fmla="*/ 30 h 896"/>
                <a:gd name="T24" fmla="*/ 150 w 568"/>
                <a:gd name="T25" fmla="*/ 30 h 896"/>
                <a:gd name="T26" fmla="*/ 150 w 568"/>
                <a:gd name="T27" fmla="*/ 867 h 896"/>
                <a:gd name="T28" fmla="*/ 90 w 568"/>
                <a:gd name="T29" fmla="*/ 867 h 896"/>
                <a:gd name="T30" fmla="*/ 30 w 568"/>
                <a:gd name="T31" fmla="*/ 807 h 896"/>
                <a:gd name="T32" fmla="*/ 538 w 568"/>
                <a:gd name="T33" fmla="*/ 90 h 896"/>
                <a:gd name="T34" fmla="*/ 538 w 568"/>
                <a:gd name="T35" fmla="*/ 807 h 896"/>
                <a:gd name="T36" fmla="*/ 478 w 568"/>
                <a:gd name="T37" fmla="*/ 867 h 896"/>
                <a:gd name="T38" fmla="*/ 180 w 568"/>
                <a:gd name="T39" fmla="*/ 867 h 896"/>
                <a:gd name="T40" fmla="*/ 180 w 568"/>
                <a:gd name="T41" fmla="*/ 30 h 896"/>
                <a:gd name="T42" fmla="*/ 478 w 568"/>
                <a:gd name="T43" fmla="*/ 30 h 896"/>
                <a:gd name="T44" fmla="*/ 538 w 568"/>
                <a:gd name="T45" fmla="*/ 9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896">
                  <a:moveTo>
                    <a:pt x="0" y="90"/>
                  </a:moveTo>
                  <a:cubicBezTo>
                    <a:pt x="0" y="807"/>
                    <a:pt x="0" y="807"/>
                    <a:pt x="0" y="807"/>
                  </a:cubicBezTo>
                  <a:cubicBezTo>
                    <a:pt x="0" y="857"/>
                    <a:pt x="40" y="896"/>
                    <a:pt x="90" y="896"/>
                  </a:cubicBezTo>
                  <a:cubicBezTo>
                    <a:pt x="478" y="896"/>
                    <a:pt x="478" y="896"/>
                    <a:pt x="478" y="896"/>
                  </a:cubicBezTo>
                  <a:cubicBezTo>
                    <a:pt x="529" y="896"/>
                    <a:pt x="568" y="857"/>
                    <a:pt x="568" y="807"/>
                  </a:cubicBezTo>
                  <a:cubicBezTo>
                    <a:pt x="568" y="90"/>
                    <a:pt x="568" y="90"/>
                    <a:pt x="568" y="90"/>
                  </a:cubicBezTo>
                  <a:cubicBezTo>
                    <a:pt x="568" y="40"/>
                    <a:pt x="529" y="0"/>
                    <a:pt x="478" y="0"/>
                  </a:cubicBezTo>
                  <a:cubicBezTo>
                    <a:pt x="90" y="0"/>
                    <a:pt x="90" y="0"/>
                    <a:pt x="90" y="0"/>
                  </a:cubicBezTo>
                  <a:cubicBezTo>
                    <a:pt x="40" y="0"/>
                    <a:pt x="0" y="40"/>
                    <a:pt x="0" y="90"/>
                  </a:cubicBezTo>
                  <a:close/>
                  <a:moveTo>
                    <a:pt x="30" y="807"/>
                  </a:moveTo>
                  <a:cubicBezTo>
                    <a:pt x="30" y="90"/>
                    <a:pt x="30" y="90"/>
                    <a:pt x="30" y="90"/>
                  </a:cubicBezTo>
                  <a:cubicBezTo>
                    <a:pt x="30" y="56"/>
                    <a:pt x="57" y="30"/>
                    <a:pt x="90" y="30"/>
                  </a:cubicBezTo>
                  <a:cubicBezTo>
                    <a:pt x="150" y="30"/>
                    <a:pt x="150" y="30"/>
                    <a:pt x="150" y="30"/>
                  </a:cubicBezTo>
                  <a:cubicBezTo>
                    <a:pt x="150" y="867"/>
                    <a:pt x="150" y="867"/>
                    <a:pt x="150" y="867"/>
                  </a:cubicBezTo>
                  <a:cubicBezTo>
                    <a:pt x="90" y="867"/>
                    <a:pt x="90" y="867"/>
                    <a:pt x="90" y="867"/>
                  </a:cubicBezTo>
                  <a:cubicBezTo>
                    <a:pt x="57" y="867"/>
                    <a:pt x="30" y="840"/>
                    <a:pt x="30" y="807"/>
                  </a:cubicBezTo>
                  <a:close/>
                  <a:moveTo>
                    <a:pt x="538" y="90"/>
                  </a:moveTo>
                  <a:cubicBezTo>
                    <a:pt x="538" y="807"/>
                    <a:pt x="538" y="807"/>
                    <a:pt x="538" y="807"/>
                  </a:cubicBezTo>
                  <a:cubicBezTo>
                    <a:pt x="538" y="840"/>
                    <a:pt x="512" y="867"/>
                    <a:pt x="478" y="867"/>
                  </a:cubicBezTo>
                  <a:cubicBezTo>
                    <a:pt x="180" y="867"/>
                    <a:pt x="180" y="867"/>
                    <a:pt x="180" y="867"/>
                  </a:cubicBezTo>
                  <a:cubicBezTo>
                    <a:pt x="180" y="30"/>
                    <a:pt x="180" y="30"/>
                    <a:pt x="180" y="30"/>
                  </a:cubicBezTo>
                  <a:cubicBezTo>
                    <a:pt x="478" y="30"/>
                    <a:pt x="478" y="30"/>
                    <a:pt x="478" y="30"/>
                  </a:cubicBezTo>
                  <a:cubicBezTo>
                    <a:pt x="512" y="30"/>
                    <a:pt x="538" y="56"/>
                    <a:pt x="53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
            <p:cNvSpPr>
              <a:spLocks/>
            </p:cNvSpPr>
            <p:nvPr/>
          </p:nvSpPr>
          <p:spPr bwMode="auto">
            <a:xfrm>
              <a:off x="4530725" y="2508251"/>
              <a:ext cx="84138" cy="501650"/>
            </a:xfrm>
            <a:custGeom>
              <a:avLst/>
              <a:gdLst>
                <a:gd name="T0" fmla="*/ 0 w 30"/>
                <a:gd name="T1" fmla="*/ 15 h 179"/>
                <a:gd name="T2" fmla="*/ 0 w 30"/>
                <a:gd name="T3" fmla="*/ 164 h 179"/>
                <a:gd name="T4" fmla="*/ 15 w 30"/>
                <a:gd name="T5" fmla="*/ 179 h 179"/>
                <a:gd name="T6" fmla="*/ 30 w 30"/>
                <a:gd name="T7" fmla="*/ 164 h 179"/>
                <a:gd name="T8" fmla="*/ 30 w 30"/>
                <a:gd name="T9" fmla="*/ 15 h 179"/>
                <a:gd name="T10" fmla="*/ 15 w 30"/>
                <a:gd name="T11" fmla="*/ 0 h 179"/>
                <a:gd name="T12" fmla="*/ 0 w 30"/>
                <a:gd name="T13" fmla="*/ 15 h 179"/>
              </a:gdLst>
              <a:ahLst/>
              <a:cxnLst>
                <a:cxn ang="0">
                  <a:pos x="T0" y="T1"/>
                </a:cxn>
                <a:cxn ang="0">
                  <a:pos x="T2" y="T3"/>
                </a:cxn>
                <a:cxn ang="0">
                  <a:pos x="T4" y="T5"/>
                </a:cxn>
                <a:cxn ang="0">
                  <a:pos x="T6" y="T7"/>
                </a:cxn>
                <a:cxn ang="0">
                  <a:pos x="T8" y="T9"/>
                </a:cxn>
                <a:cxn ang="0">
                  <a:pos x="T10" y="T11"/>
                </a:cxn>
                <a:cxn ang="0">
                  <a:pos x="T12" y="T13"/>
                </a:cxn>
              </a:cxnLst>
              <a:rect l="0" t="0" r="r" b="b"/>
              <a:pathLst>
                <a:path w="30" h="179">
                  <a:moveTo>
                    <a:pt x="0" y="15"/>
                  </a:moveTo>
                  <a:cubicBezTo>
                    <a:pt x="0" y="164"/>
                    <a:pt x="0" y="164"/>
                    <a:pt x="0" y="164"/>
                  </a:cubicBezTo>
                  <a:cubicBezTo>
                    <a:pt x="0" y="172"/>
                    <a:pt x="7" y="179"/>
                    <a:pt x="15" y="179"/>
                  </a:cubicBezTo>
                  <a:cubicBezTo>
                    <a:pt x="24" y="179"/>
                    <a:pt x="30" y="172"/>
                    <a:pt x="30" y="164"/>
                  </a:cubicBezTo>
                  <a:cubicBezTo>
                    <a:pt x="30" y="15"/>
                    <a:pt x="30" y="15"/>
                    <a:pt x="30" y="15"/>
                  </a:cubicBezTo>
                  <a:cubicBezTo>
                    <a:pt x="30" y="6"/>
                    <a:pt x="24"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7"/>
            <p:cNvSpPr>
              <a:spLocks/>
            </p:cNvSpPr>
            <p:nvPr/>
          </p:nvSpPr>
          <p:spPr bwMode="auto">
            <a:xfrm>
              <a:off x="4530725" y="3429001"/>
              <a:ext cx="84138" cy="923925"/>
            </a:xfrm>
            <a:custGeom>
              <a:avLst/>
              <a:gdLst>
                <a:gd name="T0" fmla="*/ 0 w 30"/>
                <a:gd name="T1" fmla="*/ 15 h 329"/>
                <a:gd name="T2" fmla="*/ 0 w 30"/>
                <a:gd name="T3" fmla="*/ 314 h 329"/>
                <a:gd name="T4" fmla="*/ 15 w 30"/>
                <a:gd name="T5" fmla="*/ 329 h 329"/>
                <a:gd name="T6" fmla="*/ 30 w 30"/>
                <a:gd name="T7" fmla="*/ 314 h 329"/>
                <a:gd name="T8" fmla="*/ 30 w 30"/>
                <a:gd name="T9" fmla="*/ 15 h 329"/>
                <a:gd name="T10" fmla="*/ 15 w 30"/>
                <a:gd name="T11" fmla="*/ 0 h 329"/>
                <a:gd name="T12" fmla="*/ 0 w 30"/>
                <a:gd name="T13" fmla="*/ 15 h 329"/>
              </a:gdLst>
              <a:ahLst/>
              <a:cxnLst>
                <a:cxn ang="0">
                  <a:pos x="T0" y="T1"/>
                </a:cxn>
                <a:cxn ang="0">
                  <a:pos x="T2" y="T3"/>
                </a:cxn>
                <a:cxn ang="0">
                  <a:pos x="T4" y="T5"/>
                </a:cxn>
                <a:cxn ang="0">
                  <a:pos x="T6" y="T7"/>
                </a:cxn>
                <a:cxn ang="0">
                  <a:pos x="T8" y="T9"/>
                </a:cxn>
                <a:cxn ang="0">
                  <a:pos x="T10" y="T11"/>
                </a:cxn>
                <a:cxn ang="0">
                  <a:pos x="T12" y="T13"/>
                </a:cxn>
              </a:cxnLst>
              <a:rect l="0" t="0" r="r" b="b"/>
              <a:pathLst>
                <a:path w="30" h="329">
                  <a:moveTo>
                    <a:pt x="0" y="15"/>
                  </a:moveTo>
                  <a:cubicBezTo>
                    <a:pt x="0" y="314"/>
                    <a:pt x="0" y="314"/>
                    <a:pt x="0" y="314"/>
                  </a:cubicBezTo>
                  <a:cubicBezTo>
                    <a:pt x="0" y="322"/>
                    <a:pt x="7" y="329"/>
                    <a:pt x="15" y="329"/>
                  </a:cubicBezTo>
                  <a:cubicBezTo>
                    <a:pt x="24" y="329"/>
                    <a:pt x="30" y="322"/>
                    <a:pt x="30" y="314"/>
                  </a:cubicBezTo>
                  <a:cubicBezTo>
                    <a:pt x="30" y="15"/>
                    <a:pt x="30" y="15"/>
                    <a:pt x="30" y="15"/>
                  </a:cubicBezTo>
                  <a:cubicBezTo>
                    <a:pt x="30" y="7"/>
                    <a:pt x="24" y="0"/>
                    <a:pt x="15" y="0"/>
                  </a:cubicBezTo>
                  <a:cubicBezTo>
                    <a:pt x="7" y="0"/>
                    <a:pt x="0" y="7"/>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8"/>
            <p:cNvSpPr>
              <a:spLocks/>
            </p:cNvSpPr>
            <p:nvPr/>
          </p:nvSpPr>
          <p:spPr bwMode="auto">
            <a:xfrm>
              <a:off x="4784725" y="3935413"/>
              <a:ext cx="84138" cy="417513"/>
            </a:xfrm>
            <a:custGeom>
              <a:avLst/>
              <a:gdLst>
                <a:gd name="T0" fmla="*/ 0 w 30"/>
                <a:gd name="T1" fmla="*/ 15 h 149"/>
                <a:gd name="T2" fmla="*/ 0 w 30"/>
                <a:gd name="T3" fmla="*/ 134 h 149"/>
                <a:gd name="T4" fmla="*/ 15 w 30"/>
                <a:gd name="T5" fmla="*/ 149 h 149"/>
                <a:gd name="T6" fmla="*/ 30 w 30"/>
                <a:gd name="T7" fmla="*/ 134 h 149"/>
                <a:gd name="T8" fmla="*/ 30 w 30"/>
                <a:gd name="T9" fmla="*/ 15 h 149"/>
                <a:gd name="T10" fmla="*/ 15 w 30"/>
                <a:gd name="T11" fmla="*/ 0 h 149"/>
                <a:gd name="T12" fmla="*/ 0 w 30"/>
                <a:gd name="T13" fmla="*/ 15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0" y="15"/>
                  </a:moveTo>
                  <a:cubicBezTo>
                    <a:pt x="0" y="134"/>
                    <a:pt x="0" y="134"/>
                    <a:pt x="0" y="134"/>
                  </a:cubicBezTo>
                  <a:cubicBezTo>
                    <a:pt x="0" y="142"/>
                    <a:pt x="7" y="149"/>
                    <a:pt x="15" y="149"/>
                  </a:cubicBezTo>
                  <a:cubicBezTo>
                    <a:pt x="23" y="149"/>
                    <a:pt x="30" y="142"/>
                    <a:pt x="30" y="134"/>
                  </a:cubicBezTo>
                  <a:cubicBezTo>
                    <a:pt x="30" y="15"/>
                    <a:pt x="30" y="15"/>
                    <a:pt x="30" y="15"/>
                  </a:cubicBezTo>
                  <a:cubicBezTo>
                    <a:pt x="30" y="6"/>
                    <a:pt x="23"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p:cNvGrpSpPr/>
          <p:nvPr/>
        </p:nvGrpSpPr>
        <p:grpSpPr>
          <a:xfrm>
            <a:off x="7094275" y="3415244"/>
            <a:ext cx="475685" cy="749937"/>
            <a:chOff x="3775075" y="2170113"/>
            <a:chExt cx="1597025" cy="2517775"/>
          </a:xfrm>
          <a:solidFill>
            <a:srgbClr val="CECECE"/>
          </a:solidFill>
        </p:grpSpPr>
        <p:sp>
          <p:nvSpPr>
            <p:cNvPr id="64" name="Freeform 5"/>
            <p:cNvSpPr>
              <a:spLocks noEditPoints="1"/>
            </p:cNvSpPr>
            <p:nvPr/>
          </p:nvSpPr>
          <p:spPr bwMode="auto">
            <a:xfrm>
              <a:off x="3775075" y="2170113"/>
              <a:ext cx="1597025" cy="2517775"/>
            </a:xfrm>
            <a:custGeom>
              <a:avLst/>
              <a:gdLst>
                <a:gd name="T0" fmla="*/ 0 w 568"/>
                <a:gd name="T1" fmla="*/ 90 h 896"/>
                <a:gd name="T2" fmla="*/ 0 w 568"/>
                <a:gd name="T3" fmla="*/ 807 h 896"/>
                <a:gd name="T4" fmla="*/ 90 w 568"/>
                <a:gd name="T5" fmla="*/ 896 h 896"/>
                <a:gd name="T6" fmla="*/ 478 w 568"/>
                <a:gd name="T7" fmla="*/ 896 h 896"/>
                <a:gd name="T8" fmla="*/ 568 w 568"/>
                <a:gd name="T9" fmla="*/ 807 h 896"/>
                <a:gd name="T10" fmla="*/ 568 w 568"/>
                <a:gd name="T11" fmla="*/ 90 h 896"/>
                <a:gd name="T12" fmla="*/ 478 w 568"/>
                <a:gd name="T13" fmla="*/ 0 h 896"/>
                <a:gd name="T14" fmla="*/ 90 w 568"/>
                <a:gd name="T15" fmla="*/ 0 h 896"/>
                <a:gd name="T16" fmla="*/ 0 w 568"/>
                <a:gd name="T17" fmla="*/ 90 h 896"/>
                <a:gd name="T18" fmla="*/ 30 w 568"/>
                <a:gd name="T19" fmla="*/ 807 h 896"/>
                <a:gd name="T20" fmla="*/ 30 w 568"/>
                <a:gd name="T21" fmla="*/ 90 h 896"/>
                <a:gd name="T22" fmla="*/ 90 w 568"/>
                <a:gd name="T23" fmla="*/ 30 h 896"/>
                <a:gd name="T24" fmla="*/ 150 w 568"/>
                <a:gd name="T25" fmla="*/ 30 h 896"/>
                <a:gd name="T26" fmla="*/ 150 w 568"/>
                <a:gd name="T27" fmla="*/ 867 h 896"/>
                <a:gd name="T28" fmla="*/ 90 w 568"/>
                <a:gd name="T29" fmla="*/ 867 h 896"/>
                <a:gd name="T30" fmla="*/ 30 w 568"/>
                <a:gd name="T31" fmla="*/ 807 h 896"/>
                <a:gd name="T32" fmla="*/ 538 w 568"/>
                <a:gd name="T33" fmla="*/ 90 h 896"/>
                <a:gd name="T34" fmla="*/ 538 w 568"/>
                <a:gd name="T35" fmla="*/ 807 h 896"/>
                <a:gd name="T36" fmla="*/ 478 w 568"/>
                <a:gd name="T37" fmla="*/ 867 h 896"/>
                <a:gd name="T38" fmla="*/ 180 w 568"/>
                <a:gd name="T39" fmla="*/ 867 h 896"/>
                <a:gd name="T40" fmla="*/ 180 w 568"/>
                <a:gd name="T41" fmla="*/ 30 h 896"/>
                <a:gd name="T42" fmla="*/ 478 w 568"/>
                <a:gd name="T43" fmla="*/ 30 h 896"/>
                <a:gd name="T44" fmla="*/ 538 w 568"/>
                <a:gd name="T45" fmla="*/ 9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896">
                  <a:moveTo>
                    <a:pt x="0" y="90"/>
                  </a:moveTo>
                  <a:cubicBezTo>
                    <a:pt x="0" y="807"/>
                    <a:pt x="0" y="807"/>
                    <a:pt x="0" y="807"/>
                  </a:cubicBezTo>
                  <a:cubicBezTo>
                    <a:pt x="0" y="857"/>
                    <a:pt x="40" y="896"/>
                    <a:pt x="90" y="896"/>
                  </a:cubicBezTo>
                  <a:cubicBezTo>
                    <a:pt x="478" y="896"/>
                    <a:pt x="478" y="896"/>
                    <a:pt x="478" y="896"/>
                  </a:cubicBezTo>
                  <a:cubicBezTo>
                    <a:pt x="529" y="896"/>
                    <a:pt x="568" y="857"/>
                    <a:pt x="568" y="807"/>
                  </a:cubicBezTo>
                  <a:cubicBezTo>
                    <a:pt x="568" y="90"/>
                    <a:pt x="568" y="90"/>
                    <a:pt x="568" y="90"/>
                  </a:cubicBezTo>
                  <a:cubicBezTo>
                    <a:pt x="568" y="40"/>
                    <a:pt x="529" y="0"/>
                    <a:pt x="478" y="0"/>
                  </a:cubicBezTo>
                  <a:cubicBezTo>
                    <a:pt x="90" y="0"/>
                    <a:pt x="90" y="0"/>
                    <a:pt x="90" y="0"/>
                  </a:cubicBezTo>
                  <a:cubicBezTo>
                    <a:pt x="40" y="0"/>
                    <a:pt x="0" y="40"/>
                    <a:pt x="0" y="90"/>
                  </a:cubicBezTo>
                  <a:close/>
                  <a:moveTo>
                    <a:pt x="30" y="807"/>
                  </a:moveTo>
                  <a:cubicBezTo>
                    <a:pt x="30" y="90"/>
                    <a:pt x="30" y="90"/>
                    <a:pt x="30" y="90"/>
                  </a:cubicBezTo>
                  <a:cubicBezTo>
                    <a:pt x="30" y="56"/>
                    <a:pt x="57" y="30"/>
                    <a:pt x="90" y="30"/>
                  </a:cubicBezTo>
                  <a:cubicBezTo>
                    <a:pt x="150" y="30"/>
                    <a:pt x="150" y="30"/>
                    <a:pt x="150" y="30"/>
                  </a:cubicBezTo>
                  <a:cubicBezTo>
                    <a:pt x="150" y="867"/>
                    <a:pt x="150" y="867"/>
                    <a:pt x="150" y="867"/>
                  </a:cubicBezTo>
                  <a:cubicBezTo>
                    <a:pt x="90" y="867"/>
                    <a:pt x="90" y="867"/>
                    <a:pt x="90" y="867"/>
                  </a:cubicBezTo>
                  <a:cubicBezTo>
                    <a:pt x="57" y="867"/>
                    <a:pt x="30" y="840"/>
                    <a:pt x="30" y="807"/>
                  </a:cubicBezTo>
                  <a:close/>
                  <a:moveTo>
                    <a:pt x="538" y="90"/>
                  </a:moveTo>
                  <a:cubicBezTo>
                    <a:pt x="538" y="807"/>
                    <a:pt x="538" y="807"/>
                    <a:pt x="538" y="807"/>
                  </a:cubicBezTo>
                  <a:cubicBezTo>
                    <a:pt x="538" y="840"/>
                    <a:pt x="512" y="867"/>
                    <a:pt x="478" y="867"/>
                  </a:cubicBezTo>
                  <a:cubicBezTo>
                    <a:pt x="180" y="867"/>
                    <a:pt x="180" y="867"/>
                    <a:pt x="180" y="867"/>
                  </a:cubicBezTo>
                  <a:cubicBezTo>
                    <a:pt x="180" y="30"/>
                    <a:pt x="180" y="30"/>
                    <a:pt x="180" y="30"/>
                  </a:cubicBezTo>
                  <a:cubicBezTo>
                    <a:pt x="478" y="30"/>
                    <a:pt x="478" y="30"/>
                    <a:pt x="478" y="30"/>
                  </a:cubicBezTo>
                  <a:cubicBezTo>
                    <a:pt x="512" y="30"/>
                    <a:pt x="538" y="56"/>
                    <a:pt x="53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
            <p:cNvSpPr>
              <a:spLocks/>
            </p:cNvSpPr>
            <p:nvPr/>
          </p:nvSpPr>
          <p:spPr bwMode="auto">
            <a:xfrm>
              <a:off x="4530725" y="2508251"/>
              <a:ext cx="84138" cy="501650"/>
            </a:xfrm>
            <a:custGeom>
              <a:avLst/>
              <a:gdLst>
                <a:gd name="T0" fmla="*/ 0 w 30"/>
                <a:gd name="T1" fmla="*/ 15 h 179"/>
                <a:gd name="T2" fmla="*/ 0 w 30"/>
                <a:gd name="T3" fmla="*/ 164 h 179"/>
                <a:gd name="T4" fmla="*/ 15 w 30"/>
                <a:gd name="T5" fmla="*/ 179 h 179"/>
                <a:gd name="T6" fmla="*/ 30 w 30"/>
                <a:gd name="T7" fmla="*/ 164 h 179"/>
                <a:gd name="T8" fmla="*/ 30 w 30"/>
                <a:gd name="T9" fmla="*/ 15 h 179"/>
                <a:gd name="T10" fmla="*/ 15 w 30"/>
                <a:gd name="T11" fmla="*/ 0 h 179"/>
                <a:gd name="T12" fmla="*/ 0 w 30"/>
                <a:gd name="T13" fmla="*/ 15 h 179"/>
              </a:gdLst>
              <a:ahLst/>
              <a:cxnLst>
                <a:cxn ang="0">
                  <a:pos x="T0" y="T1"/>
                </a:cxn>
                <a:cxn ang="0">
                  <a:pos x="T2" y="T3"/>
                </a:cxn>
                <a:cxn ang="0">
                  <a:pos x="T4" y="T5"/>
                </a:cxn>
                <a:cxn ang="0">
                  <a:pos x="T6" y="T7"/>
                </a:cxn>
                <a:cxn ang="0">
                  <a:pos x="T8" y="T9"/>
                </a:cxn>
                <a:cxn ang="0">
                  <a:pos x="T10" y="T11"/>
                </a:cxn>
                <a:cxn ang="0">
                  <a:pos x="T12" y="T13"/>
                </a:cxn>
              </a:cxnLst>
              <a:rect l="0" t="0" r="r" b="b"/>
              <a:pathLst>
                <a:path w="30" h="179">
                  <a:moveTo>
                    <a:pt x="0" y="15"/>
                  </a:moveTo>
                  <a:cubicBezTo>
                    <a:pt x="0" y="164"/>
                    <a:pt x="0" y="164"/>
                    <a:pt x="0" y="164"/>
                  </a:cubicBezTo>
                  <a:cubicBezTo>
                    <a:pt x="0" y="172"/>
                    <a:pt x="7" y="179"/>
                    <a:pt x="15" y="179"/>
                  </a:cubicBezTo>
                  <a:cubicBezTo>
                    <a:pt x="24" y="179"/>
                    <a:pt x="30" y="172"/>
                    <a:pt x="30" y="164"/>
                  </a:cubicBezTo>
                  <a:cubicBezTo>
                    <a:pt x="30" y="15"/>
                    <a:pt x="30" y="15"/>
                    <a:pt x="30" y="15"/>
                  </a:cubicBezTo>
                  <a:cubicBezTo>
                    <a:pt x="30" y="6"/>
                    <a:pt x="24"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
            <p:cNvSpPr>
              <a:spLocks/>
            </p:cNvSpPr>
            <p:nvPr/>
          </p:nvSpPr>
          <p:spPr bwMode="auto">
            <a:xfrm>
              <a:off x="4530725" y="3429001"/>
              <a:ext cx="84138" cy="923925"/>
            </a:xfrm>
            <a:custGeom>
              <a:avLst/>
              <a:gdLst>
                <a:gd name="T0" fmla="*/ 0 w 30"/>
                <a:gd name="T1" fmla="*/ 15 h 329"/>
                <a:gd name="T2" fmla="*/ 0 w 30"/>
                <a:gd name="T3" fmla="*/ 314 h 329"/>
                <a:gd name="T4" fmla="*/ 15 w 30"/>
                <a:gd name="T5" fmla="*/ 329 h 329"/>
                <a:gd name="T6" fmla="*/ 30 w 30"/>
                <a:gd name="T7" fmla="*/ 314 h 329"/>
                <a:gd name="T8" fmla="*/ 30 w 30"/>
                <a:gd name="T9" fmla="*/ 15 h 329"/>
                <a:gd name="T10" fmla="*/ 15 w 30"/>
                <a:gd name="T11" fmla="*/ 0 h 329"/>
                <a:gd name="T12" fmla="*/ 0 w 30"/>
                <a:gd name="T13" fmla="*/ 15 h 329"/>
              </a:gdLst>
              <a:ahLst/>
              <a:cxnLst>
                <a:cxn ang="0">
                  <a:pos x="T0" y="T1"/>
                </a:cxn>
                <a:cxn ang="0">
                  <a:pos x="T2" y="T3"/>
                </a:cxn>
                <a:cxn ang="0">
                  <a:pos x="T4" y="T5"/>
                </a:cxn>
                <a:cxn ang="0">
                  <a:pos x="T6" y="T7"/>
                </a:cxn>
                <a:cxn ang="0">
                  <a:pos x="T8" y="T9"/>
                </a:cxn>
                <a:cxn ang="0">
                  <a:pos x="T10" y="T11"/>
                </a:cxn>
                <a:cxn ang="0">
                  <a:pos x="T12" y="T13"/>
                </a:cxn>
              </a:cxnLst>
              <a:rect l="0" t="0" r="r" b="b"/>
              <a:pathLst>
                <a:path w="30" h="329">
                  <a:moveTo>
                    <a:pt x="0" y="15"/>
                  </a:moveTo>
                  <a:cubicBezTo>
                    <a:pt x="0" y="314"/>
                    <a:pt x="0" y="314"/>
                    <a:pt x="0" y="314"/>
                  </a:cubicBezTo>
                  <a:cubicBezTo>
                    <a:pt x="0" y="322"/>
                    <a:pt x="7" y="329"/>
                    <a:pt x="15" y="329"/>
                  </a:cubicBezTo>
                  <a:cubicBezTo>
                    <a:pt x="24" y="329"/>
                    <a:pt x="30" y="322"/>
                    <a:pt x="30" y="314"/>
                  </a:cubicBezTo>
                  <a:cubicBezTo>
                    <a:pt x="30" y="15"/>
                    <a:pt x="30" y="15"/>
                    <a:pt x="30" y="15"/>
                  </a:cubicBezTo>
                  <a:cubicBezTo>
                    <a:pt x="30" y="7"/>
                    <a:pt x="24" y="0"/>
                    <a:pt x="15" y="0"/>
                  </a:cubicBezTo>
                  <a:cubicBezTo>
                    <a:pt x="7" y="0"/>
                    <a:pt x="0" y="7"/>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8"/>
            <p:cNvSpPr>
              <a:spLocks/>
            </p:cNvSpPr>
            <p:nvPr/>
          </p:nvSpPr>
          <p:spPr bwMode="auto">
            <a:xfrm>
              <a:off x="4784725" y="3935413"/>
              <a:ext cx="84138" cy="417513"/>
            </a:xfrm>
            <a:custGeom>
              <a:avLst/>
              <a:gdLst>
                <a:gd name="T0" fmla="*/ 0 w 30"/>
                <a:gd name="T1" fmla="*/ 15 h 149"/>
                <a:gd name="T2" fmla="*/ 0 w 30"/>
                <a:gd name="T3" fmla="*/ 134 h 149"/>
                <a:gd name="T4" fmla="*/ 15 w 30"/>
                <a:gd name="T5" fmla="*/ 149 h 149"/>
                <a:gd name="T6" fmla="*/ 30 w 30"/>
                <a:gd name="T7" fmla="*/ 134 h 149"/>
                <a:gd name="T8" fmla="*/ 30 w 30"/>
                <a:gd name="T9" fmla="*/ 15 h 149"/>
                <a:gd name="T10" fmla="*/ 15 w 30"/>
                <a:gd name="T11" fmla="*/ 0 h 149"/>
                <a:gd name="T12" fmla="*/ 0 w 30"/>
                <a:gd name="T13" fmla="*/ 15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0" y="15"/>
                  </a:moveTo>
                  <a:cubicBezTo>
                    <a:pt x="0" y="134"/>
                    <a:pt x="0" y="134"/>
                    <a:pt x="0" y="134"/>
                  </a:cubicBezTo>
                  <a:cubicBezTo>
                    <a:pt x="0" y="142"/>
                    <a:pt x="7" y="149"/>
                    <a:pt x="15" y="149"/>
                  </a:cubicBezTo>
                  <a:cubicBezTo>
                    <a:pt x="23" y="149"/>
                    <a:pt x="30" y="142"/>
                    <a:pt x="30" y="134"/>
                  </a:cubicBezTo>
                  <a:cubicBezTo>
                    <a:pt x="30" y="15"/>
                    <a:pt x="30" y="15"/>
                    <a:pt x="30" y="15"/>
                  </a:cubicBezTo>
                  <a:cubicBezTo>
                    <a:pt x="30" y="6"/>
                    <a:pt x="23"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67"/>
          <p:cNvGrpSpPr/>
          <p:nvPr/>
        </p:nvGrpSpPr>
        <p:grpSpPr>
          <a:xfrm>
            <a:off x="7821668" y="3629150"/>
            <a:ext cx="340004" cy="536030"/>
            <a:chOff x="3775075" y="2170113"/>
            <a:chExt cx="1597025" cy="2517775"/>
          </a:xfrm>
          <a:solidFill>
            <a:srgbClr val="CECECE"/>
          </a:solidFill>
        </p:grpSpPr>
        <p:sp>
          <p:nvSpPr>
            <p:cNvPr id="69" name="Freeform 5"/>
            <p:cNvSpPr>
              <a:spLocks noEditPoints="1"/>
            </p:cNvSpPr>
            <p:nvPr/>
          </p:nvSpPr>
          <p:spPr bwMode="auto">
            <a:xfrm>
              <a:off x="3775075" y="2170113"/>
              <a:ext cx="1597025" cy="2517775"/>
            </a:xfrm>
            <a:custGeom>
              <a:avLst/>
              <a:gdLst>
                <a:gd name="T0" fmla="*/ 0 w 568"/>
                <a:gd name="T1" fmla="*/ 90 h 896"/>
                <a:gd name="T2" fmla="*/ 0 w 568"/>
                <a:gd name="T3" fmla="*/ 807 h 896"/>
                <a:gd name="T4" fmla="*/ 90 w 568"/>
                <a:gd name="T5" fmla="*/ 896 h 896"/>
                <a:gd name="T6" fmla="*/ 478 w 568"/>
                <a:gd name="T7" fmla="*/ 896 h 896"/>
                <a:gd name="T8" fmla="*/ 568 w 568"/>
                <a:gd name="T9" fmla="*/ 807 h 896"/>
                <a:gd name="T10" fmla="*/ 568 w 568"/>
                <a:gd name="T11" fmla="*/ 90 h 896"/>
                <a:gd name="T12" fmla="*/ 478 w 568"/>
                <a:gd name="T13" fmla="*/ 0 h 896"/>
                <a:gd name="T14" fmla="*/ 90 w 568"/>
                <a:gd name="T15" fmla="*/ 0 h 896"/>
                <a:gd name="T16" fmla="*/ 0 w 568"/>
                <a:gd name="T17" fmla="*/ 90 h 896"/>
                <a:gd name="T18" fmla="*/ 30 w 568"/>
                <a:gd name="T19" fmla="*/ 807 h 896"/>
                <a:gd name="T20" fmla="*/ 30 w 568"/>
                <a:gd name="T21" fmla="*/ 90 h 896"/>
                <a:gd name="T22" fmla="*/ 90 w 568"/>
                <a:gd name="T23" fmla="*/ 30 h 896"/>
                <a:gd name="T24" fmla="*/ 150 w 568"/>
                <a:gd name="T25" fmla="*/ 30 h 896"/>
                <a:gd name="T26" fmla="*/ 150 w 568"/>
                <a:gd name="T27" fmla="*/ 867 h 896"/>
                <a:gd name="T28" fmla="*/ 90 w 568"/>
                <a:gd name="T29" fmla="*/ 867 h 896"/>
                <a:gd name="T30" fmla="*/ 30 w 568"/>
                <a:gd name="T31" fmla="*/ 807 h 896"/>
                <a:gd name="T32" fmla="*/ 538 w 568"/>
                <a:gd name="T33" fmla="*/ 90 h 896"/>
                <a:gd name="T34" fmla="*/ 538 w 568"/>
                <a:gd name="T35" fmla="*/ 807 h 896"/>
                <a:gd name="T36" fmla="*/ 478 w 568"/>
                <a:gd name="T37" fmla="*/ 867 h 896"/>
                <a:gd name="T38" fmla="*/ 180 w 568"/>
                <a:gd name="T39" fmla="*/ 867 h 896"/>
                <a:gd name="T40" fmla="*/ 180 w 568"/>
                <a:gd name="T41" fmla="*/ 30 h 896"/>
                <a:gd name="T42" fmla="*/ 478 w 568"/>
                <a:gd name="T43" fmla="*/ 30 h 896"/>
                <a:gd name="T44" fmla="*/ 538 w 568"/>
                <a:gd name="T45" fmla="*/ 9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896">
                  <a:moveTo>
                    <a:pt x="0" y="90"/>
                  </a:moveTo>
                  <a:cubicBezTo>
                    <a:pt x="0" y="807"/>
                    <a:pt x="0" y="807"/>
                    <a:pt x="0" y="807"/>
                  </a:cubicBezTo>
                  <a:cubicBezTo>
                    <a:pt x="0" y="857"/>
                    <a:pt x="40" y="896"/>
                    <a:pt x="90" y="896"/>
                  </a:cubicBezTo>
                  <a:cubicBezTo>
                    <a:pt x="478" y="896"/>
                    <a:pt x="478" y="896"/>
                    <a:pt x="478" y="896"/>
                  </a:cubicBezTo>
                  <a:cubicBezTo>
                    <a:pt x="529" y="896"/>
                    <a:pt x="568" y="857"/>
                    <a:pt x="568" y="807"/>
                  </a:cubicBezTo>
                  <a:cubicBezTo>
                    <a:pt x="568" y="90"/>
                    <a:pt x="568" y="90"/>
                    <a:pt x="568" y="90"/>
                  </a:cubicBezTo>
                  <a:cubicBezTo>
                    <a:pt x="568" y="40"/>
                    <a:pt x="529" y="0"/>
                    <a:pt x="478" y="0"/>
                  </a:cubicBezTo>
                  <a:cubicBezTo>
                    <a:pt x="90" y="0"/>
                    <a:pt x="90" y="0"/>
                    <a:pt x="90" y="0"/>
                  </a:cubicBezTo>
                  <a:cubicBezTo>
                    <a:pt x="40" y="0"/>
                    <a:pt x="0" y="40"/>
                    <a:pt x="0" y="90"/>
                  </a:cubicBezTo>
                  <a:close/>
                  <a:moveTo>
                    <a:pt x="30" y="807"/>
                  </a:moveTo>
                  <a:cubicBezTo>
                    <a:pt x="30" y="90"/>
                    <a:pt x="30" y="90"/>
                    <a:pt x="30" y="90"/>
                  </a:cubicBezTo>
                  <a:cubicBezTo>
                    <a:pt x="30" y="56"/>
                    <a:pt x="57" y="30"/>
                    <a:pt x="90" y="30"/>
                  </a:cubicBezTo>
                  <a:cubicBezTo>
                    <a:pt x="150" y="30"/>
                    <a:pt x="150" y="30"/>
                    <a:pt x="150" y="30"/>
                  </a:cubicBezTo>
                  <a:cubicBezTo>
                    <a:pt x="150" y="867"/>
                    <a:pt x="150" y="867"/>
                    <a:pt x="150" y="867"/>
                  </a:cubicBezTo>
                  <a:cubicBezTo>
                    <a:pt x="90" y="867"/>
                    <a:pt x="90" y="867"/>
                    <a:pt x="90" y="867"/>
                  </a:cubicBezTo>
                  <a:cubicBezTo>
                    <a:pt x="57" y="867"/>
                    <a:pt x="30" y="840"/>
                    <a:pt x="30" y="807"/>
                  </a:cubicBezTo>
                  <a:close/>
                  <a:moveTo>
                    <a:pt x="538" y="90"/>
                  </a:moveTo>
                  <a:cubicBezTo>
                    <a:pt x="538" y="807"/>
                    <a:pt x="538" y="807"/>
                    <a:pt x="538" y="807"/>
                  </a:cubicBezTo>
                  <a:cubicBezTo>
                    <a:pt x="538" y="840"/>
                    <a:pt x="512" y="867"/>
                    <a:pt x="478" y="867"/>
                  </a:cubicBezTo>
                  <a:cubicBezTo>
                    <a:pt x="180" y="867"/>
                    <a:pt x="180" y="867"/>
                    <a:pt x="180" y="867"/>
                  </a:cubicBezTo>
                  <a:cubicBezTo>
                    <a:pt x="180" y="30"/>
                    <a:pt x="180" y="30"/>
                    <a:pt x="180" y="30"/>
                  </a:cubicBezTo>
                  <a:cubicBezTo>
                    <a:pt x="478" y="30"/>
                    <a:pt x="478" y="30"/>
                    <a:pt x="478" y="30"/>
                  </a:cubicBezTo>
                  <a:cubicBezTo>
                    <a:pt x="512" y="30"/>
                    <a:pt x="538" y="56"/>
                    <a:pt x="53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
            <p:cNvSpPr>
              <a:spLocks/>
            </p:cNvSpPr>
            <p:nvPr/>
          </p:nvSpPr>
          <p:spPr bwMode="auto">
            <a:xfrm>
              <a:off x="4530725" y="2508251"/>
              <a:ext cx="84138" cy="501650"/>
            </a:xfrm>
            <a:custGeom>
              <a:avLst/>
              <a:gdLst>
                <a:gd name="T0" fmla="*/ 0 w 30"/>
                <a:gd name="T1" fmla="*/ 15 h 179"/>
                <a:gd name="T2" fmla="*/ 0 w 30"/>
                <a:gd name="T3" fmla="*/ 164 h 179"/>
                <a:gd name="T4" fmla="*/ 15 w 30"/>
                <a:gd name="T5" fmla="*/ 179 h 179"/>
                <a:gd name="T6" fmla="*/ 30 w 30"/>
                <a:gd name="T7" fmla="*/ 164 h 179"/>
                <a:gd name="T8" fmla="*/ 30 w 30"/>
                <a:gd name="T9" fmla="*/ 15 h 179"/>
                <a:gd name="T10" fmla="*/ 15 w 30"/>
                <a:gd name="T11" fmla="*/ 0 h 179"/>
                <a:gd name="T12" fmla="*/ 0 w 30"/>
                <a:gd name="T13" fmla="*/ 15 h 179"/>
              </a:gdLst>
              <a:ahLst/>
              <a:cxnLst>
                <a:cxn ang="0">
                  <a:pos x="T0" y="T1"/>
                </a:cxn>
                <a:cxn ang="0">
                  <a:pos x="T2" y="T3"/>
                </a:cxn>
                <a:cxn ang="0">
                  <a:pos x="T4" y="T5"/>
                </a:cxn>
                <a:cxn ang="0">
                  <a:pos x="T6" y="T7"/>
                </a:cxn>
                <a:cxn ang="0">
                  <a:pos x="T8" y="T9"/>
                </a:cxn>
                <a:cxn ang="0">
                  <a:pos x="T10" y="T11"/>
                </a:cxn>
                <a:cxn ang="0">
                  <a:pos x="T12" y="T13"/>
                </a:cxn>
              </a:cxnLst>
              <a:rect l="0" t="0" r="r" b="b"/>
              <a:pathLst>
                <a:path w="30" h="179">
                  <a:moveTo>
                    <a:pt x="0" y="15"/>
                  </a:moveTo>
                  <a:cubicBezTo>
                    <a:pt x="0" y="164"/>
                    <a:pt x="0" y="164"/>
                    <a:pt x="0" y="164"/>
                  </a:cubicBezTo>
                  <a:cubicBezTo>
                    <a:pt x="0" y="172"/>
                    <a:pt x="7" y="179"/>
                    <a:pt x="15" y="179"/>
                  </a:cubicBezTo>
                  <a:cubicBezTo>
                    <a:pt x="24" y="179"/>
                    <a:pt x="30" y="172"/>
                    <a:pt x="30" y="164"/>
                  </a:cubicBezTo>
                  <a:cubicBezTo>
                    <a:pt x="30" y="15"/>
                    <a:pt x="30" y="15"/>
                    <a:pt x="30" y="15"/>
                  </a:cubicBezTo>
                  <a:cubicBezTo>
                    <a:pt x="30" y="6"/>
                    <a:pt x="24"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7"/>
            <p:cNvSpPr>
              <a:spLocks/>
            </p:cNvSpPr>
            <p:nvPr/>
          </p:nvSpPr>
          <p:spPr bwMode="auto">
            <a:xfrm>
              <a:off x="4530725" y="3429001"/>
              <a:ext cx="84138" cy="923925"/>
            </a:xfrm>
            <a:custGeom>
              <a:avLst/>
              <a:gdLst>
                <a:gd name="T0" fmla="*/ 0 w 30"/>
                <a:gd name="T1" fmla="*/ 15 h 329"/>
                <a:gd name="T2" fmla="*/ 0 w 30"/>
                <a:gd name="T3" fmla="*/ 314 h 329"/>
                <a:gd name="T4" fmla="*/ 15 w 30"/>
                <a:gd name="T5" fmla="*/ 329 h 329"/>
                <a:gd name="T6" fmla="*/ 30 w 30"/>
                <a:gd name="T7" fmla="*/ 314 h 329"/>
                <a:gd name="T8" fmla="*/ 30 w 30"/>
                <a:gd name="T9" fmla="*/ 15 h 329"/>
                <a:gd name="T10" fmla="*/ 15 w 30"/>
                <a:gd name="T11" fmla="*/ 0 h 329"/>
                <a:gd name="T12" fmla="*/ 0 w 30"/>
                <a:gd name="T13" fmla="*/ 15 h 329"/>
              </a:gdLst>
              <a:ahLst/>
              <a:cxnLst>
                <a:cxn ang="0">
                  <a:pos x="T0" y="T1"/>
                </a:cxn>
                <a:cxn ang="0">
                  <a:pos x="T2" y="T3"/>
                </a:cxn>
                <a:cxn ang="0">
                  <a:pos x="T4" y="T5"/>
                </a:cxn>
                <a:cxn ang="0">
                  <a:pos x="T6" y="T7"/>
                </a:cxn>
                <a:cxn ang="0">
                  <a:pos x="T8" y="T9"/>
                </a:cxn>
                <a:cxn ang="0">
                  <a:pos x="T10" y="T11"/>
                </a:cxn>
                <a:cxn ang="0">
                  <a:pos x="T12" y="T13"/>
                </a:cxn>
              </a:cxnLst>
              <a:rect l="0" t="0" r="r" b="b"/>
              <a:pathLst>
                <a:path w="30" h="329">
                  <a:moveTo>
                    <a:pt x="0" y="15"/>
                  </a:moveTo>
                  <a:cubicBezTo>
                    <a:pt x="0" y="314"/>
                    <a:pt x="0" y="314"/>
                    <a:pt x="0" y="314"/>
                  </a:cubicBezTo>
                  <a:cubicBezTo>
                    <a:pt x="0" y="322"/>
                    <a:pt x="7" y="329"/>
                    <a:pt x="15" y="329"/>
                  </a:cubicBezTo>
                  <a:cubicBezTo>
                    <a:pt x="24" y="329"/>
                    <a:pt x="30" y="322"/>
                    <a:pt x="30" y="314"/>
                  </a:cubicBezTo>
                  <a:cubicBezTo>
                    <a:pt x="30" y="15"/>
                    <a:pt x="30" y="15"/>
                    <a:pt x="30" y="15"/>
                  </a:cubicBezTo>
                  <a:cubicBezTo>
                    <a:pt x="30" y="7"/>
                    <a:pt x="24" y="0"/>
                    <a:pt x="15" y="0"/>
                  </a:cubicBezTo>
                  <a:cubicBezTo>
                    <a:pt x="7" y="0"/>
                    <a:pt x="0" y="7"/>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8"/>
            <p:cNvSpPr>
              <a:spLocks/>
            </p:cNvSpPr>
            <p:nvPr/>
          </p:nvSpPr>
          <p:spPr bwMode="auto">
            <a:xfrm>
              <a:off x="4784725" y="3935413"/>
              <a:ext cx="84138" cy="417513"/>
            </a:xfrm>
            <a:custGeom>
              <a:avLst/>
              <a:gdLst>
                <a:gd name="T0" fmla="*/ 0 w 30"/>
                <a:gd name="T1" fmla="*/ 15 h 149"/>
                <a:gd name="T2" fmla="*/ 0 w 30"/>
                <a:gd name="T3" fmla="*/ 134 h 149"/>
                <a:gd name="T4" fmla="*/ 15 w 30"/>
                <a:gd name="T5" fmla="*/ 149 h 149"/>
                <a:gd name="T6" fmla="*/ 30 w 30"/>
                <a:gd name="T7" fmla="*/ 134 h 149"/>
                <a:gd name="T8" fmla="*/ 30 w 30"/>
                <a:gd name="T9" fmla="*/ 15 h 149"/>
                <a:gd name="T10" fmla="*/ 15 w 30"/>
                <a:gd name="T11" fmla="*/ 0 h 149"/>
                <a:gd name="T12" fmla="*/ 0 w 30"/>
                <a:gd name="T13" fmla="*/ 15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0" y="15"/>
                  </a:moveTo>
                  <a:cubicBezTo>
                    <a:pt x="0" y="134"/>
                    <a:pt x="0" y="134"/>
                    <a:pt x="0" y="134"/>
                  </a:cubicBezTo>
                  <a:cubicBezTo>
                    <a:pt x="0" y="142"/>
                    <a:pt x="7" y="149"/>
                    <a:pt x="15" y="149"/>
                  </a:cubicBezTo>
                  <a:cubicBezTo>
                    <a:pt x="23" y="149"/>
                    <a:pt x="30" y="142"/>
                    <a:pt x="30" y="134"/>
                  </a:cubicBezTo>
                  <a:cubicBezTo>
                    <a:pt x="30" y="15"/>
                    <a:pt x="30" y="15"/>
                    <a:pt x="30" y="15"/>
                  </a:cubicBezTo>
                  <a:cubicBezTo>
                    <a:pt x="30" y="6"/>
                    <a:pt x="23" y="0"/>
                    <a:pt x="15" y="0"/>
                  </a:cubicBezTo>
                  <a:cubicBezTo>
                    <a:pt x="7" y="0"/>
                    <a:pt x="0" y="6"/>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3" name="Rectangle 72"/>
          <p:cNvSpPr/>
          <p:nvPr/>
        </p:nvSpPr>
        <p:spPr>
          <a:xfrm>
            <a:off x="5288898" y="4236047"/>
            <a:ext cx="641201" cy="276999"/>
          </a:xfrm>
          <a:prstGeom prst="rect">
            <a:avLst/>
          </a:prstGeom>
        </p:spPr>
        <p:txBody>
          <a:bodyPr wrap="none" lIns="0" tIns="0" rIns="0" bIns="0">
            <a:noAutofit/>
          </a:bodyPr>
          <a:lstStyle/>
          <a:p>
            <a:pPr algn="ctr"/>
            <a:r>
              <a:rPr lang="en-US" sz="1600" b="1" dirty="0" smtClean="0">
                <a:solidFill>
                  <a:schemeClr val="accent6"/>
                </a:solidFill>
              </a:rPr>
              <a:t>29%</a:t>
            </a:r>
            <a:endParaRPr lang="en-US" sz="1600" dirty="0">
              <a:solidFill>
                <a:schemeClr val="accent6"/>
              </a:solidFill>
            </a:endParaRPr>
          </a:p>
        </p:txBody>
      </p:sp>
      <p:sp>
        <p:nvSpPr>
          <p:cNvPr id="74" name="Rectangle 73"/>
          <p:cNvSpPr/>
          <p:nvPr/>
        </p:nvSpPr>
        <p:spPr>
          <a:xfrm>
            <a:off x="6236229" y="4236047"/>
            <a:ext cx="641201" cy="276999"/>
          </a:xfrm>
          <a:prstGeom prst="rect">
            <a:avLst/>
          </a:prstGeom>
        </p:spPr>
        <p:txBody>
          <a:bodyPr wrap="none" lIns="0" tIns="0" rIns="0" bIns="0">
            <a:noAutofit/>
          </a:bodyPr>
          <a:lstStyle/>
          <a:p>
            <a:pPr algn="ctr"/>
            <a:r>
              <a:rPr lang="en-US" sz="1600" b="1" dirty="0" smtClean="0">
                <a:solidFill>
                  <a:schemeClr val="accent6"/>
                </a:solidFill>
              </a:rPr>
              <a:t>16%</a:t>
            </a:r>
            <a:endParaRPr lang="en-US" sz="1600" dirty="0">
              <a:solidFill>
                <a:schemeClr val="accent6"/>
              </a:solidFill>
            </a:endParaRPr>
          </a:p>
        </p:txBody>
      </p:sp>
      <p:sp>
        <p:nvSpPr>
          <p:cNvPr id="75" name="Rectangle 74"/>
          <p:cNvSpPr/>
          <p:nvPr/>
        </p:nvSpPr>
        <p:spPr>
          <a:xfrm>
            <a:off x="7027143" y="4236047"/>
            <a:ext cx="641201" cy="276999"/>
          </a:xfrm>
          <a:prstGeom prst="rect">
            <a:avLst/>
          </a:prstGeom>
        </p:spPr>
        <p:txBody>
          <a:bodyPr wrap="none" lIns="0" tIns="0" rIns="0" bIns="0">
            <a:noAutofit/>
          </a:bodyPr>
          <a:lstStyle/>
          <a:p>
            <a:pPr algn="ctr"/>
            <a:r>
              <a:rPr lang="en-US" sz="1600" b="1" dirty="0" smtClean="0">
                <a:solidFill>
                  <a:srgbClr val="CECECE"/>
                </a:solidFill>
              </a:rPr>
              <a:t>14%</a:t>
            </a:r>
            <a:endParaRPr lang="en-US" sz="1600" dirty="0">
              <a:solidFill>
                <a:srgbClr val="CECECE"/>
              </a:solidFill>
            </a:endParaRPr>
          </a:p>
        </p:txBody>
      </p:sp>
      <p:sp>
        <p:nvSpPr>
          <p:cNvPr id="76" name="Rectangle 75"/>
          <p:cNvSpPr/>
          <p:nvPr/>
        </p:nvSpPr>
        <p:spPr>
          <a:xfrm>
            <a:off x="7711219" y="4236047"/>
            <a:ext cx="641201" cy="276999"/>
          </a:xfrm>
          <a:prstGeom prst="rect">
            <a:avLst/>
          </a:prstGeom>
        </p:spPr>
        <p:txBody>
          <a:bodyPr wrap="none" lIns="0" tIns="0" rIns="0" bIns="0">
            <a:noAutofit/>
          </a:bodyPr>
          <a:lstStyle/>
          <a:p>
            <a:pPr algn="ctr"/>
            <a:r>
              <a:rPr lang="en-US" sz="1600" b="1" dirty="0" smtClean="0">
                <a:solidFill>
                  <a:srgbClr val="CECECE"/>
                </a:solidFill>
              </a:rPr>
              <a:t>11%</a:t>
            </a:r>
            <a:endParaRPr lang="en-US" sz="1600" dirty="0">
              <a:solidFill>
                <a:srgbClr val="CECECE"/>
              </a:solidFill>
            </a:endParaRPr>
          </a:p>
        </p:txBody>
      </p:sp>
    </p:spTree>
    <p:extLst>
      <p:ext uri="{BB962C8B-B14F-4D97-AF65-F5344CB8AC3E}">
        <p14:creationId xmlns:p14="http://schemas.microsoft.com/office/powerpoint/2010/main" val="21561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MANAGING </a:t>
            </a:r>
            <a:r>
              <a:rPr lang="en-US" dirty="0" smtClean="0"/>
              <a:t>DEBT</a:t>
            </a:r>
            <a:endParaRPr lang="en-US" dirty="0"/>
          </a:p>
        </p:txBody>
      </p:sp>
      <p:sp>
        <p:nvSpPr>
          <p:cNvPr id="7" name="Content Placeholder 3"/>
          <p:cNvSpPr txBox="1">
            <a:spLocks/>
          </p:cNvSpPr>
          <p:nvPr/>
        </p:nvSpPr>
        <p:spPr>
          <a:xfrm>
            <a:off x="1007604" y="5909009"/>
            <a:ext cx="7181801" cy="688343"/>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accent6"/>
                </a:solidFill>
              </a:rPr>
              <a:t>Once debt is eliminated, consider increasing </a:t>
            </a:r>
            <a:r>
              <a:rPr lang="en-US" dirty="0" smtClean="0">
                <a:solidFill>
                  <a:schemeClr val="accent6"/>
                </a:solidFill>
              </a:rPr>
              <a:t>retirement contributions toward a goal of 15%</a:t>
            </a:r>
            <a:endParaRPr lang="en-US" dirty="0">
              <a:solidFill>
                <a:schemeClr val="accent6"/>
              </a:solidFill>
            </a:endParaRPr>
          </a:p>
        </p:txBody>
      </p:sp>
      <p:sp>
        <p:nvSpPr>
          <p:cNvPr id="27" name="Isosceles Triangle 26"/>
          <p:cNvSpPr/>
          <p:nvPr/>
        </p:nvSpPr>
        <p:spPr>
          <a:xfrm rot="16200000">
            <a:off x="4308800" y="4884284"/>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0" name="Rectangle 59"/>
          <p:cNvSpPr/>
          <p:nvPr/>
        </p:nvSpPr>
        <p:spPr>
          <a:xfrm>
            <a:off x="4969150" y="2242132"/>
            <a:ext cx="3489050" cy="477162"/>
          </a:xfrm>
          <a:prstGeom prst="rect">
            <a:avLst/>
          </a:prstGeom>
        </p:spPr>
        <p:txBody>
          <a:bodyPr lIns="0" tIns="0" rIns="0" bIns="0">
            <a:noAutofit/>
          </a:bodyPr>
          <a:lstStyle/>
          <a:p>
            <a:r>
              <a:rPr lang="en-US" sz="1600" dirty="0">
                <a:solidFill>
                  <a:srgbClr val="CECECE"/>
                </a:solidFill>
              </a:rPr>
              <a:t>Target high interest debt (credit cards) and accelerate </a:t>
            </a:r>
            <a:r>
              <a:rPr lang="en-US" sz="1600" dirty="0" smtClean="0">
                <a:solidFill>
                  <a:srgbClr val="CECECE"/>
                </a:solidFill>
              </a:rPr>
              <a:t>payments</a:t>
            </a:r>
            <a:endParaRPr lang="en-US" sz="1600" dirty="0">
              <a:solidFill>
                <a:srgbClr val="CECECE"/>
              </a:solidFill>
            </a:endParaRPr>
          </a:p>
        </p:txBody>
      </p:sp>
      <p:sp>
        <p:nvSpPr>
          <p:cNvPr id="82" name="Rectangle 81"/>
          <p:cNvSpPr/>
          <p:nvPr/>
        </p:nvSpPr>
        <p:spPr>
          <a:xfrm>
            <a:off x="4969150" y="3473142"/>
            <a:ext cx="2802466" cy="478838"/>
          </a:xfrm>
          <a:prstGeom prst="rect">
            <a:avLst/>
          </a:prstGeom>
        </p:spPr>
        <p:txBody>
          <a:bodyPr lIns="0" tIns="0" rIns="0" bIns="0">
            <a:noAutofit/>
          </a:bodyPr>
          <a:lstStyle/>
          <a:p>
            <a:r>
              <a:rPr lang="en-US" sz="1600" dirty="0">
                <a:solidFill>
                  <a:srgbClr val="CECECE"/>
                </a:solidFill>
              </a:rPr>
              <a:t>Set a timetable (for example, one to three years)</a:t>
            </a:r>
          </a:p>
        </p:txBody>
      </p:sp>
      <p:sp>
        <p:nvSpPr>
          <p:cNvPr id="83" name="Rectangle 82"/>
          <p:cNvSpPr/>
          <p:nvPr/>
        </p:nvSpPr>
        <p:spPr>
          <a:xfrm>
            <a:off x="4969150" y="4588642"/>
            <a:ext cx="3378200" cy="759157"/>
          </a:xfrm>
          <a:prstGeom prst="rect">
            <a:avLst/>
          </a:prstGeom>
        </p:spPr>
        <p:txBody>
          <a:bodyPr lIns="0" tIns="0" rIns="0" bIns="0">
            <a:noAutofit/>
          </a:bodyPr>
          <a:lstStyle/>
          <a:p>
            <a:r>
              <a:rPr lang="en-US" sz="1600" dirty="0">
                <a:solidFill>
                  <a:srgbClr val="3B3B3B"/>
                </a:solidFill>
              </a:rPr>
              <a:t>Continue making regular payments on other kinds of debt, </a:t>
            </a:r>
            <a:r>
              <a:rPr lang="en-US" sz="1600" dirty="0" smtClean="0">
                <a:solidFill>
                  <a:srgbClr val="3B3B3B"/>
                </a:solidFill>
              </a:rPr>
              <a:t>such as </a:t>
            </a:r>
            <a:r>
              <a:rPr lang="en-US" sz="1600" dirty="0">
                <a:solidFill>
                  <a:srgbClr val="3B3B3B"/>
                </a:solidFill>
              </a:rPr>
              <a:t>student loans and </a:t>
            </a:r>
            <a:r>
              <a:rPr lang="en-US" sz="1600" dirty="0" smtClean="0">
                <a:solidFill>
                  <a:srgbClr val="3B3B3B"/>
                </a:solidFill>
              </a:rPr>
              <a:t>mortgages</a:t>
            </a:r>
            <a:endParaRPr lang="en-US" sz="1600" dirty="0">
              <a:solidFill>
                <a:srgbClr val="3B3B3B"/>
              </a:solidFill>
            </a:endParaRPr>
          </a:p>
        </p:txBody>
      </p:sp>
      <p:sp>
        <p:nvSpPr>
          <p:cNvPr id="15" name="Rectangle 4"/>
          <p:cNvSpPr/>
          <p:nvPr/>
        </p:nvSpPr>
        <p:spPr>
          <a:xfrm>
            <a:off x="990599" y="1355745"/>
            <a:ext cx="6781017" cy="276999"/>
          </a:xfrm>
          <a:prstGeom prst="rect">
            <a:avLst/>
          </a:prstGeom>
        </p:spPr>
        <p:txBody>
          <a:bodyPr wrap="square" lIns="0" tIns="0" rIns="0" bIns="0">
            <a:noAutofit/>
          </a:bodyPr>
          <a:lstStyle/>
          <a:p>
            <a:r>
              <a:rPr lang="en-US" dirty="0">
                <a:solidFill>
                  <a:srgbClr val="3B3B3B"/>
                </a:solidFill>
              </a:rPr>
              <a:t>If debt payments are prohibiting </a:t>
            </a:r>
            <a:r>
              <a:rPr lang="en-US" dirty="0" smtClean="0">
                <a:solidFill>
                  <a:srgbClr val="3B3B3B"/>
                </a:solidFill>
              </a:rPr>
              <a:t>your ability </a:t>
            </a:r>
            <a:r>
              <a:rPr lang="en-US" dirty="0">
                <a:solidFill>
                  <a:srgbClr val="3B3B3B"/>
                </a:solidFill>
              </a:rPr>
              <a:t>to save for </a:t>
            </a:r>
            <a:r>
              <a:rPr lang="en-US" dirty="0" smtClean="0">
                <a:solidFill>
                  <a:srgbClr val="3B3B3B"/>
                </a:solidFill>
              </a:rPr>
              <a:t>retirement:</a:t>
            </a:r>
            <a:endParaRPr lang="en-US" dirty="0">
              <a:solidFill>
                <a:srgbClr val="3B3B3B"/>
              </a:solidFill>
            </a:endParaRPr>
          </a:p>
        </p:txBody>
      </p:sp>
      <p:sp>
        <p:nvSpPr>
          <p:cNvPr id="19" name="Plan Eligibility"/>
          <p:cNvSpPr>
            <a:spLocks noGrp="1"/>
          </p:cNvSpPr>
          <p:nvPr>
            <p:ph type="body" sz="quarter" idx="13"/>
          </p:nvPr>
        </p:nvSpPr>
        <p:spPr>
          <a:xfrm>
            <a:off x="1818366" y="2295849"/>
            <a:ext cx="1685330" cy="457200"/>
          </a:xfrm>
        </p:spPr>
        <p:txBody>
          <a:bodyPr vert="horz" lIns="0" tIns="0" rIns="0" bIns="0" rtlCol="0" anchor="ctr">
            <a:noAutofit/>
          </a:bodyPr>
          <a:lstStyle/>
          <a:p>
            <a:pPr>
              <a:spcAft>
                <a:spcPts val="1000"/>
              </a:spcAft>
              <a:buClr>
                <a:srgbClr val="05C3DE"/>
              </a:buClr>
            </a:pPr>
            <a:r>
              <a:rPr lang="en-US" sz="2000" dirty="0">
                <a:solidFill>
                  <a:srgbClr val="CECECE"/>
                </a:solidFill>
              </a:rPr>
              <a:t>Target debt</a:t>
            </a:r>
          </a:p>
        </p:txBody>
      </p:sp>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2251" y="2276872"/>
            <a:ext cx="511974" cy="407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53449" y="3507772"/>
            <a:ext cx="409579" cy="4095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39161" y="4739621"/>
            <a:ext cx="438153" cy="409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Plan Eligibility"/>
          <p:cNvSpPr>
            <a:spLocks noGrp="1"/>
          </p:cNvSpPr>
          <p:nvPr>
            <p:ph type="body" sz="quarter" idx="13"/>
          </p:nvPr>
        </p:nvSpPr>
        <p:spPr>
          <a:xfrm>
            <a:off x="1818366" y="4739621"/>
            <a:ext cx="2393594"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chemeClr val="accent6"/>
                </a:solidFill>
              </a:rPr>
              <a:t>Continue payments</a:t>
            </a:r>
            <a:endParaRPr lang="en-US" sz="2000" dirty="0">
              <a:solidFill>
                <a:schemeClr val="accent6"/>
              </a:solidFill>
            </a:endParaRPr>
          </a:p>
        </p:txBody>
      </p:sp>
      <p:cxnSp>
        <p:nvCxnSpPr>
          <p:cNvPr id="16" name="Straight Connector 15"/>
          <p:cNvCxnSpPr/>
          <p:nvPr/>
        </p:nvCxnSpPr>
        <p:spPr>
          <a:xfrm>
            <a:off x="4557252" y="2206868"/>
            <a:ext cx="0" cy="355209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17" name="Plan Eligibility"/>
          <p:cNvSpPr>
            <a:spLocks noGrp="1"/>
          </p:cNvSpPr>
          <p:nvPr>
            <p:ph type="body" sz="quarter" idx="13"/>
          </p:nvPr>
        </p:nvSpPr>
        <p:spPr>
          <a:xfrm>
            <a:off x="1818366" y="3510870"/>
            <a:ext cx="2371498" cy="457200"/>
          </a:xfrm>
        </p:spPr>
        <p:txBody>
          <a:bodyPr vert="horz" lIns="0" tIns="0" rIns="0" bIns="0" rtlCol="0" anchor="ctr">
            <a:noAutofit/>
          </a:bodyPr>
          <a:lstStyle/>
          <a:p>
            <a:pPr>
              <a:spcAft>
                <a:spcPts val="1000"/>
              </a:spcAft>
              <a:buClr>
                <a:srgbClr val="05C3DE"/>
              </a:buClr>
            </a:pPr>
            <a:r>
              <a:rPr lang="en-US" sz="2000" dirty="0">
                <a:solidFill>
                  <a:srgbClr val="CECECE"/>
                </a:solidFill>
              </a:rPr>
              <a:t>Set a </a:t>
            </a:r>
            <a:r>
              <a:rPr lang="en-US" sz="2000" dirty="0" smtClean="0">
                <a:solidFill>
                  <a:srgbClr val="CECECE"/>
                </a:solidFill>
              </a:rPr>
              <a:t>timetable</a:t>
            </a:r>
            <a:endParaRPr lang="en-US" sz="2000" dirty="0">
              <a:solidFill>
                <a:srgbClr val="CECECE"/>
              </a:solidFill>
            </a:endParaRPr>
          </a:p>
        </p:txBody>
      </p:sp>
    </p:spTree>
    <p:extLst>
      <p:ext uri="{BB962C8B-B14F-4D97-AF65-F5344CB8AC3E}">
        <p14:creationId xmlns:p14="http://schemas.microsoft.com/office/powerpoint/2010/main" val="374142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64" y="4393398"/>
            <a:ext cx="4316729" cy="1188132"/>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oAutofit/>
          </a:bodyPr>
          <a:lstStyle/>
          <a:p>
            <a:r>
              <a:rPr lang="en-US" sz="2600" dirty="0">
                <a:solidFill>
                  <a:prstClr val="white"/>
                </a:solidFill>
                <a:latin typeface="Arial Black"/>
                <a:ea typeface="+mj-ea"/>
                <a:cs typeface="+mj-cs"/>
              </a:rPr>
              <a:t>COMPETING PRIORITIES</a:t>
            </a:r>
            <a:endParaRPr lang="en-US" dirty="0" smtClean="0"/>
          </a:p>
        </p:txBody>
      </p:sp>
    </p:spTree>
    <p:extLst>
      <p:ext uri="{BB962C8B-B14F-4D97-AF65-F5344CB8AC3E}">
        <p14:creationId xmlns:p14="http://schemas.microsoft.com/office/powerpoint/2010/main" val="222234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9013"/>
            <a:ext cx="7181800" cy="740664"/>
          </a:xfrm>
        </p:spPr>
        <p:txBody>
          <a:bodyPr/>
          <a:lstStyle/>
          <a:p>
            <a:r>
              <a:rPr lang="en-US" dirty="0"/>
              <a:t>COMPETING PRIORITIES: CONSIDERATIONS</a:t>
            </a:r>
          </a:p>
        </p:txBody>
      </p:sp>
      <p:sp>
        <p:nvSpPr>
          <p:cNvPr id="6" name="Rectangle 5"/>
          <p:cNvSpPr/>
          <p:nvPr/>
        </p:nvSpPr>
        <p:spPr>
          <a:xfrm>
            <a:off x="1794343" y="1700808"/>
            <a:ext cx="2736304" cy="23402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endParaRPr lang="en-US" sz="1100" dirty="0">
              <a:solidFill>
                <a:srgbClr val="3B3B3B"/>
              </a:solidFill>
            </a:endParaRPr>
          </a:p>
          <a:p>
            <a:pPr marL="171450" indent="-171450">
              <a:spcAft>
                <a:spcPts val="600"/>
              </a:spcAft>
              <a:buClr>
                <a:schemeClr val="accent2"/>
              </a:buClr>
              <a:buFont typeface="Wingdings" panose="05000000000000000000" pitchFamily="2" charset="2"/>
              <a:buChar char="§"/>
            </a:pPr>
            <a:endParaRPr lang="en-US" sz="1100" dirty="0" smtClean="0">
              <a:solidFill>
                <a:srgbClr val="3B3B3B"/>
              </a:solidFill>
            </a:endParaRPr>
          </a:p>
          <a:p>
            <a:pPr marL="171450" indent="-171450">
              <a:spcAft>
                <a:spcPts val="600"/>
              </a:spcAft>
              <a:buClr>
                <a:schemeClr val="accent2"/>
              </a:buClr>
              <a:buFont typeface="Wingdings" panose="05000000000000000000" pitchFamily="2" charset="2"/>
              <a:buChar char="§"/>
            </a:pPr>
            <a:r>
              <a:rPr lang="en-US" sz="1100" dirty="0" smtClean="0">
                <a:solidFill>
                  <a:srgbClr val="3B3B3B"/>
                </a:solidFill>
              </a:rPr>
              <a:t>Consider </a:t>
            </a:r>
            <a:r>
              <a:rPr lang="en-US" sz="1100" dirty="0">
                <a:solidFill>
                  <a:srgbClr val="3B3B3B"/>
                </a:solidFill>
              </a:rPr>
              <a:t>reducing retirement savings to the minimum</a:t>
            </a:r>
          </a:p>
          <a:p>
            <a:pPr marL="171450" indent="-171450">
              <a:spcAft>
                <a:spcPts val="600"/>
              </a:spcAft>
              <a:buClr>
                <a:schemeClr val="accent2"/>
              </a:buClr>
              <a:buFont typeface="Wingdings" panose="05000000000000000000" pitchFamily="2" charset="2"/>
              <a:buChar char="§"/>
            </a:pPr>
            <a:r>
              <a:rPr lang="en-US" sz="1100" dirty="0" smtClean="0">
                <a:solidFill>
                  <a:srgbClr val="3B3B3B"/>
                </a:solidFill>
              </a:rPr>
              <a:t>Build </a:t>
            </a:r>
            <a:r>
              <a:rPr lang="en-US" sz="1100" dirty="0">
                <a:solidFill>
                  <a:srgbClr val="3B3B3B"/>
                </a:solidFill>
              </a:rPr>
              <a:t>emergency reserve over one to two</a:t>
            </a:r>
            <a:r>
              <a:rPr lang="en-US" sz="1100" dirty="0" smtClean="0">
                <a:solidFill>
                  <a:srgbClr val="3B3B3B"/>
                </a:solidFill>
              </a:rPr>
              <a:t> years</a:t>
            </a:r>
            <a:endParaRPr lang="en-US" sz="1100" dirty="0">
              <a:solidFill>
                <a:srgbClr val="3B3B3B"/>
              </a:solidFill>
            </a:endParaRPr>
          </a:p>
          <a:p>
            <a:pPr marL="171450" indent="-171450">
              <a:spcAft>
                <a:spcPts val="600"/>
              </a:spcAft>
              <a:buClr>
                <a:schemeClr val="accent2"/>
              </a:buClr>
              <a:buFont typeface="Wingdings" panose="05000000000000000000" pitchFamily="2" charset="2"/>
              <a:buChar char="§"/>
            </a:pPr>
            <a:r>
              <a:rPr lang="en-US" sz="1100" dirty="0">
                <a:solidFill>
                  <a:srgbClr val="3B3B3B"/>
                </a:solidFill>
              </a:rPr>
              <a:t>Consider </a:t>
            </a:r>
            <a:r>
              <a:rPr lang="en-US" sz="1100" dirty="0" smtClean="0">
                <a:solidFill>
                  <a:srgbClr val="3B3B3B"/>
                </a:solidFill>
              </a:rPr>
              <a:t>increasing retirement </a:t>
            </a:r>
            <a:r>
              <a:rPr lang="en-US" sz="1100" dirty="0">
                <a:solidFill>
                  <a:srgbClr val="3B3B3B"/>
                </a:solidFill>
              </a:rPr>
              <a:t>savings back toward 15%</a:t>
            </a:r>
          </a:p>
        </p:txBody>
      </p:sp>
      <p:sp>
        <p:nvSpPr>
          <p:cNvPr id="7" name="Rectangle 6"/>
          <p:cNvSpPr/>
          <p:nvPr/>
        </p:nvSpPr>
        <p:spPr>
          <a:xfrm>
            <a:off x="1794343" y="4149489"/>
            <a:ext cx="2736304" cy="23402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marL="171450" indent="-171450">
              <a:buClr>
                <a:schemeClr val="accent2"/>
              </a:buClr>
              <a:buFont typeface="Wingdings" panose="05000000000000000000" pitchFamily="2" charset="2"/>
              <a:buChar char="§"/>
            </a:pPr>
            <a:endParaRPr lang="en-US" sz="1100" dirty="0">
              <a:solidFill>
                <a:srgbClr val="3B3B3B"/>
              </a:solidFill>
            </a:endParaRPr>
          </a:p>
          <a:p>
            <a:pPr marL="171450" indent="-171450">
              <a:buClr>
                <a:schemeClr val="accent2"/>
              </a:buClr>
              <a:buFont typeface="Wingdings" panose="05000000000000000000" pitchFamily="2" charset="2"/>
              <a:buChar char="§"/>
            </a:pPr>
            <a:endParaRPr lang="en-US" sz="1100" dirty="0" smtClean="0">
              <a:solidFill>
                <a:srgbClr val="3B3B3B"/>
              </a:solidFill>
            </a:endParaRPr>
          </a:p>
          <a:p>
            <a:pPr marL="171450" indent="-171450">
              <a:spcAft>
                <a:spcPts val="600"/>
              </a:spcAft>
              <a:buClr>
                <a:schemeClr val="accent2"/>
              </a:buClr>
              <a:buFont typeface="Wingdings" panose="05000000000000000000" pitchFamily="2" charset="2"/>
              <a:buChar char="§"/>
            </a:pPr>
            <a:endParaRPr lang="en-US" sz="1100" dirty="0" smtClean="0">
              <a:solidFill>
                <a:srgbClr val="3B3B3B"/>
              </a:solidFill>
            </a:endParaRPr>
          </a:p>
          <a:p>
            <a:pPr marL="171450" indent="-171450">
              <a:spcAft>
                <a:spcPts val="600"/>
              </a:spcAft>
              <a:buClr>
                <a:schemeClr val="accent2"/>
              </a:buClr>
              <a:buFont typeface="Wingdings" panose="05000000000000000000" pitchFamily="2" charset="2"/>
              <a:buChar char="§"/>
            </a:pPr>
            <a:r>
              <a:rPr lang="en-US" sz="1100" dirty="0" smtClean="0">
                <a:solidFill>
                  <a:srgbClr val="3B3B3B"/>
                </a:solidFill>
              </a:rPr>
              <a:t>Consider </a:t>
            </a:r>
            <a:r>
              <a:rPr lang="en-US" sz="1100" dirty="0">
                <a:solidFill>
                  <a:srgbClr val="3B3B3B"/>
                </a:solidFill>
              </a:rPr>
              <a:t>reducing retirement savings to the minimum</a:t>
            </a:r>
          </a:p>
          <a:p>
            <a:pPr marL="171450" indent="-171450">
              <a:spcAft>
                <a:spcPts val="600"/>
              </a:spcAft>
              <a:buClr>
                <a:schemeClr val="accent2"/>
              </a:buClr>
              <a:buFont typeface="Wingdings" panose="05000000000000000000" pitchFamily="2" charset="2"/>
              <a:buChar char="§"/>
            </a:pPr>
            <a:r>
              <a:rPr lang="en-US" sz="1100" dirty="0" smtClean="0">
                <a:solidFill>
                  <a:srgbClr val="3B3B3B"/>
                </a:solidFill>
              </a:rPr>
              <a:t>First </a:t>
            </a:r>
            <a:r>
              <a:rPr lang="en-US" sz="1100" dirty="0">
                <a:solidFill>
                  <a:srgbClr val="3B3B3B"/>
                </a:solidFill>
              </a:rPr>
              <a:t>build emergency reserve over one to </a:t>
            </a:r>
            <a:r>
              <a:rPr lang="en-US" sz="1100" dirty="0" smtClean="0">
                <a:solidFill>
                  <a:srgbClr val="3B3B3B"/>
                </a:solidFill>
              </a:rPr>
              <a:t>two years</a:t>
            </a:r>
            <a:endParaRPr lang="en-US" sz="1100" dirty="0">
              <a:solidFill>
                <a:srgbClr val="3B3B3B"/>
              </a:solidFill>
            </a:endParaRPr>
          </a:p>
          <a:p>
            <a:pPr marL="171450" indent="-171450">
              <a:spcAft>
                <a:spcPts val="600"/>
              </a:spcAft>
              <a:buClr>
                <a:schemeClr val="accent2"/>
              </a:buClr>
              <a:buFont typeface="Wingdings" panose="05000000000000000000" pitchFamily="2" charset="2"/>
              <a:buChar char="§"/>
            </a:pPr>
            <a:r>
              <a:rPr lang="en-US" sz="1100" dirty="0" smtClean="0">
                <a:solidFill>
                  <a:srgbClr val="3B3B3B"/>
                </a:solidFill>
              </a:rPr>
              <a:t>Then </a:t>
            </a:r>
            <a:r>
              <a:rPr lang="en-US" sz="1100" dirty="0">
                <a:solidFill>
                  <a:srgbClr val="3B3B3B"/>
                </a:solidFill>
              </a:rPr>
              <a:t>pay down credit card debt within three years</a:t>
            </a:r>
          </a:p>
          <a:p>
            <a:pPr marL="171450" indent="-171450">
              <a:spcAft>
                <a:spcPts val="600"/>
              </a:spcAft>
              <a:buClr>
                <a:schemeClr val="accent2"/>
              </a:buClr>
              <a:buFont typeface="Wingdings" panose="05000000000000000000" pitchFamily="2" charset="2"/>
              <a:buChar char="§"/>
            </a:pPr>
            <a:r>
              <a:rPr lang="en-US" sz="1100" dirty="0">
                <a:solidFill>
                  <a:srgbClr val="3B3B3B"/>
                </a:solidFill>
              </a:rPr>
              <a:t>Consider </a:t>
            </a:r>
            <a:r>
              <a:rPr lang="en-US" sz="1100" dirty="0" smtClean="0">
                <a:solidFill>
                  <a:srgbClr val="3B3B3B"/>
                </a:solidFill>
              </a:rPr>
              <a:t>increasing retirement </a:t>
            </a:r>
            <a:r>
              <a:rPr lang="en-US" sz="1100" dirty="0">
                <a:solidFill>
                  <a:srgbClr val="3B3B3B"/>
                </a:solidFill>
              </a:rPr>
              <a:t>savings back toward 15%</a:t>
            </a:r>
          </a:p>
        </p:txBody>
      </p:sp>
      <p:sp>
        <p:nvSpPr>
          <p:cNvPr id="8" name="Rectangle 7"/>
          <p:cNvSpPr/>
          <p:nvPr/>
        </p:nvSpPr>
        <p:spPr>
          <a:xfrm>
            <a:off x="4644008" y="1700808"/>
            <a:ext cx="2736304" cy="23402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marL="171450" lvl="0" indent="-171450">
              <a:spcAft>
                <a:spcPts val="600"/>
              </a:spcAft>
              <a:buClr>
                <a:schemeClr val="accent2"/>
              </a:buClr>
              <a:buFont typeface="Wingdings" panose="05000000000000000000" pitchFamily="2" charset="2"/>
              <a:buChar char="§"/>
            </a:pPr>
            <a:endParaRPr lang="en-US" sz="1100" dirty="0" smtClean="0">
              <a:solidFill>
                <a:srgbClr val="3B3B3B"/>
              </a:solidFill>
            </a:endParaRPr>
          </a:p>
          <a:p>
            <a:pPr marL="171450" lvl="0" indent="-171450">
              <a:spcAft>
                <a:spcPts val="600"/>
              </a:spcAft>
              <a:buClr>
                <a:schemeClr val="accent2"/>
              </a:buClr>
              <a:buFont typeface="Wingdings" panose="05000000000000000000" pitchFamily="2" charset="2"/>
              <a:buChar char="§"/>
            </a:pPr>
            <a:r>
              <a:rPr lang="en-US" sz="1100" dirty="0" smtClean="0">
                <a:solidFill>
                  <a:srgbClr val="3B3B3B"/>
                </a:solidFill>
              </a:rPr>
              <a:t>Consider </a:t>
            </a:r>
            <a:r>
              <a:rPr lang="en-US" sz="1100" dirty="0">
                <a:solidFill>
                  <a:srgbClr val="3B3B3B"/>
                </a:solidFill>
              </a:rPr>
              <a:t>reducing retirement savings to the minimum</a:t>
            </a:r>
          </a:p>
          <a:p>
            <a:pPr marL="171450" lvl="0" indent="-171450">
              <a:spcAft>
                <a:spcPts val="600"/>
              </a:spcAft>
              <a:buClr>
                <a:schemeClr val="accent2"/>
              </a:buClr>
              <a:buFont typeface="Wingdings" panose="05000000000000000000" pitchFamily="2" charset="2"/>
              <a:buChar char="§"/>
            </a:pPr>
            <a:r>
              <a:rPr lang="en-US" sz="1100" dirty="0" smtClean="0">
                <a:solidFill>
                  <a:srgbClr val="3B3B3B"/>
                </a:solidFill>
              </a:rPr>
              <a:t>Pay </a:t>
            </a:r>
            <a:r>
              <a:rPr lang="en-US" sz="1100" dirty="0">
                <a:solidFill>
                  <a:srgbClr val="3B3B3B"/>
                </a:solidFill>
              </a:rPr>
              <a:t>down credit card debt within three</a:t>
            </a:r>
            <a:r>
              <a:rPr lang="en-US" sz="1100" dirty="0" smtClean="0">
                <a:solidFill>
                  <a:srgbClr val="3B3B3B"/>
                </a:solidFill>
              </a:rPr>
              <a:t> years</a:t>
            </a:r>
          </a:p>
          <a:p>
            <a:pPr marL="171450" lvl="0" indent="-171450">
              <a:spcAft>
                <a:spcPts val="600"/>
              </a:spcAft>
              <a:buClr>
                <a:schemeClr val="accent2"/>
              </a:buClr>
              <a:buFont typeface="Wingdings" panose="05000000000000000000" pitchFamily="2" charset="2"/>
              <a:buChar char="§"/>
            </a:pPr>
            <a:r>
              <a:rPr lang="en-US" sz="1100" dirty="0">
                <a:solidFill>
                  <a:srgbClr val="3B3B3B"/>
                </a:solidFill>
              </a:rPr>
              <a:t>Consider </a:t>
            </a:r>
            <a:r>
              <a:rPr lang="en-US" sz="1100" dirty="0" smtClean="0">
                <a:solidFill>
                  <a:srgbClr val="3B3B3B"/>
                </a:solidFill>
              </a:rPr>
              <a:t>increasing retirement savings back toward 15%</a:t>
            </a:r>
            <a:endParaRPr lang="en-US" sz="1100" dirty="0">
              <a:solidFill>
                <a:srgbClr val="3B3B3B"/>
              </a:solidFill>
            </a:endParaRPr>
          </a:p>
        </p:txBody>
      </p:sp>
      <p:sp>
        <p:nvSpPr>
          <p:cNvPr id="9" name="Rectangle 8"/>
          <p:cNvSpPr/>
          <p:nvPr/>
        </p:nvSpPr>
        <p:spPr>
          <a:xfrm>
            <a:off x="4644008" y="4149489"/>
            <a:ext cx="2736304" cy="23402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marL="171450" indent="-171450">
              <a:spcAft>
                <a:spcPts val="600"/>
              </a:spcAft>
              <a:buClr>
                <a:schemeClr val="accent2"/>
              </a:buClr>
              <a:buFont typeface="Wingdings" panose="05000000000000000000" pitchFamily="2" charset="2"/>
              <a:buChar char="§"/>
            </a:pPr>
            <a:endParaRPr lang="en-US" sz="1100" dirty="0" smtClean="0">
              <a:solidFill>
                <a:srgbClr val="3B3B3B"/>
              </a:solidFill>
            </a:endParaRPr>
          </a:p>
          <a:p>
            <a:pPr marL="171450" indent="-171450">
              <a:spcAft>
                <a:spcPts val="600"/>
              </a:spcAft>
              <a:buClr>
                <a:schemeClr val="accent2"/>
              </a:buClr>
              <a:buFont typeface="Wingdings" panose="05000000000000000000" pitchFamily="2" charset="2"/>
              <a:buChar char="§"/>
            </a:pPr>
            <a:r>
              <a:rPr lang="en-US" sz="1100" dirty="0" smtClean="0">
                <a:solidFill>
                  <a:srgbClr val="3B3B3B"/>
                </a:solidFill>
              </a:rPr>
              <a:t>Confirm </a:t>
            </a:r>
            <a:r>
              <a:rPr lang="en-US" sz="1100" dirty="0">
                <a:solidFill>
                  <a:srgbClr val="3B3B3B"/>
                </a:solidFill>
              </a:rPr>
              <a:t>that you are on track </a:t>
            </a:r>
            <a:r>
              <a:rPr lang="en-US" sz="1100" dirty="0" smtClean="0">
                <a:solidFill>
                  <a:srgbClr val="3B3B3B"/>
                </a:solidFill>
              </a:rPr>
              <a:t>for retirement</a:t>
            </a:r>
            <a:endParaRPr lang="en-US" sz="1100" dirty="0">
              <a:solidFill>
                <a:srgbClr val="3B3B3B"/>
              </a:solidFill>
            </a:endParaRPr>
          </a:p>
          <a:p>
            <a:pPr marL="171450" indent="-171450">
              <a:spcAft>
                <a:spcPts val="600"/>
              </a:spcAft>
              <a:buClr>
                <a:schemeClr val="accent2"/>
              </a:buClr>
              <a:buFont typeface="Wingdings" panose="05000000000000000000" pitchFamily="2" charset="2"/>
              <a:buChar char="§"/>
            </a:pPr>
            <a:r>
              <a:rPr lang="en-US" sz="1100" dirty="0" smtClean="0">
                <a:solidFill>
                  <a:srgbClr val="3B3B3B"/>
                </a:solidFill>
              </a:rPr>
              <a:t>If </a:t>
            </a:r>
            <a:r>
              <a:rPr lang="en-US" sz="1100" dirty="0">
                <a:solidFill>
                  <a:srgbClr val="3B3B3B"/>
                </a:solidFill>
              </a:rPr>
              <a:t>close to recommended benchmarks, consider reducing retirement savings</a:t>
            </a:r>
          </a:p>
          <a:p>
            <a:pPr marL="171450" indent="-171450">
              <a:spcAft>
                <a:spcPts val="600"/>
              </a:spcAft>
              <a:buClr>
                <a:schemeClr val="accent2"/>
              </a:buClr>
              <a:buFont typeface="Wingdings" panose="05000000000000000000" pitchFamily="2" charset="2"/>
              <a:buChar char="§"/>
            </a:pPr>
            <a:r>
              <a:rPr lang="en-US" sz="1100" dirty="0" smtClean="0">
                <a:solidFill>
                  <a:srgbClr val="3B3B3B"/>
                </a:solidFill>
              </a:rPr>
              <a:t>Contribute </a:t>
            </a:r>
            <a:r>
              <a:rPr lang="en-US" sz="1100" dirty="0">
                <a:solidFill>
                  <a:srgbClr val="3B3B3B"/>
                </a:solidFill>
              </a:rPr>
              <a:t>toward college </a:t>
            </a:r>
            <a:r>
              <a:rPr lang="en-US" sz="1100" dirty="0" smtClean="0">
                <a:solidFill>
                  <a:srgbClr val="3B3B3B"/>
                </a:solidFill>
              </a:rPr>
              <a:t>down payment</a:t>
            </a:r>
            <a:endParaRPr lang="en-US" sz="1100" dirty="0">
              <a:solidFill>
                <a:srgbClr val="3B3B3B"/>
              </a:solidFill>
            </a:endParaRPr>
          </a:p>
        </p:txBody>
      </p:sp>
      <p:sp>
        <p:nvSpPr>
          <p:cNvPr id="10" name="Rectangle 9"/>
          <p:cNvSpPr/>
          <p:nvPr/>
        </p:nvSpPr>
        <p:spPr>
          <a:xfrm>
            <a:off x="1794343" y="1700808"/>
            <a:ext cx="2737371" cy="396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b="1" dirty="0"/>
              <a:t>Retirement vs. Emergency Reserve</a:t>
            </a:r>
          </a:p>
        </p:txBody>
      </p:sp>
      <p:sp>
        <p:nvSpPr>
          <p:cNvPr id="11" name="Rectangle 10"/>
          <p:cNvSpPr/>
          <p:nvPr/>
        </p:nvSpPr>
        <p:spPr>
          <a:xfrm>
            <a:off x="4644008" y="1700808"/>
            <a:ext cx="2736304" cy="3964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lvl="0" algn="ctr"/>
            <a:r>
              <a:rPr lang="en-US" sz="1100" b="1" dirty="0">
                <a:solidFill>
                  <a:srgbClr val="FFFFFF"/>
                </a:solidFill>
              </a:rPr>
              <a:t>Retirement vs. Debt</a:t>
            </a:r>
          </a:p>
        </p:txBody>
      </p:sp>
      <p:sp>
        <p:nvSpPr>
          <p:cNvPr id="12" name="Rectangle 11"/>
          <p:cNvSpPr/>
          <p:nvPr/>
        </p:nvSpPr>
        <p:spPr>
          <a:xfrm>
            <a:off x="1794343" y="4149489"/>
            <a:ext cx="2737371" cy="396453"/>
          </a:xfrm>
          <a:prstGeom prst="rect">
            <a:avLst/>
          </a:prstGeom>
          <a:solidFill>
            <a:srgbClr val="E47F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lvl="0" algn="ctr"/>
            <a:r>
              <a:rPr lang="en-US" sz="1100" b="1" dirty="0" smtClean="0">
                <a:solidFill>
                  <a:srgbClr val="FFFFFF"/>
                </a:solidFill>
              </a:rPr>
              <a:t>Emergency Reserve </a:t>
            </a:r>
            <a:r>
              <a:rPr lang="en-US" sz="1100" b="1" dirty="0">
                <a:solidFill>
                  <a:srgbClr val="FFFFFF"/>
                </a:solidFill>
              </a:rPr>
              <a:t>vs. Debt</a:t>
            </a:r>
          </a:p>
        </p:txBody>
      </p:sp>
      <p:sp>
        <p:nvSpPr>
          <p:cNvPr id="13" name="Rectangle 12"/>
          <p:cNvSpPr/>
          <p:nvPr/>
        </p:nvSpPr>
        <p:spPr>
          <a:xfrm>
            <a:off x="4644008" y="4149490"/>
            <a:ext cx="2736304" cy="396452"/>
          </a:xfrm>
          <a:prstGeom prst="rect">
            <a:avLst/>
          </a:prstGeom>
          <a:solidFill>
            <a:srgbClr val="7D984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lvl="0" algn="ctr"/>
            <a:r>
              <a:rPr lang="en-US" sz="1100" b="1" dirty="0">
                <a:solidFill>
                  <a:srgbClr val="FFFFFF"/>
                </a:solidFill>
              </a:rPr>
              <a:t>Retirement vs. College Savings</a:t>
            </a:r>
          </a:p>
        </p:txBody>
      </p:sp>
      <p:sp>
        <p:nvSpPr>
          <p:cNvPr id="14" name="Content Placeholder 3"/>
          <p:cNvSpPr txBox="1">
            <a:spLocks/>
          </p:cNvSpPr>
          <p:nvPr/>
        </p:nvSpPr>
        <p:spPr>
          <a:xfrm>
            <a:off x="1002255" y="1316273"/>
            <a:ext cx="6378057" cy="56455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chemeClr val="tx2"/>
                </a:solidFill>
                <a:latin typeface="+mj-lt"/>
              </a:rPr>
              <a:t>IF </a:t>
            </a:r>
            <a:r>
              <a:rPr lang="en-US" sz="1400" dirty="0" smtClean="0">
                <a:solidFill>
                  <a:schemeClr val="tx2"/>
                </a:solidFill>
                <a:latin typeface="+mj-lt"/>
              </a:rPr>
              <a:t>POSSIBLE, KEEP SAVING FOR RETIREMENT!</a:t>
            </a:r>
            <a:endParaRPr lang="en-US" sz="1400" dirty="0">
              <a:solidFill>
                <a:schemeClr val="tx2"/>
              </a:solidFill>
              <a:latin typeface="+mj-lt"/>
            </a:endParaRPr>
          </a:p>
        </p:txBody>
      </p:sp>
    </p:spTree>
    <p:extLst>
      <p:ext uri="{BB962C8B-B14F-4D97-AF65-F5344CB8AC3E}">
        <p14:creationId xmlns:p14="http://schemas.microsoft.com/office/powerpoint/2010/main" val="51904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YOUR ACCOUNT ONLINE</a:t>
            </a:r>
            <a:endParaRPr lang="en-US" dirty="0"/>
          </a:p>
        </p:txBody>
      </p:sp>
      <p:sp>
        <p:nvSpPr>
          <p:cNvPr id="16" name="Rectangle 15"/>
          <p:cNvSpPr/>
          <p:nvPr/>
        </p:nvSpPr>
        <p:spPr>
          <a:xfrm>
            <a:off x="2286000" y="2155558"/>
            <a:ext cx="5010150" cy="3447098"/>
          </a:xfrm>
          <a:prstGeom prst="rect">
            <a:avLst/>
          </a:prstGeom>
          <a:noFill/>
          <a:ln>
            <a:solidFill>
              <a:srgbClr val="FF00FF"/>
            </a:solidFill>
          </a:ln>
        </p:spPr>
        <p:txBody>
          <a:bodyPr wrap="square" lIns="182880" tIns="182880" rIns="182880" bIns="182880">
            <a:spAutoFit/>
          </a:bodyPr>
          <a:lstStyle/>
          <a:p>
            <a:pPr>
              <a:lnSpc>
                <a:spcPts val="2400"/>
              </a:lnSpc>
            </a:pPr>
            <a:r>
              <a:rPr lang="en-US" sz="1600" dirty="0">
                <a:solidFill>
                  <a:srgbClr val="FF00FF"/>
                </a:solidFill>
              </a:rPr>
              <a:t>Please add in any graphics you think are </a:t>
            </a:r>
            <a:r>
              <a:rPr lang="en-US" sz="1600" dirty="0" smtClean="0">
                <a:solidFill>
                  <a:srgbClr val="FF00FF"/>
                </a:solidFill>
              </a:rPr>
              <a:t>appropriate, like </a:t>
            </a:r>
            <a:r>
              <a:rPr lang="en-US" sz="1600" dirty="0">
                <a:solidFill>
                  <a:srgbClr val="FF00FF"/>
                </a:solidFill>
              </a:rPr>
              <a:t>images of participant websites or account </a:t>
            </a:r>
            <a:r>
              <a:rPr lang="en-US" sz="1600" dirty="0" smtClean="0">
                <a:solidFill>
                  <a:srgbClr val="FF00FF"/>
                </a:solidFill>
              </a:rPr>
              <a:t>summaries: </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Quickly </a:t>
            </a:r>
            <a:r>
              <a:rPr lang="en-US" sz="1600" dirty="0">
                <a:solidFill>
                  <a:srgbClr val="FF00FF"/>
                </a:solidFill>
              </a:rPr>
              <a:t>view and access accounts </a:t>
            </a:r>
            <a:r>
              <a:rPr lang="en-US" sz="1600" dirty="0" smtClean="0">
                <a:solidFill>
                  <a:srgbClr val="FF00FF"/>
                </a:solidFill>
              </a:rPr>
              <a:t/>
            </a:r>
            <a:br>
              <a:rPr lang="en-US" sz="1600" dirty="0" smtClean="0">
                <a:solidFill>
                  <a:srgbClr val="FF00FF"/>
                </a:solidFill>
              </a:rPr>
            </a:br>
            <a:r>
              <a:rPr lang="en-US" sz="1600" dirty="0" smtClean="0">
                <a:solidFill>
                  <a:srgbClr val="FF00FF"/>
                </a:solidFill>
              </a:rPr>
              <a:t>and balances</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Perform transactions</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Check </a:t>
            </a:r>
            <a:r>
              <a:rPr lang="en-US" sz="1600" dirty="0">
                <a:solidFill>
                  <a:srgbClr val="FF00FF"/>
                </a:solidFill>
              </a:rPr>
              <a:t>in on your progress toward </a:t>
            </a:r>
            <a:r>
              <a:rPr lang="en-US" sz="1600" dirty="0" smtClean="0">
                <a:solidFill>
                  <a:srgbClr val="FF00FF"/>
                </a:solidFill>
              </a:rPr>
              <a:t>retirement</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Research investments</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Log </a:t>
            </a:r>
            <a:r>
              <a:rPr lang="en-US" sz="1600" dirty="0">
                <a:solidFill>
                  <a:srgbClr val="FF00FF"/>
                </a:solidFill>
              </a:rPr>
              <a:t>in wherever you </a:t>
            </a:r>
            <a:r>
              <a:rPr lang="en-US" sz="1600" dirty="0" smtClean="0">
                <a:solidFill>
                  <a:srgbClr val="FF00FF"/>
                </a:solidFill>
              </a:rPr>
              <a:t>are, whatever </a:t>
            </a:r>
            <a:r>
              <a:rPr lang="en-US" sz="1600" dirty="0">
                <a:solidFill>
                  <a:srgbClr val="FF00FF"/>
                </a:solidFill>
              </a:rPr>
              <a:t>your device (if that is true</a:t>
            </a:r>
            <a:r>
              <a:rPr lang="en-US" sz="1600" dirty="0" smtClean="0">
                <a:solidFill>
                  <a:srgbClr val="FF00FF"/>
                </a:solidFill>
              </a:rPr>
              <a:t>)</a:t>
            </a:r>
          </a:p>
        </p:txBody>
      </p:sp>
    </p:spTree>
    <p:extLst>
      <p:ext uri="{BB962C8B-B14F-4D97-AF65-F5344CB8AC3E}">
        <p14:creationId xmlns:p14="http://schemas.microsoft.com/office/powerpoint/2010/main" val="263081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5" name="Rectangle 4"/>
          <p:cNvSpPr/>
          <p:nvPr/>
        </p:nvSpPr>
        <p:spPr>
          <a:xfrm>
            <a:off x="2286000" y="3158592"/>
            <a:ext cx="4572000" cy="954620"/>
          </a:xfrm>
          <a:prstGeom prst="rect">
            <a:avLst/>
          </a:prstGeom>
          <a:ln>
            <a:solidFill>
              <a:srgbClr val="FF00FF"/>
            </a:solidFill>
          </a:ln>
        </p:spPr>
        <p:txBody>
          <a:bodyPr lIns="182880" tIns="182880" rIns="182880" bIns="182880" anchor="ctr">
            <a:spAutoFit/>
          </a:bodyPr>
          <a:lstStyle/>
          <a:p>
            <a:pPr algn="ctr">
              <a:lnSpc>
                <a:spcPts val="2400"/>
              </a:lnSpc>
            </a:pPr>
            <a:r>
              <a:rPr lang="en-US" sz="1600" dirty="0">
                <a:solidFill>
                  <a:srgbClr val="FF00FF"/>
                </a:solidFill>
              </a:rPr>
              <a:t>Add screen images of enrollment/sign-up process to show how easy it is to get started.</a:t>
            </a:r>
          </a:p>
        </p:txBody>
      </p:sp>
    </p:spTree>
    <p:extLst>
      <p:ext uri="{BB962C8B-B14F-4D97-AF65-F5344CB8AC3E}">
        <p14:creationId xmlns:p14="http://schemas.microsoft.com/office/powerpoint/2010/main" val="74062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hidden="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855054411"/>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gridCol w="1143000"/>
                <a:gridCol w="1143000"/>
                <a:gridCol w="1143000"/>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11" name="it's your future"/>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smtClean="0"/>
              <a:t>IT’S YOUR FUTURE</a:t>
            </a:r>
            <a:endParaRPr lang="en-US" sz="3600" dirty="0"/>
          </a:p>
        </p:txBody>
      </p:sp>
      <p:sp>
        <p:nvSpPr>
          <p:cNvPr id="16" name="save enough" hidden="1"/>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Save enough for retirement.</a:t>
            </a:r>
            <a:endParaRPr lang="en-US" sz="3600" cap="all" dirty="0"/>
          </a:p>
        </p:txBody>
      </p:sp>
      <p:sp>
        <p:nvSpPr>
          <p:cNvPr id="17" name="here to help" hidden="1"/>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we’re here to help.</a:t>
            </a:r>
            <a:endParaRPr lang="en-US" sz="3600" cap="all" dirty="0"/>
          </a:p>
        </p:txBody>
      </p:sp>
      <p:sp>
        <p:nvSpPr>
          <p:cNvPr id="2" name="Rectangle 1"/>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Tree>
    <p:extLst>
      <p:ext uri="{BB962C8B-B14F-4D97-AF65-F5344CB8AC3E}">
        <p14:creationId xmlns:p14="http://schemas.microsoft.com/office/powerpoint/2010/main" val="1736638145"/>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2000"/>
                            </p:stCondLst>
                            <p:childTnLst>
                              <p:par>
                                <p:cTn id="12" presetID="10" presetClass="exit" presetSubtype="0" fill="hold" grpId="1" nodeType="afterEffect">
                                  <p:stCondLst>
                                    <p:cond delay="1500"/>
                                  </p:stCondLst>
                                  <p:childTnLst>
                                    <p:animEffect transition="out" filter="fad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par>
                                <p:cTn id="15" presetID="10" presetClass="exit" presetSubtype="0" fill="hold" nodeType="withEffect">
                                  <p:stCondLst>
                                    <p:cond delay="150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ntr" presetSubtype="0" fill="hold" grpId="0" nodeType="withEffect">
                                  <p:stCondLst>
                                    <p:cond delay="15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1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hidden="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hidden="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629475903"/>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gridCol w="1143000"/>
                <a:gridCol w="1143000"/>
                <a:gridCol w="1143000"/>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11" name="it's your future" hidden="1"/>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smtClean="0"/>
              <a:t>IT’S YOUR FUTURE.</a:t>
            </a:r>
            <a:endParaRPr lang="en-US" sz="3600" dirty="0"/>
          </a:p>
        </p:txBody>
      </p:sp>
      <p:sp>
        <p:nvSpPr>
          <p:cNvPr id="16" name="save enough"/>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Save enough for retirement</a:t>
            </a:r>
            <a:endParaRPr lang="en-US" sz="3600" cap="all" dirty="0"/>
          </a:p>
        </p:txBody>
      </p:sp>
      <p:sp>
        <p:nvSpPr>
          <p:cNvPr id="17" name="here to help" hidden="1"/>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we’re here to help.</a:t>
            </a:r>
            <a:endParaRPr lang="en-US" sz="3600" cap="all" dirty="0"/>
          </a:p>
        </p:txBody>
      </p:sp>
      <p:sp>
        <p:nvSpPr>
          <p:cNvPr id="10" name="Rectangle 9"/>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Tree>
    <p:extLst>
      <p:ext uri="{BB962C8B-B14F-4D97-AF65-F5344CB8AC3E}">
        <p14:creationId xmlns:p14="http://schemas.microsoft.com/office/powerpoint/2010/main" val="1202884205"/>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5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1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1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hidden="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303667649"/>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gridCol w="1143000"/>
                <a:gridCol w="1143000"/>
                <a:gridCol w="1143000"/>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11" name="it's your future" hidden="1"/>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smtClean="0"/>
              <a:t>IT’S YOUR FUTURE.</a:t>
            </a:r>
            <a:endParaRPr lang="en-US" sz="3600" dirty="0"/>
          </a:p>
        </p:txBody>
      </p:sp>
      <p:sp>
        <p:nvSpPr>
          <p:cNvPr id="16" name="save enough" hidden="1"/>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Save enough for retirement.</a:t>
            </a:r>
            <a:endParaRPr lang="en-US" sz="3600" cap="all" dirty="0"/>
          </a:p>
        </p:txBody>
      </p:sp>
      <p:sp>
        <p:nvSpPr>
          <p:cNvPr id="17" name="here to help"/>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err="1" smtClean="0"/>
              <a:t>We’RE</a:t>
            </a:r>
            <a:r>
              <a:rPr lang="en-US" sz="3600" cap="all" dirty="0" smtClean="0"/>
              <a:t> HERE TO help</a:t>
            </a:r>
            <a:endParaRPr lang="en-US" sz="3600" cap="all" dirty="0"/>
          </a:p>
        </p:txBody>
      </p:sp>
      <p:sp>
        <p:nvSpPr>
          <p:cNvPr id="10" name="Rectangle 9"/>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Tree>
    <p:extLst>
      <p:ext uri="{BB962C8B-B14F-4D97-AF65-F5344CB8AC3E}">
        <p14:creationId xmlns:p14="http://schemas.microsoft.com/office/powerpoint/2010/main" val="171654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5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1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000"/>
                            </p:stCondLst>
                            <p:childTnLst>
                              <p:par>
                                <p:cTn id="18" presetID="10" presetClass="exit" presetSubtype="0" fill="hold" grpId="1" nodeType="afterEffect">
                                  <p:stCondLst>
                                    <p:cond delay="150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xit" presetSubtype="0" fill="hold" nodeType="withEffect">
                                  <p:stCondLst>
                                    <p:cond delay="150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2689"/>
            <a:ext cx="9156526" cy="435312"/>
          </a:xfrm>
          <a:prstGeom prst="rect">
            <a:avLst/>
          </a:prstGeom>
          <a:solidFill>
            <a:srgbClr val="3B3B3B"/>
          </a:solidFill>
          <a:ln w="82550" cmpd="sng">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3" name="Rectangle 12"/>
          <p:cNvSpPr/>
          <p:nvPr/>
        </p:nvSpPr>
        <p:spPr>
          <a:xfrm>
            <a:off x="992188" y="6594178"/>
            <a:ext cx="543418" cy="263822"/>
          </a:xfrm>
          <a:prstGeom prst="rect">
            <a:avLst/>
          </a:prstGeom>
        </p:spPr>
        <p:txBody>
          <a:bodyPr wrap="none" lIns="0" tIns="0" rIns="0" bIns="91440" anchor="b">
            <a:noAutofit/>
          </a:bodyPr>
          <a:lstStyle/>
          <a:p>
            <a:r>
              <a:rPr lang="en-US" sz="500" dirty="0" smtClean="0">
                <a:solidFill>
                  <a:schemeClr val="bg1"/>
                </a:solidFill>
                <a:cs typeface="Segoe UI" panose="020B0502040204020203" pitchFamily="34" charset="0"/>
              </a:rPr>
              <a:t>CYLW0D36W   2/18</a:t>
            </a:r>
            <a:endParaRPr lang="en-US" sz="500" dirty="0">
              <a:solidFill>
                <a:schemeClr val="bg1"/>
              </a:solidFill>
              <a:cs typeface="Segoe UI" panose="020B0502040204020203" pitchFamily="34" charset="0"/>
            </a:endParaRPr>
          </a:p>
          <a:p>
            <a:r>
              <a:rPr lang="en-US" sz="500" dirty="0">
                <a:solidFill>
                  <a:schemeClr val="bg1"/>
                </a:solidFill>
                <a:cs typeface="Segoe UI" panose="020B0502040204020203" pitchFamily="34" charset="0"/>
              </a:rPr>
              <a:t>201802-232523</a:t>
            </a:r>
            <a:endParaRPr lang="en-US" sz="500" dirty="0">
              <a:solidFill>
                <a:srgbClr val="FF00FF"/>
              </a:solidFill>
              <a:cs typeface="Segoe UI" panose="020B0502040204020203" pitchFamily="34" charset="0"/>
            </a:endParaRPr>
          </a:p>
        </p:txBody>
      </p:sp>
      <p:sp>
        <p:nvSpPr>
          <p:cNvPr id="8" name="Rectangle 7"/>
          <p:cNvSpPr/>
          <p:nvPr/>
        </p:nvSpPr>
        <p:spPr>
          <a:xfrm>
            <a:off x="3465469" y="2126143"/>
            <a:ext cx="2213062" cy="1292662"/>
          </a:xfrm>
          <a:prstGeom prst="rect">
            <a:avLst/>
          </a:prstGeom>
          <a:ln>
            <a:solidFill>
              <a:srgbClr val="FF00FF"/>
            </a:solidFill>
          </a:ln>
        </p:spPr>
        <p:txBody>
          <a:bodyPr wrap="square" lIns="182880" tIns="182880" rIns="182880" bIns="182880" anchor="ctr">
            <a:spAutoFit/>
          </a:bodyPr>
          <a:lstStyle/>
          <a:p>
            <a:pPr algn="ctr">
              <a:lnSpc>
                <a:spcPts val="2400"/>
              </a:lnSpc>
            </a:pPr>
            <a:r>
              <a:rPr lang="en-US" sz="1600" dirty="0">
                <a:solidFill>
                  <a:srgbClr val="FF00FF"/>
                </a:solidFill>
              </a:rPr>
              <a:t>Add your logo, telephone number,</a:t>
            </a:r>
          </a:p>
          <a:p>
            <a:pPr algn="ctr">
              <a:lnSpc>
                <a:spcPts val="2400"/>
              </a:lnSpc>
            </a:pPr>
            <a:r>
              <a:rPr lang="en-US" sz="1600" dirty="0">
                <a:solidFill>
                  <a:srgbClr val="FF00FF"/>
                </a:solidFill>
              </a:rPr>
              <a:t>email/website</a:t>
            </a:r>
          </a:p>
        </p:txBody>
      </p:sp>
    </p:spTree>
    <p:extLst>
      <p:ext uri="{BB962C8B-B14F-4D97-AF65-F5344CB8AC3E}">
        <p14:creationId xmlns:p14="http://schemas.microsoft.com/office/powerpoint/2010/main" val="182999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146" name="Group 5145"/>
          <p:cNvGrpSpPr/>
          <p:nvPr/>
        </p:nvGrpSpPr>
        <p:grpSpPr>
          <a:xfrm>
            <a:off x="179930" y="2453251"/>
            <a:ext cx="7999478" cy="646380"/>
            <a:chOff x="179930" y="2244023"/>
            <a:chExt cx="7999478" cy="646380"/>
          </a:xfrm>
        </p:grpSpPr>
        <p:grpSp>
          <p:nvGrpSpPr>
            <p:cNvPr id="38" name="Group 3127"/>
            <p:cNvGrpSpPr/>
            <p:nvPr/>
          </p:nvGrpSpPr>
          <p:grpSpPr>
            <a:xfrm>
              <a:off x="2041168" y="2393144"/>
              <a:ext cx="652050" cy="348138"/>
              <a:chOff x="4198824" y="3899401"/>
              <a:chExt cx="821034" cy="438361"/>
            </a:xfrm>
            <a:solidFill>
              <a:srgbClr val="767676"/>
            </a:solidFill>
          </p:grpSpPr>
          <p:sp>
            <p:nvSpPr>
              <p:cNvPr id="39" name="Freeform 51"/>
              <p:cNvSpPr>
                <a:spLocks noEditPoints="1"/>
              </p:cNvSpPr>
              <p:nvPr/>
            </p:nvSpPr>
            <p:spPr bwMode="auto">
              <a:xfrm>
                <a:off x="4198824" y="3899401"/>
                <a:ext cx="821034" cy="438361"/>
              </a:xfrm>
              <a:custGeom>
                <a:avLst/>
                <a:gdLst>
                  <a:gd name="T0" fmla="*/ 79 w 81"/>
                  <a:gd name="T1" fmla="*/ 32 h 43"/>
                  <a:gd name="T2" fmla="*/ 78 w 81"/>
                  <a:gd name="T3" fmla="*/ 32 h 43"/>
                  <a:gd name="T4" fmla="*/ 78 w 81"/>
                  <a:gd name="T5" fmla="*/ 15 h 43"/>
                  <a:gd name="T6" fmla="*/ 76 w 81"/>
                  <a:gd name="T7" fmla="*/ 14 h 43"/>
                  <a:gd name="T8" fmla="*/ 75 w 81"/>
                  <a:gd name="T9" fmla="*/ 14 h 43"/>
                  <a:gd name="T10" fmla="*/ 75 w 81"/>
                  <a:gd name="T11" fmla="*/ 10 h 43"/>
                  <a:gd name="T12" fmla="*/ 80 w 81"/>
                  <a:gd name="T13" fmla="*/ 8 h 43"/>
                  <a:gd name="T14" fmla="*/ 80 w 81"/>
                  <a:gd name="T15" fmla="*/ 7 h 43"/>
                  <a:gd name="T16" fmla="*/ 79 w 81"/>
                  <a:gd name="T17" fmla="*/ 6 h 43"/>
                  <a:gd name="T18" fmla="*/ 69 w 81"/>
                  <a:gd name="T19" fmla="*/ 8 h 43"/>
                  <a:gd name="T20" fmla="*/ 69 w 81"/>
                  <a:gd name="T21" fmla="*/ 10 h 43"/>
                  <a:gd name="T22" fmla="*/ 70 w 81"/>
                  <a:gd name="T23" fmla="*/ 11 h 43"/>
                  <a:gd name="T24" fmla="*/ 70 w 81"/>
                  <a:gd name="T25" fmla="*/ 11 h 43"/>
                  <a:gd name="T26" fmla="*/ 72 w 81"/>
                  <a:gd name="T27" fmla="*/ 10 h 43"/>
                  <a:gd name="T28" fmla="*/ 72 w 81"/>
                  <a:gd name="T29" fmla="*/ 14 h 43"/>
                  <a:gd name="T30" fmla="*/ 69 w 81"/>
                  <a:gd name="T31" fmla="*/ 14 h 43"/>
                  <a:gd name="T32" fmla="*/ 45 w 81"/>
                  <a:gd name="T33" fmla="*/ 1 h 43"/>
                  <a:gd name="T34" fmla="*/ 44 w 81"/>
                  <a:gd name="T35" fmla="*/ 0 h 43"/>
                  <a:gd name="T36" fmla="*/ 28 w 81"/>
                  <a:gd name="T37" fmla="*/ 0 h 43"/>
                  <a:gd name="T38" fmla="*/ 27 w 81"/>
                  <a:gd name="T39" fmla="*/ 1 h 43"/>
                  <a:gd name="T40" fmla="*/ 20 w 81"/>
                  <a:gd name="T41" fmla="*/ 14 h 43"/>
                  <a:gd name="T42" fmla="*/ 7 w 81"/>
                  <a:gd name="T43" fmla="*/ 14 h 43"/>
                  <a:gd name="T44" fmla="*/ 0 w 81"/>
                  <a:gd name="T45" fmla="*/ 20 h 43"/>
                  <a:gd name="T46" fmla="*/ 0 w 81"/>
                  <a:gd name="T47" fmla="*/ 34 h 43"/>
                  <a:gd name="T48" fmla="*/ 2 w 81"/>
                  <a:gd name="T49" fmla="*/ 35 h 43"/>
                  <a:gd name="T50" fmla="*/ 6 w 81"/>
                  <a:gd name="T51" fmla="*/ 35 h 43"/>
                  <a:gd name="T52" fmla="*/ 15 w 81"/>
                  <a:gd name="T53" fmla="*/ 43 h 43"/>
                  <a:gd name="T54" fmla="*/ 24 w 81"/>
                  <a:gd name="T55" fmla="*/ 35 h 43"/>
                  <a:gd name="T56" fmla="*/ 46 w 81"/>
                  <a:gd name="T57" fmla="*/ 35 h 43"/>
                  <a:gd name="T58" fmla="*/ 55 w 81"/>
                  <a:gd name="T59" fmla="*/ 43 h 43"/>
                  <a:gd name="T60" fmla="*/ 64 w 81"/>
                  <a:gd name="T61" fmla="*/ 35 h 43"/>
                  <a:gd name="T62" fmla="*/ 79 w 81"/>
                  <a:gd name="T63" fmla="*/ 35 h 43"/>
                  <a:gd name="T64" fmla="*/ 80 w 81"/>
                  <a:gd name="T65" fmla="*/ 34 h 43"/>
                  <a:gd name="T66" fmla="*/ 79 w 81"/>
                  <a:gd name="T67" fmla="*/ 32 h 43"/>
                  <a:gd name="T68" fmla="*/ 3 w 81"/>
                  <a:gd name="T69" fmla="*/ 20 h 43"/>
                  <a:gd name="T70" fmla="*/ 7 w 81"/>
                  <a:gd name="T71" fmla="*/ 16 h 43"/>
                  <a:gd name="T72" fmla="*/ 20 w 81"/>
                  <a:gd name="T73" fmla="*/ 16 h 43"/>
                  <a:gd name="T74" fmla="*/ 22 w 81"/>
                  <a:gd name="T75" fmla="*/ 16 h 43"/>
                  <a:gd name="T76" fmla="*/ 29 w 81"/>
                  <a:gd name="T77" fmla="*/ 3 h 43"/>
                  <a:gd name="T78" fmla="*/ 44 w 81"/>
                  <a:gd name="T79" fmla="*/ 3 h 43"/>
                  <a:gd name="T80" fmla="*/ 68 w 81"/>
                  <a:gd name="T81" fmla="*/ 16 h 43"/>
                  <a:gd name="T82" fmla="*/ 68 w 81"/>
                  <a:gd name="T83" fmla="*/ 16 h 43"/>
                  <a:gd name="T84" fmla="*/ 75 w 81"/>
                  <a:gd name="T85" fmla="*/ 16 h 43"/>
                  <a:gd name="T86" fmla="*/ 75 w 81"/>
                  <a:gd name="T87" fmla="*/ 32 h 43"/>
                  <a:gd name="T88" fmla="*/ 64 w 81"/>
                  <a:gd name="T89" fmla="*/ 32 h 43"/>
                  <a:gd name="T90" fmla="*/ 55 w 81"/>
                  <a:gd name="T91" fmla="*/ 24 h 43"/>
                  <a:gd name="T92" fmla="*/ 46 w 81"/>
                  <a:gd name="T93" fmla="*/ 32 h 43"/>
                  <a:gd name="T94" fmla="*/ 24 w 81"/>
                  <a:gd name="T95" fmla="*/ 32 h 43"/>
                  <a:gd name="T96" fmla="*/ 15 w 81"/>
                  <a:gd name="T97" fmla="*/ 24 h 43"/>
                  <a:gd name="T98" fmla="*/ 6 w 81"/>
                  <a:gd name="T99" fmla="*/ 32 h 43"/>
                  <a:gd name="T100" fmla="*/ 3 w 81"/>
                  <a:gd name="T101" fmla="*/ 32 h 43"/>
                  <a:gd name="T102" fmla="*/ 3 w 81"/>
                  <a:gd name="T103" fmla="*/ 20 h 43"/>
                  <a:gd name="T104" fmla="*/ 15 w 81"/>
                  <a:gd name="T105" fmla="*/ 40 h 43"/>
                  <a:gd name="T106" fmla="*/ 8 w 81"/>
                  <a:gd name="T107" fmla="*/ 34 h 43"/>
                  <a:gd name="T108" fmla="*/ 15 w 81"/>
                  <a:gd name="T109" fmla="*/ 27 h 43"/>
                  <a:gd name="T110" fmla="*/ 22 w 81"/>
                  <a:gd name="T111" fmla="*/ 34 h 43"/>
                  <a:gd name="T112" fmla="*/ 15 w 81"/>
                  <a:gd name="T113" fmla="*/ 40 h 43"/>
                  <a:gd name="T114" fmla="*/ 55 w 81"/>
                  <a:gd name="T115" fmla="*/ 40 h 43"/>
                  <a:gd name="T116" fmla="*/ 48 w 81"/>
                  <a:gd name="T117" fmla="*/ 34 h 43"/>
                  <a:gd name="T118" fmla="*/ 55 w 81"/>
                  <a:gd name="T119" fmla="*/ 27 h 43"/>
                  <a:gd name="T120" fmla="*/ 62 w 81"/>
                  <a:gd name="T121" fmla="*/ 34 h 43"/>
                  <a:gd name="T122" fmla="*/ 55 w 81"/>
                  <a:gd name="T12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43">
                    <a:moveTo>
                      <a:pt x="79" y="32"/>
                    </a:moveTo>
                    <a:cubicBezTo>
                      <a:pt x="78" y="32"/>
                      <a:pt x="78" y="32"/>
                      <a:pt x="78" y="32"/>
                    </a:cubicBezTo>
                    <a:cubicBezTo>
                      <a:pt x="78" y="15"/>
                      <a:pt x="78" y="15"/>
                      <a:pt x="78" y="15"/>
                    </a:cubicBezTo>
                    <a:cubicBezTo>
                      <a:pt x="78" y="14"/>
                      <a:pt x="77" y="14"/>
                      <a:pt x="76" y="14"/>
                    </a:cubicBezTo>
                    <a:cubicBezTo>
                      <a:pt x="75" y="14"/>
                      <a:pt x="75" y="14"/>
                      <a:pt x="75" y="14"/>
                    </a:cubicBezTo>
                    <a:cubicBezTo>
                      <a:pt x="75" y="10"/>
                      <a:pt x="75" y="10"/>
                      <a:pt x="75" y="10"/>
                    </a:cubicBezTo>
                    <a:cubicBezTo>
                      <a:pt x="80" y="8"/>
                      <a:pt x="80" y="8"/>
                      <a:pt x="80" y="8"/>
                    </a:cubicBezTo>
                    <a:cubicBezTo>
                      <a:pt x="80" y="8"/>
                      <a:pt x="81" y="7"/>
                      <a:pt x="80" y="7"/>
                    </a:cubicBezTo>
                    <a:cubicBezTo>
                      <a:pt x="80" y="6"/>
                      <a:pt x="79" y="6"/>
                      <a:pt x="79" y="6"/>
                    </a:cubicBezTo>
                    <a:cubicBezTo>
                      <a:pt x="69" y="8"/>
                      <a:pt x="69" y="8"/>
                      <a:pt x="69" y="8"/>
                    </a:cubicBezTo>
                    <a:cubicBezTo>
                      <a:pt x="69" y="9"/>
                      <a:pt x="68" y="9"/>
                      <a:pt x="69" y="10"/>
                    </a:cubicBezTo>
                    <a:cubicBezTo>
                      <a:pt x="69" y="11"/>
                      <a:pt x="69" y="11"/>
                      <a:pt x="70" y="11"/>
                    </a:cubicBezTo>
                    <a:cubicBezTo>
                      <a:pt x="70" y="11"/>
                      <a:pt x="70" y="11"/>
                      <a:pt x="70" y="11"/>
                    </a:cubicBezTo>
                    <a:cubicBezTo>
                      <a:pt x="72" y="10"/>
                      <a:pt x="72" y="10"/>
                      <a:pt x="72" y="10"/>
                    </a:cubicBezTo>
                    <a:cubicBezTo>
                      <a:pt x="72" y="14"/>
                      <a:pt x="72" y="14"/>
                      <a:pt x="72" y="14"/>
                    </a:cubicBezTo>
                    <a:cubicBezTo>
                      <a:pt x="69" y="14"/>
                      <a:pt x="69" y="14"/>
                      <a:pt x="69" y="14"/>
                    </a:cubicBezTo>
                    <a:cubicBezTo>
                      <a:pt x="45" y="1"/>
                      <a:pt x="45" y="1"/>
                      <a:pt x="45" y="1"/>
                    </a:cubicBezTo>
                    <a:cubicBezTo>
                      <a:pt x="45" y="0"/>
                      <a:pt x="45" y="0"/>
                      <a:pt x="44" y="0"/>
                    </a:cubicBezTo>
                    <a:cubicBezTo>
                      <a:pt x="28" y="0"/>
                      <a:pt x="28" y="0"/>
                      <a:pt x="28" y="0"/>
                    </a:cubicBezTo>
                    <a:cubicBezTo>
                      <a:pt x="28" y="0"/>
                      <a:pt x="28" y="1"/>
                      <a:pt x="27" y="1"/>
                    </a:cubicBezTo>
                    <a:cubicBezTo>
                      <a:pt x="20" y="14"/>
                      <a:pt x="20" y="14"/>
                      <a:pt x="20" y="14"/>
                    </a:cubicBezTo>
                    <a:cubicBezTo>
                      <a:pt x="7" y="14"/>
                      <a:pt x="7" y="14"/>
                      <a:pt x="7" y="14"/>
                    </a:cubicBezTo>
                    <a:cubicBezTo>
                      <a:pt x="4" y="14"/>
                      <a:pt x="0" y="17"/>
                      <a:pt x="0" y="20"/>
                    </a:cubicBezTo>
                    <a:cubicBezTo>
                      <a:pt x="0" y="34"/>
                      <a:pt x="0" y="34"/>
                      <a:pt x="0" y="34"/>
                    </a:cubicBezTo>
                    <a:cubicBezTo>
                      <a:pt x="0" y="34"/>
                      <a:pt x="1" y="35"/>
                      <a:pt x="2" y="35"/>
                    </a:cubicBezTo>
                    <a:cubicBezTo>
                      <a:pt x="6" y="35"/>
                      <a:pt x="6" y="35"/>
                      <a:pt x="6" y="35"/>
                    </a:cubicBezTo>
                    <a:cubicBezTo>
                      <a:pt x="7" y="40"/>
                      <a:pt x="10" y="43"/>
                      <a:pt x="15" y="43"/>
                    </a:cubicBezTo>
                    <a:cubicBezTo>
                      <a:pt x="20" y="43"/>
                      <a:pt x="24" y="40"/>
                      <a:pt x="24" y="35"/>
                    </a:cubicBezTo>
                    <a:cubicBezTo>
                      <a:pt x="46" y="35"/>
                      <a:pt x="46" y="35"/>
                      <a:pt x="46" y="35"/>
                    </a:cubicBezTo>
                    <a:cubicBezTo>
                      <a:pt x="47" y="40"/>
                      <a:pt x="50" y="43"/>
                      <a:pt x="55" y="43"/>
                    </a:cubicBezTo>
                    <a:cubicBezTo>
                      <a:pt x="60" y="43"/>
                      <a:pt x="64" y="40"/>
                      <a:pt x="64" y="35"/>
                    </a:cubicBezTo>
                    <a:cubicBezTo>
                      <a:pt x="79" y="35"/>
                      <a:pt x="79" y="35"/>
                      <a:pt x="79" y="35"/>
                    </a:cubicBezTo>
                    <a:cubicBezTo>
                      <a:pt x="80" y="35"/>
                      <a:pt x="80" y="34"/>
                      <a:pt x="80" y="34"/>
                    </a:cubicBezTo>
                    <a:cubicBezTo>
                      <a:pt x="80" y="33"/>
                      <a:pt x="80" y="32"/>
                      <a:pt x="79" y="32"/>
                    </a:cubicBezTo>
                    <a:close/>
                    <a:moveTo>
                      <a:pt x="3" y="20"/>
                    </a:moveTo>
                    <a:cubicBezTo>
                      <a:pt x="3" y="18"/>
                      <a:pt x="5" y="16"/>
                      <a:pt x="7" y="16"/>
                    </a:cubicBezTo>
                    <a:cubicBezTo>
                      <a:pt x="20" y="16"/>
                      <a:pt x="20" y="16"/>
                      <a:pt x="20" y="16"/>
                    </a:cubicBezTo>
                    <a:cubicBezTo>
                      <a:pt x="21" y="16"/>
                      <a:pt x="21" y="16"/>
                      <a:pt x="22" y="16"/>
                    </a:cubicBezTo>
                    <a:cubicBezTo>
                      <a:pt x="29" y="3"/>
                      <a:pt x="29" y="3"/>
                      <a:pt x="29" y="3"/>
                    </a:cubicBezTo>
                    <a:cubicBezTo>
                      <a:pt x="44" y="3"/>
                      <a:pt x="44" y="3"/>
                      <a:pt x="44" y="3"/>
                    </a:cubicBezTo>
                    <a:cubicBezTo>
                      <a:pt x="68" y="16"/>
                      <a:pt x="68" y="16"/>
                      <a:pt x="68" y="16"/>
                    </a:cubicBezTo>
                    <a:cubicBezTo>
                      <a:pt x="68" y="16"/>
                      <a:pt x="68" y="16"/>
                      <a:pt x="68" y="16"/>
                    </a:cubicBezTo>
                    <a:cubicBezTo>
                      <a:pt x="75" y="16"/>
                      <a:pt x="75" y="16"/>
                      <a:pt x="75" y="16"/>
                    </a:cubicBezTo>
                    <a:cubicBezTo>
                      <a:pt x="75" y="32"/>
                      <a:pt x="75" y="32"/>
                      <a:pt x="75" y="32"/>
                    </a:cubicBezTo>
                    <a:cubicBezTo>
                      <a:pt x="64" y="32"/>
                      <a:pt x="64" y="32"/>
                      <a:pt x="64" y="32"/>
                    </a:cubicBezTo>
                    <a:cubicBezTo>
                      <a:pt x="64" y="28"/>
                      <a:pt x="60" y="24"/>
                      <a:pt x="55" y="24"/>
                    </a:cubicBezTo>
                    <a:cubicBezTo>
                      <a:pt x="50" y="24"/>
                      <a:pt x="47" y="28"/>
                      <a:pt x="46" y="32"/>
                    </a:cubicBezTo>
                    <a:cubicBezTo>
                      <a:pt x="24" y="32"/>
                      <a:pt x="24" y="32"/>
                      <a:pt x="24" y="32"/>
                    </a:cubicBezTo>
                    <a:cubicBezTo>
                      <a:pt x="24" y="28"/>
                      <a:pt x="20" y="24"/>
                      <a:pt x="15" y="24"/>
                    </a:cubicBezTo>
                    <a:cubicBezTo>
                      <a:pt x="10" y="24"/>
                      <a:pt x="7" y="28"/>
                      <a:pt x="6" y="32"/>
                    </a:cubicBezTo>
                    <a:cubicBezTo>
                      <a:pt x="3" y="32"/>
                      <a:pt x="3" y="32"/>
                      <a:pt x="3" y="32"/>
                    </a:cubicBezTo>
                    <a:lnTo>
                      <a:pt x="3" y="20"/>
                    </a:lnTo>
                    <a:close/>
                    <a:moveTo>
                      <a:pt x="15" y="40"/>
                    </a:moveTo>
                    <a:cubicBezTo>
                      <a:pt x="11" y="40"/>
                      <a:pt x="8" y="37"/>
                      <a:pt x="8" y="34"/>
                    </a:cubicBezTo>
                    <a:cubicBezTo>
                      <a:pt x="8" y="30"/>
                      <a:pt x="11" y="27"/>
                      <a:pt x="15" y="27"/>
                    </a:cubicBezTo>
                    <a:cubicBezTo>
                      <a:pt x="19" y="27"/>
                      <a:pt x="22" y="30"/>
                      <a:pt x="22" y="34"/>
                    </a:cubicBezTo>
                    <a:cubicBezTo>
                      <a:pt x="22" y="37"/>
                      <a:pt x="19" y="40"/>
                      <a:pt x="15" y="40"/>
                    </a:cubicBezTo>
                    <a:close/>
                    <a:moveTo>
                      <a:pt x="55" y="40"/>
                    </a:moveTo>
                    <a:cubicBezTo>
                      <a:pt x="51" y="40"/>
                      <a:pt x="48" y="37"/>
                      <a:pt x="48" y="34"/>
                    </a:cubicBezTo>
                    <a:cubicBezTo>
                      <a:pt x="48" y="30"/>
                      <a:pt x="51" y="27"/>
                      <a:pt x="55" y="27"/>
                    </a:cubicBezTo>
                    <a:cubicBezTo>
                      <a:pt x="59" y="27"/>
                      <a:pt x="62" y="30"/>
                      <a:pt x="62" y="34"/>
                    </a:cubicBezTo>
                    <a:cubicBezTo>
                      <a:pt x="62" y="37"/>
                      <a:pt x="59" y="40"/>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2"/>
              <p:cNvSpPr>
                <a:spLocks/>
              </p:cNvSpPr>
              <p:nvPr/>
            </p:nvSpPr>
            <p:spPr bwMode="auto">
              <a:xfrm>
                <a:off x="4472978" y="3960799"/>
                <a:ext cx="111375" cy="101380"/>
              </a:xfrm>
              <a:custGeom>
                <a:avLst/>
                <a:gdLst>
                  <a:gd name="T0" fmla="*/ 1 w 11"/>
                  <a:gd name="T1" fmla="*/ 10 h 10"/>
                  <a:gd name="T2" fmla="*/ 1 w 11"/>
                  <a:gd name="T3" fmla="*/ 10 h 10"/>
                  <a:gd name="T4" fmla="*/ 3 w 11"/>
                  <a:gd name="T5" fmla="*/ 10 h 10"/>
                  <a:gd name="T6" fmla="*/ 6 w 11"/>
                  <a:gd name="T7" fmla="*/ 2 h 10"/>
                  <a:gd name="T8" fmla="*/ 9 w 11"/>
                  <a:gd name="T9" fmla="*/ 2 h 10"/>
                  <a:gd name="T10" fmla="*/ 11 w 11"/>
                  <a:gd name="T11" fmla="*/ 1 h 10"/>
                  <a:gd name="T12" fmla="*/ 9 w 11"/>
                  <a:gd name="T13" fmla="*/ 0 h 10"/>
                  <a:gd name="T14" fmla="*/ 5 w 11"/>
                  <a:gd name="T15" fmla="*/ 0 h 10"/>
                  <a:gd name="T16" fmla="*/ 4 w 11"/>
                  <a:gd name="T17" fmla="*/ 0 h 10"/>
                  <a:gd name="T18" fmla="*/ 0 w 11"/>
                  <a:gd name="T19" fmla="*/ 8 h 10"/>
                  <a:gd name="T20" fmla="*/ 1 w 11"/>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0">
                    <a:moveTo>
                      <a:pt x="1" y="10"/>
                    </a:moveTo>
                    <a:cubicBezTo>
                      <a:pt x="1" y="10"/>
                      <a:pt x="1" y="10"/>
                      <a:pt x="1" y="10"/>
                    </a:cubicBezTo>
                    <a:cubicBezTo>
                      <a:pt x="2" y="10"/>
                      <a:pt x="2" y="10"/>
                      <a:pt x="3" y="10"/>
                    </a:cubicBezTo>
                    <a:cubicBezTo>
                      <a:pt x="6" y="2"/>
                      <a:pt x="6" y="2"/>
                      <a:pt x="6" y="2"/>
                    </a:cubicBezTo>
                    <a:cubicBezTo>
                      <a:pt x="9" y="2"/>
                      <a:pt x="9" y="2"/>
                      <a:pt x="9" y="2"/>
                    </a:cubicBezTo>
                    <a:cubicBezTo>
                      <a:pt x="10" y="2"/>
                      <a:pt x="11" y="2"/>
                      <a:pt x="11" y="1"/>
                    </a:cubicBezTo>
                    <a:cubicBezTo>
                      <a:pt x="11" y="0"/>
                      <a:pt x="10" y="0"/>
                      <a:pt x="9" y="0"/>
                    </a:cubicBezTo>
                    <a:cubicBezTo>
                      <a:pt x="5" y="0"/>
                      <a:pt x="5" y="0"/>
                      <a:pt x="5" y="0"/>
                    </a:cubicBezTo>
                    <a:cubicBezTo>
                      <a:pt x="5" y="0"/>
                      <a:pt x="5" y="0"/>
                      <a:pt x="4" y="0"/>
                    </a:cubicBezTo>
                    <a:cubicBezTo>
                      <a:pt x="0" y="8"/>
                      <a:pt x="0" y="8"/>
                      <a:pt x="0" y="8"/>
                    </a:cubicBezTo>
                    <a:cubicBezTo>
                      <a:pt x="0" y="9"/>
                      <a:pt x="0" y="10"/>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1" name="Freeform 53"/>
            <p:cNvSpPr>
              <a:spLocks noEditPoints="1"/>
            </p:cNvSpPr>
            <p:nvPr/>
          </p:nvSpPr>
          <p:spPr bwMode="auto">
            <a:xfrm>
              <a:off x="3910344" y="2328506"/>
              <a:ext cx="652050" cy="477414"/>
            </a:xfrm>
            <a:custGeom>
              <a:avLst/>
              <a:gdLst>
                <a:gd name="T0" fmla="*/ 79 w 81"/>
                <a:gd name="T1" fmla="*/ 8 h 59"/>
                <a:gd name="T2" fmla="*/ 72 w 81"/>
                <a:gd name="T3" fmla="*/ 3 h 59"/>
                <a:gd name="T4" fmla="*/ 67 w 81"/>
                <a:gd name="T5" fmla="*/ 4 h 59"/>
                <a:gd name="T6" fmla="*/ 53 w 81"/>
                <a:gd name="T7" fmla="*/ 10 h 59"/>
                <a:gd name="T8" fmla="*/ 29 w 81"/>
                <a:gd name="T9" fmla="*/ 0 h 59"/>
                <a:gd name="T10" fmla="*/ 28 w 81"/>
                <a:gd name="T11" fmla="*/ 0 h 59"/>
                <a:gd name="T12" fmla="*/ 16 w 81"/>
                <a:gd name="T13" fmla="*/ 5 h 59"/>
                <a:gd name="T14" fmla="*/ 15 w 81"/>
                <a:gd name="T15" fmla="*/ 7 h 59"/>
                <a:gd name="T16" fmla="*/ 16 w 81"/>
                <a:gd name="T17" fmla="*/ 8 h 59"/>
                <a:gd name="T18" fmla="*/ 37 w 81"/>
                <a:gd name="T19" fmla="*/ 17 h 59"/>
                <a:gd name="T20" fmla="*/ 22 w 81"/>
                <a:gd name="T21" fmla="*/ 23 h 59"/>
                <a:gd name="T22" fmla="*/ 12 w 81"/>
                <a:gd name="T23" fmla="*/ 19 h 59"/>
                <a:gd name="T24" fmla="*/ 11 w 81"/>
                <a:gd name="T25" fmla="*/ 19 h 59"/>
                <a:gd name="T26" fmla="*/ 0 w 81"/>
                <a:gd name="T27" fmla="*/ 23 h 59"/>
                <a:gd name="T28" fmla="*/ 0 w 81"/>
                <a:gd name="T29" fmla="*/ 24 h 59"/>
                <a:gd name="T30" fmla="*/ 0 w 81"/>
                <a:gd name="T31" fmla="*/ 26 h 59"/>
                <a:gd name="T32" fmla="*/ 17 w 81"/>
                <a:gd name="T33" fmla="*/ 42 h 59"/>
                <a:gd name="T34" fmla="*/ 18 w 81"/>
                <a:gd name="T35" fmla="*/ 42 h 59"/>
                <a:gd name="T36" fmla="*/ 41 w 81"/>
                <a:gd name="T37" fmla="*/ 33 h 59"/>
                <a:gd name="T38" fmla="*/ 31 w 81"/>
                <a:gd name="T39" fmla="*/ 57 h 59"/>
                <a:gd name="T40" fmla="*/ 31 w 81"/>
                <a:gd name="T41" fmla="*/ 59 h 59"/>
                <a:gd name="T42" fmla="*/ 32 w 81"/>
                <a:gd name="T43" fmla="*/ 59 h 59"/>
                <a:gd name="T44" fmla="*/ 32 w 81"/>
                <a:gd name="T45" fmla="*/ 59 h 59"/>
                <a:gd name="T46" fmla="*/ 45 w 81"/>
                <a:gd name="T47" fmla="*/ 54 h 59"/>
                <a:gd name="T48" fmla="*/ 45 w 81"/>
                <a:gd name="T49" fmla="*/ 53 h 59"/>
                <a:gd name="T50" fmla="*/ 60 w 81"/>
                <a:gd name="T51" fmla="*/ 24 h 59"/>
                <a:gd name="T52" fmla="*/ 73 w 81"/>
                <a:gd name="T53" fmla="*/ 19 h 59"/>
                <a:gd name="T54" fmla="*/ 79 w 81"/>
                <a:gd name="T55" fmla="*/ 8 h 59"/>
                <a:gd name="T56" fmla="*/ 20 w 81"/>
                <a:gd name="T57" fmla="*/ 7 h 59"/>
                <a:gd name="T58" fmla="*/ 29 w 81"/>
                <a:gd name="T59" fmla="*/ 3 h 59"/>
                <a:gd name="T60" fmla="*/ 50 w 81"/>
                <a:gd name="T61" fmla="*/ 12 h 59"/>
                <a:gd name="T62" fmla="*/ 41 w 81"/>
                <a:gd name="T63" fmla="*/ 15 h 59"/>
                <a:gd name="T64" fmla="*/ 20 w 81"/>
                <a:gd name="T65" fmla="*/ 7 h 59"/>
                <a:gd name="T66" fmla="*/ 72 w 81"/>
                <a:gd name="T67" fmla="*/ 17 h 59"/>
                <a:gd name="T68" fmla="*/ 59 w 81"/>
                <a:gd name="T69" fmla="*/ 22 h 59"/>
                <a:gd name="T70" fmla="*/ 58 w 81"/>
                <a:gd name="T71" fmla="*/ 23 h 59"/>
                <a:gd name="T72" fmla="*/ 43 w 81"/>
                <a:gd name="T73" fmla="*/ 52 h 59"/>
                <a:gd name="T74" fmla="*/ 34 w 81"/>
                <a:gd name="T75" fmla="*/ 55 h 59"/>
                <a:gd name="T76" fmla="*/ 45 w 81"/>
                <a:gd name="T77" fmla="*/ 31 h 59"/>
                <a:gd name="T78" fmla="*/ 44 w 81"/>
                <a:gd name="T79" fmla="*/ 29 h 59"/>
                <a:gd name="T80" fmla="*/ 43 w 81"/>
                <a:gd name="T81" fmla="*/ 29 h 59"/>
                <a:gd name="T82" fmla="*/ 43 w 81"/>
                <a:gd name="T83" fmla="*/ 29 h 59"/>
                <a:gd name="T84" fmla="*/ 18 w 81"/>
                <a:gd name="T85" fmla="*/ 39 h 59"/>
                <a:gd name="T86" fmla="*/ 3 w 81"/>
                <a:gd name="T87" fmla="*/ 25 h 59"/>
                <a:gd name="T88" fmla="*/ 12 w 81"/>
                <a:gd name="T89" fmla="*/ 21 h 59"/>
                <a:gd name="T90" fmla="*/ 22 w 81"/>
                <a:gd name="T91" fmla="*/ 26 h 59"/>
                <a:gd name="T92" fmla="*/ 23 w 81"/>
                <a:gd name="T93" fmla="*/ 26 h 59"/>
                <a:gd name="T94" fmla="*/ 68 w 81"/>
                <a:gd name="T95" fmla="*/ 7 h 59"/>
                <a:gd name="T96" fmla="*/ 72 w 81"/>
                <a:gd name="T97" fmla="*/ 6 h 59"/>
                <a:gd name="T98" fmla="*/ 77 w 81"/>
                <a:gd name="T99" fmla="*/ 9 h 59"/>
                <a:gd name="T100" fmla="*/ 72 w 81"/>
                <a:gd name="T10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59">
                  <a:moveTo>
                    <a:pt x="79" y="8"/>
                  </a:moveTo>
                  <a:cubicBezTo>
                    <a:pt x="78" y="5"/>
                    <a:pt x="75" y="3"/>
                    <a:pt x="72" y="3"/>
                  </a:cubicBezTo>
                  <a:cubicBezTo>
                    <a:pt x="70" y="3"/>
                    <a:pt x="69" y="4"/>
                    <a:pt x="67" y="4"/>
                  </a:cubicBezTo>
                  <a:cubicBezTo>
                    <a:pt x="53" y="10"/>
                    <a:pt x="53" y="10"/>
                    <a:pt x="53" y="10"/>
                  </a:cubicBezTo>
                  <a:cubicBezTo>
                    <a:pt x="29" y="0"/>
                    <a:pt x="29" y="0"/>
                    <a:pt x="29" y="0"/>
                  </a:cubicBezTo>
                  <a:cubicBezTo>
                    <a:pt x="29" y="0"/>
                    <a:pt x="28" y="0"/>
                    <a:pt x="28" y="0"/>
                  </a:cubicBezTo>
                  <a:cubicBezTo>
                    <a:pt x="16" y="5"/>
                    <a:pt x="16" y="5"/>
                    <a:pt x="16" y="5"/>
                  </a:cubicBezTo>
                  <a:cubicBezTo>
                    <a:pt x="15" y="6"/>
                    <a:pt x="15" y="6"/>
                    <a:pt x="15" y="7"/>
                  </a:cubicBezTo>
                  <a:cubicBezTo>
                    <a:pt x="15" y="7"/>
                    <a:pt x="15" y="8"/>
                    <a:pt x="16" y="8"/>
                  </a:cubicBezTo>
                  <a:cubicBezTo>
                    <a:pt x="37" y="17"/>
                    <a:pt x="37" y="17"/>
                    <a:pt x="37" y="17"/>
                  </a:cubicBezTo>
                  <a:cubicBezTo>
                    <a:pt x="22" y="23"/>
                    <a:pt x="22" y="23"/>
                    <a:pt x="22" y="23"/>
                  </a:cubicBezTo>
                  <a:cubicBezTo>
                    <a:pt x="12" y="19"/>
                    <a:pt x="12" y="19"/>
                    <a:pt x="12" y="19"/>
                  </a:cubicBezTo>
                  <a:cubicBezTo>
                    <a:pt x="12" y="19"/>
                    <a:pt x="12" y="19"/>
                    <a:pt x="11" y="19"/>
                  </a:cubicBezTo>
                  <a:cubicBezTo>
                    <a:pt x="0" y="23"/>
                    <a:pt x="0" y="23"/>
                    <a:pt x="0" y="23"/>
                  </a:cubicBezTo>
                  <a:cubicBezTo>
                    <a:pt x="0" y="24"/>
                    <a:pt x="0" y="24"/>
                    <a:pt x="0" y="24"/>
                  </a:cubicBezTo>
                  <a:cubicBezTo>
                    <a:pt x="0" y="25"/>
                    <a:pt x="0" y="25"/>
                    <a:pt x="0" y="26"/>
                  </a:cubicBezTo>
                  <a:cubicBezTo>
                    <a:pt x="17" y="42"/>
                    <a:pt x="17" y="42"/>
                    <a:pt x="17" y="42"/>
                  </a:cubicBezTo>
                  <a:cubicBezTo>
                    <a:pt x="17" y="42"/>
                    <a:pt x="17" y="42"/>
                    <a:pt x="18" y="42"/>
                  </a:cubicBezTo>
                  <a:cubicBezTo>
                    <a:pt x="41" y="33"/>
                    <a:pt x="41" y="33"/>
                    <a:pt x="41" y="33"/>
                  </a:cubicBezTo>
                  <a:cubicBezTo>
                    <a:pt x="31" y="57"/>
                    <a:pt x="31" y="57"/>
                    <a:pt x="31" y="57"/>
                  </a:cubicBezTo>
                  <a:cubicBezTo>
                    <a:pt x="30" y="58"/>
                    <a:pt x="30" y="58"/>
                    <a:pt x="31" y="59"/>
                  </a:cubicBezTo>
                  <a:cubicBezTo>
                    <a:pt x="31" y="59"/>
                    <a:pt x="31" y="59"/>
                    <a:pt x="32" y="59"/>
                  </a:cubicBezTo>
                  <a:cubicBezTo>
                    <a:pt x="32" y="59"/>
                    <a:pt x="32" y="59"/>
                    <a:pt x="32" y="59"/>
                  </a:cubicBezTo>
                  <a:cubicBezTo>
                    <a:pt x="45" y="54"/>
                    <a:pt x="45" y="54"/>
                    <a:pt x="45" y="54"/>
                  </a:cubicBezTo>
                  <a:cubicBezTo>
                    <a:pt x="45" y="54"/>
                    <a:pt x="45" y="54"/>
                    <a:pt x="45" y="53"/>
                  </a:cubicBezTo>
                  <a:cubicBezTo>
                    <a:pt x="60" y="24"/>
                    <a:pt x="60" y="24"/>
                    <a:pt x="60" y="24"/>
                  </a:cubicBezTo>
                  <a:cubicBezTo>
                    <a:pt x="73" y="19"/>
                    <a:pt x="73" y="19"/>
                    <a:pt x="73" y="19"/>
                  </a:cubicBezTo>
                  <a:cubicBezTo>
                    <a:pt x="79" y="17"/>
                    <a:pt x="81" y="12"/>
                    <a:pt x="79" y="8"/>
                  </a:cubicBezTo>
                  <a:close/>
                  <a:moveTo>
                    <a:pt x="20" y="7"/>
                  </a:moveTo>
                  <a:cubicBezTo>
                    <a:pt x="29" y="3"/>
                    <a:pt x="29" y="3"/>
                    <a:pt x="29" y="3"/>
                  </a:cubicBezTo>
                  <a:cubicBezTo>
                    <a:pt x="50" y="12"/>
                    <a:pt x="50" y="12"/>
                    <a:pt x="50" y="12"/>
                  </a:cubicBezTo>
                  <a:cubicBezTo>
                    <a:pt x="41" y="15"/>
                    <a:pt x="41" y="15"/>
                    <a:pt x="41" y="15"/>
                  </a:cubicBezTo>
                  <a:lnTo>
                    <a:pt x="20" y="7"/>
                  </a:lnTo>
                  <a:close/>
                  <a:moveTo>
                    <a:pt x="72" y="17"/>
                  </a:moveTo>
                  <a:cubicBezTo>
                    <a:pt x="59" y="22"/>
                    <a:pt x="59" y="22"/>
                    <a:pt x="59" y="22"/>
                  </a:cubicBezTo>
                  <a:cubicBezTo>
                    <a:pt x="59" y="22"/>
                    <a:pt x="58" y="23"/>
                    <a:pt x="58" y="23"/>
                  </a:cubicBezTo>
                  <a:cubicBezTo>
                    <a:pt x="43" y="52"/>
                    <a:pt x="43" y="52"/>
                    <a:pt x="43" y="52"/>
                  </a:cubicBezTo>
                  <a:cubicBezTo>
                    <a:pt x="34" y="55"/>
                    <a:pt x="34" y="55"/>
                    <a:pt x="34" y="55"/>
                  </a:cubicBezTo>
                  <a:cubicBezTo>
                    <a:pt x="45" y="31"/>
                    <a:pt x="45" y="31"/>
                    <a:pt x="45" y="31"/>
                  </a:cubicBezTo>
                  <a:cubicBezTo>
                    <a:pt x="45" y="30"/>
                    <a:pt x="45" y="29"/>
                    <a:pt x="44" y="29"/>
                  </a:cubicBezTo>
                  <a:cubicBezTo>
                    <a:pt x="44" y="29"/>
                    <a:pt x="44" y="29"/>
                    <a:pt x="43" y="29"/>
                  </a:cubicBezTo>
                  <a:cubicBezTo>
                    <a:pt x="43" y="29"/>
                    <a:pt x="43" y="29"/>
                    <a:pt x="43" y="29"/>
                  </a:cubicBezTo>
                  <a:cubicBezTo>
                    <a:pt x="18" y="39"/>
                    <a:pt x="18" y="39"/>
                    <a:pt x="18" y="39"/>
                  </a:cubicBezTo>
                  <a:cubicBezTo>
                    <a:pt x="3" y="25"/>
                    <a:pt x="3" y="25"/>
                    <a:pt x="3" y="25"/>
                  </a:cubicBezTo>
                  <a:cubicBezTo>
                    <a:pt x="12" y="21"/>
                    <a:pt x="12" y="21"/>
                    <a:pt x="12" y="21"/>
                  </a:cubicBezTo>
                  <a:cubicBezTo>
                    <a:pt x="22" y="26"/>
                    <a:pt x="22" y="26"/>
                    <a:pt x="22" y="26"/>
                  </a:cubicBezTo>
                  <a:cubicBezTo>
                    <a:pt x="22" y="26"/>
                    <a:pt x="22" y="26"/>
                    <a:pt x="23" y="26"/>
                  </a:cubicBezTo>
                  <a:cubicBezTo>
                    <a:pt x="68" y="7"/>
                    <a:pt x="68" y="7"/>
                    <a:pt x="68" y="7"/>
                  </a:cubicBezTo>
                  <a:cubicBezTo>
                    <a:pt x="69" y="6"/>
                    <a:pt x="71" y="6"/>
                    <a:pt x="72" y="6"/>
                  </a:cubicBezTo>
                  <a:cubicBezTo>
                    <a:pt x="73" y="6"/>
                    <a:pt x="75" y="7"/>
                    <a:pt x="77" y="9"/>
                  </a:cubicBezTo>
                  <a:cubicBezTo>
                    <a:pt x="78" y="13"/>
                    <a:pt x="75" y="15"/>
                    <a:pt x="72" y="17"/>
                  </a:cubicBez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54"/>
            <p:cNvSpPr>
              <a:spLocks noEditPoints="1"/>
            </p:cNvSpPr>
            <p:nvPr/>
          </p:nvSpPr>
          <p:spPr bwMode="auto">
            <a:xfrm>
              <a:off x="179930" y="2340980"/>
              <a:ext cx="644111" cy="452466"/>
            </a:xfrm>
            <a:custGeom>
              <a:avLst/>
              <a:gdLst>
                <a:gd name="T0" fmla="*/ 59 w 80"/>
                <a:gd name="T1" fmla="*/ 26 h 56"/>
                <a:gd name="T2" fmla="*/ 59 w 80"/>
                <a:gd name="T3" fmla="*/ 18 h 56"/>
                <a:gd name="T4" fmla="*/ 67 w 80"/>
                <a:gd name="T5" fmla="*/ 18 h 56"/>
                <a:gd name="T6" fmla="*/ 66 w 80"/>
                <a:gd name="T7" fmla="*/ 4 h 56"/>
                <a:gd name="T8" fmla="*/ 59 w 80"/>
                <a:gd name="T9" fmla="*/ 5 h 56"/>
                <a:gd name="T10" fmla="*/ 48 w 80"/>
                <a:gd name="T11" fmla="*/ 0 h 56"/>
                <a:gd name="T12" fmla="*/ 48 w 80"/>
                <a:gd name="T13" fmla="*/ 2 h 56"/>
                <a:gd name="T14" fmla="*/ 56 w 80"/>
                <a:gd name="T15" fmla="*/ 5 h 56"/>
                <a:gd name="T16" fmla="*/ 45 w 80"/>
                <a:gd name="T17" fmla="*/ 41 h 56"/>
                <a:gd name="T18" fmla="*/ 40 w 80"/>
                <a:gd name="T19" fmla="*/ 21 h 56"/>
                <a:gd name="T20" fmla="*/ 39 w 80"/>
                <a:gd name="T21" fmla="*/ 13 h 56"/>
                <a:gd name="T22" fmla="*/ 3 w 80"/>
                <a:gd name="T23" fmla="*/ 14 h 56"/>
                <a:gd name="T24" fmla="*/ 3 w 80"/>
                <a:gd name="T25" fmla="*/ 19 h 56"/>
                <a:gd name="T26" fmla="*/ 10 w 80"/>
                <a:gd name="T27" fmla="*/ 26 h 56"/>
                <a:gd name="T28" fmla="*/ 2 w 80"/>
                <a:gd name="T29" fmla="*/ 45 h 56"/>
                <a:gd name="T30" fmla="*/ 19 w 80"/>
                <a:gd name="T31" fmla="*/ 56 h 56"/>
                <a:gd name="T32" fmla="*/ 39 w 80"/>
                <a:gd name="T33" fmla="*/ 45 h 56"/>
                <a:gd name="T34" fmla="*/ 54 w 80"/>
                <a:gd name="T35" fmla="*/ 42 h 56"/>
                <a:gd name="T36" fmla="*/ 66 w 80"/>
                <a:gd name="T37" fmla="*/ 56 h 56"/>
                <a:gd name="T38" fmla="*/ 78 w 80"/>
                <a:gd name="T39" fmla="*/ 42 h 56"/>
                <a:gd name="T40" fmla="*/ 80 w 80"/>
                <a:gd name="T41" fmla="*/ 41 h 56"/>
                <a:gd name="T42" fmla="*/ 12 w 80"/>
                <a:gd name="T43" fmla="*/ 24 h 56"/>
                <a:gd name="T44" fmla="*/ 6 w 80"/>
                <a:gd name="T45" fmla="*/ 16 h 56"/>
                <a:gd name="T46" fmla="*/ 38 w 80"/>
                <a:gd name="T47" fmla="*/ 21 h 56"/>
                <a:gd name="T48" fmla="*/ 27 w 80"/>
                <a:gd name="T49" fmla="*/ 24 h 56"/>
                <a:gd name="T50" fmla="*/ 12 w 80"/>
                <a:gd name="T51" fmla="*/ 24 h 56"/>
                <a:gd name="T52" fmla="*/ 10 w 80"/>
                <a:gd name="T53" fmla="*/ 45 h 56"/>
                <a:gd name="T54" fmla="*/ 19 w 80"/>
                <a:gd name="T55" fmla="*/ 53 h 56"/>
                <a:gd name="T56" fmla="*/ 3 w 80"/>
                <a:gd name="T57" fmla="*/ 42 h 56"/>
                <a:gd name="T58" fmla="*/ 27 w 80"/>
                <a:gd name="T59" fmla="*/ 26 h 56"/>
                <a:gd name="T60" fmla="*/ 39 w 80"/>
                <a:gd name="T61" fmla="*/ 42 h 56"/>
                <a:gd name="T62" fmla="*/ 64 w 80"/>
                <a:gd name="T63" fmla="*/ 17 h 56"/>
                <a:gd name="T64" fmla="*/ 64 w 80"/>
                <a:gd name="T65" fmla="*/ 6 h 56"/>
                <a:gd name="T66" fmla="*/ 64 w 80"/>
                <a:gd name="T67" fmla="*/ 29 h 56"/>
                <a:gd name="T68" fmla="*/ 53 w 80"/>
                <a:gd name="T69" fmla="*/ 40 h 56"/>
                <a:gd name="T70" fmla="*/ 75 w 80"/>
                <a:gd name="T71" fmla="*/ 44 h 56"/>
                <a:gd name="T72" fmla="*/ 56 w 80"/>
                <a:gd name="T73" fmla="*/ 44 h 56"/>
                <a:gd name="T74" fmla="*/ 75 w 80"/>
                <a:gd name="T7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56">
                  <a:moveTo>
                    <a:pt x="64" y="26"/>
                  </a:moveTo>
                  <a:cubicBezTo>
                    <a:pt x="59" y="26"/>
                    <a:pt x="59" y="26"/>
                    <a:pt x="59" y="26"/>
                  </a:cubicBezTo>
                  <a:cubicBezTo>
                    <a:pt x="59" y="26"/>
                    <a:pt x="59" y="25"/>
                    <a:pt x="59" y="24"/>
                  </a:cubicBezTo>
                  <a:cubicBezTo>
                    <a:pt x="59" y="18"/>
                    <a:pt x="59" y="18"/>
                    <a:pt x="59" y="18"/>
                  </a:cubicBezTo>
                  <a:cubicBezTo>
                    <a:pt x="61" y="19"/>
                    <a:pt x="63" y="20"/>
                    <a:pt x="66" y="20"/>
                  </a:cubicBezTo>
                  <a:cubicBezTo>
                    <a:pt x="66" y="20"/>
                    <a:pt x="67" y="19"/>
                    <a:pt x="67" y="18"/>
                  </a:cubicBezTo>
                  <a:cubicBezTo>
                    <a:pt x="67" y="5"/>
                    <a:pt x="67" y="5"/>
                    <a:pt x="67" y="5"/>
                  </a:cubicBezTo>
                  <a:cubicBezTo>
                    <a:pt x="67" y="4"/>
                    <a:pt x="66" y="4"/>
                    <a:pt x="66" y="4"/>
                  </a:cubicBezTo>
                  <a:cubicBezTo>
                    <a:pt x="63" y="4"/>
                    <a:pt x="61" y="5"/>
                    <a:pt x="59" y="6"/>
                  </a:cubicBezTo>
                  <a:cubicBezTo>
                    <a:pt x="59" y="5"/>
                    <a:pt x="59" y="5"/>
                    <a:pt x="59" y="5"/>
                  </a:cubicBezTo>
                  <a:cubicBezTo>
                    <a:pt x="59" y="2"/>
                    <a:pt x="57" y="0"/>
                    <a:pt x="54" y="0"/>
                  </a:cubicBezTo>
                  <a:cubicBezTo>
                    <a:pt x="48" y="0"/>
                    <a:pt x="48" y="0"/>
                    <a:pt x="48" y="0"/>
                  </a:cubicBezTo>
                  <a:cubicBezTo>
                    <a:pt x="48" y="0"/>
                    <a:pt x="47" y="0"/>
                    <a:pt x="47" y="1"/>
                  </a:cubicBezTo>
                  <a:cubicBezTo>
                    <a:pt x="47" y="2"/>
                    <a:pt x="48" y="2"/>
                    <a:pt x="48" y="2"/>
                  </a:cubicBezTo>
                  <a:cubicBezTo>
                    <a:pt x="54" y="2"/>
                    <a:pt x="54" y="2"/>
                    <a:pt x="54" y="2"/>
                  </a:cubicBezTo>
                  <a:cubicBezTo>
                    <a:pt x="56" y="2"/>
                    <a:pt x="56" y="3"/>
                    <a:pt x="56" y="5"/>
                  </a:cubicBezTo>
                  <a:cubicBezTo>
                    <a:pt x="56" y="24"/>
                    <a:pt x="56" y="24"/>
                    <a:pt x="56" y="24"/>
                  </a:cubicBezTo>
                  <a:cubicBezTo>
                    <a:pt x="56" y="32"/>
                    <a:pt x="52" y="39"/>
                    <a:pt x="45" y="41"/>
                  </a:cubicBezTo>
                  <a:cubicBezTo>
                    <a:pt x="44" y="36"/>
                    <a:pt x="40" y="30"/>
                    <a:pt x="35" y="26"/>
                  </a:cubicBezTo>
                  <a:cubicBezTo>
                    <a:pt x="38" y="26"/>
                    <a:pt x="40" y="24"/>
                    <a:pt x="40" y="21"/>
                  </a:cubicBezTo>
                  <a:cubicBezTo>
                    <a:pt x="40" y="14"/>
                    <a:pt x="40" y="14"/>
                    <a:pt x="40" y="14"/>
                  </a:cubicBezTo>
                  <a:cubicBezTo>
                    <a:pt x="40" y="14"/>
                    <a:pt x="40" y="13"/>
                    <a:pt x="39" y="13"/>
                  </a:cubicBezTo>
                  <a:cubicBezTo>
                    <a:pt x="4" y="13"/>
                    <a:pt x="4" y="13"/>
                    <a:pt x="4" y="13"/>
                  </a:cubicBezTo>
                  <a:cubicBezTo>
                    <a:pt x="4" y="13"/>
                    <a:pt x="3" y="14"/>
                    <a:pt x="3" y="14"/>
                  </a:cubicBezTo>
                  <a:cubicBezTo>
                    <a:pt x="3" y="18"/>
                    <a:pt x="3" y="18"/>
                    <a:pt x="3" y="18"/>
                  </a:cubicBezTo>
                  <a:cubicBezTo>
                    <a:pt x="3" y="19"/>
                    <a:pt x="3" y="19"/>
                    <a:pt x="3" y="19"/>
                  </a:cubicBezTo>
                  <a:cubicBezTo>
                    <a:pt x="10" y="26"/>
                    <a:pt x="10" y="26"/>
                    <a:pt x="10" y="26"/>
                  </a:cubicBezTo>
                  <a:cubicBezTo>
                    <a:pt x="10" y="26"/>
                    <a:pt x="10" y="26"/>
                    <a:pt x="10" y="26"/>
                  </a:cubicBezTo>
                  <a:cubicBezTo>
                    <a:pt x="5" y="30"/>
                    <a:pt x="0" y="36"/>
                    <a:pt x="0" y="44"/>
                  </a:cubicBezTo>
                  <a:cubicBezTo>
                    <a:pt x="0" y="44"/>
                    <a:pt x="1" y="45"/>
                    <a:pt x="2" y="45"/>
                  </a:cubicBezTo>
                  <a:cubicBezTo>
                    <a:pt x="7" y="45"/>
                    <a:pt x="7" y="45"/>
                    <a:pt x="7" y="45"/>
                  </a:cubicBezTo>
                  <a:cubicBezTo>
                    <a:pt x="8" y="51"/>
                    <a:pt x="13" y="56"/>
                    <a:pt x="19" y="56"/>
                  </a:cubicBezTo>
                  <a:cubicBezTo>
                    <a:pt x="25" y="56"/>
                    <a:pt x="30" y="51"/>
                    <a:pt x="31" y="45"/>
                  </a:cubicBezTo>
                  <a:cubicBezTo>
                    <a:pt x="39" y="45"/>
                    <a:pt x="39" y="45"/>
                    <a:pt x="39" y="45"/>
                  </a:cubicBezTo>
                  <a:cubicBezTo>
                    <a:pt x="43" y="45"/>
                    <a:pt x="46" y="44"/>
                    <a:pt x="49" y="42"/>
                  </a:cubicBezTo>
                  <a:cubicBezTo>
                    <a:pt x="54" y="42"/>
                    <a:pt x="54" y="42"/>
                    <a:pt x="54" y="42"/>
                  </a:cubicBezTo>
                  <a:cubicBezTo>
                    <a:pt x="54" y="43"/>
                    <a:pt x="54" y="43"/>
                    <a:pt x="54" y="44"/>
                  </a:cubicBezTo>
                  <a:cubicBezTo>
                    <a:pt x="54" y="50"/>
                    <a:pt x="59" y="56"/>
                    <a:pt x="66" y="56"/>
                  </a:cubicBezTo>
                  <a:cubicBezTo>
                    <a:pt x="72" y="56"/>
                    <a:pt x="78" y="50"/>
                    <a:pt x="78" y="44"/>
                  </a:cubicBezTo>
                  <a:cubicBezTo>
                    <a:pt x="78" y="43"/>
                    <a:pt x="78" y="43"/>
                    <a:pt x="78" y="42"/>
                  </a:cubicBezTo>
                  <a:cubicBezTo>
                    <a:pt x="79" y="42"/>
                    <a:pt x="79" y="42"/>
                    <a:pt x="79" y="42"/>
                  </a:cubicBezTo>
                  <a:cubicBezTo>
                    <a:pt x="80" y="42"/>
                    <a:pt x="80" y="42"/>
                    <a:pt x="80" y="41"/>
                  </a:cubicBezTo>
                  <a:cubicBezTo>
                    <a:pt x="80" y="34"/>
                    <a:pt x="72" y="26"/>
                    <a:pt x="64" y="26"/>
                  </a:cubicBezTo>
                  <a:close/>
                  <a:moveTo>
                    <a:pt x="12" y="24"/>
                  </a:moveTo>
                  <a:cubicBezTo>
                    <a:pt x="6" y="18"/>
                    <a:pt x="6" y="18"/>
                    <a:pt x="6" y="18"/>
                  </a:cubicBezTo>
                  <a:cubicBezTo>
                    <a:pt x="6" y="16"/>
                    <a:pt x="6" y="16"/>
                    <a:pt x="6" y="16"/>
                  </a:cubicBezTo>
                  <a:cubicBezTo>
                    <a:pt x="38" y="16"/>
                    <a:pt x="38" y="16"/>
                    <a:pt x="38" y="16"/>
                  </a:cubicBezTo>
                  <a:cubicBezTo>
                    <a:pt x="38" y="21"/>
                    <a:pt x="38" y="21"/>
                    <a:pt x="38" y="21"/>
                  </a:cubicBezTo>
                  <a:cubicBezTo>
                    <a:pt x="38" y="22"/>
                    <a:pt x="36" y="24"/>
                    <a:pt x="35" y="24"/>
                  </a:cubicBezTo>
                  <a:cubicBezTo>
                    <a:pt x="27" y="24"/>
                    <a:pt x="27" y="24"/>
                    <a:pt x="27" y="24"/>
                  </a:cubicBezTo>
                  <a:cubicBezTo>
                    <a:pt x="19" y="24"/>
                    <a:pt x="19" y="24"/>
                    <a:pt x="19" y="24"/>
                  </a:cubicBezTo>
                  <a:lnTo>
                    <a:pt x="12" y="24"/>
                  </a:lnTo>
                  <a:close/>
                  <a:moveTo>
                    <a:pt x="19" y="53"/>
                  </a:moveTo>
                  <a:cubicBezTo>
                    <a:pt x="14" y="53"/>
                    <a:pt x="10" y="50"/>
                    <a:pt x="10" y="45"/>
                  </a:cubicBezTo>
                  <a:cubicBezTo>
                    <a:pt x="28" y="45"/>
                    <a:pt x="28" y="45"/>
                    <a:pt x="28" y="45"/>
                  </a:cubicBezTo>
                  <a:cubicBezTo>
                    <a:pt x="28" y="50"/>
                    <a:pt x="24" y="53"/>
                    <a:pt x="19" y="53"/>
                  </a:cubicBezTo>
                  <a:close/>
                  <a:moveTo>
                    <a:pt x="39" y="42"/>
                  </a:moveTo>
                  <a:cubicBezTo>
                    <a:pt x="3" y="42"/>
                    <a:pt x="3" y="42"/>
                    <a:pt x="3" y="42"/>
                  </a:cubicBezTo>
                  <a:cubicBezTo>
                    <a:pt x="4" y="34"/>
                    <a:pt x="11" y="26"/>
                    <a:pt x="19" y="26"/>
                  </a:cubicBezTo>
                  <a:cubicBezTo>
                    <a:pt x="27" y="26"/>
                    <a:pt x="27" y="26"/>
                    <a:pt x="27" y="26"/>
                  </a:cubicBezTo>
                  <a:cubicBezTo>
                    <a:pt x="35" y="26"/>
                    <a:pt x="41" y="35"/>
                    <a:pt x="42" y="42"/>
                  </a:cubicBezTo>
                  <a:cubicBezTo>
                    <a:pt x="41" y="42"/>
                    <a:pt x="40" y="42"/>
                    <a:pt x="39" y="42"/>
                  </a:cubicBezTo>
                  <a:close/>
                  <a:moveTo>
                    <a:pt x="64" y="6"/>
                  </a:moveTo>
                  <a:cubicBezTo>
                    <a:pt x="64" y="17"/>
                    <a:pt x="64" y="17"/>
                    <a:pt x="64" y="17"/>
                  </a:cubicBezTo>
                  <a:cubicBezTo>
                    <a:pt x="61" y="17"/>
                    <a:pt x="59" y="15"/>
                    <a:pt x="59" y="12"/>
                  </a:cubicBezTo>
                  <a:cubicBezTo>
                    <a:pt x="59" y="9"/>
                    <a:pt x="61" y="7"/>
                    <a:pt x="64" y="6"/>
                  </a:cubicBezTo>
                  <a:close/>
                  <a:moveTo>
                    <a:pt x="58" y="29"/>
                  </a:moveTo>
                  <a:cubicBezTo>
                    <a:pt x="64" y="29"/>
                    <a:pt x="64" y="29"/>
                    <a:pt x="64" y="29"/>
                  </a:cubicBezTo>
                  <a:cubicBezTo>
                    <a:pt x="70" y="29"/>
                    <a:pt x="77" y="34"/>
                    <a:pt x="78" y="40"/>
                  </a:cubicBezTo>
                  <a:cubicBezTo>
                    <a:pt x="53" y="40"/>
                    <a:pt x="53" y="40"/>
                    <a:pt x="53" y="40"/>
                  </a:cubicBezTo>
                  <a:cubicBezTo>
                    <a:pt x="56" y="37"/>
                    <a:pt x="58" y="33"/>
                    <a:pt x="58" y="29"/>
                  </a:cubicBezTo>
                  <a:close/>
                  <a:moveTo>
                    <a:pt x="75" y="44"/>
                  </a:moveTo>
                  <a:cubicBezTo>
                    <a:pt x="75" y="49"/>
                    <a:pt x="71" y="53"/>
                    <a:pt x="66" y="53"/>
                  </a:cubicBezTo>
                  <a:cubicBezTo>
                    <a:pt x="61" y="53"/>
                    <a:pt x="56" y="49"/>
                    <a:pt x="56" y="44"/>
                  </a:cubicBezTo>
                  <a:cubicBezTo>
                    <a:pt x="56" y="43"/>
                    <a:pt x="56" y="43"/>
                    <a:pt x="56" y="42"/>
                  </a:cubicBezTo>
                  <a:cubicBezTo>
                    <a:pt x="75" y="42"/>
                    <a:pt x="75" y="42"/>
                    <a:pt x="75" y="42"/>
                  </a:cubicBezTo>
                  <a:cubicBezTo>
                    <a:pt x="75" y="43"/>
                    <a:pt x="75" y="43"/>
                    <a:pt x="75" y="44"/>
                  </a:cubicBezTo>
                  <a:close/>
                </a:path>
              </a:pathLst>
            </a:custGeom>
            <a:solidFill>
              <a:srgbClr val="76767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55"/>
            <p:cNvSpPr>
              <a:spLocks noEditPoints="1"/>
            </p:cNvSpPr>
            <p:nvPr/>
          </p:nvSpPr>
          <p:spPr bwMode="auto">
            <a:xfrm>
              <a:off x="5779520" y="2244024"/>
              <a:ext cx="644111" cy="646379"/>
            </a:xfrm>
            <a:custGeom>
              <a:avLst/>
              <a:gdLst>
                <a:gd name="T0" fmla="*/ 35 w 80"/>
                <a:gd name="T1" fmla="*/ 56 h 80"/>
                <a:gd name="T2" fmla="*/ 29 w 80"/>
                <a:gd name="T3" fmla="*/ 48 h 80"/>
                <a:gd name="T4" fmla="*/ 73 w 80"/>
                <a:gd name="T5" fmla="*/ 29 h 80"/>
                <a:gd name="T6" fmla="*/ 52 w 80"/>
                <a:gd name="T7" fmla="*/ 37 h 80"/>
                <a:gd name="T8" fmla="*/ 39 w 80"/>
                <a:gd name="T9" fmla="*/ 53 h 80"/>
                <a:gd name="T10" fmla="*/ 52 w 80"/>
                <a:gd name="T11" fmla="*/ 40 h 80"/>
                <a:gd name="T12" fmla="*/ 77 w 80"/>
                <a:gd name="T13" fmla="*/ 38 h 80"/>
                <a:gd name="T14" fmla="*/ 79 w 80"/>
                <a:gd name="T15" fmla="*/ 29 h 80"/>
                <a:gd name="T16" fmla="*/ 79 w 80"/>
                <a:gd name="T17" fmla="*/ 26 h 80"/>
                <a:gd name="T18" fmla="*/ 39 w 80"/>
                <a:gd name="T19" fmla="*/ 0 h 80"/>
                <a:gd name="T20" fmla="*/ 30 w 80"/>
                <a:gd name="T21" fmla="*/ 75 h 80"/>
                <a:gd name="T22" fmla="*/ 32 w 80"/>
                <a:gd name="T23" fmla="*/ 74 h 80"/>
                <a:gd name="T24" fmla="*/ 3 w 80"/>
                <a:gd name="T25" fmla="*/ 38 h 80"/>
                <a:gd name="T26" fmla="*/ 73 w 80"/>
                <a:gd name="T27" fmla="*/ 26 h 80"/>
                <a:gd name="T28" fmla="*/ 27 w 80"/>
                <a:gd name="T29" fmla="*/ 48 h 80"/>
                <a:gd name="T30" fmla="*/ 21 w 80"/>
                <a:gd name="T31" fmla="*/ 57 h 80"/>
                <a:gd name="T32" fmla="*/ 31 w 80"/>
                <a:gd name="T33" fmla="*/ 63 h 80"/>
                <a:gd name="T34" fmla="*/ 36 w 80"/>
                <a:gd name="T35" fmla="*/ 68 h 80"/>
                <a:gd name="T36" fmla="*/ 50 w 80"/>
                <a:gd name="T37" fmla="*/ 79 h 80"/>
                <a:gd name="T38" fmla="*/ 56 w 80"/>
                <a:gd name="T39" fmla="*/ 80 h 80"/>
                <a:gd name="T40" fmla="*/ 61 w 80"/>
                <a:gd name="T41" fmla="*/ 80 h 80"/>
                <a:gd name="T42" fmla="*/ 80 w 80"/>
                <a:gd name="T43" fmla="*/ 72 h 80"/>
                <a:gd name="T44" fmla="*/ 79 w 80"/>
                <a:gd name="T45" fmla="*/ 56 h 80"/>
                <a:gd name="T46" fmla="*/ 69 w 80"/>
                <a:gd name="T47" fmla="*/ 66 h 80"/>
                <a:gd name="T48" fmla="*/ 77 w 80"/>
                <a:gd name="T49" fmla="*/ 58 h 80"/>
                <a:gd name="T50" fmla="*/ 67 w 80"/>
                <a:gd name="T51" fmla="*/ 66 h 80"/>
                <a:gd name="T52" fmla="*/ 56 w 80"/>
                <a:gd name="T53" fmla="*/ 58 h 80"/>
                <a:gd name="T54" fmla="*/ 67 w 80"/>
                <a:gd name="T55" fmla="*/ 66 h 80"/>
                <a:gd name="T56" fmla="*/ 28 w 80"/>
                <a:gd name="T57" fmla="*/ 53 h 80"/>
                <a:gd name="T58" fmla="*/ 28 w 80"/>
                <a:gd name="T59" fmla="*/ 61 h 80"/>
                <a:gd name="T60" fmla="*/ 33 w 80"/>
                <a:gd name="T61" fmla="*/ 61 h 80"/>
                <a:gd name="T62" fmla="*/ 53 w 80"/>
                <a:gd name="T63" fmla="*/ 58 h 80"/>
                <a:gd name="T64" fmla="*/ 38 w 80"/>
                <a:gd name="T65" fmla="*/ 66 h 80"/>
                <a:gd name="T66" fmla="*/ 33 w 80"/>
                <a:gd name="T67" fmla="*/ 61 h 80"/>
                <a:gd name="T68" fmla="*/ 41 w 80"/>
                <a:gd name="T69" fmla="*/ 69 h 80"/>
                <a:gd name="T70" fmla="*/ 53 w 80"/>
                <a:gd name="T71" fmla="*/ 72 h 80"/>
                <a:gd name="T72" fmla="*/ 58 w 80"/>
                <a:gd name="T73" fmla="*/ 77 h 80"/>
                <a:gd name="T74" fmla="*/ 54 w 80"/>
                <a:gd name="T75" fmla="*/ 77 h 80"/>
                <a:gd name="T76" fmla="*/ 56 w 80"/>
                <a:gd name="T77" fmla="*/ 69 h 80"/>
                <a:gd name="T78" fmla="*/ 67 w 80"/>
                <a:gd name="T79" fmla="*/ 72 h 80"/>
                <a:gd name="T80" fmla="*/ 58 w 80"/>
                <a:gd name="T81" fmla="*/ 77 h 80"/>
                <a:gd name="T82" fmla="*/ 67 w 80"/>
                <a:gd name="T83" fmla="*/ 77 h 80"/>
                <a:gd name="T84" fmla="*/ 69 w 80"/>
                <a:gd name="T85" fmla="*/ 69 h 80"/>
                <a:gd name="T86" fmla="*/ 77 w 80"/>
                <a:gd name="T87"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80">
                  <a:moveTo>
                    <a:pt x="79" y="56"/>
                  </a:moveTo>
                  <a:cubicBezTo>
                    <a:pt x="35" y="56"/>
                    <a:pt x="35" y="56"/>
                    <a:pt x="35" y="56"/>
                  </a:cubicBezTo>
                  <a:cubicBezTo>
                    <a:pt x="34" y="53"/>
                    <a:pt x="32" y="51"/>
                    <a:pt x="29" y="50"/>
                  </a:cubicBezTo>
                  <a:cubicBezTo>
                    <a:pt x="29" y="48"/>
                    <a:pt x="29" y="48"/>
                    <a:pt x="29" y="48"/>
                  </a:cubicBezTo>
                  <a:cubicBezTo>
                    <a:pt x="29" y="37"/>
                    <a:pt x="38" y="29"/>
                    <a:pt x="48" y="29"/>
                  </a:cubicBezTo>
                  <a:cubicBezTo>
                    <a:pt x="73" y="29"/>
                    <a:pt x="73" y="29"/>
                    <a:pt x="73" y="29"/>
                  </a:cubicBezTo>
                  <a:cubicBezTo>
                    <a:pt x="74" y="31"/>
                    <a:pt x="75" y="34"/>
                    <a:pt x="75" y="37"/>
                  </a:cubicBezTo>
                  <a:cubicBezTo>
                    <a:pt x="52" y="37"/>
                    <a:pt x="52" y="37"/>
                    <a:pt x="52" y="37"/>
                  </a:cubicBezTo>
                  <a:cubicBezTo>
                    <a:pt x="44" y="37"/>
                    <a:pt x="37" y="43"/>
                    <a:pt x="37" y="52"/>
                  </a:cubicBezTo>
                  <a:cubicBezTo>
                    <a:pt x="37" y="52"/>
                    <a:pt x="38" y="53"/>
                    <a:pt x="39" y="53"/>
                  </a:cubicBezTo>
                  <a:cubicBezTo>
                    <a:pt x="39" y="53"/>
                    <a:pt x="40" y="52"/>
                    <a:pt x="40" y="52"/>
                  </a:cubicBezTo>
                  <a:cubicBezTo>
                    <a:pt x="40" y="45"/>
                    <a:pt x="45" y="40"/>
                    <a:pt x="52" y="40"/>
                  </a:cubicBezTo>
                  <a:cubicBezTo>
                    <a:pt x="76" y="40"/>
                    <a:pt x="76" y="40"/>
                    <a:pt x="76" y="40"/>
                  </a:cubicBezTo>
                  <a:cubicBezTo>
                    <a:pt x="77" y="40"/>
                    <a:pt x="77" y="39"/>
                    <a:pt x="77" y="38"/>
                  </a:cubicBezTo>
                  <a:cubicBezTo>
                    <a:pt x="77" y="35"/>
                    <a:pt x="77" y="32"/>
                    <a:pt x="76" y="29"/>
                  </a:cubicBezTo>
                  <a:cubicBezTo>
                    <a:pt x="79" y="29"/>
                    <a:pt x="79" y="29"/>
                    <a:pt x="79" y="29"/>
                  </a:cubicBezTo>
                  <a:cubicBezTo>
                    <a:pt x="79" y="29"/>
                    <a:pt x="80" y="28"/>
                    <a:pt x="80" y="28"/>
                  </a:cubicBezTo>
                  <a:cubicBezTo>
                    <a:pt x="80" y="27"/>
                    <a:pt x="79" y="26"/>
                    <a:pt x="79" y="26"/>
                  </a:cubicBezTo>
                  <a:cubicBezTo>
                    <a:pt x="75" y="26"/>
                    <a:pt x="75" y="26"/>
                    <a:pt x="75" y="26"/>
                  </a:cubicBezTo>
                  <a:cubicBezTo>
                    <a:pt x="70" y="11"/>
                    <a:pt x="56" y="0"/>
                    <a:pt x="39" y="0"/>
                  </a:cubicBezTo>
                  <a:cubicBezTo>
                    <a:pt x="17" y="0"/>
                    <a:pt x="0" y="17"/>
                    <a:pt x="0" y="38"/>
                  </a:cubicBezTo>
                  <a:cubicBezTo>
                    <a:pt x="0" y="56"/>
                    <a:pt x="13" y="71"/>
                    <a:pt x="30" y="75"/>
                  </a:cubicBezTo>
                  <a:cubicBezTo>
                    <a:pt x="30" y="76"/>
                    <a:pt x="31" y="76"/>
                    <a:pt x="31" y="76"/>
                  </a:cubicBezTo>
                  <a:cubicBezTo>
                    <a:pt x="31" y="76"/>
                    <a:pt x="32" y="75"/>
                    <a:pt x="32" y="74"/>
                  </a:cubicBezTo>
                  <a:cubicBezTo>
                    <a:pt x="32" y="74"/>
                    <a:pt x="32" y="73"/>
                    <a:pt x="31" y="73"/>
                  </a:cubicBezTo>
                  <a:cubicBezTo>
                    <a:pt x="15" y="69"/>
                    <a:pt x="3" y="55"/>
                    <a:pt x="3" y="38"/>
                  </a:cubicBezTo>
                  <a:cubicBezTo>
                    <a:pt x="3" y="18"/>
                    <a:pt x="19" y="2"/>
                    <a:pt x="39" y="2"/>
                  </a:cubicBezTo>
                  <a:cubicBezTo>
                    <a:pt x="54" y="2"/>
                    <a:pt x="68" y="12"/>
                    <a:pt x="73" y="26"/>
                  </a:cubicBezTo>
                  <a:cubicBezTo>
                    <a:pt x="48" y="26"/>
                    <a:pt x="48" y="26"/>
                    <a:pt x="48" y="26"/>
                  </a:cubicBezTo>
                  <a:cubicBezTo>
                    <a:pt x="36" y="26"/>
                    <a:pt x="27" y="36"/>
                    <a:pt x="27" y="48"/>
                  </a:cubicBezTo>
                  <a:cubicBezTo>
                    <a:pt x="27" y="50"/>
                    <a:pt x="27" y="50"/>
                    <a:pt x="27" y="50"/>
                  </a:cubicBezTo>
                  <a:cubicBezTo>
                    <a:pt x="24" y="51"/>
                    <a:pt x="21" y="54"/>
                    <a:pt x="21" y="57"/>
                  </a:cubicBezTo>
                  <a:cubicBezTo>
                    <a:pt x="21" y="61"/>
                    <a:pt x="24" y="64"/>
                    <a:pt x="28" y="64"/>
                  </a:cubicBezTo>
                  <a:cubicBezTo>
                    <a:pt x="29" y="64"/>
                    <a:pt x="30" y="63"/>
                    <a:pt x="31" y="63"/>
                  </a:cubicBezTo>
                  <a:cubicBezTo>
                    <a:pt x="32" y="64"/>
                    <a:pt x="33" y="65"/>
                    <a:pt x="34" y="66"/>
                  </a:cubicBezTo>
                  <a:cubicBezTo>
                    <a:pt x="35" y="67"/>
                    <a:pt x="36" y="68"/>
                    <a:pt x="36" y="68"/>
                  </a:cubicBezTo>
                  <a:cubicBezTo>
                    <a:pt x="36" y="68"/>
                    <a:pt x="36" y="68"/>
                    <a:pt x="36" y="68"/>
                  </a:cubicBezTo>
                  <a:cubicBezTo>
                    <a:pt x="42" y="74"/>
                    <a:pt x="45" y="77"/>
                    <a:pt x="50" y="79"/>
                  </a:cubicBezTo>
                  <a:cubicBezTo>
                    <a:pt x="50" y="79"/>
                    <a:pt x="50" y="79"/>
                    <a:pt x="50" y="79"/>
                  </a:cubicBezTo>
                  <a:cubicBezTo>
                    <a:pt x="52" y="79"/>
                    <a:pt x="54" y="80"/>
                    <a:pt x="56" y="80"/>
                  </a:cubicBezTo>
                  <a:cubicBezTo>
                    <a:pt x="58" y="80"/>
                    <a:pt x="58" y="80"/>
                    <a:pt x="58" y="80"/>
                  </a:cubicBezTo>
                  <a:cubicBezTo>
                    <a:pt x="61" y="80"/>
                    <a:pt x="61" y="80"/>
                    <a:pt x="61" y="80"/>
                  </a:cubicBezTo>
                  <a:cubicBezTo>
                    <a:pt x="72" y="80"/>
                    <a:pt x="72" y="80"/>
                    <a:pt x="72" y="80"/>
                  </a:cubicBezTo>
                  <a:cubicBezTo>
                    <a:pt x="76" y="80"/>
                    <a:pt x="80" y="76"/>
                    <a:pt x="80" y="72"/>
                  </a:cubicBezTo>
                  <a:cubicBezTo>
                    <a:pt x="80" y="57"/>
                    <a:pt x="80" y="57"/>
                    <a:pt x="80" y="57"/>
                  </a:cubicBezTo>
                  <a:cubicBezTo>
                    <a:pt x="80" y="56"/>
                    <a:pt x="79" y="56"/>
                    <a:pt x="79" y="56"/>
                  </a:cubicBezTo>
                  <a:close/>
                  <a:moveTo>
                    <a:pt x="77" y="66"/>
                  </a:moveTo>
                  <a:cubicBezTo>
                    <a:pt x="69" y="66"/>
                    <a:pt x="69" y="66"/>
                    <a:pt x="69" y="66"/>
                  </a:cubicBezTo>
                  <a:cubicBezTo>
                    <a:pt x="69" y="58"/>
                    <a:pt x="69" y="58"/>
                    <a:pt x="69" y="58"/>
                  </a:cubicBezTo>
                  <a:cubicBezTo>
                    <a:pt x="77" y="58"/>
                    <a:pt x="77" y="58"/>
                    <a:pt x="77" y="58"/>
                  </a:cubicBezTo>
                  <a:lnTo>
                    <a:pt x="77" y="66"/>
                  </a:lnTo>
                  <a:close/>
                  <a:moveTo>
                    <a:pt x="67" y="66"/>
                  </a:moveTo>
                  <a:cubicBezTo>
                    <a:pt x="56" y="66"/>
                    <a:pt x="56" y="66"/>
                    <a:pt x="56" y="66"/>
                  </a:cubicBezTo>
                  <a:cubicBezTo>
                    <a:pt x="56" y="58"/>
                    <a:pt x="56" y="58"/>
                    <a:pt x="56" y="58"/>
                  </a:cubicBezTo>
                  <a:cubicBezTo>
                    <a:pt x="67" y="58"/>
                    <a:pt x="67" y="58"/>
                    <a:pt x="67" y="58"/>
                  </a:cubicBezTo>
                  <a:lnTo>
                    <a:pt x="67" y="66"/>
                  </a:lnTo>
                  <a:close/>
                  <a:moveTo>
                    <a:pt x="24" y="57"/>
                  </a:moveTo>
                  <a:cubicBezTo>
                    <a:pt x="24" y="55"/>
                    <a:pt x="26" y="53"/>
                    <a:pt x="28" y="53"/>
                  </a:cubicBezTo>
                  <a:cubicBezTo>
                    <a:pt x="30" y="53"/>
                    <a:pt x="32" y="55"/>
                    <a:pt x="32" y="57"/>
                  </a:cubicBezTo>
                  <a:cubicBezTo>
                    <a:pt x="32" y="59"/>
                    <a:pt x="30" y="61"/>
                    <a:pt x="28" y="61"/>
                  </a:cubicBezTo>
                  <a:cubicBezTo>
                    <a:pt x="26" y="61"/>
                    <a:pt x="24" y="59"/>
                    <a:pt x="24" y="57"/>
                  </a:cubicBezTo>
                  <a:close/>
                  <a:moveTo>
                    <a:pt x="33" y="61"/>
                  </a:moveTo>
                  <a:cubicBezTo>
                    <a:pt x="34" y="60"/>
                    <a:pt x="34" y="59"/>
                    <a:pt x="35" y="58"/>
                  </a:cubicBezTo>
                  <a:cubicBezTo>
                    <a:pt x="53" y="58"/>
                    <a:pt x="53" y="58"/>
                    <a:pt x="53" y="58"/>
                  </a:cubicBezTo>
                  <a:cubicBezTo>
                    <a:pt x="53" y="66"/>
                    <a:pt x="53" y="66"/>
                    <a:pt x="53" y="66"/>
                  </a:cubicBezTo>
                  <a:cubicBezTo>
                    <a:pt x="38" y="66"/>
                    <a:pt x="38" y="66"/>
                    <a:pt x="38" y="66"/>
                  </a:cubicBezTo>
                  <a:cubicBezTo>
                    <a:pt x="37" y="66"/>
                    <a:pt x="37" y="65"/>
                    <a:pt x="36" y="64"/>
                  </a:cubicBezTo>
                  <a:cubicBezTo>
                    <a:pt x="35" y="63"/>
                    <a:pt x="34" y="62"/>
                    <a:pt x="33" y="61"/>
                  </a:cubicBezTo>
                  <a:close/>
                  <a:moveTo>
                    <a:pt x="50" y="76"/>
                  </a:moveTo>
                  <a:cubicBezTo>
                    <a:pt x="47" y="75"/>
                    <a:pt x="44" y="72"/>
                    <a:pt x="41" y="69"/>
                  </a:cubicBezTo>
                  <a:cubicBezTo>
                    <a:pt x="53" y="69"/>
                    <a:pt x="53" y="69"/>
                    <a:pt x="53" y="69"/>
                  </a:cubicBezTo>
                  <a:cubicBezTo>
                    <a:pt x="53" y="72"/>
                    <a:pt x="53" y="72"/>
                    <a:pt x="53" y="72"/>
                  </a:cubicBezTo>
                  <a:cubicBezTo>
                    <a:pt x="53" y="73"/>
                    <a:pt x="53" y="75"/>
                    <a:pt x="50" y="76"/>
                  </a:cubicBezTo>
                  <a:close/>
                  <a:moveTo>
                    <a:pt x="58" y="77"/>
                  </a:moveTo>
                  <a:cubicBezTo>
                    <a:pt x="56" y="77"/>
                    <a:pt x="56" y="77"/>
                    <a:pt x="56" y="77"/>
                  </a:cubicBezTo>
                  <a:cubicBezTo>
                    <a:pt x="55" y="77"/>
                    <a:pt x="55" y="77"/>
                    <a:pt x="54" y="77"/>
                  </a:cubicBezTo>
                  <a:cubicBezTo>
                    <a:pt x="55" y="75"/>
                    <a:pt x="56" y="74"/>
                    <a:pt x="56" y="72"/>
                  </a:cubicBezTo>
                  <a:cubicBezTo>
                    <a:pt x="56" y="69"/>
                    <a:pt x="56" y="69"/>
                    <a:pt x="56" y="69"/>
                  </a:cubicBezTo>
                  <a:cubicBezTo>
                    <a:pt x="67" y="69"/>
                    <a:pt x="67" y="69"/>
                    <a:pt x="67" y="69"/>
                  </a:cubicBezTo>
                  <a:cubicBezTo>
                    <a:pt x="67" y="72"/>
                    <a:pt x="67" y="72"/>
                    <a:pt x="67" y="72"/>
                  </a:cubicBezTo>
                  <a:cubicBezTo>
                    <a:pt x="67" y="75"/>
                    <a:pt x="64" y="77"/>
                    <a:pt x="61" y="77"/>
                  </a:cubicBezTo>
                  <a:lnTo>
                    <a:pt x="58" y="77"/>
                  </a:lnTo>
                  <a:close/>
                  <a:moveTo>
                    <a:pt x="72" y="77"/>
                  </a:moveTo>
                  <a:cubicBezTo>
                    <a:pt x="67" y="77"/>
                    <a:pt x="67" y="77"/>
                    <a:pt x="67" y="77"/>
                  </a:cubicBezTo>
                  <a:cubicBezTo>
                    <a:pt x="69" y="75"/>
                    <a:pt x="69" y="74"/>
                    <a:pt x="69" y="72"/>
                  </a:cubicBezTo>
                  <a:cubicBezTo>
                    <a:pt x="69" y="69"/>
                    <a:pt x="69" y="69"/>
                    <a:pt x="69" y="69"/>
                  </a:cubicBezTo>
                  <a:cubicBezTo>
                    <a:pt x="77" y="69"/>
                    <a:pt x="77" y="69"/>
                    <a:pt x="77" y="69"/>
                  </a:cubicBezTo>
                  <a:cubicBezTo>
                    <a:pt x="77" y="72"/>
                    <a:pt x="77" y="72"/>
                    <a:pt x="77" y="72"/>
                  </a:cubicBezTo>
                  <a:cubicBezTo>
                    <a:pt x="77" y="75"/>
                    <a:pt x="75" y="77"/>
                    <a:pt x="72" y="77"/>
                  </a:cubicBezTo>
                  <a:close/>
                </a:path>
              </a:pathLst>
            </a:custGeom>
            <a:solidFill>
              <a:srgbClr val="767676"/>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2" name="Group 3125"/>
            <p:cNvGrpSpPr/>
            <p:nvPr/>
          </p:nvGrpSpPr>
          <p:grpSpPr>
            <a:xfrm>
              <a:off x="7640758" y="2244023"/>
              <a:ext cx="538650" cy="646380"/>
              <a:chOff x="5456790" y="2647146"/>
              <a:chExt cx="678246" cy="813895"/>
            </a:xfrm>
            <a:solidFill>
              <a:srgbClr val="767676"/>
            </a:solidFill>
          </p:grpSpPr>
          <p:sp>
            <p:nvSpPr>
              <p:cNvPr id="53" name="Freeform 62"/>
              <p:cNvSpPr>
                <a:spLocks noEditPoints="1"/>
              </p:cNvSpPr>
              <p:nvPr/>
            </p:nvSpPr>
            <p:spPr bwMode="auto">
              <a:xfrm>
                <a:off x="5496771" y="2647146"/>
                <a:ext cx="578294" cy="539740"/>
              </a:xfrm>
              <a:custGeom>
                <a:avLst/>
                <a:gdLst>
                  <a:gd name="T0" fmla="*/ 8 w 57"/>
                  <a:gd name="T1" fmla="*/ 53 h 53"/>
                  <a:gd name="T2" fmla="*/ 8 w 57"/>
                  <a:gd name="T3" fmla="*/ 53 h 53"/>
                  <a:gd name="T4" fmla="*/ 9 w 57"/>
                  <a:gd name="T5" fmla="*/ 52 h 53"/>
                  <a:gd name="T6" fmla="*/ 9 w 57"/>
                  <a:gd name="T7" fmla="*/ 50 h 53"/>
                  <a:gd name="T8" fmla="*/ 3 w 57"/>
                  <a:gd name="T9" fmla="*/ 42 h 53"/>
                  <a:gd name="T10" fmla="*/ 55 w 57"/>
                  <a:gd name="T11" fmla="*/ 42 h 53"/>
                  <a:gd name="T12" fmla="*/ 49 w 57"/>
                  <a:gd name="T13" fmla="*/ 50 h 53"/>
                  <a:gd name="T14" fmla="*/ 48 w 57"/>
                  <a:gd name="T15" fmla="*/ 52 h 53"/>
                  <a:gd name="T16" fmla="*/ 50 w 57"/>
                  <a:gd name="T17" fmla="*/ 53 h 53"/>
                  <a:gd name="T18" fmla="*/ 57 w 57"/>
                  <a:gd name="T19" fmla="*/ 41 h 53"/>
                  <a:gd name="T20" fmla="*/ 56 w 57"/>
                  <a:gd name="T21" fmla="*/ 40 h 53"/>
                  <a:gd name="T22" fmla="*/ 28 w 57"/>
                  <a:gd name="T23" fmla="*/ 40 h 53"/>
                  <a:gd name="T24" fmla="*/ 28 w 57"/>
                  <a:gd name="T25" fmla="*/ 34 h 53"/>
                  <a:gd name="T26" fmla="*/ 52 w 57"/>
                  <a:gd name="T27" fmla="*/ 34 h 53"/>
                  <a:gd name="T28" fmla="*/ 52 w 57"/>
                  <a:gd name="T29" fmla="*/ 34 h 53"/>
                  <a:gd name="T30" fmla="*/ 55 w 57"/>
                  <a:gd name="T31" fmla="*/ 34 h 53"/>
                  <a:gd name="T32" fmla="*/ 56 w 57"/>
                  <a:gd name="T33" fmla="*/ 33 h 53"/>
                  <a:gd name="T34" fmla="*/ 55 w 57"/>
                  <a:gd name="T35" fmla="*/ 32 h 53"/>
                  <a:gd name="T36" fmla="*/ 53 w 57"/>
                  <a:gd name="T37" fmla="*/ 32 h 53"/>
                  <a:gd name="T38" fmla="*/ 28 w 57"/>
                  <a:gd name="T39" fmla="*/ 3 h 53"/>
                  <a:gd name="T40" fmla="*/ 28 w 57"/>
                  <a:gd name="T41" fmla="*/ 1 h 53"/>
                  <a:gd name="T42" fmla="*/ 27 w 57"/>
                  <a:gd name="T43" fmla="*/ 0 h 53"/>
                  <a:gd name="T44" fmla="*/ 25 w 57"/>
                  <a:gd name="T45" fmla="*/ 1 h 53"/>
                  <a:gd name="T46" fmla="*/ 25 w 57"/>
                  <a:gd name="T47" fmla="*/ 4 h 53"/>
                  <a:gd name="T48" fmla="*/ 25 w 57"/>
                  <a:gd name="T49" fmla="*/ 33 h 53"/>
                  <a:gd name="T50" fmla="*/ 25 w 57"/>
                  <a:gd name="T51" fmla="*/ 40 h 53"/>
                  <a:gd name="T52" fmla="*/ 1 w 57"/>
                  <a:gd name="T53" fmla="*/ 40 h 53"/>
                  <a:gd name="T54" fmla="*/ 0 w 57"/>
                  <a:gd name="T55" fmla="*/ 41 h 53"/>
                  <a:gd name="T56" fmla="*/ 8 w 57"/>
                  <a:gd name="T57" fmla="*/ 53 h 53"/>
                  <a:gd name="T58" fmla="*/ 49 w 57"/>
                  <a:gd name="T59" fmla="*/ 32 h 53"/>
                  <a:gd name="T60" fmla="*/ 28 w 57"/>
                  <a:gd name="T61" fmla="*/ 32 h 53"/>
                  <a:gd name="T62" fmla="*/ 28 w 57"/>
                  <a:gd name="T63" fmla="*/ 7 h 53"/>
                  <a:gd name="T64" fmla="*/ 49 w 57"/>
                  <a:gd name="T65"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3">
                    <a:moveTo>
                      <a:pt x="8" y="53"/>
                    </a:moveTo>
                    <a:cubicBezTo>
                      <a:pt x="8" y="53"/>
                      <a:pt x="8" y="53"/>
                      <a:pt x="8" y="53"/>
                    </a:cubicBezTo>
                    <a:cubicBezTo>
                      <a:pt x="9" y="53"/>
                      <a:pt x="9" y="53"/>
                      <a:pt x="9" y="52"/>
                    </a:cubicBezTo>
                    <a:cubicBezTo>
                      <a:pt x="10" y="51"/>
                      <a:pt x="9" y="51"/>
                      <a:pt x="9" y="50"/>
                    </a:cubicBezTo>
                    <a:cubicBezTo>
                      <a:pt x="6" y="49"/>
                      <a:pt x="3" y="45"/>
                      <a:pt x="3" y="42"/>
                    </a:cubicBezTo>
                    <a:cubicBezTo>
                      <a:pt x="55" y="42"/>
                      <a:pt x="55" y="42"/>
                      <a:pt x="55" y="42"/>
                    </a:cubicBezTo>
                    <a:cubicBezTo>
                      <a:pt x="54" y="45"/>
                      <a:pt x="51" y="49"/>
                      <a:pt x="49" y="50"/>
                    </a:cubicBezTo>
                    <a:cubicBezTo>
                      <a:pt x="48" y="51"/>
                      <a:pt x="48" y="51"/>
                      <a:pt x="48" y="52"/>
                    </a:cubicBezTo>
                    <a:cubicBezTo>
                      <a:pt x="49" y="53"/>
                      <a:pt x="49" y="53"/>
                      <a:pt x="50" y="53"/>
                    </a:cubicBezTo>
                    <a:cubicBezTo>
                      <a:pt x="54" y="51"/>
                      <a:pt x="57" y="45"/>
                      <a:pt x="57" y="41"/>
                    </a:cubicBezTo>
                    <a:cubicBezTo>
                      <a:pt x="57" y="40"/>
                      <a:pt x="57" y="40"/>
                      <a:pt x="56" y="40"/>
                    </a:cubicBezTo>
                    <a:cubicBezTo>
                      <a:pt x="28" y="40"/>
                      <a:pt x="28" y="40"/>
                      <a:pt x="28" y="40"/>
                    </a:cubicBezTo>
                    <a:cubicBezTo>
                      <a:pt x="28" y="34"/>
                      <a:pt x="28" y="34"/>
                      <a:pt x="28" y="34"/>
                    </a:cubicBezTo>
                    <a:cubicBezTo>
                      <a:pt x="52" y="34"/>
                      <a:pt x="52" y="34"/>
                      <a:pt x="52" y="34"/>
                    </a:cubicBezTo>
                    <a:cubicBezTo>
                      <a:pt x="52" y="34"/>
                      <a:pt x="52" y="34"/>
                      <a:pt x="52" y="34"/>
                    </a:cubicBezTo>
                    <a:cubicBezTo>
                      <a:pt x="55" y="34"/>
                      <a:pt x="55" y="34"/>
                      <a:pt x="55" y="34"/>
                    </a:cubicBezTo>
                    <a:cubicBezTo>
                      <a:pt x="55" y="34"/>
                      <a:pt x="56" y="34"/>
                      <a:pt x="56" y="33"/>
                    </a:cubicBezTo>
                    <a:cubicBezTo>
                      <a:pt x="56" y="32"/>
                      <a:pt x="55" y="32"/>
                      <a:pt x="55" y="32"/>
                    </a:cubicBezTo>
                    <a:cubicBezTo>
                      <a:pt x="53" y="32"/>
                      <a:pt x="53" y="32"/>
                      <a:pt x="53" y="32"/>
                    </a:cubicBezTo>
                    <a:cubicBezTo>
                      <a:pt x="28" y="3"/>
                      <a:pt x="28" y="3"/>
                      <a:pt x="28" y="3"/>
                    </a:cubicBezTo>
                    <a:cubicBezTo>
                      <a:pt x="28" y="1"/>
                      <a:pt x="28" y="1"/>
                      <a:pt x="28" y="1"/>
                    </a:cubicBezTo>
                    <a:cubicBezTo>
                      <a:pt x="28" y="0"/>
                      <a:pt x="27" y="0"/>
                      <a:pt x="27" y="0"/>
                    </a:cubicBezTo>
                    <a:cubicBezTo>
                      <a:pt x="26" y="0"/>
                      <a:pt x="25" y="0"/>
                      <a:pt x="25" y="1"/>
                    </a:cubicBezTo>
                    <a:cubicBezTo>
                      <a:pt x="25" y="4"/>
                      <a:pt x="25" y="4"/>
                      <a:pt x="25" y="4"/>
                    </a:cubicBezTo>
                    <a:cubicBezTo>
                      <a:pt x="25" y="33"/>
                      <a:pt x="25" y="33"/>
                      <a:pt x="25" y="33"/>
                    </a:cubicBezTo>
                    <a:cubicBezTo>
                      <a:pt x="25" y="40"/>
                      <a:pt x="25" y="40"/>
                      <a:pt x="25" y="40"/>
                    </a:cubicBezTo>
                    <a:cubicBezTo>
                      <a:pt x="1" y="40"/>
                      <a:pt x="1" y="40"/>
                      <a:pt x="1" y="40"/>
                    </a:cubicBezTo>
                    <a:cubicBezTo>
                      <a:pt x="1" y="40"/>
                      <a:pt x="0" y="40"/>
                      <a:pt x="0" y="41"/>
                    </a:cubicBezTo>
                    <a:cubicBezTo>
                      <a:pt x="0" y="45"/>
                      <a:pt x="3" y="51"/>
                      <a:pt x="8" y="53"/>
                    </a:cubicBezTo>
                    <a:close/>
                    <a:moveTo>
                      <a:pt x="49" y="32"/>
                    </a:moveTo>
                    <a:cubicBezTo>
                      <a:pt x="28" y="32"/>
                      <a:pt x="28" y="32"/>
                      <a:pt x="28" y="32"/>
                    </a:cubicBezTo>
                    <a:cubicBezTo>
                      <a:pt x="28" y="7"/>
                      <a:pt x="28" y="7"/>
                      <a:pt x="28" y="7"/>
                    </a:cubicBezTo>
                    <a:lnTo>
                      <a:pt x="49"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3"/>
              <p:cNvSpPr>
                <a:spLocks/>
              </p:cNvSpPr>
              <p:nvPr/>
            </p:nvSpPr>
            <p:spPr bwMode="auto">
              <a:xfrm>
                <a:off x="5456790" y="3236862"/>
                <a:ext cx="678246" cy="82817"/>
              </a:xfrm>
              <a:custGeom>
                <a:avLst/>
                <a:gdLst>
                  <a:gd name="T0" fmla="*/ 1 w 67"/>
                  <a:gd name="T1" fmla="*/ 8 h 8"/>
                  <a:gd name="T2" fmla="*/ 7 w 67"/>
                  <a:gd name="T3" fmla="*/ 6 h 8"/>
                  <a:gd name="T4" fmla="*/ 12 w 67"/>
                  <a:gd name="T5" fmla="*/ 8 h 8"/>
                  <a:gd name="T6" fmla="*/ 17 w 67"/>
                  <a:gd name="T7" fmla="*/ 6 h 8"/>
                  <a:gd name="T8" fmla="*/ 23 w 67"/>
                  <a:gd name="T9" fmla="*/ 8 h 8"/>
                  <a:gd name="T10" fmla="*/ 28 w 67"/>
                  <a:gd name="T11" fmla="*/ 6 h 8"/>
                  <a:gd name="T12" fmla="*/ 33 w 67"/>
                  <a:gd name="T13" fmla="*/ 8 h 8"/>
                  <a:gd name="T14" fmla="*/ 39 w 67"/>
                  <a:gd name="T15" fmla="*/ 6 h 8"/>
                  <a:gd name="T16" fmla="*/ 44 w 67"/>
                  <a:gd name="T17" fmla="*/ 8 h 8"/>
                  <a:gd name="T18" fmla="*/ 49 w 67"/>
                  <a:gd name="T19" fmla="*/ 6 h 8"/>
                  <a:gd name="T20" fmla="*/ 55 w 67"/>
                  <a:gd name="T21" fmla="*/ 8 h 8"/>
                  <a:gd name="T22" fmla="*/ 60 w 67"/>
                  <a:gd name="T23" fmla="*/ 6 h 8"/>
                  <a:gd name="T24" fmla="*/ 65 w 67"/>
                  <a:gd name="T25" fmla="*/ 8 h 8"/>
                  <a:gd name="T26" fmla="*/ 67 w 67"/>
                  <a:gd name="T27" fmla="*/ 7 h 8"/>
                  <a:gd name="T28" fmla="*/ 65 w 67"/>
                  <a:gd name="T29" fmla="*/ 6 h 8"/>
                  <a:gd name="T30" fmla="*/ 61 w 67"/>
                  <a:gd name="T31" fmla="*/ 2 h 8"/>
                  <a:gd name="T32" fmla="*/ 60 w 67"/>
                  <a:gd name="T33" fmla="*/ 0 h 8"/>
                  <a:gd name="T34" fmla="*/ 59 w 67"/>
                  <a:gd name="T35" fmla="*/ 2 h 8"/>
                  <a:gd name="T36" fmla="*/ 55 w 67"/>
                  <a:gd name="T37" fmla="*/ 6 h 8"/>
                  <a:gd name="T38" fmla="*/ 51 w 67"/>
                  <a:gd name="T39" fmla="*/ 2 h 8"/>
                  <a:gd name="T40" fmla="*/ 49 w 67"/>
                  <a:gd name="T41" fmla="*/ 0 h 8"/>
                  <a:gd name="T42" fmla="*/ 48 w 67"/>
                  <a:gd name="T43" fmla="*/ 2 h 8"/>
                  <a:gd name="T44" fmla="*/ 44 w 67"/>
                  <a:gd name="T45" fmla="*/ 6 h 8"/>
                  <a:gd name="T46" fmla="*/ 40 w 67"/>
                  <a:gd name="T47" fmla="*/ 2 h 8"/>
                  <a:gd name="T48" fmla="*/ 39 w 67"/>
                  <a:gd name="T49" fmla="*/ 0 h 8"/>
                  <a:gd name="T50" fmla="*/ 37 w 67"/>
                  <a:gd name="T51" fmla="*/ 2 h 8"/>
                  <a:gd name="T52" fmla="*/ 33 w 67"/>
                  <a:gd name="T53" fmla="*/ 6 h 8"/>
                  <a:gd name="T54" fmla="*/ 29 w 67"/>
                  <a:gd name="T55" fmla="*/ 2 h 8"/>
                  <a:gd name="T56" fmla="*/ 28 w 67"/>
                  <a:gd name="T57" fmla="*/ 0 h 8"/>
                  <a:gd name="T58" fmla="*/ 27 w 67"/>
                  <a:gd name="T59" fmla="*/ 2 h 8"/>
                  <a:gd name="T60" fmla="*/ 23 w 67"/>
                  <a:gd name="T61" fmla="*/ 6 h 8"/>
                  <a:gd name="T62" fmla="*/ 19 w 67"/>
                  <a:gd name="T63" fmla="*/ 2 h 8"/>
                  <a:gd name="T64" fmla="*/ 17 w 67"/>
                  <a:gd name="T65" fmla="*/ 0 h 8"/>
                  <a:gd name="T66" fmla="*/ 16 w 67"/>
                  <a:gd name="T67" fmla="*/ 2 h 8"/>
                  <a:gd name="T68" fmla="*/ 12 w 67"/>
                  <a:gd name="T69" fmla="*/ 6 h 8"/>
                  <a:gd name="T70" fmla="*/ 8 w 67"/>
                  <a:gd name="T71" fmla="*/ 2 h 8"/>
                  <a:gd name="T72" fmla="*/ 7 w 67"/>
                  <a:gd name="T73" fmla="*/ 0 h 8"/>
                  <a:gd name="T74" fmla="*/ 5 w 67"/>
                  <a:gd name="T75" fmla="*/ 2 h 8"/>
                  <a:gd name="T76" fmla="*/ 1 w 67"/>
                  <a:gd name="T77" fmla="*/ 6 h 8"/>
                  <a:gd name="T78" fmla="*/ 0 w 67"/>
                  <a:gd name="T79" fmla="*/ 7 h 8"/>
                  <a:gd name="T80" fmla="*/ 1 w 67"/>
                  <a:gd name="T8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8">
                    <a:moveTo>
                      <a:pt x="1" y="8"/>
                    </a:moveTo>
                    <a:cubicBezTo>
                      <a:pt x="4" y="8"/>
                      <a:pt x="6" y="7"/>
                      <a:pt x="7" y="6"/>
                    </a:cubicBezTo>
                    <a:cubicBezTo>
                      <a:pt x="8" y="7"/>
                      <a:pt x="10" y="8"/>
                      <a:pt x="12" y="8"/>
                    </a:cubicBezTo>
                    <a:cubicBezTo>
                      <a:pt x="14" y="8"/>
                      <a:pt x="16" y="7"/>
                      <a:pt x="17" y="6"/>
                    </a:cubicBezTo>
                    <a:cubicBezTo>
                      <a:pt x="19" y="7"/>
                      <a:pt x="21" y="8"/>
                      <a:pt x="23" y="8"/>
                    </a:cubicBezTo>
                    <a:cubicBezTo>
                      <a:pt x="25" y="8"/>
                      <a:pt x="27" y="7"/>
                      <a:pt x="28" y="6"/>
                    </a:cubicBezTo>
                    <a:cubicBezTo>
                      <a:pt x="29" y="7"/>
                      <a:pt x="31" y="8"/>
                      <a:pt x="33" y="8"/>
                    </a:cubicBezTo>
                    <a:cubicBezTo>
                      <a:pt x="36" y="8"/>
                      <a:pt x="38" y="7"/>
                      <a:pt x="39" y="6"/>
                    </a:cubicBezTo>
                    <a:cubicBezTo>
                      <a:pt x="40" y="7"/>
                      <a:pt x="42" y="8"/>
                      <a:pt x="44" y="8"/>
                    </a:cubicBezTo>
                    <a:cubicBezTo>
                      <a:pt x="46" y="8"/>
                      <a:pt x="48" y="7"/>
                      <a:pt x="49" y="6"/>
                    </a:cubicBezTo>
                    <a:cubicBezTo>
                      <a:pt x="51" y="7"/>
                      <a:pt x="53" y="8"/>
                      <a:pt x="55" y="8"/>
                    </a:cubicBezTo>
                    <a:cubicBezTo>
                      <a:pt x="57" y="8"/>
                      <a:pt x="59" y="7"/>
                      <a:pt x="60" y="6"/>
                    </a:cubicBezTo>
                    <a:cubicBezTo>
                      <a:pt x="61" y="7"/>
                      <a:pt x="63" y="8"/>
                      <a:pt x="65" y="8"/>
                    </a:cubicBezTo>
                    <a:cubicBezTo>
                      <a:pt x="66" y="8"/>
                      <a:pt x="67" y="8"/>
                      <a:pt x="67" y="7"/>
                    </a:cubicBezTo>
                    <a:cubicBezTo>
                      <a:pt x="67" y="6"/>
                      <a:pt x="66" y="6"/>
                      <a:pt x="65" y="6"/>
                    </a:cubicBezTo>
                    <a:cubicBezTo>
                      <a:pt x="63" y="6"/>
                      <a:pt x="61" y="4"/>
                      <a:pt x="61" y="2"/>
                    </a:cubicBezTo>
                    <a:cubicBezTo>
                      <a:pt x="61" y="1"/>
                      <a:pt x="61" y="0"/>
                      <a:pt x="60" y="0"/>
                    </a:cubicBezTo>
                    <a:cubicBezTo>
                      <a:pt x="59" y="0"/>
                      <a:pt x="59" y="1"/>
                      <a:pt x="59" y="2"/>
                    </a:cubicBezTo>
                    <a:cubicBezTo>
                      <a:pt x="59" y="4"/>
                      <a:pt x="57" y="6"/>
                      <a:pt x="55" y="6"/>
                    </a:cubicBezTo>
                    <a:cubicBezTo>
                      <a:pt x="53" y="6"/>
                      <a:pt x="51" y="4"/>
                      <a:pt x="51" y="2"/>
                    </a:cubicBezTo>
                    <a:cubicBezTo>
                      <a:pt x="51" y="1"/>
                      <a:pt x="50" y="0"/>
                      <a:pt x="49" y="0"/>
                    </a:cubicBezTo>
                    <a:cubicBezTo>
                      <a:pt x="49" y="0"/>
                      <a:pt x="48" y="1"/>
                      <a:pt x="48" y="2"/>
                    </a:cubicBezTo>
                    <a:cubicBezTo>
                      <a:pt x="48" y="4"/>
                      <a:pt x="46" y="6"/>
                      <a:pt x="44" y="6"/>
                    </a:cubicBezTo>
                    <a:cubicBezTo>
                      <a:pt x="42" y="6"/>
                      <a:pt x="40" y="4"/>
                      <a:pt x="40" y="2"/>
                    </a:cubicBezTo>
                    <a:cubicBezTo>
                      <a:pt x="40" y="1"/>
                      <a:pt x="39" y="0"/>
                      <a:pt x="39" y="0"/>
                    </a:cubicBezTo>
                    <a:cubicBezTo>
                      <a:pt x="38" y="0"/>
                      <a:pt x="37" y="1"/>
                      <a:pt x="37" y="2"/>
                    </a:cubicBezTo>
                    <a:cubicBezTo>
                      <a:pt x="37" y="4"/>
                      <a:pt x="36" y="6"/>
                      <a:pt x="33" y="6"/>
                    </a:cubicBezTo>
                    <a:cubicBezTo>
                      <a:pt x="31" y="6"/>
                      <a:pt x="29" y="4"/>
                      <a:pt x="29" y="2"/>
                    </a:cubicBezTo>
                    <a:cubicBezTo>
                      <a:pt x="29" y="1"/>
                      <a:pt x="29" y="0"/>
                      <a:pt x="28" y="0"/>
                    </a:cubicBezTo>
                    <a:cubicBezTo>
                      <a:pt x="27" y="0"/>
                      <a:pt x="27" y="1"/>
                      <a:pt x="27" y="2"/>
                    </a:cubicBezTo>
                    <a:cubicBezTo>
                      <a:pt x="27" y="4"/>
                      <a:pt x="25" y="6"/>
                      <a:pt x="23" y="6"/>
                    </a:cubicBezTo>
                    <a:cubicBezTo>
                      <a:pt x="21" y="6"/>
                      <a:pt x="19" y="4"/>
                      <a:pt x="19" y="2"/>
                    </a:cubicBezTo>
                    <a:cubicBezTo>
                      <a:pt x="19" y="1"/>
                      <a:pt x="18" y="0"/>
                      <a:pt x="17" y="0"/>
                    </a:cubicBezTo>
                    <a:cubicBezTo>
                      <a:pt x="17" y="0"/>
                      <a:pt x="16" y="1"/>
                      <a:pt x="16" y="2"/>
                    </a:cubicBezTo>
                    <a:cubicBezTo>
                      <a:pt x="16" y="4"/>
                      <a:pt x="14" y="6"/>
                      <a:pt x="12" y="6"/>
                    </a:cubicBezTo>
                    <a:cubicBezTo>
                      <a:pt x="10" y="6"/>
                      <a:pt x="8" y="4"/>
                      <a:pt x="8" y="2"/>
                    </a:cubicBezTo>
                    <a:cubicBezTo>
                      <a:pt x="8" y="1"/>
                      <a:pt x="7" y="0"/>
                      <a:pt x="7" y="0"/>
                    </a:cubicBezTo>
                    <a:cubicBezTo>
                      <a:pt x="6" y="0"/>
                      <a:pt x="5" y="1"/>
                      <a:pt x="5" y="2"/>
                    </a:cubicBezTo>
                    <a:cubicBezTo>
                      <a:pt x="5" y="4"/>
                      <a:pt x="4" y="6"/>
                      <a:pt x="1" y="6"/>
                    </a:cubicBezTo>
                    <a:cubicBezTo>
                      <a:pt x="1" y="6"/>
                      <a:pt x="0" y="6"/>
                      <a:pt x="0" y="7"/>
                    </a:cubicBezTo>
                    <a:cubicBezTo>
                      <a:pt x="0" y="8"/>
                      <a:pt x="1" y="8"/>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4"/>
              <p:cNvSpPr>
                <a:spLocks/>
              </p:cNvSpPr>
              <p:nvPr/>
            </p:nvSpPr>
            <p:spPr bwMode="auto">
              <a:xfrm>
                <a:off x="5456790" y="3379651"/>
                <a:ext cx="678246" cy="81390"/>
              </a:xfrm>
              <a:custGeom>
                <a:avLst/>
                <a:gdLst>
                  <a:gd name="T0" fmla="*/ 65 w 67"/>
                  <a:gd name="T1" fmla="*/ 5 h 8"/>
                  <a:gd name="T2" fmla="*/ 61 w 67"/>
                  <a:gd name="T3" fmla="*/ 1 h 8"/>
                  <a:gd name="T4" fmla="*/ 60 w 67"/>
                  <a:gd name="T5" fmla="*/ 0 h 8"/>
                  <a:gd name="T6" fmla="*/ 59 w 67"/>
                  <a:gd name="T7" fmla="*/ 1 h 8"/>
                  <a:gd name="T8" fmla="*/ 55 w 67"/>
                  <a:gd name="T9" fmla="*/ 5 h 8"/>
                  <a:gd name="T10" fmla="*/ 51 w 67"/>
                  <a:gd name="T11" fmla="*/ 1 h 8"/>
                  <a:gd name="T12" fmla="*/ 49 w 67"/>
                  <a:gd name="T13" fmla="*/ 0 h 8"/>
                  <a:gd name="T14" fmla="*/ 48 w 67"/>
                  <a:gd name="T15" fmla="*/ 1 h 8"/>
                  <a:gd name="T16" fmla="*/ 44 w 67"/>
                  <a:gd name="T17" fmla="*/ 5 h 8"/>
                  <a:gd name="T18" fmla="*/ 40 w 67"/>
                  <a:gd name="T19" fmla="*/ 1 h 8"/>
                  <a:gd name="T20" fmla="*/ 39 w 67"/>
                  <a:gd name="T21" fmla="*/ 0 h 8"/>
                  <a:gd name="T22" fmla="*/ 37 w 67"/>
                  <a:gd name="T23" fmla="*/ 1 h 8"/>
                  <a:gd name="T24" fmla="*/ 33 w 67"/>
                  <a:gd name="T25" fmla="*/ 5 h 8"/>
                  <a:gd name="T26" fmla="*/ 29 w 67"/>
                  <a:gd name="T27" fmla="*/ 1 h 8"/>
                  <a:gd name="T28" fmla="*/ 28 w 67"/>
                  <a:gd name="T29" fmla="*/ 0 h 8"/>
                  <a:gd name="T30" fmla="*/ 27 w 67"/>
                  <a:gd name="T31" fmla="*/ 1 h 8"/>
                  <a:gd name="T32" fmla="*/ 23 w 67"/>
                  <a:gd name="T33" fmla="*/ 5 h 8"/>
                  <a:gd name="T34" fmla="*/ 19 w 67"/>
                  <a:gd name="T35" fmla="*/ 1 h 8"/>
                  <a:gd name="T36" fmla="*/ 17 w 67"/>
                  <a:gd name="T37" fmla="*/ 0 h 8"/>
                  <a:gd name="T38" fmla="*/ 16 w 67"/>
                  <a:gd name="T39" fmla="*/ 1 h 8"/>
                  <a:gd name="T40" fmla="*/ 12 w 67"/>
                  <a:gd name="T41" fmla="*/ 5 h 8"/>
                  <a:gd name="T42" fmla="*/ 8 w 67"/>
                  <a:gd name="T43" fmla="*/ 1 h 8"/>
                  <a:gd name="T44" fmla="*/ 7 w 67"/>
                  <a:gd name="T45" fmla="*/ 0 h 8"/>
                  <a:gd name="T46" fmla="*/ 5 w 67"/>
                  <a:gd name="T47" fmla="*/ 1 h 8"/>
                  <a:gd name="T48" fmla="*/ 1 w 67"/>
                  <a:gd name="T49" fmla="*/ 5 h 8"/>
                  <a:gd name="T50" fmla="*/ 0 w 67"/>
                  <a:gd name="T51" fmla="*/ 6 h 8"/>
                  <a:gd name="T52" fmla="*/ 1 w 67"/>
                  <a:gd name="T53" fmla="*/ 8 h 8"/>
                  <a:gd name="T54" fmla="*/ 7 w 67"/>
                  <a:gd name="T55" fmla="*/ 5 h 8"/>
                  <a:gd name="T56" fmla="*/ 12 w 67"/>
                  <a:gd name="T57" fmla="*/ 8 h 8"/>
                  <a:gd name="T58" fmla="*/ 17 w 67"/>
                  <a:gd name="T59" fmla="*/ 5 h 8"/>
                  <a:gd name="T60" fmla="*/ 23 w 67"/>
                  <a:gd name="T61" fmla="*/ 8 h 8"/>
                  <a:gd name="T62" fmla="*/ 28 w 67"/>
                  <a:gd name="T63" fmla="*/ 5 h 8"/>
                  <a:gd name="T64" fmla="*/ 33 w 67"/>
                  <a:gd name="T65" fmla="*/ 8 h 8"/>
                  <a:gd name="T66" fmla="*/ 39 w 67"/>
                  <a:gd name="T67" fmla="*/ 5 h 8"/>
                  <a:gd name="T68" fmla="*/ 44 w 67"/>
                  <a:gd name="T69" fmla="*/ 8 h 8"/>
                  <a:gd name="T70" fmla="*/ 49 w 67"/>
                  <a:gd name="T71" fmla="*/ 5 h 8"/>
                  <a:gd name="T72" fmla="*/ 55 w 67"/>
                  <a:gd name="T73" fmla="*/ 8 h 8"/>
                  <a:gd name="T74" fmla="*/ 60 w 67"/>
                  <a:gd name="T75" fmla="*/ 5 h 8"/>
                  <a:gd name="T76" fmla="*/ 65 w 67"/>
                  <a:gd name="T77" fmla="*/ 8 h 8"/>
                  <a:gd name="T78" fmla="*/ 67 w 67"/>
                  <a:gd name="T79" fmla="*/ 6 h 8"/>
                  <a:gd name="T80" fmla="*/ 65 w 67"/>
                  <a:gd name="T8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8">
                    <a:moveTo>
                      <a:pt x="65" y="5"/>
                    </a:moveTo>
                    <a:cubicBezTo>
                      <a:pt x="63" y="5"/>
                      <a:pt x="61" y="3"/>
                      <a:pt x="61" y="1"/>
                    </a:cubicBezTo>
                    <a:cubicBezTo>
                      <a:pt x="61" y="0"/>
                      <a:pt x="61" y="0"/>
                      <a:pt x="60" y="0"/>
                    </a:cubicBezTo>
                    <a:cubicBezTo>
                      <a:pt x="59" y="0"/>
                      <a:pt x="59" y="0"/>
                      <a:pt x="59" y="1"/>
                    </a:cubicBezTo>
                    <a:cubicBezTo>
                      <a:pt x="59" y="3"/>
                      <a:pt x="57" y="5"/>
                      <a:pt x="55" y="5"/>
                    </a:cubicBezTo>
                    <a:cubicBezTo>
                      <a:pt x="53" y="5"/>
                      <a:pt x="51" y="3"/>
                      <a:pt x="51" y="1"/>
                    </a:cubicBezTo>
                    <a:cubicBezTo>
                      <a:pt x="51" y="0"/>
                      <a:pt x="50" y="0"/>
                      <a:pt x="49" y="0"/>
                    </a:cubicBezTo>
                    <a:cubicBezTo>
                      <a:pt x="49" y="0"/>
                      <a:pt x="48" y="0"/>
                      <a:pt x="48" y="1"/>
                    </a:cubicBezTo>
                    <a:cubicBezTo>
                      <a:pt x="48" y="3"/>
                      <a:pt x="46" y="5"/>
                      <a:pt x="44" y="5"/>
                    </a:cubicBezTo>
                    <a:cubicBezTo>
                      <a:pt x="42" y="5"/>
                      <a:pt x="40" y="3"/>
                      <a:pt x="40" y="1"/>
                    </a:cubicBezTo>
                    <a:cubicBezTo>
                      <a:pt x="40" y="0"/>
                      <a:pt x="39" y="0"/>
                      <a:pt x="39" y="0"/>
                    </a:cubicBezTo>
                    <a:cubicBezTo>
                      <a:pt x="38" y="0"/>
                      <a:pt x="37" y="0"/>
                      <a:pt x="37" y="1"/>
                    </a:cubicBezTo>
                    <a:cubicBezTo>
                      <a:pt x="37" y="3"/>
                      <a:pt x="36" y="5"/>
                      <a:pt x="33" y="5"/>
                    </a:cubicBezTo>
                    <a:cubicBezTo>
                      <a:pt x="31" y="5"/>
                      <a:pt x="29" y="3"/>
                      <a:pt x="29" y="1"/>
                    </a:cubicBezTo>
                    <a:cubicBezTo>
                      <a:pt x="29" y="0"/>
                      <a:pt x="29" y="0"/>
                      <a:pt x="28" y="0"/>
                    </a:cubicBezTo>
                    <a:cubicBezTo>
                      <a:pt x="27" y="0"/>
                      <a:pt x="27" y="0"/>
                      <a:pt x="27" y="1"/>
                    </a:cubicBezTo>
                    <a:cubicBezTo>
                      <a:pt x="27" y="3"/>
                      <a:pt x="25" y="5"/>
                      <a:pt x="23" y="5"/>
                    </a:cubicBezTo>
                    <a:cubicBezTo>
                      <a:pt x="21" y="5"/>
                      <a:pt x="19" y="3"/>
                      <a:pt x="19" y="1"/>
                    </a:cubicBezTo>
                    <a:cubicBezTo>
                      <a:pt x="19" y="0"/>
                      <a:pt x="18" y="0"/>
                      <a:pt x="17" y="0"/>
                    </a:cubicBezTo>
                    <a:cubicBezTo>
                      <a:pt x="17" y="0"/>
                      <a:pt x="16" y="0"/>
                      <a:pt x="16" y="1"/>
                    </a:cubicBezTo>
                    <a:cubicBezTo>
                      <a:pt x="16" y="3"/>
                      <a:pt x="14" y="5"/>
                      <a:pt x="12" y="5"/>
                    </a:cubicBezTo>
                    <a:cubicBezTo>
                      <a:pt x="10" y="5"/>
                      <a:pt x="8" y="3"/>
                      <a:pt x="8" y="1"/>
                    </a:cubicBezTo>
                    <a:cubicBezTo>
                      <a:pt x="8" y="0"/>
                      <a:pt x="7" y="0"/>
                      <a:pt x="7" y="0"/>
                    </a:cubicBezTo>
                    <a:cubicBezTo>
                      <a:pt x="6" y="0"/>
                      <a:pt x="5" y="0"/>
                      <a:pt x="5" y="1"/>
                    </a:cubicBezTo>
                    <a:cubicBezTo>
                      <a:pt x="5" y="3"/>
                      <a:pt x="4" y="5"/>
                      <a:pt x="1" y="5"/>
                    </a:cubicBezTo>
                    <a:cubicBezTo>
                      <a:pt x="1" y="5"/>
                      <a:pt x="0" y="5"/>
                      <a:pt x="0" y="6"/>
                    </a:cubicBezTo>
                    <a:cubicBezTo>
                      <a:pt x="0" y="7"/>
                      <a:pt x="1" y="8"/>
                      <a:pt x="1" y="8"/>
                    </a:cubicBezTo>
                    <a:cubicBezTo>
                      <a:pt x="4" y="8"/>
                      <a:pt x="6" y="6"/>
                      <a:pt x="7" y="5"/>
                    </a:cubicBezTo>
                    <a:cubicBezTo>
                      <a:pt x="8" y="6"/>
                      <a:pt x="10" y="8"/>
                      <a:pt x="12" y="8"/>
                    </a:cubicBezTo>
                    <a:cubicBezTo>
                      <a:pt x="14" y="8"/>
                      <a:pt x="16" y="6"/>
                      <a:pt x="17" y="5"/>
                    </a:cubicBezTo>
                    <a:cubicBezTo>
                      <a:pt x="19" y="6"/>
                      <a:pt x="21" y="8"/>
                      <a:pt x="23" y="8"/>
                    </a:cubicBezTo>
                    <a:cubicBezTo>
                      <a:pt x="25" y="8"/>
                      <a:pt x="27" y="6"/>
                      <a:pt x="28" y="5"/>
                    </a:cubicBezTo>
                    <a:cubicBezTo>
                      <a:pt x="29" y="6"/>
                      <a:pt x="31" y="8"/>
                      <a:pt x="33" y="8"/>
                    </a:cubicBezTo>
                    <a:cubicBezTo>
                      <a:pt x="36" y="8"/>
                      <a:pt x="38" y="6"/>
                      <a:pt x="39" y="5"/>
                    </a:cubicBezTo>
                    <a:cubicBezTo>
                      <a:pt x="40" y="6"/>
                      <a:pt x="42" y="8"/>
                      <a:pt x="44" y="8"/>
                    </a:cubicBezTo>
                    <a:cubicBezTo>
                      <a:pt x="46" y="8"/>
                      <a:pt x="48" y="6"/>
                      <a:pt x="49" y="5"/>
                    </a:cubicBezTo>
                    <a:cubicBezTo>
                      <a:pt x="51" y="6"/>
                      <a:pt x="53" y="8"/>
                      <a:pt x="55" y="8"/>
                    </a:cubicBezTo>
                    <a:cubicBezTo>
                      <a:pt x="57" y="8"/>
                      <a:pt x="59" y="6"/>
                      <a:pt x="60" y="5"/>
                    </a:cubicBezTo>
                    <a:cubicBezTo>
                      <a:pt x="61" y="6"/>
                      <a:pt x="63" y="8"/>
                      <a:pt x="65" y="8"/>
                    </a:cubicBezTo>
                    <a:cubicBezTo>
                      <a:pt x="66" y="8"/>
                      <a:pt x="67" y="7"/>
                      <a:pt x="67" y="6"/>
                    </a:cubicBezTo>
                    <a:cubicBezTo>
                      <a:pt x="67" y="5"/>
                      <a:pt x="66" y="5"/>
                      <a:pt x="6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 name="Title 2"/>
          <p:cNvSpPr>
            <a:spLocks noGrp="1"/>
          </p:cNvSpPr>
          <p:nvPr>
            <p:ph type="title"/>
          </p:nvPr>
        </p:nvSpPr>
        <p:spPr/>
        <p:txBody>
          <a:bodyPr/>
          <a:lstStyle/>
          <a:p>
            <a:r>
              <a:rPr lang="en-US" dirty="0" smtClean="0"/>
              <a:t>FINANCIAL GOALS</a:t>
            </a:r>
            <a:endParaRPr lang="en-US" dirty="0"/>
          </a:p>
        </p:txBody>
      </p:sp>
      <p:grpSp>
        <p:nvGrpSpPr>
          <p:cNvPr id="5149" name="Group 5148"/>
          <p:cNvGrpSpPr/>
          <p:nvPr/>
        </p:nvGrpSpPr>
        <p:grpSpPr>
          <a:xfrm>
            <a:off x="1142842" y="5581596"/>
            <a:ext cx="7863152" cy="646380"/>
            <a:chOff x="1161513" y="5152945"/>
            <a:chExt cx="7863152" cy="646380"/>
          </a:xfrm>
        </p:grpSpPr>
        <p:sp>
          <p:nvSpPr>
            <p:cNvPr id="44" name="Freeform 56"/>
            <p:cNvSpPr>
              <a:spLocks noEditPoints="1"/>
            </p:cNvSpPr>
            <p:nvPr/>
          </p:nvSpPr>
          <p:spPr bwMode="auto">
            <a:xfrm>
              <a:off x="2990654" y="5249902"/>
              <a:ext cx="644111" cy="452466"/>
            </a:xfrm>
            <a:custGeom>
              <a:avLst/>
              <a:gdLst>
                <a:gd name="T0" fmla="*/ 80 w 80"/>
                <a:gd name="T1" fmla="*/ 20 h 56"/>
                <a:gd name="T2" fmla="*/ 41 w 80"/>
                <a:gd name="T3" fmla="*/ 0 h 56"/>
                <a:gd name="T4" fmla="*/ 40 w 80"/>
                <a:gd name="T5" fmla="*/ 0 h 56"/>
                <a:gd name="T6" fmla="*/ 1 w 80"/>
                <a:gd name="T7" fmla="*/ 20 h 56"/>
                <a:gd name="T8" fmla="*/ 0 w 80"/>
                <a:gd name="T9" fmla="*/ 21 h 56"/>
                <a:gd name="T10" fmla="*/ 1 w 80"/>
                <a:gd name="T11" fmla="*/ 22 h 56"/>
                <a:gd name="T12" fmla="*/ 14 w 80"/>
                <a:gd name="T13" fmla="*/ 29 h 56"/>
                <a:gd name="T14" fmla="*/ 14 w 80"/>
                <a:gd name="T15" fmla="*/ 43 h 56"/>
                <a:gd name="T16" fmla="*/ 8 w 80"/>
                <a:gd name="T17" fmla="*/ 49 h 56"/>
                <a:gd name="T18" fmla="*/ 15 w 80"/>
                <a:gd name="T19" fmla="*/ 56 h 56"/>
                <a:gd name="T20" fmla="*/ 22 w 80"/>
                <a:gd name="T21" fmla="*/ 49 h 56"/>
                <a:gd name="T22" fmla="*/ 16 w 80"/>
                <a:gd name="T23" fmla="*/ 43 h 56"/>
                <a:gd name="T24" fmla="*/ 16 w 80"/>
                <a:gd name="T25" fmla="*/ 30 h 56"/>
                <a:gd name="T26" fmla="*/ 40 w 80"/>
                <a:gd name="T27" fmla="*/ 42 h 56"/>
                <a:gd name="T28" fmla="*/ 40 w 80"/>
                <a:gd name="T29" fmla="*/ 42 h 56"/>
                <a:gd name="T30" fmla="*/ 41 w 80"/>
                <a:gd name="T31" fmla="*/ 42 h 56"/>
                <a:gd name="T32" fmla="*/ 64 w 80"/>
                <a:gd name="T33" fmla="*/ 30 h 56"/>
                <a:gd name="T34" fmla="*/ 64 w 80"/>
                <a:gd name="T35" fmla="*/ 36 h 56"/>
                <a:gd name="T36" fmla="*/ 40 w 80"/>
                <a:gd name="T37" fmla="*/ 51 h 56"/>
                <a:gd name="T38" fmla="*/ 29 w 80"/>
                <a:gd name="T39" fmla="*/ 49 h 56"/>
                <a:gd name="T40" fmla="*/ 27 w 80"/>
                <a:gd name="T41" fmla="*/ 50 h 56"/>
                <a:gd name="T42" fmla="*/ 28 w 80"/>
                <a:gd name="T43" fmla="*/ 52 h 56"/>
                <a:gd name="T44" fmla="*/ 40 w 80"/>
                <a:gd name="T45" fmla="*/ 54 h 56"/>
                <a:gd name="T46" fmla="*/ 67 w 80"/>
                <a:gd name="T47" fmla="*/ 36 h 56"/>
                <a:gd name="T48" fmla="*/ 67 w 80"/>
                <a:gd name="T49" fmla="*/ 29 h 56"/>
                <a:gd name="T50" fmla="*/ 80 w 80"/>
                <a:gd name="T51" fmla="*/ 22 h 56"/>
                <a:gd name="T52" fmla="*/ 80 w 80"/>
                <a:gd name="T53" fmla="*/ 21 h 56"/>
                <a:gd name="T54" fmla="*/ 80 w 80"/>
                <a:gd name="T55" fmla="*/ 20 h 56"/>
                <a:gd name="T56" fmla="*/ 19 w 80"/>
                <a:gd name="T57" fmla="*/ 49 h 56"/>
                <a:gd name="T58" fmla="*/ 15 w 80"/>
                <a:gd name="T59" fmla="*/ 53 h 56"/>
                <a:gd name="T60" fmla="*/ 11 w 80"/>
                <a:gd name="T61" fmla="*/ 49 h 56"/>
                <a:gd name="T62" fmla="*/ 15 w 80"/>
                <a:gd name="T63" fmla="*/ 45 h 56"/>
                <a:gd name="T64" fmla="*/ 19 w 80"/>
                <a:gd name="T65" fmla="*/ 49 h 56"/>
                <a:gd name="T66" fmla="*/ 40 w 80"/>
                <a:gd name="T67" fmla="*/ 40 h 56"/>
                <a:gd name="T68" fmla="*/ 18 w 80"/>
                <a:gd name="T69" fmla="*/ 28 h 56"/>
                <a:gd name="T70" fmla="*/ 41 w 80"/>
                <a:gd name="T71" fmla="*/ 22 h 56"/>
                <a:gd name="T72" fmla="*/ 42 w 80"/>
                <a:gd name="T73" fmla="*/ 21 h 56"/>
                <a:gd name="T74" fmla="*/ 40 w 80"/>
                <a:gd name="T75" fmla="*/ 20 h 56"/>
                <a:gd name="T76" fmla="*/ 15 w 80"/>
                <a:gd name="T77" fmla="*/ 26 h 56"/>
                <a:gd name="T78" fmla="*/ 5 w 80"/>
                <a:gd name="T79" fmla="*/ 21 h 56"/>
                <a:gd name="T80" fmla="*/ 40 w 80"/>
                <a:gd name="T81" fmla="*/ 3 h 56"/>
                <a:gd name="T82" fmla="*/ 76 w 80"/>
                <a:gd name="T83" fmla="*/ 21 h 56"/>
                <a:gd name="T84" fmla="*/ 40 w 80"/>
                <a:gd name="T85"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56">
                  <a:moveTo>
                    <a:pt x="80" y="20"/>
                  </a:moveTo>
                  <a:cubicBezTo>
                    <a:pt x="41" y="0"/>
                    <a:pt x="41" y="0"/>
                    <a:pt x="41" y="0"/>
                  </a:cubicBezTo>
                  <a:cubicBezTo>
                    <a:pt x="41" y="0"/>
                    <a:pt x="40" y="0"/>
                    <a:pt x="40" y="0"/>
                  </a:cubicBezTo>
                  <a:cubicBezTo>
                    <a:pt x="1" y="20"/>
                    <a:pt x="1" y="20"/>
                    <a:pt x="1" y="20"/>
                  </a:cubicBezTo>
                  <a:cubicBezTo>
                    <a:pt x="1" y="20"/>
                    <a:pt x="0" y="21"/>
                    <a:pt x="0" y="21"/>
                  </a:cubicBezTo>
                  <a:cubicBezTo>
                    <a:pt x="0" y="22"/>
                    <a:pt x="1" y="22"/>
                    <a:pt x="1" y="22"/>
                  </a:cubicBezTo>
                  <a:cubicBezTo>
                    <a:pt x="14" y="29"/>
                    <a:pt x="14" y="29"/>
                    <a:pt x="14" y="29"/>
                  </a:cubicBezTo>
                  <a:cubicBezTo>
                    <a:pt x="14" y="43"/>
                    <a:pt x="14" y="43"/>
                    <a:pt x="14" y="43"/>
                  </a:cubicBezTo>
                  <a:cubicBezTo>
                    <a:pt x="11" y="43"/>
                    <a:pt x="8" y="46"/>
                    <a:pt x="8" y="49"/>
                  </a:cubicBezTo>
                  <a:cubicBezTo>
                    <a:pt x="8" y="53"/>
                    <a:pt x="11" y="56"/>
                    <a:pt x="15" y="56"/>
                  </a:cubicBezTo>
                  <a:cubicBezTo>
                    <a:pt x="19" y="56"/>
                    <a:pt x="22" y="53"/>
                    <a:pt x="22" y="49"/>
                  </a:cubicBezTo>
                  <a:cubicBezTo>
                    <a:pt x="22" y="46"/>
                    <a:pt x="19" y="43"/>
                    <a:pt x="16" y="43"/>
                  </a:cubicBezTo>
                  <a:cubicBezTo>
                    <a:pt x="16" y="30"/>
                    <a:pt x="16" y="30"/>
                    <a:pt x="16" y="30"/>
                  </a:cubicBezTo>
                  <a:cubicBezTo>
                    <a:pt x="40" y="42"/>
                    <a:pt x="40" y="42"/>
                    <a:pt x="40" y="42"/>
                  </a:cubicBezTo>
                  <a:cubicBezTo>
                    <a:pt x="40" y="42"/>
                    <a:pt x="40" y="42"/>
                    <a:pt x="40" y="42"/>
                  </a:cubicBezTo>
                  <a:cubicBezTo>
                    <a:pt x="41" y="42"/>
                    <a:pt x="41" y="42"/>
                    <a:pt x="41" y="42"/>
                  </a:cubicBezTo>
                  <a:cubicBezTo>
                    <a:pt x="64" y="30"/>
                    <a:pt x="64" y="30"/>
                    <a:pt x="64" y="30"/>
                  </a:cubicBezTo>
                  <a:cubicBezTo>
                    <a:pt x="64" y="36"/>
                    <a:pt x="64" y="36"/>
                    <a:pt x="64" y="36"/>
                  </a:cubicBezTo>
                  <a:cubicBezTo>
                    <a:pt x="64" y="42"/>
                    <a:pt x="55" y="51"/>
                    <a:pt x="40" y="51"/>
                  </a:cubicBezTo>
                  <a:cubicBezTo>
                    <a:pt x="37" y="51"/>
                    <a:pt x="33" y="51"/>
                    <a:pt x="29" y="49"/>
                  </a:cubicBezTo>
                  <a:cubicBezTo>
                    <a:pt x="28" y="49"/>
                    <a:pt x="28" y="50"/>
                    <a:pt x="27" y="50"/>
                  </a:cubicBezTo>
                  <a:cubicBezTo>
                    <a:pt x="27" y="51"/>
                    <a:pt x="28" y="52"/>
                    <a:pt x="28" y="52"/>
                  </a:cubicBezTo>
                  <a:cubicBezTo>
                    <a:pt x="33" y="53"/>
                    <a:pt x="37" y="54"/>
                    <a:pt x="40" y="54"/>
                  </a:cubicBezTo>
                  <a:cubicBezTo>
                    <a:pt x="57" y="54"/>
                    <a:pt x="67" y="43"/>
                    <a:pt x="67" y="36"/>
                  </a:cubicBezTo>
                  <a:cubicBezTo>
                    <a:pt x="67" y="29"/>
                    <a:pt x="67" y="29"/>
                    <a:pt x="67" y="29"/>
                  </a:cubicBezTo>
                  <a:cubicBezTo>
                    <a:pt x="80" y="22"/>
                    <a:pt x="80" y="22"/>
                    <a:pt x="80" y="22"/>
                  </a:cubicBezTo>
                  <a:cubicBezTo>
                    <a:pt x="80" y="22"/>
                    <a:pt x="80" y="22"/>
                    <a:pt x="80" y="21"/>
                  </a:cubicBezTo>
                  <a:cubicBezTo>
                    <a:pt x="80" y="21"/>
                    <a:pt x="80" y="20"/>
                    <a:pt x="80" y="20"/>
                  </a:cubicBezTo>
                  <a:close/>
                  <a:moveTo>
                    <a:pt x="19" y="49"/>
                  </a:moveTo>
                  <a:cubicBezTo>
                    <a:pt x="19" y="51"/>
                    <a:pt x="17" y="53"/>
                    <a:pt x="15" y="53"/>
                  </a:cubicBezTo>
                  <a:cubicBezTo>
                    <a:pt x="13" y="53"/>
                    <a:pt x="11" y="51"/>
                    <a:pt x="11" y="49"/>
                  </a:cubicBezTo>
                  <a:cubicBezTo>
                    <a:pt x="11" y="47"/>
                    <a:pt x="13" y="45"/>
                    <a:pt x="15" y="45"/>
                  </a:cubicBezTo>
                  <a:cubicBezTo>
                    <a:pt x="17" y="45"/>
                    <a:pt x="19" y="47"/>
                    <a:pt x="19" y="49"/>
                  </a:cubicBezTo>
                  <a:close/>
                  <a:moveTo>
                    <a:pt x="40" y="40"/>
                  </a:moveTo>
                  <a:cubicBezTo>
                    <a:pt x="18" y="28"/>
                    <a:pt x="18" y="28"/>
                    <a:pt x="18" y="28"/>
                  </a:cubicBezTo>
                  <a:cubicBezTo>
                    <a:pt x="41" y="22"/>
                    <a:pt x="41" y="22"/>
                    <a:pt x="41" y="22"/>
                  </a:cubicBezTo>
                  <a:cubicBezTo>
                    <a:pt x="41" y="22"/>
                    <a:pt x="42" y="21"/>
                    <a:pt x="42" y="21"/>
                  </a:cubicBezTo>
                  <a:cubicBezTo>
                    <a:pt x="42" y="20"/>
                    <a:pt x="41" y="20"/>
                    <a:pt x="40" y="20"/>
                  </a:cubicBezTo>
                  <a:cubicBezTo>
                    <a:pt x="15" y="26"/>
                    <a:pt x="15" y="26"/>
                    <a:pt x="15" y="26"/>
                  </a:cubicBezTo>
                  <a:cubicBezTo>
                    <a:pt x="5" y="21"/>
                    <a:pt x="5" y="21"/>
                    <a:pt x="5" y="21"/>
                  </a:cubicBezTo>
                  <a:cubicBezTo>
                    <a:pt x="40" y="3"/>
                    <a:pt x="40" y="3"/>
                    <a:pt x="40" y="3"/>
                  </a:cubicBezTo>
                  <a:cubicBezTo>
                    <a:pt x="76" y="21"/>
                    <a:pt x="76" y="21"/>
                    <a:pt x="76" y="21"/>
                  </a:cubicBezTo>
                  <a:lnTo>
                    <a:pt x="40" y="40"/>
                  </a:lnTo>
                  <a:close/>
                </a:path>
              </a:pathLst>
            </a:custGeom>
            <a:solidFill>
              <a:srgbClr val="767676"/>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6" name="Group 3127"/>
            <p:cNvGrpSpPr/>
            <p:nvPr/>
          </p:nvGrpSpPr>
          <p:grpSpPr>
            <a:xfrm>
              <a:off x="8372615" y="5302066"/>
              <a:ext cx="652050" cy="348138"/>
              <a:chOff x="4198824" y="3899401"/>
              <a:chExt cx="821034" cy="438361"/>
            </a:xfrm>
            <a:solidFill>
              <a:srgbClr val="767676"/>
            </a:solidFill>
          </p:grpSpPr>
          <p:sp>
            <p:nvSpPr>
              <p:cNvPr id="86" name="Freeform 51"/>
              <p:cNvSpPr>
                <a:spLocks noEditPoints="1"/>
              </p:cNvSpPr>
              <p:nvPr/>
            </p:nvSpPr>
            <p:spPr bwMode="auto">
              <a:xfrm>
                <a:off x="4198824" y="3899401"/>
                <a:ext cx="821034" cy="438361"/>
              </a:xfrm>
              <a:custGeom>
                <a:avLst/>
                <a:gdLst>
                  <a:gd name="T0" fmla="*/ 79 w 81"/>
                  <a:gd name="T1" fmla="*/ 32 h 43"/>
                  <a:gd name="T2" fmla="*/ 78 w 81"/>
                  <a:gd name="T3" fmla="*/ 32 h 43"/>
                  <a:gd name="T4" fmla="*/ 78 w 81"/>
                  <a:gd name="T5" fmla="*/ 15 h 43"/>
                  <a:gd name="T6" fmla="*/ 76 w 81"/>
                  <a:gd name="T7" fmla="*/ 14 h 43"/>
                  <a:gd name="T8" fmla="*/ 75 w 81"/>
                  <a:gd name="T9" fmla="*/ 14 h 43"/>
                  <a:gd name="T10" fmla="*/ 75 w 81"/>
                  <a:gd name="T11" fmla="*/ 10 h 43"/>
                  <a:gd name="T12" fmla="*/ 80 w 81"/>
                  <a:gd name="T13" fmla="*/ 8 h 43"/>
                  <a:gd name="T14" fmla="*/ 80 w 81"/>
                  <a:gd name="T15" fmla="*/ 7 h 43"/>
                  <a:gd name="T16" fmla="*/ 79 w 81"/>
                  <a:gd name="T17" fmla="*/ 6 h 43"/>
                  <a:gd name="T18" fmla="*/ 69 w 81"/>
                  <a:gd name="T19" fmla="*/ 8 h 43"/>
                  <a:gd name="T20" fmla="*/ 69 w 81"/>
                  <a:gd name="T21" fmla="*/ 10 h 43"/>
                  <a:gd name="T22" fmla="*/ 70 w 81"/>
                  <a:gd name="T23" fmla="*/ 11 h 43"/>
                  <a:gd name="T24" fmla="*/ 70 w 81"/>
                  <a:gd name="T25" fmla="*/ 11 h 43"/>
                  <a:gd name="T26" fmla="*/ 72 w 81"/>
                  <a:gd name="T27" fmla="*/ 10 h 43"/>
                  <a:gd name="T28" fmla="*/ 72 w 81"/>
                  <a:gd name="T29" fmla="*/ 14 h 43"/>
                  <a:gd name="T30" fmla="*/ 69 w 81"/>
                  <a:gd name="T31" fmla="*/ 14 h 43"/>
                  <a:gd name="T32" fmla="*/ 45 w 81"/>
                  <a:gd name="T33" fmla="*/ 1 h 43"/>
                  <a:gd name="T34" fmla="*/ 44 w 81"/>
                  <a:gd name="T35" fmla="*/ 0 h 43"/>
                  <a:gd name="T36" fmla="*/ 28 w 81"/>
                  <a:gd name="T37" fmla="*/ 0 h 43"/>
                  <a:gd name="T38" fmla="*/ 27 w 81"/>
                  <a:gd name="T39" fmla="*/ 1 h 43"/>
                  <a:gd name="T40" fmla="*/ 20 w 81"/>
                  <a:gd name="T41" fmla="*/ 14 h 43"/>
                  <a:gd name="T42" fmla="*/ 7 w 81"/>
                  <a:gd name="T43" fmla="*/ 14 h 43"/>
                  <a:gd name="T44" fmla="*/ 0 w 81"/>
                  <a:gd name="T45" fmla="*/ 20 h 43"/>
                  <a:gd name="T46" fmla="*/ 0 w 81"/>
                  <a:gd name="T47" fmla="*/ 34 h 43"/>
                  <a:gd name="T48" fmla="*/ 2 w 81"/>
                  <a:gd name="T49" fmla="*/ 35 h 43"/>
                  <a:gd name="T50" fmla="*/ 6 w 81"/>
                  <a:gd name="T51" fmla="*/ 35 h 43"/>
                  <a:gd name="T52" fmla="*/ 15 w 81"/>
                  <a:gd name="T53" fmla="*/ 43 h 43"/>
                  <a:gd name="T54" fmla="*/ 24 w 81"/>
                  <a:gd name="T55" fmla="*/ 35 h 43"/>
                  <a:gd name="T56" fmla="*/ 46 w 81"/>
                  <a:gd name="T57" fmla="*/ 35 h 43"/>
                  <a:gd name="T58" fmla="*/ 55 w 81"/>
                  <a:gd name="T59" fmla="*/ 43 h 43"/>
                  <a:gd name="T60" fmla="*/ 64 w 81"/>
                  <a:gd name="T61" fmla="*/ 35 h 43"/>
                  <a:gd name="T62" fmla="*/ 79 w 81"/>
                  <a:gd name="T63" fmla="*/ 35 h 43"/>
                  <a:gd name="T64" fmla="*/ 80 w 81"/>
                  <a:gd name="T65" fmla="*/ 34 h 43"/>
                  <a:gd name="T66" fmla="*/ 79 w 81"/>
                  <a:gd name="T67" fmla="*/ 32 h 43"/>
                  <a:gd name="T68" fmla="*/ 3 w 81"/>
                  <a:gd name="T69" fmla="*/ 20 h 43"/>
                  <a:gd name="T70" fmla="*/ 7 w 81"/>
                  <a:gd name="T71" fmla="*/ 16 h 43"/>
                  <a:gd name="T72" fmla="*/ 20 w 81"/>
                  <a:gd name="T73" fmla="*/ 16 h 43"/>
                  <a:gd name="T74" fmla="*/ 22 w 81"/>
                  <a:gd name="T75" fmla="*/ 16 h 43"/>
                  <a:gd name="T76" fmla="*/ 29 w 81"/>
                  <a:gd name="T77" fmla="*/ 3 h 43"/>
                  <a:gd name="T78" fmla="*/ 44 w 81"/>
                  <a:gd name="T79" fmla="*/ 3 h 43"/>
                  <a:gd name="T80" fmla="*/ 68 w 81"/>
                  <a:gd name="T81" fmla="*/ 16 h 43"/>
                  <a:gd name="T82" fmla="*/ 68 w 81"/>
                  <a:gd name="T83" fmla="*/ 16 h 43"/>
                  <a:gd name="T84" fmla="*/ 75 w 81"/>
                  <a:gd name="T85" fmla="*/ 16 h 43"/>
                  <a:gd name="T86" fmla="*/ 75 w 81"/>
                  <a:gd name="T87" fmla="*/ 32 h 43"/>
                  <a:gd name="T88" fmla="*/ 64 w 81"/>
                  <a:gd name="T89" fmla="*/ 32 h 43"/>
                  <a:gd name="T90" fmla="*/ 55 w 81"/>
                  <a:gd name="T91" fmla="*/ 24 h 43"/>
                  <a:gd name="T92" fmla="*/ 46 w 81"/>
                  <a:gd name="T93" fmla="*/ 32 h 43"/>
                  <a:gd name="T94" fmla="*/ 24 w 81"/>
                  <a:gd name="T95" fmla="*/ 32 h 43"/>
                  <a:gd name="T96" fmla="*/ 15 w 81"/>
                  <a:gd name="T97" fmla="*/ 24 h 43"/>
                  <a:gd name="T98" fmla="*/ 6 w 81"/>
                  <a:gd name="T99" fmla="*/ 32 h 43"/>
                  <a:gd name="T100" fmla="*/ 3 w 81"/>
                  <a:gd name="T101" fmla="*/ 32 h 43"/>
                  <a:gd name="T102" fmla="*/ 3 w 81"/>
                  <a:gd name="T103" fmla="*/ 20 h 43"/>
                  <a:gd name="T104" fmla="*/ 15 w 81"/>
                  <a:gd name="T105" fmla="*/ 40 h 43"/>
                  <a:gd name="T106" fmla="*/ 8 w 81"/>
                  <a:gd name="T107" fmla="*/ 34 h 43"/>
                  <a:gd name="T108" fmla="*/ 15 w 81"/>
                  <a:gd name="T109" fmla="*/ 27 h 43"/>
                  <a:gd name="T110" fmla="*/ 22 w 81"/>
                  <a:gd name="T111" fmla="*/ 34 h 43"/>
                  <a:gd name="T112" fmla="*/ 15 w 81"/>
                  <a:gd name="T113" fmla="*/ 40 h 43"/>
                  <a:gd name="T114" fmla="*/ 55 w 81"/>
                  <a:gd name="T115" fmla="*/ 40 h 43"/>
                  <a:gd name="T116" fmla="*/ 48 w 81"/>
                  <a:gd name="T117" fmla="*/ 34 h 43"/>
                  <a:gd name="T118" fmla="*/ 55 w 81"/>
                  <a:gd name="T119" fmla="*/ 27 h 43"/>
                  <a:gd name="T120" fmla="*/ 62 w 81"/>
                  <a:gd name="T121" fmla="*/ 34 h 43"/>
                  <a:gd name="T122" fmla="*/ 55 w 81"/>
                  <a:gd name="T12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43">
                    <a:moveTo>
                      <a:pt x="79" y="32"/>
                    </a:moveTo>
                    <a:cubicBezTo>
                      <a:pt x="78" y="32"/>
                      <a:pt x="78" y="32"/>
                      <a:pt x="78" y="32"/>
                    </a:cubicBezTo>
                    <a:cubicBezTo>
                      <a:pt x="78" y="15"/>
                      <a:pt x="78" y="15"/>
                      <a:pt x="78" y="15"/>
                    </a:cubicBezTo>
                    <a:cubicBezTo>
                      <a:pt x="78" y="14"/>
                      <a:pt x="77" y="14"/>
                      <a:pt x="76" y="14"/>
                    </a:cubicBezTo>
                    <a:cubicBezTo>
                      <a:pt x="75" y="14"/>
                      <a:pt x="75" y="14"/>
                      <a:pt x="75" y="14"/>
                    </a:cubicBezTo>
                    <a:cubicBezTo>
                      <a:pt x="75" y="10"/>
                      <a:pt x="75" y="10"/>
                      <a:pt x="75" y="10"/>
                    </a:cubicBezTo>
                    <a:cubicBezTo>
                      <a:pt x="80" y="8"/>
                      <a:pt x="80" y="8"/>
                      <a:pt x="80" y="8"/>
                    </a:cubicBezTo>
                    <a:cubicBezTo>
                      <a:pt x="80" y="8"/>
                      <a:pt x="81" y="7"/>
                      <a:pt x="80" y="7"/>
                    </a:cubicBezTo>
                    <a:cubicBezTo>
                      <a:pt x="80" y="6"/>
                      <a:pt x="79" y="6"/>
                      <a:pt x="79" y="6"/>
                    </a:cubicBezTo>
                    <a:cubicBezTo>
                      <a:pt x="69" y="8"/>
                      <a:pt x="69" y="8"/>
                      <a:pt x="69" y="8"/>
                    </a:cubicBezTo>
                    <a:cubicBezTo>
                      <a:pt x="69" y="9"/>
                      <a:pt x="68" y="9"/>
                      <a:pt x="69" y="10"/>
                    </a:cubicBezTo>
                    <a:cubicBezTo>
                      <a:pt x="69" y="11"/>
                      <a:pt x="69" y="11"/>
                      <a:pt x="70" y="11"/>
                    </a:cubicBezTo>
                    <a:cubicBezTo>
                      <a:pt x="70" y="11"/>
                      <a:pt x="70" y="11"/>
                      <a:pt x="70" y="11"/>
                    </a:cubicBezTo>
                    <a:cubicBezTo>
                      <a:pt x="72" y="10"/>
                      <a:pt x="72" y="10"/>
                      <a:pt x="72" y="10"/>
                    </a:cubicBezTo>
                    <a:cubicBezTo>
                      <a:pt x="72" y="14"/>
                      <a:pt x="72" y="14"/>
                      <a:pt x="72" y="14"/>
                    </a:cubicBezTo>
                    <a:cubicBezTo>
                      <a:pt x="69" y="14"/>
                      <a:pt x="69" y="14"/>
                      <a:pt x="69" y="14"/>
                    </a:cubicBezTo>
                    <a:cubicBezTo>
                      <a:pt x="45" y="1"/>
                      <a:pt x="45" y="1"/>
                      <a:pt x="45" y="1"/>
                    </a:cubicBezTo>
                    <a:cubicBezTo>
                      <a:pt x="45" y="0"/>
                      <a:pt x="45" y="0"/>
                      <a:pt x="44" y="0"/>
                    </a:cubicBezTo>
                    <a:cubicBezTo>
                      <a:pt x="28" y="0"/>
                      <a:pt x="28" y="0"/>
                      <a:pt x="28" y="0"/>
                    </a:cubicBezTo>
                    <a:cubicBezTo>
                      <a:pt x="28" y="0"/>
                      <a:pt x="28" y="1"/>
                      <a:pt x="27" y="1"/>
                    </a:cubicBezTo>
                    <a:cubicBezTo>
                      <a:pt x="20" y="14"/>
                      <a:pt x="20" y="14"/>
                      <a:pt x="20" y="14"/>
                    </a:cubicBezTo>
                    <a:cubicBezTo>
                      <a:pt x="7" y="14"/>
                      <a:pt x="7" y="14"/>
                      <a:pt x="7" y="14"/>
                    </a:cubicBezTo>
                    <a:cubicBezTo>
                      <a:pt x="4" y="14"/>
                      <a:pt x="0" y="17"/>
                      <a:pt x="0" y="20"/>
                    </a:cubicBezTo>
                    <a:cubicBezTo>
                      <a:pt x="0" y="34"/>
                      <a:pt x="0" y="34"/>
                      <a:pt x="0" y="34"/>
                    </a:cubicBezTo>
                    <a:cubicBezTo>
                      <a:pt x="0" y="34"/>
                      <a:pt x="1" y="35"/>
                      <a:pt x="2" y="35"/>
                    </a:cubicBezTo>
                    <a:cubicBezTo>
                      <a:pt x="6" y="35"/>
                      <a:pt x="6" y="35"/>
                      <a:pt x="6" y="35"/>
                    </a:cubicBezTo>
                    <a:cubicBezTo>
                      <a:pt x="7" y="40"/>
                      <a:pt x="10" y="43"/>
                      <a:pt x="15" y="43"/>
                    </a:cubicBezTo>
                    <a:cubicBezTo>
                      <a:pt x="20" y="43"/>
                      <a:pt x="24" y="40"/>
                      <a:pt x="24" y="35"/>
                    </a:cubicBezTo>
                    <a:cubicBezTo>
                      <a:pt x="46" y="35"/>
                      <a:pt x="46" y="35"/>
                      <a:pt x="46" y="35"/>
                    </a:cubicBezTo>
                    <a:cubicBezTo>
                      <a:pt x="47" y="40"/>
                      <a:pt x="50" y="43"/>
                      <a:pt x="55" y="43"/>
                    </a:cubicBezTo>
                    <a:cubicBezTo>
                      <a:pt x="60" y="43"/>
                      <a:pt x="64" y="40"/>
                      <a:pt x="64" y="35"/>
                    </a:cubicBezTo>
                    <a:cubicBezTo>
                      <a:pt x="79" y="35"/>
                      <a:pt x="79" y="35"/>
                      <a:pt x="79" y="35"/>
                    </a:cubicBezTo>
                    <a:cubicBezTo>
                      <a:pt x="80" y="35"/>
                      <a:pt x="80" y="34"/>
                      <a:pt x="80" y="34"/>
                    </a:cubicBezTo>
                    <a:cubicBezTo>
                      <a:pt x="80" y="33"/>
                      <a:pt x="80" y="32"/>
                      <a:pt x="79" y="32"/>
                    </a:cubicBezTo>
                    <a:close/>
                    <a:moveTo>
                      <a:pt x="3" y="20"/>
                    </a:moveTo>
                    <a:cubicBezTo>
                      <a:pt x="3" y="18"/>
                      <a:pt x="5" y="16"/>
                      <a:pt x="7" y="16"/>
                    </a:cubicBezTo>
                    <a:cubicBezTo>
                      <a:pt x="20" y="16"/>
                      <a:pt x="20" y="16"/>
                      <a:pt x="20" y="16"/>
                    </a:cubicBezTo>
                    <a:cubicBezTo>
                      <a:pt x="21" y="16"/>
                      <a:pt x="21" y="16"/>
                      <a:pt x="22" y="16"/>
                    </a:cubicBezTo>
                    <a:cubicBezTo>
                      <a:pt x="29" y="3"/>
                      <a:pt x="29" y="3"/>
                      <a:pt x="29" y="3"/>
                    </a:cubicBezTo>
                    <a:cubicBezTo>
                      <a:pt x="44" y="3"/>
                      <a:pt x="44" y="3"/>
                      <a:pt x="44" y="3"/>
                    </a:cubicBezTo>
                    <a:cubicBezTo>
                      <a:pt x="68" y="16"/>
                      <a:pt x="68" y="16"/>
                      <a:pt x="68" y="16"/>
                    </a:cubicBezTo>
                    <a:cubicBezTo>
                      <a:pt x="68" y="16"/>
                      <a:pt x="68" y="16"/>
                      <a:pt x="68" y="16"/>
                    </a:cubicBezTo>
                    <a:cubicBezTo>
                      <a:pt x="75" y="16"/>
                      <a:pt x="75" y="16"/>
                      <a:pt x="75" y="16"/>
                    </a:cubicBezTo>
                    <a:cubicBezTo>
                      <a:pt x="75" y="32"/>
                      <a:pt x="75" y="32"/>
                      <a:pt x="75" y="32"/>
                    </a:cubicBezTo>
                    <a:cubicBezTo>
                      <a:pt x="64" y="32"/>
                      <a:pt x="64" y="32"/>
                      <a:pt x="64" y="32"/>
                    </a:cubicBezTo>
                    <a:cubicBezTo>
                      <a:pt x="64" y="28"/>
                      <a:pt x="60" y="24"/>
                      <a:pt x="55" y="24"/>
                    </a:cubicBezTo>
                    <a:cubicBezTo>
                      <a:pt x="50" y="24"/>
                      <a:pt x="47" y="28"/>
                      <a:pt x="46" y="32"/>
                    </a:cubicBezTo>
                    <a:cubicBezTo>
                      <a:pt x="24" y="32"/>
                      <a:pt x="24" y="32"/>
                      <a:pt x="24" y="32"/>
                    </a:cubicBezTo>
                    <a:cubicBezTo>
                      <a:pt x="24" y="28"/>
                      <a:pt x="20" y="24"/>
                      <a:pt x="15" y="24"/>
                    </a:cubicBezTo>
                    <a:cubicBezTo>
                      <a:pt x="10" y="24"/>
                      <a:pt x="7" y="28"/>
                      <a:pt x="6" y="32"/>
                    </a:cubicBezTo>
                    <a:cubicBezTo>
                      <a:pt x="3" y="32"/>
                      <a:pt x="3" y="32"/>
                      <a:pt x="3" y="32"/>
                    </a:cubicBezTo>
                    <a:lnTo>
                      <a:pt x="3" y="20"/>
                    </a:lnTo>
                    <a:close/>
                    <a:moveTo>
                      <a:pt x="15" y="40"/>
                    </a:moveTo>
                    <a:cubicBezTo>
                      <a:pt x="11" y="40"/>
                      <a:pt x="8" y="37"/>
                      <a:pt x="8" y="34"/>
                    </a:cubicBezTo>
                    <a:cubicBezTo>
                      <a:pt x="8" y="30"/>
                      <a:pt x="11" y="27"/>
                      <a:pt x="15" y="27"/>
                    </a:cubicBezTo>
                    <a:cubicBezTo>
                      <a:pt x="19" y="27"/>
                      <a:pt x="22" y="30"/>
                      <a:pt x="22" y="34"/>
                    </a:cubicBezTo>
                    <a:cubicBezTo>
                      <a:pt x="22" y="37"/>
                      <a:pt x="19" y="40"/>
                      <a:pt x="15" y="40"/>
                    </a:cubicBezTo>
                    <a:close/>
                    <a:moveTo>
                      <a:pt x="55" y="40"/>
                    </a:moveTo>
                    <a:cubicBezTo>
                      <a:pt x="51" y="40"/>
                      <a:pt x="48" y="37"/>
                      <a:pt x="48" y="34"/>
                    </a:cubicBezTo>
                    <a:cubicBezTo>
                      <a:pt x="48" y="30"/>
                      <a:pt x="51" y="27"/>
                      <a:pt x="55" y="27"/>
                    </a:cubicBezTo>
                    <a:cubicBezTo>
                      <a:pt x="59" y="27"/>
                      <a:pt x="62" y="30"/>
                      <a:pt x="62" y="34"/>
                    </a:cubicBezTo>
                    <a:cubicBezTo>
                      <a:pt x="62" y="37"/>
                      <a:pt x="59" y="40"/>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52"/>
              <p:cNvSpPr>
                <a:spLocks/>
              </p:cNvSpPr>
              <p:nvPr/>
            </p:nvSpPr>
            <p:spPr bwMode="auto">
              <a:xfrm>
                <a:off x="4472978" y="3960799"/>
                <a:ext cx="111375" cy="101380"/>
              </a:xfrm>
              <a:custGeom>
                <a:avLst/>
                <a:gdLst>
                  <a:gd name="T0" fmla="*/ 1 w 11"/>
                  <a:gd name="T1" fmla="*/ 10 h 10"/>
                  <a:gd name="T2" fmla="*/ 1 w 11"/>
                  <a:gd name="T3" fmla="*/ 10 h 10"/>
                  <a:gd name="T4" fmla="*/ 3 w 11"/>
                  <a:gd name="T5" fmla="*/ 10 h 10"/>
                  <a:gd name="T6" fmla="*/ 6 w 11"/>
                  <a:gd name="T7" fmla="*/ 2 h 10"/>
                  <a:gd name="T8" fmla="*/ 9 w 11"/>
                  <a:gd name="T9" fmla="*/ 2 h 10"/>
                  <a:gd name="T10" fmla="*/ 11 w 11"/>
                  <a:gd name="T11" fmla="*/ 1 h 10"/>
                  <a:gd name="T12" fmla="*/ 9 w 11"/>
                  <a:gd name="T13" fmla="*/ 0 h 10"/>
                  <a:gd name="T14" fmla="*/ 5 w 11"/>
                  <a:gd name="T15" fmla="*/ 0 h 10"/>
                  <a:gd name="T16" fmla="*/ 4 w 11"/>
                  <a:gd name="T17" fmla="*/ 0 h 10"/>
                  <a:gd name="T18" fmla="*/ 0 w 11"/>
                  <a:gd name="T19" fmla="*/ 8 h 10"/>
                  <a:gd name="T20" fmla="*/ 1 w 11"/>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0">
                    <a:moveTo>
                      <a:pt x="1" y="10"/>
                    </a:moveTo>
                    <a:cubicBezTo>
                      <a:pt x="1" y="10"/>
                      <a:pt x="1" y="10"/>
                      <a:pt x="1" y="10"/>
                    </a:cubicBezTo>
                    <a:cubicBezTo>
                      <a:pt x="2" y="10"/>
                      <a:pt x="2" y="10"/>
                      <a:pt x="3" y="10"/>
                    </a:cubicBezTo>
                    <a:cubicBezTo>
                      <a:pt x="6" y="2"/>
                      <a:pt x="6" y="2"/>
                      <a:pt x="6" y="2"/>
                    </a:cubicBezTo>
                    <a:cubicBezTo>
                      <a:pt x="9" y="2"/>
                      <a:pt x="9" y="2"/>
                      <a:pt x="9" y="2"/>
                    </a:cubicBezTo>
                    <a:cubicBezTo>
                      <a:pt x="10" y="2"/>
                      <a:pt x="11" y="2"/>
                      <a:pt x="11" y="1"/>
                    </a:cubicBezTo>
                    <a:cubicBezTo>
                      <a:pt x="11" y="0"/>
                      <a:pt x="10" y="0"/>
                      <a:pt x="9" y="0"/>
                    </a:cubicBezTo>
                    <a:cubicBezTo>
                      <a:pt x="5" y="0"/>
                      <a:pt x="5" y="0"/>
                      <a:pt x="5" y="0"/>
                    </a:cubicBezTo>
                    <a:cubicBezTo>
                      <a:pt x="5" y="0"/>
                      <a:pt x="5" y="0"/>
                      <a:pt x="4" y="0"/>
                    </a:cubicBezTo>
                    <a:cubicBezTo>
                      <a:pt x="0" y="8"/>
                      <a:pt x="0" y="8"/>
                      <a:pt x="0" y="8"/>
                    </a:cubicBezTo>
                    <a:cubicBezTo>
                      <a:pt x="0" y="9"/>
                      <a:pt x="0" y="10"/>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8" name="Freeform 54"/>
            <p:cNvSpPr>
              <a:spLocks noEditPoints="1"/>
            </p:cNvSpPr>
            <p:nvPr/>
          </p:nvSpPr>
          <p:spPr bwMode="auto">
            <a:xfrm>
              <a:off x="6543475" y="5249902"/>
              <a:ext cx="644111" cy="452466"/>
            </a:xfrm>
            <a:custGeom>
              <a:avLst/>
              <a:gdLst>
                <a:gd name="T0" fmla="*/ 59 w 80"/>
                <a:gd name="T1" fmla="*/ 26 h 56"/>
                <a:gd name="T2" fmla="*/ 59 w 80"/>
                <a:gd name="T3" fmla="*/ 18 h 56"/>
                <a:gd name="T4" fmla="*/ 67 w 80"/>
                <a:gd name="T5" fmla="*/ 18 h 56"/>
                <a:gd name="T6" fmla="*/ 66 w 80"/>
                <a:gd name="T7" fmla="*/ 4 h 56"/>
                <a:gd name="T8" fmla="*/ 59 w 80"/>
                <a:gd name="T9" fmla="*/ 5 h 56"/>
                <a:gd name="T10" fmla="*/ 48 w 80"/>
                <a:gd name="T11" fmla="*/ 0 h 56"/>
                <a:gd name="T12" fmla="*/ 48 w 80"/>
                <a:gd name="T13" fmla="*/ 2 h 56"/>
                <a:gd name="T14" fmla="*/ 56 w 80"/>
                <a:gd name="T15" fmla="*/ 5 h 56"/>
                <a:gd name="T16" fmla="*/ 45 w 80"/>
                <a:gd name="T17" fmla="*/ 41 h 56"/>
                <a:gd name="T18" fmla="*/ 40 w 80"/>
                <a:gd name="T19" fmla="*/ 21 h 56"/>
                <a:gd name="T20" fmla="*/ 39 w 80"/>
                <a:gd name="T21" fmla="*/ 13 h 56"/>
                <a:gd name="T22" fmla="*/ 3 w 80"/>
                <a:gd name="T23" fmla="*/ 14 h 56"/>
                <a:gd name="T24" fmla="*/ 3 w 80"/>
                <a:gd name="T25" fmla="*/ 19 h 56"/>
                <a:gd name="T26" fmla="*/ 10 w 80"/>
                <a:gd name="T27" fmla="*/ 26 h 56"/>
                <a:gd name="T28" fmla="*/ 2 w 80"/>
                <a:gd name="T29" fmla="*/ 45 h 56"/>
                <a:gd name="T30" fmla="*/ 19 w 80"/>
                <a:gd name="T31" fmla="*/ 56 h 56"/>
                <a:gd name="T32" fmla="*/ 39 w 80"/>
                <a:gd name="T33" fmla="*/ 45 h 56"/>
                <a:gd name="T34" fmla="*/ 54 w 80"/>
                <a:gd name="T35" fmla="*/ 42 h 56"/>
                <a:gd name="T36" fmla="*/ 66 w 80"/>
                <a:gd name="T37" fmla="*/ 56 h 56"/>
                <a:gd name="T38" fmla="*/ 78 w 80"/>
                <a:gd name="T39" fmla="*/ 42 h 56"/>
                <a:gd name="T40" fmla="*/ 80 w 80"/>
                <a:gd name="T41" fmla="*/ 41 h 56"/>
                <a:gd name="T42" fmla="*/ 12 w 80"/>
                <a:gd name="T43" fmla="*/ 24 h 56"/>
                <a:gd name="T44" fmla="*/ 6 w 80"/>
                <a:gd name="T45" fmla="*/ 16 h 56"/>
                <a:gd name="T46" fmla="*/ 38 w 80"/>
                <a:gd name="T47" fmla="*/ 21 h 56"/>
                <a:gd name="T48" fmla="*/ 27 w 80"/>
                <a:gd name="T49" fmla="*/ 24 h 56"/>
                <a:gd name="T50" fmla="*/ 12 w 80"/>
                <a:gd name="T51" fmla="*/ 24 h 56"/>
                <a:gd name="T52" fmla="*/ 10 w 80"/>
                <a:gd name="T53" fmla="*/ 45 h 56"/>
                <a:gd name="T54" fmla="*/ 19 w 80"/>
                <a:gd name="T55" fmla="*/ 53 h 56"/>
                <a:gd name="T56" fmla="*/ 3 w 80"/>
                <a:gd name="T57" fmla="*/ 42 h 56"/>
                <a:gd name="T58" fmla="*/ 27 w 80"/>
                <a:gd name="T59" fmla="*/ 26 h 56"/>
                <a:gd name="T60" fmla="*/ 39 w 80"/>
                <a:gd name="T61" fmla="*/ 42 h 56"/>
                <a:gd name="T62" fmla="*/ 64 w 80"/>
                <a:gd name="T63" fmla="*/ 17 h 56"/>
                <a:gd name="T64" fmla="*/ 64 w 80"/>
                <a:gd name="T65" fmla="*/ 6 h 56"/>
                <a:gd name="T66" fmla="*/ 64 w 80"/>
                <a:gd name="T67" fmla="*/ 29 h 56"/>
                <a:gd name="T68" fmla="*/ 53 w 80"/>
                <a:gd name="T69" fmla="*/ 40 h 56"/>
                <a:gd name="T70" fmla="*/ 75 w 80"/>
                <a:gd name="T71" fmla="*/ 44 h 56"/>
                <a:gd name="T72" fmla="*/ 56 w 80"/>
                <a:gd name="T73" fmla="*/ 44 h 56"/>
                <a:gd name="T74" fmla="*/ 75 w 80"/>
                <a:gd name="T7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56">
                  <a:moveTo>
                    <a:pt x="64" y="26"/>
                  </a:moveTo>
                  <a:cubicBezTo>
                    <a:pt x="59" y="26"/>
                    <a:pt x="59" y="26"/>
                    <a:pt x="59" y="26"/>
                  </a:cubicBezTo>
                  <a:cubicBezTo>
                    <a:pt x="59" y="26"/>
                    <a:pt x="59" y="25"/>
                    <a:pt x="59" y="24"/>
                  </a:cubicBezTo>
                  <a:cubicBezTo>
                    <a:pt x="59" y="18"/>
                    <a:pt x="59" y="18"/>
                    <a:pt x="59" y="18"/>
                  </a:cubicBezTo>
                  <a:cubicBezTo>
                    <a:pt x="61" y="19"/>
                    <a:pt x="63" y="20"/>
                    <a:pt x="66" y="20"/>
                  </a:cubicBezTo>
                  <a:cubicBezTo>
                    <a:pt x="66" y="20"/>
                    <a:pt x="67" y="19"/>
                    <a:pt x="67" y="18"/>
                  </a:cubicBezTo>
                  <a:cubicBezTo>
                    <a:pt x="67" y="5"/>
                    <a:pt x="67" y="5"/>
                    <a:pt x="67" y="5"/>
                  </a:cubicBezTo>
                  <a:cubicBezTo>
                    <a:pt x="67" y="4"/>
                    <a:pt x="66" y="4"/>
                    <a:pt x="66" y="4"/>
                  </a:cubicBezTo>
                  <a:cubicBezTo>
                    <a:pt x="63" y="4"/>
                    <a:pt x="61" y="5"/>
                    <a:pt x="59" y="6"/>
                  </a:cubicBezTo>
                  <a:cubicBezTo>
                    <a:pt x="59" y="5"/>
                    <a:pt x="59" y="5"/>
                    <a:pt x="59" y="5"/>
                  </a:cubicBezTo>
                  <a:cubicBezTo>
                    <a:pt x="59" y="2"/>
                    <a:pt x="57" y="0"/>
                    <a:pt x="54" y="0"/>
                  </a:cubicBezTo>
                  <a:cubicBezTo>
                    <a:pt x="48" y="0"/>
                    <a:pt x="48" y="0"/>
                    <a:pt x="48" y="0"/>
                  </a:cubicBezTo>
                  <a:cubicBezTo>
                    <a:pt x="48" y="0"/>
                    <a:pt x="47" y="0"/>
                    <a:pt x="47" y="1"/>
                  </a:cubicBezTo>
                  <a:cubicBezTo>
                    <a:pt x="47" y="2"/>
                    <a:pt x="48" y="2"/>
                    <a:pt x="48" y="2"/>
                  </a:cubicBezTo>
                  <a:cubicBezTo>
                    <a:pt x="54" y="2"/>
                    <a:pt x="54" y="2"/>
                    <a:pt x="54" y="2"/>
                  </a:cubicBezTo>
                  <a:cubicBezTo>
                    <a:pt x="56" y="2"/>
                    <a:pt x="56" y="3"/>
                    <a:pt x="56" y="5"/>
                  </a:cubicBezTo>
                  <a:cubicBezTo>
                    <a:pt x="56" y="24"/>
                    <a:pt x="56" y="24"/>
                    <a:pt x="56" y="24"/>
                  </a:cubicBezTo>
                  <a:cubicBezTo>
                    <a:pt x="56" y="32"/>
                    <a:pt x="52" y="39"/>
                    <a:pt x="45" y="41"/>
                  </a:cubicBezTo>
                  <a:cubicBezTo>
                    <a:pt x="44" y="36"/>
                    <a:pt x="40" y="30"/>
                    <a:pt x="35" y="26"/>
                  </a:cubicBezTo>
                  <a:cubicBezTo>
                    <a:pt x="38" y="26"/>
                    <a:pt x="40" y="24"/>
                    <a:pt x="40" y="21"/>
                  </a:cubicBezTo>
                  <a:cubicBezTo>
                    <a:pt x="40" y="14"/>
                    <a:pt x="40" y="14"/>
                    <a:pt x="40" y="14"/>
                  </a:cubicBezTo>
                  <a:cubicBezTo>
                    <a:pt x="40" y="14"/>
                    <a:pt x="40" y="13"/>
                    <a:pt x="39" y="13"/>
                  </a:cubicBezTo>
                  <a:cubicBezTo>
                    <a:pt x="4" y="13"/>
                    <a:pt x="4" y="13"/>
                    <a:pt x="4" y="13"/>
                  </a:cubicBezTo>
                  <a:cubicBezTo>
                    <a:pt x="4" y="13"/>
                    <a:pt x="3" y="14"/>
                    <a:pt x="3" y="14"/>
                  </a:cubicBezTo>
                  <a:cubicBezTo>
                    <a:pt x="3" y="18"/>
                    <a:pt x="3" y="18"/>
                    <a:pt x="3" y="18"/>
                  </a:cubicBezTo>
                  <a:cubicBezTo>
                    <a:pt x="3" y="19"/>
                    <a:pt x="3" y="19"/>
                    <a:pt x="3" y="19"/>
                  </a:cubicBezTo>
                  <a:cubicBezTo>
                    <a:pt x="10" y="26"/>
                    <a:pt x="10" y="26"/>
                    <a:pt x="10" y="26"/>
                  </a:cubicBezTo>
                  <a:cubicBezTo>
                    <a:pt x="10" y="26"/>
                    <a:pt x="10" y="26"/>
                    <a:pt x="10" y="26"/>
                  </a:cubicBezTo>
                  <a:cubicBezTo>
                    <a:pt x="5" y="30"/>
                    <a:pt x="0" y="36"/>
                    <a:pt x="0" y="44"/>
                  </a:cubicBezTo>
                  <a:cubicBezTo>
                    <a:pt x="0" y="44"/>
                    <a:pt x="1" y="45"/>
                    <a:pt x="2" y="45"/>
                  </a:cubicBezTo>
                  <a:cubicBezTo>
                    <a:pt x="7" y="45"/>
                    <a:pt x="7" y="45"/>
                    <a:pt x="7" y="45"/>
                  </a:cubicBezTo>
                  <a:cubicBezTo>
                    <a:pt x="8" y="51"/>
                    <a:pt x="13" y="56"/>
                    <a:pt x="19" y="56"/>
                  </a:cubicBezTo>
                  <a:cubicBezTo>
                    <a:pt x="25" y="56"/>
                    <a:pt x="30" y="51"/>
                    <a:pt x="31" y="45"/>
                  </a:cubicBezTo>
                  <a:cubicBezTo>
                    <a:pt x="39" y="45"/>
                    <a:pt x="39" y="45"/>
                    <a:pt x="39" y="45"/>
                  </a:cubicBezTo>
                  <a:cubicBezTo>
                    <a:pt x="43" y="45"/>
                    <a:pt x="46" y="44"/>
                    <a:pt x="49" y="42"/>
                  </a:cubicBezTo>
                  <a:cubicBezTo>
                    <a:pt x="54" y="42"/>
                    <a:pt x="54" y="42"/>
                    <a:pt x="54" y="42"/>
                  </a:cubicBezTo>
                  <a:cubicBezTo>
                    <a:pt x="54" y="43"/>
                    <a:pt x="54" y="43"/>
                    <a:pt x="54" y="44"/>
                  </a:cubicBezTo>
                  <a:cubicBezTo>
                    <a:pt x="54" y="50"/>
                    <a:pt x="59" y="56"/>
                    <a:pt x="66" y="56"/>
                  </a:cubicBezTo>
                  <a:cubicBezTo>
                    <a:pt x="72" y="56"/>
                    <a:pt x="78" y="50"/>
                    <a:pt x="78" y="44"/>
                  </a:cubicBezTo>
                  <a:cubicBezTo>
                    <a:pt x="78" y="43"/>
                    <a:pt x="78" y="43"/>
                    <a:pt x="78" y="42"/>
                  </a:cubicBezTo>
                  <a:cubicBezTo>
                    <a:pt x="79" y="42"/>
                    <a:pt x="79" y="42"/>
                    <a:pt x="79" y="42"/>
                  </a:cubicBezTo>
                  <a:cubicBezTo>
                    <a:pt x="80" y="42"/>
                    <a:pt x="80" y="42"/>
                    <a:pt x="80" y="41"/>
                  </a:cubicBezTo>
                  <a:cubicBezTo>
                    <a:pt x="80" y="34"/>
                    <a:pt x="72" y="26"/>
                    <a:pt x="64" y="26"/>
                  </a:cubicBezTo>
                  <a:close/>
                  <a:moveTo>
                    <a:pt x="12" y="24"/>
                  </a:moveTo>
                  <a:cubicBezTo>
                    <a:pt x="6" y="18"/>
                    <a:pt x="6" y="18"/>
                    <a:pt x="6" y="18"/>
                  </a:cubicBezTo>
                  <a:cubicBezTo>
                    <a:pt x="6" y="16"/>
                    <a:pt x="6" y="16"/>
                    <a:pt x="6" y="16"/>
                  </a:cubicBezTo>
                  <a:cubicBezTo>
                    <a:pt x="38" y="16"/>
                    <a:pt x="38" y="16"/>
                    <a:pt x="38" y="16"/>
                  </a:cubicBezTo>
                  <a:cubicBezTo>
                    <a:pt x="38" y="21"/>
                    <a:pt x="38" y="21"/>
                    <a:pt x="38" y="21"/>
                  </a:cubicBezTo>
                  <a:cubicBezTo>
                    <a:pt x="38" y="22"/>
                    <a:pt x="36" y="24"/>
                    <a:pt x="35" y="24"/>
                  </a:cubicBezTo>
                  <a:cubicBezTo>
                    <a:pt x="27" y="24"/>
                    <a:pt x="27" y="24"/>
                    <a:pt x="27" y="24"/>
                  </a:cubicBezTo>
                  <a:cubicBezTo>
                    <a:pt x="19" y="24"/>
                    <a:pt x="19" y="24"/>
                    <a:pt x="19" y="24"/>
                  </a:cubicBezTo>
                  <a:lnTo>
                    <a:pt x="12" y="24"/>
                  </a:lnTo>
                  <a:close/>
                  <a:moveTo>
                    <a:pt x="19" y="53"/>
                  </a:moveTo>
                  <a:cubicBezTo>
                    <a:pt x="14" y="53"/>
                    <a:pt x="10" y="50"/>
                    <a:pt x="10" y="45"/>
                  </a:cubicBezTo>
                  <a:cubicBezTo>
                    <a:pt x="28" y="45"/>
                    <a:pt x="28" y="45"/>
                    <a:pt x="28" y="45"/>
                  </a:cubicBezTo>
                  <a:cubicBezTo>
                    <a:pt x="28" y="50"/>
                    <a:pt x="24" y="53"/>
                    <a:pt x="19" y="53"/>
                  </a:cubicBezTo>
                  <a:close/>
                  <a:moveTo>
                    <a:pt x="39" y="42"/>
                  </a:moveTo>
                  <a:cubicBezTo>
                    <a:pt x="3" y="42"/>
                    <a:pt x="3" y="42"/>
                    <a:pt x="3" y="42"/>
                  </a:cubicBezTo>
                  <a:cubicBezTo>
                    <a:pt x="4" y="34"/>
                    <a:pt x="11" y="26"/>
                    <a:pt x="19" y="26"/>
                  </a:cubicBezTo>
                  <a:cubicBezTo>
                    <a:pt x="27" y="26"/>
                    <a:pt x="27" y="26"/>
                    <a:pt x="27" y="26"/>
                  </a:cubicBezTo>
                  <a:cubicBezTo>
                    <a:pt x="35" y="26"/>
                    <a:pt x="41" y="35"/>
                    <a:pt x="42" y="42"/>
                  </a:cubicBezTo>
                  <a:cubicBezTo>
                    <a:pt x="41" y="42"/>
                    <a:pt x="40" y="42"/>
                    <a:pt x="39" y="42"/>
                  </a:cubicBezTo>
                  <a:close/>
                  <a:moveTo>
                    <a:pt x="64" y="6"/>
                  </a:moveTo>
                  <a:cubicBezTo>
                    <a:pt x="64" y="17"/>
                    <a:pt x="64" y="17"/>
                    <a:pt x="64" y="17"/>
                  </a:cubicBezTo>
                  <a:cubicBezTo>
                    <a:pt x="61" y="17"/>
                    <a:pt x="59" y="15"/>
                    <a:pt x="59" y="12"/>
                  </a:cubicBezTo>
                  <a:cubicBezTo>
                    <a:pt x="59" y="9"/>
                    <a:pt x="61" y="7"/>
                    <a:pt x="64" y="6"/>
                  </a:cubicBezTo>
                  <a:close/>
                  <a:moveTo>
                    <a:pt x="58" y="29"/>
                  </a:moveTo>
                  <a:cubicBezTo>
                    <a:pt x="64" y="29"/>
                    <a:pt x="64" y="29"/>
                    <a:pt x="64" y="29"/>
                  </a:cubicBezTo>
                  <a:cubicBezTo>
                    <a:pt x="70" y="29"/>
                    <a:pt x="77" y="34"/>
                    <a:pt x="78" y="40"/>
                  </a:cubicBezTo>
                  <a:cubicBezTo>
                    <a:pt x="53" y="40"/>
                    <a:pt x="53" y="40"/>
                    <a:pt x="53" y="40"/>
                  </a:cubicBezTo>
                  <a:cubicBezTo>
                    <a:pt x="56" y="37"/>
                    <a:pt x="58" y="33"/>
                    <a:pt x="58" y="29"/>
                  </a:cubicBezTo>
                  <a:close/>
                  <a:moveTo>
                    <a:pt x="75" y="44"/>
                  </a:moveTo>
                  <a:cubicBezTo>
                    <a:pt x="75" y="49"/>
                    <a:pt x="71" y="53"/>
                    <a:pt x="66" y="53"/>
                  </a:cubicBezTo>
                  <a:cubicBezTo>
                    <a:pt x="61" y="53"/>
                    <a:pt x="56" y="49"/>
                    <a:pt x="56" y="44"/>
                  </a:cubicBezTo>
                  <a:cubicBezTo>
                    <a:pt x="56" y="43"/>
                    <a:pt x="56" y="43"/>
                    <a:pt x="56" y="42"/>
                  </a:cubicBezTo>
                  <a:cubicBezTo>
                    <a:pt x="75" y="42"/>
                    <a:pt x="75" y="42"/>
                    <a:pt x="75" y="42"/>
                  </a:cubicBezTo>
                  <a:cubicBezTo>
                    <a:pt x="75" y="43"/>
                    <a:pt x="75" y="43"/>
                    <a:pt x="75" y="44"/>
                  </a:cubicBezTo>
                  <a:close/>
                </a:path>
              </a:pathLst>
            </a:custGeom>
            <a:solidFill>
              <a:srgbClr val="76767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55"/>
            <p:cNvSpPr>
              <a:spLocks noEditPoints="1"/>
            </p:cNvSpPr>
            <p:nvPr/>
          </p:nvSpPr>
          <p:spPr bwMode="auto">
            <a:xfrm>
              <a:off x="1161513" y="5152946"/>
              <a:ext cx="644111" cy="646379"/>
            </a:xfrm>
            <a:custGeom>
              <a:avLst/>
              <a:gdLst>
                <a:gd name="T0" fmla="*/ 35 w 80"/>
                <a:gd name="T1" fmla="*/ 56 h 80"/>
                <a:gd name="T2" fmla="*/ 29 w 80"/>
                <a:gd name="T3" fmla="*/ 48 h 80"/>
                <a:gd name="T4" fmla="*/ 73 w 80"/>
                <a:gd name="T5" fmla="*/ 29 h 80"/>
                <a:gd name="T6" fmla="*/ 52 w 80"/>
                <a:gd name="T7" fmla="*/ 37 h 80"/>
                <a:gd name="T8" fmla="*/ 39 w 80"/>
                <a:gd name="T9" fmla="*/ 53 h 80"/>
                <a:gd name="T10" fmla="*/ 52 w 80"/>
                <a:gd name="T11" fmla="*/ 40 h 80"/>
                <a:gd name="T12" fmla="*/ 77 w 80"/>
                <a:gd name="T13" fmla="*/ 38 h 80"/>
                <a:gd name="T14" fmla="*/ 79 w 80"/>
                <a:gd name="T15" fmla="*/ 29 h 80"/>
                <a:gd name="T16" fmla="*/ 79 w 80"/>
                <a:gd name="T17" fmla="*/ 26 h 80"/>
                <a:gd name="T18" fmla="*/ 39 w 80"/>
                <a:gd name="T19" fmla="*/ 0 h 80"/>
                <a:gd name="T20" fmla="*/ 30 w 80"/>
                <a:gd name="T21" fmla="*/ 75 h 80"/>
                <a:gd name="T22" fmla="*/ 32 w 80"/>
                <a:gd name="T23" fmla="*/ 74 h 80"/>
                <a:gd name="T24" fmla="*/ 3 w 80"/>
                <a:gd name="T25" fmla="*/ 38 h 80"/>
                <a:gd name="T26" fmla="*/ 73 w 80"/>
                <a:gd name="T27" fmla="*/ 26 h 80"/>
                <a:gd name="T28" fmla="*/ 27 w 80"/>
                <a:gd name="T29" fmla="*/ 48 h 80"/>
                <a:gd name="T30" fmla="*/ 21 w 80"/>
                <a:gd name="T31" fmla="*/ 57 h 80"/>
                <a:gd name="T32" fmla="*/ 31 w 80"/>
                <a:gd name="T33" fmla="*/ 63 h 80"/>
                <a:gd name="T34" fmla="*/ 36 w 80"/>
                <a:gd name="T35" fmla="*/ 68 h 80"/>
                <a:gd name="T36" fmla="*/ 50 w 80"/>
                <a:gd name="T37" fmla="*/ 79 h 80"/>
                <a:gd name="T38" fmla="*/ 56 w 80"/>
                <a:gd name="T39" fmla="*/ 80 h 80"/>
                <a:gd name="T40" fmla="*/ 61 w 80"/>
                <a:gd name="T41" fmla="*/ 80 h 80"/>
                <a:gd name="T42" fmla="*/ 80 w 80"/>
                <a:gd name="T43" fmla="*/ 72 h 80"/>
                <a:gd name="T44" fmla="*/ 79 w 80"/>
                <a:gd name="T45" fmla="*/ 56 h 80"/>
                <a:gd name="T46" fmla="*/ 69 w 80"/>
                <a:gd name="T47" fmla="*/ 66 h 80"/>
                <a:gd name="T48" fmla="*/ 77 w 80"/>
                <a:gd name="T49" fmla="*/ 58 h 80"/>
                <a:gd name="T50" fmla="*/ 67 w 80"/>
                <a:gd name="T51" fmla="*/ 66 h 80"/>
                <a:gd name="T52" fmla="*/ 56 w 80"/>
                <a:gd name="T53" fmla="*/ 58 h 80"/>
                <a:gd name="T54" fmla="*/ 67 w 80"/>
                <a:gd name="T55" fmla="*/ 66 h 80"/>
                <a:gd name="T56" fmla="*/ 28 w 80"/>
                <a:gd name="T57" fmla="*/ 53 h 80"/>
                <a:gd name="T58" fmla="*/ 28 w 80"/>
                <a:gd name="T59" fmla="*/ 61 h 80"/>
                <a:gd name="T60" fmla="*/ 33 w 80"/>
                <a:gd name="T61" fmla="*/ 61 h 80"/>
                <a:gd name="T62" fmla="*/ 53 w 80"/>
                <a:gd name="T63" fmla="*/ 58 h 80"/>
                <a:gd name="T64" fmla="*/ 38 w 80"/>
                <a:gd name="T65" fmla="*/ 66 h 80"/>
                <a:gd name="T66" fmla="*/ 33 w 80"/>
                <a:gd name="T67" fmla="*/ 61 h 80"/>
                <a:gd name="T68" fmla="*/ 41 w 80"/>
                <a:gd name="T69" fmla="*/ 69 h 80"/>
                <a:gd name="T70" fmla="*/ 53 w 80"/>
                <a:gd name="T71" fmla="*/ 72 h 80"/>
                <a:gd name="T72" fmla="*/ 58 w 80"/>
                <a:gd name="T73" fmla="*/ 77 h 80"/>
                <a:gd name="T74" fmla="*/ 54 w 80"/>
                <a:gd name="T75" fmla="*/ 77 h 80"/>
                <a:gd name="T76" fmla="*/ 56 w 80"/>
                <a:gd name="T77" fmla="*/ 69 h 80"/>
                <a:gd name="T78" fmla="*/ 67 w 80"/>
                <a:gd name="T79" fmla="*/ 72 h 80"/>
                <a:gd name="T80" fmla="*/ 58 w 80"/>
                <a:gd name="T81" fmla="*/ 77 h 80"/>
                <a:gd name="T82" fmla="*/ 67 w 80"/>
                <a:gd name="T83" fmla="*/ 77 h 80"/>
                <a:gd name="T84" fmla="*/ 69 w 80"/>
                <a:gd name="T85" fmla="*/ 69 h 80"/>
                <a:gd name="T86" fmla="*/ 77 w 80"/>
                <a:gd name="T87"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80">
                  <a:moveTo>
                    <a:pt x="79" y="56"/>
                  </a:moveTo>
                  <a:cubicBezTo>
                    <a:pt x="35" y="56"/>
                    <a:pt x="35" y="56"/>
                    <a:pt x="35" y="56"/>
                  </a:cubicBezTo>
                  <a:cubicBezTo>
                    <a:pt x="34" y="53"/>
                    <a:pt x="32" y="51"/>
                    <a:pt x="29" y="50"/>
                  </a:cubicBezTo>
                  <a:cubicBezTo>
                    <a:pt x="29" y="48"/>
                    <a:pt x="29" y="48"/>
                    <a:pt x="29" y="48"/>
                  </a:cubicBezTo>
                  <a:cubicBezTo>
                    <a:pt x="29" y="37"/>
                    <a:pt x="38" y="29"/>
                    <a:pt x="48" y="29"/>
                  </a:cubicBezTo>
                  <a:cubicBezTo>
                    <a:pt x="73" y="29"/>
                    <a:pt x="73" y="29"/>
                    <a:pt x="73" y="29"/>
                  </a:cubicBezTo>
                  <a:cubicBezTo>
                    <a:pt x="74" y="31"/>
                    <a:pt x="75" y="34"/>
                    <a:pt x="75" y="37"/>
                  </a:cubicBezTo>
                  <a:cubicBezTo>
                    <a:pt x="52" y="37"/>
                    <a:pt x="52" y="37"/>
                    <a:pt x="52" y="37"/>
                  </a:cubicBezTo>
                  <a:cubicBezTo>
                    <a:pt x="44" y="37"/>
                    <a:pt x="37" y="43"/>
                    <a:pt x="37" y="52"/>
                  </a:cubicBezTo>
                  <a:cubicBezTo>
                    <a:pt x="37" y="52"/>
                    <a:pt x="38" y="53"/>
                    <a:pt x="39" y="53"/>
                  </a:cubicBezTo>
                  <a:cubicBezTo>
                    <a:pt x="39" y="53"/>
                    <a:pt x="40" y="52"/>
                    <a:pt x="40" y="52"/>
                  </a:cubicBezTo>
                  <a:cubicBezTo>
                    <a:pt x="40" y="45"/>
                    <a:pt x="45" y="40"/>
                    <a:pt x="52" y="40"/>
                  </a:cubicBezTo>
                  <a:cubicBezTo>
                    <a:pt x="76" y="40"/>
                    <a:pt x="76" y="40"/>
                    <a:pt x="76" y="40"/>
                  </a:cubicBezTo>
                  <a:cubicBezTo>
                    <a:pt x="77" y="40"/>
                    <a:pt x="77" y="39"/>
                    <a:pt x="77" y="38"/>
                  </a:cubicBezTo>
                  <a:cubicBezTo>
                    <a:pt x="77" y="35"/>
                    <a:pt x="77" y="32"/>
                    <a:pt x="76" y="29"/>
                  </a:cubicBezTo>
                  <a:cubicBezTo>
                    <a:pt x="79" y="29"/>
                    <a:pt x="79" y="29"/>
                    <a:pt x="79" y="29"/>
                  </a:cubicBezTo>
                  <a:cubicBezTo>
                    <a:pt x="79" y="29"/>
                    <a:pt x="80" y="28"/>
                    <a:pt x="80" y="28"/>
                  </a:cubicBezTo>
                  <a:cubicBezTo>
                    <a:pt x="80" y="27"/>
                    <a:pt x="79" y="26"/>
                    <a:pt x="79" y="26"/>
                  </a:cubicBezTo>
                  <a:cubicBezTo>
                    <a:pt x="75" y="26"/>
                    <a:pt x="75" y="26"/>
                    <a:pt x="75" y="26"/>
                  </a:cubicBezTo>
                  <a:cubicBezTo>
                    <a:pt x="70" y="11"/>
                    <a:pt x="56" y="0"/>
                    <a:pt x="39" y="0"/>
                  </a:cubicBezTo>
                  <a:cubicBezTo>
                    <a:pt x="17" y="0"/>
                    <a:pt x="0" y="17"/>
                    <a:pt x="0" y="38"/>
                  </a:cubicBezTo>
                  <a:cubicBezTo>
                    <a:pt x="0" y="56"/>
                    <a:pt x="13" y="71"/>
                    <a:pt x="30" y="75"/>
                  </a:cubicBezTo>
                  <a:cubicBezTo>
                    <a:pt x="30" y="76"/>
                    <a:pt x="31" y="76"/>
                    <a:pt x="31" y="76"/>
                  </a:cubicBezTo>
                  <a:cubicBezTo>
                    <a:pt x="31" y="76"/>
                    <a:pt x="32" y="75"/>
                    <a:pt x="32" y="74"/>
                  </a:cubicBezTo>
                  <a:cubicBezTo>
                    <a:pt x="32" y="74"/>
                    <a:pt x="32" y="73"/>
                    <a:pt x="31" y="73"/>
                  </a:cubicBezTo>
                  <a:cubicBezTo>
                    <a:pt x="15" y="69"/>
                    <a:pt x="3" y="55"/>
                    <a:pt x="3" y="38"/>
                  </a:cubicBezTo>
                  <a:cubicBezTo>
                    <a:pt x="3" y="18"/>
                    <a:pt x="19" y="2"/>
                    <a:pt x="39" y="2"/>
                  </a:cubicBezTo>
                  <a:cubicBezTo>
                    <a:pt x="54" y="2"/>
                    <a:pt x="68" y="12"/>
                    <a:pt x="73" y="26"/>
                  </a:cubicBezTo>
                  <a:cubicBezTo>
                    <a:pt x="48" y="26"/>
                    <a:pt x="48" y="26"/>
                    <a:pt x="48" y="26"/>
                  </a:cubicBezTo>
                  <a:cubicBezTo>
                    <a:pt x="36" y="26"/>
                    <a:pt x="27" y="36"/>
                    <a:pt x="27" y="48"/>
                  </a:cubicBezTo>
                  <a:cubicBezTo>
                    <a:pt x="27" y="50"/>
                    <a:pt x="27" y="50"/>
                    <a:pt x="27" y="50"/>
                  </a:cubicBezTo>
                  <a:cubicBezTo>
                    <a:pt x="24" y="51"/>
                    <a:pt x="21" y="54"/>
                    <a:pt x="21" y="57"/>
                  </a:cubicBezTo>
                  <a:cubicBezTo>
                    <a:pt x="21" y="61"/>
                    <a:pt x="24" y="64"/>
                    <a:pt x="28" y="64"/>
                  </a:cubicBezTo>
                  <a:cubicBezTo>
                    <a:pt x="29" y="64"/>
                    <a:pt x="30" y="63"/>
                    <a:pt x="31" y="63"/>
                  </a:cubicBezTo>
                  <a:cubicBezTo>
                    <a:pt x="32" y="64"/>
                    <a:pt x="33" y="65"/>
                    <a:pt x="34" y="66"/>
                  </a:cubicBezTo>
                  <a:cubicBezTo>
                    <a:pt x="35" y="67"/>
                    <a:pt x="36" y="68"/>
                    <a:pt x="36" y="68"/>
                  </a:cubicBezTo>
                  <a:cubicBezTo>
                    <a:pt x="36" y="68"/>
                    <a:pt x="36" y="68"/>
                    <a:pt x="36" y="68"/>
                  </a:cubicBezTo>
                  <a:cubicBezTo>
                    <a:pt x="42" y="74"/>
                    <a:pt x="45" y="77"/>
                    <a:pt x="50" y="79"/>
                  </a:cubicBezTo>
                  <a:cubicBezTo>
                    <a:pt x="50" y="79"/>
                    <a:pt x="50" y="79"/>
                    <a:pt x="50" y="79"/>
                  </a:cubicBezTo>
                  <a:cubicBezTo>
                    <a:pt x="52" y="79"/>
                    <a:pt x="54" y="80"/>
                    <a:pt x="56" y="80"/>
                  </a:cubicBezTo>
                  <a:cubicBezTo>
                    <a:pt x="58" y="80"/>
                    <a:pt x="58" y="80"/>
                    <a:pt x="58" y="80"/>
                  </a:cubicBezTo>
                  <a:cubicBezTo>
                    <a:pt x="61" y="80"/>
                    <a:pt x="61" y="80"/>
                    <a:pt x="61" y="80"/>
                  </a:cubicBezTo>
                  <a:cubicBezTo>
                    <a:pt x="72" y="80"/>
                    <a:pt x="72" y="80"/>
                    <a:pt x="72" y="80"/>
                  </a:cubicBezTo>
                  <a:cubicBezTo>
                    <a:pt x="76" y="80"/>
                    <a:pt x="80" y="76"/>
                    <a:pt x="80" y="72"/>
                  </a:cubicBezTo>
                  <a:cubicBezTo>
                    <a:pt x="80" y="57"/>
                    <a:pt x="80" y="57"/>
                    <a:pt x="80" y="57"/>
                  </a:cubicBezTo>
                  <a:cubicBezTo>
                    <a:pt x="80" y="56"/>
                    <a:pt x="79" y="56"/>
                    <a:pt x="79" y="56"/>
                  </a:cubicBezTo>
                  <a:close/>
                  <a:moveTo>
                    <a:pt x="77" y="66"/>
                  </a:moveTo>
                  <a:cubicBezTo>
                    <a:pt x="69" y="66"/>
                    <a:pt x="69" y="66"/>
                    <a:pt x="69" y="66"/>
                  </a:cubicBezTo>
                  <a:cubicBezTo>
                    <a:pt x="69" y="58"/>
                    <a:pt x="69" y="58"/>
                    <a:pt x="69" y="58"/>
                  </a:cubicBezTo>
                  <a:cubicBezTo>
                    <a:pt x="77" y="58"/>
                    <a:pt x="77" y="58"/>
                    <a:pt x="77" y="58"/>
                  </a:cubicBezTo>
                  <a:lnTo>
                    <a:pt x="77" y="66"/>
                  </a:lnTo>
                  <a:close/>
                  <a:moveTo>
                    <a:pt x="67" y="66"/>
                  </a:moveTo>
                  <a:cubicBezTo>
                    <a:pt x="56" y="66"/>
                    <a:pt x="56" y="66"/>
                    <a:pt x="56" y="66"/>
                  </a:cubicBezTo>
                  <a:cubicBezTo>
                    <a:pt x="56" y="58"/>
                    <a:pt x="56" y="58"/>
                    <a:pt x="56" y="58"/>
                  </a:cubicBezTo>
                  <a:cubicBezTo>
                    <a:pt x="67" y="58"/>
                    <a:pt x="67" y="58"/>
                    <a:pt x="67" y="58"/>
                  </a:cubicBezTo>
                  <a:lnTo>
                    <a:pt x="67" y="66"/>
                  </a:lnTo>
                  <a:close/>
                  <a:moveTo>
                    <a:pt x="24" y="57"/>
                  </a:moveTo>
                  <a:cubicBezTo>
                    <a:pt x="24" y="55"/>
                    <a:pt x="26" y="53"/>
                    <a:pt x="28" y="53"/>
                  </a:cubicBezTo>
                  <a:cubicBezTo>
                    <a:pt x="30" y="53"/>
                    <a:pt x="32" y="55"/>
                    <a:pt x="32" y="57"/>
                  </a:cubicBezTo>
                  <a:cubicBezTo>
                    <a:pt x="32" y="59"/>
                    <a:pt x="30" y="61"/>
                    <a:pt x="28" y="61"/>
                  </a:cubicBezTo>
                  <a:cubicBezTo>
                    <a:pt x="26" y="61"/>
                    <a:pt x="24" y="59"/>
                    <a:pt x="24" y="57"/>
                  </a:cubicBezTo>
                  <a:close/>
                  <a:moveTo>
                    <a:pt x="33" y="61"/>
                  </a:moveTo>
                  <a:cubicBezTo>
                    <a:pt x="34" y="60"/>
                    <a:pt x="34" y="59"/>
                    <a:pt x="35" y="58"/>
                  </a:cubicBezTo>
                  <a:cubicBezTo>
                    <a:pt x="53" y="58"/>
                    <a:pt x="53" y="58"/>
                    <a:pt x="53" y="58"/>
                  </a:cubicBezTo>
                  <a:cubicBezTo>
                    <a:pt x="53" y="66"/>
                    <a:pt x="53" y="66"/>
                    <a:pt x="53" y="66"/>
                  </a:cubicBezTo>
                  <a:cubicBezTo>
                    <a:pt x="38" y="66"/>
                    <a:pt x="38" y="66"/>
                    <a:pt x="38" y="66"/>
                  </a:cubicBezTo>
                  <a:cubicBezTo>
                    <a:pt x="37" y="66"/>
                    <a:pt x="37" y="65"/>
                    <a:pt x="36" y="64"/>
                  </a:cubicBezTo>
                  <a:cubicBezTo>
                    <a:pt x="35" y="63"/>
                    <a:pt x="34" y="62"/>
                    <a:pt x="33" y="61"/>
                  </a:cubicBezTo>
                  <a:close/>
                  <a:moveTo>
                    <a:pt x="50" y="76"/>
                  </a:moveTo>
                  <a:cubicBezTo>
                    <a:pt x="47" y="75"/>
                    <a:pt x="44" y="72"/>
                    <a:pt x="41" y="69"/>
                  </a:cubicBezTo>
                  <a:cubicBezTo>
                    <a:pt x="53" y="69"/>
                    <a:pt x="53" y="69"/>
                    <a:pt x="53" y="69"/>
                  </a:cubicBezTo>
                  <a:cubicBezTo>
                    <a:pt x="53" y="72"/>
                    <a:pt x="53" y="72"/>
                    <a:pt x="53" y="72"/>
                  </a:cubicBezTo>
                  <a:cubicBezTo>
                    <a:pt x="53" y="73"/>
                    <a:pt x="53" y="75"/>
                    <a:pt x="50" y="76"/>
                  </a:cubicBezTo>
                  <a:close/>
                  <a:moveTo>
                    <a:pt x="58" y="77"/>
                  </a:moveTo>
                  <a:cubicBezTo>
                    <a:pt x="56" y="77"/>
                    <a:pt x="56" y="77"/>
                    <a:pt x="56" y="77"/>
                  </a:cubicBezTo>
                  <a:cubicBezTo>
                    <a:pt x="55" y="77"/>
                    <a:pt x="55" y="77"/>
                    <a:pt x="54" y="77"/>
                  </a:cubicBezTo>
                  <a:cubicBezTo>
                    <a:pt x="55" y="75"/>
                    <a:pt x="56" y="74"/>
                    <a:pt x="56" y="72"/>
                  </a:cubicBezTo>
                  <a:cubicBezTo>
                    <a:pt x="56" y="69"/>
                    <a:pt x="56" y="69"/>
                    <a:pt x="56" y="69"/>
                  </a:cubicBezTo>
                  <a:cubicBezTo>
                    <a:pt x="67" y="69"/>
                    <a:pt x="67" y="69"/>
                    <a:pt x="67" y="69"/>
                  </a:cubicBezTo>
                  <a:cubicBezTo>
                    <a:pt x="67" y="72"/>
                    <a:pt x="67" y="72"/>
                    <a:pt x="67" y="72"/>
                  </a:cubicBezTo>
                  <a:cubicBezTo>
                    <a:pt x="67" y="75"/>
                    <a:pt x="64" y="77"/>
                    <a:pt x="61" y="77"/>
                  </a:cubicBezTo>
                  <a:lnTo>
                    <a:pt x="58" y="77"/>
                  </a:lnTo>
                  <a:close/>
                  <a:moveTo>
                    <a:pt x="72" y="77"/>
                  </a:moveTo>
                  <a:cubicBezTo>
                    <a:pt x="67" y="77"/>
                    <a:pt x="67" y="77"/>
                    <a:pt x="67" y="77"/>
                  </a:cubicBezTo>
                  <a:cubicBezTo>
                    <a:pt x="69" y="75"/>
                    <a:pt x="69" y="74"/>
                    <a:pt x="69" y="72"/>
                  </a:cubicBezTo>
                  <a:cubicBezTo>
                    <a:pt x="69" y="69"/>
                    <a:pt x="69" y="69"/>
                    <a:pt x="69" y="69"/>
                  </a:cubicBezTo>
                  <a:cubicBezTo>
                    <a:pt x="77" y="69"/>
                    <a:pt x="77" y="69"/>
                    <a:pt x="77" y="69"/>
                  </a:cubicBezTo>
                  <a:cubicBezTo>
                    <a:pt x="77" y="72"/>
                    <a:pt x="77" y="72"/>
                    <a:pt x="77" y="72"/>
                  </a:cubicBezTo>
                  <a:cubicBezTo>
                    <a:pt x="77" y="75"/>
                    <a:pt x="75" y="77"/>
                    <a:pt x="72" y="77"/>
                  </a:cubicBezTo>
                  <a:close/>
                </a:path>
              </a:pathLst>
            </a:custGeom>
            <a:solidFill>
              <a:srgbClr val="767676"/>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3" name="Group 3125"/>
            <p:cNvGrpSpPr/>
            <p:nvPr/>
          </p:nvGrpSpPr>
          <p:grpSpPr>
            <a:xfrm>
              <a:off x="4819795" y="5152945"/>
              <a:ext cx="538650" cy="646380"/>
              <a:chOff x="5456790" y="2647146"/>
              <a:chExt cx="678246" cy="813895"/>
            </a:xfrm>
            <a:solidFill>
              <a:srgbClr val="767676"/>
            </a:solidFill>
          </p:grpSpPr>
          <p:sp>
            <p:nvSpPr>
              <p:cNvPr id="78" name="Freeform 62"/>
              <p:cNvSpPr>
                <a:spLocks noEditPoints="1"/>
              </p:cNvSpPr>
              <p:nvPr/>
            </p:nvSpPr>
            <p:spPr bwMode="auto">
              <a:xfrm>
                <a:off x="5496771" y="2647146"/>
                <a:ext cx="578294" cy="539740"/>
              </a:xfrm>
              <a:custGeom>
                <a:avLst/>
                <a:gdLst>
                  <a:gd name="T0" fmla="*/ 8 w 57"/>
                  <a:gd name="T1" fmla="*/ 53 h 53"/>
                  <a:gd name="T2" fmla="*/ 8 w 57"/>
                  <a:gd name="T3" fmla="*/ 53 h 53"/>
                  <a:gd name="T4" fmla="*/ 9 w 57"/>
                  <a:gd name="T5" fmla="*/ 52 h 53"/>
                  <a:gd name="T6" fmla="*/ 9 w 57"/>
                  <a:gd name="T7" fmla="*/ 50 h 53"/>
                  <a:gd name="T8" fmla="*/ 3 w 57"/>
                  <a:gd name="T9" fmla="*/ 42 h 53"/>
                  <a:gd name="T10" fmla="*/ 55 w 57"/>
                  <a:gd name="T11" fmla="*/ 42 h 53"/>
                  <a:gd name="T12" fmla="*/ 49 w 57"/>
                  <a:gd name="T13" fmla="*/ 50 h 53"/>
                  <a:gd name="T14" fmla="*/ 48 w 57"/>
                  <a:gd name="T15" fmla="*/ 52 h 53"/>
                  <a:gd name="T16" fmla="*/ 50 w 57"/>
                  <a:gd name="T17" fmla="*/ 53 h 53"/>
                  <a:gd name="T18" fmla="*/ 57 w 57"/>
                  <a:gd name="T19" fmla="*/ 41 h 53"/>
                  <a:gd name="T20" fmla="*/ 56 w 57"/>
                  <a:gd name="T21" fmla="*/ 40 h 53"/>
                  <a:gd name="T22" fmla="*/ 28 w 57"/>
                  <a:gd name="T23" fmla="*/ 40 h 53"/>
                  <a:gd name="T24" fmla="*/ 28 w 57"/>
                  <a:gd name="T25" fmla="*/ 34 h 53"/>
                  <a:gd name="T26" fmla="*/ 52 w 57"/>
                  <a:gd name="T27" fmla="*/ 34 h 53"/>
                  <a:gd name="T28" fmla="*/ 52 w 57"/>
                  <a:gd name="T29" fmla="*/ 34 h 53"/>
                  <a:gd name="T30" fmla="*/ 55 w 57"/>
                  <a:gd name="T31" fmla="*/ 34 h 53"/>
                  <a:gd name="T32" fmla="*/ 56 w 57"/>
                  <a:gd name="T33" fmla="*/ 33 h 53"/>
                  <a:gd name="T34" fmla="*/ 55 w 57"/>
                  <a:gd name="T35" fmla="*/ 32 h 53"/>
                  <a:gd name="T36" fmla="*/ 53 w 57"/>
                  <a:gd name="T37" fmla="*/ 32 h 53"/>
                  <a:gd name="T38" fmla="*/ 28 w 57"/>
                  <a:gd name="T39" fmla="*/ 3 h 53"/>
                  <a:gd name="T40" fmla="*/ 28 w 57"/>
                  <a:gd name="T41" fmla="*/ 1 h 53"/>
                  <a:gd name="T42" fmla="*/ 27 w 57"/>
                  <a:gd name="T43" fmla="*/ 0 h 53"/>
                  <a:gd name="T44" fmla="*/ 25 w 57"/>
                  <a:gd name="T45" fmla="*/ 1 h 53"/>
                  <a:gd name="T46" fmla="*/ 25 w 57"/>
                  <a:gd name="T47" fmla="*/ 4 h 53"/>
                  <a:gd name="T48" fmla="*/ 25 w 57"/>
                  <a:gd name="T49" fmla="*/ 33 h 53"/>
                  <a:gd name="T50" fmla="*/ 25 w 57"/>
                  <a:gd name="T51" fmla="*/ 40 h 53"/>
                  <a:gd name="T52" fmla="*/ 1 w 57"/>
                  <a:gd name="T53" fmla="*/ 40 h 53"/>
                  <a:gd name="T54" fmla="*/ 0 w 57"/>
                  <a:gd name="T55" fmla="*/ 41 h 53"/>
                  <a:gd name="T56" fmla="*/ 8 w 57"/>
                  <a:gd name="T57" fmla="*/ 53 h 53"/>
                  <a:gd name="T58" fmla="*/ 49 w 57"/>
                  <a:gd name="T59" fmla="*/ 32 h 53"/>
                  <a:gd name="T60" fmla="*/ 28 w 57"/>
                  <a:gd name="T61" fmla="*/ 32 h 53"/>
                  <a:gd name="T62" fmla="*/ 28 w 57"/>
                  <a:gd name="T63" fmla="*/ 7 h 53"/>
                  <a:gd name="T64" fmla="*/ 49 w 57"/>
                  <a:gd name="T65"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3">
                    <a:moveTo>
                      <a:pt x="8" y="53"/>
                    </a:moveTo>
                    <a:cubicBezTo>
                      <a:pt x="8" y="53"/>
                      <a:pt x="8" y="53"/>
                      <a:pt x="8" y="53"/>
                    </a:cubicBezTo>
                    <a:cubicBezTo>
                      <a:pt x="9" y="53"/>
                      <a:pt x="9" y="53"/>
                      <a:pt x="9" y="52"/>
                    </a:cubicBezTo>
                    <a:cubicBezTo>
                      <a:pt x="10" y="51"/>
                      <a:pt x="9" y="51"/>
                      <a:pt x="9" y="50"/>
                    </a:cubicBezTo>
                    <a:cubicBezTo>
                      <a:pt x="6" y="49"/>
                      <a:pt x="3" y="45"/>
                      <a:pt x="3" y="42"/>
                    </a:cubicBezTo>
                    <a:cubicBezTo>
                      <a:pt x="55" y="42"/>
                      <a:pt x="55" y="42"/>
                      <a:pt x="55" y="42"/>
                    </a:cubicBezTo>
                    <a:cubicBezTo>
                      <a:pt x="54" y="45"/>
                      <a:pt x="51" y="49"/>
                      <a:pt x="49" y="50"/>
                    </a:cubicBezTo>
                    <a:cubicBezTo>
                      <a:pt x="48" y="51"/>
                      <a:pt x="48" y="51"/>
                      <a:pt x="48" y="52"/>
                    </a:cubicBezTo>
                    <a:cubicBezTo>
                      <a:pt x="49" y="53"/>
                      <a:pt x="49" y="53"/>
                      <a:pt x="50" y="53"/>
                    </a:cubicBezTo>
                    <a:cubicBezTo>
                      <a:pt x="54" y="51"/>
                      <a:pt x="57" y="45"/>
                      <a:pt x="57" y="41"/>
                    </a:cubicBezTo>
                    <a:cubicBezTo>
                      <a:pt x="57" y="40"/>
                      <a:pt x="57" y="40"/>
                      <a:pt x="56" y="40"/>
                    </a:cubicBezTo>
                    <a:cubicBezTo>
                      <a:pt x="28" y="40"/>
                      <a:pt x="28" y="40"/>
                      <a:pt x="28" y="40"/>
                    </a:cubicBezTo>
                    <a:cubicBezTo>
                      <a:pt x="28" y="34"/>
                      <a:pt x="28" y="34"/>
                      <a:pt x="28" y="34"/>
                    </a:cubicBezTo>
                    <a:cubicBezTo>
                      <a:pt x="52" y="34"/>
                      <a:pt x="52" y="34"/>
                      <a:pt x="52" y="34"/>
                    </a:cubicBezTo>
                    <a:cubicBezTo>
                      <a:pt x="52" y="34"/>
                      <a:pt x="52" y="34"/>
                      <a:pt x="52" y="34"/>
                    </a:cubicBezTo>
                    <a:cubicBezTo>
                      <a:pt x="55" y="34"/>
                      <a:pt x="55" y="34"/>
                      <a:pt x="55" y="34"/>
                    </a:cubicBezTo>
                    <a:cubicBezTo>
                      <a:pt x="55" y="34"/>
                      <a:pt x="56" y="34"/>
                      <a:pt x="56" y="33"/>
                    </a:cubicBezTo>
                    <a:cubicBezTo>
                      <a:pt x="56" y="32"/>
                      <a:pt x="55" y="32"/>
                      <a:pt x="55" y="32"/>
                    </a:cubicBezTo>
                    <a:cubicBezTo>
                      <a:pt x="53" y="32"/>
                      <a:pt x="53" y="32"/>
                      <a:pt x="53" y="32"/>
                    </a:cubicBezTo>
                    <a:cubicBezTo>
                      <a:pt x="28" y="3"/>
                      <a:pt x="28" y="3"/>
                      <a:pt x="28" y="3"/>
                    </a:cubicBezTo>
                    <a:cubicBezTo>
                      <a:pt x="28" y="1"/>
                      <a:pt x="28" y="1"/>
                      <a:pt x="28" y="1"/>
                    </a:cubicBezTo>
                    <a:cubicBezTo>
                      <a:pt x="28" y="0"/>
                      <a:pt x="27" y="0"/>
                      <a:pt x="27" y="0"/>
                    </a:cubicBezTo>
                    <a:cubicBezTo>
                      <a:pt x="26" y="0"/>
                      <a:pt x="25" y="0"/>
                      <a:pt x="25" y="1"/>
                    </a:cubicBezTo>
                    <a:cubicBezTo>
                      <a:pt x="25" y="4"/>
                      <a:pt x="25" y="4"/>
                      <a:pt x="25" y="4"/>
                    </a:cubicBezTo>
                    <a:cubicBezTo>
                      <a:pt x="25" y="33"/>
                      <a:pt x="25" y="33"/>
                      <a:pt x="25" y="33"/>
                    </a:cubicBezTo>
                    <a:cubicBezTo>
                      <a:pt x="25" y="40"/>
                      <a:pt x="25" y="40"/>
                      <a:pt x="25" y="40"/>
                    </a:cubicBezTo>
                    <a:cubicBezTo>
                      <a:pt x="1" y="40"/>
                      <a:pt x="1" y="40"/>
                      <a:pt x="1" y="40"/>
                    </a:cubicBezTo>
                    <a:cubicBezTo>
                      <a:pt x="1" y="40"/>
                      <a:pt x="0" y="40"/>
                      <a:pt x="0" y="41"/>
                    </a:cubicBezTo>
                    <a:cubicBezTo>
                      <a:pt x="0" y="45"/>
                      <a:pt x="3" y="51"/>
                      <a:pt x="8" y="53"/>
                    </a:cubicBezTo>
                    <a:close/>
                    <a:moveTo>
                      <a:pt x="49" y="32"/>
                    </a:moveTo>
                    <a:cubicBezTo>
                      <a:pt x="28" y="32"/>
                      <a:pt x="28" y="32"/>
                      <a:pt x="28" y="32"/>
                    </a:cubicBezTo>
                    <a:cubicBezTo>
                      <a:pt x="28" y="7"/>
                      <a:pt x="28" y="7"/>
                      <a:pt x="28" y="7"/>
                    </a:cubicBezTo>
                    <a:lnTo>
                      <a:pt x="49"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3"/>
              <p:cNvSpPr>
                <a:spLocks/>
              </p:cNvSpPr>
              <p:nvPr/>
            </p:nvSpPr>
            <p:spPr bwMode="auto">
              <a:xfrm>
                <a:off x="5456790" y="3236862"/>
                <a:ext cx="678246" cy="82817"/>
              </a:xfrm>
              <a:custGeom>
                <a:avLst/>
                <a:gdLst>
                  <a:gd name="T0" fmla="*/ 1 w 67"/>
                  <a:gd name="T1" fmla="*/ 8 h 8"/>
                  <a:gd name="T2" fmla="*/ 7 w 67"/>
                  <a:gd name="T3" fmla="*/ 6 h 8"/>
                  <a:gd name="T4" fmla="*/ 12 w 67"/>
                  <a:gd name="T5" fmla="*/ 8 h 8"/>
                  <a:gd name="T6" fmla="*/ 17 w 67"/>
                  <a:gd name="T7" fmla="*/ 6 h 8"/>
                  <a:gd name="T8" fmla="*/ 23 w 67"/>
                  <a:gd name="T9" fmla="*/ 8 h 8"/>
                  <a:gd name="T10" fmla="*/ 28 w 67"/>
                  <a:gd name="T11" fmla="*/ 6 h 8"/>
                  <a:gd name="T12" fmla="*/ 33 w 67"/>
                  <a:gd name="T13" fmla="*/ 8 h 8"/>
                  <a:gd name="T14" fmla="*/ 39 w 67"/>
                  <a:gd name="T15" fmla="*/ 6 h 8"/>
                  <a:gd name="T16" fmla="*/ 44 w 67"/>
                  <a:gd name="T17" fmla="*/ 8 h 8"/>
                  <a:gd name="T18" fmla="*/ 49 w 67"/>
                  <a:gd name="T19" fmla="*/ 6 h 8"/>
                  <a:gd name="T20" fmla="*/ 55 w 67"/>
                  <a:gd name="T21" fmla="*/ 8 h 8"/>
                  <a:gd name="T22" fmla="*/ 60 w 67"/>
                  <a:gd name="T23" fmla="*/ 6 h 8"/>
                  <a:gd name="T24" fmla="*/ 65 w 67"/>
                  <a:gd name="T25" fmla="*/ 8 h 8"/>
                  <a:gd name="T26" fmla="*/ 67 w 67"/>
                  <a:gd name="T27" fmla="*/ 7 h 8"/>
                  <a:gd name="T28" fmla="*/ 65 w 67"/>
                  <a:gd name="T29" fmla="*/ 6 h 8"/>
                  <a:gd name="T30" fmla="*/ 61 w 67"/>
                  <a:gd name="T31" fmla="*/ 2 h 8"/>
                  <a:gd name="T32" fmla="*/ 60 w 67"/>
                  <a:gd name="T33" fmla="*/ 0 h 8"/>
                  <a:gd name="T34" fmla="*/ 59 w 67"/>
                  <a:gd name="T35" fmla="*/ 2 h 8"/>
                  <a:gd name="T36" fmla="*/ 55 w 67"/>
                  <a:gd name="T37" fmla="*/ 6 h 8"/>
                  <a:gd name="T38" fmla="*/ 51 w 67"/>
                  <a:gd name="T39" fmla="*/ 2 h 8"/>
                  <a:gd name="T40" fmla="*/ 49 w 67"/>
                  <a:gd name="T41" fmla="*/ 0 h 8"/>
                  <a:gd name="T42" fmla="*/ 48 w 67"/>
                  <a:gd name="T43" fmla="*/ 2 h 8"/>
                  <a:gd name="T44" fmla="*/ 44 w 67"/>
                  <a:gd name="T45" fmla="*/ 6 h 8"/>
                  <a:gd name="T46" fmla="*/ 40 w 67"/>
                  <a:gd name="T47" fmla="*/ 2 h 8"/>
                  <a:gd name="T48" fmla="*/ 39 w 67"/>
                  <a:gd name="T49" fmla="*/ 0 h 8"/>
                  <a:gd name="T50" fmla="*/ 37 w 67"/>
                  <a:gd name="T51" fmla="*/ 2 h 8"/>
                  <a:gd name="T52" fmla="*/ 33 w 67"/>
                  <a:gd name="T53" fmla="*/ 6 h 8"/>
                  <a:gd name="T54" fmla="*/ 29 w 67"/>
                  <a:gd name="T55" fmla="*/ 2 h 8"/>
                  <a:gd name="T56" fmla="*/ 28 w 67"/>
                  <a:gd name="T57" fmla="*/ 0 h 8"/>
                  <a:gd name="T58" fmla="*/ 27 w 67"/>
                  <a:gd name="T59" fmla="*/ 2 h 8"/>
                  <a:gd name="T60" fmla="*/ 23 w 67"/>
                  <a:gd name="T61" fmla="*/ 6 h 8"/>
                  <a:gd name="T62" fmla="*/ 19 w 67"/>
                  <a:gd name="T63" fmla="*/ 2 h 8"/>
                  <a:gd name="T64" fmla="*/ 17 w 67"/>
                  <a:gd name="T65" fmla="*/ 0 h 8"/>
                  <a:gd name="T66" fmla="*/ 16 w 67"/>
                  <a:gd name="T67" fmla="*/ 2 h 8"/>
                  <a:gd name="T68" fmla="*/ 12 w 67"/>
                  <a:gd name="T69" fmla="*/ 6 h 8"/>
                  <a:gd name="T70" fmla="*/ 8 w 67"/>
                  <a:gd name="T71" fmla="*/ 2 h 8"/>
                  <a:gd name="T72" fmla="*/ 7 w 67"/>
                  <a:gd name="T73" fmla="*/ 0 h 8"/>
                  <a:gd name="T74" fmla="*/ 5 w 67"/>
                  <a:gd name="T75" fmla="*/ 2 h 8"/>
                  <a:gd name="T76" fmla="*/ 1 w 67"/>
                  <a:gd name="T77" fmla="*/ 6 h 8"/>
                  <a:gd name="T78" fmla="*/ 0 w 67"/>
                  <a:gd name="T79" fmla="*/ 7 h 8"/>
                  <a:gd name="T80" fmla="*/ 1 w 67"/>
                  <a:gd name="T8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8">
                    <a:moveTo>
                      <a:pt x="1" y="8"/>
                    </a:moveTo>
                    <a:cubicBezTo>
                      <a:pt x="4" y="8"/>
                      <a:pt x="6" y="7"/>
                      <a:pt x="7" y="6"/>
                    </a:cubicBezTo>
                    <a:cubicBezTo>
                      <a:pt x="8" y="7"/>
                      <a:pt x="10" y="8"/>
                      <a:pt x="12" y="8"/>
                    </a:cubicBezTo>
                    <a:cubicBezTo>
                      <a:pt x="14" y="8"/>
                      <a:pt x="16" y="7"/>
                      <a:pt x="17" y="6"/>
                    </a:cubicBezTo>
                    <a:cubicBezTo>
                      <a:pt x="19" y="7"/>
                      <a:pt x="21" y="8"/>
                      <a:pt x="23" y="8"/>
                    </a:cubicBezTo>
                    <a:cubicBezTo>
                      <a:pt x="25" y="8"/>
                      <a:pt x="27" y="7"/>
                      <a:pt x="28" y="6"/>
                    </a:cubicBezTo>
                    <a:cubicBezTo>
                      <a:pt x="29" y="7"/>
                      <a:pt x="31" y="8"/>
                      <a:pt x="33" y="8"/>
                    </a:cubicBezTo>
                    <a:cubicBezTo>
                      <a:pt x="36" y="8"/>
                      <a:pt x="38" y="7"/>
                      <a:pt x="39" y="6"/>
                    </a:cubicBezTo>
                    <a:cubicBezTo>
                      <a:pt x="40" y="7"/>
                      <a:pt x="42" y="8"/>
                      <a:pt x="44" y="8"/>
                    </a:cubicBezTo>
                    <a:cubicBezTo>
                      <a:pt x="46" y="8"/>
                      <a:pt x="48" y="7"/>
                      <a:pt x="49" y="6"/>
                    </a:cubicBezTo>
                    <a:cubicBezTo>
                      <a:pt x="51" y="7"/>
                      <a:pt x="53" y="8"/>
                      <a:pt x="55" y="8"/>
                    </a:cubicBezTo>
                    <a:cubicBezTo>
                      <a:pt x="57" y="8"/>
                      <a:pt x="59" y="7"/>
                      <a:pt x="60" y="6"/>
                    </a:cubicBezTo>
                    <a:cubicBezTo>
                      <a:pt x="61" y="7"/>
                      <a:pt x="63" y="8"/>
                      <a:pt x="65" y="8"/>
                    </a:cubicBezTo>
                    <a:cubicBezTo>
                      <a:pt x="66" y="8"/>
                      <a:pt x="67" y="8"/>
                      <a:pt x="67" y="7"/>
                    </a:cubicBezTo>
                    <a:cubicBezTo>
                      <a:pt x="67" y="6"/>
                      <a:pt x="66" y="6"/>
                      <a:pt x="65" y="6"/>
                    </a:cubicBezTo>
                    <a:cubicBezTo>
                      <a:pt x="63" y="6"/>
                      <a:pt x="61" y="4"/>
                      <a:pt x="61" y="2"/>
                    </a:cubicBezTo>
                    <a:cubicBezTo>
                      <a:pt x="61" y="1"/>
                      <a:pt x="61" y="0"/>
                      <a:pt x="60" y="0"/>
                    </a:cubicBezTo>
                    <a:cubicBezTo>
                      <a:pt x="59" y="0"/>
                      <a:pt x="59" y="1"/>
                      <a:pt x="59" y="2"/>
                    </a:cubicBezTo>
                    <a:cubicBezTo>
                      <a:pt x="59" y="4"/>
                      <a:pt x="57" y="6"/>
                      <a:pt x="55" y="6"/>
                    </a:cubicBezTo>
                    <a:cubicBezTo>
                      <a:pt x="53" y="6"/>
                      <a:pt x="51" y="4"/>
                      <a:pt x="51" y="2"/>
                    </a:cubicBezTo>
                    <a:cubicBezTo>
                      <a:pt x="51" y="1"/>
                      <a:pt x="50" y="0"/>
                      <a:pt x="49" y="0"/>
                    </a:cubicBezTo>
                    <a:cubicBezTo>
                      <a:pt x="49" y="0"/>
                      <a:pt x="48" y="1"/>
                      <a:pt x="48" y="2"/>
                    </a:cubicBezTo>
                    <a:cubicBezTo>
                      <a:pt x="48" y="4"/>
                      <a:pt x="46" y="6"/>
                      <a:pt x="44" y="6"/>
                    </a:cubicBezTo>
                    <a:cubicBezTo>
                      <a:pt x="42" y="6"/>
                      <a:pt x="40" y="4"/>
                      <a:pt x="40" y="2"/>
                    </a:cubicBezTo>
                    <a:cubicBezTo>
                      <a:pt x="40" y="1"/>
                      <a:pt x="39" y="0"/>
                      <a:pt x="39" y="0"/>
                    </a:cubicBezTo>
                    <a:cubicBezTo>
                      <a:pt x="38" y="0"/>
                      <a:pt x="37" y="1"/>
                      <a:pt x="37" y="2"/>
                    </a:cubicBezTo>
                    <a:cubicBezTo>
                      <a:pt x="37" y="4"/>
                      <a:pt x="36" y="6"/>
                      <a:pt x="33" y="6"/>
                    </a:cubicBezTo>
                    <a:cubicBezTo>
                      <a:pt x="31" y="6"/>
                      <a:pt x="29" y="4"/>
                      <a:pt x="29" y="2"/>
                    </a:cubicBezTo>
                    <a:cubicBezTo>
                      <a:pt x="29" y="1"/>
                      <a:pt x="29" y="0"/>
                      <a:pt x="28" y="0"/>
                    </a:cubicBezTo>
                    <a:cubicBezTo>
                      <a:pt x="27" y="0"/>
                      <a:pt x="27" y="1"/>
                      <a:pt x="27" y="2"/>
                    </a:cubicBezTo>
                    <a:cubicBezTo>
                      <a:pt x="27" y="4"/>
                      <a:pt x="25" y="6"/>
                      <a:pt x="23" y="6"/>
                    </a:cubicBezTo>
                    <a:cubicBezTo>
                      <a:pt x="21" y="6"/>
                      <a:pt x="19" y="4"/>
                      <a:pt x="19" y="2"/>
                    </a:cubicBezTo>
                    <a:cubicBezTo>
                      <a:pt x="19" y="1"/>
                      <a:pt x="18" y="0"/>
                      <a:pt x="17" y="0"/>
                    </a:cubicBezTo>
                    <a:cubicBezTo>
                      <a:pt x="17" y="0"/>
                      <a:pt x="16" y="1"/>
                      <a:pt x="16" y="2"/>
                    </a:cubicBezTo>
                    <a:cubicBezTo>
                      <a:pt x="16" y="4"/>
                      <a:pt x="14" y="6"/>
                      <a:pt x="12" y="6"/>
                    </a:cubicBezTo>
                    <a:cubicBezTo>
                      <a:pt x="10" y="6"/>
                      <a:pt x="8" y="4"/>
                      <a:pt x="8" y="2"/>
                    </a:cubicBezTo>
                    <a:cubicBezTo>
                      <a:pt x="8" y="1"/>
                      <a:pt x="7" y="0"/>
                      <a:pt x="7" y="0"/>
                    </a:cubicBezTo>
                    <a:cubicBezTo>
                      <a:pt x="6" y="0"/>
                      <a:pt x="5" y="1"/>
                      <a:pt x="5" y="2"/>
                    </a:cubicBezTo>
                    <a:cubicBezTo>
                      <a:pt x="5" y="4"/>
                      <a:pt x="4" y="6"/>
                      <a:pt x="1" y="6"/>
                    </a:cubicBezTo>
                    <a:cubicBezTo>
                      <a:pt x="1" y="6"/>
                      <a:pt x="0" y="6"/>
                      <a:pt x="0" y="7"/>
                    </a:cubicBezTo>
                    <a:cubicBezTo>
                      <a:pt x="0" y="8"/>
                      <a:pt x="1" y="8"/>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4"/>
              <p:cNvSpPr>
                <a:spLocks/>
              </p:cNvSpPr>
              <p:nvPr/>
            </p:nvSpPr>
            <p:spPr bwMode="auto">
              <a:xfrm>
                <a:off x="5456790" y="3379651"/>
                <a:ext cx="678246" cy="81390"/>
              </a:xfrm>
              <a:custGeom>
                <a:avLst/>
                <a:gdLst>
                  <a:gd name="T0" fmla="*/ 65 w 67"/>
                  <a:gd name="T1" fmla="*/ 5 h 8"/>
                  <a:gd name="T2" fmla="*/ 61 w 67"/>
                  <a:gd name="T3" fmla="*/ 1 h 8"/>
                  <a:gd name="T4" fmla="*/ 60 w 67"/>
                  <a:gd name="T5" fmla="*/ 0 h 8"/>
                  <a:gd name="T6" fmla="*/ 59 w 67"/>
                  <a:gd name="T7" fmla="*/ 1 h 8"/>
                  <a:gd name="T8" fmla="*/ 55 w 67"/>
                  <a:gd name="T9" fmla="*/ 5 h 8"/>
                  <a:gd name="T10" fmla="*/ 51 w 67"/>
                  <a:gd name="T11" fmla="*/ 1 h 8"/>
                  <a:gd name="T12" fmla="*/ 49 w 67"/>
                  <a:gd name="T13" fmla="*/ 0 h 8"/>
                  <a:gd name="T14" fmla="*/ 48 w 67"/>
                  <a:gd name="T15" fmla="*/ 1 h 8"/>
                  <a:gd name="T16" fmla="*/ 44 w 67"/>
                  <a:gd name="T17" fmla="*/ 5 h 8"/>
                  <a:gd name="T18" fmla="*/ 40 w 67"/>
                  <a:gd name="T19" fmla="*/ 1 h 8"/>
                  <a:gd name="T20" fmla="*/ 39 w 67"/>
                  <a:gd name="T21" fmla="*/ 0 h 8"/>
                  <a:gd name="T22" fmla="*/ 37 w 67"/>
                  <a:gd name="T23" fmla="*/ 1 h 8"/>
                  <a:gd name="T24" fmla="*/ 33 w 67"/>
                  <a:gd name="T25" fmla="*/ 5 h 8"/>
                  <a:gd name="T26" fmla="*/ 29 w 67"/>
                  <a:gd name="T27" fmla="*/ 1 h 8"/>
                  <a:gd name="T28" fmla="*/ 28 w 67"/>
                  <a:gd name="T29" fmla="*/ 0 h 8"/>
                  <a:gd name="T30" fmla="*/ 27 w 67"/>
                  <a:gd name="T31" fmla="*/ 1 h 8"/>
                  <a:gd name="T32" fmla="*/ 23 w 67"/>
                  <a:gd name="T33" fmla="*/ 5 h 8"/>
                  <a:gd name="T34" fmla="*/ 19 w 67"/>
                  <a:gd name="T35" fmla="*/ 1 h 8"/>
                  <a:gd name="T36" fmla="*/ 17 w 67"/>
                  <a:gd name="T37" fmla="*/ 0 h 8"/>
                  <a:gd name="T38" fmla="*/ 16 w 67"/>
                  <a:gd name="T39" fmla="*/ 1 h 8"/>
                  <a:gd name="T40" fmla="*/ 12 w 67"/>
                  <a:gd name="T41" fmla="*/ 5 h 8"/>
                  <a:gd name="T42" fmla="*/ 8 w 67"/>
                  <a:gd name="T43" fmla="*/ 1 h 8"/>
                  <a:gd name="T44" fmla="*/ 7 w 67"/>
                  <a:gd name="T45" fmla="*/ 0 h 8"/>
                  <a:gd name="T46" fmla="*/ 5 w 67"/>
                  <a:gd name="T47" fmla="*/ 1 h 8"/>
                  <a:gd name="T48" fmla="*/ 1 w 67"/>
                  <a:gd name="T49" fmla="*/ 5 h 8"/>
                  <a:gd name="T50" fmla="*/ 0 w 67"/>
                  <a:gd name="T51" fmla="*/ 6 h 8"/>
                  <a:gd name="T52" fmla="*/ 1 w 67"/>
                  <a:gd name="T53" fmla="*/ 8 h 8"/>
                  <a:gd name="T54" fmla="*/ 7 w 67"/>
                  <a:gd name="T55" fmla="*/ 5 h 8"/>
                  <a:gd name="T56" fmla="*/ 12 w 67"/>
                  <a:gd name="T57" fmla="*/ 8 h 8"/>
                  <a:gd name="T58" fmla="*/ 17 w 67"/>
                  <a:gd name="T59" fmla="*/ 5 h 8"/>
                  <a:gd name="T60" fmla="*/ 23 w 67"/>
                  <a:gd name="T61" fmla="*/ 8 h 8"/>
                  <a:gd name="T62" fmla="*/ 28 w 67"/>
                  <a:gd name="T63" fmla="*/ 5 h 8"/>
                  <a:gd name="T64" fmla="*/ 33 w 67"/>
                  <a:gd name="T65" fmla="*/ 8 h 8"/>
                  <a:gd name="T66" fmla="*/ 39 w 67"/>
                  <a:gd name="T67" fmla="*/ 5 h 8"/>
                  <a:gd name="T68" fmla="*/ 44 w 67"/>
                  <a:gd name="T69" fmla="*/ 8 h 8"/>
                  <a:gd name="T70" fmla="*/ 49 w 67"/>
                  <a:gd name="T71" fmla="*/ 5 h 8"/>
                  <a:gd name="T72" fmla="*/ 55 w 67"/>
                  <a:gd name="T73" fmla="*/ 8 h 8"/>
                  <a:gd name="T74" fmla="*/ 60 w 67"/>
                  <a:gd name="T75" fmla="*/ 5 h 8"/>
                  <a:gd name="T76" fmla="*/ 65 w 67"/>
                  <a:gd name="T77" fmla="*/ 8 h 8"/>
                  <a:gd name="T78" fmla="*/ 67 w 67"/>
                  <a:gd name="T79" fmla="*/ 6 h 8"/>
                  <a:gd name="T80" fmla="*/ 65 w 67"/>
                  <a:gd name="T8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8">
                    <a:moveTo>
                      <a:pt x="65" y="5"/>
                    </a:moveTo>
                    <a:cubicBezTo>
                      <a:pt x="63" y="5"/>
                      <a:pt x="61" y="3"/>
                      <a:pt x="61" y="1"/>
                    </a:cubicBezTo>
                    <a:cubicBezTo>
                      <a:pt x="61" y="0"/>
                      <a:pt x="61" y="0"/>
                      <a:pt x="60" y="0"/>
                    </a:cubicBezTo>
                    <a:cubicBezTo>
                      <a:pt x="59" y="0"/>
                      <a:pt x="59" y="0"/>
                      <a:pt x="59" y="1"/>
                    </a:cubicBezTo>
                    <a:cubicBezTo>
                      <a:pt x="59" y="3"/>
                      <a:pt x="57" y="5"/>
                      <a:pt x="55" y="5"/>
                    </a:cubicBezTo>
                    <a:cubicBezTo>
                      <a:pt x="53" y="5"/>
                      <a:pt x="51" y="3"/>
                      <a:pt x="51" y="1"/>
                    </a:cubicBezTo>
                    <a:cubicBezTo>
                      <a:pt x="51" y="0"/>
                      <a:pt x="50" y="0"/>
                      <a:pt x="49" y="0"/>
                    </a:cubicBezTo>
                    <a:cubicBezTo>
                      <a:pt x="49" y="0"/>
                      <a:pt x="48" y="0"/>
                      <a:pt x="48" y="1"/>
                    </a:cubicBezTo>
                    <a:cubicBezTo>
                      <a:pt x="48" y="3"/>
                      <a:pt x="46" y="5"/>
                      <a:pt x="44" y="5"/>
                    </a:cubicBezTo>
                    <a:cubicBezTo>
                      <a:pt x="42" y="5"/>
                      <a:pt x="40" y="3"/>
                      <a:pt x="40" y="1"/>
                    </a:cubicBezTo>
                    <a:cubicBezTo>
                      <a:pt x="40" y="0"/>
                      <a:pt x="39" y="0"/>
                      <a:pt x="39" y="0"/>
                    </a:cubicBezTo>
                    <a:cubicBezTo>
                      <a:pt x="38" y="0"/>
                      <a:pt x="37" y="0"/>
                      <a:pt x="37" y="1"/>
                    </a:cubicBezTo>
                    <a:cubicBezTo>
                      <a:pt x="37" y="3"/>
                      <a:pt x="36" y="5"/>
                      <a:pt x="33" y="5"/>
                    </a:cubicBezTo>
                    <a:cubicBezTo>
                      <a:pt x="31" y="5"/>
                      <a:pt x="29" y="3"/>
                      <a:pt x="29" y="1"/>
                    </a:cubicBezTo>
                    <a:cubicBezTo>
                      <a:pt x="29" y="0"/>
                      <a:pt x="29" y="0"/>
                      <a:pt x="28" y="0"/>
                    </a:cubicBezTo>
                    <a:cubicBezTo>
                      <a:pt x="27" y="0"/>
                      <a:pt x="27" y="0"/>
                      <a:pt x="27" y="1"/>
                    </a:cubicBezTo>
                    <a:cubicBezTo>
                      <a:pt x="27" y="3"/>
                      <a:pt x="25" y="5"/>
                      <a:pt x="23" y="5"/>
                    </a:cubicBezTo>
                    <a:cubicBezTo>
                      <a:pt x="21" y="5"/>
                      <a:pt x="19" y="3"/>
                      <a:pt x="19" y="1"/>
                    </a:cubicBezTo>
                    <a:cubicBezTo>
                      <a:pt x="19" y="0"/>
                      <a:pt x="18" y="0"/>
                      <a:pt x="17" y="0"/>
                    </a:cubicBezTo>
                    <a:cubicBezTo>
                      <a:pt x="17" y="0"/>
                      <a:pt x="16" y="0"/>
                      <a:pt x="16" y="1"/>
                    </a:cubicBezTo>
                    <a:cubicBezTo>
                      <a:pt x="16" y="3"/>
                      <a:pt x="14" y="5"/>
                      <a:pt x="12" y="5"/>
                    </a:cubicBezTo>
                    <a:cubicBezTo>
                      <a:pt x="10" y="5"/>
                      <a:pt x="8" y="3"/>
                      <a:pt x="8" y="1"/>
                    </a:cubicBezTo>
                    <a:cubicBezTo>
                      <a:pt x="8" y="0"/>
                      <a:pt x="7" y="0"/>
                      <a:pt x="7" y="0"/>
                    </a:cubicBezTo>
                    <a:cubicBezTo>
                      <a:pt x="6" y="0"/>
                      <a:pt x="5" y="0"/>
                      <a:pt x="5" y="1"/>
                    </a:cubicBezTo>
                    <a:cubicBezTo>
                      <a:pt x="5" y="3"/>
                      <a:pt x="4" y="5"/>
                      <a:pt x="1" y="5"/>
                    </a:cubicBezTo>
                    <a:cubicBezTo>
                      <a:pt x="1" y="5"/>
                      <a:pt x="0" y="5"/>
                      <a:pt x="0" y="6"/>
                    </a:cubicBezTo>
                    <a:cubicBezTo>
                      <a:pt x="0" y="7"/>
                      <a:pt x="1" y="8"/>
                      <a:pt x="1" y="8"/>
                    </a:cubicBezTo>
                    <a:cubicBezTo>
                      <a:pt x="4" y="8"/>
                      <a:pt x="6" y="6"/>
                      <a:pt x="7" y="5"/>
                    </a:cubicBezTo>
                    <a:cubicBezTo>
                      <a:pt x="8" y="6"/>
                      <a:pt x="10" y="8"/>
                      <a:pt x="12" y="8"/>
                    </a:cubicBezTo>
                    <a:cubicBezTo>
                      <a:pt x="14" y="8"/>
                      <a:pt x="16" y="6"/>
                      <a:pt x="17" y="5"/>
                    </a:cubicBezTo>
                    <a:cubicBezTo>
                      <a:pt x="19" y="6"/>
                      <a:pt x="21" y="8"/>
                      <a:pt x="23" y="8"/>
                    </a:cubicBezTo>
                    <a:cubicBezTo>
                      <a:pt x="25" y="8"/>
                      <a:pt x="27" y="6"/>
                      <a:pt x="28" y="5"/>
                    </a:cubicBezTo>
                    <a:cubicBezTo>
                      <a:pt x="29" y="6"/>
                      <a:pt x="31" y="8"/>
                      <a:pt x="33" y="8"/>
                    </a:cubicBezTo>
                    <a:cubicBezTo>
                      <a:pt x="36" y="8"/>
                      <a:pt x="38" y="6"/>
                      <a:pt x="39" y="5"/>
                    </a:cubicBezTo>
                    <a:cubicBezTo>
                      <a:pt x="40" y="6"/>
                      <a:pt x="42" y="8"/>
                      <a:pt x="44" y="8"/>
                    </a:cubicBezTo>
                    <a:cubicBezTo>
                      <a:pt x="46" y="8"/>
                      <a:pt x="48" y="6"/>
                      <a:pt x="49" y="5"/>
                    </a:cubicBezTo>
                    <a:cubicBezTo>
                      <a:pt x="51" y="6"/>
                      <a:pt x="53" y="8"/>
                      <a:pt x="55" y="8"/>
                    </a:cubicBezTo>
                    <a:cubicBezTo>
                      <a:pt x="57" y="8"/>
                      <a:pt x="59" y="6"/>
                      <a:pt x="60" y="5"/>
                    </a:cubicBezTo>
                    <a:cubicBezTo>
                      <a:pt x="61" y="6"/>
                      <a:pt x="63" y="8"/>
                      <a:pt x="65" y="8"/>
                    </a:cubicBezTo>
                    <a:cubicBezTo>
                      <a:pt x="66" y="8"/>
                      <a:pt x="67" y="7"/>
                      <a:pt x="67" y="6"/>
                    </a:cubicBezTo>
                    <a:cubicBezTo>
                      <a:pt x="67" y="5"/>
                      <a:pt x="66" y="5"/>
                      <a:pt x="6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147" name="Group 5146"/>
          <p:cNvGrpSpPr/>
          <p:nvPr/>
        </p:nvGrpSpPr>
        <p:grpSpPr>
          <a:xfrm>
            <a:off x="1150920" y="3482055"/>
            <a:ext cx="7881569" cy="654318"/>
            <a:chOff x="1150920" y="3255361"/>
            <a:chExt cx="7881569" cy="654318"/>
          </a:xfrm>
        </p:grpSpPr>
        <p:sp>
          <p:nvSpPr>
            <p:cNvPr id="70" name="Freeform 56"/>
            <p:cNvSpPr>
              <a:spLocks noEditPoints="1"/>
            </p:cNvSpPr>
            <p:nvPr/>
          </p:nvSpPr>
          <p:spPr bwMode="auto">
            <a:xfrm>
              <a:off x="8388378" y="3356287"/>
              <a:ext cx="644111" cy="452466"/>
            </a:xfrm>
            <a:custGeom>
              <a:avLst/>
              <a:gdLst>
                <a:gd name="T0" fmla="*/ 80 w 80"/>
                <a:gd name="T1" fmla="*/ 20 h 56"/>
                <a:gd name="T2" fmla="*/ 41 w 80"/>
                <a:gd name="T3" fmla="*/ 0 h 56"/>
                <a:gd name="T4" fmla="*/ 40 w 80"/>
                <a:gd name="T5" fmla="*/ 0 h 56"/>
                <a:gd name="T6" fmla="*/ 1 w 80"/>
                <a:gd name="T7" fmla="*/ 20 h 56"/>
                <a:gd name="T8" fmla="*/ 0 w 80"/>
                <a:gd name="T9" fmla="*/ 21 h 56"/>
                <a:gd name="T10" fmla="*/ 1 w 80"/>
                <a:gd name="T11" fmla="*/ 22 h 56"/>
                <a:gd name="T12" fmla="*/ 14 w 80"/>
                <a:gd name="T13" fmla="*/ 29 h 56"/>
                <a:gd name="T14" fmla="*/ 14 w 80"/>
                <a:gd name="T15" fmla="*/ 43 h 56"/>
                <a:gd name="T16" fmla="*/ 8 w 80"/>
                <a:gd name="T17" fmla="*/ 49 h 56"/>
                <a:gd name="T18" fmla="*/ 15 w 80"/>
                <a:gd name="T19" fmla="*/ 56 h 56"/>
                <a:gd name="T20" fmla="*/ 22 w 80"/>
                <a:gd name="T21" fmla="*/ 49 h 56"/>
                <a:gd name="T22" fmla="*/ 16 w 80"/>
                <a:gd name="T23" fmla="*/ 43 h 56"/>
                <a:gd name="T24" fmla="*/ 16 w 80"/>
                <a:gd name="T25" fmla="*/ 30 h 56"/>
                <a:gd name="T26" fmla="*/ 40 w 80"/>
                <a:gd name="T27" fmla="*/ 42 h 56"/>
                <a:gd name="T28" fmla="*/ 40 w 80"/>
                <a:gd name="T29" fmla="*/ 42 h 56"/>
                <a:gd name="T30" fmla="*/ 41 w 80"/>
                <a:gd name="T31" fmla="*/ 42 h 56"/>
                <a:gd name="T32" fmla="*/ 64 w 80"/>
                <a:gd name="T33" fmla="*/ 30 h 56"/>
                <a:gd name="T34" fmla="*/ 64 w 80"/>
                <a:gd name="T35" fmla="*/ 36 h 56"/>
                <a:gd name="T36" fmla="*/ 40 w 80"/>
                <a:gd name="T37" fmla="*/ 51 h 56"/>
                <a:gd name="T38" fmla="*/ 29 w 80"/>
                <a:gd name="T39" fmla="*/ 49 h 56"/>
                <a:gd name="T40" fmla="*/ 27 w 80"/>
                <a:gd name="T41" fmla="*/ 50 h 56"/>
                <a:gd name="T42" fmla="*/ 28 w 80"/>
                <a:gd name="T43" fmla="*/ 52 h 56"/>
                <a:gd name="T44" fmla="*/ 40 w 80"/>
                <a:gd name="T45" fmla="*/ 54 h 56"/>
                <a:gd name="T46" fmla="*/ 67 w 80"/>
                <a:gd name="T47" fmla="*/ 36 h 56"/>
                <a:gd name="T48" fmla="*/ 67 w 80"/>
                <a:gd name="T49" fmla="*/ 29 h 56"/>
                <a:gd name="T50" fmla="*/ 80 w 80"/>
                <a:gd name="T51" fmla="*/ 22 h 56"/>
                <a:gd name="T52" fmla="*/ 80 w 80"/>
                <a:gd name="T53" fmla="*/ 21 h 56"/>
                <a:gd name="T54" fmla="*/ 80 w 80"/>
                <a:gd name="T55" fmla="*/ 20 h 56"/>
                <a:gd name="T56" fmla="*/ 19 w 80"/>
                <a:gd name="T57" fmla="*/ 49 h 56"/>
                <a:gd name="T58" fmla="*/ 15 w 80"/>
                <a:gd name="T59" fmla="*/ 53 h 56"/>
                <a:gd name="T60" fmla="*/ 11 w 80"/>
                <a:gd name="T61" fmla="*/ 49 h 56"/>
                <a:gd name="T62" fmla="*/ 15 w 80"/>
                <a:gd name="T63" fmla="*/ 45 h 56"/>
                <a:gd name="T64" fmla="*/ 19 w 80"/>
                <a:gd name="T65" fmla="*/ 49 h 56"/>
                <a:gd name="T66" fmla="*/ 40 w 80"/>
                <a:gd name="T67" fmla="*/ 40 h 56"/>
                <a:gd name="T68" fmla="*/ 18 w 80"/>
                <a:gd name="T69" fmla="*/ 28 h 56"/>
                <a:gd name="T70" fmla="*/ 41 w 80"/>
                <a:gd name="T71" fmla="*/ 22 h 56"/>
                <a:gd name="T72" fmla="*/ 42 w 80"/>
                <a:gd name="T73" fmla="*/ 21 h 56"/>
                <a:gd name="T74" fmla="*/ 40 w 80"/>
                <a:gd name="T75" fmla="*/ 20 h 56"/>
                <a:gd name="T76" fmla="*/ 15 w 80"/>
                <a:gd name="T77" fmla="*/ 26 h 56"/>
                <a:gd name="T78" fmla="*/ 5 w 80"/>
                <a:gd name="T79" fmla="*/ 21 h 56"/>
                <a:gd name="T80" fmla="*/ 40 w 80"/>
                <a:gd name="T81" fmla="*/ 3 h 56"/>
                <a:gd name="T82" fmla="*/ 76 w 80"/>
                <a:gd name="T83" fmla="*/ 21 h 56"/>
                <a:gd name="T84" fmla="*/ 40 w 80"/>
                <a:gd name="T85"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56">
                  <a:moveTo>
                    <a:pt x="80" y="20"/>
                  </a:moveTo>
                  <a:cubicBezTo>
                    <a:pt x="41" y="0"/>
                    <a:pt x="41" y="0"/>
                    <a:pt x="41" y="0"/>
                  </a:cubicBezTo>
                  <a:cubicBezTo>
                    <a:pt x="41" y="0"/>
                    <a:pt x="40" y="0"/>
                    <a:pt x="40" y="0"/>
                  </a:cubicBezTo>
                  <a:cubicBezTo>
                    <a:pt x="1" y="20"/>
                    <a:pt x="1" y="20"/>
                    <a:pt x="1" y="20"/>
                  </a:cubicBezTo>
                  <a:cubicBezTo>
                    <a:pt x="1" y="20"/>
                    <a:pt x="0" y="21"/>
                    <a:pt x="0" y="21"/>
                  </a:cubicBezTo>
                  <a:cubicBezTo>
                    <a:pt x="0" y="22"/>
                    <a:pt x="1" y="22"/>
                    <a:pt x="1" y="22"/>
                  </a:cubicBezTo>
                  <a:cubicBezTo>
                    <a:pt x="14" y="29"/>
                    <a:pt x="14" y="29"/>
                    <a:pt x="14" y="29"/>
                  </a:cubicBezTo>
                  <a:cubicBezTo>
                    <a:pt x="14" y="43"/>
                    <a:pt x="14" y="43"/>
                    <a:pt x="14" y="43"/>
                  </a:cubicBezTo>
                  <a:cubicBezTo>
                    <a:pt x="11" y="43"/>
                    <a:pt x="8" y="46"/>
                    <a:pt x="8" y="49"/>
                  </a:cubicBezTo>
                  <a:cubicBezTo>
                    <a:pt x="8" y="53"/>
                    <a:pt x="11" y="56"/>
                    <a:pt x="15" y="56"/>
                  </a:cubicBezTo>
                  <a:cubicBezTo>
                    <a:pt x="19" y="56"/>
                    <a:pt x="22" y="53"/>
                    <a:pt x="22" y="49"/>
                  </a:cubicBezTo>
                  <a:cubicBezTo>
                    <a:pt x="22" y="46"/>
                    <a:pt x="19" y="43"/>
                    <a:pt x="16" y="43"/>
                  </a:cubicBezTo>
                  <a:cubicBezTo>
                    <a:pt x="16" y="30"/>
                    <a:pt x="16" y="30"/>
                    <a:pt x="16" y="30"/>
                  </a:cubicBezTo>
                  <a:cubicBezTo>
                    <a:pt x="40" y="42"/>
                    <a:pt x="40" y="42"/>
                    <a:pt x="40" y="42"/>
                  </a:cubicBezTo>
                  <a:cubicBezTo>
                    <a:pt x="40" y="42"/>
                    <a:pt x="40" y="42"/>
                    <a:pt x="40" y="42"/>
                  </a:cubicBezTo>
                  <a:cubicBezTo>
                    <a:pt x="41" y="42"/>
                    <a:pt x="41" y="42"/>
                    <a:pt x="41" y="42"/>
                  </a:cubicBezTo>
                  <a:cubicBezTo>
                    <a:pt x="64" y="30"/>
                    <a:pt x="64" y="30"/>
                    <a:pt x="64" y="30"/>
                  </a:cubicBezTo>
                  <a:cubicBezTo>
                    <a:pt x="64" y="36"/>
                    <a:pt x="64" y="36"/>
                    <a:pt x="64" y="36"/>
                  </a:cubicBezTo>
                  <a:cubicBezTo>
                    <a:pt x="64" y="42"/>
                    <a:pt x="55" y="51"/>
                    <a:pt x="40" y="51"/>
                  </a:cubicBezTo>
                  <a:cubicBezTo>
                    <a:pt x="37" y="51"/>
                    <a:pt x="33" y="51"/>
                    <a:pt x="29" y="49"/>
                  </a:cubicBezTo>
                  <a:cubicBezTo>
                    <a:pt x="28" y="49"/>
                    <a:pt x="28" y="50"/>
                    <a:pt x="27" y="50"/>
                  </a:cubicBezTo>
                  <a:cubicBezTo>
                    <a:pt x="27" y="51"/>
                    <a:pt x="28" y="52"/>
                    <a:pt x="28" y="52"/>
                  </a:cubicBezTo>
                  <a:cubicBezTo>
                    <a:pt x="33" y="53"/>
                    <a:pt x="37" y="54"/>
                    <a:pt x="40" y="54"/>
                  </a:cubicBezTo>
                  <a:cubicBezTo>
                    <a:pt x="57" y="54"/>
                    <a:pt x="67" y="43"/>
                    <a:pt x="67" y="36"/>
                  </a:cubicBezTo>
                  <a:cubicBezTo>
                    <a:pt x="67" y="29"/>
                    <a:pt x="67" y="29"/>
                    <a:pt x="67" y="29"/>
                  </a:cubicBezTo>
                  <a:cubicBezTo>
                    <a:pt x="80" y="22"/>
                    <a:pt x="80" y="22"/>
                    <a:pt x="80" y="22"/>
                  </a:cubicBezTo>
                  <a:cubicBezTo>
                    <a:pt x="80" y="22"/>
                    <a:pt x="80" y="22"/>
                    <a:pt x="80" y="21"/>
                  </a:cubicBezTo>
                  <a:cubicBezTo>
                    <a:pt x="80" y="21"/>
                    <a:pt x="80" y="20"/>
                    <a:pt x="80" y="20"/>
                  </a:cubicBezTo>
                  <a:close/>
                  <a:moveTo>
                    <a:pt x="19" y="49"/>
                  </a:moveTo>
                  <a:cubicBezTo>
                    <a:pt x="19" y="51"/>
                    <a:pt x="17" y="53"/>
                    <a:pt x="15" y="53"/>
                  </a:cubicBezTo>
                  <a:cubicBezTo>
                    <a:pt x="13" y="53"/>
                    <a:pt x="11" y="51"/>
                    <a:pt x="11" y="49"/>
                  </a:cubicBezTo>
                  <a:cubicBezTo>
                    <a:pt x="11" y="47"/>
                    <a:pt x="13" y="45"/>
                    <a:pt x="15" y="45"/>
                  </a:cubicBezTo>
                  <a:cubicBezTo>
                    <a:pt x="17" y="45"/>
                    <a:pt x="19" y="47"/>
                    <a:pt x="19" y="49"/>
                  </a:cubicBezTo>
                  <a:close/>
                  <a:moveTo>
                    <a:pt x="40" y="40"/>
                  </a:moveTo>
                  <a:cubicBezTo>
                    <a:pt x="18" y="28"/>
                    <a:pt x="18" y="28"/>
                    <a:pt x="18" y="28"/>
                  </a:cubicBezTo>
                  <a:cubicBezTo>
                    <a:pt x="41" y="22"/>
                    <a:pt x="41" y="22"/>
                    <a:pt x="41" y="22"/>
                  </a:cubicBezTo>
                  <a:cubicBezTo>
                    <a:pt x="41" y="22"/>
                    <a:pt x="42" y="21"/>
                    <a:pt x="42" y="21"/>
                  </a:cubicBezTo>
                  <a:cubicBezTo>
                    <a:pt x="42" y="20"/>
                    <a:pt x="41" y="20"/>
                    <a:pt x="40" y="20"/>
                  </a:cubicBezTo>
                  <a:cubicBezTo>
                    <a:pt x="15" y="26"/>
                    <a:pt x="15" y="26"/>
                    <a:pt x="15" y="26"/>
                  </a:cubicBezTo>
                  <a:cubicBezTo>
                    <a:pt x="5" y="21"/>
                    <a:pt x="5" y="21"/>
                    <a:pt x="5" y="21"/>
                  </a:cubicBezTo>
                  <a:cubicBezTo>
                    <a:pt x="40" y="3"/>
                    <a:pt x="40" y="3"/>
                    <a:pt x="40" y="3"/>
                  </a:cubicBezTo>
                  <a:cubicBezTo>
                    <a:pt x="76" y="21"/>
                    <a:pt x="76" y="21"/>
                    <a:pt x="76" y="21"/>
                  </a:cubicBezTo>
                  <a:lnTo>
                    <a:pt x="40" y="40"/>
                  </a:lnTo>
                  <a:close/>
                </a:path>
              </a:pathLst>
            </a:custGeom>
            <a:solidFill>
              <a:srgbClr val="767676"/>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5" name="Group 3124"/>
            <p:cNvGrpSpPr/>
            <p:nvPr/>
          </p:nvGrpSpPr>
          <p:grpSpPr>
            <a:xfrm>
              <a:off x="2849737" y="3255361"/>
              <a:ext cx="644111" cy="654318"/>
              <a:chOff x="4198824" y="2637151"/>
              <a:chExt cx="811038" cy="823890"/>
            </a:xfrm>
            <a:solidFill>
              <a:srgbClr val="767676"/>
            </a:solidFill>
          </p:grpSpPr>
          <p:sp>
            <p:nvSpPr>
              <p:cNvPr id="88" name="Freeform 47"/>
              <p:cNvSpPr>
                <a:spLocks noEditPoints="1"/>
              </p:cNvSpPr>
              <p:nvPr/>
            </p:nvSpPr>
            <p:spPr bwMode="auto">
              <a:xfrm>
                <a:off x="4198824" y="2637151"/>
                <a:ext cx="811038" cy="823890"/>
              </a:xfrm>
              <a:custGeom>
                <a:avLst/>
                <a:gdLst>
                  <a:gd name="T0" fmla="*/ 77 w 80"/>
                  <a:gd name="T1" fmla="*/ 31 h 81"/>
                  <a:gd name="T2" fmla="*/ 80 w 80"/>
                  <a:gd name="T3" fmla="*/ 24 h 81"/>
                  <a:gd name="T4" fmla="*/ 80 w 80"/>
                  <a:gd name="T5" fmla="*/ 22 h 81"/>
                  <a:gd name="T6" fmla="*/ 58 w 80"/>
                  <a:gd name="T7" fmla="*/ 1 h 81"/>
                  <a:gd name="T8" fmla="*/ 57 w 80"/>
                  <a:gd name="T9" fmla="*/ 1 h 81"/>
                  <a:gd name="T10" fmla="*/ 56 w 80"/>
                  <a:gd name="T11" fmla="*/ 1 h 81"/>
                  <a:gd name="T12" fmla="*/ 51 w 80"/>
                  <a:gd name="T13" fmla="*/ 3 h 81"/>
                  <a:gd name="T14" fmla="*/ 44 w 80"/>
                  <a:gd name="T15" fmla="*/ 1 h 81"/>
                  <a:gd name="T16" fmla="*/ 42 w 80"/>
                  <a:gd name="T17" fmla="*/ 1 h 81"/>
                  <a:gd name="T18" fmla="*/ 1 w 80"/>
                  <a:gd name="T19" fmla="*/ 42 h 81"/>
                  <a:gd name="T20" fmla="*/ 1 w 80"/>
                  <a:gd name="T21" fmla="*/ 44 h 81"/>
                  <a:gd name="T22" fmla="*/ 3 w 80"/>
                  <a:gd name="T23" fmla="*/ 51 h 81"/>
                  <a:gd name="T24" fmla="*/ 1 w 80"/>
                  <a:gd name="T25" fmla="*/ 57 h 81"/>
                  <a:gd name="T26" fmla="*/ 1 w 80"/>
                  <a:gd name="T27" fmla="*/ 59 h 81"/>
                  <a:gd name="T28" fmla="*/ 22 w 80"/>
                  <a:gd name="T29" fmla="*/ 80 h 81"/>
                  <a:gd name="T30" fmla="*/ 24 w 80"/>
                  <a:gd name="T31" fmla="*/ 80 h 81"/>
                  <a:gd name="T32" fmla="*/ 30 w 80"/>
                  <a:gd name="T33" fmla="*/ 78 h 81"/>
                  <a:gd name="T34" fmla="*/ 37 w 80"/>
                  <a:gd name="T35" fmla="*/ 80 h 81"/>
                  <a:gd name="T36" fmla="*/ 38 w 80"/>
                  <a:gd name="T37" fmla="*/ 81 h 81"/>
                  <a:gd name="T38" fmla="*/ 38 w 80"/>
                  <a:gd name="T39" fmla="*/ 80 h 81"/>
                  <a:gd name="T40" fmla="*/ 80 w 80"/>
                  <a:gd name="T41" fmla="*/ 39 h 81"/>
                  <a:gd name="T42" fmla="*/ 80 w 80"/>
                  <a:gd name="T43" fmla="*/ 38 h 81"/>
                  <a:gd name="T44" fmla="*/ 80 w 80"/>
                  <a:gd name="T45" fmla="*/ 37 h 81"/>
                  <a:gd name="T46" fmla="*/ 77 w 80"/>
                  <a:gd name="T47" fmla="*/ 31 h 81"/>
                  <a:gd name="T48" fmla="*/ 37 w 80"/>
                  <a:gd name="T49" fmla="*/ 77 h 81"/>
                  <a:gd name="T50" fmla="*/ 30 w 80"/>
                  <a:gd name="T51" fmla="*/ 75 h 81"/>
                  <a:gd name="T52" fmla="*/ 23 w 80"/>
                  <a:gd name="T53" fmla="*/ 77 h 81"/>
                  <a:gd name="T54" fmla="*/ 3 w 80"/>
                  <a:gd name="T55" fmla="*/ 58 h 81"/>
                  <a:gd name="T56" fmla="*/ 6 w 80"/>
                  <a:gd name="T57" fmla="*/ 51 h 81"/>
                  <a:gd name="T58" fmla="*/ 3 w 80"/>
                  <a:gd name="T59" fmla="*/ 43 h 81"/>
                  <a:gd name="T60" fmla="*/ 43 w 80"/>
                  <a:gd name="T61" fmla="*/ 4 h 81"/>
                  <a:gd name="T62" fmla="*/ 51 w 80"/>
                  <a:gd name="T63" fmla="*/ 6 h 81"/>
                  <a:gd name="T64" fmla="*/ 58 w 80"/>
                  <a:gd name="T65" fmla="*/ 4 h 81"/>
                  <a:gd name="T66" fmla="*/ 77 w 80"/>
                  <a:gd name="T67" fmla="*/ 23 h 81"/>
                  <a:gd name="T68" fmla="*/ 75 w 80"/>
                  <a:gd name="T69" fmla="*/ 31 h 81"/>
                  <a:gd name="T70" fmla="*/ 77 w 80"/>
                  <a:gd name="T71" fmla="*/ 38 h 81"/>
                  <a:gd name="T72" fmla="*/ 37 w 80"/>
                  <a:gd name="T73"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1">
                    <a:moveTo>
                      <a:pt x="77" y="31"/>
                    </a:moveTo>
                    <a:cubicBezTo>
                      <a:pt x="77" y="28"/>
                      <a:pt x="78" y="26"/>
                      <a:pt x="80" y="24"/>
                    </a:cubicBezTo>
                    <a:cubicBezTo>
                      <a:pt x="80" y="24"/>
                      <a:pt x="80" y="23"/>
                      <a:pt x="80" y="22"/>
                    </a:cubicBezTo>
                    <a:cubicBezTo>
                      <a:pt x="58" y="1"/>
                      <a:pt x="58" y="1"/>
                      <a:pt x="58" y="1"/>
                    </a:cubicBezTo>
                    <a:cubicBezTo>
                      <a:pt x="58" y="1"/>
                      <a:pt x="58" y="0"/>
                      <a:pt x="57" y="1"/>
                    </a:cubicBezTo>
                    <a:cubicBezTo>
                      <a:pt x="57" y="1"/>
                      <a:pt x="57" y="1"/>
                      <a:pt x="56" y="1"/>
                    </a:cubicBezTo>
                    <a:cubicBezTo>
                      <a:pt x="55" y="3"/>
                      <a:pt x="53" y="3"/>
                      <a:pt x="51" y="3"/>
                    </a:cubicBezTo>
                    <a:cubicBezTo>
                      <a:pt x="48" y="3"/>
                      <a:pt x="45" y="3"/>
                      <a:pt x="44" y="1"/>
                    </a:cubicBezTo>
                    <a:cubicBezTo>
                      <a:pt x="43" y="0"/>
                      <a:pt x="42" y="0"/>
                      <a:pt x="42" y="1"/>
                    </a:cubicBezTo>
                    <a:cubicBezTo>
                      <a:pt x="1" y="42"/>
                      <a:pt x="1" y="42"/>
                      <a:pt x="1" y="42"/>
                    </a:cubicBezTo>
                    <a:cubicBezTo>
                      <a:pt x="0" y="43"/>
                      <a:pt x="0" y="44"/>
                      <a:pt x="1" y="44"/>
                    </a:cubicBezTo>
                    <a:cubicBezTo>
                      <a:pt x="2" y="46"/>
                      <a:pt x="3" y="48"/>
                      <a:pt x="3" y="51"/>
                    </a:cubicBezTo>
                    <a:cubicBezTo>
                      <a:pt x="3" y="53"/>
                      <a:pt x="2" y="55"/>
                      <a:pt x="1" y="57"/>
                    </a:cubicBezTo>
                    <a:cubicBezTo>
                      <a:pt x="0" y="57"/>
                      <a:pt x="0" y="58"/>
                      <a:pt x="1" y="59"/>
                    </a:cubicBezTo>
                    <a:cubicBezTo>
                      <a:pt x="22" y="80"/>
                      <a:pt x="22" y="80"/>
                      <a:pt x="22" y="80"/>
                    </a:cubicBezTo>
                    <a:cubicBezTo>
                      <a:pt x="22" y="81"/>
                      <a:pt x="23" y="81"/>
                      <a:pt x="24" y="80"/>
                    </a:cubicBezTo>
                    <a:cubicBezTo>
                      <a:pt x="25" y="78"/>
                      <a:pt x="28" y="78"/>
                      <a:pt x="30" y="78"/>
                    </a:cubicBezTo>
                    <a:cubicBezTo>
                      <a:pt x="33" y="78"/>
                      <a:pt x="35" y="78"/>
                      <a:pt x="37" y="80"/>
                    </a:cubicBezTo>
                    <a:cubicBezTo>
                      <a:pt x="37" y="80"/>
                      <a:pt x="37" y="81"/>
                      <a:pt x="38" y="81"/>
                    </a:cubicBezTo>
                    <a:cubicBezTo>
                      <a:pt x="38" y="81"/>
                      <a:pt x="38" y="80"/>
                      <a:pt x="38" y="80"/>
                    </a:cubicBezTo>
                    <a:cubicBezTo>
                      <a:pt x="80" y="39"/>
                      <a:pt x="80" y="39"/>
                      <a:pt x="80" y="39"/>
                    </a:cubicBezTo>
                    <a:cubicBezTo>
                      <a:pt x="80" y="39"/>
                      <a:pt x="80" y="38"/>
                      <a:pt x="80" y="38"/>
                    </a:cubicBezTo>
                    <a:cubicBezTo>
                      <a:pt x="80" y="37"/>
                      <a:pt x="80" y="37"/>
                      <a:pt x="80" y="37"/>
                    </a:cubicBezTo>
                    <a:cubicBezTo>
                      <a:pt x="78" y="35"/>
                      <a:pt x="77" y="33"/>
                      <a:pt x="77" y="31"/>
                    </a:cubicBezTo>
                    <a:close/>
                    <a:moveTo>
                      <a:pt x="37" y="77"/>
                    </a:moveTo>
                    <a:cubicBezTo>
                      <a:pt x="35" y="76"/>
                      <a:pt x="33" y="75"/>
                      <a:pt x="30" y="75"/>
                    </a:cubicBezTo>
                    <a:cubicBezTo>
                      <a:pt x="28" y="75"/>
                      <a:pt x="25" y="76"/>
                      <a:pt x="23" y="77"/>
                    </a:cubicBezTo>
                    <a:cubicBezTo>
                      <a:pt x="3" y="58"/>
                      <a:pt x="3" y="58"/>
                      <a:pt x="3" y="58"/>
                    </a:cubicBezTo>
                    <a:cubicBezTo>
                      <a:pt x="5" y="56"/>
                      <a:pt x="6" y="53"/>
                      <a:pt x="6" y="51"/>
                    </a:cubicBezTo>
                    <a:cubicBezTo>
                      <a:pt x="6" y="48"/>
                      <a:pt x="5" y="45"/>
                      <a:pt x="3" y="43"/>
                    </a:cubicBezTo>
                    <a:cubicBezTo>
                      <a:pt x="43" y="4"/>
                      <a:pt x="43" y="4"/>
                      <a:pt x="43" y="4"/>
                    </a:cubicBezTo>
                    <a:cubicBezTo>
                      <a:pt x="45" y="5"/>
                      <a:pt x="48" y="6"/>
                      <a:pt x="51" y="6"/>
                    </a:cubicBezTo>
                    <a:cubicBezTo>
                      <a:pt x="54" y="6"/>
                      <a:pt x="56" y="5"/>
                      <a:pt x="58" y="4"/>
                    </a:cubicBezTo>
                    <a:cubicBezTo>
                      <a:pt x="77" y="23"/>
                      <a:pt x="77" y="23"/>
                      <a:pt x="77" y="23"/>
                    </a:cubicBezTo>
                    <a:cubicBezTo>
                      <a:pt x="75" y="25"/>
                      <a:pt x="75" y="28"/>
                      <a:pt x="75" y="31"/>
                    </a:cubicBezTo>
                    <a:cubicBezTo>
                      <a:pt x="75" y="33"/>
                      <a:pt x="75" y="36"/>
                      <a:pt x="77" y="38"/>
                    </a:cubicBezTo>
                    <a:lnTo>
                      <a:pt x="37"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48"/>
              <p:cNvSpPr>
                <a:spLocks noEditPoints="1"/>
              </p:cNvSpPr>
              <p:nvPr/>
            </p:nvSpPr>
            <p:spPr bwMode="auto">
              <a:xfrm>
                <a:off x="4321622" y="2758521"/>
                <a:ext cx="576865" cy="581149"/>
              </a:xfrm>
              <a:custGeom>
                <a:avLst/>
                <a:gdLst>
                  <a:gd name="T0" fmla="*/ 40 w 57"/>
                  <a:gd name="T1" fmla="*/ 2 h 57"/>
                  <a:gd name="T2" fmla="*/ 35 w 57"/>
                  <a:gd name="T3" fmla="*/ 0 h 57"/>
                  <a:gd name="T4" fmla="*/ 30 w 57"/>
                  <a:gd name="T5" fmla="*/ 2 h 57"/>
                  <a:gd name="T6" fmla="*/ 2 w 57"/>
                  <a:gd name="T7" fmla="*/ 30 h 57"/>
                  <a:gd name="T8" fmla="*/ 0 w 57"/>
                  <a:gd name="T9" fmla="*/ 35 h 57"/>
                  <a:gd name="T10" fmla="*/ 2 w 57"/>
                  <a:gd name="T11" fmla="*/ 40 h 57"/>
                  <a:gd name="T12" fmla="*/ 17 w 57"/>
                  <a:gd name="T13" fmla="*/ 55 h 57"/>
                  <a:gd name="T14" fmla="*/ 22 w 57"/>
                  <a:gd name="T15" fmla="*/ 57 h 57"/>
                  <a:gd name="T16" fmla="*/ 26 w 57"/>
                  <a:gd name="T17" fmla="*/ 55 h 57"/>
                  <a:gd name="T18" fmla="*/ 55 w 57"/>
                  <a:gd name="T19" fmla="*/ 27 h 57"/>
                  <a:gd name="T20" fmla="*/ 57 w 57"/>
                  <a:gd name="T21" fmla="*/ 22 h 57"/>
                  <a:gd name="T22" fmla="*/ 55 w 57"/>
                  <a:gd name="T23" fmla="*/ 17 h 57"/>
                  <a:gd name="T24" fmla="*/ 40 w 57"/>
                  <a:gd name="T25" fmla="*/ 2 h 57"/>
                  <a:gd name="T26" fmla="*/ 53 w 57"/>
                  <a:gd name="T27" fmla="*/ 25 h 57"/>
                  <a:gd name="T28" fmla="*/ 24 w 57"/>
                  <a:gd name="T29" fmla="*/ 53 h 57"/>
                  <a:gd name="T30" fmla="*/ 19 w 57"/>
                  <a:gd name="T31" fmla="*/ 53 h 57"/>
                  <a:gd name="T32" fmla="*/ 4 w 57"/>
                  <a:gd name="T33" fmla="*/ 38 h 57"/>
                  <a:gd name="T34" fmla="*/ 2 w 57"/>
                  <a:gd name="T35" fmla="*/ 35 h 57"/>
                  <a:gd name="T36" fmla="*/ 4 w 57"/>
                  <a:gd name="T37" fmla="*/ 32 h 57"/>
                  <a:gd name="T38" fmla="*/ 32 w 57"/>
                  <a:gd name="T39" fmla="*/ 4 h 57"/>
                  <a:gd name="T40" fmla="*/ 35 w 57"/>
                  <a:gd name="T41" fmla="*/ 3 h 57"/>
                  <a:gd name="T42" fmla="*/ 38 w 57"/>
                  <a:gd name="T43" fmla="*/ 4 h 57"/>
                  <a:gd name="T44" fmla="*/ 53 w 57"/>
                  <a:gd name="T45" fmla="*/ 19 h 57"/>
                  <a:gd name="T46" fmla="*/ 54 w 57"/>
                  <a:gd name="T47" fmla="*/ 22 h 57"/>
                  <a:gd name="T48" fmla="*/ 53 w 57"/>
                  <a:gd name="T49"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7">
                    <a:moveTo>
                      <a:pt x="40" y="2"/>
                    </a:moveTo>
                    <a:cubicBezTo>
                      <a:pt x="38" y="1"/>
                      <a:pt x="37" y="0"/>
                      <a:pt x="35" y="0"/>
                    </a:cubicBezTo>
                    <a:cubicBezTo>
                      <a:pt x="33" y="0"/>
                      <a:pt x="31" y="1"/>
                      <a:pt x="30" y="2"/>
                    </a:cubicBezTo>
                    <a:cubicBezTo>
                      <a:pt x="2" y="30"/>
                      <a:pt x="2" y="30"/>
                      <a:pt x="2" y="30"/>
                    </a:cubicBezTo>
                    <a:cubicBezTo>
                      <a:pt x="0" y="32"/>
                      <a:pt x="0" y="33"/>
                      <a:pt x="0" y="35"/>
                    </a:cubicBezTo>
                    <a:cubicBezTo>
                      <a:pt x="0" y="37"/>
                      <a:pt x="0" y="39"/>
                      <a:pt x="2" y="40"/>
                    </a:cubicBezTo>
                    <a:cubicBezTo>
                      <a:pt x="17" y="55"/>
                      <a:pt x="17" y="55"/>
                      <a:pt x="17" y="55"/>
                    </a:cubicBezTo>
                    <a:cubicBezTo>
                      <a:pt x="18" y="56"/>
                      <a:pt x="20" y="57"/>
                      <a:pt x="22" y="57"/>
                    </a:cubicBezTo>
                    <a:cubicBezTo>
                      <a:pt x="23" y="57"/>
                      <a:pt x="25" y="56"/>
                      <a:pt x="26" y="55"/>
                    </a:cubicBezTo>
                    <a:cubicBezTo>
                      <a:pt x="55" y="27"/>
                      <a:pt x="55" y="27"/>
                      <a:pt x="55" y="27"/>
                    </a:cubicBezTo>
                    <a:cubicBezTo>
                      <a:pt x="56" y="25"/>
                      <a:pt x="57" y="24"/>
                      <a:pt x="57" y="22"/>
                    </a:cubicBezTo>
                    <a:cubicBezTo>
                      <a:pt x="57" y="20"/>
                      <a:pt x="56" y="18"/>
                      <a:pt x="55" y="17"/>
                    </a:cubicBezTo>
                    <a:lnTo>
                      <a:pt x="40" y="2"/>
                    </a:lnTo>
                    <a:close/>
                    <a:moveTo>
                      <a:pt x="53" y="25"/>
                    </a:moveTo>
                    <a:cubicBezTo>
                      <a:pt x="24" y="53"/>
                      <a:pt x="24" y="53"/>
                      <a:pt x="24" y="53"/>
                    </a:cubicBezTo>
                    <a:cubicBezTo>
                      <a:pt x="23" y="55"/>
                      <a:pt x="20" y="55"/>
                      <a:pt x="19" y="53"/>
                    </a:cubicBezTo>
                    <a:cubicBezTo>
                      <a:pt x="4" y="38"/>
                      <a:pt x="4" y="38"/>
                      <a:pt x="4" y="38"/>
                    </a:cubicBezTo>
                    <a:cubicBezTo>
                      <a:pt x="3" y="37"/>
                      <a:pt x="2" y="36"/>
                      <a:pt x="2" y="35"/>
                    </a:cubicBezTo>
                    <a:cubicBezTo>
                      <a:pt x="2" y="34"/>
                      <a:pt x="3" y="33"/>
                      <a:pt x="4" y="32"/>
                    </a:cubicBezTo>
                    <a:cubicBezTo>
                      <a:pt x="32" y="4"/>
                      <a:pt x="32" y="4"/>
                      <a:pt x="32" y="4"/>
                    </a:cubicBezTo>
                    <a:cubicBezTo>
                      <a:pt x="33" y="3"/>
                      <a:pt x="34" y="3"/>
                      <a:pt x="35" y="3"/>
                    </a:cubicBezTo>
                    <a:cubicBezTo>
                      <a:pt x="36" y="3"/>
                      <a:pt x="37" y="3"/>
                      <a:pt x="38" y="4"/>
                    </a:cubicBezTo>
                    <a:cubicBezTo>
                      <a:pt x="53" y="19"/>
                      <a:pt x="53" y="19"/>
                      <a:pt x="53" y="19"/>
                    </a:cubicBezTo>
                    <a:cubicBezTo>
                      <a:pt x="54" y="20"/>
                      <a:pt x="54" y="21"/>
                      <a:pt x="54" y="22"/>
                    </a:cubicBezTo>
                    <a:cubicBezTo>
                      <a:pt x="54" y="23"/>
                      <a:pt x="54" y="24"/>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49"/>
              <p:cNvSpPr>
                <a:spLocks/>
              </p:cNvSpPr>
              <p:nvPr/>
            </p:nvSpPr>
            <p:spPr bwMode="auto">
              <a:xfrm>
                <a:off x="4452988" y="2881319"/>
                <a:ext cx="232746" cy="234173"/>
              </a:xfrm>
              <a:custGeom>
                <a:avLst/>
                <a:gdLst>
                  <a:gd name="T0" fmla="*/ 23 w 23"/>
                  <a:gd name="T1" fmla="*/ 1 h 23"/>
                  <a:gd name="T2" fmla="*/ 21 w 23"/>
                  <a:gd name="T3" fmla="*/ 1 h 23"/>
                  <a:gd name="T4" fmla="*/ 1 w 23"/>
                  <a:gd name="T5" fmla="*/ 21 h 23"/>
                  <a:gd name="T6" fmla="*/ 1 w 23"/>
                  <a:gd name="T7" fmla="*/ 23 h 23"/>
                  <a:gd name="T8" fmla="*/ 2 w 23"/>
                  <a:gd name="T9" fmla="*/ 23 h 23"/>
                  <a:gd name="T10" fmla="*/ 3 w 23"/>
                  <a:gd name="T11" fmla="*/ 23 h 23"/>
                  <a:gd name="T12" fmla="*/ 23 w 23"/>
                  <a:gd name="T13" fmla="*/ 3 h 23"/>
                  <a:gd name="T14" fmla="*/ 23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3" y="1"/>
                    </a:moveTo>
                    <a:cubicBezTo>
                      <a:pt x="22" y="0"/>
                      <a:pt x="21" y="0"/>
                      <a:pt x="21" y="1"/>
                    </a:cubicBezTo>
                    <a:cubicBezTo>
                      <a:pt x="1" y="21"/>
                      <a:pt x="1" y="21"/>
                      <a:pt x="1" y="21"/>
                    </a:cubicBezTo>
                    <a:cubicBezTo>
                      <a:pt x="0" y="21"/>
                      <a:pt x="0" y="22"/>
                      <a:pt x="1" y="23"/>
                    </a:cubicBezTo>
                    <a:cubicBezTo>
                      <a:pt x="1" y="23"/>
                      <a:pt x="2" y="23"/>
                      <a:pt x="2" y="23"/>
                    </a:cubicBezTo>
                    <a:cubicBezTo>
                      <a:pt x="2" y="23"/>
                      <a:pt x="3" y="23"/>
                      <a:pt x="3" y="23"/>
                    </a:cubicBezTo>
                    <a:cubicBezTo>
                      <a:pt x="23" y="3"/>
                      <a:pt x="23" y="3"/>
                      <a:pt x="23" y="3"/>
                    </a:cubicBezTo>
                    <a:cubicBezTo>
                      <a:pt x="23" y="2"/>
                      <a:pt x="23" y="1"/>
                      <a:pt x="2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50"/>
              <p:cNvSpPr>
                <a:spLocks/>
              </p:cNvSpPr>
              <p:nvPr/>
            </p:nvSpPr>
            <p:spPr bwMode="auto">
              <a:xfrm>
                <a:off x="4574357" y="3004117"/>
                <a:ext cx="141361" cy="141361"/>
              </a:xfrm>
              <a:custGeom>
                <a:avLst/>
                <a:gdLst>
                  <a:gd name="T0" fmla="*/ 12 w 14"/>
                  <a:gd name="T1" fmla="*/ 1 h 14"/>
                  <a:gd name="T2" fmla="*/ 1 w 14"/>
                  <a:gd name="T3" fmla="*/ 12 h 14"/>
                  <a:gd name="T4" fmla="*/ 1 w 14"/>
                  <a:gd name="T5" fmla="*/ 13 h 14"/>
                  <a:gd name="T6" fmla="*/ 2 w 14"/>
                  <a:gd name="T7" fmla="*/ 14 h 14"/>
                  <a:gd name="T8" fmla="*/ 3 w 14"/>
                  <a:gd name="T9" fmla="*/ 13 h 14"/>
                  <a:gd name="T10" fmla="*/ 13 w 14"/>
                  <a:gd name="T11" fmla="*/ 3 h 14"/>
                  <a:gd name="T12" fmla="*/ 13 w 14"/>
                  <a:gd name="T13" fmla="*/ 1 h 14"/>
                  <a:gd name="T14" fmla="*/ 12 w 14"/>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2" y="1"/>
                    </a:moveTo>
                    <a:cubicBezTo>
                      <a:pt x="1" y="12"/>
                      <a:pt x="1" y="12"/>
                      <a:pt x="1" y="12"/>
                    </a:cubicBezTo>
                    <a:cubicBezTo>
                      <a:pt x="0" y="12"/>
                      <a:pt x="0" y="13"/>
                      <a:pt x="1" y="13"/>
                    </a:cubicBezTo>
                    <a:cubicBezTo>
                      <a:pt x="1" y="14"/>
                      <a:pt x="2" y="14"/>
                      <a:pt x="2" y="14"/>
                    </a:cubicBezTo>
                    <a:cubicBezTo>
                      <a:pt x="2" y="14"/>
                      <a:pt x="3" y="14"/>
                      <a:pt x="3" y="13"/>
                    </a:cubicBezTo>
                    <a:cubicBezTo>
                      <a:pt x="13" y="3"/>
                      <a:pt x="13" y="3"/>
                      <a:pt x="13" y="3"/>
                    </a:cubicBezTo>
                    <a:cubicBezTo>
                      <a:pt x="14" y="2"/>
                      <a:pt x="14" y="1"/>
                      <a:pt x="13" y="1"/>
                    </a:cubicBezTo>
                    <a:cubicBezTo>
                      <a:pt x="13" y="0"/>
                      <a:pt x="12" y="0"/>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3126"/>
            <p:cNvGrpSpPr/>
            <p:nvPr/>
          </p:nvGrpSpPr>
          <p:grpSpPr>
            <a:xfrm>
              <a:off x="1150920" y="3259331"/>
              <a:ext cx="491021" cy="646379"/>
              <a:chOff x="6673348" y="2647146"/>
              <a:chExt cx="618274" cy="813893"/>
            </a:xfrm>
            <a:solidFill>
              <a:srgbClr val="767676"/>
            </a:solidFill>
          </p:grpSpPr>
          <p:sp>
            <p:nvSpPr>
              <p:cNvPr id="83" name="Freeform 57"/>
              <p:cNvSpPr>
                <a:spLocks noEditPoints="1"/>
              </p:cNvSpPr>
              <p:nvPr/>
            </p:nvSpPr>
            <p:spPr bwMode="auto">
              <a:xfrm>
                <a:off x="6834699" y="2647146"/>
                <a:ext cx="294144" cy="214183"/>
              </a:xfrm>
              <a:custGeom>
                <a:avLst/>
                <a:gdLst>
                  <a:gd name="T0" fmla="*/ 0 w 29"/>
                  <a:gd name="T1" fmla="*/ 9 h 21"/>
                  <a:gd name="T2" fmla="*/ 0 w 29"/>
                  <a:gd name="T3" fmla="*/ 9 h 21"/>
                  <a:gd name="T4" fmla="*/ 0 w 29"/>
                  <a:gd name="T5" fmla="*/ 9 h 21"/>
                  <a:gd name="T6" fmla="*/ 0 w 29"/>
                  <a:gd name="T7" fmla="*/ 9 h 21"/>
                  <a:gd name="T8" fmla="*/ 0 w 29"/>
                  <a:gd name="T9" fmla="*/ 9 h 21"/>
                  <a:gd name="T10" fmla="*/ 0 w 29"/>
                  <a:gd name="T11" fmla="*/ 10 h 21"/>
                  <a:gd name="T12" fmla="*/ 8 w 29"/>
                  <a:gd name="T13" fmla="*/ 20 h 21"/>
                  <a:gd name="T14" fmla="*/ 9 w 29"/>
                  <a:gd name="T15" fmla="*/ 21 h 21"/>
                  <a:gd name="T16" fmla="*/ 20 w 29"/>
                  <a:gd name="T17" fmla="*/ 21 h 21"/>
                  <a:gd name="T18" fmla="*/ 21 w 29"/>
                  <a:gd name="T19" fmla="*/ 20 h 21"/>
                  <a:gd name="T20" fmla="*/ 29 w 29"/>
                  <a:gd name="T21" fmla="*/ 10 h 21"/>
                  <a:gd name="T22" fmla="*/ 29 w 29"/>
                  <a:gd name="T23" fmla="*/ 9 h 21"/>
                  <a:gd name="T24" fmla="*/ 29 w 29"/>
                  <a:gd name="T25" fmla="*/ 9 h 21"/>
                  <a:gd name="T26" fmla="*/ 29 w 29"/>
                  <a:gd name="T27" fmla="*/ 9 h 21"/>
                  <a:gd name="T28" fmla="*/ 29 w 29"/>
                  <a:gd name="T29" fmla="*/ 9 h 21"/>
                  <a:gd name="T30" fmla="*/ 29 w 29"/>
                  <a:gd name="T31" fmla="*/ 9 h 21"/>
                  <a:gd name="T32" fmla="*/ 29 w 29"/>
                  <a:gd name="T33" fmla="*/ 8 h 21"/>
                  <a:gd name="T34" fmla="*/ 29 w 29"/>
                  <a:gd name="T35" fmla="*/ 8 h 21"/>
                  <a:gd name="T36" fmla="*/ 29 w 29"/>
                  <a:gd name="T37" fmla="*/ 8 h 21"/>
                  <a:gd name="T38" fmla="*/ 24 w 29"/>
                  <a:gd name="T39" fmla="*/ 0 h 21"/>
                  <a:gd name="T40" fmla="*/ 23 w 29"/>
                  <a:gd name="T41" fmla="*/ 0 h 21"/>
                  <a:gd name="T42" fmla="*/ 7 w 29"/>
                  <a:gd name="T43" fmla="*/ 0 h 21"/>
                  <a:gd name="T44" fmla="*/ 5 w 29"/>
                  <a:gd name="T45" fmla="*/ 0 h 21"/>
                  <a:gd name="T46" fmla="*/ 0 w 29"/>
                  <a:gd name="T47" fmla="*/ 8 h 21"/>
                  <a:gd name="T48" fmla="*/ 0 w 29"/>
                  <a:gd name="T49" fmla="*/ 8 h 21"/>
                  <a:gd name="T50" fmla="*/ 0 w 29"/>
                  <a:gd name="T51" fmla="*/ 8 h 21"/>
                  <a:gd name="T52" fmla="*/ 0 w 29"/>
                  <a:gd name="T53" fmla="*/ 9 h 21"/>
                  <a:gd name="T54" fmla="*/ 19 w 29"/>
                  <a:gd name="T55" fmla="*/ 18 h 21"/>
                  <a:gd name="T56" fmla="*/ 10 w 29"/>
                  <a:gd name="T57" fmla="*/ 18 h 21"/>
                  <a:gd name="T58" fmla="*/ 4 w 29"/>
                  <a:gd name="T59" fmla="*/ 10 h 21"/>
                  <a:gd name="T60" fmla="*/ 25 w 29"/>
                  <a:gd name="T61" fmla="*/ 10 h 21"/>
                  <a:gd name="T62" fmla="*/ 19 w 29"/>
                  <a:gd name="T63" fmla="*/ 18 h 21"/>
                  <a:gd name="T64" fmla="*/ 7 w 29"/>
                  <a:gd name="T65" fmla="*/ 2 h 21"/>
                  <a:gd name="T66" fmla="*/ 22 w 29"/>
                  <a:gd name="T67" fmla="*/ 2 h 21"/>
                  <a:gd name="T68" fmla="*/ 25 w 29"/>
                  <a:gd name="T69" fmla="*/ 8 h 21"/>
                  <a:gd name="T70" fmla="*/ 4 w 29"/>
                  <a:gd name="T71" fmla="*/ 8 h 21"/>
                  <a:gd name="T72" fmla="*/ 7 w 29"/>
                  <a:gd name="T7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21">
                    <a:moveTo>
                      <a:pt x="0" y="9"/>
                    </a:moveTo>
                    <a:cubicBezTo>
                      <a:pt x="0" y="9"/>
                      <a:pt x="0" y="9"/>
                      <a:pt x="0" y="9"/>
                    </a:cubicBezTo>
                    <a:cubicBezTo>
                      <a:pt x="0" y="9"/>
                      <a:pt x="0" y="9"/>
                      <a:pt x="0" y="9"/>
                    </a:cubicBezTo>
                    <a:cubicBezTo>
                      <a:pt x="0" y="9"/>
                      <a:pt x="0" y="9"/>
                      <a:pt x="0" y="9"/>
                    </a:cubicBezTo>
                    <a:cubicBezTo>
                      <a:pt x="0" y="9"/>
                      <a:pt x="0" y="9"/>
                      <a:pt x="0" y="9"/>
                    </a:cubicBezTo>
                    <a:cubicBezTo>
                      <a:pt x="0" y="10"/>
                      <a:pt x="0" y="10"/>
                      <a:pt x="0" y="10"/>
                    </a:cubicBezTo>
                    <a:cubicBezTo>
                      <a:pt x="8" y="20"/>
                      <a:pt x="8" y="20"/>
                      <a:pt x="8" y="20"/>
                    </a:cubicBezTo>
                    <a:cubicBezTo>
                      <a:pt x="8" y="21"/>
                      <a:pt x="9" y="21"/>
                      <a:pt x="9" y="21"/>
                    </a:cubicBezTo>
                    <a:cubicBezTo>
                      <a:pt x="20" y="21"/>
                      <a:pt x="20" y="21"/>
                      <a:pt x="20" y="21"/>
                    </a:cubicBezTo>
                    <a:cubicBezTo>
                      <a:pt x="20" y="21"/>
                      <a:pt x="21" y="21"/>
                      <a:pt x="21" y="20"/>
                    </a:cubicBezTo>
                    <a:cubicBezTo>
                      <a:pt x="29" y="10"/>
                      <a:pt x="29" y="10"/>
                      <a:pt x="29" y="10"/>
                    </a:cubicBezTo>
                    <a:cubicBezTo>
                      <a:pt x="29" y="10"/>
                      <a:pt x="29" y="10"/>
                      <a:pt x="29" y="9"/>
                    </a:cubicBezTo>
                    <a:cubicBezTo>
                      <a:pt x="29" y="9"/>
                      <a:pt x="29" y="9"/>
                      <a:pt x="29" y="9"/>
                    </a:cubicBezTo>
                    <a:cubicBezTo>
                      <a:pt x="29" y="9"/>
                      <a:pt x="29" y="9"/>
                      <a:pt x="29" y="9"/>
                    </a:cubicBezTo>
                    <a:cubicBezTo>
                      <a:pt x="29" y="9"/>
                      <a:pt x="29" y="9"/>
                      <a:pt x="29" y="9"/>
                    </a:cubicBezTo>
                    <a:cubicBezTo>
                      <a:pt x="29" y="9"/>
                      <a:pt x="29" y="9"/>
                      <a:pt x="29" y="9"/>
                    </a:cubicBezTo>
                    <a:cubicBezTo>
                      <a:pt x="29" y="9"/>
                      <a:pt x="29" y="9"/>
                      <a:pt x="29" y="8"/>
                    </a:cubicBezTo>
                    <a:cubicBezTo>
                      <a:pt x="29" y="8"/>
                      <a:pt x="29" y="8"/>
                      <a:pt x="29" y="8"/>
                    </a:cubicBezTo>
                    <a:cubicBezTo>
                      <a:pt x="29" y="8"/>
                      <a:pt x="29" y="8"/>
                      <a:pt x="29" y="8"/>
                    </a:cubicBezTo>
                    <a:cubicBezTo>
                      <a:pt x="24" y="0"/>
                      <a:pt x="24" y="0"/>
                      <a:pt x="24" y="0"/>
                    </a:cubicBezTo>
                    <a:cubicBezTo>
                      <a:pt x="23" y="0"/>
                      <a:pt x="23" y="0"/>
                      <a:pt x="23" y="0"/>
                    </a:cubicBezTo>
                    <a:cubicBezTo>
                      <a:pt x="7" y="0"/>
                      <a:pt x="7" y="0"/>
                      <a:pt x="7" y="0"/>
                    </a:cubicBezTo>
                    <a:cubicBezTo>
                      <a:pt x="6" y="0"/>
                      <a:pt x="6" y="0"/>
                      <a:pt x="5" y="0"/>
                    </a:cubicBezTo>
                    <a:cubicBezTo>
                      <a:pt x="0" y="8"/>
                      <a:pt x="0" y="8"/>
                      <a:pt x="0" y="8"/>
                    </a:cubicBezTo>
                    <a:cubicBezTo>
                      <a:pt x="0" y="8"/>
                      <a:pt x="0" y="8"/>
                      <a:pt x="0" y="8"/>
                    </a:cubicBezTo>
                    <a:cubicBezTo>
                      <a:pt x="0" y="8"/>
                      <a:pt x="0" y="8"/>
                      <a:pt x="0" y="8"/>
                    </a:cubicBezTo>
                    <a:cubicBezTo>
                      <a:pt x="0" y="9"/>
                      <a:pt x="0" y="9"/>
                      <a:pt x="0" y="9"/>
                    </a:cubicBezTo>
                    <a:close/>
                    <a:moveTo>
                      <a:pt x="19" y="18"/>
                    </a:moveTo>
                    <a:cubicBezTo>
                      <a:pt x="10" y="18"/>
                      <a:pt x="10" y="18"/>
                      <a:pt x="10" y="18"/>
                    </a:cubicBezTo>
                    <a:cubicBezTo>
                      <a:pt x="4" y="10"/>
                      <a:pt x="4" y="10"/>
                      <a:pt x="4" y="10"/>
                    </a:cubicBezTo>
                    <a:cubicBezTo>
                      <a:pt x="25" y="10"/>
                      <a:pt x="25" y="10"/>
                      <a:pt x="25" y="10"/>
                    </a:cubicBezTo>
                    <a:lnTo>
                      <a:pt x="19" y="18"/>
                    </a:lnTo>
                    <a:close/>
                    <a:moveTo>
                      <a:pt x="7" y="2"/>
                    </a:moveTo>
                    <a:cubicBezTo>
                      <a:pt x="22" y="2"/>
                      <a:pt x="22" y="2"/>
                      <a:pt x="22" y="2"/>
                    </a:cubicBezTo>
                    <a:cubicBezTo>
                      <a:pt x="25" y="8"/>
                      <a:pt x="25" y="8"/>
                      <a:pt x="25" y="8"/>
                    </a:cubicBezTo>
                    <a:cubicBezTo>
                      <a:pt x="4" y="8"/>
                      <a:pt x="4" y="8"/>
                      <a:pt x="4" y="8"/>
                    </a:cubicBez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58"/>
              <p:cNvSpPr>
                <a:spLocks/>
              </p:cNvSpPr>
              <p:nvPr/>
            </p:nvSpPr>
            <p:spPr bwMode="auto">
              <a:xfrm>
                <a:off x="6673348" y="2861328"/>
                <a:ext cx="618274" cy="599711"/>
              </a:xfrm>
              <a:custGeom>
                <a:avLst/>
                <a:gdLst>
                  <a:gd name="T0" fmla="*/ 43 w 61"/>
                  <a:gd name="T1" fmla="*/ 0 h 59"/>
                  <a:gd name="T2" fmla="*/ 41 w 61"/>
                  <a:gd name="T3" fmla="*/ 1 h 59"/>
                  <a:gd name="T4" fmla="*/ 42 w 61"/>
                  <a:gd name="T5" fmla="*/ 2 h 59"/>
                  <a:gd name="T6" fmla="*/ 59 w 61"/>
                  <a:gd name="T7" fmla="*/ 28 h 59"/>
                  <a:gd name="T8" fmla="*/ 31 w 61"/>
                  <a:gd name="T9" fmla="*/ 56 h 59"/>
                  <a:gd name="T10" fmla="*/ 3 w 61"/>
                  <a:gd name="T11" fmla="*/ 28 h 59"/>
                  <a:gd name="T12" fmla="*/ 19 w 61"/>
                  <a:gd name="T13" fmla="*/ 2 h 59"/>
                  <a:gd name="T14" fmla="*/ 20 w 61"/>
                  <a:gd name="T15" fmla="*/ 1 h 59"/>
                  <a:gd name="T16" fmla="*/ 18 w 61"/>
                  <a:gd name="T17" fmla="*/ 0 h 59"/>
                  <a:gd name="T18" fmla="*/ 0 w 61"/>
                  <a:gd name="T19" fmla="*/ 28 h 59"/>
                  <a:gd name="T20" fmla="*/ 31 w 61"/>
                  <a:gd name="T21" fmla="*/ 59 h 59"/>
                  <a:gd name="T22" fmla="*/ 61 w 61"/>
                  <a:gd name="T23" fmla="*/ 28 h 59"/>
                  <a:gd name="T24" fmla="*/ 43 w 61"/>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59">
                    <a:moveTo>
                      <a:pt x="43" y="0"/>
                    </a:moveTo>
                    <a:cubicBezTo>
                      <a:pt x="42" y="0"/>
                      <a:pt x="42" y="0"/>
                      <a:pt x="41" y="1"/>
                    </a:cubicBezTo>
                    <a:cubicBezTo>
                      <a:pt x="41" y="1"/>
                      <a:pt x="41" y="2"/>
                      <a:pt x="42" y="2"/>
                    </a:cubicBezTo>
                    <a:cubicBezTo>
                      <a:pt x="52" y="7"/>
                      <a:pt x="59" y="17"/>
                      <a:pt x="59" y="28"/>
                    </a:cubicBezTo>
                    <a:cubicBezTo>
                      <a:pt x="59" y="43"/>
                      <a:pt x="46" y="56"/>
                      <a:pt x="31" y="56"/>
                    </a:cubicBezTo>
                    <a:cubicBezTo>
                      <a:pt x="15" y="56"/>
                      <a:pt x="3" y="43"/>
                      <a:pt x="3" y="28"/>
                    </a:cubicBezTo>
                    <a:cubicBezTo>
                      <a:pt x="3" y="17"/>
                      <a:pt x="9" y="7"/>
                      <a:pt x="19" y="2"/>
                    </a:cubicBezTo>
                    <a:cubicBezTo>
                      <a:pt x="20" y="2"/>
                      <a:pt x="20" y="1"/>
                      <a:pt x="20" y="1"/>
                    </a:cubicBezTo>
                    <a:cubicBezTo>
                      <a:pt x="20" y="0"/>
                      <a:pt x="19" y="0"/>
                      <a:pt x="18" y="0"/>
                    </a:cubicBezTo>
                    <a:cubicBezTo>
                      <a:pt x="7" y="5"/>
                      <a:pt x="0" y="16"/>
                      <a:pt x="0" y="28"/>
                    </a:cubicBezTo>
                    <a:cubicBezTo>
                      <a:pt x="0" y="45"/>
                      <a:pt x="14" y="59"/>
                      <a:pt x="31" y="59"/>
                    </a:cubicBezTo>
                    <a:cubicBezTo>
                      <a:pt x="48" y="59"/>
                      <a:pt x="61" y="45"/>
                      <a:pt x="61" y="28"/>
                    </a:cubicBezTo>
                    <a:cubicBezTo>
                      <a:pt x="61" y="16"/>
                      <a:pt x="54" y="5"/>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59"/>
              <p:cNvSpPr>
                <a:spLocks noEditPoints="1"/>
              </p:cNvSpPr>
              <p:nvPr/>
            </p:nvSpPr>
            <p:spPr bwMode="auto">
              <a:xfrm>
                <a:off x="6754737" y="2911305"/>
                <a:ext cx="455496" cy="468346"/>
              </a:xfrm>
              <a:custGeom>
                <a:avLst/>
                <a:gdLst>
                  <a:gd name="T0" fmla="*/ 0 w 45"/>
                  <a:gd name="T1" fmla="*/ 23 h 46"/>
                  <a:gd name="T2" fmla="*/ 23 w 45"/>
                  <a:gd name="T3" fmla="*/ 46 h 46"/>
                  <a:gd name="T4" fmla="*/ 45 w 45"/>
                  <a:gd name="T5" fmla="*/ 23 h 46"/>
                  <a:gd name="T6" fmla="*/ 23 w 45"/>
                  <a:gd name="T7" fmla="*/ 0 h 46"/>
                  <a:gd name="T8" fmla="*/ 0 w 45"/>
                  <a:gd name="T9" fmla="*/ 23 h 46"/>
                  <a:gd name="T10" fmla="*/ 43 w 45"/>
                  <a:gd name="T11" fmla="*/ 23 h 46"/>
                  <a:gd name="T12" fmla="*/ 23 w 45"/>
                  <a:gd name="T13" fmla="*/ 43 h 46"/>
                  <a:gd name="T14" fmla="*/ 3 w 45"/>
                  <a:gd name="T15" fmla="*/ 23 h 46"/>
                  <a:gd name="T16" fmla="*/ 23 w 45"/>
                  <a:gd name="T17" fmla="*/ 3 h 46"/>
                  <a:gd name="T18" fmla="*/ 43 w 45"/>
                  <a:gd name="T1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0" y="23"/>
                    </a:moveTo>
                    <a:cubicBezTo>
                      <a:pt x="0" y="35"/>
                      <a:pt x="10" y="46"/>
                      <a:pt x="23" y="46"/>
                    </a:cubicBezTo>
                    <a:cubicBezTo>
                      <a:pt x="35" y="46"/>
                      <a:pt x="45" y="35"/>
                      <a:pt x="45" y="23"/>
                    </a:cubicBezTo>
                    <a:cubicBezTo>
                      <a:pt x="45" y="10"/>
                      <a:pt x="35" y="0"/>
                      <a:pt x="23" y="0"/>
                    </a:cubicBezTo>
                    <a:cubicBezTo>
                      <a:pt x="10" y="0"/>
                      <a:pt x="0" y="10"/>
                      <a:pt x="0" y="23"/>
                    </a:cubicBezTo>
                    <a:close/>
                    <a:moveTo>
                      <a:pt x="43" y="23"/>
                    </a:moveTo>
                    <a:cubicBezTo>
                      <a:pt x="43" y="34"/>
                      <a:pt x="34" y="43"/>
                      <a:pt x="23" y="43"/>
                    </a:cubicBezTo>
                    <a:cubicBezTo>
                      <a:pt x="12" y="43"/>
                      <a:pt x="3" y="34"/>
                      <a:pt x="3" y="23"/>
                    </a:cubicBezTo>
                    <a:cubicBezTo>
                      <a:pt x="3" y="12"/>
                      <a:pt x="12" y="3"/>
                      <a:pt x="23" y="3"/>
                    </a:cubicBezTo>
                    <a:cubicBezTo>
                      <a:pt x="34" y="3"/>
                      <a:pt x="43" y="12"/>
                      <a:pt x="4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4" name="Group 3123"/>
            <p:cNvGrpSpPr/>
            <p:nvPr/>
          </p:nvGrpSpPr>
          <p:grpSpPr>
            <a:xfrm>
              <a:off x="6536472" y="3263299"/>
              <a:ext cx="644111" cy="638442"/>
              <a:chOff x="1817113" y="2647146"/>
              <a:chExt cx="811038" cy="803899"/>
            </a:xfrm>
            <a:solidFill>
              <a:srgbClr val="767676"/>
            </a:solidFill>
          </p:grpSpPr>
          <p:sp>
            <p:nvSpPr>
              <p:cNvPr id="75" name="Freeform 65"/>
              <p:cNvSpPr>
                <a:spLocks noEditPoints="1"/>
              </p:cNvSpPr>
              <p:nvPr/>
            </p:nvSpPr>
            <p:spPr bwMode="auto">
              <a:xfrm>
                <a:off x="2101262" y="3014113"/>
                <a:ext cx="161351" cy="162779"/>
              </a:xfrm>
              <a:custGeom>
                <a:avLst/>
                <a:gdLst>
                  <a:gd name="T0" fmla="*/ 8 w 16"/>
                  <a:gd name="T1" fmla="*/ 0 h 16"/>
                  <a:gd name="T2" fmla="*/ 2 w 16"/>
                  <a:gd name="T3" fmla="*/ 3 h 16"/>
                  <a:gd name="T4" fmla="*/ 0 w 16"/>
                  <a:gd name="T5" fmla="*/ 8 h 16"/>
                  <a:gd name="T6" fmla="*/ 2 w 16"/>
                  <a:gd name="T7" fmla="*/ 14 h 16"/>
                  <a:gd name="T8" fmla="*/ 8 w 16"/>
                  <a:gd name="T9" fmla="*/ 16 h 16"/>
                  <a:gd name="T10" fmla="*/ 14 w 16"/>
                  <a:gd name="T11" fmla="*/ 14 h 16"/>
                  <a:gd name="T12" fmla="*/ 16 w 16"/>
                  <a:gd name="T13" fmla="*/ 8 h 16"/>
                  <a:gd name="T14" fmla="*/ 14 w 16"/>
                  <a:gd name="T15" fmla="*/ 3 h 16"/>
                  <a:gd name="T16" fmla="*/ 8 w 16"/>
                  <a:gd name="T17" fmla="*/ 0 h 16"/>
                  <a:gd name="T18" fmla="*/ 12 w 16"/>
                  <a:gd name="T19" fmla="*/ 12 h 16"/>
                  <a:gd name="T20" fmla="*/ 8 w 16"/>
                  <a:gd name="T21" fmla="*/ 14 h 16"/>
                  <a:gd name="T22" fmla="*/ 4 w 16"/>
                  <a:gd name="T23" fmla="*/ 12 h 16"/>
                  <a:gd name="T24" fmla="*/ 3 w 16"/>
                  <a:gd name="T25" fmla="*/ 8 h 16"/>
                  <a:gd name="T26" fmla="*/ 4 w 16"/>
                  <a:gd name="T27" fmla="*/ 4 h 16"/>
                  <a:gd name="T28" fmla="*/ 8 w 16"/>
                  <a:gd name="T29" fmla="*/ 3 h 16"/>
                  <a:gd name="T30" fmla="*/ 12 w 16"/>
                  <a:gd name="T31" fmla="*/ 4 h 16"/>
                  <a:gd name="T32" fmla="*/ 13 w 16"/>
                  <a:gd name="T33" fmla="*/ 8 h 16"/>
                  <a:gd name="T34" fmla="*/ 12 w 16"/>
                  <a:gd name="T3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6">
                    <a:moveTo>
                      <a:pt x="8" y="0"/>
                    </a:moveTo>
                    <a:cubicBezTo>
                      <a:pt x="6" y="0"/>
                      <a:pt x="4" y="1"/>
                      <a:pt x="2" y="3"/>
                    </a:cubicBezTo>
                    <a:cubicBezTo>
                      <a:pt x="1" y="4"/>
                      <a:pt x="0" y="6"/>
                      <a:pt x="0" y="8"/>
                    </a:cubicBezTo>
                    <a:cubicBezTo>
                      <a:pt x="0" y="10"/>
                      <a:pt x="1" y="12"/>
                      <a:pt x="2" y="14"/>
                    </a:cubicBezTo>
                    <a:cubicBezTo>
                      <a:pt x="4" y="15"/>
                      <a:pt x="6" y="16"/>
                      <a:pt x="8" y="16"/>
                    </a:cubicBezTo>
                    <a:cubicBezTo>
                      <a:pt x="10" y="16"/>
                      <a:pt x="12" y="15"/>
                      <a:pt x="14" y="14"/>
                    </a:cubicBezTo>
                    <a:cubicBezTo>
                      <a:pt x="15" y="12"/>
                      <a:pt x="16" y="10"/>
                      <a:pt x="16" y="8"/>
                    </a:cubicBezTo>
                    <a:cubicBezTo>
                      <a:pt x="16" y="6"/>
                      <a:pt x="15" y="4"/>
                      <a:pt x="14" y="3"/>
                    </a:cubicBezTo>
                    <a:cubicBezTo>
                      <a:pt x="12" y="1"/>
                      <a:pt x="10" y="0"/>
                      <a:pt x="8" y="0"/>
                    </a:cubicBezTo>
                    <a:close/>
                    <a:moveTo>
                      <a:pt x="12" y="12"/>
                    </a:moveTo>
                    <a:cubicBezTo>
                      <a:pt x="11" y="13"/>
                      <a:pt x="9" y="14"/>
                      <a:pt x="8" y="14"/>
                    </a:cubicBezTo>
                    <a:cubicBezTo>
                      <a:pt x="7" y="14"/>
                      <a:pt x="5" y="13"/>
                      <a:pt x="4" y="12"/>
                    </a:cubicBezTo>
                    <a:cubicBezTo>
                      <a:pt x="3" y="11"/>
                      <a:pt x="3" y="10"/>
                      <a:pt x="3" y="8"/>
                    </a:cubicBezTo>
                    <a:cubicBezTo>
                      <a:pt x="3" y="7"/>
                      <a:pt x="3" y="5"/>
                      <a:pt x="4" y="4"/>
                    </a:cubicBezTo>
                    <a:cubicBezTo>
                      <a:pt x="5" y="3"/>
                      <a:pt x="7" y="3"/>
                      <a:pt x="8" y="3"/>
                    </a:cubicBezTo>
                    <a:cubicBezTo>
                      <a:pt x="9" y="3"/>
                      <a:pt x="11" y="3"/>
                      <a:pt x="12" y="4"/>
                    </a:cubicBezTo>
                    <a:cubicBezTo>
                      <a:pt x="13" y="5"/>
                      <a:pt x="13" y="7"/>
                      <a:pt x="13" y="8"/>
                    </a:cubicBezTo>
                    <a:cubicBezTo>
                      <a:pt x="13" y="10"/>
                      <a:pt x="13" y="11"/>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6"/>
              <p:cNvSpPr>
                <a:spLocks/>
              </p:cNvSpPr>
              <p:nvPr/>
            </p:nvSpPr>
            <p:spPr bwMode="auto">
              <a:xfrm>
                <a:off x="1928488" y="3226867"/>
                <a:ext cx="121371" cy="122798"/>
              </a:xfrm>
              <a:custGeom>
                <a:avLst/>
                <a:gdLst>
                  <a:gd name="T0" fmla="*/ 2 w 12"/>
                  <a:gd name="T1" fmla="*/ 1 h 12"/>
                  <a:gd name="T2" fmla="*/ 0 w 12"/>
                  <a:gd name="T3" fmla="*/ 1 h 12"/>
                  <a:gd name="T4" fmla="*/ 0 w 12"/>
                  <a:gd name="T5" fmla="*/ 2 h 12"/>
                  <a:gd name="T6" fmla="*/ 10 w 12"/>
                  <a:gd name="T7" fmla="*/ 12 h 12"/>
                  <a:gd name="T8" fmla="*/ 11 w 12"/>
                  <a:gd name="T9" fmla="*/ 12 h 12"/>
                  <a:gd name="T10" fmla="*/ 12 w 12"/>
                  <a:gd name="T11" fmla="*/ 12 h 12"/>
                  <a:gd name="T12" fmla="*/ 12 w 12"/>
                  <a:gd name="T13" fmla="*/ 10 h 12"/>
                  <a:gd name="T14" fmla="*/ 2 w 1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2" y="1"/>
                    </a:moveTo>
                    <a:cubicBezTo>
                      <a:pt x="2" y="0"/>
                      <a:pt x="1" y="0"/>
                      <a:pt x="0" y="1"/>
                    </a:cubicBezTo>
                    <a:cubicBezTo>
                      <a:pt x="0" y="1"/>
                      <a:pt x="0" y="2"/>
                      <a:pt x="0" y="2"/>
                    </a:cubicBezTo>
                    <a:cubicBezTo>
                      <a:pt x="10" y="12"/>
                      <a:pt x="10" y="12"/>
                      <a:pt x="10" y="12"/>
                    </a:cubicBezTo>
                    <a:cubicBezTo>
                      <a:pt x="10" y="12"/>
                      <a:pt x="10" y="12"/>
                      <a:pt x="11" y="12"/>
                    </a:cubicBezTo>
                    <a:cubicBezTo>
                      <a:pt x="11" y="12"/>
                      <a:pt x="11" y="12"/>
                      <a:pt x="12" y="12"/>
                    </a:cubicBezTo>
                    <a:cubicBezTo>
                      <a:pt x="12" y="11"/>
                      <a:pt x="12" y="11"/>
                      <a:pt x="12" y="10"/>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7"/>
              <p:cNvSpPr>
                <a:spLocks noEditPoints="1"/>
              </p:cNvSpPr>
              <p:nvPr/>
            </p:nvSpPr>
            <p:spPr bwMode="auto">
              <a:xfrm>
                <a:off x="1817113" y="2647146"/>
                <a:ext cx="811038" cy="803899"/>
              </a:xfrm>
              <a:custGeom>
                <a:avLst/>
                <a:gdLst>
                  <a:gd name="T0" fmla="*/ 80 w 80"/>
                  <a:gd name="T1" fmla="*/ 11 h 79"/>
                  <a:gd name="T2" fmla="*/ 80 w 80"/>
                  <a:gd name="T3" fmla="*/ 9 h 79"/>
                  <a:gd name="T4" fmla="*/ 69 w 80"/>
                  <a:gd name="T5" fmla="*/ 1 h 79"/>
                  <a:gd name="T6" fmla="*/ 65 w 80"/>
                  <a:gd name="T7" fmla="*/ 1 h 79"/>
                  <a:gd name="T8" fmla="*/ 63 w 80"/>
                  <a:gd name="T9" fmla="*/ 2 h 79"/>
                  <a:gd name="T10" fmla="*/ 62 w 80"/>
                  <a:gd name="T11" fmla="*/ 8 h 79"/>
                  <a:gd name="T12" fmla="*/ 58 w 80"/>
                  <a:gd name="T13" fmla="*/ 6 h 79"/>
                  <a:gd name="T14" fmla="*/ 60 w 80"/>
                  <a:gd name="T15" fmla="*/ 10 h 79"/>
                  <a:gd name="T16" fmla="*/ 56 w 80"/>
                  <a:gd name="T17" fmla="*/ 15 h 79"/>
                  <a:gd name="T18" fmla="*/ 57 w 80"/>
                  <a:gd name="T19" fmla="*/ 17 h 79"/>
                  <a:gd name="T20" fmla="*/ 36 w 80"/>
                  <a:gd name="T21" fmla="*/ 26 h 79"/>
                  <a:gd name="T22" fmla="*/ 3 w 80"/>
                  <a:gd name="T23" fmla="*/ 46 h 79"/>
                  <a:gd name="T24" fmla="*/ 26 w 80"/>
                  <a:gd name="T25" fmla="*/ 79 h 79"/>
                  <a:gd name="T26" fmla="*/ 43 w 80"/>
                  <a:gd name="T27" fmla="*/ 58 h 79"/>
                  <a:gd name="T28" fmla="*/ 52 w 80"/>
                  <a:gd name="T29" fmla="*/ 35 h 79"/>
                  <a:gd name="T30" fmla="*/ 64 w 80"/>
                  <a:gd name="T31" fmla="*/ 24 h 79"/>
                  <a:gd name="T32" fmla="*/ 66 w 80"/>
                  <a:gd name="T33" fmla="*/ 24 h 79"/>
                  <a:gd name="T34" fmla="*/ 73 w 80"/>
                  <a:gd name="T35" fmla="*/ 23 h 79"/>
                  <a:gd name="T36" fmla="*/ 75 w 80"/>
                  <a:gd name="T37" fmla="*/ 23 h 79"/>
                  <a:gd name="T38" fmla="*/ 72 w 80"/>
                  <a:gd name="T39" fmla="*/ 18 h 79"/>
                  <a:gd name="T40" fmla="*/ 78 w 80"/>
                  <a:gd name="T41" fmla="*/ 18 h 79"/>
                  <a:gd name="T42" fmla="*/ 80 w 80"/>
                  <a:gd name="T43" fmla="*/ 18 h 79"/>
                  <a:gd name="T44" fmla="*/ 77 w 80"/>
                  <a:gd name="T45" fmla="*/ 13 h 79"/>
                  <a:gd name="T46" fmla="*/ 65 w 80"/>
                  <a:gd name="T47" fmla="*/ 21 h 79"/>
                  <a:gd name="T48" fmla="*/ 63 w 80"/>
                  <a:gd name="T49" fmla="*/ 21 h 79"/>
                  <a:gd name="T50" fmla="*/ 49 w 80"/>
                  <a:gd name="T51" fmla="*/ 36 h 79"/>
                  <a:gd name="T52" fmla="*/ 42 w 80"/>
                  <a:gd name="T53" fmla="*/ 56 h 79"/>
                  <a:gd name="T54" fmla="*/ 41 w 80"/>
                  <a:gd name="T55" fmla="*/ 57 h 79"/>
                  <a:gd name="T56" fmla="*/ 26 w 80"/>
                  <a:gd name="T57" fmla="*/ 76 h 79"/>
                  <a:gd name="T58" fmla="*/ 5 w 80"/>
                  <a:gd name="T59" fmla="*/ 47 h 79"/>
                  <a:gd name="T60" fmla="*/ 23 w 80"/>
                  <a:gd name="T61" fmla="*/ 40 h 79"/>
                  <a:gd name="T62" fmla="*/ 25 w 80"/>
                  <a:gd name="T63" fmla="*/ 39 h 79"/>
                  <a:gd name="T64" fmla="*/ 44 w 80"/>
                  <a:gd name="T65" fmla="*/ 31 h 79"/>
                  <a:gd name="T66" fmla="*/ 60 w 80"/>
                  <a:gd name="T67" fmla="*/ 18 h 79"/>
                  <a:gd name="T68" fmla="*/ 60 w 80"/>
                  <a:gd name="T69" fmla="*/ 16 h 79"/>
                  <a:gd name="T70" fmla="*/ 63 w 80"/>
                  <a:gd name="T71" fmla="*/ 11 h 79"/>
                  <a:gd name="T72" fmla="*/ 63 w 80"/>
                  <a:gd name="T73" fmla="*/ 11 h 79"/>
                  <a:gd name="T74" fmla="*/ 77 w 80"/>
                  <a:gd name="T75" fmla="*/ 10 h 79"/>
                  <a:gd name="T76" fmla="*/ 75 w 80"/>
                  <a:gd name="T77" fmla="*/ 12 h 79"/>
                  <a:gd name="T78" fmla="*/ 69 w 80"/>
                  <a:gd name="T79" fmla="*/ 17 h 79"/>
                  <a:gd name="T80" fmla="*/ 69 w 80"/>
                  <a:gd name="T8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79">
                    <a:moveTo>
                      <a:pt x="77" y="13"/>
                    </a:moveTo>
                    <a:cubicBezTo>
                      <a:pt x="80" y="11"/>
                      <a:pt x="80" y="11"/>
                      <a:pt x="80" y="11"/>
                    </a:cubicBezTo>
                    <a:cubicBezTo>
                      <a:pt x="80" y="11"/>
                      <a:pt x="80" y="10"/>
                      <a:pt x="80" y="10"/>
                    </a:cubicBezTo>
                    <a:cubicBezTo>
                      <a:pt x="80" y="10"/>
                      <a:pt x="80" y="9"/>
                      <a:pt x="80" y="9"/>
                    </a:cubicBezTo>
                    <a:cubicBezTo>
                      <a:pt x="71" y="1"/>
                      <a:pt x="71" y="1"/>
                      <a:pt x="71" y="1"/>
                    </a:cubicBezTo>
                    <a:cubicBezTo>
                      <a:pt x="71" y="0"/>
                      <a:pt x="70" y="0"/>
                      <a:pt x="69" y="1"/>
                    </a:cubicBezTo>
                    <a:cubicBezTo>
                      <a:pt x="67" y="3"/>
                      <a:pt x="67" y="3"/>
                      <a:pt x="67" y="3"/>
                    </a:cubicBezTo>
                    <a:cubicBezTo>
                      <a:pt x="65" y="1"/>
                      <a:pt x="65" y="1"/>
                      <a:pt x="65" y="1"/>
                    </a:cubicBezTo>
                    <a:cubicBezTo>
                      <a:pt x="64" y="0"/>
                      <a:pt x="63" y="0"/>
                      <a:pt x="63" y="1"/>
                    </a:cubicBezTo>
                    <a:cubicBezTo>
                      <a:pt x="62" y="1"/>
                      <a:pt x="62" y="2"/>
                      <a:pt x="63" y="2"/>
                    </a:cubicBezTo>
                    <a:cubicBezTo>
                      <a:pt x="65" y="5"/>
                      <a:pt x="65" y="5"/>
                      <a:pt x="65" y="5"/>
                    </a:cubicBezTo>
                    <a:cubicBezTo>
                      <a:pt x="62" y="8"/>
                      <a:pt x="62" y="8"/>
                      <a:pt x="62" y="8"/>
                    </a:cubicBezTo>
                    <a:cubicBezTo>
                      <a:pt x="60" y="6"/>
                      <a:pt x="60" y="6"/>
                      <a:pt x="60" y="6"/>
                    </a:cubicBezTo>
                    <a:cubicBezTo>
                      <a:pt x="59" y="5"/>
                      <a:pt x="58" y="5"/>
                      <a:pt x="58" y="6"/>
                    </a:cubicBezTo>
                    <a:cubicBezTo>
                      <a:pt x="57" y="6"/>
                      <a:pt x="57" y="7"/>
                      <a:pt x="58" y="7"/>
                    </a:cubicBezTo>
                    <a:cubicBezTo>
                      <a:pt x="60" y="10"/>
                      <a:pt x="60" y="10"/>
                      <a:pt x="60" y="10"/>
                    </a:cubicBezTo>
                    <a:cubicBezTo>
                      <a:pt x="56" y="14"/>
                      <a:pt x="56" y="14"/>
                      <a:pt x="56" y="14"/>
                    </a:cubicBezTo>
                    <a:cubicBezTo>
                      <a:pt x="56" y="14"/>
                      <a:pt x="56" y="15"/>
                      <a:pt x="56" y="15"/>
                    </a:cubicBezTo>
                    <a:cubicBezTo>
                      <a:pt x="56" y="15"/>
                      <a:pt x="56" y="16"/>
                      <a:pt x="56" y="16"/>
                    </a:cubicBezTo>
                    <a:cubicBezTo>
                      <a:pt x="57" y="17"/>
                      <a:pt x="57" y="17"/>
                      <a:pt x="57" y="17"/>
                    </a:cubicBezTo>
                    <a:cubicBezTo>
                      <a:pt x="45" y="28"/>
                      <a:pt x="45" y="28"/>
                      <a:pt x="45" y="28"/>
                    </a:cubicBezTo>
                    <a:cubicBezTo>
                      <a:pt x="42" y="27"/>
                      <a:pt x="39" y="26"/>
                      <a:pt x="36" y="26"/>
                    </a:cubicBezTo>
                    <a:cubicBezTo>
                      <a:pt x="29" y="26"/>
                      <a:pt x="24" y="30"/>
                      <a:pt x="22" y="37"/>
                    </a:cubicBezTo>
                    <a:cubicBezTo>
                      <a:pt x="13" y="35"/>
                      <a:pt x="6" y="39"/>
                      <a:pt x="3" y="46"/>
                    </a:cubicBezTo>
                    <a:cubicBezTo>
                      <a:pt x="0" y="54"/>
                      <a:pt x="2" y="64"/>
                      <a:pt x="9" y="71"/>
                    </a:cubicBezTo>
                    <a:cubicBezTo>
                      <a:pt x="14" y="76"/>
                      <a:pt x="20" y="79"/>
                      <a:pt x="26" y="79"/>
                    </a:cubicBezTo>
                    <a:cubicBezTo>
                      <a:pt x="32" y="79"/>
                      <a:pt x="37" y="77"/>
                      <a:pt x="40" y="73"/>
                    </a:cubicBezTo>
                    <a:cubicBezTo>
                      <a:pt x="42" y="70"/>
                      <a:pt x="45" y="65"/>
                      <a:pt x="43" y="58"/>
                    </a:cubicBezTo>
                    <a:cubicBezTo>
                      <a:pt x="48" y="57"/>
                      <a:pt x="52" y="54"/>
                      <a:pt x="53" y="50"/>
                    </a:cubicBezTo>
                    <a:cubicBezTo>
                      <a:pt x="55" y="46"/>
                      <a:pt x="55" y="40"/>
                      <a:pt x="52" y="35"/>
                    </a:cubicBezTo>
                    <a:cubicBezTo>
                      <a:pt x="64" y="24"/>
                      <a:pt x="64" y="24"/>
                      <a:pt x="64" y="24"/>
                    </a:cubicBezTo>
                    <a:cubicBezTo>
                      <a:pt x="64" y="24"/>
                      <a:pt x="64" y="24"/>
                      <a:pt x="64" y="24"/>
                    </a:cubicBezTo>
                    <a:cubicBezTo>
                      <a:pt x="65" y="25"/>
                      <a:pt x="65" y="25"/>
                      <a:pt x="65" y="25"/>
                    </a:cubicBezTo>
                    <a:cubicBezTo>
                      <a:pt x="66" y="25"/>
                      <a:pt x="66" y="25"/>
                      <a:pt x="66" y="24"/>
                    </a:cubicBezTo>
                    <a:cubicBezTo>
                      <a:pt x="70" y="20"/>
                      <a:pt x="70" y="20"/>
                      <a:pt x="70" y="20"/>
                    </a:cubicBezTo>
                    <a:cubicBezTo>
                      <a:pt x="73" y="23"/>
                      <a:pt x="73" y="23"/>
                      <a:pt x="73" y="23"/>
                    </a:cubicBezTo>
                    <a:cubicBezTo>
                      <a:pt x="73" y="23"/>
                      <a:pt x="73" y="23"/>
                      <a:pt x="74" y="23"/>
                    </a:cubicBezTo>
                    <a:cubicBezTo>
                      <a:pt x="74" y="23"/>
                      <a:pt x="74" y="23"/>
                      <a:pt x="75" y="23"/>
                    </a:cubicBezTo>
                    <a:cubicBezTo>
                      <a:pt x="75" y="22"/>
                      <a:pt x="75" y="21"/>
                      <a:pt x="75" y="21"/>
                    </a:cubicBezTo>
                    <a:cubicBezTo>
                      <a:pt x="72" y="18"/>
                      <a:pt x="72" y="18"/>
                      <a:pt x="72" y="18"/>
                    </a:cubicBezTo>
                    <a:cubicBezTo>
                      <a:pt x="75" y="15"/>
                      <a:pt x="75" y="15"/>
                      <a:pt x="75" y="15"/>
                    </a:cubicBezTo>
                    <a:cubicBezTo>
                      <a:pt x="78" y="18"/>
                      <a:pt x="78" y="18"/>
                      <a:pt x="78" y="18"/>
                    </a:cubicBezTo>
                    <a:cubicBezTo>
                      <a:pt x="78" y="18"/>
                      <a:pt x="78" y="18"/>
                      <a:pt x="79" y="18"/>
                    </a:cubicBezTo>
                    <a:cubicBezTo>
                      <a:pt x="79" y="18"/>
                      <a:pt x="80" y="18"/>
                      <a:pt x="80" y="18"/>
                    </a:cubicBezTo>
                    <a:cubicBezTo>
                      <a:pt x="80" y="17"/>
                      <a:pt x="80" y="16"/>
                      <a:pt x="80" y="16"/>
                    </a:cubicBezTo>
                    <a:lnTo>
                      <a:pt x="77" y="13"/>
                    </a:lnTo>
                    <a:close/>
                    <a:moveTo>
                      <a:pt x="65" y="21"/>
                    </a:moveTo>
                    <a:cubicBezTo>
                      <a:pt x="65" y="21"/>
                      <a:pt x="65" y="21"/>
                      <a:pt x="65" y="21"/>
                    </a:cubicBezTo>
                    <a:cubicBezTo>
                      <a:pt x="64" y="20"/>
                      <a:pt x="64" y="20"/>
                      <a:pt x="64" y="20"/>
                    </a:cubicBezTo>
                    <a:cubicBezTo>
                      <a:pt x="63" y="20"/>
                      <a:pt x="63" y="20"/>
                      <a:pt x="63" y="21"/>
                    </a:cubicBezTo>
                    <a:cubicBezTo>
                      <a:pt x="49" y="34"/>
                      <a:pt x="49" y="34"/>
                      <a:pt x="49" y="34"/>
                    </a:cubicBezTo>
                    <a:cubicBezTo>
                      <a:pt x="49" y="35"/>
                      <a:pt x="49" y="35"/>
                      <a:pt x="49" y="36"/>
                    </a:cubicBezTo>
                    <a:cubicBezTo>
                      <a:pt x="52" y="40"/>
                      <a:pt x="53" y="45"/>
                      <a:pt x="51" y="49"/>
                    </a:cubicBezTo>
                    <a:cubicBezTo>
                      <a:pt x="49" y="53"/>
                      <a:pt x="46" y="55"/>
                      <a:pt x="42" y="56"/>
                    </a:cubicBezTo>
                    <a:cubicBezTo>
                      <a:pt x="41" y="56"/>
                      <a:pt x="41" y="56"/>
                      <a:pt x="41" y="56"/>
                    </a:cubicBezTo>
                    <a:cubicBezTo>
                      <a:pt x="41" y="56"/>
                      <a:pt x="40" y="57"/>
                      <a:pt x="41" y="57"/>
                    </a:cubicBezTo>
                    <a:cubicBezTo>
                      <a:pt x="42" y="63"/>
                      <a:pt x="41" y="68"/>
                      <a:pt x="38" y="71"/>
                    </a:cubicBezTo>
                    <a:cubicBezTo>
                      <a:pt x="35" y="74"/>
                      <a:pt x="31" y="76"/>
                      <a:pt x="26" y="76"/>
                    </a:cubicBezTo>
                    <a:cubicBezTo>
                      <a:pt x="21" y="76"/>
                      <a:pt x="15" y="74"/>
                      <a:pt x="11" y="69"/>
                    </a:cubicBezTo>
                    <a:cubicBezTo>
                      <a:pt x="5" y="63"/>
                      <a:pt x="2" y="54"/>
                      <a:pt x="5" y="47"/>
                    </a:cubicBezTo>
                    <a:cubicBezTo>
                      <a:pt x="7" y="42"/>
                      <a:pt x="12" y="39"/>
                      <a:pt x="18" y="39"/>
                    </a:cubicBezTo>
                    <a:cubicBezTo>
                      <a:pt x="20" y="39"/>
                      <a:pt x="21" y="39"/>
                      <a:pt x="23" y="40"/>
                    </a:cubicBezTo>
                    <a:cubicBezTo>
                      <a:pt x="23" y="40"/>
                      <a:pt x="24" y="40"/>
                      <a:pt x="24" y="40"/>
                    </a:cubicBezTo>
                    <a:cubicBezTo>
                      <a:pt x="24" y="39"/>
                      <a:pt x="25" y="39"/>
                      <a:pt x="25" y="39"/>
                    </a:cubicBezTo>
                    <a:cubicBezTo>
                      <a:pt x="25" y="33"/>
                      <a:pt x="30" y="28"/>
                      <a:pt x="36" y="28"/>
                    </a:cubicBezTo>
                    <a:cubicBezTo>
                      <a:pt x="39" y="28"/>
                      <a:pt x="42" y="29"/>
                      <a:pt x="44" y="31"/>
                    </a:cubicBezTo>
                    <a:cubicBezTo>
                      <a:pt x="45" y="31"/>
                      <a:pt x="46" y="31"/>
                      <a:pt x="46" y="31"/>
                    </a:cubicBezTo>
                    <a:cubicBezTo>
                      <a:pt x="60" y="18"/>
                      <a:pt x="60" y="18"/>
                      <a:pt x="60" y="18"/>
                    </a:cubicBezTo>
                    <a:cubicBezTo>
                      <a:pt x="60" y="17"/>
                      <a:pt x="60" y="17"/>
                      <a:pt x="60" y="17"/>
                    </a:cubicBezTo>
                    <a:cubicBezTo>
                      <a:pt x="60" y="16"/>
                      <a:pt x="60" y="16"/>
                      <a:pt x="60" y="16"/>
                    </a:cubicBezTo>
                    <a:cubicBezTo>
                      <a:pt x="59" y="15"/>
                      <a:pt x="59" y="15"/>
                      <a:pt x="59" y="15"/>
                    </a:cubicBezTo>
                    <a:cubicBezTo>
                      <a:pt x="63" y="11"/>
                      <a:pt x="63" y="11"/>
                      <a:pt x="63" y="11"/>
                    </a:cubicBezTo>
                    <a:cubicBezTo>
                      <a:pt x="63" y="11"/>
                      <a:pt x="63" y="11"/>
                      <a:pt x="63" y="11"/>
                    </a:cubicBezTo>
                    <a:cubicBezTo>
                      <a:pt x="63" y="11"/>
                      <a:pt x="63" y="11"/>
                      <a:pt x="63" y="11"/>
                    </a:cubicBezTo>
                    <a:cubicBezTo>
                      <a:pt x="70" y="3"/>
                      <a:pt x="70" y="3"/>
                      <a:pt x="70" y="3"/>
                    </a:cubicBezTo>
                    <a:cubicBezTo>
                      <a:pt x="77" y="10"/>
                      <a:pt x="77" y="10"/>
                      <a:pt x="77" y="10"/>
                    </a:cubicBezTo>
                    <a:cubicBezTo>
                      <a:pt x="75" y="12"/>
                      <a:pt x="75" y="12"/>
                      <a:pt x="75" y="12"/>
                    </a:cubicBezTo>
                    <a:cubicBezTo>
                      <a:pt x="75" y="12"/>
                      <a:pt x="75" y="12"/>
                      <a:pt x="75" y="12"/>
                    </a:cubicBezTo>
                    <a:cubicBezTo>
                      <a:pt x="75" y="12"/>
                      <a:pt x="75" y="12"/>
                      <a:pt x="75" y="12"/>
                    </a:cubicBezTo>
                    <a:cubicBezTo>
                      <a:pt x="69" y="17"/>
                      <a:pt x="69" y="17"/>
                      <a:pt x="69" y="17"/>
                    </a:cubicBezTo>
                    <a:cubicBezTo>
                      <a:pt x="69" y="17"/>
                      <a:pt x="69" y="17"/>
                      <a:pt x="69" y="17"/>
                    </a:cubicBezTo>
                    <a:cubicBezTo>
                      <a:pt x="69" y="17"/>
                      <a:pt x="69" y="17"/>
                      <a:pt x="69" y="17"/>
                    </a:cubicBezTo>
                    <a:lnTo>
                      <a:pt x="6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0" name="Group 5139"/>
            <p:cNvGrpSpPr/>
            <p:nvPr/>
          </p:nvGrpSpPr>
          <p:grpSpPr>
            <a:xfrm>
              <a:off x="4701644" y="3269555"/>
              <a:ext cx="627032" cy="625930"/>
              <a:chOff x="4585098" y="4367219"/>
              <a:chExt cx="903289" cy="901702"/>
            </a:xfrm>
            <a:solidFill>
              <a:srgbClr val="767676"/>
            </a:solidFill>
          </p:grpSpPr>
          <p:sp>
            <p:nvSpPr>
              <p:cNvPr id="5124" name="Freeform 8"/>
              <p:cNvSpPr>
                <a:spLocks/>
              </p:cNvSpPr>
              <p:nvPr/>
            </p:nvSpPr>
            <p:spPr bwMode="auto">
              <a:xfrm>
                <a:off x="4585098" y="5235583"/>
                <a:ext cx="903289" cy="33338"/>
              </a:xfrm>
              <a:custGeom>
                <a:avLst/>
                <a:gdLst>
                  <a:gd name="T0" fmla="*/ 79 w 80"/>
                  <a:gd name="T1" fmla="*/ 0 h 3"/>
                  <a:gd name="T2" fmla="*/ 1 w 80"/>
                  <a:gd name="T3" fmla="*/ 0 h 3"/>
                  <a:gd name="T4" fmla="*/ 0 w 80"/>
                  <a:gd name="T5" fmla="*/ 2 h 3"/>
                  <a:gd name="T6" fmla="*/ 1 w 80"/>
                  <a:gd name="T7" fmla="*/ 3 h 3"/>
                  <a:gd name="T8" fmla="*/ 79 w 80"/>
                  <a:gd name="T9" fmla="*/ 3 h 3"/>
                  <a:gd name="T10" fmla="*/ 80 w 80"/>
                  <a:gd name="T11" fmla="*/ 2 h 3"/>
                  <a:gd name="T12" fmla="*/ 79 w 8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0" h="3">
                    <a:moveTo>
                      <a:pt x="79" y="0"/>
                    </a:moveTo>
                    <a:cubicBezTo>
                      <a:pt x="1" y="0"/>
                      <a:pt x="1" y="0"/>
                      <a:pt x="1" y="0"/>
                    </a:cubicBezTo>
                    <a:cubicBezTo>
                      <a:pt x="0" y="0"/>
                      <a:pt x="0" y="1"/>
                      <a:pt x="0" y="2"/>
                    </a:cubicBezTo>
                    <a:cubicBezTo>
                      <a:pt x="0" y="2"/>
                      <a:pt x="0" y="3"/>
                      <a:pt x="1" y="3"/>
                    </a:cubicBezTo>
                    <a:cubicBezTo>
                      <a:pt x="79" y="3"/>
                      <a:pt x="79" y="3"/>
                      <a:pt x="79" y="3"/>
                    </a:cubicBezTo>
                    <a:cubicBezTo>
                      <a:pt x="79" y="3"/>
                      <a:pt x="80" y="2"/>
                      <a:pt x="80" y="2"/>
                    </a:cubicBezTo>
                    <a:cubicBezTo>
                      <a:pt x="80" y="1"/>
                      <a:pt x="79"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5" name="Freeform 9"/>
              <p:cNvSpPr>
                <a:spLocks noEditPoints="1"/>
              </p:cNvSpPr>
              <p:nvPr/>
            </p:nvSpPr>
            <p:spPr bwMode="auto">
              <a:xfrm>
                <a:off x="4618436" y="4581532"/>
                <a:ext cx="835026" cy="598488"/>
              </a:xfrm>
              <a:custGeom>
                <a:avLst/>
                <a:gdLst>
                  <a:gd name="T0" fmla="*/ 68 w 74"/>
                  <a:gd name="T1" fmla="*/ 53 h 53"/>
                  <a:gd name="T2" fmla="*/ 74 w 74"/>
                  <a:gd name="T3" fmla="*/ 24 h 53"/>
                  <a:gd name="T4" fmla="*/ 73 w 74"/>
                  <a:gd name="T5" fmla="*/ 16 h 53"/>
                  <a:gd name="T6" fmla="*/ 64 w 74"/>
                  <a:gd name="T7" fmla="*/ 1 h 53"/>
                  <a:gd name="T8" fmla="*/ 54 w 74"/>
                  <a:gd name="T9" fmla="*/ 0 h 53"/>
                  <a:gd name="T10" fmla="*/ 53 w 74"/>
                  <a:gd name="T11" fmla="*/ 16 h 53"/>
                  <a:gd name="T12" fmla="*/ 42 w 74"/>
                  <a:gd name="T13" fmla="*/ 1 h 53"/>
                  <a:gd name="T14" fmla="*/ 33 w 74"/>
                  <a:gd name="T15" fmla="*/ 0 h 53"/>
                  <a:gd name="T16" fmla="*/ 32 w 74"/>
                  <a:gd name="T17" fmla="*/ 16 h 53"/>
                  <a:gd name="T18" fmla="*/ 21 w 74"/>
                  <a:gd name="T19" fmla="*/ 1 h 53"/>
                  <a:gd name="T20" fmla="*/ 12 w 74"/>
                  <a:gd name="T21" fmla="*/ 0 h 53"/>
                  <a:gd name="T22" fmla="*/ 10 w 74"/>
                  <a:gd name="T23" fmla="*/ 16 h 53"/>
                  <a:gd name="T24" fmla="*/ 0 w 74"/>
                  <a:gd name="T25" fmla="*/ 17 h 53"/>
                  <a:gd name="T26" fmla="*/ 0 w 74"/>
                  <a:gd name="T27" fmla="*/ 46 h 53"/>
                  <a:gd name="T28" fmla="*/ 56 w 74"/>
                  <a:gd name="T29" fmla="*/ 2 h 53"/>
                  <a:gd name="T30" fmla="*/ 61 w 74"/>
                  <a:gd name="T31" fmla="*/ 16 h 53"/>
                  <a:gd name="T32" fmla="*/ 56 w 74"/>
                  <a:gd name="T33" fmla="*/ 2 h 53"/>
                  <a:gd name="T34" fmla="*/ 40 w 74"/>
                  <a:gd name="T35" fmla="*/ 2 h 53"/>
                  <a:gd name="T36" fmla="*/ 34 w 74"/>
                  <a:gd name="T37" fmla="*/ 16 h 53"/>
                  <a:gd name="T38" fmla="*/ 13 w 74"/>
                  <a:gd name="T39" fmla="*/ 2 h 53"/>
                  <a:gd name="T40" fmla="*/ 18 w 74"/>
                  <a:gd name="T41" fmla="*/ 16 h 53"/>
                  <a:gd name="T42" fmla="*/ 13 w 74"/>
                  <a:gd name="T43" fmla="*/ 2 h 53"/>
                  <a:gd name="T44" fmla="*/ 12 w 74"/>
                  <a:gd name="T45" fmla="*/ 18 h 53"/>
                  <a:gd name="T46" fmla="*/ 33 w 74"/>
                  <a:gd name="T47" fmla="*/ 18 h 53"/>
                  <a:gd name="T48" fmla="*/ 54 w 74"/>
                  <a:gd name="T49" fmla="*/ 18 h 53"/>
                  <a:gd name="T50" fmla="*/ 72 w 74"/>
                  <a:gd name="T51" fmla="*/ 18 h 53"/>
                  <a:gd name="T52" fmla="*/ 64 w 74"/>
                  <a:gd name="T53" fmla="*/ 31 h 53"/>
                  <a:gd name="T54" fmla="*/ 56 w 74"/>
                  <a:gd name="T55" fmla="*/ 22 h 53"/>
                  <a:gd name="T56" fmla="*/ 46 w 74"/>
                  <a:gd name="T57" fmla="*/ 32 h 53"/>
                  <a:gd name="T58" fmla="*/ 37 w 74"/>
                  <a:gd name="T59" fmla="*/ 22 h 53"/>
                  <a:gd name="T60" fmla="*/ 28 w 74"/>
                  <a:gd name="T61" fmla="*/ 32 h 53"/>
                  <a:gd name="T62" fmla="*/ 18 w 74"/>
                  <a:gd name="T63" fmla="*/ 22 h 53"/>
                  <a:gd name="T64" fmla="*/ 10 w 74"/>
                  <a:gd name="T65" fmla="*/ 31 h 53"/>
                  <a:gd name="T66" fmla="*/ 2 w 74"/>
                  <a:gd name="T67" fmla="*/ 18 h 53"/>
                  <a:gd name="T68" fmla="*/ 18 w 74"/>
                  <a:gd name="T69" fmla="*/ 29 h 53"/>
                  <a:gd name="T70" fmla="*/ 37 w 74"/>
                  <a:gd name="T71" fmla="*/ 29 h 53"/>
                  <a:gd name="T72" fmla="*/ 56 w 74"/>
                  <a:gd name="T73" fmla="*/ 29 h 53"/>
                  <a:gd name="T74" fmla="*/ 72 w 74"/>
                  <a:gd name="T75" fmla="*/ 30 h 53"/>
                  <a:gd name="T76" fmla="*/ 68 w 74"/>
                  <a:gd name="T77" fmla="*/ 50 h 53"/>
                  <a:gd name="T78" fmla="*/ 2 w 74"/>
                  <a:gd name="T79" fmla="*/ 46 h 53"/>
                  <a:gd name="T80" fmla="*/ 10 w 74"/>
                  <a:gd name="T8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53">
                    <a:moveTo>
                      <a:pt x="6" y="53"/>
                    </a:moveTo>
                    <a:cubicBezTo>
                      <a:pt x="68" y="53"/>
                      <a:pt x="68" y="53"/>
                      <a:pt x="68" y="53"/>
                    </a:cubicBezTo>
                    <a:cubicBezTo>
                      <a:pt x="71" y="53"/>
                      <a:pt x="74" y="50"/>
                      <a:pt x="74" y="46"/>
                    </a:cubicBezTo>
                    <a:cubicBezTo>
                      <a:pt x="74" y="24"/>
                      <a:pt x="74" y="24"/>
                      <a:pt x="74" y="24"/>
                    </a:cubicBezTo>
                    <a:cubicBezTo>
                      <a:pt x="74" y="17"/>
                      <a:pt x="74" y="17"/>
                      <a:pt x="74" y="17"/>
                    </a:cubicBezTo>
                    <a:cubicBezTo>
                      <a:pt x="74" y="16"/>
                      <a:pt x="74" y="16"/>
                      <a:pt x="73" y="16"/>
                    </a:cubicBezTo>
                    <a:cubicBezTo>
                      <a:pt x="64" y="16"/>
                      <a:pt x="64" y="16"/>
                      <a:pt x="64" y="16"/>
                    </a:cubicBezTo>
                    <a:cubicBezTo>
                      <a:pt x="64" y="1"/>
                      <a:pt x="64" y="1"/>
                      <a:pt x="64" y="1"/>
                    </a:cubicBezTo>
                    <a:cubicBezTo>
                      <a:pt x="64" y="0"/>
                      <a:pt x="63" y="0"/>
                      <a:pt x="62" y="0"/>
                    </a:cubicBezTo>
                    <a:cubicBezTo>
                      <a:pt x="54" y="0"/>
                      <a:pt x="54" y="0"/>
                      <a:pt x="54" y="0"/>
                    </a:cubicBezTo>
                    <a:cubicBezTo>
                      <a:pt x="53" y="0"/>
                      <a:pt x="53" y="0"/>
                      <a:pt x="53" y="1"/>
                    </a:cubicBezTo>
                    <a:cubicBezTo>
                      <a:pt x="53" y="16"/>
                      <a:pt x="53" y="16"/>
                      <a:pt x="53" y="16"/>
                    </a:cubicBezTo>
                    <a:cubicBezTo>
                      <a:pt x="42" y="16"/>
                      <a:pt x="42" y="16"/>
                      <a:pt x="42" y="16"/>
                    </a:cubicBezTo>
                    <a:cubicBezTo>
                      <a:pt x="42" y="1"/>
                      <a:pt x="42" y="1"/>
                      <a:pt x="42" y="1"/>
                    </a:cubicBezTo>
                    <a:cubicBezTo>
                      <a:pt x="42" y="0"/>
                      <a:pt x="42" y="0"/>
                      <a:pt x="41" y="0"/>
                    </a:cubicBezTo>
                    <a:cubicBezTo>
                      <a:pt x="33" y="0"/>
                      <a:pt x="33" y="0"/>
                      <a:pt x="33" y="0"/>
                    </a:cubicBezTo>
                    <a:cubicBezTo>
                      <a:pt x="32" y="0"/>
                      <a:pt x="32" y="0"/>
                      <a:pt x="32" y="1"/>
                    </a:cubicBezTo>
                    <a:cubicBezTo>
                      <a:pt x="32" y="16"/>
                      <a:pt x="32" y="16"/>
                      <a:pt x="32" y="16"/>
                    </a:cubicBezTo>
                    <a:cubicBezTo>
                      <a:pt x="21" y="16"/>
                      <a:pt x="21" y="16"/>
                      <a:pt x="21" y="16"/>
                    </a:cubicBezTo>
                    <a:cubicBezTo>
                      <a:pt x="21" y="1"/>
                      <a:pt x="21" y="1"/>
                      <a:pt x="21" y="1"/>
                    </a:cubicBezTo>
                    <a:cubicBezTo>
                      <a:pt x="21" y="0"/>
                      <a:pt x="20" y="0"/>
                      <a:pt x="20" y="0"/>
                    </a:cubicBezTo>
                    <a:cubicBezTo>
                      <a:pt x="12" y="0"/>
                      <a:pt x="12" y="0"/>
                      <a:pt x="12" y="0"/>
                    </a:cubicBezTo>
                    <a:cubicBezTo>
                      <a:pt x="11" y="0"/>
                      <a:pt x="10" y="0"/>
                      <a:pt x="10" y="1"/>
                    </a:cubicBezTo>
                    <a:cubicBezTo>
                      <a:pt x="10" y="16"/>
                      <a:pt x="10" y="16"/>
                      <a:pt x="10" y="16"/>
                    </a:cubicBezTo>
                    <a:cubicBezTo>
                      <a:pt x="1" y="16"/>
                      <a:pt x="1" y="16"/>
                      <a:pt x="1" y="16"/>
                    </a:cubicBezTo>
                    <a:cubicBezTo>
                      <a:pt x="0" y="16"/>
                      <a:pt x="0" y="16"/>
                      <a:pt x="0" y="17"/>
                    </a:cubicBezTo>
                    <a:cubicBezTo>
                      <a:pt x="0" y="24"/>
                      <a:pt x="0" y="24"/>
                      <a:pt x="0" y="24"/>
                    </a:cubicBezTo>
                    <a:cubicBezTo>
                      <a:pt x="0" y="46"/>
                      <a:pt x="0" y="46"/>
                      <a:pt x="0" y="46"/>
                    </a:cubicBezTo>
                    <a:cubicBezTo>
                      <a:pt x="0" y="50"/>
                      <a:pt x="3" y="53"/>
                      <a:pt x="6" y="53"/>
                    </a:cubicBezTo>
                    <a:close/>
                    <a:moveTo>
                      <a:pt x="56" y="2"/>
                    </a:moveTo>
                    <a:cubicBezTo>
                      <a:pt x="61" y="2"/>
                      <a:pt x="61" y="2"/>
                      <a:pt x="61" y="2"/>
                    </a:cubicBezTo>
                    <a:cubicBezTo>
                      <a:pt x="61" y="16"/>
                      <a:pt x="61" y="16"/>
                      <a:pt x="61" y="16"/>
                    </a:cubicBezTo>
                    <a:cubicBezTo>
                      <a:pt x="56" y="16"/>
                      <a:pt x="56" y="16"/>
                      <a:pt x="56" y="16"/>
                    </a:cubicBezTo>
                    <a:lnTo>
                      <a:pt x="56" y="2"/>
                    </a:lnTo>
                    <a:close/>
                    <a:moveTo>
                      <a:pt x="34" y="2"/>
                    </a:moveTo>
                    <a:cubicBezTo>
                      <a:pt x="40" y="2"/>
                      <a:pt x="40" y="2"/>
                      <a:pt x="40" y="2"/>
                    </a:cubicBezTo>
                    <a:cubicBezTo>
                      <a:pt x="40" y="16"/>
                      <a:pt x="40" y="16"/>
                      <a:pt x="40" y="16"/>
                    </a:cubicBezTo>
                    <a:cubicBezTo>
                      <a:pt x="34" y="16"/>
                      <a:pt x="34" y="16"/>
                      <a:pt x="34" y="16"/>
                    </a:cubicBezTo>
                    <a:lnTo>
                      <a:pt x="34" y="2"/>
                    </a:lnTo>
                    <a:close/>
                    <a:moveTo>
                      <a:pt x="13" y="2"/>
                    </a:moveTo>
                    <a:cubicBezTo>
                      <a:pt x="18" y="2"/>
                      <a:pt x="18" y="2"/>
                      <a:pt x="18" y="2"/>
                    </a:cubicBezTo>
                    <a:cubicBezTo>
                      <a:pt x="18" y="16"/>
                      <a:pt x="18" y="16"/>
                      <a:pt x="18" y="16"/>
                    </a:cubicBezTo>
                    <a:cubicBezTo>
                      <a:pt x="13" y="16"/>
                      <a:pt x="13" y="16"/>
                      <a:pt x="13" y="16"/>
                    </a:cubicBezTo>
                    <a:lnTo>
                      <a:pt x="13" y="2"/>
                    </a:lnTo>
                    <a:close/>
                    <a:moveTo>
                      <a:pt x="2" y="18"/>
                    </a:moveTo>
                    <a:cubicBezTo>
                      <a:pt x="12" y="18"/>
                      <a:pt x="12" y="18"/>
                      <a:pt x="12" y="18"/>
                    </a:cubicBezTo>
                    <a:cubicBezTo>
                      <a:pt x="20" y="18"/>
                      <a:pt x="20" y="18"/>
                      <a:pt x="20" y="18"/>
                    </a:cubicBezTo>
                    <a:cubicBezTo>
                      <a:pt x="33" y="18"/>
                      <a:pt x="33" y="18"/>
                      <a:pt x="33" y="18"/>
                    </a:cubicBezTo>
                    <a:cubicBezTo>
                      <a:pt x="41" y="18"/>
                      <a:pt x="41" y="18"/>
                      <a:pt x="41" y="18"/>
                    </a:cubicBezTo>
                    <a:cubicBezTo>
                      <a:pt x="54" y="18"/>
                      <a:pt x="54" y="18"/>
                      <a:pt x="54" y="18"/>
                    </a:cubicBezTo>
                    <a:cubicBezTo>
                      <a:pt x="62" y="18"/>
                      <a:pt x="62" y="18"/>
                      <a:pt x="62" y="18"/>
                    </a:cubicBezTo>
                    <a:cubicBezTo>
                      <a:pt x="72" y="18"/>
                      <a:pt x="72" y="18"/>
                      <a:pt x="72" y="18"/>
                    </a:cubicBezTo>
                    <a:cubicBezTo>
                      <a:pt x="72" y="24"/>
                      <a:pt x="72" y="24"/>
                      <a:pt x="72" y="24"/>
                    </a:cubicBezTo>
                    <a:cubicBezTo>
                      <a:pt x="72" y="28"/>
                      <a:pt x="67" y="31"/>
                      <a:pt x="64" y="31"/>
                    </a:cubicBezTo>
                    <a:cubicBezTo>
                      <a:pt x="60" y="31"/>
                      <a:pt x="57" y="28"/>
                      <a:pt x="57" y="24"/>
                    </a:cubicBezTo>
                    <a:cubicBezTo>
                      <a:pt x="57" y="23"/>
                      <a:pt x="56" y="22"/>
                      <a:pt x="56" y="22"/>
                    </a:cubicBezTo>
                    <a:cubicBezTo>
                      <a:pt x="55" y="22"/>
                      <a:pt x="54" y="23"/>
                      <a:pt x="54" y="24"/>
                    </a:cubicBezTo>
                    <a:cubicBezTo>
                      <a:pt x="54" y="28"/>
                      <a:pt x="50" y="32"/>
                      <a:pt x="46" y="32"/>
                    </a:cubicBezTo>
                    <a:cubicBezTo>
                      <a:pt x="43" y="32"/>
                      <a:pt x="38" y="28"/>
                      <a:pt x="38" y="24"/>
                    </a:cubicBezTo>
                    <a:cubicBezTo>
                      <a:pt x="38" y="23"/>
                      <a:pt x="38" y="22"/>
                      <a:pt x="37" y="22"/>
                    </a:cubicBezTo>
                    <a:cubicBezTo>
                      <a:pt x="36" y="22"/>
                      <a:pt x="36" y="23"/>
                      <a:pt x="36" y="24"/>
                    </a:cubicBezTo>
                    <a:cubicBezTo>
                      <a:pt x="36" y="28"/>
                      <a:pt x="31" y="32"/>
                      <a:pt x="28" y="32"/>
                    </a:cubicBezTo>
                    <a:cubicBezTo>
                      <a:pt x="24" y="32"/>
                      <a:pt x="20" y="28"/>
                      <a:pt x="20" y="24"/>
                    </a:cubicBezTo>
                    <a:cubicBezTo>
                      <a:pt x="20" y="23"/>
                      <a:pt x="19" y="22"/>
                      <a:pt x="18" y="22"/>
                    </a:cubicBezTo>
                    <a:cubicBezTo>
                      <a:pt x="17" y="22"/>
                      <a:pt x="17" y="23"/>
                      <a:pt x="17" y="24"/>
                    </a:cubicBezTo>
                    <a:cubicBezTo>
                      <a:pt x="17" y="28"/>
                      <a:pt x="14" y="31"/>
                      <a:pt x="10" y="31"/>
                    </a:cubicBezTo>
                    <a:cubicBezTo>
                      <a:pt x="7" y="31"/>
                      <a:pt x="2" y="28"/>
                      <a:pt x="2" y="24"/>
                    </a:cubicBezTo>
                    <a:lnTo>
                      <a:pt x="2" y="18"/>
                    </a:lnTo>
                    <a:close/>
                    <a:moveTo>
                      <a:pt x="10" y="34"/>
                    </a:moveTo>
                    <a:cubicBezTo>
                      <a:pt x="13" y="34"/>
                      <a:pt x="17" y="32"/>
                      <a:pt x="18" y="29"/>
                    </a:cubicBezTo>
                    <a:cubicBezTo>
                      <a:pt x="20" y="32"/>
                      <a:pt x="24" y="35"/>
                      <a:pt x="28" y="35"/>
                    </a:cubicBezTo>
                    <a:cubicBezTo>
                      <a:pt x="31" y="35"/>
                      <a:pt x="35" y="32"/>
                      <a:pt x="37" y="29"/>
                    </a:cubicBezTo>
                    <a:cubicBezTo>
                      <a:pt x="39" y="32"/>
                      <a:pt x="43" y="35"/>
                      <a:pt x="46" y="35"/>
                    </a:cubicBezTo>
                    <a:cubicBezTo>
                      <a:pt x="50" y="35"/>
                      <a:pt x="54" y="32"/>
                      <a:pt x="56" y="29"/>
                    </a:cubicBezTo>
                    <a:cubicBezTo>
                      <a:pt x="57" y="32"/>
                      <a:pt x="60" y="34"/>
                      <a:pt x="64" y="34"/>
                    </a:cubicBezTo>
                    <a:cubicBezTo>
                      <a:pt x="66" y="34"/>
                      <a:pt x="69" y="32"/>
                      <a:pt x="72" y="30"/>
                    </a:cubicBezTo>
                    <a:cubicBezTo>
                      <a:pt x="72" y="46"/>
                      <a:pt x="72" y="46"/>
                      <a:pt x="72" y="46"/>
                    </a:cubicBezTo>
                    <a:cubicBezTo>
                      <a:pt x="72" y="49"/>
                      <a:pt x="70" y="50"/>
                      <a:pt x="68" y="50"/>
                    </a:cubicBezTo>
                    <a:cubicBezTo>
                      <a:pt x="6" y="50"/>
                      <a:pt x="6" y="50"/>
                      <a:pt x="6" y="50"/>
                    </a:cubicBezTo>
                    <a:cubicBezTo>
                      <a:pt x="4" y="50"/>
                      <a:pt x="2" y="49"/>
                      <a:pt x="2" y="46"/>
                    </a:cubicBezTo>
                    <a:cubicBezTo>
                      <a:pt x="2" y="30"/>
                      <a:pt x="2" y="30"/>
                      <a:pt x="2" y="30"/>
                    </a:cubicBezTo>
                    <a:cubicBezTo>
                      <a:pt x="4" y="32"/>
                      <a:pt x="8" y="34"/>
                      <a:pt x="1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6" name="Freeform 10"/>
              <p:cNvSpPr>
                <a:spLocks noEditPoints="1"/>
              </p:cNvSpPr>
              <p:nvPr/>
            </p:nvSpPr>
            <p:spPr bwMode="auto">
              <a:xfrm>
                <a:off x="5205812" y="4367219"/>
                <a:ext cx="146050" cy="180975"/>
              </a:xfrm>
              <a:custGeom>
                <a:avLst/>
                <a:gdLst>
                  <a:gd name="T0" fmla="*/ 6 w 13"/>
                  <a:gd name="T1" fmla="*/ 16 h 16"/>
                  <a:gd name="T2" fmla="*/ 13 w 13"/>
                  <a:gd name="T3" fmla="*/ 9 h 16"/>
                  <a:gd name="T4" fmla="*/ 7 w 13"/>
                  <a:gd name="T5" fmla="*/ 0 h 16"/>
                  <a:gd name="T6" fmla="*/ 5 w 13"/>
                  <a:gd name="T7" fmla="*/ 0 h 16"/>
                  <a:gd name="T8" fmla="*/ 0 w 13"/>
                  <a:gd name="T9" fmla="*/ 9 h 16"/>
                  <a:gd name="T10" fmla="*/ 6 w 13"/>
                  <a:gd name="T11" fmla="*/ 16 h 16"/>
                  <a:gd name="T12" fmla="*/ 6 w 13"/>
                  <a:gd name="T13" fmla="*/ 3 h 16"/>
                  <a:gd name="T14" fmla="*/ 10 w 13"/>
                  <a:gd name="T15" fmla="*/ 9 h 16"/>
                  <a:gd name="T16" fmla="*/ 6 w 13"/>
                  <a:gd name="T17" fmla="*/ 13 h 16"/>
                  <a:gd name="T18" fmla="*/ 2 w 13"/>
                  <a:gd name="T19" fmla="*/ 9 h 16"/>
                  <a:gd name="T20" fmla="*/ 6 w 13"/>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6" y="16"/>
                    </a:moveTo>
                    <a:cubicBezTo>
                      <a:pt x="10" y="16"/>
                      <a:pt x="13" y="13"/>
                      <a:pt x="13" y="9"/>
                    </a:cubicBezTo>
                    <a:cubicBezTo>
                      <a:pt x="13" y="6"/>
                      <a:pt x="8" y="1"/>
                      <a:pt x="7" y="0"/>
                    </a:cubicBezTo>
                    <a:cubicBezTo>
                      <a:pt x="7" y="0"/>
                      <a:pt x="6" y="0"/>
                      <a:pt x="5" y="0"/>
                    </a:cubicBezTo>
                    <a:cubicBezTo>
                      <a:pt x="4" y="1"/>
                      <a:pt x="0" y="6"/>
                      <a:pt x="0" y="9"/>
                    </a:cubicBezTo>
                    <a:cubicBezTo>
                      <a:pt x="0" y="13"/>
                      <a:pt x="3" y="16"/>
                      <a:pt x="6" y="16"/>
                    </a:cubicBezTo>
                    <a:close/>
                    <a:moveTo>
                      <a:pt x="6" y="3"/>
                    </a:moveTo>
                    <a:cubicBezTo>
                      <a:pt x="8" y="5"/>
                      <a:pt x="10" y="8"/>
                      <a:pt x="10" y="9"/>
                    </a:cubicBezTo>
                    <a:cubicBezTo>
                      <a:pt x="10" y="12"/>
                      <a:pt x="8" y="13"/>
                      <a:pt x="6" y="13"/>
                    </a:cubicBezTo>
                    <a:cubicBezTo>
                      <a:pt x="4" y="13"/>
                      <a:pt x="2" y="12"/>
                      <a:pt x="2" y="9"/>
                    </a:cubicBezTo>
                    <a:cubicBezTo>
                      <a:pt x="2" y="8"/>
                      <a:pt x="4"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7" name="Freeform 11"/>
              <p:cNvSpPr>
                <a:spLocks noEditPoints="1"/>
              </p:cNvSpPr>
              <p:nvPr/>
            </p:nvSpPr>
            <p:spPr bwMode="auto">
              <a:xfrm>
                <a:off x="4956574" y="4367219"/>
                <a:ext cx="158750" cy="180975"/>
              </a:xfrm>
              <a:custGeom>
                <a:avLst/>
                <a:gdLst>
                  <a:gd name="T0" fmla="*/ 7 w 14"/>
                  <a:gd name="T1" fmla="*/ 16 h 16"/>
                  <a:gd name="T2" fmla="*/ 14 w 14"/>
                  <a:gd name="T3" fmla="*/ 9 h 16"/>
                  <a:gd name="T4" fmla="*/ 8 w 14"/>
                  <a:gd name="T5" fmla="*/ 0 h 16"/>
                  <a:gd name="T6" fmla="*/ 6 w 14"/>
                  <a:gd name="T7" fmla="*/ 0 h 16"/>
                  <a:gd name="T8" fmla="*/ 0 w 14"/>
                  <a:gd name="T9" fmla="*/ 9 h 16"/>
                  <a:gd name="T10" fmla="*/ 7 w 14"/>
                  <a:gd name="T11" fmla="*/ 16 h 16"/>
                  <a:gd name="T12" fmla="*/ 7 w 14"/>
                  <a:gd name="T13" fmla="*/ 3 h 16"/>
                  <a:gd name="T14" fmla="*/ 11 w 14"/>
                  <a:gd name="T15" fmla="*/ 9 h 16"/>
                  <a:gd name="T16" fmla="*/ 7 w 14"/>
                  <a:gd name="T17" fmla="*/ 13 h 16"/>
                  <a:gd name="T18" fmla="*/ 3 w 14"/>
                  <a:gd name="T19" fmla="*/ 9 h 16"/>
                  <a:gd name="T20" fmla="*/ 7 w 14"/>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6">
                    <a:moveTo>
                      <a:pt x="7" y="16"/>
                    </a:moveTo>
                    <a:cubicBezTo>
                      <a:pt x="11" y="16"/>
                      <a:pt x="14" y="13"/>
                      <a:pt x="14" y="9"/>
                    </a:cubicBezTo>
                    <a:cubicBezTo>
                      <a:pt x="14" y="6"/>
                      <a:pt x="9" y="1"/>
                      <a:pt x="8" y="0"/>
                    </a:cubicBezTo>
                    <a:cubicBezTo>
                      <a:pt x="7" y="0"/>
                      <a:pt x="6" y="0"/>
                      <a:pt x="6" y="0"/>
                    </a:cubicBezTo>
                    <a:cubicBezTo>
                      <a:pt x="5" y="1"/>
                      <a:pt x="0" y="6"/>
                      <a:pt x="0" y="9"/>
                    </a:cubicBezTo>
                    <a:cubicBezTo>
                      <a:pt x="0" y="13"/>
                      <a:pt x="3" y="16"/>
                      <a:pt x="7" y="16"/>
                    </a:cubicBezTo>
                    <a:close/>
                    <a:moveTo>
                      <a:pt x="7" y="3"/>
                    </a:moveTo>
                    <a:cubicBezTo>
                      <a:pt x="9" y="5"/>
                      <a:pt x="11" y="8"/>
                      <a:pt x="11" y="9"/>
                    </a:cubicBezTo>
                    <a:cubicBezTo>
                      <a:pt x="11" y="12"/>
                      <a:pt x="9" y="13"/>
                      <a:pt x="7" y="13"/>
                    </a:cubicBezTo>
                    <a:cubicBezTo>
                      <a:pt x="5" y="13"/>
                      <a:pt x="3" y="12"/>
                      <a:pt x="3" y="9"/>
                    </a:cubicBezTo>
                    <a:cubicBezTo>
                      <a:pt x="3" y="8"/>
                      <a:pt x="5"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8" name="Freeform 12"/>
              <p:cNvSpPr>
                <a:spLocks noEditPoints="1"/>
              </p:cNvSpPr>
              <p:nvPr/>
            </p:nvSpPr>
            <p:spPr bwMode="auto">
              <a:xfrm>
                <a:off x="4720036" y="4367219"/>
                <a:ext cx="147638" cy="180975"/>
              </a:xfrm>
              <a:custGeom>
                <a:avLst/>
                <a:gdLst>
                  <a:gd name="T0" fmla="*/ 7 w 13"/>
                  <a:gd name="T1" fmla="*/ 16 h 16"/>
                  <a:gd name="T2" fmla="*/ 13 w 13"/>
                  <a:gd name="T3" fmla="*/ 9 h 16"/>
                  <a:gd name="T4" fmla="*/ 7 w 13"/>
                  <a:gd name="T5" fmla="*/ 0 h 16"/>
                  <a:gd name="T6" fmla="*/ 6 w 13"/>
                  <a:gd name="T7" fmla="*/ 0 h 16"/>
                  <a:gd name="T8" fmla="*/ 0 w 13"/>
                  <a:gd name="T9" fmla="*/ 9 h 16"/>
                  <a:gd name="T10" fmla="*/ 7 w 13"/>
                  <a:gd name="T11" fmla="*/ 16 h 16"/>
                  <a:gd name="T12" fmla="*/ 7 w 13"/>
                  <a:gd name="T13" fmla="*/ 3 h 16"/>
                  <a:gd name="T14" fmla="*/ 11 w 13"/>
                  <a:gd name="T15" fmla="*/ 9 h 16"/>
                  <a:gd name="T16" fmla="*/ 7 w 13"/>
                  <a:gd name="T17" fmla="*/ 13 h 16"/>
                  <a:gd name="T18" fmla="*/ 3 w 13"/>
                  <a:gd name="T19" fmla="*/ 9 h 16"/>
                  <a:gd name="T20" fmla="*/ 7 w 13"/>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7" y="16"/>
                    </a:moveTo>
                    <a:cubicBezTo>
                      <a:pt x="10" y="16"/>
                      <a:pt x="13" y="13"/>
                      <a:pt x="13" y="9"/>
                    </a:cubicBezTo>
                    <a:cubicBezTo>
                      <a:pt x="13" y="6"/>
                      <a:pt x="8" y="1"/>
                      <a:pt x="7" y="0"/>
                    </a:cubicBezTo>
                    <a:cubicBezTo>
                      <a:pt x="7" y="0"/>
                      <a:pt x="6" y="0"/>
                      <a:pt x="6" y="0"/>
                    </a:cubicBezTo>
                    <a:cubicBezTo>
                      <a:pt x="5" y="1"/>
                      <a:pt x="0" y="6"/>
                      <a:pt x="0" y="9"/>
                    </a:cubicBezTo>
                    <a:cubicBezTo>
                      <a:pt x="0" y="13"/>
                      <a:pt x="3" y="16"/>
                      <a:pt x="7" y="16"/>
                    </a:cubicBezTo>
                    <a:close/>
                    <a:moveTo>
                      <a:pt x="7" y="3"/>
                    </a:moveTo>
                    <a:cubicBezTo>
                      <a:pt x="8" y="5"/>
                      <a:pt x="11" y="8"/>
                      <a:pt x="11" y="9"/>
                    </a:cubicBezTo>
                    <a:cubicBezTo>
                      <a:pt x="11" y="12"/>
                      <a:pt x="9" y="13"/>
                      <a:pt x="7" y="13"/>
                    </a:cubicBezTo>
                    <a:cubicBezTo>
                      <a:pt x="4" y="13"/>
                      <a:pt x="3" y="12"/>
                      <a:pt x="3" y="9"/>
                    </a:cubicBezTo>
                    <a:cubicBezTo>
                      <a:pt x="3" y="8"/>
                      <a:pt x="5"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148" name="Group 5147"/>
          <p:cNvGrpSpPr/>
          <p:nvPr/>
        </p:nvGrpSpPr>
        <p:grpSpPr>
          <a:xfrm>
            <a:off x="172701" y="4518797"/>
            <a:ext cx="7949121" cy="680377"/>
            <a:chOff x="172701" y="4241343"/>
            <a:chExt cx="7949121" cy="680377"/>
          </a:xfrm>
        </p:grpSpPr>
        <p:sp>
          <p:nvSpPr>
            <p:cNvPr id="5121" name="Freeform 7"/>
            <p:cNvSpPr>
              <a:spLocks noEditPoints="1"/>
            </p:cNvSpPr>
            <p:nvPr/>
          </p:nvSpPr>
          <p:spPr bwMode="auto">
            <a:xfrm>
              <a:off x="5743101" y="4268016"/>
              <a:ext cx="524547" cy="627031"/>
            </a:xfrm>
            <a:custGeom>
              <a:avLst/>
              <a:gdLst>
                <a:gd name="T0" fmla="*/ 56 w 67"/>
                <a:gd name="T1" fmla="*/ 53 h 80"/>
                <a:gd name="T2" fmla="*/ 59 w 67"/>
                <a:gd name="T3" fmla="*/ 32 h 80"/>
                <a:gd name="T4" fmla="*/ 47 w 67"/>
                <a:gd name="T5" fmla="*/ 0 h 80"/>
                <a:gd name="T6" fmla="*/ 8 w 67"/>
                <a:gd name="T7" fmla="*/ 12 h 80"/>
                <a:gd name="T8" fmla="*/ 11 w 67"/>
                <a:gd name="T9" fmla="*/ 37 h 80"/>
                <a:gd name="T10" fmla="*/ 7 w 67"/>
                <a:gd name="T11" fmla="*/ 53 h 80"/>
                <a:gd name="T12" fmla="*/ 0 w 67"/>
                <a:gd name="T13" fmla="*/ 76 h 80"/>
                <a:gd name="T14" fmla="*/ 12 w 67"/>
                <a:gd name="T15" fmla="*/ 80 h 80"/>
                <a:gd name="T16" fmla="*/ 49 w 67"/>
                <a:gd name="T17" fmla="*/ 80 h 80"/>
                <a:gd name="T18" fmla="*/ 63 w 67"/>
                <a:gd name="T19" fmla="*/ 80 h 80"/>
                <a:gd name="T20" fmla="*/ 67 w 67"/>
                <a:gd name="T21" fmla="*/ 60 h 80"/>
                <a:gd name="T22" fmla="*/ 60 w 67"/>
                <a:gd name="T23" fmla="*/ 56 h 80"/>
                <a:gd name="T24" fmla="*/ 64 w 67"/>
                <a:gd name="T25" fmla="*/ 64 h 80"/>
                <a:gd name="T26" fmla="*/ 56 w 67"/>
                <a:gd name="T27" fmla="*/ 56 h 80"/>
                <a:gd name="T28" fmla="*/ 11 w 67"/>
                <a:gd name="T29" fmla="*/ 12 h 80"/>
                <a:gd name="T30" fmla="*/ 47 w 67"/>
                <a:gd name="T31" fmla="*/ 3 h 80"/>
                <a:gd name="T32" fmla="*/ 56 w 67"/>
                <a:gd name="T33" fmla="*/ 32 h 80"/>
                <a:gd name="T34" fmla="*/ 48 w 67"/>
                <a:gd name="T35" fmla="*/ 35 h 80"/>
                <a:gd name="T36" fmla="*/ 47 w 67"/>
                <a:gd name="T37" fmla="*/ 24 h 80"/>
                <a:gd name="T38" fmla="*/ 40 w 67"/>
                <a:gd name="T39" fmla="*/ 25 h 80"/>
                <a:gd name="T40" fmla="*/ 27 w 67"/>
                <a:gd name="T41" fmla="*/ 35 h 80"/>
                <a:gd name="T42" fmla="*/ 25 w 67"/>
                <a:gd name="T43" fmla="*/ 24 h 80"/>
                <a:gd name="T44" fmla="*/ 19 w 67"/>
                <a:gd name="T45" fmla="*/ 25 h 80"/>
                <a:gd name="T46" fmla="*/ 13 w 67"/>
                <a:gd name="T47" fmla="*/ 35 h 80"/>
                <a:gd name="T48" fmla="*/ 11 w 67"/>
                <a:gd name="T49" fmla="*/ 12 h 80"/>
                <a:gd name="T50" fmla="*/ 45 w 67"/>
                <a:gd name="T51" fmla="*/ 27 h 80"/>
                <a:gd name="T52" fmla="*/ 43 w 67"/>
                <a:gd name="T53" fmla="*/ 40 h 80"/>
                <a:gd name="T54" fmla="*/ 21 w 67"/>
                <a:gd name="T55" fmla="*/ 27 h 80"/>
                <a:gd name="T56" fmla="*/ 24 w 67"/>
                <a:gd name="T57" fmla="*/ 40 h 80"/>
                <a:gd name="T58" fmla="*/ 21 w 67"/>
                <a:gd name="T59" fmla="*/ 27 h 80"/>
                <a:gd name="T60" fmla="*/ 11 w 67"/>
                <a:gd name="T61" fmla="*/ 56 h 80"/>
                <a:gd name="T62" fmla="*/ 3 w 67"/>
                <a:gd name="T63" fmla="*/ 64 h 80"/>
                <a:gd name="T64" fmla="*/ 7 w 67"/>
                <a:gd name="T65" fmla="*/ 56 h 80"/>
                <a:gd name="T66" fmla="*/ 3 w 67"/>
                <a:gd name="T67" fmla="*/ 67 h 80"/>
                <a:gd name="T68" fmla="*/ 11 w 67"/>
                <a:gd name="T69" fmla="*/ 77 h 80"/>
                <a:gd name="T70" fmla="*/ 3 w 67"/>
                <a:gd name="T71" fmla="*/ 76 h 80"/>
                <a:gd name="T72" fmla="*/ 13 w 67"/>
                <a:gd name="T73" fmla="*/ 37 h 80"/>
                <a:gd name="T74" fmla="*/ 19 w 67"/>
                <a:gd name="T75" fmla="*/ 41 h 80"/>
                <a:gd name="T76" fmla="*/ 25 w 67"/>
                <a:gd name="T77" fmla="*/ 43 h 80"/>
                <a:gd name="T78" fmla="*/ 27 w 67"/>
                <a:gd name="T79" fmla="*/ 37 h 80"/>
                <a:gd name="T80" fmla="*/ 40 w 67"/>
                <a:gd name="T81" fmla="*/ 41 h 80"/>
                <a:gd name="T82" fmla="*/ 47 w 67"/>
                <a:gd name="T83" fmla="*/ 43 h 80"/>
                <a:gd name="T84" fmla="*/ 48 w 67"/>
                <a:gd name="T85" fmla="*/ 37 h 80"/>
                <a:gd name="T86" fmla="*/ 53 w 67"/>
                <a:gd name="T87" fmla="*/ 55 h 80"/>
                <a:gd name="T88" fmla="*/ 51 w 67"/>
                <a:gd name="T89" fmla="*/ 77 h 80"/>
                <a:gd name="T90" fmla="*/ 44 w 67"/>
                <a:gd name="T91" fmla="*/ 53 h 80"/>
                <a:gd name="T92" fmla="*/ 16 w 67"/>
                <a:gd name="T93" fmla="*/ 60 h 80"/>
                <a:gd name="T94" fmla="*/ 13 w 67"/>
                <a:gd name="T95" fmla="*/ 77 h 80"/>
                <a:gd name="T96" fmla="*/ 48 w 67"/>
                <a:gd name="T97" fmla="*/ 64 h 80"/>
                <a:gd name="T98" fmla="*/ 19 w 67"/>
                <a:gd name="T99" fmla="*/ 60 h 80"/>
                <a:gd name="T100" fmla="*/ 44 w 67"/>
                <a:gd name="T101" fmla="*/ 56 h 80"/>
                <a:gd name="T102" fmla="*/ 48 w 67"/>
                <a:gd name="T103" fmla="*/ 64 h 80"/>
                <a:gd name="T104" fmla="*/ 19 w 67"/>
                <a:gd name="T105" fmla="*/ 67 h 80"/>
                <a:gd name="T106" fmla="*/ 48 w 67"/>
                <a:gd name="T107" fmla="*/ 77 h 80"/>
                <a:gd name="T108" fmla="*/ 63 w 67"/>
                <a:gd name="T109" fmla="*/ 77 h 80"/>
                <a:gd name="T110" fmla="*/ 56 w 67"/>
                <a:gd name="T111" fmla="*/ 67 h 80"/>
                <a:gd name="T112" fmla="*/ 64 w 67"/>
                <a:gd name="T113"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80">
                  <a:moveTo>
                    <a:pt x="60" y="53"/>
                  </a:moveTo>
                  <a:cubicBezTo>
                    <a:pt x="56" y="53"/>
                    <a:pt x="56" y="53"/>
                    <a:pt x="56" y="53"/>
                  </a:cubicBezTo>
                  <a:cubicBezTo>
                    <a:pt x="56" y="37"/>
                    <a:pt x="56" y="37"/>
                    <a:pt x="56" y="37"/>
                  </a:cubicBezTo>
                  <a:cubicBezTo>
                    <a:pt x="58" y="36"/>
                    <a:pt x="59" y="34"/>
                    <a:pt x="59" y="32"/>
                  </a:cubicBezTo>
                  <a:cubicBezTo>
                    <a:pt x="59" y="12"/>
                    <a:pt x="59" y="12"/>
                    <a:pt x="59" y="12"/>
                  </a:cubicBezTo>
                  <a:cubicBezTo>
                    <a:pt x="59" y="5"/>
                    <a:pt x="54" y="0"/>
                    <a:pt x="47" y="0"/>
                  </a:cubicBezTo>
                  <a:cubicBezTo>
                    <a:pt x="20" y="0"/>
                    <a:pt x="20" y="0"/>
                    <a:pt x="20" y="0"/>
                  </a:cubicBezTo>
                  <a:cubicBezTo>
                    <a:pt x="13" y="0"/>
                    <a:pt x="8" y="5"/>
                    <a:pt x="8" y="12"/>
                  </a:cubicBezTo>
                  <a:cubicBezTo>
                    <a:pt x="8" y="32"/>
                    <a:pt x="8" y="32"/>
                    <a:pt x="8" y="32"/>
                  </a:cubicBezTo>
                  <a:cubicBezTo>
                    <a:pt x="8" y="34"/>
                    <a:pt x="9" y="36"/>
                    <a:pt x="11" y="37"/>
                  </a:cubicBezTo>
                  <a:cubicBezTo>
                    <a:pt x="11" y="53"/>
                    <a:pt x="11" y="53"/>
                    <a:pt x="11" y="53"/>
                  </a:cubicBezTo>
                  <a:cubicBezTo>
                    <a:pt x="7" y="53"/>
                    <a:pt x="7" y="53"/>
                    <a:pt x="7" y="53"/>
                  </a:cubicBezTo>
                  <a:cubicBezTo>
                    <a:pt x="3" y="53"/>
                    <a:pt x="0" y="57"/>
                    <a:pt x="0" y="60"/>
                  </a:cubicBezTo>
                  <a:cubicBezTo>
                    <a:pt x="0" y="76"/>
                    <a:pt x="0" y="76"/>
                    <a:pt x="0" y="76"/>
                  </a:cubicBezTo>
                  <a:cubicBezTo>
                    <a:pt x="0" y="79"/>
                    <a:pt x="1" y="80"/>
                    <a:pt x="4" y="80"/>
                  </a:cubicBezTo>
                  <a:cubicBezTo>
                    <a:pt x="12" y="80"/>
                    <a:pt x="12" y="80"/>
                    <a:pt x="12" y="80"/>
                  </a:cubicBezTo>
                  <a:cubicBezTo>
                    <a:pt x="17" y="80"/>
                    <a:pt x="17" y="80"/>
                    <a:pt x="17" y="80"/>
                  </a:cubicBezTo>
                  <a:cubicBezTo>
                    <a:pt x="49" y="80"/>
                    <a:pt x="49" y="80"/>
                    <a:pt x="49" y="80"/>
                  </a:cubicBezTo>
                  <a:cubicBezTo>
                    <a:pt x="55" y="80"/>
                    <a:pt x="55" y="80"/>
                    <a:pt x="55" y="80"/>
                  </a:cubicBezTo>
                  <a:cubicBezTo>
                    <a:pt x="63" y="80"/>
                    <a:pt x="63" y="80"/>
                    <a:pt x="63" y="80"/>
                  </a:cubicBezTo>
                  <a:cubicBezTo>
                    <a:pt x="65" y="80"/>
                    <a:pt x="67" y="79"/>
                    <a:pt x="67" y="76"/>
                  </a:cubicBezTo>
                  <a:cubicBezTo>
                    <a:pt x="67" y="60"/>
                    <a:pt x="67" y="60"/>
                    <a:pt x="67" y="60"/>
                  </a:cubicBezTo>
                  <a:cubicBezTo>
                    <a:pt x="67" y="57"/>
                    <a:pt x="63" y="53"/>
                    <a:pt x="60" y="53"/>
                  </a:cubicBezTo>
                  <a:close/>
                  <a:moveTo>
                    <a:pt x="60" y="56"/>
                  </a:moveTo>
                  <a:cubicBezTo>
                    <a:pt x="62" y="56"/>
                    <a:pt x="64" y="58"/>
                    <a:pt x="64" y="60"/>
                  </a:cubicBezTo>
                  <a:cubicBezTo>
                    <a:pt x="64" y="64"/>
                    <a:pt x="64" y="64"/>
                    <a:pt x="64" y="64"/>
                  </a:cubicBezTo>
                  <a:cubicBezTo>
                    <a:pt x="56" y="64"/>
                    <a:pt x="56" y="64"/>
                    <a:pt x="56" y="64"/>
                  </a:cubicBezTo>
                  <a:cubicBezTo>
                    <a:pt x="56" y="56"/>
                    <a:pt x="56" y="56"/>
                    <a:pt x="56" y="56"/>
                  </a:cubicBezTo>
                  <a:lnTo>
                    <a:pt x="60" y="56"/>
                  </a:lnTo>
                  <a:close/>
                  <a:moveTo>
                    <a:pt x="11" y="12"/>
                  </a:moveTo>
                  <a:cubicBezTo>
                    <a:pt x="11" y="6"/>
                    <a:pt x="14" y="3"/>
                    <a:pt x="20" y="3"/>
                  </a:cubicBezTo>
                  <a:cubicBezTo>
                    <a:pt x="47" y="3"/>
                    <a:pt x="47" y="3"/>
                    <a:pt x="47" y="3"/>
                  </a:cubicBezTo>
                  <a:cubicBezTo>
                    <a:pt x="53" y="3"/>
                    <a:pt x="56" y="6"/>
                    <a:pt x="56" y="12"/>
                  </a:cubicBezTo>
                  <a:cubicBezTo>
                    <a:pt x="56" y="32"/>
                    <a:pt x="56" y="32"/>
                    <a:pt x="56" y="32"/>
                  </a:cubicBezTo>
                  <a:cubicBezTo>
                    <a:pt x="56" y="34"/>
                    <a:pt x="55" y="35"/>
                    <a:pt x="53" y="35"/>
                  </a:cubicBezTo>
                  <a:cubicBezTo>
                    <a:pt x="48" y="35"/>
                    <a:pt x="48" y="35"/>
                    <a:pt x="48" y="35"/>
                  </a:cubicBezTo>
                  <a:cubicBezTo>
                    <a:pt x="48" y="25"/>
                    <a:pt x="48" y="25"/>
                    <a:pt x="48" y="25"/>
                  </a:cubicBezTo>
                  <a:cubicBezTo>
                    <a:pt x="48" y="25"/>
                    <a:pt x="47" y="24"/>
                    <a:pt x="47" y="24"/>
                  </a:cubicBezTo>
                  <a:cubicBezTo>
                    <a:pt x="41" y="24"/>
                    <a:pt x="41" y="24"/>
                    <a:pt x="41" y="24"/>
                  </a:cubicBezTo>
                  <a:cubicBezTo>
                    <a:pt x="41" y="24"/>
                    <a:pt x="40" y="25"/>
                    <a:pt x="40" y="25"/>
                  </a:cubicBezTo>
                  <a:cubicBezTo>
                    <a:pt x="40" y="35"/>
                    <a:pt x="40" y="35"/>
                    <a:pt x="40" y="35"/>
                  </a:cubicBezTo>
                  <a:cubicBezTo>
                    <a:pt x="27" y="35"/>
                    <a:pt x="27" y="35"/>
                    <a:pt x="27" y="35"/>
                  </a:cubicBezTo>
                  <a:cubicBezTo>
                    <a:pt x="27" y="25"/>
                    <a:pt x="27" y="25"/>
                    <a:pt x="27" y="25"/>
                  </a:cubicBezTo>
                  <a:cubicBezTo>
                    <a:pt x="27" y="25"/>
                    <a:pt x="26" y="24"/>
                    <a:pt x="25" y="24"/>
                  </a:cubicBezTo>
                  <a:cubicBezTo>
                    <a:pt x="20" y="24"/>
                    <a:pt x="20" y="24"/>
                    <a:pt x="20" y="24"/>
                  </a:cubicBezTo>
                  <a:cubicBezTo>
                    <a:pt x="19" y="24"/>
                    <a:pt x="19" y="25"/>
                    <a:pt x="19" y="25"/>
                  </a:cubicBezTo>
                  <a:cubicBezTo>
                    <a:pt x="19" y="35"/>
                    <a:pt x="19" y="35"/>
                    <a:pt x="19" y="35"/>
                  </a:cubicBezTo>
                  <a:cubicBezTo>
                    <a:pt x="13" y="35"/>
                    <a:pt x="13" y="35"/>
                    <a:pt x="13" y="35"/>
                  </a:cubicBezTo>
                  <a:cubicBezTo>
                    <a:pt x="11" y="35"/>
                    <a:pt x="11" y="34"/>
                    <a:pt x="11" y="32"/>
                  </a:cubicBezTo>
                  <a:lnTo>
                    <a:pt x="11" y="12"/>
                  </a:lnTo>
                  <a:close/>
                  <a:moveTo>
                    <a:pt x="43" y="27"/>
                  </a:moveTo>
                  <a:cubicBezTo>
                    <a:pt x="45" y="27"/>
                    <a:pt x="45" y="27"/>
                    <a:pt x="45" y="27"/>
                  </a:cubicBezTo>
                  <a:cubicBezTo>
                    <a:pt x="45" y="40"/>
                    <a:pt x="45" y="40"/>
                    <a:pt x="45" y="40"/>
                  </a:cubicBezTo>
                  <a:cubicBezTo>
                    <a:pt x="43" y="40"/>
                    <a:pt x="43" y="40"/>
                    <a:pt x="43" y="40"/>
                  </a:cubicBezTo>
                  <a:lnTo>
                    <a:pt x="43" y="27"/>
                  </a:lnTo>
                  <a:close/>
                  <a:moveTo>
                    <a:pt x="21" y="27"/>
                  </a:moveTo>
                  <a:cubicBezTo>
                    <a:pt x="24" y="27"/>
                    <a:pt x="24" y="27"/>
                    <a:pt x="24" y="27"/>
                  </a:cubicBezTo>
                  <a:cubicBezTo>
                    <a:pt x="24" y="40"/>
                    <a:pt x="24" y="40"/>
                    <a:pt x="24" y="40"/>
                  </a:cubicBezTo>
                  <a:cubicBezTo>
                    <a:pt x="21" y="40"/>
                    <a:pt x="21" y="40"/>
                    <a:pt x="21" y="40"/>
                  </a:cubicBezTo>
                  <a:lnTo>
                    <a:pt x="21" y="27"/>
                  </a:lnTo>
                  <a:close/>
                  <a:moveTo>
                    <a:pt x="7" y="56"/>
                  </a:moveTo>
                  <a:cubicBezTo>
                    <a:pt x="11" y="56"/>
                    <a:pt x="11" y="56"/>
                    <a:pt x="11" y="56"/>
                  </a:cubicBezTo>
                  <a:cubicBezTo>
                    <a:pt x="11" y="64"/>
                    <a:pt x="11" y="64"/>
                    <a:pt x="11" y="64"/>
                  </a:cubicBezTo>
                  <a:cubicBezTo>
                    <a:pt x="3" y="64"/>
                    <a:pt x="3" y="64"/>
                    <a:pt x="3" y="64"/>
                  </a:cubicBezTo>
                  <a:cubicBezTo>
                    <a:pt x="3" y="60"/>
                    <a:pt x="3" y="60"/>
                    <a:pt x="3" y="60"/>
                  </a:cubicBezTo>
                  <a:cubicBezTo>
                    <a:pt x="3" y="58"/>
                    <a:pt x="5" y="56"/>
                    <a:pt x="7" y="56"/>
                  </a:cubicBezTo>
                  <a:close/>
                  <a:moveTo>
                    <a:pt x="3" y="76"/>
                  </a:moveTo>
                  <a:cubicBezTo>
                    <a:pt x="3" y="67"/>
                    <a:pt x="3" y="67"/>
                    <a:pt x="3" y="67"/>
                  </a:cubicBezTo>
                  <a:cubicBezTo>
                    <a:pt x="11" y="67"/>
                    <a:pt x="11" y="67"/>
                    <a:pt x="11" y="67"/>
                  </a:cubicBezTo>
                  <a:cubicBezTo>
                    <a:pt x="11" y="77"/>
                    <a:pt x="11" y="77"/>
                    <a:pt x="11" y="77"/>
                  </a:cubicBezTo>
                  <a:cubicBezTo>
                    <a:pt x="4" y="77"/>
                    <a:pt x="4" y="77"/>
                    <a:pt x="4" y="77"/>
                  </a:cubicBezTo>
                  <a:cubicBezTo>
                    <a:pt x="3" y="77"/>
                    <a:pt x="3" y="77"/>
                    <a:pt x="3" y="76"/>
                  </a:cubicBezTo>
                  <a:close/>
                  <a:moveTo>
                    <a:pt x="13" y="55"/>
                  </a:moveTo>
                  <a:cubicBezTo>
                    <a:pt x="13" y="37"/>
                    <a:pt x="13" y="37"/>
                    <a:pt x="13" y="37"/>
                  </a:cubicBezTo>
                  <a:cubicBezTo>
                    <a:pt x="19" y="37"/>
                    <a:pt x="19" y="37"/>
                    <a:pt x="19" y="37"/>
                  </a:cubicBezTo>
                  <a:cubicBezTo>
                    <a:pt x="19" y="41"/>
                    <a:pt x="19" y="41"/>
                    <a:pt x="19" y="41"/>
                  </a:cubicBezTo>
                  <a:cubicBezTo>
                    <a:pt x="19" y="42"/>
                    <a:pt x="19" y="43"/>
                    <a:pt x="20" y="43"/>
                  </a:cubicBezTo>
                  <a:cubicBezTo>
                    <a:pt x="25" y="43"/>
                    <a:pt x="25" y="43"/>
                    <a:pt x="25" y="43"/>
                  </a:cubicBezTo>
                  <a:cubicBezTo>
                    <a:pt x="26" y="43"/>
                    <a:pt x="27" y="42"/>
                    <a:pt x="27" y="41"/>
                  </a:cubicBezTo>
                  <a:cubicBezTo>
                    <a:pt x="27" y="37"/>
                    <a:pt x="27" y="37"/>
                    <a:pt x="27" y="37"/>
                  </a:cubicBezTo>
                  <a:cubicBezTo>
                    <a:pt x="40" y="37"/>
                    <a:pt x="40" y="37"/>
                    <a:pt x="40" y="37"/>
                  </a:cubicBezTo>
                  <a:cubicBezTo>
                    <a:pt x="40" y="41"/>
                    <a:pt x="40" y="41"/>
                    <a:pt x="40" y="41"/>
                  </a:cubicBezTo>
                  <a:cubicBezTo>
                    <a:pt x="40" y="42"/>
                    <a:pt x="41" y="43"/>
                    <a:pt x="41" y="43"/>
                  </a:cubicBezTo>
                  <a:cubicBezTo>
                    <a:pt x="47" y="43"/>
                    <a:pt x="47" y="43"/>
                    <a:pt x="47" y="43"/>
                  </a:cubicBezTo>
                  <a:cubicBezTo>
                    <a:pt x="47" y="43"/>
                    <a:pt x="48" y="42"/>
                    <a:pt x="48" y="41"/>
                  </a:cubicBezTo>
                  <a:cubicBezTo>
                    <a:pt x="48" y="37"/>
                    <a:pt x="48" y="37"/>
                    <a:pt x="48" y="37"/>
                  </a:cubicBezTo>
                  <a:cubicBezTo>
                    <a:pt x="53" y="37"/>
                    <a:pt x="53" y="37"/>
                    <a:pt x="53" y="37"/>
                  </a:cubicBezTo>
                  <a:cubicBezTo>
                    <a:pt x="53" y="55"/>
                    <a:pt x="53" y="55"/>
                    <a:pt x="53" y="55"/>
                  </a:cubicBezTo>
                  <a:cubicBezTo>
                    <a:pt x="53" y="77"/>
                    <a:pt x="53" y="77"/>
                    <a:pt x="53" y="77"/>
                  </a:cubicBezTo>
                  <a:cubicBezTo>
                    <a:pt x="51" y="77"/>
                    <a:pt x="51" y="77"/>
                    <a:pt x="51" y="77"/>
                  </a:cubicBezTo>
                  <a:cubicBezTo>
                    <a:pt x="51" y="60"/>
                    <a:pt x="51" y="60"/>
                    <a:pt x="51" y="60"/>
                  </a:cubicBezTo>
                  <a:cubicBezTo>
                    <a:pt x="51" y="57"/>
                    <a:pt x="47" y="53"/>
                    <a:pt x="44" y="53"/>
                  </a:cubicBezTo>
                  <a:cubicBezTo>
                    <a:pt x="23" y="53"/>
                    <a:pt x="23" y="53"/>
                    <a:pt x="23" y="53"/>
                  </a:cubicBezTo>
                  <a:cubicBezTo>
                    <a:pt x="19" y="53"/>
                    <a:pt x="16" y="56"/>
                    <a:pt x="16" y="60"/>
                  </a:cubicBezTo>
                  <a:cubicBezTo>
                    <a:pt x="16" y="77"/>
                    <a:pt x="16" y="77"/>
                    <a:pt x="16" y="77"/>
                  </a:cubicBezTo>
                  <a:cubicBezTo>
                    <a:pt x="13" y="77"/>
                    <a:pt x="13" y="77"/>
                    <a:pt x="13" y="77"/>
                  </a:cubicBezTo>
                  <a:lnTo>
                    <a:pt x="13" y="55"/>
                  </a:lnTo>
                  <a:close/>
                  <a:moveTo>
                    <a:pt x="48" y="64"/>
                  </a:moveTo>
                  <a:cubicBezTo>
                    <a:pt x="19" y="64"/>
                    <a:pt x="19" y="64"/>
                    <a:pt x="19" y="64"/>
                  </a:cubicBezTo>
                  <a:cubicBezTo>
                    <a:pt x="19" y="60"/>
                    <a:pt x="19" y="60"/>
                    <a:pt x="19" y="60"/>
                  </a:cubicBezTo>
                  <a:cubicBezTo>
                    <a:pt x="19" y="58"/>
                    <a:pt x="21" y="56"/>
                    <a:pt x="23" y="56"/>
                  </a:cubicBezTo>
                  <a:cubicBezTo>
                    <a:pt x="44" y="56"/>
                    <a:pt x="44" y="56"/>
                    <a:pt x="44" y="56"/>
                  </a:cubicBezTo>
                  <a:cubicBezTo>
                    <a:pt x="46" y="56"/>
                    <a:pt x="48" y="58"/>
                    <a:pt x="48" y="60"/>
                  </a:cubicBezTo>
                  <a:lnTo>
                    <a:pt x="48" y="64"/>
                  </a:lnTo>
                  <a:close/>
                  <a:moveTo>
                    <a:pt x="19" y="77"/>
                  </a:moveTo>
                  <a:cubicBezTo>
                    <a:pt x="19" y="67"/>
                    <a:pt x="19" y="67"/>
                    <a:pt x="19" y="67"/>
                  </a:cubicBezTo>
                  <a:cubicBezTo>
                    <a:pt x="48" y="67"/>
                    <a:pt x="48" y="67"/>
                    <a:pt x="48" y="67"/>
                  </a:cubicBezTo>
                  <a:cubicBezTo>
                    <a:pt x="48" y="77"/>
                    <a:pt x="48" y="77"/>
                    <a:pt x="48" y="77"/>
                  </a:cubicBezTo>
                  <a:lnTo>
                    <a:pt x="19" y="77"/>
                  </a:lnTo>
                  <a:close/>
                  <a:moveTo>
                    <a:pt x="63" y="77"/>
                  </a:moveTo>
                  <a:cubicBezTo>
                    <a:pt x="56" y="77"/>
                    <a:pt x="56" y="77"/>
                    <a:pt x="56" y="77"/>
                  </a:cubicBezTo>
                  <a:cubicBezTo>
                    <a:pt x="56" y="67"/>
                    <a:pt x="56" y="67"/>
                    <a:pt x="56" y="67"/>
                  </a:cubicBezTo>
                  <a:cubicBezTo>
                    <a:pt x="64" y="67"/>
                    <a:pt x="64" y="67"/>
                    <a:pt x="64" y="67"/>
                  </a:cubicBezTo>
                  <a:cubicBezTo>
                    <a:pt x="64" y="76"/>
                    <a:pt x="64" y="76"/>
                    <a:pt x="64" y="76"/>
                  </a:cubicBezTo>
                  <a:cubicBezTo>
                    <a:pt x="64" y="77"/>
                    <a:pt x="64" y="77"/>
                    <a:pt x="63" y="77"/>
                  </a:cubicBezTo>
                  <a:close/>
                </a:path>
              </a:pathLst>
            </a:custGeom>
            <a:solidFill>
              <a:srgbClr val="76767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29" name="Freeform 13"/>
            <p:cNvSpPr>
              <a:spLocks noEditPoints="1"/>
            </p:cNvSpPr>
            <p:nvPr/>
          </p:nvSpPr>
          <p:spPr bwMode="auto">
            <a:xfrm>
              <a:off x="2034753" y="4280138"/>
              <a:ext cx="627032" cy="602787"/>
            </a:xfrm>
            <a:custGeom>
              <a:avLst/>
              <a:gdLst>
                <a:gd name="T0" fmla="*/ 80 w 80"/>
                <a:gd name="T1" fmla="*/ 21 h 77"/>
                <a:gd name="T2" fmla="*/ 50 w 80"/>
                <a:gd name="T3" fmla="*/ 21 h 77"/>
                <a:gd name="T4" fmla="*/ 60 w 80"/>
                <a:gd name="T5" fmla="*/ 17 h 77"/>
                <a:gd name="T6" fmla="*/ 60 w 80"/>
                <a:gd name="T7" fmla="*/ 3 h 77"/>
                <a:gd name="T8" fmla="*/ 53 w 80"/>
                <a:gd name="T9" fmla="*/ 0 h 77"/>
                <a:gd name="T10" fmla="*/ 46 w 80"/>
                <a:gd name="T11" fmla="*/ 3 h 77"/>
                <a:gd name="T12" fmla="*/ 40 w 80"/>
                <a:gd name="T13" fmla="*/ 18 h 77"/>
                <a:gd name="T14" fmla="*/ 34 w 80"/>
                <a:gd name="T15" fmla="*/ 3 h 77"/>
                <a:gd name="T16" fmla="*/ 27 w 80"/>
                <a:gd name="T17" fmla="*/ 0 h 77"/>
                <a:gd name="T18" fmla="*/ 20 w 80"/>
                <a:gd name="T19" fmla="*/ 3 h 77"/>
                <a:gd name="T20" fmla="*/ 20 w 80"/>
                <a:gd name="T21" fmla="*/ 17 h 77"/>
                <a:gd name="T22" fmla="*/ 31 w 80"/>
                <a:gd name="T23" fmla="*/ 21 h 77"/>
                <a:gd name="T24" fmla="*/ 0 w 80"/>
                <a:gd name="T25" fmla="*/ 21 h 77"/>
                <a:gd name="T26" fmla="*/ 0 w 80"/>
                <a:gd name="T27" fmla="*/ 37 h 77"/>
                <a:gd name="T28" fmla="*/ 3 w 80"/>
                <a:gd name="T29" fmla="*/ 37 h 77"/>
                <a:gd name="T30" fmla="*/ 3 w 80"/>
                <a:gd name="T31" fmla="*/ 77 h 77"/>
                <a:gd name="T32" fmla="*/ 78 w 80"/>
                <a:gd name="T33" fmla="*/ 77 h 77"/>
                <a:gd name="T34" fmla="*/ 78 w 80"/>
                <a:gd name="T35" fmla="*/ 37 h 77"/>
                <a:gd name="T36" fmla="*/ 80 w 80"/>
                <a:gd name="T37" fmla="*/ 37 h 77"/>
                <a:gd name="T38" fmla="*/ 80 w 80"/>
                <a:gd name="T39" fmla="*/ 21 h 77"/>
                <a:gd name="T40" fmla="*/ 30 w 80"/>
                <a:gd name="T41" fmla="*/ 35 h 77"/>
                <a:gd name="T42" fmla="*/ 30 w 80"/>
                <a:gd name="T43" fmla="*/ 24 h 77"/>
                <a:gd name="T44" fmla="*/ 51 w 80"/>
                <a:gd name="T45" fmla="*/ 24 h 77"/>
                <a:gd name="T46" fmla="*/ 51 w 80"/>
                <a:gd name="T47" fmla="*/ 35 h 77"/>
                <a:gd name="T48" fmla="*/ 30 w 80"/>
                <a:gd name="T49" fmla="*/ 35 h 77"/>
                <a:gd name="T50" fmla="*/ 51 w 80"/>
                <a:gd name="T51" fmla="*/ 37 h 77"/>
                <a:gd name="T52" fmla="*/ 51 w 80"/>
                <a:gd name="T53" fmla="*/ 75 h 77"/>
                <a:gd name="T54" fmla="*/ 30 w 80"/>
                <a:gd name="T55" fmla="*/ 75 h 77"/>
                <a:gd name="T56" fmla="*/ 30 w 80"/>
                <a:gd name="T57" fmla="*/ 37 h 77"/>
                <a:gd name="T58" fmla="*/ 51 w 80"/>
                <a:gd name="T59" fmla="*/ 37 h 77"/>
                <a:gd name="T60" fmla="*/ 48 w 80"/>
                <a:gd name="T61" fmla="*/ 5 h 77"/>
                <a:gd name="T62" fmla="*/ 53 w 80"/>
                <a:gd name="T63" fmla="*/ 3 h 77"/>
                <a:gd name="T64" fmla="*/ 58 w 80"/>
                <a:gd name="T65" fmla="*/ 5 h 77"/>
                <a:gd name="T66" fmla="*/ 58 w 80"/>
                <a:gd name="T67" fmla="*/ 15 h 77"/>
                <a:gd name="T68" fmla="*/ 42 w 80"/>
                <a:gd name="T69" fmla="*/ 21 h 77"/>
                <a:gd name="T70" fmla="*/ 48 w 80"/>
                <a:gd name="T71" fmla="*/ 5 h 77"/>
                <a:gd name="T72" fmla="*/ 22 w 80"/>
                <a:gd name="T73" fmla="*/ 5 h 77"/>
                <a:gd name="T74" fmla="*/ 27 w 80"/>
                <a:gd name="T75" fmla="*/ 3 h 77"/>
                <a:gd name="T76" fmla="*/ 32 w 80"/>
                <a:gd name="T77" fmla="*/ 5 h 77"/>
                <a:gd name="T78" fmla="*/ 38 w 80"/>
                <a:gd name="T79" fmla="*/ 21 h 77"/>
                <a:gd name="T80" fmla="*/ 22 w 80"/>
                <a:gd name="T81" fmla="*/ 15 h 77"/>
                <a:gd name="T82" fmla="*/ 22 w 80"/>
                <a:gd name="T83" fmla="*/ 5 h 77"/>
                <a:gd name="T84" fmla="*/ 3 w 80"/>
                <a:gd name="T85" fmla="*/ 24 h 77"/>
                <a:gd name="T86" fmla="*/ 27 w 80"/>
                <a:gd name="T87" fmla="*/ 24 h 77"/>
                <a:gd name="T88" fmla="*/ 27 w 80"/>
                <a:gd name="T89" fmla="*/ 35 h 77"/>
                <a:gd name="T90" fmla="*/ 3 w 80"/>
                <a:gd name="T91" fmla="*/ 35 h 77"/>
                <a:gd name="T92" fmla="*/ 3 w 80"/>
                <a:gd name="T93" fmla="*/ 24 h 77"/>
                <a:gd name="T94" fmla="*/ 6 w 80"/>
                <a:gd name="T95" fmla="*/ 37 h 77"/>
                <a:gd name="T96" fmla="*/ 27 w 80"/>
                <a:gd name="T97" fmla="*/ 37 h 77"/>
                <a:gd name="T98" fmla="*/ 27 w 80"/>
                <a:gd name="T99" fmla="*/ 75 h 77"/>
                <a:gd name="T100" fmla="*/ 6 w 80"/>
                <a:gd name="T101" fmla="*/ 75 h 77"/>
                <a:gd name="T102" fmla="*/ 6 w 80"/>
                <a:gd name="T103" fmla="*/ 37 h 77"/>
                <a:gd name="T104" fmla="*/ 75 w 80"/>
                <a:gd name="T105" fmla="*/ 75 h 77"/>
                <a:gd name="T106" fmla="*/ 54 w 80"/>
                <a:gd name="T107" fmla="*/ 75 h 77"/>
                <a:gd name="T108" fmla="*/ 54 w 80"/>
                <a:gd name="T109" fmla="*/ 37 h 77"/>
                <a:gd name="T110" fmla="*/ 75 w 80"/>
                <a:gd name="T111" fmla="*/ 37 h 77"/>
                <a:gd name="T112" fmla="*/ 75 w 80"/>
                <a:gd name="T113" fmla="*/ 75 h 77"/>
                <a:gd name="T114" fmla="*/ 78 w 80"/>
                <a:gd name="T115" fmla="*/ 35 h 77"/>
                <a:gd name="T116" fmla="*/ 54 w 80"/>
                <a:gd name="T117" fmla="*/ 35 h 77"/>
                <a:gd name="T118" fmla="*/ 54 w 80"/>
                <a:gd name="T119" fmla="*/ 24 h 77"/>
                <a:gd name="T120" fmla="*/ 78 w 80"/>
                <a:gd name="T121" fmla="*/ 24 h 77"/>
                <a:gd name="T122" fmla="*/ 78 w 80"/>
                <a:gd name="T123"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77">
                  <a:moveTo>
                    <a:pt x="80" y="21"/>
                  </a:moveTo>
                  <a:cubicBezTo>
                    <a:pt x="50" y="21"/>
                    <a:pt x="50" y="21"/>
                    <a:pt x="50" y="21"/>
                  </a:cubicBezTo>
                  <a:cubicBezTo>
                    <a:pt x="54" y="20"/>
                    <a:pt x="58" y="18"/>
                    <a:pt x="60" y="17"/>
                  </a:cubicBezTo>
                  <a:cubicBezTo>
                    <a:pt x="64" y="13"/>
                    <a:pt x="64" y="7"/>
                    <a:pt x="60" y="3"/>
                  </a:cubicBezTo>
                  <a:cubicBezTo>
                    <a:pt x="58" y="1"/>
                    <a:pt x="56" y="0"/>
                    <a:pt x="53" y="0"/>
                  </a:cubicBezTo>
                  <a:cubicBezTo>
                    <a:pt x="51" y="0"/>
                    <a:pt x="48" y="1"/>
                    <a:pt x="46" y="3"/>
                  </a:cubicBezTo>
                  <a:cubicBezTo>
                    <a:pt x="44" y="5"/>
                    <a:pt x="42" y="12"/>
                    <a:pt x="40" y="18"/>
                  </a:cubicBezTo>
                  <a:cubicBezTo>
                    <a:pt x="39" y="12"/>
                    <a:pt x="36" y="5"/>
                    <a:pt x="34" y="3"/>
                  </a:cubicBezTo>
                  <a:cubicBezTo>
                    <a:pt x="32" y="1"/>
                    <a:pt x="30" y="0"/>
                    <a:pt x="27" y="0"/>
                  </a:cubicBezTo>
                  <a:cubicBezTo>
                    <a:pt x="25" y="0"/>
                    <a:pt x="22" y="1"/>
                    <a:pt x="20" y="3"/>
                  </a:cubicBezTo>
                  <a:cubicBezTo>
                    <a:pt x="16" y="7"/>
                    <a:pt x="16" y="13"/>
                    <a:pt x="20" y="17"/>
                  </a:cubicBezTo>
                  <a:cubicBezTo>
                    <a:pt x="22" y="18"/>
                    <a:pt x="26" y="20"/>
                    <a:pt x="31" y="21"/>
                  </a:cubicBezTo>
                  <a:cubicBezTo>
                    <a:pt x="0" y="21"/>
                    <a:pt x="0" y="21"/>
                    <a:pt x="0" y="21"/>
                  </a:cubicBezTo>
                  <a:cubicBezTo>
                    <a:pt x="0" y="37"/>
                    <a:pt x="0" y="37"/>
                    <a:pt x="0" y="37"/>
                  </a:cubicBezTo>
                  <a:cubicBezTo>
                    <a:pt x="3" y="37"/>
                    <a:pt x="3" y="37"/>
                    <a:pt x="3" y="37"/>
                  </a:cubicBezTo>
                  <a:cubicBezTo>
                    <a:pt x="3" y="77"/>
                    <a:pt x="3" y="77"/>
                    <a:pt x="3" y="77"/>
                  </a:cubicBezTo>
                  <a:cubicBezTo>
                    <a:pt x="78" y="77"/>
                    <a:pt x="78" y="77"/>
                    <a:pt x="78" y="77"/>
                  </a:cubicBezTo>
                  <a:cubicBezTo>
                    <a:pt x="78" y="37"/>
                    <a:pt x="78" y="37"/>
                    <a:pt x="78" y="37"/>
                  </a:cubicBezTo>
                  <a:cubicBezTo>
                    <a:pt x="80" y="37"/>
                    <a:pt x="80" y="37"/>
                    <a:pt x="80" y="37"/>
                  </a:cubicBezTo>
                  <a:lnTo>
                    <a:pt x="80" y="21"/>
                  </a:lnTo>
                  <a:close/>
                  <a:moveTo>
                    <a:pt x="30" y="35"/>
                  </a:moveTo>
                  <a:cubicBezTo>
                    <a:pt x="30" y="24"/>
                    <a:pt x="30" y="24"/>
                    <a:pt x="30" y="24"/>
                  </a:cubicBezTo>
                  <a:cubicBezTo>
                    <a:pt x="51" y="24"/>
                    <a:pt x="51" y="24"/>
                    <a:pt x="51" y="24"/>
                  </a:cubicBezTo>
                  <a:cubicBezTo>
                    <a:pt x="51" y="35"/>
                    <a:pt x="51" y="35"/>
                    <a:pt x="51" y="35"/>
                  </a:cubicBezTo>
                  <a:lnTo>
                    <a:pt x="30" y="35"/>
                  </a:lnTo>
                  <a:close/>
                  <a:moveTo>
                    <a:pt x="51" y="37"/>
                  </a:moveTo>
                  <a:cubicBezTo>
                    <a:pt x="51" y="75"/>
                    <a:pt x="51" y="75"/>
                    <a:pt x="51" y="75"/>
                  </a:cubicBezTo>
                  <a:cubicBezTo>
                    <a:pt x="30" y="75"/>
                    <a:pt x="30" y="75"/>
                    <a:pt x="30" y="75"/>
                  </a:cubicBezTo>
                  <a:cubicBezTo>
                    <a:pt x="30" y="37"/>
                    <a:pt x="30" y="37"/>
                    <a:pt x="30" y="37"/>
                  </a:cubicBezTo>
                  <a:lnTo>
                    <a:pt x="51" y="37"/>
                  </a:lnTo>
                  <a:close/>
                  <a:moveTo>
                    <a:pt x="48" y="5"/>
                  </a:moveTo>
                  <a:cubicBezTo>
                    <a:pt x="50" y="3"/>
                    <a:pt x="51" y="3"/>
                    <a:pt x="53" y="3"/>
                  </a:cubicBezTo>
                  <a:cubicBezTo>
                    <a:pt x="55" y="3"/>
                    <a:pt x="57" y="3"/>
                    <a:pt x="58" y="5"/>
                  </a:cubicBezTo>
                  <a:cubicBezTo>
                    <a:pt x="61" y="7"/>
                    <a:pt x="61" y="12"/>
                    <a:pt x="58" y="15"/>
                  </a:cubicBezTo>
                  <a:cubicBezTo>
                    <a:pt x="56" y="17"/>
                    <a:pt x="47" y="19"/>
                    <a:pt x="42" y="21"/>
                  </a:cubicBezTo>
                  <a:cubicBezTo>
                    <a:pt x="43" y="16"/>
                    <a:pt x="46" y="7"/>
                    <a:pt x="48" y="5"/>
                  </a:cubicBezTo>
                  <a:close/>
                  <a:moveTo>
                    <a:pt x="22" y="5"/>
                  </a:moveTo>
                  <a:cubicBezTo>
                    <a:pt x="23" y="3"/>
                    <a:pt x="25" y="3"/>
                    <a:pt x="27" y="3"/>
                  </a:cubicBezTo>
                  <a:cubicBezTo>
                    <a:pt x="29" y="3"/>
                    <a:pt x="31" y="3"/>
                    <a:pt x="32" y="5"/>
                  </a:cubicBezTo>
                  <a:cubicBezTo>
                    <a:pt x="34" y="7"/>
                    <a:pt x="37" y="16"/>
                    <a:pt x="38" y="21"/>
                  </a:cubicBezTo>
                  <a:cubicBezTo>
                    <a:pt x="33" y="19"/>
                    <a:pt x="24" y="17"/>
                    <a:pt x="22" y="15"/>
                  </a:cubicBezTo>
                  <a:cubicBezTo>
                    <a:pt x="19" y="12"/>
                    <a:pt x="19" y="7"/>
                    <a:pt x="22" y="5"/>
                  </a:cubicBezTo>
                  <a:close/>
                  <a:moveTo>
                    <a:pt x="3" y="24"/>
                  </a:moveTo>
                  <a:cubicBezTo>
                    <a:pt x="27" y="24"/>
                    <a:pt x="27" y="24"/>
                    <a:pt x="27" y="24"/>
                  </a:cubicBezTo>
                  <a:cubicBezTo>
                    <a:pt x="27" y="35"/>
                    <a:pt x="27" y="35"/>
                    <a:pt x="27" y="35"/>
                  </a:cubicBezTo>
                  <a:cubicBezTo>
                    <a:pt x="3" y="35"/>
                    <a:pt x="3" y="35"/>
                    <a:pt x="3" y="35"/>
                  </a:cubicBezTo>
                  <a:lnTo>
                    <a:pt x="3" y="24"/>
                  </a:lnTo>
                  <a:close/>
                  <a:moveTo>
                    <a:pt x="6" y="37"/>
                  </a:moveTo>
                  <a:cubicBezTo>
                    <a:pt x="27" y="37"/>
                    <a:pt x="27" y="37"/>
                    <a:pt x="27" y="37"/>
                  </a:cubicBezTo>
                  <a:cubicBezTo>
                    <a:pt x="27" y="75"/>
                    <a:pt x="27" y="75"/>
                    <a:pt x="27" y="75"/>
                  </a:cubicBezTo>
                  <a:cubicBezTo>
                    <a:pt x="6" y="75"/>
                    <a:pt x="6" y="75"/>
                    <a:pt x="6" y="75"/>
                  </a:cubicBezTo>
                  <a:lnTo>
                    <a:pt x="6" y="37"/>
                  </a:lnTo>
                  <a:close/>
                  <a:moveTo>
                    <a:pt x="75" y="75"/>
                  </a:moveTo>
                  <a:cubicBezTo>
                    <a:pt x="54" y="75"/>
                    <a:pt x="54" y="75"/>
                    <a:pt x="54" y="75"/>
                  </a:cubicBezTo>
                  <a:cubicBezTo>
                    <a:pt x="54" y="37"/>
                    <a:pt x="54" y="37"/>
                    <a:pt x="54" y="37"/>
                  </a:cubicBezTo>
                  <a:cubicBezTo>
                    <a:pt x="75" y="37"/>
                    <a:pt x="75" y="37"/>
                    <a:pt x="75" y="37"/>
                  </a:cubicBezTo>
                  <a:lnTo>
                    <a:pt x="75" y="75"/>
                  </a:lnTo>
                  <a:close/>
                  <a:moveTo>
                    <a:pt x="78" y="35"/>
                  </a:moveTo>
                  <a:cubicBezTo>
                    <a:pt x="54" y="35"/>
                    <a:pt x="54" y="35"/>
                    <a:pt x="54" y="35"/>
                  </a:cubicBezTo>
                  <a:cubicBezTo>
                    <a:pt x="54" y="24"/>
                    <a:pt x="54" y="24"/>
                    <a:pt x="54" y="24"/>
                  </a:cubicBezTo>
                  <a:cubicBezTo>
                    <a:pt x="78" y="24"/>
                    <a:pt x="78" y="24"/>
                    <a:pt x="78" y="24"/>
                  </a:cubicBezTo>
                  <a:lnTo>
                    <a:pt x="78" y="35"/>
                  </a:lnTo>
                  <a:close/>
                </a:path>
              </a:pathLst>
            </a:custGeom>
            <a:solidFill>
              <a:srgbClr val="767676"/>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141" name="Group 5140"/>
            <p:cNvGrpSpPr/>
            <p:nvPr/>
          </p:nvGrpSpPr>
          <p:grpSpPr>
            <a:xfrm>
              <a:off x="7494790" y="4268016"/>
              <a:ext cx="627032" cy="627031"/>
              <a:chOff x="4088210" y="5708658"/>
              <a:chExt cx="903289" cy="903288"/>
            </a:xfrm>
            <a:solidFill>
              <a:srgbClr val="767676"/>
            </a:solidFill>
          </p:grpSpPr>
          <p:sp>
            <p:nvSpPr>
              <p:cNvPr id="5130" name="Freeform 14"/>
              <p:cNvSpPr>
                <a:spLocks noEditPoints="1"/>
              </p:cNvSpPr>
              <p:nvPr/>
            </p:nvSpPr>
            <p:spPr bwMode="auto">
              <a:xfrm>
                <a:off x="4088210" y="5708658"/>
                <a:ext cx="903289" cy="903288"/>
              </a:xfrm>
              <a:custGeom>
                <a:avLst/>
                <a:gdLst>
                  <a:gd name="T0" fmla="*/ 58 w 80"/>
                  <a:gd name="T1" fmla="*/ 53 h 80"/>
                  <a:gd name="T2" fmla="*/ 51 w 80"/>
                  <a:gd name="T3" fmla="*/ 51 h 80"/>
                  <a:gd name="T4" fmla="*/ 62 w 80"/>
                  <a:gd name="T5" fmla="*/ 33 h 80"/>
                  <a:gd name="T6" fmla="*/ 58 w 80"/>
                  <a:gd name="T7" fmla="*/ 27 h 80"/>
                  <a:gd name="T8" fmla="*/ 58 w 80"/>
                  <a:gd name="T9" fmla="*/ 13 h 80"/>
                  <a:gd name="T10" fmla="*/ 80 w 80"/>
                  <a:gd name="T11" fmla="*/ 8 h 80"/>
                  <a:gd name="T12" fmla="*/ 40 w 80"/>
                  <a:gd name="T13" fmla="*/ 0 h 80"/>
                  <a:gd name="T14" fmla="*/ 1 w 80"/>
                  <a:gd name="T15" fmla="*/ 7 h 80"/>
                  <a:gd name="T16" fmla="*/ 1 w 80"/>
                  <a:gd name="T17" fmla="*/ 9 h 80"/>
                  <a:gd name="T18" fmla="*/ 8 w 80"/>
                  <a:gd name="T19" fmla="*/ 21 h 80"/>
                  <a:gd name="T20" fmla="*/ 4 w 80"/>
                  <a:gd name="T21" fmla="*/ 45 h 80"/>
                  <a:gd name="T22" fmla="*/ 14 w 80"/>
                  <a:gd name="T23" fmla="*/ 45 h 80"/>
                  <a:gd name="T24" fmla="*/ 15 w 80"/>
                  <a:gd name="T25" fmla="*/ 43 h 80"/>
                  <a:gd name="T26" fmla="*/ 10 w 80"/>
                  <a:gd name="T27" fmla="*/ 11 h 80"/>
                  <a:gd name="T28" fmla="*/ 21 w 80"/>
                  <a:gd name="T29" fmla="*/ 20 h 80"/>
                  <a:gd name="T30" fmla="*/ 18 w 80"/>
                  <a:gd name="T31" fmla="*/ 28 h 80"/>
                  <a:gd name="T32" fmla="*/ 21 w 80"/>
                  <a:gd name="T33" fmla="*/ 39 h 80"/>
                  <a:gd name="T34" fmla="*/ 9 w 80"/>
                  <a:gd name="T35" fmla="*/ 56 h 80"/>
                  <a:gd name="T36" fmla="*/ 0 w 80"/>
                  <a:gd name="T37" fmla="*/ 80 h 80"/>
                  <a:gd name="T38" fmla="*/ 80 w 80"/>
                  <a:gd name="T39" fmla="*/ 70 h 80"/>
                  <a:gd name="T40" fmla="*/ 6 w 80"/>
                  <a:gd name="T41" fmla="*/ 42 h 80"/>
                  <a:gd name="T42" fmla="*/ 13 w 80"/>
                  <a:gd name="T43" fmla="*/ 42 h 80"/>
                  <a:gd name="T44" fmla="*/ 40 w 80"/>
                  <a:gd name="T45" fmla="*/ 2 h 80"/>
                  <a:gd name="T46" fmla="*/ 40 w 80"/>
                  <a:gd name="T47" fmla="*/ 13 h 80"/>
                  <a:gd name="T48" fmla="*/ 40 w 80"/>
                  <a:gd name="T49" fmla="*/ 2 h 80"/>
                  <a:gd name="T50" fmla="*/ 40 w 80"/>
                  <a:gd name="T51" fmla="*/ 16 h 80"/>
                  <a:gd name="T52" fmla="*/ 56 w 80"/>
                  <a:gd name="T53" fmla="*/ 13 h 80"/>
                  <a:gd name="T54" fmla="*/ 40 w 80"/>
                  <a:gd name="T55" fmla="*/ 24 h 80"/>
                  <a:gd name="T56" fmla="*/ 24 w 80"/>
                  <a:gd name="T57" fmla="*/ 13 h 80"/>
                  <a:gd name="T58" fmla="*/ 24 w 80"/>
                  <a:gd name="T59" fmla="*/ 38 h 80"/>
                  <a:gd name="T60" fmla="*/ 20 w 80"/>
                  <a:gd name="T61" fmla="*/ 33 h 80"/>
                  <a:gd name="T62" fmla="*/ 22 w 80"/>
                  <a:gd name="T63" fmla="*/ 29 h 80"/>
                  <a:gd name="T64" fmla="*/ 24 w 80"/>
                  <a:gd name="T65" fmla="*/ 22 h 80"/>
                  <a:gd name="T66" fmla="*/ 56 w 80"/>
                  <a:gd name="T67" fmla="*/ 22 h 80"/>
                  <a:gd name="T68" fmla="*/ 57 w 80"/>
                  <a:gd name="T69" fmla="*/ 29 h 80"/>
                  <a:gd name="T70" fmla="*/ 59 w 80"/>
                  <a:gd name="T71" fmla="*/ 33 h 80"/>
                  <a:gd name="T72" fmla="*/ 55 w 80"/>
                  <a:gd name="T73" fmla="*/ 38 h 80"/>
                  <a:gd name="T74" fmla="*/ 47 w 80"/>
                  <a:gd name="T75" fmla="*/ 51 h 80"/>
                  <a:gd name="T76" fmla="*/ 32 w 80"/>
                  <a:gd name="T77" fmla="*/ 50 h 80"/>
                  <a:gd name="T78" fmla="*/ 24 w 80"/>
                  <a:gd name="T79" fmla="*/ 38 h 80"/>
                  <a:gd name="T80" fmla="*/ 48 w 80"/>
                  <a:gd name="T81" fmla="*/ 53 h 80"/>
                  <a:gd name="T82" fmla="*/ 40 w 80"/>
                  <a:gd name="T83" fmla="*/ 70 h 80"/>
                  <a:gd name="T84" fmla="*/ 31 w 80"/>
                  <a:gd name="T85" fmla="*/ 53 h 80"/>
                  <a:gd name="T86" fmla="*/ 77 w 80"/>
                  <a:gd name="T87" fmla="*/ 77 h 80"/>
                  <a:gd name="T88" fmla="*/ 2 w 80"/>
                  <a:gd name="T89" fmla="*/ 70 h 80"/>
                  <a:gd name="T90" fmla="*/ 21 w 80"/>
                  <a:gd name="T91" fmla="*/ 56 h 80"/>
                  <a:gd name="T92" fmla="*/ 58 w 80"/>
                  <a:gd name="T93" fmla="*/ 56 h 80"/>
                  <a:gd name="T94" fmla="*/ 77 w 80"/>
                  <a:gd name="T95"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80">
                    <a:moveTo>
                      <a:pt x="70" y="56"/>
                    </a:moveTo>
                    <a:cubicBezTo>
                      <a:pt x="58" y="53"/>
                      <a:pt x="58" y="53"/>
                      <a:pt x="58" y="53"/>
                    </a:cubicBezTo>
                    <a:cubicBezTo>
                      <a:pt x="58" y="53"/>
                      <a:pt x="58" y="53"/>
                      <a:pt x="58" y="53"/>
                    </a:cubicBezTo>
                    <a:cubicBezTo>
                      <a:pt x="51" y="51"/>
                      <a:pt x="51" y="51"/>
                      <a:pt x="51" y="51"/>
                    </a:cubicBezTo>
                    <a:cubicBezTo>
                      <a:pt x="54" y="48"/>
                      <a:pt x="57" y="44"/>
                      <a:pt x="58" y="39"/>
                    </a:cubicBezTo>
                    <a:cubicBezTo>
                      <a:pt x="60" y="38"/>
                      <a:pt x="62" y="35"/>
                      <a:pt x="62" y="33"/>
                    </a:cubicBezTo>
                    <a:cubicBezTo>
                      <a:pt x="62" y="31"/>
                      <a:pt x="61" y="30"/>
                      <a:pt x="61" y="28"/>
                    </a:cubicBezTo>
                    <a:cubicBezTo>
                      <a:pt x="60" y="28"/>
                      <a:pt x="59" y="27"/>
                      <a:pt x="58" y="27"/>
                    </a:cubicBezTo>
                    <a:cubicBezTo>
                      <a:pt x="58" y="20"/>
                      <a:pt x="58" y="20"/>
                      <a:pt x="58" y="20"/>
                    </a:cubicBezTo>
                    <a:cubicBezTo>
                      <a:pt x="58" y="13"/>
                      <a:pt x="58" y="13"/>
                      <a:pt x="58" y="13"/>
                    </a:cubicBezTo>
                    <a:cubicBezTo>
                      <a:pt x="78" y="9"/>
                      <a:pt x="78" y="9"/>
                      <a:pt x="78" y="9"/>
                    </a:cubicBezTo>
                    <a:cubicBezTo>
                      <a:pt x="79" y="9"/>
                      <a:pt x="80" y="8"/>
                      <a:pt x="80" y="8"/>
                    </a:cubicBezTo>
                    <a:cubicBezTo>
                      <a:pt x="80" y="7"/>
                      <a:pt x="79" y="7"/>
                      <a:pt x="78" y="7"/>
                    </a:cubicBezTo>
                    <a:cubicBezTo>
                      <a:pt x="40" y="0"/>
                      <a:pt x="40" y="0"/>
                      <a:pt x="40" y="0"/>
                    </a:cubicBezTo>
                    <a:cubicBezTo>
                      <a:pt x="40" y="0"/>
                      <a:pt x="39" y="0"/>
                      <a:pt x="39" y="0"/>
                    </a:cubicBezTo>
                    <a:cubicBezTo>
                      <a:pt x="1" y="7"/>
                      <a:pt x="1" y="7"/>
                      <a:pt x="1" y="7"/>
                    </a:cubicBezTo>
                    <a:cubicBezTo>
                      <a:pt x="0" y="7"/>
                      <a:pt x="0" y="7"/>
                      <a:pt x="0" y="8"/>
                    </a:cubicBezTo>
                    <a:cubicBezTo>
                      <a:pt x="0" y="8"/>
                      <a:pt x="0" y="9"/>
                      <a:pt x="1" y="9"/>
                    </a:cubicBezTo>
                    <a:cubicBezTo>
                      <a:pt x="8" y="10"/>
                      <a:pt x="8" y="10"/>
                      <a:pt x="8" y="10"/>
                    </a:cubicBezTo>
                    <a:cubicBezTo>
                      <a:pt x="8" y="21"/>
                      <a:pt x="8" y="21"/>
                      <a:pt x="8" y="21"/>
                    </a:cubicBezTo>
                    <a:cubicBezTo>
                      <a:pt x="4" y="44"/>
                      <a:pt x="4" y="44"/>
                      <a:pt x="4" y="44"/>
                    </a:cubicBezTo>
                    <a:cubicBezTo>
                      <a:pt x="3" y="44"/>
                      <a:pt x="4" y="44"/>
                      <a:pt x="4" y="45"/>
                    </a:cubicBezTo>
                    <a:cubicBezTo>
                      <a:pt x="4" y="45"/>
                      <a:pt x="4" y="45"/>
                      <a:pt x="5" y="45"/>
                    </a:cubicBezTo>
                    <a:cubicBezTo>
                      <a:pt x="14" y="45"/>
                      <a:pt x="14" y="45"/>
                      <a:pt x="14" y="45"/>
                    </a:cubicBezTo>
                    <a:cubicBezTo>
                      <a:pt x="15" y="45"/>
                      <a:pt x="15" y="45"/>
                      <a:pt x="15" y="45"/>
                    </a:cubicBezTo>
                    <a:cubicBezTo>
                      <a:pt x="15" y="44"/>
                      <a:pt x="16" y="44"/>
                      <a:pt x="15" y="43"/>
                    </a:cubicBezTo>
                    <a:cubicBezTo>
                      <a:pt x="10" y="21"/>
                      <a:pt x="10" y="21"/>
                      <a:pt x="10" y="21"/>
                    </a:cubicBezTo>
                    <a:cubicBezTo>
                      <a:pt x="10" y="11"/>
                      <a:pt x="10" y="11"/>
                      <a:pt x="10" y="11"/>
                    </a:cubicBezTo>
                    <a:cubicBezTo>
                      <a:pt x="21" y="13"/>
                      <a:pt x="21" y="13"/>
                      <a:pt x="21" y="13"/>
                    </a:cubicBezTo>
                    <a:cubicBezTo>
                      <a:pt x="21" y="20"/>
                      <a:pt x="21" y="20"/>
                      <a:pt x="21" y="20"/>
                    </a:cubicBezTo>
                    <a:cubicBezTo>
                      <a:pt x="21" y="27"/>
                      <a:pt x="21" y="27"/>
                      <a:pt x="21" y="27"/>
                    </a:cubicBezTo>
                    <a:cubicBezTo>
                      <a:pt x="20" y="27"/>
                      <a:pt x="19" y="28"/>
                      <a:pt x="18" y="28"/>
                    </a:cubicBezTo>
                    <a:cubicBezTo>
                      <a:pt x="18" y="30"/>
                      <a:pt x="17" y="31"/>
                      <a:pt x="17" y="33"/>
                    </a:cubicBezTo>
                    <a:cubicBezTo>
                      <a:pt x="17" y="35"/>
                      <a:pt x="19" y="38"/>
                      <a:pt x="21" y="39"/>
                    </a:cubicBezTo>
                    <a:cubicBezTo>
                      <a:pt x="22" y="44"/>
                      <a:pt x="25" y="48"/>
                      <a:pt x="28" y="51"/>
                    </a:cubicBezTo>
                    <a:cubicBezTo>
                      <a:pt x="9" y="56"/>
                      <a:pt x="9" y="56"/>
                      <a:pt x="9" y="56"/>
                    </a:cubicBezTo>
                    <a:cubicBezTo>
                      <a:pt x="3" y="58"/>
                      <a:pt x="0" y="64"/>
                      <a:pt x="0" y="70"/>
                    </a:cubicBezTo>
                    <a:cubicBezTo>
                      <a:pt x="0" y="80"/>
                      <a:pt x="0" y="80"/>
                      <a:pt x="0" y="80"/>
                    </a:cubicBezTo>
                    <a:cubicBezTo>
                      <a:pt x="80" y="80"/>
                      <a:pt x="80" y="80"/>
                      <a:pt x="80" y="80"/>
                    </a:cubicBezTo>
                    <a:cubicBezTo>
                      <a:pt x="80" y="70"/>
                      <a:pt x="80" y="70"/>
                      <a:pt x="80" y="70"/>
                    </a:cubicBezTo>
                    <a:cubicBezTo>
                      <a:pt x="80" y="64"/>
                      <a:pt x="76" y="58"/>
                      <a:pt x="70" y="56"/>
                    </a:cubicBezTo>
                    <a:close/>
                    <a:moveTo>
                      <a:pt x="6" y="42"/>
                    </a:moveTo>
                    <a:cubicBezTo>
                      <a:pt x="9" y="28"/>
                      <a:pt x="9" y="28"/>
                      <a:pt x="9" y="28"/>
                    </a:cubicBezTo>
                    <a:cubicBezTo>
                      <a:pt x="13" y="42"/>
                      <a:pt x="13" y="42"/>
                      <a:pt x="13" y="42"/>
                    </a:cubicBezTo>
                    <a:lnTo>
                      <a:pt x="6" y="42"/>
                    </a:lnTo>
                    <a:close/>
                    <a:moveTo>
                      <a:pt x="40" y="2"/>
                    </a:moveTo>
                    <a:cubicBezTo>
                      <a:pt x="70" y="8"/>
                      <a:pt x="70" y="8"/>
                      <a:pt x="70" y="8"/>
                    </a:cubicBezTo>
                    <a:cubicBezTo>
                      <a:pt x="40" y="13"/>
                      <a:pt x="40" y="13"/>
                      <a:pt x="40" y="13"/>
                    </a:cubicBezTo>
                    <a:cubicBezTo>
                      <a:pt x="9" y="8"/>
                      <a:pt x="9" y="8"/>
                      <a:pt x="9" y="8"/>
                    </a:cubicBezTo>
                    <a:lnTo>
                      <a:pt x="40" y="2"/>
                    </a:lnTo>
                    <a:close/>
                    <a:moveTo>
                      <a:pt x="39" y="16"/>
                    </a:moveTo>
                    <a:cubicBezTo>
                      <a:pt x="39" y="16"/>
                      <a:pt x="39" y="16"/>
                      <a:pt x="40" y="16"/>
                    </a:cubicBezTo>
                    <a:cubicBezTo>
                      <a:pt x="40" y="16"/>
                      <a:pt x="40" y="16"/>
                      <a:pt x="40" y="16"/>
                    </a:cubicBezTo>
                    <a:cubicBezTo>
                      <a:pt x="56" y="13"/>
                      <a:pt x="56" y="13"/>
                      <a:pt x="56" y="13"/>
                    </a:cubicBezTo>
                    <a:cubicBezTo>
                      <a:pt x="56" y="19"/>
                      <a:pt x="56" y="19"/>
                      <a:pt x="56" y="19"/>
                    </a:cubicBezTo>
                    <a:cubicBezTo>
                      <a:pt x="54" y="20"/>
                      <a:pt x="49" y="24"/>
                      <a:pt x="40" y="24"/>
                    </a:cubicBezTo>
                    <a:cubicBezTo>
                      <a:pt x="30" y="24"/>
                      <a:pt x="25" y="20"/>
                      <a:pt x="24" y="19"/>
                    </a:cubicBezTo>
                    <a:cubicBezTo>
                      <a:pt x="24" y="13"/>
                      <a:pt x="24" y="13"/>
                      <a:pt x="24" y="13"/>
                    </a:cubicBezTo>
                    <a:lnTo>
                      <a:pt x="39" y="16"/>
                    </a:lnTo>
                    <a:close/>
                    <a:moveTo>
                      <a:pt x="24" y="38"/>
                    </a:moveTo>
                    <a:cubicBezTo>
                      <a:pt x="24" y="37"/>
                      <a:pt x="23" y="37"/>
                      <a:pt x="23" y="37"/>
                    </a:cubicBezTo>
                    <a:cubicBezTo>
                      <a:pt x="21" y="37"/>
                      <a:pt x="20" y="35"/>
                      <a:pt x="20" y="33"/>
                    </a:cubicBezTo>
                    <a:cubicBezTo>
                      <a:pt x="20" y="32"/>
                      <a:pt x="20" y="31"/>
                      <a:pt x="21" y="30"/>
                    </a:cubicBezTo>
                    <a:cubicBezTo>
                      <a:pt x="21" y="29"/>
                      <a:pt x="22" y="29"/>
                      <a:pt x="22" y="29"/>
                    </a:cubicBezTo>
                    <a:cubicBezTo>
                      <a:pt x="23" y="29"/>
                      <a:pt x="24" y="28"/>
                      <a:pt x="24" y="28"/>
                    </a:cubicBezTo>
                    <a:cubicBezTo>
                      <a:pt x="24" y="22"/>
                      <a:pt x="24" y="22"/>
                      <a:pt x="24" y="22"/>
                    </a:cubicBezTo>
                    <a:cubicBezTo>
                      <a:pt x="26" y="24"/>
                      <a:pt x="32" y="26"/>
                      <a:pt x="40" y="26"/>
                    </a:cubicBezTo>
                    <a:cubicBezTo>
                      <a:pt x="48" y="26"/>
                      <a:pt x="53" y="24"/>
                      <a:pt x="56" y="22"/>
                    </a:cubicBezTo>
                    <a:cubicBezTo>
                      <a:pt x="56" y="28"/>
                      <a:pt x="56" y="28"/>
                      <a:pt x="56" y="28"/>
                    </a:cubicBezTo>
                    <a:cubicBezTo>
                      <a:pt x="56" y="28"/>
                      <a:pt x="56" y="29"/>
                      <a:pt x="57" y="29"/>
                    </a:cubicBezTo>
                    <a:cubicBezTo>
                      <a:pt x="58" y="29"/>
                      <a:pt x="58" y="29"/>
                      <a:pt x="58" y="30"/>
                    </a:cubicBezTo>
                    <a:cubicBezTo>
                      <a:pt x="59" y="31"/>
                      <a:pt x="59" y="32"/>
                      <a:pt x="59" y="33"/>
                    </a:cubicBezTo>
                    <a:cubicBezTo>
                      <a:pt x="59" y="35"/>
                      <a:pt x="58" y="37"/>
                      <a:pt x="56" y="37"/>
                    </a:cubicBezTo>
                    <a:cubicBezTo>
                      <a:pt x="56" y="37"/>
                      <a:pt x="55" y="37"/>
                      <a:pt x="55" y="38"/>
                    </a:cubicBezTo>
                    <a:cubicBezTo>
                      <a:pt x="55" y="43"/>
                      <a:pt x="51" y="48"/>
                      <a:pt x="48" y="50"/>
                    </a:cubicBezTo>
                    <a:cubicBezTo>
                      <a:pt x="47" y="50"/>
                      <a:pt x="47" y="50"/>
                      <a:pt x="47" y="51"/>
                    </a:cubicBezTo>
                    <a:cubicBezTo>
                      <a:pt x="44" y="52"/>
                      <a:pt x="41" y="54"/>
                      <a:pt x="40" y="54"/>
                    </a:cubicBezTo>
                    <a:cubicBezTo>
                      <a:pt x="38" y="54"/>
                      <a:pt x="35" y="52"/>
                      <a:pt x="32" y="50"/>
                    </a:cubicBezTo>
                    <a:cubicBezTo>
                      <a:pt x="32" y="50"/>
                      <a:pt x="32" y="50"/>
                      <a:pt x="31" y="50"/>
                    </a:cubicBezTo>
                    <a:cubicBezTo>
                      <a:pt x="28" y="48"/>
                      <a:pt x="24" y="43"/>
                      <a:pt x="24" y="38"/>
                    </a:cubicBezTo>
                    <a:close/>
                    <a:moveTo>
                      <a:pt x="40" y="56"/>
                    </a:moveTo>
                    <a:cubicBezTo>
                      <a:pt x="42" y="56"/>
                      <a:pt x="45" y="55"/>
                      <a:pt x="48" y="53"/>
                    </a:cubicBezTo>
                    <a:cubicBezTo>
                      <a:pt x="55" y="55"/>
                      <a:pt x="55" y="55"/>
                      <a:pt x="55" y="55"/>
                    </a:cubicBezTo>
                    <a:cubicBezTo>
                      <a:pt x="40" y="70"/>
                      <a:pt x="40" y="70"/>
                      <a:pt x="40" y="70"/>
                    </a:cubicBezTo>
                    <a:cubicBezTo>
                      <a:pt x="24" y="55"/>
                      <a:pt x="24" y="55"/>
                      <a:pt x="24" y="55"/>
                    </a:cubicBezTo>
                    <a:cubicBezTo>
                      <a:pt x="31" y="53"/>
                      <a:pt x="31" y="53"/>
                      <a:pt x="31" y="53"/>
                    </a:cubicBezTo>
                    <a:cubicBezTo>
                      <a:pt x="34" y="55"/>
                      <a:pt x="37" y="56"/>
                      <a:pt x="40" y="56"/>
                    </a:cubicBezTo>
                    <a:close/>
                    <a:moveTo>
                      <a:pt x="77" y="77"/>
                    </a:moveTo>
                    <a:cubicBezTo>
                      <a:pt x="2" y="77"/>
                      <a:pt x="2" y="77"/>
                      <a:pt x="2" y="77"/>
                    </a:cubicBezTo>
                    <a:cubicBezTo>
                      <a:pt x="2" y="70"/>
                      <a:pt x="2" y="70"/>
                      <a:pt x="2" y="70"/>
                    </a:cubicBezTo>
                    <a:cubicBezTo>
                      <a:pt x="2" y="65"/>
                      <a:pt x="5" y="60"/>
                      <a:pt x="10" y="59"/>
                    </a:cubicBezTo>
                    <a:cubicBezTo>
                      <a:pt x="21" y="56"/>
                      <a:pt x="21" y="56"/>
                      <a:pt x="21" y="56"/>
                    </a:cubicBezTo>
                    <a:cubicBezTo>
                      <a:pt x="40" y="74"/>
                      <a:pt x="40" y="74"/>
                      <a:pt x="40" y="74"/>
                    </a:cubicBezTo>
                    <a:cubicBezTo>
                      <a:pt x="58" y="56"/>
                      <a:pt x="58" y="56"/>
                      <a:pt x="58" y="56"/>
                    </a:cubicBezTo>
                    <a:cubicBezTo>
                      <a:pt x="69" y="59"/>
                      <a:pt x="69" y="59"/>
                      <a:pt x="69" y="59"/>
                    </a:cubicBezTo>
                    <a:cubicBezTo>
                      <a:pt x="74" y="60"/>
                      <a:pt x="77" y="65"/>
                      <a:pt x="77" y="70"/>
                    </a:cubicBezTo>
                    <a:lnTo>
                      <a:pt x="77"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1" name="Freeform 15"/>
              <p:cNvSpPr>
                <a:spLocks/>
              </p:cNvSpPr>
              <p:nvPr/>
            </p:nvSpPr>
            <p:spPr bwMode="auto">
              <a:xfrm>
                <a:off x="4404123" y="6024571"/>
                <a:ext cx="112713" cy="57150"/>
              </a:xfrm>
              <a:custGeom>
                <a:avLst/>
                <a:gdLst>
                  <a:gd name="T0" fmla="*/ 3 w 10"/>
                  <a:gd name="T1" fmla="*/ 3 h 5"/>
                  <a:gd name="T2" fmla="*/ 3 w 10"/>
                  <a:gd name="T3" fmla="*/ 3 h 5"/>
                  <a:gd name="T4" fmla="*/ 4 w 10"/>
                  <a:gd name="T5" fmla="*/ 3 h 5"/>
                  <a:gd name="T6" fmla="*/ 5 w 10"/>
                  <a:gd name="T7" fmla="*/ 3 h 5"/>
                  <a:gd name="T8" fmla="*/ 5 w 10"/>
                  <a:gd name="T9" fmla="*/ 3 h 5"/>
                  <a:gd name="T10" fmla="*/ 7 w 10"/>
                  <a:gd name="T11" fmla="*/ 3 h 5"/>
                  <a:gd name="T12" fmla="*/ 7 w 10"/>
                  <a:gd name="T13" fmla="*/ 3 h 5"/>
                  <a:gd name="T14" fmla="*/ 8 w 10"/>
                  <a:gd name="T15" fmla="*/ 5 h 5"/>
                  <a:gd name="T16" fmla="*/ 10 w 10"/>
                  <a:gd name="T17" fmla="*/ 3 h 5"/>
                  <a:gd name="T18" fmla="*/ 9 w 10"/>
                  <a:gd name="T19" fmla="*/ 1 h 5"/>
                  <a:gd name="T20" fmla="*/ 5 w 10"/>
                  <a:gd name="T21" fmla="*/ 0 h 5"/>
                  <a:gd name="T22" fmla="*/ 5 w 10"/>
                  <a:gd name="T23" fmla="*/ 0 h 5"/>
                  <a:gd name="T24" fmla="*/ 4 w 10"/>
                  <a:gd name="T25" fmla="*/ 0 h 5"/>
                  <a:gd name="T26" fmla="*/ 1 w 10"/>
                  <a:gd name="T27" fmla="*/ 1 h 5"/>
                  <a:gd name="T28" fmla="*/ 0 w 10"/>
                  <a:gd name="T29" fmla="*/ 3 h 5"/>
                  <a:gd name="T30" fmla="*/ 1 w 10"/>
                  <a:gd name="T31" fmla="*/ 5 h 5"/>
                  <a:gd name="T32" fmla="*/ 3 w 10"/>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
                    <a:moveTo>
                      <a:pt x="3" y="3"/>
                    </a:moveTo>
                    <a:cubicBezTo>
                      <a:pt x="3" y="3"/>
                      <a:pt x="3" y="3"/>
                      <a:pt x="3" y="3"/>
                    </a:cubicBezTo>
                    <a:cubicBezTo>
                      <a:pt x="3" y="3"/>
                      <a:pt x="4" y="3"/>
                      <a:pt x="4" y="3"/>
                    </a:cubicBezTo>
                    <a:cubicBezTo>
                      <a:pt x="5" y="3"/>
                      <a:pt x="5" y="3"/>
                      <a:pt x="5" y="3"/>
                    </a:cubicBezTo>
                    <a:cubicBezTo>
                      <a:pt x="5" y="3"/>
                      <a:pt x="5" y="3"/>
                      <a:pt x="5" y="3"/>
                    </a:cubicBezTo>
                    <a:cubicBezTo>
                      <a:pt x="6" y="3"/>
                      <a:pt x="7" y="3"/>
                      <a:pt x="7" y="3"/>
                    </a:cubicBezTo>
                    <a:cubicBezTo>
                      <a:pt x="7" y="3"/>
                      <a:pt x="7" y="3"/>
                      <a:pt x="7" y="3"/>
                    </a:cubicBezTo>
                    <a:cubicBezTo>
                      <a:pt x="7" y="4"/>
                      <a:pt x="7" y="5"/>
                      <a:pt x="8" y="5"/>
                    </a:cubicBezTo>
                    <a:cubicBezTo>
                      <a:pt x="9" y="5"/>
                      <a:pt x="10" y="4"/>
                      <a:pt x="10" y="3"/>
                    </a:cubicBezTo>
                    <a:cubicBezTo>
                      <a:pt x="10" y="2"/>
                      <a:pt x="9" y="2"/>
                      <a:pt x="9" y="1"/>
                    </a:cubicBezTo>
                    <a:cubicBezTo>
                      <a:pt x="8" y="0"/>
                      <a:pt x="7" y="0"/>
                      <a:pt x="5" y="0"/>
                    </a:cubicBezTo>
                    <a:cubicBezTo>
                      <a:pt x="5" y="0"/>
                      <a:pt x="5" y="0"/>
                      <a:pt x="5" y="0"/>
                    </a:cubicBezTo>
                    <a:cubicBezTo>
                      <a:pt x="4" y="0"/>
                      <a:pt x="4" y="0"/>
                      <a:pt x="4" y="0"/>
                    </a:cubicBezTo>
                    <a:cubicBezTo>
                      <a:pt x="3" y="0"/>
                      <a:pt x="2" y="0"/>
                      <a:pt x="1" y="1"/>
                    </a:cubicBezTo>
                    <a:cubicBezTo>
                      <a:pt x="0" y="2"/>
                      <a:pt x="0" y="2"/>
                      <a:pt x="0" y="3"/>
                    </a:cubicBezTo>
                    <a:cubicBezTo>
                      <a:pt x="0" y="4"/>
                      <a:pt x="1" y="5"/>
                      <a:pt x="1" y="5"/>
                    </a:cubicBezTo>
                    <a:cubicBezTo>
                      <a:pt x="2" y="5"/>
                      <a:pt x="3"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2" name="Freeform 16"/>
              <p:cNvSpPr>
                <a:spLocks/>
              </p:cNvSpPr>
              <p:nvPr/>
            </p:nvSpPr>
            <p:spPr bwMode="auto">
              <a:xfrm>
                <a:off x="4562873" y="6024571"/>
                <a:ext cx="101600" cy="57150"/>
              </a:xfrm>
              <a:custGeom>
                <a:avLst/>
                <a:gdLst>
                  <a:gd name="T0" fmla="*/ 1 w 9"/>
                  <a:gd name="T1" fmla="*/ 5 h 5"/>
                  <a:gd name="T2" fmla="*/ 2 w 9"/>
                  <a:gd name="T3" fmla="*/ 3 h 5"/>
                  <a:gd name="T4" fmla="*/ 2 w 9"/>
                  <a:gd name="T5" fmla="*/ 3 h 5"/>
                  <a:gd name="T6" fmla="*/ 4 w 9"/>
                  <a:gd name="T7" fmla="*/ 3 h 5"/>
                  <a:gd name="T8" fmla="*/ 4 w 9"/>
                  <a:gd name="T9" fmla="*/ 3 h 5"/>
                  <a:gd name="T10" fmla="*/ 5 w 9"/>
                  <a:gd name="T11" fmla="*/ 3 h 5"/>
                  <a:gd name="T12" fmla="*/ 6 w 9"/>
                  <a:gd name="T13" fmla="*/ 3 h 5"/>
                  <a:gd name="T14" fmla="*/ 6 w 9"/>
                  <a:gd name="T15" fmla="*/ 3 h 5"/>
                  <a:gd name="T16" fmla="*/ 8 w 9"/>
                  <a:gd name="T17" fmla="*/ 5 h 5"/>
                  <a:gd name="T18" fmla="*/ 9 w 9"/>
                  <a:gd name="T19" fmla="*/ 3 h 5"/>
                  <a:gd name="T20" fmla="*/ 8 w 9"/>
                  <a:gd name="T21" fmla="*/ 1 h 5"/>
                  <a:gd name="T22" fmla="*/ 5 w 9"/>
                  <a:gd name="T23" fmla="*/ 0 h 5"/>
                  <a:gd name="T24" fmla="*/ 4 w 9"/>
                  <a:gd name="T25" fmla="*/ 0 h 5"/>
                  <a:gd name="T26" fmla="*/ 4 w 9"/>
                  <a:gd name="T27" fmla="*/ 0 h 5"/>
                  <a:gd name="T28" fmla="*/ 0 w 9"/>
                  <a:gd name="T29" fmla="*/ 1 h 5"/>
                  <a:gd name="T30" fmla="*/ 0 w 9"/>
                  <a:gd name="T31" fmla="*/ 3 h 5"/>
                  <a:gd name="T32" fmla="*/ 1 w 9"/>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
                    <a:moveTo>
                      <a:pt x="1" y="5"/>
                    </a:moveTo>
                    <a:cubicBezTo>
                      <a:pt x="2" y="5"/>
                      <a:pt x="2" y="4"/>
                      <a:pt x="2" y="3"/>
                    </a:cubicBezTo>
                    <a:cubicBezTo>
                      <a:pt x="2" y="3"/>
                      <a:pt x="2" y="3"/>
                      <a:pt x="2" y="3"/>
                    </a:cubicBezTo>
                    <a:cubicBezTo>
                      <a:pt x="2" y="3"/>
                      <a:pt x="3" y="3"/>
                      <a:pt x="4" y="3"/>
                    </a:cubicBezTo>
                    <a:cubicBezTo>
                      <a:pt x="4" y="3"/>
                      <a:pt x="4" y="3"/>
                      <a:pt x="4" y="3"/>
                    </a:cubicBezTo>
                    <a:cubicBezTo>
                      <a:pt x="5" y="3"/>
                      <a:pt x="5" y="3"/>
                      <a:pt x="5" y="3"/>
                    </a:cubicBezTo>
                    <a:cubicBezTo>
                      <a:pt x="5" y="3"/>
                      <a:pt x="6" y="3"/>
                      <a:pt x="6" y="3"/>
                    </a:cubicBezTo>
                    <a:cubicBezTo>
                      <a:pt x="6" y="3"/>
                      <a:pt x="6" y="3"/>
                      <a:pt x="6" y="3"/>
                    </a:cubicBezTo>
                    <a:cubicBezTo>
                      <a:pt x="6" y="4"/>
                      <a:pt x="7" y="5"/>
                      <a:pt x="8" y="5"/>
                    </a:cubicBezTo>
                    <a:cubicBezTo>
                      <a:pt x="8" y="5"/>
                      <a:pt x="9" y="4"/>
                      <a:pt x="9" y="3"/>
                    </a:cubicBezTo>
                    <a:cubicBezTo>
                      <a:pt x="9" y="2"/>
                      <a:pt x="9" y="2"/>
                      <a:pt x="8" y="1"/>
                    </a:cubicBezTo>
                    <a:cubicBezTo>
                      <a:pt x="7" y="0"/>
                      <a:pt x="6" y="0"/>
                      <a:pt x="5" y="0"/>
                    </a:cubicBezTo>
                    <a:cubicBezTo>
                      <a:pt x="4" y="0"/>
                      <a:pt x="4" y="0"/>
                      <a:pt x="4" y="0"/>
                    </a:cubicBezTo>
                    <a:cubicBezTo>
                      <a:pt x="4" y="0"/>
                      <a:pt x="4" y="0"/>
                      <a:pt x="4" y="0"/>
                    </a:cubicBezTo>
                    <a:cubicBezTo>
                      <a:pt x="3" y="0"/>
                      <a:pt x="1" y="0"/>
                      <a:pt x="0" y="1"/>
                    </a:cubicBezTo>
                    <a:cubicBezTo>
                      <a:pt x="0" y="2"/>
                      <a:pt x="0" y="2"/>
                      <a:pt x="0" y="3"/>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2" name="Group 5141"/>
            <p:cNvGrpSpPr/>
            <p:nvPr/>
          </p:nvGrpSpPr>
          <p:grpSpPr>
            <a:xfrm>
              <a:off x="3888927" y="4276281"/>
              <a:ext cx="627032" cy="610501"/>
              <a:chOff x="5386787" y="5416558"/>
              <a:chExt cx="903289" cy="879476"/>
            </a:xfrm>
            <a:solidFill>
              <a:srgbClr val="767676"/>
            </a:solidFill>
          </p:grpSpPr>
          <p:sp>
            <p:nvSpPr>
              <p:cNvPr id="5133" name="Freeform 17"/>
              <p:cNvSpPr>
                <a:spLocks/>
              </p:cNvSpPr>
              <p:nvPr/>
            </p:nvSpPr>
            <p:spPr bwMode="auto">
              <a:xfrm>
                <a:off x="5386787" y="5765808"/>
                <a:ext cx="903289" cy="315913"/>
              </a:xfrm>
              <a:custGeom>
                <a:avLst/>
                <a:gdLst>
                  <a:gd name="T0" fmla="*/ 79 w 80"/>
                  <a:gd name="T1" fmla="*/ 15 h 28"/>
                  <a:gd name="T2" fmla="*/ 54 w 80"/>
                  <a:gd name="T3" fmla="*/ 15 h 28"/>
                  <a:gd name="T4" fmla="*/ 52 w 80"/>
                  <a:gd name="T5" fmla="*/ 15 h 28"/>
                  <a:gd name="T6" fmla="*/ 49 w 80"/>
                  <a:gd name="T7" fmla="*/ 23 h 28"/>
                  <a:gd name="T8" fmla="*/ 43 w 80"/>
                  <a:gd name="T9" fmla="*/ 1 h 28"/>
                  <a:gd name="T10" fmla="*/ 42 w 80"/>
                  <a:gd name="T11" fmla="*/ 0 h 28"/>
                  <a:gd name="T12" fmla="*/ 40 w 80"/>
                  <a:gd name="T13" fmla="*/ 1 h 28"/>
                  <a:gd name="T14" fmla="*/ 33 w 80"/>
                  <a:gd name="T15" fmla="*/ 17 h 28"/>
                  <a:gd name="T16" fmla="*/ 28 w 80"/>
                  <a:gd name="T17" fmla="*/ 9 h 28"/>
                  <a:gd name="T18" fmla="*/ 27 w 80"/>
                  <a:gd name="T19" fmla="*/ 8 h 28"/>
                  <a:gd name="T20" fmla="*/ 26 w 80"/>
                  <a:gd name="T21" fmla="*/ 9 h 28"/>
                  <a:gd name="T22" fmla="*/ 21 w 80"/>
                  <a:gd name="T23" fmla="*/ 15 h 28"/>
                  <a:gd name="T24" fmla="*/ 2 w 80"/>
                  <a:gd name="T25" fmla="*/ 15 h 28"/>
                  <a:gd name="T26" fmla="*/ 0 w 80"/>
                  <a:gd name="T27" fmla="*/ 16 h 28"/>
                  <a:gd name="T28" fmla="*/ 2 w 80"/>
                  <a:gd name="T29" fmla="*/ 17 h 28"/>
                  <a:gd name="T30" fmla="*/ 22 w 80"/>
                  <a:gd name="T31" fmla="*/ 17 h 28"/>
                  <a:gd name="T32" fmla="*/ 23 w 80"/>
                  <a:gd name="T33" fmla="*/ 17 h 28"/>
                  <a:gd name="T34" fmla="*/ 27 w 80"/>
                  <a:gd name="T35" fmla="*/ 12 h 28"/>
                  <a:gd name="T36" fmla="*/ 32 w 80"/>
                  <a:gd name="T37" fmla="*/ 21 h 28"/>
                  <a:gd name="T38" fmla="*/ 34 w 80"/>
                  <a:gd name="T39" fmla="*/ 21 h 28"/>
                  <a:gd name="T40" fmla="*/ 35 w 80"/>
                  <a:gd name="T41" fmla="*/ 21 h 28"/>
                  <a:gd name="T42" fmla="*/ 41 w 80"/>
                  <a:gd name="T43" fmla="*/ 5 h 28"/>
                  <a:gd name="T44" fmla="*/ 47 w 80"/>
                  <a:gd name="T45" fmla="*/ 27 h 28"/>
                  <a:gd name="T46" fmla="*/ 48 w 80"/>
                  <a:gd name="T47" fmla="*/ 28 h 28"/>
                  <a:gd name="T48" fmla="*/ 48 w 80"/>
                  <a:gd name="T49" fmla="*/ 28 h 28"/>
                  <a:gd name="T50" fmla="*/ 49 w 80"/>
                  <a:gd name="T51" fmla="*/ 27 h 28"/>
                  <a:gd name="T52" fmla="*/ 54 w 80"/>
                  <a:gd name="T53" fmla="*/ 17 h 28"/>
                  <a:gd name="T54" fmla="*/ 79 w 80"/>
                  <a:gd name="T55" fmla="*/ 17 h 28"/>
                  <a:gd name="T56" fmla="*/ 80 w 80"/>
                  <a:gd name="T57" fmla="*/ 16 h 28"/>
                  <a:gd name="T58" fmla="*/ 79 w 80"/>
                  <a:gd name="T5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28">
                    <a:moveTo>
                      <a:pt x="79" y="15"/>
                    </a:moveTo>
                    <a:cubicBezTo>
                      <a:pt x="54" y="15"/>
                      <a:pt x="54" y="15"/>
                      <a:pt x="54" y="15"/>
                    </a:cubicBezTo>
                    <a:cubicBezTo>
                      <a:pt x="53" y="15"/>
                      <a:pt x="53" y="15"/>
                      <a:pt x="52" y="15"/>
                    </a:cubicBezTo>
                    <a:cubicBezTo>
                      <a:pt x="49" y="23"/>
                      <a:pt x="49" y="23"/>
                      <a:pt x="49" y="23"/>
                    </a:cubicBezTo>
                    <a:cubicBezTo>
                      <a:pt x="43" y="1"/>
                      <a:pt x="43" y="1"/>
                      <a:pt x="43" y="1"/>
                    </a:cubicBezTo>
                    <a:cubicBezTo>
                      <a:pt x="43" y="0"/>
                      <a:pt x="42" y="0"/>
                      <a:pt x="42" y="0"/>
                    </a:cubicBezTo>
                    <a:cubicBezTo>
                      <a:pt x="41" y="0"/>
                      <a:pt x="41" y="0"/>
                      <a:pt x="40" y="1"/>
                    </a:cubicBezTo>
                    <a:cubicBezTo>
                      <a:pt x="33" y="17"/>
                      <a:pt x="33" y="17"/>
                      <a:pt x="33" y="17"/>
                    </a:cubicBezTo>
                    <a:cubicBezTo>
                      <a:pt x="28" y="9"/>
                      <a:pt x="28" y="9"/>
                      <a:pt x="28" y="9"/>
                    </a:cubicBezTo>
                    <a:cubicBezTo>
                      <a:pt x="28" y="8"/>
                      <a:pt x="27" y="8"/>
                      <a:pt x="27" y="8"/>
                    </a:cubicBezTo>
                    <a:cubicBezTo>
                      <a:pt x="27" y="8"/>
                      <a:pt x="26" y="8"/>
                      <a:pt x="26" y="9"/>
                    </a:cubicBezTo>
                    <a:cubicBezTo>
                      <a:pt x="21" y="15"/>
                      <a:pt x="21" y="15"/>
                      <a:pt x="21" y="15"/>
                    </a:cubicBezTo>
                    <a:cubicBezTo>
                      <a:pt x="2" y="15"/>
                      <a:pt x="2" y="15"/>
                      <a:pt x="2" y="15"/>
                    </a:cubicBezTo>
                    <a:cubicBezTo>
                      <a:pt x="1" y="15"/>
                      <a:pt x="0" y="15"/>
                      <a:pt x="0" y="16"/>
                    </a:cubicBezTo>
                    <a:cubicBezTo>
                      <a:pt x="0" y="17"/>
                      <a:pt x="1" y="17"/>
                      <a:pt x="2" y="17"/>
                    </a:cubicBezTo>
                    <a:cubicBezTo>
                      <a:pt x="22" y="17"/>
                      <a:pt x="22" y="17"/>
                      <a:pt x="22" y="17"/>
                    </a:cubicBezTo>
                    <a:cubicBezTo>
                      <a:pt x="22" y="17"/>
                      <a:pt x="22" y="17"/>
                      <a:pt x="23" y="17"/>
                    </a:cubicBezTo>
                    <a:cubicBezTo>
                      <a:pt x="27" y="12"/>
                      <a:pt x="27" y="12"/>
                      <a:pt x="27" y="12"/>
                    </a:cubicBezTo>
                    <a:cubicBezTo>
                      <a:pt x="32" y="21"/>
                      <a:pt x="32" y="21"/>
                      <a:pt x="32" y="21"/>
                    </a:cubicBezTo>
                    <a:cubicBezTo>
                      <a:pt x="33" y="21"/>
                      <a:pt x="33" y="21"/>
                      <a:pt x="34" y="21"/>
                    </a:cubicBezTo>
                    <a:cubicBezTo>
                      <a:pt x="34" y="21"/>
                      <a:pt x="35" y="21"/>
                      <a:pt x="35" y="21"/>
                    </a:cubicBezTo>
                    <a:cubicBezTo>
                      <a:pt x="41" y="5"/>
                      <a:pt x="41" y="5"/>
                      <a:pt x="41" y="5"/>
                    </a:cubicBezTo>
                    <a:cubicBezTo>
                      <a:pt x="47" y="27"/>
                      <a:pt x="47" y="27"/>
                      <a:pt x="47" y="27"/>
                    </a:cubicBezTo>
                    <a:cubicBezTo>
                      <a:pt x="47" y="28"/>
                      <a:pt x="48" y="28"/>
                      <a:pt x="48" y="28"/>
                    </a:cubicBezTo>
                    <a:cubicBezTo>
                      <a:pt x="48" y="28"/>
                      <a:pt x="48" y="28"/>
                      <a:pt x="48" y="28"/>
                    </a:cubicBezTo>
                    <a:cubicBezTo>
                      <a:pt x="49" y="28"/>
                      <a:pt x="49" y="28"/>
                      <a:pt x="49" y="27"/>
                    </a:cubicBezTo>
                    <a:cubicBezTo>
                      <a:pt x="54" y="17"/>
                      <a:pt x="54" y="17"/>
                      <a:pt x="54" y="17"/>
                    </a:cubicBezTo>
                    <a:cubicBezTo>
                      <a:pt x="79" y="17"/>
                      <a:pt x="79" y="17"/>
                      <a:pt x="79" y="17"/>
                    </a:cubicBezTo>
                    <a:cubicBezTo>
                      <a:pt x="80" y="17"/>
                      <a:pt x="80" y="17"/>
                      <a:pt x="80" y="16"/>
                    </a:cubicBezTo>
                    <a:cubicBezTo>
                      <a:pt x="80" y="15"/>
                      <a:pt x="80" y="15"/>
                      <a:pt x="7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4" name="Freeform 18"/>
              <p:cNvSpPr>
                <a:spLocks/>
              </p:cNvSpPr>
              <p:nvPr/>
            </p:nvSpPr>
            <p:spPr bwMode="auto">
              <a:xfrm>
                <a:off x="5420124" y="5416558"/>
                <a:ext cx="846139" cy="461963"/>
              </a:xfrm>
              <a:custGeom>
                <a:avLst/>
                <a:gdLst>
                  <a:gd name="T0" fmla="*/ 4 w 75"/>
                  <a:gd name="T1" fmla="*/ 40 h 41"/>
                  <a:gd name="T2" fmla="*/ 5 w 75"/>
                  <a:gd name="T3" fmla="*/ 41 h 41"/>
                  <a:gd name="T4" fmla="*/ 6 w 75"/>
                  <a:gd name="T5" fmla="*/ 41 h 41"/>
                  <a:gd name="T6" fmla="*/ 6 w 75"/>
                  <a:gd name="T7" fmla="*/ 39 h 41"/>
                  <a:gd name="T8" fmla="*/ 6 w 75"/>
                  <a:gd name="T9" fmla="*/ 39 h 41"/>
                  <a:gd name="T10" fmla="*/ 3 w 75"/>
                  <a:gd name="T11" fmla="*/ 26 h 41"/>
                  <a:gd name="T12" fmla="*/ 17 w 75"/>
                  <a:gd name="T13" fmla="*/ 3 h 41"/>
                  <a:gd name="T14" fmla="*/ 36 w 75"/>
                  <a:gd name="T15" fmla="*/ 22 h 41"/>
                  <a:gd name="T16" fmla="*/ 37 w 75"/>
                  <a:gd name="T17" fmla="*/ 23 h 41"/>
                  <a:gd name="T18" fmla="*/ 39 w 75"/>
                  <a:gd name="T19" fmla="*/ 22 h 41"/>
                  <a:gd name="T20" fmla="*/ 57 w 75"/>
                  <a:gd name="T21" fmla="*/ 3 h 41"/>
                  <a:gd name="T22" fmla="*/ 72 w 75"/>
                  <a:gd name="T23" fmla="*/ 26 h 41"/>
                  <a:gd name="T24" fmla="*/ 69 w 75"/>
                  <a:gd name="T25" fmla="*/ 36 h 41"/>
                  <a:gd name="T26" fmla="*/ 67 w 75"/>
                  <a:gd name="T27" fmla="*/ 39 h 41"/>
                  <a:gd name="T28" fmla="*/ 68 w 75"/>
                  <a:gd name="T29" fmla="*/ 41 h 41"/>
                  <a:gd name="T30" fmla="*/ 70 w 75"/>
                  <a:gd name="T31" fmla="*/ 40 h 41"/>
                  <a:gd name="T32" fmla="*/ 71 w 75"/>
                  <a:gd name="T33" fmla="*/ 37 h 41"/>
                  <a:gd name="T34" fmla="*/ 75 w 75"/>
                  <a:gd name="T35" fmla="*/ 26 h 41"/>
                  <a:gd name="T36" fmla="*/ 57 w 75"/>
                  <a:gd name="T37" fmla="*/ 0 h 41"/>
                  <a:gd name="T38" fmla="*/ 37 w 75"/>
                  <a:gd name="T39" fmla="*/ 16 h 41"/>
                  <a:gd name="T40" fmla="*/ 17 w 75"/>
                  <a:gd name="T41" fmla="*/ 0 h 41"/>
                  <a:gd name="T42" fmla="*/ 0 w 75"/>
                  <a:gd name="T43" fmla="*/ 26 h 41"/>
                  <a:gd name="T44" fmla="*/ 4 w 75"/>
                  <a:gd name="T45"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41">
                    <a:moveTo>
                      <a:pt x="4" y="40"/>
                    </a:moveTo>
                    <a:cubicBezTo>
                      <a:pt x="4" y="41"/>
                      <a:pt x="5" y="41"/>
                      <a:pt x="5" y="41"/>
                    </a:cubicBezTo>
                    <a:cubicBezTo>
                      <a:pt x="5" y="41"/>
                      <a:pt x="5" y="41"/>
                      <a:pt x="6" y="41"/>
                    </a:cubicBezTo>
                    <a:cubicBezTo>
                      <a:pt x="6" y="41"/>
                      <a:pt x="7" y="40"/>
                      <a:pt x="6" y="39"/>
                    </a:cubicBezTo>
                    <a:cubicBezTo>
                      <a:pt x="6" y="39"/>
                      <a:pt x="6" y="39"/>
                      <a:pt x="6" y="39"/>
                    </a:cubicBezTo>
                    <a:cubicBezTo>
                      <a:pt x="4" y="34"/>
                      <a:pt x="3" y="30"/>
                      <a:pt x="3" y="26"/>
                    </a:cubicBezTo>
                    <a:cubicBezTo>
                      <a:pt x="3" y="10"/>
                      <a:pt x="11" y="4"/>
                      <a:pt x="17" y="3"/>
                    </a:cubicBezTo>
                    <a:cubicBezTo>
                      <a:pt x="25" y="2"/>
                      <a:pt x="34" y="9"/>
                      <a:pt x="36" y="22"/>
                    </a:cubicBezTo>
                    <a:cubicBezTo>
                      <a:pt x="36" y="23"/>
                      <a:pt x="37" y="23"/>
                      <a:pt x="37" y="23"/>
                    </a:cubicBezTo>
                    <a:cubicBezTo>
                      <a:pt x="38" y="23"/>
                      <a:pt x="39" y="23"/>
                      <a:pt x="39" y="22"/>
                    </a:cubicBezTo>
                    <a:cubicBezTo>
                      <a:pt x="41" y="9"/>
                      <a:pt x="49" y="2"/>
                      <a:pt x="57" y="3"/>
                    </a:cubicBezTo>
                    <a:cubicBezTo>
                      <a:pt x="64" y="4"/>
                      <a:pt x="72" y="10"/>
                      <a:pt x="72" y="26"/>
                    </a:cubicBezTo>
                    <a:cubicBezTo>
                      <a:pt x="72" y="30"/>
                      <a:pt x="71" y="32"/>
                      <a:pt x="69" y="36"/>
                    </a:cubicBezTo>
                    <a:cubicBezTo>
                      <a:pt x="68" y="37"/>
                      <a:pt x="68" y="38"/>
                      <a:pt x="67" y="39"/>
                    </a:cubicBezTo>
                    <a:cubicBezTo>
                      <a:pt x="67" y="40"/>
                      <a:pt x="67" y="41"/>
                      <a:pt x="68" y="41"/>
                    </a:cubicBezTo>
                    <a:cubicBezTo>
                      <a:pt x="69" y="41"/>
                      <a:pt x="69" y="41"/>
                      <a:pt x="70" y="40"/>
                    </a:cubicBezTo>
                    <a:cubicBezTo>
                      <a:pt x="70" y="39"/>
                      <a:pt x="71" y="38"/>
                      <a:pt x="71" y="37"/>
                    </a:cubicBezTo>
                    <a:cubicBezTo>
                      <a:pt x="73" y="33"/>
                      <a:pt x="75" y="30"/>
                      <a:pt x="75" y="26"/>
                    </a:cubicBezTo>
                    <a:cubicBezTo>
                      <a:pt x="75" y="8"/>
                      <a:pt x="65" y="1"/>
                      <a:pt x="57" y="0"/>
                    </a:cubicBezTo>
                    <a:cubicBezTo>
                      <a:pt x="50" y="0"/>
                      <a:pt x="41" y="5"/>
                      <a:pt x="37" y="16"/>
                    </a:cubicBezTo>
                    <a:cubicBezTo>
                      <a:pt x="34" y="5"/>
                      <a:pt x="25" y="0"/>
                      <a:pt x="17" y="0"/>
                    </a:cubicBezTo>
                    <a:cubicBezTo>
                      <a:pt x="9" y="1"/>
                      <a:pt x="0" y="8"/>
                      <a:pt x="0" y="26"/>
                    </a:cubicBezTo>
                    <a:cubicBezTo>
                      <a:pt x="0" y="31"/>
                      <a:pt x="2" y="35"/>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5" name="Freeform 19"/>
              <p:cNvSpPr>
                <a:spLocks/>
              </p:cNvSpPr>
              <p:nvPr/>
            </p:nvSpPr>
            <p:spPr bwMode="auto">
              <a:xfrm>
                <a:off x="5543950" y="6002346"/>
                <a:ext cx="576263" cy="293688"/>
              </a:xfrm>
              <a:custGeom>
                <a:avLst/>
                <a:gdLst>
                  <a:gd name="T0" fmla="*/ 48 w 51"/>
                  <a:gd name="T1" fmla="*/ 0 h 26"/>
                  <a:gd name="T2" fmla="*/ 26 w 51"/>
                  <a:gd name="T3" fmla="*/ 23 h 26"/>
                  <a:gd name="T4" fmla="*/ 3 w 51"/>
                  <a:gd name="T5" fmla="*/ 0 h 26"/>
                  <a:gd name="T6" fmla="*/ 1 w 51"/>
                  <a:gd name="T7" fmla="*/ 0 h 26"/>
                  <a:gd name="T8" fmla="*/ 1 w 51"/>
                  <a:gd name="T9" fmla="*/ 2 h 26"/>
                  <a:gd name="T10" fmla="*/ 26 w 51"/>
                  <a:gd name="T11" fmla="*/ 25 h 26"/>
                  <a:gd name="T12" fmla="*/ 26 w 51"/>
                  <a:gd name="T13" fmla="*/ 26 h 26"/>
                  <a:gd name="T14" fmla="*/ 27 w 51"/>
                  <a:gd name="T15" fmla="*/ 25 h 26"/>
                  <a:gd name="T16" fmla="*/ 50 w 51"/>
                  <a:gd name="T17" fmla="*/ 2 h 26"/>
                  <a:gd name="T18" fmla="*/ 50 w 51"/>
                  <a:gd name="T19" fmla="*/ 0 h 26"/>
                  <a:gd name="T20" fmla="*/ 48 w 51"/>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6">
                    <a:moveTo>
                      <a:pt x="48" y="0"/>
                    </a:moveTo>
                    <a:cubicBezTo>
                      <a:pt x="39" y="12"/>
                      <a:pt x="29" y="20"/>
                      <a:pt x="26" y="23"/>
                    </a:cubicBezTo>
                    <a:cubicBezTo>
                      <a:pt x="23" y="21"/>
                      <a:pt x="12" y="12"/>
                      <a:pt x="3" y="0"/>
                    </a:cubicBezTo>
                    <a:cubicBezTo>
                      <a:pt x="2" y="0"/>
                      <a:pt x="2" y="0"/>
                      <a:pt x="1" y="0"/>
                    </a:cubicBezTo>
                    <a:cubicBezTo>
                      <a:pt x="0" y="1"/>
                      <a:pt x="0" y="1"/>
                      <a:pt x="1" y="2"/>
                    </a:cubicBezTo>
                    <a:cubicBezTo>
                      <a:pt x="11" y="16"/>
                      <a:pt x="25" y="25"/>
                      <a:pt x="26" y="25"/>
                    </a:cubicBezTo>
                    <a:cubicBezTo>
                      <a:pt x="26" y="26"/>
                      <a:pt x="26" y="26"/>
                      <a:pt x="26" y="26"/>
                    </a:cubicBezTo>
                    <a:cubicBezTo>
                      <a:pt x="27" y="26"/>
                      <a:pt x="27" y="26"/>
                      <a:pt x="27" y="25"/>
                    </a:cubicBezTo>
                    <a:cubicBezTo>
                      <a:pt x="27" y="25"/>
                      <a:pt x="40" y="15"/>
                      <a:pt x="50" y="2"/>
                    </a:cubicBezTo>
                    <a:cubicBezTo>
                      <a:pt x="51" y="1"/>
                      <a:pt x="50" y="1"/>
                      <a:pt x="50" y="0"/>
                    </a:cubicBezTo>
                    <a:cubicBezTo>
                      <a:pt x="49" y="0"/>
                      <a:pt x="48"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3" name="Group 5142"/>
            <p:cNvGrpSpPr/>
            <p:nvPr/>
          </p:nvGrpSpPr>
          <p:grpSpPr>
            <a:xfrm>
              <a:off x="172701" y="4241343"/>
              <a:ext cx="634910" cy="680377"/>
              <a:chOff x="5318524" y="6600834"/>
              <a:chExt cx="1241427" cy="1330326"/>
            </a:xfrm>
            <a:noFill/>
          </p:grpSpPr>
          <p:sp>
            <p:nvSpPr>
              <p:cNvPr id="5136" name="Freeform 20"/>
              <p:cNvSpPr>
                <a:spLocks noEditPoints="1"/>
              </p:cNvSpPr>
              <p:nvPr/>
            </p:nvSpPr>
            <p:spPr bwMode="auto">
              <a:xfrm>
                <a:off x="5318524" y="6600834"/>
                <a:ext cx="1241427" cy="1330326"/>
              </a:xfrm>
              <a:custGeom>
                <a:avLst/>
                <a:gdLst>
                  <a:gd name="T0" fmla="*/ 25 w 110"/>
                  <a:gd name="T1" fmla="*/ 88 h 118"/>
                  <a:gd name="T2" fmla="*/ 32 w 110"/>
                  <a:gd name="T3" fmla="*/ 98 h 118"/>
                  <a:gd name="T4" fmla="*/ 20 w 110"/>
                  <a:gd name="T5" fmla="*/ 117 h 118"/>
                  <a:gd name="T6" fmla="*/ 1 w 110"/>
                  <a:gd name="T7" fmla="*/ 104 h 118"/>
                  <a:gd name="T8" fmla="*/ 15 w 110"/>
                  <a:gd name="T9" fmla="*/ 86 h 118"/>
                  <a:gd name="T10" fmla="*/ 16 w 110"/>
                  <a:gd name="T11" fmla="*/ 84 h 118"/>
                  <a:gd name="T12" fmla="*/ 22 w 110"/>
                  <a:gd name="T13" fmla="*/ 75 h 118"/>
                  <a:gd name="T14" fmla="*/ 88 w 110"/>
                  <a:gd name="T15" fmla="*/ 5 h 118"/>
                  <a:gd name="T16" fmla="*/ 99 w 110"/>
                  <a:gd name="T17" fmla="*/ 0 h 118"/>
                  <a:gd name="T18" fmla="*/ 109 w 110"/>
                  <a:gd name="T19" fmla="*/ 7 h 118"/>
                  <a:gd name="T20" fmla="*/ 107 w 110"/>
                  <a:gd name="T21" fmla="*/ 18 h 118"/>
                  <a:gd name="T22" fmla="*/ 102 w 110"/>
                  <a:gd name="T23" fmla="*/ 22 h 118"/>
                  <a:gd name="T24" fmla="*/ 96 w 110"/>
                  <a:gd name="T25" fmla="*/ 23 h 118"/>
                  <a:gd name="T26" fmla="*/ 96 w 110"/>
                  <a:gd name="T27" fmla="*/ 16 h 118"/>
                  <a:gd name="T28" fmla="*/ 100 w 110"/>
                  <a:gd name="T29" fmla="*/ 12 h 118"/>
                  <a:gd name="T30" fmla="*/ 100 w 110"/>
                  <a:gd name="T31" fmla="*/ 10 h 118"/>
                  <a:gd name="T32" fmla="*/ 98 w 110"/>
                  <a:gd name="T33" fmla="*/ 9 h 118"/>
                  <a:gd name="T34" fmla="*/ 96 w 110"/>
                  <a:gd name="T35" fmla="*/ 10 h 118"/>
                  <a:gd name="T36" fmla="*/ 81 w 110"/>
                  <a:gd name="T37" fmla="*/ 25 h 118"/>
                  <a:gd name="T38" fmla="*/ 81 w 110"/>
                  <a:gd name="T39" fmla="*/ 27 h 118"/>
                  <a:gd name="T40" fmla="*/ 78 w 110"/>
                  <a:gd name="T41" fmla="*/ 51 h 118"/>
                  <a:gd name="T42" fmla="*/ 75 w 110"/>
                  <a:gd name="T43" fmla="*/ 69 h 118"/>
                  <a:gd name="T44" fmla="*/ 57 w 110"/>
                  <a:gd name="T45" fmla="*/ 85 h 118"/>
                  <a:gd name="T46" fmla="*/ 39 w 110"/>
                  <a:gd name="T47" fmla="*/ 86 h 118"/>
                  <a:gd name="T48" fmla="*/ 27 w 110"/>
                  <a:gd name="T49" fmla="*/ 86 h 118"/>
                  <a:gd name="T50" fmla="*/ 25 w 110"/>
                  <a:gd name="T51" fmla="*/ 88 h 118"/>
                  <a:gd name="T52" fmla="*/ 10 w 110"/>
                  <a:gd name="T53" fmla="*/ 101 h 118"/>
                  <a:gd name="T54" fmla="*/ 17 w 110"/>
                  <a:gd name="T55" fmla="*/ 108 h 118"/>
                  <a:gd name="T56" fmla="*/ 24 w 110"/>
                  <a:gd name="T57" fmla="*/ 101 h 118"/>
                  <a:gd name="T58" fmla="*/ 17 w 110"/>
                  <a:gd name="T59" fmla="*/ 95 h 118"/>
                  <a:gd name="T60" fmla="*/ 10 w 110"/>
                  <a:gd name="T61"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118">
                    <a:moveTo>
                      <a:pt x="25" y="88"/>
                    </a:moveTo>
                    <a:cubicBezTo>
                      <a:pt x="29" y="90"/>
                      <a:pt x="31" y="94"/>
                      <a:pt x="32" y="98"/>
                    </a:cubicBezTo>
                    <a:cubicBezTo>
                      <a:pt x="34" y="107"/>
                      <a:pt x="28" y="115"/>
                      <a:pt x="20" y="117"/>
                    </a:cubicBezTo>
                    <a:cubicBezTo>
                      <a:pt x="11" y="118"/>
                      <a:pt x="3" y="113"/>
                      <a:pt x="1" y="104"/>
                    </a:cubicBezTo>
                    <a:cubicBezTo>
                      <a:pt x="0" y="95"/>
                      <a:pt x="5" y="87"/>
                      <a:pt x="15" y="86"/>
                    </a:cubicBezTo>
                    <a:cubicBezTo>
                      <a:pt x="16" y="86"/>
                      <a:pt x="16" y="85"/>
                      <a:pt x="16" y="84"/>
                    </a:cubicBezTo>
                    <a:cubicBezTo>
                      <a:pt x="17" y="81"/>
                      <a:pt x="19" y="77"/>
                      <a:pt x="22" y="75"/>
                    </a:cubicBezTo>
                    <a:cubicBezTo>
                      <a:pt x="44" y="51"/>
                      <a:pt x="66" y="28"/>
                      <a:pt x="88" y="5"/>
                    </a:cubicBezTo>
                    <a:cubicBezTo>
                      <a:pt x="91" y="2"/>
                      <a:pt x="95" y="0"/>
                      <a:pt x="99" y="0"/>
                    </a:cubicBezTo>
                    <a:cubicBezTo>
                      <a:pt x="104" y="0"/>
                      <a:pt x="107" y="3"/>
                      <a:pt x="109" y="7"/>
                    </a:cubicBezTo>
                    <a:cubicBezTo>
                      <a:pt x="110" y="11"/>
                      <a:pt x="110" y="15"/>
                      <a:pt x="107" y="18"/>
                    </a:cubicBezTo>
                    <a:cubicBezTo>
                      <a:pt x="105" y="20"/>
                      <a:pt x="104" y="21"/>
                      <a:pt x="102" y="22"/>
                    </a:cubicBezTo>
                    <a:cubicBezTo>
                      <a:pt x="101" y="24"/>
                      <a:pt x="98" y="24"/>
                      <a:pt x="96" y="23"/>
                    </a:cubicBezTo>
                    <a:cubicBezTo>
                      <a:pt x="94" y="21"/>
                      <a:pt x="94" y="18"/>
                      <a:pt x="96" y="16"/>
                    </a:cubicBezTo>
                    <a:cubicBezTo>
                      <a:pt x="97" y="15"/>
                      <a:pt x="99" y="14"/>
                      <a:pt x="100" y="12"/>
                    </a:cubicBezTo>
                    <a:cubicBezTo>
                      <a:pt x="101" y="12"/>
                      <a:pt x="101" y="11"/>
                      <a:pt x="100" y="10"/>
                    </a:cubicBezTo>
                    <a:cubicBezTo>
                      <a:pt x="100" y="9"/>
                      <a:pt x="99" y="9"/>
                      <a:pt x="98" y="9"/>
                    </a:cubicBezTo>
                    <a:cubicBezTo>
                      <a:pt x="97" y="9"/>
                      <a:pt x="96" y="10"/>
                      <a:pt x="96" y="10"/>
                    </a:cubicBezTo>
                    <a:cubicBezTo>
                      <a:pt x="91" y="15"/>
                      <a:pt x="86" y="20"/>
                      <a:pt x="81" y="25"/>
                    </a:cubicBezTo>
                    <a:cubicBezTo>
                      <a:pt x="81" y="25"/>
                      <a:pt x="81" y="26"/>
                      <a:pt x="81" y="27"/>
                    </a:cubicBezTo>
                    <a:cubicBezTo>
                      <a:pt x="80" y="35"/>
                      <a:pt x="79" y="43"/>
                      <a:pt x="78" y="51"/>
                    </a:cubicBezTo>
                    <a:cubicBezTo>
                      <a:pt x="77" y="57"/>
                      <a:pt x="76" y="63"/>
                      <a:pt x="75" y="69"/>
                    </a:cubicBezTo>
                    <a:cubicBezTo>
                      <a:pt x="74" y="77"/>
                      <a:pt x="66" y="85"/>
                      <a:pt x="57" y="85"/>
                    </a:cubicBezTo>
                    <a:cubicBezTo>
                      <a:pt x="51" y="86"/>
                      <a:pt x="45" y="86"/>
                      <a:pt x="39" y="86"/>
                    </a:cubicBezTo>
                    <a:cubicBezTo>
                      <a:pt x="35" y="86"/>
                      <a:pt x="31" y="86"/>
                      <a:pt x="27" y="86"/>
                    </a:cubicBezTo>
                    <a:cubicBezTo>
                      <a:pt x="25" y="86"/>
                      <a:pt x="25" y="86"/>
                      <a:pt x="25" y="88"/>
                    </a:cubicBezTo>
                    <a:close/>
                    <a:moveTo>
                      <a:pt x="10" y="101"/>
                    </a:moveTo>
                    <a:cubicBezTo>
                      <a:pt x="10" y="105"/>
                      <a:pt x="13" y="108"/>
                      <a:pt x="17" y="108"/>
                    </a:cubicBezTo>
                    <a:cubicBezTo>
                      <a:pt x="20" y="108"/>
                      <a:pt x="24" y="105"/>
                      <a:pt x="24" y="101"/>
                    </a:cubicBezTo>
                    <a:cubicBezTo>
                      <a:pt x="24" y="98"/>
                      <a:pt x="21" y="95"/>
                      <a:pt x="17" y="95"/>
                    </a:cubicBezTo>
                    <a:cubicBezTo>
                      <a:pt x="13" y="94"/>
                      <a:pt x="10" y="97"/>
                      <a:pt x="10" y="101"/>
                    </a:cubicBezTo>
                    <a:close/>
                  </a:path>
                </a:pathLst>
              </a:custGeom>
              <a:grpFill/>
              <a:ln w="19050">
                <a:solidFill>
                  <a:srgbClr val="767676"/>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7" name="Freeform 21"/>
              <p:cNvSpPr>
                <a:spLocks noEditPoints="1"/>
              </p:cNvSpPr>
              <p:nvPr/>
            </p:nvSpPr>
            <p:spPr bwMode="auto">
              <a:xfrm>
                <a:off x="5961463" y="7570797"/>
                <a:ext cx="361951" cy="349250"/>
              </a:xfrm>
              <a:custGeom>
                <a:avLst/>
                <a:gdLst>
                  <a:gd name="T0" fmla="*/ 16 w 32"/>
                  <a:gd name="T1" fmla="*/ 0 h 31"/>
                  <a:gd name="T2" fmla="*/ 32 w 32"/>
                  <a:gd name="T3" fmla="*/ 15 h 31"/>
                  <a:gd name="T4" fmla="*/ 16 w 32"/>
                  <a:gd name="T5" fmla="*/ 31 h 31"/>
                  <a:gd name="T6" fmla="*/ 0 w 32"/>
                  <a:gd name="T7" fmla="*/ 15 h 31"/>
                  <a:gd name="T8" fmla="*/ 16 w 32"/>
                  <a:gd name="T9" fmla="*/ 0 h 31"/>
                  <a:gd name="T10" fmla="*/ 9 w 32"/>
                  <a:gd name="T11" fmla="*/ 15 h 31"/>
                  <a:gd name="T12" fmla="*/ 16 w 32"/>
                  <a:gd name="T13" fmla="*/ 22 h 31"/>
                  <a:gd name="T14" fmla="*/ 23 w 32"/>
                  <a:gd name="T15" fmla="*/ 15 h 31"/>
                  <a:gd name="T16" fmla="*/ 16 w 32"/>
                  <a:gd name="T17" fmla="*/ 9 h 31"/>
                  <a:gd name="T18" fmla="*/ 9 w 32"/>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16" y="0"/>
                    </a:moveTo>
                    <a:cubicBezTo>
                      <a:pt x="25" y="0"/>
                      <a:pt x="32" y="7"/>
                      <a:pt x="32" y="15"/>
                    </a:cubicBezTo>
                    <a:cubicBezTo>
                      <a:pt x="32" y="24"/>
                      <a:pt x="25" y="31"/>
                      <a:pt x="16" y="31"/>
                    </a:cubicBezTo>
                    <a:cubicBezTo>
                      <a:pt x="7" y="31"/>
                      <a:pt x="0" y="24"/>
                      <a:pt x="0" y="15"/>
                    </a:cubicBezTo>
                    <a:cubicBezTo>
                      <a:pt x="0" y="7"/>
                      <a:pt x="7" y="0"/>
                      <a:pt x="16" y="0"/>
                    </a:cubicBezTo>
                    <a:close/>
                    <a:moveTo>
                      <a:pt x="9" y="15"/>
                    </a:moveTo>
                    <a:cubicBezTo>
                      <a:pt x="9" y="19"/>
                      <a:pt x="12" y="22"/>
                      <a:pt x="16" y="22"/>
                    </a:cubicBezTo>
                    <a:cubicBezTo>
                      <a:pt x="20" y="22"/>
                      <a:pt x="23" y="19"/>
                      <a:pt x="23" y="15"/>
                    </a:cubicBezTo>
                    <a:cubicBezTo>
                      <a:pt x="23" y="12"/>
                      <a:pt x="20" y="9"/>
                      <a:pt x="16" y="9"/>
                    </a:cubicBezTo>
                    <a:cubicBezTo>
                      <a:pt x="12" y="8"/>
                      <a:pt x="9" y="11"/>
                      <a:pt x="9" y="15"/>
                    </a:cubicBezTo>
                    <a:close/>
                  </a:path>
                </a:pathLst>
              </a:custGeom>
              <a:grpFill/>
              <a:ln w="19050">
                <a:solidFill>
                  <a:srgbClr val="767676"/>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8" name="Freeform 22"/>
              <p:cNvSpPr>
                <a:spLocks/>
              </p:cNvSpPr>
              <p:nvPr/>
            </p:nvSpPr>
            <p:spPr bwMode="auto">
              <a:xfrm>
                <a:off x="5793188" y="6691321"/>
                <a:ext cx="304800" cy="292100"/>
              </a:xfrm>
              <a:custGeom>
                <a:avLst/>
                <a:gdLst>
                  <a:gd name="T0" fmla="*/ 14 w 27"/>
                  <a:gd name="T1" fmla="*/ 0 h 26"/>
                  <a:gd name="T2" fmla="*/ 27 w 27"/>
                  <a:gd name="T3" fmla="*/ 9 h 26"/>
                  <a:gd name="T4" fmla="*/ 27 w 27"/>
                  <a:gd name="T5" fmla="*/ 11 h 26"/>
                  <a:gd name="T6" fmla="*/ 13 w 27"/>
                  <a:gd name="T7" fmla="*/ 26 h 26"/>
                  <a:gd name="T8" fmla="*/ 11 w 27"/>
                  <a:gd name="T9" fmla="*/ 26 h 26"/>
                  <a:gd name="T10" fmla="*/ 1 w 27"/>
                  <a:gd name="T11" fmla="*/ 12 h 26"/>
                  <a:gd name="T12" fmla="*/ 14 w 27"/>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7" h="26">
                    <a:moveTo>
                      <a:pt x="14" y="0"/>
                    </a:moveTo>
                    <a:cubicBezTo>
                      <a:pt x="20" y="0"/>
                      <a:pt x="25" y="4"/>
                      <a:pt x="27" y="9"/>
                    </a:cubicBezTo>
                    <a:cubicBezTo>
                      <a:pt x="27" y="10"/>
                      <a:pt x="27" y="10"/>
                      <a:pt x="27" y="11"/>
                    </a:cubicBezTo>
                    <a:cubicBezTo>
                      <a:pt x="22" y="16"/>
                      <a:pt x="17" y="21"/>
                      <a:pt x="13" y="26"/>
                    </a:cubicBezTo>
                    <a:cubicBezTo>
                      <a:pt x="12" y="26"/>
                      <a:pt x="12" y="26"/>
                      <a:pt x="11" y="26"/>
                    </a:cubicBezTo>
                    <a:cubicBezTo>
                      <a:pt x="4" y="25"/>
                      <a:pt x="0" y="18"/>
                      <a:pt x="1" y="12"/>
                    </a:cubicBezTo>
                    <a:cubicBezTo>
                      <a:pt x="2" y="5"/>
                      <a:pt x="7" y="0"/>
                      <a:pt x="14" y="0"/>
                    </a:cubicBezTo>
                    <a:close/>
                  </a:path>
                </a:pathLst>
              </a:custGeom>
              <a:grpFill/>
              <a:ln w="19050">
                <a:solidFill>
                  <a:srgbClr val="767676"/>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9" name="Freeform 23"/>
              <p:cNvSpPr>
                <a:spLocks/>
              </p:cNvSpPr>
              <p:nvPr/>
            </p:nvSpPr>
            <p:spPr bwMode="auto">
              <a:xfrm>
                <a:off x="5362974" y="7153284"/>
                <a:ext cx="328613" cy="327025"/>
              </a:xfrm>
              <a:custGeom>
                <a:avLst/>
                <a:gdLst>
                  <a:gd name="T0" fmla="*/ 29 w 29"/>
                  <a:gd name="T1" fmla="*/ 7 h 29"/>
                  <a:gd name="T2" fmla="*/ 29 w 29"/>
                  <a:gd name="T3" fmla="*/ 8 h 29"/>
                  <a:gd name="T4" fmla="*/ 12 w 29"/>
                  <a:gd name="T5" fmla="*/ 25 h 29"/>
                  <a:gd name="T6" fmla="*/ 1 w 29"/>
                  <a:gd name="T7" fmla="*/ 23 h 29"/>
                  <a:gd name="T8" fmla="*/ 2 w 29"/>
                  <a:gd name="T9" fmla="*/ 16 h 29"/>
                  <a:gd name="T10" fmla="*/ 15 w 29"/>
                  <a:gd name="T11" fmla="*/ 3 h 29"/>
                  <a:gd name="T12" fmla="*/ 24 w 29"/>
                  <a:gd name="T13" fmla="*/ 3 h 29"/>
                  <a:gd name="T14" fmla="*/ 29 w 2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9">
                    <a:moveTo>
                      <a:pt x="29" y="7"/>
                    </a:moveTo>
                    <a:cubicBezTo>
                      <a:pt x="29" y="8"/>
                      <a:pt x="29" y="8"/>
                      <a:pt x="29" y="8"/>
                    </a:cubicBezTo>
                    <a:cubicBezTo>
                      <a:pt x="23" y="14"/>
                      <a:pt x="18" y="19"/>
                      <a:pt x="12" y="25"/>
                    </a:cubicBezTo>
                    <a:cubicBezTo>
                      <a:pt x="9" y="29"/>
                      <a:pt x="2" y="28"/>
                      <a:pt x="1" y="23"/>
                    </a:cubicBezTo>
                    <a:cubicBezTo>
                      <a:pt x="0" y="20"/>
                      <a:pt x="1" y="18"/>
                      <a:pt x="2" y="16"/>
                    </a:cubicBezTo>
                    <a:cubicBezTo>
                      <a:pt x="6" y="12"/>
                      <a:pt x="11" y="7"/>
                      <a:pt x="15" y="3"/>
                    </a:cubicBezTo>
                    <a:cubicBezTo>
                      <a:pt x="17" y="0"/>
                      <a:pt x="21" y="0"/>
                      <a:pt x="24" y="3"/>
                    </a:cubicBezTo>
                    <a:cubicBezTo>
                      <a:pt x="26" y="4"/>
                      <a:pt x="27" y="6"/>
                      <a:pt x="29" y="7"/>
                    </a:cubicBezTo>
                    <a:close/>
                  </a:path>
                </a:pathLst>
              </a:custGeom>
              <a:grpFill/>
              <a:ln w="19050">
                <a:solidFill>
                  <a:srgbClr val="767676"/>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145" name="Group 5144"/>
          <p:cNvGrpSpPr/>
          <p:nvPr/>
        </p:nvGrpSpPr>
        <p:grpSpPr>
          <a:xfrm>
            <a:off x="1135144" y="1390450"/>
            <a:ext cx="7900875" cy="680377"/>
            <a:chOff x="1135144" y="1390450"/>
            <a:chExt cx="7900875" cy="680377"/>
          </a:xfrm>
        </p:grpSpPr>
        <p:grpSp>
          <p:nvGrpSpPr>
            <p:cNvPr id="33" name="Group 3124"/>
            <p:cNvGrpSpPr/>
            <p:nvPr/>
          </p:nvGrpSpPr>
          <p:grpSpPr>
            <a:xfrm>
              <a:off x="4848641" y="1403479"/>
              <a:ext cx="644111" cy="654318"/>
              <a:chOff x="4198824" y="2637151"/>
              <a:chExt cx="811038" cy="823890"/>
            </a:xfrm>
            <a:solidFill>
              <a:srgbClr val="767676"/>
            </a:solidFill>
          </p:grpSpPr>
          <p:sp>
            <p:nvSpPr>
              <p:cNvPr id="34" name="Freeform 47"/>
              <p:cNvSpPr>
                <a:spLocks noEditPoints="1"/>
              </p:cNvSpPr>
              <p:nvPr/>
            </p:nvSpPr>
            <p:spPr bwMode="auto">
              <a:xfrm>
                <a:off x="4198824" y="2637151"/>
                <a:ext cx="811038" cy="823890"/>
              </a:xfrm>
              <a:custGeom>
                <a:avLst/>
                <a:gdLst>
                  <a:gd name="T0" fmla="*/ 77 w 80"/>
                  <a:gd name="T1" fmla="*/ 31 h 81"/>
                  <a:gd name="T2" fmla="*/ 80 w 80"/>
                  <a:gd name="T3" fmla="*/ 24 h 81"/>
                  <a:gd name="T4" fmla="*/ 80 w 80"/>
                  <a:gd name="T5" fmla="*/ 22 h 81"/>
                  <a:gd name="T6" fmla="*/ 58 w 80"/>
                  <a:gd name="T7" fmla="*/ 1 h 81"/>
                  <a:gd name="T8" fmla="*/ 57 w 80"/>
                  <a:gd name="T9" fmla="*/ 1 h 81"/>
                  <a:gd name="T10" fmla="*/ 56 w 80"/>
                  <a:gd name="T11" fmla="*/ 1 h 81"/>
                  <a:gd name="T12" fmla="*/ 51 w 80"/>
                  <a:gd name="T13" fmla="*/ 3 h 81"/>
                  <a:gd name="T14" fmla="*/ 44 w 80"/>
                  <a:gd name="T15" fmla="*/ 1 h 81"/>
                  <a:gd name="T16" fmla="*/ 42 w 80"/>
                  <a:gd name="T17" fmla="*/ 1 h 81"/>
                  <a:gd name="T18" fmla="*/ 1 w 80"/>
                  <a:gd name="T19" fmla="*/ 42 h 81"/>
                  <a:gd name="T20" fmla="*/ 1 w 80"/>
                  <a:gd name="T21" fmla="*/ 44 h 81"/>
                  <a:gd name="T22" fmla="*/ 3 w 80"/>
                  <a:gd name="T23" fmla="*/ 51 h 81"/>
                  <a:gd name="T24" fmla="*/ 1 w 80"/>
                  <a:gd name="T25" fmla="*/ 57 h 81"/>
                  <a:gd name="T26" fmla="*/ 1 w 80"/>
                  <a:gd name="T27" fmla="*/ 59 h 81"/>
                  <a:gd name="T28" fmla="*/ 22 w 80"/>
                  <a:gd name="T29" fmla="*/ 80 h 81"/>
                  <a:gd name="T30" fmla="*/ 24 w 80"/>
                  <a:gd name="T31" fmla="*/ 80 h 81"/>
                  <a:gd name="T32" fmla="*/ 30 w 80"/>
                  <a:gd name="T33" fmla="*/ 78 h 81"/>
                  <a:gd name="T34" fmla="*/ 37 w 80"/>
                  <a:gd name="T35" fmla="*/ 80 h 81"/>
                  <a:gd name="T36" fmla="*/ 38 w 80"/>
                  <a:gd name="T37" fmla="*/ 81 h 81"/>
                  <a:gd name="T38" fmla="*/ 38 w 80"/>
                  <a:gd name="T39" fmla="*/ 80 h 81"/>
                  <a:gd name="T40" fmla="*/ 80 w 80"/>
                  <a:gd name="T41" fmla="*/ 39 h 81"/>
                  <a:gd name="T42" fmla="*/ 80 w 80"/>
                  <a:gd name="T43" fmla="*/ 38 h 81"/>
                  <a:gd name="T44" fmla="*/ 80 w 80"/>
                  <a:gd name="T45" fmla="*/ 37 h 81"/>
                  <a:gd name="T46" fmla="*/ 77 w 80"/>
                  <a:gd name="T47" fmla="*/ 31 h 81"/>
                  <a:gd name="T48" fmla="*/ 37 w 80"/>
                  <a:gd name="T49" fmla="*/ 77 h 81"/>
                  <a:gd name="T50" fmla="*/ 30 w 80"/>
                  <a:gd name="T51" fmla="*/ 75 h 81"/>
                  <a:gd name="T52" fmla="*/ 23 w 80"/>
                  <a:gd name="T53" fmla="*/ 77 h 81"/>
                  <a:gd name="T54" fmla="*/ 3 w 80"/>
                  <a:gd name="T55" fmla="*/ 58 h 81"/>
                  <a:gd name="T56" fmla="*/ 6 w 80"/>
                  <a:gd name="T57" fmla="*/ 51 h 81"/>
                  <a:gd name="T58" fmla="*/ 3 w 80"/>
                  <a:gd name="T59" fmla="*/ 43 h 81"/>
                  <a:gd name="T60" fmla="*/ 43 w 80"/>
                  <a:gd name="T61" fmla="*/ 4 h 81"/>
                  <a:gd name="T62" fmla="*/ 51 w 80"/>
                  <a:gd name="T63" fmla="*/ 6 h 81"/>
                  <a:gd name="T64" fmla="*/ 58 w 80"/>
                  <a:gd name="T65" fmla="*/ 4 h 81"/>
                  <a:gd name="T66" fmla="*/ 77 w 80"/>
                  <a:gd name="T67" fmla="*/ 23 h 81"/>
                  <a:gd name="T68" fmla="*/ 75 w 80"/>
                  <a:gd name="T69" fmla="*/ 31 h 81"/>
                  <a:gd name="T70" fmla="*/ 77 w 80"/>
                  <a:gd name="T71" fmla="*/ 38 h 81"/>
                  <a:gd name="T72" fmla="*/ 37 w 80"/>
                  <a:gd name="T73"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1">
                    <a:moveTo>
                      <a:pt x="77" y="31"/>
                    </a:moveTo>
                    <a:cubicBezTo>
                      <a:pt x="77" y="28"/>
                      <a:pt x="78" y="26"/>
                      <a:pt x="80" y="24"/>
                    </a:cubicBezTo>
                    <a:cubicBezTo>
                      <a:pt x="80" y="24"/>
                      <a:pt x="80" y="23"/>
                      <a:pt x="80" y="22"/>
                    </a:cubicBezTo>
                    <a:cubicBezTo>
                      <a:pt x="58" y="1"/>
                      <a:pt x="58" y="1"/>
                      <a:pt x="58" y="1"/>
                    </a:cubicBezTo>
                    <a:cubicBezTo>
                      <a:pt x="58" y="1"/>
                      <a:pt x="58" y="0"/>
                      <a:pt x="57" y="1"/>
                    </a:cubicBezTo>
                    <a:cubicBezTo>
                      <a:pt x="57" y="1"/>
                      <a:pt x="57" y="1"/>
                      <a:pt x="56" y="1"/>
                    </a:cubicBezTo>
                    <a:cubicBezTo>
                      <a:pt x="55" y="3"/>
                      <a:pt x="53" y="3"/>
                      <a:pt x="51" y="3"/>
                    </a:cubicBezTo>
                    <a:cubicBezTo>
                      <a:pt x="48" y="3"/>
                      <a:pt x="45" y="3"/>
                      <a:pt x="44" y="1"/>
                    </a:cubicBezTo>
                    <a:cubicBezTo>
                      <a:pt x="43" y="0"/>
                      <a:pt x="42" y="0"/>
                      <a:pt x="42" y="1"/>
                    </a:cubicBezTo>
                    <a:cubicBezTo>
                      <a:pt x="1" y="42"/>
                      <a:pt x="1" y="42"/>
                      <a:pt x="1" y="42"/>
                    </a:cubicBezTo>
                    <a:cubicBezTo>
                      <a:pt x="0" y="43"/>
                      <a:pt x="0" y="44"/>
                      <a:pt x="1" y="44"/>
                    </a:cubicBezTo>
                    <a:cubicBezTo>
                      <a:pt x="2" y="46"/>
                      <a:pt x="3" y="48"/>
                      <a:pt x="3" y="51"/>
                    </a:cubicBezTo>
                    <a:cubicBezTo>
                      <a:pt x="3" y="53"/>
                      <a:pt x="2" y="55"/>
                      <a:pt x="1" y="57"/>
                    </a:cubicBezTo>
                    <a:cubicBezTo>
                      <a:pt x="0" y="57"/>
                      <a:pt x="0" y="58"/>
                      <a:pt x="1" y="59"/>
                    </a:cubicBezTo>
                    <a:cubicBezTo>
                      <a:pt x="22" y="80"/>
                      <a:pt x="22" y="80"/>
                      <a:pt x="22" y="80"/>
                    </a:cubicBezTo>
                    <a:cubicBezTo>
                      <a:pt x="22" y="81"/>
                      <a:pt x="23" y="81"/>
                      <a:pt x="24" y="80"/>
                    </a:cubicBezTo>
                    <a:cubicBezTo>
                      <a:pt x="25" y="78"/>
                      <a:pt x="28" y="78"/>
                      <a:pt x="30" y="78"/>
                    </a:cubicBezTo>
                    <a:cubicBezTo>
                      <a:pt x="33" y="78"/>
                      <a:pt x="35" y="78"/>
                      <a:pt x="37" y="80"/>
                    </a:cubicBezTo>
                    <a:cubicBezTo>
                      <a:pt x="37" y="80"/>
                      <a:pt x="37" y="81"/>
                      <a:pt x="38" y="81"/>
                    </a:cubicBezTo>
                    <a:cubicBezTo>
                      <a:pt x="38" y="81"/>
                      <a:pt x="38" y="80"/>
                      <a:pt x="38" y="80"/>
                    </a:cubicBezTo>
                    <a:cubicBezTo>
                      <a:pt x="80" y="39"/>
                      <a:pt x="80" y="39"/>
                      <a:pt x="80" y="39"/>
                    </a:cubicBezTo>
                    <a:cubicBezTo>
                      <a:pt x="80" y="39"/>
                      <a:pt x="80" y="38"/>
                      <a:pt x="80" y="38"/>
                    </a:cubicBezTo>
                    <a:cubicBezTo>
                      <a:pt x="80" y="37"/>
                      <a:pt x="80" y="37"/>
                      <a:pt x="80" y="37"/>
                    </a:cubicBezTo>
                    <a:cubicBezTo>
                      <a:pt x="78" y="35"/>
                      <a:pt x="77" y="33"/>
                      <a:pt x="77" y="31"/>
                    </a:cubicBezTo>
                    <a:close/>
                    <a:moveTo>
                      <a:pt x="37" y="77"/>
                    </a:moveTo>
                    <a:cubicBezTo>
                      <a:pt x="35" y="76"/>
                      <a:pt x="33" y="75"/>
                      <a:pt x="30" y="75"/>
                    </a:cubicBezTo>
                    <a:cubicBezTo>
                      <a:pt x="28" y="75"/>
                      <a:pt x="25" y="76"/>
                      <a:pt x="23" y="77"/>
                    </a:cubicBezTo>
                    <a:cubicBezTo>
                      <a:pt x="3" y="58"/>
                      <a:pt x="3" y="58"/>
                      <a:pt x="3" y="58"/>
                    </a:cubicBezTo>
                    <a:cubicBezTo>
                      <a:pt x="5" y="56"/>
                      <a:pt x="6" y="53"/>
                      <a:pt x="6" y="51"/>
                    </a:cubicBezTo>
                    <a:cubicBezTo>
                      <a:pt x="6" y="48"/>
                      <a:pt x="5" y="45"/>
                      <a:pt x="3" y="43"/>
                    </a:cubicBezTo>
                    <a:cubicBezTo>
                      <a:pt x="43" y="4"/>
                      <a:pt x="43" y="4"/>
                      <a:pt x="43" y="4"/>
                    </a:cubicBezTo>
                    <a:cubicBezTo>
                      <a:pt x="45" y="5"/>
                      <a:pt x="48" y="6"/>
                      <a:pt x="51" y="6"/>
                    </a:cubicBezTo>
                    <a:cubicBezTo>
                      <a:pt x="54" y="6"/>
                      <a:pt x="56" y="5"/>
                      <a:pt x="58" y="4"/>
                    </a:cubicBezTo>
                    <a:cubicBezTo>
                      <a:pt x="77" y="23"/>
                      <a:pt x="77" y="23"/>
                      <a:pt x="77" y="23"/>
                    </a:cubicBezTo>
                    <a:cubicBezTo>
                      <a:pt x="75" y="25"/>
                      <a:pt x="75" y="28"/>
                      <a:pt x="75" y="31"/>
                    </a:cubicBezTo>
                    <a:cubicBezTo>
                      <a:pt x="75" y="33"/>
                      <a:pt x="75" y="36"/>
                      <a:pt x="77" y="38"/>
                    </a:cubicBezTo>
                    <a:lnTo>
                      <a:pt x="37"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8"/>
              <p:cNvSpPr>
                <a:spLocks noEditPoints="1"/>
              </p:cNvSpPr>
              <p:nvPr/>
            </p:nvSpPr>
            <p:spPr bwMode="auto">
              <a:xfrm>
                <a:off x="4321622" y="2758521"/>
                <a:ext cx="576865" cy="581149"/>
              </a:xfrm>
              <a:custGeom>
                <a:avLst/>
                <a:gdLst>
                  <a:gd name="T0" fmla="*/ 40 w 57"/>
                  <a:gd name="T1" fmla="*/ 2 h 57"/>
                  <a:gd name="T2" fmla="*/ 35 w 57"/>
                  <a:gd name="T3" fmla="*/ 0 h 57"/>
                  <a:gd name="T4" fmla="*/ 30 w 57"/>
                  <a:gd name="T5" fmla="*/ 2 h 57"/>
                  <a:gd name="T6" fmla="*/ 2 w 57"/>
                  <a:gd name="T7" fmla="*/ 30 h 57"/>
                  <a:gd name="T8" fmla="*/ 0 w 57"/>
                  <a:gd name="T9" fmla="*/ 35 h 57"/>
                  <a:gd name="T10" fmla="*/ 2 w 57"/>
                  <a:gd name="T11" fmla="*/ 40 h 57"/>
                  <a:gd name="T12" fmla="*/ 17 w 57"/>
                  <a:gd name="T13" fmla="*/ 55 h 57"/>
                  <a:gd name="T14" fmla="*/ 22 w 57"/>
                  <a:gd name="T15" fmla="*/ 57 h 57"/>
                  <a:gd name="T16" fmla="*/ 26 w 57"/>
                  <a:gd name="T17" fmla="*/ 55 h 57"/>
                  <a:gd name="T18" fmla="*/ 55 w 57"/>
                  <a:gd name="T19" fmla="*/ 27 h 57"/>
                  <a:gd name="T20" fmla="*/ 57 w 57"/>
                  <a:gd name="T21" fmla="*/ 22 h 57"/>
                  <a:gd name="T22" fmla="*/ 55 w 57"/>
                  <a:gd name="T23" fmla="*/ 17 h 57"/>
                  <a:gd name="T24" fmla="*/ 40 w 57"/>
                  <a:gd name="T25" fmla="*/ 2 h 57"/>
                  <a:gd name="T26" fmla="*/ 53 w 57"/>
                  <a:gd name="T27" fmla="*/ 25 h 57"/>
                  <a:gd name="T28" fmla="*/ 24 w 57"/>
                  <a:gd name="T29" fmla="*/ 53 h 57"/>
                  <a:gd name="T30" fmla="*/ 19 w 57"/>
                  <a:gd name="T31" fmla="*/ 53 h 57"/>
                  <a:gd name="T32" fmla="*/ 4 w 57"/>
                  <a:gd name="T33" fmla="*/ 38 h 57"/>
                  <a:gd name="T34" fmla="*/ 2 w 57"/>
                  <a:gd name="T35" fmla="*/ 35 h 57"/>
                  <a:gd name="T36" fmla="*/ 4 w 57"/>
                  <a:gd name="T37" fmla="*/ 32 h 57"/>
                  <a:gd name="T38" fmla="*/ 32 w 57"/>
                  <a:gd name="T39" fmla="*/ 4 h 57"/>
                  <a:gd name="T40" fmla="*/ 35 w 57"/>
                  <a:gd name="T41" fmla="*/ 3 h 57"/>
                  <a:gd name="T42" fmla="*/ 38 w 57"/>
                  <a:gd name="T43" fmla="*/ 4 h 57"/>
                  <a:gd name="T44" fmla="*/ 53 w 57"/>
                  <a:gd name="T45" fmla="*/ 19 h 57"/>
                  <a:gd name="T46" fmla="*/ 54 w 57"/>
                  <a:gd name="T47" fmla="*/ 22 h 57"/>
                  <a:gd name="T48" fmla="*/ 53 w 57"/>
                  <a:gd name="T49"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7">
                    <a:moveTo>
                      <a:pt x="40" y="2"/>
                    </a:moveTo>
                    <a:cubicBezTo>
                      <a:pt x="38" y="1"/>
                      <a:pt x="37" y="0"/>
                      <a:pt x="35" y="0"/>
                    </a:cubicBezTo>
                    <a:cubicBezTo>
                      <a:pt x="33" y="0"/>
                      <a:pt x="31" y="1"/>
                      <a:pt x="30" y="2"/>
                    </a:cubicBezTo>
                    <a:cubicBezTo>
                      <a:pt x="2" y="30"/>
                      <a:pt x="2" y="30"/>
                      <a:pt x="2" y="30"/>
                    </a:cubicBezTo>
                    <a:cubicBezTo>
                      <a:pt x="0" y="32"/>
                      <a:pt x="0" y="33"/>
                      <a:pt x="0" y="35"/>
                    </a:cubicBezTo>
                    <a:cubicBezTo>
                      <a:pt x="0" y="37"/>
                      <a:pt x="0" y="39"/>
                      <a:pt x="2" y="40"/>
                    </a:cubicBezTo>
                    <a:cubicBezTo>
                      <a:pt x="17" y="55"/>
                      <a:pt x="17" y="55"/>
                      <a:pt x="17" y="55"/>
                    </a:cubicBezTo>
                    <a:cubicBezTo>
                      <a:pt x="18" y="56"/>
                      <a:pt x="20" y="57"/>
                      <a:pt x="22" y="57"/>
                    </a:cubicBezTo>
                    <a:cubicBezTo>
                      <a:pt x="23" y="57"/>
                      <a:pt x="25" y="56"/>
                      <a:pt x="26" y="55"/>
                    </a:cubicBezTo>
                    <a:cubicBezTo>
                      <a:pt x="55" y="27"/>
                      <a:pt x="55" y="27"/>
                      <a:pt x="55" y="27"/>
                    </a:cubicBezTo>
                    <a:cubicBezTo>
                      <a:pt x="56" y="25"/>
                      <a:pt x="57" y="24"/>
                      <a:pt x="57" y="22"/>
                    </a:cubicBezTo>
                    <a:cubicBezTo>
                      <a:pt x="57" y="20"/>
                      <a:pt x="56" y="18"/>
                      <a:pt x="55" y="17"/>
                    </a:cubicBezTo>
                    <a:lnTo>
                      <a:pt x="40" y="2"/>
                    </a:lnTo>
                    <a:close/>
                    <a:moveTo>
                      <a:pt x="53" y="25"/>
                    </a:moveTo>
                    <a:cubicBezTo>
                      <a:pt x="24" y="53"/>
                      <a:pt x="24" y="53"/>
                      <a:pt x="24" y="53"/>
                    </a:cubicBezTo>
                    <a:cubicBezTo>
                      <a:pt x="23" y="55"/>
                      <a:pt x="20" y="55"/>
                      <a:pt x="19" y="53"/>
                    </a:cubicBezTo>
                    <a:cubicBezTo>
                      <a:pt x="4" y="38"/>
                      <a:pt x="4" y="38"/>
                      <a:pt x="4" y="38"/>
                    </a:cubicBezTo>
                    <a:cubicBezTo>
                      <a:pt x="3" y="37"/>
                      <a:pt x="2" y="36"/>
                      <a:pt x="2" y="35"/>
                    </a:cubicBezTo>
                    <a:cubicBezTo>
                      <a:pt x="2" y="34"/>
                      <a:pt x="3" y="33"/>
                      <a:pt x="4" y="32"/>
                    </a:cubicBezTo>
                    <a:cubicBezTo>
                      <a:pt x="32" y="4"/>
                      <a:pt x="32" y="4"/>
                      <a:pt x="32" y="4"/>
                    </a:cubicBezTo>
                    <a:cubicBezTo>
                      <a:pt x="33" y="3"/>
                      <a:pt x="34" y="3"/>
                      <a:pt x="35" y="3"/>
                    </a:cubicBezTo>
                    <a:cubicBezTo>
                      <a:pt x="36" y="3"/>
                      <a:pt x="37" y="3"/>
                      <a:pt x="38" y="4"/>
                    </a:cubicBezTo>
                    <a:cubicBezTo>
                      <a:pt x="53" y="19"/>
                      <a:pt x="53" y="19"/>
                      <a:pt x="53" y="19"/>
                    </a:cubicBezTo>
                    <a:cubicBezTo>
                      <a:pt x="54" y="20"/>
                      <a:pt x="54" y="21"/>
                      <a:pt x="54" y="22"/>
                    </a:cubicBezTo>
                    <a:cubicBezTo>
                      <a:pt x="54" y="23"/>
                      <a:pt x="54" y="24"/>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9"/>
              <p:cNvSpPr>
                <a:spLocks/>
              </p:cNvSpPr>
              <p:nvPr/>
            </p:nvSpPr>
            <p:spPr bwMode="auto">
              <a:xfrm>
                <a:off x="4452988" y="2881319"/>
                <a:ext cx="232746" cy="234173"/>
              </a:xfrm>
              <a:custGeom>
                <a:avLst/>
                <a:gdLst>
                  <a:gd name="T0" fmla="*/ 23 w 23"/>
                  <a:gd name="T1" fmla="*/ 1 h 23"/>
                  <a:gd name="T2" fmla="*/ 21 w 23"/>
                  <a:gd name="T3" fmla="*/ 1 h 23"/>
                  <a:gd name="T4" fmla="*/ 1 w 23"/>
                  <a:gd name="T5" fmla="*/ 21 h 23"/>
                  <a:gd name="T6" fmla="*/ 1 w 23"/>
                  <a:gd name="T7" fmla="*/ 23 h 23"/>
                  <a:gd name="T8" fmla="*/ 2 w 23"/>
                  <a:gd name="T9" fmla="*/ 23 h 23"/>
                  <a:gd name="T10" fmla="*/ 3 w 23"/>
                  <a:gd name="T11" fmla="*/ 23 h 23"/>
                  <a:gd name="T12" fmla="*/ 23 w 23"/>
                  <a:gd name="T13" fmla="*/ 3 h 23"/>
                  <a:gd name="T14" fmla="*/ 23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3" y="1"/>
                    </a:moveTo>
                    <a:cubicBezTo>
                      <a:pt x="22" y="0"/>
                      <a:pt x="21" y="0"/>
                      <a:pt x="21" y="1"/>
                    </a:cubicBezTo>
                    <a:cubicBezTo>
                      <a:pt x="1" y="21"/>
                      <a:pt x="1" y="21"/>
                      <a:pt x="1" y="21"/>
                    </a:cubicBezTo>
                    <a:cubicBezTo>
                      <a:pt x="0" y="21"/>
                      <a:pt x="0" y="22"/>
                      <a:pt x="1" y="23"/>
                    </a:cubicBezTo>
                    <a:cubicBezTo>
                      <a:pt x="1" y="23"/>
                      <a:pt x="2" y="23"/>
                      <a:pt x="2" y="23"/>
                    </a:cubicBezTo>
                    <a:cubicBezTo>
                      <a:pt x="2" y="23"/>
                      <a:pt x="3" y="23"/>
                      <a:pt x="3" y="23"/>
                    </a:cubicBezTo>
                    <a:cubicBezTo>
                      <a:pt x="23" y="3"/>
                      <a:pt x="23" y="3"/>
                      <a:pt x="23" y="3"/>
                    </a:cubicBezTo>
                    <a:cubicBezTo>
                      <a:pt x="23" y="2"/>
                      <a:pt x="23" y="1"/>
                      <a:pt x="2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50"/>
              <p:cNvSpPr>
                <a:spLocks/>
              </p:cNvSpPr>
              <p:nvPr/>
            </p:nvSpPr>
            <p:spPr bwMode="auto">
              <a:xfrm>
                <a:off x="4574357" y="3004117"/>
                <a:ext cx="141361" cy="141361"/>
              </a:xfrm>
              <a:custGeom>
                <a:avLst/>
                <a:gdLst>
                  <a:gd name="T0" fmla="*/ 12 w 14"/>
                  <a:gd name="T1" fmla="*/ 1 h 14"/>
                  <a:gd name="T2" fmla="*/ 1 w 14"/>
                  <a:gd name="T3" fmla="*/ 12 h 14"/>
                  <a:gd name="T4" fmla="*/ 1 w 14"/>
                  <a:gd name="T5" fmla="*/ 13 h 14"/>
                  <a:gd name="T6" fmla="*/ 2 w 14"/>
                  <a:gd name="T7" fmla="*/ 14 h 14"/>
                  <a:gd name="T8" fmla="*/ 3 w 14"/>
                  <a:gd name="T9" fmla="*/ 13 h 14"/>
                  <a:gd name="T10" fmla="*/ 13 w 14"/>
                  <a:gd name="T11" fmla="*/ 3 h 14"/>
                  <a:gd name="T12" fmla="*/ 13 w 14"/>
                  <a:gd name="T13" fmla="*/ 1 h 14"/>
                  <a:gd name="T14" fmla="*/ 12 w 14"/>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2" y="1"/>
                    </a:moveTo>
                    <a:cubicBezTo>
                      <a:pt x="1" y="12"/>
                      <a:pt x="1" y="12"/>
                      <a:pt x="1" y="12"/>
                    </a:cubicBezTo>
                    <a:cubicBezTo>
                      <a:pt x="0" y="12"/>
                      <a:pt x="0" y="13"/>
                      <a:pt x="1" y="13"/>
                    </a:cubicBezTo>
                    <a:cubicBezTo>
                      <a:pt x="1" y="14"/>
                      <a:pt x="2" y="14"/>
                      <a:pt x="2" y="14"/>
                    </a:cubicBezTo>
                    <a:cubicBezTo>
                      <a:pt x="2" y="14"/>
                      <a:pt x="3" y="14"/>
                      <a:pt x="3" y="13"/>
                    </a:cubicBezTo>
                    <a:cubicBezTo>
                      <a:pt x="13" y="3"/>
                      <a:pt x="13" y="3"/>
                      <a:pt x="13" y="3"/>
                    </a:cubicBezTo>
                    <a:cubicBezTo>
                      <a:pt x="14" y="2"/>
                      <a:pt x="14" y="1"/>
                      <a:pt x="13" y="1"/>
                    </a:cubicBezTo>
                    <a:cubicBezTo>
                      <a:pt x="13" y="0"/>
                      <a:pt x="12" y="0"/>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3126"/>
            <p:cNvGrpSpPr/>
            <p:nvPr/>
          </p:nvGrpSpPr>
          <p:grpSpPr>
            <a:xfrm>
              <a:off x="6701420" y="1407449"/>
              <a:ext cx="491021" cy="646379"/>
              <a:chOff x="6673348" y="2647146"/>
              <a:chExt cx="618274" cy="813893"/>
            </a:xfrm>
            <a:solidFill>
              <a:srgbClr val="767676"/>
            </a:solidFill>
          </p:grpSpPr>
          <p:sp>
            <p:nvSpPr>
              <p:cNvPr id="46" name="Freeform 57"/>
              <p:cNvSpPr>
                <a:spLocks noEditPoints="1"/>
              </p:cNvSpPr>
              <p:nvPr/>
            </p:nvSpPr>
            <p:spPr bwMode="auto">
              <a:xfrm>
                <a:off x="6834699" y="2647146"/>
                <a:ext cx="294144" cy="214183"/>
              </a:xfrm>
              <a:custGeom>
                <a:avLst/>
                <a:gdLst>
                  <a:gd name="T0" fmla="*/ 0 w 29"/>
                  <a:gd name="T1" fmla="*/ 9 h 21"/>
                  <a:gd name="T2" fmla="*/ 0 w 29"/>
                  <a:gd name="T3" fmla="*/ 9 h 21"/>
                  <a:gd name="T4" fmla="*/ 0 w 29"/>
                  <a:gd name="T5" fmla="*/ 9 h 21"/>
                  <a:gd name="T6" fmla="*/ 0 w 29"/>
                  <a:gd name="T7" fmla="*/ 9 h 21"/>
                  <a:gd name="T8" fmla="*/ 0 w 29"/>
                  <a:gd name="T9" fmla="*/ 9 h 21"/>
                  <a:gd name="T10" fmla="*/ 0 w 29"/>
                  <a:gd name="T11" fmla="*/ 10 h 21"/>
                  <a:gd name="T12" fmla="*/ 8 w 29"/>
                  <a:gd name="T13" fmla="*/ 20 h 21"/>
                  <a:gd name="T14" fmla="*/ 9 w 29"/>
                  <a:gd name="T15" fmla="*/ 21 h 21"/>
                  <a:gd name="T16" fmla="*/ 20 w 29"/>
                  <a:gd name="T17" fmla="*/ 21 h 21"/>
                  <a:gd name="T18" fmla="*/ 21 w 29"/>
                  <a:gd name="T19" fmla="*/ 20 h 21"/>
                  <a:gd name="T20" fmla="*/ 29 w 29"/>
                  <a:gd name="T21" fmla="*/ 10 h 21"/>
                  <a:gd name="T22" fmla="*/ 29 w 29"/>
                  <a:gd name="T23" fmla="*/ 9 h 21"/>
                  <a:gd name="T24" fmla="*/ 29 w 29"/>
                  <a:gd name="T25" fmla="*/ 9 h 21"/>
                  <a:gd name="T26" fmla="*/ 29 w 29"/>
                  <a:gd name="T27" fmla="*/ 9 h 21"/>
                  <a:gd name="T28" fmla="*/ 29 w 29"/>
                  <a:gd name="T29" fmla="*/ 9 h 21"/>
                  <a:gd name="T30" fmla="*/ 29 w 29"/>
                  <a:gd name="T31" fmla="*/ 9 h 21"/>
                  <a:gd name="T32" fmla="*/ 29 w 29"/>
                  <a:gd name="T33" fmla="*/ 8 h 21"/>
                  <a:gd name="T34" fmla="*/ 29 w 29"/>
                  <a:gd name="T35" fmla="*/ 8 h 21"/>
                  <a:gd name="T36" fmla="*/ 29 w 29"/>
                  <a:gd name="T37" fmla="*/ 8 h 21"/>
                  <a:gd name="T38" fmla="*/ 24 w 29"/>
                  <a:gd name="T39" fmla="*/ 0 h 21"/>
                  <a:gd name="T40" fmla="*/ 23 w 29"/>
                  <a:gd name="T41" fmla="*/ 0 h 21"/>
                  <a:gd name="T42" fmla="*/ 7 w 29"/>
                  <a:gd name="T43" fmla="*/ 0 h 21"/>
                  <a:gd name="T44" fmla="*/ 5 w 29"/>
                  <a:gd name="T45" fmla="*/ 0 h 21"/>
                  <a:gd name="T46" fmla="*/ 0 w 29"/>
                  <a:gd name="T47" fmla="*/ 8 h 21"/>
                  <a:gd name="T48" fmla="*/ 0 w 29"/>
                  <a:gd name="T49" fmla="*/ 8 h 21"/>
                  <a:gd name="T50" fmla="*/ 0 w 29"/>
                  <a:gd name="T51" fmla="*/ 8 h 21"/>
                  <a:gd name="T52" fmla="*/ 0 w 29"/>
                  <a:gd name="T53" fmla="*/ 9 h 21"/>
                  <a:gd name="T54" fmla="*/ 19 w 29"/>
                  <a:gd name="T55" fmla="*/ 18 h 21"/>
                  <a:gd name="T56" fmla="*/ 10 w 29"/>
                  <a:gd name="T57" fmla="*/ 18 h 21"/>
                  <a:gd name="T58" fmla="*/ 4 w 29"/>
                  <a:gd name="T59" fmla="*/ 10 h 21"/>
                  <a:gd name="T60" fmla="*/ 25 w 29"/>
                  <a:gd name="T61" fmla="*/ 10 h 21"/>
                  <a:gd name="T62" fmla="*/ 19 w 29"/>
                  <a:gd name="T63" fmla="*/ 18 h 21"/>
                  <a:gd name="T64" fmla="*/ 7 w 29"/>
                  <a:gd name="T65" fmla="*/ 2 h 21"/>
                  <a:gd name="T66" fmla="*/ 22 w 29"/>
                  <a:gd name="T67" fmla="*/ 2 h 21"/>
                  <a:gd name="T68" fmla="*/ 25 w 29"/>
                  <a:gd name="T69" fmla="*/ 8 h 21"/>
                  <a:gd name="T70" fmla="*/ 4 w 29"/>
                  <a:gd name="T71" fmla="*/ 8 h 21"/>
                  <a:gd name="T72" fmla="*/ 7 w 29"/>
                  <a:gd name="T7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21">
                    <a:moveTo>
                      <a:pt x="0" y="9"/>
                    </a:moveTo>
                    <a:cubicBezTo>
                      <a:pt x="0" y="9"/>
                      <a:pt x="0" y="9"/>
                      <a:pt x="0" y="9"/>
                    </a:cubicBezTo>
                    <a:cubicBezTo>
                      <a:pt x="0" y="9"/>
                      <a:pt x="0" y="9"/>
                      <a:pt x="0" y="9"/>
                    </a:cubicBezTo>
                    <a:cubicBezTo>
                      <a:pt x="0" y="9"/>
                      <a:pt x="0" y="9"/>
                      <a:pt x="0" y="9"/>
                    </a:cubicBezTo>
                    <a:cubicBezTo>
                      <a:pt x="0" y="9"/>
                      <a:pt x="0" y="9"/>
                      <a:pt x="0" y="9"/>
                    </a:cubicBezTo>
                    <a:cubicBezTo>
                      <a:pt x="0" y="10"/>
                      <a:pt x="0" y="10"/>
                      <a:pt x="0" y="10"/>
                    </a:cubicBezTo>
                    <a:cubicBezTo>
                      <a:pt x="8" y="20"/>
                      <a:pt x="8" y="20"/>
                      <a:pt x="8" y="20"/>
                    </a:cubicBezTo>
                    <a:cubicBezTo>
                      <a:pt x="8" y="21"/>
                      <a:pt x="9" y="21"/>
                      <a:pt x="9" y="21"/>
                    </a:cubicBezTo>
                    <a:cubicBezTo>
                      <a:pt x="20" y="21"/>
                      <a:pt x="20" y="21"/>
                      <a:pt x="20" y="21"/>
                    </a:cubicBezTo>
                    <a:cubicBezTo>
                      <a:pt x="20" y="21"/>
                      <a:pt x="21" y="21"/>
                      <a:pt x="21" y="20"/>
                    </a:cubicBezTo>
                    <a:cubicBezTo>
                      <a:pt x="29" y="10"/>
                      <a:pt x="29" y="10"/>
                      <a:pt x="29" y="10"/>
                    </a:cubicBezTo>
                    <a:cubicBezTo>
                      <a:pt x="29" y="10"/>
                      <a:pt x="29" y="10"/>
                      <a:pt x="29" y="9"/>
                    </a:cubicBezTo>
                    <a:cubicBezTo>
                      <a:pt x="29" y="9"/>
                      <a:pt x="29" y="9"/>
                      <a:pt x="29" y="9"/>
                    </a:cubicBezTo>
                    <a:cubicBezTo>
                      <a:pt x="29" y="9"/>
                      <a:pt x="29" y="9"/>
                      <a:pt x="29" y="9"/>
                    </a:cubicBezTo>
                    <a:cubicBezTo>
                      <a:pt x="29" y="9"/>
                      <a:pt x="29" y="9"/>
                      <a:pt x="29" y="9"/>
                    </a:cubicBezTo>
                    <a:cubicBezTo>
                      <a:pt x="29" y="9"/>
                      <a:pt x="29" y="9"/>
                      <a:pt x="29" y="9"/>
                    </a:cubicBezTo>
                    <a:cubicBezTo>
                      <a:pt x="29" y="9"/>
                      <a:pt x="29" y="9"/>
                      <a:pt x="29" y="8"/>
                    </a:cubicBezTo>
                    <a:cubicBezTo>
                      <a:pt x="29" y="8"/>
                      <a:pt x="29" y="8"/>
                      <a:pt x="29" y="8"/>
                    </a:cubicBezTo>
                    <a:cubicBezTo>
                      <a:pt x="29" y="8"/>
                      <a:pt x="29" y="8"/>
                      <a:pt x="29" y="8"/>
                    </a:cubicBezTo>
                    <a:cubicBezTo>
                      <a:pt x="24" y="0"/>
                      <a:pt x="24" y="0"/>
                      <a:pt x="24" y="0"/>
                    </a:cubicBezTo>
                    <a:cubicBezTo>
                      <a:pt x="23" y="0"/>
                      <a:pt x="23" y="0"/>
                      <a:pt x="23" y="0"/>
                    </a:cubicBezTo>
                    <a:cubicBezTo>
                      <a:pt x="7" y="0"/>
                      <a:pt x="7" y="0"/>
                      <a:pt x="7" y="0"/>
                    </a:cubicBezTo>
                    <a:cubicBezTo>
                      <a:pt x="6" y="0"/>
                      <a:pt x="6" y="0"/>
                      <a:pt x="5" y="0"/>
                    </a:cubicBezTo>
                    <a:cubicBezTo>
                      <a:pt x="0" y="8"/>
                      <a:pt x="0" y="8"/>
                      <a:pt x="0" y="8"/>
                    </a:cubicBezTo>
                    <a:cubicBezTo>
                      <a:pt x="0" y="8"/>
                      <a:pt x="0" y="8"/>
                      <a:pt x="0" y="8"/>
                    </a:cubicBezTo>
                    <a:cubicBezTo>
                      <a:pt x="0" y="8"/>
                      <a:pt x="0" y="8"/>
                      <a:pt x="0" y="8"/>
                    </a:cubicBezTo>
                    <a:cubicBezTo>
                      <a:pt x="0" y="9"/>
                      <a:pt x="0" y="9"/>
                      <a:pt x="0" y="9"/>
                    </a:cubicBezTo>
                    <a:close/>
                    <a:moveTo>
                      <a:pt x="19" y="18"/>
                    </a:moveTo>
                    <a:cubicBezTo>
                      <a:pt x="10" y="18"/>
                      <a:pt x="10" y="18"/>
                      <a:pt x="10" y="18"/>
                    </a:cubicBezTo>
                    <a:cubicBezTo>
                      <a:pt x="4" y="10"/>
                      <a:pt x="4" y="10"/>
                      <a:pt x="4" y="10"/>
                    </a:cubicBezTo>
                    <a:cubicBezTo>
                      <a:pt x="25" y="10"/>
                      <a:pt x="25" y="10"/>
                      <a:pt x="25" y="10"/>
                    </a:cubicBezTo>
                    <a:lnTo>
                      <a:pt x="19" y="18"/>
                    </a:lnTo>
                    <a:close/>
                    <a:moveTo>
                      <a:pt x="7" y="2"/>
                    </a:moveTo>
                    <a:cubicBezTo>
                      <a:pt x="22" y="2"/>
                      <a:pt x="22" y="2"/>
                      <a:pt x="22" y="2"/>
                    </a:cubicBezTo>
                    <a:cubicBezTo>
                      <a:pt x="25" y="8"/>
                      <a:pt x="25" y="8"/>
                      <a:pt x="25" y="8"/>
                    </a:cubicBezTo>
                    <a:cubicBezTo>
                      <a:pt x="4" y="8"/>
                      <a:pt x="4" y="8"/>
                      <a:pt x="4" y="8"/>
                    </a:cubicBez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8"/>
              <p:cNvSpPr>
                <a:spLocks/>
              </p:cNvSpPr>
              <p:nvPr/>
            </p:nvSpPr>
            <p:spPr bwMode="auto">
              <a:xfrm>
                <a:off x="6673348" y="2861328"/>
                <a:ext cx="618274" cy="599711"/>
              </a:xfrm>
              <a:custGeom>
                <a:avLst/>
                <a:gdLst>
                  <a:gd name="T0" fmla="*/ 43 w 61"/>
                  <a:gd name="T1" fmla="*/ 0 h 59"/>
                  <a:gd name="T2" fmla="*/ 41 w 61"/>
                  <a:gd name="T3" fmla="*/ 1 h 59"/>
                  <a:gd name="T4" fmla="*/ 42 w 61"/>
                  <a:gd name="T5" fmla="*/ 2 h 59"/>
                  <a:gd name="T6" fmla="*/ 59 w 61"/>
                  <a:gd name="T7" fmla="*/ 28 h 59"/>
                  <a:gd name="T8" fmla="*/ 31 w 61"/>
                  <a:gd name="T9" fmla="*/ 56 h 59"/>
                  <a:gd name="T10" fmla="*/ 3 w 61"/>
                  <a:gd name="T11" fmla="*/ 28 h 59"/>
                  <a:gd name="T12" fmla="*/ 19 w 61"/>
                  <a:gd name="T13" fmla="*/ 2 h 59"/>
                  <a:gd name="T14" fmla="*/ 20 w 61"/>
                  <a:gd name="T15" fmla="*/ 1 h 59"/>
                  <a:gd name="T16" fmla="*/ 18 w 61"/>
                  <a:gd name="T17" fmla="*/ 0 h 59"/>
                  <a:gd name="T18" fmla="*/ 0 w 61"/>
                  <a:gd name="T19" fmla="*/ 28 h 59"/>
                  <a:gd name="T20" fmla="*/ 31 w 61"/>
                  <a:gd name="T21" fmla="*/ 59 h 59"/>
                  <a:gd name="T22" fmla="*/ 61 w 61"/>
                  <a:gd name="T23" fmla="*/ 28 h 59"/>
                  <a:gd name="T24" fmla="*/ 43 w 61"/>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59">
                    <a:moveTo>
                      <a:pt x="43" y="0"/>
                    </a:moveTo>
                    <a:cubicBezTo>
                      <a:pt x="42" y="0"/>
                      <a:pt x="42" y="0"/>
                      <a:pt x="41" y="1"/>
                    </a:cubicBezTo>
                    <a:cubicBezTo>
                      <a:pt x="41" y="1"/>
                      <a:pt x="41" y="2"/>
                      <a:pt x="42" y="2"/>
                    </a:cubicBezTo>
                    <a:cubicBezTo>
                      <a:pt x="52" y="7"/>
                      <a:pt x="59" y="17"/>
                      <a:pt x="59" y="28"/>
                    </a:cubicBezTo>
                    <a:cubicBezTo>
                      <a:pt x="59" y="43"/>
                      <a:pt x="46" y="56"/>
                      <a:pt x="31" y="56"/>
                    </a:cubicBezTo>
                    <a:cubicBezTo>
                      <a:pt x="15" y="56"/>
                      <a:pt x="3" y="43"/>
                      <a:pt x="3" y="28"/>
                    </a:cubicBezTo>
                    <a:cubicBezTo>
                      <a:pt x="3" y="17"/>
                      <a:pt x="9" y="7"/>
                      <a:pt x="19" y="2"/>
                    </a:cubicBezTo>
                    <a:cubicBezTo>
                      <a:pt x="20" y="2"/>
                      <a:pt x="20" y="1"/>
                      <a:pt x="20" y="1"/>
                    </a:cubicBezTo>
                    <a:cubicBezTo>
                      <a:pt x="20" y="0"/>
                      <a:pt x="19" y="0"/>
                      <a:pt x="18" y="0"/>
                    </a:cubicBezTo>
                    <a:cubicBezTo>
                      <a:pt x="7" y="5"/>
                      <a:pt x="0" y="16"/>
                      <a:pt x="0" y="28"/>
                    </a:cubicBezTo>
                    <a:cubicBezTo>
                      <a:pt x="0" y="45"/>
                      <a:pt x="14" y="59"/>
                      <a:pt x="31" y="59"/>
                    </a:cubicBezTo>
                    <a:cubicBezTo>
                      <a:pt x="48" y="59"/>
                      <a:pt x="61" y="45"/>
                      <a:pt x="61" y="28"/>
                    </a:cubicBezTo>
                    <a:cubicBezTo>
                      <a:pt x="61" y="16"/>
                      <a:pt x="54" y="5"/>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9"/>
              <p:cNvSpPr>
                <a:spLocks noEditPoints="1"/>
              </p:cNvSpPr>
              <p:nvPr/>
            </p:nvSpPr>
            <p:spPr bwMode="auto">
              <a:xfrm>
                <a:off x="6754737" y="2911305"/>
                <a:ext cx="455496" cy="468346"/>
              </a:xfrm>
              <a:custGeom>
                <a:avLst/>
                <a:gdLst>
                  <a:gd name="T0" fmla="*/ 0 w 45"/>
                  <a:gd name="T1" fmla="*/ 23 h 46"/>
                  <a:gd name="T2" fmla="*/ 23 w 45"/>
                  <a:gd name="T3" fmla="*/ 46 h 46"/>
                  <a:gd name="T4" fmla="*/ 45 w 45"/>
                  <a:gd name="T5" fmla="*/ 23 h 46"/>
                  <a:gd name="T6" fmla="*/ 23 w 45"/>
                  <a:gd name="T7" fmla="*/ 0 h 46"/>
                  <a:gd name="T8" fmla="*/ 0 w 45"/>
                  <a:gd name="T9" fmla="*/ 23 h 46"/>
                  <a:gd name="T10" fmla="*/ 43 w 45"/>
                  <a:gd name="T11" fmla="*/ 23 h 46"/>
                  <a:gd name="T12" fmla="*/ 23 w 45"/>
                  <a:gd name="T13" fmla="*/ 43 h 46"/>
                  <a:gd name="T14" fmla="*/ 3 w 45"/>
                  <a:gd name="T15" fmla="*/ 23 h 46"/>
                  <a:gd name="T16" fmla="*/ 23 w 45"/>
                  <a:gd name="T17" fmla="*/ 3 h 46"/>
                  <a:gd name="T18" fmla="*/ 43 w 45"/>
                  <a:gd name="T1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0" y="23"/>
                    </a:moveTo>
                    <a:cubicBezTo>
                      <a:pt x="0" y="35"/>
                      <a:pt x="10" y="46"/>
                      <a:pt x="23" y="46"/>
                    </a:cubicBezTo>
                    <a:cubicBezTo>
                      <a:pt x="35" y="46"/>
                      <a:pt x="45" y="35"/>
                      <a:pt x="45" y="23"/>
                    </a:cubicBezTo>
                    <a:cubicBezTo>
                      <a:pt x="45" y="10"/>
                      <a:pt x="35" y="0"/>
                      <a:pt x="23" y="0"/>
                    </a:cubicBezTo>
                    <a:cubicBezTo>
                      <a:pt x="10" y="0"/>
                      <a:pt x="0" y="10"/>
                      <a:pt x="0" y="23"/>
                    </a:cubicBezTo>
                    <a:close/>
                    <a:moveTo>
                      <a:pt x="43" y="23"/>
                    </a:moveTo>
                    <a:cubicBezTo>
                      <a:pt x="43" y="34"/>
                      <a:pt x="34" y="43"/>
                      <a:pt x="23" y="43"/>
                    </a:cubicBezTo>
                    <a:cubicBezTo>
                      <a:pt x="12" y="43"/>
                      <a:pt x="3" y="34"/>
                      <a:pt x="3" y="23"/>
                    </a:cubicBezTo>
                    <a:cubicBezTo>
                      <a:pt x="3" y="12"/>
                      <a:pt x="12" y="3"/>
                      <a:pt x="23" y="3"/>
                    </a:cubicBezTo>
                    <a:cubicBezTo>
                      <a:pt x="34" y="3"/>
                      <a:pt x="43" y="12"/>
                      <a:pt x="4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3128"/>
            <p:cNvGrpSpPr/>
            <p:nvPr/>
          </p:nvGrpSpPr>
          <p:grpSpPr>
            <a:xfrm>
              <a:off x="1135144" y="1472087"/>
              <a:ext cx="652050" cy="517103"/>
              <a:chOff x="5385396" y="3798021"/>
              <a:chExt cx="821034" cy="651115"/>
            </a:xfrm>
            <a:solidFill>
              <a:srgbClr val="767676"/>
            </a:solidFill>
          </p:grpSpPr>
          <p:sp>
            <p:nvSpPr>
              <p:cNvPr id="50" name="Freeform 60"/>
              <p:cNvSpPr>
                <a:spLocks noEditPoints="1"/>
              </p:cNvSpPr>
              <p:nvPr/>
            </p:nvSpPr>
            <p:spPr bwMode="auto">
              <a:xfrm>
                <a:off x="5385396" y="3798021"/>
                <a:ext cx="821034" cy="651115"/>
              </a:xfrm>
              <a:custGeom>
                <a:avLst/>
                <a:gdLst>
                  <a:gd name="T0" fmla="*/ 73 w 81"/>
                  <a:gd name="T1" fmla="*/ 61 h 64"/>
                  <a:gd name="T2" fmla="*/ 79 w 81"/>
                  <a:gd name="T3" fmla="*/ 32 h 64"/>
                  <a:gd name="T4" fmla="*/ 80 w 81"/>
                  <a:gd name="T5" fmla="*/ 29 h 64"/>
                  <a:gd name="T6" fmla="*/ 70 w 81"/>
                  <a:gd name="T7" fmla="*/ 6 h 64"/>
                  <a:gd name="T8" fmla="*/ 58 w 81"/>
                  <a:gd name="T9" fmla="*/ 5 h 64"/>
                  <a:gd name="T10" fmla="*/ 57 w 81"/>
                  <a:gd name="T11" fmla="*/ 12 h 64"/>
                  <a:gd name="T12" fmla="*/ 40 w 81"/>
                  <a:gd name="T13" fmla="*/ 0 h 64"/>
                  <a:gd name="T14" fmla="*/ 1 w 81"/>
                  <a:gd name="T15" fmla="*/ 31 h 64"/>
                  <a:gd name="T16" fmla="*/ 9 w 81"/>
                  <a:gd name="T17" fmla="*/ 32 h 64"/>
                  <a:gd name="T18" fmla="*/ 2 w 81"/>
                  <a:gd name="T19" fmla="*/ 61 h 64"/>
                  <a:gd name="T20" fmla="*/ 2 w 81"/>
                  <a:gd name="T21" fmla="*/ 64 h 64"/>
                  <a:gd name="T22" fmla="*/ 18 w 81"/>
                  <a:gd name="T23" fmla="*/ 64 h 64"/>
                  <a:gd name="T24" fmla="*/ 71 w 81"/>
                  <a:gd name="T25" fmla="*/ 64 h 64"/>
                  <a:gd name="T26" fmla="*/ 81 w 81"/>
                  <a:gd name="T27" fmla="*/ 62 h 64"/>
                  <a:gd name="T28" fmla="*/ 59 w 81"/>
                  <a:gd name="T29" fmla="*/ 8 h 64"/>
                  <a:gd name="T30" fmla="*/ 67 w 81"/>
                  <a:gd name="T31" fmla="*/ 20 h 64"/>
                  <a:gd name="T32" fmla="*/ 59 w 81"/>
                  <a:gd name="T33" fmla="*/ 8 h 64"/>
                  <a:gd name="T34" fmla="*/ 75 w 81"/>
                  <a:gd name="T35" fmla="*/ 29 h 64"/>
                  <a:gd name="T36" fmla="*/ 10 w 81"/>
                  <a:gd name="T37" fmla="*/ 29 h 64"/>
                  <a:gd name="T38" fmla="*/ 41 w 81"/>
                  <a:gd name="T39" fmla="*/ 3 h 64"/>
                  <a:gd name="T40" fmla="*/ 19 w 81"/>
                  <a:gd name="T41" fmla="*/ 58 h 64"/>
                  <a:gd name="T42" fmla="*/ 31 w 81"/>
                  <a:gd name="T43" fmla="*/ 58 h 64"/>
                  <a:gd name="T44" fmla="*/ 33 w 81"/>
                  <a:gd name="T45" fmla="*/ 61 h 64"/>
                  <a:gd name="T46" fmla="*/ 30 w 81"/>
                  <a:gd name="T47" fmla="*/ 56 h 64"/>
                  <a:gd name="T48" fmla="*/ 22 w 81"/>
                  <a:gd name="T49" fmla="*/ 40 h 64"/>
                  <a:gd name="T50" fmla="*/ 30 w 81"/>
                  <a:gd name="T51" fmla="*/ 56 h 64"/>
                  <a:gd name="T52" fmla="*/ 35 w 81"/>
                  <a:gd name="T53" fmla="*/ 57 h 64"/>
                  <a:gd name="T54" fmla="*/ 33 w 81"/>
                  <a:gd name="T55" fmla="*/ 56 h 64"/>
                  <a:gd name="T56" fmla="*/ 31 w 81"/>
                  <a:gd name="T57" fmla="*/ 37 h 64"/>
                  <a:gd name="T58" fmla="*/ 19 w 81"/>
                  <a:gd name="T59" fmla="*/ 38 h 64"/>
                  <a:gd name="T60" fmla="*/ 18 w 81"/>
                  <a:gd name="T61" fmla="*/ 56 h 64"/>
                  <a:gd name="T62" fmla="*/ 17 w 81"/>
                  <a:gd name="T63" fmla="*/ 61 h 64"/>
                  <a:gd name="T64" fmla="*/ 11 w 81"/>
                  <a:gd name="T65" fmla="*/ 32 h 64"/>
                  <a:gd name="T66" fmla="*/ 70 w 81"/>
                  <a:gd name="T6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64">
                    <a:moveTo>
                      <a:pt x="79" y="61"/>
                    </a:moveTo>
                    <a:cubicBezTo>
                      <a:pt x="73" y="61"/>
                      <a:pt x="73" y="61"/>
                      <a:pt x="73" y="61"/>
                    </a:cubicBezTo>
                    <a:cubicBezTo>
                      <a:pt x="73" y="32"/>
                      <a:pt x="73" y="32"/>
                      <a:pt x="73" y="32"/>
                    </a:cubicBezTo>
                    <a:cubicBezTo>
                      <a:pt x="79" y="32"/>
                      <a:pt x="79" y="32"/>
                      <a:pt x="79" y="32"/>
                    </a:cubicBezTo>
                    <a:cubicBezTo>
                      <a:pt x="80" y="32"/>
                      <a:pt x="80" y="31"/>
                      <a:pt x="80" y="31"/>
                    </a:cubicBezTo>
                    <a:cubicBezTo>
                      <a:pt x="81" y="30"/>
                      <a:pt x="80" y="30"/>
                      <a:pt x="80" y="29"/>
                    </a:cubicBezTo>
                    <a:cubicBezTo>
                      <a:pt x="70" y="22"/>
                      <a:pt x="70" y="22"/>
                      <a:pt x="70" y="22"/>
                    </a:cubicBezTo>
                    <a:cubicBezTo>
                      <a:pt x="70" y="6"/>
                      <a:pt x="70" y="6"/>
                      <a:pt x="70" y="6"/>
                    </a:cubicBezTo>
                    <a:cubicBezTo>
                      <a:pt x="70" y="6"/>
                      <a:pt x="69" y="5"/>
                      <a:pt x="69" y="5"/>
                    </a:cubicBezTo>
                    <a:cubicBezTo>
                      <a:pt x="58" y="5"/>
                      <a:pt x="58" y="5"/>
                      <a:pt x="58" y="5"/>
                    </a:cubicBezTo>
                    <a:cubicBezTo>
                      <a:pt x="57" y="5"/>
                      <a:pt x="57" y="6"/>
                      <a:pt x="57" y="6"/>
                    </a:cubicBezTo>
                    <a:cubicBezTo>
                      <a:pt x="57" y="12"/>
                      <a:pt x="57" y="12"/>
                      <a:pt x="57" y="12"/>
                    </a:cubicBezTo>
                    <a:cubicBezTo>
                      <a:pt x="41" y="0"/>
                      <a:pt x="41" y="0"/>
                      <a:pt x="41" y="0"/>
                    </a:cubicBezTo>
                    <a:cubicBezTo>
                      <a:pt x="41" y="0"/>
                      <a:pt x="40" y="0"/>
                      <a:pt x="40" y="0"/>
                    </a:cubicBezTo>
                    <a:cubicBezTo>
                      <a:pt x="1" y="29"/>
                      <a:pt x="1" y="29"/>
                      <a:pt x="1" y="29"/>
                    </a:cubicBezTo>
                    <a:cubicBezTo>
                      <a:pt x="1" y="30"/>
                      <a:pt x="0" y="30"/>
                      <a:pt x="1" y="31"/>
                    </a:cubicBezTo>
                    <a:cubicBezTo>
                      <a:pt x="1" y="31"/>
                      <a:pt x="1" y="32"/>
                      <a:pt x="2" y="32"/>
                    </a:cubicBezTo>
                    <a:cubicBezTo>
                      <a:pt x="9" y="32"/>
                      <a:pt x="9" y="32"/>
                      <a:pt x="9" y="32"/>
                    </a:cubicBezTo>
                    <a:cubicBezTo>
                      <a:pt x="9" y="61"/>
                      <a:pt x="9" y="61"/>
                      <a:pt x="9" y="61"/>
                    </a:cubicBezTo>
                    <a:cubicBezTo>
                      <a:pt x="2" y="61"/>
                      <a:pt x="2" y="61"/>
                      <a:pt x="2" y="61"/>
                    </a:cubicBezTo>
                    <a:cubicBezTo>
                      <a:pt x="1" y="61"/>
                      <a:pt x="1" y="62"/>
                      <a:pt x="1" y="62"/>
                    </a:cubicBezTo>
                    <a:cubicBezTo>
                      <a:pt x="1" y="63"/>
                      <a:pt x="1" y="64"/>
                      <a:pt x="2" y="64"/>
                    </a:cubicBezTo>
                    <a:cubicBezTo>
                      <a:pt x="10" y="64"/>
                      <a:pt x="10" y="64"/>
                      <a:pt x="10" y="64"/>
                    </a:cubicBezTo>
                    <a:cubicBezTo>
                      <a:pt x="18" y="64"/>
                      <a:pt x="18" y="64"/>
                      <a:pt x="18" y="64"/>
                    </a:cubicBezTo>
                    <a:cubicBezTo>
                      <a:pt x="34" y="64"/>
                      <a:pt x="34" y="64"/>
                      <a:pt x="34" y="64"/>
                    </a:cubicBezTo>
                    <a:cubicBezTo>
                      <a:pt x="71" y="64"/>
                      <a:pt x="71" y="64"/>
                      <a:pt x="71" y="64"/>
                    </a:cubicBezTo>
                    <a:cubicBezTo>
                      <a:pt x="79" y="64"/>
                      <a:pt x="79" y="64"/>
                      <a:pt x="79" y="64"/>
                    </a:cubicBezTo>
                    <a:cubicBezTo>
                      <a:pt x="80" y="64"/>
                      <a:pt x="81" y="63"/>
                      <a:pt x="81" y="62"/>
                    </a:cubicBezTo>
                    <a:cubicBezTo>
                      <a:pt x="81" y="62"/>
                      <a:pt x="80" y="61"/>
                      <a:pt x="79" y="61"/>
                    </a:cubicBezTo>
                    <a:close/>
                    <a:moveTo>
                      <a:pt x="59" y="8"/>
                    </a:moveTo>
                    <a:cubicBezTo>
                      <a:pt x="67" y="8"/>
                      <a:pt x="67" y="8"/>
                      <a:pt x="67" y="8"/>
                    </a:cubicBezTo>
                    <a:cubicBezTo>
                      <a:pt x="67" y="20"/>
                      <a:pt x="67" y="20"/>
                      <a:pt x="67" y="20"/>
                    </a:cubicBezTo>
                    <a:cubicBezTo>
                      <a:pt x="59" y="14"/>
                      <a:pt x="59" y="14"/>
                      <a:pt x="59" y="14"/>
                    </a:cubicBezTo>
                    <a:lnTo>
                      <a:pt x="59" y="8"/>
                    </a:lnTo>
                    <a:close/>
                    <a:moveTo>
                      <a:pt x="41" y="3"/>
                    </a:moveTo>
                    <a:cubicBezTo>
                      <a:pt x="75" y="29"/>
                      <a:pt x="75" y="29"/>
                      <a:pt x="75" y="29"/>
                    </a:cubicBezTo>
                    <a:cubicBezTo>
                      <a:pt x="71" y="29"/>
                      <a:pt x="71" y="29"/>
                      <a:pt x="71" y="29"/>
                    </a:cubicBezTo>
                    <a:cubicBezTo>
                      <a:pt x="10" y="29"/>
                      <a:pt x="10" y="29"/>
                      <a:pt x="10" y="29"/>
                    </a:cubicBezTo>
                    <a:cubicBezTo>
                      <a:pt x="6" y="29"/>
                      <a:pt x="6" y="29"/>
                      <a:pt x="6" y="29"/>
                    </a:cubicBezTo>
                    <a:lnTo>
                      <a:pt x="41" y="3"/>
                    </a:lnTo>
                    <a:close/>
                    <a:moveTo>
                      <a:pt x="19" y="61"/>
                    </a:moveTo>
                    <a:cubicBezTo>
                      <a:pt x="19" y="58"/>
                      <a:pt x="19" y="58"/>
                      <a:pt x="19" y="58"/>
                    </a:cubicBezTo>
                    <a:cubicBezTo>
                      <a:pt x="21" y="58"/>
                      <a:pt x="21" y="58"/>
                      <a:pt x="21" y="58"/>
                    </a:cubicBezTo>
                    <a:cubicBezTo>
                      <a:pt x="31" y="58"/>
                      <a:pt x="31" y="58"/>
                      <a:pt x="31" y="58"/>
                    </a:cubicBezTo>
                    <a:cubicBezTo>
                      <a:pt x="33" y="58"/>
                      <a:pt x="33" y="58"/>
                      <a:pt x="33" y="58"/>
                    </a:cubicBezTo>
                    <a:cubicBezTo>
                      <a:pt x="33" y="61"/>
                      <a:pt x="33" y="61"/>
                      <a:pt x="33" y="61"/>
                    </a:cubicBezTo>
                    <a:lnTo>
                      <a:pt x="19" y="61"/>
                    </a:lnTo>
                    <a:close/>
                    <a:moveTo>
                      <a:pt x="30" y="56"/>
                    </a:moveTo>
                    <a:cubicBezTo>
                      <a:pt x="22" y="56"/>
                      <a:pt x="22" y="56"/>
                      <a:pt x="22" y="56"/>
                    </a:cubicBezTo>
                    <a:cubicBezTo>
                      <a:pt x="22" y="40"/>
                      <a:pt x="22" y="40"/>
                      <a:pt x="22" y="40"/>
                    </a:cubicBezTo>
                    <a:cubicBezTo>
                      <a:pt x="30" y="40"/>
                      <a:pt x="30" y="40"/>
                      <a:pt x="30" y="40"/>
                    </a:cubicBezTo>
                    <a:lnTo>
                      <a:pt x="30" y="56"/>
                    </a:lnTo>
                    <a:close/>
                    <a:moveTo>
                      <a:pt x="35" y="61"/>
                    </a:moveTo>
                    <a:cubicBezTo>
                      <a:pt x="35" y="57"/>
                      <a:pt x="35" y="57"/>
                      <a:pt x="35" y="57"/>
                    </a:cubicBezTo>
                    <a:cubicBezTo>
                      <a:pt x="35" y="56"/>
                      <a:pt x="35" y="56"/>
                      <a:pt x="34" y="56"/>
                    </a:cubicBezTo>
                    <a:cubicBezTo>
                      <a:pt x="33" y="56"/>
                      <a:pt x="33" y="56"/>
                      <a:pt x="33" y="56"/>
                    </a:cubicBezTo>
                    <a:cubicBezTo>
                      <a:pt x="33" y="38"/>
                      <a:pt x="33" y="38"/>
                      <a:pt x="33" y="38"/>
                    </a:cubicBezTo>
                    <a:cubicBezTo>
                      <a:pt x="33" y="38"/>
                      <a:pt x="32" y="37"/>
                      <a:pt x="31" y="37"/>
                    </a:cubicBezTo>
                    <a:cubicBezTo>
                      <a:pt x="21" y="37"/>
                      <a:pt x="21" y="37"/>
                      <a:pt x="21" y="37"/>
                    </a:cubicBezTo>
                    <a:cubicBezTo>
                      <a:pt x="20" y="37"/>
                      <a:pt x="19" y="38"/>
                      <a:pt x="19" y="38"/>
                    </a:cubicBezTo>
                    <a:cubicBezTo>
                      <a:pt x="19" y="56"/>
                      <a:pt x="19" y="56"/>
                      <a:pt x="19" y="56"/>
                    </a:cubicBezTo>
                    <a:cubicBezTo>
                      <a:pt x="18" y="56"/>
                      <a:pt x="18" y="56"/>
                      <a:pt x="18" y="56"/>
                    </a:cubicBezTo>
                    <a:cubicBezTo>
                      <a:pt x="17" y="56"/>
                      <a:pt x="17" y="56"/>
                      <a:pt x="17" y="57"/>
                    </a:cubicBezTo>
                    <a:cubicBezTo>
                      <a:pt x="17" y="61"/>
                      <a:pt x="17" y="61"/>
                      <a:pt x="17" y="61"/>
                    </a:cubicBezTo>
                    <a:cubicBezTo>
                      <a:pt x="11" y="61"/>
                      <a:pt x="11" y="61"/>
                      <a:pt x="11" y="61"/>
                    </a:cubicBezTo>
                    <a:cubicBezTo>
                      <a:pt x="11" y="32"/>
                      <a:pt x="11" y="32"/>
                      <a:pt x="11" y="32"/>
                    </a:cubicBezTo>
                    <a:cubicBezTo>
                      <a:pt x="70" y="32"/>
                      <a:pt x="70" y="32"/>
                      <a:pt x="70" y="32"/>
                    </a:cubicBezTo>
                    <a:cubicBezTo>
                      <a:pt x="70" y="61"/>
                      <a:pt x="70" y="61"/>
                      <a:pt x="70" y="61"/>
                    </a:cubicBezTo>
                    <a:lnTo>
                      <a:pt x="35"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61"/>
              <p:cNvSpPr>
                <a:spLocks noEditPoints="1"/>
              </p:cNvSpPr>
              <p:nvPr/>
            </p:nvSpPr>
            <p:spPr bwMode="auto">
              <a:xfrm>
                <a:off x="5800911" y="4173555"/>
                <a:ext cx="244169" cy="132794"/>
              </a:xfrm>
              <a:custGeom>
                <a:avLst/>
                <a:gdLst>
                  <a:gd name="T0" fmla="*/ 22 w 24"/>
                  <a:gd name="T1" fmla="*/ 0 h 13"/>
                  <a:gd name="T2" fmla="*/ 1 w 24"/>
                  <a:gd name="T3" fmla="*/ 0 h 13"/>
                  <a:gd name="T4" fmla="*/ 0 w 24"/>
                  <a:gd name="T5" fmla="*/ 1 h 13"/>
                  <a:gd name="T6" fmla="*/ 0 w 24"/>
                  <a:gd name="T7" fmla="*/ 12 h 13"/>
                  <a:gd name="T8" fmla="*/ 1 w 24"/>
                  <a:gd name="T9" fmla="*/ 13 h 13"/>
                  <a:gd name="T10" fmla="*/ 22 w 24"/>
                  <a:gd name="T11" fmla="*/ 13 h 13"/>
                  <a:gd name="T12" fmla="*/ 24 w 24"/>
                  <a:gd name="T13" fmla="*/ 12 h 13"/>
                  <a:gd name="T14" fmla="*/ 24 w 24"/>
                  <a:gd name="T15" fmla="*/ 1 h 13"/>
                  <a:gd name="T16" fmla="*/ 22 w 24"/>
                  <a:gd name="T17" fmla="*/ 0 h 13"/>
                  <a:gd name="T18" fmla="*/ 21 w 24"/>
                  <a:gd name="T19" fmla="*/ 11 h 13"/>
                  <a:gd name="T20" fmla="*/ 2 w 24"/>
                  <a:gd name="T21" fmla="*/ 11 h 13"/>
                  <a:gd name="T22" fmla="*/ 2 w 24"/>
                  <a:gd name="T23" fmla="*/ 3 h 13"/>
                  <a:gd name="T24" fmla="*/ 21 w 24"/>
                  <a:gd name="T25" fmla="*/ 3 h 13"/>
                  <a:gd name="T26" fmla="*/ 21 w 24"/>
                  <a:gd name="T2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22" y="0"/>
                    </a:moveTo>
                    <a:cubicBezTo>
                      <a:pt x="1" y="0"/>
                      <a:pt x="1" y="0"/>
                      <a:pt x="1" y="0"/>
                    </a:cubicBezTo>
                    <a:cubicBezTo>
                      <a:pt x="0" y="0"/>
                      <a:pt x="0" y="1"/>
                      <a:pt x="0" y="1"/>
                    </a:cubicBezTo>
                    <a:cubicBezTo>
                      <a:pt x="0" y="12"/>
                      <a:pt x="0" y="12"/>
                      <a:pt x="0" y="12"/>
                    </a:cubicBezTo>
                    <a:cubicBezTo>
                      <a:pt x="0" y="13"/>
                      <a:pt x="0" y="13"/>
                      <a:pt x="1" y="13"/>
                    </a:cubicBezTo>
                    <a:cubicBezTo>
                      <a:pt x="22" y="13"/>
                      <a:pt x="22" y="13"/>
                      <a:pt x="22" y="13"/>
                    </a:cubicBezTo>
                    <a:cubicBezTo>
                      <a:pt x="23" y="13"/>
                      <a:pt x="24" y="13"/>
                      <a:pt x="24" y="12"/>
                    </a:cubicBezTo>
                    <a:cubicBezTo>
                      <a:pt x="24" y="1"/>
                      <a:pt x="24" y="1"/>
                      <a:pt x="24" y="1"/>
                    </a:cubicBezTo>
                    <a:cubicBezTo>
                      <a:pt x="24" y="1"/>
                      <a:pt x="23" y="0"/>
                      <a:pt x="22" y="0"/>
                    </a:cubicBezTo>
                    <a:close/>
                    <a:moveTo>
                      <a:pt x="21" y="11"/>
                    </a:moveTo>
                    <a:cubicBezTo>
                      <a:pt x="2" y="11"/>
                      <a:pt x="2" y="11"/>
                      <a:pt x="2" y="11"/>
                    </a:cubicBezTo>
                    <a:cubicBezTo>
                      <a:pt x="2" y="3"/>
                      <a:pt x="2" y="3"/>
                      <a:pt x="2" y="3"/>
                    </a:cubicBezTo>
                    <a:cubicBezTo>
                      <a:pt x="21" y="3"/>
                      <a:pt x="21" y="3"/>
                      <a:pt x="21" y="3"/>
                    </a:cubicBezTo>
                    <a:lnTo>
                      <a:pt x="2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6" name="Group 3123"/>
            <p:cNvGrpSpPr/>
            <p:nvPr/>
          </p:nvGrpSpPr>
          <p:grpSpPr>
            <a:xfrm>
              <a:off x="2995862" y="1411417"/>
              <a:ext cx="644111" cy="638442"/>
              <a:chOff x="1817113" y="2647146"/>
              <a:chExt cx="811038" cy="803899"/>
            </a:xfrm>
            <a:solidFill>
              <a:srgbClr val="767676"/>
            </a:solidFill>
          </p:grpSpPr>
          <p:sp>
            <p:nvSpPr>
              <p:cNvPr id="57" name="Freeform 65"/>
              <p:cNvSpPr>
                <a:spLocks noEditPoints="1"/>
              </p:cNvSpPr>
              <p:nvPr/>
            </p:nvSpPr>
            <p:spPr bwMode="auto">
              <a:xfrm>
                <a:off x="2101262" y="3014113"/>
                <a:ext cx="161351" cy="162779"/>
              </a:xfrm>
              <a:custGeom>
                <a:avLst/>
                <a:gdLst>
                  <a:gd name="T0" fmla="*/ 8 w 16"/>
                  <a:gd name="T1" fmla="*/ 0 h 16"/>
                  <a:gd name="T2" fmla="*/ 2 w 16"/>
                  <a:gd name="T3" fmla="*/ 3 h 16"/>
                  <a:gd name="T4" fmla="*/ 0 w 16"/>
                  <a:gd name="T5" fmla="*/ 8 h 16"/>
                  <a:gd name="T6" fmla="*/ 2 w 16"/>
                  <a:gd name="T7" fmla="*/ 14 h 16"/>
                  <a:gd name="T8" fmla="*/ 8 w 16"/>
                  <a:gd name="T9" fmla="*/ 16 h 16"/>
                  <a:gd name="T10" fmla="*/ 14 w 16"/>
                  <a:gd name="T11" fmla="*/ 14 h 16"/>
                  <a:gd name="T12" fmla="*/ 16 w 16"/>
                  <a:gd name="T13" fmla="*/ 8 h 16"/>
                  <a:gd name="T14" fmla="*/ 14 w 16"/>
                  <a:gd name="T15" fmla="*/ 3 h 16"/>
                  <a:gd name="T16" fmla="*/ 8 w 16"/>
                  <a:gd name="T17" fmla="*/ 0 h 16"/>
                  <a:gd name="T18" fmla="*/ 12 w 16"/>
                  <a:gd name="T19" fmla="*/ 12 h 16"/>
                  <a:gd name="T20" fmla="*/ 8 w 16"/>
                  <a:gd name="T21" fmla="*/ 14 h 16"/>
                  <a:gd name="T22" fmla="*/ 4 w 16"/>
                  <a:gd name="T23" fmla="*/ 12 h 16"/>
                  <a:gd name="T24" fmla="*/ 3 w 16"/>
                  <a:gd name="T25" fmla="*/ 8 h 16"/>
                  <a:gd name="T26" fmla="*/ 4 w 16"/>
                  <a:gd name="T27" fmla="*/ 4 h 16"/>
                  <a:gd name="T28" fmla="*/ 8 w 16"/>
                  <a:gd name="T29" fmla="*/ 3 h 16"/>
                  <a:gd name="T30" fmla="*/ 12 w 16"/>
                  <a:gd name="T31" fmla="*/ 4 h 16"/>
                  <a:gd name="T32" fmla="*/ 13 w 16"/>
                  <a:gd name="T33" fmla="*/ 8 h 16"/>
                  <a:gd name="T34" fmla="*/ 12 w 16"/>
                  <a:gd name="T3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6">
                    <a:moveTo>
                      <a:pt x="8" y="0"/>
                    </a:moveTo>
                    <a:cubicBezTo>
                      <a:pt x="6" y="0"/>
                      <a:pt x="4" y="1"/>
                      <a:pt x="2" y="3"/>
                    </a:cubicBezTo>
                    <a:cubicBezTo>
                      <a:pt x="1" y="4"/>
                      <a:pt x="0" y="6"/>
                      <a:pt x="0" y="8"/>
                    </a:cubicBezTo>
                    <a:cubicBezTo>
                      <a:pt x="0" y="10"/>
                      <a:pt x="1" y="12"/>
                      <a:pt x="2" y="14"/>
                    </a:cubicBezTo>
                    <a:cubicBezTo>
                      <a:pt x="4" y="15"/>
                      <a:pt x="6" y="16"/>
                      <a:pt x="8" y="16"/>
                    </a:cubicBezTo>
                    <a:cubicBezTo>
                      <a:pt x="10" y="16"/>
                      <a:pt x="12" y="15"/>
                      <a:pt x="14" y="14"/>
                    </a:cubicBezTo>
                    <a:cubicBezTo>
                      <a:pt x="15" y="12"/>
                      <a:pt x="16" y="10"/>
                      <a:pt x="16" y="8"/>
                    </a:cubicBezTo>
                    <a:cubicBezTo>
                      <a:pt x="16" y="6"/>
                      <a:pt x="15" y="4"/>
                      <a:pt x="14" y="3"/>
                    </a:cubicBezTo>
                    <a:cubicBezTo>
                      <a:pt x="12" y="1"/>
                      <a:pt x="10" y="0"/>
                      <a:pt x="8" y="0"/>
                    </a:cubicBezTo>
                    <a:close/>
                    <a:moveTo>
                      <a:pt x="12" y="12"/>
                    </a:moveTo>
                    <a:cubicBezTo>
                      <a:pt x="11" y="13"/>
                      <a:pt x="9" y="14"/>
                      <a:pt x="8" y="14"/>
                    </a:cubicBezTo>
                    <a:cubicBezTo>
                      <a:pt x="7" y="14"/>
                      <a:pt x="5" y="13"/>
                      <a:pt x="4" y="12"/>
                    </a:cubicBezTo>
                    <a:cubicBezTo>
                      <a:pt x="3" y="11"/>
                      <a:pt x="3" y="10"/>
                      <a:pt x="3" y="8"/>
                    </a:cubicBezTo>
                    <a:cubicBezTo>
                      <a:pt x="3" y="7"/>
                      <a:pt x="3" y="5"/>
                      <a:pt x="4" y="4"/>
                    </a:cubicBezTo>
                    <a:cubicBezTo>
                      <a:pt x="5" y="3"/>
                      <a:pt x="7" y="3"/>
                      <a:pt x="8" y="3"/>
                    </a:cubicBezTo>
                    <a:cubicBezTo>
                      <a:pt x="9" y="3"/>
                      <a:pt x="11" y="3"/>
                      <a:pt x="12" y="4"/>
                    </a:cubicBezTo>
                    <a:cubicBezTo>
                      <a:pt x="13" y="5"/>
                      <a:pt x="13" y="7"/>
                      <a:pt x="13" y="8"/>
                    </a:cubicBezTo>
                    <a:cubicBezTo>
                      <a:pt x="13" y="10"/>
                      <a:pt x="13" y="11"/>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6"/>
              <p:cNvSpPr>
                <a:spLocks/>
              </p:cNvSpPr>
              <p:nvPr/>
            </p:nvSpPr>
            <p:spPr bwMode="auto">
              <a:xfrm>
                <a:off x="1928488" y="3226867"/>
                <a:ext cx="121371" cy="122798"/>
              </a:xfrm>
              <a:custGeom>
                <a:avLst/>
                <a:gdLst>
                  <a:gd name="T0" fmla="*/ 2 w 12"/>
                  <a:gd name="T1" fmla="*/ 1 h 12"/>
                  <a:gd name="T2" fmla="*/ 0 w 12"/>
                  <a:gd name="T3" fmla="*/ 1 h 12"/>
                  <a:gd name="T4" fmla="*/ 0 w 12"/>
                  <a:gd name="T5" fmla="*/ 2 h 12"/>
                  <a:gd name="T6" fmla="*/ 10 w 12"/>
                  <a:gd name="T7" fmla="*/ 12 h 12"/>
                  <a:gd name="T8" fmla="*/ 11 w 12"/>
                  <a:gd name="T9" fmla="*/ 12 h 12"/>
                  <a:gd name="T10" fmla="*/ 12 w 12"/>
                  <a:gd name="T11" fmla="*/ 12 h 12"/>
                  <a:gd name="T12" fmla="*/ 12 w 12"/>
                  <a:gd name="T13" fmla="*/ 10 h 12"/>
                  <a:gd name="T14" fmla="*/ 2 w 1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2" y="1"/>
                    </a:moveTo>
                    <a:cubicBezTo>
                      <a:pt x="2" y="0"/>
                      <a:pt x="1" y="0"/>
                      <a:pt x="0" y="1"/>
                    </a:cubicBezTo>
                    <a:cubicBezTo>
                      <a:pt x="0" y="1"/>
                      <a:pt x="0" y="2"/>
                      <a:pt x="0" y="2"/>
                    </a:cubicBezTo>
                    <a:cubicBezTo>
                      <a:pt x="10" y="12"/>
                      <a:pt x="10" y="12"/>
                      <a:pt x="10" y="12"/>
                    </a:cubicBezTo>
                    <a:cubicBezTo>
                      <a:pt x="10" y="12"/>
                      <a:pt x="10" y="12"/>
                      <a:pt x="11" y="12"/>
                    </a:cubicBezTo>
                    <a:cubicBezTo>
                      <a:pt x="11" y="12"/>
                      <a:pt x="11" y="12"/>
                      <a:pt x="12" y="12"/>
                    </a:cubicBezTo>
                    <a:cubicBezTo>
                      <a:pt x="12" y="11"/>
                      <a:pt x="12" y="11"/>
                      <a:pt x="12" y="10"/>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7"/>
              <p:cNvSpPr>
                <a:spLocks noEditPoints="1"/>
              </p:cNvSpPr>
              <p:nvPr/>
            </p:nvSpPr>
            <p:spPr bwMode="auto">
              <a:xfrm>
                <a:off x="1817113" y="2647146"/>
                <a:ext cx="811038" cy="803899"/>
              </a:xfrm>
              <a:custGeom>
                <a:avLst/>
                <a:gdLst>
                  <a:gd name="T0" fmla="*/ 80 w 80"/>
                  <a:gd name="T1" fmla="*/ 11 h 79"/>
                  <a:gd name="T2" fmla="*/ 80 w 80"/>
                  <a:gd name="T3" fmla="*/ 9 h 79"/>
                  <a:gd name="T4" fmla="*/ 69 w 80"/>
                  <a:gd name="T5" fmla="*/ 1 h 79"/>
                  <a:gd name="T6" fmla="*/ 65 w 80"/>
                  <a:gd name="T7" fmla="*/ 1 h 79"/>
                  <a:gd name="T8" fmla="*/ 63 w 80"/>
                  <a:gd name="T9" fmla="*/ 2 h 79"/>
                  <a:gd name="T10" fmla="*/ 62 w 80"/>
                  <a:gd name="T11" fmla="*/ 8 h 79"/>
                  <a:gd name="T12" fmla="*/ 58 w 80"/>
                  <a:gd name="T13" fmla="*/ 6 h 79"/>
                  <a:gd name="T14" fmla="*/ 60 w 80"/>
                  <a:gd name="T15" fmla="*/ 10 h 79"/>
                  <a:gd name="T16" fmla="*/ 56 w 80"/>
                  <a:gd name="T17" fmla="*/ 15 h 79"/>
                  <a:gd name="T18" fmla="*/ 57 w 80"/>
                  <a:gd name="T19" fmla="*/ 17 h 79"/>
                  <a:gd name="T20" fmla="*/ 36 w 80"/>
                  <a:gd name="T21" fmla="*/ 26 h 79"/>
                  <a:gd name="T22" fmla="*/ 3 w 80"/>
                  <a:gd name="T23" fmla="*/ 46 h 79"/>
                  <a:gd name="T24" fmla="*/ 26 w 80"/>
                  <a:gd name="T25" fmla="*/ 79 h 79"/>
                  <a:gd name="T26" fmla="*/ 43 w 80"/>
                  <a:gd name="T27" fmla="*/ 58 h 79"/>
                  <a:gd name="T28" fmla="*/ 52 w 80"/>
                  <a:gd name="T29" fmla="*/ 35 h 79"/>
                  <a:gd name="T30" fmla="*/ 64 w 80"/>
                  <a:gd name="T31" fmla="*/ 24 h 79"/>
                  <a:gd name="T32" fmla="*/ 66 w 80"/>
                  <a:gd name="T33" fmla="*/ 24 h 79"/>
                  <a:gd name="T34" fmla="*/ 73 w 80"/>
                  <a:gd name="T35" fmla="*/ 23 h 79"/>
                  <a:gd name="T36" fmla="*/ 75 w 80"/>
                  <a:gd name="T37" fmla="*/ 23 h 79"/>
                  <a:gd name="T38" fmla="*/ 72 w 80"/>
                  <a:gd name="T39" fmla="*/ 18 h 79"/>
                  <a:gd name="T40" fmla="*/ 78 w 80"/>
                  <a:gd name="T41" fmla="*/ 18 h 79"/>
                  <a:gd name="T42" fmla="*/ 80 w 80"/>
                  <a:gd name="T43" fmla="*/ 18 h 79"/>
                  <a:gd name="T44" fmla="*/ 77 w 80"/>
                  <a:gd name="T45" fmla="*/ 13 h 79"/>
                  <a:gd name="T46" fmla="*/ 65 w 80"/>
                  <a:gd name="T47" fmla="*/ 21 h 79"/>
                  <a:gd name="T48" fmla="*/ 63 w 80"/>
                  <a:gd name="T49" fmla="*/ 21 h 79"/>
                  <a:gd name="T50" fmla="*/ 49 w 80"/>
                  <a:gd name="T51" fmla="*/ 36 h 79"/>
                  <a:gd name="T52" fmla="*/ 42 w 80"/>
                  <a:gd name="T53" fmla="*/ 56 h 79"/>
                  <a:gd name="T54" fmla="*/ 41 w 80"/>
                  <a:gd name="T55" fmla="*/ 57 h 79"/>
                  <a:gd name="T56" fmla="*/ 26 w 80"/>
                  <a:gd name="T57" fmla="*/ 76 h 79"/>
                  <a:gd name="T58" fmla="*/ 5 w 80"/>
                  <a:gd name="T59" fmla="*/ 47 h 79"/>
                  <a:gd name="T60" fmla="*/ 23 w 80"/>
                  <a:gd name="T61" fmla="*/ 40 h 79"/>
                  <a:gd name="T62" fmla="*/ 25 w 80"/>
                  <a:gd name="T63" fmla="*/ 39 h 79"/>
                  <a:gd name="T64" fmla="*/ 44 w 80"/>
                  <a:gd name="T65" fmla="*/ 31 h 79"/>
                  <a:gd name="T66" fmla="*/ 60 w 80"/>
                  <a:gd name="T67" fmla="*/ 18 h 79"/>
                  <a:gd name="T68" fmla="*/ 60 w 80"/>
                  <a:gd name="T69" fmla="*/ 16 h 79"/>
                  <a:gd name="T70" fmla="*/ 63 w 80"/>
                  <a:gd name="T71" fmla="*/ 11 h 79"/>
                  <a:gd name="T72" fmla="*/ 63 w 80"/>
                  <a:gd name="T73" fmla="*/ 11 h 79"/>
                  <a:gd name="T74" fmla="*/ 77 w 80"/>
                  <a:gd name="T75" fmla="*/ 10 h 79"/>
                  <a:gd name="T76" fmla="*/ 75 w 80"/>
                  <a:gd name="T77" fmla="*/ 12 h 79"/>
                  <a:gd name="T78" fmla="*/ 69 w 80"/>
                  <a:gd name="T79" fmla="*/ 17 h 79"/>
                  <a:gd name="T80" fmla="*/ 69 w 80"/>
                  <a:gd name="T8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79">
                    <a:moveTo>
                      <a:pt x="77" y="13"/>
                    </a:moveTo>
                    <a:cubicBezTo>
                      <a:pt x="80" y="11"/>
                      <a:pt x="80" y="11"/>
                      <a:pt x="80" y="11"/>
                    </a:cubicBezTo>
                    <a:cubicBezTo>
                      <a:pt x="80" y="11"/>
                      <a:pt x="80" y="10"/>
                      <a:pt x="80" y="10"/>
                    </a:cubicBezTo>
                    <a:cubicBezTo>
                      <a:pt x="80" y="10"/>
                      <a:pt x="80" y="9"/>
                      <a:pt x="80" y="9"/>
                    </a:cubicBezTo>
                    <a:cubicBezTo>
                      <a:pt x="71" y="1"/>
                      <a:pt x="71" y="1"/>
                      <a:pt x="71" y="1"/>
                    </a:cubicBezTo>
                    <a:cubicBezTo>
                      <a:pt x="71" y="0"/>
                      <a:pt x="70" y="0"/>
                      <a:pt x="69" y="1"/>
                    </a:cubicBezTo>
                    <a:cubicBezTo>
                      <a:pt x="67" y="3"/>
                      <a:pt x="67" y="3"/>
                      <a:pt x="67" y="3"/>
                    </a:cubicBezTo>
                    <a:cubicBezTo>
                      <a:pt x="65" y="1"/>
                      <a:pt x="65" y="1"/>
                      <a:pt x="65" y="1"/>
                    </a:cubicBezTo>
                    <a:cubicBezTo>
                      <a:pt x="64" y="0"/>
                      <a:pt x="63" y="0"/>
                      <a:pt x="63" y="1"/>
                    </a:cubicBezTo>
                    <a:cubicBezTo>
                      <a:pt x="62" y="1"/>
                      <a:pt x="62" y="2"/>
                      <a:pt x="63" y="2"/>
                    </a:cubicBezTo>
                    <a:cubicBezTo>
                      <a:pt x="65" y="5"/>
                      <a:pt x="65" y="5"/>
                      <a:pt x="65" y="5"/>
                    </a:cubicBezTo>
                    <a:cubicBezTo>
                      <a:pt x="62" y="8"/>
                      <a:pt x="62" y="8"/>
                      <a:pt x="62" y="8"/>
                    </a:cubicBezTo>
                    <a:cubicBezTo>
                      <a:pt x="60" y="6"/>
                      <a:pt x="60" y="6"/>
                      <a:pt x="60" y="6"/>
                    </a:cubicBezTo>
                    <a:cubicBezTo>
                      <a:pt x="59" y="5"/>
                      <a:pt x="58" y="5"/>
                      <a:pt x="58" y="6"/>
                    </a:cubicBezTo>
                    <a:cubicBezTo>
                      <a:pt x="57" y="6"/>
                      <a:pt x="57" y="7"/>
                      <a:pt x="58" y="7"/>
                    </a:cubicBezTo>
                    <a:cubicBezTo>
                      <a:pt x="60" y="10"/>
                      <a:pt x="60" y="10"/>
                      <a:pt x="60" y="10"/>
                    </a:cubicBezTo>
                    <a:cubicBezTo>
                      <a:pt x="56" y="14"/>
                      <a:pt x="56" y="14"/>
                      <a:pt x="56" y="14"/>
                    </a:cubicBezTo>
                    <a:cubicBezTo>
                      <a:pt x="56" y="14"/>
                      <a:pt x="56" y="15"/>
                      <a:pt x="56" y="15"/>
                    </a:cubicBezTo>
                    <a:cubicBezTo>
                      <a:pt x="56" y="15"/>
                      <a:pt x="56" y="16"/>
                      <a:pt x="56" y="16"/>
                    </a:cubicBezTo>
                    <a:cubicBezTo>
                      <a:pt x="57" y="17"/>
                      <a:pt x="57" y="17"/>
                      <a:pt x="57" y="17"/>
                    </a:cubicBezTo>
                    <a:cubicBezTo>
                      <a:pt x="45" y="28"/>
                      <a:pt x="45" y="28"/>
                      <a:pt x="45" y="28"/>
                    </a:cubicBezTo>
                    <a:cubicBezTo>
                      <a:pt x="42" y="27"/>
                      <a:pt x="39" y="26"/>
                      <a:pt x="36" y="26"/>
                    </a:cubicBezTo>
                    <a:cubicBezTo>
                      <a:pt x="29" y="26"/>
                      <a:pt x="24" y="30"/>
                      <a:pt x="22" y="37"/>
                    </a:cubicBezTo>
                    <a:cubicBezTo>
                      <a:pt x="13" y="35"/>
                      <a:pt x="6" y="39"/>
                      <a:pt x="3" y="46"/>
                    </a:cubicBezTo>
                    <a:cubicBezTo>
                      <a:pt x="0" y="54"/>
                      <a:pt x="2" y="64"/>
                      <a:pt x="9" y="71"/>
                    </a:cubicBezTo>
                    <a:cubicBezTo>
                      <a:pt x="14" y="76"/>
                      <a:pt x="20" y="79"/>
                      <a:pt x="26" y="79"/>
                    </a:cubicBezTo>
                    <a:cubicBezTo>
                      <a:pt x="32" y="79"/>
                      <a:pt x="37" y="77"/>
                      <a:pt x="40" y="73"/>
                    </a:cubicBezTo>
                    <a:cubicBezTo>
                      <a:pt x="42" y="70"/>
                      <a:pt x="45" y="65"/>
                      <a:pt x="43" y="58"/>
                    </a:cubicBezTo>
                    <a:cubicBezTo>
                      <a:pt x="48" y="57"/>
                      <a:pt x="52" y="54"/>
                      <a:pt x="53" y="50"/>
                    </a:cubicBezTo>
                    <a:cubicBezTo>
                      <a:pt x="55" y="46"/>
                      <a:pt x="55" y="40"/>
                      <a:pt x="52" y="35"/>
                    </a:cubicBezTo>
                    <a:cubicBezTo>
                      <a:pt x="64" y="24"/>
                      <a:pt x="64" y="24"/>
                      <a:pt x="64" y="24"/>
                    </a:cubicBezTo>
                    <a:cubicBezTo>
                      <a:pt x="64" y="24"/>
                      <a:pt x="64" y="24"/>
                      <a:pt x="64" y="24"/>
                    </a:cubicBezTo>
                    <a:cubicBezTo>
                      <a:pt x="65" y="25"/>
                      <a:pt x="65" y="25"/>
                      <a:pt x="65" y="25"/>
                    </a:cubicBezTo>
                    <a:cubicBezTo>
                      <a:pt x="66" y="25"/>
                      <a:pt x="66" y="25"/>
                      <a:pt x="66" y="24"/>
                    </a:cubicBezTo>
                    <a:cubicBezTo>
                      <a:pt x="70" y="20"/>
                      <a:pt x="70" y="20"/>
                      <a:pt x="70" y="20"/>
                    </a:cubicBezTo>
                    <a:cubicBezTo>
                      <a:pt x="73" y="23"/>
                      <a:pt x="73" y="23"/>
                      <a:pt x="73" y="23"/>
                    </a:cubicBezTo>
                    <a:cubicBezTo>
                      <a:pt x="73" y="23"/>
                      <a:pt x="73" y="23"/>
                      <a:pt x="74" y="23"/>
                    </a:cubicBezTo>
                    <a:cubicBezTo>
                      <a:pt x="74" y="23"/>
                      <a:pt x="74" y="23"/>
                      <a:pt x="75" y="23"/>
                    </a:cubicBezTo>
                    <a:cubicBezTo>
                      <a:pt x="75" y="22"/>
                      <a:pt x="75" y="21"/>
                      <a:pt x="75" y="21"/>
                    </a:cubicBezTo>
                    <a:cubicBezTo>
                      <a:pt x="72" y="18"/>
                      <a:pt x="72" y="18"/>
                      <a:pt x="72" y="18"/>
                    </a:cubicBezTo>
                    <a:cubicBezTo>
                      <a:pt x="75" y="15"/>
                      <a:pt x="75" y="15"/>
                      <a:pt x="75" y="15"/>
                    </a:cubicBezTo>
                    <a:cubicBezTo>
                      <a:pt x="78" y="18"/>
                      <a:pt x="78" y="18"/>
                      <a:pt x="78" y="18"/>
                    </a:cubicBezTo>
                    <a:cubicBezTo>
                      <a:pt x="78" y="18"/>
                      <a:pt x="78" y="18"/>
                      <a:pt x="79" y="18"/>
                    </a:cubicBezTo>
                    <a:cubicBezTo>
                      <a:pt x="79" y="18"/>
                      <a:pt x="80" y="18"/>
                      <a:pt x="80" y="18"/>
                    </a:cubicBezTo>
                    <a:cubicBezTo>
                      <a:pt x="80" y="17"/>
                      <a:pt x="80" y="16"/>
                      <a:pt x="80" y="16"/>
                    </a:cubicBezTo>
                    <a:lnTo>
                      <a:pt x="77" y="13"/>
                    </a:lnTo>
                    <a:close/>
                    <a:moveTo>
                      <a:pt x="65" y="21"/>
                    </a:moveTo>
                    <a:cubicBezTo>
                      <a:pt x="65" y="21"/>
                      <a:pt x="65" y="21"/>
                      <a:pt x="65" y="21"/>
                    </a:cubicBezTo>
                    <a:cubicBezTo>
                      <a:pt x="64" y="20"/>
                      <a:pt x="64" y="20"/>
                      <a:pt x="64" y="20"/>
                    </a:cubicBezTo>
                    <a:cubicBezTo>
                      <a:pt x="63" y="20"/>
                      <a:pt x="63" y="20"/>
                      <a:pt x="63" y="21"/>
                    </a:cubicBezTo>
                    <a:cubicBezTo>
                      <a:pt x="49" y="34"/>
                      <a:pt x="49" y="34"/>
                      <a:pt x="49" y="34"/>
                    </a:cubicBezTo>
                    <a:cubicBezTo>
                      <a:pt x="49" y="35"/>
                      <a:pt x="49" y="35"/>
                      <a:pt x="49" y="36"/>
                    </a:cubicBezTo>
                    <a:cubicBezTo>
                      <a:pt x="52" y="40"/>
                      <a:pt x="53" y="45"/>
                      <a:pt x="51" y="49"/>
                    </a:cubicBezTo>
                    <a:cubicBezTo>
                      <a:pt x="49" y="53"/>
                      <a:pt x="46" y="55"/>
                      <a:pt x="42" y="56"/>
                    </a:cubicBezTo>
                    <a:cubicBezTo>
                      <a:pt x="41" y="56"/>
                      <a:pt x="41" y="56"/>
                      <a:pt x="41" y="56"/>
                    </a:cubicBezTo>
                    <a:cubicBezTo>
                      <a:pt x="41" y="56"/>
                      <a:pt x="40" y="57"/>
                      <a:pt x="41" y="57"/>
                    </a:cubicBezTo>
                    <a:cubicBezTo>
                      <a:pt x="42" y="63"/>
                      <a:pt x="41" y="68"/>
                      <a:pt x="38" y="71"/>
                    </a:cubicBezTo>
                    <a:cubicBezTo>
                      <a:pt x="35" y="74"/>
                      <a:pt x="31" y="76"/>
                      <a:pt x="26" y="76"/>
                    </a:cubicBezTo>
                    <a:cubicBezTo>
                      <a:pt x="21" y="76"/>
                      <a:pt x="15" y="74"/>
                      <a:pt x="11" y="69"/>
                    </a:cubicBezTo>
                    <a:cubicBezTo>
                      <a:pt x="5" y="63"/>
                      <a:pt x="2" y="54"/>
                      <a:pt x="5" y="47"/>
                    </a:cubicBezTo>
                    <a:cubicBezTo>
                      <a:pt x="7" y="42"/>
                      <a:pt x="12" y="39"/>
                      <a:pt x="18" y="39"/>
                    </a:cubicBezTo>
                    <a:cubicBezTo>
                      <a:pt x="20" y="39"/>
                      <a:pt x="21" y="39"/>
                      <a:pt x="23" y="40"/>
                    </a:cubicBezTo>
                    <a:cubicBezTo>
                      <a:pt x="23" y="40"/>
                      <a:pt x="24" y="40"/>
                      <a:pt x="24" y="40"/>
                    </a:cubicBezTo>
                    <a:cubicBezTo>
                      <a:pt x="24" y="39"/>
                      <a:pt x="25" y="39"/>
                      <a:pt x="25" y="39"/>
                    </a:cubicBezTo>
                    <a:cubicBezTo>
                      <a:pt x="25" y="33"/>
                      <a:pt x="30" y="28"/>
                      <a:pt x="36" y="28"/>
                    </a:cubicBezTo>
                    <a:cubicBezTo>
                      <a:pt x="39" y="28"/>
                      <a:pt x="42" y="29"/>
                      <a:pt x="44" y="31"/>
                    </a:cubicBezTo>
                    <a:cubicBezTo>
                      <a:pt x="45" y="31"/>
                      <a:pt x="46" y="31"/>
                      <a:pt x="46" y="31"/>
                    </a:cubicBezTo>
                    <a:cubicBezTo>
                      <a:pt x="60" y="18"/>
                      <a:pt x="60" y="18"/>
                      <a:pt x="60" y="18"/>
                    </a:cubicBezTo>
                    <a:cubicBezTo>
                      <a:pt x="60" y="17"/>
                      <a:pt x="60" y="17"/>
                      <a:pt x="60" y="17"/>
                    </a:cubicBezTo>
                    <a:cubicBezTo>
                      <a:pt x="60" y="16"/>
                      <a:pt x="60" y="16"/>
                      <a:pt x="60" y="16"/>
                    </a:cubicBezTo>
                    <a:cubicBezTo>
                      <a:pt x="59" y="15"/>
                      <a:pt x="59" y="15"/>
                      <a:pt x="59" y="15"/>
                    </a:cubicBezTo>
                    <a:cubicBezTo>
                      <a:pt x="63" y="11"/>
                      <a:pt x="63" y="11"/>
                      <a:pt x="63" y="11"/>
                    </a:cubicBezTo>
                    <a:cubicBezTo>
                      <a:pt x="63" y="11"/>
                      <a:pt x="63" y="11"/>
                      <a:pt x="63" y="11"/>
                    </a:cubicBezTo>
                    <a:cubicBezTo>
                      <a:pt x="63" y="11"/>
                      <a:pt x="63" y="11"/>
                      <a:pt x="63" y="11"/>
                    </a:cubicBezTo>
                    <a:cubicBezTo>
                      <a:pt x="70" y="3"/>
                      <a:pt x="70" y="3"/>
                      <a:pt x="70" y="3"/>
                    </a:cubicBezTo>
                    <a:cubicBezTo>
                      <a:pt x="77" y="10"/>
                      <a:pt x="77" y="10"/>
                      <a:pt x="77" y="10"/>
                    </a:cubicBezTo>
                    <a:cubicBezTo>
                      <a:pt x="75" y="12"/>
                      <a:pt x="75" y="12"/>
                      <a:pt x="75" y="12"/>
                    </a:cubicBezTo>
                    <a:cubicBezTo>
                      <a:pt x="75" y="12"/>
                      <a:pt x="75" y="12"/>
                      <a:pt x="75" y="12"/>
                    </a:cubicBezTo>
                    <a:cubicBezTo>
                      <a:pt x="75" y="12"/>
                      <a:pt x="75" y="12"/>
                      <a:pt x="75" y="12"/>
                    </a:cubicBezTo>
                    <a:cubicBezTo>
                      <a:pt x="69" y="17"/>
                      <a:pt x="69" y="17"/>
                      <a:pt x="69" y="17"/>
                    </a:cubicBezTo>
                    <a:cubicBezTo>
                      <a:pt x="69" y="17"/>
                      <a:pt x="69" y="17"/>
                      <a:pt x="69" y="17"/>
                    </a:cubicBezTo>
                    <a:cubicBezTo>
                      <a:pt x="69" y="17"/>
                      <a:pt x="69" y="17"/>
                      <a:pt x="69" y="17"/>
                    </a:cubicBezTo>
                    <a:lnTo>
                      <a:pt x="6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 name="Group 120"/>
            <p:cNvGrpSpPr/>
            <p:nvPr/>
          </p:nvGrpSpPr>
          <p:grpSpPr>
            <a:xfrm>
              <a:off x="8401109" y="1390450"/>
              <a:ext cx="634910" cy="680377"/>
              <a:chOff x="5318524" y="6600834"/>
              <a:chExt cx="1241427" cy="1330326"/>
            </a:xfrm>
            <a:noFill/>
          </p:grpSpPr>
          <p:sp>
            <p:nvSpPr>
              <p:cNvPr id="122" name="Freeform 20"/>
              <p:cNvSpPr>
                <a:spLocks noEditPoints="1"/>
              </p:cNvSpPr>
              <p:nvPr/>
            </p:nvSpPr>
            <p:spPr bwMode="auto">
              <a:xfrm>
                <a:off x="5318524" y="6600834"/>
                <a:ext cx="1241427" cy="1330326"/>
              </a:xfrm>
              <a:custGeom>
                <a:avLst/>
                <a:gdLst>
                  <a:gd name="T0" fmla="*/ 25 w 110"/>
                  <a:gd name="T1" fmla="*/ 88 h 118"/>
                  <a:gd name="T2" fmla="*/ 32 w 110"/>
                  <a:gd name="T3" fmla="*/ 98 h 118"/>
                  <a:gd name="T4" fmla="*/ 20 w 110"/>
                  <a:gd name="T5" fmla="*/ 117 h 118"/>
                  <a:gd name="T6" fmla="*/ 1 w 110"/>
                  <a:gd name="T7" fmla="*/ 104 h 118"/>
                  <a:gd name="T8" fmla="*/ 15 w 110"/>
                  <a:gd name="T9" fmla="*/ 86 h 118"/>
                  <a:gd name="T10" fmla="*/ 16 w 110"/>
                  <a:gd name="T11" fmla="*/ 84 h 118"/>
                  <a:gd name="T12" fmla="*/ 22 w 110"/>
                  <a:gd name="T13" fmla="*/ 75 h 118"/>
                  <a:gd name="T14" fmla="*/ 88 w 110"/>
                  <a:gd name="T15" fmla="*/ 5 h 118"/>
                  <a:gd name="T16" fmla="*/ 99 w 110"/>
                  <a:gd name="T17" fmla="*/ 0 h 118"/>
                  <a:gd name="T18" fmla="*/ 109 w 110"/>
                  <a:gd name="T19" fmla="*/ 7 h 118"/>
                  <a:gd name="T20" fmla="*/ 107 w 110"/>
                  <a:gd name="T21" fmla="*/ 18 h 118"/>
                  <a:gd name="T22" fmla="*/ 102 w 110"/>
                  <a:gd name="T23" fmla="*/ 22 h 118"/>
                  <a:gd name="T24" fmla="*/ 96 w 110"/>
                  <a:gd name="T25" fmla="*/ 23 h 118"/>
                  <a:gd name="T26" fmla="*/ 96 w 110"/>
                  <a:gd name="T27" fmla="*/ 16 h 118"/>
                  <a:gd name="T28" fmla="*/ 100 w 110"/>
                  <a:gd name="T29" fmla="*/ 12 h 118"/>
                  <a:gd name="T30" fmla="*/ 100 w 110"/>
                  <a:gd name="T31" fmla="*/ 10 h 118"/>
                  <a:gd name="T32" fmla="*/ 98 w 110"/>
                  <a:gd name="T33" fmla="*/ 9 h 118"/>
                  <a:gd name="T34" fmla="*/ 96 w 110"/>
                  <a:gd name="T35" fmla="*/ 10 h 118"/>
                  <a:gd name="T36" fmla="*/ 81 w 110"/>
                  <a:gd name="T37" fmla="*/ 25 h 118"/>
                  <a:gd name="T38" fmla="*/ 81 w 110"/>
                  <a:gd name="T39" fmla="*/ 27 h 118"/>
                  <a:gd name="T40" fmla="*/ 78 w 110"/>
                  <a:gd name="T41" fmla="*/ 51 h 118"/>
                  <a:gd name="T42" fmla="*/ 75 w 110"/>
                  <a:gd name="T43" fmla="*/ 69 h 118"/>
                  <a:gd name="T44" fmla="*/ 57 w 110"/>
                  <a:gd name="T45" fmla="*/ 85 h 118"/>
                  <a:gd name="T46" fmla="*/ 39 w 110"/>
                  <a:gd name="T47" fmla="*/ 86 h 118"/>
                  <a:gd name="T48" fmla="*/ 27 w 110"/>
                  <a:gd name="T49" fmla="*/ 86 h 118"/>
                  <a:gd name="T50" fmla="*/ 25 w 110"/>
                  <a:gd name="T51" fmla="*/ 88 h 118"/>
                  <a:gd name="T52" fmla="*/ 10 w 110"/>
                  <a:gd name="T53" fmla="*/ 101 h 118"/>
                  <a:gd name="T54" fmla="*/ 17 w 110"/>
                  <a:gd name="T55" fmla="*/ 108 h 118"/>
                  <a:gd name="T56" fmla="*/ 24 w 110"/>
                  <a:gd name="T57" fmla="*/ 101 h 118"/>
                  <a:gd name="T58" fmla="*/ 17 w 110"/>
                  <a:gd name="T59" fmla="*/ 95 h 118"/>
                  <a:gd name="T60" fmla="*/ 10 w 110"/>
                  <a:gd name="T61"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118">
                    <a:moveTo>
                      <a:pt x="25" y="88"/>
                    </a:moveTo>
                    <a:cubicBezTo>
                      <a:pt x="29" y="90"/>
                      <a:pt x="31" y="94"/>
                      <a:pt x="32" y="98"/>
                    </a:cubicBezTo>
                    <a:cubicBezTo>
                      <a:pt x="34" y="107"/>
                      <a:pt x="28" y="115"/>
                      <a:pt x="20" y="117"/>
                    </a:cubicBezTo>
                    <a:cubicBezTo>
                      <a:pt x="11" y="118"/>
                      <a:pt x="3" y="113"/>
                      <a:pt x="1" y="104"/>
                    </a:cubicBezTo>
                    <a:cubicBezTo>
                      <a:pt x="0" y="95"/>
                      <a:pt x="5" y="87"/>
                      <a:pt x="15" y="86"/>
                    </a:cubicBezTo>
                    <a:cubicBezTo>
                      <a:pt x="16" y="86"/>
                      <a:pt x="16" y="85"/>
                      <a:pt x="16" y="84"/>
                    </a:cubicBezTo>
                    <a:cubicBezTo>
                      <a:pt x="17" y="81"/>
                      <a:pt x="19" y="77"/>
                      <a:pt x="22" y="75"/>
                    </a:cubicBezTo>
                    <a:cubicBezTo>
                      <a:pt x="44" y="51"/>
                      <a:pt x="66" y="28"/>
                      <a:pt x="88" y="5"/>
                    </a:cubicBezTo>
                    <a:cubicBezTo>
                      <a:pt x="91" y="2"/>
                      <a:pt x="95" y="0"/>
                      <a:pt x="99" y="0"/>
                    </a:cubicBezTo>
                    <a:cubicBezTo>
                      <a:pt x="104" y="0"/>
                      <a:pt x="107" y="3"/>
                      <a:pt x="109" y="7"/>
                    </a:cubicBezTo>
                    <a:cubicBezTo>
                      <a:pt x="110" y="11"/>
                      <a:pt x="110" y="15"/>
                      <a:pt x="107" y="18"/>
                    </a:cubicBezTo>
                    <a:cubicBezTo>
                      <a:pt x="105" y="20"/>
                      <a:pt x="104" y="21"/>
                      <a:pt x="102" y="22"/>
                    </a:cubicBezTo>
                    <a:cubicBezTo>
                      <a:pt x="101" y="24"/>
                      <a:pt x="98" y="24"/>
                      <a:pt x="96" y="23"/>
                    </a:cubicBezTo>
                    <a:cubicBezTo>
                      <a:pt x="94" y="21"/>
                      <a:pt x="94" y="18"/>
                      <a:pt x="96" y="16"/>
                    </a:cubicBezTo>
                    <a:cubicBezTo>
                      <a:pt x="97" y="15"/>
                      <a:pt x="99" y="14"/>
                      <a:pt x="100" y="12"/>
                    </a:cubicBezTo>
                    <a:cubicBezTo>
                      <a:pt x="101" y="12"/>
                      <a:pt x="101" y="11"/>
                      <a:pt x="100" y="10"/>
                    </a:cubicBezTo>
                    <a:cubicBezTo>
                      <a:pt x="100" y="9"/>
                      <a:pt x="99" y="9"/>
                      <a:pt x="98" y="9"/>
                    </a:cubicBezTo>
                    <a:cubicBezTo>
                      <a:pt x="97" y="9"/>
                      <a:pt x="96" y="10"/>
                      <a:pt x="96" y="10"/>
                    </a:cubicBezTo>
                    <a:cubicBezTo>
                      <a:pt x="91" y="15"/>
                      <a:pt x="86" y="20"/>
                      <a:pt x="81" y="25"/>
                    </a:cubicBezTo>
                    <a:cubicBezTo>
                      <a:pt x="81" y="25"/>
                      <a:pt x="81" y="26"/>
                      <a:pt x="81" y="27"/>
                    </a:cubicBezTo>
                    <a:cubicBezTo>
                      <a:pt x="80" y="35"/>
                      <a:pt x="79" y="43"/>
                      <a:pt x="78" y="51"/>
                    </a:cubicBezTo>
                    <a:cubicBezTo>
                      <a:pt x="77" y="57"/>
                      <a:pt x="76" y="63"/>
                      <a:pt x="75" y="69"/>
                    </a:cubicBezTo>
                    <a:cubicBezTo>
                      <a:pt x="74" y="77"/>
                      <a:pt x="66" y="85"/>
                      <a:pt x="57" y="85"/>
                    </a:cubicBezTo>
                    <a:cubicBezTo>
                      <a:pt x="51" y="86"/>
                      <a:pt x="45" y="86"/>
                      <a:pt x="39" y="86"/>
                    </a:cubicBezTo>
                    <a:cubicBezTo>
                      <a:pt x="35" y="86"/>
                      <a:pt x="31" y="86"/>
                      <a:pt x="27" y="86"/>
                    </a:cubicBezTo>
                    <a:cubicBezTo>
                      <a:pt x="25" y="86"/>
                      <a:pt x="25" y="86"/>
                      <a:pt x="25" y="88"/>
                    </a:cubicBezTo>
                    <a:close/>
                    <a:moveTo>
                      <a:pt x="10" y="101"/>
                    </a:moveTo>
                    <a:cubicBezTo>
                      <a:pt x="10" y="105"/>
                      <a:pt x="13" y="108"/>
                      <a:pt x="17" y="108"/>
                    </a:cubicBezTo>
                    <a:cubicBezTo>
                      <a:pt x="20" y="108"/>
                      <a:pt x="24" y="105"/>
                      <a:pt x="24" y="101"/>
                    </a:cubicBezTo>
                    <a:cubicBezTo>
                      <a:pt x="24" y="98"/>
                      <a:pt x="21" y="95"/>
                      <a:pt x="17" y="95"/>
                    </a:cubicBezTo>
                    <a:cubicBezTo>
                      <a:pt x="13" y="94"/>
                      <a:pt x="10" y="97"/>
                      <a:pt x="10" y="101"/>
                    </a:cubicBezTo>
                    <a:close/>
                  </a:path>
                </a:pathLst>
              </a:custGeom>
              <a:grpFill/>
              <a:ln w="19050">
                <a:solidFill>
                  <a:srgbClr val="767676"/>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21"/>
              <p:cNvSpPr>
                <a:spLocks noEditPoints="1"/>
              </p:cNvSpPr>
              <p:nvPr/>
            </p:nvSpPr>
            <p:spPr bwMode="auto">
              <a:xfrm>
                <a:off x="5961463" y="7570797"/>
                <a:ext cx="361951" cy="349250"/>
              </a:xfrm>
              <a:custGeom>
                <a:avLst/>
                <a:gdLst>
                  <a:gd name="T0" fmla="*/ 16 w 32"/>
                  <a:gd name="T1" fmla="*/ 0 h 31"/>
                  <a:gd name="T2" fmla="*/ 32 w 32"/>
                  <a:gd name="T3" fmla="*/ 15 h 31"/>
                  <a:gd name="T4" fmla="*/ 16 w 32"/>
                  <a:gd name="T5" fmla="*/ 31 h 31"/>
                  <a:gd name="T6" fmla="*/ 0 w 32"/>
                  <a:gd name="T7" fmla="*/ 15 h 31"/>
                  <a:gd name="T8" fmla="*/ 16 w 32"/>
                  <a:gd name="T9" fmla="*/ 0 h 31"/>
                  <a:gd name="T10" fmla="*/ 9 w 32"/>
                  <a:gd name="T11" fmla="*/ 15 h 31"/>
                  <a:gd name="T12" fmla="*/ 16 w 32"/>
                  <a:gd name="T13" fmla="*/ 22 h 31"/>
                  <a:gd name="T14" fmla="*/ 23 w 32"/>
                  <a:gd name="T15" fmla="*/ 15 h 31"/>
                  <a:gd name="T16" fmla="*/ 16 w 32"/>
                  <a:gd name="T17" fmla="*/ 9 h 31"/>
                  <a:gd name="T18" fmla="*/ 9 w 32"/>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16" y="0"/>
                    </a:moveTo>
                    <a:cubicBezTo>
                      <a:pt x="25" y="0"/>
                      <a:pt x="32" y="7"/>
                      <a:pt x="32" y="15"/>
                    </a:cubicBezTo>
                    <a:cubicBezTo>
                      <a:pt x="32" y="24"/>
                      <a:pt x="25" y="31"/>
                      <a:pt x="16" y="31"/>
                    </a:cubicBezTo>
                    <a:cubicBezTo>
                      <a:pt x="7" y="31"/>
                      <a:pt x="0" y="24"/>
                      <a:pt x="0" y="15"/>
                    </a:cubicBezTo>
                    <a:cubicBezTo>
                      <a:pt x="0" y="7"/>
                      <a:pt x="7" y="0"/>
                      <a:pt x="16" y="0"/>
                    </a:cubicBezTo>
                    <a:close/>
                    <a:moveTo>
                      <a:pt x="9" y="15"/>
                    </a:moveTo>
                    <a:cubicBezTo>
                      <a:pt x="9" y="19"/>
                      <a:pt x="12" y="22"/>
                      <a:pt x="16" y="22"/>
                    </a:cubicBezTo>
                    <a:cubicBezTo>
                      <a:pt x="20" y="22"/>
                      <a:pt x="23" y="19"/>
                      <a:pt x="23" y="15"/>
                    </a:cubicBezTo>
                    <a:cubicBezTo>
                      <a:pt x="23" y="12"/>
                      <a:pt x="20" y="9"/>
                      <a:pt x="16" y="9"/>
                    </a:cubicBezTo>
                    <a:cubicBezTo>
                      <a:pt x="12" y="8"/>
                      <a:pt x="9" y="11"/>
                      <a:pt x="9" y="15"/>
                    </a:cubicBezTo>
                    <a:close/>
                  </a:path>
                </a:pathLst>
              </a:custGeom>
              <a:grpFill/>
              <a:ln w="19050">
                <a:solidFill>
                  <a:srgbClr val="767676"/>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22"/>
              <p:cNvSpPr>
                <a:spLocks/>
              </p:cNvSpPr>
              <p:nvPr/>
            </p:nvSpPr>
            <p:spPr bwMode="auto">
              <a:xfrm>
                <a:off x="5793188" y="6691321"/>
                <a:ext cx="304800" cy="292100"/>
              </a:xfrm>
              <a:custGeom>
                <a:avLst/>
                <a:gdLst>
                  <a:gd name="T0" fmla="*/ 14 w 27"/>
                  <a:gd name="T1" fmla="*/ 0 h 26"/>
                  <a:gd name="T2" fmla="*/ 27 w 27"/>
                  <a:gd name="T3" fmla="*/ 9 h 26"/>
                  <a:gd name="T4" fmla="*/ 27 w 27"/>
                  <a:gd name="T5" fmla="*/ 11 h 26"/>
                  <a:gd name="T6" fmla="*/ 13 w 27"/>
                  <a:gd name="T7" fmla="*/ 26 h 26"/>
                  <a:gd name="T8" fmla="*/ 11 w 27"/>
                  <a:gd name="T9" fmla="*/ 26 h 26"/>
                  <a:gd name="T10" fmla="*/ 1 w 27"/>
                  <a:gd name="T11" fmla="*/ 12 h 26"/>
                  <a:gd name="T12" fmla="*/ 14 w 27"/>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7" h="26">
                    <a:moveTo>
                      <a:pt x="14" y="0"/>
                    </a:moveTo>
                    <a:cubicBezTo>
                      <a:pt x="20" y="0"/>
                      <a:pt x="25" y="4"/>
                      <a:pt x="27" y="9"/>
                    </a:cubicBezTo>
                    <a:cubicBezTo>
                      <a:pt x="27" y="10"/>
                      <a:pt x="27" y="10"/>
                      <a:pt x="27" y="11"/>
                    </a:cubicBezTo>
                    <a:cubicBezTo>
                      <a:pt x="22" y="16"/>
                      <a:pt x="17" y="21"/>
                      <a:pt x="13" y="26"/>
                    </a:cubicBezTo>
                    <a:cubicBezTo>
                      <a:pt x="12" y="26"/>
                      <a:pt x="12" y="26"/>
                      <a:pt x="11" y="26"/>
                    </a:cubicBezTo>
                    <a:cubicBezTo>
                      <a:pt x="4" y="25"/>
                      <a:pt x="0" y="18"/>
                      <a:pt x="1" y="12"/>
                    </a:cubicBezTo>
                    <a:cubicBezTo>
                      <a:pt x="2" y="5"/>
                      <a:pt x="7" y="0"/>
                      <a:pt x="14" y="0"/>
                    </a:cubicBezTo>
                    <a:close/>
                  </a:path>
                </a:pathLst>
              </a:custGeom>
              <a:grpFill/>
              <a:ln w="19050">
                <a:solidFill>
                  <a:srgbClr val="767676"/>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23"/>
              <p:cNvSpPr>
                <a:spLocks/>
              </p:cNvSpPr>
              <p:nvPr/>
            </p:nvSpPr>
            <p:spPr bwMode="auto">
              <a:xfrm>
                <a:off x="5362974" y="7153284"/>
                <a:ext cx="328613" cy="327025"/>
              </a:xfrm>
              <a:custGeom>
                <a:avLst/>
                <a:gdLst>
                  <a:gd name="T0" fmla="*/ 29 w 29"/>
                  <a:gd name="T1" fmla="*/ 7 h 29"/>
                  <a:gd name="T2" fmla="*/ 29 w 29"/>
                  <a:gd name="T3" fmla="*/ 8 h 29"/>
                  <a:gd name="T4" fmla="*/ 12 w 29"/>
                  <a:gd name="T5" fmla="*/ 25 h 29"/>
                  <a:gd name="T6" fmla="*/ 1 w 29"/>
                  <a:gd name="T7" fmla="*/ 23 h 29"/>
                  <a:gd name="T8" fmla="*/ 2 w 29"/>
                  <a:gd name="T9" fmla="*/ 16 h 29"/>
                  <a:gd name="T10" fmla="*/ 15 w 29"/>
                  <a:gd name="T11" fmla="*/ 3 h 29"/>
                  <a:gd name="T12" fmla="*/ 24 w 29"/>
                  <a:gd name="T13" fmla="*/ 3 h 29"/>
                  <a:gd name="T14" fmla="*/ 29 w 2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9">
                    <a:moveTo>
                      <a:pt x="29" y="7"/>
                    </a:moveTo>
                    <a:cubicBezTo>
                      <a:pt x="29" y="8"/>
                      <a:pt x="29" y="8"/>
                      <a:pt x="29" y="8"/>
                    </a:cubicBezTo>
                    <a:cubicBezTo>
                      <a:pt x="23" y="14"/>
                      <a:pt x="18" y="19"/>
                      <a:pt x="12" y="25"/>
                    </a:cubicBezTo>
                    <a:cubicBezTo>
                      <a:pt x="9" y="29"/>
                      <a:pt x="2" y="28"/>
                      <a:pt x="1" y="23"/>
                    </a:cubicBezTo>
                    <a:cubicBezTo>
                      <a:pt x="0" y="20"/>
                      <a:pt x="1" y="18"/>
                      <a:pt x="2" y="16"/>
                    </a:cubicBezTo>
                    <a:cubicBezTo>
                      <a:pt x="6" y="12"/>
                      <a:pt x="11" y="7"/>
                      <a:pt x="15" y="3"/>
                    </a:cubicBezTo>
                    <a:cubicBezTo>
                      <a:pt x="17" y="0"/>
                      <a:pt x="21" y="0"/>
                      <a:pt x="24" y="3"/>
                    </a:cubicBezTo>
                    <a:cubicBezTo>
                      <a:pt x="26" y="4"/>
                      <a:pt x="27" y="6"/>
                      <a:pt x="29" y="7"/>
                    </a:cubicBezTo>
                    <a:close/>
                  </a:path>
                </a:pathLst>
              </a:custGeom>
              <a:grpFill/>
              <a:ln w="19050">
                <a:solidFill>
                  <a:srgbClr val="767676"/>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99137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992188" y="3278693"/>
            <a:ext cx="7503225" cy="3577213"/>
          </a:xfrm>
        </p:spPr>
        <p:txBody>
          <a:bodyPr bIns="347472" anchor="b">
            <a:noAutofit/>
          </a:bodyPr>
          <a:lstStyle/>
          <a:p>
            <a:pPr marL="0" indent="0">
              <a:buNone/>
            </a:pPr>
            <a:r>
              <a:rPr lang="en-US" altLang="en-US" sz="2400" dirty="0">
                <a:solidFill>
                  <a:schemeClr val="accent2"/>
                </a:solidFill>
                <a:latin typeface="+mj-lt"/>
                <a:cs typeface="ＭＳ Ｐゴシック" pitchFamily="34" charset="-128"/>
              </a:rPr>
              <a:t>TO PLAN SPONSORS</a:t>
            </a:r>
            <a:r>
              <a:rPr lang="en-US" altLang="en-US" sz="1400" dirty="0">
                <a:cs typeface="ＭＳ Ｐゴシック" pitchFamily="34" charset="-128"/>
              </a:rPr>
              <a:t/>
            </a:r>
            <a:br>
              <a:rPr lang="en-US" altLang="en-US" sz="1400" dirty="0">
                <a:cs typeface="ＭＳ Ｐゴシック" pitchFamily="34" charset="-128"/>
              </a:rPr>
            </a:br>
            <a:r>
              <a:rPr lang="en-US" altLang="en-US" sz="1600" dirty="0">
                <a:solidFill>
                  <a:srgbClr val="3B3B3B"/>
                </a:solidFill>
                <a:cs typeface="ＭＳ Ｐゴシック" pitchFamily="34" charset="-128"/>
              </a:rPr>
              <a:t>This presentation should only be used as a visual presentation for </a:t>
            </a:r>
            <a:r>
              <a:rPr lang="en-US" altLang="en-US" sz="1600" dirty="0" smtClean="0">
                <a:solidFill>
                  <a:srgbClr val="3B3B3B"/>
                </a:solidFill>
                <a:cs typeface="ＭＳ Ｐゴシック" pitchFamily="34" charset="-128"/>
              </a:rPr>
              <a:t>client </a:t>
            </a:r>
            <a:r>
              <a:rPr lang="en-US" altLang="en-US" sz="1600" dirty="0">
                <a:solidFill>
                  <a:srgbClr val="3B3B3B"/>
                </a:solidFill>
                <a:cs typeface="ＭＳ Ｐゴシック" pitchFamily="34" charset="-128"/>
              </a:rPr>
              <a:t>meetings. This program should not be altered, printed, distributed, or posted for employees to access</a:t>
            </a:r>
            <a:r>
              <a:rPr lang="en-US" altLang="en-US" sz="1600" dirty="0" smtClean="0">
                <a:solidFill>
                  <a:srgbClr val="3B3B3B"/>
                </a:solidFill>
                <a:cs typeface="ＭＳ Ｐゴシック" pitchFamily="34" charset="-128"/>
              </a:rPr>
              <a:t>.</a:t>
            </a:r>
          </a:p>
          <a:p>
            <a:pPr marL="0" indent="0">
              <a:buNone/>
            </a:pPr>
            <a:endParaRPr lang="en-US" altLang="en-US" sz="1400" dirty="0" smtClean="0">
              <a:cs typeface="ＭＳ Ｐゴシック" pitchFamily="34" charset="-128"/>
            </a:endParaRPr>
          </a:p>
          <a:p>
            <a:pPr marL="0" indent="0">
              <a:buNone/>
            </a:pPr>
            <a:endParaRPr lang="en-US" altLang="en-US" sz="1400" dirty="0">
              <a:cs typeface="ＭＳ Ｐゴシック" pitchFamily="34" charset="-128"/>
            </a:endParaRPr>
          </a:p>
          <a:p>
            <a:pPr marL="0" indent="0">
              <a:buNone/>
            </a:pPr>
            <a:r>
              <a:rPr lang="en-US" altLang="en-US" sz="2400" b="1" dirty="0">
                <a:solidFill>
                  <a:schemeClr val="accent2"/>
                </a:solidFill>
                <a:latin typeface="+mj-lt"/>
                <a:cs typeface="ＭＳ Ｐゴシック" pitchFamily="34" charset="-128"/>
              </a:rPr>
              <a:t>TO WEB MEETING ATTENDEES</a:t>
            </a:r>
            <a:r>
              <a:rPr lang="en-US" altLang="en-US" sz="2400" dirty="0">
                <a:solidFill>
                  <a:schemeClr val="accent2"/>
                </a:solidFill>
                <a:latin typeface="+mj-lt"/>
                <a:cs typeface="ＭＳ Ｐゴシック" pitchFamily="34" charset="-128"/>
              </a:rPr>
              <a:t> </a:t>
            </a:r>
            <a:r>
              <a:rPr lang="en-US" altLang="en-US" sz="1400" dirty="0">
                <a:cs typeface="ＭＳ Ｐゴシック" pitchFamily="34" charset="-128"/>
              </a:rPr>
              <a:t/>
            </a:r>
            <a:br>
              <a:rPr lang="en-US" altLang="en-US" sz="1400" dirty="0">
                <a:cs typeface="ＭＳ Ｐゴシック" pitchFamily="34" charset="-128"/>
              </a:rPr>
            </a:br>
            <a:r>
              <a:rPr lang="en-US" altLang="en-US" sz="1600" dirty="0">
                <a:solidFill>
                  <a:srgbClr val="3B3B3B"/>
                </a:solidFill>
                <a:cs typeface="ＭＳ Ｐゴシック" pitchFamily="34" charset="-128"/>
              </a:rPr>
              <a:t>This </a:t>
            </a:r>
            <a:r>
              <a:rPr lang="en-US" altLang="en-US" sz="1600" dirty="0" smtClean="0">
                <a:solidFill>
                  <a:srgbClr val="3B3B3B"/>
                </a:solidFill>
                <a:cs typeface="ＭＳ Ｐゴシック" pitchFamily="34" charset="-128"/>
              </a:rPr>
              <a:t>web </a:t>
            </a:r>
            <a:r>
              <a:rPr lang="en-US" altLang="en-US" sz="1600" dirty="0">
                <a:solidFill>
                  <a:srgbClr val="3B3B3B"/>
                </a:solidFill>
                <a:cs typeface="ＭＳ Ｐゴシック" pitchFamily="34" charset="-128"/>
              </a:rPr>
              <a:t>meeting may be recorded and posted for other employees to access. </a:t>
            </a:r>
            <a:r>
              <a:rPr lang="en-US" altLang="en-US" sz="1600" dirty="0" smtClean="0">
                <a:solidFill>
                  <a:srgbClr val="3B3B3B"/>
                </a:solidFill>
                <a:cs typeface="ＭＳ Ｐゴシック" pitchFamily="34" charset="-128"/>
              </a:rPr>
              <a:t/>
            </a:r>
            <a:br>
              <a:rPr lang="en-US" altLang="en-US" sz="1600" dirty="0" smtClean="0">
                <a:solidFill>
                  <a:srgbClr val="3B3B3B"/>
                </a:solidFill>
                <a:cs typeface="ＭＳ Ｐゴシック" pitchFamily="34" charset="-128"/>
              </a:rPr>
            </a:br>
            <a:r>
              <a:rPr lang="en-US" altLang="en-US" sz="1600" dirty="0" smtClean="0">
                <a:solidFill>
                  <a:srgbClr val="3B3B3B"/>
                </a:solidFill>
                <a:cs typeface="ＭＳ Ｐゴシック" pitchFamily="34" charset="-128"/>
              </a:rPr>
              <a:t>For </a:t>
            </a:r>
            <a:r>
              <a:rPr lang="en-US" altLang="en-US" sz="1600" dirty="0">
                <a:solidFill>
                  <a:srgbClr val="3B3B3B"/>
                </a:solidFill>
                <a:cs typeface="ＭＳ Ｐゴシック" pitchFamily="34" charset="-128"/>
              </a:rPr>
              <a:t>security reasons, please do not speak or </a:t>
            </a:r>
            <a:r>
              <a:rPr lang="en-US" altLang="en-US" sz="1600" dirty="0" smtClean="0">
                <a:solidFill>
                  <a:srgbClr val="3B3B3B"/>
                </a:solidFill>
                <a:cs typeface="ＭＳ Ｐゴシック" pitchFamily="34" charset="-128"/>
              </a:rPr>
              <a:t>email </a:t>
            </a:r>
            <a:r>
              <a:rPr lang="en-US" altLang="en-US" sz="1600" dirty="0">
                <a:solidFill>
                  <a:srgbClr val="3B3B3B"/>
                </a:solidFill>
                <a:cs typeface="ＭＳ Ｐゴシック" pitchFamily="34" charset="-128"/>
              </a:rPr>
              <a:t>any personal information during this meeting. For example, you should not give your address, Social Security number, or account information during this </a:t>
            </a:r>
            <a:r>
              <a:rPr lang="en-US" altLang="en-US" sz="1600" dirty="0" smtClean="0">
                <a:solidFill>
                  <a:srgbClr val="3B3B3B"/>
                </a:solidFill>
                <a:cs typeface="ＭＳ Ｐゴシック" pitchFamily="34" charset="-128"/>
              </a:rPr>
              <a:t>web </a:t>
            </a:r>
            <a:r>
              <a:rPr lang="en-US" altLang="en-US" sz="1600" dirty="0">
                <a:solidFill>
                  <a:srgbClr val="3B3B3B"/>
                </a:solidFill>
                <a:cs typeface="ＭＳ Ｐゴシック" pitchFamily="34" charset="-128"/>
              </a:rPr>
              <a:t>meeting</a:t>
            </a:r>
            <a:r>
              <a:rPr lang="en-US" altLang="en-US" sz="1600" dirty="0" smtClean="0">
                <a:solidFill>
                  <a:srgbClr val="3B3B3B"/>
                </a:solidFill>
                <a:cs typeface="ＭＳ Ｐゴシック" pitchFamily="34" charset="-128"/>
              </a:rPr>
              <a:t>.</a:t>
            </a:r>
            <a:endParaRPr lang="en-US" altLang="en-US" sz="1600" dirty="0">
              <a:solidFill>
                <a:srgbClr val="3B3B3B"/>
              </a:solidFill>
              <a:cs typeface="ＭＳ Ｐゴシック" pitchFamily="34" charset="-128"/>
            </a:endParaRPr>
          </a:p>
        </p:txBody>
      </p:sp>
    </p:spTree>
    <p:extLst>
      <p:ext uri="{BB962C8B-B14F-4D97-AF65-F5344CB8AC3E}">
        <p14:creationId xmlns:p14="http://schemas.microsoft.com/office/powerpoint/2010/main" val="263060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3854939" y="2807814"/>
            <a:ext cx="151515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9600" b="1" spc="-150" dirty="0" smtClean="0">
                <a:solidFill>
                  <a:schemeClr val="accent6"/>
                </a:solidFill>
              </a:rPr>
              <a:t>70</a:t>
            </a:r>
            <a:endParaRPr lang="en-US" altLang="en-US" sz="9600" b="1" spc="-150" dirty="0">
              <a:solidFill>
                <a:schemeClr val="accent6"/>
              </a:solidFill>
            </a:endParaRPr>
          </a:p>
        </p:txBody>
      </p:sp>
      <p:sp>
        <p:nvSpPr>
          <p:cNvPr id="11" name="Rectangle 7"/>
          <p:cNvSpPr>
            <a:spLocks noChangeArrowheads="1"/>
          </p:cNvSpPr>
          <p:nvPr/>
        </p:nvSpPr>
        <p:spPr bwMode="auto">
          <a:xfrm>
            <a:off x="5182085" y="3003930"/>
            <a:ext cx="6415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4000" b="1" dirty="0">
                <a:solidFill>
                  <a:schemeClr val="accent6"/>
                </a:solidFill>
              </a:rPr>
              <a:t>%</a:t>
            </a:r>
          </a:p>
        </p:txBody>
      </p:sp>
      <p:sp>
        <p:nvSpPr>
          <p:cNvPr id="12" name="Text Box 2"/>
          <p:cNvSpPr txBox="1">
            <a:spLocks noChangeArrowheads="1"/>
          </p:cNvSpPr>
          <p:nvPr/>
        </p:nvSpPr>
        <p:spPr bwMode="auto">
          <a:xfrm>
            <a:off x="4050040" y="4299229"/>
            <a:ext cx="37417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en-US" dirty="0" smtClean="0">
                <a:solidFill>
                  <a:srgbClr val="3B3B3B"/>
                </a:solidFill>
              </a:rPr>
              <a:t>of your salary while </a:t>
            </a:r>
            <a:r>
              <a:rPr lang="en-US" altLang="en-US" dirty="0">
                <a:solidFill>
                  <a:srgbClr val="3B3B3B"/>
                </a:solidFill>
              </a:rPr>
              <a:t>saving for </a:t>
            </a:r>
            <a:r>
              <a:rPr lang="en-US" altLang="en-US" dirty="0" smtClean="0">
                <a:solidFill>
                  <a:srgbClr val="3B3B3B"/>
                </a:solidFill>
              </a:rPr>
              <a:t>goals</a:t>
            </a:r>
            <a:r>
              <a:rPr lang="en-US" altLang="en-US" dirty="0">
                <a:solidFill>
                  <a:srgbClr val="3B3B3B"/>
                </a:solidFill>
              </a:rPr>
              <a:t>.</a:t>
            </a:r>
          </a:p>
        </p:txBody>
      </p:sp>
      <p:sp>
        <p:nvSpPr>
          <p:cNvPr id="43" name="Rectangle 42"/>
          <p:cNvSpPr/>
          <p:nvPr/>
        </p:nvSpPr>
        <p:spPr>
          <a:xfrm>
            <a:off x="992661" y="3051815"/>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4" name="Rectangle 43"/>
          <p:cNvSpPr/>
          <p:nvPr/>
        </p:nvSpPr>
        <p:spPr>
          <a:xfrm>
            <a:off x="1267689" y="3051815"/>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5" name="Rectangle 44"/>
          <p:cNvSpPr/>
          <p:nvPr/>
        </p:nvSpPr>
        <p:spPr>
          <a:xfrm>
            <a:off x="1542715" y="3051815"/>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6" name="Rectangle 45"/>
          <p:cNvSpPr/>
          <p:nvPr/>
        </p:nvSpPr>
        <p:spPr>
          <a:xfrm>
            <a:off x="1817743" y="3051815"/>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7" name="Rectangle 46"/>
          <p:cNvSpPr/>
          <p:nvPr/>
        </p:nvSpPr>
        <p:spPr>
          <a:xfrm>
            <a:off x="2092770" y="3051815"/>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8" name="Rectangle 47"/>
          <p:cNvSpPr/>
          <p:nvPr/>
        </p:nvSpPr>
        <p:spPr>
          <a:xfrm>
            <a:off x="2367798" y="3051815"/>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49" name="Rectangle 48"/>
          <p:cNvSpPr/>
          <p:nvPr/>
        </p:nvSpPr>
        <p:spPr>
          <a:xfrm>
            <a:off x="2642824" y="3051815"/>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0" name="Rectangle 49"/>
          <p:cNvSpPr/>
          <p:nvPr/>
        </p:nvSpPr>
        <p:spPr>
          <a:xfrm>
            <a:off x="2917852" y="3051815"/>
            <a:ext cx="254570" cy="25457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1" name="Rectangle 50"/>
          <p:cNvSpPr/>
          <p:nvPr/>
        </p:nvSpPr>
        <p:spPr>
          <a:xfrm>
            <a:off x="3192879" y="3051815"/>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2" name="Rectangle 51"/>
          <p:cNvSpPr/>
          <p:nvPr/>
        </p:nvSpPr>
        <p:spPr>
          <a:xfrm>
            <a:off x="3467907" y="3051815"/>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3" name="Rectangle 52"/>
          <p:cNvSpPr/>
          <p:nvPr/>
        </p:nvSpPr>
        <p:spPr>
          <a:xfrm>
            <a:off x="992661" y="3326842"/>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4" name="Rectangle 53"/>
          <p:cNvSpPr/>
          <p:nvPr/>
        </p:nvSpPr>
        <p:spPr>
          <a:xfrm>
            <a:off x="1267689" y="3326842"/>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5" name="Rectangle 54"/>
          <p:cNvSpPr/>
          <p:nvPr/>
        </p:nvSpPr>
        <p:spPr>
          <a:xfrm>
            <a:off x="1542715" y="3326842"/>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6" name="Rectangle 55"/>
          <p:cNvSpPr/>
          <p:nvPr/>
        </p:nvSpPr>
        <p:spPr>
          <a:xfrm>
            <a:off x="1817743" y="3326842"/>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7" name="Rectangle 56"/>
          <p:cNvSpPr/>
          <p:nvPr/>
        </p:nvSpPr>
        <p:spPr>
          <a:xfrm>
            <a:off x="2092770" y="3326842"/>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8" name="Rectangle 57"/>
          <p:cNvSpPr/>
          <p:nvPr/>
        </p:nvSpPr>
        <p:spPr>
          <a:xfrm>
            <a:off x="2367798" y="3326842"/>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59" name="Rectangle 58"/>
          <p:cNvSpPr/>
          <p:nvPr/>
        </p:nvSpPr>
        <p:spPr>
          <a:xfrm>
            <a:off x="2642824" y="3326842"/>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0" name="Rectangle 59"/>
          <p:cNvSpPr/>
          <p:nvPr/>
        </p:nvSpPr>
        <p:spPr>
          <a:xfrm>
            <a:off x="2917852" y="3326842"/>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1" name="Rectangle 60"/>
          <p:cNvSpPr/>
          <p:nvPr/>
        </p:nvSpPr>
        <p:spPr>
          <a:xfrm>
            <a:off x="3192879" y="3326842"/>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2" name="Rectangle 61"/>
          <p:cNvSpPr/>
          <p:nvPr/>
        </p:nvSpPr>
        <p:spPr>
          <a:xfrm>
            <a:off x="3467907" y="3326842"/>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3" name="Rectangle 62"/>
          <p:cNvSpPr/>
          <p:nvPr/>
        </p:nvSpPr>
        <p:spPr>
          <a:xfrm>
            <a:off x="992661" y="4151924"/>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4" name="Rectangle 63"/>
          <p:cNvSpPr/>
          <p:nvPr/>
        </p:nvSpPr>
        <p:spPr>
          <a:xfrm>
            <a:off x="1267689" y="4151924"/>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5" name="Rectangle 64"/>
          <p:cNvSpPr/>
          <p:nvPr/>
        </p:nvSpPr>
        <p:spPr>
          <a:xfrm>
            <a:off x="1542715" y="4151924"/>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6" name="Rectangle 65"/>
          <p:cNvSpPr/>
          <p:nvPr/>
        </p:nvSpPr>
        <p:spPr>
          <a:xfrm>
            <a:off x="1817743" y="4151924"/>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7" name="Rectangle 66"/>
          <p:cNvSpPr/>
          <p:nvPr/>
        </p:nvSpPr>
        <p:spPr>
          <a:xfrm>
            <a:off x="2092770" y="4151924"/>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8" name="Rectangle 67"/>
          <p:cNvSpPr/>
          <p:nvPr/>
        </p:nvSpPr>
        <p:spPr>
          <a:xfrm>
            <a:off x="2367798" y="4151924"/>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69" name="Rectangle 68"/>
          <p:cNvSpPr/>
          <p:nvPr/>
        </p:nvSpPr>
        <p:spPr>
          <a:xfrm>
            <a:off x="2642824" y="4151924"/>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0" name="Rectangle 69"/>
          <p:cNvSpPr/>
          <p:nvPr/>
        </p:nvSpPr>
        <p:spPr>
          <a:xfrm>
            <a:off x="2917852" y="4151924"/>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1" name="Rectangle 70"/>
          <p:cNvSpPr/>
          <p:nvPr/>
        </p:nvSpPr>
        <p:spPr>
          <a:xfrm>
            <a:off x="3192879" y="4151924"/>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2" name="Rectangle 71"/>
          <p:cNvSpPr/>
          <p:nvPr/>
        </p:nvSpPr>
        <p:spPr>
          <a:xfrm>
            <a:off x="3467907" y="4151924"/>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3" name="Rectangle 72"/>
          <p:cNvSpPr/>
          <p:nvPr/>
        </p:nvSpPr>
        <p:spPr>
          <a:xfrm>
            <a:off x="992661" y="470198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4" name="Rectangle 73"/>
          <p:cNvSpPr/>
          <p:nvPr/>
        </p:nvSpPr>
        <p:spPr>
          <a:xfrm>
            <a:off x="1267689" y="470198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5" name="Rectangle 74"/>
          <p:cNvSpPr/>
          <p:nvPr/>
        </p:nvSpPr>
        <p:spPr>
          <a:xfrm>
            <a:off x="1542715" y="470198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6" name="Rectangle 75"/>
          <p:cNvSpPr/>
          <p:nvPr/>
        </p:nvSpPr>
        <p:spPr>
          <a:xfrm>
            <a:off x="1817743" y="470198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7" name="Rectangle 76"/>
          <p:cNvSpPr/>
          <p:nvPr/>
        </p:nvSpPr>
        <p:spPr>
          <a:xfrm>
            <a:off x="2092770" y="470198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8" name="Rectangle 77"/>
          <p:cNvSpPr/>
          <p:nvPr/>
        </p:nvSpPr>
        <p:spPr>
          <a:xfrm>
            <a:off x="2367798" y="470198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79" name="Rectangle 78"/>
          <p:cNvSpPr/>
          <p:nvPr/>
        </p:nvSpPr>
        <p:spPr>
          <a:xfrm>
            <a:off x="2642824" y="470198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0" name="Rectangle 79"/>
          <p:cNvSpPr/>
          <p:nvPr/>
        </p:nvSpPr>
        <p:spPr>
          <a:xfrm>
            <a:off x="2917852" y="470198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1" name="Rectangle 80"/>
          <p:cNvSpPr/>
          <p:nvPr/>
        </p:nvSpPr>
        <p:spPr>
          <a:xfrm>
            <a:off x="3192879" y="470198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2" name="Rectangle 81"/>
          <p:cNvSpPr/>
          <p:nvPr/>
        </p:nvSpPr>
        <p:spPr>
          <a:xfrm>
            <a:off x="3467907" y="470198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3" name="Rectangle 82"/>
          <p:cNvSpPr/>
          <p:nvPr/>
        </p:nvSpPr>
        <p:spPr>
          <a:xfrm>
            <a:off x="992661" y="442695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4" name="Rectangle 83"/>
          <p:cNvSpPr/>
          <p:nvPr/>
        </p:nvSpPr>
        <p:spPr>
          <a:xfrm>
            <a:off x="1267689" y="442695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5" name="Rectangle 84"/>
          <p:cNvSpPr/>
          <p:nvPr/>
        </p:nvSpPr>
        <p:spPr>
          <a:xfrm>
            <a:off x="1542715" y="442695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6" name="Rectangle 85"/>
          <p:cNvSpPr/>
          <p:nvPr/>
        </p:nvSpPr>
        <p:spPr>
          <a:xfrm>
            <a:off x="1817743" y="442695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7" name="Rectangle 86"/>
          <p:cNvSpPr/>
          <p:nvPr/>
        </p:nvSpPr>
        <p:spPr>
          <a:xfrm>
            <a:off x="2092770" y="442695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8" name="Rectangle 87"/>
          <p:cNvSpPr/>
          <p:nvPr/>
        </p:nvSpPr>
        <p:spPr>
          <a:xfrm>
            <a:off x="2367798" y="442695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89" name="Rectangle 88"/>
          <p:cNvSpPr/>
          <p:nvPr/>
        </p:nvSpPr>
        <p:spPr>
          <a:xfrm>
            <a:off x="2642824" y="442695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0" name="Rectangle 89"/>
          <p:cNvSpPr/>
          <p:nvPr/>
        </p:nvSpPr>
        <p:spPr>
          <a:xfrm>
            <a:off x="2917852" y="442695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1" name="Rectangle 90"/>
          <p:cNvSpPr/>
          <p:nvPr/>
        </p:nvSpPr>
        <p:spPr>
          <a:xfrm>
            <a:off x="3192879" y="442695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2" name="Rectangle 91"/>
          <p:cNvSpPr/>
          <p:nvPr/>
        </p:nvSpPr>
        <p:spPr>
          <a:xfrm>
            <a:off x="3467907" y="442695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3" name="Rectangle 92"/>
          <p:cNvSpPr/>
          <p:nvPr/>
        </p:nvSpPr>
        <p:spPr>
          <a:xfrm>
            <a:off x="992661" y="3601870"/>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4" name="Rectangle 93"/>
          <p:cNvSpPr/>
          <p:nvPr/>
        </p:nvSpPr>
        <p:spPr>
          <a:xfrm>
            <a:off x="1267689" y="3601870"/>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5" name="Rectangle 94"/>
          <p:cNvSpPr/>
          <p:nvPr/>
        </p:nvSpPr>
        <p:spPr>
          <a:xfrm>
            <a:off x="1542715" y="3601870"/>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6" name="Rectangle 95"/>
          <p:cNvSpPr/>
          <p:nvPr/>
        </p:nvSpPr>
        <p:spPr>
          <a:xfrm>
            <a:off x="1817743" y="3601870"/>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7" name="Rectangle 96"/>
          <p:cNvSpPr/>
          <p:nvPr/>
        </p:nvSpPr>
        <p:spPr>
          <a:xfrm>
            <a:off x="2092770" y="3601870"/>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8" name="Rectangle 97"/>
          <p:cNvSpPr/>
          <p:nvPr/>
        </p:nvSpPr>
        <p:spPr>
          <a:xfrm>
            <a:off x="2367798" y="3601870"/>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99" name="Rectangle 98"/>
          <p:cNvSpPr/>
          <p:nvPr/>
        </p:nvSpPr>
        <p:spPr>
          <a:xfrm>
            <a:off x="2642824" y="3601870"/>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0" name="Rectangle 99"/>
          <p:cNvSpPr/>
          <p:nvPr/>
        </p:nvSpPr>
        <p:spPr>
          <a:xfrm>
            <a:off x="2917852" y="3601870"/>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1" name="Rectangle 100"/>
          <p:cNvSpPr/>
          <p:nvPr/>
        </p:nvSpPr>
        <p:spPr>
          <a:xfrm>
            <a:off x="3192879" y="3601870"/>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2" name="Rectangle 101"/>
          <p:cNvSpPr/>
          <p:nvPr/>
        </p:nvSpPr>
        <p:spPr>
          <a:xfrm>
            <a:off x="3467907" y="3601870"/>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3" name="Rectangle 102"/>
          <p:cNvSpPr/>
          <p:nvPr/>
        </p:nvSpPr>
        <p:spPr>
          <a:xfrm>
            <a:off x="992661" y="3876896"/>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4" name="Rectangle 103"/>
          <p:cNvSpPr/>
          <p:nvPr/>
        </p:nvSpPr>
        <p:spPr>
          <a:xfrm>
            <a:off x="1267689" y="3876896"/>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5" name="Rectangle 104"/>
          <p:cNvSpPr/>
          <p:nvPr/>
        </p:nvSpPr>
        <p:spPr>
          <a:xfrm>
            <a:off x="1542715" y="3876896"/>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6" name="Rectangle 105"/>
          <p:cNvSpPr/>
          <p:nvPr/>
        </p:nvSpPr>
        <p:spPr>
          <a:xfrm>
            <a:off x="1817743" y="3876896"/>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7" name="Rectangle 106"/>
          <p:cNvSpPr/>
          <p:nvPr/>
        </p:nvSpPr>
        <p:spPr>
          <a:xfrm>
            <a:off x="2092770" y="3876896"/>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8" name="Rectangle 107"/>
          <p:cNvSpPr/>
          <p:nvPr/>
        </p:nvSpPr>
        <p:spPr>
          <a:xfrm>
            <a:off x="2367798" y="3876896"/>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09" name="Rectangle 108"/>
          <p:cNvSpPr/>
          <p:nvPr/>
        </p:nvSpPr>
        <p:spPr>
          <a:xfrm>
            <a:off x="2642824" y="3876896"/>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10" name="Rectangle 109"/>
          <p:cNvSpPr/>
          <p:nvPr/>
        </p:nvSpPr>
        <p:spPr>
          <a:xfrm>
            <a:off x="2917852" y="3876896"/>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11" name="Rectangle 110"/>
          <p:cNvSpPr/>
          <p:nvPr/>
        </p:nvSpPr>
        <p:spPr>
          <a:xfrm>
            <a:off x="3192879" y="3876896"/>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12" name="Rectangle 111"/>
          <p:cNvSpPr/>
          <p:nvPr/>
        </p:nvSpPr>
        <p:spPr>
          <a:xfrm>
            <a:off x="3467907" y="3876896"/>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grpSp>
        <p:nvGrpSpPr>
          <p:cNvPr id="5" name="Group 4"/>
          <p:cNvGrpSpPr/>
          <p:nvPr/>
        </p:nvGrpSpPr>
        <p:grpSpPr>
          <a:xfrm>
            <a:off x="992661" y="2225752"/>
            <a:ext cx="2733144" cy="805605"/>
            <a:chOff x="1514620" y="2226733"/>
            <a:chExt cx="2729816" cy="804624"/>
          </a:xfrm>
        </p:grpSpPr>
        <p:sp>
          <p:nvSpPr>
            <p:cNvPr id="13" name="Rectangle 12"/>
            <p:cNvSpPr/>
            <p:nvPr/>
          </p:nvSpPr>
          <p:spPr>
            <a:xfrm>
              <a:off x="1514620" y="2226733"/>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 name="Rectangle 13"/>
            <p:cNvSpPr/>
            <p:nvPr/>
          </p:nvSpPr>
          <p:spPr>
            <a:xfrm>
              <a:off x="1789648" y="2226733"/>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 name="Rectangle 14"/>
            <p:cNvSpPr/>
            <p:nvPr/>
          </p:nvSpPr>
          <p:spPr>
            <a:xfrm>
              <a:off x="2064674" y="2226733"/>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 name="Rectangle 15"/>
            <p:cNvSpPr/>
            <p:nvPr/>
          </p:nvSpPr>
          <p:spPr>
            <a:xfrm>
              <a:off x="2339702" y="2226733"/>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 name="Rectangle 16"/>
            <p:cNvSpPr/>
            <p:nvPr/>
          </p:nvSpPr>
          <p:spPr>
            <a:xfrm>
              <a:off x="2614729" y="2226733"/>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 name="Rectangle 17"/>
            <p:cNvSpPr/>
            <p:nvPr/>
          </p:nvSpPr>
          <p:spPr>
            <a:xfrm>
              <a:off x="2889757" y="2226733"/>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9" name="Rectangle 18"/>
            <p:cNvSpPr/>
            <p:nvPr/>
          </p:nvSpPr>
          <p:spPr>
            <a:xfrm>
              <a:off x="3164783" y="2226733"/>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0" name="Rectangle 19"/>
            <p:cNvSpPr/>
            <p:nvPr/>
          </p:nvSpPr>
          <p:spPr>
            <a:xfrm>
              <a:off x="3439811" y="2226733"/>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1" name="Rectangle 20"/>
            <p:cNvSpPr/>
            <p:nvPr/>
          </p:nvSpPr>
          <p:spPr>
            <a:xfrm>
              <a:off x="3714838" y="2226733"/>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2" name="Rectangle 21"/>
            <p:cNvSpPr/>
            <p:nvPr/>
          </p:nvSpPr>
          <p:spPr>
            <a:xfrm>
              <a:off x="3989866" y="2226733"/>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3" name="Rectangle 22"/>
            <p:cNvSpPr/>
            <p:nvPr/>
          </p:nvSpPr>
          <p:spPr>
            <a:xfrm>
              <a:off x="1514620" y="250176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4" name="Rectangle 23"/>
            <p:cNvSpPr/>
            <p:nvPr/>
          </p:nvSpPr>
          <p:spPr>
            <a:xfrm>
              <a:off x="1789648" y="250176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5" name="Rectangle 24"/>
            <p:cNvSpPr/>
            <p:nvPr/>
          </p:nvSpPr>
          <p:spPr>
            <a:xfrm>
              <a:off x="2064674" y="250176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6" name="Rectangle 25"/>
            <p:cNvSpPr/>
            <p:nvPr/>
          </p:nvSpPr>
          <p:spPr>
            <a:xfrm>
              <a:off x="2339702" y="250176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7" name="Rectangle 26"/>
            <p:cNvSpPr/>
            <p:nvPr/>
          </p:nvSpPr>
          <p:spPr>
            <a:xfrm>
              <a:off x="2614729" y="250176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8" name="Rectangle 27"/>
            <p:cNvSpPr/>
            <p:nvPr/>
          </p:nvSpPr>
          <p:spPr>
            <a:xfrm>
              <a:off x="2889757" y="250176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29" name="Rectangle 28"/>
            <p:cNvSpPr/>
            <p:nvPr/>
          </p:nvSpPr>
          <p:spPr>
            <a:xfrm>
              <a:off x="3164783" y="250176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0" name="Rectangle 29"/>
            <p:cNvSpPr/>
            <p:nvPr/>
          </p:nvSpPr>
          <p:spPr>
            <a:xfrm>
              <a:off x="3439811" y="250176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1" name="Rectangle 30"/>
            <p:cNvSpPr/>
            <p:nvPr/>
          </p:nvSpPr>
          <p:spPr>
            <a:xfrm>
              <a:off x="3714838" y="250176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2" name="Rectangle 31"/>
            <p:cNvSpPr/>
            <p:nvPr/>
          </p:nvSpPr>
          <p:spPr>
            <a:xfrm>
              <a:off x="3989866" y="2501761"/>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3" name="Rectangle 32"/>
            <p:cNvSpPr/>
            <p:nvPr/>
          </p:nvSpPr>
          <p:spPr>
            <a:xfrm>
              <a:off x="1514620" y="2776787"/>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4" name="Rectangle 33"/>
            <p:cNvSpPr/>
            <p:nvPr/>
          </p:nvSpPr>
          <p:spPr>
            <a:xfrm>
              <a:off x="1789648" y="2776787"/>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5" name="Rectangle 34"/>
            <p:cNvSpPr/>
            <p:nvPr/>
          </p:nvSpPr>
          <p:spPr>
            <a:xfrm>
              <a:off x="2064674" y="2776787"/>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6" name="Rectangle 35"/>
            <p:cNvSpPr/>
            <p:nvPr/>
          </p:nvSpPr>
          <p:spPr>
            <a:xfrm>
              <a:off x="2339702" y="2776787"/>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7" name="Rectangle 36"/>
            <p:cNvSpPr/>
            <p:nvPr/>
          </p:nvSpPr>
          <p:spPr>
            <a:xfrm>
              <a:off x="2614729" y="2776787"/>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8" name="Rectangle 37"/>
            <p:cNvSpPr/>
            <p:nvPr/>
          </p:nvSpPr>
          <p:spPr>
            <a:xfrm>
              <a:off x="2889757" y="2776787"/>
              <a:ext cx="254570" cy="25457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39" name="Rectangle 38"/>
            <p:cNvSpPr/>
            <p:nvPr/>
          </p:nvSpPr>
          <p:spPr>
            <a:xfrm>
              <a:off x="3164783" y="2776787"/>
              <a:ext cx="254570" cy="254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lumMod val="75000"/>
                  </a:schemeClr>
                </a:solidFill>
              </a:endParaRPr>
            </a:p>
          </p:txBody>
        </p:sp>
        <p:sp>
          <p:nvSpPr>
            <p:cNvPr id="40" name="Rectangle 39"/>
            <p:cNvSpPr/>
            <p:nvPr/>
          </p:nvSpPr>
          <p:spPr>
            <a:xfrm>
              <a:off x="3439811" y="2776787"/>
              <a:ext cx="254570" cy="254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lumMod val="75000"/>
                  </a:schemeClr>
                </a:solidFill>
              </a:endParaRPr>
            </a:p>
          </p:txBody>
        </p:sp>
        <p:sp>
          <p:nvSpPr>
            <p:cNvPr id="41" name="Rectangle 40"/>
            <p:cNvSpPr/>
            <p:nvPr/>
          </p:nvSpPr>
          <p:spPr>
            <a:xfrm>
              <a:off x="3714838" y="2776787"/>
              <a:ext cx="254570" cy="254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lumMod val="75000"/>
                  </a:schemeClr>
                </a:solidFill>
              </a:endParaRPr>
            </a:p>
          </p:txBody>
        </p:sp>
        <p:sp>
          <p:nvSpPr>
            <p:cNvPr id="42" name="Rectangle 41"/>
            <p:cNvSpPr/>
            <p:nvPr/>
          </p:nvSpPr>
          <p:spPr>
            <a:xfrm>
              <a:off x="3989866" y="2776787"/>
              <a:ext cx="254570" cy="254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lumMod val="75000"/>
                  </a:schemeClr>
                </a:solidFill>
              </a:endParaRPr>
            </a:p>
          </p:txBody>
        </p:sp>
        <p:sp>
          <p:nvSpPr>
            <p:cNvPr id="114" name="Rectangle 113"/>
            <p:cNvSpPr/>
            <p:nvPr/>
          </p:nvSpPr>
          <p:spPr>
            <a:xfrm>
              <a:off x="1517948" y="2774044"/>
              <a:ext cx="254570" cy="254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lumMod val="75000"/>
                  </a:schemeClr>
                </a:solidFill>
              </a:endParaRPr>
            </a:p>
          </p:txBody>
        </p:sp>
        <p:sp>
          <p:nvSpPr>
            <p:cNvPr id="115" name="Rectangle 114"/>
            <p:cNvSpPr/>
            <p:nvPr/>
          </p:nvSpPr>
          <p:spPr>
            <a:xfrm>
              <a:off x="1792975" y="2774044"/>
              <a:ext cx="254570" cy="254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lumMod val="75000"/>
                  </a:schemeClr>
                </a:solidFill>
              </a:endParaRPr>
            </a:p>
          </p:txBody>
        </p:sp>
        <p:sp>
          <p:nvSpPr>
            <p:cNvPr id="116" name="Rectangle 115"/>
            <p:cNvSpPr/>
            <p:nvPr/>
          </p:nvSpPr>
          <p:spPr>
            <a:xfrm>
              <a:off x="2068002" y="2774044"/>
              <a:ext cx="254570" cy="254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lumMod val="75000"/>
                  </a:schemeClr>
                </a:solidFill>
              </a:endParaRPr>
            </a:p>
          </p:txBody>
        </p:sp>
        <p:sp>
          <p:nvSpPr>
            <p:cNvPr id="117" name="Rectangle 116"/>
            <p:cNvSpPr/>
            <p:nvPr/>
          </p:nvSpPr>
          <p:spPr>
            <a:xfrm>
              <a:off x="2343029" y="2774044"/>
              <a:ext cx="254570" cy="254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lumMod val="75000"/>
                  </a:schemeClr>
                </a:solidFill>
              </a:endParaRPr>
            </a:p>
          </p:txBody>
        </p:sp>
        <p:sp>
          <p:nvSpPr>
            <p:cNvPr id="118" name="Rectangle 117"/>
            <p:cNvSpPr/>
            <p:nvPr/>
          </p:nvSpPr>
          <p:spPr>
            <a:xfrm>
              <a:off x="2618057" y="2774044"/>
              <a:ext cx="254570" cy="254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lumMod val="75000"/>
                  </a:schemeClr>
                </a:solidFill>
              </a:endParaRPr>
            </a:p>
          </p:txBody>
        </p:sp>
        <p:sp>
          <p:nvSpPr>
            <p:cNvPr id="119" name="Rectangle 118"/>
            <p:cNvSpPr/>
            <p:nvPr/>
          </p:nvSpPr>
          <p:spPr>
            <a:xfrm>
              <a:off x="2893084" y="2774044"/>
              <a:ext cx="254570" cy="254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bg1">
                    <a:lumMod val="75000"/>
                  </a:schemeClr>
                </a:solidFill>
              </a:endParaRPr>
            </a:p>
          </p:txBody>
        </p:sp>
      </p:grpSp>
      <p:sp>
        <p:nvSpPr>
          <p:cNvPr id="120" name="Rectangle 119"/>
          <p:cNvSpPr/>
          <p:nvPr/>
        </p:nvSpPr>
        <p:spPr>
          <a:xfrm>
            <a:off x="2646152" y="3049071"/>
            <a:ext cx="254570" cy="25457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21" name="Rectangle 120"/>
          <p:cNvSpPr/>
          <p:nvPr/>
        </p:nvSpPr>
        <p:spPr>
          <a:xfrm>
            <a:off x="2921180" y="3049071"/>
            <a:ext cx="254570" cy="25457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22" name="Rectangle 121"/>
          <p:cNvSpPr/>
          <p:nvPr/>
        </p:nvSpPr>
        <p:spPr>
          <a:xfrm>
            <a:off x="3196207" y="3049071"/>
            <a:ext cx="254570" cy="25457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23" name="Rectangle 122"/>
          <p:cNvSpPr/>
          <p:nvPr/>
        </p:nvSpPr>
        <p:spPr>
          <a:xfrm>
            <a:off x="3471235" y="3049071"/>
            <a:ext cx="254570" cy="25457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grpSp>
        <p:nvGrpSpPr>
          <p:cNvPr id="124" name="Group 123"/>
          <p:cNvGrpSpPr/>
          <p:nvPr/>
        </p:nvGrpSpPr>
        <p:grpSpPr>
          <a:xfrm>
            <a:off x="994816" y="3049071"/>
            <a:ext cx="2729816" cy="1904736"/>
            <a:chOff x="1106558" y="1973647"/>
            <a:chExt cx="3289596" cy="2295324"/>
          </a:xfrm>
          <a:solidFill>
            <a:schemeClr val="bg1">
              <a:lumMod val="50000"/>
            </a:schemeClr>
          </a:solidFill>
        </p:grpSpPr>
        <p:sp>
          <p:nvSpPr>
            <p:cNvPr id="125" name="Oval 124"/>
            <p:cNvSpPr/>
            <p:nvPr/>
          </p:nvSpPr>
          <p:spPr>
            <a:xfrm>
              <a:off x="1106558" y="197364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26" name="Oval 125"/>
            <p:cNvSpPr/>
            <p:nvPr/>
          </p:nvSpPr>
          <p:spPr>
            <a:xfrm>
              <a:off x="1437983" y="197364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27" name="Oval 126"/>
            <p:cNvSpPr/>
            <p:nvPr/>
          </p:nvSpPr>
          <p:spPr>
            <a:xfrm>
              <a:off x="1769407" y="197364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28" name="Oval 127"/>
            <p:cNvSpPr/>
            <p:nvPr/>
          </p:nvSpPr>
          <p:spPr>
            <a:xfrm>
              <a:off x="2100832" y="197364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29" name="Oval 128"/>
            <p:cNvSpPr/>
            <p:nvPr/>
          </p:nvSpPr>
          <p:spPr>
            <a:xfrm>
              <a:off x="2432257" y="197364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0" name="Oval 129"/>
            <p:cNvSpPr/>
            <p:nvPr/>
          </p:nvSpPr>
          <p:spPr>
            <a:xfrm>
              <a:off x="2763682" y="197364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1" name="Oval 130"/>
            <p:cNvSpPr/>
            <p:nvPr/>
          </p:nvSpPr>
          <p:spPr>
            <a:xfrm>
              <a:off x="1106558" y="2305072"/>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2" name="Oval 131"/>
            <p:cNvSpPr/>
            <p:nvPr/>
          </p:nvSpPr>
          <p:spPr>
            <a:xfrm>
              <a:off x="1437983" y="2305072"/>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3" name="Oval 132"/>
            <p:cNvSpPr/>
            <p:nvPr/>
          </p:nvSpPr>
          <p:spPr>
            <a:xfrm>
              <a:off x="1769407" y="2305072"/>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4" name="Oval 133"/>
            <p:cNvSpPr/>
            <p:nvPr/>
          </p:nvSpPr>
          <p:spPr>
            <a:xfrm>
              <a:off x="2100832" y="2305072"/>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5" name="Oval 134"/>
            <p:cNvSpPr/>
            <p:nvPr/>
          </p:nvSpPr>
          <p:spPr>
            <a:xfrm>
              <a:off x="2432257" y="2305072"/>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6" name="Oval 135"/>
            <p:cNvSpPr/>
            <p:nvPr/>
          </p:nvSpPr>
          <p:spPr>
            <a:xfrm>
              <a:off x="2763682" y="2305072"/>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7" name="Oval 136"/>
            <p:cNvSpPr/>
            <p:nvPr/>
          </p:nvSpPr>
          <p:spPr>
            <a:xfrm>
              <a:off x="3095106" y="2305072"/>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8" name="Oval 137"/>
            <p:cNvSpPr/>
            <p:nvPr/>
          </p:nvSpPr>
          <p:spPr>
            <a:xfrm>
              <a:off x="3426531" y="2305072"/>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39" name="Oval 138"/>
            <p:cNvSpPr/>
            <p:nvPr/>
          </p:nvSpPr>
          <p:spPr>
            <a:xfrm>
              <a:off x="3757956" y="2305072"/>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0" name="Oval 139"/>
            <p:cNvSpPr/>
            <p:nvPr/>
          </p:nvSpPr>
          <p:spPr>
            <a:xfrm>
              <a:off x="4089381" y="2305072"/>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1" name="Oval 140"/>
            <p:cNvSpPr/>
            <p:nvPr/>
          </p:nvSpPr>
          <p:spPr>
            <a:xfrm>
              <a:off x="1106558" y="3299346"/>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2" name="Oval 141"/>
            <p:cNvSpPr/>
            <p:nvPr/>
          </p:nvSpPr>
          <p:spPr>
            <a:xfrm>
              <a:off x="1437983" y="3299346"/>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3" name="Oval 142"/>
            <p:cNvSpPr/>
            <p:nvPr/>
          </p:nvSpPr>
          <p:spPr>
            <a:xfrm>
              <a:off x="1769407" y="3299346"/>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4" name="Oval 143"/>
            <p:cNvSpPr/>
            <p:nvPr/>
          </p:nvSpPr>
          <p:spPr>
            <a:xfrm>
              <a:off x="2100832" y="3299346"/>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5" name="Oval 144"/>
            <p:cNvSpPr/>
            <p:nvPr/>
          </p:nvSpPr>
          <p:spPr>
            <a:xfrm>
              <a:off x="2432257" y="3299346"/>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6" name="Oval 145"/>
            <p:cNvSpPr/>
            <p:nvPr/>
          </p:nvSpPr>
          <p:spPr>
            <a:xfrm>
              <a:off x="2763682" y="3299346"/>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7" name="Oval 146"/>
            <p:cNvSpPr/>
            <p:nvPr/>
          </p:nvSpPr>
          <p:spPr>
            <a:xfrm>
              <a:off x="3095106" y="3299346"/>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8" name="Oval 147"/>
            <p:cNvSpPr/>
            <p:nvPr/>
          </p:nvSpPr>
          <p:spPr>
            <a:xfrm>
              <a:off x="3426531" y="3299346"/>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49" name="Oval 148"/>
            <p:cNvSpPr/>
            <p:nvPr/>
          </p:nvSpPr>
          <p:spPr>
            <a:xfrm>
              <a:off x="3757956" y="3299346"/>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0" name="Oval 149"/>
            <p:cNvSpPr/>
            <p:nvPr/>
          </p:nvSpPr>
          <p:spPr>
            <a:xfrm>
              <a:off x="4089381" y="3299346"/>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1" name="Oval 150"/>
            <p:cNvSpPr/>
            <p:nvPr/>
          </p:nvSpPr>
          <p:spPr>
            <a:xfrm>
              <a:off x="1106558" y="3962198"/>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2" name="Oval 151"/>
            <p:cNvSpPr/>
            <p:nvPr/>
          </p:nvSpPr>
          <p:spPr>
            <a:xfrm>
              <a:off x="1437983" y="3962198"/>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3" name="Oval 152"/>
            <p:cNvSpPr/>
            <p:nvPr/>
          </p:nvSpPr>
          <p:spPr>
            <a:xfrm>
              <a:off x="1769407" y="3962198"/>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4" name="Oval 153"/>
            <p:cNvSpPr/>
            <p:nvPr/>
          </p:nvSpPr>
          <p:spPr>
            <a:xfrm>
              <a:off x="2100832" y="3962198"/>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5" name="Oval 154"/>
            <p:cNvSpPr/>
            <p:nvPr/>
          </p:nvSpPr>
          <p:spPr>
            <a:xfrm>
              <a:off x="2432257" y="3962198"/>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6" name="Oval 155"/>
            <p:cNvSpPr/>
            <p:nvPr/>
          </p:nvSpPr>
          <p:spPr>
            <a:xfrm>
              <a:off x="2763682" y="3962198"/>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7" name="Oval 156"/>
            <p:cNvSpPr/>
            <p:nvPr/>
          </p:nvSpPr>
          <p:spPr>
            <a:xfrm>
              <a:off x="3095106" y="3962198"/>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8" name="Oval 157"/>
            <p:cNvSpPr/>
            <p:nvPr/>
          </p:nvSpPr>
          <p:spPr>
            <a:xfrm>
              <a:off x="3426531" y="3962198"/>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59" name="Oval 158"/>
            <p:cNvSpPr/>
            <p:nvPr/>
          </p:nvSpPr>
          <p:spPr>
            <a:xfrm>
              <a:off x="3757956" y="3962198"/>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0" name="Oval 159"/>
            <p:cNvSpPr/>
            <p:nvPr/>
          </p:nvSpPr>
          <p:spPr>
            <a:xfrm>
              <a:off x="4089381" y="3962198"/>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1" name="Oval 160"/>
            <p:cNvSpPr/>
            <p:nvPr/>
          </p:nvSpPr>
          <p:spPr>
            <a:xfrm>
              <a:off x="1106558" y="363077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2" name="Oval 161"/>
            <p:cNvSpPr/>
            <p:nvPr/>
          </p:nvSpPr>
          <p:spPr>
            <a:xfrm>
              <a:off x="1437983" y="363077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3" name="Oval 162"/>
            <p:cNvSpPr/>
            <p:nvPr/>
          </p:nvSpPr>
          <p:spPr>
            <a:xfrm>
              <a:off x="1769407" y="363077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4" name="Oval 163"/>
            <p:cNvSpPr/>
            <p:nvPr/>
          </p:nvSpPr>
          <p:spPr>
            <a:xfrm>
              <a:off x="2100832" y="363077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5" name="Oval 164"/>
            <p:cNvSpPr/>
            <p:nvPr/>
          </p:nvSpPr>
          <p:spPr>
            <a:xfrm>
              <a:off x="2432257" y="363077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6" name="Oval 165"/>
            <p:cNvSpPr/>
            <p:nvPr/>
          </p:nvSpPr>
          <p:spPr>
            <a:xfrm>
              <a:off x="2763682" y="363077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7" name="Oval 166"/>
            <p:cNvSpPr/>
            <p:nvPr/>
          </p:nvSpPr>
          <p:spPr>
            <a:xfrm>
              <a:off x="3095106" y="363077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8" name="Oval 167"/>
            <p:cNvSpPr/>
            <p:nvPr/>
          </p:nvSpPr>
          <p:spPr>
            <a:xfrm>
              <a:off x="3426531" y="363077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69" name="Oval 168"/>
            <p:cNvSpPr/>
            <p:nvPr/>
          </p:nvSpPr>
          <p:spPr>
            <a:xfrm>
              <a:off x="3757956" y="363077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0" name="Oval 169"/>
            <p:cNvSpPr/>
            <p:nvPr/>
          </p:nvSpPr>
          <p:spPr>
            <a:xfrm>
              <a:off x="4089381" y="363077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1" name="Oval 170"/>
            <p:cNvSpPr/>
            <p:nvPr/>
          </p:nvSpPr>
          <p:spPr>
            <a:xfrm>
              <a:off x="1106558" y="263649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2" name="Oval 171"/>
            <p:cNvSpPr/>
            <p:nvPr/>
          </p:nvSpPr>
          <p:spPr>
            <a:xfrm>
              <a:off x="1437983" y="263649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3" name="Oval 172"/>
            <p:cNvSpPr/>
            <p:nvPr/>
          </p:nvSpPr>
          <p:spPr>
            <a:xfrm>
              <a:off x="1769407" y="263649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4" name="Oval 173"/>
            <p:cNvSpPr/>
            <p:nvPr/>
          </p:nvSpPr>
          <p:spPr>
            <a:xfrm>
              <a:off x="2100832" y="263649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5" name="Oval 174"/>
            <p:cNvSpPr/>
            <p:nvPr/>
          </p:nvSpPr>
          <p:spPr>
            <a:xfrm>
              <a:off x="2432257" y="263649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6" name="Oval 175"/>
            <p:cNvSpPr/>
            <p:nvPr/>
          </p:nvSpPr>
          <p:spPr>
            <a:xfrm>
              <a:off x="2763682" y="263649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7" name="Oval 176"/>
            <p:cNvSpPr/>
            <p:nvPr/>
          </p:nvSpPr>
          <p:spPr>
            <a:xfrm>
              <a:off x="3095106" y="263649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8" name="Oval 177"/>
            <p:cNvSpPr/>
            <p:nvPr/>
          </p:nvSpPr>
          <p:spPr>
            <a:xfrm>
              <a:off x="3426531" y="263649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79" name="Oval 178"/>
            <p:cNvSpPr/>
            <p:nvPr/>
          </p:nvSpPr>
          <p:spPr>
            <a:xfrm>
              <a:off x="3757956" y="263649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0" name="Oval 179"/>
            <p:cNvSpPr/>
            <p:nvPr/>
          </p:nvSpPr>
          <p:spPr>
            <a:xfrm>
              <a:off x="4089381" y="2636497"/>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1" name="Oval 180"/>
            <p:cNvSpPr/>
            <p:nvPr/>
          </p:nvSpPr>
          <p:spPr>
            <a:xfrm>
              <a:off x="1106558" y="296792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2" name="Oval 181"/>
            <p:cNvSpPr/>
            <p:nvPr/>
          </p:nvSpPr>
          <p:spPr>
            <a:xfrm>
              <a:off x="1437983" y="296792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3" name="Oval 182"/>
            <p:cNvSpPr/>
            <p:nvPr/>
          </p:nvSpPr>
          <p:spPr>
            <a:xfrm>
              <a:off x="1769407" y="296792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4" name="Oval 183"/>
            <p:cNvSpPr/>
            <p:nvPr/>
          </p:nvSpPr>
          <p:spPr>
            <a:xfrm>
              <a:off x="2100832" y="296792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5" name="Oval 184"/>
            <p:cNvSpPr/>
            <p:nvPr/>
          </p:nvSpPr>
          <p:spPr>
            <a:xfrm>
              <a:off x="2432257" y="296792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6" name="Oval 185"/>
            <p:cNvSpPr/>
            <p:nvPr/>
          </p:nvSpPr>
          <p:spPr>
            <a:xfrm>
              <a:off x="2763682" y="296792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7" name="Oval 186"/>
            <p:cNvSpPr/>
            <p:nvPr/>
          </p:nvSpPr>
          <p:spPr>
            <a:xfrm>
              <a:off x="3095106" y="296792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8" name="Oval 187"/>
            <p:cNvSpPr/>
            <p:nvPr/>
          </p:nvSpPr>
          <p:spPr>
            <a:xfrm>
              <a:off x="3426531" y="296792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89" name="Oval 188"/>
            <p:cNvSpPr/>
            <p:nvPr/>
          </p:nvSpPr>
          <p:spPr>
            <a:xfrm>
              <a:off x="3757956" y="296792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sp>
          <p:nvSpPr>
            <p:cNvPr id="190" name="Oval 189"/>
            <p:cNvSpPr/>
            <p:nvPr/>
          </p:nvSpPr>
          <p:spPr>
            <a:xfrm>
              <a:off x="4089381" y="2967921"/>
              <a:ext cx="306773" cy="306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grpSp>
      <p:sp>
        <p:nvSpPr>
          <p:cNvPr id="191" name="Rectangle 6"/>
          <p:cNvSpPr>
            <a:spLocks noChangeArrowheads="1"/>
          </p:cNvSpPr>
          <p:nvPr/>
        </p:nvSpPr>
        <p:spPr bwMode="auto">
          <a:xfrm>
            <a:off x="6006544" y="2806386"/>
            <a:ext cx="151515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9600" b="1" spc="-150" dirty="0" smtClean="0">
                <a:solidFill>
                  <a:schemeClr val="accent6"/>
                </a:solidFill>
              </a:rPr>
              <a:t>80</a:t>
            </a:r>
            <a:endParaRPr lang="en-US" altLang="en-US" sz="9600" b="1" spc="-150" dirty="0">
              <a:solidFill>
                <a:schemeClr val="accent6"/>
              </a:solidFill>
            </a:endParaRPr>
          </a:p>
        </p:txBody>
      </p:sp>
      <p:sp>
        <p:nvSpPr>
          <p:cNvPr id="192" name="Rectangle 7"/>
          <p:cNvSpPr>
            <a:spLocks noChangeArrowheads="1"/>
          </p:cNvSpPr>
          <p:nvPr/>
        </p:nvSpPr>
        <p:spPr bwMode="auto">
          <a:xfrm>
            <a:off x="7305678" y="3011048"/>
            <a:ext cx="6415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en-US" altLang="en-US" sz="4000" b="1" dirty="0">
                <a:solidFill>
                  <a:schemeClr val="accent6"/>
                </a:solidFill>
              </a:rPr>
              <a:t>%</a:t>
            </a:r>
          </a:p>
        </p:txBody>
      </p:sp>
      <p:sp>
        <p:nvSpPr>
          <p:cNvPr id="193" name="Rectangle 192"/>
          <p:cNvSpPr/>
          <p:nvPr/>
        </p:nvSpPr>
        <p:spPr>
          <a:xfrm>
            <a:off x="5656648" y="3627673"/>
            <a:ext cx="393185" cy="78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solidFill>
                <a:schemeClr val="accent6"/>
              </a:solidFill>
            </a:endParaRPr>
          </a:p>
        </p:txBody>
      </p:sp>
      <p:sp>
        <p:nvSpPr>
          <p:cNvPr id="195" name="Text Box 2"/>
          <p:cNvSpPr txBox="1">
            <a:spLocks noChangeArrowheads="1"/>
          </p:cNvSpPr>
          <p:nvPr/>
        </p:nvSpPr>
        <p:spPr bwMode="auto">
          <a:xfrm>
            <a:off x="4018682" y="2649495"/>
            <a:ext cx="49786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spcBef>
                <a:spcPct val="50000"/>
              </a:spcBef>
            </a:pPr>
            <a:r>
              <a:rPr lang="en-US" altLang="en-US" dirty="0">
                <a:solidFill>
                  <a:srgbClr val="3B3B3B"/>
                </a:solidFill>
              </a:rPr>
              <a:t>Many planners </a:t>
            </a:r>
            <a:r>
              <a:rPr lang="en-US" altLang="en-US" dirty="0" smtClean="0">
                <a:solidFill>
                  <a:srgbClr val="3B3B3B"/>
                </a:solidFill>
              </a:rPr>
              <a:t>suggest trying to live on</a:t>
            </a:r>
            <a:endParaRPr lang="en-US" altLang="en-US" dirty="0">
              <a:solidFill>
                <a:srgbClr val="3B3B3B"/>
              </a:solidFill>
            </a:endParaRPr>
          </a:p>
        </p:txBody>
      </p:sp>
    </p:spTree>
    <p:extLst>
      <p:ext uri="{BB962C8B-B14F-4D97-AF65-F5344CB8AC3E}">
        <p14:creationId xmlns:p14="http://schemas.microsoft.com/office/powerpoint/2010/main" val="279936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11106"/>
          <a:stretch/>
        </p:blipFill>
        <p:spPr>
          <a:xfrm>
            <a:off x="0" y="0"/>
            <a:ext cx="9144508" cy="6858000"/>
          </a:xfrm>
          <a:prstGeom prst="rect">
            <a:avLst/>
          </a:prstGeom>
        </p:spPr>
      </p:pic>
      <p:sp>
        <p:nvSpPr>
          <p:cNvPr id="4" name="Rectangle 3"/>
          <p:cNvSpPr/>
          <p:nvPr/>
        </p:nvSpPr>
        <p:spPr>
          <a:xfrm>
            <a:off x="3244" y="3573016"/>
            <a:ext cx="6961578" cy="1188132"/>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oAutofit/>
          </a:bodyPr>
          <a:lstStyle/>
          <a:p>
            <a:r>
              <a:rPr lang="en-US" sz="2600" dirty="0">
                <a:solidFill>
                  <a:prstClr val="white"/>
                </a:solidFill>
                <a:latin typeface="Arial Black"/>
                <a:ea typeface="+mj-ea"/>
                <a:cs typeface="+mj-cs"/>
              </a:rPr>
              <a:t>ACHIEVING FINANCIAL GOALS</a:t>
            </a:r>
            <a:endParaRPr lang="en-US" dirty="0" smtClean="0"/>
          </a:p>
        </p:txBody>
      </p:sp>
    </p:spTree>
    <p:extLst>
      <p:ext uri="{BB962C8B-B14F-4D97-AF65-F5344CB8AC3E}">
        <p14:creationId xmlns:p14="http://schemas.microsoft.com/office/powerpoint/2010/main" val="280905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DEFINING </a:t>
            </a:r>
            <a:r>
              <a:rPr lang="en-US" sz="2800" dirty="0" smtClean="0">
                <a:solidFill>
                  <a:schemeClr val="tx2"/>
                </a:solidFill>
              </a:rPr>
              <a:t>A FINANCIAL GOAL</a:t>
            </a:r>
            <a:endParaRPr lang="en-US" sz="2800" dirty="0">
              <a:solidFill>
                <a:schemeClr val="tx2"/>
              </a:solidFill>
            </a:endParaRPr>
          </a:p>
        </p:txBody>
      </p:sp>
      <p:sp>
        <p:nvSpPr>
          <p:cNvPr id="25" name="Rectangle 24"/>
          <p:cNvSpPr/>
          <p:nvPr/>
        </p:nvSpPr>
        <p:spPr>
          <a:xfrm>
            <a:off x="1116579" y="2188385"/>
            <a:ext cx="2056867" cy="2056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z="1600" dirty="0" smtClean="0"/>
          </a:p>
        </p:txBody>
      </p:sp>
      <p:sp>
        <p:nvSpPr>
          <p:cNvPr id="1030" name="Rectangle 1029"/>
          <p:cNvSpPr/>
          <p:nvPr/>
        </p:nvSpPr>
        <p:spPr>
          <a:xfrm>
            <a:off x="1227530" y="3419978"/>
            <a:ext cx="1867786" cy="584775"/>
          </a:xfrm>
          <a:prstGeom prst="rect">
            <a:avLst/>
          </a:prstGeom>
        </p:spPr>
        <p:txBody>
          <a:bodyPr wrap="square">
            <a:spAutoFit/>
          </a:bodyPr>
          <a:lstStyle/>
          <a:p>
            <a:pPr algn="ctr"/>
            <a:r>
              <a:rPr lang="en-US" sz="1600" b="1" dirty="0">
                <a:solidFill>
                  <a:schemeClr val="bg1"/>
                </a:solidFill>
              </a:rPr>
              <a:t>What you are saving </a:t>
            </a:r>
            <a:r>
              <a:rPr lang="en-US" sz="1600" b="1" dirty="0" smtClean="0">
                <a:solidFill>
                  <a:schemeClr val="bg1"/>
                </a:solidFill>
              </a:rPr>
              <a:t>for?</a:t>
            </a:r>
            <a:endParaRPr lang="en-US" sz="1600" b="1" dirty="0">
              <a:solidFill>
                <a:schemeClr val="bg1"/>
              </a:solidFill>
            </a:endParaRPr>
          </a:p>
        </p:txBody>
      </p:sp>
      <p:sp>
        <p:nvSpPr>
          <p:cNvPr id="39" name="Rectangle 38"/>
          <p:cNvSpPr/>
          <p:nvPr/>
        </p:nvSpPr>
        <p:spPr>
          <a:xfrm>
            <a:off x="3686442" y="2188386"/>
            <a:ext cx="2056867" cy="2056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z="1600" dirty="0" smtClean="0"/>
          </a:p>
        </p:txBody>
      </p:sp>
      <p:grpSp>
        <p:nvGrpSpPr>
          <p:cNvPr id="21" name="Group 20"/>
          <p:cNvGrpSpPr/>
          <p:nvPr/>
        </p:nvGrpSpPr>
        <p:grpSpPr>
          <a:xfrm>
            <a:off x="4297362" y="2473815"/>
            <a:ext cx="835025" cy="836492"/>
            <a:chOff x="762000" y="3511550"/>
            <a:chExt cx="903288" cy="904875"/>
          </a:xfrm>
          <a:solidFill>
            <a:srgbClr val="05C3DE"/>
          </a:solidFill>
        </p:grpSpPr>
        <p:sp>
          <p:nvSpPr>
            <p:cNvPr id="10" name="Freeform 9"/>
            <p:cNvSpPr>
              <a:spLocks noEditPoints="1"/>
            </p:cNvSpPr>
            <p:nvPr/>
          </p:nvSpPr>
          <p:spPr bwMode="auto">
            <a:xfrm>
              <a:off x="762000" y="3511550"/>
              <a:ext cx="903288" cy="904875"/>
            </a:xfrm>
            <a:custGeom>
              <a:avLst/>
              <a:gdLst>
                <a:gd name="T0" fmla="*/ 79 w 80"/>
                <a:gd name="T1" fmla="*/ 5 h 80"/>
                <a:gd name="T2" fmla="*/ 67 w 80"/>
                <a:gd name="T3" fmla="*/ 5 h 80"/>
                <a:gd name="T4" fmla="*/ 67 w 80"/>
                <a:gd name="T5" fmla="*/ 1 h 80"/>
                <a:gd name="T6" fmla="*/ 66 w 80"/>
                <a:gd name="T7" fmla="*/ 0 h 80"/>
                <a:gd name="T8" fmla="*/ 55 w 80"/>
                <a:gd name="T9" fmla="*/ 0 h 80"/>
                <a:gd name="T10" fmla="*/ 54 w 80"/>
                <a:gd name="T11" fmla="*/ 1 h 80"/>
                <a:gd name="T12" fmla="*/ 54 w 80"/>
                <a:gd name="T13" fmla="*/ 5 h 80"/>
                <a:gd name="T14" fmla="*/ 27 w 80"/>
                <a:gd name="T15" fmla="*/ 5 h 80"/>
                <a:gd name="T16" fmla="*/ 27 w 80"/>
                <a:gd name="T17" fmla="*/ 1 h 80"/>
                <a:gd name="T18" fmla="*/ 26 w 80"/>
                <a:gd name="T19" fmla="*/ 0 h 80"/>
                <a:gd name="T20" fmla="*/ 15 w 80"/>
                <a:gd name="T21" fmla="*/ 0 h 80"/>
                <a:gd name="T22" fmla="*/ 14 w 80"/>
                <a:gd name="T23" fmla="*/ 1 h 80"/>
                <a:gd name="T24" fmla="*/ 14 w 80"/>
                <a:gd name="T25" fmla="*/ 5 h 80"/>
                <a:gd name="T26" fmla="*/ 2 w 80"/>
                <a:gd name="T27" fmla="*/ 5 h 80"/>
                <a:gd name="T28" fmla="*/ 0 w 80"/>
                <a:gd name="T29" fmla="*/ 7 h 80"/>
                <a:gd name="T30" fmla="*/ 0 w 80"/>
                <a:gd name="T31" fmla="*/ 79 h 80"/>
                <a:gd name="T32" fmla="*/ 2 w 80"/>
                <a:gd name="T33" fmla="*/ 80 h 80"/>
                <a:gd name="T34" fmla="*/ 79 w 80"/>
                <a:gd name="T35" fmla="*/ 80 h 80"/>
                <a:gd name="T36" fmla="*/ 80 w 80"/>
                <a:gd name="T37" fmla="*/ 79 h 80"/>
                <a:gd name="T38" fmla="*/ 80 w 80"/>
                <a:gd name="T39" fmla="*/ 7 h 80"/>
                <a:gd name="T40" fmla="*/ 79 w 80"/>
                <a:gd name="T41" fmla="*/ 5 h 80"/>
                <a:gd name="T42" fmla="*/ 56 w 80"/>
                <a:gd name="T43" fmla="*/ 3 h 80"/>
                <a:gd name="T44" fmla="*/ 64 w 80"/>
                <a:gd name="T45" fmla="*/ 3 h 80"/>
                <a:gd name="T46" fmla="*/ 64 w 80"/>
                <a:gd name="T47" fmla="*/ 13 h 80"/>
                <a:gd name="T48" fmla="*/ 56 w 80"/>
                <a:gd name="T49" fmla="*/ 13 h 80"/>
                <a:gd name="T50" fmla="*/ 56 w 80"/>
                <a:gd name="T51" fmla="*/ 3 h 80"/>
                <a:gd name="T52" fmla="*/ 16 w 80"/>
                <a:gd name="T53" fmla="*/ 3 h 80"/>
                <a:gd name="T54" fmla="*/ 24 w 80"/>
                <a:gd name="T55" fmla="*/ 3 h 80"/>
                <a:gd name="T56" fmla="*/ 24 w 80"/>
                <a:gd name="T57" fmla="*/ 13 h 80"/>
                <a:gd name="T58" fmla="*/ 16 w 80"/>
                <a:gd name="T59" fmla="*/ 13 h 80"/>
                <a:gd name="T60" fmla="*/ 16 w 80"/>
                <a:gd name="T61" fmla="*/ 3 h 80"/>
                <a:gd name="T62" fmla="*/ 14 w 80"/>
                <a:gd name="T63" fmla="*/ 8 h 80"/>
                <a:gd name="T64" fmla="*/ 14 w 80"/>
                <a:gd name="T65" fmla="*/ 15 h 80"/>
                <a:gd name="T66" fmla="*/ 15 w 80"/>
                <a:gd name="T67" fmla="*/ 16 h 80"/>
                <a:gd name="T68" fmla="*/ 26 w 80"/>
                <a:gd name="T69" fmla="*/ 16 h 80"/>
                <a:gd name="T70" fmla="*/ 27 w 80"/>
                <a:gd name="T71" fmla="*/ 15 h 80"/>
                <a:gd name="T72" fmla="*/ 27 w 80"/>
                <a:gd name="T73" fmla="*/ 8 h 80"/>
                <a:gd name="T74" fmla="*/ 54 w 80"/>
                <a:gd name="T75" fmla="*/ 8 h 80"/>
                <a:gd name="T76" fmla="*/ 54 w 80"/>
                <a:gd name="T77" fmla="*/ 15 h 80"/>
                <a:gd name="T78" fmla="*/ 55 w 80"/>
                <a:gd name="T79" fmla="*/ 16 h 80"/>
                <a:gd name="T80" fmla="*/ 66 w 80"/>
                <a:gd name="T81" fmla="*/ 16 h 80"/>
                <a:gd name="T82" fmla="*/ 67 w 80"/>
                <a:gd name="T83" fmla="*/ 15 h 80"/>
                <a:gd name="T84" fmla="*/ 67 w 80"/>
                <a:gd name="T85" fmla="*/ 8 h 80"/>
                <a:gd name="T86" fmla="*/ 78 w 80"/>
                <a:gd name="T87" fmla="*/ 8 h 80"/>
                <a:gd name="T88" fmla="*/ 78 w 80"/>
                <a:gd name="T89" fmla="*/ 24 h 80"/>
                <a:gd name="T90" fmla="*/ 3 w 80"/>
                <a:gd name="T91" fmla="*/ 24 h 80"/>
                <a:gd name="T92" fmla="*/ 3 w 80"/>
                <a:gd name="T93" fmla="*/ 8 h 80"/>
                <a:gd name="T94" fmla="*/ 14 w 80"/>
                <a:gd name="T95" fmla="*/ 8 h 80"/>
                <a:gd name="T96" fmla="*/ 3 w 80"/>
                <a:gd name="T97" fmla="*/ 77 h 80"/>
                <a:gd name="T98" fmla="*/ 3 w 80"/>
                <a:gd name="T99" fmla="*/ 27 h 80"/>
                <a:gd name="T100" fmla="*/ 78 w 80"/>
                <a:gd name="T101" fmla="*/ 27 h 80"/>
                <a:gd name="T102" fmla="*/ 78 w 80"/>
                <a:gd name="T103" fmla="*/ 77 h 80"/>
                <a:gd name="T104" fmla="*/ 3 w 80"/>
                <a:gd name="T105" fmla="*/ 7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80">
                  <a:moveTo>
                    <a:pt x="79" y="5"/>
                  </a:moveTo>
                  <a:cubicBezTo>
                    <a:pt x="67" y="5"/>
                    <a:pt x="67" y="5"/>
                    <a:pt x="67" y="5"/>
                  </a:cubicBezTo>
                  <a:cubicBezTo>
                    <a:pt x="67" y="1"/>
                    <a:pt x="67" y="1"/>
                    <a:pt x="67" y="1"/>
                  </a:cubicBezTo>
                  <a:cubicBezTo>
                    <a:pt x="67" y="1"/>
                    <a:pt x="66" y="0"/>
                    <a:pt x="66" y="0"/>
                  </a:cubicBezTo>
                  <a:cubicBezTo>
                    <a:pt x="55" y="0"/>
                    <a:pt x="55" y="0"/>
                    <a:pt x="55" y="0"/>
                  </a:cubicBezTo>
                  <a:cubicBezTo>
                    <a:pt x="54" y="0"/>
                    <a:pt x="54" y="1"/>
                    <a:pt x="54" y="1"/>
                  </a:cubicBezTo>
                  <a:cubicBezTo>
                    <a:pt x="54" y="5"/>
                    <a:pt x="54" y="5"/>
                    <a:pt x="54" y="5"/>
                  </a:cubicBezTo>
                  <a:cubicBezTo>
                    <a:pt x="27" y="5"/>
                    <a:pt x="27" y="5"/>
                    <a:pt x="27" y="5"/>
                  </a:cubicBezTo>
                  <a:cubicBezTo>
                    <a:pt x="27" y="1"/>
                    <a:pt x="27" y="1"/>
                    <a:pt x="27" y="1"/>
                  </a:cubicBezTo>
                  <a:cubicBezTo>
                    <a:pt x="27" y="1"/>
                    <a:pt x="26" y="0"/>
                    <a:pt x="26" y="0"/>
                  </a:cubicBezTo>
                  <a:cubicBezTo>
                    <a:pt x="15" y="0"/>
                    <a:pt x="15" y="0"/>
                    <a:pt x="15" y="0"/>
                  </a:cubicBezTo>
                  <a:cubicBezTo>
                    <a:pt x="14" y="0"/>
                    <a:pt x="14" y="1"/>
                    <a:pt x="14" y="1"/>
                  </a:cubicBezTo>
                  <a:cubicBezTo>
                    <a:pt x="14" y="5"/>
                    <a:pt x="14" y="5"/>
                    <a:pt x="14" y="5"/>
                  </a:cubicBezTo>
                  <a:cubicBezTo>
                    <a:pt x="2" y="5"/>
                    <a:pt x="2" y="5"/>
                    <a:pt x="2" y="5"/>
                  </a:cubicBezTo>
                  <a:cubicBezTo>
                    <a:pt x="1" y="5"/>
                    <a:pt x="0" y="6"/>
                    <a:pt x="0" y="7"/>
                  </a:cubicBezTo>
                  <a:cubicBezTo>
                    <a:pt x="0" y="79"/>
                    <a:pt x="0" y="79"/>
                    <a:pt x="0" y="79"/>
                  </a:cubicBezTo>
                  <a:cubicBezTo>
                    <a:pt x="0" y="79"/>
                    <a:pt x="1" y="80"/>
                    <a:pt x="2" y="80"/>
                  </a:cubicBezTo>
                  <a:cubicBezTo>
                    <a:pt x="79" y="80"/>
                    <a:pt x="79" y="80"/>
                    <a:pt x="79" y="80"/>
                  </a:cubicBezTo>
                  <a:cubicBezTo>
                    <a:pt x="80" y="80"/>
                    <a:pt x="80" y="79"/>
                    <a:pt x="80" y="79"/>
                  </a:cubicBezTo>
                  <a:cubicBezTo>
                    <a:pt x="80" y="7"/>
                    <a:pt x="80" y="7"/>
                    <a:pt x="80" y="7"/>
                  </a:cubicBezTo>
                  <a:cubicBezTo>
                    <a:pt x="80" y="6"/>
                    <a:pt x="80" y="5"/>
                    <a:pt x="79" y="5"/>
                  </a:cubicBezTo>
                  <a:close/>
                  <a:moveTo>
                    <a:pt x="56" y="3"/>
                  </a:moveTo>
                  <a:cubicBezTo>
                    <a:pt x="64" y="3"/>
                    <a:pt x="64" y="3"/>
                    <a:pt x="64" y="3"/>
                  </a:cubicBezTo>
                  <a:cubicBezTo>
                    <a:pt x="64" y="13"/>
                    <a:pt x="64" y="13"/>
                    <a:pt x="64" y="13"/>
                  </a:cubicBezTo>
                  <a:cubicBezTo>
                    <a:pt x="56" y="13"/>
                    <a:pt x="56" y="13"/>
                    <a:pt x="56" y="13"/>
                  </a:cubicBezTo>
                  <a:lnTo>
                    <a:pt x="56" y="3"/>
                  </a:lnTo>
                  <a:close/>
                  <a:moveTo>
                    <a:pt x="16" y="3"/>
                  </a:moveTo>
                  <a:cubicBezTo>
                    <a:pt x="24" y="3"/>
                    <a:pt x="24" y="3"/>
                    <a:pt x="24" y="3"/>
                  </a:cubicBezTo>
                  <a:cubicBezTo>
                    <a:pt x="24" y="13"/>
                    <a:pt x="24" y="13"/>
                    <a:pt x="24" y="13"/>
                  </a:cubicBezTo>
                  <a:cubicBezTo>
                    <a:pt x="16" y="13"/>
                    <a:pt x="16" y="13"/>
                    <a:pt x="16" y="13"/>
                  </a:cubicBezTo>
                  <a:lnTo>
                    <a:pt x="16" y="3"/>
                  </a:lnTo>
                  <a:close/>
                  <a:moveTo>
                    <a:pt x="14" y="8"/>
                  </a:moveTo>
                  <a:cubicBezTo>
                    <a:pt x="14" y="15"/>
                    <a:pt x="14" y="15"/>
                    <a:pt x="14" y="15"/>
                  </a:cubicBezTo>
                  <a:cubicBezTo>
                    <a:pt x="14" y="15"/>
                    <a:pt x="14" y="16"/>
                    <a:pt x="15" y="16"/>
                  </a:cubicBezTo>
                  <a:cubicBezTo>
                    <a:pt x="26" y="16"/>
                    <a:pt x="26" y="16"/>
                    <a:pt x="26" y="16"/>
                  </a:cubicBezTo>
                  <a:cubicBezTo>
                    <a:pt x="26" y="16"/>
                    <a:pt x="27" y="15"/>
                    <a:pt x="27" y="15"/>
                  </a:cubicBezTo>
                  <a:cubicBezTo>
                    <a:pt x="27" y="8"/>
                    <a:pt x="27" y="8"/>
                    <a:pt x="27" y="8"/>
                  </a:cubicBezTo>
                  <a:cubicBezTo>
                    <a:pt x="54" y="8"/>
                    <a:pt x="54" y="8"/>
                    <a:pt x="54" y="8"/>
                  </a:cubicBezTo>
                  <a:cubicBezTo>
                    <a:pt x="54" y="15"/>
                    <a:pt x="54" y="15"/>
                    <a:pt x="54" y="15"/>
                  </a:cubicBezTo>
                  <a:cubicBezTo>
                    <a:pt x="54" y="15"/>
                    <a:pt x="54" y="16"/>
                    <a:pt x="55" y="16"/>
                  </a:cubicBezTo>
                  <a:cubicBezTo>
                    <a:pt x="66" y="16"/>
                    <a:pt x="66" y="16"/>
                    <a:pt x="66" y="16"/>
                  </a:cubicBezTo>
                  <a:cubicBezTo>
                    <a:pt x="66" y="16"/>
                    <a:pt x="67" y="15"/>
                    <a:pt x="67" y="15"/>
                  </a:cubicBezTo>
                  <a:cubicBezTo>
                    <a:pt x="67" y="8"/>
                    <a:pt x="67" y="8"/>
                    <a:pt x="67" y="8"/>
                  </a:cubicBezTo>
                  <a:cubicBezTo>
                    <a:pt x="78" y="8"/>
                    <a:pt x="78" y="8"/>
                    <a:pt x="78" y="8"/>
                  </a:cubicBezTo>
                  <a:cubicBezTo>
                    <a:pt x="78" y="24"/>
                    <a:pt x="78" y="24"/>
                    <a:pt x="78" y="24"/>
                  </a:cubicBezTo>
                  <a:cubicBezTo>
                    <a:pt x="3" y="24"/>
                    <a:pt x="3" y="24"/>
                    <a:pt x="3" y="24"/>
                  </a:cubicBezTo>
                  <a:cubicBezTo>
                    <a:pt x="3" y="8"/>
                    <a:pt x="3" y="8"/>
                    <a:pt x="3" y="8"/>
                  </a:cubicBezTo>
                  <a:lnTo>
                    <a:pt x="14" y="8"/>
                  </a:lnTo>
                  <a:close/>
                  <a:moveTo>
                    <a:pt x="3" y="77"/>
                  </a:moveTo>
                  <a:cubicBezTo>
                    <a:pt x="3" y="27"/>
                    <a:pt x="3" y="27"/>
                    <a:pt x="3" y="27"/>
                  </a:cubicBezTo>
                  <a:cubicBezTo>
                    <a:pt x="78" y="27"/>
                    <a:pt x="78" y="27"/>
                    <a:pt x="78" y="27"/>
                  </a:cubicBezTo>
                  <a:cubicBezTo>
                    <a:pt x="78" y="77"/>
                    <a:pt x="78" y="77"/>
                    <a:pt x="78" y="77"/>
                  </a:cubicBezTo>
                  <a:lnTo>
                    <a:pt x="3" y="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 name="Freeform 10"/>
            <p:cNvSpPr>
              <a:spLocks noEditPoints="1"/>
            </p:cNvSpPr>
            <p:nvPr/>
          </p:nvSpPr>
          <p:spPr bwMode="auto">
            <a:xfrm>
              <a:off x="841375" y="3851275"/>
              <a:ext cx="755650" cy="485775"/>
            </a:xfrm>
            <a:custGeom>
              <a:avLst/>
              <a:gdLst>
                <a:gd name="T0" fmla="*/ 67 w 67"/>
                <a:gd name="T1" fmla="*/ 9 h 43"/>
                <a:gd name="T2" fmla="*/ 52 w 67"/>
                <a:gd name="T3" fmla="*/ 7 h 43"/>
                <a:gd name="T4" fmla="*/ 51 w 67"/>
                <a:gd name="T5" fmla="*/ 0 h 43"/>
                <a:gd name="T6" fmla="*/ 49 w 67"/>
                <a:gd name="T7" fmla="*/ 7 h 43"/>
                <a:gd name="T8" fmla="*/ 33 w 67"/>
                <a:gd name="T9" fmla="*/ 2 h 43"/>
                <a:gd name="T10" fmla="*/ 31 w 67"/>
                <a:gd name="T11" fmla="*/ 2 h 43"/>
                <a:gd name="T12" fmla="*/ 15 w 67"/>
                <a:gd name="T13" fmla="*/ 7 h 43"/>
                <a:gd name="T14" fmla="*/ 13 w 67"/>
                <a:gd name="T15" fmla="*/ 0 h 43"/>
                <a:gd name="T16" fmla="*/ 12 w 67"/>
                <a:gd name="T17" fmla="*/ 7 h 43"/>
                <a:gd name="T18" fmla="*/ 0 w 67"/>
                <a:gd name="T19" fmla="*/ 9 h 43"/>
                <a:gd name="T20" fmla="*/ 12 w 67"/>
                <a:gd name="T21" fmla="*/ 10 h 43"/>
                <a:gd name="T22" fmla="*/ 1 w 67"/>
                <a:gd name="T23" fmla="*/ 21 h 43"/>
                <a:gd name="T24" fmla="*/ 1 w 67"/>
                <a:gd name="T25" fmla="*/ 23 h 43"/>
                <a:gd name="T26" fmla="*/ 12 w 67"/>
                <a:gd name="T27" fmla="*/ 34 h 43"/>
                <a:gd name="T28" fmla="*/ 0 w 67"/>
                <a:gd name="T29" fmla="*/ 35 h 43"/>
                <a:gd name="T30" fmla="*/ 12 w 67"/>
                <a:gd name="T31" fmla="*/ 37 h 43"/>
                <a:gd name="T32" fmla="*/ 13 w 67"/>
                <a:gd name="T33" fmla="*/ 43 h 43"/>
                <a:gd name="T34" fmla="*/ 15 w 67"/>
                <a:gd name="T35" fmla="*/ 37 h 43"/>
                <a:gd name="T36" fmla="*/ 31 w 67"/>
                <a:gd name="T37" fmla="*/ 42 h 43"/>
                <a:gd name="T38" fmla="*/ 33 w 67"/>
                <a:gd name="T39" fmla="*/ 42 h 43"/>
                <a:gd name="T40" fmla="*/ 49 w 67"/>
                <a:gd name="T41" fmla="*/ 37 h 43"/>
                <a:gd name="T42" fmla="*/ 51 w 67"/>
                <a:gd name="T43" fmla="*/ 43 h 43"/>
                <a:gd name="T44" fmla="*/ 52 w 67"/>
                <a:gd name="T45" fmla="*/ 37 h 43"/>
                <a:gd name="T46" fmla="*/ 67 w 67"/>
                <a:gd name="T47" fmla="*/ 35 h 43"/>
                <a:gd name="T48" fmla="*/ 52 w 67"/>
                <a:gd name="T49" fmla="*/ 34 h 43"/>
                <a:gd name="T50" fmla="*/ 65 w 67"/>
                <a:gd name="T51" fmla="*/ 23 h 43"/>
                <a:gd name="T52" fmla="*/ 65 w 67"/>
                <a:gd name="T53" fmla="*/ 21 h 43"/>
                <a:gd name="T54" fmla="*/ 52 w 67"/>
                <a:gd name="T55" fmla="*/ 10 h 43"/>
                <a:gd name="T56" fmla="*/ 15 w 67"/>
                <a:gd name="T57" fmla="*/ 10 h 43"/>
                <a:gd name="T58" fmla="*/ 31 w 67"/>
                <a:gd name="T59" fmla="*/ 21 h 43"/>
                <a:gd name="T60" fmla="*/ 15 w 67"/>
                <a:gd name="T61" fmla="*/ 10 h 43"/>
                <a:gd name="T62" fmla="*/ 15 w 67"/>
                <a:gd name="T63" fmla="*/ 23 h 43"/>
                <a:gd name="T64" fmla="*/ 31 w 67"/>
                <a:gd name="T65" fmla="*/ 34 h 43"/>
                <a:gd name="T66" fmla="*/ 49 w 67"/>
                <a:gd name="T67" fmla="*/ 34 h 43"/>
                <a:gd name="T68" fmla="*/ 33 w 67"/>
                <a:gd name="T69" fmla="*/ 23 h 43"/>
                <a:gd name="T70" fmla="*/ 49 w 67"/>
                <a:gd name="T71" fmla="*/ 34 h 43"/>
                <a:gd name="T72" fmla="*/ 33 w 67"/>
                <a:gd name="T73" fmla="*/ 21 h 43"/>
                <a:gd name="T74" fmla="*/ 49 w 67"/>
                <a:gd name="T75"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43">
                  <a:moveTo>
                    <a:pt x="65" y="10"/>
                  </a:moveTo>
                  <a:cubicBezTo>
                    <a:pt x="66" y="10"/>
                    <a:pt x="67" y="9"/>
                    <a:pt x="67" y="9"/>
                  </a:cubicBezTo>
                  <a:cubicBezTo>
                    <a:pt x="67" y="8"/>
                    <a:pt x="66" y="7"/>
                    <a:pt x="65" y="7"/>
                  </a:cubicBezTo>
                  <a:cubicBezTo>
                    <a:pt x="52" y="7"/>
                    <a:pt x="52" y="7"/>
                    <a:pt x="52" y="7"/>
                  </a:cubicBezTo>
                  <a:cubicBezTo>
                    <a:pt x="52" y="2"/>
                    <a:pt x="52" y="2"/>
                    <a:pt x="52" y="2"/>
                  </a:cubicBezTo>
                  <a:cubicBezTo>
                    <a:pt x="52" y="1"/>
                    <a:pt x="51" y="0"/>
                    <a:pt x="51" y="0"/>
                  </a:cubicBezTo>
                  <a:cubicBezTo>
                    <a:pt x="50" y="0"/>
                    <a:pt x="49" y="1"/>
                    <a:pt x="49" y="2"/>
                  </a:cubicBezTo>
                  <a:cubicBezTo>
                    <a:pt x="49" y="7"/>
                    <a:pt x="49" y="7"/>
                    <a:pt x="49" y="7"/>
                  </a:cubicBezTo>
                  <a:cubicBezTo>
                    <a:pt x="33" y="7"/>
                    <a:pt x="33" y="7"/>
                    <a:pt x="33" y="7"/>
                  </a:cubicBezTo>
                  <a:cubicBezTo>
                    <a:pt x="33" y="2"/>
                    <a:pt x="33" y="2"/>
                    <a:pt x="33" y="2"/>
                  </a:cubicBezTo>
                  <a:cubicBezTo>
                    <a:pt x="33" y="1"/>
                    <a:pt x="33" y="0"/>
                    <a:pt x="32" y="0"/>
                  </a:cubicBezTo>
                  <a:cubicBezTo>
                    <a:pt x="31" y="0"/>
                    <a:pt x="31" y="1"/>
                    <a:pt x="31" y="2"/>
                  </a:cubicBezTo>
                  <a:cubicBezTo>
                    <a:pt x="31" y="7"/>
                    <a:pt x="31" y="7"/>
                    <a:pt x="31" y="7"/>
                  </a:cubicBezTo>
                  <a:cubicBezTo>
                    <a:pt x="15" y="7"/>
                    <a:pt x="15" y="7"/>
                    <a:pt x="15" y="7"/>
                  </a:cubicBezTo>
                  <a:cubicBezTo>
                    <a:pt x="15" y="2"/>
                    <a:pt x="15" y="2"/>
                    <a:pt x="15" y="2"/>
                  </a:cubicBezTo>
                  <a:cubicBezTo>
                    <a:pt x="15" y="1"/>
                    <a:pt x="14" y="0"/>
                    <a:pt x="13" y="0"/>
                  </a:cubicBezTo>
                  <a:cubicBezTo>
                    <a:pt x="13" y="0"/>
                    <a:pt x="12" y="1"/>
                    <a:pt x="12" y="2"/>
                  </a:cubicBezTo>
                  <a:cubicBezTo>
                    <a:pt x="12" y="7"/>
                    <a:pt x="12" y="7"/>
                    <a:pt x="12" y="7"/>
                  </a:cubicBezTo>
                  <a:cubicBezTo>
                    <a:pt x="1" y="7"/>
                    <a:pt x="1" y="7"/>
                    <a:pt x="1" y="7"/>
                  </a:cubicBezTo>
                  <a:cubicBezTo>
                    <a:pt x="1" y="7"/>
                    <a:pt x="0" y="8"/>
                    <a:pt x="0" y="9"/>
                  </a:cubicBezTo>
                  <a:cubicBezTo>
                    <a:pt x="0" y="9"/>
                    <a:pt x="1" y="10"/>
                    <a:pt x="1" y="10"/>
                  </a:cubicBezTo>
                  <a:cubicBezTo>
                    <a:pt x="12" y="10"/>
                    <a:pt x="12" y="10"/>
                    <a:pt x="12" y="10"/>
                  </a:cubicBezTo>
                  <a:cubicBezTo>
                    <a:pt x="12" y="21"/>
                    <a:pt x="12" y="21"/>
                    <a:pt x="12" y="21"/>
                  </a:cubicBezTo>
                  <a:cubicBezTo>
                    <a:pt x="1" y="21"/>
                    <a:pt x="1" y="21"/>
                    <a:pt x="1" y="21"/>
                  </a:cubicBezTo>
                  <a:cubicBezTo>
                    <a:pt x="1" y="21"/>
                    <a:pt x="0" y="21"/>
                    <a:pt x="0" y="22"/>
                  </a:cubicBezTo>
                  <a:cubicBezTo>
                    <a:pt x="0" y="23"/>
                    <a:pt x="1" y="23"/>
                    <a:pt x="1" y="23"/>
                  </a:cubicBezTo>
                  <a:cubicBezTo>
                    <a:pt x="12" y="23"/>
                    <a:pt x="12" y="23"/>
                    <a:pt x="12" y="23"/>
                  </a:cubicBezTo>
                  <a:cubicBezTo>
                    <a:pt x="12" y="34"/>
                    <a:pt x="12" y="34"/>
                    <a:pt x="12" y="34"/>
                  </a:cubicBezTo>
                  <a:cubicBezTo>
                    <a:pt x="1" y="34"/>
                    <a:pt x="1" y="34"/>
                    <a:pt x="1" y="34"/>
                  </a:cubicBezTo>
                  <a:cubicBezTo>
                    <a:pt x="1" y="34"/>
                    <a:pt x="0" y="35"/>
                    <a:pt x="0" y="35"/>
                  </a:cubicBezTo>
                  <a:cubicBezTo>
                    <a:pt x="0" y="36"/>
                    <a:pt x="1" y="37"/>
                    <a:pt x="1" y="37"/>
                  </a:cubicBezTo>
                  <a:cubicBezTo>
                    <a:pt x="12" y="37"/>
                    <a:pt x="12" y="37"/>
                    <a:pt x="12" y="37"/>
                  </a:cubicBezTo>
                  <a:cubicBezTo>
                    <a:pt x="12" y="42"/>
                    <a:pt x="12" y="42"/>
                    <a:pt x="12" y="42"/>
                  </a:cubicBezTo>
                  <a:cubicBezTo>
                    <a:pt x="12" y="43"/>
                    <a:pt x="13" y="43"/>
                    <a:pt x="13" y="43"/>
                  </a:cubicBezTo>
                  <a:cubicBezTo>
                    <a:pt x="14" y="43"/>
                    <a:pt x="15" y="43"/>
                    <a:pt x="15" y="42"/>
                  </a:cubicBezTo>
                  <a:cubicBezTo>
                    <a:pt x="15" y="37"/>
                    <a:pt x="15" y="37"/>
                    <a:pt x="15" y="37"/>
                  </a:cubicBezTo>
                  <a:cubicBezTo>
                    <a:pt x="31" y="37"/>
                    <a:pt x="31" y="37"/>
                    <a:pt x="31" y="37"/>
                  </a:cubicBezTo>
                  <a:cubicBezTo>
                    <a:pt x="31" y="42"/>
                    <a:pt x="31" y="42"/>
                    <a:pt x="31" y="42"/>
                  </a:cubicBezTo>
                  <a:cubicBezTo>
                    <a:pt x="31" y="43"/>
                    <a:pt x="31" y="43"/>
                    <a:pt x="32" y="43"/>
                  </a:cubicBezTo>
                  <a:cubicBezTo>
                    <a:pt x="33" y="43"/>
                    <a:pt x="33" y="43"/>
                    <a:pt x="33" y="42"/>
                  </a:cubicBezTo>
                  <a:cubicBezTo>
                    <a:pt x="33" y="37"/>
                    <a:pt x="33" y="37"/>
                    <a:pt x="33" y="37"/>
                  </a:cubicBezTo>
                  <a:cubicBezTo>
                    <a:pt x="49" y="37"/>
                    <a:pt x="49" y="37"/>
                    <a:pt x="49" y="37"/>
                  </a:cubicBezTo>
                  <a:cubicBezTo>
                    <a:pt x="49" y="42"/>
                    <a:pt x="49" y="42"/>
                    <a:pt x="49" y="42"/>
                  </a:cubicBezTo>
                  <a:cubicBezTo>
                    <a:pt x="49" y="43"/>
                    <a:pt x="50" y="43"/>
                    <a:pt x="51" y="43"/>
                  </a:cubicBezTo>
                  <a:cubicBezTo>
                    <a:pt x="51" y="43"/>
                    <a:pt x="52" y="43"/>
                    <a:pt x="52" y="42"/>
                  </a:cubicBezTo>
                  <a:cubicBezTo>
                    <a:pt x="52" y="37"/>
                    <a:pt x="52" y="37"/>
                    <a:pt x="52" y="37"/>
                  </a:cubicBezTo>
                  <a:cubicBezTo>
                    <a:pt x="65" y="37"/>
                    <a:pt x="65" y="37"/>
                    <a:pt x="65" y="37"/>
                  </a:cubicBezTo>
                  <a:cubicBezTo>
                    <a:pt x="66" y="37"/>
                    <a:pt x="67" y="36"/>
                    <a:pt x="67" y="35"/>
                  </a:cubicBezTo>
                  <a:cubicBezTo>
                    <a:pt x="67" y="35"/>
                    <a:pt x="66" y="34"/>
                    <a:pt x="65" y="34"/>
                  </a:cubicBezTo>
                  <a:cubicBezTo>
                    <a:pt x="52" y="34"/>
                    <a:pt x="52" y="34"/>
                    <a:pt x="52" y="34"/>
                  </a:cubicBezTo>
                  <a:cubicBezTo>
                    <a:pt x="52" y="23"/>
                    <a:pt x="52" y="23"/>
                    <a:pt x="52" y="23"/>
                  </a:cubicBezTo>
                  <a:cubicBezTo>
                    <a:pt x="65" y="23"/>
                    <a:pt x="65" y="23"/>
                    <a:pt x="65" y="23"/>
                  </a:cubicBezTo>
                  <a:cubicBezTo>
                    <a:pt x="66" y="23"/>
                    <a:pt x="67" y="23"/>
                    <a:pt x="67" y="22"/>
                  </a:cubicBezTo>
                  <a:cubicBezTo>
                    <a:pt x="67" y="21"/>
                    <a:pt x="66" y="21"/>
                    <a:pt x="65" y="21"/>
                  </a:cubicBezTo>
                  <a:cubicBezTo>
                    <a:pt x="52" y="21"/>
                    <a:pt x="52" y="21"/>
                    <a:pt x="52" y="21"/>
                  </a:cubicBezTo>
                  <a:cubicBezTo>
                    <a:pt x="52" y="10"/>
                    <a:pt x="52" y="10"/>
                    <a:pt x="52" y="10"/>
                  </a:cubicBezTo>
                  <a:lnTo>
                    <a:pt x="65" y="10"/>
                  </a:lnTo>
                  <a:close/>
                  <a:moveTo>
                    <a:pt x="15" y="10"/>
                  </a:moveTo>
                  <a:cubicBezTo>
                    <a:pt x="31" y="10"/>
                    <a:pt x="31" y="10"/>
                    <a:pt x="31" y="10"/>
                  </a:cubicBezTo>
                  <a:cubicBezTo>
                    <a:pt x="31" y="21"/>
                    <a:pt x="31" y="21"/>
                    <a:pt x="31" y="21"/>
                  </a:cubicBezTo>
                  <a:cubicBezTo>
                    <a:pt x="15" y="21"/>
                    <a:pt x="15" y="21"/>
                    <a:pt x="15" y="21"/>
                  </a:cubicBezTo>
                  <a:lnTo>
                    <a:pt x="15" y="10"/>
                  </a:lnTo>
                  <a:close/>
                  <a:moveTo>
                    <a:pt x="15" y="34"/>
                  </a:moveTo>
                  <a:cubicBezTo>
                    <a:pt x="15" y="23"/>
                    <a:pt x="15" y="23"/>
                    <a:pt x="15" y="23"/>
                  </a:cubicBezTo>
                  <a:cubicBezTo>
                    <a:pt x="31" y="23"/>
                    <a:pt x="31" y="23"/>
                    <a:pt x="31" y="23"/>
                  </a:cubicBezTo>
                  <a:cubicBezTo>
                    <a:pt x="31" y="34"/>
                    <a:pt x="31" y="34"/>
                    <a:pt x="31" y="34"/>
                  </a:cubicBezTo>
                  <a:lnTo>
                    <a:pt x="15" y="34"/>
                  </a:lnTo>
                  <a:close/>
                  <a:moveTo>
                    <a:pt x="49" y="34"/>
                  </a:moveTo>
                  <a:cubicBezTo>
                    <a:pt x="33" y="34"/>
                    <a:pt x="33" y="34"/>
                    <a:pt x="33" y="34"/>
                  </a:cubicBezTo>
                  <a:cubicBezTo>
                    <a:pt x="33" y="23"/>
                    <a:pt x="33" y="23"/>
                    <a:pt x="33" y="23"/>
                  </a:cubicBezTo>
                  <a:cubicBezTo>
                    <a:pt x="49" y="23"/>
                    <a:pt x="49" y="23"/>
                    <a:pt x="49" y="23"/>
                  </a:cubicBezTo>
                  <a:lnTo>
                    <a:pt x="49" y="34"/>
                  </a:lnTo>
                  <a:close/>
                  <a:moveTo>
                    <a:pt x="49" y="21"/>
                  </a:moveTo>
                  <a:cubicBezTo>
                    <a:pt x="33" y="21"/>
                    <a:pt x="33" y="21"/>
                    <a:pt x="33" y="21"/>
                  </a:cubicBezTo>
                  <a:cubicBezTo>
                    <a:pt x="33" y="10"/>
                    <a:pt x="33" y="10"/>
                    <a:pt x="33" y="10"/>
                  </a:cubicBezTo>
                  <a:cubicBezTo>
                    <a:pt x="49" y="10"/>
                    <a:pt x="49" y="10"/>
                    <a:pt x="49" y="10"/>
                  </a:cubicBezTo>
                  <a:lnTo>
                    <a:pt x="49"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sp>
        <p:nvSpPr>
          <p:cNvPr id="42" name="Rectangle 41"/>
          <p:cNvSpPr/>
          <p:nvPr/>
        </p:nvSpPr>
        <p:spPr>
          <a:xfrm>
            <a:off x="3786117" y="3439477"/>
            <a:ext cx="1867786" cy="584775"/>
          </a:xfrm>
          <a:prstGeom prst="rect">
            <a:avLst/>
          </a:prstGeom>
        </p:spPr>
        <p:txBody>
          <a:bodyPr wrap="square">
            <a:spAutoFit/>
          </a:bodyPr>
          <a:lstStyle/>
          <a:p>
            <a:pPr algn="ctr"/>
            <a:r>
              <a:rPr lang="en-US" sz="1600" b="1" dirty="0" smtClean="0">
                <a:solidFill>
                  <a:schemeClr val="bg1"/>
                </a:solidFill>
              </a:rPr>
              <a:t>When do you want to buy it?</a:t>
            </a:r>
            <a:endParaRPr lang="en-US" sz="1600" b="1" dirty="0">
              <a:solidFill>
                <a:schemeClr val="bg1"/>
              </a:solidFill>
            </a:endParaRPr>
          </a:p>
        </p:txBody>
      </p:sp>
      <p:sp>
        <p:nvSpPr>
          <p:cNvPr id="40" name="Rectangle 39"/>
          <p:cNvSpPr/>
          <p:nvPr/>
        </p:nvSpPr>
        <p:spPr>
          <a:xfrm>
            <a:off x="6256305" y="2188386"/>
            <a:ext cx="2056867" cy="2056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grpSp>
        <p:nvGrpSpPr>
          <p:cNvPr id="19" name="Group 18"/>
          <p:cNvGrpSpPr/>
          <p:nvPr/>
        </p:nvGrpSpPr>
        <p:grpSpPr>
          <a:xfrm>
            <a:off x="6940637" y="2512712"/>
            <a:ext cx="821840" cy="792954"/>
            <a:chOff x="1992313" y="4811713"/>
            <a:chExt cx="903287" cy="871538"/>
          </a:xfrm>
          <a:solidFill>
            <a:srgbClr val="05C3DE"/>
          </a:solidFill>
        </p:grpSpPr>
        <p:sp>
          <p:nvSpPr>
            <p:cNvPr id="6" name="Freeform 7"/>
            <p:cNvSpPr>
              <a:spLocks noEditPoints="1"/>
            </p:cNvSpPr>
            <p:nvPr/>
          </p:nvSpPr>
          <p:spPr bwMode="auto">
            <a:xfrm>
              <a:off x="1992313" y="4811713"/>
              <a:ext cx="508000" cy="871538"/>
            </a:xfrm>
            <a:custGeom>
              <a:avLst/>
              <a:gdLst>
                <a:gd name="T0" fmla="*/ 45 w 45"/>
                <a:gd name="T1" fmla="*/ 23 h 77"/>
                <a:gd name="T2" fmla="*/ 37 w 45"/>
                <a:gd name="T3" fmla="*/ 11 h 77"/>
                <a:gd name="T4" fmla="*/ 4 w 45"/>
                <a:gd name="T5" fmla="*/ 0 h 77"/>
                <a:gd name="T6" fmla="*/ 4 w 45"/>
                <a:gd name="T7" fmla="*/ 13 h 77"/>
                <a:gd name="T8" fmla="*/ 7 w 45"/>
                <a:gd name="T9" fmla="*/ 21 h 77"/>
                <a:gd name="T10" fmla="*/ 1 w 45"/>
                <a:gd name="T11" fmla="*/ 32 h 77"/>
                <a:gd name="T12" fmla="*/ 1 w 45"/>
                <a:gd name="T13" fmla="*/ 45 h 77"/>
                <a:gd name="T14" fmla="*/ 1 w 45"/>
                <a:gd name="T15" fmla="*/ 53 h 77"/>
                <a:gd name="T16" fmla="*/ 1 w 45"/>
                <a:gd name="T17" fmla="*/ 67 h 77"/>
                <a:gd name="T18" fmla="*/ 4 w 45"/>
                <a:gd name="T19" fmla="*/ 77 h 77"/>
                <a:gd name="T20" fmla="*/ 37 w 45"/>
                <a:gd name="T21" fmla="*/ 65 h 77"/>
                <a:gd name="T22" fmla="*/ 35 w 45"/>
                <a:gd name="T23" fmla="*/ 56 h 77"/>
                <a:gd name="T24" fmla="*/ 37 w 45"/>
                <a:gd name="T25" fmla="*/ 44 h 77"/>
                <a:gd name="T26" fmla="*/ 35 w 45"/>
                <a:gd name="T27" fmla="*/ 35 h 77"/>
                <a:gd name="T28" fmla="*/ 40 w 45"/>
                <a:gd name="T29" fmla="*/ 24 h 77"/>
                <a:gd name="T30" fmla="*/ 35 w 45"/>
                <a:gd name="T31" fmla="*/ 13 h 77"/>
                <a:gd name="T32" fmla="*/ 16 w 45"/>
                <a:gd name="T33" fmla="*/ 32 h 77"/>
                <a:gd name="T34" fmla="*/ 29 w 45"/>
                <a:gd name="T35" fmla="*/ 32 h 77"/>
                <a:gd name="T36" fmla="*/ 27 w 45"/>
                <a:gd name="T37" fmla="*/ 75 h 77"/>
                <a:gd name="T38" fmla="*/ 27 w 45"/>
                <a:gd name="T39" fmla="*/ 67 h 77"/>
                <a:gd name="T40" fmla="*/ 24 w 45"/>
                <a:gd name="T41" fmla="*/ 56 h 77"/>
                <a:gd name="T42" fmla="*/ 13 w 45"/>
                <a:gd name="T43" fmla="*/ 53 h 77"/>
                <a:gd name="T44" fmla="*/ 27 w 45"/>
                <a:gd name="T45" fmla="*/ 53 h 77"/>
                <a:gd name="T46" fmla="*/ 11 w 45"/>
                <a:gd name="T47" fmla="*/ 35 h 77"/>
                <a:gd name="T48" fmla="*/ 11 w 45"/>
                <a:gd name="T49" fmla="*/ 43 h 77"/>
                <a:gd name="T50" fmla="*/ 27 w 45"/>
                <a:gd name="T51" fmla="*/ 11 h 77"/>
                <a:gd name="T52" fmla="*/ 43 w 45"/>
                <a:gd name="T53" fmla="*/ 21 h 77"/>
                <a:gd name="T54" fmla="*/ 37 w 45"/>
                <a:gd name="T55" fmla="*/ 13 h 77"/>
                <a:gd name="T56" fmla="*/ 35 w 45"/>
                <a:gd name="T57" fmla="*/ 11 h 77"/>
                <a:gd name="T58" fmla="*/ 35 w 45"/>
                <a:gd name="T59" fmla="*/ 3 h 77"/>
                <a:gd name="T60" fmla="*/ 11 w 45"/>
                <a:gd name="T61" fmla="*/ 3 h 77"/>
                <a:gd name="T62" fmla="*/ 5 w 45"/>
                <a:gd name="T63" fmla="*/ 3 h 77"/>
                <a:gd name="T64" fmla="*/ 19 w 45"/>
                <a:gd name="T65" fmla="*/ 21 h 77"/>
                <a:gd name="T66" fmla="*/ 8 w 45"/>
                <a:gd name="T67" fmla="*/ 24 h 77"/>
                <a:gd name="T68" fmla="*/ 13 w 45"/>
                <a:gd name="T69" fmla="*/ 32 h 77"/>
                <a:gd name="T70" fmla="*/ 3 w 45"/>
                <a:gd name="T71" fmla="*/ 35 h 77"/>
                <a:gd name="T72" fmla="*/ 8 w 45"/>
                <a:gd name="T73" fmla="*/ 43 h 77"/>
                <a:gd name="T74" fmla="*/ 3 w 45"/>
                <a:gd name="T75" fmla="*/ 35 h 77"/>
                <a:gd name="T76" fmla="*/ 11 w 45"/>
                <a:gd name="T77" fmla="*/ 53 h 77"/>
                <a:gd name="T78" fmla="*/ 3 w 45"/>
                <a:gd name="T79" fmla="*/ 56 h 77"/>
                <a:gd name="T80" fmla="*/ 8 w 45"/>
                <a:gd name="T81" fmla="*/ 64 h 77"/>
                <a:gd name="T82" fmla="*/ 3 w 45"/>
                <a:gd name="T83" fmla="*/ 56 h 77"/>
                <a:gd name="T84" fmla="*/ 11 w 45"/>
                <a:gd name="T85" fmla="*/ 75 h 77"/>
                <a:gd name="T86" fmla="*/ 35 w 45"/>
                <a:gd name="T87" fmla="*/ 75 h 77"/>
                <a:gd name="T88" fmla="*/ 33 w 45"/>
                <a:gd name="T89" fmla="*/ 67 h 77"/>
                <a:gd name="T90" fmla="*/ 32 w 45"/>
                <a:gd name="T91" fmla="*/ 64 h 77"/>
                <a:gd name="T92" fmla="*/ 32 w 45"/>
                <a:gd name="T93" fmla="*/ 56 h 77"/>
                <a:gd name="T94" fmla="*/ 33 w 45"/>
                <a:gd name="T95" fmla="*/ 53 h 77"/>
                <a:gd name="T96" fmla="*/ 33 w 45"/>
                <a:gd name="T97" fmla="*/ 45 h 77"/>
                <a:gd name="T98" fmla="*/ 32 w 45"/>
                <a:gd name="T99" fmla="*/ 43 h 77"/>
                <a:gd name="T100" fmla="*/ 32 w 45"/>
                <a:gd name="T101" fmla="*/ 35 h 77"/>
                <a:gd name="T102" fmla="*/ 33 w 45"/>
                <a:gd name="T103" fmla="*/ 32 h 77"/>
                <a:gd name="T104" fmla="*/ 37 w 45"/>
                <a:gd name="T105"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 h="77">
                  <a:moveTo>
                    <a:pt x="40" y="24"/>
                  </a:moveTo>
                  <a:cubicBezTo>
                    <a:pt x="44" y="24"/>
                    <a:pt x="44" y="24"/>
                    <a:pt x="44" y="24"/>
                  </a:cubicBezTo>
                  <a:cubicBezTo>
                    <a:pt x="45" y="24"/>
                    <a:pt x="45" y="23"/>
                    <a:pt x="45" y="23"/>
                  </a:cubicBezTo>
                  <a:cubicBezTo>
                    <a:pt x="45" y="12"/>
                    <a:pt x="45" y="12"/>
                    <a:pt x="45" y="12"/>
                  </a:cubicBezTo>
                  <a:cubicBezTo>
                    <a:pt x="45" y="11"/>
                    <a:pt x="45" y="11"/>
                    <a:pt x="44" y="11"/>
                  </a:cubicBezTo>
                  <a:cubicBezTo>
                    <a:pt x="37" y="11"/>
                    <a:pt x="37" y="11"/>
                    <a:pt x="37" y="11"/>
                  </a:cubicBezTo>
                  <a:cubicBezTo>
                    <a:pt x="37" y="1"/>
                    <a:pt x="37" y="1"/>
                    <a:pt x="37" y="1"/>
                  </a:cubicBezTo>
                  <a:cubicBezTo>
                    <a:pt x="37" y="1"/>
                    <a:pt x="37" y="0"/>
                    <a:pt x="36" y="0"/>
                  </a:cubicBezTo>
                  <a:cubicBezTo>
                    <a:pt x="4" y="0"/>
                    <a:pt x="4" y="0"/>
                    <a:pt x="4" y="0"/>
                  </a:cubicBezTo>
                  <a:cubicBezTo>
                    <a:pt x="3" y="0"/>
                    <a:pt x="3" y="1"/>
                    <a:pt x="3" y="1"/>
                  </a:cubicBezTo>
                  <a:cubicBezTo>
                    <a:pt x="3" y="12"/>
                    <a:pt x="3" y="12"/>
                    <a:pt x="3" y="12"/>
                  </a:cubicBezTo>
                  <a:cubicBezTo>
                    <a:pt x="3" y="13"/>
                    <a:pt x="3" y="13"/>
                    <a:pt x="4" y="13"/>
                  </a:cubicBezTo>
                  <a:cubicBezTo>
                    <a:pt x="11" y="13"/>
                    <a:pt x="11" y="13"/>
                    <a:pt x="11" y="13"/>
                  </a:cubicBezTo>
                  <a:cubicBezTo>
                    <a:pt x="11" y="21"/>
                    <a:pt x="11" y="21"/>
                    <a:pt x="11" y="21"/>
                  </a:cubicBezTo>
                  <a:cubicBezTo>
                    <a:pt x="7" y="21"/>
                    <a:pt x="7" y="21"/>
                    <a:pt x="7" y="21"/>
                  </a:cubicBezTo>
                  <a:cubicBezTo>
                    <a:pt x="6" y="21"/>
                    <a:pt x="5" y="22"/>
                    <a:pt x="5" y="23"/>
                  </a:cubicBezTo>
                  <a:cubicBezTo>
                    <a:pt x="5" y="32"/>
                    <a:pt x="5" y="32"/>
                    <a:pt x="5" y="32"/>
                  </a:cubicBezTo>
                  <a:cubicBezTo>
                    <a:pt x="1" y="32"/>
                    <a:pt x="1" y="32"/>
                    <a:pt x="1" y="32"/>
                  </a:cubicBezTo>
                  <a:cubicBezTo>
                    <a:pt x="1" y="32"/>
                    <a:pt x="0" y="33"/>
                    <a:pt x="0" y="33"/>
                  </a:cubicBezTo>
                  <a:cubicBezTo>
                    <a:pt x="0" y="44"/>
                    <a:pt x="0" y="44"/>
                    <a:pt x="0" y="44"/>
                  </a:cubicBezTo>
                  <a:cubicBezTo>
                    <a:pt x="0" y="45"/>
                    <a:pt x="1" y="45"/>
                    <a:pt x="1" y="45"/>
                  </a:cubicBezTo>
                  <a:cubicBezTo>
                    <a:pt x="3" y="45"/>
                    <a:pt x="3" y="45"/>
                    <a:pt x="3" y="45"/>
                  </a:cubicBezTo>
                  <a:cubicBezTo>
                    <a:pt x="3" y="53"/>
                    <a:pt x="3" y="53"/>
                    <a:pt x="3" y="53"/>
                  </a:cubicBezTo>
                  <a:cubicBezTo>
                    <a:pt x="1" y="53"/>
                    <a:pt x="1" y="53"/>
                    <a:pt x="1" y="53"/>
                  </a:cubicBezTo>
                  <a:cubicBezTo>
                    <a:pt x="1" y="53"/>
                    <a:pt x="0" y="54"/>
                    <a:pt x="0" y="55"/>
                  </a:cubicBezTo>
                  <a:cubicBezTo>
                    <a:pt x="0" y="65"/>
                    <a:pt x="0" y="65"/>
                    <a:pt x="0" y="65"/>
                  </a:cubicBezTo>
                  <a:cubicBezTo>
                    <a:pt x="0" y="66"/>
                    <a:pt x="1" y="67"/>
                    <a:pt x="1" y="67"/>
                  </a:cubicBezTo>
                  <a:cubicBezTo>
                    <a:pt x="3" y="67"/>
                    <a:pt x="3" y="67"/>
                    <a:pt x="3" y="67"/>
                  </a:cubicBezTo>
                  <a:cubicBezTo>
                    <a:pt x="3" y="76"/>
                    <a:pt x="3" y="76"/>
                    <a:pt x="3" y="76"/>
                  </a:cubicBezTo>
                  <a:cubicBezTo>
                    <a:pt x="3" y="77"/>
                    <a:pt x="3" y="77"/>
                    <a:pt x="4" y="77"/>
                  </a:cubicBezTo>
                  <a:cubicBezTo>
                    <a:pt x="36" y="77"/>
                    <a:pt x="36" y="77"/>
                    <a:pt x="36" y="77"/>
                  </a:cubicBezTo>
                  <a:cubicBezTo>
                    <a:pt x="37" y="77"/>
                    <a:pt x="37" y="77"/>
                    <a:pt x="37" y="76"/>
                  </a:cubicBezTo>
                  <a:cubicBezTo>
                    <a:pt x="37" y="65"/>
                    <a:pt x="37" y="65"/>
                    <a:pt x="37" y="65"/>
                  </a:cubicBezTo>
                  <a:cubicBezTo>
                    <a:pt x="37" y="65"/>
                    <a:pt x="37" y="64"/>
                    <a:pt x="36" y="64"/>
                  </a:cubicBezTo>
                  <a:cubicBezTo>
                    <a:pt x="35" y="64"/>
                    <a:pt x="35" y="64"/>
                    <a:pt x="35" y="64"/>
                  </a:cubicBezTo>
                  <a:cubicBezTo>
                    <a:pt x="35" y="56"/>
                    <a:pt x="35" y="56"/>
                    <a:pt x="35" y="56"/>
                  </a:cubicBezTo>
                  <a:cubicBezTo>
                    <a:pt x="36" y="56"/>
                    <a:pt x="36" y="56"/>
                    <a:pt x="36" y="56"/>
                  </a:cubicBezTo>
                  <a:cubicBezTo>
                    <a:pt x="37" y="56"/>
                    <a:pt x="37" y="55"/>
                    <a:pt x="37" y="55"/>
                  </a:cubicBezTo>
                  <a:cubicBezTo>
                    <a:pt x="37" y="44"/>
                    <a:pt x="37" y="44"/>
                    <a:pt x="37" y="44"/>
                  </a:cubicBezTo>
                  <a:cubicBezTo>
                    <a:pt x="37" y="43"/>
                    <a:pt x="37" y="43"/>
                    <a:pt x="36" y="43"/>
                  </a:cubicBezTo>
                  <a:cubicBezTo>
                    <a:pt x="35" y="43"/>
                    <a:pt x="35" y="43"/>
                    <a:pt x="35" y="43"/>
                  </a:cubicBezTo>
                  <a:cubicBezTo>
                    <a:pt x="35" y="35"/>
                    <a:pt x="35" y="35"/>
                    <a:pt x="35" y="35"/>
                  </a:cubicBezTo>
                  <a:cubicBezTo>
                    <a:pt x="39" y="35"/>
                    <a:pt x="39" y="35"/>
                    <a:pt x="39" y="35"/>
                  </a:cubicBezTo>
                  <a:cubicBezTo>
                    <a:pt x="39" y="35"/>
                    <a:pt x="40" y="34"/>
                    <a:pt x="40" y="33"/>
                  </a:cubicBezTo>
                  <a:lnTo>
                    <a:pt x="40" y="24"/>
                  </a:lnTo>
                  <a:close/>
                  <a:moveTo>
                    <a:pt x="21" y="21"/>
                  </a:moveTo>
                  <a:cubicBezTo>
                    <a:pt x="21" y="13"/>
                    <a:pt x="21" y="13"/>
                    <a:pt x="21" y="13"/>
                  </a:cubicBezTo>
                  <a:cubicBezTo>
                    <a:pt x="35" y="13"/>
                    <a:pt x="35" y="13"/>
                    <a:pt x="35" y="13"/>
                  </a:cubicBezTo>
                  <a:cubicBezTo>
                    <a:pt x="35" y="21"/>
                    <a:pt x="35" y="21"/>
                    <a:pt x="35" y="21"/>
                  </a:cubicBezTo>
                  <a:lnTo>
                    <a:pt x="21" y="21"/>
                  </a:lnTo>
                  <a:close/>
                  <a:moveTo>
                    <a:pt x="16" y="32"/>
                  </a:moveTo>
                  <a:cubicBezTo>
                    <a:pt x="16" y="24"/>
                    <a:pt x="16" y="24"/>
                    <a:pt x="16" y="24"/>
                  </a:cubicBezTo>
                  <a:cubicBezTo>
                    <a:pt x="29" y="24"/>
                    <a:pt x="29" y="24"/>
                    <a:pt x="29" y="24"/>
                  </a:cubicBezTo>
                  <a:cubicBezTo>
                    <a:pt x="29" y="32"/>
                    <a:pt x="29" y="32"/>
                    <a:pt x="29" y="32"/>
                  </a:cubicBezTo>
                  <a:lnTo>
                    <a:pt x="16" y="32"/>
                  </a:lnTo>
                  <a:close/>
                  <a:moveTo>
                    <a:pt x="27" y="67"/>
                  </a:moveTo>
                  <a:cubicBezTo>
                    <a:pt x="27" y="75"/>
                    <a:pt x="27" y="75"/>
                    <a:pt x="27" y="75"/>
                  </a:cubicBezTo>
                  <a:cubicBezTo>
                    <a:pt x="13" y="75"/>
                    <a:pt x="13" y="75"/>
                    <a:pt x="13" y="75"/>
                  </a:cubicBezTo>
                  <a:cubicBezTo>
                    <a:pt x="13" y="67"/>
                    <a:pt x="13" y="67"/>
                    <a:pt x="13" y="67"/>
                  </a:cubicBezTo>
                  <a:lnTo>
                    <a:pt x="27" y="67"/>
                  </a:lnTo>
                  <a:close/>
                  <a:moveTo>
                    <a:pt x="11" y="64"/>
                  </a:moveTo>
                  <a:cubicBezTo>
                    <a:pt x="11" y="56"/>
                    <a:pt x="11" y="56"/>
                    <a:pt x="11" y="56"/>
                  </a:cubicBezTo>
                  <a:cubicBezTo>
                    <a:pt x="24" y="56"/>
                    <a:pt x="24" y="56"/>
                    <a:pt x="24" y="56"/>
                  </a:cubicBezTo>
                  <a:cubicBezTo>
                    <a:pt x="24" y="64"/>
                    <a:pt x="24" y="64"/>
                    <a:pt x="24" y="64"/>
                  </a:cubicBezTo>
                  <a:lnTo>
                    <a:pt x="11" y="64"/>
                  </a:lnTo>
                  <a:close/>
                  <a:moveTo>
                    <a:pt x="13" y="53"/>
                  </a:moveTo>
                  <a:cubicBezTo>
                    <a:pt x="13" y="45"/>
                    <a:pt x="13" y="45"/>
                    <a:pt x="13" y="45"/>
                  </a:cubicBezTo>
                  <a:cubicBezTo>
                    <a:pt x="27" y="45"/>
                    <a:pt x="27" y="45"/>
                    <a:pt x="27" y="45"/>
                  </a:cubicBezTo>
                  <a:cubicBezTo>
                    <a:pt x="27" y="53"/>
                    <a:pt x="27" y="53"/>
                    <a:pt x="27" y="53"/>
                  </a:cubicBezTo>
                  <a:lnTo>
                    <a:pt x="13" y="53"/>
                  </a:lnTo>
                  <a:close/>
                  <a:moveTo>
                    <a:pt x="11" y="43"/>
                  </a:moveTo>
                  <a:cubicBezTo>
                    <a:pt x="11" y="35"/>
                    <a:pt x="11" y="35"/>
                    <a:pt x="11" y="35"/>
                  </a:cubicBezTo>
                  <a:cubicBezTo>
                    <a:pt x="24" y="35"/>
                    <a:pt x="24" y="35"/>
                    <a:pt x="24" y="35"/>
                  </a:cubicBezTo>
                  <a:cubicBezTo>
                    <a:pt x="24" y="43"/>
                    <a:pt x="24" y="43"/>
                    <a:pt x="24" y="43"/>
                  </a:cubicBezTo>
                  <a:lnTo>
                    <a:pt x="11" y="43"/>
                  </a:lnTo>
                  <a:close/>
                  <a:moveTo>
                    <a:pt x="13" y="3"/>
                  </a:moveTo>
                  <a:cubicBezTo>
                    <a:pt x="27" y="3"/>
                    <a:pt x="27" y="3"/>
                    <a:pt x="27" y="3"/>
                  </a:cubicBezTo>
                  <a:cubicBezTo>
                    <a:pt x="27" y="11"/>
                    <a:pt x="27" y="11"/>
                    <a:pt x="27" y="11"/>
                  </a:cubicBezTo>
                  <a:cubicBezTo>
                    <a:pt x="13" y="11"/>
                    <a:pt x="13" y="11"/>
                    <a:pt x="13" y="11"/>
                  </a:cubicBezTo>
                  <a:lnTo>
                    <a:pt x="13" y="3"/>
                  </a:lnTo>
                  <a:close/>
                  <a:moveTo>
                    <a:pt x="43" y="21"/>
                  </a:moveTo>
                  <a:cubicBezTo>
                    <a:pt x="39" y="21"/>
                    <a:pt x="39" y="21"/>
                    <a:pt x="39" y="21"/>
                  </a:cubicBezTo>
                  <a:cubicBezTo>
                    <a:pt x="37" y="21"/>
                    <a:pt x="37" y="21"/>
                    <a:pt x="37" y="21"/>
                  </a:cubicBezTo>
                  <a:cubicBezTo>
                    <a:pt x="37" y="13"/>
                    <a:pt x="37" y="13"/>
                    <a:pt x="37" y="13"/>
                  </a:cubicBezTo>
                  <a:cubicBezTo>
                    <a:pt x="43" y="13"/>
                    <a:pt x="43" y="13"/>
                    <a:pt x="43" y="13"/>
                  </a:cubicBezTo>
                  <a:lnTo>
                    <a:pt x="43" y="21"/>
                  </a:lnTo>
                  <a:close/>
                  <a:moveTo>
                    <a:pt x="35" y="11"/>
                  </a:moveTo>
                  <a:cubicBezTo>
                    <a:pt x="29" y="11"/>
                    <a:pt x="29" y="11"/>
                    <a:pt x="29" y="11"/>
                  </a:cubicBezTo>
                  <a:cubicBezTo>
                    <a:pt x="29" y="3"/>
                    <a:pt x="29" y="3"/>
                    <a:pt x="29" y="3"/>
                  </a:cubicBezTo>
                  <a:cubicBezTo>
                    <a:pt x="35" y="3"/>
                    <a:pt x="35" y="3"/>
                    <a:pt x="35" y="3"/>
                  </a:cubicBezTo>
                  <a:lnTo>
                    <a:pt x="35" y="11"/>
                  </a:lnTo>
                  <a:close/>
                  <a:moveTo>
                    <a:pt x="5" y="3"/>
                  </a:moveTo>
                  <a:cubicBezTo>
                    <a:pt x="11" y="3"/>
                    <a:pt x="11" y="3"/>
                    <a:pt x="11" y="3"/>
                  </a:cubicBezTo>
                  <a:cubicBezTo>
                    <a:pt x="11" y="11"/>
                    <a:pt x="11" y="11"/>
                    <a:pt x="11" y="11"/>
                  </a:cubicBezTo>
                  <a:cubicBezTo>
                    <a:pt x="5" y="11"/>
                    <a:pt x="5" y="11"/>
                    <a:pt x="5" y="11"/>
                  </a:cubicBezTo>
                  <a:lnTo>
                    <a:pt x="5" y="3"/>
                  </a:lnTo>
                  <a:close/>
                  <a:moveTo>
                    <a:pt x="13" y="13"/>
                  </a:moveTo>
                  <a:cubicBezTo>
                    <a:pt x="19" y="13"/>
                    <a:pt x="19" y="13"/>
                    <a:pt x="19" y="13"/>
                  </a:cubicBezTo>
                  <a:cubicBezTo>
                    <a:pt x="19" y="21"/>
                    <a:pt x="19" y="21"/>
                    <a:pt x="19" y="21"/>
                  </a:cubicBezTo>
                  <a:cubicBezTo>
                    <a:pt x="13" y="21"/>
                    <a:pt x="13" y="21"/>
                    <a:pt x="13" y="21"/>
                  </a:cubicBezTo>
                  <a:lnTo>
                    <a:pt x="13" y="13"/>
                  </a:lnTo>
                  <a:close/>
                  <a:moveTo>
                    <a:pt x="8" y="24"/>
                  </a:moveTo>
                  <a:cubicBezTo>
                    <a:pt x="12" y="24"/>
                    <a:pt x="12" y="24"/>
                    <a:pt x="12" y="24"/>
                  </a:cubicBezTo>
                  <a:cubicBezTo>
                    <a:pt x="13" y="24"/>
                    <a:pt x="13" y="24"/>
                    <a:pt x="13" y="24"/>
                  </a:cubicBezTo>
                  <a:cubicBezTo>
                    <a:pt x="13" y="32"/>
                    <a:pt x="13" y="32"/>
                    <a:pt x="13" y="32"/>
                  </a:cubicBezTo>
                  <a:cubicBezTo>
                    <a:pt x="8" y="32"/>
                    <a:pt x="8" y="32"/>
                    <a:pt x="8" y="32"/>
                  </a:cubicBezTo>
                  <a:lnTo>
                    <a:pt x="8" y="24"/>
                  </a:lnTo>
                  <a:close/>
                  <a:moveTo>
                    <a:pt x="3" y="35"/>
                  </a:moveTo>
                  <a:cubicBezTo>
                    <a:pt x="7" y="35"/>
                    <a:pt x="7" y="35"/>
                    <a:pt x="7" y="35"/>
                  </a:cubicBezTo>
                  <a:cubicBezTo>
                    <a:pt x="8" y="35"/>
                    <a:pt x="8" y="35"/>
                    <a:pt x="8" y="35"/>
                  </a:cubicBezTo>
                  <a:cubicBezTo>
                    <a:pt x="8" y="43"/>
                    <a:pt x="8" y="43"/>
                    <a:pt x="8" y="43"/>
                  </a:cubicBezTo>
                  <a:cubicBezTo>
                    <a:pt x="4" y="43"/>
                    <a:pt x="4" y="43"/>
                    <a:pt x="4" y="43"/>
                  </a:cubicBezTo>
                  <a:cubicBezTo>
                    <a:pt x="3" y="43"/>
                    <a:pt x="3" y="43"/>
                    <a:pt x="3" y="43"/>
                  </a:cubicBezTo>
                  <a:lnTo>
                    <a:pt x="3" y="35"/>
                  </a:lnTo>
                  <a:close/>
                  <a:moveTo>
                    <a:pt x="5" y="45"/>
                  </a:moveTo>
                  <a:cubicBezTo>
                    <a:pt x="11" y="45"/>
                    <a:pt x="11" y="45"/>
                    <a:pt x="11" y="45"/>
                  </a:cubicBezTo>
                  <a:cubicBezTo>
                    <a:pt x="11" y="53"/>
                    <a:pt x="11" y="53"/>
                    <a:pt x="11" y="53"/>
                  </a:cubicBezTo>
                  <a:cubicBezTo>
                    <a:pt x="5" y="53"/>
                    <a:pt x="5" y="53"/>
                    <a:pt x="5" y="53"/>
                  </a:cubicBezTo>
                  <a:lnTo>
                    <a:pt x="5" y="45"/>
                  </a:lnTo>
                  <a:close/>
                  <a:moveTo>
                    <a:pt x="3" y="56"/>
                  </a:moveTo>
                  <a:cubicBezTo>
                    <a:pt x="4" y="56"/>
                    <a:pt x="4" y="56"/>
                    <a:pt x="4" y="56"/>
                  </a:cubicBezTo>
                  <a:cubicBezTo>
                    <a:pt x="8" y="56"/>
                    <a:pt x="8" y="56"/>
                    <a:pt x="8" y="56"/>
                  </a:cubicBezTo>
                  <a:cubicBezTo>
                    <a:pt x="8" y="64"/>
                    <a:pt x="8" y="64"/>
                    <a:pt x="8" y="64"/>
                  </a:cubicBezTo>
                  <a:cubicBezTo>
                    <a:pt x="4" y="64"/>
                    <a:pt x="4" y="64"/>
                    <a:pt x="4" y="64"/>
                  </a:cubicBezTo>
                  <a:cubicBezTo>
                    <a:pt x="3" y="64"/>
                    <a:pt x="3" y="64"/>
                    <a:pt x="3" y="64"/>
                  </a:cubicBezTo>
                  <a:lnTo>
                    <a:pt x="3" y="56"/>
                  </a:lnTo>
                  <a:close/>
                  <a:moveTo>
                    <a:pt x="5" y="67"/>
                  </a:moveTo>
                  <a:cubicBezTo>
                    <a:pt x="11" y="67"/>
                    <a:pt x="11" y="67"/>
                    <a:pt x="11" y="67"/>
                  </a:cubicBezTo>
                  <a:cubicBezTo>
                    <a:pt x="11" y="75"/>
                    <a:pt x="11" y="75"/>
                    <a:pt x="11" y="75"/>
                  </a:cubicBezTo>
                  <a:cubicBezTo>
                    <a:pt x="5" y="75"/>
                    <a:pt x="5" y="75"/>
                    <a:pt x="5" y="75"/>
                  </a:cubicBezTo>
                  <a:lnTo>
                    <a:pt x="5" y="67"/>
                  </a:lnTo>
                  <a:close/>
                  <a:moveTo>
                    <a:pt x="35" y="75"/>
                  </a:moveTo>
                  <a:cubicBezTo>
                    <a:pt x="29" y="75"/>
                    <a:pt x="29" y="75"/>
                    <a:pt x="29" y="75"/>
                  </a:cubicBezTo>
                  <a:cubicBezTo>
                    <a:pt x="29" y="67"/>
                    <a:pt x="29" y="67"/>
                    <a:pt x="29" y="67"/>
                  </a:cubicBezTo>
                  <a:cubicBezTo>
                    <a:pt x="33" y="67"/>
                    <a:pt x="33" y="67"/>
                    <a:pt x="33" y="67"/>
                  </a:cubicBezTo>
                  <a:cubicBezTo>
                    <a:pt x="35" y="67"/>
                    <a:pt x="35" y="67"/>
                    <a:pt x="35" y="67"/>
                  </a:cubicBezTo>
                  <a:lnTo>
                    <a:pt x="35" y="75"/>
                  </a:lnTo>
                  <a:close/>
                  <a:moveTo>
                    <a:pt x="32" y="64"/>
                  </a:moveTo>
                  <a:cubicBezTo>
                    <a:pt x="27" y="64"/>
                    <a:pt x="27" y="64"/>
                    <a:pt x="27" y="64"/>
                  </a:cubicBezTo>
                  <a:cubicBezTo>
                    <a:pt x="27" y="56"/>
                    <a:pt x="27" y="56"/>
                    <a:pt x="27" y="56"/>
                  </a:cubicBezTo>
                  <a:cubicBezTo>
                    <a:pt x="32" y="56"/>
                    <a:pt x="32" y="56"/>
                    <a:pt x="32" y="56"/>
                  </a:cubicBezTo>
                  <a:lnTo>
                    <a:pt x="32" y="64"/>
                  </a:lnTo>
                  <a:close/>
                  <a:moveTo>
                    <a:pt x="35" y="53"/>
                  </a:moveTo>
                  <a:cubicBezTo>
                    <a:pt x="33" y="53"/>
                    <a:pt x="33" y="53"/>
                    <a:pt x="33" y="53"/>
                  </a:cubicBezTo>
                  <a:cubicBezTo>
                    <a:pt x="29" y="53"/>
                    <a:pt x="29" y="53"/>
                    <a:pt x="29" y="53"/>
                  </a:cubicBezTo>
                  <a:cubicBezTo>
                    <a:pt x="29" y="45"/>
                    <a:pt x="29" y="45"/>
                    <a:pt x="29" y="45"/>
                  </a:cubicBezTo>
                  <a:cubicBezTo>
                    <a:pt x="33" y="45"/>
                    <a:pt x="33" y="45"/>
                    <a:pt x="33" y="45"/>
                  </a:cubicBezTo>
                  <a:cubicBezTo>
                    <a:pt x="35" y="45"/>
                    <a:pt x="35" y="45"/>
                    <a:pt x="35" y="45"/>
                  </a:cubicBezTo>
                  <a:lnTo>
                    <a:pt x="35" y="53"/>
                  </a:lnTo>
                  <a:close/>
                  <a:moveTo>
                    <a:pt x="32" y="43"/>
                  </a:moveTo>
                  <a:cubicBezTo>
                    <a:pt x="27" y="43"/>
                    <a:pt x="27" y="43"/>
                    <a:pt x="27" y="43"/>
                  </a:cubicBezTo>
                  <a:cubicBezTo>
                    <a:pt x="27" y="35"/>
                    <a:pt x="27" y="35"/>
                    <a:pt x="27" y="35"/>
                  </a:cubicBezTo>
                  <a:cubicBezTo>
                    <a:pt x="32" y="35"/>
                    <a:pt x="32" y="35"/>
                    <a:pt x="32" y="35"/>
                  </a:cubicBezTo>
                  <a:lnTo>
                    <a:pt x="32" y="43"/>
                  </a:lnTo>
                  <a:close/>
                  <a:moveTo>
                    <a:pt x="37" y="32"/>
                  </a:moveTo>
                  <a:cubicBezTo>
                    <a:pt x="33" y="32"/>
                    <a:pt x="33" y="32"/>
                    <a:pt x="33" y="32"/>
                  </a:cubicBezTo>
                  <a:cubicBezTo>
                    <a:pt x="32" y="32"/>
                    <a:pt x="32" y="32"/>
                    <a:pt x="32" y="32"/>
                  </a:cubicBezTo>
                  <a:cubicBezTo>
                    <a:pt x="32" y="24"/>
                    <a:pt x="32" y="24"/>
                    <a:pt x="32" y="24"/>
                  </a:cubicBezTo>
                  <a:cubicBezTo>
                    <a:pt x="37" y="24"/>
                    <a:pt x="37" y="24"/>
                    <a:pt x="37" y="24"/>
                  </a:cubicBezTo>
                  <a:lnTo>
                    <a:pt x="37"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8"/>
            <p:cNvSpPr>
              <a:spLocks noEditPoints="1"/>
            </p:cNvSpPr>
            <p:nvPr/>
          </p:nvSpPr>
          <p:spPr bwMode="auto">
            <a:xfrm>
              <a:off x="2444750" y="5299075"/>
              <a:ext cx="450850" cy="384175"/>
            </a:xfrm>
            <a:custGeom>
              <a:avLst/>
              <a:gdLst>
                <a:gd name="T0" fmla="*/ 35 w 40"/>
                <a:gd name="T1" fmla="*/ 10 h 34"/>
                <a:gd name="T2" fmla="*/ 33 w 40"/>
                <a:gd name="T3" fmla="*/ 0 h 34"/>
                <a:gd name="T4" fmla="*/ 0 w 40"/>
                <a:gd name="T5" fmla="*/ 1 h 34"/>
                <a:gd name="T6" fmla="*/ 1 w 40"/>
                <a:gd name="T7" fmla="*/ 13 h 34"/>
                <a:gd name="T8" fmla="*/ 5 w 40"/>
                <a:gd name="T9" fmla="*/ 21 h 34"/>
                <a:gd name="T10" fmla="*/ 0 w 40"/>
                <a:gd name="T11" fmla="*/ 22 h 34"/>
                <a:gd name="T12" fmla="*/ 1 w 40"/>
                <a:gd name="T13" fmla="*/ 34 h 34"/>
                <a:gd name="T14" fmla="*/ 35 w 40"/>
                <a:gd name="T15" fmla="*/ 33 h 34"/>
                <a:gd name="T16" fmla="*/ 39 w 40"/>
                <a:gd name="T17" fmla="*/ 24 h 34"/>
                <a:gd name="T18" fmla="*/ 40 w 40"/>
                <a:gd name="T19" fmla="*/ 12 h 34"/>
                <a:gd name="T20" fmla="*/ 32 w 40"/>
                <a:gd name="T21" fmla="*/ 10 h 34"/>
                <a:gd name="T22" fmla="*/ 27 w 40"/>
                <a:gd name="T23" fmla="*/ 2 h 34"/>
                <a:gd name="T24" fmla="*/ 32 w 40"/>
                <a:gd name="T25" fmla="*/ 10 h 34"/>
                <a:gd name="T26" fmla="*/ 16 w 40"/>
                <a:gd name="T27" fmla="*/ 13 h 34"/>
                <a:gd name="T28" fmla="*/ 29 w 40"/>
                <a:gd name="T29" fmla="*/ 21 h 34"/>
                <a:gd name="T30" fmla="*/ 24 w 40"/>
                <a:gd name="T31" fmla="*/ 24 h 34"/>
                <a:gd name="T32" fmla="*/ 11 w 40"/>
                <a:gd name="T33" fmla="*/ 32 h 34"/>
                <a:gd name="T34" fmla="*/ 24 w 40"/>
                <a:gd name="T35" fmla="*/ 24 h 34"/>
                <a:gd name="T36" fmla="*/ 11 w 40"/>
                <a:gd name="T37" fmla="*/ 2 h 34"/>
                <a:gd name="T38" fmla="*/ 24 w 40"/>
                <a:gd name="T39" fmla="*/ 10 h 34"/>
                <a:gd name="T40" fmla="*/ 3 w 40"/>
                <a:gd name="T41" fmla="*/ 2 h 34"/>
                <a:gd name="T42" fmla="*/ 8 w 40"/>
                <a:gd name="T43" fmla="*/ 10 h 34"/>
                <a:gd name="T44" fmla="*/ 3 w 40"/>
                <a:gd name="T45" fmla="*/ 10 h 34"/>
                <a:gd name="T46" fmla="*/ 8 w 40"/>
                <a:gd name="T47" fmla="*/ 13 h 34"/>
                <a:gd name="T48" fmla="*/ 13 w 40"/>
                <a:gd name="T49" fmla="*/ 21 h 34"/>
                <a:gd name="T50" fmla="*/ 8 w 40"/>
                <a:gd name="T51" fmla="*/ 13 h 34"/>
                <a:gd name="T52" fmla="*/ 7 w 40"/>
                <a:gd name="T53" fmla="*/ 24 h 34"/>
                <a:gd name="T54" fmla="*/ 8 w 40"/>
                <a:gd name="T55" fmla="*/ 32 h 34"/>
                <a:gd name="T56" fmla="*/ 3 w 40"/>
                <a:gd name="T57" fmla="*/ 24 h 34"/>
                <a:gd name="T58" fmla="*/ 27 w 40"/>
                <a:gd name="T59" fmla="*/ 32 h 34"/>
                <a:gd name="T60" fmla="*/ 32 w 40"/>
                <a:gd name="T61" fmla="*/ 24 h 34"/>
                <a:gd name="T62" fmla="*/ 37 w 40"/>
                <a:gd name="T63" fmla="*/ 21 h 34"/>
                <a:gd name="T64" fmla="*/ 32 w 40"/>
                <a:gd name="T65" fmla="*/ 21 h 34"/>
                <a:gd name="T66" fmla="*/ 33 w 40"/>
                <a:gd name="T67" fmla="*/ 13 h 34"/>
                <a:gd name="T68" fmla="*/ 37 w 40"/>
                <a:gd name="T69"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4">
                  <a:moveTo>
                    <a:pt x="39" y="10"/>
                  </a:moveTo>
                  <a:cubicBezTo>
                    <a:pt x="35" y="10"/>
                    <a:pt x="35" y="10"/>
                    <a:pt x="35" y="10"/>
                  </a:cubicBezTo>
                  <a:cubicBezTo>
                    <a:pt x="35" y="1"/>
                    <a:pt x="35" y="1"/>
                    <a:pt x="35" y="1"/>
                  </a:cubicBezTo>
                  <a:cubicBezTo>
                    <a:pt x="35" y="0"/>
                    <a:pt x="34" y="0"/>
                    <a:pt x="33" y="0"/>
                  </a:cubicBezTo>
                  <a:cubicBezTo>
                    <a:pt x="1" y="0"/>
                    <a:pt x="1" y="0"/>
                    <a:pt x="1" y="0"/>
                  </a:cubicBezTo>
                  <a:cubicBezTo>
                    <a:pt x="1" y="0"/>
                    <a:pt x="0" y="0"/>
                    <a:pt x="0" y="1"/>
                  </a:cubicBezTo>
                  <a:cubicBezTo>
                    <a:pt x="0" y="12"/>
                    <a:pt x="0" y="12"/>
                    <a:pt x="0" y="12"/>
                  </a:cubicBezTo>
                  <a:cubicBezTo>
                    <a:pt x="0" y="12"/>
                    <a:pt x="1" y="13"/>
                    <a:pt x="1" y="13"/>
                  </a:cubicBezTo>
                  <a:cubicBezTo>
                    <a:pt x="5" y="13"/>
                    <a:pt x="5" y="13"/>
                    <a:pt x="5" y="13"/>
                  </a:cubicBezTo>
                  <a:cubicBezTo>
                    <a:pt x="5" y="21"/>
                    <a:pt x="5" y="21"/>
                    <a:pt x="5" y="21"/>
                  </a:cubicBezTo>
                  <a:cubicBezTo>
                    <a:pt x="1" y="21"/>
                    <a:pt x="1" y="21"/>
                    <a:pt x="1" y="21"/>
                  </a:cubicBezTo>
                  <a:cubicBezTo>
                    <a:pt x="1" y="21"/>
                    <a:pt x="0" y="22"/>
                    <a:pt x="0" y="22"/>
                  </a:cubicBezTo>
                  <a:cubicBezTo>
                    <a:pt x="0" y="33"/>
                    <a:pt x="0" y="33"/>
                    <a:pt x="0" y="33"/>
                  </a:cubicBezTo>
                  <a:cubicBezTo>
                    <a:pt x="0" y="34"/>
                    <a:pt x="1" y="34"/>
                    <a:pt x="1" y="34"/>
                  </a:cubicBezTo>
                  <a:cubicBezTo>
                    <a:pt x="33" y="34"/>
                    <a:pt x="33" y="34"/>
                    <a:pt x="33" y="34"/>
                  </a:cubicBezTo>
                  <a:cubicBezTo>
                    <a:pt x="34" y="34"/>
                    <a:pt x="35" y="34"/>
                    <a:pt x="35" y="33"/>
                  </a:cubicBezTo>
                  <a:cubicBezTo>
                    <a:pt x="35" y="24"/>
                    <a:pt x="35" y="24"/>
                    <a:pt x="35" y="24"/>
                  </a:cubicBezTo>
                  <a:cubicBezTo>
                    <a:pt x="39" y="24"/>
                    <a:pt x="39" y="24"/>
                    <a:pt x="39" y="24"/>
                  </a:cubicBezTo>
                  <a:cubicBezTo>
                    <a:pt x="39" y="24"/>
                    <a:pt x="40" y="23"/>
                    <a:pt x="40" y="22"/>
                  </a:cubicBezTo>
                  <a:cubicBezTo>
                    <a:pt x="40" y="12"/>
                    <a:pt x="40" y="12"/>
                    <a:pt x="40" y="12"/>
                  </a:cubicBezTo>
                  <a:cubicBezTo>
                    <a:pt x="40" y="11"/>
                    <a:pt x="39" y="10"/>
                    <a:pt x="39" y="10"/>
                  </a:cubicBezTo>
                  <a:close/>
                  <a:moveTo>
                    <a:pt x="32" y="10"/>
                  </a:moveTo>
                  <a:cubicBezTo>
                    <a:pt x="27" y="10"/>
                    <a:pt x="27" y="10"/>
                    <a:pt x="27" y="10"/>
                  </a:cubicBezTo>
                  <a:cubicBezTo>
                    <a:pt x="27" y="2"/>
                    <a:pt x="27" y="2"/>
                    <a:pt x="27" y="2"/>
                  </a:cubicBezTo>
                  <a:cubicBezTo>
                    <a:pt x="32" y="2"/>
                    <a:pt x="32" y="2"/>
                    <a:pt x="32" y="2"/>
                  </a:cubicBezTo>
                  <a:lnTo>
                    <a:pt x="32" y="10"/>
                  </a:lnTo>
                  <a:close/>
                  <a:moveTo>
                    <a:pt x="16" y="21"/>
                  </a:moveTo>
                  <a:cubicBezTo>
                    <a:pt x="16" y="13"/>
                    <a:pt x="16" y="13"/>
                    <a:pt x="16" y="13"/>
                  </a:cubicBezTo>
                  <a:cubicBezTo>
                    <a:pt x="29" y="13"/>
                    <a:pt x="29" y="13"/>
                    <a:pt x="29" y="13"/>
                  </a:cubicBezTo>
                  <a:cubicBezTo>
                    <a:pt x="29" y="21"/>
                    <a:pt x="29" y="21"/>
                    <a:pt x="29" y="21"/>
                  </a:cubicBezTo>
                  <a:lnTo>
                    <a:pt x="16" y="21"/>
                  </a:lnTo>
                  <a:close/>
                  <a:moveTo>
                    <a:pt x="24" y="24"/>
                  </a:moveTo>
                  <a:cubicBezTo>
                    <a:pt x="24" y="32"/>
                    <a:pt x="24" y="32"/>
                    <a:pt x="24" y="32"/>
                  </a:cubicBezTo>
                  <a:cubicBezTo>
                    <a:pt x="11" y="32"/>
                    <a:pt x="11" y="32"/>
                    <a:pt x="11" y="32"/>
                  </a:cubicBezTo>
                  <a:cubicBezTo>
                    <a:pt x="11" y="24"/>
                    <a:pt x="11" y="24"/>
                    <a:pt x="11" y="24"/>
                  </a:cubicBezTo>
                  <a:lnTo>
                    <a:pt x="24" y="24"/>
                  </a:lnTo>
                  <a:close/>
                  <a:moveTo>
                    <a:pt x="11" y="10"/>
                  </a:moveTo>
                  <a:cubicBezTo>
                    <a:pt x="11" y="2"/>
                    <a:pt x="11" y="2"/>
                    <a:pt x="11" y="2"/>
                  </a:cubicBezTo>
                  <a:cubicBezTo>
                    <a:pt x="24" y="2"/>
                    <a:pt x="24" y="2"/>
                    <a:pt x="24" y="2"/>
                  </a:cubicBezTo>
                  <a:cubicBezTo>
                    <a:pt x="24" y="10"/>
                    <a:pt x="24" y="10"/>
                    <a:pt x="24" y="10"/>
                  </a:cubicBezTo>
                  <a:lnTo>
                    <a:pt x="11" y="10"/>
                  </a:lnTo>
                  <a:close/>
                  <a:moveTo>
                    <a:pt x="3" y="2"/>
                  </a:moveTo>
                  <a:cubicBezTo>
                    <a:pt x="8" y="2"/>
                    <a:pt x="8" y="2"/>
                    <a:pt x="8" y="2"/>
                  </a:cubicBezTo>
                  <a:cubicBezTo>
                    <a:pt x="8" y="10"/>
                    <a:pt x="8" y="10"/>
                    <a:pt x="8" y="10"/>
                  </a:cubicBezTo>
                  <a:cubicBezTo>
                    <a:pt x="7" y="10"/>
                    <a:pt x="7" y="10"/>
                    <a:pt x="7" y="10"/>
                  </a:cubicBezTo>
                  <a:cubicBezTo>
                    <a:pt x="3" y="10"/>
                    <a:pt x="3" y="10"/>
                    <a:pt x="3" y="10"/>
                  </a:cubicBezTo>
                  <a:lnTo>
                    <a:pt x="3" y="2"/>
                  </a:lnTo>
                  <a:close/>
                  <a:moveTo>
                    <a:pt x="8" y="13"/>
                  </a:moveTo>
                  <a:cubicBezTo>
                    <a:pt x="13" y="13"/>
                    <a:pt x="13" y="13"/>
                    <a:pt x="13" y="13"/>
                  </a:cubicBezTo>
                  <a:cubicBezTo>
                    <a:pt x="13" y="21"/>
                    <a:pt x="13" y="21"/>
                    <a:pt x="13" y="21"/>
                  </a:cubicBezTo>
                  <a:cubicBezTo>
                    <a:pt x="8" y="21"/>
                    <a:pt x="8" y="21"/>
                    <a:pt x="8" y="21"/>
                  </a:cubicBezTo>
                  <a:lnTo>
                    <a:pt x="8" y="13"/>
                  </a:lnTo>
                  <a:close/>
                  <a:moveTo>
                    <a:pt x="3" y="24"/>
                  </a:moveTo>
                  <a:cubicBezTo>
                    <a:pt x="7" y="24"/>
                    <a:pt x="7" y="24"/>
                    <a:pt x="7" y="24"/>
                  </a:cubicBezTo>
                  <a:cubicBezTo>
                    <a:pt x="8" y="24"/>
                    <a:pt x="8" y="24"/>
                    <a:pt x="8" y="24"/>
                  </a:cubicBezTo>
                  <a:cubicBezTo>
                    <a:pt x="8" y="32"/>
                    <a:pt x="8" y="32"/>
                    <a:pt x="8" y="32"/>
                  </a:cubicBezTo>
                  <a:cubicBezTo>
                    <a:pt x="3" y="32"/>
                    <a:pt x="3" y="32"/>
                    <a:pt x="3" y="32"/>
                  </a:cubicBezTo>
                  <a:lnTo>
                    <a:pt x="3" y="24"/>
                  </a:lnTo>
                  <a:close/>
                  <a:moveTo>
                    <a:pt x="32" y="32"/>
                  </a:moveTo>
                  <a:cubicBezTo>
                    <a:pt x="27" y="32"/>
                    <a:pt x="27" y="32"/>
                    <a:pt x="27" y="32"/>
                  </a:cubicBezTo>
                  <a:cubicBezTo>
                    <a:pt x="27" y="24"/>
                    <a:pt x="27" y="24"/>
                    <a:pt x="27" y="24"/>
                  </a:cubicBezTo>
                  <a:cubicBezTo>
                    <a:pt x="32" y="24"/>
                    <a:pt x="32" y="24"/>
                    <a:pt x="32" y="24"/>
                  </a:cubicBezTo>
                  <a:lnTo>
                    <a:pt x="32" y="32"/>
                  </a:lnTo>
                  <a:close/>
                  <a:moveTo>
                    <a:pt x="37" y="21"/>
                  </a:moveTo>
                  <a:cubicBezTo>
                    <a:pt x="33" y="21"/>
                    <a:pt x="33" y="21"/>
                    <a:pt x="33" y="21"/>
                  </a:cubicBezTo>
                  <a:cubicBezTo>
                    <a:pt x="32" y="21"/>
                    <a:pt x="32" y="21"/>
                    <a:pt x="32" y="21"/>
                  </a:cubicBezTo>
                  <a:cubicBezTo>
                    <a:pt x="32" y="13"/>
                    <a:pt x="32" y="13"/>
                    <a:pt x="32" y="13"/>
                  </a:cubicBezTo>
                  <a:cubicBezTo>
                    <a:pt x="33" y="13"/>
                    <a:pt x="33" y="13"/>
                    <a:pt x="33" y="13"/>
                  </a:cubicBezTo>
                  <a:cubicBezTo>
                    <a:pt x="37" y="13"/>
                    <a:pt x="37" y="13"/>
                    <a:pt x="37" y="13"/>
                  </a:cubicBezTo>
                  <a:lnTo>
                    <a:pt x="37"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Rectangle 44"/>
          <p:cNvSpPr/>
          <p:nvPr/>
        </p:nvSpPr>
        <p:spPr>
          <a:xfrm>
            <a:off x="6256304" y="3447831"/>
            <a:ext cx="2056867" cy="584775"/>
          </a:xfrm>
          <a:prstGeom prst="rect">
            <a:avLst/>
          </a:prstGeom>
        </p:spPr>
        <p:txBody>
          <a:bodyPr wrap="square">
            <a:spAutoFit/>
          </a:bodyPr>
          <a:lstStyle/>
          <a:p>
            <a:pPr algn="ctr"/>
            <a:r>
              <a:rPr lang="en-US" sz="1600" b="1" dirty="0" smtClean="0">
                <a:solidFill>
                  <a:schemeClr val="bg1"/>
                </a:solidFill>
              </a:rPr>
              <a:t>How much will it cost at that time?</a:t>
            </a:r>
            <a:endParaRPr lang="en-US" sz="1600" b="1" dirty="0">
              <a:solidFill>
                <a:schemeClr val="bg1"/>
              </a:solidFill>
            </a:endParaRPr>
          </a:p>
        </p:txBody>
      </p:sp>
      <p:pic>
        <p:nvPicPr>
          <p:cNvPr id="3" name="Picture 2"/>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642617" y="2509429"/>
            <a:ext cx="1030932" cy="893402"/>
          </a:xfrm>
          <a:prstGeom prst="rect">
            <a:avLst/>
          </a:prstGeom>
        </p:spPr>
      </p:pic>
    </p:spTree>
    <p:extLst>
      <p:ext uri="{BB962C8B-B14F-4D97-AF65-F5344CB8AC3E}">
        <p14:creationId xmlns:p14="http://schemas.microsoft.com/office/powerpoint/2010/main" val="1456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ACHIEVING </a:t>
            </a:r>
            <a:r>
              <a:rPr lang="en-US" sz="2800" dirty="0" smtClean="0">
                <a:solidFill>
                  <a:schemeClr val="tx2"/>
                </a:solidFill>
              </a:rPr>
              <a:t>A FINANCIAL GOAL</a:t>
            </a:r>
            <a:endParaRPr lang="en-US" sz="2800" dirty="0">
              <a:solidFill>
                <a:schemeClr val="tx2"/>
              </a:solidFill>
            </a:endParaRPr>
          </a:p>
        </p:txBody>
      </p:sp>
      <p:sp>
        <p:nvSpPr>
          <p:cNvPr id="7" name="Rectangle 6"/>
          <p:cNvSpPr/>
          <p:nvPr/>
        </p:nvSpPr>
        <p:spPr>
          <a:xfrm>
            <a:off x="1112911" y="2188385"/>
            <a:ext cx="2056867" cy="20568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z="1600" dirty="0" smtClean="0"/>
          </a:p>
        </p:txBody>
      </p:sp>
      <p:sp>
        <p:nvSpPr>
          <p:cNvPr id="11" name="Rectangle 10"/>
          <p:cNvSpPr/>
          <p:nvPr/>
        </p:nvSpPr>
        <p:spPr>
          <a:xfrm>
            <a:off x="1223862" y="3419978"/>
            <a:ext cx="1867786" cy="584775"/>
          </a:xfrm>
          <a:prstGeom prst="rect">
            <a:avLst/>
          </a:prstGeom>
        </p:spPr>
        <p:txBody>
          <a:bodyPr wrap="square">
            <a:spAutoFit/>
          </a:bodyPr>
          <a:lstStyle/>
          <a:p>
            <a:pPr algn="ctr"/>
            <a:r>
              <a:rPr lang="en-US" sz="1600" b="1" dirty="0" smtClean="0">
                <a:solidFill>
                  <a:schemeClr val="bg1"/>
                </a:solidFill>
              </a:rPr>
              <a:t>How much </a:t>
            </a:r>
            <a:br>
              <a:rPr lang="en-US" sz="1600" b="1" dirty="0" smtClean="0">
                <a:solidFill>
                  <a:schemeClr val="bg1"/>
                </a:solidFill>
              </a:rPr>
            </a:br>
            <a:r>
              <a:rPr lang="en-US" sz="1600" b="1" dirty="0" smtClean="0">
                <a:solidFill>
                  <a:schemeClr val="bg1"/>
                </a:solidFill>
              </a:rPr>
              <a:t>to save?</a:t>
            </a:r>
            <a:endParaRPr lang="en-US" sz="1600" b="1" dirty="0">
              <a:solidFill>
                <a:schemeClr val="bg1"/>
              </a:solidFill>
            </a:endParaRPr>
          </a:p>
        </p:txBody>
      </p:sp>
      <p:sp>
        <p:nvSpPr>
          <p:cNvPr id="19" name="Rectangle 18"/>
          <p:cNvSpPr/>
          <p:nvPr/>
        </p:nvSpPr>
        <p:spPr>
          <a:xfrm>
            <a:off x="3679369" y="2188385"/>
            <a:ext cx="2052637" cy="20568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z="1600" dirty="0" smtClean="0"/>
          </a:p>
        </p:txBody>
      </p:sp>
      <p:sp>
        <p:nvSpPr>
          <p:cNvPr id="20" name="Rectangle 19"/>
          <p:cNvSpPr/>
          <p:nvPr/>
        </p:nvSpPr>
        <p:spPr>
          <a:xfrm>
            <a:off x="3769948" y="3419978"/>
            <a:ext cx="1867786" cy="584775"/>
          </a:xfrm>
          <a:prstGeom prst="rect">
            <a:avLst/>
          </a:prstGeom>
        </p:spPr>
        <p:txBody>
          <a:bodyPr wrap="square">
            <a:spAutoFit/>
          </a:bodyPr>
          <a:lstStyle/>
          <a:p>
            <a:pPr algn="ctr"/>
            <a:r>
              <a:rPr lang="en-US" sz="1600" b="1" dirty="0" smtClean="0">
                <a:solidFill>
                  <a:schemeClr val="bg1"/>
                </a:solidFill>
              </a:rPr>
              <a:t>What account </a:t>
            </a:r>
            <a:br>
              <a:rPr lang="en-US" sz="1600" b="1" dirty="0" smtClean="0">
                <a:solidFill>
                  <a:schemeClr val="bg1"/>
                </a:solidFill>
              </a:rPr>
            </a:br>
            <a:r>
              <a:rPr lang="en-US" sz="1600" b="1" dirty="0" smtClean="0">
                <a:solidFill>
                  <a:schemeClr val="bg1"/>
                </a:solidFill>
              </a:rPr>
              <a:t>to use?</a:t>
            </a:r>
            <a:endParaRPr lang="en-US" sz="1600" b="1" dirty="0">
              <a:solidFill>
                <a:schemeClr val="bg1"/>
              </a:solidFill>
            </a:endParaRPr>
          </a:p>
        </p:txBody>
      </p:sp>
      <p:sp>
        <p:nvSpPr>
          <p:cNvPr id="21" name="Rectangle 20"/>
          <p:cNvSpPr/>
          <p:nvPr/>
        </p:nvSpPr>
        <p:spPr>
          <a:xfrm>
            <a:off x="6259972" y="2188384"/>
            <a:ext cx="2056867" cy="20568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z="1600" dirty="0" smtClean="0"/>
          </a:p>
        </p:txBody>
      </p:sp>
      <p:sp>
        <p:nvSpPr>
          <p:cNvPr id="22" name="Rectangle 21"/>
          <p:cNvSpPr/>
          <p:nvPr/>
        </p:nvSpPr>
        <p:spPr>
          <a:xfrm>
            <a:off x="6312329" y="3419977"/>
            <a:ext cx="1867786" cy="584775"/>
          </a:xfrm>
          <a:prstGeom prst="rect">
            <a:avLst/>
          </a:prstGeom>
        </p:spPr>
        <p:txBody>
          <a:bodyPr wrap="square">
            <a:spAutoFit/>
          </a:bodyPr>
          <a:lstStyle/>
          <a:p>
            <a:pPr algn="ctr"/>
            <a:r>
              <a:rPr lang="en-US" sz="1600" b="1" dirty="0" smtClean="0">
                <a:solidFill>
                  <a:schemeClr val="bg1"/>
                </a:solidFill>
              </a:rPr>
              <a:t>Investment strategy</a:t>
            </a:r>
            <a:endParaRPr lang="en-US" sz="1600" b="1" dirty="0">
              <a:solidFill>
                <a:schemeClr val="bg1"/>
              </a:solidFill>
            </a:endParaRPr>
          </a:p>
        </p:txBody>
      </p:sp>
      <p:grpSp>
        <p:nvGrpSpPr>
          <p:cNvPr id="4097" name="Group 4096"/>
          <p:cNvGrpSpPr/>
          <p:nvPr/>
        </p:nvGrpSpPr>
        <p:grpSpPr>
          <a:xfrm>
            <a:off x="1705317" y="2449250"/>
            <a:ext cx="904875" cy="903288"/>
            <a:chOff x="4916488" y="2214563"/>
            <a:chExt cx="904875" cy="903288"/>
          </a:xfrm>
          <a:solidFill>
            <a:schemeClr val="bg1"/>
          </a:solidFill>
        </p:grpSpPr>
        <p:sp>
          <p:nvSpPr>
            <p:cNvPr id="24" name="Freeform 6"/>
            <p:cNvSpPr>
              <a:spLocks noEditPoints="1"/>
            </p:cNvSpPr>
            <p:nvPr/>
          </p:nvSpPr>
          <p:spPr bwMode="auto">
            <a:xfrm>
              <a:off x="4916488" y="2214563"/>
              <a:ext cx="904875" cy="903288"/>
            </a:xfrm>
            <a:custGeom>
              <a:avLst/>
              <a:gdLst>
                <a:gd name="T0" fmla="*/ 71 w 80"/>
                <a:gd name="T1" fmla="*/ 0 h 80"/>
                <a:gd name="T2" fmla="*/ 10 w 80"/>
                <a:gd name="T3" fmla="*/ 0 h 80"/>
                <a:gd name="T4" fmla="*/ 0 w 80"/>
                <a:gd name="T5" fmla="*/ 9 h 80"/>
                <a:gd name="T6" fmla="*/ 0 w 80"/>
                <a:gd name="T7" fmla="*/ 68 h 80"/>
                <a:gd name="T8" fmla="*/ 8 w 80"/>
                <a:gd name="T9" fmla="*/ 77 h 80"/>
                <a:gd name="T10" fmla="*/ 8 w 80"/>
                <a:gd name="T11" fmla="*/ 79 h 80"/>
                <a:gd name="T12" fmla="*/ 10 w 80"/>
                <a:gd name="T13" fmla="*/ 80 h 80"/>
                <a:gd name="T14" fmla="*/ 11 w 80"/>
                <a:gd name="T15" fmla="*/ 79 h 80"/>
                <a:gd name="T16" fmla="*/ 11 w 80"/>
                <a:gd name="T17" fmla="*/ 77 h 80"/>
                <a:gd name="T18" fmla="*/ 70 w 80"/>
                <a:gd name="T19" fmla="*/ 77 h 80"/>
                <a:gd name="T20" fmla="*/ 70 w 80"/>
                <a:gd name="T21" fmla="*/ 79 h 80"/>
                <a:gd name="T22" fmla="*/ 71 w 80"/>
                <a:gd name="T23" fmla="*/ 80 h 80"/>
                <a:gd name="T24" fmla="*/ 72 w 80"/>
                <a:gd name="T25" fmla="*/ 79 h 80"/>
                <a:gd name="T26" fmla="*/ 72 w 80"/>
                <a:gd name="T27" fmla="*/ 77 h 80"/>
                <a:gd name="T28" fmla="*/ 80 w 80"/>
                <a:gd name="T29" fmla="*/ 68 h 80"/>
                <a:gd name="T30" fmla="*/ 80 w 80"/>
                <a:gd name="T31" fmla="*/ 9 h 80"/>
                <a:gd name="T32" fmla="*/ 71 w 80"/>
                <a:gd name="T33" fmla="*/ 0 h 80"/>
                <a:gd name="T34" fmla="*/ 78 w 80"/>
                <a:gd name="T35" fmla="*/ 68 h 80"/>
                <a:gd name="T36" fmla="*/ 71 w 80"/>
                <a:gd name="T37" fmla="*/ 75 h 80"/>
                <a:gd name="T38" fmla="*/ 10 w 80"/>
                <a:gd name="T39" fmla="*/ 75 h 80"/>
                <a:gd name="T40" fmla="*/ 3 w 80"/>
                <a:gd name="T41" fmla="*/ 68 h 80"/>
                <a:gd name="T42" fmla="*/ 3 w 80"/>
                <a:gd name="T43" fmla="*/ 9 h 80"/>
                <a:gd name="T44" fmla="*/ 10 w 80"/>
                <a:gd name="T45" fmla="*/ 3 h 80"/>
                <a:gd name="T46" fmla="*/ 71 w 80"/>
                <a:gd name="T47" fmla="*/ 3 h 80"/>
                <a:gd name="T48" fmla="*/ 78 w 80"/>
                <a:gd name="T49" fmla="*/ 9 h 80"/>
                <a:gd name="T50" fmla="*/ 78 w 80"/>
                <a:gd name="T51"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80">
                  <a:moveTo>
                    <a:pt x="71" y="0"/>
                  </a:moveTo>
                  <a:cubicBezTo>
                    <a:pt x="10" y="0"/>
                    <a:pt x="10" y="0"/>
                    <a:pt x="10" y="0"/>
                  </a:cubicBezTo>
                  <a:cubicBezTo>
                    <a:pt x="5" y="0"/>
                    <a:pt x="0" y="5"/>
                    <a:pt x="0" y="9"/>
                  </a:cubicBezTo>
                  <a:cubicBezTo>
                    <a:pt x="0" y="68"/>
                    <a:pt x="0" y="68"/>
                    <a:pt x="0" y="68"/>
                  </a:cubicBezTo>
                  <a:cubicBezTo>
                    <a:pt x="0" y="72"/>
                    <a:pt x="4" y="76"/>
                    <a:pt x="8" y="77"/>
                  </a:cubicBezTo>
                  <a:cubicBezTo>
                    <a:pt x="8" y="79"/>
                    <a:pt x="8" y="79"/>
                    <a:pt x="8" y="79"/>
                  </a:cubicBezTo>
                  <a:cubicBezTo>
                    <a:pt x="8" y="79"/>
                    <a:pt x="9" y="80"/>
                    <a:pt x="10" y="80"/>
                  </a:cubicBezTo>
                  <a:cubicBezTo>
                    <a:pt x="10" y="80"/>
                    <a:pt x="11" y="79"/>
                    <a:pt x="11" y="79"/>
                  </a:cubicBezTo>
                  <a:cubicBezTo>
                    <a:pt x="11" y="77"/>
                    <a:pt x="11" y="77"/>
                    <a:pt x="11" y="77"/>
                  </a:cubicBezTo>
                  <a:cubicBezTo>
                    <a:pt x="70" y="77"/>
                    <a:pt x="70" y="77"/>
                    <a:pt x="70" y="77"/>
                  </a:cubicBezTo>
                  <a:cubicBezTo>
                    <a:pt x="70" y="79"/>
                    <a:pt x="70" y="79"/>
                    <a:pt x="70" y="79"/>
                  </a:cubicBezTo>
                  <a:cubicBezTo>
                    <a:pt x="70" y="79"/>
                    <a:pt x="70" y="80"/>
                    <a:pt x="71" y="80"/>
                  </a:cubicBezTo>
                  <a:cubicBezTo>
                    <a:pt x="72" y="80"/>
                    <a:pt x="72" y="79"/>
                    <a:pt x="72" y="79"/>
                  </a:cubicBezTo>
                  <a:cubicBezTo>
                    <a:pt x="72" y="77"/>
                    <a:pt x="72" y="77"/>
                    <a:pt x="72" y="77"/>
                  </a:cubicBezTo>
                  <a:cubicBezTo>
                    <a:pt x="76" y="76"/>
                    <a:pt x="80" y="72"/>
                    <a:pt x="80" y="68"/>
                  </a:cubicBezTo>
                  <a:cubicBezTo>
                    <a:pt x="80" y="9"/>
                    <a:pt x="80" y="9"/>
                    <a:pt x="80" y="9"/>
                  </a:cubicBezTo>
                  <a:cubicBezTo>
                    <a:pt x="80" y="5"/>
                    <a:pt x="75" y="0"/>
                    <a:pt x="71" y="0"/>
                  </a:cubicBezTo>
                  <a:close/>
                  <a:moveTo>
                    <a:pt x="78" y="68"/>
                  </a:moveTo>
                  <a:cubicBezTo>
                    <a:pt x="78" y="71"/>
                    <a:pt x="74" y="75"/>
                    <a:pt x="71" y="75"/>
                  </a:cubicBezTo>
                  <a:cubicBezTo>
                    <a:pt x="10" y="75"/>
                    <a:pt x="10" y="75"/>
                    <a:pt x="10" y="75"/>
                  </a:cubicBezTo>
                  <a:cubicBezTo>
                    <a:pt x="7" y="75"/>
                    <a:pt x="3" y="71"/>
                    <a:pt x="3" y="68"/>
                  </a:cubicBezTo>
                  <a:cubicBezTo>
                    <a:pt x="3" y="9"/>
                    <a:pt x="3" y="9"/>
                    <a:pt x="3" y="9"/>
                  </a:cubicBezTo>
                  <a:cubicBezTo>
                    <a:pt x="3" y="6"/>
                    <a:pt x="7" y="3"/>
                    <a:pt x="10" y="3"/>
                  </a:cubicBezTo>
                  <a:cubicBezTo>
                    <a:pt x="71" y="3"/>
                    <a:pt x="71" y="3"/>
                    <a:pt x="71" y="3"/>
                  </a:cubicBezTo>
                  <a:cubicBezTo>
                    <a:pt x="74" y="3"/>
                    <a:pt x="78" y="6"/>
                    <a:pt x="78" y="9"/>
                  </a:cubicBezTo>
                  <a:lnTo>
                    <a:pt x="7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EditPoints="1"/>
            </p:cNvSpPr>
            <p:nvPr/>
          </p:nvSpPr>
          <p:spPr bwMode="auto">
            <a:xfrm>
              <a:off x="5006976" y="2338388"/>
              <a:ext cx="701675" cy="633413"/>
            </a:xfrm>
            <a:custGeom>
              <a:avLst/>
              <a:gdLst>
                <a:gd name="T0" fmla="*/ 54 w 62"/>
                <a:gd name="T1" fmla="*/ 0 h 56"/>
                <a:gd name="T2" fmla="*/ 11 w 62"/>
                <a:gd name="T3" fmla="*/ 0 h 56"/>
                <a:gd name="T4" fmla="*/ 3 w 62"/>
                <a:gd name="T5" fmla="*/ 8 h 56"/>
                <a:gd name="T6" fmla="*/ 3 w 62"/>
                <a:gd name="T7" fmla="*/ 10 h 56"/>
                <a:gd name="T8" fmla="*/ 2 w 62"/>
                <a:gd name="T9" fmla="*/ 10 h 56"/>
                <a:gd name="T10" fmla="*/ 0 w 62"/>
                <a:gd name="T11" fmla="*/ 12 h 56"/>
                <a:gd name="T12" fmla="*/ 0 w 62"/>
                <a:gd name="T13" fmla="*/ 22 h 56"/>
                <a:gd name="T14" fmla="*/ 2 w 62"/>
                <a:gd name="T15" fmla="*/ 24 h 56"/>
                <a:gd name="T16" fmla="*/ 3 w 62"/>
                <a:gd name="T17" fmla="*/ 24 h 56"/>
                <a:gd name="T18" fmla="*/ 3 w 62"/>
                <a:gd name="T19" fmla="*/ 32 h 56"/>
                <a:gd name="T20" fmla="*/ 2 w 62"/>
                <a:gd name="T21" fmla="*/ 32 h 56"/>
                <a:gd name="T22" fmla="*/ 0 w 62"/>
                <a:gd name="T23" fmla="*/ 33 h 56"/>
                <a:gd name="T24" fmla="*/ 0 w 62"/>
                <a:gd name="T25" fmla="*/ 44 h 56"/>
                <a:gd name="T26" fmla="*/ 2 w 62"/>
                <a:gd name="T27" fmla="*/ 45 h 56"/>
                <a:gd name="T28" fmla="*/ 3 w 62"/>
                <a:gd name="T29" fmla="*/ 45 h 56"/>
                <a:gd name="T30" fmla="*/ 3 w 62"/>
                <a:gd name="T31" fmla="*/ 48 h 56"/>
                <a:gd name="T32" fmla="*/ 11 w 62"/>
                <a:gd name="T33" fmla="*/ 56 h 56"/>
                <a:gd name="T34" fmla="*/ 54 w 62"/>
                <a:gd name="T35" fmla="*/ 56 h 56"/>
                <a:gd name="T36" fmla="*/ 62 w 62"/>
                <a:gd name="T37" fmla="*/ 48 h 56"/>
                <a:gd name="T38" fmla="*/ 62 w 62"/>
                <a:gd name="T39" fmla="*/ 8 h 56"/>
                <a:gd name="T40" fmla="*/ 54 w 62"/>
                <a:gd name="T41" fmla="*/ 0 h 56"/>
                <a:gd name="T42" fmla="*/ 3 w 62"/>
                <a:gd name="T43" fmla="*/ 13 h 56"/>
                <a:gd name="T44" fmla="*/ 6 w 62"/>
                <a:gd name="T45" fmla="*/ 13 h 56"/>
                <a:gd name="T46" fmla="*/ 6 w 62"/>
                <a:gd name="T47" fmla="*/ 21 h 56"/>
                <a:gd name="T48" fmla="*/ 3 w 62"/>
                <a:gd name="T49" fmla="*/ 21 h 56"/>
                <a:gd name="T50" fmla="*/ 3 w 62"/>
                <a:gd name="T51" fmla="*/ 13 h 56"/>
                <a:gd name="T52" fmla="*/ 3 w 62"/>
                <a:gd name="T53" fmla="*/ 34 h 56"/>
                <a:gd name="T54" fmla="*/ 6 w 62"/>
                <a:gd name="T55" fmla="*/ 34 h 56"/>
                <a:gd name="T56" fmla="*/ 6 w 62"/>
                <a:gd name="T57" fmla="*/ 42 h 56"/>
                <a:gd name="T58" fmla="*/ 3 w 62"/>
                <a:gd name="T59" fmla="*/ 42 h 56"/>
                <a:gd name="T60" fmla="*/ 3 w 62"/>
                <a:gd name="T61" fmla="*/ 34 h 56"/>
                <a:gd name="T62" fmla="*/ 59 w 62"/>
                <a:gd name="T63" fmla="*/ 48 h 56"/>
                <a:gd name="T64" fmla="*/ 54 w 62"/>
                <a:gd name="T65" fmla="*/ 53 h 56"/>
                <a:gd name="T66" fmla="*/ 11 w 62"/>
                <a:gd name="T67" fmla="*/ 53 h 56"/>
                <a:gd name="T68" fmla="*/ 6 w 62"/>
                <a:gd name="T69" fmla="*/ 48 h 56"/>
                <a:gd name="T70" fmla="*/ 6 w 62"/>
                <a:gd name="T71" fmla="*/ 45 h 56"/>
                <a:gd name="T72" fmla="*/ 7 w 62"/>
                <a:gd name="T73" fmla="*/ 45 h 56"/>
                <a:gd name="T74" fmla="*/ 8 w 62"/>
                <a:gd name="T75" fmla="*/ 44 h 56"/>
                <a:gd name="T76" fmla="*/ 8 w 62"/>
                <a:gd name="T77" fmla="*/ 33 h 56"/>
                <a:gd name="T78" fmla="*/ 7 w 62"/>
                <a:gd name="T79" fmla="*/ 32 h 56"/>
                <a:gd name="T80" fmla="*/ 6 w 62"/>
                <a:gd name="T81" fmla="*/ 32 h 56"/>
                <a:gd name="T82" fmla="*/ 6 w 62"/>
                <a:gd name="T83" fmla="*/ 24 h 56"/>
                <a:gd name="T84" fmla="*/ 7 w 62"/>
                <a:gd name="T85" fmla="*/ 24 h 56"/>
                <a:gd name="T86" fmla="*/ 8 w 62"/>
                <a:gd name="T87" fmla="*/ 22 h 56"/>
                <a:gd name="T88" fmla="*/ 8 w 62"/>
                <a:gd name="T89" fmla="*/ 12 h 56"/>
                <a:gd name="T90" fmla="*/ 7 w 62"/>
                <a:gd name="T91" fmla="*/ 10 h 56"/>
                <a:gd name="T92" fmla="*/ 6 w 62"/>
                <a:gd name="T93" fmla="*/ 10 h 56"/>
                <a:gd name="T94" fmla="*/ 6 w 62"/>
                <a:gd name="T95" fmla="*/ 8 h 56"/>
                <a:gd name="T96" fmla="*/ 11 w 62"/>
                <a:gd name="T97" fmla="*/ 2 h 56"/>
                <a:gd name="T98" fmla="*/ 54 w 62"/>
                <a:gd name="T99" fmla="*/ 2 h 56"/>
                <a:gd name="T100" fmla="*/ 59 w 62"/>
                <a:gd name="T101" fmla="*/ 8 h 56"/>
                <a:gd name="T102" fmla="*/ 59 w 62"/>
                <a:gd name="T103"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56">
                  <a:moveTo>
                    <a:pt x="54" y="0"/>
                  </a:moveTo>
                  <a:cubicBezTo>
                    <a:pt x="11" y="0"/>
                    <a:pt x="11" y="0"/>
                    <a:pt x="11" y="0"/>
                  </a:cubicBezTo>
                  <a:cubicBezTo>
                    <a:pt x="6" y="0"/>
                    <a:pt x="3" y="3"/>
                    <a:pt x="3" y="8"/>
                  </a:cubicBezTo>
                  <a:cubicBezTo>
                    <a:pt x="3" y="10"/>
                    <a:pt x="3" y="10"/>
                    <a:pt x="3" y="10"/>
                  </a:cubicBezTo>
                  <a:cubicBezTo>
                    <a:pt x="2" y="10"/>
                    <a:pt x="2" y="10"/>
                    <a:pt x="2" y="10"/>
                  </a:cubicBezTo>
                  <a:cubicBezTo>
                    <a:pt x="1" y="10"/>
                    <a:pt x="0" y="11"/>
                    <a:pt x="0" y="12"/>
                  </a:cubicBezTo>
                  <a:cubicBezTo>
                    <a:pt x="0" y="22"/>
                    <a:pt x="0" y="22"/>
                    <a:pt x="0" y="22"/>
                  </a:cubicBezTo>
                  <a:cubicBezTo>
                    <a:pt x="0" y="23"/>
                    <a:pt x="1" y="24"/>
                    <a:pt x="2" y="24"/>
                  </a:cubicBezTo>
                  <a:cubicBezTo>
                    <a:pt x="3" y="24"/>
                    <a:pt x="3" y="24"/>
                    <a:pt x="3" y="24"/>
                  </a:cubicBezTo>
                  <a:cubicBezTo>
                    <a:pt x="3" y="32"/>
                    <a:pt x="3" y="32"/>
                    <a:pt x="3" y="32"/>
                  </a:cubicBezTo>
                  <a:cubicBezTo>
                    <a:pt x="2" y="32"/>
                    <a:pt x="2" y="32"/>
                    <a:pt x="2" y="32"/>
                  </a:cubicBezTo>
                  <a:cubicBezTo>
                    <a:pt x="1" y="32"/>
                    <a:pt x="0" y="32"/>
                    <a:pt x="0" y="33"/>
                  </a:cubicBezTo>
                  <a:cubicBezTo>
                    <a:pt x="0" y="44"/>
                    <a:pt x="0" y="44"/>
                    <a:pt x="0" y="44"/>
                  </a:cubicBezTo>
                  <a:cubicBezTo>
                    <a:pt x="0" y="44"/>
                    <a:pt x="1" y="45"/>
                    <a:pt x="2" y="45"/>
                  </a:cubicBezTo>
                  <a:cubicBezTo>
                    <a:pt x="3" y="45"/>
                    <a:pt x="3" y="45"/>
                    <a:pt x="3" y="45"/>
                  </a:cubicBezTo>
                  <a:cubicBezTo>
                    <a:pt x="3" y="48"/>
                    <a:pt x="3" y="48"/>
                    <a:pt x="3" y="48"/>
                  </a:cubicBezTo>
                  <a:cubicBezTo>
                    <a:pt x="3" y="52"/>
                    <a:pt x="6" y="56"/>
                    <a:pt x="11" y="56"/>
                  </a:cubicBezTo>
                  <a:cubicBezTo>
                    <a:pt x="54" y="56"/>
                    <a:pt x="54" y="56"/>
                    <a:pt x="54" y="56"/>
                  </a:cubicBezTo>
                  <a:cubicBezTo>
                    <a:pt x="58" y="56"/>
                    <a:pt x="62" y="52"/>
                    <a:pt x="62" y="48"/>
                  </a:cubicBezTo>
                  <a:cubicBezTo>
                    <a:pt x="62" y="8"/>
                    <a:pt x="62" y="8"/>
                    <a:pt x="62" y="8"/>
                  </a:cubicBezTo>
                  <a:cubicBezTo>
                    <a:pt x="62" y="3"/>
                    <a:pt x="58" y="0"/>
                    <a:pt x="54" y="0"/>
                  </a:cubicBezTo>
                  <a:close/>
                  <a:moveTo>
                    <a:pt x="3" y="13"/>
                  </a:moveTo>
                  <a:cubicBezTo>
                    <a:pt x="6" y="13"/>
                    <a:pt x="6" y="13"/>
                    <a:pt x="6" y="13"/>
                  </a:cubicBezTo>
                  <a:cubicBezTo>
                    <a:pt x="6" y="21"/>
                    <a:pt x="6" y="21"/>
                    <a:pt x="6" y="21"/>
                  </a:cubicBezTo>
                  <a:cubicBezTo>
                    <a:pt x="3" y="21"/>
                    <a:pt x="3" y="21"/>
                    <a:pt x="3" y="21"/>
                  </a:cubicBezTo>
                  <a:lnTo>
                    <a:pt x="3" y="13"/>
                  </a:lnTo>
                  <a:close/>
                  <a:moveTo>
                    <a:pt x="3" y="34"/>
                  </a:moveTo>
                  <a:cubicBezTo>
                    <a:pt x="6" y="34"/>
                    <a:pt x="6" y="34"/>
                    <a:pt x="6" y="34"/>
                  </a:cubicBezTo>
                  <a:cubicBezTo>
                    <a:pt x="6" y="42"/>
                    <a:pt x="6" y="42"/>
                    <a:pt x="6" y="42"/>
                  </a:cubicBezTo>
                  <a:cubicBezTo>
                    <a:pt x="3" y="42"/>
                    <a:pt x="3" y="42"/>
                    <a:pt x="3" y="42"/>
                  </a:cubicBezTo>
                  <a:lnTo>
                    <a:pt x="3" y="34"/>
                  </a:lnTo>
                  <a:close/>
                  <a:moveTo>
                    <a:pt x="59" y="48"/>
                  </a:moveTo>
                  <a:cubicBezTo>
                    <a:pt x="59" y="51"/>
                    <a:pt x="57" y="53"/>
                    <a:pt x="54" y="53"/>
                  </a:cubicBezTo>
                  <a:cubicBezTo>
                    <a:pt x="11" y="53"/>
                    <a:pt x="11" y="53"/>
                    <a:pt x="11" y="53"/>
                  </a:cubicBezTo>
                  <a:cubicBezTo>
                    <a:pt x="8" y="53"/>
                    <a:pt x="6" y="51"/>
                    <a:pt x="6" y="48"/>
                  </a:cubicBezTo>
                  <a:cubicBezTo>
                    <a:pt x="6" y="45"/>
                    <a:pt x="6" y="45"/>
                    <a:pt x="6" y="45"/>
                  </a:cubicBezTo>
                  <a:cubicBezTo>
                    <a:pt x="7" y="45"/>
                    <a:pt x="7" y="45"/>
                    <a:pt x="7" y="45"/>
                  </a:cubicBezTo>
                  <a:cubicBezTo>
                    <a:pt x="8" y="45"/>
                    <a:pt x="8" y="44"/>
                    <a:pt x="8" y="44"/>
                  </a:cubicBezTo>
                  <a:cubicBezTo>
                    <a:pt x="8" y="33"/>
                    <a:pt x="8" y="33"/>
                    <a:pt x="8" y="33"/>
                  </a:cubicBezTo>
                  <a:cubicBezTo>
                    <a:pt x="8" y="32"/>
                    <a:pt x="8" y="32"/>
                    <a:pt x="7" y="32"/>
                  </a:cubicBezTo>
                  <a:cubicBezTo>
                    <a:pt x="6" y="32"/>
                    <a:pt x="6" y="32"/>
                    <a:pt x="6" y="32"/>
                  </a:cubicBezTo>
                  <a:cubicBezTo>
                    <a:pt x="6" y="24"/>
                    <a:pt x="6" y="24"/>
                    <a:pt x="6" y="24"/>
                  </a:cubicBezTo>
                  <a:cubicBezTo>
                    <a:pt x="7" y="24"/>
                    <a:pt x="7" y="24"/>
                    <a:pt x="7" y="24"/>
                  </a:cubicBezTo>
                  <a:cubicBezTo>
                    <a:pt x="8" y="24"/>
                    <a:pt x="8" y="23"/>
                    <a:pt x="8" y="22"/>
                  </a:cubicBezTo>
                  <a:cubicBezTo>
                    <a:pt x="8" y="12"/>
                    <a:pt x="8" y="12"/>
                    <a:pt x="8" y="12"/>
                  </a:cubicBezTo>
                  <a:cubicBezTo>
                    <a:pt x="8" y="11"/>
                    <a:pt x="8" y="10"/>
                    <a:pt x="7" y="10"/>
                  </a:cubicBezTo>
                  <a:cubicBezTo>
                    <a:pt x="6" y="10"/>
                    <a:pt x="6" y="10"/>
                    <a:pt x="6" y="10"/>
                  </a:cubicBezTo>
                  <a:cubicBezTo>
                    <a:pt x="6" y="8"/>
                    <a:pt x="6" y="8"/>
                    <a:pt x="6" y="8"/>
                  </a:cubicBezTo>
                  <a:cubicBezTo>
                    <a:pt x="6" y="5"/>
                    <a:pt x="8" y="2"/>
                    <a:pt x="11" y="2"/>
                  </a:cubicBezTo>
                  <a:cubicBezTo>
                    <a:pt x="54" y="2"/>
                    <a:pt x="54" y="2"/>
                    <a:pt x="54" y="2"/>
                  </a:cubicBezTo>
                  <a:cubicBezTo>
                    <a:pt x="57" y="2"/>
                    <a:pt x="59" y="5"/>
                    <a:pt x="59" y="8"/>
                  </a:cubicBezTo>
                  <a:lnTo>
                    <a:pt x="5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noEditPoints="1"/>
            </p:cNvSpPr>
            <p:nvPr/>
          </p:nvSpPr>
          <p:spPr bwMode="auto">
            <a:xfrm>
              <a:off x="5187951" y="2452688"/>
              <a:ext cx="395288" cy="395288"/>
            </a:xfrm>
            <a:custGeom>
              <a:avLst/>
              <a:gdLst>
                <a:gd name="T0" fmla="*/ 30 w 35"/>
                <a:gd name="T1" fmla="*/ 6 h 35"/>
                <a:gd name="T2" fmla="*/ 30 w 35"/>
                <a:gd name="T3" fmla="*/ 5 h 35"/>
                <a:gd name="T4" fmla="*/ 5 w 35"/>
                <a:gd name="T5" fmla="*/ 5 h 35"/>
                <a:gd name="T6" fmla="*/ 5 w 35"/>
                <a:gd name="T7" fmla="*/ 6 h 35"/>
                <a:gd name="T8" fmla="*/ 5 w 35"/>
                <a:gd name="T9" fmla="*/ 30 h 35"/>
                <a:gd name="T10" fmla="*/ 5 w 35"/>
                <a:gd name="T11" fmla="*/ 30 h 35"/>
                <a:gd name="T12" fmla="*/ 18 w 35"/>
                <a:gd name="T13" fmla="*/ 35 h 35"/>
                <a:gd name="T14" fmla="*/ 30 w 35"/>
                <a:gd name="T15" fmla="*/ 30 h 35"/>
                <a:gd name="T16" fmla="*/ 30 w 35"/>
                <a:gd name="T17" fmla="*/ 30 h 35"/>
                <a:gd name="T18" fmla="*/ 35 w 35"/>
                <a:gd name="T19" fmla="*/ 18 h 35"/>
                <a:gd name="T20" fmla="*/ 29 w 35"/>
                <a:gd name="T21" fmla="*/ 27 h 35"/>
                <a:gd name="T22" fmla="*/ 27 w 35"/>
                <a:gd name="T23" fmla="*/ 19 h 35"/>
                <a:gd name="T24" fmla="*/ 29 w 35"/>
                <a:gd name="T25" fmla="*/ 27 h 35"/>
                <a:gd name="T26" fmla="*/ 8 w 35"/>
                <a:gd name="T27" fmla="*/ 19 h 35"/>
                <a:gd name="T28" fmla="*/ 6 w 35"/>
                <a:gd name="T29" fmla="*/ 27 h 35"/>
                <a:gd name="T30" fmla="*/ 6 w 35"/>
                <a:gd name="T31" fmla="*/ 8 h 35"/>
                <a:gd name="T32" fmla="*/ 8 w 35"/>
                <a:gd name="T33" fmla="*/ 16 h 35"/>
                <a:gd name="T34" fmla="*/ 6 w 35"/>
                <a:gd name="T35" fmla="*/ 8 h 35"/>
                <a:gd name="T36" fmla="*/ 11 w 35"/>
                <a:gd name="T37" fmla="*/ 18 h 35"/>
                <a:gd name="T38" fmla="*/ 24 w 35"/>
                <a:gd name="T39" fmla="*/ 18 h 35"/>
                <a:gd name="T40" fmla="*/ 23 w 35"/>
                <a:gd name="T41" fmla="*/ 10 h 35"/>
                <a:gd name="T42" fmla="*/ 19 w 35"/>
                <a:gd name="T43" fmla="*/ 3 h 35"/>
                <a:gd name="T44" fmla="*/ 23 w 35"/>
                <a:gd name="T45" fmla="*/ 10 h 35"/>
                <a:gd name="T46" fmla="*/ 12 w 35"/>
                <a:gd name="T47" fmla="*/ 10 h 35"/>
                <a:gd name="T48" fmla="*/ 16 w 35"/>
                <a:gd name="T49" fmla="*/ 3 h 35"/>
                <a:gd name="T50" fmla="*/ 12 w 35"/>
                <a:gd name="T51" fmla="*/ 25 h 35"/>
                <a:gd name="T52" fmla="*/ 16 w 35"/>
                <a:gd name="T53" fmla="*/ 32 h 35"/>
                <a:gd name="T54" fmla="*/ 12 w 35"/>
                <a:gd name="T55" fmla="*/ 25 h 35"/>
                <a:gd name="T56" fmla="*/ 23 w 35"/>
                <a:gd name="T57" fmla="*/ 25 h 35"/>
                <a:gd name="T58" fmla="*/ 19 w 35"/>
                <a:gd name="T59" fmla="*/ 32 h 35"/>
                <a:gd name="T60" fmla="*/ 27 w 35"/>
                <a:gd name="T61" fmla="*/ 16 h 35"/>
                <a:gd name="T62" fmla="*/ 29 w 35"/>
                <a:gd name="T63" fmla="*/ 8 h 35"/>
                <a:gd name="T64" fmla="*/ 27 w 35"/>
                <a:gd name="T65"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5">
                  <a:moveTo>
                    <a:pt x="35" y="18"/>
                  </a:moveTo>
                  <a:cubicBezTo>
                    <a:pt x="35" y="13"/>
                    <a:pt x="33" y="9"/>
                    <a:pt x="30" y="6"/>
                  </a:cubicBezTo>
                  <a:cubicBezTo>
                    <a:pt x="30" y="6"/>
                    <a:pt x="30" y="6"/>
                    <a:pt x="30" y="5"/>
                  </a:cubicBezTo>
                  <a:cubicBezTo>
                    <a:pt x="30" y="5"/>
                    <a:pt x="30" y="5"/>
                    <a:pt x="30" y="5"/>
                  </a:cubicBezTo>
                  <a:cubicBezTo>
                    <a:pt x="27" y="2"/>
                    <a:pt x="22" y="0"/>
                    <a:pt x="18" y="0"/>
                  </a:cubicBezTo>
                  <a:cubicBezTo>
                    <a:pt x="13" y="0"/>
                    <a:pt x="9" y="2"/>
                    <a:pt x="5" y="5"/>
                  </a:cubicBezTo>
                  <a:cubicBezTo>
                    <a:pt x="5" y="5"/>
                    <a:pt x="5" y="5"/>
                    <a:pt x="5" y="5"/>
                  </a:cubicBezTo>
                  <a:cubicBezTo>
                    <a:pt x="5" y="6"/>
                    <a:pt x="5" y="6"/>
                    <a:pt x="5" y="6"/>
                  </a:cubicBezTo>
                  <a:cubicBezTo>
                    <a:pt x="2" y="9"/>
                    <a:pt x="0" y="13"/>
                    <a:pt x="0" y="18"/>
                  </a:cubicBezTo>
                  <a:cubicBezTo>
                    <a:pt x="0" y="23"/>
                    <a:pt x="2" y="27"/>
                    <a:pt x="5" y="30"/>
                  </a:cubicBezTo>
                  <a:cubicBezTo>
                    <a:pt x="5" y="30"/>
                    <a:pt x="5" y="30"/>
                    <a:pt x="5" y="30"/>
                  </a:cubicBezTo>
                  <a:cubicBezTo>
                    <a:pt x="5" y="30"/>
                    <a:pt x="5" y="30"/>
                    <a:pt x="5" y="30"/>
                  </a:cubicBezTo>
                  <a:cubicBezTo>
                    <a:pt x="9" y="33"/>
                    <a:pt x="13" y="35"/>
                    <a:pt x="18" y="35"/>
                  </a:cubicBezTo>
                  <a:cubicBezTo>
                    <a:pt x="18" y="35"/>
                    <a:pt x="18" y="35"/>
                    <a:pt x="18" y="35"/>
                  </a:cubicBezTo>
                  <a:cubicBezTo>
                    <a:pt x="18" y="35"/>
                    <a:pt x="18" y="35"/>
                    <a:pt x="18" y="35"/>
                  </a:cubicBezTo>
                  <a:cubicBezTo>
                    <a:pt x="22" y="35"/>
                    <a:pt x="27" y="33"/>
                    <a:pt x="30" y="30"/>
                  </a:cubicBezTo>
                  <a:cubicBezTo>
                    <a:pt x="30" y="30"/>
                    <a:pt x="30" y="30"/>
                    <a:pt x="30" y="30"/>
                  </a:cubicBezTo>
                  <a:cubicBezTo>
                    <a:pt x="30" y="30"/>
                    <a:pt x="30" y="30"/>
                    <a:pt x="30" y="30"/>
                  </a:cubicBezTo>
                  <a:cubicBezTo>
                    <a:pt x="33" y="27"/>
                    <a:pt x="35" y="23"/>
                    <a:pt x="35" y="18"/>
                  </a:cubicBezTo>
                  <a:cubicBezTo>
                    <a:pt x="35" y="18"/>
                    <a:pt x="35" y="18"/>
                    <a:pt x="35" y="18"/>
                  </a:cubicBezTo>
                  <a:cubicBezTo>
                    <a:pt x="35" y="18"/>
                    <a:pt x="35" y="18"/>
                    <a:pt x="35" y="18"/>
                  </a:cubicBezTo>
                  <a:close/>
                  <a:moveTo>
                    <a:pt x="29" y="27"/>
                  </a:moveTo>
                  <a:cubicBezTo>
                    <a:pt x="25" y="23"/>
                    <a:pt x="25" y="23"/>
                    <a:pt x="25" y="23"/>
                  </a:cubicBezTo>
                  <a:cubicBezTo>
                    <a:pt x="26" y="22"/>
                    <a:pt x="27" y="21"/>
                    <a:pt x="27" y="19"/>
                  </a:cubicBezTo>
                  <a:cubicBezTo>
                    <a:pt x="32" y="19"/>
                    <a:pt x="32" y="19"/>
                    <a:pt x="32" y="19"/>
                  </a:cubicBezTo>
                  <a:cubicBezTo>
                    <a:pt x="32" y="22"/>
                    <a:pt x="31" y="25"/>
                    <a:pt x="29" y="27"/>
                  </a:cubicBezTo>
                  <a:close/>
                  <a:moveTo>
                    <a:pt x="3" y="19"/>
                  </a:moveTo>
                  <a:cubicBezTo>
                    <a:pt x="8" y="19"/>
                    <a:pt x="8" y="19"/>
                    <a:pt x="8" y="19"/>
                  </a:cubicBezTo>
                  <a:cubicBezTo>
                    <a:pt x="9" y="21"/>
                    <a:pt x="9" y="22"/>
                    <a:pt x="10" y="23"/>
                  </a:cubicBezTo>
                  <a:cubicBezTo>
                    <a:pt x="6" y="27"/>
                    <a:pt x="6" y="27"/>
                    <a:pt x="6" y="27"/>
                  </a:cubicBezTo>
                  <a:cubicBezTo>
                    <a:pt x="5" y="25"/>
                    <a:pt x="3" y="22"/>
                    <a:pt x="3" y="19"/>
                  </a:cubicBezTo>
                  <a:close/>
                  <a:moveTo>
                    <a:pt x="6" y="8"/>
                  </a:moveTo>
                  <a:cubicBezTo>
                    <a:pt x="10" y="12"/>
                    <a:pt x="10" y="12"/>
                    <a:pt x="10" y="12"/>
                  </a:cubicBezTo>
                  <a:cubicBezTo>
                    <a:pt x="9" y="13"/>
                    <a:pt x="9" y="15"/>
                    <a:pt x="8" y="16"/>
                  </a:cubicBezTo>
                  <a:cubicBezTo>
                    <a:pt x="3" y="16"/>
                    <a:pt x="3" y="16"/>
                    <a:pt x="3" y="16"/>
                  </a:cubicBezTo>
                  <a:cubicBezTo>
                    <a:pt x="3" y="13"/>
                    <a:pt x="5" y="11"/>
                    <a:pt x="6" y="8"/>
                  </a:cubicBezTo>
                  <a:close/>
                  <a:moveTo>
                    <a:pt x="18" y="24"/>
                  </a:moveTo>
                  <a:cubicBezTo>
                    <a:pt x="14" y="24"/>
                    <a:pt x="11" y="21"/>
                    <a:pt x="11" y="18"/>
                  </a:cubicBezTo>
                  <a:cubicBezTo>
                    <a:pt x="11" y="14"/>
                    <a:pt x="14" y="11"/>
                    <a:pt x="18" y="11"/>
                  </a:cubicBezTo>
                  <a:cubicBezTo>
                    <a:pt x="21" y="11"/>
                    <a:pt x="24" y="14"/>
                    <a:pt x="24" y="18"/>
                  </a:cubicBezTo>
                  <a:cubicBezTo>
                    <a:pt x="24" y="21"/>
                    <a:pt x="21" y="24"/>
                    <a:pt x="18" y="24"/>
                  </a:cubicBezTo>
                  <a:close/>
                  <a:moveTo>
                    <a:pt x="23" y="10"/>
                  </a:moveTo>
                  <a:cubicBezTo>
                    <a:pt x="22" y="9"/>
                    <a:pt x="21" y="9"/>
                    <a:pt x="19" y="9"/>
                  </a:cubicBezTo>
                  <a:cubicBezTo>
                    <a:pt x="19" y="3"/>
                    <a:pt x="19" y="3"/>
                    <a:pt x="19" y="3"/>
                  </a:cubicBezTo>
                  <a:cubicBezTo>
                    <a:pt x="22" y="3"/>
                    <a:pt x="25" y="5"/>
                    <a:pt x="27" y="6"/>
                  </a:cubicBezTo>
                  <a:lnTo>
                    <a:pt x="23" y="10"/>
                  </a:lnTo>
                  <a:close/>
                  <a:moveTo>
                    <a:pt x="16" y="9"/>
                  </a:moveTo>
                  <a:cubicBezTo>
                    <a:pt x="15" y="9"/>
                    <a:pt x="13" y="9"/>
                    <a:pt x="12" y="10"/>
                  </a:cubicBezTo>
                  <a:cubicBezTo>
                    <a:pt x="8" y="6"/>
                    <a:pt x="8" y="6"/>
                    <a:pt x="8" y="6"/>
                  </a:cubicBezTo>
                  <a:cubicBezTo>
                    <a:pt x="11" y="5"/>
                    <a:pt x="13" y="3"/>
                    <a:pt x="16" y="3"/>
                  </a:cubicBezTo>
                  <a:lnTo>
                    <a:pt x="16" y="9"/>
                  </a:lnTo>
                  <a:close/>
                  <a:moveTo>
                    <a:pt x="12" y="25"/>
                  </a:moveTo>
                  <a:cubicBezTo>
                    <a:pt x="13" y="26"/>
                    <a:pt x="15" y="27"/>
                    <a:pt x="16" y="27"/>
                  </a:cubicBezTo>
                  <a:cubicBezTo>
                    <a:pt x="16" y="32"/>
                    <a:pt x="16" y="32"/>
                    <a:pt x="16" y="32"/>
                  </a:cubicBezTo>
                  <a:cubicBezTo>
                    <a:pt x="13" y="32"/>
                    <a:pt x="11" y="31"/>
                    <a:pt x="8" y="29"/>
                  </a:cubicBezTo>
                  <a:lnTo>
                    <a:pt x="12" y="25"/>
                  </a:lnTo>
                  <a:close/>
                  <a:moveTo>
                    <a:pt x="19" y="27"/>
                  </a:moveTo>
                  <a:cubicBezTo>
                    <a:pt x="21" y="27"/>
                    <a:pt x="22" y="26"/>
                    <a:pt x="23" y="25"/>
                  </a:cubicBezTo>
                  <a:cubicBezTo>
                    <a:pt x="27" y="29"/>
                    <a:pt x="27" y="29"/>
                    <a:pt x="27" y="29"/>
                  </a:cubicBezTo>
                  <a:cubicBezTo>
                    <a:pt x="25" y="31"/>
                    <a:pt x="22" y="32"/>
                    <a:pt x="19" y="32"/>
                  </a:cubicBezTo>
                  <a:lnTo>
                    <a:pt x="19" y="27"/>
                  </a:lnTo>
                  <a:close/>
                  <a:moveTo>
                    <a:pt x="27" y="16"/>
                  </a:moveTo>
                  <a:cubicBezTo>
                    <a:pt x="27" y="15"/>
                    <a:pt x="26" y="13"/>
                    <a:pt x="25" y="12"/>
                  </a:cubicBezTo>
                  <a:cubicBezTo>
                    <a:pt x="29" y="8"/>
                    <a:pt x="29" y="8"/>
                    <a:pt x="29" y="8"/>
                  </a:cubicBezTo>
                  <a:cubicBezTo>
                    <a:pt x="31" y="11"/>
                    <a:pt x="32" y="13"/>
                    <a:pt x="32" y="16"/>
                  </a:cubicBezTo>
                  <a:lnTo>
                    <a:pt x="2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7" name="Freeform 9"/>
          <p:cNvSpPr>
            <a:spLocks noEditPoints="1"/>
          </p:cNvSpPr>
          <p:nvPr/>
        </p:nvSpPr>
        <p:spPr bwMode="auto">
          <a:xfrm>
            <a:off x="6793784" y="2396332"/>
            <a:ext cx="904875" cy="903288"/>
          </a:xfrm>
          <a:custGeom>
            <a:avLst/>
            <a:gdLst>
              <a:gd name="T0" fmla="*/ 68 w 80"/>
              <a:gd name="T1" fmla="*/ 44 h 80"/>
              <a:gd name="T2" fmla="*/ 60 w 80"/>
              <a:gd name="T3" fmla="*/ 35 h 80"/>
              <a:gd name="T4" fmla="*/ 70 w 80"/>
              <a:gd name="T5" fmla="*/ 12 h 80"/>
              <a:gd name="T6" fmla="*/ 80 w 80"/>
              <a:gd name="T7" fmla="*/ 7 h 80"/>
              <a:gd name="T8" fmla="*/ 67 w 80"/>
              <a:gd name="T9" fmla="*/ 7 h 80"/>
              <a:gd name="T10" fmla="*/ 55 w 80"/>
              <a:gd name="T11" fmla="*/ 23 h 80"/>
              <a:gd name="T12" fmla="*/ 32 w 80"/>
              <a:gd name="T13" fmla="*/ 28 h 80"/>
              <a:gd name="T14" fmla="*/ 13 w 80"/>
              <a:gd name="T15" fmla="*/ 19 h 80"/>
              <a:gd name="T16" fmla="*/ 0 w 80"/>
              <a:gd name="T17" fmla="*/ 19 h 80"/>
              <a:gd name="T18" fmla="*/ 12 w 80"/>
              <a:gd name="T19" fmla="*/ 22 h 80"/>
              <a:gd name="T20" fmla="*/ 31 w 80"/>
              <a:gd name="T21" fmla="*/ 35 h 80"/>
              <a:gd name="T22" fmla="*/ 10 w 80"/>
              <a:gd name="T23" fmla="*/ 68 h 80"/>
              <a:gd name="T24" fmla="*/ 0 w 80"/>
              <a:gd name="T25" fmla="*/ 73 h 80"/>
              <a:gd name="T26" fmla="*/ 13 w 80"/>
              <a:gd name="T27" fmla="*/ 73 h 80"/>
              <a:gd name="T28" fmla="*/ 36 w 80"/>
              <a:gd name="T29" fmla="*/ 46 h 80"/>
              <a:gd name="T30" fmla="*/ 45 w 80"/>
              <a:gd name="T31" fmla="*/ 67 h 80"/>
              <a:gd name="T32" fmla="*/ 47 w 80"/>
              <a:gd name="T33" fmla="*/ 80 h 80"/>
              <a:gd name="T34" fmla="*/ 48 w 80"/>
              <a:gd name="T35" fmla="*/ 67 h 80"/>
              <a:gd name="T36" fmla="*/ 58 w 80"/>
              <a:gd name="T37" fmla="*/ 42 h 80"/>
              <a:gd name="T38" fmla="*/ 67 w 80"/>
              <a:gd name="T39" fmla="*/ 48 h 80"/>
              <a:gd name="T40" fmla="*/ 80 w 80"/>
              <a:gd name="T41" fmla="*/ 48 h 80"/>
              <a:gd name="T42" fmla="*/ 7 w 80"/>
              <a:gd name="T43" fmla="*/ 23 h 80"/>
              <a:gd name="T44" fmla="*/ 7 w 80"/>
              <a:gd name="T45" fmla="*/ 15 h 80"/>
              <a:gd name="T46" fmla="*/ 7 w 80"/>
              <a:gd name="T47" fmla="*/ 23 h 80"/>
              <a:gd name="T48" fmla="*/ 47 w 80"/>
              <a:gd name="T49" fmla="*/ 77 h 80"/>
              <a:gd name="T50" fmla="*/ 47 w 80"/>
              <a:gd name="T51" fmla="*/ 69 h 80"/>
              <a:gd name="T52" fmla="*/ 73 w 80"/>
              <a:gd name="T53" fmla="*/ 3 h 80"/>
              <a:gd name="T54" fmla="*/ 73 w 80"/>
              <a:gd name="T55" fmla="*/ 11 h 80"/>
              <a:gd name="T56" fmla="*/ 73 w 80"/>
              <a:gd name="T57" fmla="*/ 3 h 80"/>
              <a:gd name="T58" fmla="*/ 3 w 80"/>
              <a:gd name="T59" fmla="*/ 73 h 80"/>
              <a:gd name="T60" fmla="*/ 11 w 80"/>
              <a:gd name="T61" fmla="*/ 73 h 80"/>
              <a:gd name="T62" fmla="*/ 45 w 80"/>
              <a:gd name="T63" fmla="*/ 47 h 80"/>
              <a:gd name="T64" fmla="*/ 45 w 80"/>
              <a:gd name="T65" fmla="*/ 23 h 80"/>
              <a:gd name="T66" fmla="*/ 45 w 80"/>
              <a:gd name="T67" fmla="*/ 47 h 80"/>
              <a:gd name="T68" fmla="*/ 69 w 80"/>
              <a:gd name="T69" fmla="*/ 48 h 80"/>
              <a:gd name="T70" fmla="*/ 77 w 80"/>
              <a:gd name="T71"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80">
                <a:moveTo>
                  <a:pt x="73" y="41"/>
                </a:moveTo>
                <a:cubicBezTo>
                  <a:pt x="71" y="41"/>
                  <a:pt x="69" y="42"/>
                  <a:pt x="68" y="44"/>
                </a:cubicBezTo>
                <a:cubicBezTo>
                  <a:pt x="59" y="40"/>
                  <a:pt x="59" y="40"/>
                  <a:pt x="59" y="40"/>
                </a:cubicBezTo>
                <a:cubicBezTo>
                  <a:pt x="60" y="38"/>
                  <a:pt x="60" y="36"/>
                  <a:pt x="60" y="35"/>
                </a:cubicBezTo>
                <a:cubicBezTo>
                  <a:pt x="60" y="31"/>
                  <a:pt x="59" y="28"/>
                  <a:pt x="57" y="25"/>
                </a:cubicBezTo>
                <a:cubicBezTo>
                  <a:pt x="70" y="12"/>
                  <a:pt x="70" y="12"/>
                  <a:pt x="70" y="12"/>
                </a:cubicBezTo>
                <a:cubicBezTo>
                  <a:pt x="71" y="13"/>
                  <a:pt x="72" y="13"/>
                  <a:pt x="73" y="13"/>
                </a:cubicBezTo>
                <a:cubicBezTo>
                  <a:pt x="77" y="13"/>
                  <a:pt x="80" y="10"/>
                  <a:pt x="80" y="7"/>
                </a:cubicBezTo>
                <a:cubicBezTo>
                  <a:pt x="80" y="3"/>
                  <a:pt x="77" y="0"/>
                  <a:pt x="73" y="0"/>
                </a:cubicBezTo>
                <a:cubicBezTo>
                  <a:pt x="70" y="0"/>
                  <a:pt x="67" y="3"/>
                  <a:pt x="67" y="7"/>
                </a:cubicBezTo>
                <a:cubicBezTo>
                  <a:pt x="67" y="8"/>
                  <a:pt x="67" y="9"/>
                  <a:pt x="68" y="10"/>
                </a:cubicBezTo>
                <a:cubicBezTo>
                  <a:pt x="55" y="23"/>
                  <a:pt x="55" y="23"/>
                  <a:pt x="55" y="23"/>
                </a:cubicBezTo>
                <a:cubicBezTo>
                  <a:pt x="52" y="21"/>
                  <a:pt x="49" y="20"/>
                  <a:pt x="45" y="20"/>
                </a:cubicBezTo>
                <a:cubicBezTo>
                  <a:pt x="40" y="20"/>
                  <a:pt x="35" y="23"/>
                  <a:pt x="32" y="28"/>
                </a:cubicBezTo>
                <a:cubicBezTo>
                  <a:pt x="13" y="20"/>
                  <a:pt x="13" y="20"/>
                  <a:pt x="13" y="20"/>
                </a:cubicBezTo>
                <a:cubicBezTo>
                  <a:pt x="13" y="20"/>
                  <a:pt x="13" y="19"/>
                  <a:pt x="13" y="19"/>
                </a:cubicBezTo>
                <a:cubicBezTo>
                  <a:pt x="13" y="15"/>
                  <a:pt x="10" y="12"/>
                  <a:pt x="7" y="12"/>
                </a:cubicBezTo>
                <a:cubicBezTo>
                  <a:pt x="3" y="12"/>
                  <a:pt x="0" y="15"/>
                  <a:pt x="0" y="19"/>
                </a:cubicBezTo>
                <a:cubicBezTo>
                  <a:pt x="0" y="22"/>
                  <a:pt x="3" y="25"/>
                  <a:pt x="7" y="25"/>
                </a:cubicBezTo>
                <a:cubicBezTo>
                  <a:pt x="9" y="25"/>
                  <a:pt x="11" y="24"/>
                  <a:pt x="12" y="22"/>
                </a:cubicBezTo>
                <a:cubicBezTo>
                  <a:pt x="31" y="30"/>
                  <a:pt x="31" y="30"/>
                  <a:pt x="31" y="30"/>
                </a:cubicBezTo>
                <a:cubicBezTo>
                  <a:pt x="31" y="32"/>
                  <a:pt x="31" y="33"/>
                  <a:pt x="31" y="35"/>
                </a:cubicBezTo>
                <a:cubicBezTo>
                  <a:pt x="31" y="38"/>
                  <a:pt x="32" y="42"/>
                  <a:pt x="34" y="44"/>
                </a:cubicBezTo>
                <a:cubicBezTo>
                  <a:pt x="10" y="68"/>
                  <a:pt x="10" y="68"/>
                  <a:pt x="10" y="68"/>
                </a:cubicBezTo>
                <a:cubicBezTo>
                  <a:pt x="9" y="67"/>
                  <a:pt x="8" y="67"/>
                  <a:pt x="7" y="67"/>
                </a:cubicBezTo>
                <a:cubicBezTo>
                  <a:pt x="3" y="67"/>
                  <a:pt x="0" y="70"/>
                  <a:pt x="0" y="73"/>
                </a:cubicBezTo>
                <a:cubicBezTo>
                  <a:pt x="0" y="77"/>
                  <a:pt x="3" y="80"/>
                  <a:pt x="7" y="80"/>
                </a:cubicBezTo>
                <a:cubicBezTo>
                  <a:pt x="10" y="80"/>
                  <a:pt x="13" y="77"/>
                  <a:pt x="13" y="73"/>
                </a:cubicBezTo>
                <a:cubicBezTo>
                  <a:pt x="13" y="72"/>
                  <a:pt x="13" y="71"/>
                  <a:pt x="12" y="70"/>
                </a:cubicBezTo>
                <a:cubicBezTo>
                  <a:pt x="36" y="46"/>
                  <a:pt x="36" y="46"/>
                  <a:pt x="36" y="46"/>
                </a:cubicBezTo>
                <a:cubicBezTo>
                  <a:pt x="38" y="48"/>
                  <a:pt x="42" y="49"/>
                  <a:pt x="45" y="49"/>
                </a:cubicBezTo>
                <a:cubicBezTo>
                  <a:pt x="45" y="67"/>
                  <a:pt x="45" y="67"/>
                  <a:pt x="45" y="67"/>
                </a:cubicBezTo>
                <a:cubicBezTo>
                  <a:pt x="42" y="67"/>
                  <a:pt x="40" y="70"/>
                  <a:pt x="40" y="73"/>
                </a:cubicBezTo>
                <a:cubicBezTo>
                  <a:pt x="40" y="77"/>
                  <a:pt x="43" y="80"/>
                  <a:pt x="47" y="80"/>
                </a:cubicBezTo>
                <a:cubicBezTo>
                  <a:pt x="50" y="80"/>
                  <a:pt x="53" y="77"/>
                  <a:pt x="53" y="73"/>
                </a:cubicBezTo>
                <a:cubicBezTo>
                  <a:pt x="53" y="70"/>
                  <a:pt x="51" y="67"/>
                  <a:pt x="48" y="67"/>
                </a:cubicBezTo>
                <a:cubicBezTo>
                  <a:pt x="48" y="49"/>
                  <a:pt x="48" y="49"/>
                  <a:pt x="48" y="49"/>
                </a:cubicBezTo>
                <a:cubicBezTo>
                  <a:pt x="52" y="48"/>
                  <a:pt x="56" y="46"/>
                  <a:pt x="58" y="42"/>
                </a:cubicBezTo>
                <a:cubicBezTo>
                  <a:pt x="67" y="46"/>
                  <a:pt x="67" y="46"/>
                  <a:pt x="67" y="46"/>
                </a:cubicBezTo>
                <a:cubicBezTo>
                  <a:pt x="67" y="47"/>
                  <a:pt x="67" y="47"/>
                  <a:pt x="67" y="48"/>
                </a:cubicBezTo>
                <a:cubicBezTo>
                  <a:pt x="67" y="52"/>
                  <a:pt x="70" y="55"/>
                  <a:pt x="73" y="55"/>
                </a:cubicBezTo>
                <a:cubicBezTo>
                  <a:pt x="77" y="55"/>
                  <a:pt x="80" y="52"/>
                  <a:pt x="80" y="48"/>
                </a:cubicBezTo>
                <a:cubicBezTo>
                  <a:pt x="80" y="44"/>
                  <a:pt x="77" y="41"/>
                  <a:pt x="73" y="41"/>
                </a:cubicBezTo>
                <a:close/>
                <a:moveTo>
                  <a:pt x="7" y="23"/>
                </a:moveTo>
                <a:cubicBezTo>
                  <a:pt x="4" y="23"/>
                  <a:pt x="3" y="21"/>
                  <a:pt x="3" y="19"/>
                </a:cubicBezTo>
                <a:cubicBezTo>
                  <a:pt x="3" y="16"/>
                  <a:pt x="4" y="15"/>
                  <a:pt x="7" y="15"/>
                </a:cubicBezTo>
                <a:cubicBezTo>
                  <a:pt x="9" y="15"/>
                  <a:pt x="11" y="16"/>
                  <a:pt x="11" y="19"/>
                </a:cubicBezTo>
                <a:cubicBezTo>
                  <a:pt x="11" y="21"/>
                  <a:pt x="9" y="23"/>
                  <a:pt x="7" y="23"/>
                </a:cubicBezTo>
                <a:close/>
                <a:moveTo>
                  <a:pt x="51" y="73"/>
                </a:moveTo>
                <a:cubicBezTo>
                  <a:pt x="51" y="76"/>
                  <a:pt x="49" y="77"/>
                  <a:pt x="47" y="77"/>
                </a:cubicBezTo>
                <a:cubicBezTo>
                  <a:pt x="44" y="77"/>
                  <a:pt x="43" y="76"/>
                  <a:pt x="43" y="73"/>
                </a:cubicBezTo>
                <a:cubicBezTo>
                  <a:pt x="43" y="71"/>
                  <a:pt x="44" y="69"/>
                  <a:pt x="47" y="69"/>
                </a:cubicBezTo>
                <a:cubicBezTo>
                  <a:pt x="49" y="69"/>
                  <a:pt x="51" y="71"/>
                  <a:pt x="51" y="73"/>
                </a:cubicBezTo>
                <a:close/>
                <a:moveTo>
                  <a:pt x="73" y="3"/>
                </a:moveTo>
                <a:cubicBezTo>
                  <a:pt x="76" y="3"/>
                  <a:pt x="77" y="4"/>
                  <a:pt x="77" y="7"/>
                </a:cubicBezTo>
                <a:cubicBezTo>
                  <a:pt x="77" y="9"/>
                  <a:pt x="76" y="11"/>
                  <a:pt x="73" y="11"/>
                </a:cubicBezTo>
                <a:cubicBezTo>
                  <a:pt x="71" y="11"/>
                  <a:pt x="69" y="9"/>
                  <a:pt x="69" y="7"/>
                </a:cubicBezTo>
                <a:cubicBezTo>
                  <a:pt x="69" y="4"/>
                  <a:pt x="71" y="3"/>
                  <a:pt x="73" y="3"/>
                </a:cubicBezTo>
                <a:close/>
                <a:moveTo>
                  <a:pt x="7" y="77"/>
                </a:moveTo>
                <a:cubicBezTo>
                  <a:pt x="4" y="77"/>
                  <a:pt x="3" y="76"/>
                  <a:pt x="3" y="73"/>
                </a:cubicBezTo>
                <a:cubicBezTo>
                  <a:pt x="3" y="71"/>
                  <a:pt x="4" y="69"/>
                  <a:pt x="7" y="69"/>
                </a:cubicBezTo>
                <a:cubicBezTo>
                  <a:pt x="9" y="69"/>
                  <a:pt x="11" y="71"/>
                  <a:pt x="11" y="73"/>
                </a:cubicBezTo>
                <a:cubicBezTo>
                  <a:pt x="11" y="76"/>
                  <a:pt x="9" y="77"/>
                  <a:pt x="7" y="77"/>
                </a:cubicBezTo>
                <a:close/>
                <a:moveTo>
                  <a:pt x="45" y="47"/>
                </a:moveTo>
                <a:cubicBezTo>
                  <a:pt x="39" y="47"/>
                  <a:pt x="33" y="41"/>
                  <a:pt x="33" y="35"/>
                </a:cubicBezTo>
                <a:cubicBezTo>
                  <a:pt x="33" y="28"/>
                  <a:pt x="39" y="23"/>
                  <a:pt x="45" y="23"/>
                </a:cubicBezTo>
                <a:cubicBezTo>
                  <a:pt x="52" y="23"/>
                  <a:pt x="57" y="28"/>
                  <a:pt x="57" y="35"/>
                </a:cubicBezTo>
                <a:cubicBezTo>
                  <a:pt x="57" y="41"/>
                  <a:pt x="52" y="47"/>
                  <a:pt x="45" y="47"/>
                </a:cubicBezTo>
                <a:close/>
                <a:moveTo>
                  <a:pt x="73" y="52"/>
                </a:moveTo>
                <a:cubicBezTo>
                  <a:pt x="71" y="52"/>
                  <a:pt x="69" y="50"/>
                  <a:pt x="69" y="48"/>
                </a:cubicBezTo>
                <a:cubicBezTo>
                  <a:pt x="69" y="46"/>
                  <a:pt x="71" y="44"/>
                  <a:pt x="73" y="44"/>
                </a:cubicBezTo>
                <a:cubicBezTo>
                  <a:pt x="76" y="44"/>
                  <a:pt x="77" y="46"/>
                  <a:pt x="77" y="48"/>
                </a:cubicBezTo>
                <a:cubicBezTo>
                  <a:pt x="77" y="50"/>
                  <a:pt x="76" y="52"/>
                  <a:pt x="73"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96" name="Group 4095"/>
          <p:cNvGrpSpPr/>
          <p:nvPr/>
        </p:nvGrpSpPr>
        <p:grpSpPr>
          <a:xfrm>
            <a:off x="4308811" y="2452117"/>
            <a:ext cx="757238" cy="904875"/>
            <a:chOff x="3322638" y="3592513"/>
            <a:chExt cx="757238" cy="904875"/>
          </a:xfrm>
          <a:solidFill>
            <a:schemeClr val="bg1"/>
          </a:solidFill>
        </p:grpSpPr>
        <p:sp>
          <p:nvSpPr>
            <p:cNvPr id="28" name="Freeform 10"/>
            <p:cNvSpPr>
              <a:spLocks noEditPoints="1"/>
            </p:cNvSpPr>
            <p:nvPr/>
          </p:nvSpPr>
          <p:spPr bwMode="auto">
            <a:xfrm>
              <a:off x="3740151" y="3592513"/>
              <a:ext cx="339725" cy="430213"/>
            </a:xfrm>
            <a:custGeom>
              <a:avLst/>
              <a:gdLst>
                <a:gd name="T0" fmla="*/ 29 w 30"/>
                <a:gd name="T1" fmla="*/ 11 h 38"/>
                <a:gd name="T2" fmla="*/ 19 w 30"/>
                <a:gd name="T3" fmla="*/ 1 h 38"/>
                <a:gd name="T4" fmla="*/ 18 w 30"/>
                <a:gd name="T5" fmla="*/ 0 h 38"/>
                <a:gd name="T6" fmla="*/ 2 w 30"/>
                <a:gd name="T7" fmla="*/ 0 h 38"/>
                <a:gd name="T8" fmla="*/ 0 w 30"/>
                <a:gd name="T9" fmla="*/ 2 h 38"/>
                <a:gd name="T10" fmla="*/ 0 w 30"/>
                <a:gd name="T11" fmla="*/ 36 h 38"/>
                <a:gd name="T12" fmla="*/ 2 w 30"/>
                <a:gd name="T13" fmla="*/ 38 h 38"/>
                <a:gd name="T14" fmla="*/ 28 w 30"/>
                <a:gd name="T15" fmla="*/ 38 h 38"/>
                <a:gd name="T16" fmla="*/ 30 w 30"/>
                <a:gd name="T17" fmla="*/ 36 h 38"/>
                <a:gd name="T18" fmla="*/ 30 w 30"/>
                <a:gd name="T19" fmla="*/ 12 h 38"/>
                <a:gd name="T20" fmla="*/ 29 w 30"/>
                <a:gd name="T21" fmla="*/ 11 h 38"/>
                <a:gd name="T22" fmla="*/ 19 w 30"/>
                <a:gd name="T23" fmla="*/ 5 h 38"/>
                <a:gd name="T24" fmla="*/ 25 w 30"/>
                <a:gd name="T25" fmla="*/ 11 h 38"/>
                <a:gd name="T26" fmla="*/ 19 w 30"/>
                <a:gd name="T27" fmla="*/ 11 h 38"/>
                <a:gd name="T28" fmla="*/ 19 w 30"/>
                <a:gd name="T29" fmla="*/ 5 h 38"/>
                <a:gd name="T30" fmla="*/ 3 w 30"/>
                <a:gd name="T31" fmla="*/ 35 h 38"/>
                <a:gd name="T32" fmla="*/ 3 w 30"/>
                <a:gd name="T33" fmla="*/ 3 h 38"/>
                <a:gd name="T34" fmla="*/ 16 w 30"/>
                <a:gd name="T35" fmla="*/ 3 h 38"/>
                <a:gd name="T36" fmla="*/ 16 w 30"/>
                <a:gd name="T37" fmla="*/ 12 h 38"/>
                <a:gd name="T38" fmla="*/ 18 w 30"/>
                <a:gd name="T39" fmla="*/ 14 h 38"/>
                <a:gd name="T40" fmla="*/ 27 w 30"/>
                <a:gd name="T41" fmla="*/ 14 h 38"/>
                <a:gd name="T42" fmla="*/ 27 w 30"/>
                <a:gd name="T43" fmla="*/ 35 h 38"/>
                <a:gd name="T44" fmla="*/ 3 w 30"/>
                <a:gd name="T45"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8">
                  <a:moveTo>
                    <a:pt x="29" y="11"/>
                  </a:moveTo>
                  <a:cubicBezTo>
                    <a:pt x="19" y="1"/>
                    <a:pt x="19" y="1"/>
                    <a:pt x="19" y="1"/>
                  </a:cubicBezTo>
                  <a:cubicBezTo>
                    <a:pt x="18" y="0"/>
                    <a:pt x="18" y="0"/>
                    <a:pt x="18" y="0"/>
                  </a:cubicBezTo>
                  <a:cubicBezTo>
                    <a:pt x="2" y="0"/>
                    <a:pt x="2" y="0"/>
                    <a:pt x="2" y="0"/>
                  </a:cubicBezTo>
                  <a:cubicBezTo>
                    <a:pt x="1" y="0"/>
                    <a:pt x="0" y="1"/>
                    <a:pt x="0" y="2"/>
                  </a:cubicBezTo>
                  <a:cubicBezTo>
                    <a:pt x="0" y="36"/>
                    <a:pt x="0" y="36"/>
                    <a:pt x="0" y="36"/>
                  </a:cubicBezTo>
                  <a:cubicBezTo>
                    <a:pt x="0" y="37"/>
                    <a:pt x="1" y="38"/>
                    <a:pt x="2" y="38"/>
                  </a:cubicBezTo>
                  <a:cubicBezTo>
                    <a:pt x="28" y="38"/>
                    <a:pt x="28" y="38"/>
                    <a:pt x="28" y="38"/>
                  </a:cubicBezTo>
                  <a:cubicBezTo>
                    <a:pt x="29" y="38"/>
                    <a:pt x="30" y="37"/>
                    <a:pt x="30" y="36"/>
                  </a:cubicBezTo>
                  <a:cubicBezTo>
                    <a:pt x="30" y="12"/>
                    <a:pt x="30" y="12"/>
                    <a:pt x="30" y="12"/>
                  </a:cubicBezTo>
                  <a:cubicBezTo>
                    <a:pt x="30" y="12"/>
                    <a:pt x="30" y="12"/>
                    <a:pt x="29" y="11"/>
                  </a:cubicBezTo>
                  <a:close/>
                  <a:moveTo>
                    <a:pt x="19" y="5"/>
                  </a:moveTo>
                  <a:cubicBezTo>
                    <a:pt x="25" y="11"/>
                    <a:pt x="25" y="11"/>
                    <a:pt x="25" y="11"/>
                  </a:cubicBezTo>
                  <a:cubicBezTo>
                    <a:pt x="19" y="11"/>
                    <a:pt x="19" y="11"/>
                    <a:pt x="19" y="11"/>
                  </a:cubicBezTo>
                  <a:lnTo>
                    <a:pt x="19" y="5"/>
                  </a:lnTo>
                  <a:close/>
                  <a:moveTo>
                    <a:pt x="3" y="35"/>
                  </a:moveTo>
                  <a:cubicBezTo>
                    <a:pt x="3" y="3"/>
                    <a:pt x="3" y="3"/>
                    <a:pt x="3" y="3"/>
                  </a:cubicBezTo>
                  <a:cubicBezTo>
                    <a:pt x="16" y="3"/>
                    <a:pt x="16" y="3"/>
                    <a:pt x="16" y="3"/>
                  </a:cubicBezTo>
                  <a:cubicBezTo>
                    <a:pt x="16" y="12"/>
                    <a:pt x="16" y="12"/>
                    <a:pt x="16" y="12"/>
                  </a:cubicBezTo>
                  <a:cubicBezTo>
                    <a:pt x="16" y="13"/>
                    <a:pt x="17" y="14"/>
                    <a:pt x="18" y="14"/>
                  </a:cubicBezTo>
                  <a:cubicBezTo>
                    <a:pt x="27" y="14"/>
                    <a:pt x="27" y="14"/>
                    <a:pt x="27" y="14"/>
                  </a:cubicBezTo>
                  <a:cubicBezTo>
                    <a:pt x="27" y="35"/>
                    <a:pt x="27" y="35"/>
                    <a:pt x="27" y="35"/>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1"/>
            <p:cNvSpPr>
              <a:spLocks noEditPoints="1"/>
            </p:cNvSpPr>
            <p:nvPr/>
          </p:nvSpPr>
          <p:spPr bwMode="auto">
            <a:xfrm>
              <a:off x="3322638" y="3592513"/>
              <a:ext cx="328613" cy="430213"/>
            </a:xfrm>
            <a:custGeom>
              <a:avLst/>
              <a:gdLst>
                <a:gd name="T0" fmla="*/ 18 w 29"/>
                <a:gd name="T1" fmla="*/ 1 h 38"/>
                <a:gd name="T2" fmla="*/ 17 w 29"/>
                <a:gd name="T3" fmla="*/ 0 h 38"/>
                <a:gd name="T4" fmla="*/ 1 w 29"/>
                <a:gd name="T5" fmla="*/ 0 h 38"/>
                <a:gd name="T6" fmla="*/ 0 w 29"/>
                <a:gd name="T7" fmla="*/ 2 h 38"/>
                <a:gd name="T8" fmla="*/ 0 w 29"/>
                <a:gd name="T9" fmla="*/ 36 h 38"/>
                <a:gd name="T10" fmla="*/ 1 w 29"/>
                <a:gd name="T11" fmla="*/ 38 h 38"/>
                <a:gd name="T12" fmla="*/ 28 w 29"/>
                <a:gd name="T13" fmla="*/ 38 h 38"/>
                <a:gd name="T14" fmla="*/ 29 w 29"/>
                <a:gd name="T15" fmla="*/ 36 h 38"/>
                <a:gd name="T16" fmla="*/ 29 w 29"/>
                <a:gd name="T17" fmla="*/ 12 h 38"/>
                <a:gd name="T18" fmla="*/ 29 w 29"/>
                <a:gd name="T19" fmla="*/ 11 h 38"/>
                <a:gd name="T20" fmla="*/ 18 w 29"/>
                <a:gd name="T21" fmla="*/ 1 h 38"/>
                <a:gd name="T22" fmla="*/ 19 w 29"/>
                <a:gd name="T23" fmla="*/ 5 h 38"/>
                <a:gd name="T24" fmla="*/ 25 w 29"/>
                <a:gd name="T25" fmla="*/ 11 h 38"/>
                <a:gd name="T26" fmla="*/ 19 w 29"/>
                <a:gd name="T27" fmla="*/ 11 h 38"/>
                <a:gd name="T28" fmla="*/ 19 w 29"/>
                <a:gd name="T29" fmla="*/ 5 h 38"/>
                <a:gd name="T30" fmla="*/ 3 w 29"/>
                <a:gd name="T31" fmla="*/ 35 h 38"/>
                <a:gd name="T32" fmla="*/ 3 w 29"/>
                <a:gd name="T33" fmla="*/ 3 h 38"/>
                <a:gd name="T34" fmla="*/ 16 w 29"/>
                <a:gd name="T35" fmla="*/ 3 h 38"/>
                <a:gd name="T36" fmla="*/ 16 w 29"/>
                <a:gd name="T37" fmla="*/ 12 h 38"/>
                <a:gd name="T38" fmla="*/ 17 w 29"/>
                <a:gd name="T39" fmla="*/ 14 h 38"/>
                <a:gd name="T40" fmla="*/ 27 w 29"/>
                <a:gd name="T41" fmla="*/ 14 h 38"/>
                <a:gd name="T42" fmla="*/ 27 w 29"/>
                <a:gd name="T43" fmla="*/ 35 h 38"/>
                <a:gd name="T44" fmla="*/ 3 w 29"/>
                <a:gd name="T45"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38">
                  <a:moveTo>
                    <a:pt x="18" y="1"/>
                  </a:moveTo>
                  <a:cubicBezTo>
                    <a:pt x="18" y="0"/>
                    <a:pt x="18" y="0"/>
                    <a:pt x="17" y="0"/>
                  </a:cubicBezTo>
                  <a:cubicBezTo>
                    <a:pt x="1" y="0"/>
                    <a:pt x="1" y="0"/>
                    <a:pt x="1" y="0"/>
                  </a:cubicBezTo>
                  <a:cubicBezTo>
                    <a:pt x="1" y="0"/>
                    <a:pt x="0" y="1"/>
                    <a:pt x="0" y="2"/>
                  </a:cubicBezTo>
                  <a:cubicBezTo>
                    <a:pt x="0" y="36"/>
                    <a:pt x="0" y="36"/>
                    <a:pt x="0" y="36"/>
                  </a:cubicBezTo>
                  <a:cubicBezTo>
                    <a:pt x="0" y="37"/>
                    <a:pt x="1" y="38"/>
                    <a:pt x="1" y="38"/>
                  </a:cubicBezTo>
                  <a:cubicBezTo>
                    <a:pt x="28" y="38"/>
                    <a:pt x="28" y="38"/>
                    <a:pt x="28" y="38"/>
                  </a:cubicBezTo>
                  <a:cubicBezTo>
                    <a:pt x="29" y="38"/>
                    <a:pt x="29" y="37"/>
                    <a:pt x="29" y="36"/>
                  </a:cubicBezTo>
                  <a:cubicBezTo>
                    <a:pt x="29" y="12"/>
                    <a:pt x="29" y="12"/>
                    <a:pt x="29" y="12"/>
                  </a:cubicBezTo>
                  <a:cubicBezTo>
                    <a:pt x="29" y="12"/>
                    <a:pt x="29" y="12"/>
                    <a:pt x="29" y="11"/>
                  </a:cubicBezTo>
                  <a:lnTo>
                    <a:pt x="18" y="1"/>
                  </a:lnTo>
                  <a:close/>
                  <a:moveTo>
                    <a:pt x="19" y="5"/>
                  </a:moveTo>
                  <a:cubicBezTo>
                    <a:pt x="25" y="11"/>
                    <a:pt x="25" y="11"/>
                    <a:pt x="25" y="11"/>
                  </a:cubicBezTo>
                  <a:cubicBezTo>
                    <a:pt x="19" y="11"/>
                    <a:pt x="19" y="11"/>
                    <a:pt x="19" y="11"/>
                  </a:cubicBezTo>
                  <a:lnTo>
                    <a:pt x="19" y="5"/>
                  </a:lnTo>
                  <a:close/>
                  <a:moveTo>
                    <a:pt x="3" y="35"/>
                  </a:moveTo>
                  <a:cubicBezTo>
                    <a:pt x="3" y="3"/>
                    <a:pt x="3" y="3"/>
                    <a:pt x="3" y="3"/>
                  </a:cubicBezTo>
                  <a:cubicBezTo>
                    <a:pt x="16" y="3"/>
                    <a:pt x="16" y="3"/>
                    <a:pt x="16" y="3"/>
                  </a:cubicBezTo>
                  <a:cubicBezTo>
                    <a:pt x="16" y="12"/>
                    <a:pt x="16" y="12"/>
                    <a:pt x="16" y="12"/>
                  </a:cubicBezTo>
                  <a:cubicBezTo>
                    <a:pt x="16" y="13"/>
                    <a:pt x="17" y="14"/>
                    <a:pt x="17" y="14"/>
                  </a:cubicBezTo>
                  <a:cubicBezTo>
                    <a:pt x="27" y="14"/>
                    <a:pt x="27" y="14"/>
                    <a:pt x="27" y="14"/>
                  </a:cubicBezTo>
                  <a:cubicBezTo>
                    <a:pt x="27" y="35"/>
                    <a:pt x="27" y="35"/>
                    <a:pt x="27" y="35"/>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2"/>
            <p:cNvSpPr>
              <a:spLocks noEditPoints="1"/>
            </p:cNvSpPr>
            <p:nvPr/>
          </p:nvSpPr>
          <p:spPr bwMode="auto">
            <a:xfrm>
              <a:off x="3740151" y="4078288"/>
              <a:ext cx="339725" cy="419100"/>
            </a:xfrm>
            <a:custGeom>
              <a:avLst/>
              <a:gdLst>
                <a:gd name="T0" fmla="*/ 19 w 30"/>
                <a:gd name="T1" fmla="*/ 0 h 37"/>
                <a:gd name="T2" fmla="*/ 18 w 30"/>
                <a:gd name="T3" fmla="*/ 0 h 37"/>
                <a:gd name="T4" fmla="*/ 2 w 30"/>
                <a:gd name="T5" fmla="*/ 0 h 37"/>
                <a:gd name="T6" fmla="*/ 0 w 30"/>
                <a:gd name="T7" fmla="*/ 1 h 37"/>
                <a:gd name="T8" fmla="*/ 0 w 30"/>
                <a:gd name="T9" fmla="*/ 36 h 37"/>
                <a:gd name="T10" fmla="*/ 2 w 30"/>
                <a:gd name="T11" fmla="*/ 37 h 37"/>
                <a:gd name="T12" fmla="*/ 28 w 30"/>
                <a:gd name="T13" fmla="*/ 37 h 37"/>
                <a:gd name="T14" fmla="*/ 30 w 30"/>
                <a:gd name="T15" fmla="*/ 36 h 37"/>
                <a:gd name="T16" fmla="*/ 30 w 30"/>
                <a:gd name="T17" fmla="*/ 12 h 37"/>
                <a:gd name="T18" fmla="*/ 29 w 30"/>
                <a:gd name="T19" fmla="*/ 11 h 37"/>
                <a:gd name="T20" fmla="*/ 19 w 30"/>
                <a:gd name="T21" fmla="*/ 0 h 37"/>
                <a:gd name="T22" fmla="*/ 19 w 30"/>
                <a:gd name="T23" fmla="*/ 4 h 37"/>
                <a:gd name="T24" fmla="*/ 25 w 30"/>
                <a:gd name="T25" fmla="*/ 11 h 37"/>
                <a:gd name="T26" fmla="*/ 19 w 30"/>
                <a:gd name="T27" fmla="*/ 11 h 37"/>
                <a:gd name="T28" fmla="*/ 19 w 30"/>
                <a:gd name="T29" fmla="*/ 4 h 37"/>
                <a:gd name="T30" fmla="*/ 3 w 30"/>
                <a:gd name="T31" fmla="*/ 35 h 37"/>
                <a:gd name="T32" fmla="*/ 3 w 30"/>
                <a:gd name="T33" fmla="*/ 3 h 37"/>
                <a:gd name="T34" fmla="*/ 16 w 30"/>
                <a:gd name="T35" fmla="*/ 3 h 37"/>
                <a:gd name="T36" fmla="*/ 16 w 30"/>
                <a:gd name="T37" fmla="*/ 12 h 37"/>
                <a:gd name="T38" fmla="*/ 18 w 30"/>
                <a:gd name="T39" fmla="*/ 13 h 37"/>
                <a:gd name="T40" fmla="*/ 27 w 30"/>
                <a:gd name="T41" fmla="*/ 13 h 37"/>
                <a:gd name="T42" fmla="*/ 27 w 30"/>
                <a:gd name="T43" fmla="*/ 35 h 37"/>
                <a:gd name="T44" fmla="*/ 3 w 30"/>
                <a:gd name="T45"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7">
                  <a:moveTo>
                    <a:pt x="19" y="0"/>
                  </a:moveTo>
                  <a:cubicBezTo>
                    <a:pt x="18" y="0"/>
                    <a:pt x="18" y="0"/>
                    <a:pt x="18" y="0"/>
                  </a:cubicBezTo>
                  <a:cubicBezTo>
                    <a:pt x="2" y="0"/>
                    <a:pt x="2" y="0"/>
                    <a:pt x="2" y="0"/>
                  </a:cubicBezTo>
                  <a:cubicBezTo>
                    <a:pt x="1" y="0"/>
                    <a:pt x="0" y="1"/>
                    <a:pt x="0" y="1"/>
                  </a:cubicBezTo>
                  <a:cubicBezTo>
                    <a:pt x="0" y="36"/>
                    <a:pt x="0" y="36"/>
                    <a:pt x="0" y="36"/>
                  </a:cubicBezTo>
                  <a:cubicBezTo>
                    <a:pt x="0" y="37"/>
                    <a:pt x="1" y="37"/>
                    <a:pt x="2" y="37"/>
                  </a:cubicBezTo>
                  <a:cubicBezTo>
                    <a:pt x="28" y="37"/>
                    <a:pt x="28" y="37"/>
                    <a:pt x="28" y="37"/>
                  </a:cubicBezTo>
                  <a:cubicBezTo>
                    <a:pt x="29" y="37"/>
                    <a:pt x="30" y="37"/>
                    <a:pt x="30" y="36"/>
                  </a:cubicBezTo>
                  <a:cubicBezTo>
                    <a:pt x="30" y="12"/>
                    <a:pt x="30" y="12"/>
                    <a:pt x="30" y="12"/>
                  </a:cubicBezTo>
                  <a:cubicBezTo>
                    <a:pt x="30" y="12"/>
                    <a:pt x="30" y="11"/>
                    <a:pt x="29" y="11"/>
                  </a:cubicBezTo>
                  <a:lnTo>
                    <a:pt x="19" y="0"/>
                  </a:lnTo>
                  <a:close/>
                  <a:moveTo>
                    <a:pt x="19" y="4"/>
                  </a:moveTo>
                  <a:cubicBezTo>
                    <a:pt x="25" y="11"/>
                    <a:pt x="25" y="11"/>
                    <a:pt x="25" y="11"/>
                  </a:cubicBezTo>
                  <a:cubicBezTo>
                    <a:pt x="19" y="11"/>
                    <a:pt x="19" y="11"/>
                    <a:pt x="19" y="11"/>
                  </a:cubicBezTo>
                  <a:lnTo>
                    <a:pt x="19" y="4"/>
                  </a:lnTo>
                  <a:close/>
                  <a:moveTo>
                    <a:pt x="3" y="35"/>
                  </a:moveTo>
                  <a:cubicBezTo>
                    <a:pt x="3" y="3"/>
                    <a:pt x="3" y="3"/>
                    <a:pt x="3" y="3"/>
                  </a:cubicBezTo>
                  <a:cubicBezTo>
                    <a:pt x="16" y="3"/>
                    <a:pt x="16" y="3"/>
                    <a:pt x="16" y="3"/>
                  </a:cubicBezTo>
                  <a:cubicBezTo>
                    <a:pt x="16" y="12"/>
                    <a:pt x="16" y="12"/>
                    <a:pt x="16" y="12"/>
                  </a:cubicBezTo>
                  <a:cubicBezTo>
                    <a:pt x="16" y="13"/>
                    <a:pt x="17" y="13"/>
                    <a:pt x="18" y="13"/>
                  </a:cubicBezTo>
                  <a:cubicBezTo>
                    <a:pt x="27" y="13"/>
                    <a:pt x="27" y="13"/>
                    <a:pt x="27" y="13"/>
                  </a:cubicBezTo>
                  <a:cubicBezTo>
                    <a:pt x="27" y="35"/>
                    <a:pt x="27" y="35"/>
                    <a:pt x="27" y="35"/>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3"/>
            <p:cNvSpPr>
              <a:spLocks noEditPoints="1"/>
            </p:cNvSpPr>
            <p:nvPr/>
          </p:nvSpPr>
          <p:spPr bwMode="auto">
            <a:xfrm>
              <a:off x="3322638" y="4078288"/>
              <a:ext cx="328613" cy="419100"/>
            </a:xfrm>
            <a:custGeom>
              <a:avLst/>
              <a:gdLst>
                <a:gd name="T0" fmla="*/ 18 w 29"/>
                <a:gd name="T1" fmla="*/ 0 h 37"/>
                <a:gd name="T2" fmla="*/ 17 w 29"/>
                <a:gd name="T3" fmla="*/ 0 h 37"/>
                <a:gd name="T4" fmla="*/ 1 w 29"/>
                <a:gd name="T5" fmla="*/ 0 h 37"/>
                <a:gd name="T6" fmla="*/ 0 w 29"/>
                <a:gd name="T7" fmla="*/ 1 h 37"/>
                <a:gd name="T8" fmla="*/ 0 w 29"/>
                <a:gd name="T9" fmla="*/ 36 h 37"/>
                <a:gd name="T10" fmla="*/ 1 w 29"/>
                <a:gd name="T11" fmla="*/ 37 h 37"/>
                <a:gd name="T12" fmla="*/ 28 w 29"/>
                <a:gd name="T13" fmla="*/ 37 h 37"/>
                <a:gd name="T14" fmla="*/ 29 w 29"/>
                <a:gd name="T15" fmla="*/ 36 h 37"/>
                <a:gd name="T16" fmla="*/ 29 w 29"/>
                <a:gd name="T17" fmla="*/ 12 h 37"/>
                <a:gd name="T18" fmla="*/ 29 w 29"/>
                <a:gd name="T19" fmla="*/ 11 h 37"/>
                <a:gd name="T20" fmla="*/ 18 w 29"/>
                <a:gd name="T21" fmla="*/ 0 h 37"/>
                <a:gd name="T22" fmla="*/ 19 w 29"/>
                <a:gd name="T23" fmla="*/ 4 h 37"/>
                <a:gd name="T24" fmla="*/ 25 w 29"/>
                <a:gd name="T25" fmla="*/ 11 h 37"/>
                <a:gd name="T26" fmla="*/ 19 w 29"/>
                <a:gd name="T27" fmla="*/ 11 h 37"/>
                <a:gd name="T28" fmla="*/ 19 w 29"/>
                <a:gd name="T29" fmla="*/ 4 h 37"/>
                <a:gd name="T30" fmla="*/ 3 w 29"/>
                <a:gd name="T31" fmla="*/ 35 h 37"/>
                <a:gd name="T32" fmla="*/ 3 w 29"/>
                <a:gd name="T33" fmla="*/ 3 h 37"/>
                <a:gd name="T34" fmla="*/ 16 w 29"/>
                <a:gd name="T35" fmla="*/ 3 h 37"/>
                <a:gd name="T36" fmla="*/ 16 w 29"/>
                <a:gd name="T37" fmla="*/ 12 h 37"/>
                <a:gd name="T38" fmla="*/ 17 w 29"/>
                <a:gd name="T39" fmla="*/ 13 h 37"/>
                <a:gd name="T40" fmla="*/ 27 w 29"/>
                <a:gd name="T41" fmla="*/ 13 h 37"/>
                <a:gd name="T42" fmla="*/ 27 w 29"/>
                <a:gd name="T43" fmla="*/ 35 h 37"/>
                <a:gd name="T44" fmla="*/ 3 w 29"/>
                <a:gd name="T45"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37">
                  <a:moveTo>
                    <a:pt x="18" y="0"/>
                  </a:moveTo>
                  <a:cubicBezTo>
                    <a:pt x="18" y="0"/>
                    <a:pt x="18" y="0"/>
                    <a:pt x="17" y="0"/>
                  </a:cubicBezTo>
                  <a:cubicBezTo>
                    <a:pt x="1" y="0"/>
                    <a:pt x="1" y="0"/>
                    <a:pt x="1" y="0"/>
                  </a:cubicBezTo>
                  <a:cubicBezTo>
                    <a:pt x="1" y="0"/>
                    <a:pt x="0" y="1"/>
                    <a:pt x="0" y="1"/>
                  </a:cubicBezTo>
                  <a:cubicBezTo>
                    <a:pt x="0" y="36"/>
                    <a:pt x="0" y="36"/>
                    <a:pt x="0" y="36"/>
                  </a:cubicBezTo>
                  <a:cubicBezTo>
                    <a:pt x="0" y="37"/>
                    <a:pt x="1" y="37"/>
                    <a:pt x="1" y="37"/>
                  </a:cubicBezTo>
                  <a:cubicBezTo>
                    <a:pt x="28" y="37"/>
                    <a:pt x="28" y="37"/>
                    <a:pt x="28" y="37"/>
                  </a:cubicBezTo>
                  <a:cubicBezTo>
                    <a:pt x="29" y="37"/>
                    <a:pt x="29" y="37"/>
                    <a:pt x="29" y="36"/>
                  </a:cubicBezTo>
                  <a:cubicBezTo>
                    <a:pt x="29" y="12"/>
                    <a:pt x="29" y="12"/>
                    <a:pt x="29" y="12"/>
                  </a:cubicBezTo>
                  <a:cubicBezTo>
                    <a:pt x="29" y="12"/>
                    <a:pt x="29" y="11"/>
                    <a:pt x="29" y="11"/>
                  </a:cubicBezTo>
                  <a:lnTo>
                    <a:pt x="18" y="0"/>
                  </a:lnTo>
                  <a:close/>
                  <a:moveTo>
                    <a:pt x="19" y="4"/>
                  </a:moveTo>
                  <a:cubicBezTo>
                    <a:pt x="25" y="11"/>
                    <a:pt x="25" y="11"/>
                    <a:pt x="25" y="11"/>
                  </a:cubicBezTo>
                  <a:cubicBezTo>
                    <a:pt x="19" y="11"/>
                    <a:pt x="19" y="11"/>
                    <a:pt x="19" y="11"/>
                  </a:cubicBezTo>
                  <a:lnTo>
                    <a:pt x="19" y="4"/>
                  </a:lnTo>
                  <a:close/>
                  <a:moveTo>
                    <a:pt x="3" y="35"/>
                  </a:moveTo>
                  <a:cubicBezTo>
                    <a:pt x="3" y="3"/>
                    <a:pt x="3" y="3"/>
                    <a:pt x="3" y="3"/>
                  </a:cubicBezTo>
                  <a:cubicBezTo>
                    <a:pt x="16" y="3"/>
                    <a:pt x="16" y="3"/>
                    <a:pt x="16" y="3"/>
                  </a:cubicBezTo>
                  <a:cubicBezTo>
                    <a:pt x="16" y="12"/>
                    <a:pt x="16" y="12"/>
                    <a:pt x="16" y="12"/>
                  </a:cubicBezTo>
                  <a:cubicBezTo>
                    <a:pt x="16" y="13"/>
                    <a:pt x="17" y="13"/>
                    <a:pt x="17" y="13"/>
                  </a:cubicBezTo>
                  <a:cubicBezTo>
                    <a:pt x="27" y="13"/>
                    <a:pt x="27" y="13"/>
                    <a:pt x="27" y="13"/>
                  </a:cubicBezTo>
                  <a:cubicBezTo>
                    <a:pt x="27" y="35"/>
                    <a:pt x="27" y="35"/>
                    <a:pt x="27" y="35"/>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2922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58368" y="1916832"/>
            <a:ext cx="2056867" cy="20568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z="1600" dirty="0" smtClean="0">
              <a:solidFill>
                <a:schemeClr val="accent6"/>
              </a:solidFill>
            </a:endParaRPr>
          </a:p>
        </p:txBody>
      </p:sp>
      <p:sp>
        <p:nvSpPr>
          <p:cNvPr id="3" name="Text Placeholder 2"/>
          <p:cNvSpPr>
            <a:spLocks noGrp="1"/>
          </p:cNvSpPr>
          <p:nvPr>
            <p:ph type="body" sz="quarter" idx="13"/>
          </p:nvPr>
        </p:nvSpPr>
        <p:spPr>
          <a:xfrm>
            <a:off x="2159732" y="4401108"/>
            <a:ext cx="5184576" cy="828117"/>
          </a:xfrm>
        </p:spPr>
        <p:txBody>
          <a:bodyPr anchor="t">
            <a:normAutofit/>
          </a:bodyPr>
          <a:lstStyle/>
          <a:p>
            <a:r>
              <a:rPr lang="en-US" sz="1800" dirty="0" smtClean="0">
                <a:solidFill>
                  <a:srgbClr val="3B3B3B"/>
                </a:solidFill>
              </a:rPr>
              <a:t>For retirement and college savings, a </a:t>
            </a:r>
            <a:r>
              <a:rPr lang="en-US" sz="1800" b="1" dirty="0">
                <a:solidFill>
                  <a:schemeClr val="accent6"/>
                </a:solidFill>
              </a:rPr>
              <a:t>tax </a:t>
            </a:r>
            <a:r>
              <a:rPr lang="en-US" sz="1800" b="1" dirty="0" smtClean="0">
                <a:solidFill>
                  <a:schemeClr val="accent6"/>
                </a:solidFill>
              </a:rPr>
              <a:t>benefit </a:t>
            </a:r>
            <a:r>
              <a:rPr lang="en-US" sz="1800" dirty="0" smtClean="0">
                <a:solidFill>
                  <a:srgbClr val="3B3B3B"/>
                </a:solidFill>
              </a:rPr>
              <a:t>can be received if the savings are directed to certain qualified accounts.</a:t>
            </a:r>
            <a:endParaRPr lang="en-US" sz="1800" dirty="0">
              <a:solidFill>
                <a:srgbClr val="3B3B3B"/>
              </a:solidFill>
            </a:endParaRPr>
          </a:p>
        </p:txBody>
      </p:sp>
      <p:sp>
        <p:nvSpPr>
          <p:cNvPr id="2" name="Title 1"/>
          <p:cNvSpPr>
            <a:spLocks noGrp="1"/>
          </p:cNvSpPr>
          <p:nvPr>
            <p:ph type="title"/>
          </p:nvPr>
        </p:nvSpPr>
        <p:spPr>
          <a:xfrm>
            <a:off x="990600" y="289013"/>
            <a:ext cx="7467600" cy="740664"/>
          </a:xfrm>
        </p:spPr>
        <p:txBody>
          <a:bodyPr/>
          <a:lstStyle/>
          <a:p>
            <a:r>
              <a:rPr lang="en-US" dirty="0" smtClean="0"/>
              <a:t>WHICH ACCOUNTS TO USE</a:t>
            </a:r>
            <a:endParaRPr lang="en-US" dirty="0"/>
          </a:p>
        </p:txBody>
      </p:sp>
      <p:sp>
        <p:nvSpPr>
          <p:cNvPr id="9" name="Rectangle 8"/>
          <p:cNvSpPr/>
          <p:nvPr/>
        </p:nvSpPr>
        <p:spPr>
          <a:xfrm>
            <a:off x="4976676" y="1916832"/>
            <a:ext cx="2056867" cy="20568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z="1600" dirty="0" smtClean="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321" y="2431309"/>
            <a:ext cx="1027911" cy="102791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0412" y="2492896"/>
            <a:ext cx="1026873" cy="984346"/>
          </a:xfrm>
          <a:prstGeom prst="rect">
            <a:avLst/>
          </a:prstGeom>
        </p:spPr>
      </p:pic>
    </p:spTree>
    <p:extLst>
      <p:ext uri="{BB962C8B-B14F-4D97-AF65-F5344CB8AC3E}">
        <p14:creationId xmlns:p14="http://schemas.microsoft.com/office/powerpoint/2010/main" val="170943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21d3e9d0-d82f-44e1-96ac-68b976eaa9e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RP-Template-Theme-2015">
  <a:themeElements>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3B3B3B"/>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 xmlns:thm15="http://schemas.microsoft.com/office/thememl/2012/main" name="Presentation1" id="{F8FB1639-FA61-42FF-8783-38A71FD98B39}" vid="{209D140C-A043-49B7-92C3-21F62214D716}"/>
    </a:ext>
  </a:extLst>
</a:theme>
</file>

<file path=ppt/theme/theme2.xml><?xml version="1.0" encoding="utf-8"?>
<a:theme xmlns:a="http://schemas.openxmlformats.org/drawingml/2006/main" name="Re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3B3B3B"/>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 xmlns:thm15="http://schemas.microsoft.com/office/thememl/2012/main" name="Presentation1" id="{F8FB1639-FA61-42FF-8783-38A71FD98B39}" vid="{209D140C-A043-49B7-92C3-21F62214D7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Computed" displayName="Computed" id="45c6ee51-b237-4e42-8274-478d00094e1f" isdomainofvalue="False" dataSourceId="1b96bcb3-d665-4673-bb23-072e195a5a07"/>
</file>

<file path=customXml/item2.xml><?xml version="1.0" encoding="utf-8"?>
<VariableList UniqueId="e04f0f00-204a-45b9-9556-2e81e715e4a0" Name="AD_HOC" ContentType="XML" MajorVersion="0" MinorVersion="1" isLocalCopy="False" IsBaseObject="False" DataSourceId="be5bad0f-e1c1-4b3f-80f6-7c080f9bd313" DataSourceMajorVersion="0" DataSourceMinorVersion="1"/>
</file>

<file path=customXml/item3.xml><?xml version="1.0" encoding="utf-8"?>
<AllExternalAdhocVariableMappings/>
</file>

<file path=customXml/item4.xml><?xml version="1.0" encoding="utf-8"?>
<VariableList UniqueId="45c6ee51-b237-4e42-8274-478d00094e1f" Name="Computed" ContentType="XML" MajorVersion="0" MinorVersion="1" isLocalCopy="False" IsBaseObject="False" DataSourceId="1b96bcb3-d665-4673-bb23-072e195a5a07" DataSourceMajorVersion="0" DataSourceMinorVersion="1"/>
</file>

<file path=customXml/item5.xml><?xml version="1.0" encoding="utf-8"?>
<VariableListDefinition name="System" displayName="System" id="3aceb617-5a36-4dbf-8d56-68fff691dda8" isdomainofvalue="False" dataSourceId="d5edf791-7f61-49e3-885d-c16159aca63a"/>
</file>

<file path=customXml/item6.xml><?xml version="1.0" encoding="utf-8"?>
<VariableList UniqueId="3aceb617-5a36-4dbf-8d56-68fff691dda8" Name="System" ContentType="XML" MajorVersion="0" MinorVersion="1" isLocalCopy="False" IsBaseObject="False" DataSourceId="d5edf791-7f61-49e3-885d-c16159aca63a" DataSourceMajorVersion="0" DataSourceMinorVersion="1"/>
</file>

<file path=customXml/item7.xml><?xml version="1.0" encoding="utf-8"?>
<VariableListDefinition name="AD_HOC" displayName="AD_HOC" id="e04f0f00-204a-45b9-9556-2e81e715e4a0" isdomainofvalue="False" dataSourceId="be5bad0f-e1c1-4b3f-80f6-7c080f9bd313"/>
</file>

<file path=customXml/itemProps1.xml><?xml version="1.0" encoding="utf-8"?>
<ds:datastoreItem xmlns:ds="http://schemas.openxmlformats.org/officeDocument/2006/customXml" ds:itemID="{6A42ECDF-3F1B-4183-9FE1-9EBEC10FDA47}">
  <ds:schemaRefs/>
</ds:datastoreItem>
</file>

<file path=customXml/itemProps2.xml><?xml version="1.0" encoding="utf-8"?>
<ds:datastoreItem xmlns:ds="http://schemas.openxmlformats.org/officeDocument/2006/customXml" ds:itemID="{C50CA24D-E520-437B-84F2-848AA6989DA7}">
  <ds:schemaRefs/>
</ds:datastoreItem>
</file>

<file path=customXml/itemProps3.xml><?xml version="1.0" encoding="utf-8"?>
<ds:datastoreItem xmlns:ds="http://schemas.openxmlformats.org/officeDocument/2006/customXml" ds:itemID="{5BF43408-124D-452A-8803-CE0ED8B99BAA}">
  <ds:schemaRefs/>
</ds:datastoreItem>
</file>

<file path=customXml/itemProps4.xml><?xml version="1.0" encoding="utf-8"?>
<ds:datastoreItem xmlns:ds="http://schemas.openxmlformats.org/officeDocument/2006/customXml" ds:itemID="{E7863371-44D5-459E-BF56-63A1B66D34C2}">
  <ds:schemaRefs/>
</ds:datastoreItem>
</file>

<file path=customXml/itemProps5.xml><?xml version="1.0" encoding="utf-8"?>
<ds:datastoreItem xmlns:ds="http://schemas.openxmlformats.org/officeDocument/2006/customXml" ds:itemID="{B9EEC888-66B5-451E-871D-ADB2F3D8B675}">
  <ds:schemaRefs/>
</ds:datastoreItem>
</file>

<file path=customXml/itemProps6.xml><?xml version="1.0" encoding="utf-8"?>
<ds:datastoreItem xmlns:ds="http://schemas.openxmlformats.org/officeDocument/2006/customXml" ds:itemID="{5DC854BD-C535-4072-A4FF-8E4E70EB2866}">
  <ds:schemaRefs/>
</ds:datastoreItem>
</file>

<file path=customXml/itemProps7.xml><?xml version="1.0" encoding="utf-8"?>
<ds:datastoreItem xmlns:ds="http://schemas.openxmlformats.org/officeDocument/2006/customXml" ds:itemID="{841C1C8D-5AA7-4BD4-A467-AFB8C36D9B8F}">
  <ds:schemaRefs/>
</ds:datastoreItem>
</file>

<file path=docProps/app.xml><?xml version="1.0" encoding="utf-8"?>
<Properties xmlns="http://schemas.openxmlformats.org/officeDocument/2006/extended-properties" xmlns:vt="http://schemas.openxmlformats.org/officeDocument/2006/docPropsVTypes">
  <Template>TRP_Template_2015</Template>
  <TotalTime>0</TotalTime>
  <Words>4174</Words>
  <Application>Microsoft Office PowerPoint</Application>
  <PresentationFormat>On-screen Show (4:3)</PresentationFormat>
  <Paragraphs>749</Paragraphs>
  <Slides>40</Slides>
  <Notes>40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TRP-Template-Theme-2015</vt:lpstr>
      <vt:lpstr>RedTheme</vt:lpstr>
      <vt:lpstr>ACHIEVING FINANCIAL GOALS</vt:lpstr>
      <vt:lpstr>PowerPoint Presentation</vt:lpstr>
      <vt:lpstr>PowerPoint Presentation</vt:lpstr>
      <vt:lpstr>FINANCIAL GOALS</vt:lpstr>
      <vt:lpstr>PowerPoint Presentation</vt:lpstr>
      <vt:lpstr>PowerPoint Presentation</vt:lpstr>
      <vt:lpstr>DEFINING A FINANCIAL GOAL</vt:lpstr>
      <vt:lpstr>ACHIEVING A FINANCIAL GOAL</vt:lpstr>
      <vt:lpstr>WHICH ACCOUNTS TO USE</vt:lpstr>
      <vt:lpstr>PowerPoint Presentation</vt:lpstr>
      <vt:lpstr>Retirement savings: HOW MUCH?</vt:lpstr>
      <vt:lpstr>Retirement savings: HOW MUCH?</vt:lpstr>
      <vt:lpstr>ASSET ALLOCATION</vt:lpstr>
      <vt:lpstr>RETIREMENT SAVINGS ALLOCATIONS</vt:lpstr>
      <vt:lpstr>ASSET ALLOCATION ASSUMPTIONS</vt:lpstr>
      <vt:lpstr>IMPLEMENTATION</vt:lpstr>
      <vt:lpstr>PowerPoint Presentation</vt:lpstr>
      <vt:lpstr>EMERGENCY RESERVES</vt:lpstr>
      <vt:lpstr>EMERGENCY RESERVES</vt:lpstr>
      <vt:lpstr>PowerPoint Presentation</vt:lpstr>
      <vt:lpstr>COLLEGE SAVINGS</vt:lpstr>
      <vt:lpstr>COLLEGE SAVINGS</vt:lpstr>
      <vt:lpstr>REGULAR VS TAX-ADVANTAGED ACCOUNTS</vt:lpstr>
      <vt:lpstr>COLLEGE SAVINGS ALLOCATIONS</vt:lpstr>
      <vt:lpstr>PowerPoint Presentation</vt:lpstr>
      <vt:lpstr>SPECIFIC PURCHASE ALLOCATIONS</vt:lpstr>
      <vt:lpstr>PowerPoint Presentation</vt:lpstr>
      <vt:lpstr>MANAGING DEBT</vt:lpstr>
      <vt:lpstr>MANAGING DEBT</vt:lpstr>
      <vt:lpstr>MANAGING DEBT</vt:lpstr>
      <vt:lpstr>MANAGING DEBT</vt:lpstr>
      <vt:lpstr>PowerPoint Presentation</vt:lpstr>
      <vt:lpstr>COMPETING PRIORITIES: CONSIDERATIONS</vt:lpstr>
      <vt:lpstr>MONITOR YOUR ACCOUNT ONLINE</vt:lpstr>
      <vt:lpstr>GETTING STARTED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2015-08-05T13:28:50Z</dcterms:created>
  <dcterms:modified xsi:type="dcterms:W3CDTF">2018-03-08T16:23:42Z</dcterms:modified>
</cp:coreProperties>
</file>